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75"/>
  </p:notesMasterIdLst>
  <p:sldIdLst>
    <p:sldId id="257" r:id="rId3"/>
    <p:sldId id="263" r:id="rId4"/>
    <p:sldId id="264" r:id="rId5"/>
    <p:sldId id="265" r:id="rId6"/>
    <p:sldId id="266" r:id="rId7"/>
    <p:sldId id="278" r:id="rId8"/>
    <p:sldId id="279" r:id="rId9"/>
    <p:sldId id="280" r:id="rId10"/>
    <p:sldId id="281" r:id="rId11"/>
    <p:sldId id="282" r:id="rId12"/>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306" r:id="rId35"/>
    <p:sldId id="307" r:id="rId36"/>
    <p:sldId id="308" r:id="rId37"/>
    <p:sldId id="309" r:id="rId38"/>
    <p:sldId id="310" r:id="rId39"/>
    <p:sldId id="311" r:id="rId40"/>
    <p:sldId id="312" r:id="rId41"/>
    <p:sldId id="890" r:id="rId42"/>
    <p:sldId id="942" r:id="rId43"/>
    <p:sldId id="756" r:id="rId44"/>
    <p:sldId id="889" r:id="rId45"/>
    <p:sldId id="757" r:id="rId46"/>
    <p:sldId id="943" r:id="rId47"/>
    <p:sldId id="809" r:id="rId48"/>
    <p:sldId id="760" r:id="rId49"/>
    <p:sldId id="813" r:id="rId50"/>
    <p:sldId id="765" r:id="rId51"/>
    <p:sldId id="340" r:id="rId52"/>
    <p:sldId id="354" r:id="rId53"/>
    <p:sldId id="342" r:id="rId54"/>
    <p:sldId id="343" r:id="rId55"/>
    <p:sldId id="344" r:id="rId56"/>
    <p:sldId id="345" r:id="rId57"/>
    <p:sldId id="346" r:id="rId58"/>
    <p:sldId id="347" r:id="rId59"/>
    <p:sldId id="348" r:id="rId60"/>
    <p:sldId id="349" r:id="rId61"/>
    <p:sldId id="350" r:id="rId62"/>
    <p:sldId id="351" r:id="rId63"/>
    <p:sldId id="267" r:id="rId64"/>
    <p:sldId id="268" r:id="rId65"/>
    <p:sldId id="269" r:id="rId66"/>
    <p:sldId id="270" r:id="rId67"/>
    <p:sldId id="271" r:id="rId68"/>
    <p:sldId id="272" r:id="rId69"/>
    <p:sldId id="273" r:id="rId70"/>
    <p:sldId id="274" r:id="rId71"/>
    <p:sldId id="275" r:id="rId72"/>
    <p:sldId id="276" r:id="rId73"/>
    <p:sldId id="277" r:id="rId74"/>
  </p:sldIdLst>
  <p:sldSz cx="9144000" cy="6858000" type="screen4x3"/>
  <p:notesSz cx="6858000" cy="9144000"/>
  <p:custDataLst>
    <p:tags r:id="rId7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3"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97" autoAdjust="0"/>
    <p:restoredTop sz="94660"/>
  </p:normalViewPr>
  <p:slideViewPr>
    <p:cSldViewPr snapToGrid="0" showGuides="1">
      <p:cViewPr varScale="1">
        <p:scale>
          <a:sx n="112" d="100"/>
          <a:sy n="112" d="100"/>
        </p:scale>
        <p:origin x="208" y="2256"/>
      </p:cViewPr>
      <p:guideLst>
        <p:guide orient="horz" pos="2193"/>
        <p:guide pos="288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tags" Target="tags/tag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F60D356C-09E4-436D-B177-0B0618DA66DD}" type="doc">
      <dgm:prSet loTypeId="urn:microsoft.com/office/officeart/2005/8/layout/hList1" loCatId="list" qsTypeId="urn:microsoft.com/office/officeart/2005/8/quickstyle/simple5#1" qsCatId="simple" csTypeId="urn:microsoft.com/office/officeart/2005/8/colors/accent1_2#1" csCatId="accent1" phldr="1"/>
      <dgm:spPr/>
      <dgm:t>
        <a:bodyPr/>
        <a:lstStyle/>
        <a:p>
          <a:endParaRPr lang="zh-CN" altLang="en-US"/>
        </a:p>
      </dgm:t>
    </dgm:pt>
    <dgm:pt modelId="{B5A1AD71-DC6F-4876-879E-E3B42945967A}">
      <dgm:prSet custT="1"/>
      <dgm:spPr/>
      <dgm:t>
        <a:bodyPr/>
        <a:lstStyle/>
        <a:p>
          <a:pPr rtl="0"/>
          <a:r>
            <a:rPr lang="zh-CN" altLang="en-US" sz="2000" dirty="0">
              <a:latin typeface="微软雅黑" panose="020B0503020204020204" charset="-122"/>
              <a:ea typeface="微软雅黑" panose="020B0503020204020204" charset="-122"/>
            </a:rPr>
            <a:t>模板方法</a:t>
          </a:r>
        </a:p>
      </dgm:t>
    </dgm:pt>
    <dgm:pt modelId="{F373761A-6C3C-4406-8BF2-CA3FD09CD22B}" type="parTrans" cxnId="{073423FC-0E8C-4228-8912-CEDD4BCC8355}">
      <dgm:prSet/>
      <dgm:spPr/>
      <dgm:t>
        <a:bodyPr/>
        <a:lstStyle/>
        <a:p>
          <a:endParaRPr lang="zh-CN" altLang="en-US" sz="2800">
            <a:latin typeface="微软雅黑" panose="020B0503020204020204" charset="-122"/>
            <a:ea typeface="微软雅黑" panose="020B0503020204020204" charset="-122"/>
          </a:endParaRPr>
        </a:p>
      </dgm:t>
    </dgm:pt>
    <dgm:pt modelId="{DB87B528-EF7F-49A8-9E18-78E5E9803D31}" type="sibTrans" cxnId="{073423FC-0E8C-4228-8912-CEDD4BCC8355}">
      <dgm:prSet/>
      <dgm:spPr/>
      <dgm:t>
        <a:bodyPr/>
        <a:lstStyle/>
        <a:p>
          <a:endParaRPr lang="zh-CN" altLang="en-US" sz="2800">
            <a:latin typeface="微软雅黑" panose="020B0503020204020204" charset="-122"/>
            <a:ea typeface="微软雅黑" panose="020B0503020204020204" charset="-122"/>
          </a:endParaRPr>
        </a:p>
      </dgm:t>
    </dgm:pt>
    <dgm:pt modelId="{E30C157E-8EF8-4999-85A0-5B829C9A7D34}">
      <dgm:prSet custT="1"/>
      <dgm:spPr/>
      <dgm:t>
        <a:bodyPr/>
        <a:lstStyle/>
        <a:p>
          <a:pPr rtl="0"/>
          <a:r>
            <a:rPr lang="zh-CN" altLang="en-US" sz="2300" b="1" kern="1200" dirty="0">
              <a:solidFill>
                <a:srgbClr val="003366"/>
              </a:solidFill>
              <a:latin typeface="Consolas" panose="020B0609020204030204" pitchFamily="49" charset="0"/>
              <a:ea typeface="华文楷体" panose="02010600040101010101" pitchFamily="2" charset="-122"/>
              <a:cs typeface="+mn-cs"/>
            </a:rPr>
            <a:t>针对</a:t>
          </a:r>
          <a:r>
            <a:rPr lang="zh-CN" sz="2300" b="1" kern="1200" dirty="0">
              <a:solidFill>
                <a:srgbClr val="003366"/>
              </a:solidFill>
              <a:latin typeface="Consolas" panose="020B0609020204030204" pitchFamily="49" charset="0"/>
              <a:ea typeface="华文楷体" panose="02010600040101010101" pitchFamily="2" charset="-122"/>
              <a:cs typeface="+mn-cs"/>
            </a:rPr>
            <a:t>所有</a:t>
          </a:r>
          <a:r>
            <a:rPr lang="en-US" sz="2300" b="0" kern="1200" dirty="0" err="1">
              <a:solidFill>
                <a:schemeClr val="tx1"/>
              </a:solidFill>
              <a:latin typeface="Consolas" panose="020B0609020204030204" pitchFamily="49" charset="0"/>
              <a:ea typeface="华文楷体" panose="02010600040101010101" pitchFamily="2" charset="-122"/>
              <a:cs typeface="+mn-cs"/>
            </a:rPr>
            <a:t>getLoad</a:t>
          </a:r>
          <a:r>
            <a:rPr lang="en-US" sz="2300" b="0" kern="1200" dirty="0">
              <a:solidFill>
                <a:schemeClr val="tx1"/>
              </a:solidFill>
              <a:latin typeface="Consolas" panose="020B0609020204030204" pitchFamily="49" charset="0"/>
              <a:ea typeface="华文楷体" panose="02010600040101010101" pitchFamily="2" charset="-122"/>
              <a:cs typeface="+mn-cs"/>
            </a:rPr>
            <a:t>()</a:t>
          </a:r>
          <a:r>
            <a:rPr lang="zh-CN" altLang="en-US" sz="2300" b="0" kern="1200" dirty="0">
              <a:solidFill>
                <a:schemeClr val="tx1"/>
              </a:solidFill>
              <a:latin typeface="Consolas" panose="020B0609020204030204" pitchFamily="49" charset="0"/>
              <a:ea typeface="华文楷体" panose="02010600040101010101" pitchFamily="2" charset="-122"/>
              <a:cs typeface="+mn-cs"/>
            </a:rPr>
            <a:t>、</a:t>
          </a:r>
          <a:r>
            <a:rPr lang="en-US" sz="2300" b="0" kern="1200" dirty="0" err="1">
              <a:solidFill>
                <a:schemeClr val="tx1"/>
              </a:solidFill>
              <a:latin typeface="Consolas" panose="020B0609020204030204" pitchFamily="49" charset="0"/>
              <a:ea typeface="华文楷体" panose="02010600040101010101" pitchFamily="2" charset="-122"/>
              <a:cs typeface="+mn-cs"/>
            </a:rPr>
            <a:t>getNetworkLatency</a:t>
          </a:r>
          <a:r>
            <a:rPr lang="en-US" sz="2300" b="0" kern="1200" dirty="0">
              <a:solidFill>
                <a:schemeClr val="tx1"/>
              </a:solidFill>
              <a:latin typeface="Consolas" panose="020B0609020204030204" pitchFamily="49" charset="0"/>
              <a:ea typeface="华文楷体" panose="02010600040101010101" pitchFamily="2" charset="-122"/>
              <a:cs typeface="+mn-cs"/>
            </a:rPr>
            <a:t>()</a:t>
          </a:r>
          <a:r>
            <a:rPr lang="zh-CN" sz="2300" b="1" kern="1200" dirty="0">
              <a:solidFill>
                <a:srgbClr val="003366"/>
              </a:solidFill>
              <a:latin typeface="Consolas" panose="020B0609020204030204" pitchFamily="49" charset="0"/>
              <a:ea typeface="华文楷体" panose="02010600040101010101" pitchFamily="2" charset="-122"/>
              <a:cs typeface="+mn-cs"/>
            </a:rPr>
            <a:t>的组合，都要实现一组新的子类</a:t>
          </a:r>
          <a:endParaRPr lang="zh-CN" sz="2300" b="0" kern="1200" dirty="0">
            <a:solidFill>
              <a:schemeClr val="tx1"/>
            </a:solidFill>
            <a:latin typeface="Consolas" panose="020B0609020204030204" pitchFamily="49" charset="0"/>
            <a:ea typeface="华文楷体" panose="02010600040101010101" pitchFamily="2" charset="-122"/>
            <a:cs typeface="+mn-cs"/>
          </a:endParaRPr>
        </a:p>
      </dgm:t>
    </dgm:pt>
    <dgm:pt modelId="{CF48A260-806A-437F-BB22-675FFE53FC67}" type="parTrans" cxnId="{D2B283F8-F2C8-45DC-9E4E-618333CB8B17}">
      <dgm:prSet/>
      <dgm:spPr/>
      <dgm:t>
        <a:bodyPr/>
        <a:lstStyle/>
        <a:p>
          <a:endParaRPr lang="zh-CN" altLang="en-US" sz="2800">
            <a:latin typeface="微软雅黑" panose="020B0503020204020204" charset="-122"/>
            <a:ea typeface="微软雅黑" panose="020B0503020204020204" charset="-122"/>
          </a:endParaRPr>
        </a:p>
      </dgm:t>
    </dgm:pt>
    <dgm:pt modelId="{FDD81AED-C079-4524-884A-18F0EDD1CD9D}" type="sibTrans" cxnId="{D2B283F8-F2C8-45DC-9E4E-618333CB8B17}">
      <dgm:prSet/>
      <dgm:spPr/>
      <dgm:t>
        <a:bodyPr/>
        <a:lstStyle/>
        <a:p>
          <a:endParaRPr lang="zh-CN" altLang="en-US" sz="2800">
            <a:latin typeface="微软雅黑" panose="020B0503020204020204" charset="-122"/>
            <a:ea typeface="微软雅黑" panose="020B0503020204020204" charset="-122"/>
          </a:endParaRPr>
        </a:p>
      </dgm:t>
    </dgm:pt>
    <dgm:pt modelId="{6928F803-DE69-4A34-945A-259C1B479426}">
      <dgm:prSet custT="1"/>
      <dgm:spPr/>
      <dgm:t>
        <a:bodyPr/>
        <a:lstStyle/>
        <a:p>
          <a:pPr rtl="0"/>
          <a:r>
            <a:rPr lang="zh-CN" sz="2300" b="1" kern="1200" dirty="0">
              <a:solidFill>
                <a:srgbClr val="003366"/>
              </a:solidFill>
              <a:latin typeface="Consolas" panose="020B0609020204030204" pitchFamily="49" charset="0"/>
              <a:ea typeface="华文楷体" panose="02010600040101010101" pitchFamily="2" charset="-122"/>
              <a:cs typeface="+mn-cs"/>
            </a:rPr>
            <a:t>需要实现新子类（实现类）：</a:t>
          </a:r>
          <a:r>
            <a:rPr lang="en-US" sz="2300" b="1" kern="1200" dirty="0">
              <a:solidFill>
                <a:srgbClr val="FF0000"/>
              </a:solidFill>
              <a:latin typeface="Consolas" panose="020B0609020204030204" pitchFamily="49" charset="0"/>
              <a:ea typeface="华文楷体" panose="02010600040101010101" pitchFamily="2" charset="-122"/>
              <a:cs typeface="+mn-cs"/>
            </a:rPr>
            <a:t>n*m</a:t>
          </a:r>
          <a:r>
            <a:rPr lang="en-US" sz="2300" b="1" kern="1200" dirty="0">
              <a:solidFill>
                <a:srgbClr val="003366"/>
              </a:solidFill>
              <a:latin typeface="Consolas" panose="020B0609020204030204" pitchFamily="49" charset="0"/>
              <a:ea typeface="华文楷体" panose="02010600040101010101" pitchFamily="2" charset="-122"/>
              <a:cs typeface="+mn-cs"/>
            </a:rPr>
            <a:t> </a:t>
          </a:r>
          <a:r>
            <a:rPr lang="zh-CN" sz="2300" b="1" kern="1200" dirty="0">
              <a:solidFill>
                <a:srgbClr val="003366"/>
              </a:solidFill>
              <a:latin typeface="Consolas" panose="020B0609020204030204" pitchFamily="49" charset="0"/>
              <a:ea typeface="华文楷体" panose="02010600040101010101" pitchFamily="2" charset="-122"/>
              <a:cs typeface="+mn-cs"/>
            </a:rPr>
            <a:t>个</a:t>
          </a:r>
        </a:p>
      </dgm:t>
    </dgm:pt>
    <dgm:pt modelId="{EA982098-50AB-453A-9620-5F17A35FC2F2}" type="parTrans" cxnId="{40FC46C0-C370-4093-9761-468A4CFE01BE}">
      <dgm:prSet/>
      <dgm:spPr/>
      <dgm:t>
        <a:bodyPr/>
        <a:lstStyle/>
        <a:p>
          <a:endParaRPr lang="zh-CN" altLang="en-US" sz="2800">
            <a:latin typeface="微软雅黑" panose="020B0503020204020204" charset="-122"/>
            <a:ea typeface="微软雅黑" panose="020B0503020204020204" charset="-122"/>
          </a:endParaRPr>
        </a:p>
      </dgm:t>
    </dgm:pt>
    <dgm:pt modelId="{792D29B5-537F-496C-8D47-D865DDF03039}" type="sibTrans" cxnId="{40FC46C0-C370-4093-9761-468A4CFE01BE}">
      <dgm:prSet/>
      <dgm:spPr/>
      <dgm:t>
        <a:bodyPr/>
        <a:lstStyle/>
        <a:p>
          <a:endParaRPr lang="zh-CN" altLang="en-US" sz="2800">
            <a:latin typeface="微软雅黑" panose="020B0503020204020204" charset="-122"/>
            <a:ea typeface="微软雅黑" panose="020B0503020204020204" charset="-122"/>
          </a:endParaRPr>
        </a:p>
      </dgm:t>
    </dgm:pt>
    <dgm:pt modelId="{0C732367-4348-4D1D-B432-E7D477C1AB13}">
      <dgm:prSet custT="1"/>
      <dgm:spPr/>
      <dgm:t>
        <a:bodyPr/>
        <a:lstStyle/>
        <a:p>
          <a:pPr rtl="0"/>
          <a:r>
            <a:rPr lang="zh-CN" altLang="en-US" sz="2000" dirty="0">
              <a:latin typeface="微软雅黑" panose="020B0503020204020204" charset="-122"/>
              <a:ea typeface="微软雅黑" panose="020B0503020204020204" charset="-122"/>
            </a:rPr>
            <a:t>策略模式</a:t>
          </a:r>
        </a:p>
      </dgm:t>
    </dgm:pt>
    <dgm:pt modelId="{8EE0B006-7095-42AB-AE47-2B59EADE1082}" type="parTrans" cxnId="{9DA463F1-6B83-4DF8-A75F-DF38A34B2415}">
      <dgm:prSet/>
      <dgm:spPr/>
      <dgm:t>
        <a:bodyPr/>
        <a:lstStyle/>
        <a:p>
          <a:endParaRPr lang="zh-CN" altLang="en-US" sz="2800">
            <a:latin typeface="微软雅黑" panose="020B0503020204020204" charset="-122"/>
            <a:ea typeface="微软雅黑" panose="020B0503020204020204" charset="-122"/>
          </a:endParaRPr>
        </a:p>
      </dgm:t>
    </dgm:pt>
    <dgm:pt modelId="{A3695FA4-DEB9-430F-9FFE-FCD534C86C74}" type="sibTrans" cxnId="{9DA463F1-6B83-4DF8-A75F-DF38A34B2415}">
      <dgm:prSet/>
      <dgm:spPr/>
      <dgm:t>
        <a:bodyPr/>
        <a:lstStyle/>
        <a:p>
          <a:endParaRPr lang="zh-CN" altLang="en-US" sz="2800">
            <a:latin typeface="微软雅黑" panose="020B0503020204020204" charset="-122"/>
            <a:ea typeface="微软雅黑" panose="020B0503020204020204" charset="-122"/>
          </a:endParaRPr>
        </a:p>
      </dgm:t>
    </dgm:pt>
    <dgm:pt modelId="{C472544F-F5AB-4733-9081-15096BB54620}">
      <dgm:prSet custT="1"/>
      <dgm:spPr/>
      <dgm:t>
        <a:bodyPr/>
        <a:lstStyle/>
        <a:p>
          <a:pPr rtl="0"/>
          <a:r>
            <a:rPr lang="zh-CN" altLang="en-US" sz="2300" b="1" kern="1200" dirty="0">
              <a:solidFill>
                <a:srgbClr val="003366"/>
              </a:solidFill>
              <a:latin typeface="Consolas" panose="020B0609020204030204" pitchFamily="49" charset="0"/>
              <a:ea typeface="华文楷体" panose="02010600040101010101" pitchFamily="2" charset="-122"/>
              <a:cs typeface="+mn-cs"/>
            </a:rPr>
            <a:t>无</a:t>
          </a:r>
          <a:r>
            <a:rPr lang="zh-CN" sz="2300" b="1" kern="1200" dirty="0">
              <a:solidFill>
                <a:srgbClr val="003366"/>
              </a:solidFill>
              <a:latin typeface="Consolas" panose="020B0609020204030204" pitchFamily="49" charset="0"/>
              <a:ea typeface="华文楷体" panose="02010600040101010101" pitchFamily="2" charset="-122"/>
              <a:cs typeface="+mn-cs"/>
            </a:rPr>
            <a:t>需修改</a:t>
          </a:r>
          <a:r>
            <a:rPr lang="en-US" sz="2300" b="0" kern="1200" dirty="0" err="1">
              <a:solidFill>
                <a:schemeClr val="tx1"/>
              </a:solidFill>
              <a:latin typeface="Consolas" panose="020B0609020204030204" pitchFamily="49" charset="0"/>
              <a:ea typeface="华文楷体" panose="02010600040101010101" pitchFamily="2" charset="-122"/>
              <a:cs typeface="+mn-cs"/>
            </a:rPr>
            <a:t>LoadStrategy</a:t>
          </a:r>
          <a:r>
            <a:rPr lang="zh-CN" sz="2300" b="1" kern="1200" dirty="0">
              <a:solidFill>
                <a:srgbClr val="003366"/>
              </a:solidFill>
              <a:latin typeface="Consolas" panose="020B0609020204030204" pitchFamily="49" charset="0"/>
              <a:ea typeface="华文楷体" panose="02010600040101010101" pitchFamily="2" charset="-122"/>
              <a:cs typeface="+mn-cs"/>
            </a:rPr>
            <a:t>和</a:t>
          </a:r>
          <a:r>
            <a:rPr lang="en-US" sz="2300" b="0" kern="1200" dirty="0" err="1">
              <a:solidFill>
                <a:schemeClr val="tx1"/>
              </a:solidFill>
              <a:latin typeface="Consolas" panose="020B0609020204030204" pitchFamily="49" charset="0"/>
              <a:ea typeface="华文楷体" panose="02010600040101010101" pitchFamily="2" charset="-122"/>
              <a:cs typeface="+mn-cs"/>
            </a:rPr>
            <a:t>LatencyStrategy</a:t>
          </a:r>
          <a:r>
            <a:rPr lang="zh-CN" sz="2300" b="1" kern="1200" dirty="0">
              <a:solidFill>
                <a:srgbClr val="003366"/>
              </a:solidFill>
              <a:latin typeface="Consolas" panose="020B0609020204030204" pitchFamily="49" charset="0"/>
              <a:ea typeface="华文楷体" panose="02010600040101010101" pitchFamily="2" charset="-122"/>
              <a:cs typeface="+mn-cs"/>
            </a:rPr>
            <a:t>，只要实现一个新的</a:t>
          </a:r>
          <a:r>
            <a:rPr lang="en-US" sz="2300" b="0" kern="1200" dirty="0" err="1">
              <a:solidFill>
                <a:schemeClr val="tx1"/>
              </a:solidFill>
              <a:latin typeface="Consolas" panose="020B0609020204030204" pitchFamily="49" charset="0"/>
              <a:ea typeface="华文楷体" panose="02010600040101010101" pitchFamily="2" charset="-122"/>
              <a:cs typeface="+mn-cs"/>
            </a:rPr>
            <a:t>MemoryStrategy</a:t>
          </a:r>
          <a:r>
            <a:rPr lang="zh-CN" altLang="en-US" sz="2300" b="1" kern="1200" dirty="0">
              <a:solidFill>
                <a:srgbClr val="003366"/>
              </a:solidFill>
              <a:latin typeface="Consolas" panose="020B0609020204030204" pitchFamily="49" charset="0"/>
              <a:ea typeface="华文楷体" panose="02010600040101010101" pitchFamily="2" charset="-122"/>
              <a:cs typeface="+mn-cs"/>
            </a:rPr>
            <a:t>实现类即可</a:t>
          </a:r>
          <a:endParaRPr lang="zh-CN" sz="2300" b="1" kern="1200" dirty="0">
            <a:solidFill>
              <a:srgbClr val="003366"/>
            </a:solidFill>
            <a:latin typeface="Consolas" panose="020B0609020204030204" pitchFamily="49" charset="0"/>
            <a:ea typeface="华文楷体" panose="02010600040101010101" pitchFamily="2" charset="-122"/>
            <a:cs typeface="+mn-cs"/>
          </a:endParaRPr>
        </a:p>
      </dgm:t>
    </dgm:pt>
    <dgm:pt modelId="{280F5E78-BFC1-4774-BC33-AEACB0CBDAE0}" type="parTrans" cxnId="{7EC53823-0E30-467E-8FD3-4078F48D8694}">
      <dgm:prSet/>
      <dgm:spPr/>
      <dgm:t>
        <a:bodyPr/>
        <a:lstStyle/>
        <a:p>
          <a:endParaRPr lang="zh-CN" altLang="en-US" sz="2800">
            <a:latin typeface="微软雅黑" panose="020B0503020204020204" charset="-122"/>
            <a:ea typeface="微软雅黑" panose="020B0503020204020204" charset="-122"/>
          </a:endParaRPr>
        </a:p>
      </dgm:t>
    </dgm:pt>
    <dgm:pt modelId="{ABBFF769-0559-4F34-BBB3-46903D66C9A4}" type="sibTrans" cxnId="{7EC53823-0E30-467E-8FD3-4078F48D8694}">
      <dgm:prSet/>
      <dgm:spPr/>
      <dgm:t>
        <a:bodyPr/>
        <a:lstStyle/>
        <a:p>
          <a:endParaRPr lang="zh-CN" altLang="en-US" sz="2800">
            <a:latin typeface="微软雅黑" panose="020B0503020204020204" charset="-122"/>
            <a:ea typeface="微软雅黑" panose="020B0503020204020204" charset="-122"/>
          </a:endParaRPr>
        </a:p>
      </dgm:t>
    </dgm:pt>
    <dgm:pt modelId="{487CB231-EA26-4C08-B4C0-643242EEF75E}">
      <dgm:prSet custT="1"/>
      <dgm:spPr/>
      <dgm:t>
        <a:bodyPr/>
        <a:lstStyle/>
        <a:p>
          <a:pPr rtl="0"/>
          <a:r>
            <a:rPr lang="zh-CN" sz="2300" b="1" kern="1200" dirty="0">
              <a:solidFill>
                <a:srgbClr val="003366"/>
              </a:solidFill>
              <a:latin typeface="Consolas" panose="020B0609020204030204" pitchFamily="49" charset="0"/>
              <a:ea typeface="华文楷体" panose="02010600040101010101" pitchFamily="2" charset="-122"/>
              <a:cs typeface="+mn-cs"/>
            </a:rPr>
            <a:t>需要实现新子类（实现类）：</a:t>
          </a:r>
          <a:r>
            <a:rPr lang="en-US" sz="2300" b="1" kern="1200" dirty="0">
              <a:solidFill>
                <a:srgbClr val="FF0000"/>
              </a:solidFill>
              <a:latin typeface="Consolas" panose="020B0609020204030204" pitchFamily="49" charset="0"/>
              <a:ea typeface="华文楷体" panose="02010600040101010101" pitchFamily="2" charset="-122"/>
              <a:cs typeface="+mn-cs"/>
            </a:rPr>
            <a:t>1 </a:t>
          </a:r>
          <a:r>
            <a:rPr lang="zh-CN" sz="2300" b="1" kern="1200" dirty="0">
              <a:solidFill>
                <a:srgbClr val="003366"/>
              </a:solidFill>
              <a:latin typeface="Consolas" panose="020B0609020204030204" pitchFamily="49" charset="0"/>
              <a:ea typeface="华文楷体" panose="02010600040101010101" pitchFamily="2" charset="-122"/>
              <a:cs typeface="+mn-cs"/>
            </a:rPr>
            <a:t>个</a:t>
          </a:r>
        </a:p>
      </dgm:t>
    </dgm:pt>
    <dgm:pt modelId="{2F126759-4EF0-461A-9F3D-3ABC581B83B4}" type="parTrans" cxnId="{CCD20006-7EEF-4E67-941C-803A1FA7F7E9}">
      <dgm:prSet/>
      <dgm:spPr/>
      <dgm:t>
        <a:bodyPr/>
        <a:lstStyle/>
        <a:p>
          <a:endParaRPr lang="zh-CN" altLang="en-US" sz="2800">
            <a:latin typeface="微软雅黑" panose="020B0503020204020204" charset="-122"/>
            <a:ea typeface="微软雅黑" panose="020B0503020204020204" charset="-122"/>
          </a:endParaRPr>
        </a:p>
      </dgm:t>
    </dgm:pt>
    <dgm:pt modelId="{1D559021-368E-4F55-B424-E705C2C0906A}" type="sibTrans" cxnId="{CCD20006-7EEF-4E67-941C-803A1FA7F7E9}">
      <dgm:prSet/>
      <dgm:spPr/>
      <dgm:t>
        <a:bodyPr/>
        <a:lstStyle/>
        <a:p>
          <a:endParaRPr lang="zh-CN" altLang="en-US" sz="2800">
            <a:latin typeface="微软雅黑" panose="020B0503020204020204" charset="-122"/>
            <a:ea typeface="微软雅黑" panose="020B0503020204020204" charset="-122"/>
          </a:endParaRPr>
        </a:p>
      </dgm:t>
    </dgm:pt>
    <dgm:pt modelId="{963A43F1-ED74-427B-A2F1-DBCEB4A10661}" type="pres">
      <dgm:prSet presAssocID="{F60D356C-09E4-436D-B177-0B0618DA66DD}" presName="Name0" presStyleCnt="0">
        <dgm:presLayoutVars>
          <dgm:dir/>
          <dgm:animLvl val="lvl"/>
          <dgm:resizeHandles val="exact"/>
        </dgm:presLayoutVars>
      </dgm:prSet>
      <dgm:spPr/>
    </dgm:pt>
    <dgm:pt modelId="{82122249-55A8-4910-A30D-181744439E7F}" type="pres">
      <dgm:prSet presAssocID="{B5A1AD71-DC6F-4876-879E-E3B42945967A}" presName="composite" presStyleCnt="0"/>
      <dgm:spPr/>
    </dgm:pt>
    <dgm:pt modelId="{30DA6878-E11E-49E1-955B-140805B529EF}" type="pres">
      <dgm:prSet presAssocID="{B5A1AD71-DC6F-4876-879E-E3B42945967A}" presName="parTx" presStyleLbl="alignNode1" presStyleIdx="0" presStyleCnt="2">
        <dgm:presLayoutVars>
          <dgm:chMax val="0"/>
          <dgm:chPref val="0"/>
          <dgm:bulletEnabled val="1"/>
        </dgm:presLayoutVars>
      </dgm:prSet>
      <dgm:spPr/>
    </dgm:pt>
    <dgm:pt modelId="{EEDB4AA6-32AF-44D6-9F64-CB942A8079E2}" type="pres">
      <dgm:prSet presAssocID="{B5A1AD71-DC6F-4876-879E-E3B42945967A}" presName="desTx" presStyleLbl="alignAccFollowNode1" presStyleIdx="0" presStyleCnt="2">
        <dgm:presLayoutVars>
          <dgm:bulletEnabled val="1"/>
        </dgm:presLayoutVars>
      </dgm:prSet>
      <dgm:spPr/>
    </dgm:pt>
    <dgm:pt modelId="{7DF81FCC-DE7C-4F9F-9E18-62B822BE5934}" type="pres">
      <dgm:prSet presAssocID="{DB87B528-EF7F-49A8-9E18-78E5E9803D31}" presName="space" presStyleCnt="0"/>
      <dgm:spPr/>
    </dgm:pt>
    <dgm:pt modelId="{EC1EB600-FFA9-41BF-8F02-B98EA13F6D6C}" type="pres">
      <dgm:prSet presAssocID="{0C732367-4348-4D1D-B432-E7D477C1AB13}" presName="composite" presStyleCnt="0"/>
      <dgm:spPr/>
    </dgm:pt>
    <dgm:pt modelId="{1DC7EF5F-B031-4AAB-9BFA-FBFC076D71E0}" type="pres">
      <dgm:prSet presAssocID="{0C732367-4348-4D1D-B432-E7D477C1AB13}" presName="parTx" presStyleLbl="alignNode1" presStyleIdx="1" presStyleCnt="2">
        <dgm:presLayoutVars>
          <dgm:chMax val="0"/>
          <dgm:chPref val="0"/>
          <dgm:bulletEnabled val="1"/>
        </dgm:presLayoutVars>
      </dgm:prSet>
      <dgm:spPr/>
    </dgm:pt>
    <dgm:pt modelId="{BC5FFCBD-8963-4386-998B-EC7F07B38F9B}" type="pres">
      <dgm:prSet presAssocID="{0C732367-4348-4D1D-B432-E7D477C1AB13}" presName="desTx" presStyleLbl="alignAccFollowNode1" presStyleIdx="1" presStyleCnt="2">
        <dgm:presLayoutVars>
          <dgm:bulletEnabled val="1"/>
        </dgm:presLayoutVars>
      </dgm:prSet>
      <dgm:spPr/>
    </dgm:pt>
  </dgm:ptLst>
  <dgm:cxnLst>
    <dgm:cxn modelId="{CCD20006-7EEF-4E67-941C-803A1FA7F7E9}" srcId="{0C732367-4348-4D1D-B432-E7D477C1AB13}" destId="{487CB231-EA26-4C08-B4C0-643242EEF75E}" srcOrd="1" destOrd="0" parTransId="{2F126759-4EF0-461A-9F3D-3ABC581B83B4}" sibTransId="{1D559021-368E-4F55-B424-E705C2C0906A}"/>
    <dgm:cxn modelId="{1185121D-3861-46C1-A2A7-1F873454721E}" type="presOf" srcId="{487CB231-EA26-4C08-B4C0-643242EEF75E}" destId="{BC5FFCBD-8963-4386-998B-EC7F07B38F9B}" srcOrd="0" destOrd="1" presId="urn:microsoft.com/office/officeart/2005/8/layout/hList1"/>
    <dgm:cxn modelId="{7EC53823-0E30-467E-8FD3-4078F48D8694}" srcId="{0C732367-4348-4D1D-B432-E7D477C1AB13}" destId="{C472544F-F5AB-4733-9081-15096BB54620}" srcOrd="0" destOrd="0" parTransId="{280F5E78-BFC1-4774-BC33-AEACB0CBDAE0}" sibTransId="{ABBFF769-0559-4F34-BBB3-46903D66C9A4}"/>
    <dgm:cxn modelId="{268AC63D-3FD8-4B6C-9F59-EAF1ABAA609D}" type="presOf" srcId="{B5A1AD71-DC6F-4876-879E-E3B42945967A}" destId="{30DA6878-E11E-49E1-955B-140805B529EF}" srcOrd="0" destOrd="0" presId="urn:microsoft.com/office/officeart/2005/8/layout/hList1"/>
    <dgm:cxn modelId="{DE598641-CA8A-48CE-B66F-3A98771650D8}" type="presOf" srcId="{E30C157E-8EF8-4999-85A0-5B829C9A7D34}" destId="{EEDB4AA6-32AF-44D6-9F64-CB942A8079E2}" srcOrd="0" destOrd="0" presId="urn:microsoft.com/office/officeart/2005/8/layout/hList1"/>
    <dgm:cxn modelId="{4DDFC66C-615C-4103-BE34-E712587C9CA8}" type="presOf" srcId="{C472544F-F5AB-4733-9081-15096BB54620}" destId="{BC5FFCBD-8963-4386-998B-EC7F07B38F9B}" srcOrd="0" destOrd="0" presId="urn:microsoft.com/office/officeart/2005/8/layout/hList1"/>
    <dgm:cxn modelId="{343A81A6-5FB3-41BF-86A2-F2FF328EA9AD}" type="presOf" srcId="{F60D356C-09E4-436D-B177-0B0618DA66DD}" destId="{963A43F1-ED74-427B-A2F1-DBCEB4A10661}" srcOrd="0" destOrd="0" presId="urn:microsoft.com/office/officeart/2005/8/layout/hList1"/>
    <dgm:cxn modelId="{99F40EB8-5E3F-4192-8208-3FF7982CF4DC}" type="presOf" srcId="{6928F803-DE69-4A34-945A-259C1B479426}" destId="{EEDB4AA6-32AF-44D6-9F64-CB942A8079E2}" srcOrd="0" destOrd="1" presId="urn:microsoft.com/office/officeart/2005/8/layout/hList1"/>
    <dgm:cxn modelId="{40FC46C0-C370-4093-9761-468A4CFE01BE}" srcId="{B5A1AD71-DC6F-4876-879E-E3B42945967A}" destId="{6928F803-DE69-4A34-945A-259C1B479426}" srcOrd="1" destOrd="0" parTransId="{EA982098-50AB-453A-9620-5F17A35FC2F2}" sibTransId="{792D29B5-537F-496C-8D47-D865DDF03039}"/>
    <dgm:cxn modelId="{9DA463F1-6B83-4DF8-A75F-DF38A34B2415}" srcId="{F60D356C-09E4-436D-B177-0B0618DA66DD}" destId="{0C732367-4348-4D1D-B432-E7D477C1AB13}" srcOrd="1" destOrd="0" parTransId="{8EE0B006-7095-42AB-AE47-2B59EADE1082}" sibTransId="{A3695FA4-DEB9-430F-9FFE-FCD534C86C74}"/>
    <dgm:cxn modelId="{B55491F6-502F-4162-82D9-85B84A8D92C8}" type="presOf" srcId="{0C732367-4348-4D1D-B432-E7D477C1AB13}" destId="{1DC7EF5F-B031-4AAB-9BFA-FBFC076D71E0}" srcOrd="0" destOrd="0" presId="urn:microsoft.com/office/officeart/2005/8/layout/hList1"/>
    <dgm:cxn modelId="{D2B283F8-F2C8-45DC-9E4E-618333CB8B17}" srcId="{B5A1AD71-DC6F-4876-879E-E3B42945967A}" destId="{E30C157E-8EF8-4999-85A0-5B829C9A7D34}" srcOrd="0" destOrd="0" parTransId="{CF48A260-806A-437F-BB22-675FFE53FC67}" sibTransId="{FDD81AED-C079-4524-884A-18F0EDD1CD9D}"/>
    <dgm:cxn modelId="{073423FC-0E8C-4228-8912-CEDD4BCC8355}" srcId="{F60D356C-09E4-436D-B177-0B0618DA66DD}" destId="{B5A1AD71-DC6F-4876-879E-E3B42945967A}" srcOrd="0" destOrd="0" parTransId="{F373761A-6C3C-4406-8BF2-CA3FD09CD22B}" sibTransId="{DB87B528-EF7F-49A8-9E18-78E5E9803D31}"/>
    <dgm:cxn modelId="{744CBB82-1CC4-436C-9450-635CC50D79A4}" type="presParOf" srcId="{963A43F1-ED74-427B-A2F1-DBCEB4A10661}" destId="{82122249-55A8-4910-A30D-181744439E7F}" srcOrd="0" destOrd="0" presId="urn:microsoft.com/office/officeart/2005/8/layout/hList1"/>
    <dgm:cxn modelId="{5E8B541D-7348-4949-892C-6E5AF5AAAAEF}" type="presParOf" srcId="{82122249-55A8-4910-A30D-181744439E7F}" destId="{30DA6878-E11E-49E1-955B-140805B529EF}" srcOrd="0" destOrd="0" presId="urn:microsoft.com/office/officeart/2005/8/layout/hList1"/>
    <dgm:cxn modelId="{46DF0ABD-255F-476A-91E3-FFEFBF5061EC}" type="presParOf" srcId="{82122249-55A8-4910-A30D-181744439E7F}" destId="{EEDB4AA6-32AF-44D6-9F64-CB942A8079E2}" srcOrd="1" destOrd="0" presId="urn:microsoft.com/office/officeart/2005/8/layout/hList1"/>
    <dgm:cxn modelId="{CAE27C71-83DD-4791-930A-6BF222605958}" type="presParOf" srcId="{963A43F1-ED74-427B-A2F1-DBCEB4A10661}" destId="{7DF81FCC-DE7C-4F9F-9E18-62B822BE5934}" srcOrd="1" destOrd="0" presId="urn:microsoft.com/office/officeart/2005/8/layout/hList1"/>
    <dgm:cxn modelId="{1F1E3DCC-0208-4DF3-9EE8-600B21983422}" type="presParOf" srcId="{963A43F1-ED74-427B-A2F1-DBCEB4A10661}" destId="{EC1EB600-FFA9-41BF-8F02-B98EA13F6D6C}" srcOrd="2" destOrd="0" presId="urn:microsoft.com/office/officeart/2005/8/layout/hList1"/>
    <dgm:cxn modelId="{D319B31C-6470-46EF-BA0E-E2C34723CE8B}" type="presParOf" srcId="{EC1EB600-FFA9-41BF-8F02-B98EA13F6D6C}" destId="{1DC7EF5F-B031-4AAB-9BFA-FBFC076D71E0}" srcOrd="0" destOrd="0" presId="urn:microsoft.com/office/officeart/2005/8/layout/hList1"/>
    <dgm:cxn modelId="{866E488E-EED1-4872-891E-19CEA49E1A0F}" type="presParOf" srcId="{EC1EB600-FFA9-41BF-8F02-B98EA13F6D6C}" destId="{BC5FFCBD-8963-4386-998B-EC7F07B38F9B}"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DC56CCE-8177-4FC4-8ED5-9CB19D1A0492}" type="doc">
      <dgm:prSet loTypeId="urn:microsoft.com/office/officeart/2005/8/layout/hList1" loCatId="list" qsTypeId="urn:microsoft.com/office/officeart/2005/8/quickstyle/simple5#2" qsCatId="simple" csTypeId="urn:microsoft.com/office/officeart/2005/8/colors/accent1_2#2" csCatId="accent1" phldr="1"/>
      <dgm:spPr/>
      <dgm:t>
        <a:bodyPr/>
        <a:lstStyle/>
        <a:p>
          <a:endParaRPr lang="zh-CN" altLang="en-US"/>
        </a:p>
      </dgm:t>
    </dgm:pt>
    <dgm:pt modelId="{669DB7BA-CFA2-48B5-8065-18562E6AA662}">
      <dgm:prSet/>
      <dgm:spPr/>
      <dgm:t>
        <a:bodyPr/>
        <a:lstStyle/>
        <a:p>
          <a:pPr rtl="0"/>
          <a:r>
            <a:rPr lang="zh-CN" altLang="en-US" dirty="0">
              <a:latin typeface="微软雅黑" panose="020B0503020204020204" charset="-122"/>
              <a:ea typeface="微软雅黑" panose="020B0503020204020204" charset="-122"/>
            </a:rPr>
            <a:t>模板方法</a:t>
          </a:r>
          <a:endParaRPr lang="zh-CN" dirty="0">
            <a:latin typeface="微软雅黑" panose="020B0503020204020204" charset="-122"/>
            <a:ea typeface="微软雅黑" panose="020B0503020204020204" charset="-122"/>
          </a:endParaRPr>
        </a:p>
      </dgm:t>
    </dgm:pt>
    <dgm:pt modelId="{808C8826-9201-4D15-9FC7-697B152C9862}" type="parTrans" cxnId="{D7AA6935-3A27-4C20-8B67-FDA5963F1836}">
      <dgm:prSet/>
      <dgm:spPr/>
      <dgm:t>
        <a:bodyPr/>
        <a:lstStyle/>
        <a:p>
          <a:endParaRPr lang="zh-CN" altLang="en-US">
            <a:latin typeface="微软雅黑" panose="020B0503020204020204" charset="-122"/>
            <a:ea typeface="微软雅黑" panose="020B0503020204020204" charset="-122"/>
          </a:endParaRPr>
        </a:p>
      </dgm:t>
    </dgm:pt>
    <dgm:pt modelId="{6F8FAD61-DD39-4E15-BDBD-D059E40696A6}" type="sibTrans" cxnId="{D7AA6935-3A27-4C20-8B67-FDA5963F1836}">
      <dgm:prSet/>
      <dgm:spPr/>
      <dgm:t>
        <a:bodyPr/>
        <a:lstStyle/>
        <a:p>
          <a:endParaRPr lang="zh-CN" altLang="en-US">
            <a:latin typeface="微软雅黑" panose="020B0503020204020204" charset="-122"/>
            <a:ea typeface="微软雅黑" panose="020B0503020204020204" charset="-122"/>
          </a:endParaRPr>
        </a:p>
      </dgm:t>
    </dgm:pt>
    <dgm:pt modelId="{EEE1A43D-2BE5-4C9F-9B39-9110EB243949}">
      <dgm:prSet/>
      <dgm:spPr/>
      <dgm:t>
        <a:bodyPr/>
        <a:lstStyle/>
        <a:p>
          <a:r>
            <a:rPr lang="zh-CN" altLang="en-US" b="1" dirty="0">
              <a:solidFill>
                <a:schemeClr val="accent4">
                  <a:lumMod val="50000"/>
                </a:schemeClr>
              </a:solidFill>
              <a:latin typeface="华文楷体" panose="02010600040101010101" pitchFamily="2" charset="-122"/>
              <a:ea typeface="华文楷体" panose="02010600040101010101" pitchFamily="2" charset="-122"/>
            </a:rPr>
            <a:t>定义算法的骨架，而将具体实现步骤延迟到子类中。</a:t>
          </a:r>
          <a:endParaRPr lang="zh-CN" b="1" dirty="0">
            <a:solidFill>
              <a:schemeClr val="accent4">
                <a:lumMod val="50000"/>
              </a:schemeClr>
            </a:solidFill>
            <a:latin typeface="华文楷体" panose="02010600040101010101" pitchFamily="2" charset="-122"/>
            <a:ea typeface="华文楷体" panose="02010600040101010101" pitchFamily="2" charset="-122"/>
          </a:endParaRPr>
        </a:p>
      </dgm:t>
    </dgm:pt>
    <dgm:pt modelId="{EF20C94C-7492-40AA-B07F-2F7C7E93A928}" type="sibTrans" cxnId="{F154294F-2B3F-4410-94F7-18EBBCBA4BDB}">
      <dgm:prSet/>
      <dgm:spPr/>
      <dgm:t>
        <a:bodyPr/>
        <a:lstStyle/>
        <a:p>
          <a:endParaRPr lang="zh-CN" altLang="en-US"/>
        </a:p>
      </dgm:t>
    </dgm:pt>
    <dgm:pt modelId="{E90971B1-1C4E-42A1-A252-0BF6B5E9132B}" type="parTrans" cxnId="{F154294F-2B3F-4410-94F7-18EBBCBA4BDB}">
      <dgm:prSet/>
      <dgm:spPr/>
      <dgm:t>
        <a:bodyPr/>
        <a:lstStyle/>
        <a:p>
          <a:endParaRPr lang="zh-CN" altLang="en-US"/>
        </a:p>
      </dgm:t>
    </dgm:pt>
    <dgm:pt modelId="{0F8E990F-2E2B-7547-8A45-B737A809447D}">
      <dgm:prSet/>
      <dgm:spPr/>
      <dgm:t>
        <a:bodyPr/>
        <a:lstStyle/>
        <a:p>
          <a:r>
            <a:rPr lang="zh-CN" altLang="en-US" b="1" dirty="0">
              <a:solidFill>
                <a:schemeClr val="accent4">
                  <a:lumMod val="50000"/>
                </a:schemeClr>
              </a:solidFill>
              <a:latin typeface="华文楷体" panose="02010600040101010101" pitchFamily="2" charset="-122"/>
              <a:ea typeface="华文楷体" panose="02010600040101010101" pitchFamily="2" charset="-122"/>
            </a:rPr>
            <a:t>子类可以不改变算法结构即可重定义该算法的某些特定步骤</a:t>
          </a:r>
          <a:endParaRPr lang="zh-CN" b="1" dirty="0">
            <a:solidFill>
              <a:schemeClr val="accent4">
                <a:lumMod val="50000"/>
              </a:schemeClr>
            </a:solidFill>
            <a:latin typeface="华文楷体" panose="02010600040101010101" pitchFamily="2" charset="-122"/>
            <a:ea typeface="华文楷体" panose="02010600040101010101" pitchFamily="2" charset="-122"/>
          </a:endParaRPr>
        </a:p>
      </dgm:t>
    </dgm:pt>
    <dgm:pt modelId="{A85B2C35-E873-A34E-93BB-8F30CDDC96E7}" type="sibTrans" cxnId="{03D9E53F-E101-5343-B8A2-64BADE8E00B4}">
      <dgm:prSet/>
      <dgm:spPr/>
      <dgm:t>
        <a:bodyPr/>
        <a:lstStyle/>
        <a:p>
          <a:endParaRPr lang="en-US"/>
        </a:p>
      </dgm:t>
    </dgm:pt>
    <dgm:pt modelId="{D4F1540D-E85C-5147-8C5F-71FB047AADFA}" type="parTrans" cxnId="{03D9E53F-E101-5343-B8A2-64BADE8E00B4}">
      <dgm:prSet/>
      <dgm:spPr/>
      <dgm:t>
        <a:bodyPr/>
        <a:lstStyle/>
        <a:p>
          <a:endParaRPr lang="en-US"/>
        </a:p>
      </dgm:t>
    </dgm:pt>
    <dgm:pt modelId="{1106EB89-0D34-4855-B9E3-619C36F86171}">
      <dgm:prSet/>
      <dgm:spPr/>
      <dgm:t>
        <a:bodyPr/>
        <a:lstStyle/>
        <a:p>
          <a:pPr rtl="0"/>
          <a:r>
            <a:rPr lang="zh-CN" altLang="en-US" b="1" dirty="0">
              <a:solidFill>
                <a:schemeClr val="accent4">
                  <a:lumMod val="50000"/>
                </a:schemeClr>
              </a:solidFill>
              <a:latin typeface="华文楷体" panose="02010600040101010101" pitchFamily="2" charset="-122"/>
              <a:ea typeface="华文楷体" panose="02010600040101010101" pitchFamily="2" charset="-122"/>
            </a:rPr>
            <a:t>优先</a:t>
          </a:r>
          <a:r>
            <a:rPr lang="zh-CN" altLang="en-US" b="1" dirty="0">
              <a:solidFill>
                <a:srgbClr val="FF0000"/>
              </a:solidFill>
              <a:latin typeface="华文楷体" panose="02010600040101010101" pitchFamily="2" charset="-122"/>
              <a:ea typeface="华文楷体" panose="02010600040101010101" pitchFamily="2" charset="-122"/>
            </a:rPr>
            <a:t>继承行为</a:t>
          </a:r>
          <a:r>
            <a:rPr lang="zh-CN" altLang="en-US" b="1" dirty="0">
              <a:solidFill>
                <a:schemeClr val="accent4">
                  <a:lumMod val="50000"/>
                </a:schemeClr>
              </a:solidFill>
              <a:latin typeface="华文楷体" panose="02010600040101010101" pitchFamily="2" charset="-122"/>
              <a:ea typeface="华文楷体" panose="02010600040101010101" pitchFamily="2" charset="-122"/>
            </a:rPr>
            <a:t>，重视</a:t>
          </a:r>
          <a:r>
            <a:rPr lang="zh-CN" altLang="en-US" b="1" dirty="0">
              <a:solidFill>
                <a:srgbClr val="FF0000"/>
              </a:solidFill>
              <a:latin typeface="华文楷体" panose="02010600040101010101" pitchFamily="2" charset="-122"/>
              <a:ea typeface="华文楷体" panose="02010600040101010101" pitchFamily="2" charset="-122"/>
            </a:rPr>
            <a:t>功能的抽象与归纳</a:t>
          </a:r>
          <a:endParaRPr lang="zh-CN" b="1" dirty="0">
            <a:solidFill>
              <a:srgbClr val="FF0000"/>
            </a:solidFill>
            <a:latin typeface="华文楷体" panose="02010600040101010101" pitchFamily="2" charset="-122"/>
            <a:ea typeface="华文楷体" panose="02010600040101010101" pitchFamily="2" charset="-122"/>
          </a:endParaRPr>
        </a:p>
      </dgm:t>
    </dgm:pt>
    <dgm:pt modelId="{9875EE78-5280-4BC2-BFBC-0BCC4E0AAE1B}" type="sibTrans" cxnId="{D203B732-6426-4152-9220-A76A041E2EB7}">
      <dgm:prSet/>
      <dgm:spPr/>
      <dgm:t>
        <a:bodyPr/>
        <a:lstStyle/>
        <a:p>
          <a:endParaRPr lang="zh-CN" altLang="en-US"/>
        </a:p>
      </dgm:t>
    </dgm:pt>
    <dgm:pt modelId="{A2EABF91-7149-47BC-8807-33086E7FB103}" type="parTrans" cxnId="{D203B732-6426-4152-9220-A76A041E2EB7}">
      <dgm:prSet/>
      <dgm:spPr/>
      <dgm:t>
        <a:bodyPr/>
        <a:lstStyle/>
        <a:p>
          <a:endParaRPr lang="zh-CN" altLang="en-US"/>
        </a:p>
      </dgm:t>
    </dgm:pt>
    <dgm:pt modelId="{35B4B7B7-BD5A-4F7D-96B9-E65CCFE6A0C4}">
      <dgm:prSet/>
      <dgm:spPr/>
      <dgm:t>
        <a:bodyPr/>
        <a:lstStyle/>
        <a:p>
          <a:pPr rtl="0"/>
          <a:r>
            <a:rPr lang="zh-CN" altLang="en-US" b="1" dirty="0">
              <a:solidFill>
                <a:schemeClr val="accent4">
                  <a:lumMod val="50000"/>
                </a:schemeClr>
              </a:solidFill>
              <a:latin typeface="华文楷体" panose="02010600040101010101" pitchFamily="2" charset="-122"/>
              <a:ea typeface="华文楷体" panose="02010600040101010101" pitchFamily="2" charset="-122"/>
            </a:rPr>
            <a:t>优点：</a:t>
          </a:r>
          <a:endParaRPr lang="zh-CN" b="1" dirty="0">
            <a:solidFill>
              <a:schemeClr val="accent4">
                <a:lumMod val="50000"/>
              </a:schemeClr>
            </a:solidFill>
            <a:latin typeface="华文楷体" panose="02010600040101010101" pitchFamily="2" charset="-122"/>
            <a:ea typeface="华文楷体" panose="02010600040101010101" pitchFamily="2" charset="-122"/>
          </a:endParaRPr>
        </a:p>
      </dgm:t>
    </dgm:pt>
    <dgm:pt modelId="{703A6A7F-C388-47C9-ACDA-E15916FD1CD4}" type="sibTrans" cxnId="{9F6BE50E-A12F-432E-A1D6-89EAC6E1F847}">
      <dgm:prSet/>
      <dgm:spPr/>
      <dgm:t>
        <a:bodyPr/>
        <a:lstStyle/>
        <a:p>
          <a:endParaRPr lang="zh-CN" altLang="en-US"/>
        </a:p>
      </dgm:t>
    </dgm:pt>
    <dgm:pt modelId="{AD81E54A-3464-48F7-9C0B-A0E904558FE3}" type="parTrans" cxnId="{9F6BE50E-A12F-432E-A1D6-89EAC6E1F847}">
      <dgm:prSet/>
      <dgm:spPr/>
      <dgm:t>
        <a:bodyPr/>
        <a:lstStyle/>
        <a:p>
          <a:endParaRPr lang="zh-CN" altLang="en-US"/>
        </a:p>
      </dgm:t>
    </dgm:pt>
    <dgm:pt modelId="{6755FEFD-CE0E-46EC-924E-6FD0CC58B4D8}">
      <dgm:prSet/>
      <dgm:spPr/>
      <dgm:t>
        <a:bodyPr/>
        <a:lstStyle/>
        <a:p>
          <a:pPr rtl="0"/>
          <a:r>
            <a:rPr lang="zh-CN" altLang="en-US" b="1" dirty="0">
              <a:solidFill>
                <a:schemeClr val="tx1"/>
              </a:solidFill>
              <a:latin typeface="华文楷体" panose="02010600040101010101" pitchFamily="2" charset="-122"/>
              <a:ea typeface="华文楷体" panose="02010600040101010101" pitchFamily="2" charset="-122"/>
            </a:rPr>
            <a:t>基类高度抽象统一，逻辑简洁明了</a:t>
          </a:r>
          <a:endParaRPr lang="zh-CN" b="1" dirty="0">
            <a:solidFill>
              <a:schemeClr val="tx1"/>
            </a:solidFill>
            <a:latin typeface="华文楷体" panose="02010600040101010101" pitchFamily="2" charset="-122"/>
            <a:ea typeface="华文楷体" panose="02010600040101010101" pitchFamily="2" charset="-122"/>
          </a:endParaRPr>
        </a:p>
      </dgm:t>
    </dgm:pt>
    <dgm:pt modelId="{206473BA-A1EE-4E08-A82E-ABC42C0D031C}" type="sibTrans" cxnId="{9B6EF1B1-0461-4E82-B417-75BBB59BF375}">
      <dgm:prSet/>
      <dgm:spPr/>
      <dgm:t>
        <a:bodyPr/>
        <a:lstStyle/>
        <a:p>
          <a:endParaRPr lang="zh-CN" altLang="en-US"/>
        </a:p>
      </dgm:t>
    </dgm:pt>
    <dgm:pt modelId="{52313851-0BA5-4171-BC3D-0F9E7979FE39}" type="parTrans" cxnId="{9B6EF1B1-0461-4E82-B417-75BBB59BF375}">
      <dgm:prSet/>
      <dgm:spPr/>
      <dgm:t>
        <a:bodyPr/>
        <a:lstStyle/>
        <a:p>
          <a:endParaRPr lang="zh-CN" altLang="en-US"/>
        </a:p>
      </dgm:t>
    </dgm:pt>
    <dgm:pt modelId="{97BB9685-A683-4922-B4BF-C060758DB3D7}">
      <dgm:prSet/>
      <dgm:spPr/>
      <dgm:t>
        <a:bodyPr/>
        <a:lstStyle/>
        <a:p>
          <a:pPr rtl="0"/>
          <a:r>
            <a:rPr lang="zh-CN" altLang="en-US" b="1" dirty="0">
              <a:solidFill>
                <a:schemeClr val="tx1"/>
              </a:solidFill>
              <a:latin typeface="华文楷体" panose="02010600040101010101" pitchFamily="2" charset="-122"/>
              <a:ea typeface="华文楷体" panose="02010600040101010101" pitchFamily="2" charset="-122"/>
            </a:rPr>
            <a:t>子类之间关联不紧密时易于简单快速实现</a:t>
          </a:r>
          <a:endParaRPr lang="zh-CN" b="1" dirty="0">
            <a:solidFill>
              <a:schemeClr val="tx1"/>
            </a:solidFill>
            <a:latin typeface="华文楷体" panose="02010600040101010101" pitchFamily="2" charset="-122"/>
            <a:ea typeface="华文楷体" panose="02010600040101010101" pitchFamily="2" charset="-122"/>
          </a:endParaRPr>
        </a:p>
      </dgm:t>
    </dgm:pt>
    <dgm:pt modelId="{14F6FEEA-D20F-4383-A841-519E8B346CE3}" type="sibTrans" cxnId="{4A7E875A-CB9B-4435-A8E8-4ECA0C33BF44}">
      <dgm:prSet/>
      <dgm:spPr/>
      <dgm:t>
        <a:bodyPr/>
        <a:lstStyle/>
        <a:p>
          <a:endParaRPr lang="zh-CN" altLang="en-US"/>
        </a:p>
      </dgm:t>
    </dgm:pt>
    <dgm:pt modelId="{A8A58E13-BF6C-4E91-8DBA-D9727A51354C}" type="parTrans" cxnId="{4A7E875A-CB9B-4435-A8E8-4ECA0C33BF44}">
      <dgm:prSet/>
      <dgm:spPr/>
      <dgm:t>
        <a:bodyPr/>
        <a:lstStyle/>
        <a:p>
          <a:endParaRPr lang="zh-CN" altLang="en-US"/>
        </a:p>
      </dgm:t>
    </dgm:pt>
    <dgm:pt modelId="{A938F1FF-EC2F-457E-882E-DD2903F40493}">
      <dgm:prSet/>
      <dgm:spPr/>
      <dgm:t>
        <a:bodyPr/>
        <a:lstStyle/>
        <a:p>
          <a:pPr rtl="0"/>
          <a:r>
            <a:rPr lang="zh-CN" altLang="en-US" b="1" dirty="0">
              <a:solidFill>
                <a:schemeClr val="tx1"/>
              </a:solidFill>
              <a:latin typeface="华文楷体" panose="02010600040101010101" pitchFamily="2" charset="-122"/>
              <a:ea typeface="华文楷体" panose="02010600040101010101" pitchFamily="2" charset="-122"/>
            </a:rPr>
            <a:t>封装性好，实现类内部不会对外暴露</a:t>
          </a:r>
          <a:endParaRPr lang="zh-CN" b="1" dirty="0">
            <a:solidFill>
              <a:schemeClr val="tx1"/>
            </a:solidFill>
            <a:latin typeface="华文楷体" panose="02010600040101010101" pitchFamily="2" charset="-122"/>
            <a:ea typeface="华文楷体" panose="02010600040101010101" pitchFamily="2" charset="-122"/>
          </a:endParaRPr>
        </a:p>
      </dgm:t>
    </dgm:pt>
    <dgm:pt modelId="{1E12B259-9BCD-4C6A-8AE3-962C5D049843}" type="sibTrans" cxnId="{16D6AB84-ED11-4639-AB03-1729240C83E4}">
      <dgm:prSet/>
      <dgm:spPr/>
      <dgm:t>
        <a:bodyPr/>
        <a:lstStyle/>
        <a:p>
          <a:endParaRPr lang="zh-CN" altLang="en-US"/>
        </a:p>
      </dgm:t>
    </dgm:pt>
    <dgm:pt modelId="{80FE4BE6-ECAA-46B8-ACC1-99BD0DE2AB5D}" type="parTrans" cxnId="{16D6AB84-ED11-4639-AB03-1729240C83E4}">
      <dgm:prSet/>
      <dgm:spPr/>
      <dgm:t>
        <a:bodyPr/>
        <a:lstStyle/>
        <a:p>
          <a:endParaRPr lang="zh-CN" altLang="en-US"/>
        </a:p>
      </dgm:t>
    </dgm:pt>
    <dgm:pt modelId="{8E0F2FCA-A59E-4549-A98A-95AB24C5D8E2}">
      <dgm:prSet/>
      <dgm:spPr/>
      <dgm:t>
        <a:bodyPr/>
        <a:lstStyle/>
        <a:p>
          <a:pPr rtl="0"/>
          <a:r>
            <a:rPr lang="zh-CN" altLang="en-US" b="1" dirty="0">
              <a:solidFill>
                <a:schemeClr val="accent4">
                  <a:lumMod val="50000"/>
                </a:schemeClr>
              </a:solidFill>
              <a:latin typeface="华文楷体" panose="02010600040101010101" pitchFamily="2" charset="-122"/>
              <a:ea typeface="华文楷体" panose="02010600040101010101" pitchFamily="2" charset="-122"/>
            </a:rPr>
            <a:t>弊端：</a:t>
          </a:r>
          <a:endParaRPr lang="zh-CN" b="1" dirty="0">
            <a:solidFill>
              <a:schemeClr val="accent4">
                <a:lumMod val="50000"/>
              </a:schemeClr>
            </a:solidFill>
            <a:latin typeface="华文楷体" panose="02010600040101010101" pitchFamily="2" charset="-122"/>
            <a:ea typeface="华文楷体" panose="02010600040101010101" pitchFamily="2" charset="-122"/>
          </a:endParaRPr>
        </a:p>
      </dgm:t>
    </dgm:pt>
    <dgm:pt modelId="{59FEBA75-314B-4E8C-BDC2-0EAD2DD16722}" type="sibTrans" cxnId="{BD612754-A80E-467F-A5D2-DBFC611F70C4}">
      <dgm:prSet/>
      <dgm:spPr/>
      <dgm:t>
        <a:bodyPr/>
        <a:lstStyle/>
        <a:p>
          <a:endParaRPr lang="zh-CN" altLang="en-US"/>
        </a:p>
      </dgm:t>
    </dgm:pt>
    <dgm:pt modelId="{B4BA478E-D745-43E6-A448-1DD2E8ECFA8B}" type="parTrans" cxnId="{BD612754-A80E-467F-A5D2-DBFC611F70C4}">
      <dgm:prSet/>
      <dgm:spPr/>
      <dgm:t>
        <a:bodyPr/>
        <a:lstStyle/>
        <a:p>
          <a:endParaRPr lang="zh-CN" altLang="en-US"/>
        </a:p>
      </dgm:t>
    </dgm:pt>
    <dgm:pt modelId="{FE3C24BD-45F0-4C28-A6E7-DDC8E8B6287B}">
      <dgm:prSet/>
      <dgm:spPr/>
      <dgm:t>
        <a:bodyPr/>
        <a:lstStyle/>
        <a:p>
          <a:pPr rtl="0"/>
          <a:r>
            <a:rPr lang="zh-CN" b="1" dirty="0">
              <a:solidFill>
                <a:schemeClr val="tx1"/>
              </a:solidFill>
              <a:latin typeface="华文楷体" panose="02010600040101010101" pitchFamily="2" charset="-122"/>
              <a:ea typeface="华文楷体" panose="02010600040101010101" pitchFamily="2" charset="-122"/>
            </a:rPr>
            <a:t>接口同时负责所有的功能（算法）</a:t>
          </a:r>
        </a:p>
      </dgm:t>
    </dgm:pt>
    <dgm:pt modelId="{8D7FC9EE-388E-46D8-9AB1-31FEDB926250}" type="sibTrans" cxnId="{CABF8DBC-93A3-4A05-9C20-73E9343768B0}">
      <dgm:prSet/>
      <dgm:spPr/>
      <dgm:t>
        <a:bodyPr/>
        <a:lstStyle/>
        <a:p>
          <a:endParaRPr lang="zh-CN" altLang="en-US">
            <a:latin typeface="微软雅黑" panose="020B0503020204020204" charset="-122"/>
            <a:ea typeface="微软雅黑" panose="020B0503020204020204" charset="-122"/>
          </a:endParaRPr>
        </a:p>
      </dgm:t>
    </dgm:pt>
    <dgm:pt modelId="{773D3313-B5A3-4FE6-9179-66B39F63FE51}" type="parTrans" cxnId="{CABF8DBC-93A3-4A05-9C20-73E9343768B0}">
      <dgm:prSet/>
      <dgm:spPr/>
      <dgm:t>
        <a:bodyPr/>
        <a:lstStyle/>
        <a:p>
          <a:endParaRPr lang="zh-CN" altLang="en-US">
            <a:latin typeface="微软雅黑" panose="020B0503020204020204" charset="-122"/>
            <a:ea typeface="微软雅黑" panose="020B0503020204020204" charset="-122"/>
          </a:endParaRPr>
        </a:p>
      </dgm:t>
    </dgm:pt>
    <dgm:pt modelId="{BC7C46DF-C253-4997-B878-F36250D2FADD}">
      <dgm:prSet/>
      <dgm:spPr/>
      <dgm:t>
        <a:bodyPr/>
        <a:lstStyle/>
        <a:p>
          <a:pPr rtl="0"/>
          <a:r>
            <a:rPr lang="zh-CN" b="1" dirty="0">
              <a:solidFill>
                <a:schemeClr val="tx1"/>
              </a:solidFill>
              <a:latin typeface="华文楷体" panose="02010600040101010101" pitchFamily="2" charset="-122"/>
              <a:ea typeface="华文楷体" panose="02010600040101010101" pitchFamily="2" charset="-122"/>
            </a:rPr>
            <a:t>任何算法的修改都导致整个实现类的变化</a:t>
          </a:r>
        </a:p>
      </dgm:t>
    </dgm:pt>
    <dgm:pt modelId="{608F3EDE-126B-4F43-919E-AD6A858D3B41}" type="sibTrans" cxnId="{C1C0791F-4D6D-4F53-B0A0-07D4800FC3D9}">
      <dgm:prSet/>
      <dgm:spPr/>
      <dgm:t>
        <a:bodyPr/>
        <a:lstStyle/>
        <a:p>
          <a:endParaRPr lang="zh-CN" altLang="en-US">
            <a:latin typeface="微软雅黑" panose="020B0503020204020204" charset="-122"/>
            <a:ea typeface="微软雅黑" panose="020B0503020204020204" charset="-122"/>
          </a:endParaRPr>
        </a:p>
      </dgm:t>
    </dgm:pt>
    <dgm:pt modelId="{522BC6A5-7C5B-4106-8908-518A3B831A2D}" type="parTrans" cxnId="{C1C0791F-4D6D-4F53-B0A0-07D4800FC3D9}">
      <dgm:prSet/>
      <dgm:spPr/>
      <dgm:t>
        <a:bodyPr/>
        <a:lstStyle/>
        <a:p>
          <a:endParaRPr lang="zh-CN" altLang="en-US">
            <a:latin typeface="微软雅黑" panose="020B0503020204020204" charset="-122"/>
            <a:ea typeface="微软雅黑" panose="020B0503020204020204" charset="-122"/>
          </a:endParaRPr>
        </a:p>
      </dgm:t>
    </dgm:pt>
    <dgm:pt modelId="{21044B00-274B-4064-8676-6C45C70269A3}" type="pres">
      <dgm:prSet presAssocID="{3DC56CCE-8177-4FC4-8ED5-9CB19D1A0492}" presName="Name0" presStyleCnt="0">
        <dgm:presLayoutVars>
          <dgm:dir/>
          <dgm:animLvl val="lvl"/>
          <dgm:resizeHandles val="exact"/>
        </dgm:presLayoutVars>
      </dgm:prSet>
      <dgm:spPr/>
    </dgm:pt>
    <dgm:pt modelId="{23A02AB5-B63A-4799-ABAD-218DC9EC2847}" type="pres">
      <dgm:prSet presAssocID="{669DB7BA-CFA2-48B5-8065-18562E6AA662}" presName="composite" presStyleCnt="0"/>
      <dgm:spPr/>
    </dgm:pt>
    <dgm:pt modelId="{95913D3D-FCCC-47BA-B55F-71796684FF3C}" type="pres">
      <dgm:prSet presAssocID="{669DB7BA-CFA2-48B5-8065-18562E6AA662}" presName="parTx" presStyleLbl="alignNode1" presStyleIdx="0" presStyleCnt="1">
        <dgm:presLayoutVars>
          <dgm:chMax val="0"/>
          <dgm:chPref val="0"/>
          <dgm:bulletEnabled val="1"/>
        </dgm:presLayoutVars>
      </dgm:prSet>
      <dgm:spPr/>
    </dgm:pt>
    <dgm:pt modelId="{4F99D08E-A45F-418D-B8DE-A4B2EAA1939D}" type="pres">
      <dgm:prSet presAssocID="{669DB7BA-CFA2-48B5-8065-18562E6AA662}" presName="desTx" presStyleLbl="alignAccFollowNode1" presStyleIdx="0" presStyleCnt="1">
        <dgm:presLayoutVars>
          <dgm:bulletEnabled val="1"/>
        </dgm:presLayoutVars>
      </dgm:prSet>
      <dgm:spPr/>
    </dgm:pt>
  </dgm:ptLst>
  <dgm:cxnLst>
    <dgm:cxn modelId="{4C885203-52F6-48CB-854A-2ABC6D494D1E}" type="presOf" srcId="{6755FEFD-CE0E-46EC-924E-6FD0CC58B4D8}" destId="{4F99D08E-A45F-418D-B8DE-A4B2EAA1939D}" srcOrd="0" destOrd="4" presId="urn:microsoft.com/office/officeart/2005/8/layout/hList1"/>
    <dgm:cxn modelId="{9F6BE50E-A12F-432E-A1D6-89EAC6E1F847}" srcId="{669DB7BA-CFA2-48B5-8065-18562E6AA662}" destId="{35B4B7B7-BD5A-4F7D-96B9-E65CCFE6A0C4}" srcOrd="3" destOrd="0" parTransId="{AD81E54A-3464-48F7-9C0B-A0E904558FE3}" sibTransId="{703A6A7F-C388-47C9-ACDA-E15916FD1CD4}"/>
    <dgm:cxn modelId="{4571A814-F15D-8547-AE0B-C5C23BB8B9DA}" type="presOf" srcId="{0F8E990F-2E2B-7547-8A45-B737A809447D}" destId="{4F99D08E-A45F-418D-B8DE-A4B2EAA1939D}" srcOrd="0" destOrd="1" presId="urn:microsoft.com/office/officeart/2005/8/layout/hList1"/>
    <dgm:cxn modelId="{10E5371F-B2FD-49EF-AF39-01BE45B75F81}" type="presOf" srcId="{97BB9685-A683-4922-B4BF-C060758DB3D7}" destId="{4F99D08E-A45F-418D-B8DE-A4B2EAA1939D}" srcOrd="0" destOrd="5" presId="urn:microsoft.com/office/officeart/2005/8/layout/hList1"/>
    <dgm:cxn modelId="{C1C0791F-4D6D-4F53-B0A0-07D4800FC3D9}" srcId="{8E0F2FCA-A59E-4549-A98A-95AB24C5D8E2}" destId="{BC7C46DF-C253-4997-B878-F36250D2FADD}" srcOrd="1" destOrd="0" parTransId="{522BC6A5-7C5B-4106-8908-518A3B831A2D}" sibTransId="{608F3EDE-126B-4F43-919E-AD6A858D3B41}"/>
    <dgm:cxn modelId="{D203B732-6426-4152-9220-A76A041E2EB7}" srcId="{669DB7BA-CFA2-48B5-8065-18562E6AA662}" destId="{1106EB89-0D34-4855-B9E3-619C36F86171}" srcOrd="2" destOrd="0" parTransId="{A2EABF91-7149-47BC-8807-33086E7FB103}" sibTransId="{9875EE78-5280-4BC2-BFBC-0BCC4E0AAE1B}"/>
    <dgm:cxn modelId="{D7AA6935-3A27-4C20-8B67-FDA5963F1836}" srcId="{3DC56CCE-8177-4FC4-8ED5-9CB19D1A0492}" destId="{669DB7BA-CFA2-48B5-8065-18562E6AA662}" srcOrd="0" destOrd="0" parTransId="{808C8826-9201-4D15-9FC7-697B152C9862}" sibTransId="{6F8FAD61-DD39-4E15-BDBD-D059E40696A6}"/>
    <dgm:cxn modelId="{3261603F-510C-4F5C-9A52-23276F28D75D}" type="presOf" srcId="{1106EB89-0D34-4855-B9E3-619C36F86171}" destId="{4F99D08E-A45F-418D-B8DE-A4B2EAA1939D}" srcOrd="0" destOrd="2" presId="urn:microsoft.com/office/officeart/2005/8/layout/hList1"/>
    <dgm:cxn modelId="{03D9E53F-E101-5343-B8A2-64BADE8E00B4}" srcId="{669DB7BA-CFA2-48B5-8065-18562E6AA662}" destId="{0F8E990F-2E2B-7547-8A45-B737A809447D}" srcOrd="1" destOrd="0" parTransId="{D4F1540D-E85C-5147-8C5F-71FB047AADFA}" sibTransId="{A85B2C35-E873-A34E-93BB-8F30CDDC96E7}"/>
    <dgm:cxn modelId="{DE551546-735A-47B4-86EF-39D5BA13B685}" type="presOf" srcId="{EEE1A43D-2BE5-4C9F-9B39-9110EB243949}" destId="{4F99D08E-A45F-418D-B8DE-A4B2EAA1939D}" srcOrd="0" destOrd="0" presId="urn:microsoft.com/office/officeart/2005/8/layout/hList1"/>
    <dgm:cxn modelId="{F154294F-2B3F-4410-94F7-18EBBCBA4BDB}" srcId="{669DB7BA-CFA2-48B5-8065-18562E6AA662}" destId="{EEE1A43D-2BE5-4C9F-9B39-9110EB243949}" srcOrd="0" destOrd="0" parTransId="{E90971B1-1C4E-42A1-A252-0BF6B5E9132B}" sibTransId="{EF20C94C-7492-40AA-B07F-2F7C7E93A928}"/>
    <dgm:cxn modelId="{BD612754-A80E-467F-A5D2-DBFC611F70C4}" srcId="{669DB7BA-CFA2-48B5-8065-18562E6AA662}" destId="{8E0F2FCA-A59E-4549-A98A-95AB24C5D8E2}" srcOrd="4" destOrd="0" parTransId="{B4BA478E-D745-43E6-A448-1DD2E8ECFA8B}" sibTransId="{59FEBA75-314B-4E8C-BDC2-0EAD2DD16722}"/>
    <dgm:cxn modelId="{4A7E875A-CB9B-4435-A8E8-4ECA0C33BF44}" srcId="{35B4B7B7-BD5A-4F7D-96B9-E65CCFE6A0C4}" destId="{97BB9685-A683-4922-B4BF-C060758DB3D7}" srcOrd="1" destOrd="0" parTransId="{A8A58E13-BF6C-4E91-8DBA-D9727A51354C}" sibTransId="{14F6FEEA-D20F-4383-A841-519E8B346CE3}"/>
    <dgm:cxn modelId="{3046E16D-BE55-49A7-85BB-B463819976F3}" type="presOf" srcId="{FE3C24BD-45F0-4C28-A6E7-DDC8E8B6287B}" destId="{4F99D08E-A45F-418D-B8DE-A4B2EAA1939D}" srcOrd="0" destOrd="8" presId="urn:microsoft.com/office/officeart/2005/8/layout/hList1"/>
    <dgm:cxn modelId="{03896E7E-A3F7-47AA-9AA4-3613C7126F7F}" type="presOf" srcId="{BC7C46DF-C253-4997-B878-F36250D2FADD}" destId="{4F99D08E-A45F-418D-B8DE-A4B2EAA1939D}" srcOrd="0" destOrd="9" presId="urn:microsoft.com/office/officeart/2005/8/layout/hList1"/>
    <dgm:cxn modelId="{16D6AB84-ED11-4639-AB03-1729240C83E4}" srcId="{35B4B7B7-BD5A-4F7D-96B9-E65CCFE6A0C4}" destId="{A938F1FF-EC2F-457E-882E-DD2903F40493}" srcOrd="2" destOrd="0" parTransId="{80FE4BE6-ECAA-46B8-ACC1-99BD0DE2AB5D}" sibTransId="{1E12B259-9BCD-4C6A-8AE3-962C5D049843}"/>
    <dgm:cxn modelId="{3EC89289-E7F6-431A-B05A-0A3ED050F191}" type="presOf" srcId="{A938F1FF-EC2F-457E-882E-DD2903F40493}" destId="{4F99D08E-A45F-418D-B8DE-A4B2EAA1939D}" srcOrd="0" destOrd="6" presId="urn:microsoft.com/office/officeart/2005/8/layout/hList1"/>
    <dgm:cxn modelId="{0BADAD8E-A65D-49CE-832F-F0A41124B377}" type="presOf" srcId="{35B4B7B7-BD5A-4F7D-96B9-E65CCFE6A0C4}" destId="{4F99D08E-A45F-418D-B8DE-A4B2EAA1939D}" srcOrd="0" destOrd="3" presId="urn:microsoft.com/office/officeart/2005/8/layout/hList1"/>
    <dgm:cxn modelId="{7E65799E-969F-4B6C-AF0C-BD994D0CFFD8}" type="presOf" srcId="{8E0F2FCA-A59E-4549-A98A-95AB24C5D8E2}" destId="{4F99D08E-A45F-418D-B8DE-A4B2EAA1939D}" srcOrd="0" destOrd="7" presId="urn:microsoft.com/office/officeart/2005/8/layout/hList1"/>
    <dgm:cxn modelId="{9B6EF1B1-0461-4E82-B417-75BBB59BF375}" srcId="{35B4B7B7-BD5A-4F7D-96B9-E65CCFE6A0C4}" destId="{6755FEFD-CE0E-46EC-924E-6FD0CC58B4D8}" srcOrd="0" destOrd="0" parTransId="{52313851-0BA5-4171-BC3D-0F9E7979FE39}" sibTransId="{206473BA-A1EE-4E08-A82E-ABC42C0D031C}"/>
    <dgm:cxn modelId="{CABF8DBC-93A3-4A05-9C20-73E9343768B0}" srcId="{8E0F2FCA-A59E-4549-A98A-95AB24C5D8E2}" destId="{FE3C24BD-45F0-4C28-A6E7-DDC8E8B6287B}" srcOrd="0" destOrd="0" parTransId="{773D3313-B5A3-4FE6-9179-66B39F63FE51}" sibTransId="{8D7FC9EE-388E-46D8-9AB1-31FEDB926250}"/>
    <dgm:cxn modelId="{5F1275E5-FA3B-4D11-A8F5-3401B54634C5}" type="presOf" srcId="{669DB7BA-CFA2-48B5-8065-18562E6AA662}" destId="{95913D3D-FCCC-47BA-B55F-71796684FF3C}" srcOrd="0" destOrd="0" presId="urn:microsoft.com/office/officeart/2005/8/layout/hList1"/>
    <dgm:cxn modelId="{38CE4FEE-5193-4751-A2A3-A08E76F2711A}" type="presOf" srcId="{3DC56CCE-8177-4FC4-8ED5-9CB19D1A0492}" destId="{21044B00-274B-4064-8676-6C45C70269A3}" srcOrd="0" destOrd="0" presId="urn:microsoft.com/office/officeart/2005/8/layout/hList1"/>
    <dgm:cxn modelId="{48E0B231-BC8C-4A03-A5AE-9BCB6F7F4F69}" type="presParOf" srcId="{21044B00-274B-4064-8676-6C45C70269A3}" destId="{23A02AB5-B63A-4799-ABAD-218DC9EC2847}" srcOrd="0" destOrd="0" presId="urn:microsoft.com/office/officeart/2005/8/layout/hList1"/>
    <dgm:cxn modelId="{A504FF81-E54F-4997-8E7E-C3CC9BB72008}" type="presParOf" srcId="{23A02AB5-B63A-4799-ABAD-218DC9EC2847}" destId="{95913D3D-FCCC-47BA-B55F-71796684FF3C}" srcOrd="0" destOrd="0" presId="urn:microsoft.com/office/officeart/2005/8/layout/hList1"/>
    <dgm:cxn modelId="{BBCB575F-FF71-43BA-8672-E8C2366250CC}" type="presParOf" srcId="{23A02AB5-B63A-4799-ABAD-218DC9EC2847}" destId="{4F99D08E-A45F-418D-B8DE-A4B2EAA1939D}"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DC56CCE-8177-4FC4-8ED5-9CB19D1A0492}" type="doc">
      <dgm:prSet loTypeId="urn:microsoft.com/office/officeart/2005/8/layout/hList1" loCatId="list" qsTypeId="urn:microsoft.com/office/officeart/2005/8/quickstyle/simple5#3" qsCatId="simple" csTypeId="urn:microsoft.com/office/officeart/2005/8/colors/accent1_2#3" csCatId="accent1" phldr="1"/>
      <dgm:spPr/>
      <dgm:t>
        <a:bodyPr/>
        <a:lstStyle/>
        <a:p>
          <a:endParaRPr lang="zh-CN" altLang="en-US"/>
        </a:p>
      </dgm:t>
    </dgm:pt>
    <dgm:pt modelId="{CCBCAC37-B8AB-45F8-AB71-71ABA887AB2E}">
      <dgm:prSet/>
      <dgm:spPr/>
      <dgm:t>
        <a:bodyPr/>
        <a:lstStyle/>
        <a:p>
          <a:pPr rtl="0"/>
          <a:r>
            <a:rPr lang="zh-CN" dirty="0">
              <a:latin typeface="微软雅黑" panose="020B0503020204020204" charset="-122"/>
              <a:ea typeface="微软雅黑" panose="020B0503020204020204" charset="-122"/>
            </a:rPr>
            <a:t>策略</a:t>
          </a:r>
          <a:r>
            <a:rPr lang="zh-CN" altLang="en-US" dirty="0">
              <a:latin typeface="微软雅黑" panose="020B0503020204020204" charset="-122"/>
              <a:ea typeface="微软雅黑" panose="020B0503020204020204" charset="-122"/>
            </a:rPr>
            <a:t>模式</a:t>
          </a:r>
          <a:endParaRPr lang="zh-CN" dirty="0">
            <a:latin typeface="微软雅黑" panose="020B0503020204020204" charset="-122"/>
            <a:ea typeface="微软雅黑" panose="020B0503020204020204" charset="-122"/>
          </a:endParaRPr>
        </a:p>
      </dgm:t>
    </dgm:pt>
    <dgm:pt modelId="{8EC5C649-09CF-46B9-AA2B-D696D73FA971}" type="sibTrans" cxnId="{F1E5E777-5A9C-4FD4-A53D-FA2249E13F9F}">
      <dgm:prSet/>
      <dgm:spPr/>
      <dgm:t>
        <a:bodyPr/>
        <a:lstStyle/>
        <a:p>
          <a:endParaRPr lang="zh-CN" altLang="en-US">
            <a:latin typeface="微软雅黑" panose="020B0503020204020204" charset="-122"/>
            <a:ea typeface="微软雅黑" panose="020B0503020204020204" charset="-122"/>
          </a:endParaRPr>
        </a:p>
      </dgm:t>
    </dgm:pt>
    <dgm:pt modelId="{6A019B37-89DD-4566-9619-5CF12A07CE8F}" type="parTrans" cxnId="{F1E5E777-5A9C-4FD4-A53D-FA2249E13F9F}">
      <dgm:prSet/>
      <dgm:spPr/>
      <dgm:t>
        <a:bodyPr/>
        <a:lstStyle/>
        <a:p>
          <a:endParaRPr lang="zh-CN" altLang="en-US">
            <a:latin typeface="微软雅黑" panose="020B0503020204020204" charset="-122"/>
            <a:ea typeface="微软雅黑" panose="020B0503020204020204" charset="-122"/>
          </a:endParaRPr>
        </a:p>
      </dgm:t>
    </dgm:pt>
    <dgm:pt modelId="{E0605067-1257-48F0-BA80-909CE030D70B}">
      <dgm:prSet/>
      <dgm:spPr/>
      <dgm:t>
        <a:bodyPr/>
        <a:lstStyle/>
        <a:p>
          <a:r>
            <a:rPr lang="zh-CN" altLang="en-US" b="1" i="0" dirty="0">
              <a:solidFill>
                <a:schemeClr val="accent4">
                  <a:lumMod val="50000"/>
                </a:schemeClr>
              </a:solidFill>
              <a:latin typeface="华文楷体" panose="02010600040101010101" pitchFamily="2" charset="-122"/>
              <a:ea typeface="华文楷体" panose="02010600040101010101" pitchFamily="2" charset="-122"/>
            </a:rPr>
            <a:t>定义一系列的算法，把它们一个个封装起来，使它们可相互替换。本模式使得算法可独立于使用它的客户而变化</a:t>
          </a:r>
          <a:endParaRPr lang="zh-CN" b="1" dirty="0">
            <a:solidFill>
              <a:schemeClr val="accent4">
                <a:lumMod val="50000"/>
              </a:schemeClr>
            </a:solidFill>
            <a:latin typeface="华文楷体" panose="02010600040101010101" pitchFamily="2" charset="-122"/>
            <a:ea typeface="华文楷体" panose="02010600040101010101" pitchFamily="2" charset="-122"/>
          </a:endParaRPr>
        </a:p>
      </dgm:t>
    </dgm:pt>
    <dgm:pt modelId="{5ADAC6B1-41E5-4434-A341-7D1215ECAB3C}" type="sibTrans" cxnId="{9FE69356-BF88-4A74-A041-B86D9986FF27}">
      <dgm:prSet/>
      <dgm:spPr/>
      <dgm:t>
        <a:bodyPr/>
        <a:lstStyle/>
        <a:p>
          <a:endParaRPr lang="zh-CN" altLang="en-US"/>
        </a:p>
      </dgm:t>
    </dgm:pt>
    <dgm:pt modelId="{AA5F52BE-0E9E-435B-8E47-8D641B19E15C}" type="parTrans" cxnId="{9FE69356-BF88-4A74-A041-B86D9986FF27}">
      <dgm:prSet/>
      <dgm:spPr/>
      <dgm:t>
        <a:bodyPr/>
        <a:lstStyle/>
        <a:p>
          <a:endParaRPr lang="zh-CN" altLang="en-US"/>
        </a:p>
      </dgm:t>
    </dgm:pt>
    <dgm:pt modelId="{AC705A0A-266C-4A27-9A49-DBC929305FCF}">
      <dgm:prSet/>
      <dgm:spPr/>
      <dgm:t>
        <a:bodyPr/>
        <a:lstStyle/>
        <a:p>
          <a:pPr rtl="0"/>
          <a:r>
            <a:rPr lang="zh-CN" altLang="en-US" b="1" dirty="0">
              <a:solidFill>
                <a:schemeClr val="accent4">
                  <a:lumMod val="50000"/>
                </a:schemeClr>
              </a:solidFill>
              <a:latin typeface="华文楷体" panose="02010600040101010101" pitchFamily="2" charset="-122"/>
              <a:ea typeface="华文楷体" panose="02010600040101010101" pitchFamily="2" charset="-122"/>
            </a:rPr>
            <a:t>优先</a:t>
          </a:r>
          <a:r>
            <a:rPr lang="zh-CN" altLang="en-US" b="1" dirty="0">
              <a:solidFill>
                <a:srgbClr val="FF0000"/>
              </a:solidFill>
              <a:latin typeface="华文楷体" panose="02010600040101010101" pitchFamily="2" charset="-122"/>
              <a:ea typeface="华文楷体" panose="02010600040101010101" pitchFamily="2" charset="-122"/>
            </a:rPr>
            <a:t>组合行为</a:t>
          </a:r>
          <a:r>
            <a:rPr lang="zh-CN" altLang="en-US" b="1" dirty="0">
              <a:solidFill>
                <a:schemeClr val="accent4">
                  <a:lumMod val="50000"/>
                </a:schemeClr>
              </a:solidFill>
              <a:latin typeface="华文楷体" panose="02010600040101010101" pitchFamily="2" charset="-122"/>
              <a:ea typeface="华文楷体" panose="02010600040101010101" pitchFamily="2" charset="-122"/>
            </a:rPr>
            <a:t>，重视</a:t>
          </a:r>
          <a:r>
            <a:rPr lang="zh-CN" altLang="en-US" b="1" dirty="0">
              <a:solidFill>
                <a:srgbClr val="FF0000"/>
              </a:solidFill>
              <a:latin typeface="华文楷体" panose="02010600040101010101" pitchFamily="2" charset="-122"/>
              <a:ea typeface="华文楷体" panose="02010600040101010101" pitchFamily="2" charset="-122"/>
            </a:rPr>
            <a:t>功能的划分与组合</a:t>
          </a:r>
          <a:endParaRPr lang="zh-CN" b="1" dirty="0">
            <a:solidFill>
              <a:srgbClr val="FF0000"/>
            </a:solidFill>
            <a:latin typeface="华文楷体" panose="02010600040101010101" pitchFamily="2" charset="-122"/>
            <a:ea typeface="华文楷体" panose="02010600040101010101" pitchFamily="2" charset="-122"/>
          </a:endParaRPr>
        </a:p>
      </dgm:t>
    </dgm:pt>
    <dgm:pt modelId="{98ACC516-66BE-4297-9EC3-254053D7061E}" type="sibTrans" cxnId="{AB9A1BAF-8333-4926-B22E-E149F9E9A49C}">
      <dgm:prSet/>
      <dgm:spPr/>
      <dgm:t>
        <a:bodyPr/>
        <a:lstStyle/>
        <a:p>
          <a:endParaRPr lang="zh-CN" altLang="en-US"/>
        </a:p>
      </dgm:t>
    </dgm:pt>
    <dgm:pt modelId="{C3CB8F10-D388-4134-900E-4B1BE841541C}" type="parTrans" cxnId="{AB9A1BAF-8333-4926-B22E-E149F9E9A49C}">
      <dgm:prSet/>
      <dgm:spPr/>
      <dgm:t>
        <a:bodyPr/>
        <a:lstStyle/>
        <a:p>
          <a:endParaRPr lang="zh-CN" altLang="en-US"/>
        </a:p>
      </dgm:t>
    </dgm:pt>
    <dgm:pt modelId="{E2F52CCC-C98E-427A-92CA-C97119699DCF}">
      <dgm:prSet/>
      <dgm:spPr/>
      <dgm:t>
        <a:bodyPr/>
        <a:lstStyle/>
        <a:p>
          <a:pPr rtl="0"/>
          <a:r>
            <a:rPr lang="zh-CN" altLang="en-US" b="1" dirty="0">
              <a:solidFill>
                <a:schemeClr val="accent4">
                  <a:lumMod val="50000"/>
                </a:schemeClr>
              </a:solidFill>
              <a:latin typeface="华文楷体" panose="02010600040101010101" pitchFamily="2" charset="-122"/>
              <a:ea typeface="华文楷体" panose="02010600040101010101" pitchFamily="2" charset="-122"/>
            </a:rPr>
            <a:t>优点：</a:t>
          </a:r>
          <a:endParaRPr lang="zh-CN" b="1" dirty="0">
            <a:solidFill>
              <a:schemeClr val="accent4">
                <a:lumMod val="50000"/>
              </a:schemeClr>
            </a:solidFill>
            <a:latin typeface="华文楷体" panose="02010600040101010101" pitchFamily="2" charset="-122"/>
            <a:ea typeface="华文楷体" panose="02010600040101010101" pitchFamily="2" charset="-122"/>
          </a:endParaRPr>
        </a:p>
      </dgm:t>
    </dgm:pt>
    <dgm:pt modelId="{710061CE-2E8F-48B1-9F90-3D271F481DC6}" type="sibTrans" cxnId="{BD4D0132-5170-49BB-A026-8B7C8053F112}">
      <dgm:prSet/>
      <dgm:spPr/>
      <dgm:t>
        <a:bodyPr/>
        <a:lstStyle/>
        <a:p>
          <a:endParaRPr lang="zh-CN" altLang="en-US"/>
        </a:p>
      </dgm:t>
    </dgm:pt>
    <dgm:pt modelId="{6D39B837-4E11-412F-A163-D6D5F0C015D2}" type="parTrans" cxnId="{BD4D0132-5170-49BB-A026-8B7C8053F112}">
      <dgm:prSet/>
      <dgm:spPr/>
      <dgm:t>
        <a:bodyPr/>
        <a:lstStyle/>
        <a:p>
          <a:endParaRPr lang="zh-CN" altLang="en-US"/>
        </a:p>
      </dgm:t>
    </dgm:pt>
    <dgm:pt modelId="{91523511-9445-4DA7-B3D7-DEBF3C194093}">
      <dgm:prSet/>
      <dgm:spPr/>
      <dgm:t>
        <a:bodyPr/>
        <a:lstStyle/>
        <a:p>
          <a:pPr rtl="0"/>
          <a:r>
            <a:rPr lang="zh-CN" b="1" dirty="0">
              <a:solidFill>
                <a:schemeClr val="tx1"/>
              </a:solidFill>
              <a:latin typeface="华文楷体" panose="02010600040101010101" pitchFamily="2" charset="-122"/>
              <a:ea typeface="华文楷体" panose="02010600040101010101" pitchFamily="2" charset="-122"/>
            </a:rPr>
            <a:t>每个策略</a:t>
          </a:r>
          <a:r>
            <a:rPr lang="zh-CN" altLang="en-US" b="1" dirty="0">
              <a:solidFill>
                <a:schemeClr val="tx1"/>
              </a:solidFill>
              <a:latin typeface="华文楷体" panose="02010600040101010101" pitchFamily="2" charset="-122"/>
              <a:ea typeface="华文楷体" panose="02010600040101010101" pitchFamily="2" charset="-122"/>
            </a:rPr>
            <a:t>只</a:t>
          </a:r>
          <a:r>
            <a:rPr lang="zh-CN" b="1" dirty="0">
              <a:solidFill>
                <a:schemeClr val="tx1"/>
              </a:solidFill>
              <a:latin typeface="华文楷体" panose="02010600040101010101" pitchFamily="2" charset="-122"/>
              <a:ea typeface="华文楷体" panose="02010600040101010101" pitchFamily="2" charset="-122"/>
            </a:rPr>
            <a:t>负责一个功能</a:t>
          </a:r>
          <a:r>
            <a:rPr lang="zh-CN" altLang="en-US" b="1" dirty="0">
              <a:solidFill>
                <a:schemeClr val="tx1"/>
              </a:solidFill>
              <a:latin typeface="华文楷体" panose="02010600040101010101" pitchFamily="2" charset="-122"/>
              <a:ea typeface="华文楷体" panose="02010600040101010101" pitchFamily="2" charset="-122"/>
            </a:rPr>
            <a:t>，易于拓展</a:t>
          </a:r>
          <a:endParaRPr lang="zh-CN" b="1" dirty="0">
            <a:solidFill>
              <a:schemeClr val="tx1"/>
            </a:solidFill>
            <a:latin typeface="华文楷体" panose="02010600040101010101" pitchFamily="2" charset="-122"/>
            <a:ea typeface="华文楷体" panose="02010600040101010101" pitchFamily="2" charset="-122"/>
          </a:endParaRPr>
        </a:p>
      </dgm:t>
    </dgm:pt>
    <dgm:pt modelId="{C92E960A-BC2C-4C97-9E6C-836EC3EEBA3F}" type="sibTrans" cxnId="{D06A1D8C-4092-43FC-92C6-45CBD5E480A1}">
      <dgm:prSet/>
      <dgm:spPr/>
      <dgm:t>
        <a:bodyPr/>
        <a:lstStyle/>
        <a:p>
          <a:endParaRPr lang="zh-CN" altLang="en-US">
            <a:latin typeface="微软雅黑" panose="020B0503020204020204" charset="-122"/>
            <a:ea typeface="微软雅黑" panose="020B0503020204020204" charset="-122"/>
          </a:endParaRPr>
        </a:p>
      </dgm:t>
    </dgm:pt>
    <dgm:pt modelId="{AB309C70-23A9-4DE4-9C4C-5B82536077FE}" type="parTrans" cxnId="{D06A1D8C-4092-43FC-92C6-45CBD5E480A1}">
      <dgm:prSet/>
      <dgm:spPr/>
      <dgm:t>
        <a:bodyPr/>
        <a:lstStyle/>
        <a:p>
          <a:endParaRPr lang="zh-CN" altLang="en-US">
            <a:latin typeface="微软雅黑" panose="020B0503020204020204" charset="-122"/>
            <a:ea typeface="微软雅黑" panose="020B0503020204020204" charset="-122"/>
          </a:endParaRPr>
        </a:p>
      </dgm:t>
    </dgm:pt>
    <dgm:pt modelId="{14F78422-B327-471A-AC77-41903637E2D9}">
      <dgm:prSet/>
      <dgm:spPr/>
      <dgm:t>
        <a:bodyPr/>
        <a:lstStyle/>
        <a:p>
          <a:pPr rtl="0"/>
          <a:r>
            <a:rPr lang="zh-CN" b="1" dirty="0">
              <a:solidFill>
                <a:schemeClr val="tx1"/>
              </a:solidFill>
              <a:latin typeface="华文楷体" panose="02010600040101010101" pitchFamily="2" charset="-122"/>
              <a:ea typeface="华文楷体" panose="02010600040101010101" pitchFamily="2" charset="-122"/>
            </a:rPr>
            <a:t>算法的修改被限制在单个策略类的变化中</a:t>
          </a:r>
          <a:r>
            <a:rPr lang="zh-CN" altLang="en-US" b="1" dirty="0">
              <a:solidFill>
                <a:schemeClr val="tx1"/>
              </a:solidFill>
              <a:latin typeface="华文楷体" panose="02010600040101010101" pitchFamily="2" charset="-122"/>
              <a:ea typeface="华文楷体" panose="02010600040101010101" pitchFamily="2" charset="-122"/>
            </a:rPr>
            <a:t>，</a:t>
          </a:r>
          <a:r>
            <a:rPr lang="zh-CN" b="1" dirty="0">
              <a:solidFill>
                <a:schemeClr val="tx1"/>
              </a:solidFill>
              <a:latin typeface="华文楷体" panose="02010600040101010101" pitchFamily="2" charset="-122"/>
              <a:ea typeface="华文楷体" panose="02010600040101010101" pitchFamily="2" charset="-122"/>
            </a:rPr>
            <a:t>任何算法的修改</a:t>
          </a:r>
          <a:r>
            <a:rPr lang="zh-CN" altLang="en-US" b="1" dirty="0">
              <a:solidFill>
                <a:schemeClr val="tx1"/>
              </a:solidFill>
              <a:latin typeface="华文楷体" panose="02010600040101010101" pitchFamily="2" charset="-122"/>
              <a:ea typeface="华文楷体" panose="02010600040101010101" pitchFamily="2" charset="-122"/>
            </a:rPr>
            <a:t>对整体不造成影响</a:t>
          </a:r>
          <a:endParaRPr lang="zh-CN" b="1" dirty="0">
            <a:solidFill>
              <a:schemeClr val="tx1"/>
            </a:solidFill>
            <a:latin typeface="华文楷体" panose="02010600040101010101" pitchFamily="2" charset="-122"/>
            <a:ea typeface="华文楷体" panose="02010600040101010101" pitchFamily="2" charset="-122"/>
          </a:endParaRPr>
        </a:p>
      </dgm:t>
    </dgm:pt>
    <dgm:pt modelId="{0285B49F-93B1-42DC-8ED8-D3E81608E96C}" type="sibTrans" cxnId="{4E173AC4-70AE-4504-8371-5F46EE1F27D4}">
      <dgm:prSet/>
      <dgm:spPr/>
      <dgm:t>
        <a:bodyPr/>
        <a:lstStyle/>
        <a:p>
          <a:endParaRPr lang="zh-CN" altLang="en-US">
            <a:latin typeface="微软雅黑" panose="020B0503020204020204" charset="-122"/>
            <a:ea typeface="微软雅黑" panose="020B0503020204020204" charset="-122"/>
          </a:endParaRPr>
        </a:p>
      </dgm:t>
    </dgm:pt>
    <dgm:pt modelId="{08886A3B-F08C-4CD5-B28D-63556B8C6029}" type="parTrans" cxnId="{4E173AC4-70AE-4504-8371-5F46EE1F27D4}">
      <dgm:prSet/>
      <dgm:spPr/>
      <dgm:t>
        <a:bodyPr/>
        <a:lstStyle/>
        <a:p>
          <a:endParaRPr lang="zh-CN" altLang="en-US">
            <a:latin typeface="微软雅黑" panose="020B0503020204020204" charset="-122"/>
            <a:ea typeface="微软雅黑" panose="020B0503020204020204" charset="-122"/>
          </a:endParaRPr>
        </a:p>
      </dgm:t>
    </dgm:pt>
    <dgm:pt modelId="{E0992F7A-2260-4B10-8B20-4FA81762436F}">
      <dgm:prSet/>
      <dgm:spPr/>
      <dgm:t>
        <a:bodyPr/>
        <a:lstStyle/>
        <a:p>
          <a:pPr rtl="0"/>
          <a:r>
            <a:rPr lang="zh-CN" altLang="en-US" b="1" dirty="0">
              <a:solidFill>
                <a:schemeClr val="accent4">
                  <a:lumMod val="50000"/>
                </a:schemeClr>
              </a:solidFill>
              <a:latin typeface="华文楷体" panose="02010600040101010101" pitchFamily="2" charset="-122"/>
              <a:ea typeface="华文楷体" panose="02010600040101010101" pitchFamily="2" charset="-122"/>
            </a:rPr>
            <a:t>弊端：</a:t>
          </a:r>
          <a:endParaRPr lang="zh-CN" b="1" dirty="0">
            <a:solidFill>
              <a:schemeClr val="accent4">
                <a:lumMod val="50000"/>
              </a:schemeClr>
            </a:solidFill>
            <a:latin typeface="华文楷体" panose="02010600040101010101" pitchFamily="2" charset="-122"/>
            <a:ea typeface="华文楷体" panose="02010600040101010101" pitchFamily="2" charset="-122"/>
          </a:endParaRPr>
        </a:p>
      </dgm:t>
    </dgm:pt>
    <dgm:pt modelId="{B72D04F1-7ACC-479D-8675-CCCF0C825023}" type="sibTrans" cxnId="{C5D1A8C5-991F-4316-951A-E624F26E94E0}">
      <dgm:prSet/>
      <dgm:spPr/>
      <dgm:t>
        <a:bodyPr/>
        <a:lstStyle/>
        <a:p>
          <a:endParaRPr lang="zh-CN" altLang="en-US"/>
        </a:p>
      </dgm:t>
    </dgm:pt>
    <dgm:pt modelId="{798C5F5C-DBDB-4CCE-953E-A48B82F3580B}" type="parTrans" cxnId="{C5D1A8C5-991F-4316-951A-E624F26E94E0}">
      <dgm:prSet/>
      <dgm:spPr/>
      <dgm:t>
        <a:bodyPr/>
        <a:lstStyle/>
        <a:p>
          <a:endParaRPr lang="zh-CN" altLang="en-US"/>
        </a:p>
      </dgm:t>
    </dgm:pt>
    <dgm:pt modelId="{B95EFA91-AA7E-4576-A8CA-E25CA9E186EE}">
      <dgm:prSet/>
      <dgm:spPr/>
      <dgm:t>
        <a:bodyPr/>
        <a:lstStyle/>
        <a:p>
          <a:pPr rtl="0"/>
          <a:r>
            <a:rPr lang="zh-CN" altLang="en-US" b="1" dirty="0">
              <a:solidFill>
                <a:schemeClr val="tx1"/>
              </a:solidFill>
              <a:latin typeface="华文楷体" panose="02010600040101010101" pitchFamily="2" charset="-122"/>
              <a:ea typeface="华文楷体" panose="02010600040101010101" pitchFamily="2" charset="-122"/>
            </a:rPr>
            <a:t>在功能较多的情况下结构复杂</a:t>
          </a:r>
          <a:endParaRPr lang="zh-CN" b="1" dirty="0">
            <a:solidFill>
              <a:schemeClr val="tx1"/>
            </a:solidFill>
            <a:latin typeface="华文楷体" panose="02010600040101010101" pitchFamily="2" charset="-122"/>
            <a:ea typeface="华文楷体" panose="02010600040101010101" pitchFamily="2" charset="-122"/>
          </a:endParaRPr>
        </a:p>
      </dgm:t>
    </dgm:pt>
    <dgm:pt modelId="{39E99FFC-237A-49E3-AA69-0092CFA87081}" type="sibTrans" cxnId="{8257B3A6-DB2E-4D3E-9340-53318907096A}">
      <dgm:prSet/>
      <dgm:spPr/>
      <dgm:t>
        <a:bodyPr/>
        <a:lstStyle/>
        <a:p>
          <a:endParaRPr lang="zh-CN" altLang="en-US"/>
        </a:p>
      </dgm:t>
    </dgm:pt>
    <dgm:pt modelId="{DA77619C-EF28-4288-B65E-7E0AC2291EEB}" type="parTrans" cxnId="{8257B3A6-DB2E-4D3E-9340-53318907096A}">
      <dgm:prSet/>
      <dgm:spPr/>
      <dgm:t>
        <a:bodyPr/>
        <a:lstStyle/>
        <a:p>
          <a:endParaRPr lang="zh-CN" altLang="en-US"/>
        </a:p>
      </dgm:t>
    </dgm:pt>
    <dgm:pt modelId="{B4FD3614-ECB3-4A80-8984-EE4025B63D79}">
      <dgm:prSet/>
      <dgm:spPr/>
      <dgm:t>
        <a:bodyPr/>
        <a:lstStyle/>
        <a:p>
          <a:pPr rtl="0"/>
          <a:r>
            <a:rPr lang="zh-CN" altLang="en-US" b="1" dirty="0">
              <a:solidFill>
                <a:schemeClr val="tx1"/>
              </a:solidFill>
              <a:latin typeface="华文楷体" panose="02010600040101010101" pitchFamily="2" charset="-122"/>
              <a:ea typeface="华文楷体" panose="02010600040101010101" pitchFamily="2" charset="-122"/>
            </a:rPr>
            <a:t>策略组合时对外暴露，封装性相对较差</a:t>
          </a:r>
          <a:endParaRPr lang="zh-CN" b="1" dirty="0">
            <a:solidFill>
              <a:schemeClr val="tx1"/>
            </a:solidFill>
            <a:latin typeface="华文楷体" panose="02010600040101010101" pitchFamily="2" charset="-122"/>
            <a:ea typeface="华文楷体" panose="02010600040101010101" pitchFamily="2" charset="-122"/>
          </a:endParaRPr>
        </a:p>
      </dgm:t>
    </dgm:pt>
    <dgm:pt modelId="{7D2726FF-8998-42C9-92D5-3178CDC7A884}" type="sibTrans" cxnId="{48CCEE1E-0AF2-410A-8FEB-22386C470AF0}">
      <dgm:prSet/>
      <dgm:spPr/>
      <dgm:t>
        <a:bodyPr/>
        <a:lstStyle/>
        <a:p>
          <a:endParaRPr lang="zh-CN" altLang="en-US"/>
        </a:p>
      </dgm:t>
    </dgm:pt>
    <dgm:pt modelId="{8DD13D47-932A-41B7-A55C-C9996C7AAA43}" type="parTrans" cxnId="{48CCEE1E-0AF2-410A-8FEB-22386C470AF0}">
      <dgm:prSet/>
      <dgm:spPr/>
      <dgm:t>
        <a:bodyPr/>
        <a:lstStyle/>
        <a:p>
          <a:endParaRPr lang="zh-CN" altLang="en-US"/>
        </a:p>
      </dgm:t>
    </dgm:pt>
    <dgm:pt modelId="{21044B00-274B-4064-8676-6C45C70269A3}" type="pres">
      <dgm:prSet presAssocID="{3DC56CCE-8177-4FC4-8ED5-9CB19D1A0492}" presName="Name0" presStyleCnt="0">
        <dgm:presLayoutVars>
          <dgm:dir/>
          <dgm:animLvl val="lvl"/>
          <dgm:resizeHandles val="exact"/>
        </dgm:presLayoutVars>
      </dgm:prSet>
      <dgm:spPr/>
    </dgm:pt>
    <dgm:pt modelId="{F812A902-1C25-48FF-8018-D8ABFFBC107C}" type="pres">
      <dgm:prSet presAssocID="{CCBCAC37-B8AB-45F8-AB71-71ABA887AB2E}" presName="composite" presStyleCnt="0"/>
      <dgm:spPr/>
    </dgm:pt>
    <dgm:pt modelId="{D581C9D2-9FFF-469F-A863-444014EEFBC5}" type="pres">
      <dgm:prSet presAssocID="{CCBCAC37-B8AB-45F8-AB71-71ABA887AB2E}" presName="parTx" presStyleLbl="alignNode1" presStyleIdx="0" presStyleCnt="1">
        <dgm:presLayoutVars>
          <dgm:chMax val="0"/>
          <dgm:chPref val="0"/>
          <dgm:bulletEnabled val="1"/>
        </dgm:presLayoutVars>
      </dgm:prSet>
      <dgm:spPr/>
    </dgm:pt>
    <dgm:pt modelId="{8FFECA59-98BF-4565-9CEA-F70A4E2AD30D}" type="pres">
      <dgm:prSet presAssocID="{CCBCAC37-B8AB-45F8-AB71-71ABA887AB2E}" presName="desTx" presStyleLbl="alignAccFollowNode1" presStyleIdx="0" presStyleCnt="1">
        <dgm:presLayoutVars>
          <dgm:bulletEnabled val="1"/>
        </dgm:presLayoutVars>
      </dgm:prSet>
      <dgm:spPr/>
    </dgm:pt>
  </dgm:ptLst>
  <dgm:cxnLst>
    <dgm:cxn modelId="{48CCEE1E-0AF2-410A-8FEB-22386C470AF0}" srcId="{E0992F7A-2260-4B10-8B20-4FA81762436F}" destId="{B4FD3614-ECB3-4A80-8984-EE4025B63D79}" srcOrd="1" destOrd="0" parTransId="{8DD13D47-932A-41B7-A55C-C9996C7AAA43}" sibTransId="{7D2726FF-8998-42C9-92D5-3178CDC7A884}"/>
    <dgm:cxn modelId="{13E4D02C-D253-4897-AD65-33813A906665}" type="presOf" srcId="{91523511-9445-4DA7-B3D7-DEBF3C194093}" destId="{8FFECA59-98BF-4565-9CEA-F70A4E2AD30D}" srcOrd="0" destOrd="3" presId="urn:microsoft.com/office/officeart/2005/8/layout/hList1"/>
    <dgm:cxn modelId="{BD4D0132-5170-49BB-A026-8B7C8053F112}" srcId="{CCBCAC37-B8AB-45F8-AB71-71ABA887AB2E}" destId="{E2F52CCC-C98E-427A-92CA-C97119699DCF}" srcOrd="2" destOrd="0" parTransId="{6D39B837-4E11-412F-A163-D6D5F0C015D2}" sibTransId="{710061CE-2E8F-48B1-9F90-3D271F481DC6}"/>
    <dgm:cxn modelId="{E67F0D3E-7F07-47D0-8C5C-AC44CE026104}" type="presOf" srcId="{B4FD3614-ECB3-4A80-8984-EE4025B63D79}" destId="{8FFECA59-98BF-4565-9CEA-F70A4E2AD30D}" srcOrd="0" destOrd="7" presId="urn:microsoft.com/office/officeart/2005/8/layout/hList1"/>
    <dgm:cxn modelId="{9FE69356-BF88-4A74-A041-B86D9986FF27}" srcId="{CCBCAC37-B8AB-45F8-AB71-71ABA887AB2E}" destId="{E0605067-1257-48F0-BA80-909CE030D70B}" srcOrd="0" destOrd="0" parTransId="{AA5F52BE-0E9E-435B-8E47-8D641B19E15C}" sibTransId="{5ADAC6B1-41E5-4434-A341-7D1215ECAB3C}"/>
    <dgm:cxn modelId="{AF0B9A59-4A61-4DBD-B286-AADB80732EF8}" type="presOf" srcId="{14F78422-B327-471A-AC77-41903637E2D9}" destId="{8FFECA59-98BF-4565-9CEA-F70A4E2AD30D}" srcOrd="0" destOrd="4" presId="urn:microsoft.com/office/officeart/2005/8/layout/hList1"/>
    <dgm:cxn modelId="{EDE9345F-0E24-4CFF-AE65-467E481AAC5A}" type="presOf" srcId="{E2F52CCC-C98E-427A-92CA-C97119699DCF}" destId="{8FFECA59-98BF-4565-9CEA-F70A4E2AD30D}" srcOrd="0" destOrd="2" presId="urn:microsoft.com/office/officeart/2005/8/layout/hList1"/>
    <dgm:cxn modelId="{F1E5E777-5A9C-4FD4-A53D-FA2249E13F9F}" srcId="{3DC56CCE-8177-4FC4-8ED5-9CB19D1A0492}" destId="{CCBCAC37-B8AB-45F8-AB71-71ABA887AB2E}" srcOrd="0" destOrd="0" parTransId="{6A019B37-89DD-4566-9619-5CF12A07CE8F}" sibTransId="{8EC5C649-09CF-46B9-AA2B-D696D73FA971}"/>
    <dgm:cxn modelId="{D06A1D8C-4092-43FC-92C6-45CBD5E480A1}" srcId="{E2F52CCC-C98E-427A-92CA-C97119699DCF}" destId="{91523511-9445-4DA7-B3D7-DEBF3C194093}" srcOrd="0" destOrd="0" parTransId="{AB309C70-23A9-4DE4-9C4C-5B82536077FE}" sibTransId="{C92E960A-BC2C-4C97-9E6C-836EC3EEBA3F}"/>
    <dgm:cxn modelId="{7ADA5F97-4661-4D60-A663-62D2EF269406}" type="presOf" srcId="{B95EFA91-AA7E-4576-A8CA-E25CA9E186EE}" destId="{8FFECA59-98BF-4565-9CEA-F70A4E2AD30D}" srcOrd="0" destOrd="6" presId="urn:microsoft.com/office/officeart/2005/8/layout/hList1"/>
    <dgm:cxn modelId="{8257B3A6-DB2E-4D3E-9340-53318907096A}" srcId="{E0992F7A-2260-4B10-8B20-4FA81762436F}" destId="{B95EFA91-AA7E-4576-A8CA-E25CA9E186EE}" srcOrd="0" destOrd="0" parTransId="{DA77619C-EF28-4288-B65E-7E0AC2291EEB}" sibTransId="{39E99FFC-237A-49E3-AA69-0092CFA87081}"/>
    <dgm:cxn modelId="{AB9A1BAF-8333-4926-B22E-E149F9E9A49C}" srcId="{CCBCAC37-B8AB-45F8-AB71-71ABA887AB2E}" destId="{AC705A0A-266C-4A27-9A49-DBC929305FCF}" srcOrd="1" destOrd="0" parTransId="{C3CB8F10-D388-4134-900E-4B1BE841541C}" sibTransId="{98ACC516-66BE-4297-9EC3-254053D7061E}"/>
    <dgm:cxn modelId="{4E173AC4-70AE-4504-8371-5F46EE1F27D4}" srcId="{E2F52CCC-C98E-427A-92CA-C97119699DCF}" destId="{14F78422-B327-471A-AC77-41903637E2D9}" srcOrd="1" destOrd="0" parTransId="{08886A3B-F08C-4CD5-B28D-63556B8C6029}" sibTransId="{0285B49F-93B1-42DC-8ED8-D3E81608E96C}"/>
    <dgm:cxn modelId="{C5D1A8C5-991F-4316-951A-E624F26E94E0}" srcId="{CCBCAC37-B8AB-45F8-AB71-71ABA887AB2E}" destId="{E0992F7A-2260-4B10-8B20-4FA81762436F}" srcOrd="3" destOrd="0" parTransId="{798C5F5C-DBDB-4CCE-953E-A48B82F3580B}" sibTransId="{B72D04F1-7ACC-479D-8675-CCCF0C825023}"/>
    <dgm:cxn modelId="{25CC1BC7-5DE3-4D41-85E1-B731ECCD08D6}" type="presOf" srcId="{E0992F7A-2260-4B10-8B20-4FA81762436F}" destId="{8FFECA59-98BF-4565-9CEA-F70A4E2AD30D}" srcOrd="0" destOrd="5" presId="urn:microsoft.com/office/officeart/2005/8/layout/hList1"/>
    <dgm:cxn modelId="{C32B7ECE-83C2-4A57-AFC9-E6C7E8F1B904}" type="presOf" srcId="{CCBCAC37-B8AB-45F8-AB71-71ABA887AB2E}" destId="{D581C9D2-9FFF-469F-A863-444014EEFBC5}" srcOrd="0" destOrd="0" presId="urn:microsoft.com/office/officeart/2005/8/layout/hList1"/>
    <dgm:cxn modelId="{B565FBCE-802A-4DE1-9B9F-C4074B6FD10C}" type="presOf" srcId="{AC705A0A-266C-4A27-9A49-DBC929305FCF}" destId="{8FFECA59-98BF-4565-9CEA-F70A4E2AD30D}" srcOrd="0" destOrd="1" presId="urn:microsoft.com/office/officeart/2005/8/layout/hList1"/>
    <dgm:cxn modelId="{B441E6D2-6B18-495C-B97A-E747E874BBC6}" type="presOf" srcId="{E0605067-1257-48F0-BA80-909CE030D70B}" destId="{8FFECA59-98BF-4565-9CEA-F70A4E2AD30D}" srcOrd="0" destOrd="0" presId="urn:microsoft.com/office/officeart/2005/8/layout/hList1"/>
    <dgm:cxn modelId="{38CE4FEE-5193-4751-A2A3-A08E76F2711A}" type="presOf" srcId="{3DC56CCE-8177-4FC4-8ED5-9CB19D1A0492}" destId="{21044B00-274B-4064-8676-6C45C70269A3}" srcOrd="0" destOrd="0" presId="urn:microsoft.com/office/officeart/2005/8/layout/hList1"/>
    <dgm:cxn modelId="{6F0B0FF9-C693-43D9-8D58-4A4077D052AD}" type="presParOf" srcId="{21044B00-274B-4064-8676-6C45C70269A3}" destId="{F812A902-1C25-48FF-8018-D8ABFFBC107C}" srcOrd="0" destOrd="0" presId="urn:microsoft.com/office/officeart/2005/8/layout/hList1"/>
    <dgm:cxn modelId="{74B98384-FA37-4220-AFD6-C5B2E038DA62}" type="presParOf" srcId="{F812A902-1C25-48FF-8018-D8ABFFBC107C}" destId="{D581C9D2-9FFF-469F-A863-444014EEFBC5}" srcOrd="0" destOrd="0" presId="urn:microsoft.com/office/officeart/2005/8/layout/hList1"/>
    <dgm:cxn modelId="{B52FF28E-2A49-48FF-95E6-53C4FA6B853C}" type="presParOf" srcId="{F812A902-1C25-48FF-8018-D8ABFFBC107C}" destId="{8FFECA59-98BF-4565-9CEA-F70A4E2AD30D}"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DA6878-E11E-49E1-955B-140805B529EF}">
      <dsp:nvSpPr>
        <dsp:cNvPr id="0" name=""/>
        <dsp:cNvSpPr/>
      </dsp:nvSpPr>
      <dsp:spPr bwMode="white">
        <a:xfrm>
          <a:off x="38" y="2181"/>
          <a:ext cx="3685337" cy="14112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rtl="0">
            <a:lnSpc>
              <a:spcPct val="90000"/>
            </a:lnSpc>
            <a:spcBef>
              <a:spcPct val="0"/>
            </a:spcBef>
            <a:spcAft>
              <a:spcPct val="35000"/>
            </a:spcAft>
            <a:buNone/>
          </a:pPr>
          <a:r>
            <a:rPr lang="zh-CN" altLang="en-US" sz="2000" kern="1200" dirty="0">
              <a:latin typeface="微软雅黑" panose="020B0503020204020204" charset="-122"/>
              <a:ea typeface="微软雅黑" panose="020B0503020204020204" charset="-122"/>
            </a:rPr>
            <a:t>模板方法</a:t>
          </a:r>
        </a:p>
      </dsp:txBody>
      <dsp:txXfrm>
        <a:off x="38" y="2181"/>
        <a:ext cx="3685337" cy="1411200"/>
      </dsp:txXfrm>
    </dsp:sp>
    <dsp:sp modelId="{EEDB4AA6-32AF-44D6-9F64-CB942A8079E2}">
      <dsp:nvSpPr>
        <dsp:cNvPr id="0" name=""/>
        <dsp:cNvSpPr/>
      </dsp:nvSpPr>
      <dsp:spPr bwMode="white">
        <a:xfrm>
          <a:off x="38" y="1413381"/>
          <a:ext cx="3685337" cy="2799385"/>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rtl="0">
            <a:lnSpc>
              <a:spcPct val="90000"/>
            </a:lnSpc>
            <a:spcBef>
              <a:spcPct val="0"/>
            </a:spcBef>
            <a:spcAft>
              <a:spcPct val="15000"/>
            </a:spcAft>
            <a:buChar char="•"/>
          </a:pPr>
          <a:r>
            <a:rPr lang="zh-CN" altLang="en-US" sz="2300" b="1" kern="1200" dirty="0">
              <a:solidFill>
                <a:srgbClr val="003366"/>
              </a:solidFill>
              <a:latin typeface="Consolas" panose="020B0609020204030204" pitchFamily="49" charset="0"/>
              <a:ea typeface="华文楷体" panose="02010600040101010101" pitchFamily="2" charset="-122"/>
              <a:cs typeface="+mn-cs"/>
            </a:rPr>
            <a:t>针对</a:t>
          </a:r>
          <a:r>
            <a:rPr lang="zh-CN" sz="2300" b="1" kern="1200" dirty="0">
              <a:solidFill>
                <a:srgbClr val="003366"/>
              </a:solidFill>
              <a:latin typeface="Consolas" panose="020B0609020204030204" pitchFamily="49" charset="0"/>
              <a:ea typeface="华文楷体" panose="02010600040101010101" pitchFamily="2" charset="-122"/>
              <a:cs typeface="+mn-cs"/>
            </a:rPr>
            <a:t>所有</a:t>
          </a:r>
          <a:r>
            <a:rPr lang="en-US" sz="2300" b="0" kern="1200" dirty="0" err="1">
              <a:solidFill>
                <a:schemeClr val="tx1"/>
              </a:solidFill>
              <a:latin typeface="Consolas" panose="020B0609020204030204" pitchFamily="49" charset="0"/>
              <a:ea typeface="华文楷体" panose="02010600040101010101" pitchFamily="2" charset="-122"/>
              <a:cs typeface="+mn-cs"/>
            </a:rPr>
            <a:t>getLoad</a:t>
          </a:r>
          <a:r>
            <a:rPr lang="en-US" sz="2300" b="0" kern="1200" dirty="0">
              <a:solidFill>
                <a:schemeClr val="tx1"/>
              </a:solidFill>
              <a:latin typeface="Consolas" panose="020B0609020204030204" pitchFamily="49" charset="0"/>
              <a:ea typeface="华文楷体" panose="02010600040101010101" pitchFamily="2" charset="-122"/>
              <a:cs typeface="+mn-cs"/>
            </a:rPr>
            <a:t>()</a:t>
          </a:r>
          <a:r>
            <a:rPr lang="zh-CN" altLang="en-US" sz="2300" b="0" kern="1200" dirty="0">
              <a:solidFill>
                <a:schemeClr val="tx1"/>
              </a:solidFill>
              <a:latin typeface="Consolas" panose="020B0609020204030204" pitchFamily="49" charset="0"/>
              <a:ea typeface="华文楷体" panose="02010600040101010101" pitchFamily="2" charset="-122"/>
              <a:cs typeface="+mn-cs"/>
            </a:rPr>
            <a:t>、</a:t>
          </a:r>
          <a:r>
            <a:rPr lang="en-US" sz="2300" b="0" kern="1200" dirty="0" err="1">
              <a:solidFill>
                <a:schemeClr val="tx1"/>
              </a:solidFill>
              <a:latin typeface="Consolas" panose="020B0609020204030204" pitchFamily="49" charset="0"/>
              <a:ea typeface="华文楷体" panose="02010600040101010101" pitchFamily="2" charset="-122"/>
              <a:cs typeface="+mn-cs"/>
            </a:rPr>
            <a:t>getNetworkLatency</a:t>
          </a:r>
          <a:r>
            <a:rPr lang="en-US" sz="2300" b="0" kern="1200" dirty="0">
              <a:solidFill>
                <a:schemeClr val="tx1"/>
              </a:solidFill>
              <a:latin typeface="Consolas" panose="020B0609020204030204" pitchFamily="49" charset="0"/>
              <a:ea typeface="华文楷体" panose="02010600040101010101" pitchFamily="2" charset="-122"/>
              <a:cs typeface="+mn-cs"/>
            </a:rPr>
            <a:t>()</a:t>
          </a:r>
          <a:r>
            <a:rPr lang="zh-CN" sz="2300" b="1" kern="1200" dirty="0">
              <a:solidFill>
                <a:srgbClr val="003366"/>
              </a:solidFill>
              <a:latin typeface="Consolas" panose="020B0609020204030204" pitchFamily="49" charset="0"/>
              <a:ea typeface="华文楷体" panose="02010600040101010101" pitchFamily="2" charset="-122"/>
              <a:cs typeface="+mn-cs"/>
            </a:rPr>
            <a:t>的组合，都要实现一组新的子类</a:t>
          </a:r>
          <a:endParaRPr lang="zh-CN" sz="2300" b="0" kern="1200" dirty="0">
            <a:solidFill>
              <a:schemeClr val="tx1"/>
            </a:solidFill>
            <a:latin typeface="Consolas" panose="020B0609020204030204" pitchFamily="49" charset="0"/>
            <a:ea typeface="华文楷体" panose="02010600040101010101" pitchFamily="2" charset="-122"/>
            <a:cs typeface="+mn-cs"/>
          </a:endParaRPr>
        </a:p>
        <a:p>
          <a:pPr marL="228600" lvl="1" indent="-228600" algn="l" defTabSz="1022350" rtl="0">
            <a:lnSpc>
              <a:spcPct val="90000"/>
            </a:lnSpc>
            <a:spcBef>
              <a:spcPct val="0"/>
            </a:spcBef>
            <a:spcAft>
              <a:spcPct val="15000"/>
            </a:spcAft>
            <a:buChar char="•"/>
          </a:pPr>
          <a:r>
            <a:rPr lang="zh-CN" sz="2300" b="1" kern="1200" dirty="0">
              <a:solidFill>
                <a:srgbClr val="003366"/>
              </a:solidFill>
              <a:latin typeface="Consolas" panose="020B0609020204030204" pitchFamily="49" charset="0"/>
              <a:ea typeface="华文楷体" panose="02010600040101010101" pitchFamily="2" charset="-122"/>
              <a:cs typeface="+mn-cs"/>
            </a:rPr>
            <a:t>需要实现新子类（实现类）：</a:t>
          </a:r>
          <a:r>
            <a:rPr lang="en-US" sz="2300" b="1" kern="1200" dirty="0">
              <a:solidFill>
                <a:srgbClr val="FF0000"/>
              </a:solidFill>
              <a:latin typeface="Consolas" panose="020B0609020204030204" pitchFamily="49" charset="0"/>
              <a:ea typeface="华文楷体" panose="02010600040101010101" pitchFamily="2" charset="-122"/>
              <a:cs typeface="+mn-cs"/>
            </a:rPr>
            <a:t>n*m</a:t>
          </a:r>
          <a:r>
            <a:rPr lang="en-US" sz="2300" b="1" kern="1200" dirty="0">
              <a:solidFill>
                <a:srgbClr val="003366"/>
              </a:solidFill>
              <a:latin typeface="Consolas" panose="020B0609020204030204" pitchFamily="49" charset="0"/>
              <a:ea typeface="华文楷体" panose="02010600040101010101" pitchFamily="2" charset="-122"/>
              <a:cs typeface="+mn-cs"/>
            </a:rPr>
            <a:t> </a:t>
          </a:r>
          <a:r>
            <a:rPr lang="zh-CN" sz="2300" b="1" kern="1200" dirty="0">
              <a:solidFill>
                <a:srgbClr val="003366"/>
              </a:solidFill>
              <a:latin typeface="Consolas" panose="020B0609020204030204" pitchFamily="49" charset="0"/>
              <a:ea typeface="华文楷体" panose="02010600040101010101" pitchFamily="2" charset="-122"/>
              <a:cs typeface="+mn-cs"/>
            </a:rPr>
            <a:t>个</a:t>
          </a:r>
        </a:p>
      </dsp:txBody>
      <dsp:txXfrm>
        <a:off x="38" y="1413381"/>
        <a:ext cx="3685337" cy="2799385"/>
      </dsp:txXfrm>
    </dsp:sp>
    <dsp:sp modelId="{1DC7EF5F-B031-4AAB-9BFA-FBFC076D71E0}">
      <dsp:nvSpPr>
        <dsp:cNvPr id="0" name=""/>
        <dsp:cNvSpPr/>
      </dsp:nvSpPr>
      <dsp:spPr bwMode="white">
        <a:xfrm>
          <a:off x="4201323" y="2181"/>
          <a:ext cx="3685337" cy="14112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rtl="0">
            <a:lnSpc>
              <a:spcPct val="90000"/>
            </a:lnSpc>
            <a:spcBef>
              <a:spcPct val="0"/>
            </a:spcBef>
            <a:spcAft>
              <a:spcPct val="35000"/>
            </a:spcAft>
            <a:buNone/>
          </a:pPr>
          <a:r>
            <a:rPr lang="zh-CN" altLang="en-US" sz="2000" kern="1200" dirty="0">
              <a:latin typeface="微软雅黑" panose="020B0503020204020204" charset="-122"/>
              <a:ea typeface="微软雅黑" panose="020B0503020204020204" charset="-122"/>
            </a:rPr>
            <a:t>策略模式</a:t>
          </a:r>
        </a:p>
      </dsp:txBody>
      <dsp:txXfrm>
        <a:off x="4201323" y="2181"/>
        <a:ext cx="3685337" cy="1411200"/>
      </dsp:txXfrm>
    </dsp:sp>
    <dsp:sp modelId="{BC5FFCBD-8963-4386-998B-EC7F07B38F9B}">
      <dsp:nvSpPr>
        <dsp:cNvPr id="0" name=""/>
        <dsp:cNvSpPr/>
      </dsp:nvSpPr>
      <dsp:spPr bwMode="white">
        <a:xfrm>
          <a:off x="4201323" y="1413381"/>
          <a:ext cx="3685337" cy="2799385"/>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rtl="0">
            <a:lnSpc>
              <a:spcPct val="90000"/>
            </a:lnSpc>
            <a:spcBef>
              <a:spcPct val="0"/>
            </a:spcBef>
            <a:spcAft>
              <a:spcPct val="15000"/>
            </a:spcAft>
            <a:buChar char="•"/>
          </a:pPr>
          <a:r>
            <a:rPr lang="zh-CN" altLang="en-US" sz="2300" b="1" kern="1200" dirty="0">
              <a:solidFill>
                <a:srgbClr val="003366"/>
              </a:solidFill>
              <a:latin typeface="Consolas" panose="020B0609020204030204" pitchFamily="49" charset="0"/>
              <a:ea typeface="华文楷体" panose="02010600040101010101" pitchFamily="2" charset="-122"/>
              <a:cs typeface="+mn-cs"/>
            </a:rPr>
            <a:t>无</a:t>
          </a:r>
          <a:r>
            <a:rPr lang="zh-CN" sz="2300" b="1" kern="1200" dirty="0">
              <a:solidFill>
                <a:srgbClr val="003366"/>
              </a:solidFill>
              <a:latin typeface="Consolas" panose="020B0609020204030204" pitchFamily="49" charset="0"/>
              <a:ea typeface="华文楷体" panose="02010600040101010101" pitchFamily="2" charset="-122"/>
              <a:cs typeface="+mn-cs"/>
            </a:rPr>
            <a:t>需修改</a:t>
          </a:r>
          <a:r>
            <a:rPr lang="en-US" sz="2300" b="0" kern="1200" dirty="0" err="1">
              <a:solidFill>
                <a:schemeClr val="tx1"/>
              </a:solidFill>
              <a:latin typeface="Consolas" panose="020B0609020204030204" pitchFamily="49" charset="0"/>
              <a:ea typeface="华文楷体" panose="02010600040101010101" pitchFamily="2" charset="-122"/>
              <a:cs typeface="+mn-cs"/>
            </a:rPr>
            <a:t>LoadStrategy</a:t>
          </a:r>
          <a:r>
            <a:rPr lang="zh-CN" sz="2300" b="1" kern="1200" dirty="0">
              <a:solidFill>
                <a:srgbClr val="003366"/>
              </a:solidFill>
              <a:latin typeface="Consolas" panose="020B0609020204030204" pitchFamily="49" charset="0"/>
              <a:ea typeface="华文楷体" panose="02010600040101010101" pitchFamily="2" charset="-122"/>
              <a:cs typeface="+mn-cs"/>
            </a:rPr>
            <a:t>和</a:t>
          </a:r>
          <a:r>
            <a:rPr lang="en-US" sz="2300" b="0" kern="1200" dirty="0" err="1">
              <a:solidFill>
                <a:schemeClr val="tx1"/>
              </a:solidFill>
              <a:latin typeface="Consolas" panose="020B0609020204030204" pitchFamily="49" charset="0"/>
              <a:ea typeface="华文楷体" panose="02010600040101010101" pitchFamily="2" charset="-122"/>
              <a:cs typeface="+mn-cs"/>
            </a:rPr>
            <a:t>LatencyStrategy</a:t>
          </a:r>
          <a:r>
            <a:rPr lang="zh-CN" sz="2300" b="1" kern="1200" dirty="0">
              <a:solidFill>
                <a:srgbClr val="003366"/>
              </a:solidFill>
              <a:latin typeface="Consolas" panose="020B0609020204030204" pitchFamily="49" charset="0"/>
              <a:ea typeface="华文楷体" panose="02010600040101010101" pitchFamily="2" charset="-122"/>
              <a:cs typeface="+mn-cs"/>
            </a:rPr>
            <a:t>，只要实现一个新的</a:t>
          </a:r>
          <a:r>
            <a:rPr lang="en-US" sz="2300" b="0" kern="1200" dirty="0" err="1">
              <a:solidFill>
                <a:schemeClr val="tx1"/>
              </a:solidFill>
              <a:latin typeface="Consolas" panose="020B0609020204030204" pitchFamily="49" charset="0"/>
              <a:ea typeface="华文楷体" panose="02010600040101010101" pitchFamily="2" charset="-122"/>
              <a:cs typeface="+mn-cs"/>
            </a:rPr>
            <a:t>MemoryStrategy</a:t>
          </a:r>
          <a:r>
            <a:rPr lang="zh-CN" altLang="en-US" sz="2300" b="1" kern="1200" dirty="0">
              <a:solidFill>
                <a:srgbClr val="003366"/>
              </a:solidFill>
              <a:latin typeface="Consolas" panose="020B0609020204030204" pitchFamily="49" charset="0"/>
              <a:ea typeface="华文楷体" panose="02010600040101010101" pitchFamily="2" charset="-122"/>
              <a:cs typeface="+mn-cs"/>
            </a:rPr>
            <a:t>实现类即可</a:t>
          </a:r>
          <a:endParaRPr lang="zh-CN" sz="2300" b="1" kern="1200" dirty="0">
            <a:solidFill>
              <a:srgbClr val="003366"/>
            </a:solidFill>
            <a:latin typeface="Consolas" panose="020B0609020204030204" pitchFamily="49" charset="0"/>
            <a:ea typeface="华文楷体" panose="02010600040101010101" pitchFamily="2" charset="-122"/>
            <a:cs typeface="+mn-cs"/>
          </a:endParaRPr>
        </a:p>
        <a:p>
          <a:pPr marL="228600" lvl="1" indent="-228600" algn="l" defTabSz="1022350" rtl="0">
            <a:lnSpc>
              <a:spcPct val="90000"/>
            </a:lnSpc>
            <a:spcBef>
              <a:spcPct val="0"/>
            </a:spcBef>
            <a:spcAft>
              <a:spcPct val="15000"/>
            </a:spcAft>
            <a:buChar char="•"/>
          </a:pPr>
          <a:r>
            <a:rPr lang="zh-CN" sz="2300" b="1" kern="1200" dirty="0">
              <a:solidFill>
                <a:srgbClr val="003366"/>
              </a:solidFill>
              <a:latin typeface="Consolas" panose="020B0609020204030204" pitchFamily="49" charset="0"/>
              <a:ea typeface="华文楷体" panose="02010600040101010101" pitchFamily="2" charset="-122"/>
              <a:cs typeface="+mn-cs"/>
            </a:rPr>
            <a:t>需要实现新子类（实现类）：</a:t>
          </a:r>
          <a:r>
            <a:rPr lang="en-US" sz="2300" b="1" kern="1200" dirty="0">
              <a:solidFill>
                <a:srgbClr val="FF0000"/>
              </a:solidFill>
              <a:latin typeface="Consolas" panose="020B0609020204030204" pitchFamily="49" charset="0"/>
              <a:ea typeface="华文楷体" panose="02010600040101010101" pitchFamily="2" charset="-122"/>
              <a:cs typeface="+mn-cs"/>
            </a:rPr>
            <a:t>1 </a:t>
          </a:r>
          <a:r>
            <a:rPr lang="zh-CN" sz="2300" b="1" kern="1200" dirty="0">
              <a:solidFill>
                <a:srgbClr val="003366"/>
              </a:solidFill>
              <a:latin typeface="Consolas" panose="020B0609020204030204" pitchFamily="49" charset="0"/>
              <a:ea typeface="华文楷体" panose="02010600040101010101" pitchFamily="2" charset="-122"/>
              <a:cs typeface="+mn-cs"/>
            </a:rPr>
            <a:t>个</a:t>
          </a:r>
        </a:p>
      </dsp:txBody>
      <dsp:txXfrm>
        <a:off x="4201323" y="1413381"/>
        <a:ext cx="3685337" cy="27993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913D3D-FCCC-47BA-B55F-71796684FF3C}">
      <dsp:nvSpPr>
        <dsp:cNvPr id="0" name=""/>
        <dsp:cNvSpPr/>
      </dsp:nvSpPr>
      <dsp:spPr bwMode="white">
        <a:xfrm>
          <a:off x="0" y="41058"/>
          <a:ext cx="7886700" cy="6336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rtl="0">
            <a:lnSpc>
              <a:spcPct val="90000"/>
            </a:lnSpc>
            <a:spcBef>
              <a:spcPct val="0"/>
            </a:spcBef>
            <a:spcAft>
              <a:spcPct val="35000"/>
            </a:spcAft>
            <a:buNone/>
          </a:pPr>
          <a:r>
            <a:rPr lang="zh-CN" altLang="en-US" sz="2200" kern="1200" dirty="0">
              <a:latin typeface="微软雅黑" panose="020B0503020204020204" charset="-122"/>
              <a:ea typeface="微软雅黑" panose="020B0503020204020204" charset="-122"/>
            </a:rPr>
            <a:t>模板方法</a:t>
          </a:r>
          <a:endParaRPr lang="zh-CN" sz="2200" kern="1200" dirty="0">
            <a:latin typeface="微软雅黑" panose="020B0503020204020204" charset="-122"/>
            <a:ea typeface="微软雅黑" panose="020B0503020204020204" charset="-122"/>
          </a:endParaRPr>
        </a:p>
      </dsp:txBody>
      <dsp:txXfrm>
        <a:off x="0" y="41058"/>
        <a:ext cx="7886700" cy="633600"/>
      </dsp:txXfrm>
    </dsp:sp>
    <dsp:sp modelId="{4F99D08E-A45F-418D-B8DE-A4B2EAA1939D}">
      <dsp:nvSpPr>
        <dsp:cNvPr id="0" name=""/>
        <dsp:cNvSpPr/>
      </dsp:nvSpPr>
      <dsp:spPr bwMode="white">
        <a:xfrm>
          <a:off x="0" y="674658"/>
          <a:ext cx="7886700" cy="4468859"/>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zh-CN" altLang="en-US" sz="2200" b="1" kern="1200" dirty="0">
              <a:solidFill>
                <a:schemeClr val="accent4">
                  <a:lumMod val="50000"/>
                </a:schemeClr>
              </a:solidFill>
              <a:latin typeface="华文楷体" panose="02010600040101010101" pitchFamily="2" charset="-122"/>
              <a:ea typeface="华文楷体" panose="02010600040101010101" pitchFamily="2" charset="-122"/>
            </a:rPr>
            <a:t>定义算法的骨架，而将具体实现步骤延迟到子类中。</a:t>
          </a:r>
          <a:endParaRPr lang="zh-CN" sz="2200" b="1" kern="1200" dirty="0">
            <a:solidFill>
              <a:schemeClr val="accent4">
                <a:lumMod val="50000"/>
              </a:schemeClr>
            </a:solidFill>
            <a:latin typeface="华文楷体" panose="02010600040101010101" pitchFamily="2" charset="-122"/>
            <a:ea typeface="华文楷体" panose="02010600040101010101" pitchFamily="2" charset="-122"/>
          </a:endParaRPr>
        </a:p>
        <a:p>
          <a:pPr marL="228600" lvl="1" indent="-228600" algn="l" defTabSz="977900">
            <a:lnSpc>
              <a:spcPct val="90000"/>
            </a:lnSpc>
            <a:spcBef>
              <a:spcPct val="0"/>
            </a:spcBef>
            <a:spcAft>
              <a:spcPct val="15000"/>
            </a:spcAft>
            <a:buChar char="•"/>
          </a:pPr>
          <a:r>
            <a:rPr lang="zh-CN" altLang="en-US" sz="2200" b="1" kern="1200" dirty="0">
              <a:solidFill>
                <a:schemeClr val="accent4">
                  <a:lumMod val="50000"/>
                </a:schemeClr>
              </a:solidFill>
              <a:latin typeface="华文楷体" panose="02010600040101010101" pitchFamily="2" charset="-122"/>
              <a:ea typeface="华文楷体" panose="02010600040101010101" pitchFamily="2" charset="-122"/>
            </a:rPr>
            <a:t>子类可以不改变算法结构即可重定义该算法的某些特定步骤</a:t>
          </a:r>
          <a:endParaRPr lang="zh-CN" sz="2200" b="1" kern="1200" dirty="0">
            <a:solidFill>
              <a:schemeClr val="accent4">
                <a:lumMod val="50000"/>
              </a:schemeClr>
            </a:solidFill>
            <a:latin typeface="华文楷体" panose="02010600040101010101" pitchFamily="2" charset="-122"/>
            <a:ea typeface="华文楷体" panose="02010600040101010101" pitchFamily="2" charset="-122"/>
          </a:endParaRPr>
        </a:p>
        <a:p>
          <a:pPr marL="228600" lvl="1" indent="-228600" algn="l" defTabSz="977900" rtl="0">
            <a:lnSpc>
              <a:spcPct val="90000"/>
            </a:lnSpc>
            <a:spcBef>
              <a:spcPct val="0"/>
            </a:spcBef>
            <a:spcAft>
              <a:spcPct val="15000"/>
            </a:spcAft>
            <a:buChar char="•"/>
          </a:pPr>
          <a:r>
            <a:rPr lang="zh-CN" altLang="en-US" sz="2200" b="1" kern="1200" dirty="0">
              <a:solidFill>
                <a:schemeClr val="accent4">
                  <a:lumMod val="50000"/>
                </a:schemeClr>
              </a:solidFill>
              <a:latin typeface="华文楷体" panose="02010600040101010101" pitchFamily="2" charset="-122"/>
              <a:ea typeface="华文楷体" panose="02010600040101010101" pitchFamily="2" charset="-122"/>
            </a:rPr>
            <a:t>优先</a:t>
          </a:r>
          <a:r>
            <a:rPr lang="zh-CN" altLang="en-US" sz="2200" b="1" kern="1200" dirty="0">
              <a:solidFill>
                <a:srgbClr val="FF0000"/>
              </a:solidFill>
              <a:latin typeface="华文楷体" panose="02010600040101010101" pitchFamily="2" charset="-122"/>
              <a:ea typeface="华文楷体" panose="02010600040101010101" pitchFamily="2" charset="-122"/>
            </a:rPr>
            <a:t>继承行为</a:t>
          </a:r>
          <a:r>
            <a:rPr lang="zh-CN" altLang="en-US" sz="2200" b="1" kern="1200" dirty="0">
              <a:solidFill>
                <a:schemeClr val="accent4">
                  <a:lumMod val="50000"/>
                </a:schemeClr>
              </a:solidFill>
              <a:latin typeface="华文楷体" panose="02010600040101010101" pitchFamily="2" charset="-122"/>
              <a:ea typeface="华文楷体" panose="02010600040101010101" pitchFamily="2" charset="-122"/>
            </a:rPr>
            <a:t>，重视</a:t>
          </a:r>
          <a:r>
            <a:rPr lang="zh-CN" altLang="en-US" sz="2200" b="1" kern="1200" dirty="0">
              <a:solidFill>
                <a:srgbClr val="FF0000"/>
              </a:solidFill>
              <a:latin typeface="华文楷体" panose="02010600040101010101" pitchFamily="2" charset="-122"/>
              <a:ea typeface="华文楷体" panose="02010600040101010101" pitchFamily="2" charset="-122"/>
            </a:rPr>
            <a:t>功能的抽象与归纳</a:t>
          </a:r>
          <a:endParaRPr lang="zh-CN" sz="2200" b="1" kern="1200" dirty="0">
            <a:solidFill>
              <a:srgbClr val="FF0000"/>
            </a:solidFill>
            <a:latin typeface="华文楷体" panose="02010600040101010101" pitchFamily="2" charset="-122"/>
            <a:ea typeface="华文楷体" panose="02010600040101010101" pitchFamily="2" charset="-122"/>
          </a:endParaRPr>
        </a:p>
        <a:p>
          <a:pPr marL="228600" lvl="1" indent="-228600" algn="l" defTabSz="977900" rtl="0">
            <a:lnSpc>
              <a:spcPct val="90000"/>
            </a:lnSpc>
            <a:spcBef>
              <a:spcPct val="0"/>
            </a:spcBef>
            <a:spcAft>
              <a:spcPct val="15000"/>
            </a:spcAft>
            <a:buChar char="•"/>
          </a:pPr>
          <a:r>
            <a:rPr lang="zh-CN" altLang="en-US" sz="2200" b="1" kern="1200" dirty="0">
              <a:solidFill>
                <a:schemeClr val="accent4">
                  <a:lumMod val="50000"/>
                </a:schemeClr>
              </a:solidFill>
              <a:latin typeface="华文楷体" panose="02010600040101010101" pitchFamily="2" charset="-122"/>
              <a:ea typeface="华文楷体" panose="02010600040101010101" pitchFamily="2" charset="-122"/>
            </a:rPr>
            <a:t>优点：</a:t>
          </a:r>
          <a:endParaRPr lang="zh-CN" sz="2200" b="1" kern="1200" dirty="0">
            <a:solidFill>
              <a:schemeClr val="accent4">
                <a:lumMod val="50000"/>
              </a:schemeClr>
            </a:solidFill>
            <a:latin typeface="华文楷体" panose="02010600040101010101" pitchFamily="2" charset="-122"/>
            <a:ea typeface="华文楷体" panose="02010600040101010101" pitchFamily="2" charset="-122"/>
          </a:endParaRPr>
        </a:p>
        <a:p>
          <a:pPr marL="457200" lvl="2" indent="-228600" algn="l" defTabSz="977900" rtl="0">
            <a:lnSpc>
              <a:spcPct val="90000"/>
            </a:lnSpc>
            <a:spcBef>
              <a:spcPct val="0"/>
            </a:spcBef>
            <a:spcAft>
              <a:spcPct val="15000"/>
            </a:spcAft>
            <a:buChar char="•"/>
          </a:pPr>
          <a:r>
            <a:rPr lang="zh-CN" altLang="en-US" sz="2200" b="1" kern="1200" dirty="0">
              <a:solidFill>
                <a:schemeClr val="tx1"/>
              </a:solidFill>
              <a:latin typeface="华文楷体" panose="02010600040101010101" pitchFamily="2" charset="-122"/>
              <a:ea typeface="华文楷体" panose="02010600040101010101" pitchFamily="2" charset="-122"/>
            </a:rPr>
            <a:t>基类高度抽象统一，逻辑简洁明了</a:t>
          </a:r>
          <a:endParaRPr lang="zh-CN" sz="2200" b="1" kern="1200" dirty="0">
            <a:solidFill>
              <a:schemeClr val="tx1"/>
            </a:solidFill>
            <a:latin typeface="华文楷体" panose="02010600040101010101" pitchFamily="2" charset="-122"/>
            <a:ea typeface="华文楷体" panose="02010600040101010101" pitchFamily="2" charset="-122"/>
          </a:endParaRPr>
        </a:p>
        <a:p>
          <a:pPr marL="457200" lvl="2" indent="-228600" algn="l" defTabSz="977900" rtl="0">
            <a:lnSpc>
              <a:spcPct val="90000"/>
            </a:lnSpc>
            <a:spcBef>
              <a:spcPct val="0"/>
            </a:spcBef>
            <a:spcAft>
              <a:spcPct val="15000"/>
            </a:spcAft>
            <a:buChar char="•"/>
          </a:pPr>
          <a:r>
            <a:rPr lang="zh-CN" altLang="en-US" sz="2200" b="1" kern="1200" dirty="0">
              <a:solidFill>
                <a:schemeClr val="tx1"/>
              </a:solidFill>
              <a:latin typeface="华文楷体" panose="02010600040101010101" pitchFamily="2" charset="-122"/>
              <a:ea typeface="华文楷体" panose="02010600040101010101" pitchFamily="2" charset="-122"/>
            </a:rPr>
            <a:t>子类之间关联不紧密时易于简单快速实现</a:t>
          </a:r>
          <a:endParaRPr lang="zh-CN" sz="2200" b="1" kern="1200" dirty="0">
            <a:solidFill>
              <a:schemeClr val="tx1"/>
            </a:solidFill>
            <a:latin typeface="华文楷体" panose="02010600040101010101" pitchFamily="2" charset="-122"/>
            <a:ea typeface="华文楷体" panose="02010600040101010101" pitchFamily="2" charset="-122"/>
          </a:endParaRPr>
        </a:p>
        <a:p>
          <a:pPr marL="457200" lvl="2" indent="-228600" algn="l" defTabSz="977900" rtl="0">
            <a:lnSpc>
              <a:spcPct val="90000"/>
            </a:lnSpc>
            <a:spcBef>
              <a:spcPct val="0"/>
            </a:spcBef>
            <a:spcAft>
              <a:spcPct val="15000"/>
            </a:spcAft>
            <a:buChar char="•"/>
          </a:pPr>
          <a:r>
            <a:rPr lang="zh-CN" altLang="en-US" sz="2200" b="1" kern="1200" dirty="0">
              <a:solidFill>
                <a:schemeClr val="tx1"/>
              </a:solidFill>
              <a:latin typeface="华文楷体" panose="02010600040101010101" pitchFamily="2" charset="-122"/>
              <a:ea typeface="华文楷体" panose="02010600040101010101" pitchFamily="2" charset="-122"/>
            </a:rPr>
            <a:t>封装性好，实现类内部不会对外暴露</a:t>
          </a:r>
          <a:endParaRPr lang="zh-CN" sz="2200" b="1" kern="1200" dirty="0">
            <a:solidFill>
              <a:schemeClr val="tx1"/>
            </a:solidFill>
            <a:latin typeface="华文楷体" panose="02010600040101010101" pitchFamily="2" charset="-122"/>
            <a:ea typeface="华文楷体" panose="02010600040101010101" pitchFamily="2" charset="-122"/>
          </a:endParaRPr>
        </a:p>
        <a:p>
          <a:pPr marL="228600" lvl="1" indent="-228600" algn="l" defTabSz="977900" rtl="0">
            <a:lnSpc>
              <a:spcPct val="90000"/>
            </a:lnSpc>
            <a:spcBef>
              <a:spcPct val="0"/>
            </a:spcBef>
            <a:spcAft>
              <a:spcPct val="15000"/>
            </a:spcAft>
            <a:buChar char="•"/>
          </a:pPr>
          <a:r>
            <a:rPr lang="zh-CN" altLang="en-US" sz="2200" b="1" kern="1200" dirty="0">
              <a:solidFill>
                <a:schemeClr val="accent4">
                  <a:lumMod val="50000"/>
                </a:schemeClr>
              </a:solidFill>
              <a:latin typeface="华文楷体" panose="02010600040101010101" pitchFamily="2" charset="-122"/>
              <a:ea typeface="华文楷体" panose="02010600040101010101" pitchFamily="2" charset="-122"/>
            </a:rPr>
            <a:t>弊端：</a:t>
          </a:r>
          <a:endParaRPr lang="zh-CN" sz="2200" b="1" kern="1200" dirty="0">
            <a:solidFill>
              <a:schemeClr val="accent4">
                <a:lumMod val="50000"/>
              </a:schemeClr>
            </a:solidFill>
            <a:latin typeface="华文楷体" panose="02010600040101010101" pitchFamily="2" charset="-122"/>
            <a:ea typeface="华文楷体" panose="02010600040101010101" pitchFamily="2" charset="-122"/>
          </a:endParaRPr>
        </a:p>
        <a:p>
          <a:pPr marL="457200" lvl="2" indent="-228600" algn="l" defTabSz="977900" rtl="0">
            <a:lnSpc>
              <a:spcPct val="90000"/>
            </a:lnSpc>
            <a:spcBef>
              <a:spcPct val="0"/>
            </a:spcBef>
            <a:spcAft>
              <a:spcPct val="15000"/>
            </a:spcAft>
            <a:buChar char="•"/>
          </a:pPr>
          <a:r>
            <a:rPr lang="zh-CN" sz="2200" b="1" kern="1200" dirty="0">
              <a:solidFill>
                <a:schemeClr val="tx1"/>
              </a:solidFill>
              <a:latin typeface="华文楷体" panose="02010600040101010101" pitchFamily="2" charset="-122"/>
              <a:ea typeface="华文楷体" panose="02010600040101010101" pitchFamily="2" charset="-122"/>
            </a:rPr>
            <a:t>接口同时负责所有的功能（算法）</a:t>
          </a:r>
        </a:p>
        <a:p>
          <a:pPr marL="457200" lvl="2" indent="-228600" algn="l" defTabSz="977900" rtl="0">
            <a:lnSpc>
              <a:spcPct val="90000"/>
            </a:lnSpc>
            <a:spcBef>
              <a:spcPct val="0"/>
            </a:spcBef>
            <a:spcAft>
              <a:spcPct val="15000"/>
            </a:spcAft>
            <a:buChar char="•"/>
          </a:pPr>
          <a:r>
            <a:rPr lang="zh-CN" sz="2200" b="1" kern="1200" dirty="0">
              <a:solidFill>
                <a:schemeClr val="tx1"/>
              </a:solidFill>
              <a:latin typeface="华文楷体" panose="02010600040101010101" pitchFamily="2" charset="-122"/>
              <a:ea typeface="华文楷体" panose="02010600040101010101" pitchFamily="2" charset="-122"/>
            </a:rPr>
            <a:t>任何算法的修改都导致整个实现类的变化</a:t>
          </a:r>
        </a:p>
      </dsp:txBody>
      <dsp:txXfrm>
        <a:off x="0" y="674658"/>
        <a:ext cx="7886700" cy="446885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81C9D2-9FFF-469F-A863-444014EEFBC5}">
      <dsp:nvSpPr>
        <dsp:cNvPr id="0" name=""/>
        <dsp:cNvSpPr/>
      </dsp:nvSpPr>
      <dsp:spPr bwMode="white">
        <a:xfrm>
          <a:off x="0" y="282618"/>
          <a:ext cx="7886700" cy="6336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rtl="0">
            <a:lnSpc>
              <a:spcPct val="90000"/>
            </a:lnSpc>
            <a:spcBef>
              <a:spcPct val="0"/>
            </a:spcBef>
            <a:spcAft>
              <a:spcPct val="35000"/>
            </a:spcAft>
            <a:buNone/>
          </a:pPr>
          <a:r>
            <a:rPr lang="zh-CN" sz="2200" kern="1200" dirty="0">
              <a:latin typeface="微软雅黑" panose="020B0503020204020204" charset="-122"/>
              <a:ea typeface="微软雅黑" panose="020B0503020204020204" charset="-122"/>
            </a:rPr>
            <a:t>策略</a:t>
          </a:r>
          <a:r>
            <a:rPr lang="zh-CN" altLang="en-US" sz="2200" kern="1200" dirty="0">
              <a:latin typeface="微软雅黑" panose="020B0503020204020204" charset="-122"/>
              <a:ea typeface="微软雅黑" panose="020B0503020204020204" charset="-122"/>
            </a:rPr>
            <a:t>模式</a:t>
          </a:r>
          <a:endParaRPr lang="zh-CN" sz="2200" kern="1200" dirty="0">
            <a:latin typeface="微软雅黑" panose="020B0503020204020204" charset="-122"/>
            <a:ea typeface="微软雅黑" panose="020B0503020204020204" charset="-122"/>
          </a:endParaRPr>
        </a:p>
      </dsp:txBody>
      <dsp:txXfrm>
        <a:off x="0" y="282618"/>
        <a:ext cx="7886700" cy="633600"/>
      </dsp:txXfrm>
    </dsp:sp>
    <dsp:sp modelId="{8FFECA59-98BF-4565-9CEA-F70A4E2AD30D}">
      <dsp:nvSpPr>
        <dsp:cNvPr id="0" name=""/>
        <dsp:cNvSpPr/>
      </dsp:nvSpPr>
      <dsp:spPr bwMode="white">
        <a:xfrm>
          <a:off x="0" y="916218"/>
          <a:ext cx="7886700" cy="3985739"/>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zh-CN" altLang="en-US" sz="2200" b="1" i="0" kern="1200" dirty="0">
              <a:solidFill>
                <a:schemeClr val="accent4">
                  <a:lumMod val="50000"/>
                </a:schemeClr>
              </a:solidFill>
              <a:latin typeface="华文楷体" panose="02010600040101010101" pitchFamily="2" charset="-122"/>
              <a:ea typeface="华文楷体" panose="02010600040101010101" pitchFamily="2" charset="-122"/>
            </a:rPr>
            <a:t>定义一系列的算法，把它们一个个封装起来，使它们可相互替换。本模式使得算法可独立于使用它的客户而变化</a:t>
          </a:r>
          <a:endParaRPr lang="zh-CN" sz="2200" b="1" kern="1200" dirty="0">
            <a:solidFill>
              <a:schemeClr val="accent4">
                <a:lumMod val="50000"/>
              </a:schemeClr>
            </a:solidFill>
            <a:latin typeface="华文楷体" panose="02010600040101010101" pitchFamily="2" charset="-122"/>
            <a:ea typeface="华文楷体" panose="02010600040101010101" pitchFamily="2" charset="-122"/>
          </a:endParaRPr>
        </a:p>
        <a:p>
          <a:pPr marL="228600" lvl="1" indent="-228600" algn="l" defTabSz="977900" rtl="0">
            <a:lnSpc>
              <a:spcPct val="90000"/>
            </a:lnSpc>
            <a:spcBef>
              <a:spcPct val="0"/>
            </a:spcBef>
            <a:spcAft>
              <a:spcPct val="15000"/>
            </a:spcAft>
            <a:buChar char="•"/>
          </a:pPr>
          <a:r>
            <a:rPr lang="zh-CN" altLang="en-US" sz="2200" b="1" kern="1200" dirty="0">
              <a:solidFill>
                <a:schemeClr val="accent4">
                  <a:lumMod val="50000"/>
                </a:schemeClr>
              </a:solidFill>
              <a:latin typeface="华文楷体" panose="02010600040101010101" pitchFamily="2" charset="-122"/>
              <a:ea typeface="华文楷体" panose="02010600040101010101" pitchFamily="2" charset="-122"/>
            </a:rPr>
            <a:t>优先</a:t>
          </a:r>
          <a:r>
            <a:rPr lang="zh-CN" altLang="en-US" sz="2200" b="1" kern="1200" dirty="0">
              <a:solidFill>
                <a:srgbClr val="FF0000"/>
              </a:solidFill>
              <a:latin typeface="华文楷体" panose="02010600040101010101" pitchFamily="2" charset="-122"/>
              <a:ea typeface="华文楷体" panose="02010600040101010101" pitchFamily="2" charset="-122"/>
            </a:rPr>
            <a:t>组合行为</a:t>
          </a:r>
          <a:r>
            <a:rPr lang="zh-CN" altLang="en-US" sz="2200" b="1" kern="1200" dirty="0">
              <a:solidFill>
                <a:schemeClr val="accent4">
                  <a:lumMod val="50000"/>
                </a:schemeClr>
              </a:solidFill>
              <a:latin typeface="华文楷体" panose="02010600040101010101" pitchFamily="2" charset="-122"/>
              <a:ea typeface="华文楷体" panose="02010600040101010101" pitchFamily="2" charset="-122"/>
            </a:rPr>
            <a:t>，重视</a:t>
          </a:r>
          <a:r>
            <a:rPr lang="zh-CN" altLang="en-US" sz="2200" b="1" kern="1200" dirty="0">
              <a:solidFill>
                <a:srgbClr val="FF0000"/>
              </a:solidFill>
              <a:latin typeface="华文楷体" panose="02010600040101010101" pitchFamily="2" charset="-122"/>
              <a:ea typeface="华文楷体" panose="02010600040101010101" pitchFamily="2" charset="-122"/>
            </a:rPr>
            <a:t>功能的划分与组合</a:t>
          </a:r>
          <a:endParaRPr lang="zh-CN" sz="2200" b="1" kern="1200" dirty="0">
            <a:solidFill>
              <a:srgbClr val="FF0000"/>
            </a:solidFill>
            <a:latin typeface="华文楷体" panose="02010600040101010101" pitchFamily="2" charset="-122"/>
            <a:ea typeface="华文楷体" panose="02010600040101010101" pitchFamily="2" charset="-122"/>
          </a:endParaRPr>
        </a:p>
        <a:p>
          <a:pPr marL="228600" lvl="1" indent="-228600" algn="l" defTabSz="977900" rtl="0">
            <a:lnSpc>
              <a:spcPct val="90000"/>
            </a:lnSpc>
            <a:spcBef>
              <a:spcPct val="0"/>
            </a:spcBef>
            <a:spcAft>
              <a:spcPct val="15000"/>
            </a:spcAft>
            <a:buChar char="•"/>
          </a:pPr>
          <a:r>
            <a:rPr lang="zh-CN" altLang="en-US" sz="2200" b="1" kern="1200" dirty="0">
              <a:solidFill>
                <a:schemeClr val="accent4">
                  <a:lumMod val="50000"/>
                </a:schemeClr>
              </a:solidFill>
              <a:latin typeface="华文楷体" panose="02010600040101010101" pitchFamily="2" charset="-122"/>
              <a:ea typeface="华文楷体" panose="02010600040101010101" pitchFamily="2" charset="-122"/>
            </a:rPr>
            <a:t>优点：</a:t>
          </a:r>
          <a:endParaRPr lang="zh-CN" sz="2200" b="1" kern="1200" dirty="0">
            <a:solidFill>
              <a:schemeClr val="accent4">
                <a:lumMod val="50000"/>
              </a:schemeClr>
            </a:solidFill>
            <a:latin typeface="华文楷体" panose="02010600040101010101" pitchFamily="2" charset="-122"/>
            <a:ea typeface="华文楷体" panose="02010600040101010101" pitchFamily="2" charset="-122"/>
          </a:endParaRPr>
        </a:p>
        <a:p>
          <a:pPr marL="457200" lvl="2" indent="-228600" algn="l" defTabSz="977900" rtl="0">
            <a:lnSpc>
              <a:spcPct val="90000"/>
            </a:lnSpc>
            <a:spcBef>
              <a:spcPct val="0"/>
            </a:spcBef>
            <a:spcAft>
              <a:spcPct val="15000"/>
            </a:spcAft>
            <a:buChar char="•"/>
          </a:pPr>
          <a:r>
            <a:rPr lang="zh-CN" sz="2200" b="1" kern="1200" dirty="0">
              <a:solidFill>
                <a:schemeClr val="tx1"/>
              </a:solidFill>
              <a:latin typeface="华文楷体" panose="02010600040101010101" pitchFamily="2" charset="-122"/>
              <a:ea typeface="华文楷体" panose="02010600040101010101" pitchFamily="2" charset="-122"/>
            </a:rPr>
            <a:t>每个策略</a:t>
          </a:r>
          <a:r>
            <a:rPr lang="zh-CN" altLang="en-US" sz="2200" b="1" kern="1200" dirty="0">
              <a:solidFill>
                <a:schemeClr val="tx1"/>
              </a:solidFill>
              <a:latin typeface="华文楷体" panose="02010600040101010101" pitchFamily="2" charset="-122"/>
              <a:ea typeface="华文楷体" panose="02010600040101010101" pitchFamily="2" charset="-122"/>
            </a:rPr>
            <a:t>只</a:t>
          </a:r>
          <a:r>
            <a:rPr lang="zh-CN" sz="2200" b="1" kern="1200" dirty="0">
              <a:solidFill>
                <a:schemeClr val="tx1"/>
              </a:solidFill>
              <a:latin typeface="华文楷体" panose="02010600040101010101" pitchFamily="2" charset="-122"/>
              <a:ea typeface="华文楷体" panose="02010600040101010101" pitchFamily="2" charset="-122"/>
            </a:rPr>
            <a:t>负责一个功能</a:t>
          </a:r>
          <a:r>
            <a:rPr lang="zh-CN" altLang="en-US" sz="2200" b="1" kern="1200" dirty="0">
              <a:solidFill>
                <a:schemeClr val="tx1"/>
              </a:solidFill>
              <a:latin typeface="华文楷体" panose="02010600040101010101" pitchFamily="2" charset="-122"/>
              <a:ea typeface="华文楷体" panose="02010600040101010101" pitchFamily="2" charset="-122"/>
            </a:rPr>
            <a:t>，易于拓展</a:t>
          </a:r>
          <a:endParaRPr lang="zh-CN" sz="2200" b="1" kern="1200" dirty="0">
            <a:solidFill>
              <a:schemeClr val="tx1"/>
            </a:solidFill>
            <a:latin typeface="华文楷体" panose="02010600040101010101" pitchFamily="2" charset="-122"/>
            <a:ea typeface="华文楷体" panose="02010600040101010101" pitchFamily="2" charset="-122"/>
          </a:endParaRPr>
        </a:p>
        <a:p>
          <a:pPr marL="457200" lvl="2" indent="-228600" algn="l" defTabSz="977900" rtl="0">
            <a:lnSpc>
              <a:spcPct val="90000"/>
            </a:lnSpc>
            <a:spcBef>
              <a:spcPct val="0"/>
            </a:spcBef>
            <a:spcAft>
              <a:spcPct val="15000"/>
            </a:spcAft>
            <a:buChar char="•"/>
          </a:pPr>
          <a:r>
            <a:rPr lang="zh-CN" sz="2200" b="1" kern="1200" dirty="0">
              <a:solidFill>
                <a:schemeClr val="tx1"/>
              </a:solidFill>
              <a:latin typeface="华文楷体" panose="02010600040101010101" pitchFamily="2" charset="-122"/>
              <a:ea typeface="华文楷体" panose="02010600040101010101" pitchFamily="2" charset="-122"/>
            </a:rPr>
            <a:t>算法的修改被限制在单个策略类的变化中</a:t>
          </a:r>
          <a:r>
            <a:rPr lang="zh-CN" altLang="en-US" sz="2200" b="1" kern="1200" dirty="0">
              <a:solidFill>
                <a:schemeClr val="tx1"/>
              </a:solidFill>
              <a:latin typeface="华文楷体" panose="02010600040101010101" pitchFamily="2" charset="-122"/>
              <a:ea typeface="华文楷体" panose="02010600040101010101" pitchFamily="2" charset="-122"/>
            </a:rPr>
            <a:t>，</a:t>
          </a:r>
          <a:r>
            <a:rPr lang="zh-CN" sz="2200" b="1" kern="1200" dirty="0">
              <a:solidFill>
                <a:schemeClr val="tx1"/>
              </a:solidFill>
              <a:latin typeface="华文楷体" panose="02010600040101010101" pitchFamily="2" charset="-122"/>
              <a:ea typeface="华文楷体" panose="02010600040101010101" pitchFamily="2" charset="-122"/>
            </a:rPr>
            <a:t>任何算法的修改</a:t>
          </a:r>
          <a:r>
            <a:rPr lang="zh-CN" altLang="en-US" sz="2200" b="1" kern="1200" dirty="0">
              <a:solidFill>
                <a:schemeClr val="tx1"/>
              </a:solidFill>
              <a:latin typeface="华文楷体" panose="02010600040101010101" pitchFamily="2" charset="-122"/>
              <a:ea typeface="华文楷体" panose="02010600040101010101" pitchFamily="2" charset="-122"/>
            </a:rPr>
            <a:t>对整体不造成影响</a:t>
          </a:r>
          <a:endParaRPr lang="zh-CN" sz="2200" b="1" kern="1200" dirty="0">
            <a:solidFill>
              <a:schemeClr val="tx1"/>
            </a:solidFill>
            <a:latin typeface="华文楷体" panose="02010600040101010101" pitchFamily="2" charset="-122"/>
            <a:ea typeface="华文楷体" panose="02010600040101010101" pitchFamily="2" charset="-122"/>
          </a:endParaRPr>
        </a:p>
        <a:p>
          <a:pPr marL="228600" lvl="1" indent="-228600" algn="l" defTabSz="977900" rtl="0">
            <a:lnSpc>
              <a:spcPct val="90000"/>
            </a:lnSpc>
            <a:spcBef>
              <a:spcPct val="0"/>
            </a:spcBef>
            <a:spcAft>
              <a:spcPct val="15000"/>
            </a:spcAft>
            <a:buChar char="•"/>
          </a:pPr>
          <a:r>
            <a:rPr lang="zh-CN" altLang="en-US" sz="2200" b="1" kern="1200" dirty="0">
              <a:solidFill>
                <a:schemeClr val="accent4">
                  <a:lumMod val="50000"/>
                </a:schemeClr>
              </a:solidFill>
              <a:latin typeface="华文楷体" panose="02010600040101010101" pitchFamily="2" charset="-122"/>
              <a:ea typeface="华文楷体" panose="02010600040101010101" pitchFamily="2" charset="-122"/>
            </a:rPr>
            <a:t>弊端：</a:t>
          </a:r>
          <a:endParaRPr lang="zh-CN" sz="2200" b="1" kern="1200" dirty="0">
            <a:solidFill>
              <a:schemeClr val="accent4">
                <a:lumMod val="50000"/>
              </a:schemeClr>
            </a:solidFill>
            <a:latin typeface="华文楷体" panose="02010600040101010101" pitchFamily="2" charset="-122"/>
            <a:ea typeface="华文楷体" panose="02010600040101010101" pitchFamily="2" charset="-122"/>
          </a:endParaRPr>
        </a:p>
        <a:p>
          <a:pPr marL="457200" lvl="2" indent="-228600" algn="l" defTabSz="977900" rtl="0">
            <a:lnSpc>
              <a:spcPct val="90000"/>
            </a:lnSpc>
            <a:spcBef>
              <a:spcPct val="0"/>
            </a:spcBef>
            <a:spcAft>
              <a:spcPct val="15000"/>
            </a:spcAft>
            <a:buChar char="•"/>
          </a:pPr>
          <a:r>
            <a:rPr lang="zh-CN" altLang="en-US" sz="2200" b="1" kern="1200" dirty="0">
              <a:solidFill>
                <a:schemeClr val="tx1"/>
              </a:solidFill>
              <a:latin typeface="华文楷体" panose="02010600040101010101" pitchFamily="2" charset="-122"/>
              <a:ea typeface="华文楷体" panose="02010600040101010101" pitchFamily="2" charset="-122"/>
            </a:rPr>
            <a:t>在功能较多的情况下结构复杂</a:t>
          </a:r>
          <a:endParaRPr lang="zh-CN" sz="2200" b="1" kern="1200" dirty="0">
            <a:solidFill>
              <a:schemeClr val="tx1"/>
            </a:solidFill>
            <a:latin typeface="华文楷体" panose="02010600040101010101" pitchFamily="2" charset="-122"/>
            <a:ea typeface="华文楷体" panose="02010600040101010101" pitchFamily="2" charset="-122"/>
          </a:endParaRPr>
        </a:p>
        <a:p>
          <a:pPr marL="457200" lvl="2" indent="-228600" algn="l" defTabSz="977900" rtl="0">
            <a:lnSpc>
              <a:spcPct val="90000"/>
            </a:lnSpc>
            <a:spcBef>
              <a:spcPct val="0"/>
            </a:spcBef>
            <a:spcAft>
              <a:spcPct val="15000"/>
            </a:spcAft>
            <a:buChar char="•"/>
          </a:pPr>
          <a:r>
            <a:rPr lang="zh-CN" altLang="en-US" sz="2200" b="1" kern="1200" dirty="0">
              <a:solidFill>
                <a:schemeClr val="tx1"/>
              </a:solidFill>
              <a:latin typeface="华文楷体" panose="02010600040101010101" pitchFamily="2" charset="-122"/>
              <a:ea typeface="华文楷体" panose="02010600040101010101" pitchFamily="2" charset="-122"/>
            </a:rPr>
            <a:t>策略组合时对外暴露，封装性相对较差</a:t>
          </a:r>
          <a:endParaRPr lang="zh-CN" sz="2200" b="1" kern="1200" dirty="0">
            <a:solidFill>
              <a:schemeClr val="tx1"/>
            </a:solidFill>
            <a:latin typeface="华文楷体" panose="02010600040101010101" pitchFamily="2" charset="-122"/>
            <a:ea typeface="华文楷体" panose="02010600040101010101" pitchFamily="2" charset="-122"/>
          </a:endParaRPr>
        </a:p>
      </dsp:txBody>
      <dsp:txXfrm>
        <a:off x="0" y="916218"/>
        <a:ext cx="7886700" cy="3985739"/>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1">
  <dgm:title val=""/>
  <dgm:desc val=""/>
  <dgm:catLst>
    <dgm:cat type="simple" pri="105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2">
  <dgm:title val=""/>
  <dgm:desc val=""/>
  <dgm:catLst>
    <dgm:cat type="simple" pri="105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3">
  <dgm:title val=""/>
  <dgm:desc val=""/>
  <dgm:catLst>
    <dgm:cat type="simple" pri="105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2024/6/3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53</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54</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55</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C31A4FB-AB0B-4200-BC82-17C94E69ADE4}" type="slidenum">
              <a:rPr lang="en-US" altLang="zh-CN" smtClean="0"/>
              <a:t>63</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C31A4FB-AB0B-4200-BC82-17C94E69ADE4}" type="slidenum">
              <a:rPr lang="en-US" altLang="zh-CN" smtClean="0"/>
              <a:t>64</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en-US" sz="1200" b="1" i="0" kern="1200" dirty="0">
                <a:solidFill>
                  <a:schemeClr val="tx1"/>
                </a:solidFill>
                <a:effectLst/>
                <a:latin typeface="Arial" panose="020B0604020202020204" pitchFamily="34" charset="0"/>
                <a:ea typeface="宋体" panose="02010600030101010101" pitchFamily="2" charset="-122"/>
                <a:cs typeface="+mn-cs"/>
              </a:rPr>
              <a:t>开闭原则</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就是说对扩展开放，对修改关闭。在程序需要进行拓展的时候，不能去修改原有的代码，实现一个热插拔的效果。所以一句话概括就是：为了使程序的扩展性好，易于维护和升级。开闭原则是最基础的设计原则，后面几个原则均为开闭原则从几个不同方面的具象化描述</a:t>
            </a:r>
            <a:endParaRPr lang="en-US" altLang="zh-CN" sz="1200" b="1" i="0" kern="1200" dirty="0">
              <a:solidFill>
                <a:schemeClr val="tx1"/>
              </a:solidFill>
              <a:effectLst/>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lang="zh-CN" altLang="en-US" sz="1200" b="1" i="0" kern="1200" dirty="0">
                <a:solidFill>
                  <a:schemeClr val="tx1"/>
                </a:solidFill>
                <a:effectLst/>
                <a:latin typeface="Arial" panose="020B0604020202020204" pitchFamily="34" charset="0"/>
                <a:ea typeface="宋体" panose="02010600030101010101" pitchFamily="2" charset="-122"/>
                <a:cs typeface="+mn-cs"/>
              </a:rPr>
              <a:t>单一职责原则：</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一个类，只有一个引起它变化的原因。应该只有一个职责。每一个职责都是变化的一个轴线，如果一个类有一个以上的职责，这些职责就耦合在了一起。这会导致脆弱的设计。当一个职责发生变化时，可能会影响其它的职责。另外，多个职责耦合在一起，会影响复用性。例如：要实现逻辑和界面的分离</a:t>
            </a:r>
            <a:endParaRPr lang="en-US" altLang="zh-CN" sz="1200" b="0" i="0" kern="1200" dirty="0">
              <a:solidFill>
                <a:schemeClr val="tx1"/>
              </a:solidFill>
              <a:effectLst/>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lang="zh-CN" altLang="en-US" sz="1200" b="1" dirty="0">
                <a:solidFill>
                  <a:srgbClr val="003366"/>
                </a:solidFill>
              </a:rPr>
              <a:t>里氏代换原则</a:t>
            </a:r>
            <a:r>
              <a:rPr lang="zh-CN" altLang="en-US" sz="1200" b="1" i="0" kern="1200" dirty="0">
                <a:solidFill>
                  <a:srgbClr val="003366"/>
                </a:solidFill>
                <a:effectLst/>
                <a:latin typeface="Arial" panose="020B0604020202020204" pitchFamily="34" charset="0"/>
                <a:ea typeface="宋体" panose="02010600030101010101" pitchFamily="2" charset="-122"/>
                <a:cs typeface="+mn-cs"/>
              </a:rPr>
              <a:t>：</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只有当子类可以替换掉基类，软件的功能不受到影响时，基类才能真正被复用，而派生类也能够在基类的基础上增加新的行为。基类与子类的继承关系就是抽象化的具体实现，所以里氏代换原则是对实现抽象化的具体步骤的规范</a:t>
            </a:r>
            <a:endParaRPr lang="en-US" altLang="zh-CN" sz="1200" b="0" i="0" kern="1200" dirty="0">
              <a:solidFill>
                <a:schemeClr val="tx1"/>
              </a:solidFill>
              <a:effectLst/>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endParaRPr lang="zh-CN" altLang="en-US" dirty="0"/>
          </a:p>
          <a:p>
            <a:pPr marL="0" marR="0" lvl="0" indent="0" algn="l" defTabSz="914400" rtl="0" eaLnBrk="0" fontAlgn="base" latinLnBrk="0" hangingPunct="0">
              <a:lnSpc>
                <a:spcPct val="100000"/>
              </a:lnSpc>
              <a:spcBef>
                <a:spcPct val="30000"/>
              </a:spcBef>
              <a:spcAft>
                <a:spcPct val="0"/>
              </a:spcAft>
              <a:buClrTx/>
              <a:buSzTx/>
              <a:buFontTx/>
              <a:buNone/>
              <a:defRPr/>
            </a:pPr>
            <a:endParaRPr lang="zh-CN" altLang="en-US" sz="1200" b="1" i="0" kern="1200" dirty="0">
              <a:solidFill>
                <a:schemeClr val="tx1"/>
              </a:solidFill>
              <a:effectLst/>
              <a:latin typeface="Arial" panose="020B0604020202020204" pitchFamily="34" charset="0"/>
              <a:ea typeface="宋体" panose="02010600030101010101" pitchFamily="2" charset="-122"/>
              <a:cs typeface="+mn-cs"/>
            </a:endParaRPr>
          </a:p>
        </p:txBody>
      </p:sp>
      <p:sp>
        <p:nvSpPr>
          <p:cNvPr id="4" name="Slide Number Placeholder 3"/>
          <p:cNvSpPr>
            <a:spLocks noGrp="1"/>
          </p:cNvSpPr>
          <p:nvPr>
            <p:ph type="sldNum" sz="quarter" idx="5"/>
          </p:nvPr>
        </p:nvSpPr>
        <p:spPr/>
        <p:txBody>
          <a:bodyPr/>
          <a:lstStyle/>
          <a:p>
            <a:pPr>
              <a:defRPr/>
            </a:pPr>
            <a:fld id="{3C31A4FB-AB0B-4200-BC82-17C94E69ADE4}" type="slidenum">
              <a:rPr lang="en-US" altLang="zh-CN" smtClean="0"/>
              <a:t>69</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en-US" b="1" dirty="0"/>
              <a:t>依赖倒转原则</a:t>
            </a:r>
            <a:r>
              <a:rPr lang="zh-CN" altLang="en-US" dirty="0"/>
              <a:t>：</a:t>
            </a:r>
            <a:r>
              <a:rPr lang="zh-CN" altLang="en-US" sz="1200" dirty="0"/>
              <a:t>要依赖于抽象，不要依赖于具体。针对接口编程，而不是针对实现编程</a:t>
            </a:r>
            <a:endParaRPr lang="en-US" altLang="zh-CN" sz="1200" b="1" dirty="0">
              <a:solidFill>
                <a:srgbClr val="003366"/>
              </a:solidFill>
            </a:endParaRPr>
          </a:p>
          <a:p>
            <a:pPr marL="0" marR="0" lvl="0" indent="0" algn="l" defTabSz="914400" rtl="0" eaLnBrk="0" fontAlgn="base" latinLnBrk="0" hangingPunct="0">
              <a:lnSpc>
                <a:spcPct val="100000"/>
              </a:lnSpc>
              <a:spcBef>
                <a:spcPct val="30000"/>
              </a:spcBef>
              <a:spcAft>
                <a:spcPct val="0"/>
              </a:spcAft>
              <a:buClrTx/>
              <a:buSzTx/>
              <a:buFontTx/>
              <a:buNone/>
              <a:defRPr/>
            </a:pPr>
            <a:r>
              <a:rPr lang="zh-CN" altLang="en-US" sz="1200" b="1" dirty="0">
                <a:solidFill>
                  <a:srgbClr val="003366"/>
                </a:solidFill>
              </a:rPr>
              <a:t>接口隔离原则：</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使用多个隔离的接口，比使用单个接口要好，还是一个降低类之间的耦合度的意思</a:t>
            </a:r>
            <a:endParaRPr lang="en-US" altLang="zh-CN" sz="1200" b="0" i="0" kern="1200" dirty="0">
              <a:solidFill>
                <a:schemeClr val="tx1"/>
              </a:solidFill>
              <a:effectLst/>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lang="zh-CN" altLang="en-US" sz="1200" b="1" dirty="0">
                <a:solidFill>
                  <a:srgbClr val="003366"/>
                </a:solidFill>
              </a:rPr>
              <a:t>迪米特原则：</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一个模块修改时，就会尽量少的影响其他的模块，扩展会相对容易</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defRPr/>
            </a:pPr>
            <a:endParaRPr lang="en-US" altLang="zh-CN" sz="1200" b="1" dirty="0">
              <a:solidFill>
                <a:srgbClr val="003366"/>
              </a:solidFill>
            </a:endParaRPr>
          </a:p>
          <a:p>
            <a:endParaRPr lang="en-US" dirty="0"/>
          </a:p>
        </p:txBody>
      </p:sp>
      <p:sp>
        <p:nvSpPr>
          <p:cNvPr id="4" name="Slide Number Placeholder 3"/>
          <p:cNvSpPr>
            <a:spLocks noGrp="1"/>
          </p:cNvSpPr>
          <p:nvPr>
            <p:ph type="sldNum" sz="quarter" idx="5"/>
          </p:nvPr>
        </p:nvSpPr>
        <p:spPr/>
        <p:txBody>
          <a:bodyPr/>
          <a:lstStyle/>
          <a:p>
            <a:pPr>
              <a:defRPr/>
            </a:pPr>
            <a:fld id="{3C31A4FB-AB0B-4200-BC82-17C94E69ADE4}" type="slidenum">
              <a:rPr lang="en-US" altLang="zh-CN" smtClean="0"/>
              <a:t>70</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en-US" b="1" dirty="0"/>
              <a:t>依赖倒转原则</a:t>
            </a:r>
            <a:r>
              <a:rPr lang="zh-CN" altLang="en-US" dirty="0"/>
              <a:t>：</a:t>
            </a:r>
            <a:r>
              <a:rPr lang="zh-CN" altLang="en-US" sz="1200" dirty="0"/>
              <a:t>要依赖于抽象，不要依赖于具体。针对接口编程，而不是针对实现编程</a:t>
            </a:r>
            <a:endParaRPr lang="en-US" altLang="zh-CN" sz="1200" dirty="0"/>
          </a:p>
          <a:p>
            <a:pPr marL="0" marR="0" lvl="0" indent="0" algn="l" defTabSz="914400" rtl="0" eaLnBrk="0" fontAlgn="base" latinLnBrk="0" hangingPunct="0">
              <a:lnSpc>
                <a:spcPct val="100000"/>
              </a:lnSpc>
              <a:spcBef>
                <a:spcPct val="30000"/>
              </a:spcBef>
              <a:spcAft>
                <a:spcPct val="0"/>
              </a:spcAft>
              <a:buClrTx/>
              <a:buSzTx/>
              <a:buFontTx/>
              <a:buNone/>
              <a:defRPr/>
            </a:pPr>
            <a:endParaRPr lang="en-US" altLang="zh-CN" sz="1200" b="1" dirty="0">
              <a:solidFill>
                <a:srgbClr val="003366"/>
              </a:solidFill>
            </a:endParaRPr>
          </a:p>
          <a:p>
            <a:pPr marL="0" marR="0" lvl="0" indent="0" algn="l" defTabSz="914400" rtl="0" eaLnBrk="0" fontAlgn="base" latinLnBrk="0" hangingPunct="0">
              <a:lnSpc>
                <a:spcPct val="100000"/>
              </a:lnSpc>
              <a:spcBef>
                <a:spcPct val="30000"/>
              </a:spcBef>
              <a:spcAft>
                <a:spcPct val="0"/>
              </a:spcAft>
              <a:buClrTx/>
              <a:buSzTx/>
              <a:buFontTx/>
              <a:buNone/>
              <a:defRPr/>
            </a:pPr>
            <a:r>
              <a:rPr lang="zh-CN" altLang="en-US" sz="1200" b="1" dirty="0">
                <a:solidFill>
                  <a:srgbClr val="003366"/>
                </a:solidFill>
              </a:rPr>
              <a:t>接口隔离原则：</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使用多个隔离的接口，比使用单个接口要好，还是一个降低类之间的耦合度的意思</a:t>
            </a:r>
            <a:endParaRPr lang="en-US" altLang="zh-CN" sz="1200" b="0" i="0" kern="1200" dirty="0">
              <a:solidFill>
                <a:schemeClr val="tx1"/>
              </a:solidFill>
              <a:effectLst/>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lang="zh-CN" altLang="en-US" b="1" dirty="0"/>
              <a:t>合成复用原则</a:t>
            </a:r>
            <a:r>
              <a:rPr lang="zh-CN" altLang="en-US" dirty="0"/>
              <a:t>：多用组合，少用继承</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defRPr/>
            </a:pPr>
            <a:r>
              <a:rPr lang="zh-CN" altLang="en-US" sz="1200" b="1" dirty="0">
                <a:solidFill>
                  <a:srgbClr val="003366"/>
                </a:solidFill>
              </a:rPr>
              <a:t>迪米特原则：</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一个模块修改时，就会尽量少的影响其他的模块，扩展会相对容易</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defRPr/>
            </a:pPr>
            <a:endParaRPr lang="en-US" altLang="zh-CN" sz="1200" b="1" dirty="0">
              <a:solidFill>
                <a:srgbClr val="003366"/>
              </a:solidFill>
            </a:endParaRPr>
          </a:p>
          <a:p>
            <a:endParaRPr lang="en-US" dirty="0"/>
          </a:p>
        </p:txBody>
      </p:sp>
      <p:sp>
        <p:nvSpPr>
          <p:cNvPr id="4" name="Slide Number Placeholder 3"/>
          <p:cNvSpPr>
            <a:spLocks noGrp="1"/>
          </p:cNvSpPr>
          <p:nvPr>
            <p:ph type="sldNum" sz="quarter" idx="5"/>
          </p:nvPr>
        </p:nvSpPr>
        <p:spPr/>
        <p:txBody>
          <a:bodyPr/>
          <a:lstStyle/>
          <a:p>
            <a:pPr>
              <a:defRPr/>
            </a:pPr>
            <a:fld id="{3C31A4FB-AB0B-4200-BC82-17C94E69ADE4}" type="slidenum">
              <a:rPr lang="en-US" altLang="zh-CN" smtClean="0"/>
              <a:t>71</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简单枚举存在的问题？当新增一个系统进入后，我们需要对每一个方法进行相应修改，修改的工作量很大。</a:t>
            </a:r>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t>8</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t>10</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从定义上来看，模式方法更加侧重于业务流程相对复杂且稳定，而其中的某些步骤（局部变化）变化相对剧烈的场景。</a:t>
            </a:r>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t>37</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而策略模式则是偏重于算法本身（整个算法）就变化相对距离的情形。因此，当使用场景中业务流程相对简单且稳定的情况，使用策略模式和模板方法都是可以得，但是更推荐用模板方法（模板方法更灵活）。</a:t>
            </a:r>
            <a:br>
              <a:rPr lang="zh-CN" altLang="en-US" dirty="0"/>
            </a:br>
            <a:r>
              <a:rPr lang="zh-CN" altLang="en-US" dirty="0"/>
              <a:t>综上：模板方法和策略模式都是解决算法多样性对代码结构冲击的问题。模板方法使用与业务场景相对复杂且稳定的情况，策略模式使用与算法相对多样灵活的场景。当业务相对简单时，策略模式和模板方法几乎等效，但是推荐使用策略模式。</a:t>
            </a:r>
          </a:p>
          <a:p>
            <a:br>
              <a:rPr lang="zh-CN" altLang="en-US" dirty="0"/>
            </a:br>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t>38</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p:sp>
      <p:sp>
        <p:nvSpPr>
          <p:cNvPr id="552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latin typeface="Arial" panose="020B0604020202020204" pitchFamily="34" charset="0"/>
            </a:endParaRPr>
          </a:p>
        </p:txBody>
      </p:sp>
      <p:sp>
        <p:nvSpPr>
          <p:cNvPr id="553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2"/>
                </a:solidFill>
                <a:latin typeface="Lucida Console" panose="020B0609040504020204" pitchFamily="49" charset="0"/>
                <a:ea typeface="黑体" panose="02010609060101010101" pitchFamily="49" charset="-122"/>
              </a:defRPr>
            </a:lvl1pPr>
            <a:lvl2pPr marL="742950" indent="-285750" eaLnBrk="0" hangingPunct="0">
              <a:defRPr sz="1600" b="1">
                <a:solidFill>
                  <a:schemeClr val="tx2"/>
                </a:solidFill>
                <a:latin typeface="Lucida Console" panose="020B0609040504020204" pitchFamily="49" charset="0"/>
                <a:ea typeface="黑体" panose="02010609060101010101" pitchFamily="49" charset="-122"/>
              </a:defRPr>
            </a:lvl2pPr>
            <a:lvl3pPr marL="1143000" indent="-228600" eaLnBrk="0" hangingPunct="0">
              <a:defRPr sz="1600" b="1">
                <a:solidFill>
                  <a:schemeClr val="tx2"/>
                </a:solidFill>
                <a:latin typeface="Lucida Console" panose="020B0609040504020204" pitchFamily="49" charset="0"/>
                <a:ea typeface="黑体" panose="02010609060101010101" pitchFamily="49" charset="-122"/>
              </a:defRPr>
            </a:lvl3pPr>
            <a:lvl4pPr marL="1600200" indent="-228600" eaLnBrk="0" hangingPunct="0">
              <a:defRPr sz="1600" b="1">
                <a:solidFill>
                  <a:schemeClr val="tx2"/>
                </a:solidFill>
                <a:latin typeface="Lucida Console" panose="020B0609040504020204" pitchFamily="49" charset="0"/>
                <a:ea typeface="黑体" panose="02010609060101010101" pitchFamily="49" charset="-122"/>
              </a:defRPr>
            </a:lvl4pPr>
            <a:lvl5pPr marL="2057400" indent="-228600" eaLnBrk="0" hangingPunct="0">
              <a:defRPr sz="1600" b="1">
                <a:solidFill>
                  <a:schemeClr val="tx2"/>
                </a:solidFill>
                <a:latin typeface="Lucida Console" panose="020B0609040504020204" pitchFamily="49" charset="0"/>
                <a:ea typeface="黑体" panose="02010609060101010101" pitchFamily="49" charset="-122"/>
              </a:defRPr>
            </a:lvl5pPr>
            <a:lvl6pPr marL="2514600" indent="-228600" eaLnBrk="0" fontAlgn="base" hangingPunct="0">
              <a:spcBef>
                <a:spcPct val="0"/>
              </a:spcBef>
              <a:spcAft>
                <a:spcPct val="0"/>
              </a:spcAft>
              <a:defRPr sz="1600" b="1">
                <a:solidFill>
                  <a:schemeClr val="tx2"/>
                </a:solidFill>
                <a:latin typeface="Lucida Console" panose="020B0609040504020204" pitchFamily="49" charset="0"/>
                <a:ea typeface="黑体" panose="02010609060101010101" pitchFamily="49" charset="-122"/>
              </a:defRPr>
            </a:lvl6pPr>
            <a:lvl7pPr marL="2971800" indent="-228600" eaLnBrk="0" fontAlgn="base" hangingPunct="0">
              <a:spcBef>
                <a:spcPct val="0"/>
              </a:spcBef>
              <a:spcAft>
                <a:spcPct val="0"/>
              </a:spcAft>
              <a:defRPr sz="1600" b="1">
                <a:solidFill>
                  <a:schemeClr val="tx2"/>
                </a:solidFill>
                <a:latin typeface="Lucida Console" panose="020B0609040504020204" pitchFamily="49" charset="0"/>
                <a:ea typeface="黑体" panose="02010609060101010101" pitchFamily="49" charset="-122"/>
              </a:defRPr>
            </a:lvl7pPr>
            <a:lvl8pPr marL="3429000" indent="-228600" eaLnBrk="0" fontAlgn="base" hangingPunct="0">
              <a:spcBef>
                <a:spcPct val="0"/>
              </a:spcBef>
              <a:spcAft>
                <a:spcPct val="0"/>
              </a:spcAft>
              <a:defRPr sz="1600" b="1">
                <a:solidFill>
                  <a:schemeClr val="tx2"/>
                </a:solidFill>
                <a:latin typeface="Lucida Console" panose="020B0609040504020204" pitchFamily="49" charset="0"/>
                <a:ea typeface="黑体" panose="02010609060101010101" pitchFamily="49" charset="-122"/>
              </a:defRPr>
            </a:lvl8pPr>
            <a:lvl9pPr marL="3886200" indent="-228600" eaLnBrk="0" fontAlgn="base" hangingPunct="0">
              <a:spcBef>
                <a:spcPct val="0"/>
              </a:spcBef>
              <a:spcAft>
                <a:spcPct val="0"/>
              </a:spcAft>
              <a:defRPr sz="1600" b="1">
                <a:solidFill>
                  <a:schemeClr val="tx2"/>
                </a:solidFill>
                <a:latin typeface="Lucida Console" panose="020B0609040504020204" pitchFamily="49" charset="0"/>
                <a:ea typeface="黑体" panose="02010609060101010101" pitchFamily="49" charset="-122"/>
              </a:defRPr>
            </a:lvl9pPr>
          </a:lstStyle>
          <a:p>
            <a:pPr eaLnBrk="1" hangingPunct="1"/>
            <a:fld id="{0F8EAD9C-0D07-452E-8EBD-A72ACBFA4513}" type="slidenum">
              <a:rPr lang="en-US" altLang="zh-CN" sz="1200" b="0" smtClean="0">
                <a:solidFill>
                  <a:schemeClr val="tx1"/>
                </a:solidFill>
                <a:latin typeface="Arial" panose="020B0604020202020204" pitchFamily="34" charset="0"/>
                <a:ea typeface="宋体" panose="02010600030101010101" pitchFamily="2" charset="-122"/>
              </a:rPr>
              <a:t>45</a:t>
            </a:fld>
            <a:endParaRPr lang="en-US" altLang="zh-CN" sz="1200" b="0">
              <a:solidFill>
                <a:schemeClr val="tx1"/>
              </a:solidFill>
              <a:latin typeface="Arial" panose="020B0604020202020204" pitchFamily="3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0BA8243-D2DF-457D-9ED9-3571299B64CB}" type="slidenum">
              <a:rPr lang="zh-CN" altLang="en-US" smtClean="0"/>
              <a:t>46</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p:sp>
      <p:sp>
        <p:nvSpPr>
          <p:cNvPr id="552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553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2"/>
                </a:solidFill>
                <a:latin typeface="Lucida Console" panose="020B0609040504020204" pitchFamily="49" charset="0"/>
                <a:ea typeface="黑体" panose="02010609060101010101" pitchFamily="49" charset="-122"/>
              </a:defRPr>
            </a:lvl1pPr>
            <a:lvl2pPr marL="742950" indent="-285750" eaLnBrk="0" hangingPunct="0">
              <a:defRPr sz="1600" b="1">
                <a:solidFill>
                  <a:schemeClr val="tx2"/>
                </a:solidFill>
                <a:latin typeface="Lucida Console" panose="020B0609040504020204" pitchFamily="49" charset="0"/>
                <a:ea typeface="黑体" panose="02010609060101010101" pitchFamily="49" charset="-122"/>
              </a:defRPr>
            </a:lvl2pPr>
            <a:lvl3pPr marL="1143000" indent="-228600" eaLnBrk="0" hangingPunct="0">
              <a:defRPr sz="1600" b="1">
                <a:solidFill>
                  <a:schemeClr val="tx2"/>
                </a:solidFill>
                <a:latin typeface="Lucida Console" panose="020B0609040504020204" pitchFamily="49" charset="0"/>
                <a:ea typeface="黑体" panose="02010609060101010101" pitchFamily="49" charset="-122"/>
              </a:defRPr>
            </a:lvl3pPr>
            <a:lvl4pPr marL="1600200" indent="-228600" eaLnBrk="0" hangingPunct="0">
              <a:defRPr sz="1600" b="1">
                <a:solidFill>
                  <a:schemeClr val="tx2"/>
                </a:solidFill>
                <a:latin typeface="Lucida Console" panose="020B0609040504020204" pitchFamily="49" charset="0"/>
                <a:ea typeface="黑体" panose="02010609060101010101" pitchFamily="49" charset="-122"/>
              </a:defRPr>
            </a:lvl4pPr>
            <a:lvl5pPr marL="2057400" indent="-228600" eaLnBrk="0" hangingPunct="0">
              <a:defRPr sz="1600" b="1">
                <a:solidFill>
                  <a:schemeClr val="tx2"/>
                </a:solidFill>
                <a:latin typeface="Lucida Console" panose="020B0609040504020204" pitchFamily="49" charset="0"/>
                <a:ea typeface="黑体" panose="02010609060101010101" pitchFamily="49" charset="-122"/>
              </a:defRPr>
            </a:lvl5pPr>
            <a:lvl6pPr marL="2514600" indent="-228600" eaLnBrk="0" fontAlgn="base" hangingPunct="0">
              <a:spcBef>
                <a:spcPct val="0"/>
              </a:spcBef>
              <a:spcAft>
                <a:spcPct val="0"/>
              </a:spcAft>
              <a:defRPr sz="1600" b="1">
                <a:solidFill>
                  <a:schemeClr val="tx2"/>
                </a:solidFill>
                <a:latin typeface="Lucida Console" panose="020B0609040504020204" pitchFamily="49" charset="0"/>
                <a:ea typeface="黑体" panose="02010609060101010101" pitchFamily="49" charset="-122"/>
              </a:defRPr>
            </a:lvl6pPr>
            <a:lvl7pPr marL="2971800" indent="-228600" eaLnBrk="0" fontAlgn="base" hangingPunct="0">
              <a:spcBef>
                <a:spcPct val="0"/>
              </a:spcBef>
              <a:spcAft>
                <a:spcPct val="0"/>
              </a:spcAft>
              <a:defRPr sz="1600" b="1">
                <a:solidFill>
                  <a:schemeClr val="tx2"/>
                </a:solidFill>
                <a:latin typeface="Lucida Console" panose="020B0609040504020204" pitchFamily="49" charset="0"/>
                <a:ea typeface="黑体" panose="02010609060101010101" pitchFamily="49" charset="-122"/>
              </a:defRPr>
            </a:lvl7pPr>
            <a:lvl8pPr marL="3429000" indent="-228600" eaLnBrk="0" fontAlgn="base" hangingPunct="0">
              <a:spcBef>
                <a:spcPct val="0"/>
              </a:spcBef>
              <a:spcAft>
                <a:spcPct val="0"/>
              </a:spcAft>
              <a:defRPr sz="1600" b="1">
                <a:solidFill>
                  <a:schemeClr val="tx2"/>
                </a:solidFill>
                <a:latin typeface="Lucida Console" panose="020B0609040504020204" pitchFamily="49" charset="0"/>
                <a:ea typeface="黑体" panose="02010609060101010101" pitchFamily="49" charset="-122"/>
              </a:defRPr>
            </a:lvl8pPr>
            <a:lvl9pPr marL="3886200" indent="-228600" eaLnBrk="0" fontAlgn="base" hangingPunct="0">
              <a:spcBef>
                <a:spcPct val="0"/>
              </a:spcBef>
              <a:spcAft>
                <a:spcPct val="0"/>
              </a:spcAft>
              <a:defRPr sz="1600" b="1">
                <a:solidFill>
                  <a:schemeClr val="tx2"/>
                </a:solidFill>
                <a:latin typeface="Lucida Console" panose="020B0609040504020204" pitchFamily="49" charset="0"/>
                <a:ea typeface="黑体" panose="02010609060101010101" pitchFamily="49" charset="-122"/>
              </a:defRPr>
            </a:lvl9pPr>
          </a:lstStyle>
          <a:p>
            <a:pPr eaLnBrk="1" hangingPunct="1"/>
            <a:fld id="{0F8EAD9C-0D07-452E-8EBD-A72ACBFA4513}" type="slidenum">
              <a:rPr lang="en-US" altLang="zh-CN" sz="1200" b="0" smtClean="0">
                <a:solidFill>
                  <a:schemeClr val="tx1"/>
                </a:solidFill>
                <a:latin typeface="Arial" panose="020B0604020202020204" pitchFamily="34" charset="0"/>
                <a:ea typeface="宋体" panose="02010600030101010101" pitchFamily="2" charset="-122"/>
              </a:rPr>
              <a:t>47</a:t>
            </a:fld>
            <a:endParaRPr lang="en-US" altLang="zh-CN" sz="1200" b="0">
              <a:solidFill>
                <a:schemeClr val="tx1"/>
              </a:solidFill>
              <a:latin typeface="Arial" panose="020B0604020202020204" pitchFamily="3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0BA8243-D2DF-457D-9ED9-3571299B64CB}" type="slidenum">
              <a:rPr lang="zh-CN" altLang="en-US" smtClean="0"/>
              <a:t>48</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slideMaster" Target="../slideMasters/slideMaster1.xml"/><Relationship Id="rId5" Type="http://schemas.openxmlformats.org/officeDocument/2006/relationships/tags" Target="../tags/tag12.xml"/><Relationship Id="rId4" Type="http://schemas.openxmlformats.org/officeDocument/2006/relationships/tags" Target="../tags/tag1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slideMaster" Target="../slideMasters/slideMaster1.xml"/><Relationship Id="rId4" Type="http://schemas.openxmlformats.org/officeDocument/2006/relationships/tags" Target="../tags/tag58.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slideMaster" Target="../slideMasters/slideMaster1.xml"/><Relationship Id="rId5" Type="http://schemas.openxmlformats.org/officeDocument/2006/relationships/tags" Target="../tags/tag63.xml"/><Relationship Id="rId4" Type="http://schemas.openxmlformats.org/officeDocument/2006/relationships/tags" Target="../tags/tag6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slideMaster" Target="../slideMasters/slideMaster1.xml"/><Relationship Id="rId5" Type="http://schemas.openxmlformats.org/officeDocument/2006/relationships/tags" Target="../tags/tag17.xml"/><Relationship Id="rId4" Type="http://schemas.openxmlformats.org/officeDocument/2006/relationships/tags" Target="../tags/tag16.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slideMaster" Target="../slideMasters/slideMaster1.xml"/><Relationship Id="rId5" Type="http://schemas.openxmlformats.org/officeDocument/2006/relationships/tags" Target="../tags/tag22.xml"/><Relationship Id="rId4" Type="http://schemas.openxmlformats.org/officeDocument/2006/relationships/tags" Target="../tags/tag2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6.xml"/><Relationship Id="rId3" Type="http://schemas.openxmlformats.org/officeDocument/2006/relationships/tags" Target="../tags/tag31.xml"/><Relationship Id="rId7" Type="http://schemas.openxmlformats.org/officeDocument/2006/relationships/tags" Target="../tags/tag35.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slideMaster" Target="../slideMasters/slideMaster1.xml"/><Relationship Id="rId4" Type="http://schemas.openxmlformats.org/officeDocument/2006/relationships/tags" Target="../tags/tag40.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6.xml"/><Relationship Id="rId7" Type="http://schemas.openxmlformats.org/officeDocument/2006/relationships/slideMaster" Target="../slideMasters/slideMaster1.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slideMaster" Target="../slideMasters/slideMaster1.xml"/><Relationship Id="rId5" Type="http://schemas.openxmlformats.org/officeDocument/2006/relationships/tags" Target="../tags/tag54.xml"/><Relationship Id="rId4" Type="http://schemas.openxmlformats.org/officeDocument/2006/relationships/tags" Target="../tags/tag5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899100" y="914400"/>
            <a:ext cx="7349400" cy="2570400"/>
          </a:xfrm>
        </p:spPr>
        <p:txBody>
          <a:bodyPr lIns="90000" tIns="46800" rIns="90000" bIns="46800" anchor="b" anchorCtr="0">
            <a:normAutofit/>
          </a:bodyPr>
          <a:lstStyle>
            <a:lvl1pPr algn="ctr">
              <a:defRPr sz="6000"/>
            </a:lvl1pPr>
          </a:lstStyle>
          <a:p>
            <a:r>
              <a:rPr lang="zh-CN" altLang="en-US" dirty="0"/>
              <a:t>单击此处编辑母版标题样式</a:t>
            </a:r>
          </a:p>
        </p:txBody>
      </p:sp>
      <p:sp>
        <p:nvSpPr>
          <p:cNvPr id="3" name="副标题 2"/>
          <p:cNvSpPr>
            <a:spLocks noGrp="1"/>
          </p:cNvSpPr>
          <p:nvPr>
            <p:ph type="subTitle" idx="1"/>
            <p:custDataLst>
              <p:tags r:id="rId2"/>
            </p:custDataLst>
          </p:nvPr>
        </p:nvSpPr>
        <p:spPr>
          <a:xfrm>
            <a:off x="899100" y="3560400"/>
            <a:ext cx="73494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2024/6/3</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2024/6/3</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456300" y="774000"/>
            <a:ext cx="8229600" cy="54828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2024/6/3</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899100" y="2484000"/>
            <a:ext cx="7349400" cy="1018800"/>
          </a:xfrm>
        </p:spPr>
        <p:txBody>
          <a:bodyPr vert="horz" lIns="90000" tIns="46800" rIns="90000" bIns="46800" rtlCol="0" anchor="t" anchorCtr="0">
            <a:normAutofit/>
          </a:bodyPr>
          <a:lstStyle>
            <a:lvl1pPr algn="ctr">
              <a:defRPr sz="6000"/>
            </a:lvl1pPr>
          </a:lstStyle>
          <a:p>
            <a:pPr lvl="0"/>
            <a:r>
              <a:rPr lang="zh-CN" altLang="en-US"/>
              <a:t>单击此处编辑标题</a:t>
            </a:r>
          </a:p>
        </p:txBody>
      </p:sp>
      <p:sp>
        <p:nvSpPr>
          <p:cNvPr id="7" name="文本占位符 6"/>
          <p:cNvSpPr>
            <a:spLocks noGrp="1"/>
          </p:cNvSpPr>
          <p:nvPr>
            <p:ph type="body" sz="quarter" idx="13"/>
            <p:custDataLst>
              <p:tags r:id="rId5"/>
            </p:custDataLst>
          </p:nvPr>
        </p:nvSpPr>
        <p:spPr>
          <a:xfrm>
            <a:off x="899100" y="3560400"/>
            <a:ext cx="73494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E5375CB7-C50A-49C3-BF10-448E10BBECBB}" type="slidenum">
              <a:rPr lang="en-US" altLang="zh-CN"/>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7886700" cy="1325563"/>
          </a:xfrm>
        </p:spPr>
        <p:txBody>
          <a:bodyPr/>
          <a:lstStyle>
            <a:lvl1pPr>
              <a:defRPr b="1">
                <a:latin typeface="微软雅黑" panose="020B0503020204020204" charset="-122"/>
                <a:ea typeface="微软雅黑" panose="020B0503020204020204" charset="-122"/>
              </a:defRPr>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628650" y="1628800"/>
            <a:ext cx="8047806" cy="4749029"/>
          </a:xfrm>
        </p:spPr>
        <p:txBody>
          <a:bodyPr/>
          <a:lstStyle>
            <a:lvl1pPr marL="228600" indent="-228600">
              <a:buSzPct val="75000"/>
              <a:buFont typeface="Wingdings" panose="05000000000000000000" pitchFamily="2" charset="2"/>
              <a:buChar char="n"/>
              <a:defRPr b="1" baseline="0">
                <a:solidFill>
                  <a:srgbClr val="003366"/>
                </a:solidFill>
                <a:latin typeface="Consolas" panose="020B0609020204030204" pitchFamily="49" charset="0"/>
                <a:ea typeface="华文楷体" panose="02010600040101010101" pitchFamily="2" charset="-122"/>
              </a:defRPr>
            </a:lvl1pPr>
            <a:lvl2pPr>
              <a:defRPr baseline="0">
                <a:latin typeface="Consolas" panose="020B0609020204030204" pitchFamily="49" charset="0"/>
                <a:ea typeface="华文楷体" panose="02010600040101010101" pitchFamily="2" charset="-122"/>
              </a:defRPr>
            </a:lvl2pPr>
            <a:lvl3pPr>
              <a:defRPr baseline="0">
                <a:latin typeface="Consolas" panose="020B0609020204030204" pitchFamily="49" charset="0"/>
                <a:ea typeface="华文楷体" panose="02010600040101010101" pitchFamily="2" charset="-122"/>
              </a:defRPr>
            </a:lvl3pPr>
            <a:lvl4pPr>
              <a:defRPr baseline="0">
                <a:latin typeface="Consolas" panose="020B0609020204030204" pitchFamily="49" charset="0"/>
                <a:ea typeface="华文楷体" panose="02010600040101010101" pitchFamily="2" charset="-122"/>
              </a:defRPr>
            </a:lvl4pPr>
            <a:lvl5pPr>
              <a:defRPr baseline="0">
                <a:latin typeface="Consolas" panose="020B0609020204030204" pitchFamily="49" charset="0"/>
                <a:ea typeface="华文楷体" panose="02010600040101010101" pitchFamily="2"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Slide Number Placeholder 5"/>
          <p:cNvSpPr>
            <a:spLocks noGrp="1"/>
          </p:cNvSpPr>
          <p:nvPr>
            <p:ph type="sldNum" sz="quarter" idx="12"/>
          </p:nvPr>
        </p:nvSpPr>
        <p:spPr>
          <a:xfrm>
            <a:off x="6948264" y="6377830"/>
            <a:ext cx="2057400" cy="365125"/>
          </a:xfrm>
        </p:spPr>
        <p:txBody>
          <a:bodyPr/>
          <a:lstStyle>
            <a:lvl1pPr>
              <a:defRPr/>
            </a:lvl1pPr>
          </a:lstStyle>
          <a:p>
            <a:pPr>
              <a:defRPr/>
            </a:pPr>
            <a:fld id="{BFD7BE51-03DD-4CCA-8227-D775462981B4}" type="slidenum">
              <a:rPr lang="en-US" altLang="zh-CN"/>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56A36992-6990-409A-985D-C59BD1CB152B}" type="slidenum">
              <a:rPr lang="en-US" altLang="zh-CN"/>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E8EEA948-DC3E-4FC8-BEDF-6D0D5F7E4CBF}" type="slidenum">
              <a:rPr lang="en-US" altLang="zh-CN"/>
              <a:t>‹#›</a:t>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ltLang="zh-CN"/>
          </a:p>
        </p:txBody>
      </p:sp>
      <p:sp>
        <p:nvSpPr>
          <p:cNvPr id="8" name="Footer Placeholder 4"/>
          <p:cNvSpPr>
            <a:spLocks noGrp="1"/>
          </p:cNvSpPr>
          <p:nvPr>
            <p:ph type="ftr" sz="quarter" idx="11"/>
          </p:nvPr>
        </p:nvSpPr>
        <p:spPr/>
        <p:txBody>
          <a:bodyPr/>
          <a:lstStyle>
            <a:lvl1pPr>
              <a:defRPr/>
            </a:lvl1pPr>
          </a:lstStyle>
          <a:p>
            <a:pPr>
              <a:defRPr/>
            </a:pPr>
            <a:endParaRPr lang="en-US" altLang="zh-CN"/>
          </a:p>
        </p:txBody>
      </p:sp>
      <p:sp>
        <p:nvSpPr>
          <p:cNvPr id="9" name="Slide Number Placeholder 5"/>
          <p:cNvSpPr>
            <a:spLocks noGrp="1"/>
          </p:cNvSpPr>
          <p:nvPr>
            <p:ph type="sldNum" sz="quarter" idx="12"/>
          </p:nvPr>
        </p:nvSpPr>
        <p:spPr/>
        <p:txBody>
          <a:bodyPr/>
          <a:lstStyle>
            <a:lvl1pPr>
              <a:defRPr/>
            </a:lvl1pPr>
          </a:lstStyle>
          <a:p>
            <a:pPr>
              <a:defRPr/>
            </a:pPr>
            <a:fld id="{99D87F4C-F228-4387-9ECA-2FC048F220FE}" type="slidenum">
              <a:rPr lang="en-US" altLang="zh-CN"/>
              <a:t>‹#›</a:t>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lvl1pPr>
              <a:defRPr/>
            </a:lvl1pPr>
          </a:lstStyle>
          <a:p>
            <a:pPr>
              <a:defRPr/>
            </a:pPr>
            <a:endParaRPr lang="en-US" altLang="zh-CN"/>
          </a:p>
        </p:txBody>
      </p:sp>
      <p:sp>
        <p:nvSpPr>
          <p:cNvPr id="4" name="Footer Placeholder 4"/>
          <p:cNvSpPr>
            <a:spLocks noGrp="1"/>
          </p:cNvSpPr>
          <p:nvPr>
            <p:ph type="ftr" sz="quarter" idx="11"/>
          </p:nvPr>
        </p:nvSpPr>
        <p:spPr/>
        <p:txBody>
          <a:bodyPr/>
          <a:lstStyle>
            <a:lvl1pPr>
              <a:defRPr/>
            </a:lvl1pPr>
          </a:lstStyle>
          <a:p>
            <a:pPr>
              <a:defRPr/>
            </a:pPr>
            <a:endParaRPr lang="en-US" altLang="zh-CN"/>
          </a:p>
        </p:txBody>
      </p:sp>
      <p:sp>
        <p:nvSpPr>
          <p:cNvPr id="5" name="Slide Number Placeholder 5"/>
          <p:cNvSpPr>
            <a:spLocks noGrp="1"/>
          </p:cNvSpPr>
          <p:nvPr>
            <p:ph type="sldNum" sz="quarter" idx="12"/>
          </p:nvPr>
        </p:nvSpPr>
        <p:spPr/>
        <p:txBody>
          <a:bodyPr/>
          <a:lstStyle>
            <a:lvl1pPr>
              <a:defRPr/>
            </a:lvl1pPr>
          </a:lstStyle>
          <a:p>
            <a:pPr>
              <a:defRPr/>
            </a:pPr>
            <a:fld id="{20CAB157-5D5D-45D8-AA5F-3FBCA9A54B3E}" type="slidenum">
              <a:rPr lang="en-US" altLang="zh-CN"/>
              <a:t>‹#›</a:t>
            </a:fld>
            <a:endParaRPr lang="en-US" altLang="zh-CN"/>
          </a:p>
        </p:txBody>
      </p:sp>
      <p:sp>
        <p:nvSpPr>
          <p:cNvPr id="6" name="Title 1"/>
          <p:cNvSpPr>
            <a:spLocks noGrp="1"/>
          </p:cNvSpPr>
          <p:nvPr>
            <p:ph type="title"/>
          </p:nvPr>
        </p:nvSpPr>
        <p:spPr>
          <a:xfrm>
            <a:off x="179512" y="116632"/>
            <a:ext cx="7886700" cy="1325563"/>
          </a:xfrm>
        </p:spPr>
        <p:txBody>
          <a:bodyPr/>
          <a:lstStyle>
            <a:lvl1pPr>
              <a:defRPr b="1">
                <a:latin typeface="微软雅黑" panose="020B0503020204020204" charset="-122"/>
                <a:ea typeface="微软雅黑" panose="020B0503020204020204" charset="-122"/>
              </a:defRPr>
            </a:lvl1pPr>
          </a:lstStyle>
          <a:p>
            <a:r>
              <a:rPr lang="zh-CN" altLang="en-US"/>
              <a:t>单击此处编辑母版标题样式</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ltLang="zh-CN"/>
          </a:p>
        </p:txBody>
      </p:sp>
      <p:sp>
        <p:nvSpPr>
          <p:cNvPr id="3" name="Footer Placeholder 4"/>
          <p:cNvSpPr>
            <a:spLocks noGrp="1"/>
          </p:cNvSpPr>
          <p:nvPr>
            <p:ph type="ftr" sz="quarter" idx="11"/>
          </p:nvPr>
        </p:nvSpPr>
        <p:spPr/>
        <p:txBody>
          <a:bodyPr/>
          <a:lstStyle>
            <a:lvl1pPr>
              <a:defRPr/>
            </a:lvl1pPr>
          </a:lstStyle>
          <a:p>
            <a:pPr>
              <a:defRPr/>
            </a:pPr>
            <a:endParaRPr lang="en-US" altLang="zh-CN"/>
          </a:p>
        </p:txBody>
      </p:sp>
      <p:sp>
        <p:nvSpPr>
          <p:cNvPr id="4" name="Slide Number Placeholder 5"/>
          <p:cNvSpPr>
            <a:spLocks noGrp="1"/>
          </p:cNvSpPr>
          <p:nvPr>
            <p:ph type="sldNum" sz="quarter" idx="12"/>
          </p:nvPr>
        </p:nvSpPr>
        <p:spPr/>
        <p:txBody>
          <a:bodyPr/>
          <a:lstStyle>
            <a:lvl1pPr>
              <a:defRPr/>
            </a:lvl1pPr>
          </a:lstStyle>
          <a:p>
            <a:pPr>
              <a:defRPr/>
            </a:pPr>
            <a:fld id="{C34C3BD7-260C-4BC9-9C17-940D7F59C4D1}" type="slidenum">
              <a:rPr lang="en-US" altLang="zh-CN"/>
              <a:t>‹#›</a:t>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6ACE6C39-29C4-400B-8A62-388FF04E56DD}" type="slidenum">
              <a:rPr lang="en-US" altLang="zh-CN"/>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456300" y="608400"/>
            <a:ext cx="82269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idx="1"/>
            <p:custDataLst>
              <p:tags r:id="rId2"/>
            </p:custDataLst>
          </p:nvPr>
        </p:nvSpPr>
        <p:spPr>
          <a:xfrm>
            <a:off x="456300" y="1490400"/>
            <a:ext cx="8226900" cy="47592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2024/6/3</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65A6EBAE-B12E-4D6F-8E93-26479E22C411}" type="slidenum">
              <a:rPr lang="en-US" altLang="zh-CN"/>
              <a:t>‹#›</a:t>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E17DFA39-F49E-4E32-9F7F-DC3B6C5436DB}" type="slidenum">
              <a:rPr lang="en-US" altLang="zh-CN"/>
              <a:t>‹#›</a:t>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21A70E48-0FCB-4A72-B125-9E5A77787C51}" type="slidenum">
              <a:rPr lang="en-US" altLang="zh-CN"/>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493100" y="3848400"/>
            <a:ext cx="5826600" cy="766800"/>
          </a:xfrm>
        </p:spPr>
        <p:txBody>
          <a:bodyPr lIns="90000" tIns="46800" rIns="90000" bIns="46800" anchor="b" anchorCtr="0">
            <a:normAutofit/>
          </a:bodyPr>
          <a:lstStyle>
            <a:lvl1pPr>
              <a:defRPr sz="4400"/>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493100" y="4615200"/>
            <a:ext cx="58266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2024/6/3</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456300" y="608400"/>
            <a:ext cx="82269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sz="half" idx="1"/>
            <p:custDataLst>
              <p:tags r:id="rId2"/>
            </p:custDataLst>
          </p:nvPr>
        </p:nvSpPr>
        <p:spPr>
          <a:xfrm>
            <a:off x="456300" y="1501200"/>
            <a:ext cx="3882600" cy="47484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custDataLst>
              <p:tags r:id="rId3"/>
            </p:custDataLst>
          </p:nvPr>
        </p:nvSpPr>
        <p:spPr>
          <a:xfrm>
            <a:off x="4808700" y="1501200"/>
            <a:ext cx="3882600" cy="4748400"/>
          </a:xfrm>
        </p:spPr>
        <p:txBody>
          <a:bodyPr lIns="90000" tIns="46800" rIns="90000" bIns="4680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2024/6/3</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456300" y="608400"/>
            <a:ext cx="82269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456300" y="1429200"/>
            <a:ext cx="40068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456300" y="1854000"/>
            <a:ext cx="40068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4676813" y="1421729"/>
            <a:ext cx="40068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4676813" y="1854000"/>
            <a:ext cx="40068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2024/6/3</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456300" y="608400"/>
            <a:ext cx="8226900" cy="705600"/>
          </a:xfrm>
        </p:spPr>
        <p:txBody>
          <a:bodyPr vert="horz" lIns="90000" tIns="46800" rIns="90000" bIns="46800" rtlCol="0" anchor="ctr" anchorCtr="0">
            <a:normAutofit/>
          </a:bodyPr>
          <a:lstStyle/>
          <a:p>
            <a:pPr lvl="0"/>
            <a:r>
              <a:rPr lang="zh-CN" altLang="en-US"/>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2024/6/3</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2024/6/3</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456300" y="1555200"/>
            <a:ext cx="3924808"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2"/>
            </p:custDataLst>
          </p:nvPr>
        </p:nvSpPr>
        <p:spPr>
          <a:xfrm>
            <a:off x="4762800" y="1555200"/>
            <a:ext cx="3920400" cy="4608000"/>
          </a:xfrm>
        </p:spPr>
        <p:txBody>
          <a:bodyPr vert="horz" lIns="90000" tIns="46800" rIns="90000" bIns="46800" rtlCol="0">
            <a:normAutofit/>
          </a:bodyPr>
          <a:lstStyle>
            <a:lvl1pPr>
              <a:buNone/>
              <a:defRPr sz="1600"/>
            </a:lvl1pPr>
          </a:lstStyle>
          <a:p>
            <a:pPr lvl="0"/>
            <a:r>
              <a:rPr lang="zh-CN" altLang="en-US"/>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2024/6/3</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7676100" y="914400"/>
            <a:ext cx="783000" cy="5029200"/>
          </a:xfrm>
        </p:spPr>
        <p:txBody>
          <a:bodyPr vert="eaVert" lIns="90000" tIns="46800" rIns="90000" bIns="46800" rtlCol="0" anchor="ctr" anchorCtr="0">
            <a:normAutofit/>
          </a:bodyPr>
          <a:lstStyle>
            <a:lvl1pPr>
              <a:buNone/>
              <a:defRPr sz="2800"/>
            </a:lvl1pPr>
          </a:lstStyle>
          <a:p>
            <a:pPr lvl="0"/>
            <a:r>
              <a:rPr lang="zh-CN" altLang="en-US"/>
              <a:t>单击此处编辑标题</a:t>
            </a:r>
          </a:p>
        </p:txBody>
      </p:sp>
      <p:sp>
        <p:nvSpPr>
          <p:cNvPr id="3" name="竖排文字占位符 2"/>
          <p:cNvSpPr>
            <a:spLocks noGrp="1"/>
          </p:cNvSpPr>
          <p:nvPr>
            <p:ph type="body" orient="vert" idx="1"/>
            <p:custDataLst>
              <p:tags r:id="rId2"/>
            </p:custDataLst>
          </p:nvPr>
        </p:nvSpPr>
        <p:spPr>
          <a:xfrm>
            <a:off x="685800" y="914400"/>
            <a:ext cx="68769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2024/6/3</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456300" y="608400"/>
            <a:ext cx="82269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5"/>
            </p:custDataLst>
          </p:nvPr>
        </p:nvSpPr>
        <p:spPr>
          <a:xfrm>
            <a:off x="456300" y="1490400"/>
            <a:ext cx="82269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6"/>
            </p:custDataLst>
          </p:nvPr>
        </p:nvSpPr>
        <p:spPr>
          <a:xfrm>
            <a:off x="459000" y="6314400"/>
            <a:ext cx="2025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t>2024/6/3</a:t>
            </a:fld>
            <a:endParaRPr lang="zh-CN" altLang="en-US"/>
          </a:p>
        </p:txBody>
      </p:sp>
      <p:sp>
        <p:nvSpPr>
          <p:cNvPr id="5" name="页脚占位符 4"/>
          <p:cNvSpPr>
            <a:spLocks noGrp="1"/>
          </p:cNvSpPr>
          <p:nvPr>
            <p:ph type="ftr" sz="quarter" idx="3"/>
            <p:custDataLst>
              <p:tags r:id="rId17"/>
            </p:custDataLst>
          </p:nvPr>
        </p:nvSpPr>
        <p:spPr>
          <a:xfrm>
            <a:off x="3087000" y="6314400"/>
            <a:ext cx="297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6658200" y="6314400"/>
            <a:ext cx="2025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t>‹#›</a:t>
            </a:fld>
            <a:endParaRPr lang="zh-CN" altLang="en-US" dirty="0"/>
          </a:p>
        </p:txBody>
      </p:sp>
    </p:spTree>
    <p:custDataLst>
      <p:tags r:id="rId13"/>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0"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p:spPr>
        <p:txBody>
          <a:bodyPr vert="horz" wrap="square" lIns="91440" tIns="45720" rIns="91440" bIns="45720" numCol="1" anchor="ctr" anchorCtr="0" compatLnSpc="1"/>
          <a:lstStyle/>
          <a:p>
            <a:pPr lvl="0"/>
            <a:r>
              <a:rPr lang="zh-CN" altLang="en-US"/>
              <a:t>单击此处编辑母版标题样式</a:t>
            </a:r>
          </a:p>
        </p:txBody>
      </p:sp>
      <p:sp>
        <p:nvSpPr>
          <p:cNvPr id="1027" name="Text Placeholder 2"/>
          <p:cNvSpPr>
            <a:spLocks noGrp="1"/>
          </p:cNvSpPr>
          <p:nvPr>
            <p:ph type="body" idx="1"/>
          </p:nvPr>
        </p:nvSpPr>
        <p:spPr bwMode="auto">
          <a:xfrm>
            <a:off x="628650" y="1825625"/>
            <a:ext cx="7886700" cy="4351338"/>
          </a:xfrm>
          <a:prstGeom prst="rect">
            <a:avLst/>
          </a:prstGeom>
          <a:noFill/>
          <a:ln>
            <a:noFill/>
          </a:ln>
        </p:spPr>
        <p:txBody>
          <a:bodyPr vert="horz" wrap="square" lIns="91440" tIns="45720" rIns="91440" bIns="45720" numCol="1" anchor="t" anchorCtr="0" compatLnSpc="1"/>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endParaRPr lang="en-US" altLang="zh-CN"/>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ltLang="zh-CN"/>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defRPr>
            </a:lvl1pPr>
          </a:lstStyle>
          <a:p>
            <a:pPr>
              <a:defRPr/>
            </a:pPr>
            <a:fld id="{E20A63EA-D302-4CF6-848F-ACE1D644E656}" type="slidenum">
              <a:rPr lang="en-US" altLang="zh-CN"/>
              <a:t>‹#›</a:t>
            </a:fld>
            <a:endParaRPr lang="en-US" altLang="zh-C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fontAlgn="base">
        <a:lnSpc>
          <a:spcPct val="90000"/>
        </a:lnSpc>
        <a:spcBef>
          <a:spcPct val="0"/>
        </a:spcBef>
        <a:spcAft>
          <a:spcPct val="0"/>
        </a:spcAft>
        <a:defRPr sz="4400" b="1" kern="1200">
          <a:solidFill>
            <a:schemeClr val="tx1"/>
          </a:solidFill>
          <a:latin typeface="微软雅黑" panose="020B0503020204020204" charset="-122"/>
          <a:ea typeface="微软雅黑" panose="020B0503020204020204" charset="-122"/>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liuzy@tsinghua.edu.c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nlp.csai.tsinghua.edu.cn/"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73088" y="1340768"/>
            <a:ext cx="8062912" cy="2952328"/>
          </a:xfrm>
        </p:spPr>
        <p:txBody>
          <a:bodyPr rtlCol="0" anchor="ctr">
            <a:normAutofit fontScale="90000"/>
          </a:bodyPr>
          <a:lstStyle/>
          <a:p>
            <a:pPr fontAlgn="auto">
              <a:lnSpc>
                <a:spcPct val="150000"/>
              </a:lnSpc>
              <a:spcAft>
                <a:spcPts val="0"/>
              </a:spcAft>
              <a:defRPr/>
            </a:pPr>
            <a:r>
              <a:rPr lang="zh-CN" altLang="en-US" b="1" dirty="0">
                <a:solidFill>
                  <a:srgbClr val="0066CC"/>
                </a:solidFill>
                <a:latin typeface="微软雅黑" panose="020B0503020204020204" pitchFamily="34" charset="-122"/>
                <a:ea typeface="微软雅黑" panose="020B0503020204020204" pitchFamily="34" charset="-122"/>
              </a:rPr>
              <a:t>面向对象程序设计基础</a:t>
            </a:r>
            <a:br>
              <a:rPr lang="zh-CN" altLang="en-US" b="1" dirty="0">
                <a:solidFill>
                  <a:srgbClr val="0066CC"/>
                </a:solidFill>
                <a:latin typeface="微软雅黑" panose="020B0503020204020204" pitchFamily="34" charset="-122"/>
                <a:ea typeface="微软雅黑" panose="020B0503020204020204" pitchFamily="34" charset="-122"/>
              </a:rPr>
            </a:br>
            <a:r>
              <a:rPr lang="zh-CN" altLang="en-US" b="1" dirty="0">
                <a:solidFill>
                  <a:srgbClr val="0066CC"/>
                </a:solidFill>
                <a:latin typeface="+mj-ea"/>
              </a:rPr>
              <a:t>（</a:t>
            </a:r>
            <a:r>
              <a:rPr lang="en-US" altLang="zh-CN" b="1" dirty="0">
                <a:solidFill>
                  <a:srgbClr val="0066CC"/>
                </a:solidFill>
                <a:latin typeface="+mj-ea"/>
              </a:rPr>
              <a:t>OOP</a:t>
            </a:r>
            <a:r>
              <a:rPr lang="zh-CN" altLang="en-US" b="1" dirty="0">
                <a:solidFill>
                  <a:srgbClr val="0066CC"/>
                </a:solidFill>
                <a:latin typeface="+mj-ea"/>
              </a:rPr>
              <a:t>）</a:t>
            </a:r>
          </a:p>
        </p:txBody>
      </p:sp>
      <p:sp>
        <p:nvSpPr>
          <p:cNvPr id="5" name="副标题 2"/>
          <p:cNvSpPr txBox="1"/>
          <p:nvPr/>
        </p:nvSpPr>
        <p:spPr bwMode="auto">
          <a:xfrm>
            <a:off x="0" y="4509120"/>
            <a:ext cx="9144000" cy="2348880"/>
          </a:xfrm>
          <a:prstGeom prst="rect">
            <a:avLst/>
          </a:prstGeom>
          <a:noFill/>
          <a:ln>
            <a:noFill/>
          </a:ln>
        </p:spPr>
        <p:txBody>
          <a:bodyPr vert="horz" wrap="square" lIns="91440" tIns="45720" rIns="91440" bIns="45720" numCol="1" anchor="t" anchorCtr="0" compatLnSpc="1"/>
          <a:lstStyle>
            <a:lvl1pPr marL="0" indent="0" algn="ctr" rtl="0" eaLnBrk="1" fontAlgn="base" hangingPunct="1">
              <a:lnSpc>
                <a:spcPct val="90000"/>
              </a:lnSpc>
              <a:spcBef>
                <a:spcPts val="1000"/>
              </a:spcBef>
              <a:spcAft>
                <a:spcPct val="0"/>
              </a:spcAft>
              <a:buFont typeface="Arial" panose="020B0604020202020204" pitchFamily="34" charset="0"/>
              <a:buNone/>
              <a:defRPr sz="2400" kern="1200">
                <a:solidFill>
                  <a:schemeClr val="tx1"/>
                </a:solidFill>
                <a:latin typeface="Consolas" panose="020B0609020204030204" pitchFamily="49" charset="0"/>
                <a:ea typeface="华文楷体" panose="02010600040101010101" pitchFamily="2" charset="-122"/>
                <a:cs typeface="+mn-cs"/>
              </a:defRPr>
            </a:lvl1pPr>
            <a:lvl2pPr marL="457200" indent="0" algn="ctr" rtl="0" eaLnBrk="1" fontAlgn="base" hangingPunct="1">
              <a:lnSpc>
                <a:spcPct val="90000"/>
              </a:lnSpc>
              <a:spcBef>
                <a:spcPts val="500"/>
              </a:spcBef>
              <a:spcAft>
                <a:spcPct val="0"/>
              </a:spcAft>
              <a:buFont typeface="Arial" panose="020B0604020202020204" pitchFamily="34" charset="0"/>
              <a:buNone/>
              <a:defRPr sz="2000" kern="1200">
                <a:solidFill>
                  <a:schemeClr val="tx1"/>
                </a:solidFill>
                <a:latin typeface="Consolas" panose="020B0609020204030204" pitchFamily="49" charset="0"/>
                <a:ea typeface="华文楷体" panose="02010600040101010101" pitchFamily="2" charset="-122"/>
                <a:cs typeface="+mn-cs"/>
              </a:defRPr>
            </a:lvl2pPr>
            <a:lvl3pPr marL="914400" indent="0" algn="ctr" rtl="0" eaLnBrk="1" fontAlgn="base" hangingPunct="1">
              <a:lnSpc>
                <a:spcPct val="90000"/>
              </a:lnSpc>
              <a:spcBef>
                <a:spcPts val="500"/>
              </a:spcBef>
              <a:spcAft>
                <a:spcPct val="0"/>
              </a:spcAft>
              <a:buFont typeface="Arial" panose="020B0604020202020204" pitchFamily="34" charset="0"/>
              <a:buNone/>
              <a:defRPr sz="1800" kern="1200">
                <a:solidFill>
                  <a:schemeClr val="tx1"/>
                </a:solidFill>
                <a:latin typeface="Consolas" panose="020B0609020204030204" pitchFamily="49" charset="0"/>
                <a:ea typeface="华文楷体" panose="02010600040101010101" pitchFamily="2" charset="-122"/>
                <a:cs typeface="+mn-cs"/>
              </a:defRPr>
            </a:lvl3pPr>
            <a:lvl4pPr marL="1371600" indent="0" algn="ctr" rtl="0" eaLnBrk="1" fontAlgn="base" hangingPunct="1">
              <a:lnSpc>
                <a:spcPct val="90000"/>
              </a:lnSpc>
              <a:spcBef>
                <a:spcPts val="500"/>
              </a:spcBef>
              <a:spcAft>
                <a:spcPct val="0"/>
              </a:spcAft>
              <a:buFont typeface="Arial" panose="020B0604020202020204" pitchFamily="34" charset="0"/>
              <a:buNone/>
              <a:defRPr sz="1600" kern="1200">
                <a:solidFill>
                  <a:schemeClr val="tx1"/>
                </a:solidFill>
                <a:latin typeface="Consolas" panose="020B0609020204030204" pitchFamily="49" charset="0"/>
                <a:ea typeface="华文楷体" panose="02010600040101010101" pitchFamily="2" charset="-122"/>
                <a:cs typeface="+mn-cs"/>
              </a:defRPr>
            </a:lvl4pPr>
            <a:lvl5pPr marL="1828800" indent="0" algn="ctr" rtl="0" eaLnBrk="1" fontAlgn="base" hangingPunct="1">
              <a:lnSpc>
                <a:spcPct val="90000"/>
              </a:lnSpc>
              <a:spcBef>
                <a:spcPts val="500"/>
              </a:spcBef>
              <a:spcAft>
                <a:spcPct val="0"/>
              </a:spcAft>
              <a:buFont typeface="Arial" panose="020B0604020202020204" pitchFamily="34" charset="0"/>
              <a:buNone/>
              <a:defRPr sz="1600" kern="1200">
                <a:solidFill>
                  <a:schemeClr val="tx1"/>
                </a:solidFill>
                <a:latin typeface="Consolas" panose="020B0609020204030204" pitchFamily="49" charset="0"/>
                <a:ea typeface="华文楷体" panose="02010600040101010101" pitchFamily="2"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defTabSz="914400"/>
            <a:r>
              <a:rPr lang="zh-CN" altLang="en-US" sz="3600" b="1" dirty="0"/>
              <a:t>刘知远</a:t>
            </a:r>
            <a:endParaRPr lang="en-US" altLang="zh-CN" sz="3600" b="1" dirty="0"/>
          </a:p>
          <a:p>
            <a:r>
              <a:rPr lang="en-US" altLang="zh-CN" sz="2800" b="1" dirty="0">
                <a:hlinkClick r:id="rId3"/>
              </a:rPr>
              <a:t>liuzy@tsinghua.edu.cn</a:t>
            </a:r>
            <a:endParaRPr lang="en-US" altLang="zh-CN" sz="2800" b="1" dirty="0"/>
          </a:p>
          <a:p>
            <a:r>
              <a:rPr lang="en-US" altLang="zh-CN" sz="2800" b="1" dirty="0">
                <a:hlinkClick r:id="rId4"/>
              </a:rPr>
              <a:t>https://nlp.csai.tsinghua.edu.cn/</a:t>
            </a:r>
            <a:endParaRPr lang="en-US" altLang="zh-CN" sz="2800" b="1" dirty="0"/>
          </a:p>
          <a:p>
            <a:r>
              <a:rPr lang="zh-CN" altLang="en-US" b="1" dirty="0"/>
              <a:t>课程团队：任炬 黄民烈 刘知远</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模板方法</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t>10</a:t>
            </a:fld>
            <a:endParaRPr lang="zh-CN" altLang="en-US" dirty="0"/>
          </a:p>
        </p:txBody>
      </p:sp>
      <p:sp>
        <p:nvSpPr>
          <p:cNvPr id="5" name="内容占位符 2"/>
          <p:cNvSpPr>
            <a:spLocks noGrp="1"/>
          </p:cNvSpPr>
          <p:nvPr>
            <p:ph idx="1"/>
          </p:nvPr>
        </p:nvSpPr>
        <p:spPr>
          <a:xfrm>
            <a:off x="827088" y="1332412"/>
            <a:ext cx="7921625" cy="5049338"/>
          </a:xfrm>
        </p:spPr>
        <p:txBody>
          <a:bodyPr/>
          <a:lstStyle/>
          <a:p>
            <a:pPr marL="228600" lvl="2">
              <a:spcBef>
                <a:spcPts val="1000"/>
              </a:spcBef>
              <a:buSzPct val="75000"/>
              <a:buFont typeface="Wingdings" panose="05000000000000000000" pitchFamily="2" charset="2"/>
              <a:buChar char="n"/>
            </a:pPr>
            <a:r>
              <a:rPr lang="zh-CN" altLang="en-US" b="1" dirty="0">
                <a:solidFill>
                  <a:srgbClr val="003366"/>
                </a:solidFill>
              </a:rPr>
              <a:t>在接口的一个方法中定义算法的骨架</a:t>
            </a:r>
            <a:endParaRPr lang="en-US" altLang="zh-CN" b="1" dirty="0">
              <a:solidFill>
                <a:srgbClr val="003366"/>
              </a:solidFill>
            </a:endParaRPr>
          </a:p>
          <a:p>
            <a:pPr marL="228600" lvl="2">
              <a:spcBef>
                <a:spcPts val="1000"/>
              </a:spcBef>
              <a:buSzPct val="75000"/>
              <a:buFont typeface="Wingdings" panose="05000000000000000000" pitchFamily="2" charset="2"/>
              <a:buChar char="n"/>
            </a:pPr>
            <a:r>
              <a:rPr lang="zh-CN" altLang="en-US" b="1" dirty="0">
                <a:solidFill>
                  <a:srgbClr val="003366"/>
                </a:solidFill>
              </a:rPr>
              <a:t>将一些步骤的实现延迟到子类中</a:t>
            </a:r>
            <a:endParaRPr lang="en-US" altLang="zh-CN" b="1" dirty="0">
              <a:solidFill>
                <a:srgbClr val="003366"/>
              </a:solidFill>
            </a:endParaRPr>
          </a:p>
          <a:p>
            <a:pPr marL="228600" lvl="2">
              <a:spcBef>
                <a:spcPts val="1000"/>
              </a:spcBef>
              <a:buSzPct val="75000"/>
              <a:buFont typeface="Wingdings" panose="05000000000000000000" pitchFamily="2" charset="2"/>
              <a:buChar char="n"/>
            </a:pPr>
            <a:r>
              <a:rPr lang="zh-CN" altLang="en-US" b="1" dirty="0">
                <a:solidFill>
                  <a:srgbClr val="003366"/>
                </a:solidFill>
              </a:rPr>
              <a:t>使得子类可以在不改变算法结构的情况下，重新定义算法中的某些步骤。</a:t>
            </a:r>
          </a:p>
          <a:p>
            <a:endParaRPr lang="zh-CN" altLang="en-US" sz="2000" dirty="0">
              <a:latin typeface="微软雅黑" panose="020B0503020204020204" charset="-122"/>
              <a:ea typeface="微软雅黑" panose="020B0503020204020204" charset="-122"/>
            </a:endParaRPr>
          </a:p>
        </p:txBody>
      </p:sp>
      <p:pic>
        <p:nvPicPr>
          <p:cNvPr id="46" name="图片 45"/>
          <p:cNvPicPr>
            <a:picLocks noChangeAspect="1"/>
          </p:cNvPicPr>
          <p:nvPr/>
        </p:nvPicPr>
        <p:blipFill>
          <a:blip r:embed="rId3"/>
          <a:stretch>
            <a:fillRect/>
          </a:stretch>
        </p:blipFill>
        <p:spPr>
          <a:xfrm>
            <a:off x="1403648" y="2852936"/>
            <a:ext cx="6552728" cy="367445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模板方法</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t>11</a:t>
            </a:fld>
            <a:endParaRPr lang="zh-CN" altLang="en-US" dirty="0"/>
          </a:p>
        </p:txBody>
      </p:sp>
      <p:grpSp>
        <p:nvGrpSpPr>
          <p:cNvPr id="5" name="组合 14"/>
          <p:cNvGrpSpPr/>
          <p:nvPr/>
        </p:nvGrpSpPr>
        <p:grpSpPr>
          <a:xfrm>
            <a:off x="1187624" y="4071260"/>
            <a:ext cx="6840760" cy="2088232"/>
            <a:chOff x="1187624" y="3645024"/>
            <a:chExt cx="6840760" cy="2520280"/>
          </a:xfrm>
        </p:grpSpPr>
        <p:sp>
          <p:nvSpPr>
            <p:cNvPr id="6" name="TextBox 4"/>
            <p:cNvSpPr txBox="1"/>
            <p:nvPr/>
          </p:nvSpPr>
          <p:spPr>
            <a:xfrm>
              <a:off x="1187624" y="3645024"/>
              <a:ext cx="6840760" cy="2520280"/>
            </a:xfrm>
            <a:prstGeom prst="rect">
              <a:avLst/>
            </a:prstGeom>
            <a:solidFill>
              <a:schemeClr val="accent1"/>
            </a:solidFill>
            <a:ln>
              <a:solidFill>
                <a:srgbClr val="0070C0"/>
              </a:solidFill>
            </a:ln>
          </p:spPr>
          <p:txBody>
            <a:bodyPr wrap="square" rtlCol="0">
              <a:noAutofit/>
            </a:bodyPr>
            <a:lstStyle/>
            <a:p>
              <a:endParaRPr lang="en-US" altLang="zh-CN" dirty="0">
                <a:latin typeface="微软雅黑" panose="020B0503020204020204" charset="-122"/>
                <a:ea typeface="微软雅黑" panose="020B0503020204020204" charset="-122"/>
              </a:endParaRPr>
            </a:p>
            <a:p>
              <a:endParaRPr lang="en-US" altLang="zh-CN" dirty="0">
                <a:latin typeface="微软雅黑" panose="020B0503020204020204" charset="-122"/>
                <a:ea typeface="微软雅黑" panose="020B0503020204020204" charset="-122"/>
              </a:endParaRPr>
            </a:p>
            <a:p>
              <a:endParaRPr lang="en-US" altLang="zh-CN" dirty="0">
                <a:latin typeface="微软雅黑" panose="020B0503020204020204" charset="-122"/>
                <a:ea typeface="微软雅黑" panose="020B0503020204020204" charset="-122"/>
              </a:endParaRPr>
            </a:p>
            <a:p>
              <a:endParaRPr lang="en-US" altLang="zh-CN" dirty="0">
                <a:latin typeface="微软雅黑" panose="020B0503020204020204" charset="-122"/>
                <a:ea typeface="微软雅黑" panose="020B0503020204020204" charset="-122"/>
              </a:endParaRPr>
            </a:p>
            <a:p>
              <a:endParaRPr lang="en-US" altLang="zh-CN" dirty="0">
                <a:latin typeface="微软雅黑" panose="020B0503020204020204" charset="-122"/>
                <a:ea typeface="微软雅黑" panose="020B0503020204020204" charset="-122"/>
              </a:endParaRPr>
            </a:p>
            <a:p>
              <a:endParaRPr lang="en-US" altLang="zh-CN" dirty="0">
                <a:latin typeface="微软雅黑" panose="020B0503020204020204" charset="-122"/>
                <a:ea typeface="微软雅黑" panose="020B0503020204020204" charset="-122"/>
              </a:endParaRPr>
            </a:p>
            <a:p>
              <a:r>
                <a:rPr lang="zh-CN" altLang="en-US">
                  <a:latin typeface="微软雅黑" panose="020B0503020204020204" charset="-122"/>
                  <a:ea typeface="微软雅黑" panose="020B0503020204020204" charset="-122"/>
                </a:rPr>
                <a:t>实现</a:t>
              </a:r>
              <a:r>
                <a:rPr lang="zh-CN" altLang="en-US" dirty="0">
                  <a:latin typeface="微软雅黑" panose="020B0503020204020204" charset="-122"/>
                  <a:ea typeface="微软雅黑" panose="020B0503020204020204" charset="-122"/>
                </a:rPr>
                <a:t>类</a:t>
              </a:r>
            </a:p>
          </p:txBody>
        </p:sp>
        <p:sp>
          <p:nvSpPr>
            <p:cNvPr id="7" name="TextBox 6"/>
            <p:cNvSpPr txBox="1"/>
            <p:nvPr/>
          </p:nvSpPr>
          <p:spPr>
            <a:xfrm>
              <a:off x="1907704" y="5229200"/>
              <a:ext cx="1656184" cy="432048"/>
            </a:xfrm>
            <a:prstGeom prst="rect">
              <a:avLst/>
            </a:prstGeom>
            <a:solidFill>
              <a:schemeClr val="accent2">
                <a:lumMod val="40000"/>
                <a:lumOff val="60000"/>
              </a:schemeClr>
            </a:solidFill>
            <a:ln>
              <a:solidFill>
                <a:schemeClr val="accent5">
                  <a:lumMod val="75000"/>
                </a:schemeClr>
              </a:solidFill>
            </a:ln>
          </p:spPr>
          <p:txBody>
            <a:bodyPr wrap="square" rtlCol="0">
              <a:noAutofit/>
            </a:bodyPr>
            <a:lstStyle/>
            <a:p>
              <a:pPr algn="ctr"/>
              <a:r>
                <a:rPr lang="zh-CN" altLang="en-US">
                  <a:latin typeface="微软雅黑" panose="020B0503020204020204" charset="-122"/>
                  <a:ea typeface="微软雅黑" panose="020B0503020204020204" charset="-122"/>
                </a:rPr>
                <a:t>步骤细节</a:t>
              </a:r>
              <a:r>
                <a:rPr lang="en-US" altLang="zh-CN">
                  <a:latin typeface="微软雅黑" panose="020B0503020204020204" charset="-122"/>
                  <a:ea typeface="微软雅黑" panose="020B0503020204020204" charset="-122"/>
                </a:rPr>
                <a:t>1</a:t>
              </a:r>
              <a:endParaRPr lang="zh-CN" altLang="en-US" dirty="0">
                <a:latin typeface="微软雅黑" panose="020B0503020204020204" charset="-122"/>
                <a:ea typeface="微软雅黑" panose="020B0503020204020204" charset="-122"/>
              </a:endParaRPr>
            </a:p>
          </p:txBody>
        </p:sp>
        <p:sp>
          <p:nvSpPr>
            <p:cNvPr id="8" name="TextBox 7"/>
            <p:cNvSpPr txBox="1"/>
            <p:nvPr/>
          </p:nvSpPr>
          <p:spPr>
            <a:xfrm>
              <a:off x="3923928" y="5229200"/>
              <a:ext cx="1656184" cy="432048"/>
            </a:xfrm>
            <a:prstGeom prst="rect">
              <a:avLst/>
            </a:prstGeom>
            <a:solidFill>
              <a:schemeClr val="accent2">
                <a:lumMod val="40000"/>
                <a:lumOff val="60000"/>
              </a:schemeClr>
            </a:solidFill>
            <a:ln>
              <a:solidFill>
                <a:schemeClr val="accent5">
                  <a:lumMod val="75000"/>
                </a:schemeClr>
              </a:solidFill>
            </a:ln>
          </p:spPr>
          <p:txBody>
            <a:bodyPr wrap="square" rtlCol="0">
              <a:noAutofit/>
            </a:bodyPr>
            <a:lstStyle/>
            <a:p>
              <a:pPr algn="ctr"/>
              <a:r>
                <a:rPr lang="zh-CN" altLang="en-US">
                  <a:latin typeface="微软雅黑" panose="020B0503020204020204" charset="-122"/>
                  <a:ea typeface="微软雅黑" panose="020B0503020204020204" charset="-122"/>
                </a:rPr>
                <a:t>步骤细节</a:t>
              </a:r>
              <a:r>
                <a:rPr lang="en-US" altLang="zh-CN">
                  <a:latin typeface="微软雅黑" panose="020B0503020204020204" charset="-122"/>
                  <a:ea typeface="微软雅黑" panose="020B0503020204020204" charset="-122"/>
                </a:rPr>
                <a:t>2</a:t>
              </a:r>
              <a:endParaRPr lang="zh-CN" altLang="en-US" dirty="0">
                <a:latin typeface="微软雅黑" panose="020B0503020204020204" charset="-122"/>
                <a:ea typeface="微软雅黑" panose="020B0503020204020204" charset="-122"/>
              </a:endParaRPr>
            </a:p>
          </p:txBody>
        </p:sp>
        <p:sp>
          <p:nvSpPr>
            <p:cNvPr id="9" name="TextBox 8"/>
            <p:cNvSpPr txBox="1"/>
            <p:nvPr/>
          </p:nvSpPr>
          <p:spPr>
            <a:xfrm>
              <a:off x="5940152" y="5229200"/>
              <a:ext cx="1656184" cy="432048"/>
            </a:xfrm>
            <a:prstGeom prst="rect">
              <a:avLst/>
            </a:prstGeom>
            <a:solidFill>
              <a:schemeClr val="accent2">
                <a:lumMod val="40000"/>
                <a:lumOff val="60000"/>
              </a:schemeClr>
            </a:solidFill>
            <a:ln>
              <a:solidFill>
                <a:schemeClr val="accent5">
                  <a:lumMod val="75000"/>
                </a:schemeClr>
              </a:solidFill>
            </a:ln>
          </p:spPr>
          <p:txBody>
            <a:bodyPr wrap="square" rtlCol="0">
              <a:noAutofit/>
            </a:bodyPr>
            <a:lstStyle/>
            <a:p>
              <a:pPr algn="ctr"/>
              <a:r>
                <a:rPr lang="zh-CN" altLang="en-US">
                  <a:latin typeface="微软雅黑" panose="020B0503020204020204" charset="-122"/>
                  <a:ea typeface="微软雅黑" panose="020B0503020204020204" charset="-122"/>
                </a:rPr>
                <a:t>步骤细节</a:t>
              </a:r>
              <a:r>
                <a:rPr lang="en-US" altLang="zh-CN">
                  <a:latin typeface="微软雅黑" panose="020B0503020204020204" charset="-122"/>
                  <a:ea typeface="微软雅黑" panose="020B0503020204020204" charset="-122"/>
                </a:rPr>
                <a:t>3</a:t>
              </a:r>
              <a:endParaRPr lang="zh-CN" altLang="en-US" dirty="0">
                <a:latin typeface="微软雅黑" panose="020B0503020204020204" charset="-122"/>
                <a:ea typeface="微软雅黑" panose="020B0503020204020204" charset="-122"/>
              </a:endParaRPr>
            </a:p>
          </p:txBody>
        </p:sp>
      </p:grpSp>
      <p:grpSp>
        <p:nvGrpSpPr>
          <p:cNvPr id="10" name="组合 27"/>
          <p:cNvGrpSpPr/>
          <p:nvPr/>
        </p:nvGrpSpPr>
        <p:grpSpPr>
          <a:xfrm>
            <a:off x="1187624" y="4071260"/>
            <a:ext cx="6840760" cy="1116124"/>
            <a:chOff x="1187624" y="4071260"/>
            <a:chExt cx="6840760" cy="1116124"/>
          </a:xfrm>
        </p:grpSpPr>
        <p:grpSp>
          <p:nvGrpSpPr>
            <p:cNvPr id="11" name="组合 10"/>
            <p:cNvGrpSpPr/>
            <p:nvPr/>
          </p:nvGrpSpPr>
          <p:grpSpPr>
            <a:xfrm>
              <a:off x="1187624" y="4071260"/>
              <a:ext cx="6840760" cy="1116124"/>
              <a:chOff x="1187624" y="3645024"/>
              <a:chExt cx="6840760" cy="1224136"/>
            </a:xfrm>
          </p:grpSpPr>
          <p:sp>
            <p:nvSpPr>
              <p:cNvPr id="16" name="TextBox 3"/>
              <p:cNvSpPr txBox="1"/>
              <p:nvPr/>
            </p:nvSpPr>
            <p:spPr>
              <a:xfrm>
                <a:off x="1187624" y="3645024"/>
                <a:ext cx="6840760" cy="1224136"/>
              </a:xfrm>
              <a:prstGeom prst="rect">
                <a:avLst/>
              </a:prstGeom>
              <a:solidFill>
                <a:schemeClr val="accent1"/>
              </a:solidFill>
              <a:ln>
                <a:solidFill>
                  <a:srgbClr val="0070C0"/>
                </a:solidFill>
              </a:ln>
            </p:spPr>
            <p:txBody>
              <a:bodyPr wrap="square" rtlCol="0">
                <a:noAutofit/>
              </a:bodyPr>
              <a:lstStyle/>
              <a:p>
                <a:r>
                  <a:rPr lang="zh-CN" altLang="en-US" dirty="0">
                    <a:latin typeface="微软雅黑" panose="020B0503020204020204" charset="-122"/>
                    <a:ea typeface="微软雅黑" panose="020B0503020204020204" charset="-122"/>
                  </a:rPr>
                  <a:t>抽象类</a:t>
                </a:r>
              </a:p>
            </p:txBody>
          </p:sp>
          <p:sp>
            <p:nvSpPr>
              <p:cNvPr id="17" name="TextBox 5"/>
              <p:cNvSpPr txBox="1"/>
              <p:nvPr/>
            </p:nvSpPr>
            <p:spPr>
              <a:xfrm>
                <a:off x="2051720" y="4005064"/>
                <a:ext cx="5184576" cy="432048"/>
              </a:xfrm>
              <a:prstGeom prst="rect">
                <a:avLst/>
              </a:prstGeom>
              <a:solidFill>
                <a:schemeClr val="accent5">
                  <a:lumMod val="60000"/>
                  <a:lumOff val="40000"/>
                </a:schemeClr>
              </a:solidFill>
              <a:ln>
                <a:solidFill>
                  <a:schemeClr val="accent5">
                    <a:lumMod val="75000"/>
                  </a:schemeClr>
                </a:solidFill>
              </a:ln>
            </p:spPr>
            <p:txBody>
              <a:bodyPr wrap="square" rtlCol="0">
                <a:noAutofit/>
              </a:bodyPr>
              <a:lstStyle/>
              <a:p>
                <a:pPr algn="ctr"/>
                <a:r>
                  <a:rPr lang="zh-CN" altLang="en-US" dirty="0">
                    <a:latin typeface="微软雅黑" panose="020B0503020204020204" charset="-122"/>
                    <a:ea typeface="微软雅黑" panose="020B0503020204020204" charset="-122"/>
                  </a:rPr>
                  <a:t>算法骨架方法（成员函数）</a:t>
                </a:r>
              </a:p>
            </p:txBody>
          </p:sp>
        </p:grpSp>
        <p:cxnSp>
          <p:nvCxnSpPr>
            <p:cNvPr id="12" name="直接连接符 11"/>
            <p:cNvCxnSpPr/>
            <p:nvPr/>
          </p:nvCxnSpPr>
          <p:spPr>
            <a:xfrm>
              <a:off x="3059832" y="4399532"/>
              <a:ext cx="0" cy="39392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6300192" y="4403226"/>
              <a:ext cx="0" cy="39392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23928" y="4416695"/>
              <a:ext cx="0" cy="39392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436096" y="4416695"/>
              <a:ext cx="0" cy="39392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18" name="内容占位符 2"/>
          <p:cNvSpPr>
            <a:spLocks noGrp="1"/>
          </p:cNvSpPr>
          <p:nvPr>
            <p:ph idx="1"/>
          </p:nvPr>
        </p:nvSpPr>
        <p:spPr>
          <a:xfrm>
            <a:off x="647191" y="1196752"/>
            <a:ext cx="8173281" cy="2375470"/>
          </a:xfrm>
        </p:spPr>
        <p:txBody>
          <a:bodyPr>
            <a:noAutofit/>
          </a:bodyPr>
          <a:lstStyle/>
          <a:p>
            <a:pPr marL="228600" lvl="2">
              <a:spcBef>
                <a:spcPts val="1000"/>
              </a:spcBef>
              <a:buSzPct val="75000"/>
              <a:buFont typeface="Wingdings" panose="05000000000000000000" pitchFamily="2" charset="2"/>
              <a:buChar char="n"/>
            </a:pPr>
            <a:r>
              <a:rPr lang="zh-CN" altLang="en-US" sz="2800" b="1" dirty="0">
                <a:solidFill>
                  <a:srgbClr val="003366"/>
                </a:solidFill>
              </a:rPr>
              <a:t>抽象类（父类）定义算法的骨架</a:t>
            </a:r>
            <a:endParaRPr lang="en-US" altLang="zh-CN" sz="2800" b="1" dirty="0">
              <a:solidFill>
                <a:srgbClr val="003366"/>
              </a:solidFill>
            </a:endParaRPr>
          </a:p>
          <a:p>
            <a:pPr marL="228600" lvl="2">
              <a:spcBef>
                <a:spcPts val="1000"/>
              </a:spcBef>
              <a:buSzPct val="75000"/>
              <a:buFont typeface="Wingdings" panose="05000000000000000000" pitchFamily="2" charset="2"/>
              <a:buChar char="n"/>
            </a:pPr>
            <a:r>
              <a:rPr lang="zh-CN" altLang="en-US" sz="2800" b="1" dirty="0">
                <a:solidFill>
                  <a:srgbClr val="003366"/>
                </a:solidFill>
              </a:rPr>
              <a:t>算法的细节由实现类（子类）负责实现</a:t>
            </a:r>
            <a:endParaRPr lang="en-US" altLang="zh-CN" sz="2800" b="1" dirty="0">
              <a:solidFill>
                <a:srgbClr val="003366"/>
              </a:solidFill>
            </a:endParaRPr>
          </a:p>
          <a:p>
            <a:pPr marL="228600" lvl="2">
              <a:spcBef>
                <a:spcPts val="1000"/>
              </a:spcBef>
              <a:buSzPct val="75000"/>
              <a:buFont typeface="Wingdings" panose="05000000000000000000" pitchFamily="2" charset="2"/>
              <a:buChar char="n"/>
            </a:pPr>
            <a:r>
              <a:rPr lang="zh-CN" altLang="en-US" sz="2800" b="1" dirty="0">
                <a:solidFill>
                  <a:srgbClr val="003366"/>
                </a:solidFill>
              </a:rPr>
              <a:t>在使用时，调用抽象类的算法骨架方法，再由这个方法来根据需要调用具体类的实现细节</a:t>
            </a:r>
            <a:endParaRPr lang="en-US" altLang="zh-CN" sz="2800" b="1" dirty="0">
              <a:solidFill>
                <a:srgbClr val="003366"/>
              </a:solidFill>
            </a:endParaRPr>
          </a:p>
          <a:p>
            <a:pPr marL="228600" lvl="2">
              <a:spcBef>
                <a:spcPts val="1000"/>
              </a:spcBef>
              <a:buSzPct val="75000"/>
              <a:buFont typeface="Wingdings" panose="05000000000000000000" pitchFamily="2" charset="2"/>
              <a:buChar char="n"/>
            </a:pPr>
            <a:r>
              <a:rPr lang="zh-CN" altLang="en-US" sz="2800" b="1" dirty="0">
                <a:solidFill>
                  <a:srgbClr val="003366"/>
                </a:solidFill>
              </a:rPr>
              <a:t>当拓展一个新的实现类时，重新继承与实现即可，无需对已有的实现类进行修改</a:t>
            </a:r>
          </a:p>
        </p:txBody>
      </p:sp>
      <p:grpSp>
        <p:nvGrpSpPr>
          <p:cNvPr id="19" name="组合 17"/>
          <p:cNvGrpSpPr/>
          <p:nvPr/>
        </p:nvGrpSpPr>
        <p:grpSpPr>
          <a:xfrm>
            <a:off x="1187624" y="5193196"/>
            <a:ext cx="6840760" cy="966296"/>
            <a:chOff x="1035224" y="4815154"/>
            <a:chExt cx="6840760" cy="1260140"/>
          </a:xfrm>
        </p:grpSpPr>
        <p:sp>
          <p:nvSpPr>
            <p:cNvPr id="20" name="TextBox 18"/>
            <p:cNvSpPr txBox="1"/>
            <p:nvPr/>
          </p:nvSpPr>
          <p:spPr>
            <a:xfrm>
              <a:off x="1035224" y="4815154"/>
              <a:ext cx="6840760" cy="1260140"/>
            </a:xfrm>
            <a:prstGeom prst="rect">
              <a:avLst/>
            </a:prstGeom>
            <a:solidFill>
              <a:schemeClr val="accent1"/>
            </a:solidFill>
            <a:ln>
              <a:solidFill>
                <a:srgbClr val="0070C0"/>
              </a:solidFill>
            </a:ln>
          </p:spPr>
          <p:txBody>
            <a:bodyPr wrap="square" rtlCol="0">
              <a:noAutofit/>
            </a:bodyPr>
            <a:lstStyle/>
            <a:p>
              <a:endParaRPr lang="en-US" altLang="zh-CN" dirty="0">
                <a:latin typeface="微软雅黑" panose="020B0503020204020204" charset="-122"/>
                <a:ea typeface="微软雅黑" panose="020B0503020204020204" charset="-122"/>
              </a:endParaRPr>
            </a:p>
            <a:p>
              <a:endParaRPr lang="en-US" altLang="zh-CN" dirty="0">
                <a:latin typeface="微软雅黑" panose="020B0503020204020204" charset="-122"/>
                <a:ea typeface="微软雅黑" panose="020B0503020204020204" charset="-122"/>
              </a:endParaRPr>
            </a:p>
            <a:p>
              <a:r>
                <a:rPr lang="zh-CN" altLang="en-US">
                  <a:latin typeface="微软雅黑" panose="020B0503020204020204" charset="-122"/>
                  <a:ea typeface="微软雅黑" panose="020B0503020204020204" charset="-122"/>
                </a:rPr>
                <a:t>另一个实现</a:t>
              </a:r>
              <a:r>
                <a:rPr lang="zh-CN" altLang="en-US" dirty="0">
                  <a:latin typeface="微软雅黑" panose="020B0503020204020204" charset="-122"/>
                  <a:ea typeface="微软雅黑" panose="020B0503020204020204" charset="-122"/>
                </a:rPr>
                <a:t>类</a:t>
              </a:r>
            </a:p>
          </p:txBody>
        </p:sp>
        <p:sp>
          <p:nvSpPr>
            <p:cNvPr id="21" name="TextBox 19"/>
            <p:cNvSpPr txBox="1"/>
            <p:nvPr/>
          </p:nvSpPr>
          <p:spPr>
            <a:xfrm>
              <a:off x="1755304" y="5004826"/>
              <a:ext cx="1656184" cy="432048"/>
            </a:xfrm>
            <a:prstGeom prst="rect">
              <a:avLst/>
            </a:prstGeom>
          </p:spPr>
          <p:style>
            <a:lnRef idx="3">
              <a:schemeClr val="lt1"/>
            </a:lnRef>
            <a:fillRef idx="1">
              <a:schemeClr val="accent6"/>
            </a:fillRef>
            <a:effectRef idx="1">
              <a:schemeClr val="accent6"/>
            </a:effectRef>
            <a:fontRef idx="minor">
              <a:schemeClr val="lt1"/>
            </a:fontRef>
          </p:style>
          <p:txBody>
            <a:bodyPr wrap="square" rtlCol="0">
              <a:noAutofit/>
            </a:bodyPr>
            <a:lstStyle/>
            <a:p>
              <a:pPr algn="ctr"/>
              <a:r>
                <a:rPr lang="zh-CN" altLang="en-US">
                  <a:latin typeface="微软雅黑" panose="020B0503020204020204" charset="-122"/>
                  <a:ea typeface="微软雅黑" panose="020B0503020204020204" charset="-122"/>
                </a:rPr>
                <a:t>步骤细节</a:t>
              </a:r>
              <a:r>
                <a:rPr lang="en-US" altLang="zh-CN">
                  <a:latin typeface="微软雅黑" panose="020B0503020204020204" charset="-122"/>
                  <a:ea typeface="微软雅黑" panose="020B0503020204020204" charset="-122"/>
                </a:rPr>
                <a:t>1</a:t>
              </a:r>
              <a:endParaRPr lang="zh-CN" altLang="en-US" dirty="0">
                <a:latin typeface="微软雅黑" panose="020B0503020204020204" charset="-122"/>
                <a:ea typeface="微软雅黑" panose="020B0503020204020204" charset="-122"/>
              </a:endParaRPr>
            </a:p>
          </p:txBody>
        </p:sp>
        <p:sp>
          <p:nvSpPr>
            <p:cNvPr id="22" name="TextBox 20"/>
            <p:cNvSpPr txBox="1"/>
            <p:nvPr/>
          </p:nvSpPr>
          <p:spPr>
            <a:xfrm>
              <a:off x="3771528" y="5004826"/>
              <a:ext cx="1656184" cy="432048"/>
            </a:xfrm>
            <a:prstGeom prst="rect">
              <a:avLst/>
            </a:prstGeom>
          </p:spPr>
          <p:style>
            <a:lnRef idx="3">
              <a:schemeClr val="lt1"/>
            </a:lnRef>
            <a:fillRef idx="1">
              <a:schemeClr val="accent6"/>
            </a:fillRef>
            <a:effectRef idx="1">
              <a:schemeClr val="accent6"/>
            </a:effectRef>
            <a:fontRef idx="minor">
              <a:schemeClr val="lt1"/>
            </a:fontRef>
          </p:style>
          <p:txBody>
            <a:bodyPr wrap="square" rtlCol="0">
              <a:noAutofit/>
            </a:bodyPr>
            <a:lstStyle/>
            <a:p>
              <a:pPr algn="ctr"/>
              <a:r>
                <a:rPr lang="zh-CN" altLang="en-US">
                  <a:latin typeface="微软雅黑" panose="020B0503020204020204" charset="-122"/>
                  <a:ea typeface="微软雅黑" panose="020B0503020204020204" charset="-122"/>
                </a:rPr>
                <a:t>步骤细节</a:t>
              </a:r>
              <a:r>
                <a:rPr lang="en-US" altLang="zh-CN">
                  <a:latin typeface="微软雅黑" panose="020B0503020204020204" charset="-122"/>
                  <a:ea typeface="微软雅黑" panose="020B0503020204020204" charset="-122"/>
                </a:rPr>
                <a:t>2</a:t>
              </a:r>
              <a:endParaRPr lang="zh-CN" altLang="en-US" dirty="0">
                <a:latin typeface="微软雅黑" panose="020B0503020204020204" charset="-122"/>
                <a:ea typeface="微软雅黑" panose="020B0503020204020204" charset="-122"/>
              </a:endParaRPr>
            </a:p>
          </p:txBody>
        </p:sp>
        <p:sp>
          <p:nvSpPr>
            <p:cNvPr id="23" name="TextBox 21"/>
            <p:cNvSpPr txBox="1"/>
            <p:nvPr/>
          </p:nvSpPr>
          <p:spPr>
            <a:xfrm>
              <a:off x="5787752" y="5004826"/>
              <a:ext cx="1656184" cy="432048"/>
            </a:xfrm>
            <a:prstGeom prst="rect">
              <a:avLst/>
            </a:prstGeom>
          </p:spPr>
          <p:style>
            <a:lnRef idx="3">
              <a:schemeClr val="lt1"/>
            </a:lnRef>
            <a:fillRef idx="1">
              <a:schemeClr val="accent6"/>
            </a:fillRef>
            <a:effectRef idx="1">
              <a:schemeClr val="accent6"/>
            </a:effectRef>
            <a:fontRef idx="minor">
              <a:schemeClr val="lt1"/>
            </a:fontRef>
          </p:style>
          <p:txBody>
            <a:bodyPr wrap="square" rtlCol="0">
              <a:noAutofit/>
            </a:bodyPr>
            <a:lstStyle/>
            <a:p>
              <a:pPr algn="ctr"/>
              <a:r>
                <a:rPr lang="zh-CN" altLang="en-US">
                  <a:latin typeface="微软雅黑" panose="020B0503020204020204" charset="-122"/>
                  <a:ea typeface="微软雅黑" panose="020B0503020204020204" charset="-122"/>
                </a:rPr>
                <a:t>步骤细节</a:t>
              </a:r>
              <a:r>
                <a:rPr lang="en-US" altLang="zh-CN">
                  <a:latin typeface="微软雅黑" panose="020B0503020204020204" charset="-122"/>
                  <a:ea typeface="微软雅黑" panose="020B0503020204020204" charset="-122"/>
                </a:rPr>
                <a:t>3</a:t>
              </a:r>
              <a:endParaRPr lang="zh-CN" altLang="en-US" dirty="0">
                <a:latin typeface="微软雅黑" panose="020B0503020204020204" charset="-122"/>
                <a:ea typeface="微软雅黑" panose="020B0503020204020204" charset="-122"/>
              </a:endParaRPr>
            </a:p>
          </p:txBody>
        </p:sp>
      </p:grpSp>
      <p:grpSp>
        <p:nvGrpSpPr>
          <p:cNvPr id="24" name="组合 16"/>
          <p:cNvGrpSpPr/>
          <p:nvPr/>
        </p:nvGrpSpPr>
        <p:grpSpPr>
          <a:xfrm>
            <a:off x="2555776" y="4863349"/>
            <a:ext cx="4464496" cy="432048"/>
            <a:chOff x="2555776" y="4437112"/>
            <a:chExt cx="4464496" cy="792088"/>
          </a:xfrm>
        </p:grpSpPr>
        <p:sp>
          <p:nvSpPr>
            <p:cNvPr id="25" name="下箭头 24"/>
            <p:cNvSpPr/>
            <p:nvPr/>
          </p:nvSpPr>
          <p:spPr>
            <a:xfrm>
              <a:off x="2555776" y="4437112"/>
              <a:ext cx="360040" cy="792088"/>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26" name="下箭头 25"/>
            <p:cNvSpPr/>
            <p:nvPr/>
          </p:nvSpPr>
          <p:spPr>
            <a:xfrm>
              <a:off x="4644008" y="4437112"/>
              <a:ext cx="360040" cy="792088"/>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27" name="下箭头 26"/>
            <p:cNvSpPr/>
            <p:nvPr/>
          </p:nvSpPr>
          <p:spPr>
            <a:xfrm>
              <a:off x="6660232" y="4437112"/>
              <a:ext cx="360040" cy="792088"/>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wipe(left)">
                                      <p:cBhvr>
                                        <p:cTn id="7" dur="500"/>
                                        <p:tgtEl>
                                          <p:spTgt spid="18">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down)">
                                      <p:cBhvr>
                                        <p:cTn id="10" dur="500"/>
                                        <p:tgtEl>
                                          <p:spTgt spid="10"/>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8">
                                            <p:txEl>
                                              <p:pRg st="1" end="1"/>
                                            </p:txEl>
                                          </p:spTgt>
                                        </p:tgtEl>
                                        <p:attrNameLst>
                                          <p:attrName>style.visibility</p:attrName>
                                        </p:attrNameLst>
                                      </p:cBhvr>
                                      <p:to>
                                        <p:strVal val="visible"/>
                                      </p:to>
                                    </p:set>
                                    <p:animEffect transition="in" filter="wipe(left)">
                                      <p:cBhvr>
                                        <p:cTn id="13" dur="500"/>
                                        <p:tgtEl>
                                          <p:spTgt spid="18">
                                            <p:txEl>
                                              <p:pRg st="1" end="1"/>
                                            </p:txEl>
                                          </p:spTgt>
                                        </p:tgtEl>
                                      </p:cBhvr>
                                    </p:animEffect>
                                  </p:childTnLst>
                                </p:cTn>
                              </p:par>
                              <p:par>
                                <p:cTn id="14" presetID="22" presetClass="entr" presetSubtype="1"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up)">
                                      <p:cBhvr>
                                        <p:cTn id="16" dur="500"/>
                                        <p:tgtEl>
                                          <p:spTgt spid="5"/>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8">
                                            <p:txEl>
                                              <p:pRg st="2" end="2"/>
                                            </p:txEl>
                                          </p:spTgt>
                                        </p:tgtEl>
                                        <p:attrNameLst>
                                          <p:attrName>style.visibility</p:attrName>
                                        </p:attrNameLst>
                                      </p:cBhvr>
                                      <p:to>
                                        <p:strVal val="visible"/>
                                      </p:to>
                                    </p:set>
                                    <p:animEffect transition="in" filter="wipe(left)">
                                      <p:cBhvr>
                                        <p:cTn id="19" dur="500"/>
                                        <p:tgtEl>
                                          <p:spTgt spid="18">
                                            <p:txEl>
                                              <p:pRg st="2" end="2"/>
                                            </p:txEl>
                                          </p:spTgt>
                                        </p:tgtEl>
                                      </p:cBhvr>
                                    </p:animEffect>
                                  </p:childTnLst>
                                </p:cTn>
                              </p:par>
                              <p:par>
                                <p:cTn id="20" presetID="22" presetClass="entr" presetSubtype="1" fill="hold"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up)">
                                      <p:cBhvr>
                                        <p:cTn id="22" dur="500"/>
                                        <p:tgtEl>
                                          <p:spTgt spid="24"/>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8">
                                            <p:txEl>
                                              <p:pRg st="3" end="3"/>
                                            </p:txEl>
                                          </p:spTgt>
                                        </p:tgtEl>
                                        <p:attrNameLst>
                                          <p:attrName>style.visibility</p:attrName>
                                        </p:attrNameLst>
                                      </p:cBhvr>
                                      <p:to>
                                        <p:strVal val="visible"/>
                                      </p:to>
                                    </p:set>
                                    <p:animEffect transition="in" filter="wipe(left)">
                                      <p:cBhvr>
                                        <p:cTn id="25" dur="500"/>
                                        <p:tgtEl>
                                          <p:spTgt spid="18">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wipe(up)">
                                      <p:cBhvr>
                                        <p:cTn id="3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a:t>
            </a:r>
            <a:r>
              <a:rPr lang="en-US" altLang="zh-CN" dirty="0"/>
              <a:t>Monitor</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t>12</a:t>
            </a:fld>
            <a:endParaRPr lang="zh-CN" altLang="en-US" dirty="0"/>
          </a:p>
        </p:txBody>
      </p:sp>
      <p:sp>
        <p:nvSpPr>
          <p:cNvPr id="5" name="AutoShape 3"/>
          <p:cNvSpPr>
            <a:spLocks noChangeAspect="1" noChangeArrowheads="1" noTextEdit="1"/>
          </p:cNvSpPr>
          <p:nvPr/>
        </p:nvSpPr>
        <p:spPr bwMode="auto">
          <a:xfrm>
            <a:off x="646112" y="1139825"/>
            <a:ext cx="8104187" cy="525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5" name="Rectangle 13"/>
          <p:cNvSpPr>
            <a:spLocks noChangeArrowheads="1"/>
          </p:cNvSpPr>
          <p:nvPr/>
        </p:nvSpPr>
        <p:spPr bwMode="auto">
          <a:xfrm>
            <a:off x="3492500" y="1641475"/>
            <a:ext cx="2387600" cy="14747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6" name="Rectangle 14"/>
          <p:cNvSpPr>
            <a:spLocks noChangeArrowheads="1"/>
          </p:cNvSpPr>
          <p:nvPr/>
        </p:nvSpPr>
        <p:spPr bwMode="auto">
          <a:xfrm>
            <a:off x="3492500" y="1641475"/>
            <a:ext cx="2387600" cy="1474787"/>
          </a:xfrm>
          <a:prstGeom prst="rect">
            <a:avLst/>
          </a:prstGeom>
          <a:noFill/>
          <a:ln w="9525" cap="rnd">
            <a:solidFill>
              <a:srgbClr val="FF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7" name="Rectangle 15"/>
          <p:cNvSpPr>
            <a:spLocks noChangeArrowheads="1"/>
          </p:cNvSpPr>
          <p:nvPr/>
        </p:nvSpPr>
        <p:spPr bwMode="auto">
          <a:xfrm>
            <a:off x="3492500" y="1139825"/>
            <a:ext cx="2387600" cy="5016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 name="Rectangle 16"/>
          <p:cNvSpPr>
            <a:spLocks noChangeArrowheads="1"/>
          </p:cNvSpPr>
          <p:nvPr/>
        </p:nvSpPr>
        <p:spPr bwMode="auto">
          <a:xfrm>
            <a:off x="3492500" y="1139825"/>
            <a:ext cx="2387600" cy="501650"/>
          </a:xfrm>
          <a:prstGeom prst="rect">
            <a:avLst/>
          </a:prstGeom>
          <a:noFill/>
          <a:ln w="9525" cap="rnd">
            <a:solidFill>
              <a:srgbClr val="FF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9" name="Rectangle 17"/>
          <p:cNvSpPr>
            <a:spLocks noChangeArrowheads="1"/>
          </p:cNvSpPr>
          <p:nvPr/>
        </p:nvSpPr>
        <p:spPr bwMode="auto">
          <a:xfrm>
            <a:off x="4291013" y="1241425"/>
            <a:ext cx="9620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1" i="0" u="none" strike="noStrike" cap="none" normalizeH="0" baseline="0">
                <a:ln>
                  <a:noFill/>
                </a:ln>
                <a:solidFill>
                  <a:srgbClr val="FF0000"/>
                </a:solidFill>
                <a:effectLst/>
                <a:latin typeface="Calibri" panose="020F0502020204030204" charset="0"/>
              </a:rPr>
              <a:t>Monitor</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0" name="Rectangle 18"/>
          <p:cNvSpPr>
            <a:spLocks noChangeArrowheads="1"/>
          </p:cNvSpPr>
          <p:nvPr/>
        </p:nvSpPr>
        <p:spPr bwMode="auto">
          <a:xfrm>
            <a:off x="4295775" y="1668463"/>
            <a:ext cx="912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a:ln>
                  <a:noFill/>
                </a:ln>
                <a:solidFill>
                  <a:srgbClr val="FF0000"/>
                </a:solidFill>
                <a:effectLst/>
                <a:latin typeface="Calibri" panose="020F0502020204030204" charset="0"/>
              </a:rPr>
              <a:t>getLoad</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1" name="Rectangle 19"/>
          <p:cNvSpPr>
            <a:spLocks noChangeArrowheads="1"/>
          </p:cNvSpPr>
          <p:nvPr/>
        </p:nvSpPr>
        <p:spPr bwMode="auto">
          <a:xfrm>
            <a:off x="5054600" y="1668463"/>
            <a:ext cx="2730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a:ln>
                  <a:noFill/>
                </a:ln>
                <a:solidFill>
                  <a:srgbClr val="FF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2" name="Rectangle 20"/>
          <p:cNvSpPr>
            <a:spLocks noChangeArrowheads="1"/>
          </p:cNvSpPr>
          <p:nvPr/>
        </p:nvSpPr>
        <p:spPr bwMode="auto">
          <a:xfrm>
            <a:off x="3878263" y="1949450"/>
            <a:ext cx="17875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a:ln>
                  <a:noFill/>
                </a:ln>
                <a:solidFill>
                  <a:srgbClr val="FF0000"/>
                </a:solidFill>
                <a:effectLst/>
                <a:latin typeface="Calibri" panose="020F0502020204030204" charset="0"/>
              </a:rPr>
              <a:t>getTotalMemory</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3" name="Rectangle 21"/>
          <p:cNvSpPr>
            <a:spLocks noChangeArrowheads="1"/>
          </p:cNvSpPr>
          <p:nvPr/>
        </p:nvSpPr>
        <p:spPr bwMode="auto">
          <a:xfrm>
            <a:off x="5473700" y="1949450"/>
            <a:ext cx="2714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a:ln>
                  <a:noFill/>
                </a:ln>
                <a:solidFill>
                  <a:srgbClr val="FF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4" name="Rectangle 22"/>
          <p:cNvSpPr>
            <a:spLocks noChangeArrowheads="1"/>
          </p:cNvSpPr>
          <p:nvPr/>
        </p:nvSpPr>
        <p:spPr bwMode="auto">
          <a:xfrm>
            <a:off x="3878263" y="2228850"/>
            <a:ext cx="17875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a:ln>
                  <a:noFill/>
                </a:ln>
                <a:solidFill>
                  <a:srgbClr val="FF0000"/>
                </a:solidFill>
                <a:effectLst/>
                <a:latin typeface="Calibri" panose="020F0502020204030204" charset="0"/>
              </a:rPr>
              <a:t>getUsedMemory</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5" name="Rectangle 23"/>
          <p:cNvSpPr>
            <a:spLocks noChangeArrowheads="1"/>
          </p:cNvSpPr>
          <p:nvPr/>
        </p:nvSpPr>
        <p:spPr bwMode="auto">
          <a:xfrm>
            <a:off x="5473700" y="2228850"/>
            <a:ext cx="2714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a:ln>
                  <a:noFill/>
                </a:ln>
                <a:solidFill>
                  <a:srgbClr val="FF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6" name="Rectangle 24"/>
          <p:cNvSpPr>
            <a:spLocks noChangeArrowheads="1"/>
          </p:cNvSpPr>
          <p:nvPr/>
        </p:nvSpPr>
        <p:spPr bwMode="auto">
          <a:xfrm>
            <a:off x="3748088" y="2509838"/>
            <a:ext cx="20589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a:ln>
                  <a:noFill/>
                </a:ln>
                <a:solidFill>
                  <a:srgbClr val="FF0000"/>
                </a:solidFill>
                <a:effectLst/>
                <a:latin typeface="Calibri" panose="020F0502020204030204" charset="0"/>
              </a:rPr>
              <a:t>getNetworkLatency</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7" name="Rectangle 25"/>
          <p:cNvSpPr>
            <a:spLocks noChangeArrowheads="1"/>
          </p:cNvSpPr>
          <p:nvPr/>
        </p:nvSpPr>
        <p:spPr bwMode="auto">
          <a:xfrm>
            <a:off x="5603875" y="2509838"/>
            <a:ext cx="2714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a:ln>
                  <a:noFill/>
                </a:ln>
                <a:solidFill>
                  <a:srgbClr val="FF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8" name="Rectangle 26"/>
          <p:cNvSpPr>
            <a:spLocks noChangeArrowheads="1"/>
          </p:cNvSpPr>
          <p:nvPr/>
        </p:nvSpPr>
        <p:spPr bwMode="auto">
          <a:xfrm>
            <a:off x="4424363" y="2789238"/>
            <a:ext cx="6508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dirty="0">
                <a:ln>
                  <a:noFill/>
                </a:ln>
                <a:solidFill>
                  <a:srgbClr val="FF0000"/>
                </a:solidFill>
                <a:effectLst/>
                <a:latin typeface="Calibri" panose="020F0502020204030204" charset="0"/>
              </a:rPr>
              <a:t>show</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9" name="Rectangle 27"/>
          <p:cNvSpPr>
            <a:spLocks noChangeArrowheads="1"/>
          </p:cNvSpPr>
          <p:nvPr/>
        </p:nvSpPr>
        <p:spPr bwMode="auto">
          <a:xfrm>
            <a:off x="4927600" y="2789238"/>
            <a:ext cx="2714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dirty="0">
                <a:ln>
                  <a:noFill/>
                </a:ln>
                <a:solidFill>
                  <a:srgbClr val="FF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2" name="Rectangle 30"/>
          <p:cNvSpPr>
            <a:spLocks noChangeArrowheads="1"/>
          </p:cNvSpPr>
          <p:nvPr/>
        </p:nvSpPr>
        <p:spPr bwMode="auto">
          <a:xfrm>
            <a:off x="631825" y="5068888"/>
            <a:ext cx="2387600" cy="11953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 name="Rectangle 31"/>
          <p:cNvSpPr>
            <a:spLocks noChangeArrowheads="1"/>
          </p:cNvSpPr>
          <p:nvPr/>
        </p:nvSpPr>
        <p:spPr bwMode="auto">
          <a:xfrm>
            <a:off x="631825" y="5068888"/>
            <a:ext cx="2387600" cy="1425574"/>
          </a:xfrm>
          <a:prstGeom prst="rect">
            <a:avLst/>
          </a:pr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4" name="Rectangle 32"/>
          <p:cNvSpPr>
            <a:spLocks noChangeArrowheads="1"/>
          </p:cNvSpPr>
          <p:nvPr/>
        </p:nvSpPr>
        <p:spPr bwMode="auto">
          <a:xfrm>
            <a:off x="631825" y="4568825"/>
            <a:ext cx="2387600" cy="5000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5" name="Rectangle 33"/>
          <p:cNvSpPr>
            <a:spLocks noChangeArrowheads="1"/>
          </p:cNvSpPr>
          <p:nvPr/>
        </p:nvSpPr>
        <p:spPr bwMode="auto">
          <a:xfrm>
            <a:off x="631825" y="4568825"/>
            <a:ext cx="2387600" cy="500062"/>
          </a:xfrm>
          <a:prstGeom prst="rect">
            <a:avLst/>
          </a:pr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6" name="Rectangle 34"/>
          <p:cNvSpPr>
            <a:spLocks noChangeArrowheads="1"/>
          </p:cNvSpPr>
          <p:nvPr/>
        </p:nvSpPr>
        <p:spPr bwMode="auto">
          <a:xfrm>
            <a:off x="1114425" y="4670425"/>
            <a:ext cx="9620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1" i="0" u="none" strike="noStrike" cap="none" normalizeH="0" baseline="0">
                <a:ln>
                  <a:noFill/>
                </a:ln>
                <a:solidFill>
                  <a:srgbClr val="000000"/>
                </a:solidFill>
                <a:effectLst/>
                <a:latin typeface="Calibri" panose="020F0502020204030204" charset="0"/>
              </a:rPr>
              <a:t>Monitor</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7" name="Rectangle 35"/>
          <p:cNvSpPr>
            <a:spLocks noChangeArrowheads="1"/>
          </p:cNvSpPr>
          <p:nvPr/>
        </p:nvSpPr>
        <p:spPr bwMode="auto">
          <a:xfrm>
            <a:off x="1916113" y="4670425"/>
            <a:ext cx="5349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1" i="0" u="none" strike="noStrike" cap="none" normalizeH="0" baseline="0">
                <a:ln>
                  <a:noFill/>
                </a:ln>
                <a:solidFill>
                  <a:srgbClr val="000000"/>
                </a:solidFill>
                <a:effectLst/>
                <a:latin typeface="Calibri" panose="020F0502020204030204" charset="0"/>
              </a:rPr>
              <a:t>Win</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8" name="Rectangle 36"/>
          <p:cNvSpPr>
            <a:spLocks noChangeArrowheads="1"/>
          </p:cNvSpPr>
          <p:nvPr/>
        </p:nvSpPr>
        <p:spPr bwMode="auto">
          <a:xfrm>
            <a:off x="2309813" y="4670425"/>
            <a:ext cx="3698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1" i="0" u="none" strike="noStrike" cap="none" normalizeH="0" baseline="0">
                <a:ln>
                  <a:noFill/>
                </a:ln>
                <a:solidFill>
                  <a:srgbClr val="000000"/>
                </a:solidFill>
                <a:effectLst/>
                <a:latin typeface="Calibri" panose="020F0502020204030204" charset="0"/>
              </a:rPr>
              <a:t>32</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9" name="Rectangle 37"/>
          <p:cNvSpPr>
            <a:spLocks noChangeArrowheads="1"/>
          </p:cNvSpPr>
          <p:nvPr/>
        </p:nvSpPr>
        <p:spPr bwMode="auto">
          <a:xfrm>
            <a:off x="1435100" y="5097463"/>
            <a:ext cx="914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a:ln>
                  <a:noFill/>
                </a:ln>
                <a:solidFill>
                  <a:srgbClr val="000000"/>
                </a:solidFill>
                <a:effectLst/>
                <a:latin typeface="Calibri" panose="020F0502020204030204" charset="0"/>
              </a:rPr>
              <a:t>getLoad</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0" name="Rectangle 38"/>
          <p:cNvSpPr>
            <a:spLocks noChangeArrowheads="1"/>
          </p:cNvSpPr>
          <p:nvPr/>
        </p:nvSpPr>
        <p:spPr bwMode="auto">
          <a:xfrm>
            <a:off x="2193925" y="5097463"/>
            <a:ext cx="2730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1" name="Rectangle 39"/>
          <p:cNvSpPr>
            <a:spLocks noChangeArrowheads="1"/>
          </p:cNvSpPr>
          <p:nvPr/>
        </p:nvSpPr>
        <p:spPr bwMode="auto">
          <a:xfrm>
            <a:off x="1017588" y="5376863"/>
            <a:ext cx="17875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a:ln>
                  <a:noFill/>
                </a:ln>
                <a:solidFill>
                  <a:srgbClr val="000000"/>
                </a:solidFill>
                <a:effectLst/>
                <a:latin typeface="Calibri" panose="020F0502020204030204" charset="0"/>
              </a:rPr>
              <a:t>getTotalMemory</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2" name="Rectangle 40"/>
          <p:cNvSpPr>
            <a:spLocks noChangeArrowheads="1"/>
          </p:cNvSpPr>
          <p:nvPr/>
        </p:nvSpPr>
        <p:spPr bwMode="auto">
          <a:xfrm>
            <a:off x="2613025" y="5376863"/>
            <a:ext cx="2714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3" name="Rectangle 41"/>
          <p:cNvSpPr>
            <a:spLocks noChangeArrowheads="1"/>
          </p:cNvSpPr>
          <p:nvPr/>
        </p:nvSpPr>
        <p:spPr bwMode="auto">
          <a:xfrm>
            <a:off x="1017588" y="5657850"/>
            <a:ext cx="17875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a:ln>
                  <a:noFill/>
                </a:ln>
                <a:solidFill>
                  <a:srgbClr val="000000"/>
                </a:solidFill>
                <a:effectLst/>
                <a:latin typeface="Calibri" panose="020F0502020204030204" charset="0"/>
              </a:rPr>
              <a:t>getUsedMemory</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4" name="Rectangle 42"/>
          <p:cNvSpPr>
            <a:spLocks noChangeArrowheads="1"/>
          </p:cNvSpPr>
          <p:nvPr/>
        </p:nvSpPr>
        <p:spPr bwMode="auto">
          <a:xfrm>
            <a:off x="2613025" y="5657850"/>
            <a:ext cx="2714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5" name="Rectangle 43"/>
          <p:cNvSpPr>
            <a:spLocks noChangeArrowheads="1"/>
          </p:cNvSpPr>
          <p:nvPr/>
        </p:nvSpPr>
        <p:spPr bwMode="auto">
          <a:xfrm>
            <a:off x="887413" y="5937250"/>
            <a:ext cx="20589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dirty="0">
                <a:ln>
                  <a:noFill/>
                </a:ln>
                <a:solidFill>
                  <a:srgbClr val="000000"/>
                </a:solidFill>
                <a:effectLst/>
                <a:latin typeface="Calibri" panose="020F0502020204030204" charset="0"/>
              </a:rPr>
              <a:t>getNetworkLatency</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6" name="Rectangle 44"/>
          <p:cNvSpPr>
            <a:spLocks noChangeArrowheads="1"/>
          </p:cNvSpPr>
          <p:nvPr/>
        </p:nvSpPr>
        <p:spPr bwMode="auto">
          <a:xfrm>
            <a:off x="2743200" y="5937250"/>
            <a:ext cx="2714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7" name="Rectangle 45"/>
          <p:cNvSpPr>
            <a:spLocks noChangeArrowheads="1"/>
          </p:cNvSpPr>
          <p:nvPr/>
        </p:nvSpPr>
        <p:spPr bwMode="auto">
          <a:xfrm>
            <a:off x="3497263" y="5105400"/>
            <a:ext cx="2387600" cy="11953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8" name="Rectangle 46"/>
          <p:cNvSpPr>
            <a:spLocks noChangeArrowheads="1"/>
          </p:cNvSpPr>
          <p:nvPr/>
        </p:nvSpPr>
        <p:spPr bwMode="auto">
          <a:xfrm>
            <a:off x="3497263" y="5105400"/>
            <a:ext cx="2387600" cy="1389062"/>
          </a:xfrm>
          <a:prstGeom prst="rect">
            <a:avLst/>
          </a:pr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9" name="Rectangle 47"/>
          <p:cNvSpPr>
            <a:spLocks noChangeArrowheads="1"/>
          </p:cNvSpPr>
          <p:nvPr/>
        </p:nvSpPr>
        <p:spPr bwMode="auto">
          <a:xfrm>
            <a:off x="3497263" y="4605338"/>
            <a:ext cx="2387600" cy="5000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0" name="Rectangle 48"/>
          <p:cNvSpPr>
            <a:spLocks noChangeArrowheads="1"/>
          </p:cNvSpPr>
          <p:nvPr/>
        </p:nvSpPr>
        <p:spPr bwMode="auto">
          <a:xfrm>
            <a:off x="3497263" y="4605338"/>
            <a:ext cx="2387600" cy="500062"/>
          </a:xfrm>
          <a:prstGeom prst="rect">
            <a:avLst/>
          </a:pr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1" name="Rectangle 49"/>
          <p:cNvSpPr>
            <a:spLocks noChangeArrowheads="1"/>
          </p:cNvSpPr>
          <p:nvPr/>
        </p:nvSpPr>
        <p:spPr bwMode="auto">
          <a:xfrm>
            <a:off x="3979863" y="4706938"/>
            <a:ext cx="9620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1" i="0" u="none" strike="noStrike" cap="none" normalizeH="0" baseline="0">
                <a:ln>
                  <a:noFill/>
                </a:ln>
                <a:solidFill>
                  <a:srgbClr val="000000"/>
                </a:solidFill>
                <a:effectLst/>
                <a:latin typeface="Calibri" panose="020F0502020204030204" charset="0"/>
              </a:rPr>
              <a:t>Monitor</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2" name="Rectangle 50"/>
          <p:cNvSpPr>
            <a:spLocks noChangeArrowheads="1"/>
          </p:cNvSpPr>
          <p:nvPr/>
        </p:nvSpPr>
        <p:spPr bwMode="auto">
          <a:xfrm>
            <a:off x="4779963" y="4706938"/>
            <a:ext cx="5349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1" i="0" u="none" strike="noStrike" cap="none" normalizeH="0" baseline="0">
                <a:ln>
                  <a:noFill/>
                </a:ln>
                <a:solidFill>
                  <a:srgbClr val="000000"/>
                </a:solidFill>
                <a:effectLst/>
                <a:latin typeface="Calibri" panose="020F0502020204030204" charset="0"/>
              </a:rPr>
              <a:t>Win</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3" name="Rectangle 51"/>
          <p:cNvSpPr>
            <a:spLocks noChangeArrowheads="1"/>
          </p:cNvSpPr>
          <p:nvPr/>
        </p:nvSpPr>
        <p:spPr bwMode="auto">
          <a:xfrm>
            <a:off x="5173663" y="4706938"/>
            <a:ext cx="3698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1" i="0" u="none" strike="noStrike" cap="none" normalizeH="0" baseline="0">
                <a:ln>
                  <a:noFill/>
                </a:ln>
                <a:solidFill>
                  <a:srgbClr val="000000"/>
                </a:solidFill>
                <a:effectLst/>
                <a:latin typeface="Calibri" panose="020F0502020204030204" charset="0"/>
              </a:rPr>
              <a:t>64</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4" name="Rectangle 52"/>
          <p:cNvSpPr>
            <a:spLocks noChangeArrowheads="1"/>
          </p:cNvSpPr>
          <p:nvPr/>
        </p:nvSpPr>
        <p:spPr bwMode="auto">
          <a:xfrm>
            <a:off x="4300538" y="5133975"/>
            <a:ext cx="912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a:ln>
                  <a:noFill/>
                </a:ln>
                <a:solidFill>
                  <a:srgbClr val="000000"/>
                </a:solidFill>
                <a:effectLst/>
                <a:latin typeface="Calibri" panose="020F0502020204030204" charset="0"/>
              </a:rPr>
              <a:t>getLoad</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5" name="Rectangle 53"/>
          <p:cNvSpPr>
            <a:spLocks noChangeArrowheads="1"/>
          </p:cNvSpPr>
          <p:nvPr/>
        </p:nvSpPr>
        <p:spPr bwMode="auto">
          <a:xfrm>
            <a:off x="5059363" y="5133975"/>
            <a:ext cx="2714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6" name="Rectangle 54"/>
          <p:cNvSpPr>
            <a:spLocks noChangeArrowheads="1"/>
          </p:cNvSpPr>
          <p:nvPr/>
        </p:nvSpPr>
        <p:spPr bwMode="auto">
          <a:xfrm>
            <a:off x="3881438" y="5413375"/>
            <a:ext cx="17891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900" b="0" i="0" u="none" strike="noStrike" cap="none" normalizeH="0" baseline="0">
                <a:ln>
                  <a:noFill/>
                </a:ln>
                <a:solidFill>
                  <a:srgbClr val="000000"/>
                </a:solidFill>
                <a:effectLst/>
                <a:latin typeface="Calibri" panose="020F0502020204030204" charset="0"/>
              </a:rPr>
              <a:t>getTotalMemory</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7" name="Rectangle 55"/>
          <p:cNvSpPr>
            <a:spLocks noChangeArrowheads="1"/>
          </p:cNvSpPr>
          <p:nvPr/>
        </p:nvSpPr>
        <p:spPr bwMode="auto">
          <a:xfrm>
            <a:off x="5476875" y="5413375"/>
            <a:ext cx="2730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9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8" name="Rectangle 56"/>
          <p:cNvSpPr>
            <a:spLocks noChangeArrowheads="1"/>
          </p:cNvSpPr>
          <p:nvPr/>
        </p:nvSpPr>
        <p:spPr bwMode="auto">
          <a:xfrm>
            <a:off x="3883025" y="5694363"/>
            <a:ext cx="17875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a:ln>
                  <a:noFill/>
                </a:ln>
                <a:solidFill>
                  <a:srgbClr val="000000"/>
                </a:solidFill>
                <a:effectLst/>
                <a:latin typeface="Calibri" panose="020F0502020204030204" charset="0"/>
              </a:rPr>
              <a:t>getUsedMemory</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9" name="Rectangle 57"/>
          <p:cNvSpPr>
            <a:spLocks noChangeArrowheads="1"/>
          </p:cNvSpPr>
          <p:nvPr/>
        </p:nvSpPr>
        <p:spPr bwMode="auto">
          <a:xfrm>
            <a:off x="5476875" y="5694363"/>
            <a:ext cx="2730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0" name="Rectangle 58"/>
          <p:cNvSpPr>
            <a:spLocks noChangeArrowheads="1"/>
          </p:cNvSpPr>
          <p:nvPr/>
        </p:nvSpPr>
        <p:spPr bwMode="auto">
          <a:xfrm>
            <a:off x="3751263" y="5973763"/>
            <a:ext cx="20605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900" b="0" i="0" u="none" strike="noStrike" cap="none" normalizeH="0" baseline="0">
                <a:ln>
                  <a:noFill/>
                </a:ln>
                <a:solidFill>
                  <a:srgbClr val="000000"/>
                </a:solidFill>
                <a:effectLst/>
                <a:latin typeface="Calibri" panose="020F0502020204030204" charset="0"/>
              </a:rPr>
              <a:t>getNetworkLatency</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 name="Rectangle 59"/>
          <p:cNvSpPr>
            <a:spLocks noChangeArrowheads="1"/>
          </p:cNvSpPr>
          <p:nvPr/>
        </p:nvSpPr>
        <p:spPr bwMode="auto">
          <a:xfrm>
            <a:off x="5608638" y="5973763"/>
            <a:ext cx="2714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9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2" name="Rectangle 60"/>
          <p:cNvSpPr>
            <a:spLocks noChangeArrowheads="1"/>
          </p:cNvSpPr>
          <p:nvPr/>
        </p:nvSpPr>
        <p:spPr bwMode="auto">
          <a:xfrm>
            <a:off x="6324600" y="5105400"/>
            <a:ext cx="2387600" cy="11953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3" name="Rectangle 61"/>
          <p:cNvSpPr>
            <a:spLocks noChangeArrowheads="1"/>
          </p:cNvSpPr>
          <p:nvPr/>
        </p:nvSpPr>
        <p:spPr bwMode="auto">
          <a:xfrm>
            <a:off x="6324600" y="5105400"/>
            <a:ext cx="2387600" cy="1389062"/>
          </a:xfrm>
          <a:prstGeom prst="rect">
            <a:avLst/>
          </a:pr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4" name="Rectangle 62"/>
          <p:cNvSpPr>
            <a:spLocks noChangeArrowheads="1"/>
          </p:cNvSpPr>
          <p:nvPr/>
        </p:nvSpPr>
        <p:spPr bwMode="auto">
          <a:xfrm>
            <a:off x="6324600" y="4605338"/>
            <a:ext cx="2387600" cy="5000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5" name="Rectangle 63"/>
          <p:cNvSpPr>
            <a:spLocks noChangeArrowheads="1"/>
          </p:cNvSpPr>
          <p:nvPr/>
        </p:nvSpPr>
        <p:spPr bwMode="auto">
          <a:xfrm>
            <a:off x="6324600" y="4605338"/>
            <a:ext cx="2387600" cy="500062"/>
          </a:xfrm>
          <a:prstGeom prst="rect">
            <a:avLst/>
          </a:pr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6" name="Rectangle 64"/>
          <p:cNvSpPr>
            <a:spLocks noChangeArrowheads="1"/>
          </p:cNvSpPr>
          <p:nvPr/>
        </p:nvSpPr>
        <p:spPr bwMode="auto">
          <a:xfrm>
            <a:off x="6757988" y="4706938"/>
            <a:ext cx="9620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1" i="0" u="none" strike="noStrike" cap="none" normalizeH="0" baseline="0">
                <a:ln>
                  <a:noFill/>
                </a:ln>
                <a:solidFill>
                  <a:srgbClr val="000000"/>
                </a:solidFill>
                <a:effectLst/>
                <a:latin typeface="Calibri" panose="020F0502020204030204" charset="0"/>
              </a:rPr>
              <a:t>Monitor</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7" name="Rectangle 65"/>
          <p:cNvSpPr>
            <a:spLocks noChangeArrowheads="1"/>
          </p:cNvSpPr>
          <p:nvPr/>
        </p:nvSpPr>
        <p:spPr bwMode="auto">
          <a:xfrm>
            <a:off x="7559675" y="4706938"/>
            <a:ext cx="8937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1" i="0" u="none" strike="noStrike" cap="none" normalizeH="0" baseline="0">
                <a:ln>
                  <a:noFill/>
                </a:ln>
                <a:solidFill>
                  <a:srgbClr val="000000"/>
                </a:solidFill>
                <a:effectLst/>
                <a:latin typeface="Calibri" panose="020F0502020204030204" charset="0"/>
              </a:rPr>
              <a:t>Ganglia</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8" name="Rectangle 66"/>
          <p:cNvSpPr>
            <a:spLocks noChangeArrowheads="1"/>
          </p:cNvSpPr>
          <p:nvPr/>
        </p:nvSpPr>
        <p:spPr bwMode="auto">
          <a:xfrm>
            <a:off x="7127875" y="5133975"/>
            <a:ext cx="914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a:ln>
                  <a:noFill/>
                </a:ln>
                <a:solidFill>
                  <a:srgbClr val="000000"/>
                </a:solidFill>
                <a:effectLst/>
                <a:latin typeface="Calibri" panose="020F0502020204030204" charset="0"/>
              </a:rPr>
              <a:t>getLoad</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9" name="Rectangle 67"/>
          <p:cNvSpPr>
            <a:spLocks noChangeArrowheads="1"/>
          </p:cNvSpPr>
          <p:nvPr/>
        </p:nvSpPr>
        <p:spPr bwMode="auto">
          <a:xfrm>
            <a:off x="7886700" y="5133975"/>
            <a:ext cx="2730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0" name="Rectangle 68"/>
          <p:cNvSpPr>
            <a:spLocks noChangeArrowheads="1"/>
          </p:cNvSpPr>
          <p:nvPr/>
        </p:nvSpPr>
        <p:spPr bwMode="auto">
          <a:xfrm>
            <a:off x="6710363" y="5413375"/>
            <a:ext cx="17875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900" b="0" i="0" u="none" strike="noStrike" cap="none" normalizeH="0" baseline="0">
                <a:ln>
                  <a:noFill/>
                </a:ln>
                <a:solidFill>
                  <a:srgbClr val="000000"/>
                </a:solidFill>
                <a:effectLst/>
                <a:latin typeface="Calibri" panose="020F0502020204030204" charset="0"/>
              </a:rPr>
              <a:t>getTotalMemory</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1" name="Rectangle 69"/>
          <p:cNvSpPr>
            <a:spLocks noChangeArrowheads="1"/>
          </p:cNvSpPr>
          <p:nvPr/>
        </p:nvSpPr>
        <p:spPr bwMode="auto">
          <a:xfrm>
            <a:off x="8305800" y="5413375"/>
            <a:ext cx="2714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9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2" name="Rectangle 70"/>
          <p:cNvSpPr>
            <a:spLocks noChangeArrowheads="1"/>
          </p:cNvSpPr>
          <p:nvPr/>
        </p:nvSpPr>
        <p:spPr bwMode="auto">
          <a:xfrm>
            <a:off x="6710363" y="5694363"/>
            <a:ext cx="17875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a:ln>
                  <a:noFill/>
                </a:ln>
                <a:solidFill>
                  <a:srgbClr val="000000"/>
                </a:solidFill>
                <a:effectLst/>
                <a:latin typeface="Calibri" panose="020F0502020204030204" charset="0"/>
              </a:rPr>
              <a:t>getUsedMemory</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3" name="Rectangle 71"/>
          <p:cNvSpPr>
            <a:spLocks noChangeArrowheads="1"/>
          </p:cNvSpPr>
          <p:nvPr/>
        </p:nvSpPr>
        <p:spPr bwMode="auto">
          <a:xfrm>
            <a:off x="8305800" y="5694363"/>
            <a:ext cx="2714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4" name="Rectangle 72"/>
          <p:cNvSpPr>
            <a:spLocks noChangeArrowheads="1"/>
          </p:cNvSpPr>
          <p:nvPr/>
        </p:nvSpPr>
        <p:spPr bwMode="auto">
          <a:xfrm>
            <a:off x="6580188" y="5973763"/>
            <a:ext cx="20589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900" b="0" i="0" u="none" strike="noStrike" cap="none" normalizeH="0" baseline="0" dirty="0">
                <a:ln>
                  <a:noFill/>
                </a:ln>
                <a:solidFill>
                  <a:srgbClr val="000000"/>
                </a:solidFill>
                <a:effectLst/>
                <a:latin typeface="Calibri" panose="020F0502020204030204" charset="0"/>
              </a:rPr>
              <a:t>getNetworkLatency</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5" name="Rectangle 73"/>
          <p:cNvSpPr>
            <a:spLocks noChangeArrowheads="1"/>
          </p:cNvSpPr>
          <p:nvPr/>
        </p:nvSpPr>
        <p:spPr bwMode="auto">
          <a:xfrm>
            <a:off x="8435975" y="5973763"/>
            <a:ext cx="2714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9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6" name="Freeform 74"/>
          <p:cNvSpPr/>
          <p:nvPr/>
        </p:nvSpPr>
        <p:spPr bwMode="auto">
          <a:xfrm>
            <a:off x="1825625" y="3232150"/>
            <a:ext cx="2860675" cy="1336675"/>
          </a:xfrm>
          <a:custGeom>
            <a:avLst/>
            <a:gdLst>
              <a:gd name="T0" fmla="*/ 0 w 1802"/>
              <a:gd name="T1" fmla="*/ 842 h 842"/>
              <a:gd name="T2" fmla="*/ 0 w 1802"/>
              <a:gd name="T3" fmla="*/ 478 h 842"/>
              <a:gd name="T4" fmla="*/ 1802 w 1802"/>
              <a:gd name="T5" fmla="*/ 478 h 842"/>
              <a:gd name="T6" fmla="*/ 1802 w 1802"/>
              <a:gd name="T7" fmla="*/ 0 h 842"/>
            </a:gdLst>
            <a:ahLst/>
            <a:cxnLst>
              <a:cxn ang="0">
                <a:pos x="T0" y="T1"/>
              </a:cxn>
              <a:cxn ang="0">
                <a:pos x="T2" y="T3"/>
              </a:cxn>
              <a:cxn ang="0">
                <a:pos x="T4" y="T5"/>
              </a:cxn>
              <a:cxn ang="0">
                <a:pos x="T6" y="T7"/>
              </a:cxn>
            </a:cxnLst>
            <a:rect l="0" t="0" r="r" b="b"/>
            <a:pathLst>
              <a:path w="1802" h="842">
                <a:moveTo>
                  <a:pt x="0" y="842"/>
                </a:moveTo>
                <a:lnTo>
                  <a:pt x="0" y="478"/>
                </a:lnTo>
                <a:lnTo>
                  <a:pt x="1802" y="478"/>
                </a:lnTo>
                <a:lnTo>
                  <a:pt x="1802" y="0"/>
                </a:lnTo>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7" name="Freeform 75"/>
          <p:cNvSpPr/>
          <p:nvPr/>
        </p:nvSpPr>
        <p:spPr bwMode="auto">
          <a:xfrm>
            <a:off x="4646613" y="3116263"/>
            <a:ext cx="79375" cy="115887"/>
          </a:xfrm>
          <a:custGeom>
            <a:avLst/>
            <a:gdLst>
              <a:gd name="T0" fmla="*/ 50 w 50"/>
              <a:gd name="T1" fmla="*/ 73 h 73"/>
              <a:gd name="T2" fmla="*/ 25 w 50"/>
              <a:gd name="T3" fmla="*/ 0 h 73"/>
              <a:gd name="T4" fmla="*/ 0 w 50"/>
              <a:gd name="T5" fmla="*/ 73 h 73"/>
              <a:gd name="T6" fmla="*/ 50 w 50"/>
              <a:gd name="T7" fmla="*/ 73 h 73"/>
            </a:gdLst>
            <a:ahLst/>
            <a:cxnLst>
              <a:cxn ang="0">
                <a:pos x="T0" y="T1"/>
              </a:cxn>
              <a:cxn ang="0">
                <a:pos x="T2" y="T3"/>
              </a:cxn>
              <a:cxn ang="0">
                <a:pos x="T4" y="T5"/>
              </a:cxn>
              <a:cxn ang="0">
                <a:pos x="T6" y="T7"/>
              </a:cxn>
            </a:cxnLst>
            <a:rect l="0" t="0" r="r" b="b"/>
            <a:pathLst>
              <a:path w="50" h="73">
                <a:moveTo>
                  <a:pt x="50" y="73"/>
                </a:moveTo>
                <a:lnTo>
                  <a:pt x="25" y="0"/>
                </a:lnTo>
                <a:lnTo>
                  <a:pt x="0" y="73"/>
                </a:lnTo>
                <a:lnTo>
                  <a:pt x="50" y="73"/>
                </a:lnTo>
                <a:close/>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8" name="Line 76"/>
          <p:cNvSpPr>
            <a:spLocks noChangeShapeType="1"/>
          </p:cNvSpPr>
          <p:nvPr/>
        </p:nvSpPr>
        <p:spPr bwMode="auto">
          <a:xfrm flipH="1" flipV="1">
            <a:off x="4686300" y="3232150"/>
            <a:ext cx="4762" cy="1373187"/>
          </a:xfrm>
          <a:prstGeom prst="line">
            <a:avLst/>
          </a:prstGeom>
          <a:noFill/>
          <a:ln w="9525"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79" name="Freeform 77"/>
          <p:cNvSpPr/>
          <p:nvPr/>
        </p:nvSpPr>
        <p:spPr bwMode="auto">
          <a:xfrm>
            <a:off x="4648200" y="3116263"/>
            <a:ext cx="77787" cy="115887"/>
          </a:xfrm>
          <a:custGeom>
            <a:avLst/>
            <a:gdLst>
              <a:gd name="T0" fmla="*/ 49 w 49"/>
              <a:gd name="T1" fmla="*/ 73 h 73"/>
              <a:gd name="T2" fmla="*/ 24 w 49"/>
              <a:gd name="T3" fmla="*/ 0 h 73"/>
              <a:gd name="T4" fmla="*/ 0 w 49"/>
              <a:gd name="T5" fmla="*/ 73 h 73"/>
              <a:gd name="T6" fmla="*/ 49 w 49"/>
              <a:gd name="T7" fmla="*/ 73 h 73"/>
            </a:gdLst>
            <a:ahLst/>
            <a:cxnLst>
              <a:cxn ang="0">
                <a:pos x="T0" y="T1"/>
              </a:cxn>
              <a:cxn ang="0">
                <a:pos x="T2" y="T3"/>
              </a:cxn>
              <a:cxn ang="0">
                <a:pos x="T4" y="T5"/>
              </a:cxn>
              <a:cxn ang="0">
                <a:pos x="T6" y="T7"/>
              </a:cxn>
            </a:cxnLst>
            <a:rect l="0" t="0" r="r" b="b"/>
            <a:pathLst>
              <a:path w="49" h="73">
                <a:moveTo>
                  <a:pt x="49" y="73"/>
                </a:moveTo>
                <a:lnTo>
                  <a:pt x="24" y="0"/>
                </a:lnTo>
                <a:lnTo>
                  <a:pt x="0" y="73"/>
                </a:lnTo>
                <a:lnTo>
                  <a:pt x="49" y="73"/>
                </a:lnTo>
                <a:close/>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0" name="Freeform 78"/>
          <p:cNvSpPr/>
          <p:nvPr/>
        </p:nvSpPr>
        <p:spPr bwMode="auto">
          <a:xfrm>
            <a:off x="4686300" y="3232150"/>
            <a:ext cx="2832100" cy="1373187"/>
          </a:xfrm>
          <a:custGeom>
            <a:avLst/>
            <a:gdLst>
              <a:gd name="T0" fmla="*/ 1784 w 1784"/>
              <a:gd name="T1" fmla="*/ 865 h 865"/>
              <a:gd name="T2" fmla="*/ 1784 w 1784"/>
              <a:gd name="T3" fmla="*/ 476 h 865"/>
              <a:gd name="T4" fmla="*/ 0 w 1784"/>
              <a:gd name="T5" fmla="*/ 476 h 865"/>
              <a:gd name="T6" fmla="*/ 0 w 1784"/>
              <a:gd name="T7" fmla="*/ 0 h 865"/>
            </a:gdLst>
            <a:ahLst/>
            <a:cxnLst>
              <a:cxn ang="0">
                <a:pos x="T0" y="T1"/>
              </a:cxn>
              <a:cxn ang="0">
                <a:pos x="T2" y="T3"/>
              </a:cxn>
              <a:cxn ang="0">
                <a:pos x="T4" y="T5"/>
              </a:cxn>
              <a:cxn ang="0">
                <a:pos x="T6" y="T7"/>
              </a:cxn>
            </a:cxnLst>
            <a:rect l="0" t="0" r="r" b="b"/>
            <a:pathLst>
              <a:path w="1784" h="865">
                <a:moveTo>
                  <a:pt x="1784" y="865"/>
                </a:moveTo>
                <a:lnTo>
                  <a:pt x="1784" y="476"/>
                </a:lnTo>
                <a:lnTo>
                  <a:pt x="0" y="476"/>
                </a:lnTo>
                <a:lnTo>
                  <a:pt x="0" y="0"/>
                </a:lnTo>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1" name="Freeform 79"/>
          <p:cNvSpPr/>
          <p:nvPr/>
        </p:nvSpPr>
        <p:spPr bwMode="auto">
          <a:xfrm>
            <a:off x="4646613" y="3116263"/>
            <a:ext cx="79375" cy="115887"/>
          </a:xfrm>
          <a:custGeom>
            <a:avLst/>
            <a:gdLst>
              <a:gd name="T0" fmla="*/ 50 w 50"/>
              <a:gd name="T1" fmla="*/ 73 h 73"/>
              <a:gd name="T2" fmla="*/ 25 w 50"/>
              <a:gd name="T3" fmla="*/ 0 h 73"/>
              <a:gd name="T4" fmla="*/ 0 w 50"/>
              <a:gd name="T5" fmla="*/ 73 h 73"/>
              <a:gd name="T6" fmla="*/ 50 w 50"/>
              <a:gd name="T7" fmla="*/ 73 h 73"/>
            </a:gdLst>
            <a:ahLst/>
            <a:cxnLst>
              <a:cxn ang="0">
                <a:pos x="T0" y="T1"/>
              </a:cxn>
              <a:cxn ang="0">
                <a:pos x="T2" y="T3"/>
              </a:cxn>
              <a:cxn ang="0">
                <a:pos x="T4" y="T5"/>
              </a:cxn>
              <a:cxn ang="0">
                <a:pos x="T6" y="T7"/>
              </a:cxn>
            </a:cxnLst>
            <a:rect l="0" t="0" r="r" b="b"/>
            <a:pathLst>
              <a:path w="50" h="73">
                <a:moveTo>
                  <a:pt x="50" y="73"/>
                </a:moveTo>
                <a:lnTo>
                  <a:pt x="25" y="0"/>
                </a:lnTo>
                <a:lnTo>
                  <a:pt x="0" y="73"/>
                </a:lnTo>
                <a:lnTo>
                  <a:pt x="50" y="73"/>
                </a:lnTo>
                <a:close/>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2" name="Rectangle 26"/>
          <p:cNvSpPr>
            <a:spLocks noChangeArrowheads="1"/>
          </p:cNvSpPr>
          <p:nvPr/>
        </p:nvSpPr>
        <p:spPr bwMode="auto">
          <a:xfrm>
            <a:off x="1500187" y="6163647"/>
            <a:ext cx="63870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lang="en-US" altLang="zh-CN" dirty="0">
                <a:latin typeface="Calibri" panose="020F0502020204030204" charset="0"/>
              </a:rPr>
              <a:t>s</a:t>
            </a:r>
            <a:r>
              <a:rPr kumimoji="0" lang="zh-CN" altLang="zh-CN" sz="1800" b="0" i="0" u="none" strike="noStrike" cap="none" normalizeH="0" baseline="0" dirty="0">
                <a:ln>
                  <a:noFill/>
                </a:ln>
                <a:effectLst/>
                <a:latin typeface="Calibri" panose="020F0502020204030204" charset="0"/>
              </a:rPr>
              <a:t>how</a:t>
            </a:r>
            <a:r>
              <a:rPr kumimoji="0" lang="en-US" altLang="zh-CN" sz="1800" b="0" i="0" u="none" strike="noStrike" cap="none" normalizeH="0" baseline="0" dirty="0">
                <a:ln>
                  <a:noFill/>
                </a:ln>
                <a:effectLst/>
                <a:latin typeface="Calibri" panose="020F0502020204030204" charset="0"/>
              </a:rPr>
              <a:t>()</a:t>
            </a:r>
            <a:endParaRPr kumimoji="0" lang="zh-CN" altLang="zh-CN" sz="1800" b="0" i="0" u="none" strike="noStrike" cap="none" normalizeH="0" baseline="0" dirty="0">
              <a:ln>
                <a:noFill/>
              </a:ln>
              <a:effectLst/>
              <a:latin typeface="Arial" panose="020B0604020202020204" pitchFamily="34" charset="0"/>
            </a:endParaRPr>
          </a:p>
        </p:txBody>
      </p:sp>
      <p:sp>
        <p:nvSpPr>
          <p:cNvPr id="83" name="Rectangle 26"/>
          <p:cNvSpPr>
            <a:spLocks noChangeArrowheads="1"/>
          </p:cNvSpPr>
          <p:nvPr/>
        </p:nvSpPr>
        <p:spPr bwMode="auto">
          <a:xfrm>
            <a:off x="4460875" y="6197232"/>
            <a:ext cx="63870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lang="en-US" altLang="zh-CN" dirty="0">
                <a:latin typeface="Calibri" panose="020F0502020204030204" charset="0"/>
              </a:rPr>
              <a:t>s</a:t>
            </a:r>
            <a:r>
              <a:rPr kumimoji="0" lang="zh-CN" altLang="zh-CN" sz="1800" b="0" i="0" u="none" strike="noStrike" cap="none" normalizeH="0" baseline="0" dirty="0">
                <a:ln>
                  <a:noFill/>
                </a:ln>
                <a:effectLst/>
                <a:latin typeface="Calibri" panose="020F0502020204030204" charset="0"/>
              </a:rPr>
              <a:t>how</a:t>
            </a:r>
            <a:r>
              <a:rPr kumimoji="0" lang="en-US" altLang="zh-CN" sz="1800" b="0" i="0" u="none" strike="noStrike" cap="none" normalizeH="0" baseline="0" dirty="0">
                <a:ln>
                  <a:noFill/>
                </a:ln>
                <a:effectLst/>
                <a:latin typeface="Calibri" panose="020F0502020204030204" charset="0"/>
              </a:rPr>
              <a:t>()</a:t>
            </a:r>
            <a:endParaRPr kumimoji="0" lang="zh-CN" altLang="zh-CN" sz="1800" b="0" i="0" u="none" strike="noStrike" cap="none" normalizeH="0" baseline="0" dirty="0">
              <a:ln>
                <a:noFill/>
              </a:ln>
              <a:effectLst/>
              <a:latin typeface="Arial" panose="020B0604020202020204" pitchFamily="34" charset="0"/>
            </a:endParaRPr>
          </a:p>
        </p:txBody>
      </p:sp>
      <p:sp>
        <p:nvSpPr>
          <p:cNvPr id="84" name="Rectangle 26"/>
          <p:cNvSpPr>
            <a:spLocks noChangeArrowheads="1"/>
          </p:cNvSpPr>
          <p:nvPr/>
        </p:nvSpPr>
        <p:spPr bwMode="auto">
          <a:xfrm>
            <a:off x="7300411" y="6205150"/>
            <a:ext cx="63870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lang="en-US" altLang="zh-CN" dirty="0">
                <a:latin typeface="Calibri" panose="020F0502020204030204" charset="0"/>
              </a:rPr>
              <a:t>s</a:t>
            </a:r>
            <a:r>
              <a:rPr kumimoji="0" lang="zh-CN" altLang="zh-CN" sz="1800" b="0" i="0" u="none" strike="noStrike" cap="none" normalizeH="0" baseline="0" dirty="0">
                <a:ln>
                  <a:noFill/>
                </a:ln>
                <a:effectLst/>
                <a:latin typeface="Calibri" panose="020F0502020204030204" charset="0"/>
              </a:rPr>
              <a:t>how</a:t>
            </a:r>
            <a:r>
              <a:rPr kumimoji="0" lang="en-US" altLang="zh-CN" sz="1800" b="0" i="0" u="none" strike="noStrike" cap="none" normalizeH="0" baseline="0" dirty="0">
                <a:ln>
                  <a:noFill/>
                </a:ln>
                <a:effectLst/>
                <a:latin typeface="Calibri" panose="020F0502020204030204" charset="0"/>
              </a:rPr>
              <a:t>()</a:t>
            </a:r>
            <a:endParaRPr kumimoji="0" lang="zh-CN" altLang="zh-CN" sz="1800" b="0" i="0" u="none" strike="noStrike" cap="none" normalizeH="0" baseline="0" dirty="0">
              <a:ln>
                <a:noFill/>
              </a:ln>
              <a:effectLst/>
              <a:latin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代码实现</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t>13</a:t>
            </a:fld>
            <a:endParaRPr lang="zh-CN" altLang="en-US" dirty="0"/>
          </a:p>
        </p:txBody>
      </p:sp>
      <p:sp>
        <p:nvSpPr>
          <p:cNvPr id="6" name="TextBox 3"/>
          <p:cNvSpPr txBox="1"/>
          <p:nvPr/>
        </p:nvSpPr>
        <p:spPr>
          <a:xfrm>
            <a:off x="856810" y="1442195"/>
            <a:ext cx="7306493" cy="3231654"/>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anose="02070309020205020404" pitchFamily="49" charset="0"/>
              </a:defRPr>
            </a:lvl1pPr>
          </a:lstStyle>
          <a:p>
            <a:r>
              <a:rPr lang="en-US" altLang="zh-CN" sz="1700" dirty="0">
                <a:solidFill>
                  <a:schemeClr val="tx1"/>
                </a:solidFill>
                <a:latin typeface="Consolas" panose="020B0609020204030204" pitchFamily="49" charset="0"/>
                <a:ea typeface="华文楷体" panose="02010600040101010101" pitchFamily="2" charset="-122"/>
                <a:cs typeface="+mn-cs"/>
              </a:rPr>
              <a:t>class Monitor {</a:t>
            </a:r>
          </a:p>
          <a:p>
            <a:r>
              <a:rPr lang="en-US" altLang="zh-CN" sz="1700" dirty="0">
                <a:solidFill>
                  <a:schemeClr val="tx1"/>
                </a:solidFill>
                <a:latin typeface="Consolas" panose="020B0609020204030204" pitchFamily="49" charset="0"/>
                <a:ea typeface="华文楷体" panose="02010600040101010101" pitchFamily="2" charset="-122"/>
                <a:cs typeface="+mn-cs"/>
              </a:rPr>
              <a:t>public:</a:t>
            </a:r>
          </a:p>
          <a:p>
            <a:r>
              <a:rPr lang="en-US" altLang="zh-CN" sz="1700" dirty="0">
                <a:solidFill>
                  <a:srgbClr val="FF0000"/>
                </a:solidFill>
                <a:latin typeface="Consolas" panose="020B0609020204030204" pitchFamily="49" charset="0"/>
                <a:ea typeface="华文楷体" panose="02010600040101010101" pitchFamily="2" charset="-122"/>
                <a:cs typeface="+mn-cs"/>
              </a:rPr>
              <a:t>	virtual void </a:t>
            </a:r>
            <a:r>
              <a:rPr lang="en-US" altLang="zh-CN" sz="1700" dirty="0" err="1">
                <a:solidFill>
                  <a:srgbClr val="FF0000"/>
                </a:solidFill>
                <a:latin typeface="Consolas" panose="020B0609020204030204" pitchFamily="49" charset="0"/>
                <a:ea typeface="华文楷体" panose="02010600040101010101" pitchFamily="2" charset="-122"/>
                <a:cs typeface="+mn-cs"/>
              </a:rPr>
              <a:t>getLoad</a:t>
            </a:r>
            <a:r>
              <a:rPr lang="en-US" altLang="zh-CN" sz="1700" dirty="0">
                <a:solidFill>
                  <a:srgbClr val="FF0000"/>
                </a:solidFill>
                <a:latin typeface="Consolas" panose="020B0609020204030204" pitchFamily="49" charset="0"/>
                <a:ea typeface="华文楷体" panose="02010600040101010101" pitchFamily="2" charset="-122"/>
                <a:cs typeface="+mn-cs"/>
              </a:rPr>
              <a:t>() = 0;</a:t>
            </a:r>
          </a:p>
          <a:p>
            <a:r>
              <a:rPr lang="en-US" altLang="zh-CN" sz="1700" dirty="0">
                <a:solidFill>
                  <a:srgbClr val="FF0000"/>
                </a:solidFill>
                <a:latin typeface="Consolas" panose="020B0609020204030204" pitchFamily="49" charset="0"/>
                <a:ea typeface="华文楷体" panose="02010600040101010101" pitchFamily="2" charset="-122"/>
                <a:cs typeface="+mn-cs"/>
              </a:rPr>
              <a:t>	virtual void </a:t>
            </a:r>
            <a:r>
              <a:rPr lang="en-US" altLang="zh-CN" sz="1700" dirty="0" err="1">
                <a:solidFill>
                  <a:srgbClr val="FF0000"/>
                </a:solidFill>
                <a:latin typeface="Consolas" panose="020B0609020204030204" pitchFamily="49" charset="0"/>
                <a:ea typeface="华文楷体" panose="02010600040101010101" pitchFamily="2" charset="-122"/>
                <a:cs typeface="+mn-cs"/>
              </a:rPr>
              <a:t>getTotalMemory</a:t>
            </a:r>
            <a:r>
              <a:rPr lang="en-US" altLang="zh-CN" sz="1700" dirty="0">
                <a:solidFill>
                  <a:srgbClr val="FF0000"/>
                </a:solidFill>
                <a:latin typeface="Consolas" panose="020B0609020204030204" pitchFamily="49" charset="0"/>
                <a:ea typeface="华文楷体" panose="02010600040101010101" pitchFamily="2" charset="-122"/>
                <a:cs typeface="+mn-cs"/>
              </a:rPr>
              <a:t>() = 0;</a:t>
            </a:r>
          </a:p>
          <a:p>
            <a:r>
              <a:rPr lang="en-US" altLang="zh-CN" sz="1700" dirty="0">
                <a:solidFill>
                  <a:srgbClr val="FF0000"/>
                </a:solidFill>
                <a:latin typeface="Consolas" panose="020B0609020204030204" pitchFamily="49" charset="0"/>
                <a:ea typeface="华文楷体" panose="02010600040101010101" pitchFamily="2" charset="-122"/>
                <a:cs typeface="+mn-cs"/>
              </a:rPr>
              <a:t>	virtual void </a:t>
            </a:r>
            <a:r>
              <a:rPr lang="en-US" altLang="zh-CN" sz="1700" dirty="0" err="1">
                <a:solidFill>
                  <a:srgbClr val="FF0000"/>
                </a:solidFill>
                <a:latin typeface="Consolas" panose="020B0609020204030204" pitchFamily="49" charset="0"/>
                <a:ea typeface="华文楷体" panose="02010600040101010101" pitchFamily="2" charset="-122"/>
                <a:cs typeface="+mn-cs"/>
              </a:rPr>
              <a:t>getUsedMemory</a:t>
            </a:r>
            <a:r>
              <a:rPr lang="en-US" altLang="zh-CN" sz="1700" dirty="0">
                <a:solidFill>
                  <a:srgbClr val="FF0000"/>
                </a:solidFill>
                <a:latin typeface="Consolas" panose="020B0609020204030204" pitchFamily="49" charset="0"/>
                <a:ea typeface="华文楷体" panose="02010600040101010101" pitchFamily="2" charset="-122"/>
                <a:cs typeface="+mn-cs"/>
              </a:rPr>
              <a:t>() = 0;</a:t>
            </a:r>
          </a:p>
          <a:p>
            <a:r>
              <a:rPr lang="en-US" altLang="zh-CN" sz="1700" dirty="0">
                <a:solidFill>
                  <a:srgbClr val="FF0000"/>
                </a:solidFill>
                <a:latin typeface="Consolas" panose="020B0609020204030204" pitchFamily="49" charset="0"/>
                <a:ea typeface="华文楷体" panose="02010600040101010101" pitchFamily="2" charset="-122"/>
                <a:cs typeface="+mn-cs"/>
              </a:rPr>
              <a:t>	virtual void </a:t>
            </a:r>
            <a:r>
              <a:rPr lang="en-US" altLang="zh-CN" sz="1700" dirty="0" err="1">
                <a:solidFill>
                  <a:srgbClr val="FF0000"/>
                </a:solidFill>
                <a:latin typeface="Consolas" panose="020B0609020204030204" pitchFamily="49" charset="0"/>
                <a:ea typeface="华文楷体" panose="02010600040101010101" pitchFamily="2" charset="-122"/>
                <a:cs typeface="+mn-cs"/>
              </a:rPr>
              <a:t>getNetworkLatency</a:t>
            </a:r>
            <a:r>
              <a:rPr lang="en-US" altLang="zh-CN" sz="1700" dirty="0">
                <a:solidFill>
                  <a:srgbClr val="FF0000"/>
                </a:solidFill>
                <a:latin typeface="Consolas" panose="020B0609020204030204" pitchFamily="49" charset="0"/>
                <a:ea typeface="华文楷体" panose="02010600040101010101" pitchFamily="2" charset="-122"/>
                <a:cs typeface="+mn-cs"/>
              </a:rPr>
              <a:t>() = 0;</a:t>
            </a:r>
            <a:r>
              <a:rPr lang="en-US" altLang="zh-CN" sz="1700" dirty="0">
                <a:solidFill>
                  <a:schemeClr val="tx1"/>
                </a:solidFill>
                <a:latin typeface="Consolas" panose="020B0609020204030204" pitchFamily="49" charset="0"/>
                <a:ea typeface="华文楷体" panose="02010600040101010101" pitchFamily="2" charset="-122"/>
                <a:cs typeface="+mn-cs"/>
              </a:rPr>
              <a:t> </a:t>
            </a:r>
          </a:p>
          <a:p>
            <a:r>
              <a:rPr lang="en-US" altLang="zh-CN" sz="1700" dirty="0">
                <a:solidFill>
                  <a:schemeClr val="tx1"/>
                </a:solidFill>
                <a:latin typeface="Consolas" panose="020B0609020204030204" pitchFamily="49" charset="0"/>
                <a:ea typeface="华文楷体" panose="02010600040101010101" pitchFamily="2" charset="-122"/>
                <a:cs typeface="+mn-cs"/>
              </a:rPr>
              <a:t>	virtual ~Monitor();</a:t>
            </a:r>
          </a:p>
          <a:p>
            <a:r>
              <a:rPr lang="en-US" altLang="zh-CN" sz="1700" dirty="0">
                <a:solidFill>
                  <a:schemeClr val="tx1"/>
                </a:solidFill>
                <a:latin typeface="Consolas" panose="020B0609020204030204" pitchFamily="49" charset="0"/>
                <a:ea typeface="华文楷体" panose="02010600040101010101" pitchFamily="2" charset="-122"/>
                <a:cs typeface="+mn-cs"/>
              </a:rPr>
              <a:t>	void show();</a:t>
            </a:r>
          </a:p>
          <a:p>
            <a:r>
              <a:rPr lang="en-US" altLang="zh-CN" sz="1700" b="1" dirty="0">
                <a:solidFill>
                  <a:schemeClr val="tx1"/>
                </a:solidFill>
                <a:latin typeface="Consolas" panose="020B0609020204030204" pitchFamily="49" charset="0"/>
                <a:ea typeface="华文楷体" panose="02010600040101010101" pitchFamily="2" charset="-122"/>
                <a:cs typeface="+mn-cs"/>
              </a:rPr>
              <a:t>protected:</a:t>
            </a:r>
            <a:br>
              <a:rPr lang="en-US" altLang="zh-CN" sz="1700" b="1" dirty="0">
                <a:solidFill>
                  <a:schemeClr val="tx1"/>
                </a:solidFill>
                <a:latin typeface="Consolas" panose="020B0609020204030204" pitchFamily="49" charset="0"/>
                <a:ea typeface="华文楷体" panose="02010600040101010101" pitchFamily="2" charset="-122"/>
                <a:cs typeface="+mn-cs"/>
              </a:rPr>
            </a:br>
            <a:r>
              <a:rPr lang="en-US" altLang="zh-CN" sz="1700" b="1" dirty="0">
                <a:solidFill>
                  <a:schemeClr val="tx1"/>
                </a:solidFill>
                <a:latin typeface="Consolas" panose="020B0609020204030204" pitchFamily="49" charset="0"/>
                <a:ea typeface="华文楷体" panose="02010600040101010101" pitchFamily="2" charset="-122"/>
                <a:cs typeface="+mn-cs"/>
              </a:rPr>
              <a:t>	</a:t>
            </a:r>
            <a:r>
              <a:rPr lang="en-US" altLang="zh-CN" sz="1700" dirty="0">
                <a:solidFill>
                  <a:srgbClr val="FF0000"/>
                </a:solidFill>
                <a:latin typeface="Consolas" panose="020B0609020204030204" pitchFamily="49" charset="0"/>
                <a:ea typeface="华文楷体" panose="02010600040101010101" pitchFamily="2" charset="-122"/>
                <a:cs typeface="+mn-cs"/>
              </a:rPr>
              <a:t>//</a:t>
            </a:r>
            <a:r>
              <a:rPr lang="zh-CN" altLang="en-US" sz="1700" dirty="0">
                <a:solidFill>
                  <a:srgbClr val="FF0000"/>
                </a:solidFill>
                <a:latin typeface="Consolas" panose="020B0609020204030204" pitchFamily="49" charset="0"/>
                <a:ea typeface="华文楷体" panose="02010600040101010101" pitchFamily="2" charset="-122"/>
                <a:cs typeface="+mn-cs"/>
              </a:rPr>
              <a:t>用以存储信息的成员变量</a:t>
            </a:r>
            <a:endParaRPr lang="en-US" altLang="zh-CN" sz="1700" dirty="0">
              <a:solidFill>
                <a:srgbClr val="FF0000"/>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	float load, latency;</a:t>
            </a:r>
          </a:p>
          <a:p>
            <a:r>
              <a:rPr lang="en-US" altLang="zh-CN" sz="1700" dirty="0">
                <a:solidFill>
                  <a:schemeClr val="tx1"/>
                </a:solidFill>
                <a:latin typeface="Consolas" panose="020B0609020204030204" pitchFamily="49" charset="0"/>
                <a:ea typeface="华文楷体" panose="02010600040101010101" pitchFamily="2" charset="-122"/>
                <a:cs typeface="+mn-cs"/>
              </a:rPr>
              <a:t>	long </a:t>
            </a:r>
            <a:r>
              <a:rPr lang="en-US" altLang="zh-CN" sz="1700" dirty="0" err="1">
                <a:solidFill>
                  <a:schemeClr val="tx1"/>
                </a:solidFill>
                <a:latin typeface="Consolas" panose="020B0609020204030204" pitchFamily="49" charset="0"/>
                <a:ea typeface="华文楷体" panose="02010600040101010101" pitchFamily="2" charset="-122"/>
                <a:cs typeface="+mn-cs"/>
              </a:rPr>
              <a:t>totalMemory</a:t>
            </a:r>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usedMemory</a:t>
            </a:r>
            <a:r>
              <a:rPr lang="en-US" altLang="zh-CN" sz="1700" dirty="0">
                <a:solidFill>
                  <a:schemeClr val="tx1"/>
                </a:solidFill>
                <a:latin typeface="Consolas" panose="020B0609020204030204" pitchFamily="49" charset="0"/>
                <a:ea typeface="华文楷体" panose="02010600040101010101" pitchFamily="2" charset="-122"/>
                <a:cs typeface="+mn-cs"/>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a:t>
            </a:r>
            <a:r>
              <a:rPr lang="en-US" altLang="zh-CN" dirty="0"/>
              <a:t>MonitorWin32</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t>14</a:t>
            </a:fld>
            <a:endParaRPr lang="zh-CN" altLang="en-US" dirty="0"/>
          </a:p>
        </p:txBody>
      </p:sp>
      <p:sp>
        <p:nvSpPr>
          <p:cNvPr id="6" name="AutoShape 3"/>
          <p:cNvSpPr>
            <a:spLocks noChangeAspect="1" noChangeArrowheads="1" noTextEdit="1"/>
          </p:cNvSpPr>
          <p:nvPr/>
        </p:nvSpPr>
        <p:spPr bwMode="auto">
          <a:xfrm>
            <a:off x="539750" y="1157288"/>
            <a:ext cx="8053388" cy="5221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p>
        </p:txBody>
      </p:sp>
      <p:sp>
        <p:nvSpPr>
          <p:cNvPr id="15" name="Rectangle 13"/>
          <p:cNvSpPr>
            <a:spLocks noChangeArrowheads="1"/>
          </p:cNvSpPr>
          <p:nvPr/>
        </p:nvSpPr>
        <p:spPr bwMode="auto">
          <a:xfrm>
            <a:off x="3397250" y="1670050"/>
            <a:ext cx="2371725" cy="14652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6" name="Rectangle 14"/>
          <p:cNvSpPr>
            <a:spLocks noChangeArrowheads="1"/>
          </p:cNvSpPr>
          <p:nvPr/>
        </p:nvSpPr>
        <p:spPr bwMode="auto">
          <a:xfrm>
            <a:off x="3397250" y="1670050"/>
            <a:ext cx="2371725" cy="1465262"/>
          </a:xfrm>
          <a:prstGeom prst="rect">
            <a:avLst/>
          </a:pr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7" name="Rectangle 15"/>
          <p:cNvSpPr>
            <a:spLocks noChangeArrowheads="1"/>
          </p:cNvSpPr>
          <p:nvPr/>
        </p:nvSpPr>
        <p:spPr bwMode="auto">
          <a:xfrm>
            <a:off x="3397250" y="1171575"/>
            <a:ext cx="2371725" cy="4984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 name="Rectangle 16"/>
          <p:cNvSpPr>
            <a:spLocks noChangeArrowheads="1"/>
          </p:cNvSpPr>
          <p:nvPr/>
        </p:nvSpPr>
        <p:spPr bwMode="auto">
          <a:xfrm>
            <a:off x="3397250" y="1171575"/>
            <a:ext cx="2371725" cy="498475"/>
          </a:xfrm>
          <a:prstGeom prst="rect">
            <a:avLst/>
          </a:pr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9" name="Rectangle 17"/>
          <p:cNvSpPr>
            <a:spLocks noChangeArrowheads="1"/>
          </p:cNvSpPr>
          <p:nvPr/>
        </p:nvSpPr>
        <p:spPr bwMode="auto">
          <a:xfrm>
            <a:off x="4189413" y="1273175"/>
            <a:ext cx="9572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1" i="0" u="none" strike="noStrike" cap="none" normalizeH="0" baseline="0">
                <a:ln>
                  <a:noFill/>
                </a:ln>
                <a:solidFill>
                  <a:srgbClr val="000000"/>
                </a:solidFill>
                <a:effectLst/>
                <a:latin typeface="Calibri" panose="020F0502020204030204" charset="0"/>
              </a:rPr>
              <a:t>Monitor</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0" name="Rectangle 18"/>
          <p:cNvSpPr>
            <a:spLocks noChangeArrowheads="1"/>
          </p:cNvSpPr>
          <p:nvPr/>
        </p:nvSpPr>
        <p:spPr bwMode="auto">
          <a:xfrm>
            <a:off x="4195763" y="1697038"/>
            <a:ext cx="9159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a:ln>
                  <a:noFill/>
                </a:ln>
                <a:solidFill>
                  <a:srgbClr val="000000"/>
                </a:solidFill>
                <a:effectLst/>
                <a:latin typeface="Calibri" panose="020F0502020204030204" charset="0"/>
              </a:rPr>
              <a:t>getLoad</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1" name="Rectangle 19"/>
          <p:cNvSpPr>
            <a:spLocks noChangeArrowheads="1"/>
          </p:cNvSpPr>
          <p:nvPr/>
        </p:nvSpPr>
        <p:spPr bwMode="auto">
          <a:xfrm>
            <a:off x="4949825" y="1697038"/>
            <a:ext cx="2698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2" name="Rectangle 20"/>
          <p:cNvSpPr>
            <a:spLocks noChangeArrowheads="1"/>
          </p:cNvSpPr>
          <p:nvPr/>
        </p:nvSpPr>
        <p:spPr bwMode="auto">
          <a:xfrm>
            <a:off x="3779838" y="1976438"/>
            <a:ext cx="17764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a:ln>
                  <a:noFill/>
                </a:ln>
                <a:solidFill>
                  <a:srgbClr val="000000"/>
                </a:solidFill>
                <a:effectLst/>
                <a:latin typeface="Calibri" panose="020F0502020204030204" charset="0"/>
              </a:rPr>
              <a:t>getTotalMemory</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3" name="Rectangle 21"/>
          <p:cNvSpPr>
            <a:spLocks noChangeArrowheads="1"/>
          </p:cNvSpPr>
          <p:nvPr/>
        </p:nvSpPr>
        <p:spPr bwMode="auto">
          <a:xfrm>
            <a:off x="5365750" y="1976438"/>
            <a:ext cx="2698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4" name="Rectangle 22"/>
          <p:cNvSpPr>
            <a:spLocks noChangeArrowheads="1"/>
          </p:cNvSpPr>
          <p:nvPr/>
        </p:nvSpPr>
        <p:spPr bwMode="auto">
          <a:xfrm>
            <a:off x="3779838" y="2254250"/>
            <a:ext cx="17764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a:ln>
                  <a:noFill/>
                </a:ln>
                <a:solidFill>
                  <a:srgbClr val="000000"/>
                </a:solidFill>
                <a:effectLst/>
                <a:latin typeface="Calibri" panose="020F0502020204030204" charset="0"/>
              </a:rPr>
              <a:t>getUsedMemory</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5" name="Rectangle 23"/>
          <p:cNvSpPr>
            <a:spLocks noChangeArrowheads="1"/>
          </p:cNvSpPr>
          <p:nvPr/>
        </p:nvSpPr>
        <p:spPr bwMode="auto">
          <a:xfrm>
            <a:off x="5364163" y="2254250"/>
            <a:ext cx="2714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6" name="Rectangle 24"/>
          <p:cNvSpPr>
            <a:spLocks noChangeArrowheads="1"/>
          </p:cNvSpPr>
          <p:nvPr/>
        </p:nvSpPr>
        <p:spPr bwMode="auto">
          <a:xfrm>
            <a:off x="3649663" y="2533650"/>
            <a:ext cx="20478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a:ln>
                  <a:noFill/>
                </a:ln>
                <a:solidFill>
                  <a:srgbClr val="000000"/>
                </a:solidFill>
                <a:effectLst/>
                <a:latin typeface="Calibri" panose="020F0502020204030204" charset="0"/>
              </a:rPr>
              <a:t>getNetworkLatency</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7" name="Rectangle 25"/>
          <p:cNvSpPr>
            <a:spLocks noChangeArrowheads="1"/>
          </p:cNvSpPr>
          <p:nvPr/>
        </p:nvSpPr>
        <p:spPr bwMode="auto">
          <a:xfrm>
            <a:off x="5494338" y="2533650"/>
            <a:ext cx="2714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8" name="Rectangle 26"/>
          <p:cNvSpPr>
            <a:spLocks noChangeArrowheads="1"/>
          </p:cNvSpPr>
          <p:nvPr/>
        </p:nvSpPr>
        <p:spPr bwMode="auto">
          <a:xfrm>
            <a:off x="4322763" y="2811463"/>
            <a:ext cx="6461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a:ln>
                  <a:noFill/>
                </a:ln>
                <a:solidFill>
                  <a:srgbClr val="000000"/>
                </a:solidFill>
                <a:effectLst/>
                <a:latin typeface="Calibri" panose="020F0502020204030204" charset="0"/>
              </a:rPr>
              <a:t>show</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9" name="Rectangle 27"/>
          <p:cNvSpPr>
            <a:spLocks noChangeArrowheads="1"/>
          </p:cNvSpPr>
          <p:nvPr/>
        </p:nvSpPr>
        <p:spPr bwMode="auto">
          <a:xfrm>
            <a:off x="4822825" y="2811463"/>
            <a:ext cx="2698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2" name="Rectangle 30"/>
          <p:cNvSpPr>
            <a:spLocks noChangeArrowheads="1"/>
          </p:cNvSpPr>
          <p:nvPr/>
        </p:nvSpPr>
        <p:spPr bwMode="auto">
          <a:xfrm>
            <a:off x="554038" y="5076825"/>
            <a:ext cx="2373313" cy="11874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 name="Rectangle 31"/>
          <p:cNvSpPr>
            <a:spLocks noChangeArrowheads="1"/>
          </p:cNvSpPr>
          <p:nvPr/>
        </p:nvSpPr>
        <p:spPr bwMode="auto">
          <a:xfrm>
            <a:off x="554038" y="5076825"/>
            <a:ext cx="2373313" cy="1187450"/>
          </a:xfrm>
          <a:prstGeom prst="rect">
            <a:avLst/>
          </a:prstGeom>
          <a:noFill/>
          <a:ln w="9525" cap="rnd">
            <a:solidFill>
              <a:srgbClr val="FF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4" name="Rectangle 32"/>
          <p:cNvSpPr>
            <a:spLocks noChangeArrowheads="1"/>
          </p:cNvSpPr>
          <p:nvPr/>
        </p:nvSpPr>
        <p:spPr bwMode="auto">
          <a:xfrm>
            <a:off x="554038" y="4579938"/>
            <a:ext cx="2373313" cy="4968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5" name="Rectangle 33"/>
          <p:cNvSpPr>
            <a:spLocks noChangeArrowheads="1"/>
          </p:cNvSpPr>
          <p:nvPr/>
        </p:nvSpPr>
        <p:spPr bwMode="auto">
          <a:xfrm>
            <a:off x="554038" y="4579938"/>
            <a:ext cx="2373313" cy="496887"/>
          </a:xfrm>
          <a:prstGeom prst="rect">
            <a:avLst/>
          </a:prstGeom>
          <a:noFill/>
          <a:ln w="9525" cap="rnd">
            <a:solidFill>
              <a:srgbClr val="FF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6" name="Rectangle 34"/>
          <p:cNvSpPr>
            <a:spLocks noChangeArrowheads="1"/>
          </p:cNvSpPr>
          <p:nvPr/>
        </p:nvSpPr>
        <p:spPr bwMode="auto">
          <a:xfrm>
            <a:off x="1035050" y="4679950"/>
            <a:ext cx="9556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1" i="0" u="none" strike="noStrike" cap="none" normalizeH="0" baseline="0">
                <a:ln>
                  <a:noFill/>
                </a:ln>
                <a:solidFill>
                  <a:srgbClr val="FF0000"/>
                </a:solidFill>
                <a:effectLst/>
                <a:latin typeface="Calibri" panose="020F0502020204030204" charset="0"/>
              </a:rPr>
              <a:t>Monitor</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7" name="Rectangle 35"/>
          <p:cNvSpPr>
            <a:spLocks noChangeArrowheads="1"/>
          </p:cNvSpPr>
          <p:nvPr/>
        </p:nvSpPr>
        <p:spPr bwMode="auto">
          <a:xfrm>
            <a:off x="1830388" y="4679950"/>
            <a:ext cx="5302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1" i="0" u="none" strike="noStrike" cap="none" normalizeH="0" baseline="0">
                <a:ln>
                  <a:noFill/>
                </a:ln>
                <a:solidFill>
                  <a:srgbClr val="FF0000"/>
                </a:solidFill>
                <a:effectLst/>
                <a:latin typeface="Calibri" panose="020F0502020204030204" charset="0"/>
              </a:rPr>
              <a:t>Win</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8" name="Rectangle 36"/>
          <p:cNvSpPr>
            <a:spLocks noChangeArrowheads="1"/>
          </p:cNvSpPr>
          <p:nvPr/>
        </p:nvSpPr>
        <p:spPr bwMode="auto">
          <a:xfrm>
            <a:off x="2220913" y="4679950"/>
            <a:ext cx="3667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1" i="0" u="none" strike="noStrike" cap="none" normalizeH="0" baseline="0">
                <a:ln>
                  <a:noFill/>
                </a:ln>
                <a:solidFill>
                  <a:srgbClr val="FF0000"/>
                </a:solidFill>
                <a:effectLst/>
                <a:latin typeface="Calibri" panose="020F0502020204030204" charset="0"/>
              </a:rPr>
              <a:t>32</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9" name="Rectangle 37"/>
          <p:cNvSpPr>
            <a:spLocks noChangeArrowheads="1"/>
          </p:cNvSpPr>
          <p:nvPr/>
        </p:nvSpPr>
        <p:spPr bwMode="auto">
          <a:xfrm>
            <a:off x="1352550" y="5105400"/>
            <a:ext cx="9175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a:ln>
                  <a:noFill/>
                </a:ln>
                <a:solidFill>
                  <a:srgbClr val="FF0000"/>
                </a:solidFill>
                <a:effectLst/>
                <a:latin typeface="Calibri" panose="020F0502020204030204" charset="0"/>
              </a:rPr>
              <a:t>getLoad</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0" name="Rectangle 38"/>
          <p:cNvSpPr>
            <a:spLocks noChangeArrowheads="1"/>
          </p:cNvSpPr>
          <p:nvPr/>
        </p:nvSpPr>
        <p:spPr bwMode="auto">
          <a:xfrm>
            <a:off x="2106613" y="5105400"/>
            <a:ext cx="2714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a:ln>
                  <a:noFill/>
                </a:ln>
                <a:solidFill>
                  <a:srgbClr val="FF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1" name="Rectangle 39"/>
          <p:cNvSpPr>
            <a:spLocks noChangeArrowheads="1"/>
          </p:cNvSpPr>
          <p:nvPr/>
        </p:nvSpPr>
        <p:spPr bwMode="auto">
          <a:xfrm>
            <a:off x="936625" y="5383213"/>
            <a:ext cx="17764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a:ln>
                  <a:noFill/>
                </a:ln>
                <a:solidFill>
                  <a:srgbClr val="FF0000"/>
                </a:solidFill>
                <a:effectLst/>
                <a:latin typeface="Calibri" panose="020F0502020204030204" charset="0"/>
              </a:rPr>
              <a:t>getTotalMemory</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2" name="Rectangle 40"/>
          <p:cNvSpPr>
            <a:spLocks noChangeArrowheads="1"/>
          </p:cNvSpPr>
          <p:nvPr/>
        </p:nvSpPr>
        <p:spPr bwMode="auto">
          <a:xfrm>
            <a:off x="2522538" y="5383213"/>
            <a:ext cx="2698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a:ln>
                  <a:noFill/>
                </a:ln>
                <a:solidFill>
                  <a:srgbClr val="FF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3" name="Rectangle 41"/>
          <p:cNvSpPr>
            <a:spLocks noChangeArrowheads="1"/>
          </p:cNvSpPr>
          <p:nvPr/>
        </p:nvSpPr>
        <p:spPr bwMode="auto">
          <a:xfrm>
            <a:off x="936625" y="5662613"/>
            <a:ext cx="1778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a:ln>
                  <a:noFill/>
                </a:ln>
                <a:solidFill>
                  <a:srgbClr val="FF0000"/>
                </a:solidFill>
                <a:effectLst/>
                <a:latin typeface="Calibri" panose="020F0502020204030204" charset="0"/>
              </a:rPr>
              <a:t>getUsedMemory</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4" name="Rectangle 42"/>
          <p:cNvSpPr>
            <a:spLocks noChangeArrowheads="1"/>
          </p:cNvSpPr>
          <p:nvPr/>
        </p:nvSpPr>
        <p:spPr bwMode="auto">
          <a:xfrm>
            <a:off x="2522538" y="5662613"/>
            <a:ext cx="2698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a:ln>
                  <a:noFill/>
                </a:ln>
                <a:solidFill>
                  <a:srgbClr val="FF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5" name="Rectangle 43"/>
          <p:cNvSpPr>
            <a:spLocks noChangeArrowheads="1"/>
          </p:cNvSpPr>
          <p:nvPr/>
        </p:nvSpPr>
        <p:spPr bwMode="auto">
          <a:xfrm>
            <a:off x="808038" y="5940425"/>
            <a:ext cx="20462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a:ln>
                  <a:noFill/>
                </a:ln>
                <a:solidFill>
                  <a:srgbClr val="FF0000"/>
                </a:solidFill>
                <a:effectLst/>
                <a:latin typeface="Calibri" panose="020F0502020204030204" charset="0"/>
              </a:rPr>
              <a:t>getNetworkLatency</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6" name="Rectangle 44"/>
          <p:cNvSpPr>
            <a:spLocks noChangeArrowheads="1"/>
          </p:cNvSpPr>
          <p:nvPr/>
        </p:nvSpPr>
        <p:spPr bwMode="auto">
          <a:xfrm>
            <a:off x="2652713" y="5940425"/>
            <a:ext cx="2698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a:ln>
                  <a:noFill/>
                </a:ln>
                <a:solidFill>
                  <a:srgbClr val="FF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7" name="Rectangle 45"/>
          <p:cNvSpPr>
            <a:spLocks noChangeArrowheads="1"/>
          </p:cNvSpPr>
          <p:nvPr/>
        </p:nvSpPr>
        <p:spPr bwMode="auto">
          <a:xfrm>
            <a:off x="3400425" y="5113338"/>
            <a:ext cx="2373313" cy="11874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8" name="Rectangle 46"/>
          <p:cNvSpPr>
            <a:spLocks noChangeArrowheads="1"/>
          </p:cNvSpPr>
          <p:nvPr/>
        </p:nvSpPr>
        <p:spPr bwMode="auto">
          <a:xfrm>
            <a:off x="3400425" y="5113338"/>
            <a:ext cx="2373313" cy="1187450"/>
          </a:xfrm>
          <a:prstGeom prst="rect">
            <a:avLst/>
          </a:pr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9" name="Rectangle 47"/>
          <p:cNvSpPr>
            <a:spLocks noChangeArrowheads="1"/>
          </p:cNvSpPr>
          <p:nvPr/>
        </p:nvSpPr>
        <p:spPr bwMode="auto">
          <a:xfrm>
            <a:off x="3400425" y="4616450"/>
            <a:ext cx="2373313" cy="4968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0" name="Rectangle 48"/>
          <p:cNvSpPr>
            <a:spLocks noChangeArrowheads="1"/>
          </p:cNvSpPr>
          <p:nvPr/>
        </p:nvSpPr>
        <p:spPr bwMode="auto">
          <a:xfrm>
            <a:off x="3400425" y="4616450"/>
            <a:ext cx="2373313" cy="496887"/>
          </a:xfrm>
          <a:prstGeom prst="rect">
            <a:avLst/>
          </a:pr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1" name="Rectangle 49"/>
          <p:cNvSpPr>
            <a:spLocks noChangeArrowheads="1"/>
          </p:cNvSpPr>
          <p:nvPr/>
        </p:nvSpPr>
        <p:spPr bwMode="auto">
          <a:xfrm>
            <a:off x="3881438" y="4716463"/>
            <a:ext cx="9556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1" i="0" u="none" strike="noStrike" cap="none" normalizeH="0" baseline="0">
                <a:ln>
                  <a:noFill/>
                </a:ln>
                <a:solidFill>
                  <a:srgbClr val="000000"/>
                </a:solidFill>
                <a:effectLst/>
                <a:latin typeface="Calibri" panose="020F0502020204030204" charset="0"/>
              </a:rPr>
              <a:t>Monitor</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2" name="Rectangle 50"/>
          <p:cNvSpPr>
            <a:spLocks noChangeArrowheads="1"/>
          </p:cNvSpPr>
          <p:nvPr/>
        </p:nvSpPr>
        <p:spPr bwMode="auto">
          <a:xfrm>
            <a:off x="4676775" y="4716463"/>
            <a:ext cx="5318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1" i="0" u="none" strike="noStrike" cap="none" normalizeH="0" baseline="0">
                <a:ln>
                  <a:noFill/>
                </a:ln>
                <a:solidFill>
                  <a:srgbClr val="000000"/>
                </a:solidFill>
                <a:effectLst/>
                <a:latin typeface="Calibri" panose="020F0502020204030204" charset="0"/>
              </a:rPr>
              <a:t>Win</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3" name="Rectangle 51"/>
          <p:cNvSpPr>
            <a:spLocks noChangeArrowheads="1"/>
          </p:cNvSpPr>
          <p:nvPr/>
        </p:nvSpPr>
        <p:spPr bwMode="auto">
          <a:xfrm>
            <a:off x="5067300" y="4716463"/>
            <a:ext cx="368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1" i="0" u="none" strike="noStrike" cap="none" normalizeH="0" baseline="0">
                <a:ln>
                  <a:noFill/>
                </a:ln>
                <a:solidFill>
                  <a:srgbClr val="000000"/>
                </a:solidFill>
                <a:effectLst/>
                <a:latin typeface="Calibri" panose="020F0502020204030204" charset="0"/>
              </a:rPr>
              <a:t>64</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4" name="Rectangle 52"/>
          <p:cNvSpPr>
            <a:spLocks noChangeArrowheads="1"/>
          </p:cNvSpPr>
          <p:nvPr/>
        </p:nvSpPr>
        <p:spPr bwMode="auto">
          <a:xfrm>
            <a:off x="4198938" y="5141913"/>
            <a:ext cx="9175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a:ln>
                  <a:noFill/>
                </a:ln>
                <a:solidFill>
                  <a:srgbClr val="000000"/>
                </a:solidFill>
                <a:effectLst/>
                <a:latin typeface="Calibri" panose="020F0502020204030204" charset="0"/>
              </a:rPr>
              <a:t>getLoad</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5" name="Rectangle 53"/>
          <p:cNvSpPr>
            <a:spLocks noChangeArrowheads="1"/>
          </p:cNvSpPr>
          <p:nvPr/>
        </p:nvSpPr>
        <p:spPr bwMode="auto">
          <a:xfrm>
            <a:off x="4953000" y="5141913"/>
            <a:ext cx="2714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6" name="Rectangle 54"/>
          <p:cNvSpPr>
            <a:spLocks noChangeArrowheads="1"/>
          </p:cNvSpPr>
          <p:nvPr/>
        </p:nvSpPr>
        <p:spPr bwMode="auto">
          <a:xfrm>
            <a:off x="3783013" y="5419725"/>
            <a:ext cx="17780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a:ln>
                  <a:noFill/>
                </a:ln>
                <a:solidFill>
                  <a:srgbClr val="000000"/>
                </a:solidFill>
                <a:effectLst/>
                <a:latin typeface="Calibri" panose="020F0502020204030204" charset="0"/>
              </a:rPr>
              <a:t>getTotalMemory</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7" name="Rectangle 55"/>
          <p:cNvSpPr>
            <a:spLocks noChangeArrowheads="1"/>
          </p:cNvSpPr>
          <p:nvPr/>
        </p:nvSpPr>
        <p:spPr bwMode="auto">
          <a:xfrm>
            <a:off x="5368925" y="5419725"/>
            <a:ext cx="2698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8" name="Rectangle 56"/>
          <p:cNvSpPr>
            <a:spLocks noChangeArrowheads="1"/>
          </p:cNvSpPr>
          <p:nvPr/>
        </p:nvSpPr>
        <p:spPr bwMode="auto">
          <a:xfrm>
            <a:off x="3784600" y="5699125"/>
            <a:ext cx="17764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a:ln>
                  <a:noFill/>
                </a:ln>
                <a:solidFill>
                  <a:srgbClr val="000000"/>
                </a:solidFill>
                <a:effectLst/>
                <a:latin typeface="Calibri" panose="020F0502020204030204" charset="0"/>
              </a:rPr>
              <a:t>getUsedMemory</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9" name="Rectangle 57"/>
          <p:cNvSpPr>
            <a:spLocks noChangeArrowheads="1"/>
          </p:cNvSpPr>
          <p:nvPr/>
        </p:nvSpPr>
        <p:spPr bwMode="auto">
          <a:xfrm>
            <a:off x="5368925" y="5699125"/>
            <a:ext cx="2698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0" name="Rectangle 58"/>
          <p:cNvSpPr>
            <a:spLocks noChangeArrowheads="1"/>
          </p:cNvSpPr>
          <p:nvPr/>
        </p:nvSpPr>
        <p:spPr bwMode="auto">
          <a:xfrm>
            <a:off x="3654425" y="5976938"/>
            <a:ext cx="20462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a:ln>
                  <a:noFill/>
                </a:ln>
                <a:solidFill>
                  <a:srgbClr val="000000"/>
                </a:solidFill>
                <a:effectLst/>
                <a:latin typeface="Calibri" panose="020F0502020204030204" charset="0"/>
              </a:rPr>
              <a:t>getNetworkLatency</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 name="Rectangle 59"/>
          <p:cNvSpPr>
            <a:spLocks noChangeArrowheads="1"/>
          </p:cNvSpPr>
          <p:nvPr/>
        </p:nvSpPr>
        <p:spPr bwMode="auto">
          <a:xfrm>
            <a:off x="5499100" y="5976938"/>
            <a:ext cx="2698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2" name="Rectangle 60"/>
          <p:cNvSpPr>
            <a:spLocks noChangeArrowheads="1"/>
          </p:cNvSpPr>
          <p:nvPr/>
        </p:nvSpPr>
        <p:spPr bwMode="auto">
          <a:xfrm>
            <a:off x="6211888" y="5113338"/>
            <a:ext cx="2371725" cy="11874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3" name="Rectangle 61"/>
          <p:cNvSpPr>
            <a:spLocks noChangeArrowheads="1"/>
          </p:cNvSpPr>
          <p:nvPr/>
        </p:nvSpPr>
        <p:spPr bwMode="auto">
          <a:xfrm>
            <a:off x="6211888" y="5113338"/>
            <a:ext cx="2371725" cy="1187450"/>
          </a:xfrm>
          <a:prstGeom prst="rect">
            <a:avLst/>
          </a:pr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4" name="Rectangle 62"/>
          <p:cNvSpPr>
            <a:spLocks noChangeArrowheads="1"/>
          </p:cNvSpPr>
          <p:nvPr/>
        </p:nvSpPr>
        <p:spPr bwMode="auto">
          <a:xfrm>
            <a:off x="6211888" y="4616450"/>
            <a:ext cx="2371725" cy="4968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5" name="Rectangle 63"/>
          <p:cNvSpPr>
            <a:spLocks noChangeArrowheads="1"/>
          </p:cNvSpPr>
          <p:nvPr/>
        </p:nvSpPr>
        <p:spPr bwMode="auto">
          <a:xfrm>
            <a:off x="6211888" y="4616450"/>
            <a:ext cx="2371725" cy="496887"/>
          </a:xfrm>
          <a:prstGeom prst="rect">
            <a:avLst/>
          </a:pr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6" name="Rectangle 64"/>
          <p:cNvSpPr>
            <a:spLocks noChangeArrowheads="1"/>
          </p:cNvSpPr>
          <p:nvPr/>
        </p:nvSpPr>
        <p:spPr bwMode="auto">
          <a:xfrm>
            <a:off x="6642100" y="4716463"/>
            <a:ext cx="9556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1" i="0" u="none" strike="noStrike" cap="none" normalizeH="0" baseline="0">
                <a:ln>
                  <a:noFill/>
                </a:ln>
                <a:solidFill>
                  <a:srgbClr val="000000"/>
                </a:solidFill>
                <a:effectLst/>
                <a:latin typeface="Calibri" panose="020F0502020204030204" charset="0"/>
              </a:rPr>
              <a:t>Monitor</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7" name="Rectangle 65"/>
          <p:cNvSpPr>
            <a:spLocks noChangeArrowheads="1"/>
          </p:cNvSpPr>
          <p:nvPr/>
        </p:nvSpPr>
        <p:spPr bwMode="auto">
          <a:xfrm>
            <a:off x="7437438" y="4716463"/>
            <a:ext cx="8794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1" i="0" u="none" strike="noStrike" cap="none" normalizeH="0" baseline="0">
                <a:ln>
                  <a:noFill/>
                </a:ln>
                <a:solidFill>
                  <a:srgbClr val="000000"/>
                </a:solidFill>
                <a:effectLst/>
                <a:latin typeface="Calibri" panose="020F0502020204030204" charset="0"/>
              </a:rPr>
              <a:t>Ganglia</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8" name="Rectangle 66"/>
          <p:cNvSpPr>
            <a:spLocks noChangeArrowheads="1"/>
          </p:cNvSpPr>
          <p:nvPr/>
        </p:nvSpPr>
        <p:spPr bwMode="auto">
          <a:xfrm>
            <a:off x="7008813" y="5141913"/>
            <a:ext cx="9175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a:ln>
                  <a:noFill/>
                </a:ln>
                <a:solidFill>
                  <a:srgbClr val="000000"/>
                </a:solidFill>
                <a:effectLst/>
                <a:latin typeface="Calibri" panose="020F0502020204030204" charset="0"/>
              </a:rPr>
              <a:t>getLoad</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9" name="Rectangle 67"/>
          <p:cNvSpPr>
            <a:spLocks noChangeArrowheads="1"/>
          </p:cNvSpPr>
          <p:nvPr/>
        </p:nvSpPr>
        <p:spPr bwMode="auto">
          <a:xfrm>
            <a:off x="7764463" y="5141913"/>
            <a:ext cx="2698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0" name="Rectangle 68"/>
          <p:cNvSpPr>
            <a:spLocks noChangeArrowheads="1"/>
          </p:cNvSpPr>
          <p:nvPr/>
        </p:nvSpPr>
        <p:spPr bwMode="auto">
          <a:xfrm>
            <a:off x="6594475" y="5419725"/>
            <a:ext cx="17764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a:ln>
                  <a:noFill/>
                </a:ln>
                <a:solidFill>
                  <a:srgbClr val="000000"/>
                </a:solidFill>
                <a:effectLst/>
                <a:latin typeface="Calibri" panose="020F0502020204030204" charset="0"/>
              </a:rPr>
              <a:t>getTotalMemory</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1" name="Rectangle 69"/>
          <p:cNvSpPr>
            <a:spLocks noChangeArrowheads="1"/>
          </p:cNvSpPr>
          <p:nvPr/>
        </p:nvSpPr>
        <p:spPr bwMode="auto">
          <a:xfrm>
            <a:off x="8178800" y="5419725"/>
            <a:ext cx="2714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2" name="Rectangle 70"/>
          <p:cNvSpPr>
            <a:spLocks noChangeArrowheads="1"/>
          </p:cNvSpPr>
          <p:nvPr/>
        </p:nvSpPr>
        <p:spPr bwMode="auto">
          <a:xfrm>
            <a:off x="6594475" y="5699125"/>
            <a:ext cx="17764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a:ln>
                  <a:noFill/>
                </a:ln>
                <a:solidFill>
                  <a:srgbClr val="000000"/>
                </a:solidFill>
                <a:effectLst/>
                <a:latin typeface="Calibri" panose="020F0502020204030204" charset="0"/>
              </a:rPr>
              <a:t>getUsedMemory</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3" name="Rectangle 71"/>
          <p:cNvSpPr>
            <a:spLocks noChangeArrowheads="1"/>
          </p:cNvSpPr>
          <p:nvPr/>
        </p:nvSpPr>
        <p:spPr bwMode="auto">
          <a:xfrm>
            <a:off x="8178800" y="5699125"/>
            <a:ext cx="2714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4" name="Rectangle 72"/>
          <p:cNvSpPr>
            <a:spLocks noChangeArrowheads="1"/>
          </p:cNvSpPr>
          <p:nvPr/>
        </p:nvSpPr>
        <p:spPr bwMode="auto">
          <a:xfrm>
            <a:off x="6464300" y="5976938"/>
            <a:ext cx="20478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a:ln>
                  <a:noFill/>
                </a:ln>
                <a:solidFill>
                  <a:srgbClr val="000000"/>
                </a:solidFill>
                <a:effectLst/>
                <a:latin typeface="Calibri" panose="020F0502020204030204" charset="0"/>
              </a:rPr>
              <a:t>getNetworkLatency</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5" name="Rectangle 73"/>
          <p:cNvSpPr>
            <a:spLocks noChangeArrowheads="1"/>
          </p:cNvSpPr>
          <p:nvPr/>
        </p:nvSpPr>
        <p:spPr bwMode="auto">
          <a:xfrm>
            <a:off x="8308975" y="5976938"/>
            <a:ext cx="2698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6" name="Freeform 74"/>
          <p:cNvSpPr/>
          <p:nvPr/>
        </p:nvSpPr>
        <p:spPr bwMode="auto">
          <a:xfrm>
            <a:off x="1741488" y="3251200"/>
            <a:ext cx="2841625" cy="1328737"/>
          </a:xfrm>
          <a:custGeom>
            <a:avLst/>
            <a:gdLst>
              <a:gd name="T0" fmla="*/ 0 w 1790"/>
              <a:gd name="T1" fmla="*/ 837 h 837"/>
              <a:gd name="T2" fmla="*/ 0 w 1790"/>
              <a:gd name="T3" fmla="*/ 475 h 837"/>
              <a:gd name="T4" fmla="*/ 1790 w 1790"/>
              <a:gd name="T5" fmla="*/ 475 h 837"/>
              <a:gd name="T6" fmla="*/ 1790 w 1790"/>
              <a:gd name="T7" fmla="*/ 0 h 837"/>
            </a:gdLst>
            <a:ahLst/>
            <a:cxnLst>
              <a:cxn ang="0">
                <a:pos x="T0" y="T1"/>
              </a:cxn>
              <a:cxn ang="0">
                <a:pos x="T2" y="T3"/>
              </a:cxn>
              <a:cxn ang="0">
                <a:pos x="T4" y="T5"/>
              </a:cxn>
              <a:cxn ang="0">
                <a:pos x="T6" y="T7"/>
              </a:cxn>
            </a:cxnLst>
            <a:rect l="0" t="0" r="r" b="b"/>
            <a:pathLst>
              <a:path w="1790" h="837">
                <a:moveTo>
                  <a:pt x="0" y="837"/>
                </a:moveTo>
                <a:lnTo>
                  <a:pt x="0" y="475"/>
                </a:lnTo>
                <a:lnTo>
                  <a:pt x="1790" y="475"/>
                </a:lnTo>
                <a:lnTo>
                  <a:pt x="1790" y="0"/>
                </a:lnTo>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7" name="Freeform 75"/>
          <p:cNvSpPr/>
          <p:nvPr/>
        </p:nvSpPr>
        <p:spPr bwMode="auto">
          <a:xfrm>
            <a:off x="4543425" y="3135313"/>
            <a:ext cx="79375" cy="115887"/>
          </a:xfrm>
          <a:custGeom>
            <a:avLst/>
            <a:gdLst>
              <a:gd name="T0" fmla="*/ 50 w 50"/>
              <a:gd name="T1" fmla="*/ 73 h 73"/>
              <a:gd name="T2" fmla="*/ 25 w 50"/>
              <a:gd name="T3" fmla="*/ 0 h 73"/>
              <a:gd name="T4" fmla="*/ 0 w 50"/>
              <a:gd name="T5" fmla="*/ 73 h 73"/>
              <a:gd name="T6" fmla="*/ 50 w 50"/>
              <a:gd name="T7" fmla="*/ 73 h 73"/>
            </a:gdLst>
            <a:ahLst/>
            <a:cxnLst>
              <a:cxn ang="0">
                <a:pos x="T0" y="T1"/>
              </a:cxn>
              <a:cxn ang="0">
                <a:pos x="T2" y="T3"/>
              </a:cxn>
              <a:cxn ang="0">
                <a:pos x="T4" y="T5"/>
              </a:cxn>
              <a:cxn ang="0">
                <a:pos x="T6" y="T7"/>
              </a:cxn>
            </a:cxnLst>
            <a:rect l="0" t="0" r="r" b="b"/>
            <a:pathLst>
              <a:path w="50" h="73">
                <a:moveTo>
                  <a:pt x="50" y="73"/>
                </a:moveTo>
                <a:lnTo>
                  <a:pt x="25" y="0"/>
                </a:lnTo>
                <a:lnTo>
                  <a:pt x="0" y="73"/>
                </a:lnTo>
                <a:lnTo>
                  <a:pt x="50" y="73"/>
                </a:lnTo>
                <a:close/>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8" name="Line 76"/>
          <p:cNvSpPr>
            <a:spLocks noChangeShapeType="1"/>
          </p:cNvSpPr>
          <p:nvPr/>
        </p:nvSpPr>
        <p:spPr bwMode="auto">
          <a:xfrm flipH="1" flipV="1">
            <a:off x="4583113" y="3251200"/>
            <a:ext cx="4763" cy="1365250"/>
          </a:xfrm>
          <a:prstGeom prst="line">
            <a:avLst/>
          </a:prstGeom>
          <a:noFill/>
          <a:ln w="9525"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79" name="Freeform 77"/>
          <p:cNvSpPr/>
          <p:nvPr/>
        </p:nvSpPr>
        <p:spPr bwMode="auto">
          <a:xfrm>
            <a:off x="4545013" y="3135313"/>
            <a:ext cx="77788" cy="115887"/>
          </a:xfrm>
          <a:custGeom>
            <a:avLst/>
            <a:gdLst>
              <a:gd name="T0" fmla="*/ 49 w 49"/>
              <a:gd name="T1" fmla="*/ 73 h 73"/>
              <a:gd name="T2" fmla="*/ 24 w 49"/>
              <a:gd name="T3" fmla="*/ 0 h 73"/>
              <a:gd name="T4" fmla="*/ 0 w 49"/>
              <a:gd name="T5" fmla="*/ 73 h 73"/>
              <a:gd name="T6" fmla="*/ 49 w 49"/>
              <a:gd name="T7" fmla="*/ 73 h 73"/>
            </a:gdLst>
            <a:ahLst/>
            <a:cxnLst>
              <a:cxn ang="0">
                <a:pos x="T0" y="T1"/>
              </a:cxn>
              <a:cxn ang="0">
                <a:pos x="T2" y="T3"/>
              </a:cxn>
              <a:cxn ang="0">
                <a:pos x="T4" y="T5"/>
              </a:cxn>
              <a:cxn ang="0">
                <a:pos x="T6" y="T7"/>
              </a:cxn>
            </a:cxnLst>
            <a:rect l="0" t="0" r="r" b="b"/>
            <a:pathLst>
              <a:path w="49" h="73">
                <a:moveTo>
                  <a:pt x="49" y="73"/>
                </a:moveTo>
                <a:lnTo>
                  <a:pt x="24" y="0"/>
                </a:lnTo>
                <a:lnTo>
                  <a:pt x="0" y="73"/>
                </a:lnTo>
                <a:lnTo>
                  <a:pt x="49" y="73"/>
                </a:lnTo>
                <a:close/>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0" name="Freeform 78"/>
          <p:cNvSpPr/>
          <p:nvPr/>
        </p:nvSpPr>
        <p:spPr bwMode="auto">
          <a:xfrm>
            <a:off x="4583113" y="3251200"/>
            <a:ext cx="2814638" cy="1365250"/>
          </a:xfrm>
          <a:custGeom>
            <a:avLst/>
            <a:gdLst>
              <a:gd name="T0" fmla="*/ 1773 w 1773"/>
              <a:gd name="T1" fmla="*/ 860 h 860"/>
              <a:gd name="T2" fmla="*/ 1773 w 1773"/>
              <a:gd name="T3" fmla="*/ 473 h 860"/>
              <a:gd name="T4" fmla="*/ 0 w 1773"/>
              <a:gd name="T5" fmla="*/ 473 h 860"/>
              <a:gd name="T6" fmla="*/ 0 w 1773"/>
              <a:gd name="T7" fmla="*/ 0 h 860"/>
            </a:gdLst>
            <a:ahLst/>
            <a:cxnLst>
              <a:cxn ang="0">
                <a:pos x="T0" y="T1"/>
              </a:cxn>
              <a:cxn ang="0">
                <a:pos x="T2" y="T3"/>
              </a:cxn>
              <a:cxn ang="0">
                <a:pos x="T4" y="T5"/>
              </a:cxn>
              <a:cxn ang="0">
                <a:pos x="T6" y="T7"/>
              </a:cxn>
            </a:cxnLst>
            <a:rect l="0" t="0" r="r" b="b"/>
            <a:pathLst>
              <a:path w="1773" h="860">
                <a:moveTo>
                  <a:pt x="1773" y="860"/>
                </a:moveTo>
                <a:lnTo>
                  <a:pt x="1773" y="473"/>
                </a:lnTo>
                <a:lnTo>
                  <a:pt x="0" y="473"/>
                </a:lnTo>
                <a:lnTo>
                  <a:pt x="0" y="0"/>
                </a:lnTo>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1" name="Freeform 79"/>
          <p:cNvSpPr/>
          <p:nvPr/>
        </p:nvSpPr>
        <p:spPr bwMode="auto">
          <a:xfrm>
            <a:off x="4543425" y="3135313"/>
            <a:ext cx="79375" cy="115887"/>
          </a:xfrm>
          <a:custGeom>
            <a:avLst/>
            <a:gdLst>
              <a:gd name="T0" fmla="*/ 50 w 50"/>
              <a:gd name="T1" fmla="*/ 73 h 73"/>
              <a:gd name="T2" fmla="*/ 25 w 50"/>
              <a:gd name="T3" fmla="*/ 0 h 73"/>
              <a:gd name="T4" fmla="*/ 0 w 50"/>
              <a:gd name="T5" fmla="*/ 73 h 73"/>
              <a:gd name="T6" fmla="*/ 50 w 50"/>
              <a:gd name="T7" fmla="*/ 73 h 73"/>
            </a:gdLst>
            <a:ahLst/>
            <a:cxnLst>
              <a:cxn ang="0">
                <a:pos x="T0" y="T1"/>
              </a:cxn>
              <a:cxn ang="0">
                <a:pos x="T2" y="T3"/>
              </a:cxn>
              <a:cxn ang="0">
                <a:pos x="T4" y="T5"/>
              </a:cxn>
              <a:cxn ang="0">
                <a:pos x="T6" y="T7"/>
              </a:cxn>
            </a:cxnLst>
            <a:rect l="0" t="0" r="r" b="b"/>
            <a:pathLst>
              <a:path w="50" h="73">
                <a:moveTo>
                  <a:pt x="50" y="73"/>
                </a:moveTo>
                <a:lnTo>
                  <a:pt x="25" y="0"/>
                </a:lnTo>
                <a:lnTo>
                  <a:pt x="0" y="73"/>
                </a:lnTo>
                <a:lnTo>
                  <a:pt x="50" y="73"/>
                </a:lnTo>
                <a:close/>
              </a:path>
            </a:pathLst>
          </a:custGeom>
          <a:noFill/>
          <a:ln w="952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代码实现</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t>15</a:t>
            </a:fld>
            <a:endParaRPr lang="zh-CN" altLang="en-US" dirty="0"/>
          </a:p>
        </p:txBody>
      </p:sp>
      <p:sp>
        <p:nvSpPr>
          <p:cNvPr id="5" name="TextBox 3"/>
          <p:cNvSpPr txBox="1"/>
          <p:nvPr/>
        </p:nvSpPr>
        <p:spPr>
          <a:xfrm>
            <a:off x="937915" y="1124744"/>
            <a:ext cx="7306493" cy="5586145"/>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anose="02070309020205020404" pitchFamily="49" charset="0"/>
              </a:defRPr>
            </a:lvl1pPr>
          </a:lstStyle>
          <a:p>
            <a:r>
              <a:rPr lang="en-US" altLang="zh-CN" sz="1700" dirty="0">
                <a:solidFill>
                  <a:srgbClr val="FF0000"/>
                </a:solidFill>
                <a:latin typeface="Consolas" panose="020B0609020204030204" pitchFamily="49" charset="0"/>
                <a:ea typeface="华文楷体" panose="02010600040101010101" pitchFamily="2" charset="-122"/>
                <a:cs typeface="+mn-cs"/>
              </a:rPr>
              <a:t>//</a:t>
            </a:r>
            <a:r>
              <a:rPr lang="zh-CN" altLang="en-US" sz="1700" dirty="0">
                <a:solidFill>
                  <a:srgbClr val="FF0000"/>
                </a:solidFill>
                <a:latin typeface="Consolas" panose="020B0609020204030204" pitchFamily="49" charset="0"/>
                <a:ea typeface="华文楷体" panose="02010600040101010101" pitchFamily="2" charset="-122"/>
                <a:cs typeface="+mn-cs"/>
              </a:rPr>
              <a:t>通过具体实现抽象的模板来完成</a:t>
            </a:r>
            <a:r>
              <a:rPr lang="en-US" altLang="zh-CN" sz="1700" dirty="0">
                <a:solidFill>
                  <a:srgbClr val="FF0000"/>
                </a:solidFill>
                <a:latin typeface="Consolas" panose="020B0609020204030204" pitchFamily="49" charset="0"/>
                <a:ea typeface="华文楷体" panose="02010600040101010101" pitchFamily="2" charset="-122"/>
                <a:cs typeface="+mn-cs"/>
              </a:rPr>
              <a:t>Win32</a:t>
            </a:r>
            <a:r>
              <a:rPr lang="zh-CN" altLang="en-US" sz="1700" dirty="0">
                <a:solidFill>
                  <a:srgbClr val="FF0000"/>
                </a:solidFill>
                <a:latin typeface="Consolas" panose="020B0609020204030204" pitchFamily="49" charset="0"/>
                <a:ea typeface="华文楷体" panose="02010600040101010101" pitchFamily="2" charset="-122"/>
                <a:cs typeface="+mn-cs"/>
              </a:rPr>
              <a:t>系统下的监控器实现</a:t>
            </a:r>
            <a:endParaRPr lang="en-US" altLang="zh-CN" sz="1700" dirty="0">
              <a:solidFill>
                <a:srgbClr val="FF0000"/>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class MonitorWin32::</a:t>
            </a:r>
            <a:r>
              <a:rPr lang="en-US" altLang="zh-CN" sz="1700" dirty="0">
                <a:solidFill>
                  <a:srgbClr val="FF0000"/>
                </a:solidFill>
                <a:latin typeface="Consolas" panose="020B0609020204030204" pitchFamily="49" charset="0"/>
                <a:ea typeface="华文楷体" panose="02010600040101010101" pitchFamily="2" charset="-122"/>
                <a:cs typeface="+mn-cs"/>
              </a:rPr>
              <a:t>public Monitor</a:t>
            </a:r>
            <a:r>
              <a:rPr lang="en-US" altLang="zh-CN" sz="1700" dirty="0">
                <a:solidFill>
                  <a:schemeClr val="tx1"/>
                </a:solidFill>
                <a:latin typeface="Consolas" panose="020B0609020204030204" pitchFamily="49" charset="0"/>
                <a:ea typeface="华文楷体" panose="02010600040101010101" pitchFamily="2" charset="-122"/>
                <a:cs typeface="+mn-cs"/>
              </a:rPr>
              <a:t> {</a:t>
            </a:r>
          </a:p>
          <a:p>
            <a:r>
              <a:rPr lang="en-US" altLang="zh-CN" sz="1700" dirty="0">
                <a:solidFill>
                  <a:schemeClr val="tx1"/>
                </a:solidFill>
                <a:latin typeface="Consolas" panose="020B0609020204030204" pitchFamily="49" charset="0"/>
                <a:ea typeface="华文楷体" panose="02010600040101010101" pitchFamily="2" charset="-122"/>
                <a:cs typeface="+mn-cs"/>
              </a:rPr>
              <a:t>public:</a:t>
            </a:r>
          </a:p>
          <a:p>
            <a:pPr lvl="1"/>
            <a:r>
              <a:rPr lang="en-US" altLang="zh-CN" sz="1700" dirty="0">
                <a:solidFill>
                  <a:srgbClr val="FF0000"/>
                </a:solidFill>
                <a:latin typeface="Consolas" panose="020B0609020204030204" pitchFamily="49" charset="0"/>
                <a:ea typeface="华文楷体" panose="02010600040101010101" pitchFamily="2" charset="-122"/>
                <a:cs typeface="+mn-cs"/>
              </a:rPr>
              <a:t>void </a:t>
            </a:r>
            <a:r>
              <a:rPr lang="en-US" altLang="zh-CN" sz="1700" dirty="0" err="1">
                <a:solidFill>
                  <a:srgbClr val="FF0000"/>
                </a:solidFill>
                <a:latin typeface="Consolas" panose="020B0609020204030204" pitchFamily="49" charset="0"/>
                <a:ea typeface="华文楷体" panose="02010600040101010101" pitchFamily="2" charset="-122"/>
                <a:cs typeface="+mn-cs"/>
              </a:rPr>
              <a:t>getLoad</a:t>
            </a:r>
            <a:r>
              <a:rPr lang="en-US" altLang="zh-CN" sz="1700" dirty="0">
                <a:solidFill>
                  <a:srgbClr val="FF0000"/>
                </a:solidFill>
                <a:latin typeface="Consolas" panose="020B0609020204030204" pitchFamily="49" charset="0"/>
                <a:ea typeface="华文楷体" panose="02010600040101010101" pitchFamily="2" charset="-122"/>
                <a:cs typeface="+mn-cs"/>
              </a:rPr>
              <a:t>();</a:t>
            </a:r>
          </a:p>
          <a:p>
            <a:pPr lvl="1"/>
            <a:r>
              <a:rPr lang="en-US" altLang="zh-CN" sz="1700" dirty="0">
                <a:solidFill>
                  <a:srgbClr val="FF0000"/>
                </a:solidFill>
                <a:latin typeface="Consolas" panose="020B0609020204030204" pitchFamily="49" charset="0"/>
                <a:ea typeface="华文楷体" panose="02010600040101010101" pitchFamily="2" charset="-122"/>
                <a:cs typeface="+mn-cs"/>
              </a:rPr>
              <a:t>void </a:t>
            </a:r>
            <a:r>
              <a:rPr lang="en-US" altLang="zh-CN" sz="1700" dirty="0" err="1">
                <a:solidFill>
                  <a:srgbClr val="FF0000"/>
                </a:solidFill>
                <a:latin typeface="Consolas" panose="020B0609020204030204" pitchFamily="49" charset="0"/>
                <a:ea typeface="华文楷体" panose="02010600040101010101" pitchFamily="2" charset="-122"/>
                <a:cs typeface="+mn-cs"/>
              </a:rPr>
              <a:t>getTotalMemory</a:t>
            </a:r>
            <a:r>
              <a:rPr lang="en-US" altLang="zh-CN" sz="1700" dirty="0">
                <a:solidFill>
                  <a:srgbClr val="FF0000"/>
                </a:solidFill>
                <a:latin typeface="Consolas" panose="020B0609020204030204" pitchFamily="49" charset="0"/>
                <a:ea typeface="华文楷体" panose="02010600040101010101" pitchFamily="2" charset="-122"/>
                <a:cs typeface="+mn-cs"/>
              </a:rPr>
              <a:t>();</a:t>
            </a:r>
          </a:p>
          <a:p>
            <a:pPr lvl="1"/>
            <a:r>
              <a:rPr lang="en-US" altLang="zh-CN" sz="1700" dirty="0">
                <a:solidFill>
                  <a:srgbClr val="FF0000"/>
                </a:solidFill>
                <a:latin typeface="Consolas" panose="020B0609020204030204" pitchFamily="49" charset="0"/>
                <a:ea typeface="华文楷体" panose="02010600040101010101" pitchFamily="2" charset="-122"/>
                <a:cs typeface="+mn-cs"/>
              </a:rPr>
              <a:t>void </a:t>
            </a:r>
            <a:r>
              <a:rPr lang="en-US" altLang="zh-CN" sz="1700" dirty="0" err="1">
                <a:solidFill>
                  <a:srgbClr val="FF0000"/>
                </a:solidFill>
                <a:latin typeface="Consolas" panose="020B0609020204030204" pitchFamily="49" charset="0"/>
                <a:ea typeface="华文楷体" panose="02010600040101010101" pitchFamily="2" charset="-122"/>
                <a:cs typeface="+mn-cs"/>
              </a:rPr>
              <a:t>getUsedMemory</a:t>
            </a:r>
            <a:r>
              <a:rPr lang="en-US" altLang="zh-CN" sz="1700" dirty="0">
                <a:solidFill>
                  <a:srgbClr val="FF0000"/>
                </a:solidFill>
                <a:latin typeface="Consolas" panose="020B0609020204030204" pitchFamily="49" charset="0"/>
                <a:ea typeface="华文楷体" panose="02010600040101010101" pitchFamily="2" charset="-122"/>
                <a:cs typeface="+mn-cs"/>
              </a:rPr>
              <a:t>();</a:t>
            </a:r>
          </a:p>
          <a:p>
            <a:pPr lvl="1"/>
            <a:r>
              <a:rPr lang="en-US" altLang="zh-CN" sz="1700" dirty="0">
                <a:solidFill>
                  <a:srgbClr val="FF0000"/>
                </a:solidFill>
                <a:latin typeface="Consolas" panose="020B0609020204030204" pitchFamily="49" charset="0"/>
                <a:ea typeface="华文楷体" panose="02010600040101010101" pitchFamily="2" charset="-122"/>
                <a:cs typeface="+mn-cs"/>
              </a:rPr>
              <a:t>void </a:t>
            </a:r>
            <a:r>
              <a:rPr lang="en-US" altLang="zh-CN" sz="1700" dirty="0" err="1">
                <a:solidFill>
                  <a:srgbClr val="FF0000"/>
                </a:solidFill>
                <a:latin typeface="Consolas" panose="020B0609020204030204" pitchFamily="49" charset="0"/>
                <a:ea typeface="华文楷体" panose="02010600040101010101" pitchFamily="2" charset="-122"/>
                <a:cs typeface="+mn-cs"/>
              </a:rPr>
              <a:t>getNetworkLatency</a:t>
            </a:r>
            <a:r>
              <a:rPr lang="en-US" altLang="zh-CN" sz="1700" dirty="0">
                <a:solidFill>
                  <a:srgbClr val="FF0000"/>
                </a:solidFill>
                <a:latin typeface="Consolas" panose="020B0609020204030204" pitchFamily="49" charset="0"/>
                <a:ea typeface="华文楷体" panose="02010600040101010101" pitchFamily="2" charset="-122"/>
                <a:cs typeface="+mn-cs"/>
              </a:rPr>
              <a:t>();</a:t>
            </a:r>
          </a:p>
          <a:p>
            <a:r>
              <a:rPr lang="en-US" altLang="zh-CN" sz="1700" dirty="0">
                <a:solidFill>
                  <a:schemeClr val="tx1"/>
                </a:solidFill>
                <a:latin typeface="Consolas" panose="020B0609020204030204" pitchFamily="49" charset="0"/>
                <a:ea typeface="华文楷体" panose="02010600040101010101" pitchFamily="2" charset="-122"/>
                <a:cs typeface="+mn-cs"/>
              </a:rPr>
              <a:t>};</a:t>
            </a:r>
          </a:p>
          <a:p>
            <a:r>
              <a:rPr lang="en-US" altLang="zh-CN" sz="1700" dirty="0">
                <a:solidFill>
                  <a:srgbClr val="FF0000"/>
                </a:solidFill>
                <a:latin typeface="Consolas" panose="020B0609020204030204" pitchFamily="49" charset="0"/>
                <a:ea typeface="华文楷体" panose="02010600040101010101" pitchFamily="2" charset="-122"/>
              </a:rPr>
              <a:t>//Win32</a:t>
            </a:r>
            <a:r>
              <a:rPr lang="zh-CN" altLang="en-US" sz="1700" dirty="0">
                <a:solidFill>
                  <a:srgbClr val="FF0000"/>
                </a:solidFill>
                <a:latin typeface="Consolas" panose="020B0609020204030204" pitchFamily="49" charset="0"/>
                <a:ea typeface="华文楷体" panose="02010600040101010101" pitchFamily="2" charset="-122"/>
              </a:rPr>
              <a:t>的</a:t>
            </a:r>
            <a:r>
              <a:rPr lang="en-US" altLang="zh-CN" sz="1700" dirty="0" err="1">
                <a:solidFill>
                  <a:srgbClr val="FF0000"/>
                </a:solidFill>
                <a:latin typeface="Consolas" panose="020B0609020204030204" pitchFamily="49" charset="0"/>
                <a:ea typeface="华文楷体" panose="02010600040101010101" pitchFamily="2" charset="-122"/>
              </a:rPr>
              <a:t>getLoad</a:t>
            </a:r>
            <a:r>
              <a:rPr lang="en-US" altLang="zh-CN" sz="1700" dirty="0">
                <a:solidFill>
                  <a:srgbClr val="FF0000"/>
                </a:solidFill>
                <a:latin typeface="Consolas" panose="020B0609020204030204" pitchFamily="49" charset="0"/>
                <a:ea typeface="华文楷体" panose="02010600040101010101" pitchFamily="2" charset="-122"/>
              </a:rPr>
              <a:t>()</a:t>
            </a:r>
            <a:r>
              <a:rPr lang="zh-CN" altLang="en-US" sz="1700" dirty="0">
                <a:solidFill>
                  <a:srgbClr val="FF0000"/>
                </a:solidFill>
                <a:latin typeface="Consolas" panose="020B0609020204030204" pitchFamily="49" charset="0"/>
                <a:ea typeface="华文楷体" panose="02010600040101010101" pitchFamily="2" charset="-122"/>
              </a:rPr>
              <a:t>的具体实现</a:t>
            </a:r>
            <a:endParaRPr lang="en-US" altLang="zh-CN" sz="1700" dirty="0">
              <a:solidFill>
                <a:srgbClr val="FF0000"/>
              </a:solidFill>
              <a:latin typeface="Consolas" panose="020B0609020204030204" pitchFamily="49" charset="0"/>
              <a:ea typeface="华文楷体" panose="02010600040101010101" pitchFamily="2" charset="-122"/>
            </a:endParaRPr>
          </a:p>
          <a:p>
            <a:r>
              <a:rPr lang="en-US" altLang="zh-CN" sz="1700" dirty="0">
                <a:solidFill>
                  <a:schemeClr val="tx1"/>
                </a:solidFill>
                <a:latin typeface="Consolas" panose="020B0609020204030204" pitchFamily="49" charset="0"/>
                <a:ea typeface="华文楷体" panose="02010600040101010101" pitchFamily="2" charset="-122"/>
                <a:cs typeface="+mn-cs"/>
              </a:rPr>
              <a:t>void Monitor</a:t>
            </a:r>
            <a:r>
              <a:rPr lang="en-US" altLang="zh-CN" sz="1700" dirty="0">
                <a:solidFill>
                  <a:schemeClr val="tx1"/>
                </a:solidFill>
                <a:latin typeface="Consolas" panose="020B0609020204030204" pitchFamily="49" charset="0"/>
                <a:ea typeface="华文楷体" panose="02010600040101010101" pitchFamily="2" charset="-122"/>
              </a:rPr>
              <a:t>Win32</a:t>
            </a:r>
            <a:r>
              <a:rPr lang="en-US" altLang="zh-CN" sz="1700" dirty="0">
                <a:solidFill>
                  <a:schemeClr val="tx1"/>
                </a:solidFill>
                <a:latin typeface="Consolas" panose="020B0609020204030204" pitchFamily="49" charset="0"/>
                <a:ea typeface="华文楷体" panose="02010600040101010101" pitchFamily="2" charset="-122"/>
                <a:cs typeface="+mn-cs"/>
              </a:rPr>
              <a:t>::</a:t>
            </a:r>
            <a:r>
              <a:rPr lang="en-US" altLang="zh-CN" sz="1700" dirty="0" err="1">
                <a:solidFill>
                  <a:schemeClr val="tx1"/>
                </a:solidFill>
                <a:latin typeface="Consolas" panose="020B0609020204030204" pitchFamily="49" charset="0"/>
                <a:ea typeface="华文楷体" panose="02010600040101010101" pitchFamily="2" charset="-122"/>
                <a:cs typeface="+mn-cs"/>
              </a:rPr>
              <a:t>getLoad</a:t>
            </a:r>
            <a:r>
              <a:rPr lang="en-US" altLang="zh-CN" sz="1700" dirty="0">
                <a:solidFill>
                  <a:schemeClr val="tx1"/>
                </a:solidFill>
                <a:latin typeface="Consolas" panose="020B0609020204030204" pitchFamily="49" charset="0"/>
                <a:ea typeface="华文楷体" panose="02010600040101010101" pitchFamily="2" charset="-122"/>
                <a:cs typeface="+mn-cs"/>
              </a:rPr>
              <a:t>() {</a:t>
            </a:r>
          </a:p>
          <a:p>
            <a:r>
              <a:rPr lang="en-US" altLang="zh-CN" sz="1700" dirty="0">
                <a:solidFill>
                  <a:schemeClr val="tx1"/>
                </a:solidFill>
                <a:latin typeface="Consolas" panose="020B0609020204030204" pitchFamily="49" charset="0"/>
                <a:ea typeface="华文楷体" panose="02010600040101010101" pitchFamily="2" charset="-122"/>
                <a:cs typeface="+mn-cs"/>
              </a:rPr>
              <a:t>	…</a:t>
            </a:r>
          </a:p>
          <a:p>
            <a:r>
              <a:rPr lang="en-US" altLang="zh-CN" sz="1700" dirty="0">
                <a:solidFill>
                  <a:schemeClr val="tx1"/>
                </a:solidFill>
                <a:latin typeface="Consolas" panose="020B0609020204030204" pitchFamily="49" charset="0"/>
                <a:ea typeface="华文楷体" panose="02010600040101010101" pitchFamily="2" charset="-122"/>
                <a:cs typeface="+mn-cs"/>
              </a:rPr>
              <a:t>	load = …;</a:t>
            </a:r>
          </a:p>
          <a:p>
            <a:r>
              <a:rPr lang="en-US" altLang="zh-CN" sz="1700" dirty="0">
                <a:solidFill>
                  <a:schemeClr val="tx1"/>
                </a:solidFill>
                <a:latin typeface="Consolas" panose="020B0609020204030204" pitchFamily="49" charset="0"/>
                <a:ea typeface="华文楷体" panose="02010600040101010101" pitchFamily="2" charset="-122"/>
                <a:cs typeface="+mn-cs"/>
              </a:rPr>
              <a:t>	…</a:t>
            </a:r>
          </a:p>
          <a:p>
            <a:r>
              <a:rPr lang="en-US" altLang="zh-CN" sz="1700" dirty="0">
                <a:solidFill>
                  <a:schemeClr val="tx1"/>
                </a:solidFill>
                <a:latin typeface="Consolas" panose="020B0609020204030204" pitchFamily="49" charset="0"/>
                <a:ea typeface="华文楷体" panose="02010600040101010101" pitchFamily="2" charset="-122"/>
                <a:cs typeface="+mn-cs"/>
              </a:rPr>
              <a:t>}</a:t>
            </a:r>
          </a:p>
          <a:p>
            <a:r>
              <a:rPr lang="en-US" altLang="zh-CN" sz="1700" dirty="0">
                <a:solidFill>
                  <a:srgbClr val="FF0000"/>
                </a:solidFill>
                <a:latin typeface="Consolas" panose="020B0609020204030204" pitchFamily="49" charset="0"/>
                <a:ea typeface="华文楷体" panose="02010600040101010101" pitchFamily="2" charset="-122"/>
              </a:rPr>
              <a:t>//Win32</a:t>
            </a:r>
            <a:r>
              <a:rPr lang="zh-CN" altLang="en-US" sz="1700" dirty="0">
                <a:solidFill>
                  <a:srgbClr val="FF0000"/>
                </a:solidFill>
                <a:latin typeface="Consolas" panose="020B0609020204030204" pitchFamily="49" charset="0"/>
                <a:ea typeface="华文楷体" panose="02010600040101010101" pitchFamily="2" charset="-122"/>
              </a:rPr>
              <a:t>的</a:t>
            </a:r>
            <a:r>
              <a:rPr lang="en-US" altLang="zh-CN" sz="1700" dirty="0" err="1">
                <a:solidFill>
                  <a:srgbClr val="FF0000"/>
                </a:solidFill>
                <a:latin typeface="Consolas" panose="020B0609020204030204" pitchFamily="49" charset="0"/>
                <a:ea typeface="华文楷体" panose="02010600040101010101" pitchFamily="2" charset="-122"/>
              </a:rPr>
              <a:t>getTotalMemory</a:t>
            </a:r>
            <a:r>
              <a:rPr lang="en-US" altLang="zh-CN" sz="1700" dirty="0">
                <a:solidFill>
                  <a:srgbClr val="FF0000"/>
                </a:solidFill>
                <a:latin typeface="Consolas" panose="020B0609020204030204" pitchFamily="49" charset="0"/>
                <a:ea typeface="华文楷体" panose="02010600040101010101" pitchFamily="2" charset="-122"/>
              </a:rPr>
              <a:t>()</a:t>
            </a:r>
            <a:r>
              <a:rPr lang="zh-CN" altLang="en-US" sz="1700" dirty="0">
                <a:solidFill>
                  <a:srgbClr val="FF0000"/>
                </a:solidFill>
                <a:latin typeface="Consolas" panose="020B0609020204030204" pitchFamily="49" charset="0"/>
                <a:ea typeface="华文楷体" panose="02010600040101010101" pitchFamily="2" charset="-122"/>
              </a:rPr>
              <a:t>的具体实现</a:t>
            </a:r>
            <a:endParaRPr lang="en-US" altLang="zh-CN" sz="1700" dirty="0">
              <a:solidFill>
                <a:schemeClr val="tx1"/>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void Monitor</a:t>
            </a:r>
            <a:r>
              <a:rPr lang="en-US" altLang="zh-CN" sz="1700" dirty="0">
                <a:solidFill>
                  <a:schemeClr val="tx1"/>
                </a:solidFill>
                <a:latin typeface="Consolas" panose="020B0609020204030204" pitchFamily="49" charset="0"/>
                <a:ea typeface="华文楷体" panose="02010600040101010101" pitchFamily="2" charset="-122"/>
              </a:rPr>
              <a:t>Win32</a:t>
            </a:r>
            <a:r>
              <a:rPr lang="en-US" altLang="zh-CN" sz="1700" dirty="0">
                <a:solidFill>
                  <a:schemeClr val="tx1"/>
                </a:solidFill>
                <a:latin typeface="Consolas" panose="020B0609020204030204" pitchFamily="49" charset="0"/>
                <a:ea typeface="华文楷体" panose="02010600040101010101" pitchFamily="2" charset="-122"/>
                <a:cs typeface="+mn-cs"/>
              </a:rPr>
              <a:t>::</a:t>
            </a:r>
            <a:r>
              <a:rPr lang="en-US" altLang="zh-CN" sz="1700" dirty="0" err="1">
                <a:solidFill>
                  <a:schemeClr val="tx1"/>
                </a:solidFill>
                <a:latin typeface="Consolas" panose="020B0609020204030204" pitchFamily="49" charset="0"/>
                <a:ea typeface="华文楷体" panose="02010600040101010101" pitchFamily="2" charset="-122"/>
                <a:cs typeface="+mn-cs"/>
              </a:rPr>
              <a:t>getTotalMemory</a:t>
            </a:r>
            <a:r>
              <a:rPr lang="en-US" altLang="zh-CN" sz="1700" dirty="0">
                <a:solidFill>
                  <a:schemeClr val="tx1"/>
                </a:solidFill>
                <a:latin typeface="Consolas" panose="020B0609020204030204" pitchFamily="49" charset="0"/>
                <a:ea typeface="华文楷体" panose="02010600040101010101" pitchFamily="2" charset="-122"/>
                <a:cs typeface="+mn-cs"/>
              </a:rPr>
              <a:t>() {</a:t>
            </a:r>
          </a:p>
          <a:p>
            <a:r>
              <a:rPr lang="en-US" altLang="zh-CN" sz="1700" dirty="0">
                <a:solidFill>
                  <a:schemeClr val="tx1"/>
                </a:solidFill>
                <a:latin typeface="Consolas" panose="020B0609020204030204" pitchFamily="49" charset="0"/>
                <a:ea typeface="华文楷体" panose="02010600040101010101" pitchFamily="2" charset="-122"/>
                <a:cs typeface="+mn-cs"/>
              </a:rPr>
              <a:t>	…</a:t>
            </a:r>
          </a:p>
          <a:p>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totalMemory</a:t>
            </a:r>
            <a:r>
              <a:rPr lang="en-US" altLang="zh-CN" sz="1700" dirty="0">
                <a:solidFill>
                  <a:schemeClr val="tx1"/>
                </a:solidFill>
                <a:latin typeface="Consolas" panose="020B0609020204030204" pitchFamily="49" charset="0"/>
                <a:ea typeface="华文楷体" panose="02010600040101010101" pitchFamily="2" charset="-122"/>
                <a:cs typeface="+mn-cs"/>
              </a:rPr>
              <a:t> = …;</a:t>
            </a:r>
          </a:p>
          <a:p>
            <a:r>
              <a:rPr lang="en-US" altLang="zh-CN" sz="1700" dirty="0">
                <a:solidFill>
                  <a:schemeClr val="tx1"/>
                </a:solidFill>
                <a:latin typeface="Consolas" panose="020B0609020204030204" pitchFamily="49" charset="0"/>
                <a:ea typeface="华文楷体" panose="02010600040101010101" pitchFamily="2" charset="-122"/>
                <a:cs typeface="+mn-cs"/>
              </a:rPr>
              <a:t>	…</a:t>
            </a:r>
          </a:p>
          <a:p>
            <a:r>
              <a:rPr lang="en-US" altLang="zh-CN" sz="1700" dirty="0">
                <a:solidFill>
                  <a:schemeClr val="tx1"/>
                </a:solidFill>
                <a:latin typeface="Consolas" panose="020B0609020204030204" pitchFamily="49" charset="0"/>
                <a:ea typeface="华文楷体" panose="02010600040101010101" pitchFamily="2" charset="-122"/>
                <a:cs typeface="+mn-cs"/>
              </a:rPr>
              <a:t>}</a:t>
            </a:r>
          </a:p>
          <a:p>
            <a:r>
              <a:rPr lang="en-US" altLang="zh-CN" sz="1700" dirty="0">
                <a:solidFill>
                  <a:schemeClr val="tx1"/>
                </a:solidFill>
                <a:latin typeface="Consolas" panose="020B0609020204030204" pitchFamily="49" charset="0"/>
                <a:ea typeface="华文楷体" panose="02010600040101010101" pitchFamily="2" charset="-122"/>
                <a:cs typeface="+mn-cs"/>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代码实现</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t>16</a:t>
            </a:fld>
            <a:endParaRPr lang="zh-CN" altLang="en-US" dirty="0"/>
          </a:p>
        </p:txBody>
      </p:sp>
      <p:sp>
        <p:nvSpPr>
          <p:cNvPr id="5" name="TextBox 3"/>
          <p:cNvSpPr txBox="1"/>
          <p:nvPr/>
        </p:nvSpPr>
        <p:spPr>
          <a:xfrm>
            <a:off x="683568" y="1456323"/>
            <a:ext cx="7848872" cy="4524315"/>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anose="02070309020205020404" pitchFamily="49" charset="0"/>
              </a:defRPr>
            </a:lvl1pPr>
          </a:lstStyle>
          <a:p>
            <a:r>
              <a:rPr lang="en-US" altLang="zh-CN" sz="1600" dirty="0">
                <a:solidFill>
                  <a:schemeClr val="tx1"/>
                </a:solidFill>
                <a:latin typeface="Consolas" panose="020B0609020204030204" pitchFamily="49" charset="0"/>
                <a:ea typeface="华文楷体" panose="02010600040101010101" pitchFamily="2" charset="-122"/>
                <a:cs typeface="+mn-cs"/>
              </a:rPr>
              <a:t>int main(int </a:t>
            </a:r>
            <a:r>
              <a:rPr lang="en-US" altLang="zh-CN" sz="1600" dirty="0" err="1">
                <a:solidFill>
                  <a:schemeClr val="tx1"/>
                </a:solidFill>
                <a:latin typeface="Consolas" panose="020B0609020204030204" pitchFamily="49" charset="0"/>
                <a:ea typeface="华文楷体" panose="02010600040101010101" pitchFamily="2" charset="-122"/>
                <a:cs typeface="+mn-cs"/>
              </a:rPr>
              <a:t>argc</a:t>
            </a:r>
            <a:r>
              <a:rPr lang="en-US" altLang="zh-CN" sz="1600" dirty="0">
                <a:solidFill>
                  <a:schemeClr val="tx1"/>
                </a:solidFill>
                <a:latin typeface="Consolas" panose="020B0609020204030204" pitchFamily="49" charset="0"/>
                <a:ea typeface="华文楷体" panose="02010600040101010101" pitchFamily="2" charset="-122"/>
                <a:cs typeface="+mn-cs"/>
              </a:rPr>
              <a:t>, char *</a:t>
            </a:r>
            <a:r>
              <a:rPr lang="en-US" altLang="zh-CN" sz="1600" dirty="0" err="1">
                <a:solidFill>
                  <a:schemeClr val="tx1"/>
                </a:solidFill>
                <a:latin typeface="Consolas" panose="020B0609020204030204" pitchFamily="49" charset="0"/>
                <a:ea typeface="华文楷体" panose="02010600040101010101" pitchFamily="2" charset="-122"/>
                <a:cs typeface="+mn-cs"/>
              </a:rPr>
              <a:t>argv</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rgbClr val="FF0000"/>
                </a:solidFill>
                <a:latin typeface="Consolas" panose="020B0609020204030204" pitchFamily="49" charset="0"/>
                <a:ea typeface="华文楷体" panose="02010600040101010101" pitchFamily="2" charset="-122"/>
                <a:cs typeface="+mn-cs"/>
              </a:rPr>
              <a:t>	//</a:t>
            </a:r>
            <a:r>
              <a:rPr lang="zh-CN" altLang="en-US" sz="1600" dirty="0">
                <a:solidFill>
                  <a:srgbClr val="FF0000"/>
                </a:solidFill>
                <a:latin typeface="Consolas" panose="020B0609020204030204" pitchFamily="49" charset="0"/>
                <a:ea typeface="华文楷体" panose="02010600040101010101" pitchFamily="2" charset="-122"/>
                <a:cs typeface="+mn-cs"/>
              </a:rPr>
              <a:t>创建</a:t>
            </a:r>
            <a:r>
              <a:rPr lang="en-US" altLang="zh-CN" sz="1600" dirty="0">
                <a:solidFill>
                  <a:srgbClr val="FF0000"/>
                </a:solidFill>
                <a:latin typeface="Consolas" panose="020B0609020204030204" pitchFamily="49" charset="0"/>
                <a:ea typeface="华文楷体" panose="02010600040101010101" pitchFamily="2" charset="-122"/>
              </a:rPr>
              <a:t>MonitorWin32</a:t>
            </a:r>
            <a:r>
              <a:rPr lang="zh-CN" altLang="en-US" sz="1600" dirty="0">
                <a:solidFill>
                  <a:srgbClr val="FF0000"/>
                </a:solidFill>
                <a:latin typeface="Consolas" panose="020B0609020204030204" pitchFamily="49" charset="0"/>
                <a:ea typeface="华文楷体" panose="02010600040101010101" pitchFamily="2" charset="-122"/>
              </a:rPr>
              <a:t>模式的监控器，并用基类指针来调用方法</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rgbClr val="FF0000"/>
                </a:solidFill>
                <a:latin typeface="Consolas" panose="020B0609020204030204" pitchFamily="49" charset="0"/>
                <a:ea typeface="华文楷体" panose="02010600040101010101" pitchFamily="2" charset="-122"/>
                <a:cs typeface="+mn-cs"/>
              </a:rPr>
              <a:t>	Monitor</a:t>
            </a:r>
            <a:r>
              <a:rPr lang="zh-CN" altLang="en-US" sz="1600" dirty="0">
                <a:solidFill>
                  <a:srgbClr val="FF0000"/>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monitor = new </a:t>
            </a:r>
            <a:r>
              <a:rPr lang="en-US" altLang="zh-CN" sz="1600" dirty="0">
                <a:solidFill>
                  <a:srgbClr val="FF0000"/>
                </a:solidFill>
                <a:latin typeface="Consolas" panose="020B0609020204030204" pitchFamily="49" charset="0"/>
                <a:ea typeface="华文楷体" panose="02010600040101010101" pitchFamily="2" charset="-122"/>
              </a:rPr>
              <a:t>MonitorWin32</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while (running()) {</a:t>
            </a:r>
          </a:p>
          <a:p>
            <a:r>
              <a:rPr lang="en-US" altLang="zh-CN" sz="1600" dirty="0">
                <a:solidFill>
                  <a:schemeClr val="tx1"/>
                </a:solidFill>
                <a:latin typeface="Consolas" panose="020B0609020204030204" pitchFamily="49" charset="0"/>
                <a:ea typeface="华文楷体" panose="02010600040101010101" pitchFamily="2" charset="-122"/>
                <a:cs typeface="+mn-cs"/>
              </a:rPr>
              <a:t>		monitor-&gt;</a:t>
            </a:r>
            <a:r>
              <a:rPr lang="en-US" altLang="zh-CN" sz="1600" dirty="0" err="1">
                <a:solidFill>
                  <a:schemeClr val="tx1"/>
                </a:solidFill>
                <a:latin typeface="Consolas" panose="020B0609020204030204" pitchFamily="49" charset="0"/>
                <a:ea typeface="华文楷体" panose="02010600040101010101" pitchFamily="2" charset="-122"/>
                <a:cs typeface="+mn-cs"/>
              </a:rPr>
              <a:t>getLoad</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FF0000"/>
                </a:solidFill>
                <a:latin typeface="Consolas" panose="020B0609020204030204" pitchFamily="49" charset="0"/>
                <a:ea typeface="华文楷体" panose="02010600040101010101" pitchFamily="2" charset="-122"/>
                <a:cs typeface="+mn-cs"/>
              </a:rPr>
              <a:t>//</a:t>
            </a:r>
            <a:r>
              <a:rPr lang="zh-CN" altLang="en-US" sz="1600" dirty="0">
                <a:solidFill>
                  <a:srgbClr val="FF0000"/>
                </a:solidFill>
                <a:latin typeface="Consolas" panose="020B0609020204030204" pitchFamily="49" charset="0"/>
                <a:ea typeface="华文楷体" panose="02010600040101010101" pitchFamily="2" charset="-122"/>
                <a:cs typeface="+mn-cs"/>
              </a:rPr>
              <a:t>获取负载信息</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monitor</a:t>
            </a:r>
            <a:r>
              <a:rPr lang="en-US" altLang="zh-CN" sz="1600" dirty="0">
                <a:solidFill>
                  <a:schemeClr val="tx1"/>
                </a:solidFill>
                <a:latin typeface="Consolas" panose="020B0609020204030204" pitchFamily="49" charset="0"/>
                <a:ea typeface="华文楷体" panose="02010600040101010101" pitchFamily="2" charset="-122"/>
              </a:rPr>
              <a:t>-&gt;</a:t>
            </a:r>
            <a:r>
              <a:rPr lang="en-US" altLang="zh-CN" sz="1600" dirty="0" err="1">
                <a:solidFill>
                  <a:schemeClr val="tx1"/>
                </a:solidFill>
                <a:latin typeface="Consolas" panose="020B0609020204030204" pitchFamily="49" charset="0"/>
                <a:ea typeface="华文楷体" panose="02010600040101010101" pitchFamily="2" charset="-122"/>
                <a:cs typeface="+mn-cs"/>
              </a:rPr>
              <a:t>getTotalMemory</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FF0000"/>
                </a:solidFill>
                <a:latin typeface="Consolas" panose="020B0609020204030204" pitchFamily="49" charset="0"/>
                <a:ea typeface="华文楷体" panose="02010600040101010101" pitchFamily="2" charset="-122"/>
                <a:cs typeface="+mn-cs"/>
              </a:rPr>
              <a:t>//</a:t>
            </a:r>
            <a:r>
              <a:rPr lang="zh-CN" altLang="en-US" sz="1600" dirty="0">
                <a:solidFill>
                  <a:srgbClr val="FF0000"/>
                </a:solidFill>
                <a:latin typeface="Consolas" panose="020B0609020204030204" pitchFamily="49" charset="0"/>
                <a:ea typeface="华文楷体" panose="02010600040101010101" pitchFamily="2" charset="-122"/>
                <a:cs typeface="+mn-cs"/>
              </a:rPr>
              <a:t>获取内存大小信息</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monitor</a:t>
            </a:r>
            <a:r>
              <a:rPr lang="en-US" altLang="zh-CN" sz="1600" dirty="0">
                <a:solidFill>
                  <a:schemeClr val="tx1"/>
                </a:solidFill>
                <a:latin typeface="Consolas" panose="020B0609020204030204" pitchFamily="49" charset="0"/>
                <a:ea typeface="华文楷体" panose="02010600040101010101" pitchFamily="2" charset="-122"/>
              </a:rPr>
              <a:t>-&gt;</a:t>
            </a:r>
            <a:r>
              <a:rPr lang="en-US" altLang="zh-CN" sz="1600" dirty="0" err="1">
                <a:solidFill>
                  <a:schemeClr val="tx1"/>
                </a:solidFill>
                <a:latin typeface="Consolas" panose="020B0609020204030204" pitchFamily="49" charset="0"/>
                <a:ea typeface="华文楷体" panose="02010600040101010101" pitchFamily="2" charset="-122"/>
                <a:cs typeface="+mn-cs"/>
              </a:rPr>
              <a:t>getUsedMemory</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FF0000"/>
                </a:solidFill>
                <a:latin typeface="Consolas" panose="020B0609020204030204" pitchFamily="49" charset="0"/>
                <a:ea typeface="华文楷体" panose="02010600040101010101" pitchFamily="2" charset="-122"/>
                <a:cs typeface="+mn-cs"/>
              </a:rPr>
              <a:t>//</a:t>
            </a:r>
            <a:r>
              <a:rPr lang="zh-CN" altLang="en-US" sz="1600" dirty="0">
                <a:solidFill>
                  <a:srgbClr val="FF0000"/>
                </a:solidFill>
                <a:latin typeface="Consolas" panose="020B0609020204030204" pitchFamily="49" charset="0"/>
                <a:ea typeface="华文楷体" panose="02010600040101010101" pitchFamily="2" charset="-122"/>
                <a:cs typeface="+mn-cs"/>
              </a:rPr>
              <a:t>获取内存使用信息</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monitor</a:t>
            </a:r>
            <a:r>
              <a:rPr lang="en-US" altLang="zh-CN" sz="1600" dirty="0">
                <a:solidFill>
                  <a:schemeClr val="tx1"/>
                </a:solidFill>
                <a:latin typeface="Consolas" panose="020B0609020204030204" pitchFamily="49" charset="0"/>
                <a:ea typeface="华文楷体" panose="02010600040101010101" pitchFamily="2" charset="-122"/>
              </a:rPr>
              <a:t>-&gt;</a:t>
            </a:r>
            <a:r>
              <a:rPr lang="en-US" altLang="zh-CN" sz="1600" dirty="0" err="1">
                <a:solidFill>
                  <a:schemeClr val="tx1"/>
                </a:solidFill>
                <a:latin typeface="Consolas" panose="020B0609020204030204" pitchFamily="49" charset="0"/>
                <a:ea typeface="华文楷体" panose="02010600040101010101" pitchFamily="2" charset="-122"/>
                <a:cs typeface="+mn-cs"/>
              </a:rPr>
              <a:t>getNetworkLatency</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a:solidFill>
                  <a:srgbClr val="FF0000"/>
                </a:solidFill>
                <a:latin typeface="Consolas" panose="020B0609020204030204" pitchFamily="49" charset="0"/>
                <a:ea typeface="华文楷体" panose="02010600040101010101" pitchFamily="2" charset="-122"/>
                <a:cs typeface="+mn-cs"/>
              </a:rPr>
              <a:t>//</a:t>
            </a:r>
            <a:r>
              <a:rPr lang="zh-CN" altLang="en-US" sz="1600" dirty="0">
                <a:solidFill>
                  <a:srgbClr val="FF0000"/>
                </a:solidFill>
                <a:latin typeface="Consolas" panose="020B0609020204030204" pitchFamily="49" charset="0"/>
                <a:ea typeface="华文楷体" panose="02010600040101010101" pitchFamily="2" charset="-122"/>
                <a:cs typeface="+mn-cs"/>
              </a:rPr>
              <a:t>获取网络延迟信息</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monitor</a:t>
            </a:r>
            <a:r>
              <a:rPr lang="en-US" altLang="zh-CN" sz="1600" dirty="0">
                <a:solidFill>
                  <a:schemeClr val="tx1"/>
                </a:solidFill>
                <a:latin typeface="Consolas" panose="020B0609020204030204" pitchFamily="49" charset="0"/>
                <a:ea typeface="华文楷体" panose="02010600040101010101" pitchFamily="2" charset="-122"/>
              </a:rPr>
              <a:t>-&gt;</a:t>
            </a:r>
            <a:r>
              <a:rPr lang="en-US" altLang="zh-CN" sz="1600" dirty="0">
                <a:solidFill>
                  <a:schemeClr val="tx1"/>
                </a:solidFill>
                <a:latin typeface="Consolas" panose="020B0609020204030204" pitchFamily="49" charset="0"/>
                <a:ea typeface="华文楷体" panose="02010600040101010101" pitchFamily="2" charset="-122"/>
                <a:cs typeface="+mn-cs"/>
              </a:rPr>
              <a:t>show();					</a:t>
            </a:r>
            <a:r>
              <a:rPr lang="en-US" altLang="zh-CN" sz="1600" dirty="0">
                <a:solidFill>
                  <a:srgbClr val="FF0000"/>
                </a:solidFill>
                <a:latin typeface="Consolas" panose="020B0609020204030204" pitchFamily="49" charset="0"/>
                <a:ea typeface="华文楷体" panose="02010600040101010101" pitchFamily="2" charset="-122"/>
                <a:cs typeface="+mn-cs"/>
              </a:rPr>
              <a:t>//</a:t>
            </a:r>
            <a:r>
              <a:rPr lang="zh-CN" altLang="en-US" sz="1600" dirty="0">
                <a:solidFill>
                  <a:srgbClr val="FF0000"/>
                </a:solidFill>
                <a:latin typeface="Consolas" panose="020B0609020204030204" pitchFamily="49" charset="0"/>
                <a:ea typeface="华文楷体" panose="02010600040101010101" pitchFamily="2" charset="-122"/>
                <a:cs typeface="+mn-cs"/>
              </a:rPr>
              <a:t>信息输出</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sleep(1000);</a:t>
            </a:r>
          </a:p>
          <a:p>
            <a:pPr lvl="1"/>
            <a:r>
              <a:rPr lang="en-US" altLang="zh-CN" sz="1600" dirty="0">
                <a:solidFill>
                  <a:schemeClr val="tx1"/>
                </a:solidFill>
                <a:latin typeface="Consolas" panose="020B0609020204030204" pitchFamily="49" charset="0"/>
                <a:ea typeface="华文楷体" panose="02010600040101010101" pitchFamily="2" charset="-122"/>
                <a:cs typeface="+mn-cs"/>
              </a:rPr>
              <a:t>}</a:t>
            </a:r>
          </a:p>
          <a:p>
            <a:pPr lvl="1"/>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释放</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delete monitor;</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针对接口编程</a:t>
            </a:r>
          </a:p>
        </p:txBody>
      </p:sp>
      <p:sp>
        <p:nvSpPr>
          <p:cNvPr id="3" name="内容占位符 2"/>
          <p:cNvSpPr>
            <a:spLocks noGrp="1"/>
          </p:cNvSpPr>
          <p:nvPr>
            <p:ph idx="1"/>
          </p:nvPr>
        </p:nvSpPr>
        <p:spPr>
          <a:xfrm>
            <a:off x="611560" y="1412776"/>
            <a:ext cx="8047806" cy="4749029"/>
          </a:xfrm>
        </p:spPr>
        <p:txBody>
          <a:bodyPr/>
          <a:lstStyle/>
          <a:p>
            <a:r>
              <a:rPr lang="zh-CN" altLang="en-US" dirty="0"/>
              <a:t>模板方法其实就是一种</a:t>
            </a:r>
            <a:r>
              <a:rPr lang="zh-CN" altLang="en-US" dirty="0">
                <a:solidFill>
                  <a:srgbClr val="FF0000"/>
                </a:solidFill>
              </a:rPr>
              <a:t>针对接口编程</a:t>
            </a:r>
            <a:r>
              <a:rPr lang="zh-CN" altLang="en-US" dirty="0"/>
              <a:t>的设计</a:t>
            </a:r>
            <a:endParaRPr lang="en-US" altLang="zh-CN" dirty="0"/>
          </a:p>
          <a:p>
            <a:r>
              <a:rPr lang="zh-CN" altLang="en-US" dirty="0"/>
              <a:t>通过抽象出“</a:t>
            </a:r>
            <a:r>
              <a:rPr lang="zh-CN" altLang="en-US" b="1" dirty="0">
                <a:solidFill>
                  <a:srgbClr val="FF0000"/>
                </a:solidFill>
              </a:rPr>
              <a:t>抽象概念</a:t>
            </a:r>
            <a:r>
              <a:rPr lang="zh-CN" altLang="en-US" dirty="0"/>
              <a:t>”，设计出描述这个抽象概念的</a:t>
            </a:r>
            <a:r>
              <a:rPr lang="zh-CN" altLang="en-US" b="1" dirty="0">
                <a:solidFill>
                  <a:srgbClr val="FF0000"/>
                </a:solidFill>
              </a:rPr>
              <a:t>抽象类</a:t>
            </a:r>
            <a:r>
              <a:rPr lang="zh-CN" altLang="en-US" dirty="0"/>
              <a:t>，或称为“</a:t>
            </a:r>
            <a:r>
              <a:rPr lang="zh-CN" altLang="en-US" b="1" dirty="0">
                <a:solidFill>
                  <a:srgbClr val="FF0000"/>
                </a:solidFill>
              </a:rPr>
              <a:t>接口类</a:t>
            </a:r>
            <a:r>
              <a:rPr lang="zh-CN" altLang="en-US" dirty="0"/>
              <a:t>”，这个类有一系列的（纯）虚函数，描述了这个类的“接口”</a:t>
            </a:r>
            <a:endParaRPr lang="en-US" altLang="zh-CN" dirty="0"/>
          </a:p>
          <a:p>
            <a:r>
              <a:rPr lang="zh-CN" altLang="en-US" dirty="0"/>
              <a:t>对这个接口类进行继承并实现这些（纯）虚函数，从而形成这个抽象概念的“</a:t>
            </a:r>
            <a:r>
              <a:rPr lang="zh-CN" altLang="en-US" b="1" dirty="0">
                <a:solidFill>
                  <a:srgbClr val="FF0000"/>
                </a:solidFill>
              </a:rPr>
              <a:t>实现类</a:t>
            </a:r>
            <a:r>
              <a:rPr lang="zh-CN" altLang="en-US" dirty="0"/>
              <a:t>”</a:t>
            </a:r>
            <a:r>
              <a:rPr lang="en-US" altLang="zh-CN" dirty="0"/>
              <a:t>——</a:t>
            </a:r>
            <a:r>
              <a:rPr lang="zh-CN" altLang="en-US" dirty="0"/>
              <a:t>实现可以有很多种</a:t>
            </a:r>
            <a:endParaRPr lang="en-US" altLang="zh-CN" dirty="0"/>
          </a:p>
          <a:p>
            <a:r>
              <a:rPr lang="zh-CN" altLang="en-US" dirty="0"/>
              <a:t>在使用这个概念的时候，我们</a:t>
            </a:r>
            <a:r>
              <a:rPr lang="zh-CN" altLang="en-US" b="1" dirty="0">
                <a:solidFill>
                  <a:srgbClr val="FF0000"/>
                </a:solidFill>
              </a:rPr>
              <a:t>使用接口类</a:t>
            </a:r>
            <a:r>
              <a:rPr lang="zh-CN" altLang="en-US" dirty="0"/>
              <a:t>来引用这个概念，而不直接使用实现类，从而避免实现类的改变造成整个程序的大规模变化</a:t>
            </a:r>
            <a:endParaRPr lang="en-US" altLang="zh-CN"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t>17</a:t>
            </a:fld>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开放封闭原则</a:t>
            </a:r>
          </a:p>
        </p:txBody>
      </p:sp>
      <p:sp>
        <p:nvSpPr>
          <p:cNvPr id="3" name="内容占位符 2"/>
          <p:cNvSpPr>
            <a:spLocks noGrp="1"/>
          </p:cNvSpPr>
          <p:nvPr>
            <p:ph idx="1"/>
          </p:nvPr>
        </p:nvSpPr>
        <p:spPr>
          <a:xfrm>
            <a:off x="628650" y="1575277"/>
            <a:ext cx="7886700" cy="4950067"/>
          </a:xfrm>
        </p:spPr>
        <p:txBody>
          <a:bodyPr>
            <a:normAutofit fontScale="92500"/>
          </a:bodyPr>
          <a:lstStyle/>
          <a:p>
            <a:pPr marL="228600" lvl="2">
              <a:lnSpc>
                <a:spcPct val="110000"/>
              </a:lnSpc>
              <a:spcBef>
                <a:spcPts val="1000"/>
              </a:spcBef>
              <a:buSzPct val="75000"/>
              <a:buFont typeface="Wingdings" panose="05000000000000000000" pitchFamily="2" charset="2"/>
              <a:buChar char="n"/>
            </a:pPr>
            <a:r>
              <a:rPr lang="zh-CN" altLang="en-US" sz="3000" b="1" dirty="0">
                <a:solidFill>
                  <a:srgbClr val="003366"/>
                </a:solidFill>
                <a:latin typeface="Lucida Console" panose="020B0609040504020204" pitchFamily="49" charset="0"/>
              </a:rPr>
              <a:t>模板方法很好的体现了开放封闭原则</a:t>
            </a:r>
            <a:endParaRPr lang="en-US" altLang="zh-CN" sz="3000" b="1" dirty="0">
              <a:solidFill>
                <a:srgbClr val="003366"/>
              </a:solidFill>
              <a:latin typeface="Lucida Console" panose="020B0609040504020204" pitchFamily="49" charset="0"/>
            </a:endParaRPr>
          </a:p>
          <a:p>
            <a:pPr lvl="1">
              <a:lnSpc>
                <a:spcPct val="110000"/>
              </a:lnSpc>
              <a:buSzPct val="75000"/>
              <a:buFont typeface="Wingdings" panose="05000000000000000000" pitchFamily="2" charset="2"/>
              <a:buChar char="§"/>
            </a:pPr>
            <a:r>
              <a:rPr lang="zh-CN" altLang="en-US" sz="3000" dirty="0"/>
              <a:t>对扩展开放，有新需求或变化时，可以方便地现有代码进行扩展，而无需整体变动</a:t>
            </a:r>
          </a:p>
          <a:p>
            <a:pPr lvl="1">
              <a:lnSpc>
                <a:spcPct val="110000"/>
              </a:lnSpc>
              <a:buSzPct val="75000"/>
              <a:buFont typeface="Wingdings" panose="05000000000000000000" pitchFamily="2" charset="2"/>
              <a:buChar char="§"/>
            </a:pPr>
            <a:r>
              <a:rPr lang="zh-CN" altLang="en-US" sz="3000" dirty="0"/>
              <a:t>对修改封闭，新的扩展类一旦设计完成，可以独立完成其工作，同样不需要整体变动</a:t>
            </a:r>
            <a:endParaRPr lang="en-US" altLang="zh-CN" sz="3000" dirty="0"/>
          </a:p>
          <a:p>
            <a:pPr marL="228600" lvl="2">
              <a:lnSpc>
                <a:spcPct val="110000"/>
              </a:lnSpc>
              <a:spcBef>
                <a:spcPts val="1000"/>
              </a:spcBef>
              <a:buSzPct val="75000"/>
              <a:buFont typeface="Wingdings" panose="05000000000000000000" pitchFamily="2" charset="2"/>
              <a:buChar char="n"/>
            </a:pPr>
            <a:r>
              <a:rPr lang="zh-CN" altLang="en-US" sz="3000" b="1" dirty="0">
                <a:solidFill>
                  <a:srgbClr val="003366"/>
                </a:solidFill>
                <a:latin typeface="Lucida Console" panose="020B0609040504020204" pitchFamily="49" charset="0"/>
              </a:rPr>
              <a:t>开放封闭原则的核心就是在</a:t>
            </a:r>
            <a:r>
              <a:rPr lang="zh-CN" altLang="en-US" sz="3000" b="1" dirty="0">
                <a:solidFill>
                  <a:srgbClr val="FF0000"/>
                </a:solidFill>
                <a:latin typeface="Lucida Console" panose="020B0609040504020204" pitchFamily="49" charset="0"/>
              </a:rPr>
              <a:t>结构层面上解耦，对抽象进行编程，</a:t>
            </a:r>
            <a:r>
              <a:rPr lang="zh-CN" altLang="en-US" sz="3000" b="1" dirty="0">
                <a:solidFill>
                  <a:srgbClr val="003366"/>
                </a:solidFill>
                <a:latin typeface="Lucida Console" panose="020B0609040504020204" pitchFamily="49" charset="0"/>
              </a:rPr>
              <a:t>而不对具体编程</a:t>
            </a:r>
            <a:endParaRPr lang="en-US" altLang="zh-CN" sz="3000" b="1" dirty="0">
              <a:solidFill>
                <a:srgbClr val="003366"/>
              </a:solidFill>
              <a:latin typeface="Lucida Console" panose="020B0609040504020204" pitchFamily="49" charset="0"/>
            </a:endParaRPr>
          </a:p>
          <a:p>
            <a:pPr lvl="1">
              <a:lnSpc>
                <a:spcPct val="110000"/>
              </a:lnSpc>
              <a:buSzPct val="75000"/>
              <a:buFont typeface="Wingdings" panose="05000000000000000000" pitchFamily="2" charset="2"/>
              <a:buChar char="§"/>
            </a:pPr>
            <a:r>
              <a:rPr lang="zh-CN" altLang="en-US" sz="3000" dirty="0"/>
              <a:t>抽象结构是简单与稳定的</a:t>
            </a:r>
            <a:endParaRPr lang="en-US" altLang="zh-CN" sz="3000" dirty="0"/>
          </a:p>
          <a:p>
            <a:pPr lvl="1">
              <a:lnSpc>
                <a:spcPct val="110000"/>
              </a:lnSpc>
              <a:buSzPct val="75000"/>
              <a:buFont typeface="Wingdings" panose="05000000000000000000" pitchFamily="2" charset="2"/>
              <a:buChar char="§"/>
            </a:pPr>
            <a:r>
              <a:rPr lang="zh-CN" altLang="en-US" sz="3000" dirty="0"/>
              <a:t>具体实现是复杂与多变的</a:t>
            </a:r>
            <a:endParaRPr lang="en-US" altLang="zh-CN" sz="3000"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t>18</a:t>
            </a:fld>
            <a:endParaRPr lang="zh-CN" altLang="en-US" dirty="0"/>
          </a:p>
        </p:txBody>
      </p:sp>
      <p:sp>
        <p:nvSpPr>
          <p:cNvPr id="7" name="内容占位符 2"/>
          <p:cNvSpPr txBox="1"/>
          <p:nvPr/>
        </p:nvSpPr>
        <p:spPr>
          <a:xfrm>
            <a:off x="628650" y="5451886"/>
            <a:ext cx="7886700" cy="10217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需求变化</a:t>
            </a:r>
          </a:p>
        </p:txBody>
      </p:sp>
      <p:sp>
        <p:nvSpPr>
          <p:cNvPr id="3" name="内容占位符 2"/>
          <p:cNvSpPr>
            <a:spLocks noGrp="1"/>
          </p:cNvSpPr>
          <p:nvPr>
            <p:ph idx="1"/>
          </p:nvPr>
        </p:nvSpPr>
        <p:spPr/>
        <p:txBody>
          <a:bodyPr/>
          <a:lstStyle/>
          <a:p>
            <a:pPr marL="228600" lvl="2">
              <a:spcBef>
                <a:spcPts val="1000"/>
              </a:spcBef>
              <a:buSzPct val="75000"/>
              <a:buFont typeface="Wingdings" panose="05000000000000000000" pitchFamily="2" charset="2"/>
              <a:buChar char="n"/>
            </a:pPr>
            <a:r>
              <a:rPr lang="zh-CN" altLang="en-US" sz="2800" b="1" dirty="0">
                <a:solidFill>
                  <a:srgbClr val="003366"/>
                </a:solidFill>
              </a:rPr>
              <a:t>如果</a:t>
            </a:r>
            <a:r>
              <a:rPr lang="en-US" altLang="zh-CN" sz="2800" dirty="0" err="1"/>
              <a:t>getLoad</a:t>
            </a:r>
            <a:r>
              <a:rPr lang="en-US" altLang="zh-CN" sz="2800" dirty="0"/>
              <a:t>()</a:t>
            </a:r>
            <a:r>
              <a:rPr lang="zh-CN" altLang="en-US" sz="2800" dirty="0"/>
              <a:t>，</a:t>
            </a:r>
            <a:r>
              <a:rPr lang="en-US" altLang="zh-CN" sz="2800" dirty="0" err="1"/>
              <a:t>getNetworkLatency</a:t>
            </a:r>
            <a:r>
              <a:rPr lang="en-US" altLang="zh-CN" sz="2800" dirty="0"/>
              <a:t>()</a:t>
            </a:r>
            <a:r>
              <a:rPr lang="zh-CN" altLang="en-US" sz="2800" dirty="0"/>
              <a:t>，</a:t>
            </a:r>
            <a:r>
              <a:rPr lang="en-US" altLang="zh-CN" sz="2800" dirty="0" err="1"/>
              <a:t>getTotalMemory</a:t>
            </a:r>
            <a:r>
              <a:rPr lang="en-US" altLang="zh-CN" sz="2800" dirty="0"/>
              <a:t>()</a:t>
            </a:r>
            <a:r>
              <a:rPr lang="zh-CN" altLang="en-US" sz="2800" dirty="0"/>
              <a:t>，</a:t>
            </a:r>
            <a:r>
              <a:rPr lang="en-US" altLang="zh-CN" sz="2800" dirty="0" err="1"/>
              <a:t>getUsedMemory</a:t>
            </a:r>
            <a:r>
              <a:rPr lang="en-US" altLang="zh-CN" sz="2800" dirty="0"/>
              <a:t>()</a:t>
            </a:r>
            <a:r>
              <a:rPr lang="zh-CN" altLang="en-US" sz="2800" b="1" dirty="0">
                <a:solidFill>
                  <a:srgbClr val="003366"/>
                </a:solidFill>
                <a:latin typeface="Lucida Console" panose="020B0609040504020204" pitchFamily="49" charset="0"/>
              </a:rPr>
              <a:t>这几个函数接口的实现方法互相独立</a:t>
            </a:r>
            <a:endParaRPr lang="en-US" altLang="zh-CN" sz="2800" b="1" dirty="0">
              <a:solidFill>
                <a:srgbClr val="003366"/>
              </a:solidFill>
              <a:latin typeface="Lucida Console" panose="020B0609040504020204" pitchFamily="49" charset="0"/>
            </a:endParaRPr>
          </a:p>
          <a:p>
            <a:pPr marL="228600" lvl="2">
              <a:spcBef>
                <a:spcPts val="1000"/>
              </a:spcBef>
              <a:buSzPct val="75000"/>
              <a:buFont typeface="Wingdings" panose="05000000000000000000" pitchFamily="2" charset="2"/>
              <a:buChar char="n"/>
            </a:pPr>
            <a:r>
              <a:rPr lang="zh-CN" altLang="en-US" sz="2800" b="1" dirty="0">
                <a:solidFill>
                  <a:srgbClr val="003366"/>
                </a:solidFill>
                <a:latin typeface="Lucida Console" panose="020B0609040504020204" pitchFamily="49" charset="0"/>
              </a:rPr>
              <a:t>假设</a:t>
            </a:r>
            <a:endParaRPr lang="en-US" altLang="zh-CN" sz="2800" b="1" dirty="0">
              <a:solidFill>
                <a:srgbClr val="003366"/>
              </a:solidFill>
              <a:latin typeface="Lucida Console" panose="020B0609040504020204" pitchFamily="49" charset="0"/>
            </a:endParaRPr>
          </a:p>
          <a:p>
            <a:pPr lvl="2">
              <a:buSzPct val="75000"/>
              <a:buFont typeface="Wingdings" panose="05000000000000000000" pitchFamily="2" charset="2"/>
              <a:buChar char="§"/>
            </a:pPr>
            <a:r>
              <a:rPr lang="en-US" altLang="zh-CN" sz="2400" dirty="0" err="1"/>
              <a:t>getLoad</a:t>
            </a:r>
            <a:r>
              <a:rPr lang="en-US" altLang="zh-CN" sz="2400" dirty="0"/>
              <a:t>()</a:t>
            </a:r>
            <a:r>
              <a:rPr lang="zh-CN" altLang="en-US" sz="2400" dirty="0"/>
              <a:t>有 </a:t>
            </a:r>
            <a:r>
              <a:rPr lang="en-US" altLang="zh-CN" sz="2400" b="1" dirty="0">
                <a:solidFill>
                  <a:srgbClr val="FF0000"/>
                </a:solidFill>
              </a:rPr>
              <a:t>n</a:t>
            </a:r>
            <a:r>
              <a:rPr lang="en-US" altLang="zh-CN" sz="2400" dirty="0"/>
              <a:t> </a:t>
            </a:r>
            <a:r>
              <a:rPr lang="zh-CN" altLang="en-US" sz="2400" dirty="0"/>
              <a:t>种实现</a:t>
            </a:r>
            <a:endParaRPr lang="en-US" altLang="zh-CN" sz="2400" dirty="0"/>
          </a:p>
          <a:p>
            <a:pPr lvl="2">
              <a:buSzPct val="75000"/>
              <a:buFont typeface="Wingdings" panose="05000000000000000000" pitchFamily="2" charset="2"/>
              <a:buChar char="§"/>
            </a:pPr>
            <a:r>
              <a:rPr lang="en-US" altLang="zh-CN" sz="2400" dirty="0" err="1"/>
              <a:t>getNetworkLatency</a:t>
            </a:r>
            <a:r>
              <a:rPr lang="en-US" altLang="zh-CN" sz="2400" dirty="0"/>
              <a:t>()</a:t>
            </a:r>
            <a:r>
              <a:rPr lang="zh-CN" altLang="en-US" sz="2400" dirty="0"/>
              <a:t>有 </a:t>
            </a:r>
            <a:r>
              <a:rPr lang="en-US" altLang="zh-CN" sz="2400" b="1" dirty="0">
                <a:solidFill>
                  <a:srgbClr val="FF0000"/>
                </a:solidFill>
              </a:rPr>
              <a:t>m</a:t>
            </a:r>
            <a:r>
              <a:rPr lang="en-US" altLang="zh-CN" sz="2400" dirty="0"/>
              <a:t> </a:t>
            </a:r>
            <a:r>
              <a:rPr lang="zh-CN" altLang="en-US" sz="2400" dirty="0"/>
              <a:t>种实现</a:t>
            </a:r>
            <a:endParaRPr lang="en-US" altLang="zh-CN" sz="2400" dirty="0"/>
          </a:p>
          <a:p>
            <a:pPr lvl="2">
              <a:buSzPct val="75000"/>
              <a:buFont typeface="Wingdings" panose="05000000000000000000" pitchFamily="2" charset="2"/>
              <a:buChar char="§"/>
            </a:pPr>
            <a:r>
              <a:rPr lang="en-US" altLang="zh-CN" sz="2400" dirty="0" err="1"/>
              <a:t>getTotalMemory</a:t>
            </a:r>
            <a:r>
              <a:rPr lang="en-US" altLang="zh-CN" sz="2400" dirty="0"/>
              <a:t>()</a:t>
            </a:r>
            <a:r>
              <a:rPr lang="zh-CN" altLang="en-US" sz="2400" dirty="0"/>
              <a:t>与</a:t>
            </a:r>
            <a:r>
              <a:rPr lang="en-US" altLang="zh-CN" sz="2400" dirty="0" err="1"/>
              <a:t>getUsedMemory</a:t>
            </a:r>
            <a:r>
              <a:rPr lang="en-US" altLang="zh-CN" sz="2400" dirty="0"/>
              <a:t>()</a:t>
            </a:r>
            <a:r>
              <a:rPr lang="zh-CN" altLang="en-US" sz="2400" dirty="0"/>
              <a:t>有 </a:t>
            </a:r>
            <a:r>
              <a:rPr lang="en-US" altLang="zh-CN" sz="2400" b="1" dirty="0">
                <a:solidFill>
                  <a:srgbClr val="FF0000"/>
                </a:solidFill>
              </a:rPr>
              <a:t>k</a:t>
            </a:r>
            <a:r>
              <a:rPr lang="en-US" altLang="zh-CN" sz="2400" dirty="0"/>
              <a:t> </a:t>
            </a:r>
            <a:r>
              <a:rPr lang="zh-CN" altLang="en-US" sz="2400" dirty="0"/>
              <a:t>种实现</a:t>
            </a:r>
            <a:endParaRPr lang="en-US" altLang="zh-CN" sz="2400" dirty="0"/>
          </a:p>
          <a:p>
            <a:pPr marL="228600" lvl="2">
              <a:spcBef>
                <a:spcPts val="1000"/>
              </a:spcBef>
              <a:buSzPct val="75000"/>
              <a:buFont typeface="Wingdings" panose="05000000000000000000" pitchFamily="2" charset="2"/>
              <a:buChar char="n"/>
            </a:pPr>
            <a:r>
              <a:rPr lang="zh-CN" altLang="en-US" sz="2800" b="1" dirty="0">
                <a:solidFill>
                  <a:srgbClr val="003366"/>
                </a:solidFill>
                <a:latin typeface="Lucida Console" panose="020B0609040504020204" pitchFamily="49" charset="0"/>
              </a:rPr>
              <a:t>使用模板方法，我们将需要实现 </a:t>
            </a:r>
            <a:r>
              <a:rPr lang="en-US" altLang="zh-CN" sz="2800" b="1" dirty="0">
                <a:solidFill>
                  <a:srgbClr val="FF0000"/>
                </a:solidFill>
                <a:latin typeface="Lucida Console" panose="020B0609040504020204" pitchFamily="49" charset="0"/>
              </a:rPr>
              <a:t>n*m*k </a:t>
            </a:r>
            <a:r>
              <a:rPr lang="zh-CN" altLang="en-US" sz="2800" b="1" dirty="0">
                <a:solidFill>
                  <a:srgbClr val="003366"/>
                </a:solidFill>
                <a:latin typeface="Lucida Console" panose="020B0609040504020204" pitchFamily="49" charset="0"/>
              </a:rPr>
              <a:t>个子类</a:t>
            </a:r>
            <a:endParaRPr lang="en-US" altLang="zh-CN" sz="2800" b="1" dirty="0">
              <a:solidFill>
                <a:srgbClr val="003366"/>
              </a:solidFill>
              <a:latin typeface="Lucida Console" panose="020B0609040504020204" pitchFamily="49" charset="0"/>
            </a:endParaRPr>
          </a:p>
          <a:p>
            <a:pPr marL="228600" lvl="2">
              <a:spcBef>
                <a:spcPts val="1000"/>
              </a:spcBef>
              <a:buSzPct val="75000"/>
              <a:buFont typeface="Wingdings" panose="05000000000000000000" pitchFamily="2" charset="2"/>
              <a:buChar char="n"/>
            </a:pPr>
            <a:r>
              <a:rPr lang="zh-CN" altLang="en-US" sz="2800" b="1" dirty="0">
                <a:solidFill>
                  <a:srgbClr val="003366"/>
                </a:solidFill>
                <a:latin typeface="Lucida Console" panose="020B0609040504020204" pitchFamily="49" charset="0"/>
              </a:rPr>
              <a:t>这样充斥大量冗余的实现方式是不可取的</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t>19</a:t>
            </a:fld>
            <a:endParaRPr lang="zh-CN" altLang="en-US" dirty="0"/>
          </a:p>
        </p:txBody>
      </p:sp>
      <p:sp>
        <p:nvSpPr>
          <p:cNvPr id="5" name="TextBox 5"/>
          <p:cNvSpPr txBox="1"/>
          <p:nvPr/>
        </p:nvSpPr>
        <p:spPr>
          <a:xfrm>
            <a:off x="2771800" y="260648"/>
            <a:ext cx="3312368" cy="6447919"/>
          </a:xfrm>
          <a:prstGeom prst="rect">
            <a:avLst/>
          </a:prstGeom>
          <a:noFill/>
        </p:spPr>
        <p:txBody>
          <a:bodyPr wrap="square" rtlCol="0">
            <a:spAutoFit/>
          </a:bodyPr>
          <a:lstStyle/>
          <a:p>
            <a:r>
              <a:rPr lang="en-US" altLang="zh-CN" sz="41300" dirty="0">
                <a:solidFill>
                  <a:srgbClr val="FF0000"/>
                </a:solidFill>
                <a:latin typeface="微软雅黑" panose="020B0503020204020204" charset="-122"/>
                <a:ea typeface="微软雅黑" panose="020B0503020204020204" charset="-122"/>
              </a:rPr>
              <a:t>?</a:t>
            </a:r>
            <a:endParaRPr lang="zh-CN" altLang="en-US" sz="1600" dirty="0">
              <a:solidFill>
                <a:srgbClr val="FF0000"/>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out)">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设计模式</a:t>
            </a:r>
            <a:endParaRPr lang="en-US" dirty="0"/>
          </a:p>
        </p:txBody>
      </p:sp>
      <p:sp>
        <p:nvSpPr>
          <p:cNvPr id="4" name="内容占位符 3"/>
          <p:cNvSpPr>
            <a:spLocks noGrp="1"/>
          </p:cNvSpPr>
          <p:nvPr>
            <p:ph idx="1"/>
          </p:nvPr>
        </p:nvSpPr>
        <p:spPr>
          <a:xfrm>
            <a:off x="521146" y="1488283"/>
            <a:ext cx="8515350" cy="4749029"/>
          </a:xfrm>
        </p:spPr>
        <p:txBody>
          <a:bodyPr/>
          <a:lstStyle/>
          <a:p>
            <a:r>
              <a:rPr lang="zh-CN" altLang="en-US" dirty="0"/>
              <a:t>在日常的开发任务中，采用精心设计的程序架构可以极大方便日常的变动与修改，从而降低维护的代价</a:t>
            </a:r>
          </a:p>
          <a:p>
            <a:r>
              <a:rPr lang="zh-CN" altLang="en-US" dirty="0"/>
              <a:t>设计模式（</a:t>
            </a:r>
            <a:r>
              <a:rPr lang="en-US" altLang="zh-CN" dirty="0"/>
              <a:t>Design Pattern</a:t>
            </a:r>
            <a:r>
              <a:rPr lang="zh-CN" altLang="en-US" dirty="0"/>
              <a:t>）则是在长时间的实践之中，开发人员总结出的</a:t>
            </a:r>
            <a:r>
              <a:rPr lang="zh-CN" altLang="en-US" dirty="0">
                <a:solidFill>
                  <a:srgbClr val="FF0000"/>
                </a:solidFill>
              </a:rPr>
              <a:t>优秀架构与解决方案</a:t>
            </a:r>
            <a:r>
              <a:rPr lang="zh-CN" altLang="en-US" dirty="0"/>
              <a:t>。经典的设计模式，都是经过相当长的一段时间的试验和错误总结而成的</a:t>
            </a:r>
          </a:p>
          <a:p>
            <a:r>
              <a:rPr lang="zh-CN" altLang="en-US" dirty="0"/>
              <a:t>学习设计模式将有助于</a:t>
            </a:r>
            <a:r>
              <a:rPr lang="zh-CN" altLang="en-US" dirty="0">
                <a:solidFill>
                  <a:srgbClr val="FF0000"/>
                </a:solidFill>
              </a:rPr>
              <a:t>经验不足的开发人员</a:t>
            </a:r>
            <a:r>
              <a:rPr lang="zh-CN" altLang="en-US" dirty="0"/>
              <a:t>在实际开发中，灵活地运用面向对象特性，并能够</a:t>
            </a:r>
            <a:r>
              <a:rPr lang="zh-CN" altLang="en-US" dirty="0">
                <a:solidFill>
                  <a:srgbClr val="FF0000"/>
                </a:solidFill>
              </a:rPr>
              <a:t>快速</a:t>
            </a:r>
            <a:r>
              <a:rPr lang="zh-CN" altLang="en-US" dirty="0"/>
              <a:t>构建不同场景下的程序框架，写出优质代码</a:t>
            </a:r>
            <a:endParaRPr lang="en-US" altLang="zh-CN" dirty="0"/>
          </a:p>
          <a:p>
            <a:endParaRPr lang="en-US" altLang="zh-CN" dirty="0"/>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t>2</a:t>
            </a:fld>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idx="4294967295"/>
          </p:nvPr>
        </p:nvSpPr>
        <p:spPr>
          <a:xfrm>
            <a:off x="683568" y="2564904"/>
            <a:ext cx="7772400" cy="1470025"/>
          </a:xfrm>
        </p:spPr>
        <p:txBody>
          <a:bodyPr/>
          <a:lstStyle/>
          <a:p>
            <a:pPr algn="ctr" eaLnBrk="1" hangingPunct="1"/>
            <a:r>
              <a:rPr lang="zh-CN" altLang="en-US" sz="5400" dirty="0">
                <a:solidFill>
                  <a:srgbClr val="003366"/>
                </a:solidFill>
                <a:latin typeface="微软雅黑" panose="020B0503020204020204" charset="-122"/>
                <a:ea typeface="微软雅黑" panose="020B0503020204020204" charset="-122"/>
                <a:cs typeface="微软雅黑" panose="020B0503020204020204" charset="-122"/>
              </a:rPr>
              <a:t>策略模式</a:t>
            </a:r>
            <a:br>
              <a:rPr lang="zh-CN" altLang="en-US" sz="5400" dirty="0">
                <a:solidFill>
                  <a:srgbClr val="003366"/>
                </a:solidFill>
                <a:latin typeface="微软雅黑" panose="020B0503020204020204" charset="-122"/>
                <a:ea typeface="微软雅黑" panose="020B0503020204020204" charset="-122"/>
                <a:cs typeface="微软雅黑" panose="020B0503020204020204" charset="-122"/>
              </a:rPr>
            </a:br>
            <a:r>
              <a:rPr lang="en-US" altLang="zh-CN" sz="5400" dirty="0">
                <a:solidFill>
                  <a:srgbClr val="003366"/>
                </a:solidFill>
                <a:latin typeface="微软雅黑" panose="020B0503020204020204" charset="-122"/>
                <a:ea typeface="微软雅黑" panose="020B0503020204020204" charset="-122"/>
                <a:cs typeface="微软雅黑" panose="020B0503020204020204" charset="-122"/>
              </a:rPr>
              <a:t>Strategy</a:t>
            </a:r>
          </a:p>
        </p:txBody>
      </p:sp>
      <p:sp>
        <p:nvSpPr>
          <p:cNvPr id="24579" name="灯片编号占位符 5"/>
          <p:cNvSpPr>
            <a:spLocks noGrp="1"/>
          </p:cNvSpPr>
          <p:nvPr>
            <p:ph type="sldNum" sz="quarter" idx="12"/>
          </p:nvPr>
        </p:nvSpPr>
        <p:spPr>
          <a:xfrm>
            <a:off x="6991350" y="6524625"/>
            <a:ext cx="2133600" cy="333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华文中宋" panose="02010600040101010101" pitchFamily="2" charset="-122"/>
              </a:defRPr>
            </a:lvl1pPr>
            <a:lvl2pPr marL="742950" indent="-285750">
              <a:spcBef>
                <a:spcPct val="20000"/>
              </a:spcBef>
              <a:buChar char="–"/>
              <a:defRPr sz="28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4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0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9pPr>
          </a:lstStyle>
          <a:p>
            <a:pPr>
              <a:spcBef>
                <a:spcPct val="0"/>
              </a:spcBef>
              <a:buFontTx/>
              <a:buNone/>
            </a:pPr>
            <a:fld id="{B6D092EB-5C25-4AA2-B2CD-B9A2BCD4DB8F}" type="slidenum">
              <a:rPr lang="en-US" altLang="zh-CN" sz="1400">
                <a:solidFill>
                  <a:schemeClr val="hlink"/>
                </a:solidFill>
                <a:ea typeface="宋体" panose="02010600030101010101" pitchFamily="2" charset="-122"/>
              </a:rPr>
              <a:t>20</a:t>
            </a:fld>
            <a:endParaRPr lang="en-US" altLang="zh-CN" sz="1400">
              <a:solidFill>
                <a:schemeClr val="hlink"/>
              </a:solidFill>
              <a:ea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策略（</a:t>
            </a:r>
            <a:r>
              <a:rPr lang="en-US" altLang="zh-CN" dirty="0"/>
              <a:t>Strategy</a:t>
            </a:r>
            <a:r>
              <a:rPr lang="zh-CN" altLang="en-US" dirty="0"/>
              <a:t>）模式</a:t>
            </a:r>
          </a:p>
        </p:txBody>
      </p:sp>
      <p:sp>
        <p:nvSpPr>
          <p:cNvPr id="3" name="内容占位符 2"/>
          <p:cNvSpPr>
            <a:spLocks noGrp="1"/>
          </p:cNvSpPr>
          <p:nvPr>
            <p:ph idx="1"/>
          </p:nvPr>
        </p:nvSpPr>
        <p:spPr/>
        <p:txBody>
          <a:bodyPr/>
          <a:lstStyle/>
          <a:p>
            <a:r>
              <a:rPr lang="zh-CN" altLang="en-US" dirty="0"/>
              <a:t>定义一系列算法并加以封装，使得这些算法可以互相替换</a:t>
            </a:r>
          </a:p>
          <a:p>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t>21</a:t>
            </a:fld>
            <a:endParaRPr lang="zh-CN" altLang="en-US" dirty="0"/>
          </a:p>
        </p:txBody>
      </p:sp>
      <p:pic>
        <p:nvPicPr>
          <p:cNvPr id="5" name="图片 4"/>
          <p:cNvPicPr>
            <a:picLocks noChangeAspect="1"/>
          </p:cNvPicPr>
          <p:nvPr/>
        </p:nvPicPr>
        <p:blipFill>
          <a:blip r:embed="rId2"/>
          <a:stretch>
            <a:fillRect/>
          </a:stretch>
        </p:blipFill>
        <p:spPr>
          <a:xfrm>
            <a:off x="323528" y="2780928"/>
            <a:ext cx="8461546" cy="3312368"/>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0398" y="-134144"/>
            <a:ext cx="7886700" cy="1325563"/>
          </a:xfrm>
        </p:spPr>
        <p:txBody>
          <a:bodyPr/>
          <a:lstStyle/>
          <a:p>
            <a:r>
              <a:rPr lang="zh-CN" altLang="en-US" dirty="0"/>
              <a:t>具体化到我们的问题</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t>22</a:t>
            </a:fld>
            <a:endParaRPr lang="zh-CN" altLang="en-US" dirty="0"/>
          </a:p>
        </p:txBody>
      </p:sp>
      <p:sp>
        <p:nvSpPr>
          <p:cNvPr id="6" name="AutoShape 3"/>
          <p:cNvSpPr>
            <a:spLocks noChangeAspect="1" noChangeArrowheads="1" noTextEdit="1"/>
          </p:cNvSpPr>
          <p:nvPr/>
        </p:nvSpPr>
        <p:spPr bwMode="auto">
          <a:xfrm>
            <a:off x="684213" y="1139825"/>
            <a:ext cx="7631112" cy="558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p>
        </p:txBody>
      </p:sp>
      <p:sp>
        <p:nvSpPr>
          <p:cNvPr id="15" name="Rectangle 13"/>
          <p:cNvSpPr>
            <a:spLocks noChangeArrowheads="1"/>
          </p:cNvSpPr>
          <p:nvPr/>
        </p:nvSpPr>
        <p:spPr bwMode="auto">
          <a:xfrm>
            <a:off x="1817688" y="4249738"/>
            <a:ext cx="1019175" cy="246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6" name="Rectangle 14"/>
          <p:cNvSpPr>
            <a:spLocks noChangeArrowheads="1"/>
          </p:cNvSpPr>
          <p:nvPr/>
        </p:nvSpPr>
        <p:spPr bwMode="auto">
          <a:xfrm>
            <a:off x="1817688" y="4249738"/>
            <a:ext cx="1019175" cy="246063"/>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7" name="Rectangle 15"/>
          <p:cNvSpPr>
            <a:spLocks noChangeArrowheads="1"/>
          </p:cNvSpPr>
          <p:nvPr/>
        </p:nvSpPr>
        <p:spPr bwMode="auto">
          <a:xfrm>
            <a:off x="1817688" y="3713163"/>
            <a:ext cx="1019175" cy="536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 name="Rectangle 16"/>
          <p:cNvSpPr>
            <a:spLocks noChangeArrowheads="1"/>
          </p:cNvSpPr>
          <p:nvPr/>
        </p:nvSpPr>
        <p:spPr bwMode="auto">
          <a:xfrm>
            <a:off x="1817688" y="3713163"/>
            <a:ext cx="1019175" cy="536575"/>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9" name="Rectangle 17"/>
          <p:cNvSpPr>
            <a:spLocks noChangeArrowheads="1"/>
          </p:cNvSpPr>
          <p:nvPr/>
        </p:nvSpPr>
        <p:spPr bwMode="auto">
          <a:xfrm>
            <a:off x="1873250" y="3741738"/>
            <a:ext cx="249237"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&lt;&lt;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0" name="Rectangle 18"/>
          <p:cNvSpPr>
            <a:spLocks noChangeArrowheads="1"/>
          </p:cNvSpPr>
          <p:nvPr/>
        </p:nvSpPr>
        <p:spPr bwMode="auto">
          <a:xfrm>
            <a:off x="2033588" y="3741738"/>
            <a:ext cx="681037"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Interface</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1" name="Rectangle 19"/>
          <p:cNvSpPr>
            <a:spLocks noChangeArrowheads="1"/>
          </p:cNvSpPr>
          <p:nvPr/>
        </p:nvSpPr>
        <p:spPr bwMode="auto">
          <a:xfrm>
            <a:off x="2627313" y="3741738"/>
            <a:ext cx="249237"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&gt;&gt;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2" name="Rectangle 20"/>
          <p:cNvSpPr>
            <a:spLocks noChangeArrowheads="1"/>
          </p:cNvSpPr>
          <p:nvPr/>
        </p:nvSpPr>
        <p:spPr bwMode="auto">
          <a:xfrm>
            <a:off x="1889125" y="3971925"/>
            <a:ext cx="963612"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a:ln>
                  <a:noFill/>
                </a:ln>
                <a:solidFill>
                  <a:srgbClr val="000000"/>
                </a:solidFill>
                <a:effectLst/>
                <a:latin typeface="Calibri" panose="020F0502020204030204" charset="0"/>
              </a:rPr>
              <a:t>LoadStrategy</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3" name="Rectangle 21"/>
          <p:cNvSpPr>
            <a:spLocks noChangeArrowheads="1"/>
          </p:cNvSpPr>
          <p:nvPr/>
        </p:nvSpPr>
        <p:spPr bwMode="auto">
          <a:xfrm>
            <a:off x="2055813" y="4268788"/>
            <a:ext cx="614362"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getLoad</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4" name="Rectangle 22"/>
          <p:cNvSpPr>
            <a:spLocks noChangeArrowheads="1"/>
          </p:cNvSpPr>
          <p:nvPr/>
        </p:nvSpPr>
        <p:spPr bwMode="auto">
          <a:xfrm>
            <a:off x="2582863" y="4268788"/>
            <a:ext cx="188912"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5" name="Rectangle 23"/>
          <p:cNvSpPr>
            <a:spLocks noChangeArrowheads="1"/>
          </p:cNvSpPr>
          <p:nvPr/>
        </p:nvSpPr>
        <p:spPr bwMode="auto">
          <a:xfrm>
            <a:off x="730250" y="5321300"/>
            <a:ext cx="1350962" cy="246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6" name="Rectangle 24"/>
          <p:cNvSpPr>
            <a:spLocks noChangeArrowheads="1"/>
          </p:cNvSpPr>
          <p:nvPr/>
        </p:nvSpPr>
        <p:spPr bwMode="auto">
          <a:xfrm>
            <a:off x="730250" y="5321300"/>
            <a:ext cx="1350962" cy="246063"/>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7" name="Rectangle 25"/>
          <p:cNvSpPr>
            <a:spLocks noChangeArrowheads="1"/>
          </p:cNvSpPr>
          <p:nvPr/>
        </p:nvSpPr>
        <p:spPr bwMode="auto">
          <a:xfrm>
            <a:off x="730250" y="4973638"/>
            <a:ext cx="1350962" cy="3476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8" name="Rectangle 26"/>
          <p:cNvSpPr>
            <a:spLocks noChangeArrowheads="1"/>
          </p:cNvSpPr>
          <p:nvPr/>
        </p:nvSpPr>
        <p:spPr bwMode="auto">
          <a:xfrm>
            <a:off x="730250" y="4973638"/>
            <a:ext cx="1350962" cy="347663"/>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9" name="Rectangle 27"/>
          <p:cNvSpPr>
            <a:spLocks noChangeArrowheads="1"/>
          </p:cNvSpPr>
          <p:nvPr/>
        </p:nvSpPr>
        <p:spPr bwMode="auto">
          <a:xfrm>
            <a:off x="774700" y="5043488"/>
            <a:ext cx="1268412"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a:ln>
                  <a:noFill/>
                </a:ln>
                <a:solidFill>
                  <a:srgbClr val="000000"/>
                </a:solidFill>
                <a:effectLst/>
                <a:latin typeface="Calibri" panose="020F0502020204030204" charset="0"/>
              </a:rPr>
              <a:t>LoadStrategyImpl</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0" name="Rectangle 28"/>
          <p:cNvSpPr>
            <a:spLocks noChangeArrowheads="1"/>
          </p:cNvSpPr>
          <p:nvPr/>
        </p:nvSpPr>
        <p:spPr bwMode="auto">
          <a:xfrm>
            <a:off x="1958975" y="5043488"/>
            <a:ext cx="168275"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a:ln>
                  <a:noFill/>
                </a:ln>
                <a:solidFill>
                  <a:srgbClr val="000000"/>
                </a:solidFill>
                <a:effectLst/>
                <a:latin typeface="Calibri" panose="020F0502020204030204"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1" name="Rectangle 29"/>
          <p:cNvSpPr>
            <a:spLocks noChangeArrowheads="1"/>
          </p:cNvSpPr>
          <p:nvPr/>
        </p:nvSpPr>
        <p:spPr bwMode="auto">
          <a:xfrm>
            <a:off x="1133475" y="5340350"/>
            <a:ext cx="614362"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getLoad</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2" name="Rectangle 30"/>
          <p:cNvSpPr>
            <a:spLocks noChangeArrowheads="1"/>
          </p:cNvSpPr>
          <p:nvPr/>
        </p:nvSpPr>
        <p:spPr bwMode="auto">
          <a:xfrm>
            <a:off x="1660525" y="5340350"/>
            <a:ext cx="188912"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3" name="Rectangle 31"/>
          <p:cNvSpPr>
            <a:spLocks noChangeArrowheads="1"/>
          </p:cNvSpPr>
          <p:nvPr/>
        </p:nvSpPr>
        <p:spPr bwMode="auto">
          <a:xfrm>
            <a:off x="1652588" y="6111875"/>
            <a:ext cx="1350962" cy="246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4" name="Rectangle 32"/>
          <p:cNvSpPr>
            <a:spLocks noChangeArrowheads="1"/>
          </p:cNvSpPr>
          <p:nvPr/>
        </p:nvSpPr>
        <p:spPr bwMode="auto">
          <a:xfrm>
            <a:off x="1652588" y="6111875"/>
            <a:ext cx="1350962" cy="246063"/>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5" name="Rectangle 33"/>
          <p:cNvSpPr>
            <a:spLocks noChangeArrowheads="1"/>
          </p:cNvSpPr>
          <p:nvPr/>
        </p:nvSpPr>
        <p:spPr bwMode="auto">
          <a:xfrm>
            <a:off x="1652588" y="5765800"/>
            <a:ext cx="1350962" cy="3460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6" name="Rectangle 34"/>
          <p:cNvSpPr>
            <a:spLocks noChangeArrowheads="1"/>
          </p:cNvSpPr>
          <p:nvPr/>
        </p:nvSpPr>
        <p:spPr bwMode="auto">
          <a:xfrm>
            <a:off x="1652588" y="5765800"/>
            <a:ext cx="1350962" cy="346075"/>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7" name="Rectangle 35"/>
          <p:cNvSpPr>
            <a:spLocks noChangeArrowheads="1"/>
          </p:cNvSpPr>
          <p:nvPr/>
        </p:nvSpPr>
        <p:spPr bwMode="auto">
          <a:xfrm>
            <a:off x="1697038" y="5834063"/>
            <a:ext cx="1268412"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a:ln>
                  <a:noFill/>
                </a:ln>
                <a:solidFill>
                  <a:srgbClr val="000000"/>
                </a:solidFill>
                <a:effectLst/>
                <a:latin typeface="Calibri" panose="020F0502020204030204" charset="0"/>
              </a:rPr>
              <a:t>LoadStrategyImpl</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8" name="Rectangle 36"/>
          <p:cNvSpPr>
            <a:spLocks noChangeArrowheads="1"/>
          </p:cNvSpPr>
          <p:nvPr/>
        </p:nvSpPr>
        <p:spPr bwMode="auto">
          <a:xfrm>
            <a:off x="2881313" y="5834063"/>
            <a:ext cx="168275"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a:ln>
                  <a:noFill/>
                </a:ln>
                <a:solidFill>
                  <a:srgbClr val="000000"/>
                </a:solidFill>
                <a:effectLst/>
                <a:latin typeface="Calibri" panose="020F0502020204030204" charset="0"/>
              </a:rPr>
              <a:t>2</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9" name="Rectangle 37"/>
          <p:cNvSpPr>
            <a:spLocks noChangeArrowheads="1"/>
          </p:cNvSpPr>
          <p:nvPr/>
        </p:nvSpPr>
        <p:spPr bwMode="auto">
          <a:xfrm>
            <a:off x="2055813" y="6130925"/>
            <a:ext cx="614362"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getLoad</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0" name="Rectangle 38"/>
          <p:cNvSpPr>
            <a:spLocks noChangeArrowheads="1"/>
          </p:cNvSpPr>
          <p:nvPr/>
        </p:nvSpPr>
        <p:spPr bwMode="auto">
          <a:xfrm>
            <a:off x="2582863" y="6130925"/>
            <a:ext cx="188912"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1" name="Rectangle 39"/>
          <p:cNvSpPr>
            <a:spLocks noChangeArrowheads="1"/>
          </p:cNvSpPr>
          <p:nvPr/>
        </p:nvSpPr>
        <p:spPr bwMode="auto">
          <a:xfrm>
            <a:off x="2487613" y="5321300"/>
            <a:ext cx="1350962" cy="246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2" name="Rectangle 40"/>
          <p:cNvSpPr>
            <a:spLocks noChangeArrowheads="1"/>
          </p:cNvSpPr>
          <p:nvPr/>
        </p:nvSpPr>
        <p:spPr bwMode="auto">
          <a:xfrm>
            <a:off x="2487613" y="5321300"/>
            <a:ext cx="1350962" cy="246063"/>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3" name="Rectangle 41"/>
          <p:cNvSpPr>
            <a:spLocks noChangeArrowheads="1"/>
          </p:cNvSpPr>
          <p:nvPr/>
        </p:nvSpPr>
        <p:spPr bwMode="auto">
          <a:xfrm>
            <a:off x="2487613" y="4973638"/>
            <a:ext cx="1350962" cy="3476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4" name="Rectangle 42"/>
          <p:cNvSpPr>
            <a:spLocks noChangeArrowheads="1"/>
          </p:cNvSpPr>
          <p:nvPr/>
        </p:nvSpPr>
        <p:spPr bwMode="auto">
          <a:xfrm>
            <a:off x="2487613" y="4973638"/>
            <a:ext cx="1350962" cy="347663"/>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5" name="Rectangle 43"/>
          <p:cNvSpPr>
            <a:spLocks noChangeArrowheads="1"/>
          </p:cNvSpPr>
          <p:nvPr/>
        </p:nvSpPr>
        <p:spPr bwMode="auto">
          <a:xfrm>
            <a:off x="2533650" y="5043488"/>
            <a:ext cx="1266825"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a:ln>
                  <a:noFill/>
                </a:ln>
                <a:solidFill>
                  <a:srgbClr val="000000"/>
                </a:solidFill>
                <a:effectLst/>
                <a:latin typeface="Calibri" panose="020F0502020204030204" charset="0"/>
              </a:rPr>
              <a:t>LoadStrategyImpl</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6" name="Rectangle 44"/>
          <p:cNvSpPr>
            <a:spLocks noChangeArrowheads="1"/>
          </p:cNvSpPr>
          <p:nvPr/>
        </p:nvSpPr>
        <p:spPr bwMode="auto">
          <a:xfrm>
            <a:off x="3717925" y="5043488"/>
            <a:ext cx="168275"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a:ln>
                  <a:noFill/>
                </a:ln>
                <a:solidFill>
                  <a:srgbClr val="000000"/>
                </a:solidFill>
                <a:effectLst/>
                <a:latin typeface="Calibri" panose="020F0502020204030204" charset="0"/>
              </a:rPr>
              <a:t>3</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7" name="Rectangle 45"/>
          <p:cNvSpPr>
            <a:spLocks noChangeArrowheads="1"/>
          </p:cNvSpPr>
          <p:nvPr/>
        </p:nvSpPr>
        <p:spPr bwMode="auto">
          <a:xfrm>
            <a:off x="2892425" y="5340350"/>
            <a:ext cx="612775"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getLoad</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8" name="Rectangle 46"/>
          <p:cNvSpPr>
            <a:spLocks noChangeArrowheads="1"/>
          </p:cNvSpPr>
          <p:nvPr/>
        </p:nvSpPr>
        <p:spPr bwMode="auto">
          <a:xfrm>
            <a:off x="3419475" y="5340350"/>
            <a:ext cx="187325"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9" name="Freeform 47"/>
          <p:cNvSpPr/>
          <p:nvPr/>
        </p:nvSpPr>
        <p:spPr bwMode="auto">
          <a:xfrm>
            <a:off x="1404938" y="4576763"/>
            <a:ext cx="922337" cy="396875"/>
          </a:xfrm>
          <a:custGeom>
            <a:avLst/>
            <a:gdLst>
              <a:gd name="T0" fmla="*/ 0 w 581"/>
              <a:gd name="T1" fmla="*/ 250 h 250"/>
              <a:gd name="T2" fmla="*/ 0 w 581"/>
              <a:gd name="T3" fmla="*/ 46 h 250"/>
              <a:gd name="T4" fmla="*/ 581 w 581"/>
              <a:gd name="T5" fmla="*/ 46 h 250"/>
              <a:gd name="T6" fmla="*/ 581 w 581"/>
              <a:gd name="T7" fmla="*/ 0 h 250"/>
            </a:gdLst>
            <a:ahLst/>
            <a:cxnLst>
              <a:cxn ang="0">
                <a:pos x="T0" y="T1"/>
              </a:cxn>
              <a:cxn ang="0">
                <a:pos x="T2" y="T3"/>
              </a:cxn>
              <a:cxn ang="0">
                <a:pos x="T4" y="T5"/>
              </a:cxn>
              <a:cxn ang="0">
                <a:pos x="T6" y="T7"/>
              </a:cxn>
            </a:cxnLst>
            <a:rect l="0" t="0" r="r" b="b"/>
            <a:pathLst>
              <a:path w="581" h="250">
                <a:moveTo>
                  <a:pt x="0" y="250"/>
                </a:moveTo>
                <a:lnTo>
                  <a:pt x="0" y="46"/>
                </a:lnTo>
                <a:lnTo>
                  <a:pt x="581" y="46"/>
                </a:lnTo>
                <a:lnTo>
                  <a:pt x="581" y="0"/>
                </a:lnTo>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0" name="Freeform 48"/>
          <p:cNvSpPr/>
          <p:nvPr/>
        </p:nvSpPr>
        <p:spPr bwMode="auto">
          <a:xfrm>
            <a:off x="2300288" y="4495800"/>
            <a:ext cx="53975" cy="80963"/>
          </a:xfrm>
          <a:custGeom>
            <a:avLst/>
            <a:gdLst>
              <a:gd name="T0" fmla="*/ 34 w 34"/>
              <a:gd name="T1" fmla="*/ 51 h 51"/>
              <a:gd name="T2" fmla="*/ 17 w 34"/>
              <a:gd name="T3" fmla="*/ 0 h 51"/>
              <a:gd name="T4" fmla="*/ 0 w 34"/>
              <a:gd name="T5" fmla="*/ 51 h 51"/>
              <a:gd name="T6" fmla="*/ 34 w 34"/>
              <a:gd name="T7" fmla="*/ 51 h 51"/>
            </a:gdLst>
            <a:ahLst/>
            <a:cxnLst>
              <a:cxn ang="0">
                <a:pos x="T0" y="T1"/>
              </a:cxn>
              <a:cxn ang="0">
                <a:pos x="T2" y="T3"/>
              </a:cxn>
              <a:cxn ang="0">
                <a:pos x="T4" y="T5"/>
              </a:cxn>
              <a:cxn ang="0">
                <a:pos x="T6" y="T7"/>
              </a:cxn>
            </a:cxnLst>
            <a:rect l="0" t="0" r="r" b="b"/>
            <a:pathLst>
              <a:path w="34" h="51">
                <a:moveTo>
                  <a:pt x="34" y="51"/>
                </a:moveTo>
                <a:lnTo>
                  <a:pt x="17" y="0"/>
                </a:lnTo>
                <a:lnTo>
                  <a:pt x="0" y="51"/>
                </a:lnTo>
                <a:lnTo>
                  <a:pt x="34" y="51"/>
                </a:lnTo>
                <a:close/>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1" name="Freeform 49"/>
          <p:cNvSpPr/>
          <p:nvPr/>
        </p:nvSpPr>
        <p:spPr bwMode="auto">
          <a:xfrm>
            <a:off x="2327275" y="4576763"/>
            <a:ext cx="836612" cy="396875"/>
          </a:xfrm>
          <a:custGeom>
            <a:avLst/>
            <a:gdLst>
              <a:gd name="T0" fmla="*/ 527 w 527"/>
              <a:gd name="T1" fmla="*/ 250 h 250"/>
              <a:gd name="T2" fmla="*/ 527 w 527"/>
              <a:gd name="T3" fmla="*/ 45 h 250"/>
              <a:gd name="T4" fmla="*/ 0 w 527"/>
              <a:gd name="T5" fmla="*/ 45 h 250"/>
              <a:gd name="T6" fmla="*/ 0 w 527"/>
              <a:gd name="T7" fmla="*/ 0 h 250"/>
            </a:gdLst>
            <a:ahLst/>
            <a:cxnLst>
              <a:cxn ang="0">
                <a:pos x="T0" y="T1"/>
              </a:cxn>
              <a:cxn ang="0">
                <a:pos x="T2" y="T3"/>
              </a:cxn>
              <a:cxn ang="0">
                <a:pos x="T4" y="T5"/>
              </a:cxn>
              <a:cxn ang="0">
                <a:pos x="T6" y="T7"/>
              </a:cxn>
            </a:cxnLst>
            <a:rect l="0" t="0" r="r" b="b"/>
            <a:pathLst>
              <a:path w="527" h="250">
                <a:moveTo>
                  <a:pt x="527" y="250"/>
                </a:moveTo>
                <a:lnTo>
                  <a:pt x="527" y="45"/>
                </a:lnTo>
                <a:lnTo>
                  <a:pt x="0" y="45"/>
                </a:lnTo>
                <a:lnTo>
                  <a:pt x="0" y="0"/>
                </a:lnTo>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2" name="Freeform 50"/>
          <p:cNvSpPr/>
          <p:nvPr/>
        </p:nvSpPr>
        <p:spPr bwMode="auto">
          <a:xfrm>
            <a:off x="2300288" y="4495800"/>
            <a:ext cx="53975" cy="80963"/>
          </a:xfrm>
          <a:custGeom>
            <a:avLst/>
            <a:gdLst>
              <a:gd name="T0" fmla="*/ 34 w 34"/>
              <a:gd name="T1" fmla="*/ 51 h 51"/>
              <a:gd name="T2" fmla="*/ 17 w 34"/>
              <a:gd name="T3" fmla="*/ 0 h 51"/>
              <a:gd name="T4" fmla="*/ 0 w 34"/>
              <a:gd name="T5" fmla="*/ 51 h 51"/>
              <a:gd name="T6" fmla="*/ 34 w 34"/>
              <a:gd name="T7" fmla="*/ 51 h 51"/>
            </a:gdLst>
            <a:ahLst/>
            <a:cxnLst>
              <a:cxn ang="0">
                <a:pos x="T0" y="T1"/>
              </a:cxn>
              <a:cxn ang="0">
                <a:pos x="T2" y="T3"/>
              </a:cxn>
              <a:cxn ang="0">
                <a:pos x="T4" y="T5"/>
              </a:cxn>
              <a:cxn ang="0">
                <a:pos x="T6" y="T7"/>
              </a:cxn>
            </a:cxnLst>
            <a:rect l="0" t="0" r="r" b="b"/>
            <a:pathLst>
              <a:path w="34" h="51">
                <a:moveTo>
                  <a:pt x="34" y="51"/>
                </a:moveTo>
                <a:lnTo>
                  <a:pt x="17" y="0"/>
                </a:lnTo>
                <a:lnTo>
                  <a:pt x="0" y="51"/>
                </a:lnTo>
                <a:lnTo>
                  <a:pt x="34" y="51"/>
                </a:lnTo>
                <a:close/>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3" name="Line 51"/>
          <p:cNvSpPr>
            <a:spLocks noChangeShapeType="1"/>
          </p:cNvSpPr>
          <p:nvPr/>
        </p:nvSpPr>
        <p:spPr bwMode="auto">
          <a:xfrm flipV="1">
            <a:off x="2327275" y="4576763"/>
            <a:ext cx="0" cy="1189038"/>
          </a:xfrm>
          <a:prstGeom prst="line">
            <a:avLst/>
          </a:prstGeom>
          <a:noFill/>
          <a:ln w="63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4" name="Freeform 52"/>
          <p:cNvSpPr/>
          <p:nvPr/>
        </p:nvSpPr>
        <p:spPr bwMode="auto">
          <a:xfrm>
            <a:off x="2300288" y="4495800"/>
            <a:ext cx="53975" cy="80963"/>
          </a:xfrm>
          <a:custGeom>
            <a:avLst/>
            <a:gdLst>
              <a:gd name="T0" fmla="*/ 34 w 34"/>
              <a:gd name="T1" fmla="*/ 51 h 51"/>
              <a:gd name="T2" fmla="*/ 17 w 34"/>
              <a:gd name="T3" fmla="*/ 0 h 51"/>
              <a:gd name="T4" fmla="*/ 0 w 34"/>
              <a:gd name="T5" fmla="*/ 51 h 51"/>
              <a:gd name="T6" fmla="*/ 34 w 34"/>
              <a:gd name="T7" fmla="*/ 51 h 51"/>
            </a:gdLst>
            <a:ahLst/>
            <a:cxnLst>
              <a:cxn ang="0">
                <a:pos x="T0" y="T1"/>
              </a:cxn>
              <a:cxn ang="0">
                <a:pos x="T2" y="T3"/>
              </a:cxn>
              <a:cxn ang="0">
                <a:pos x="T4" y="T5"/>
              </a:cxn>
              <a:cxn ang="0">
                <a:pos x="T6" y="T7"/>
              </a:cxn>
            </a:cxnLst>
            <a:rect l="0" t="0" r="r" b="b"/>
            <a:pathLst>
              <a:path w="34" h="51">
                <a:moveTo>
                  <a:pt x="34" y="51"/>
                </a:moveTo>
                <a:lnTo>
                  <a:pt x="17" y="0"/>
                </a:lnTo>
                <a:lnTo>
                  <a:pt x="0" y="51"/>
                </a:lnTo>
                <a:lnTo>
                  <a:pt x="34" y="51"/>
                </a:lnTo>
                <a:close/>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5" name="Rectangle 53"/>
          <p:cNvSpPr>
            <a:spLocks noChangeArrowheads="1"/>
          </p:cNvSpPr>
          <p:nvPr/>
        </p:nvSpPr>
        <p:spPr bwMode="auto">
          <a:xfrm>
            <a:off x="5583238" y="4267200"/>
            <a:ext cx="1249362" cy="4397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6" name="Rectangle 54"/>
          <p:cNvSpPr>
            <a:spLocks noChangeArrowheads="1"/>
          </p:cNvSpPr>
          <p:nvPr/>
        </p:nvSpPr>
        <p:spPr bwMode="auto">
          <a:xfrm>
            <a:off x="5583238" y="4267200"/>
            <a:ext cx="1249362" cy="439738"/>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7" name="Rectangle 55"/>
          <p:cNvSpPr>
            <a:spLocks noChangeArrowheads="1"/>
          </p:cNvSpPr>
          <p:nvPr/>
        </p:nvSpPr>
        <p:spPr bwMode="auto">
          <a:xfrm>
            <a:off x="5583238" y="3730625"/>
            <a:ext cx="1249362" cy="536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8" name="Rectangle 56"/>
          <p:cNvSpPr>
            <a:spLocks noChangeArrowheads="1"/>
          </p:cNvSpPr>
          <p:nvPr/>
        </p:nvSpPr>
        <p:spPr bwMode="auto">
          <a:xfrm>
            <a:off x="5583238" y="3730625"/>
            <a:ext cx="1249362" cy="536575"/>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9" name="Rectangle 57"/>
          <p:cNvSpPr>
            <a:spLocks noChangeArrowheads="1"/>
          </p:cNvSpPr>
          <p:nvPr/>
        </p:nvSpPr>
        <p:spPr bwMode="auto">
          <a:xfrm>
            <a:off x="5753100" y="3759200"/>
            <a:ext cx="249237"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&lt;&lt;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0" name="Rectangle 58"/>
          <p:cNvSpPr>
            <a:spLocks noChangeArrowheads="1"/>
          </p:cNvSpPr>
          <p:nvPr/>
        </p:nvSpPr>
        <p:spPr bwMode="auto">
          <a:xfrm>
            <a:off x="5915025" y="3759200"/>
            <a:ext cx="681037"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Interface</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 name="Rectangle 59"/>
          <p:cNvSpPr>
            <a:spLocks noChangeArrowheads="1"/>
          </p:cNvSpPr>
          <p:nvPr/>
        </p:nvSpPr>
        <p:spPr bwMode="auto">
          <a:xfrm>
            <a:off x="6507163" y="3759200"/>
            <a:ext cx="249237"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&gt;&gt;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2" name="Rectangle 60"/>
          <p:cNvSpPr>
            <a:spLocks noChangeArrowheads="1"/>
          </p:cNvSpPr>
          <p:nvPr/>
        </p:nvSpPr>
        <p:spPr bwMode="auto">
          <a:xfrm>
            <a:off x="5643563" y="3989388"/>
            <a:ext cx="1219200"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a:ln>
                  <a:noFill/>
                </a:ln>
                <a:solidFill>
                  <a:srgbClr val="000000"/>
                </a:solidFill>
                <a:effectLst/>
                <a:latin typeface="Calibri" panose="020F0502020204030204" charset="0"/>
              </a:rPr>
              <a:t>MemoryStrategy</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3" name="Rectangle 61"/>
          <p:cNvSpPr>
            <a:spLocks noChangeArrowheads="1"/>
          </p:cNvSpPr>
          <p:nvPr/>
        </p:nvSpPr>
        <p:spPr bwMode="auto">
          <a:xfrm>
            <a:off x="5927725" y="4287838"/>
            <a:ext cx="635000"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getTotal</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4" name="Rectangle 62"/>
          <p:cNvSpPr>
            <a:spLocks noChangeArrowheads="1"/>
          </p:cNvSpPr>
          <p:nvPr/>
        </p:nvSpPr>
        <p:spPr bwMode="auto">
          <a:xfrm>
            <a:off x="6472238" y="4287838"/>
            <a:ext cx="188912"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5" name="Rectangle 63"/>
          <p:cNvSpPr>
            <a:spLocks noChangeArrowheads="1"/>
          </p:cNvSpPr>
          <p:nvPr/>
        </p:nvSpPr>
        <p:spPr bwMode="auto">
          <a:xfrm>
            <a:off x="5927725" y="4479925"/>
            <a:ext cx="635000"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getUsed</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6" name="Rectangle 64"/>
          <p:cNvSpPr>
            <a:spLocks noChangeArrowheads="1"/>
          </p:cNvSpPr>
          <p:nvPr/>
        </p:nvSpPr>
        <p:spPr bwMode="auto">
          <a:xfrm>
            <a:off x="6472238" y="4479925"/>
            <a:ext cx="188912"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7" name="Rectangle 65"/>
          <p:cNvSpPr>
            <a:spLocks noChangeArrowheads="1"/>
          </p:cNvSpPr>
          <p:nvPr/>
        </p:nvSpPr>
        <p:spPr bwMode="auto">
          <a:xfrm>
            <a:off x="6373813" y="5332413"/>
            <a:ext cx="1604962" cy="4397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8" name="Rectangle 66"/>
          <p:cNvSpPr>
            <a:spLocks noChangeArrowheads="1"/>
          </p:cNvSpPr>
          <p:nvPr/>
        </p:nvSpPr>
        <p:spPr bwMode="auto">
          <a:xfrm>
            <a:off x="6373813" y="5332413"/>
            <a:ext cx="1604962" cy="439738"/>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9" name="Rectangle 67"/>
          <p:cNvSpPr>
            <a:spLocks noChangeArrowheads="1"/>
          </p:cNvSpPr>
          <p:nvPr/>
        </p:nvSpPr>
        <p:spPr bwMode="auto">
          <a:xfrm>
            <a:off x="6373813" y="4984750"/>
            <a:ext cx="1604962" cy="3476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0" name="Rectangle 68"/>
          <p:cNvSpPr>
            <a:spLocks noChangeArrowheads="1"/>
          </p:cNvSpPr>
          <p:nvPr/>
        </p:nvSpPr>
        <p:spPr bwMode="auto">
          <a:xfrm>
            <a:off x="6373813" y="4984750"/>
            <a:ext cx="1604962" cy="347663"/>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1" name="Rectangle 69"/>
          <p:cNvSpPr>
            <a:spLocks noChangeArrowheads="1"/>
          </p:cNvSpPr>
          <p:nvPr/>
        </p:nvSpPr>
        <p:spPr bwMode="auto">
          <a:xfrm>
            <a:off x="6419850" y="5054600"/>
            <a:ext cx="1522412"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a:ln>
                  <a:noFill/>
                </a:ln>
                <a:solidFill>
                  <a:srgbClr val="000000"/>
                </a:solidFill>
                <a:effectLst/>
                <a:latin typeface="Calibri" panose="020F0502020204030204" charset="0"/>
              </a:rPr>
              <a:t>MemoryStrategyImpl</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2" name="Rectangle 70"/>
          <p:cNvSpPr>
            <a:spLocks noChangeArrowheads="1"/>
          </p:cNvSpPr>
          <p:nvPr/>
        </p:nvSpPr>
        <p:spPr bwMode="auto">
          <a:xfrm>
            <a:off x="7856538" y="5054600"/>
            <a:ext cx="169862"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a:ln>
                  <a:noFill/>
                </a:ln>
                <a:solidFill>
                  <a:srgbClr val="000000"/>
                </a:solidFill>
                <a:effectLst/>
                <a:latin typeface="Calibri" panose="020F0502020204030204" charset="0"/>
              </a:rPr>
              <a:t>3</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3" name="Rectangle 71"/>
          <p:cNvSpPr>
            <a:spLocks noChangeArrowheads="1"/>
          </p:cNvSpPr>
          <p:nvPr/>
        </p:nvSpPr>
        <p:spPr bwMode="auto">
          <a:xfrm>
            <a:off x="6896100" y="5351463"/>
            <a:ext cx="633412"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getTotal</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4" name="Rectangle 72"/>
          <p:cNvSpPr>
            <a:spLocks noChangeArrowheads="1"/>
          </p:cNvSpPr>
          <p:nvPr/>
        </p:nvSpPr>
        <p:spPr bwMode="auto">
          <a:xfrm>
            <a:off x="7440613" y="5351463"/>
            <a:ext cx="188912"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5" name="Rectangle 73"/>
          <p:cNvSpPr>
            <a:spLocks noChangeArrowheads="1"/>
          </p:cNvSpPr>
          <p:nvPr/>
        </p:nvSpPr>
        <p:spPr bwMode="auto">
          <a:xfrm>
            <a:off x="6896100" y="5545138"/>
            <a:ext cx="635000"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getUsed</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6" name="Rectangle 74"/>
          <p:cNvSpPr>
            <a:spLocks noChangeArrowheads="1"/>
          </p:cNvSpPr>
          <p:nvPr/>
        </p:nvSpPr>
        <p:spPr bwMode="auto">
          <a:xfrm>
            <a:off x="7440613" y="5545138"/>
            <a:ext cx="188912"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7" name="Rectangle 75"/>
          <p:cNvSpPr>
            <a:spLocks noChangeArrowheads="1"/>
          </p:cNvSpPr>
          <p:nvPr/>
        </p:nvSpPr>
        <p:spPr bwMode="auto">
          <a:xfrm>
            <a:off x="4437063" y="5332413"/>
            <a:ext cx="1604962" cy="4397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8" name="Rectangle 76"/>
          <p:cNvSpPr>
            <a:spLocks noChangeArrowheads="1"/>
          </p:cNvSpPr>
          <p:nvPr/>
        </p:nvSpPr>
        <p:spPr bwMode="auto">
          <a:xfrm>
            <a:off x="4437063" y="5332413"/>
            <a:ext cx="1604962" cy="439738"/>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9" name="Rectangle 77"/>
          <p:cNvSpPr>
            <a:spLocks noChangeArrowheads="1"/>
          </p:cNvSpPr>
          <p:nvPr/>
        </p:nvSpPr>
        <p:spPr bwMode="auto">
          <a:xfrm>
            <a:off x="4437063" y="4984750"/>
            <a:ext cx="1604962" cy="3476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0" name="Rectangle 78"/>
          <p:cNvSpPr>
            <a:spLocks noChangeArrowheads="1"/>
          </p:cNvSpPr>
          <p:nvPr/>
        </p:nvSpPr>
        <p:spPr bwMode="auto">
          <a:xfrm>
            <a:off x="4437063" y="4984750"/>
            <a:ext cx="1604962" cy="347663"/>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1" name="Rectangle 79"/>
          <p:cNvSpPr>
            <a:spLocks noChangeArrowheads="1"/>
          </p:cNvSpPr>
          <p:nvPr/>
        </p:nvSpPr>
        <p:spPr bwMode="auto">
          <a:xfrm>
            <a:off x="4483100" y="5054600"/>
            <a:ext cx="1524000"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a:ln>
                  <a:noFill/>
                </a:ln>
                <a:solidFill>
                  <a:srgbClr val="000000"/>
                </a:solidFill>
                <a:effectLst/>
                <a:latin typeface="Calibri" panose="020F0502020204030204" charset="0"/>
              </a:rPr>
              <a:t>MemoryStrategyImpl</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82" name="Rectangle 80"/>
          <p:cNvSpPr>
            <a:spLocks noChangeArrowheads="1"/>
          </p:cNvSpPr>
          <p:nvPr/>
        </p:nvSpPr>
        <p:spPr bwMode="auto">
          <a:xfrm>
            <a:off x="5921375" y="5054600"/>
            <a:ext cx="168275"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a:ln>
                  <a:noFill/>
                </a:ln>
                <a:solidFill>
                  <a:srgbClr val="000000"/>
                </a:solidFill>
                <a:effectLst/>
                <a:latin typeface="Calibri" panose="020F0502020204030204"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83" name="Rectangle 81"/>
          <p:cNvSpPr>
            <a:spLocks noChangeArrowheads="1"/>
          </p:cNvSpPr>
          <p:nvPr/>
        </p:nvSpPr>
        <p:spPr bwMode="auto">
          <a:xfrm>
            <a:off x="4959350" y="5351463"/>
            <a:ext cx="635000"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getTotal</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84" name="Rectangle 82"/>
          <p:cNvSpPr>
            <a:spLocks noChangeArrowheads="1"/>
          </p:cNvSpPr>
          <p:nvPr/>
        </p:nvSpPr>
        <p:spPr bwMode="auto">
          <a:xfrm>
            <a:off x="5503863" y="5351463"/>
            <a:ext cx="188912"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85" name="Rectangle 83"/>
          <p:cNvSpPr>
            <a:spLocks noChangeArrowheads="1"/>
          </p:cNvSpPr>
          <p:nvPr/>
        </p:nvSpPr>
        <p:spPr bwMode="auto">
          <a:xfrm>
            <a:off x="4960938" y="5545138"/>
            <a:ext cx="633412"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getUsed</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86" name="Rectangle 84"/>
          <p:cNvSpPr>
            <a:spLocks noChangeArrowheads="1"/>
          </p:cNvSpPr>
          <p:nvPr/>
        </p:nvSpPr>
        <p:spPr bwMode="auto">
          <a:xfrm>
            <a:off x="5503863" y="5545138"/>
            <a:ext cx="188912"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87" name="Rectangle 85"/>
          <p:cNvSpPr>
            <a:spLocks noChangeArrowheads="1"/>
          </p:cNvSpPr>
          <p:nvPr/>
        </p:nvSpPr>
        <p:spPr bwMode="auto">
          <a:xfrm>
            <a:off x="5405438" y="6199188"/>
            <a:ext cx="1604962" cy="4397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8" name="Rectangle 86"/>
          <p:cNvSpPr>
            <a:spLocks noChangeArrowheads="1"/>
          </p:cNvSpPr>
          <p:nvPr/>
        </p:nvSpPr>
        <p:spPr bwMode="auto">
          <a:xfrm>
            <a:off x="5405438" y="6199188"/>
            <a:ext cx="1604962" cy="439738"/>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9" name="Rectangle 87"/>
          <p:cNvSpPr>
            <a:spLocks noChangeArrowheads="1"/>
          </p:cNvSpPr>
          <p:nvPr/>
        </p:nvSpPr>
        <p:spPr bwMode="auto">
          <a:xfrm>
            <a:off x="5405438" y="5853113"/>
            <a:ext cx="1604962" cy="3460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0" name="Rectangle 88"/>
          <p:cNvSpPr>
            <a:spLocks noChangeArrowheads="1"/>
          </p:cNvSpPr>
          <p:nvPr/>
        </p:nvSpPr>
        <p:spPr bwMode="auto">
          <a:xfrm>
            <a:off x="5405438" y="5853113"/>
            <a:ext cx="1604962" cy="346075"/>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1" name="Rectangle 89"/>
          <p:cNvSpPr>
            <a:spLocks noChangeArrowheads="1"/>
          </p:cNvSpPr>
          <p:nvPr/>
        </p:nvSpPr>
        <p:spPr bwMode="auto">
          <a:xfrm>
            <a:off x="5451475" y="5921375"/>
            <a:ext cx="1524000"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a:ln>
                  <a:noFill/>
                </a:ln>
                <a:solidFill>
                  <a:srgbClr val="000000"/>
                </a:solidFill>
                <a:effectLst/>
                <a:latin typeface="Calibri" panose="020F0502020204030204" charset="0"/>
              </a:rPr>
              <a:t>MemoryStrategyImpl</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92" name="Rectangle 90"/>
          <p:cNvSpPr>
            <a:spLocks noChangeArrowheads="1"/>
          </p:cNvSpPr>
          <p:nvPr/>
        </p:nvSpPr>
        <p:spPr bwMode="auto">
          <a:xfrm>
            <a:off x="6888163" y="5921375"/>
            <a:ext cx="169862"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a:ln>
                  <a:noFill/>
                </a:ln>
                <a:solidFill>
                  <a:srgbClr val="000000"/>
                </a:solidFill>
                <a:effectLst/>
                <a:latin typeface="Calibri" panose="020F0502020204030204" charset="0"/>
              </a:rPr>
              <a:t>2</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93" name="Rectangle 91"/>
          <p:cNvSpPr>
            <a:spLocks noChangeArrowheads="1"/>
          </p:cNvSpPr>
          <p:nvPr/>
        </p:nvSpPr>
        <p:spPr bwMode="auto">
          <a:xfrm>
            <a:off x="5927725" y="6218238"/>
            <a:ext cx="635000"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getTotal</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94" name="Rectangle 92"/>
          <p:cNvSpPr>
            <a:spLocks noChangeArrowheads="1"/>
          </p:cNvSpPr>
          <p:nvPr/>
        </p:nvSpPr>
        <p:spPr bwMode="auto">
          <a:xfrm>
            <a:off x="6472238" y="6218238"/>
            <a:ext cx="188912"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95" name="Rectangle 93"/>
          <p:cNvSpPr>
            <a:spLocks noChangeArrowheads="1"/>
          </p:cNvSpPr>
          <p:nvPr/>
        </p:nvSpPr>
        <p:spPr bwMode="auto">
          <a:xfrm>
            <a:off x="5927725" y="6415088"/>
            <a:ext cx="635000"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getUsed</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96" name="Rectangle 94"/>
          <p:cNvSpPr>
            <a:spLocks noChangeArrowheads="1"/>
          </p:cNvSpPr>
          <p:nvPr/>
        </p:nvSpPr>
        <p:spPr bwMode="auto">
          <a:xfrm>
            <a:off x="6472238" y="6415088"/>
            <a:ext cx="188912"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97" name="Line 95"/>
          <p:cNvSpPr>
            <a:spLocks noChangeShapeType="1"/>
          </p:cNvSpPr>
          <p:nvPr/>
        </p:nvSpPr>
        <p:spPr bwMode="auto">
          <a:xfrm flipV="1">
            <a:off x="6207125" y="4787900"/>
            <a:ext cx="0" cy="1065213"/>
          </a:xfrm>
          <a:prstGeom prst="line">
            <a:avLst/>
          </a:prstGeom>
          <a:noFill/>
          <a:ln w="63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98" name="Freeform 96"/>
          <p:cNvSpPr/>
          <p:nvPr/>
        </p:nvSpPr>
        <p:spPr bwMode="auto">
          <a:xfrm>
            <a:off x="6180138" y="4706938"/>
            <a:ext cx="55562" cy="80963"/>
          </a:xfrm>
          <a:custGeom>
            <a:avLst/>
            <a:gdLst>
              <a:gd name="T0" fmla="*/ 35 w 35"/>
              <a:gd name="T1" fmla="*/ 51 h 51"/>
              <a:gd name="T2" fmla="*/ 17 w 35"/>
              <a:gd name="T3" fmla="*/ 0 h 51"/>
              <a:gd name="T4" fmla="*/ 0 w 35"/>
              <a:gd name="T5" fmla="*/ 51 h 51"/>
              <a:gd name="T6" fmla="*/ 35 w 35"/>
              <a:gd name="T7" fmla="*/ 51 h 51"/>
            </a:gdLst>
            <a:ahLst/>
            <a:cxnLst>
              <a:cxn ang="0">
                <a:pos x="T0" y="T1"/>
              </a:cxn>
              <a:cxn ang="0">
                <a:pos x="T2" y="T3"/>
              </a:cxn>
              <a:cxn ang="0">
                <a:pos x="T4" y="T5"/>
              </a:cxn>
              <a:cxn ang="0">
                <a:pos x="T6" y="T7"/>
              </a:cxn>
            </a:cxnLst>
            <a:rect l="0" t="0" r="r" b="b"/>
            <a:pathLst>
              <a:path w="35" h="51">
                <a:moveTo>
                  <a:pt x="35" y="51"/>
                </a:moveTo>
                <a:lnTo>
                  <a:pt x="17" y="0"/>
                </a:lnTo>
                <a:lnTo>
                  <a:pt x="0" y="51"/>
                </a:lnTo>
                <a:lnTo>
                  <a:pt x="35" y="51"/>
                </a:lnTo>
                <a:close/>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9" name="Freeform 97"/>
          <p:cNvSpPr/>
          <p:nvPr/>
        </p:nvSpPr>
        <p:spPr bwMode="auto">
          <a:xfrm>
            <a:off x="5240338" y="4787900"/>
            <a:ext cx="966787" cy="196850"/>
          </a:xfrm>
          <a:custGeom>
            <a:avLst/>
            <a:gdLst>
              <a:gd name="T0" fmla="*/ 0 w 609"/>
              <a:gd name="T1" fmla="*/ 124 h 124"/>
              <a:gd name="T2" fmla="*/ 0 w 609"/>
              <a:gd name="T3" fmla="*/ 22 h 124"/>
              <a:gd name="T4" fmla="*/ 609 w 609"/>
              <a:gd name="T5" fmla="*/ 22 h 124"/>
              <a:gd name="T6" fmla="*/ 609 w 609"/>
              <a:gd name="T7" fmla="*/ 0 h 124"/>
            </a:gdLst>
            <a:ahLst/>
            <a:cxnLst>
              <a:cxn ang="0">
                <a:pos x="T0" y="T1"/>
              </a:cxn>
              <a:cxn ang="0">
                <a:pos x="T2" y="T3"/>
              </a:cxn>
              <a:cxn ang="0">
                <a:pos x="T4" y="T5"/>
              </a:cxn>
              <a:cxn ang="0">
                <a:pos x="T6" y="T7"/>
              </a:cxn>
            </a:cxnLst>
            <a:rect l="0" t="0" r="r" b="b"/>
            <a:pathLst>
              <a:path w="609" h="124">
                <a:moveTo>
                  <a:pt x="0" y="124"/>
                </a:moveTo>
                <a:lnTo>
                  <a:pt x="0" y="22"/>
                </a:lnTo>
                <a:lnTo>
                  <a:pt x="609" y="22"/>
                </a:lnTo>
                <a:lnTo>
                  <a:pt x="609" y="0"/>
                </a:lnTo>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0" name="Freeform 98"/>
          <p:cNvSpPr/>
          <p:nvPr/>
        </p:nvSpPr>
        <p:spPr bwMode="auto">
          <a:xfrm>
            <a:off x="6180138" y="4706938"/>
            <a:ext cx="55562" cy="80963"/>
          </a:xfrm>
          <a:custGeom>
            <a:avLst/>
            <a:gdLst>
              <a:gd name="T0" fmla="*/ 35 w 35"/>
              <a:gd name="T1" fmla="*/ 51 h 51"/>
              <a:gd name="T2" fmla="*/ 17 w 35"/>
              <a:gd name="T3" fmla="*/ 0 h 51"/>
              <a:gd name="T4" fmla="*/ 0 w 35"/>
              <a:gd name="T5" fmla="*/ 51 h 51"/>
              <a:gd name="T6" fmla="*/ 35 w 35"/>
              <a:gd name="T7" fmla="*/ 51 h 51"/>
            </a:gdLst>
            <a:ahLst/>
            <a:cxnLst>
              <a:cxn ang="0">
                <a:pos x="T0" y="T1"/>
              </a:cxn>
              <a:cxn ang="0">
                <a:pos x="T2" y="T3"/>
              </a:cxn>
              <a:cxn ang="0">
                <a:pos x="T4" y="T5"/>
              </a:cxn>
              <a:cxn ang="0">
                <a:pos x="T6" y="T7"/>
              </a:cxn>
            </a:cxnLst>
            <a:rect l="0" t="0" r="r" b="b"/>
            <a:pathLst>
              <a:path w="35" h="51">
                <a:moveTo>
                  <a:pt x="35" y="51"/>
                </a:moveTo>
                <a:lnTo>
                  <a:pt x="17" y="0"/>
                </a:lnTo>
                <a:lnTo>
                  <a:pt x="0" y="51"/>
                </a:lnTo>
                <a:lnTo>
                  <a:pt x="35" y="51"/>
                </a:lnTo>
                <a:close/>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1" name="Freeform 99"/>
          <p:cNvSpPr/>
          <p:nvPr/>
        </p:nvSpPr>
        <p:spPr bwMode="auto">
          <a:xfrm>
            <a:off x="6207125" y="4787900"/>
            <a:ext cx="968375" cy="196850"/>
          </a:xfrm>
          <a:custGeom>
            <a:avLst/>
            <a:gdLst>
              <a:gd name="T0" fmla="*/ 610 w 610"/>
              <a:gd name="T1" fmla="*/ 124 h 124"/>
              <a:gd name="T2" fmla="*/ 610 w 610"/>
              <a:gd name="T3" fmla="*/ 22 h 124"/>
              <a:gd name="T4" fmla="*/ 0 w 610"/>
              <a:gd name="T5" fmla="*/ 22 h 124"/>
              <a:gd name="T6" fmla="*/ 0 w 610"/>
              <a:gd name="T7" fmla="*/ 0 h 124"/>
            </a:gdLst>
            <a:ahLst/>
            <a:cxnLst>
              <a:cxn ang="0">
                <a:pos x="T0" y="T1"/>
              </a:cxn>
              <a:cxn ang="0">
                <a:pos x="T2" y="T3"/>
              </a:cxn>
              <a:cxn ang="0">
                <a:pos x="T4" y="T5"/>
              </a:cxn>
              <a:cxn ang="0">
                <a:pos x="T6" y="T7"/>
              </a:cxn>
            </a:cxnLst>
            <a:rect l="0" t="0" r="r" b="b"/>
            <a:pathLst>
              <a:path w="610" h="124">
                <a:moveTo>
                  <a:pt x="610" y="124"/>
                </a:moveTo>
                <a:lnTo>
                  <a:pt x="610" y="22"/>
                </a:lnTo>
                <a:lnTo>
                  <a:pt x="0" y="22"/>
                </a:lnTo>
                <a:lnTo>
                  <a:pt x="0" y="0"/>
                </a:lnTo>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2" name="Freeform 100"/>
          <p:cNvSpPr/>
          <p:nvPr/>
        </p:nvSpPr>
        <p:spPr bwMode="auto">
          <a:xfrm>
            <a:off x="6180138" y="4706938"/>
            <a:ext cx="55562" cy="80963"/>
          </a:xfrm>
          <a:custGeom>
            <a:avLst/>
            <a:gdLst>
              <a:gd name="T0" fmla="*/ 35 w 35"/>
              <a:gd name="T1" fmla="*/ 51 h 51"/>
              <a:gd name="T2" fmla="*/ 17 w 35"/>
              <a:gd name="T3" fmla="*/ 0 h 51"/>
              <a:gd name="T4" fmla="*/ 0 w 35"/>
              <a:gd name="T5" fmla="*/ 51 h 51"/>
              <a:gd name="T6" fmla="*/ 35 w 35"/>
              <a:gd name="T7" fmla="*/ 51 h 51"/>
            </a:gdLst>
            <a:ahLst/>
            <a:cxnLst>
              <a:cxn ang="0">
                <a:pos x="T0" y="T1"/>
              </a:cxn>
              <a:cxn ang="0">
                <a:pos x="T2" y="T3"/>
              </a:cxn>
              <a:cxn ang="0">
                <a:pos x="T4" y="T5"/>
              </a:cxn>
              <a:cxn ang="0">
                <a:pos x="T6" y="T7"/>
              </a:cxn>
            </a:cxnLst>
            <a:rect l="0" t="0" r="r" b="b"/>
            <a:pathLst>
              <a:path w="35" h="51">
                <a:moveTo>
                  <a:pt x="35" y="51"/>
                </a:moveTo>
                <a:lnTo>
                  <a:pt x="17" y="0"/>
                </a:lnTo>
                <a:lnTo>
                  <a:pt x="0" y="51"/>
                </a:lnTo>
                <a:lnTo>
                  <a:pt x="35" y="51"/>
                </a:lnTo>
                <a:close/>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3" name="Rectangle 101"/>
          <p:cNvSpPr>
            <a:spLocks noChangeArrowheads="1"/>
          </p:cNvSpPr>
          <p:nvPr/>
        </p:nvSpPr>
        <p:spPr bwMode="auto">
          <a:xfrm>
            <a:off x="3673475" y="6418263"/>
            <a:ext cx="1120775" cy="246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4" name="Rectangle 102"/>
          <p:cNvSpPr>
            <a:spLocks noChangeArrowheads="1"/>
          </p:cNvSpPr>
          <p:nvPr/>
        </p:nvSpPr>
        <p:spPr bwMode="auto">
          <a:xfrm>
            <a:off x="3673475" y="6418263"/>
            <a:ext cx="1120775" cy="246063"/>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5" name="Rectangle 103"/>
          <p:cNvSpPr>
            <a:spLocks noChangeArrowheads="1"/>
          </p:cNvSpPr>
          <p:nvPr/>
        </p:nvSpPr>
        <p:spPr bwMode="auto">
          <a:xfrm>
            <a:off x="3673475" y="5881688"/>
            <a:ext cx="1120775" cy="536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6" name="Rectangle 104"/>
          <p:cNvSpPr>
            <a:spLocks noChangeArrowheads="1"/>
          </p:cNvSpPr>
          <p:nvPr/>
        </p:nvSpPr>
        <p:spPr bwMode="auto">
          <a:xfrm>
            <a:off x="3673475" y="5881688"/>
            <a:ext cx="1120775" cy="536575"/>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7" name="Rectangle 105"/>
          <p:cNvSpPr>
            <a:spLocks noChangeArrowheads="1"/>
          </p:cNvSpPr>
          <p:nvPr/>
        </p:nvSpPr>
        <p:spPr bwMode="auto">
          <a:xfrm>
            <a:off x="3778250" y="5910263"/>
            <a:ext cx="250825"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&lt;&lt;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08" name="Rectangle 106"/>
          <p:cNvSpPr>
            <a:spLocks noChangeArrowheads="1"/>
          </p:cNvSpPr>
          <p:nvPr/>
        </p:nvSpPr>
        <p:spPr bwMode="auto">
          <a:xfrm>
            <a:off x="3940175" y="5910263"/>
            <a:ext cx="681037"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Interface</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09" name="Rectangle 107"/>
          <p:cNvSpPr>
            <a:spLocks noChangeArrowheads="1"/>
          </p:cNvSpPr>
          <p:nvPr/>
        </p:nvSpPr>
        <p:spPr bwMode="auto">
          <a:xfrm>
            <a:off x="4532313" y="5910263"/>
            <a:ext cx="249237"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&gt;&gt;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10" name="Rectangle 108"/>
          <p:cNvSpPr>
            <a:spLocks noChangeArrowheads="1"/>
          </p:cNvSpPr>
          <p:nvPr/>
        </p:nvSpPr>
        <p:spPr bwMode="auto">
          <a:xfrm>
            <a:off x="3735388" y="6140450"/>
            <a:ext cx="1085850"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a:ln>
                  <a:noFill/>
                </a:ln>
                <a:solidFill>
                  <a:srgbClr val="000000"/>
                </a:solidFill>
                <a:effectLst/>
                <a:latin typeface="Calibri" panose="020F0502020204030204" charset="0"/>
              </a:rPr>
              <a:t>Latencytrategy</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11" name="Rectangle 109"/>
          <p:cNvSpPr>
            <a:spLocks noChangeArrowheads="1"/>
          </p:cNvSpPr>
          <p:nvPr/>
        </p:nvSpPr>
        <p:spPr bwMode="auto">
          <a:xfrm>
            <a:off x="3867150" y="6437313"/>
            <a:ext cx="808037"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getLatency</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12" name="Rectangle 110"/>
          <p:cNvSpPr>
            <a:spLocks noChangeArrowheads="1"/>
          </p:cNvSpPr>
          <p:nvPr/>
        </p:nvSpPr>
        <p:spPr bwMode="auto">
          <a:xfrm>
            <a:off x="4584700" y="6437313"/>
            <a:ext cx="188912"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13" name="Rectangle 111"/>
          <p:cNvSpPr>
            <a:spLocks noChangeArrowheads="1"/>
          </p:cNvSpPr>
          <p:nvPr/>
        </p:nvSpPr>
        <p:spPr bwMode="auto">
          <a:xfrm>
            <a:off x="3405188" y="1497013"/>
            <a:ext cx="1655762" cy="1825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14" name="Rectangle 112"/>
          <p:cNvSpPr>
            <a:spLocks noChangeArrowheads="1"/>
          </p:cNvSpPr>
          <p:nvPr/>
        </p:nvSpPr>
        <p:spPr bwMode="auto">
          <a:xfrm>
            <a:off x="3405188" y="1497014"/>
            <a:ext cx="1655762" cy="1685923"/>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5" name="Rectangle 113"/>
          <p:cNvSpPr>
            <a:spLocks noChangeArrowheads="1"/>
          </p:cNvSpPr>
          <p:nvPr/>
        </p:nvSpPr>
        <p:spPr bwMode="auto">
          <a:xfrm>
            <a:off x="3405188" y="1149350"/>
            <a:ext cx="1655762" cy="3476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16" name="Rectangle 114"/>
          <p:cNvSpPr>
            <a:spLocks noChangeArrowheads="1"/>
          </p:cNvSpPr>
          <p:nvPr/>
        </p:nvSpPr>
        <p:spPr bwMode="auto">
          <a:xfrm>
            <a:off x="3405188" y="1149350"/>
            <a:ext cx="1655762" cy="347663"/>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7" name="Rectangle 115"/>
          <p:cNvSpPr>
            <a:spLocks noChangeArrowheads="1"/>
          </p:cNvSpPr>
          <p:nvPr/>
        </p:nvSpPr>
        <p:spPr bwMode="auto">
          <a:xfrm>
            <a:off x="3965575" y="1222375"/>
            <a:ext cx="633412"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Monitor</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18" name="Rectangle 116"/>
          <p:cNvSpPr>
            <a:spLocks noChangeArrowheads="1"/>
          </p:cNvSpPr>
          <p:nvPr/>
        </p:nvSpPr>
        <p:spPr bwMode="auto">
          <a:xfrm>
            <a:off x="3962400" y="1516063"/>
            <a:ext cx="612775"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getLoad</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19" name="Rectangle 117"/>
          <p:cNvSpPr>
            <a:spLocks noChangeArrowheads="1"/>
          </p:cNvSpPr>
          <p:nvPr/>
        </p:nvSpPr>
        <p:spPr bwMode="auto">
          <a:xfrm>
            <a:off x="4489450" y="1516063"/>
            <a:ext cx="188912"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20" name="Rectangle 118"/>
          <p:cNvSpPr>
            <a:spLocks noChangeArrowheads="1"/>
          </p:cNvSpPr>
          <p:nvPr/>
        </p:nvSpPr>
        <p:spPr bwMode="auto">
          <a:xfrm>
            <a:off x="3671888" y="1712913"/>
            <a:ext cx="1193800"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getTotalMemory</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21" name="Rectangle 119"/>
          <p:cNvSpPr>
            <a:spLocks noChangeArrowheads="1"/>
          </p:cNvSpPr>
          <p:nvPr/>
        </p:nvSpPr>
        <p:spPr bwMode="auto">
          <a:xfrm>
            <a:off x="4778375" y="1712913"/>
            <a:ext cx="188912"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22" name="Rectangle 120"/>
          <p:cNvSpPr>
            <a:spLocks noChangeArrowheads="1"/>
          </p:cNvSpPr>
          <p:nvPr/>
        </p:nvSpPr>
        <p:spPr bwMode="auto">
          <a:xfrm>
            <a:off x="3671888" y="1905000"/>
            <a:ext cx="1193800"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getUsedMemory</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23" name="Rectangle 121"/>
          <p:cNvSpPr>
            <a:spLocks noChangeArrowheads="1"/>
          </p:cNvSpPr>
          <p:nvPr/>
        </p:nvSpPr>
        <p:spPr bwMode="auto">
          <a:xfrm>
            <a:off x="4778375" y="1905000"/>
            <a:ext cx="188912"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24" name="Rectangle 122"/>
          <p:cNvSpPr>
            <a:spLocks noChangeArrowheads="1"/>
          </p:cNvSpPr>
          <p:nvPr/>
        </p:nvSpPr>
        <p:spPr bwMode="auto">
          <a:xfrm>
            <a:off x="3581400" y="2098675"/>
            <a:ext cx="1374775"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getNetworkLatency</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25" name="Rectangle 123"/>
          <p:cNvSpPr>
            <a:spLocks noChangeArrowheads="1"/>
          </p:cNvSpPr>
          <p:nvPr/>
        </p:nvSpPr>
        <p:spPr bwMode="auto">
          <a:xfrm>
            <a:off x="4868863" y="2098675"/>
            <a:ext cx="188912"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26" name="Rectangle 124"/>
          <p:cNvSpPr>
            <a:spLocks noChangeArrowheads="1"/>
          </p:cNvSpPr>
          <p:nvPr/>
        </p:nvSpPr>
        <p:spPr bwMode="auto">
          <a:xfrm>
            <a:off x="4051300" y="2293938"/>
            <a:ext cx="438150"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show</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27" name="Rectangle 125"/>
          <p:cNvSpPr>
            <a:spLocks noChangeArrowheads="1"/>
          </p:cNvSpPr>
          <p:nvPr/>
        </p:nvSpPr>
        <p:spPr bwMode="auto">
          <a:xfrm>
            <a:off x="4400550" y="2293938"/>
            <a:ext cx="188912"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28" name="Freeform 126"/>
          <p:cNvSpPr>
            <a:spLocks noEditPoints="1"/>
          </p:cNvSpPr>
          <p:nvPr/>
        </p:nvSpPr>
        <p:spPr bwMode="auto">
          <a:xfrm>
            <a:off x="3430588" y="2503488"/>
            <a:ext cx="1604962" cy="7938"/>
          </a:xfrm>
          <a:custGeom>
            <a:avLst/>
            <a:gdLst>
              <a:gd name="T0" fmla="*/ 21 w 1011"/>
              <a:gd name="T1" fmla="*/ 0 h 5"/>
              <a:gd name="T2" fmla="*/ 26 w 1011"/>
              <a:gd name="T3" fmla="*/ 5 h 5"/>
              <a:gd name="T4" fmla="*/ 51 w 1011"/>
              <a:gd name="T5" fmla="*/ 0 h 5"/>
              <a:gd name="T6" fmla="*/ 72 w 1011"/>
              <a:gd name="T7" fmla="*/ 5 h 5"/>
              <a:gd name="T8" fmla="*/ 77 w 1011"/>
              <a:gd name="T9" fmla="*/ 0 h 5"/>
              <a:gd name="T10" fmla="*/ 111 w 1011"/>
              <a:gd name="T11" fmla="*/ 0 h 5"/>
              <a:gd name="T12" fmla="*/ 115 w 1011"/>
              <a:gd name="T13" fmla="*/ 5 h 5"/>
              <a:gd name="T14" fmla="*/ 140 w 1011"/>
              <a:gd name="T15" fmla="*/ 0 h 5"/>
              <a:gd name="T16" fmla="*/ 162 w 1011"/>
              <a:gd name="T17" fmla="*/ 5 h 5"/>
              <a:gd name="T18" fmla="*/ 166 w 1011"/>
              <a:gd name="T19" fmla="*/ 0 h 5"/>
              <a:gd name="T20" fmla="*/ 200 w 1011"/>
              <a:gd name="T21" fmla="*/ 0 h 5"/>
              <a:gd name="T22" fmla="*/ 204 w 1011"/>
              <a:gd name="T23" fmla="*/ 5 h 5"/>
              <a:gd name="T24" fmla="*/ 230 w 1011"/>
              <a:gd name="T25" fmla="*/ 0 h 5"/>
              <a:gd name="T26" fmla="*/ 251 w 1011"/>
              <a:gd name="T27" fmla="*/ 5 h 5"/>
              <a:gd name="T28" fmla="*/ 255 w 1011"/>
              <a:gd name="T29" fmla="*/ 0 h 5"/>
              <a:gd name="T30" fmla="*/ 289 w 1011"/>
              <a:gd name="T31" fmla="*/ 0 h 5"/>
              <a:gd name="T32" fmla="*/ 293 w 1011"/>
              <a:gd name="T33" fmla="*/ 5 h 5"/>
              <a:gd name="T34" fmla="*/ 319 w 1011"/>
              <a:gd name="T35" fmla="*/ 0 h 5"/>
              <a:gd name="T36" fmla="*/ 340 w 1011"/>
              <a:gd name="T37" fmla="*/ 5 h 5"/>
              <a:gd name="T38" fmla="*/ 344 w 1011"/>
              <a:gd name="T39" fmla="*/ 0 h 5"/>
              <a:gd name="T40" fmla="*/ 378 w 1011"/>
              <a:gd name="T41" fmla="*/ 0 h 5"/>
              <a:gd name="T42" fmla="*/ 383 w 1011"/>
              <a:gd name="T43" fmla="*/ 5 h 5"/>
              <a:gd name="T44" fmla="*/ 408 w 1011"/>
              <a:gd name="T45" fmla="*/ 0 h 5"/>
              <a:gd name="T46" fmla="*/ 429 w 1011"/>
              <a:gd name="T47" fmla="*/ 5 h 5"/>
              <a:gd name="T48" fmla="*/ 434 w 1011"/>
              <a:gd name="T49" fmla="*/ 0 h 5"/>
              <a:gd name="T50" fmla="*/ 468 w 1011"/>
              <a:gd name="T51" fmla="*/ 0 h 5"/>
              <a:gd name="T52" fmla="*/ 472 w 1011"/>
              <a:gd name="T53" fmla="*/ 5 h 5"/>
              <a:gd name="T54" fmla="*/ 498 w 1011"/>
              <a:gd name="T55" fmla="*/ 0 h 5"/>
              <a:gd name="T56" fmla="*/ 519 w 1011"/>
              <a:gd name="T57" fmla="*/ 5 h 5"/>
              <a:gd name="T58" fmla="*/ 523 w 1011"/>
              <a:gd name="T59" fmla="*/ 0 h 5"/>
              <a:gd name="T60" fmla="*/ 557 w 1011"/>
              <a:gd name="T61" fmla="*/ 0 h 5"/>
              <a:gd name="T62" fmla="*/ 561 w 1011"/>
              <a:gd name="T63" fmla="*/ 5 h 5"/>
              <a:gd name="T64" fmla="*/ 587 w 1011"/>
              <a:gd name="T65" fmla="*/ 0 h 5"/>
              <a:gd name="T66" fmla="*/ 608 w 1011"/>
              <a:gd name="T67" fmla="*/ 5 h 5"/>
              <a:gd name="T68" fmla="*/ 612 w 1011"/>
              <a:gd name="T69" fmla="*/ 0 h 5"/>
              <a:gd name="T70" fmla="*/ 646 w 1011"/>
              <a:gd name="T71" fmla="*/ 0 h 5"/>
              <a:gd name="T72" fmla="*/ 650 w 1011"/>
              <a:gd name="T73" fmla="*/ 5 h 5"/>
              <a:gd name="T74" fmla="*/ 676 w 1011"/>
              <a:gd name="T75" fmla="*/ 0 h 5"/>
              <a:gd name="T76" fmla="*/ 697 w 1011"/>
              <a:gd name="T77" fmla="*/ 5 h 5"/>
              <a:gd name="T78" fmla="*/ 701 w 1011"/>
              <a:gd name="T79" fmla="*/ 0 h 5"/>
              <a:gd name="T80" fmla="*/ 735 w 1011"/>
              <a:gd name="T81" fmla="*/ 0 h 5"/>
              <a:gd name="T82" fmla="*/ 740 w 1011"/>
              <a:gd name="T83" fmla="*/ 5 h 5"/>
              <a:gd name="T84" fmla="*/ 765 w 1011"/>
              <a:gd name="T85" fmla="*/ 0 h 5"/>
              <a:gd name="T86" fmla="*/ 787 w 1011"/>
              <a:gd name="T87" fmla="*/ 5 h 5"/>
              <a:gd name="T88" fmla="*/ 791 w 1011"/>
              <a:gd name="T89" fmla="*/ 0 h 5"/>
              <a:gd name="T90" fmla="*/ 825 w 1011"/>
              <a:gd name="T91" fmla="*/ 0 h 5"/>
              <a:gd name="T92" fmla="*/ 829 w 1011"/>
              <a:gd name="T93" fmla="*/ 5 h 5"/>
              <a:gd name="T94" fmla="*/ 854 w 1011"/>
              <a:gd name="T95" fmla="*/ 0 h 5"/>
              <a:gd name="T96" fmla="*/ 876 w 1011"/>
              <a:gd name="T97" fmla="*/ 5 h 5"/>
              <a:gd name="T98" fmla="*/ 880 w 1011"/>
              <a:gd name="T99" fmla="*/ 0 h 5"/>
              <a:gd name="T100" fmla="*/ 914 w 1011"/>
              <a:gd name="T101" fmla="*/ 0 h 5"/>
              <a:gd name="T102" fmla="*/ 918 w 1011"/>
              <a:gd name="T103" fmla="*/ 5 h 5"/>
              <a:gd name="T104" fmla="*/ 944 w 1011"/>
              <a:gd name="T105" fmla="*/ 0 h 5"/>
              <a:gd name="T106" fmla="*/ 965 w 1011"/>
              <a:gd name="T107" fmla="*/ 5 h 5"/>
              <a:gd name="T108" fmla="*/ 969 w 1011"/>
              <a:gd name="T109" fmla="*/ 0 h 5"/>
              <a:gd name="T110" fmla="*/ 1003 w 1011"/>
              <a:gd name="T111" fmla="*/ 0 h 5"/>
              <a:gd name="T112" fmla="*/ 1007 w 1011"/>
              <a:gd name="T11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11" h="5">
                <a:moveTo>
                  <a:pt x="0" y="0"/>
                </a:moveTo>
                <a:lnTo>
                  <a:pt x="9" y="0"/>
                </a:lnTo>
                <a:lnTo>
                  <a:pt x="9" y="5"/>
                </a:lnTo>
                <a:lnTo>
                  <a:pt x="0" y="5"/>
                </a:lnTo>
                <a:lnTo>
                  <a:pt x="0" y="0"/>
                </a:lnTo>
                <a:close/>
                <a:moveTo>
                  <a:pt x="13" y="0"/>
                </a:moveTo>
                <a:lnTo>
                  <a:pt x="21" y="0"/>
                </a:lnTo>
                <a:lnTo>
                  <a:pt x="21" y="5"/>
                </a:lnTo>
                <a:lnTo>
                  <a:pt x="13" y="5"/>
                </a:lnTo>
                <a:lnTo>
                  <a:pt x="13" y="0"/>
                </a:lnTo>
                <a:close/>
                <a:moveTo>
                  <a:pt x="26" y="0"/>
                </a:moveTo>
                <a:lnTo>
                  <a:pt x="34" y="0"/>
                </a:lnTo>
                <a:lnTo>
                  <a:pt x="34" y="5"/>
                </a:lnTo>
                <a:lnTo>
                  <a:pt x="26" y="5"/>
                </a:lnTo>
                <a:lnTo>
                  <a:pt x="26" y="0"/>
                </a:lnTo>
                <a:close/>
                <a:moveTo>
                  <a:pt x="38" y="0"/>
                </a:moveTo>
                <a:lnTo>
                  <a:pt x="47" y="0"/>
                </a:lnTo>
                <a:lnTo>
                  <a:pt x="47" y="5"/>
                </a:lnTo>
                <a:lnTo>
                  <a:pt x="38" y="5"/>
                </a:lnTo>
                <a:lnTo>
                  <a:pt x="38" y="0"/>
                </a:lnTo>
                <a:close/>
                <a:moveTo>
                  <a:pt x="51" y="0"/>
                </a:moveTo>
                <a:lnTo>
                  <a:pt x="60" y="0"/>
                </a:lnTo>
                <a:lnTo>
                  <a:pt x="60" y="5"/>
                </a:lnTo>
                <a:lnTo>
                  <a:pt x="51" y="5"/>
                </a:lnTo>
                <a:lnTo>
                  <a:pt x="51" y="0"/>
                </a:lnTo>
                <a:close/>
                <a:moveTo>
                  <a:pt x="64" y="0"/>
                </a:moveTo>
                <a:lnTo>
                  <a:pt x="72" y="0"/>
                </a:lnTo>
                <a:lnTo>
                  <a:pt x="72" y="5"/>
                </a:lnTo>
                <a:lnTo>
                  <a:pt x="64" y="5"/>
                </a:lnTo>
                <a:lnTo>
                  <a:pt x="64" y="0"/>
                </a:lnTo>
                <a:close/>
                <a:moveTo>
                  <a:pt x="77" y="0"/>
                </a:moveTo>
                <a:lnTo>
                  <a:pt x="85" y="0"/>
                </a:lnTo>
                <a:lnTo>
                  <a:pt x="85" y="5"/>
                </a:lnTo>
                <a:lnTo>
                  <a:pt x="77" y="5"/>
                </a:lnTo>
                <a:lnTo>
                  <a:pt x="77" y="0"/>
                </a:lnTo>
                <a:close/>
                <a:moveTo>
                  <a:pt x="89" y="0"/>
                </a:moveTo>
                <a:lnTo>
                  <a:pt x="98" y="0"/>
                </a:lnTo>
                <a:lnTo>
                  <a:pt x="98" y="5"/>
                </a:lnTo>
                <a:lnTo>
                  <a:pt x="89" y="5"/>
                </a:lnTo>
                <a:lnTo>
                  <a:pt x="89" y="0"/>
                </a:lnTo>
                <a:close/>
                <a:moveTo>
                  <a:pt x="102" y="0"/>
                </a:moveTo>
                <a:lnTo>
                  <a:pt x="111" y="0"/>
                </a:lnTo>
                <a:lnTo>
                  <a:pt x="111" y="5"/>
                </a:lnTo>
                <a:lnTo>
                  <a:pt x="102" y="5"/>
                </a:lnTo>
                <a:lnTo>
                  <a:pt x="102" y="0"/>
                </a:lnTo>
                <a:close/>
                <a:moveTo>
                  <a:pt x="115" y="0"/>
                </a:moveTo>
                <a:lnTo>
                  <a:pt x="123" y="0"/>
                </a:lnTo>
                <a:lnTo>
                  <a:pt x="123" y="5"/>
                </a:lnTo>
                <a:lnTo>
                  <a:pt x="115" y="5"/>
                </a:lnTo>
                <a:lnTo>
                  <a:pt x="115" y="0"/>
                </a:lnTo>
                <a:close/>
                <a:moveTo>
                  <a:pt x="128" y="0"/>
                </a:moveTo>
                <a:lnTo>
                  <a:pt x="136" y="0"/>
                </a:lnTo>
                <a:lnTo>
                  <a:pt x="136" y="5"/>
                </a:lnTo>
                <a:lnTo>
                  <a:pt x="128" y="5"/>
                </a:lnTo>
                <a:lnTo>
                  <a:pt x="128" y="0"/>
                </a:lnTo>
                <a:close/>
                <a:moveTo>
                  <a:pt x="140" y="0"/>
                </a:moveTo>
                <a:lnTo>
                  <a:pt x="149" y="0"/>
                </a:lnTo>
                <a:lnTo>
                  <a:pt x="149" y="5"/>
                </a:lnTo>
                <a:lnTo>
                  <a:pt x="140" y="5"/>
                </a:lnTo>
                <a:lnTo>
                  <a:pt x="140" y="0"/>
                </a:lnTo>
                <a:close/>
                <a:moveTo>
                  <a:pt x="153" y="0"/>
                </a:moveTo>
                <a:lnTo>
                  <a:pt x="162" y="0"/>
                </a:lnTo>
                <a:lnTo>
                  <a:pt x="162" y="5"/>
                </a:lnTo>
                <a:lnTo>
                  <a:pt x="153" y="5"/>
                </a:lnTo>
                <a:lnTo>
                  <a:pt x="153" y="0"/>
                </a:lnTo>
                <a:close/>
                <a:moveTo>
                  <a:pt x="166" y="0"/>
                </a:moveTo>
                <a:lnTo>
                  <a:pt x="174" y="0"/>
                </a:lnTo>
                <a:lnTo>
                  <a:pt x="174" y="5"/>
                </a:lnTo>
                <a:lnTo>
                  <a:pt x="166" y="5"/>
                </a:lnTo>
                <a:lnTo>
                  <a:pt x="166" y="0"/>
                </a:lnTo>
                <a:close/>
                <a:moveTo>
                  <a:pt x="179" y="0"/>
                </a:moveTo>
                <a:lnTo>
                  <a:pt x="187" y="0"/>
                </a:lnTo>
                <a:lnTo>
                  <a:pt x="187" y="5"/>
                </a:lnTo>
                <a:lnTo>
                  <a:pt x="179" y="5"/>
                </a:lnTo>
                <a:lnTo>
                  <a:pt x="179" y="0"/>
                </a:lnTo>
                <a:close/>
                <a:moveTo>
                  <a:pt x="191" y="0"/>
                </a:moveTo>
                <a:lnTo>
                  <a:pt x="200" y="0"/>
                </a:lnTo>
                <a:lnTo>
                  <a:pt x="200" y="5"/>
                </a:lnTo>
                <a:lnTo>
                  <a:pt x="191" y="5"/>
                </a:lnTo>
                <a:lnTo>
                  <a:pt x="191" y="0"/>
                </a:lnTo>
                <a:close/>
                <a:moveTo>
                  <a:pt x="204" y="0"/>
                </a:moveTo>
                <a:lnTo>
                  <a:pt x="212" y="0"/>
                </a:lnTo>
                <a:lnTo>
                  <a:pt x="212" y="5"/>
                </a:lnTo>
                <a:lnTo>
                  <a:pt x="204" y="5"/>
                </a:lnTo>
                <a:lnTo>
                  <a:pt x="204" y="0"/>
                </a:lnTo>
                <a:close/>
                <a:moveTo>
                  <a:pt x="217" y="0"/>
                </a:moveTo>
                <a:lnTo>
                  <a:pt x="225" y="0"/>
                </a:lnTo>
                <a:lnTo>
                  <a:pt x="225" y="5"/>
                </a:lnTo>
                <a:lnTo>
                  <a:pt x="217" y="5"/>
                </a:lnTo>
                <a:lnTo>
                  <a:pt x="217" y="0"/>
                </a:lnTo>
                <a:close/>
                <a:moveTo>
                  <a:pt x="230" y="0"/>
                </a:moveTo>
                <a:lnTo>
                  <a:pt x="238" y="0"/>
                </a:lnTo>
                <a:lnTo>
                  <a:pt x="238" y="5"/>
                </a:lnTo>
                <a:lnTo>
                  <a:pt x="230" y="5"/>
                </a:lnTo>
                <a:lnTo>
                  <a:pt x="230" y="0"/>
                </a:lnTo>
                <a:close/>
                <a:moveTo>
                  <a:pt x="242" y="0"/>
                </a:moveTo>
                <a:lnTo>
                  <a:pt x="251" y="0"/>
                </a:lnTo>
                <a:lnTo>
                  <a:pt x="251" y="5"/>
                </a:lnTo>
                <a:lnTo>
                  <a:pt x="242" y="5"/>
                </a:lnTo>
                <a:lnTo>
                  <a:pt x="242" y="0"/>
                </a:lnTo>
                <a:close/>
                <a:moveTo>
                  <a:pt x="255" y="0"/>
                </a:moveTo>
                <a:lnTo>
                  <a:pt x="264" y="0"/>
                </a:lnTo>
                <a:lnTo>
                  <a:pt x="264" y="5"/>
                </a:lnTo>
                <a:lnTo>
                  <a:pt x="255" y="5"/>
                </a:lnTo>
                <a:lnTo>
                  <a:pt x="255" y="0"/>
                </a:lnTo>
                <a:close/>
                <a:moveTo>
                  <a:pt x="268" y="0"/>
                </a:moveTo>
                <a:lnTo>
                  <a:pt x="276" y="0"/>
                </a:lnTo>
                <a:lnTo>
                  <a:pt x="276" y="5"/>
                </a:lnTo>
                <a:lnTo>
                  <a:pt x="268" y="5"/>
                </a:lnTo>
                <a:lnTo>
                  <a:pt x="268" y="0"/>
                </a:lnTo>
                <a:close/>
                <a:moveTo>
                  <a:pt x="281" y="0"/>
                </a:moveTo>
                <a:lnTo>
                  <a:pt x="289" y="0"/>
                </a:lnTo>
                <a:lnTo>
                  <a:pt x="289" y="5"/>
                </a:lnTo>
                <a:lnTo>
                  <a:pt x="281" y="5"/>
                </a:lnTo>
                <a:lnTo>
                  <a:pt x="281" y="0"/>
                </a:lnTo>
                <a:close/>
                <a:moveTo>
                  <a:pt x="293" y="0"/>
                </a:moveTo>
                <a:lnTo>
                  <a:pt x="302" y="0"/>
                </a:lnTo>
                <a:lnTo>
                  <a:pt x="302" y="5"/>
                </a:lnTo>
                <a:lnTo>
                  <a:pt x="293" y="5"/>
                </a:lnTo>
                <a:lnTo>
                  <a:pt x="293" y="0"/>
                </a:lnTo>
                <a:close/>
                <a:moveTo>
                  <a:pt x="306" y="0"/>
                </a:moveTo>
                <a:lnTo>
                  <a:pt x="315" y="0"/>
                </a:lnTo>
                <a:lnTo>
                  <a:pt x="315" y="5"/>
                </a:lnTo>
                <a:lnTo>
                  <a:pt x="306" y="5"/>
                </a:lnTo>
                <a:lnTo>
                  <a:pt x="306" y="0"/>
                </a:lnTo>
                <a:close/>
                <a:moveTo>
                  <a:pt x="319" y="0"/>
                </a:moveTo>
                <a:lnTo>
                  <a:pt x="327" y="0"/>
                </a:lnTo>
                <a:lnTo>
                  <a:pt x="327" y="5"/>
                </a:lnTo>
                <a:lnTo>
                  <a:pt x="319" y="5"/>
                </a:lnTo>
                <a:lnTo>
                  <a:pt x="319" y="0"/>
                </a:lnTo>
                <a:close/>
                <a:moveTo>
                  <a:pt x="332" y="0"/>
                </a:moveTo>
                <a:lnTo>
                  <a:pt x="340" y="0"/>
                </a:lnTo>
                <a:lnTo>
                  <a:pt x="340" y="5"/>
                </a:lnTo>
                <a:lnTo>
                  <a:pt x="332" y="5"/>
                </a:lnTo>
                <a:lnTo>
                  <a:pt x="332" y="0"/>
                </a:lnTo>
                <a:close/>
                <a:moveTo>
                  <a:pt x="344" y="0"/>
                </a:moveTo>
                <a:lnTo>
                  <a:pt x="353" y="0"/>
                </a:lnTo>
                <a:lnTo>
                  <a:pt x="353" y="5"/>
                </a:lnTo>
                <a:lnTo>
                  <a:pt x="344" y="5"/>
                </a:lnTo>
                <a:lnTo>
                  <a:pt x="344" y="0"/>
                </a:lnTo>
                <a:close/>
                <a:moveTo>
                  <a:pt x="357" y="0"/>
                </a:moveTo>
                <a:lnTo>
                  <a:pt x="366" y="0"/>
                </a:lnTo>
                <a:lnTo>
                  <a:pt x="366" y="5"/>
                </a:lnTo>
                <a:lnTo>
                  <a:pt x="357" y="5"/>
                </a:lnTo>
                <a:lnTo>
                  <a:pt x="357" y="0"/>
                </a:lnTo>
                <a:close/>
                <a:moveTo>
                  <a:pt x="370" y="0"/>
                </a:moveTo>
                <a:lnTo>
                  <a:pt x="378" y="0"/>
                </a:lnTo>
                <a:lnTo>
                  <a:pt x="378" y="5"/>
                </a:lnTo>
                <a:lnTo>
                  <a:pt x="370" y="5"/>
                </a:lnTo>
                <a:lnTo>
                  <a:pt x="370" y="0"/>
                </a:lnTo>
                <a:close/>
                <a:moveTo>
                  <a:pt x="383" y="0"/>
                </a:moveTo>
                <a:lnTo>
                  <a:pt x="391" y="0"/>
                </a:lnTo>
                <a:lnTo>
                  <a:pt x="391" y="5"/>
                </a:lnTo>
                <a:lnTo>
                  <a:pt x="383" y="5"/>
                </a:lnTo>
                <a:lnTo>
                  <a:pt x="383" y="0"/>
                </a:lnTo>
                <a:close/>
                <a:moveTo>
                  <a:pt x="395" y="0"/>
                </a:moveTo>
                <a:lnTo>
                  <a:pt x="404" y="0"/>
                </a:lnTo>
                <a:lnTo>
                  <a:pt x="404" y="5"/>
                </a:lnTo>
                <a:lnTo>
                  <a:pt x="395" y="5"/>
                </a:lnTo>
                <a:lnTo>
                  <a:pt x="395" y="0"/>
                </a:lnTo>
                <a:close/>
                <a:moveTo>
                  <a:pt x="408" y="0"/>
                </a:moveTo>
                <a:lnTo>
                  <a:pt x="417" y="0"/>
                </a:lnTo>
                <a:lnTo>
                  <a:pt x="417" y="5"/>
                </a:lnTo>
                <a:lnTo>
                  <a:pt x="408" y="5"/>
                </a:lnTo>
                <a:lnTo>
                  <a:pt x="408" y="0"/>
                </a:lnTo>
                <a:close/>
                <a:moveTo>
                  <a:pt x="421" y="0"/>
                </a:moveTo>
                <a:lnTo>
                  <a:pt x="429" y="0"/>
                </a:lnTo>
                <a:lnTo>
                  <a:pt x="429" y="5"/>
                </a:lnTo>
                <a:lnTo>
                  <a:pt x="421" y="5"/>
                </a:lnTo>
                <a:lnTo>
                  <a:pt x="421" y="0"/>
                </a:lnTo>
                <a:close/>
                <a:moveTo>
                  <a:pt x="434" y="0"/>
                </a:moveTo>
                <a:lnTo>
                  <a:pt x="442" y="0"/>
                </a:lnTo>
                <a:lnTo>
                  <a:pt x="442" y="5"/>
                </a:lnTo>
                <a:lnTo>
                  <a:pt x="434" y="5"/>
                </a:lnTo>
                <a:lnTo>
                  <a:pt x="434" y="0"/>
                </a:lnTo>
                <a:close/>
                <a:moveTo>
                  <a:pt x="446" y="0"/>
                </a:moveTo>
                <a:lnTo>
                  <a:pt x="455" y="0"/>
                </a:lnTo>
                <a:lnTo>
                  <a:pt x="455" y="5"/>
                </a:lnTo>
                <a:lnTo>
                  <a:pt x="446" y="5"/>
                </a:lnTo>
                <a:lnTo>
                  <a:pt x="446" y="0"/>
                </a:lnTo>
                <a:close/>
                <a:moveTo>
                  <a:pt x="459" y="0"/>
                </a:moveTo>
                <a:lnTo>
                  <a:pt x="468" y="0"/>
                </a:lnTo>
                <a:lnTo>
                  <a:pt x="468" y="5"/>
                </a:lnTo>
                <a:lnTo>
                  <a:pt x="459" y="5"/>
                </a:lnTo>
                <a:lnTo>
                  <a:pt x="459" y="0"/>
                </a:lnTo>
                <a:close/>
                <a:moveTo>
                  <a:pt x="472" y="0"/>
                </a:moveTo>
                <a:lnTo>
                  <a:pt x="480" y="0"/>
                </a:lnTo>
                <a:lnTo>
                  <a:pt x="480" y="5"/>
                </a:lnTo>
                <a:lnTo>
                  <a:pt x="472" y="5"/>
                </a:lnTo>
                <a:lnTo>
                  <a:pt x="472" y="0"/>
                </a:lnTo>
                <a:close/>
                <a:moveTo>
                  <a:pt x="485" y="0"/>
                </a:moveTo>
                <a:lnTo>
                  <a:pt x="493" y="0"/>
                </a:lnTo>
                <a:lnTo>
                  <a:pt x="493" y="5"/>
                </a:lnTo>
                <a:lnTo>
                  <a:pt x="485" y="5"/>
                </a:lnTo>
                <a:lnTo>
                  <a:pt x="485" y="0"/>
                </a:lnTo>
                <a:close/>
                <a:moveTo>
                  <a:pt x="498" y="0"/>
                </a:moveTo>
                <a:lnTo>
                  <a:pt x="506" y="0"/>
                </a:lnTo>
                <a:lnTo>
                  <a:pt x="506" y="5"/>
                </a:lnTo>
                <a:lnTo>
                  <a:pt x="498" y="5"/>
                </a:lnTo>
                <a:lnTo>
                  <a:pt x="498" y="0"/>
                </a:lnTo>
                <a:close/>
                <a:moveTo>
                  <a:pt x="510" y="0"/>
                </a:moveTo>
                <a:lnTo>
                  <a:pt x="519" y="0"/>
                </a:lnTo>
                <a:lnTo>
                  <a:pt x="519" y="5"/>
                </a:lnTo>
                <a:lnTo>
                  <a:pt x="510" y="5"/>
                </a:lnTo>
                <a:lnTo>
                  <a:pt x="510" y="0"/>
                </a:lnTo>
                <a:close/>
                <a:moveTo>
                  <a:pt x="523" y="0"/>
                </a:moveTo>
                <a:lnTo>
                  <a:pt x="532" y="0"/>
                </a:lnTo>
                <a:lnTo>
                  <a:pt x="532" y="5"/>
                </a:lnTo>
                <a:lnTo>
                  <a:pt x="523" y="5"/>
                </a:lnTo>
                <a:lnTo>
                  <a:pt x="523" y="0"/>
                </a:lnTo>
                <a:close/>
                <a:moveTo>
                  <a:pt x="536" y="0"/>
                </a:moveTo>
                <a:lnTo>
                  <a:pt x="544" y="0"/>
                </a:lnTo>
                <a:lnTo>
                  <a:pt x="544" y="5"/>
                </a:lnTo>
                <a:lnTo>
                  <a:pt x="536" y="5"/>
                </a:lnTo>
                <a:lnTo>
                  <a:pt x="536" y="0"/>
                </a:lnTo>
                <a:close/>
                <a:moveTo>
                  <a:pt x="548" y="0"/>
                </a:moveTo>
                <a:lnTo>
                  <a:pt x="557" y="0"/>
                </a:lnTo>
                <a:lnTo>
                  <a:pt x="557" y="5"/>
                </a:lnTo>
                <a:lnTo>
                  <a:pt x="548" y="5"/>
                </a:lnTo>
                <a:lnTo>
                  <a:pt x="548" y="0"/>
                </a:lnTo>
                <a:close/>
                <a:moveTo>
                  <a:pt x="561" y="0"/>
                </a:moveTo>
                <a:lnTo>
                  <a:pt x="570" y="0"/>
                </a:lnTo>
                <a:lnTo>
                  <a:pt x="570" y="5"/>
                </a:lnTo>
                <a:lnTo>
                  <a:pt x="561" y="5"/>
                </a:lnTo>
                <a:lnTo>
                  <a:pt x="561" y="0"/>
                </a:lnTo>
                <a:close/>
                <a:moveTo>
                  <a:pt x="574" y="0"/>
                </a:moveTo>
                <a:lnTo>
                  <a:pt x="582" y="0"/>
                </a:lnTo>
                <a:lnTo>
                  <a:pt x="582" y="5"/>
                </a:lnTo>
                <a:lnTo>
                  <a:pt x="574" y="5"/>
                </a:lnTo>
                <a:lnTo>
                  <a:pt x="574" y="0"/>
                </a:lnTo>
                <a:close/>
                <a:moveTo>
                  <a:pt x="587" y="0"/>
                </a:moveTo>
                <a:lnTo>
                  <a:pt x="595" y="0"/>
                </a:lnTo>
                <a:lnTo>
                  <a:pt x="595" y="5"/>
                </a:lnTo>
                <a:lnTo>
                  <a:pt x="587" y="5"/>
                </a:lnTo>
                <a:lnTo>
                  <a:pt x="587" y="0"/>
                </a:lnTo>
                <a:close/>
                <a:moveTo>
                  <a:pt x="599" y="0"/>
                </a:moveTo>
                <a:lnTo>
                  <a:pt x="608" y="0"/>
                </a:lnTo>
                <a:lnTo>
                  <a:pt x="608" y="5"/>
                </a:lnTo>
                <a:lnTo>
                  <a:pt x="599" y="5"/>
                </a:lnTo>
                <a:lnTo>
                  <a:pt x="599" y="0"/>
                </a:lnTo>
                <a:close/>
                <a:moveTo>
                  <a:pt x="612" y="0"/>
                </a:moveTo>
                <a:lnTo>
                  <a:pt x="621" y="0"/>
                </a:lnTo>
                <a:lnTo>
                  <a:pt x="621" y="5"/>
                </a:lnTo>
                <a:lnTo>
                  <a:pt x="612" y="5"/>
                </a:lnTo>
                <a:lnTo>
                  <a:pt x="612" y="0"/>
                </a:lnTo>
                <a:close/>
                <a:moveTo>
                  <a:pt x="625" y="0"/>
                </a:moveTo>
                <a:lnTo>
                  <a:pt x="633" y="0"/>
                </a:lnTo>
                <a:lnTo>
                  <a:pt x="633" y="5"/>
                </a:lnTo>
                <a:lnTo>
                  <a:pt x="625" y="5"/>
                </a:lnTo>
                <a:lnTo>
                  <a:pt x="625" y="0"/>
                </a:lnTo>
                <a:close/>
                <a:moveTo>
                  <a:pt x="638" y="0"/>
                </a:moveTo>
                <a:lnTo>
                  <a:pt x="646" y="0"/>
                </a:lnTo>
                <a:lnTo>
                  <a:pt x="646" y="5"/>
                </a:lnTo>
                <a:lnTo>
                  <a:pt x="638" y="5"/>
                </a:lnTo>
                <a:lnTo>
                  <a:pt x="638" y="0"/>
                </a:lnTo>
                <a:close/>
                <a:moveTo>
                  <a:pt x="650" y="0"/>
                </a:moveTo>
                <a:lnTo>
                  <a:pt x="659" y="0"/>
                </a:lnTo>
                <a:lnTo>
                  <a:pt x="659" y="5"/>
                </a:lnTo>
                <a:lnTo>
                  <a:pt x="650" y="5"/>
                </a:lnTo>
                <a:lnTo>
                  <a:pt x="650" y="0"/>
                </a:lnTo>
                <a:close/>
                <a:moveTo>
                  <a:pt x="663" y="0"/>
                </a:moveTo>
                <a:lnTo>
                  <a:pt x="672" y="0"/>
                </a:lnTo>
                <a:lnTo>
                  <a:pt x="672" y="5"/>
                </a:lnTo>
                <a:lnTo>
                  <a:pt x="663" y="5"/>
                </a:lnTo>
                <a:lnTo>
                  <a:pt x="663" y="0"/>
                </a:lnTo>
                <a:close/>
                <a:moveTo>
                  <a:pt x="676" y="0"/>
                </a:moveTo>
                <a:lnTo>
                  <a:pt x="684" y="0"/>
                </a:lnTo>
                <a:lnTo>
                  <a:pt x="684" y="5"/>
                </a:lnTo>
                <a:lnTo>
                  <a:pt x="676" y="5"/>
                </a:lnTo>
                <a:lnTo>
                  <a:pt x="676" y="0"/>
                </a:lnTo>
                <a:close/>
                <a:moveTo>
                  <a:pt x="689" y="0"/>
                </a:moveTo>
                <a:lnTo>
                  <a:pt x="697" y="0"/>
                </a:lnTo>
                <a:lnTo>
                  <a:pt x="697" y="5"/>
                </a:lnTo>
                <a:lnTo>
                  <a:pt x="689" y="5"/>
                </a:lnTo>
                <a:lnTo>
                  <a:pt x="689" y="0"/>
                </a:lnTo>
                <a:close/>
                <a:moveTo>
                  <a:pt x="701" y="0"/>
                </a:moveTo>
                <a:lnTo>
                  <a:pt x="710" y="0"/>
                </a:lnTo>
                <a:lnTo>
                  <a:pt x="710" y="5"/>
                </a:lnTo>
                <a:lnTo>
                  <a:pt x="701" y="5"/>
                </a:lnTo>
                <a:lnTo>
                  <a:pt x="701" y="0"/>
                </a:lnTo>
                <a:close/>
                <a:moveTo>
                  <a:pt x="714" y="0"/>
                </a:moveTo>
                <a:lnTo>
                  <a:pt x="723" y="0"/>
                </a:lnTo>
                <a:lnTo>
                  <a:pt x="723" y="5"/>
                </a:lnTo>
                <a:lnTo>
                  <a:pt x="714" y="5"/>
                </a:lnTo>
                <a:lnTo>
                  <a:pt x="714" y="0"/>
                </a:lnTo>
                <a:close/>
                <a:moveTo>
                  <a:pt x="727" y="0"/>
                </a:moveTo>
                <a:lnTo>
                  <a:pt x="735" y="0"/>
                </a:lnTo>
                <a:lnTo>
                  <a:pt x="735" y="5"/>
                </a:lnTo>
                <a:lnTo>
                  <a:pt x="727" y="5"/>
                </a:lnTo>
                <a:lnTo>
                  <a:pt x="727" y="0"/>
                </a:lnTo>
                <a:close/>
                <a:moveTo>
                  <a:pt x="740" y="0"/>
                </a:moveTo>
                <a:lnTo>
                  <a:pt x="748" y="0"/>
                </a:lnTo>
                <a:lnTo>
                  <a:pt x="748" y="5"/>
                </a:lnTo>
                <a:lnTo>
                  <a:pt x="740" y="5"/>
                </a:lnTo>
                <a:lnTo>
                  <a:pt x="740" y="0"/>
                </a:lnTo>
                <a:close/>
                <a:moveTo>
                  <a:pt x="752" y="0"/>
                </a:moveTo>
                <a:lnTo>
                  <a:pt x="761" y="0"/>
                </a:lnTo>
                <a:lnTo>
                  <a:pt x="761" y="5"/>
                </a:lnTo>
                <a:lnTo>
                  <a:pt x="752" y="5"/>
                </a:lnTo>
                <a:lnTo>
                  <a:pt x="752" y="0"/>
                </a:lnTo>
                <a:close/>
                <a:moveTo>
                  <a:pt x="765" y="0"/>
                </a:moveTo>
                <a:lnTo>
                  <a:pt x="774" y="0"/>
                </a:lnTo>
                <a:lnTo>
                  <a:pt x="774" y="5"/>
                </a:lnTo>
                <a:lnTo>
                  <a:pt x="765" y="5"/>
                </a:lnTo>
                <a:lnTo>
                  <a:pt x="765" y="0"/>
                </a:lnTo>
                <a:close/>
                <a:moveTo>
                  <a:pt x="778" y="0"/>
                </a:moveTo>
                <a:lnTo>
                  <a:pt x="787" y="0"/>
                </a:lnTo>
                <a:lnTo>
                  <a:pt x="787" y="5"/>
                </a:lnTo>
                <a:lnTo>
                  <a:pt x="778" y="5"/>
                </a:lnTo>
                <a:lnTo>
                  <a:pt x="778" y="0"/>
                </a:lnTo>
                <a:close/>
                <a:moveTo>
                  <a:pt x="791" y="0"/>
                </a:moveTo>
                <a:lnTo>
                  <a:pt x="799" y="0"/>
                </a:lnTo>
                <a:lnTo>
                  <a:pt x="799" y="5"/>
                </a:lnTo>
                <a:lnTo>
                  <a:pt x="791" y="5"/>
                </a:lnTo>
                <a:lnTo>
                  <a:pt x="791" y="0"/>
                </a:lnTo>
                <a:close/>
                <a:moveTo>
                  <a:pt x="804" y="0"/>
                </a:moveTo>
                <a:lnTo>
                  <a:pt x="812" y="0"/>
                </a:lnTo>
                <a:lnTo>
                  <a:pt x="812" y="5"/>
                </a:lnTo>
                <a:lnTo>
                  <a:pt x="804" y="5"/>
                </a:lnTo>
                <a:lnTo>
                  <a:pt x="804" y="0"/>
                </a:lnTo>
                <a:close/>
                <a:moveTo>
                  <a:pt x="816" y="0"/>
                </a:moveTo>
                <a:lnTo>
                  <a:pt x="825" y="0"/>
                </a:lnTo>
                <a:lnTo>
                  <a:pt x="825" y="5"/>
                </a:lnTo>
                <a:lnTo>
                  <a:pt x="816" y="5"/>
                </a:lnTo>
                <a:lnTo>
                  <a:pt x="816" y="0"/>
                </a:lnTo>
                <a:close/>
                <a:moveTo>
                  <a:pt x="829" y="0"/>
                </a:moveTo>
                <a:lnTo>
                  <a:pt x="838" y="0"/>
                </a:lnTo>
                <a:lnTo>
                  <a:pt x="838" y="5"/>
                </a:lnTo>
                <a:lnTo>
                  <a:pt x="829" y="5"/>
                </a:lnTo>
                <a:lnTo>
                  <a:pt x="829" y="0"/>
                </a:lnTo>
                <a:close/>
                <a:moveTo>
                  <a:pt x="842" y="0"/>
                </a:moveTo>
                <a:lnTo>
                  <a:pt x="850" y="0"/>
                </a:lnTo>
                <a:lnTo>
                  <a:pt x="850" y="5"/>
                </a:lnTo>
                <a:lnTo>
                  <a:pt x="842" y="5"/>
                </a:lnTo>
                <a:lnTo>
                  <a:pt x="842" y="0"/>
                </a:lnTo>
                <a:close/>
                <a:moveTo>
                  <a:pt x="854" y="0"/>
                </a:moveTo>
                <a:lnTo>
                  <a:pt x="863" y="0"/>
                </a:lnTo>
                <a:lnTo>
                  <a:pt x="863" y="5"/>
                </a:lnTo>
                <a:lnTo>
                  <a:pt x="854" y="5"/>
                </a:lnTo>
                <a:lnTo>
                  <a:pt x="854" y="0"/>
                </a:lnTo>
                <a:close/>
                <a:moveTo>
                  <a:pt x="867" y="0"/>
                </a:moveTo>
                <a:lnTo>
                  <a:pt x="876" y="0"/>
                </a:lnTo>
                <a:lnTo>
                  <a:pt x="876" y="5"/>
                </a:lnTo>
                <a:lnTo>
                  <a:pt x="867" y="5"/>
                </a:lnTo>
                <a:lnTo>
                  <a:pt x="867" y="0"/>
                </a:lnTo>
                <a:close/>
                <a:moveTo>
                  <a:pt x="880" y="0"/>
                </a:moveTo>
                <a:lnTo>
                  <a:pt x="888" y="0"/>
                </a:lnTo>
                <a:lnTo>
                  <a:pt x="888" y="5"/>
                </a:lnTo>
                <a:lnTo>
                  <a:pt x="880" y="5"/>
                </a:lnTo>
                <a:lnTo>
                  <a:pt x="880" y="0"/>
                </a:lnTo>
                <a:close/>
                <a:moveTo>
                  <a:pt x="893" y="0"/>
                </a:moveTo>
                <a:lnTo>
                  <a:pt x="901" y="0"/>
                </a:lnTo>
                <a:lnTo>
                  <a:pt x="901" y="5"/>
                </a:lnTo>
                <a:lnTo>
                  <a:pt x="893" y="5"/>
                </a:lnTo>
                <a:lnTo>
                  <a:pt x="893" y="0"/>
                </a:lnTo>
                <a:close/>
                <a:moveTo>
                  <a:pt x="905" y="0"/>
                </a:moveTo>
                <a:lnTo>
                  <a:pt x="914" y="0"/>
                </a:lnTo>
                <a:lnTo>
                  <a:pt x="914" y="5"/>
                </a:lnTo>
                <a:lnTo>
                  <a:pt x="905" y="5"/>
                </a:lnTo>
                <a:lnTo>
                  <a:pt x="905" y="0"/>
                </a:lnTo>
                <a:close/>
                <a:moveTo>
                  <a:pt x="918" y="0"/>
                </a:moveTo>
                <a:lnTo>
                  <a:pt x="927" y="0"/>
                </a:lnTo>
                <a:lnTo>
                  <a:pt x="927" y="5"/>
                </a:lnTo>
                <a:lnTo>
                  <a:pt x="918" y="5"/>
                </a:lnTo>
                <a:lnTo>
                  <a:pt x="918" y="0"/>
                </a:lnTo>
                <a:close/>
                <a:moveTo>
                  <a:pt x="931" y="0"/>
                </a:moveTo>
                <a:lnTo>
                  <a:pt x="939" y="0"/>
                </a:lnTo>
                <a:lnTo>
                  <a:pt x="939" y="5"/>
                </a:lnTo>
                <a:lnTo>
                  <a:pt x="931" y="5"/>
                </a:lnTo>
                <a:lnTo>
                  <a:pt x="931" y="0"/>
                </a:lnTo>
                <a:close/>
                <a:moveTo>
                  <a:pt x="944" y="0"/>
                </a:moveTo>
                <a:lnTo>
                  <a:pt x="952" y="0"/>
                </a:lnTo>
                <a:lnTo>
                  <a:pt x="952" y="5"/>
                </a:lnTo>
                <a:lnTo>
                  <a:pt x="944" y="5"/>
                </a:lnTo>
                <a:lnTo>
                  <a:pt x="944" y="0"/>
                </a:lnTo>
                <a:close/>
                <a:moveTo>
                  <a:pt x="956" y="0"/>
                </a:moveTo>
                <a:lnTo>
                  <a:pt x="965" y="0"/>
                </a:lnTo>
                <a:lnTo>
                  <a:pt x="965" y="5"/>
                </a:lnTo>
                <a:lnTo>
                  <a:pt x="956" y="5"/>
                </a:lnTo>
                <a:lnTo>
                  <a:pt x="956" y="0"/>
                </a:lnTo>
                <a:close/>
                <a:moveTo>
                  <a:pt x="969" y="0"/>
                </a:moveTo>
                <a:lnTo>
                  <a:pt x="978" y="0"/>
                </a:lnTo>
                <a:lnTo>
                  <a:pt x="978" y="5"/>
                </a:lnTo>
                <a:lnTo>
                  <a:pt x="969" y="5"/>
                </a:lnTo>
                <a:lnTo>
                  <a:pt x="969" y="0"/>
                </a:lnTo>
                <a:close/>
                <a:moveTo>
                  <a:pt x="982" y="0"/>
                </a:moveTo>
                <a:lnTo>
                  <a:pt x="990" y="0"/>
                </a:lnTo>
                <a:lnTo>
                  <a:pt x="990" y="5"/>
                </a:lnTo>
                <a:lnTo>
                  <a:pt x="982" y="5"/>
                </a:lnTo>
                <a:lnTo>
                  <a:pt x="982" y="0"/>
                </a:lnTo>
                <a:close/>
                <a:moveTo>
                  <a:pt x="995" y="0"/>
                </a:moveTo>
                <a:lnTo>
                  <a:pt x="1003" y="0"/>
                </a:lnTo>
                <a:lnTo>
                  <a:pt x="1003" y="5"/>
                </a:lnTo>
                <a:lnTo>
                  <a:pt x="995" y="5"/>
                </a:lnTo>
                <a:lnTo>
                  <a:pt x="995" y="0"/>
                </a:lnTo>
                <a:close/>
                <a:moveTo>
                  <a:pt x="1007" y="0"/>
                </a:moveTo>
                <a:lnTo>
                  <a:pt x="1011" y="0"/>
                </a:lnTo>
                <a:lnTo>
                  <a:pt x="1011" y="5"/>
                </a:lnTo>
                <a:lnTo>
                  <a:pt x="1007" y="5"/>
                </a:lnTo>
                <a:lnTo>
                  <a:pt x="1007" y="0"/>
                </a:lnTo>
                <a:close/>
              </a:path>
            </a:pathLst>
          </a:custGeom>
          <a:solidFill>
            <a:srgbClr val="000000"/>
          </a:solidFill>
          <a:ln w="0" cap="flat">
            <a:solidFill>
              <a:srgbClr val="000000"/>
            </a:solidFill>
            <a:prstDash val="solid"/>
            <a:round/>
          </a:ln>
        </p:spPr>
        <p:txBody>
          <a:bodyPr vert="horz" wrap="square" lIns="91440" tIns="45720" rIns="91440" bIns="45720" numCol="1" anchor="t" anchorCtr="0" compatLnSpc="1"/>
          <a:lstStyle/>
          <a:p>
            <a:endParaRPr lang="zh-CN" altLang="en-US"/>
          </a:p>
        </p:txBody>
      </p:sp>
      <p:sp>
        <p:nvSpPr>
          <p:cNvPr id="129" name="Rectangle 127"/>
          <p:cNvSpPr>
            <a:spLocks noChangeArrowheads="1"/>
          </p:cNvSpPr>
          <p:nvPr/>
        </p:nvSpPr>
        <p:spPr bwMode="auto">
          <a:xfrm>
            <a:off x="3859213" y="2513013"/>
            <a:ext cx="923925"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loadStrategy</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30" name="Rectangle 128"/>
          <p:cNvSpPr>
            <a:spLocks noChangeArrowheads="1"/>
          </p:cNvSpPr>
          <p:nvPr/>
        </p:nvSpPr>
        <p:spPr bwMode="auto">
          <a:xfrm>
            <a:off x="3724275" y="2709863"/>
            <a:ext cx="1185862"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memoryStrategy</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31" name="Rectangle 129"/>
          <p:cNvSpPr>
            <a:spLocks noChangeArrowheads="1"/>
          </p:cNvSpPr>
          <p:nvPr/>
        </p:nvSpPr>
        <p:spPr bwMode="auto">
          <a:xfrm>
            <a:off x="3763963" y="2901950"/>
            <a:ext cx="1111250"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latencyStrategy</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33" name="Freeform 131"/>
          <p:cNvSpPr/>
          <p:nvPr/>
        </p:nvSpPr>
        <p:spPr bwMode="auto">
          <a:xfrm>
            <a:off x="2327275" y="3441700"/>
            <a:ext cx="1906587" cy="271463"/>
          </a:xfrm>
          <a:custGeom>
            <a:avLst/>
            <a:gdLst>
              <a:gd name="T0" fmla="*/ 1201 w 1201"/>
              <a:gd name="T1" fmla="*/ 0 h 171"/>
              <a:gd name="T2" fmla="*/ 1201 w 1201"/>
              <a:gd name="T3" fmla="*/ 129 h 171"/>
              <a:gd name="T4" fmla="*/ 0 w 1201"/>
              <a:gd name="T5" fmla="*/ 129 h 171"/>
              <a:gd name="T6" fmla="*/ 0 w 1201"/>
              <a:gd name="T7" fmla="*/ 171 h 171"/>
            </a:gdLst>
            <a:ahLst/>
            <a:cxnLst>
              <a:cxn ang="0">
                <a:pos x="T0" y="T1"/>
              </a:cxn>
              <a:cxn ang="0">
                <a:pos x="T2" y="T3"/>
              </a:cxn>
              <a:cxn ang="0">
                <a:pos x="T4" y="T5"/>
              </a:cxn>
              <a:cxn ang="0">
                <a:pos x="T6" y="T7"/>
              </a:cxn>
            </a:cxnLst>
            <a:rect l="0" t="0" r="r" b="b"/>
            <a:pathLst>
              <a:path w="1201" h="171">
                <a:moveTo>
                  <a:pt x="1201" y="0"/>
                </a:moveTo>
                <a:lnTo>
                  <a:pt x="1201" y="129"/>
                </a:lnTo>
                <a:lnTo>
                  <a:pt x="0" y="129"/>
                </a:lnTo>
                <a:lnTo>
                  <a:pt x="0" y="171"/>
                </a:lnTo>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5" name="Freeform 133"/>
          <p:cNvSpPr/>
          <p:nvPr/>
        </p:nvSpPr>
        <p:spPr bwMode="auto">
          <a:xfrm>
            <a:off x="4233863" y="3441700"/>
            <a:ext cx="1973262" cy="288925"/>
          </a:xfrm>
          <a:custGeom>
            <a:avLst/>
            <a:gdLst>
              <a:gd name="T0" fmla="*/ 0 w 1243"/>
              <a:gd name="T1" fmla="*/ 0 h 182"/>
              <a:gd name="T2" fmla="*/ 0 w 1243"/>
              <a:gd name="T3" fmla="*/ 129 h 182"/>
              <a:gd name="T4" fmla="*/ 1243 w 1243"/>
              <a:gd name="T5" fmla="*/ 129 h 182"/>
              <a:gd name="T6" fmla="*/ 1243 w 1243"/>
              <a:gd name="T7" fmla="*/ 182 h 182"/>
            </a:gdLst>
            <a:ahLst/>
            <a:cxnLst>
              <a:cxn ang="0">
                <a:pos x="T0" y="T1"/>
              </a:cxn>
              <a:cxn ang="0">
                <a:pos x="T2" y="T3"/>
              </a:cxn>
              <a:cxn ang="0">
                <a:pos x="T4" y="T5"/>
              </a:cxn>
              <a:cxn ang="0">
                <a:pos x="T6" y="T7"/>
              </a:cxn>
            </a:cxnLst>
            <a:rect l="0" t="0" r="r" b="b"/>
            <a:pathLst>
              <a:path w="1243" h="182">
                <a:moveTo>
                  <a:pt x="0" y="0"/>
                </a:moveTo>
                <a:lnTo>
                  <a:pt x="0" y="129"/>
                </a:lnTo>
                <a:lnTo>
                  <a:pt x="1243" y="129"/>
                </a:lnTo>
                <a:lnTo>
                  <a:pt x="1243" y="182"/>
                </a:lnTo>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7" name="Line 135"/>
          <p:cNvSpPr>
            <a:spLocks noChangeShapeType="1"/>
          </p:cNvSpPr>
          <p:nvPr/>
        </p:nvSpPr>
        <p:spPr bwMode="auto">
          <a:xfrm>
            <a:off x="4232274" y="3304770"/>
            <a:ext cx="1587" cy="2576918"/>
          </a:xfrm>
          <a:prstGeom prst="line">
            <a:avLst/>
          </a:prstGeom>
          <a:noFill/>
          <a:ln w="63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38" name="Freeform 136"/>
          <p:cNvSpPr/>
          <p:nvPr/>
        </p:nvSpPr>
        <p:spPr bwMode="auto">
          <a:xfrm>
            <a:off x="4202113" y="3182532"/>
            <a:ext cx="61912" cy="122238"/>
          </a:xfrm>
          <a:custGeom>
            <a:avLst/>
            <a:gdLst>
              <a:gd name="T0" fmla="*/ 20 w 39"/>
              <a:gd name="T1" fmla="*/ 77 h 77"/>
              <a:gd name="T2" fmla="*/ 39 w 39"/>
              <a:gd name="T3" fmla="*/ 39 h 77"/>
              <a:gd name="T4" fmla="*/ 20 w 39"/>
              <a:gd name="T5" fmla="*/ 0 h 77"/>
              <a:gd name="T6" fmla="*/ 0 w 39"/>
              <a:gd name="T7" fmla="*/ 39 h 77"/>
              <a:gd name="T8" fmla="*/ 20 w 39"/>
              <a:gd name="T9" fmla="*/ 77 h 77"/>
            </a:gdLst>
            <a:ahLst/>
            <a:cxnLst>
              <a:cxn ang="0">
                <a:pos x="T0" y="T1"/>
              </a:cxn>
              <a:cxn ang="0">
                <a:pos x="T2" y="T3"/>
              </a:cxn>
              <a:cxn ang="0">
                <a:pos x="T4" y="T5"/>
              </a:cxn>
              <a:cxn ang="0">
                <a:pos x="T6" y="T7"/>
              </a:cxn>
              <a:cxn ang="0">
                <a:pos x="T8" y="T9"/>
              </a:cxn>
            </a:cxnLst>
            <a:rect l="0" t="0" r="r" b="b"/>
            <a:pathLst>
              <a:path w="39" h="77">
                <a:moveTo>
                  <a:pt x="20" y="77"/>
                </a:moveTo>
                <a:lnTo>
                  <a:pt x="39" y="39"/>
                </a:lnTo>
                <a:lnTo>
                  <a:pt x="20" y="0"/>
                </a:lnTo>
                <a:lnTo>
                  <a:pt x="0" y="39"/>
                </a:lnTo>
                <a:lnTo>
                  <a:pt x="20" y="77"/>
                </a:lnTo>
                <a:close/>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41" name="Freeform 139"/>
          <p:cNvSpPr/>
          <p:nvPr/>
        </p:nvSpPr>
        <p:spPr bwMode="auto">
          <a:xfrm>
            <a:off x="5481638" y="1338263"/>
            <a:ext cx="2160587" cy="268288"/>
          </a:xfrm>
          <a:custGeom>
            <a:avLst/>
            <a:gdLst>
              <a:gd name="T0" fmla="*/ 0 w 1361"/>
              <a:gd name="T1" fmla="*/ 169 h 169"/>
              <a:gd name="T2" fmla="*/ 1361 w 1361"/>
              <a:gd name="T3" fmla="*/ 169 h 169"/>
              <a:gd name="T4" fmla="*/ 1361 w 1361"/>
              <a:gd name="T5" fmla="*/ 48 h 169"/>
              <a:gd name="T6" fmla="*/ 1313 w 1361"/>
              <a:gd name="T7" fmla="*/ 0 h 169"/>
              <a:gd name="T8" fmla="*/ 0 w 1361"/>
              <a:gd name="T9" fmla="*/ 0 h 169"/>
              <a:gd name="T10" fmla="*/ 0 w 1361"/>
              <a:gd name="T11" fmla="*/ 169 h 169"/>
            </a:gdLst>
            <a:ahLst/>
            <a:cxnLst>
              <a:cxn ang="0">
                <a:pos x="T0" y="T1"/>
              </a:cxn>
              <a:cxn ang="0">
                <a:pos x="T2" y="T3"/>
              </a:cxn>
              <a:cxn ang="0">
                <a:pos x="T4" y="T5"/>
              </a:cxn>
              <a:cxn ang="0">
                <a:pos x="T6" y="T7"/>
              </a:cxn>
              <a:cxn ang="0">
                <a:pos x="T8" y="T9"/>
              </a:cxn>
              <a:cxn ang="0">
                <a:pos x="T10" y="T11"/>
              </a:cxn>
            </a:cxnLst>
            <a:rect l="0" t="0" r="r" b="b"/>
            <a:pathLst>
              <a:path w="1361" h="169">
                <a:moveTo>
                  <a:pt x="0" y="169"/>
                </a:moveTo>
                <a:lnTo>
                  <a:pt x="1361" y="169"/>
                </a:lnTo>
                <a:lnTo>
                  <a:pt x="1361" y="48"/>
                </a:lnTo>
                <a:lnTo>
                  <a:pt x="1313" y="0"/>
                </a:lnTo>
                <a:lnTo>
                  <a:pt x="0" y="0"/>
                </a:lnTo>
                <a:lnTo>
                  <a:pt x="0" y="16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140"/>
          <p:cNvSpPr>
            <a:spLocks noEditPoints="1"/>
          </p:cNvSpPr>
          <p:nvPr/>
        </p:nvSpPr>
        <p:spPr bwMode="auto">
          <a:xfrm>
            <a:off x="5035550" y="1338263"/>
            <a:ext cx="2606675" cy="485775"/>
          </a:xfrm>
          <a:custGeom>
            <a:avLst/>
            <a:gdLst>
              <a:gd name="T0" fmla="*/ 281 w 1642"/>
              <a:gd name="T1" fmla="*/ 169 h 306"/>
              <a:gd name="T2" fmla="*/ 0 w 1642"/>
              <a:gd name="T3" fmla="*/ 306 h 306"/>
              <a:gd name="T4" fmla="*/ 281 w 1642"/>
              <a:gd name="T5" fmla="*/ 169 h 306"/>
              <a:gd name="T6" fmla="*/ 1642 w 1642"/>
              <a:gd name="T7" fmla="*/ 169 h 306"/>
              <a:gd name="T8" fmla="*/ 1642 w 1642"/>
              <a:gd name="T9" fmla="*/ 48 h 306"/>
              <a:gd name="T10" fmla="*/ 1594 w 1642"/>
              <a:gd name="T11" fmla="*/ 0 h 306"/>
              <a:gd name="T12" fmla="*/ 281 w 1642"/>
              <a:gd name="T13" fmla="*/ 0 h 306"/>
              <a:gd name="T14" fmla="*/ 281 w 1642"/>
              <a:gd name="T15" fmla="*/ 169 h 3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42" h="306">
                <a:moveTo>
                  <a:pt x="281" y="169"/>
                </a:moveTo>
                <a:lnTo>
                  <a:pt x="0" y="306"/>
                </a:lnTo>
                <a:moveTo>
                  <a:pt x="281" y="169"/>
                </a:moveTo>
                <a:lnTo>
                  <a:pt x="1642" y="169"/>
                </a:lnTo>
                <a:lnTo>
                  <a:pt x="1642" y="48"/>
                </a:lnTo>
                <a:lnTo>
                  <a:pt x="1594" y="0"/>
                </a:lnTo>
                <a:lnTo>
                  <a:pt x="281" y="0"/>
                </a:lnTo>
                <a:lnTo>
                  <a:pt x="281" y="169"/>
                </a:lnTo>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43" name="Rectangle 141"/>
          <p:cNvSpPr>
            <a:spLocks noChangeArrowheads="1"/>
          </p:cNvSpPr>
          <p:nvPr/>
        </p:nvSpPr>
        <p:spPr bwMode="auto">
          <a:xfrm>
            <a:off x="5678488" y="1384300"/>
            <a:ext cx="3508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alibri" panose="020F0502020204030204" charset="0"/>
              </a:rPr>
              <a:t>load</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44" name="Rectangle 142"/>
          <p:cNvSpPr>
            <a:spLocks noChangeArrowheads="1"/>
          </p:cNvSpPr>
          <p:nvPr/>
        </p:nvSpPr>
        <p:spPr bwMode="auto">
          <a:xfrm>
            <a:off x="5932488" y="1384300"/>
            <a:ext cx="1619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45" name="Rectangle 143"/>
          <p:cNvSpPr>
            <a:spLocks noChangeArrowheads="1"/>
          </p:cNvSpPr>
          <p:nvPr/>
        </p:nvSpPr>
        <p:spPr bwMode="auto">
          <a:xfrm>
            <a:off x="6003925" y="1384300"/>
            <a:ext cx="8763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alibri" panose="020F0502020204030204" charset="0"/>
              </a:rPr>
              <a:t>loadStrategy</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46" name="Rectangle 144"/>
          <p:cNvSpPr>
            <a:spLocks noChangeArrowheads="1"/>
          </p:cNvSpPr>
          <p:nvPr/>
        </p:nvSpPr>
        <p:spPr bwMode="auto">
          <a:xfrm>
            <a:off x="6742113" y="1384300"/>
            <a:ext cx="12858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47" name="Rectangle 145"/>
          <p:cNvSpPr>
            <a:spLocks noChangeArrowheads="1"/>
          </p:cNvSpPr>
          <p:nvPr/>
        </p:nvSpPr>
        <p:spPr bwMode="auto">
          <a:xfrm>
            <a:off x="6786563" y="1384300"/>
            <a:ext cx="1619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alibri" panose="020F0502020204030204" charset="0"/>
              </a:rPr>
              <a:t>&gt;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48" name="Rectangle 146"/>
          <p:cNvSpPr>
            <a:spLocks noChangeArrowheads="1"/>
          </p:cNvSpPr>
          <p:nvPr/>
        </p:nvSpPr>
        <p:spPr bwMode="auto">
          <a:xfrm>
            <a:off x="6858000" y="1384300"/>
            <a:ext cx="5873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alibri" panose="020F0502020204030204" charset="0"/>
              </a:rPr>
              <a:t>getLoad</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49" name="Rectangle 147"/>
          <p:cNvSpPr>
            <a:spLocks noChangeArrowheads="1"/>
          </p:cNvSpPr>
          <p:nvPr/>
        </p:nvSpPr>
        <p:spPr bwMode="auto">
          <a:xfrm>
            <a:off x="7326313" y="1384300"/>
            <a:ext cx="1746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50" name="Rectangle 148"/>
          <p:cNvSpPr>
            <a:spLocks noChangeArrowheads="1"/>
          </p:cNvSpPr>
          <p:nvPr/>
        </p:nvSpPr>
        <p:spPr bwMode="auto">
          <a:xfrm>
            <a:off x="7413625" y="1384300"/>
            <a:ext cx="1206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51" name="Freeform 149"/>
          <p:cNvSpPr/>
          <p:nvPr/>
        </p:nvSpPr>
        <p:spPr bwMode="auto">
          <a:xfrm>
            <a:off x="7558088" y="1338263"/>
            <a:ext cx="84137" cy="84138"/>
          </a:xfrm>
          <a:custGeom>
            <a:avLst/>
            <a:gdLst>
              <a:gd name="T0" fmla="*/ 5 w 53"/>
              <a:gd name="T1" fmla="*/ 48 h 53"/>
              <a:gd name="T2" fmla="*/ 53 w 53"/>
              <a:gd name="T3" fmla="*/ 48 h 53"/>
              <a:gd name="T4" fmla="*/ 53 w 53"/>
              <a:gd name="T5" fmla="*/ 53 h 53"/>
              <a:gd name="T6" fmla="*/ 53 w 53"/>
              <a:gd name="T7" fmla="*/ 48 h 53"/>
              <a:gd name="T8" fmla="*/ 5 w 53"/>
              <a:gd name="T9" fmla="*/ 0 h 53"/>
              <a:gd name="T10" fmla="*/ 0 w 53"/>
              <a:gd name="T11" fmla="*/ 0 h 53"/>
              <a:gd name="T12" fmla="*/ 5 w 53"/>
              <a:gd name="T13" fmla="*/ 0 h 53"/>
              <a:gd name="T14" fmla="*/ 5 w 53"/>
              <a:gd name="T15" fmla="*/ 48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53">
                <a:moveTo>
                  <a:pt x="5" y="48"/>
                </a:moveTo>
                <a:lnTo>
                  <a:pt x="53" y="48"/>
                </a:lnTo>
                <a:lnTo>
                  <a:pt x="53" y="53"/>
                </a:lnTo>
                <a:lnTo>
                  <a:pt x="53" y="48"/>
                </a:lnTo>
                <a:lnTo>
                  <a:pt x="5" y="0"/>
                </a:lnTo>
                <a:lnTo>
                  <a:pt x="0" y="0"/>
                </a:lnTo>
                <a:lnTo>
                  <a:pt x="5" y="0"/>
                </a:lnTo>
                <a:lnTo>
                  <a:pt x="5" y="4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150"/>
          <p:cNvSpPr/>
          <p:nvPr/>
        </p:nvSpPr>
        <p:spPr bwMode="auto">
          <a:xfrm>
            <a:off x="7558088" y="1338263"/>
            <a:ext cx="84137" cy="84138"/>
          </a:xfrm>
          <a:custGeom>
            <a:avLst/>
            <a:gdLst>
              <a:gd name="T0" fmla="*/ 5 w 53"/>
              <a:gd name="T1" fmla="*/ 48 h 53"/>
              <a:gd name="T2" fmla="*/ 53 w 53"/>
              <a:gd name="T3" fmla="*/ 48 h 53"/>
              <a:gd name="T4" fmla="*/ 53 w 53"/>
              <a:gd name="T5" fmla="*/ 53 h 53"/>
              <a:gd name="T6" fmla="*/ 53 w 53"/>
              <a:gd name="T7" fmla="*/ 48 h 53"/>
              <a:gd name="T8" fmla="*/ 5 w 53"/>
              <a:gd name="T9" fmla="*/ 0 h 53"/>
              <a:gd name="T10" fmla="*/ 0 w 53"/>
              <a:gd name="T11" fmla="*/ 0 h 53"/>
              <a:gd name="T12" fmla="*/ 5 w 53"/>
              <a:gd name="T13" fmla="*/ 0 h 53"/>
              <a:gd name="T14" fmla="*/ 5 w 53"/>
              <a:gd name="T15" fmla="*/ 48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53">
                <a:moveTo>
                  <a:pt x="5" y="48"/>
                </a:moveTo>
                <a:lnTo>
                  <a:pt x="53" y="48"/>
                </a:lnTo>
                <a:lnTo>
                  <a:pt x="53" y="53"/>
                </a:lnTo>
                <a:lnTo>
                  <a:pt x="53" y="48"/>
                </a:lnTo>
                <a:lnTo>
                  <a:pt x="5" y="0"/>
                </a:lnTo>
                <a:lnTo>
                  <a:pt x="0" y="0"/>
                </a:lnTo>
                <a:lnTo>
                  <a:pt x="5" y="0"/>
                </a:lnTo>
                <a:lnTo>
                  <a:pt x="5" y="48"/>
                </a:lnTo>
                <a:close/>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53" name="Freeform 151"/>
          <p:cNvSpPr/>
          <p:nvPr/>
        </p:nvSpPr>
        <p:spPr bwMode="auto">
          <a:xfrm>
            <a:off x="5481638" y="1689100"/>
            <a:ext cx="2828925" cy="268288"/>
          </a:xfrm>
          <a:custGeom>
            <a:avLst/>
            <a:gdLst>
              <a:gd name="T0" fmla="*/ 0 w 1782"/>
              <a:gd name="T1" fmla="*/ 169 h 169"/>
              <a:gd name="T2" fmla="*/ 1782 w 1782"/>
              <a:gd name="T3" fmla="*/ 169 h 169"/>
              <a:gd name="T4" fmla="*/ 1782 w 1782"/>
              <a:gd name="T5" fmla="*/ 48 h 169"/>
              <a:gd name="T6" fmla="*/ 1733 w 1782"/>
              <a:gd name="T7" fmla="*/ 0 h 169"/>
              <a:gd name="T8" fmla="*/ 0 w 1782"/>
              <a:gd name="T9" fmla="*/ 0 h 169"/>
              <a:gd name="T10" fmla="*/ 0 w 1782"/>
              <a:gd name="T11" fmla="*/ 169 h 169"/>
            </a:gdLst>
            <a:ahLst/>
            <a:cxnLst>
              <a:cxn ang="0">
                <a:pos x="T0" y="T1"/>
              </a:cxn>
              <a:cxn ang="0">
                <a:pos x="T2" y="T3"/>
              </a:cxn>
              <a:cxn ang="0">
                <a:pos x="T4" y="T5"/>
              </a:cxn>
              <a:cxn ang="0">
                <a:pos x="T6" y="T7"/>
              </a:cxn>
              <a:cxn ang="0">
                <a:pos x="T8" y="T9"/>
              </a:cxn>
              <a:cxn ang="0">
                <a:pos x="T10" y="T11"/>
              </a:cxn>
            </a:cxnLst>
            <a:rect l="0" t="0" r="r" b="b"/>
            <a:pathLst>
              <a:path w="1782" h="169">
                <a:moveTo>
                  <a:pt x="0" y="169"/>
                </a:moveTo>
                <a:lnTo>
                  <a:pt x="1782" y="169"/>
                </a:lnTo>
                <a:lnTo>
                  <a:pt x="1782" y="48"/>
                </a:lnTo>
                <a:lnTo>
                  <a:pt x="1733" y="0"/>
                </a:lnTo>
                <a:lnTo>
                  <a:pt x="0" y="0"/>
                </a:lnTo>
                <a:lnTo>
                  <a:pt x="0" y="16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152"/>
          <p:cNvSpPr>
            <a:spLocks noEditPoints="1"/>
          </p:cNvSpPr>
          <p:nvPr/>
        </p:nvSpPr>
        <p:spPr bwMode="auto">
          <a:xfrm>
            <a:off x="5035550" y="1689100"/>
            <a:ext cx="3275012" cy="268288"/>
          </a:xfrm>
          <a:custGeom>
            <a:avLst/>
            <a:gdLst>
              <a:gd name="T0" fmla="*/ 281 w 2063"/>
              <a:gd name="T1" fmla="*/ 147 h 169"/>
              <a:gd name="T2" fmla="*/ 0 w 2063"/>
              <a:gd name="T3" fmla="*/ 166 h 169"/>
              <a:gd name="T4" fmla="*/ 281 w 2063"/>
              <a:gd name="T5" fmla="*/ 169 h 169"/>
              <a:gd name="T6" fmla="*/ 2063 w 2063"/>
              <a:gd name="T7" fmla="*/ 169 h 169"/>
              <a:gd name="T8" fmla="*/ 2063 w 2063"/>
              <a:gd name="T9" fmla="*/ 48 h 169"/>
              <a:gd name="T10" fmla="*/ 2014 w 2063"/>
              <a:gd name="T11" fmla="*/ 0 h 169"/>
              <a:gd name="T12" fmla="*/ 281 w 2063"/>
              <a:gd name="T13" fmla="*/ 0 h 169"/>
              <a:gd name="T14" fmla="*/ 281 w 2063"/>
              <a:gd name="T15" fmla="*/ 169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3" h="169">
                <a:moveTo>
                  <a:pt x="281" y="147"/>
                </a:moveTo>
                <a:lnTo>
                  <a:pt x="0" y="166"/>
                </a:lnTo>
                <a:moveTo>
                  <a:pt x="281" y="169"/>
                </a:moveTo>
                <a:lnTo>
                  <a:pt x="2063" y="169"/>
                </a:lnTo>
                <a:lnTo>
                  <a:pt x="2063" y="48"/>
                </a:lnTo>
                <a:lnTo>
                  <a:pt x="2014" y="0"/>
                </a:lnTo>
                <a:lnTo>
                  <a:pt x="281" y="0"/>
                </a:lnTo>
                <a:lnTo>
                  <a:pt x="281" y="169"/>
                </a:lnTo>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55" name="Rectangle 153"/>
          <p:cNvSpPr>
            <a:spLocks noChangeArrowheads="1"/>
          </p:cNvSpPr>
          <p:nvPr/>
        </p:nvSpPr>
        <p:spPr bwMode="auto">
          <a:xfrm>
            <a:off x="5624513" y="1735138"/>
            <a:ext cx="91598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alibri" panose="020F0502020204030204" charset="0"/>
              </a:rPr>
              <a:t>totalMemory</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56" name="Rectangle 154"/>
          <p:cNvSpPr>
            <a:spLocks noChangeArrowheads="1"/>
          </p:cNvSpPr>
          <p:nvPr/>
        </p:nvSpPr>
        <p:spPr bwMode="auto">
          <a:xfrm>
            <a:off x="6399213" y="1735138"/>
            <a:ext cx="1619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57" name="Rectangle 155"/>
          <p:cNvSpPr>
            <a:spLocks noChangeArrowheads="1"/>
          </p:cNvSpPr>
          <p:nvPr/>
        </p:nvSpPr>
        <p:spPr bwMode="auto">
          <a:xfrm>
            <a:off x="6470650" y="1735138"/>
            <a:ext cx="11398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alibri" panose="020F0502020204030204" charset="0"/>
              </a:rPr>
              <a:t>memoryStrategy</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58" name="Rectangle 156"/>
          <p:cNvSpPr>
            <a:spLocks noChangeArrowheads="1"/>
          </p:cNvSpPr>
          <p:nvPr/>
        </p:nvSpPr>
        <p:spPr bwMode="auto">
          <a:xfrm>
            <a:off x="7448550" y="1735138"/>
            <a:ext cx="12858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59" name="Rectangle 157"/>
          <p:cNvSpPr>
            <a:spLocks noChangeArrowheads="1"/>
          </p:cNvSpPr>
          <p:nvPr/>
        </p:nvSpPr>
        <p:spPr bwMode="auto">
          <a:xfrm>
            <a:off x="7493000" y="1735138"/>
            <a:ext cx="1619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alibri" panose="020F0502020204030204" charset="0"/>
              </a:rPr>
              <a:t>&gt;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60" name="Rectangle 158"/>
          <p:cNvSpPr>
            <a:spLocks noChangeArrowheads="1"/>
          </p:cNvSpPr>
          <p:nvPr/>
        </p:nvSpPr>
        <p:spPr bwMode="auto">
          <a:xfrm>
            <a:off x="7564438" y="1735138"/>
            <a:ext cx="6000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alibri" panose="020F0502020204030204" charset="0"/>
              </a:rPr>
              <a:t>getTotal</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61" name="Rectangle 159"/>
          <p:cNvSpPr>
            <a:spLocks noChangeArrowheads="1"/>
          </p:cNvSpPr>
          <p:nvPr/>
        </p:nvSpPr>
        <p:spPr bwMode="auto">
          <a:xfrm>
            <a:off x="8047038" y="1735138"/>
            <a:ext cx="17621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62" name="Rectangle 160"/>
          <p:cNvSpPr>
            <a:spLocks noChangeArrowheads="1"/>
          </p:cNvSpPr>
          <p:nvPr/>
        </p:nvSpPr>
        <p:spPr bwMode="auto">
          <a:xfrm>
            <a:off x="8134350" y="1735138"/>
            <a:ext cx="1222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63" name="Freeform 161"/>
          <p:cNvSpPr/>
          <p:nvPr/>
        </p:nvSpPr>
        <p:spPr bwMode="auto">
          <a:xfrm>
            <a:off x="8226425" y="1689100"/>
            <a:ext cx="84137" cy="84138"/>
          </a:xfrm>
          <a:custGeom>
            <a:avLst/>
            <a:gdLst>
              <a:gd name="T0" fmla="*/ 4 w 53"/>
              <a:gd name="T1" fmla="*/ 48 h 53"/>
              <a:gd name="T2" fmla="*/ 53 w 53"/>
              <a:gd name="T3" fmla="*/ 48 h 53"/>
              <a:gd name="T4" fmla="*/ 53 w 53"/>
              <a:gd name="T5" fmla="*/ 53 h 53"/>
              <a:gd name="T6" fmla="*/ 53 w 53"/>
              <a:gd name="T7" fmla="*/ 48 h 53"/>
              <a:gd name="T8" fmla="*/ 4 w 53"/>
              <a:gd name="T9" fmla="*/ 0 h 53"/>
              <a:gd name="T10" fmla="*/ 0 w 53"/>
              <a:gd name="T11" fmla="*/ 0 h 53"/>
              <a:gd name="T12" fmla="*/ 4 w 53"/>
              <a:gd name="T13" fmla="*/ 0 h 53"/>
              <a:gd name="T14" fmla="*/ 4 w 53"/>
              <a:gd name="T15" fmla="*/ 48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53">
                <a:moveTo>
                  <a:pt x="4" y="48"/>
                </a:moveTo>
                <a:lnTo>
                  <a:pt x="53" y="48"/>
                </a:lnTo>
                <a:lnTo>
                  <a:pt x="53" y="53"/>
                </a:lnTo>
                <a:lnTo>
                  <a:pt x="53" y="48"/>
                </a:lnTo>
                <a:lnTo>
                  <a:pt x="4" y="0"/>
                </a:lnTo>
                <a:lnTo>
                  <a:pt x="0" y="0"/>
                </a:lnTo>
                <a:lnTo>
                  <a:pt x="4" y="0"/>
                </a:lnTo>
                <a:lnTo>
                  <a:pt x="4" y="4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4" name="Freeform 162"/>
          <p:cNvSpPr/>
          <p:nvPr/>
        </p:nvSpPr>
        <p:spPr bwMode="auto">
          <a:xfrm>
            <a:off x="8226425" y="1689100"/>
            <a:ext cx="84137" cy="84138"/>
          </a:xfrm>
          <a:custGeom>
            <a:avLst/>
            <a:gdLst>
              <a:gd name="T0" fmla="*/ 4 w 53"/>
              <a:gd name="T1" fmla="*/ 48 h 53"/>
              <a:gd name="T2" fmla="*/ 53 w 53"/>
              <a:gd name="T3" fmla="*/ 48 h 53"/>
              <a:gd name="T4" fmla="*/ 53 w 53"/>
              <a:gd name="T5" fmla="*/ 53 h 53"/>
              <a:gd name="T6" fmla="*/ 53 w 53"/>
              <a:gd name="T7" fmla="*/ 48 h 53"/>
              <a:gd name="T8" fmla="*/ 4 w 53"/>
              <a:gd name="T9" fmla="*/ 0 h 53"/>
              <a:gd name="T10" fmla="*/ 0 w 53"/>
              <a:gd name="T11" fmla="*/ 0 h 53"/>
              <a:gd name="T12" fmla="*/ 4 w 53"/>
              <a:gd name="T13" fmla="*/ 0 h 53"/>
              <a:gd name="T14" fmla="*/ 4 w 53"/>
              <a:gd name="T15" fmla="*/ 48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53">
                <a:moveTo>
                  <a:pt x="4" y="48"/>
                </a:moveTo>
                <a:lnTo>
                  <a:pt x="53" y="48"/>
                </a:lnTo>
                <a:lnTo>
                  <a:pt x="53" y="53"/>
                </a:lnTo>
                <a:lnTo>
                  <a:pt x="53" y="48"/>
                </a:lnTo>
                <a:lnTo>
                  <a:pt x="4" y="0"/>
                </a:lnTo>
                <a:lnTo>
                  <a:pt x="0" y="0"/>
                </a:lnTo>
                <a:lnTo>
                  <a:pt x="4" y="0"/>
                </a:lnTo>
                <a:lnTo>
                  <a:pt x="4" y="48"/>
                </a:lnTo>
                <a:close/>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65" name="Freeform 163"/>
          <p:cNvSpPr/>
          <p:nvPr/>
        </p:nvSpPr>
        <p:spPr bwMode="auto">
          <a:xfrm>
            <a:off x="5481638" y="2039938"/>
            <a:ext cx="2828925" cy="268288"/>
          </a:xfrm>
          <a:custGeom>
            <a:avLst/>
            <a:gdLst>
              <a:gd name="T0" fmla="*/ 0 w 1782"/>
              <a:gd name="T1" fmla="*/ 169 h 169"/>
              <a:gd name="T2" fmla="*/ 1782 w 1782"/>
              <a:gd name="T3" fmla="*/ 169 h 169"/>
              <a:gd name="T4" fmla="*/ 1782 w 1782"/>
              <a:gd name="T5" fmla="*/ 48 h 169"/>
              <a:gd name="T6" fmla="*/ 1733 w 1782"/>
              <a:gd name="T7" fmla="*/ 0 h 169"/>
              <a:gd name="T8" fmla="*/ 0 w 1782"/>
              <a:gd name="T9" fmla="*/ 0 h 169"/>
              <a:gd name="T10" fmla="*/ 0 w 1782"/>
              <a:gd name="T11" fmla="*/ 169 h 169"/>
            </a:gdLst>
            <a:ahLst/>
            <a:cxnLst>
              <a:cxn ang="0">
                <a:pos x="T0" y="T1"/>
              </a:cxn>
              <a:cxn ang="0">
                <a:pos x="T2" y="T3"/>
              </a:cxn>
              <a:cxn ang="0">
                <a:pos x="T4" y="T5"/>
              </a:cxn>
              <a:cxn ang="0">
                <a:pos x="T6" y="T7"/>
              </a:cxn>
              <a:cxn ang="0">
                <a:pos x="T8" y="T9"/>
              </a:cxn>
              <a:cxn ang="0">
                <a:pos x="T10" y="T11"/>
              </a:cxn>
            </a:cxnLst>
            <a:rect l="0" t="0" r="r" b="b"/>
            <a:pathLst>
              <a:path w="1782" h="169">
                <a:moveTo>
                  <a:pt x="0" y="169"/>
                </a:moveTo>
                <a:lnTo>
                  <a:pt x="1782" y="169"/>
                </a:lnTo>
                <a:lnTo>
                  <a:pt x="1782" y="48"/>
                </a:lnTo>
                <a:lnTo>
                  <a:pt x="1733" y="0"/>
                </a:lnTo>
                <a:lnTo>
                  <a:pt x="0" y="0"/>
                </a:lnTo>
                <a:lnTo>
                  <a:pt x="0" y="16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6" name="Freeform 164"/>
          <p:cNvSpPr>
            <a:spLocks noEditPoints="1"/>
          </p:cNvSpPr>
          <p:nvPr/>
        </p:nvSpPr>
        <p:spPr bwMode="auto">
          <a:xfrm>
            <a:off x="5035550" y="2039938"/>
            <a:ext cx="3275012" cy="268288"/>
          </a:xfrm>
          <a:custGeom>
            <a:avLst/>
            <a:gdLst>
              <a:gd name="T0" fmla="*/ 281 w 2063"/>
              <a:gd name="T1" fmla="*/ 29 h 169"/>
              <a:gd name="T2" fmla="*/ 0 w 2063"/>
              <a:gd name="T3" fmla="*/ 12 h 169"/>
              <a:gd name="T4" fmla="*/ 281 w 2063"/>
              <a:gd name="T5" fmla="*/ 169 h 169"/>
              <a:gd name="T6" fmla="*/ 2063 w 2063"/>
              <a:gd name="T7" fmla="*/ 169 h 169"/>
              <a:gd name="T8" fmla="*/ 2063 w 2063"/>
              <a:gd name="T9" fmla="*/ 48 h 169"/>
              <a:gd name="T10" fmla="*/ 2014 w 2063"/>
              <a:gd name="T11" fmla="*/ 0 h 169"/>
              <a:gd name="T12" fmla="*/ 281 w 2063"/>
              <a:gd name="T13" fmla="*/ 0 h 169"/>
              <a:gd name="T14" fmla="*/ 281 w 2063"/>
              <a:gd name="T15" fmla="*/ 169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3" h="169">
                <a:moveTo>
                  <a:pt x="281" y="29"/>
                </a:moveTo>
                <a:lnTo>
                  <a:pt x="0" y="12"/>
                </a:lnTo>
                <a:moveTo>
                  <a:pt x="281" y="169"/>
                </a:moveTo>
                <a:lnTo>
                  <a:pt x="2063" y="169"/>
                </a:lnTo>
                <a:lnTo>
                  <a:pt x="2063" y="48"/>
                </a:lnTo>
                <a:lnTo>
                  <a:pt x="2014" y="0"/>
                </a:lnTo>
                <a:lnTo>
                  <a:pt x="281" y="0"/>
                </a:lnTo>
                <a:lnTo>
                  <a:pt x="281" y="169"/>
                </a:lnTo>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67" name="Rectangle 165"/>
          <p:cNvSpPr>
            <a:spLocks noChangeArrowheads="1"/>
          </p:cNvSpPr>
          <p:nvPr/>
        </p:nvSpPr>
        <p:spPr bwMode="auto">
          <a:xfrm>
            <a:off x="5622925" y="2085975"/>
            <a:ext cx="91598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alibri" panose="020F0502020204030204" charset="0"/>
              </a:rPr>
              <a:t>usedMemory</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68" name="Rectangle 166"/>
          <p:cNvSpPr>
            <a:spLocks noChangeArrowheads="1"/>
          </p:cNvSpPr>
          <p:nvPr/>
        </p:nvSpPr>
        <p:spPr bwMode="auto">
          <a:xfrm>
            <a:off x="6400800" y="2085975"/>
            <a:ext cx="1619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69" name="Rectangle 167"/>
          <p:cNvSpPr>
            <a:spLocks noChangeArrowheads="1"/>
          </p:cNvSpPr>
          <p:nvPr/>
        </p:nvSpPr>
        <p:spPr bwMode="auto">
          <a:xfrm>
            <a:off x="6473825" y="2085975"/>
            <a:ext cx="11382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alibri" panose="020F0502020204030204" charset="0"/>
              </a:rPr>
              <a:t>memoryStrategy</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70" name="Rectangle 168"/>
          <p:cNvSpPr>
            <a:spLocks noChangeArrowheads="1"/>
          </p:cNvSpPr>
          <p:nvPr/>
        </p:nvSpPr>
        <p:spPr bwMode="auto">
          <a:xfrm>
            <a:off x="7451725" y="2085975"/>
            <a:ext cx="127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71" name="Rectangle 169"/>
          <p:cNvSpPr>
            <a:spLocks noChangeArrowheads="1"/>
          </p:cNvSpPr>
          <p:nvPr/>
        </p:nvSpPr>
        <p:spPr bwMode="auto">
          <a:xfrm>
            <a:off x="7494588" y="2085975"/>
            <a:ext cx="1619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alibri" panose="020F0502020204030204" charset="0"/>
              </a:rPr>
              <a:t>&gt;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72" name="Rectangle 170"/>
          <p:cNvSpPr>
            <a:spLocks noChangeArrowheads="1"/>
          </p:cNvSpPr>
          <p:nvPr/>
        </p:nvSpPr>
        <p:spPr bwMode="auto">
          <a:xfrm>
            <a:off x="7567613" y="2085975"/>
            <a:ext cx="6000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alibri" panose="020F0502020204030204" charset="0"/>
              </a:rPr>
              <a:t>getUsed</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73" name="Rectangle 171"/>
          <p:cNvSpPr>
            <a:spLocks noChangeArrowheads="1"/>
          </p:cNvSpPr>
          <p:nvPr/>
        </p:nvSpPr>
        <p:spPr bwMode="auto">
          <a:xfrm>
            <a:off x="8050213" y="2085975"/>
            <a:ext cx="1746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74" name="Rectangle 172"/>
          <p:cNvSpPr>
            <a:spLocks noChangeArrowheads="1"/>
          </p:cNvSpPr>
          <p:nvPr/>
        </p:nvSpPr>
        <p:spPr bwMode="auto">
          <a:xfrm>
            <a:off x="8137525" y="2085975"/>
            <a:ext cx="1206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75" name="Freeform 173"/>
          <p:cNvSpPr/>
          <p:nvPr/>
        </p:nvSpPr>
        <p:spPr bwMode="auto">
          <a:xfrm>
            <a:off x="8226425" y="2039938"/>
            <a:ext cx="84137" cy="84138"/>
          </a:xfrm>
          <a:custGeom>
            <a:avLst/>
            <a:gdLst>
              <a:gd name="T0" fmla="*/ 4 w 53"/>
              <a:gd name="T1" fmla="*/ 48 h 53"/>
              <a:gd name="T2" fmla="*/ 53 w 53"/>
              <a:gd name="T3" fmla="*/ 48 h 53"/>
              <a:gd name="T4" fmla="*/ 53 w 53"/>
              <a:gd name="T5" fmla="*/ 53 h 53"/>
              <a:gd name="T6" fmla="*/ 53 w 53"/>
              <a:gd name="T7" fmla="*/ 48 h 53"/>
              <a:gd name="T8" fmla="*/ 4 w 53"/>
              <a:gd name="T9" fmla="*/ 0 h 53"/>
              <a:gd name="T10" fmla="*/ 0 w 53"/>
              <a:gd name="T11" fmla="*/ 0 h 53"/>
              <a:gd name="T12" fmla="*/ 4 w 53"/>
              <a:gd name="T13" fmla="*/ 0 h 53"/>
              <a:gd name="T14" fmla="*/ 4 w 53"/>
              <a:gd name="T15" fmla="*/ 48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53">
                <a:moveTo>
                  <a:pt x="4" y="48"/>
                </a:moveTo>
                <a:lnTo>
                  <a:pt x="53" y="48"/>
                </a:lnTo>
                <a:lnTo>
                  <a:pt x="53" y="53"/>
                </a:lnTo>
                <a:lnTo>
                  <a:pt x="53" y="48"/>
                </a:lnTo>
                <a:lnTo>
                  <a:pt x="4" y="0"/>
                </a:lnTo>
                <a:lnTo>
                  <a:pt x="0" y="0"/>
                </a:lnTo>
                <a:lnTo>
                  <a:pt x="4" y="0"/>
                </a:lnTo>
                <a:lnTo>
                  <a:pt x="4" y="4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6" name="Freeform 174"/>
          <p:cNvSpPr/>
          <p:nvPr/>
        </p:nvSpPr>
        <p:spPr bwMode="auto">
          <a:xfrm>
            <a:off x="8226425" y="2039938"/>
            <a:ext cx="84137" cy="84138"/>
          </a:xfrm>
          <a:custGeom>
            <a:avLst/>
            <a:gdLst>
              <a:gd name="T0" fmla="*/ 4 w 53"/>
              <a:gd name="T1" fmla="*/ 48 h 53"/>
              <a:gd name="T2" fmla="*/ 53 w 53"/>
              <a:gd name="T3" fmla="*/ 48 h 53"/>
              <a:gd name="T4" fmla="*/ 53 w 53"/>
              <a:gd name="T5" fmla="*/ 53 h 53"/>
              <a:gd name="T6" fmla="*/ 53 w 53"/>
              <a:gd name="T7" fmla="*/ 48 h 53"/>
              <a:gd name="T8" fmla="*/ 4 w 53"/>
              <a:gd name="T9" fmla="*/ 0 h 53"/>
              <a:gd name="T10" fmla="*/ 0 w 53"/>
              <a:gd name="T11" fmla="*/ 0 h 53"/>
              <a:gd name="T12" fmla="*/ 4 w 53"/>
              <a:gd name="T13" fmla="*/ 0 h 53"/>
              <a:gd name="T14" fmla="*/ 4 w 53"/>
              <a:gd name="T15" fmla="*/ 48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53">
                <a:moveTo>
                  <a:pt x="4" y="48"/>
                </a:moveTo>
                <a:lnTo>
                  <a:pt x="53" y="48"/>
                </a:lnTo>
                <a:lnTo>
                  <a:pt x="53" y="53"/>
                </a:lnTo>
                <a:lnTo>
                  <a:pt x="53" y="48"/>
                </a:lnTo>
                <a:lnTo>
                  <a:pt x="4" y="0"/>
                </a:lnTo>
                <a:lnTo>
                  <a:pt x="0" y="0"/>
                </a:lnTo>
                <a:lnTo>
                  <a:pt x="4" y="0"/>
                </a:lnTo>
                <a:lnTo>
                  <a:pt x="4" y="48"/>
                </a:lnTo>
                <a:close/>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77" name="Freeform 175"/>
          <p:cNvSpPr/>
          <p:nvPr/>
        </p:nvSpPr>
        <p:spPr bwMode="auto">
          <a:xfrm>
            <a:off x="5481638" y="2390775"/>
            <a:ext cx="2828925" cy="268288"/>
          </a:xfrm>
          <a:custGeom>
            <a:avLst/>
            <a:gdLst>
              <a:gd name="T0" fmla="*/ 0 w 1782"/>
              <a:gd name="T1" fmla="*/ 169 h 169"/>
              <a:gd name="T2" fmla="*/ 1782 w 1782"/>
              <a:gd name="T3" fmla="*/ 169 h 169"/>
              <a:gd name="T4" fmla="*/ 1782 w 1782"/>
              <a:gd name="T5" fmla="*/ 48 h 169"/>
              <a:gd name="T6" fmla="*/ 1733 w 1782"/>
              <a:gd name="T7" fmla="*/ 0 h 169"/>
              <a:gd name="T8" fmla="*/ 0 w 1782"/>
              <a:gd name="T9" fmla="*/ 0 h 169"/>
              <a:gd name="T10" fmla="*/ 0 w 1782"/>
              <a:gd name="T11" fmla="*/ 169 h 169"/>
            </a:gdLst>
            <a:ahLst/>
            <a:cxnLst>
              <a:cxn ang="0">
                <a:pos x="T0" y="T1"/>
              </a:cxn>
              <a:cxn ang="0">
                <a:pos x="T2" y="T3"/>
              </a:cxn>
              <a:cxn ang="0">
                <a:pos x="T4" y="T5"/>
              </a:cxn>
              <a:cxn ang="0">
                <a:pos x="T6" y="T7"/>
              </a:cxn>
              <a:cxn ang="0">
                <a:pos x="T8" y="T9"/>
              </a:cxn>
              <a:cxn ang="0">
                <a:pos x="T10" y="T11"/>
              </a:cxn>
            </a:cxnLst>
            <a:rect l="0" t="0" r="r" b="b"/>
            <a:pathLst>
              <a:path w="1782" h="169">
                <a:moveTo>
                  <a:pt x="0" y="169"/>
                </a:moveTo>
                <a:lnTo>
                  <a:pt x="1782" y="169"/>
                </a:lnTo>
                <a:lnTo>
                  <a:pt x="1782" y="48"/>
                </a:lnTo>
                <a:lnTo>
                  <a:pt x="1733" y="0"/>
                </a:lnTo>
                <a:lnTo>
                  <a:pt x="0" y="0"/>
                </a:lnTo>
                <a:lnTo>
                  <a:pt x="0" y="16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8" name="Freeform 176"/>
          <p:cNvSpPr>
            <a:spLocks noEditPoints="1"/>
          </p:cNvSpPr>
          <p:nvPr/>
        </p:nvSpPr>
        <p:spPr bwMode="auto">
          <a:xfrm>
            <a:off x="5035550" y="2163763"/>
            <a:ext cx="3275012" cy="495300"/>
          </a:xfrm>
          <a:custGeom>
            <a:avLst/>
            <a:gdLst>
              <a:gd name="T0" fmla="*/ 281 w 2063"/>
              <a:gd name="T1" fmla="*/ 143 h 312"/>
              <a:gd name="T2" fmla="*/ 0 w 2063"/>
              <a:gd name="T3" fmla="*/ 0 h 312"/>
              <a:gd name="T4" fmla="*/ 281 w 2063"/>
              <a:gd name="T5" fmla="*/ 312 h 312"/>
              <a:gd name="T6" fmla="*/ 2063 w 2063"/>
              <a:gd name="T7" fmla="*/ 312 h 312"/>
              <a:gd name="T8" fmla="*/ 2063 w 2063"/>
              <a:gd name="T9" fmla="*/ 191 h 312"/>
              <a:gd name="T10" fmla="*/ 2014 w 2063"/>
              <a:gd name="T11" fmla="*/ 143 h 312"/>
              <a:gd name="T12" fmla="*/ 281 w 2063"/>
              <a:gd name="T13" fmla="*/ 143 h 312"/>
              <a:gd name="T14" fmla="*/ 281 w 2063"/>
              <a:gd name="T15" fmla="*/ 312 h 3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3" h="312">
                <a:moveTo>
                  <a:pt x="281" y="143"/>
                </a:moveTo>
                <a:lnTo>
                  <a:pt x="0" y="0"/>
                </a:lnTo>
                <a:moveTo>
                  <a:pt x="281" y="312"/>
                </a:moveTo>
                <a:lnTo>
                  <a:pt x="2063" y="312"/>
                </a:lnTo>
                <a:lnTo>
                  <a:pt x="2063" y="191"/>
                </a:lnTo>
                <a:lnTo>
                  <a:pt x="2014" y="143"/>
                </a:lnTo>
                <a:lnTo>
                  <a:pt x="281" y="143"/>
                </a:lnTo>
                <a:lnTo>
                  <a:pt x="281" y="312"/>
                </a:lnTo>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79" name="Rectangle 177"/>
          <p:cNvSpPr>
            <a:spLocks noChangeArrowheads="1"/>
          </p:cNvSpPr>
          <p:nvPr/>
        </p:nvSpPr>
        <p:spPr bwMode="auto">
          <a:xfrm>
            <a:off x="5757863" y="2436813"/>
            <a:ext cx="53816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alibri" panose="020F0502020204030204" charset="0"/>
              </a:rPr>
              <a:t>latency</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80" name="Rectangle 178"/>
          <p:cNvSpPr>
            <a:spLocks noChangeArrowheads="1"/>
          </p:cNvSpPr>
          <p:nvPr/>
        </p:nvSpPr>
        <p:spPr bwMode="auto">
          <a:xfrm>
            <a:off x="6180138" y="2436813"/>
            <a:ext cx="1619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81" name="Rectangle 179"/>
          <p:cNvSpPr>
            <a:spLocks noChangeArrowheads="1"/>
          </p:cNvSpPr>
          <p:nvPr/>
        </p:nvSpPr>
        <p:spPr bwMode="auto">
          <a:xfrm>
            <a:off x="6251575" y="2436813"/>
            <a:ext cx="106521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alibri" panose="020F0502020204030204" charset="0"/>
              </a:rPr>
              <a:t>latencyStrategy</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82" name="Rectangle 180"/>
          <p:cNvSpPr>
            <a:spLocks noChangeArrowheads="1"/>
          </p:cNvSpPr>
          <p:nvPr/>
        </p:nvSpPr>
        <p:spPr bwMode="auto">
          <a:xfrm>
            <a:off x="7161213" y="2436813"/>
            <a:ext cx="12858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83" name="Rectangle 181"/>
          <p:cNvSpPr>
            <a:spLocks noChangeArrowheads="1"/>
          </p:cNvSpPr>
          <p:nvPr/>
        </p:nvSpPr>
        <p:spPr bwMode="auto">
          <a:xfrm>
            <a:off x="7205663" y="2436813"/>
            <a:ext cx="1619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alibri" panose="020F0502020204030204" charset="0"/>
              </a:rPr>
              <a:t>&gt;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84" name="Rectangle 182"/>
          <p:cNvSpPr>
            <a:spLocks noChangeArrowheads="1"/>
          </p:cNvSpPr>
          <p:nvPr/>
        </p:nvSpPr>
        <p:spPr bwMode="auto">
          <a:xfrm>
            <a:off x="7277100" y="2436813"/>
            <a:ext cx="7683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alibri" panose="020F0502020204030204" charset="0"/>
              </a:rPr>
              <a:t>getLatency</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85" name="Rectangle 183"/>
          <p:cNvSpPr>
            <a:spLocks noChangeArrowheads="1"/>
          </p:cNvSpPr>
          <p:nvPr/>
        </p:nvSpPr>
        <p:spPr bwMode="auto">
          <a:xfrm>
            <a:off x="7915275" y="2436813"/>
            <a:ext cx="1746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86" name="Rectangle 184"/>
          <p:cNvSpPr>
            <a:spLocks noChangeArrowheads="1"/>
          </p:cNvSpPr>
          <p:nvPr/>
        </p:nvSpPr>
        <p:spPr bwMode="auto">
          <a:xfrm>
            <a:off x="8002588" y="2436813"/>
            <a:ext cx="1206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87" name="Freeform 185"/>
          <p:cNvSpPr/>
          <p:nvPr/>
        </p:nvSpPr>
        <p:spPr bwMode="auto">
          <a:xfrm>
            <a:off x="8226425" y="2390775"/>
            <a:ext cx="84137" cy="84138"/>
          </a:xfrm>
          <a:custGeom>
            <a:avLst/>
            <a:gdLst>
              <a:gd name="T0" fmla="*/ 4 w 53"/>
              <a:gd name="T1" fmla="*/ 48 h 53"/>
              <a:gd name="T2" fmla="*/ 53 w 53"/>
              <a:gd name="T3" fmla="*/ 48 h 53"/>
              <a:gd name="T4" fmla="*/ 53 w 53"/>
              <a:gd name="T5" fmla="*/ 53 h 53"/>
              <a:gd name="T6" fmla="*/ 53 w 53"/>
              <a:gd name="T7" fmla="*/ 48 h 53"/>
              <a:gd name="T8" fmla="*/ 4 w 53"/>
              <a:gd name="T9" fmla="*/ 0 h 53"/>
              <a:gd name="T10" fmla="*/ 0 w 53"/>
              <a:gd name="T11" fmla="*/ 0 h 53"/>
              <a:gd name="T12" fmla="*/ 4 w 53"/>
              <a:gd name="T13" fmla="*/ 0 h 53"/>
              <a:gd name="T14" fmla="*/ 4 w 53"/>
              <a:gd name="T15" fmla="*/ 48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53">
                <a:moveTo>
                  <a:pt x="4" y="48"/>
                </a:moveTo>
                <a:lnTo>
                  <a:pt x="53" y="48"/>
                </a:lnTo>
                <a:lnTo>
                  <a:pt x="53" y="53"/>
                </a:lnTo>
                <a:lnTo>
                  <a:pt x="53" y="48"/>
                </a:lnTo>
                <a:lnTo>
                  <a:pt x="4" y="0"/>
                </a:lnTo>
                <a:lnTo>
                  <a:pt x="0" y="0"/>
                </a:lnTo>
                <a:lnTo>
                  <a:pt x="4" y="0"/>
                </a:lnTo>
                <a:lnTo>
                  <a:pt x="4" y="4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Freeform 186"/>
          <p:cNvSpPr/>
          <p:nvPr/>
        </p:nvSpPr>
        <p:spPr bwMode="auto">
          <a:xfrm>
            <a:off x="8226425" y="2390775"/>
            <a:ext cx="84137" cy="84138"/>
          </a:xfrm>
          <a:custGeom>
            <a:avLst/>
            <a:gdLst>
              <a:gd name="T0" fmla="*/ 4 w 53"/>
              <a:gd name="T1" fmla="*/ 48 h 53"/>
              <a:gd name="T2" fmla="*/ 53 w 53"/>
              <a:gd name="T3" fmla="*/ 48 h 53"/>
              <a:gd name="T4" fmla="*/ 53 w 53"/>
              <a:gd name="T5" fmla="*/ 53 h 53"/>
              <a:gd name="T6" fmla="*/ 53 w 53"/>
              <a:gd name="T7" fmla="*/ 48 h 53"/>
              <a:gd name="T8" fmla="*/ 4 w 53"/>
              <a:gd name="T9" fmla="*/ 0 h 53"/>
              <a:gd name="T10" fmla="*/ 0 w 53"/>
              <a:gd name="T11" fmla="*/ 0 h 53"/>
              <a:gd name="T12" fmla="*/ 4 w 53"/>
              <a:gd name="T13" fmla="*/ 0 h 53"/>
              <a:gd name="T14" fmla="*/ 4 w 53"/>
              <a:gd name="T15" fmla="*/ 48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53">
                <a:moveTo>
                  <a:pt x="4" y="48"/>
                </a:moveTo>
                <a:lnTo>
                  <a:pt x="53" y="48"/>
                </a:lnTo>
                <a:lnTo>
                  <a:pt x="53" y="53"/>
                </a:lnTo>
                <a:lnTo>
                  <a:pt x="53" y="48"/>
                </a:lnTo>
                <a:lnTo>
                  <a:pt x="4" y="0"/>
                </a:lnTo>
                <a:lnTo>
                  <a:pt x="0" y="0"/>
                </a:lnTo>
                <a:lnTo>
                  <a:pt x="4" y="0"/>
                </a:lnTo>
                <a:lnTo>
                  <a:pt x="4" y="48"/>
                </a:lnTo>
                <a:close/>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a:t>
            </a:r>
            <a:r>
              <a:rPr lang="en-US" altLang="zh-CN" dirty="0" err="1"/>
              <a:t>LoadStrategy</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t>23</a:t>
            </a:fld>
            <a:endParaRPr lang="zh-CN" altLang="en-US" dirty="0"/>
          </a:p>
        </p:txBody>
      </p:sp>
      <p:sp>
        <p:nvSpPr>
          <p:cNvPr id="5" name="AutoShape 3"/>
          <p:cNvSpPr>
            <a:spLocks noChangeAspect="1" noChangeArrowheads="1" noTextEdit="1"/>
          </p:cNvSpPr>
          <p:nvPr/>
        </p:nvSpPr>
        <p:spPr bwMode="auto">
          <a:xfrm>
            <a:off x="684213" y="1141413"/>
            <a:ext cx="7631112" cy="558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5" name="Rectangle 13"/>
          <p:cNvSpPr>
            <a:spLocks noChangeArrowheads="1"/>
          </p:cNvSpPr>
          <p:nvPr/>
        </p:nvSpPr>
        <p:spPr bwMode="auto">
          <a:xfrm>
            <a:off x="1817688" y="4251325"/>
            <a:ext cx="1019175" cy="2460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6" name="Rectangle 14"/>
          <p:cNvSpPr>
            <a:spLocks noChangeArrowheads="1"/>
          </p:cNvSpPr>
          <p:nvPr/>
        </p:nvSpPr>
        <p:spPr bwMode="auto">
          <a:xfrm>
            <a:off x="1817688" y="4251325"/>
            <a:ext cx="1019175" cy="246062"/>
          </a:xfrm>
          <a:prstGeom prst="rect">
            <a:avLst/>
          </a:prstGeom>
          <a:noFill/>
          <a:ln w="6350" cap="rnd">
            <a:solidFill>
              <a:srgbClr val="FF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7" name="Rectangle 15"/>
          <p:cNvSpPr>
            <a:spLocks noChangeArrowheads="1"/>
          </p:cNvSpPr>
          <p:nvPr/>
        </p:nvSpPr>
        <p:spPr bwMode="auto">
          <a:xfrm>
            <a:off x="1817688" y="3714750"/>
            <a:ext cx="1019175" cy="536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 name="Rectangle 16"/>
          <p:cNvSpPr>
            <a:spLocks noChangeArrowheads="1"/>
          </p:cNvSpPr>
          <p:nvPr/>
        </p:nvSpPr>
        <p:spPr bwMode="auto">
          <a:xfrm>
            <a:off x="1817688" y="3714750"/>
            <a:ext cx="1019175" cy="536575"/>
          </a:xfrm>
          <a:prstGeom prst="rect">
            <a:avLst/>
          </a:prstGeom>
          <a:noFill/>
          <a:ln w="6350" cap="rnd">
            <a:solidFill>
              <a:srgbClr val="FF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9" name="Rectangle 17"/>
          <p:cNvSpPr>
            <a:spLocks noChangeArrowheads="1"/>
          </p:cNvSpPr>
          <p:nvPr/>
        </p:nvSpPr>
        <p:spPr bwMode="auto">
          <a:xfrm>
            <a:off x="1873250" y="3743325"/>
            <a:ext cx="249237"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FF0000"/>
                </a:solidFill>
                <a:effectLst/>
                <a:latin typeface="Calibri" panose="020F0502020204030204" charset="0"/>
              </a:rPr>
              <a:t>&lt;&lt;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0" name="Rectangle 18"/>
          <p:cNvSpPr>
            <a:spLocks noChangeArrowheads="1"/>
          </p:cNvSpPr>
          <p:nvPr/>
        </p:nvSpPr>
        <p:spPr bwMode="auto">
          <a:xfrm>
            <a:off x="2033588" y="3743325"/>
            <a:ext cx="681037"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FF0000"/>
                </a:solidFill>
                <a:effectLst/>
                <a:latin typeface="Calibri" panose="020F0502020204030204" charset="0"/>
              </a:rPr>
              <a:t>Interface</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1" name="Rectangle 19"/>
          <p:cNvSpPr>
            <a:spLocks noChangeArrowheads="1"/>
          </p:cNvSpPr>
          <p:nvPr/>
        </p:nvSpPr>
        <p:spPr bwMode="auto">
          <a:xfrm>
            <a:off x="2627313" y="3743325"/>
            <a:ext cx="249237"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FF0000"/>
                </a:solidFill>
                <a:effectLst/>
                <a:latin typeface="Calibri" panose="020F0502020204030204" charset="0"/>
              </a:rPr>
              <a:t>&gt;&gt;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2" name="Rectangle 20"/>
          <p:cNvSpPr>
            <a:spLocks noChangeArrowheads="1"/>
          </p:cNvSpPr>
          <p:nvPr/>
        </p:nvSpPr>
        <p:spPr bwMode="auto">
          <a:xfrm>
            <a:off x="1889125" y="3973513"/>
            <a:ext cx="9636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a:ln>
                  <a:noFill/>
                </a:ln>
                <a:solidFill>
                  <a:srgbClr val="FF0000"/>
                </a:solidFill>
                <a:effectLst/>
                <a:latin typeface="Calibri" panose="020F0502020204030204" charset="0"/>
              </a:rPr>
              <a:t>LoadStrategy</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3" name="Rectangle 21"/>
          <p:cNvSpPr>
            <a:spLocks noChangeArrowheads="1"/>
          </p:cNvSpPr>
          <p:nvPr/>
        </p:nvSpPr>
        <p:spPr bwMode="auto">
          <a:xfrm>
            <a:off x="2055813" y="4270375"/>
            <a:ext cx="61436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FF0000"/>
                </a:solidFill>
                <a:effectLst/>
                <a:latin typeface="Calibri" panose="020F0502020204030204" charset="0"/>
              </a:rPr>
              <a:t>getLoad</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4" name="Rectangle 22"/>
          <p:cNvSpPr>
            <a:spLocks noChangeArrowheads="1"/>
          </p:cNvSpPr>
          <p:nvPr/>
        </p:nvSpPr>
        <p:spPr bwMode="auto">
          <a:xfrm>
            <a:off x="2582863" y="4270375"/>
            <a:ext cx="1889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FF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5" name="Rectangle 23"/>
          <p:cNvSpPr>
            <a:spLocks noChangeArrowheads="1"/>
          </p:cNvSpPr>
          <p:nvPr/>
        </p:nvSpPr>
        <p:spPr bwMode="auto">
          <a:xfrm>
            <a:off x="730250" y="5322888"/>
            <a:ext cx="1350962" cy="2460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6" name="Rectangle 24"/>
          <p:cNvSpPr>
            <a:spLocks noChangeArrowheads="1"/>
          </p:cNvSpPr>
          <p:nvPr/>
        </p:nvSpPr>
        <p:spPr bwMode="auto">
          <a:xfrm>
            <a:off x="730250" y="5322888"/>
            <a:ext cx="1350962" cy="246062"/>
          </a:xfrm>
          <a:prstGeom prst="rect">
            <a:avLst/>
          </a:prstGeom>
          <a:noFill/>
          <a:ln w="6350" cap="rnd">
            <a:solidFill>
              <a:srgbClr val="FF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7" name="Rectangle 25"/>
          <p:cNvSpPr>
            <a:spLocks noChangeArrowheads="1"/>
          </p:cNvSpPr>
          <p:nvPr/>
        </p:nvSpPr>
        <p:spPr bwMode="auto">
          <a:xfrm>
            <a:off x="730250" y="4975225"/>
            <a:ext cx="1350962" cy="3476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8" name="Rectangle 26"/>
          <p:cNvSpPr>
            <a:spLocks noChangeArrowheads="1"/>
          </p:cNvSpPr>
          <p:nvPr/>
        </p:nvSpPr>
        <p:spPr bwMode="auto">
          <a:xfrm>
            <a:off x="730250" y="4975225"/>
            <a:ext cx="1350962" cy="347662"/>
          </a:xfrm>
          <a:prstGeom prst="rect">
            <a:avLst/>
          </a:prstGeom>
          <a:noFill/>
          <a:ln w="6350" cap="rnd">
            <a:solidFill>
              <a:srgbClr val="FF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9" name="Rectangle 27"/>
          <p:cNvSpPr>
            <a:spLocks noChangeArrowheads="1"/>
          </p:cNvSpPr>
          <p:nvPr/>
        </p:nvSpPr>
        <p:spPr bwMode="auto">
          <a:xfrm>
            <a:off x="774700" y="5045075"/>
            <a:ext cx="12684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a:ln>
                  <a:noFill/>
                </a:ln>
                <a:solidFill>
                  <a:srgbClr val="FF0000"/>
                </a:solidFill>
                <a:effectLst/>
                <a:latin typeface="Calibri" panose="020F0502020204030204" charset="0"/>
              </a:rPr>
              <a:t>LoadStrategyImpl</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0" name="Rectangle 28"/>
          <p:cNvSpPr>
            <a:spLocks noChangeArrowheads="1"/>
          </p:cNvSpPr>
          <p:nvPr/>
        </p:nvSpPr>
        <p:spPr bwMode="auto">
          <a:xfrm>
            <a:off x="1958975" y="5045075"/>
            <a:ext cx="168275"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a:ln>
                  <a:noFill/>
                </a:ln>
                <a:solidFill>
                  <a:srgbClr val="FF0000"/>
                </a:solidFill>
                <a:effectLst/>
                <a:latin typeface="Calibri" panose="020F0502020204030204"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1" name="Rectangle 29"/>
          <p:cNvSpPr>
            <a:spLocks noChangeArrowheads="1"/>
          </p:cNvSpPr>
          <p:nvPr/>
        </p:nvSpPr>
        <p:spPr bwMode="auto">
          <a:xfrm>
            <a:off x="1133475" y="5341938"/>
            <a:ext cx="61436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FF0000"/>
                </a:solidFill>
                <a:effectLst/>
                <a:latin typeface="Calibri" panose="020F0502020204030204" charset="0"/>
              </a:rPr>
              <a:t>getLoad</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2" name="Rectangle 30"/>
          <p:cNvSpPr>
            <a:spLocks noChangeArrowheads="1"/>
          </p:cNvSpPr>
          <p:nvPr/>
        </p:nvSpPr>
        <p:spPr bwMode="auto">
          <a:xfrm>
            <a:off x="1660525" y="5341938"/>
            <a:ext cx="1889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FF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3" name="Rectangle 31"/>
          <p:cNvSpPr>
            <a:spLocks noChangeArrowheads="1"/>
          </p:cNvSpPr>
          <p:nvPr/>
        </p:nvSpPr>
        <p:spPr bwMode="auto">
          <a:xfrm>
            <a:off x="1652588" y="6113463"/>
            <a:ext cx="1350962" cy="2460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4" name="Rectangle 32"/>
          <p:cNvSpPr>
            <a:spLocks noChangeArrowheads="1"/>
          </p:cNvSpPr>
          <p:nvPr/>
        </p:nvSpPr>
        <p:spPr bwMode="auto">
          <a:xfrm>
            <a:off x="1652588" y="6113463"/>
            <a:ext cx="1350962" cy="246062"/>
          </a:xfrm>
          <a:prstGeom prst="rect">
            <a:avLst/>
          </a:prstGeom>
          <a:noFill/>
          <a:ln w="6350" cap="rnd">
            <a:solidFill>
              <a:srgbClr val="FF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5" name="Rectangle 33"/>
          <p:cNvSpPr>
            <a:spLocks noChangeArrowheads="1"/>
          </p:cNvSpPr>
          <p:nvPr/>
        </p:nvSpPr>
        <p:spPr bwMode="auto">
          <a:xfrm>
            <a:off x="1652588" y="5767388"/>
            <a:ext cx="1350962" cy="3460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6" name="Rectangle 34"/>
          <p:cNvSpPr>
            <a:spLocks noChangeArrowheads="1"/>
          </p:cNvSpPr>
          <p:nvPr/>
        </p:nvSpPr>
        <p:spPr bwMode="auto">
          <a:xfrm>
            <a:off x="1652588" y="5767388"/>
            <a:ext cx="1350962" cy="346075"/>
          </a:xfrm>
          <a:prstGeom prst="rect">
            <a:avLst/>
          </a:prstGeom>
          <a:noFill/>
          <a:ln w="6350" cap="rnd">
            <a:solidFill>
              <a:srgbClr val="FF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7" name="Rectangle 35"/>
          <p:cNvSpPr>
            <a:spLocks noChangeArrowheads="1"/>
          </p:cNvSpPr>
          <p:nvPr/>
        </p:nvSpPr>
        <p:spPr bwMode="auto">
          <a:xfrm>
            <a:off x="1697038" y="5835650"/>
            <a:ext cx="12684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a:ln>
                  <a:noFill/>
                </a:ln>
                <a:solidFill>
                  <a:srgbClr val="FF0000"/>
                </a:solidFill>
                <a:effectLst/>
                <a:latin typeface="Calibri" panose="020F0502020204030204" charset="0"/>
              </a:rPr>
              <a:t>LoadStrategyImpl</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8" name="Rectangle 36"/>
          <p:cNvSpPr>
            <a:spLocks noChangeArrowheads="1"/>
          </p:cNvSpPr>
          <p:nvPr/>
        </p:nvSpPr>
        <p:spPr bwMode="auto">
          <a:xfrm>
            <a:off x="2881313" y="5835650"/>
            <a:ext cx="168275"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a:ln>
                  <a:noFill/>
                </a:ln>
                <a:solidFill>
                  <a:srgbClr val="FF0000"/>
                </a:solidFill>
                <a:effectLst/>
                <a:latin typeface="Calibri" panose="020F0502020204030204" charset="0"/>
              </a:rPr>
              <a:t>2</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9" name="Rectangle 37"/>
          <p:cNvSpPr>
            <a:spLocks noChangeArrowheads="1"/>
          </p:cNvSpPr>
          <p:nvPr/>
        </p:nvSpPr>
        <p:spPr bwMode="auto">
          <a:xfrm>
            <a:off x="2055813" y="6132513"/>
            <a:ext cx="61436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FF0000"/>
                </a:solidFill>
                <a:effectLst/>
                <a:latin typeface="Calibri" panose="020F0502020204030204" charset="0"/>
              </a:rPr>
              <a:t>getLoad</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0" name="Rectangle 38"/>
          <p:cNvSpPr>
            <a:spLocks noChangeArrowheads="1"/>
          </p:cNvSpPr>
          <p:nvPr/>
        </p:nvSpPr>
        <p:spPr bwMode="auto">
          <a:xfrm>
            <a:off x="2582863" y="6132513"/>
            <a:ext cx="1889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FF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1" name="Rectangle 39"/>
          <p:cNvSpPr>
            <a:spLocks noChangeArrowheads="1"/>
          </p:cNvSpPr>
          <p:nvPr/>
        </p:nvSpPr>
        <p:spPr bwMode="auto">
          <a:xfrm>
            <a:off x="2487613" y="5322888"/>
            <a:ext cx="1350962" cy="2460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2" name="Rectangle 40"/>
          <p:cNvSpPr>
            <a:spLocks noChangeArrowheads="1"/>
          </p:cNvSpPr>
          <p:nvPr/>
        </p:nvSpPr>
        <p:spPr bwMode="auto">
          <a:xfrm>
            <a:off x="2487613" y="5322888"/>
            <a:ext cx="1350962" cy="246062"/>
          </a:xfrm>
          <a:prstGeom prst="rect">
            <a:avLst/>
          </a:prstGeom>
          <a:noFill/>
          <a:ln w="6350" cap="rnd">
            <a:solidFill>
              <a:srgbClr val="FF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3" name="Rectangle 41"/>
          <p:cNvSpPr>
            <a:spLocks noChangeArrowheads="1"/>
          </p:cNvSpPr>
          <p:nvPr/>
        </p:nvSpPr>
        <p:spPr bwMode="auto">
          <a:xfrm>
            <a:off x="2487613" y="4975225"/>
            <a:ext cx="1350962" cy="3476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4" name="Rectangle 42"/>
          <p:cNvSpPr>
            <a:spLocks noChangeArrowheads="1"/>
          </p:cNvSpPr>
          <p:nvPr/>
        </p:nvSpPr>
        <p:spPr bwMode="auto">
          <a:xfrm>
            <a:off x="2487613" y="4975225"/>
            <a:ext cx="1350962" cy="347662"/>
          </a:xfrm>
          <a:prstGeom prst="rect">
            <a:avLst/>
          </a:prstGeom>
          <a:noFill/>
          <a:ln w="6350" cap="rnd">
            <a:solidFill>
              <a:srgbClr val="FF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5" name="Rectangle 43"/>
          <p:cNvSpPr>
            <a:spLocks noChangeArrowheads="1"/>
          </p:cNvSpPr>
          <p:nvPr/>
        </p:nvSpPr>
        <p:spPr bwMode="auto">
          <a:xfrm>
            <a:off x="2533650" y="5045075"/>
            <a:ext cx="1266825"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a:ln>
                  <a:noFill/>
                </a:ln>
                <a:solidFill>
                  <a:srgbClr val="FF0000"/>
                </a:solidFill>
                <a:effectLst/>
                <a:latin typeface="Calibri" panose="020F0502020204030204" charset="0"/>
              </a:rPr>
              <a:t>LoadStrategyImpl</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6" name="Rectangle 44"/>
          <p:cNvSpPr>
            <a:spLocks noChangeArrowheads="1"/>
          </p:cNvSpPr>
          <p:nvPr/>
        </p:nvSpPr>
        <p:spPr bwMode="auto">
          <a:xfrm>
            <a:off x="3717925" y="5045075"/>
            <a:ext cx="168275"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a:ln>
                  <a:noFill/>
                </a:ln>
                <a:solidFill>
                  <a:srgbClr val="FF0000"/>
                </a:solidFill>
                <a:effectLst/>
                <a:latin typeface="Calibri" panose="020F0502020204030204" charset="0"/>
              </a:rPr>
              <a:t>3</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7" name="Rectangle 45"/>
          <p:cNvSpPr>
            <a:spLocks noChangeArrowheads="1"/>
          </p:cNvSpPr>
          <p:nvPr/>
        </p:nvSpPr>
        <p:spPr bwMode="auto">
          <a:xfrm>
            <a:off x="2892425" y="5341938"/>
            <a:ext cx="612775"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FF0000"/>
                </a:solidFill>
                <a:effectLst/>
                <a:latin typeface="Calibri" panose="020F0502020204030204" charset="0"/>
              </a:rPr>
              <a:t>getLoad</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8" name="Rectangle 46"/>
          <p:cNvSpPr>
            <a:spLocks noChangeArrowheads="1"/>
          </p:cNvSpPr>
          <p:nvPr/>
        </p:nvSpPr>
        <p:spPr bwMode="auto">
          <a:xfrm>
            <a:off x="3419475" y="5341938"/>
            <a:ext cx="187325"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FF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9" name="Freeform 47"/>
          <p:cNvSpPr/>
          <p:nvPr/>
        </p:nvSpPr>
        <p:spPr bwMode="auto">
          <a:xfrm>
            <a:off x="1404938" y="4578350"/>
            <a:ext cx="922337" cy="396875"/>
          </a:xfrm>
          <a:custGeom>
            <a:avLst/>
            <a:gdLst>
              <a:gd name="T0" fmla="*/ 0 w 581"/>
              <a:gd name="T1" fmla="*/ 250 h 250"/>
              <a:gd name="T2" fmla="*/ 0 w 581"/>
              <a:gd name="T3" fmla="*/ 46 h 250"/>
              <a:gd name="T4" fmla="*/ 581 w 581"/>
              <a:gd name="T5" fmla="*/ 46 h 250"/>
              <a:gd name="T6" fmla="*/ 581 w 581"/>
              <a:gd name="T7" fmla="*/ 0 h 250"/>
            </a:gdLst>
            <a:ahLst/>
            <a:cxnLst>
              <a:cxn ang="0">
                <a:pos x="T0" y="T1"/>
              </a:cxn>
              <a:cxn ang="0">
                <a:pos x="T2" y="T3"/>
              </a:cxn>
              <a:cxn ang="0">
                <a:pos x="T4" y="T5"/>
              </a:cxn>
              <a:cxn ang="0">
                <a:pos x="T6" y="T7"/>
              </a:cxn>
            </a:cxnLst>
            <a:rect l="0" t="0" r="r" b="b"/>
            <a:pathLst>
              <a:path w="581" h="250">
                <a:moveTo>
                  <a:pt x="0" y="250"/>
                </a:moveTo>
                <a:lnTo>
                  <a:pt x="0" y="46"/>
                </a:lnTo>
                <a:lnTo>
                  <a:pt x="581" y="46"/>
                </a:lnTo>
                <a:lnTo>
                  <a:pt x="581" y="0"/>
                </a:lnTo>
              </a:path>
            </a:pathLst>
          </a:custGeom>
          <a:noFill/>
          <a:ln w="6350" cap="rnd">
            <a:solidFill>
              <a:srgbClr val="FF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0" name="Freeform 48"/>
          <p:cNvSpPr/>
          <p:nvPr/>
        </p:nvSpPr>
        <p:spPr bwMode="auto">
          <a:xfrm>
            <a:off x="2300288" y="4497388"/>
            <a:ext cx="53975" cy="80962"/>
          </a:xfrm>
          <a:custGeom>
            <a:avLst/>
            <a:gdLst>
              <a:gd name="T0" fmla="*/ 34 w 34"/>
              <a:gd name="T1" fmla="*/ 51 h 51"/>
              <a:gd name="T2" fmla="*/ 17 w 34"/>
              <a:gd name="T3" fmla="*/ 0 h 51"/>
              <a:gd name="T4" fmla="*/ 0 w 34"/>
              <a:gd name="T5" fmla="*/ 51 h 51"/>
              <a:gd name="T6" fmla="*/ 34 w 34"/>
              <a:gd name="T7" fmla="*/ 51 h 51"/>
            </a:gdLst>
            <a:ahLst/>
            <a:cxnLst>
              <a:cxn ang="0">
                <a:pos x="T0" y="T1"/>
              </a:cxn>
              <a:cxn ang="0">
                <a:pos x="T2" y="T3"/>
              </a:cxn>
              <a:cxn ang="0">
                <a:pos x="T4" y="T5"/>
              </a:cxn>
              <a:cxn ang="0">
                <a:pos x="T6" y="T7"/>
              </a:cxn>
            </a:cxnLst>
            <a:rect l="0" t="0" r="r" b="b"/>
            <a:pathLst>
              <a:path w="34" h="51">
                <a:moveTo>
                  <a:pt x="34" y="51"/>
                </a:moveTo>
                <a:lnTo>
                  <a:pt x="17" y="0"/>
                </a:lnTo>
                <a:lnTo>
                  <a:pt x="0" y="51"/>
                </a:lnTo>
                <a:lnTo>
                  <a:pt x="34" y="51"/>
                </a:lnTo>
                <a:close/>
              </a:path>
            </a:pathLst>
          </a:custGeom>
          <a:noFill/>
          <a:ln w="6350" cap="rnd">
            <a:solidFill>
              <a:srgbClr val="FF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1" name="Freeform 49"/>
          <p:cNvSpPr/>
          <p:nvPr/>
        </p:nvSpPr>
        <p:spPr bwMode="auto">
          <a:xfrm>
            <a:off x="2327275" y="4578350"/>
            <a:ext cx="836612" cy="396875"/>
          </a:xfrm>
          <a:custGeom>
            <a:avLst/>
            <a:gdLst>
              <a:gd name="T0" fmla="*/ 527 w 527"/>
              <a:gd name="T1" fmla="*/ 250 h 250"/>
              <a:gd name="T2" fmla="*/ 527 w 527"/>
              <a:gd name="T3" fmla="*/ 45 h 250"/>
              <a:gd name="T4" fmla="*/ 0 w 527"/>
              <a:gd name="T5" fmla="*/ 45 h 250"/>
              <a:gd name="T6" fmla="*/ 0 w 527"/>
              <a:gd name="T7" fmla="*/ 0 h 250"/>
            </a:gdLst>
            <a:ahLst/>
            <a:cxnLst>
              <a:cxn ang="0">
                <a:pos x="T0" y="T1"/>
              </a:cxn>
              <a:cxn ang="0">
                <a:pos x="T2" y="T3"/>
              </a:cxn>
              <a:cxn ang="0">
                <a:pos x="T4" y="T5"/>
              </a:cxn>
              <a:cxn ang="0">
                <a:pos x="T6" y="T7"/>
              </a:cxn>
            </a:cxnLst>
            <a:rect l="0" t="0" r="r" b="b"/>
            <a:pathLst>
              <a:path w="527" h="250">
                <a:moveTo>
                  <a:pt x="527" y="250"/>
                </a:moveTo>
                <a:lnTo>
                  <a:pt x="527" y="45"/>
                </a:lnTo>
                <a:lnTo>
                  <a:pt x="0" y="45"/>
                </a:lnTo>
                <a:lnTo>
                  <a:pt x="0" y="0"/>
                </a:lnTo>
              </a:path>
            </a:pathLst>
          </a:custGeom>
          <a:noFill/>
          <a:ln w="6350" cap="rnd">
            <a:solidFill>
              <a:srgbClr val="FF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2" name="Freeform 50"/>
          <p:cNvSpPr/>
          <p:nvPr/>
        </p:nvSpPr>
        <p:spPr bwMode="auto">
          <a:xfrm>
            <a:off x="2300288" y="4497388"/>
            <a:ext cx="53975" cy="80962"/>
          </a:xfrm>
          <a:custGeom>
            <a:avLst/>
            <a:gdLst>
              <a:gd name="T0" fmla="*/ 34 w 34"/>
              <a:gd name="T1" fmla="*/ 51 h 51"/>
              <a:gd name="T2" fmla="*/ 17 w 34"/>
              <a:gd name="T3" fmla="*/ 0 h 51"/>
              <a:gd name="T4" fmla="*/ 0 w 34"/>
              <a:gd name="T5" fmla="*/ 51 h 51"/>
              <a:gd name="T6" fmla="*/ 34 w 34"/>
              <a:gd name="T7" fmla="*/ 51 h 51"/>
            </a:gdLst>
            <a:ahLst/>
            <a:cxnLst>
              <a:cxn ang="0">
                <a:pos x="T0" y="T1"/>
              </a:cxn>
              <a:cxn ang="0">
                <a:pos x="T2" y="T3"/>
              </a:cxn>
              <a:cxn ang="0">
                <a:pos x="T4" y="T5"/>
              </a:cxn>
              <a:cxn ang="0">
                <a:pos x="T6" y="T7"/>
              </a:cxn>
            </a:cxnLst>
            <a:rect l="0" t="0" r="r" b="b"/>
            <a:pathLst>
              <a:path w="34" h="51">
                <a:moveTo>
                  <a:pt x="34" y="51"/>
                </a:moveTo>
                <a:lnTo>
                  <a:pt x="17" y="0"/>
                </a:lnTo>
                <a:lnTo>
                  <a:pt x="0" y="51"/>
                </a:lnTo>
                <a:lnTo>
                  <a:pt x="34" y="51"/>
                </a:lnTo>
                <a:close/>
              </a:path>
            </a:pathLst>
          </a:custGeom>
          <a:noFill/>
          <a:ln w="6350" cap="rnd">
            <a:solidFill>
              <a:srgbClr val="FF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3" name="Line 51"/>
          <p:cNvSpPr>
            <a:spLocks noChangeShapeType="1"/>
          </p:cNvSpPr>
          <p:nvPr/>
        </p:nvSpPr>
        <p:spPr bwMode="auto">
          <a:xfrm flipV="1">
            <a:off x="2327275" y="4578350"/>
            <a:ext cx="0" cy="1189037"/>
          </a:xfrm>
          <a:prstGeom prst="line">
            <a:avLst/>
          </a:prstGeom>
          <a:noFill/>
          <a:ln w="6350" cap="rnd">
            <a:solidFill>
              <a:srgbClr val="FF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4" name="Freeform 52"/>
          <p:cNvSpPr/>
          <p:nvPr/>
        </p:nvSpPr>
        <p:spPr bwMode="auto">
          <a:xfrm>
            <a:off x="2300288" y="4497388"/>
            <a:ext cx="53975" cy="80962"/>
          </a:xfrm>
          <a:custGeom>
            <a:avLst/>
            <a:gdLst>
              <a:gd name="T0" fmla="*/ 34 w 34"/>
              <a:gd name="T1" fmla="*/ 51 h 51"/>
              <a:gd name="T2" fmla="*/ 17 w 34"/>
              <a:gd name="T3" fmla="*/ 0 h 51"/>
              <a:gd name="T4" fmla="*/ 0 w 34"/>
              <a:gd name="T5" fmla="*/ 51 h 51"/>
              <a:gd name="T6" fmla="*/ 34 w 34"/>
              <a:gd name="T7" fmla="*/ 51 h 51"/>
            </a:gdLst>
            <a:ahLst/>
            <a:cxnLst>
              <a:cxn ang="0">
                <a:pos x="T0" y="T1"/>
              </a:cxn>
              <a:cxn ang="0">
                <a:pos x="T2" y="T3"/>
              </a:cxn>
              <a:cxn ang="0">
                <a:pos x="T4" y="T5"/>
              </a:cxn>
              <a:cxn ang="0">
                <a:pos x="T6" y="T7"/>
              </a:cxn>
            </a:cxnLst>
            <a:rect l="0" t="0" r="r" b="b"/>
            <a:pathLst>
              <a:path w="34" h="51">
                <a:moveTo>
                  <a:pt x="34" y="51"/>
                </a:moveTo>
                <a:lnTo>
                  <a:pt x="17" y="0"/>
                </a:lnTo>
                <a:lnTo>
                  <a:pt x="0" y="51"/>
                </a:lnTo>
                <a:lnTo>
                  <a:pt x="34" y="51"/>
                </a:lnTo>
                <a:close/>
              </a:path>
            </a:pathLst>
          </a:custGeom>
          <a:noFill/>
          <a:ln w="6350" cap="rnd">
            <a:solidFill>
              <a:srgbClr val="FF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5" name="Rectangle 53"/>
          <p:cNvSpPr>
            <a:spLocks noChangeArrowheads="1"/>
          </p:cNvSpPr>
          <p:nvPr/>
        </p:nvSpPr>
        <p:spPr bwMode="auto">
          <a:xfrm>
            <a:off x="5583238" y="4268788"/>
            <a:ext cx="1249362" cy="4397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6" name="Rectangle 54"/>
          <p:cNvSpPr>
            <a:spLocks noChangeArrowheads="1"/>
          </p:cNvSpPr>
          <p:nvPr/>
        </p:nvSpPr>
        <p:spPr bwMode="auto">
          <a:xfrm>
            <a:off x="5583238" y="4268788"/>
            <a:ext cx="1249362" cy="439737"/>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7" name="Rectangle 55"/>
          <p:cNvSpPr>
            <a:spLocks noChangeArrowheads="1"/>
          </p:cNvSpPr>
          <p:nvPr/>
        </p:nvSpPr>
        <p:spPr bwMode="auto">
          <a:xfrm>
            <a:off x="5583238" y="3732213"/>
            <a:ext cx="1249362" cy="536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8" name="Rectangle 56"/>
          <p:cNvSpPr>
            <a:spLocks noChangeArrowheads="1"/>
          </p:cNvSpPr>
          <p:nvPr/>
        </p:nvSpPr>
        <p:spPr bwMode="auto">
          <a:xfrm>
            <a:off x="5583238" y="3732213"/>
            <a:ext cx="1249362" cy="536575"/>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9" name="Rectangle 57"/>
          <p:cNvSpPr>
            <a:spLocks noChangeArrowheads="1"/>
          </p:cNvSpPr>
          <p:nvPr/>
        </p:nvSpPr>
        <p:spPr bwMode="auto">
          <a:xfrm>
            <a:off x="5753100" y="3760788"/>
            <a:ext cx="249237"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&lt;&lt;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0" name="Rectangle 58"/>
          <p:cNvSpPr>
            <a:spLocks noChangeArrowheads="1"/>
          </p:cNvSpPr>
          <p:nvPr/>
        </p:nvSpPr>
        <p:spPr bwMode="auto">
          <a:xfrm>
            <a:off x="5915025" y="3760788"/>
            <a:ext cx="681037"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Interface</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 name="Rectangle 59"/>
          <p:cNvSpPr>
            <a:spLocks noChangeArrowheads="1"/>
          </p:cNvSpPr>
          <p:nvPr/>
        </p:nvSpPr>
        <p:spPr bwMode="auto">
          <a:xfrm>
            <a:off x="6507163" y="3760788"/>
            <a:ext cx="249237"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&gt;&gt;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2" name="Rectangle 60"/>
          <p:cNvSpPr>
            <a:spLocks noChangeArrowheads="1"/>
          </p:cNvSpPr>
          <p:nvPr/>
        </p:nvSpPr>
        <p:spPr bwMode="auto">
          <a:xfrm>
            <a:off x="5643563" y="3990975"/>
            <a:ext cx="1219200"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a:ln>
                  <a:noFill/>
                </a:ln>
                <a:solidFill>
                  <a:srgbClr val="000000"/>
                </a:solidFill>
                <a:effectLst/>
                <a:latin typeface="Calibri" panose="020F0502020204030204" charset="0"/>
              </a:rPr>
              <a:t>MemoryStrategy</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3" name="Rectangle 61"/>
          <p:cNvSpPr>
            <a:spLocks noChangeArrowheads="1"/>
          </p:cNvSpPr>
          <p:nvPr/>
        </p:nvSpPr>
        <p:spPr bwMode="auto">
          <a:xfrm>
            <a:off x="5927725" y="4289425"/>
            <a:ext cx="635000"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getTotal</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4" name="Rectangle 62"/>
          <p:cNvSpPr>
            <a:spLocks noChangeArrowheads="1"/>
          </p:cNvSpPr>
          <p:nvPr/>
        </p:nvSpPr>
        <p:spPr bwMode="auto">
          <a:xfrm>
            <a:off x="6472238" y="4289425"/>
            <a:ext cx="188912"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5" name="Rectangle 63"/>
          <p:cNvSpPr>
            <a:spLocks noChangeArrowheads="1"/>
          </p:cNvSpPr>
          <p:nvPr/>
        </p:nvSpPr>
        <p:spPr bwMode="auto">
          <a:xfrm>
            <a:off x="5927725" y="4481513"/>
            <a:ext cx="635000"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getUsed</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6" name="Rectangle 64"/>
          <p:cNvSpPr>
            <a:spLocks noChangeArrowheads="1"/>
          </p:cNvSpPr>
          <p:nvPr/>
        </p:nvSpPr>
        <p:spPr bwMode="auto">
          <a:xfrm>
            <a:off x="6472238" y="4481513"/>
            <a:ext cx="1889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7" name="Rectangle 65"/>
          <p:cNvSpPr>
            <a:spLocks noChangeArrowheads="1"/>
          </p:cNvSpPr>
          <p:nvPr/>
        </p:nvSpPr>
        <p:spPr bwMode="auto">
          <a:xfrm>
            <a:off x="6373813" y="5334000"/>
            <a:ext cx="1604962" cy="4397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8" name="Rectangle 66"/>
          <p:cNvSpPr>
            <a:spLocks noChangeArrowheads="1"/>
          </p:cNvSpPr>
          <p:nvPr/>
        </p:nvSpPr>
        <p:spPr bwMode="auto">
          <a:xfrm>
            <a:off x="6373813" y="5334000"/>
            <a:ext cx="1604962" cy="439737"/>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9" name="Rectangle 67"/>
          <p:cNvSpPr>
            <a:spLocks noChangeArrowheads="1"/>
          </p:cNvSpPr>
          <p:nvPr/>
        </p:nvSpPr>
        <p:spPr bwMode="auto">
          <a:xfrm>
            <a:off x="6373813" y="4986338"/>
            <a:ext cx="1604962" cy="3476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0" name="Rectangle 68"/>
          <p:cNvSpPr>
            <a:spLocks noChangeArrowheads="1"/>
          </p:cNvSpPr>
          <p:nvPr/>
        </p:nvSpPr>
        <p:spPr bwMode="auto">
          <a:xfrm>
            <a:off x="6373813" y="4986338"/>
            <a:ext cx="1604962" cy="347662"/>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1" name="Rectangle 69"/>
          <p:cNvSpPr>
            <a:spLocks noChangeArrowheads="1"/>
          </p:cNvSpPr>
          <p:nvPr/>
        </p:nvSpPr>
        <p:spPr bwMode="auto">
          <a:xfrm>
            <a:off x="6419850" y="5056188"/>
            <a:ext cx="15224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a:ln>
                  <a:noFill/>
                </a:ln>
                <a:solidFill>
                  <a:srgbClr val="000000"/>
                </a:solidFill>
                <a:effectLst/>
                <a:latin typeface="Calibri" panose="020F0502020204030204" charset="0"/>
              </a:rPr>
              <a:t>MemoryStrategyImpl</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2" name="Rectangle 70"/>
          <p:cNvSpPr>
            <a:spLocks noChangeArrowheads="1"/>
          </p:cNvSpPr>
          <p:nvPr/>
        </p:nvSpPr>
        <p:spPr bwMode="auto">
          <a:xfrm>
            <a:off x="7856538" y="5056188"/>
            <a:ext cx="16986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a:ln>
                  <a:noFill/>
                </a:ln>
                <a:solidFill>
                  <a:srgbClr val="000000"/>
                </a:solidFill>
                <a:effectLst/>
                <a:latin typeface="Calibri" panose="020F0502020204030204" charset="0"/>
              </a:rPr>
              <a:t>3</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3" name="Rectangle 71"/>
          <p:cNvSpPr>
            <a:spLocks noChangeArrowheads="1"/>
          </p:cNvSpPr>
          <p:nvPr/>
        </p:nvSpPr>
        <p:spPr bwMode="auto">
          <a:xfrm>
            <a:off x="6896100" y="5353050"/>
            <a:ext cx="6334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getTotal</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4" name="Rectangle 72"/>
          <p:cNvSpPr>
            <a:spLocks noChangeArrowheads="1"/>
          </p:cNvSpPr>
          <p:nvPr/>
        </p:nvSpPr>
        <p:spPr bwMode="auto">
          <a:xfrm>
            <a:off x="7440613" y="5353050"/>
            <a:ext cx="1889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5" name="Rectangle 73"/>
          <p:cNvSpPr>
            <a:spLocks noChangeArrowheads="1"/>
          </p:cNvSpPr>
          <p:nvPr/>
        </p:nvSpPr>
        <p:spPr bwMode="auto">
          <a:xfrm>
            <a:off x="6896100" y="5546725"/>
            <a:ext cx="635000"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getUsed</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6" name="Rectangle 74"/>
          <p:cNvSpPr>
            <a:spLocks noChangeArrowheads="1"/>
          </p:cNvSpPr>
          <p:nvPr/>
        </p:nvSpPr>
        <p:spPr bwMode="auto">
          <a:xfrm>
            <a:off x="7440613" y="5546725"/>
            <a:ext cx="1889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7" name="Rectangle 75"/>
          <p:cNvSpPr>
            <a:spLocks noChangeArrowheads="1"/>
          </p:cNvSpPr>
          <p:nvPr/>
        </p:nvSpPr>
        <p:spPr bwMode="auto">
          <a:xfrm>
            <a:off x="4437063" y="5334000"/>
            <a:ext cx="1604962" cy="4397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8" name="Rectangle 76"/>
          <p:cNvSpPr>
            <a:spLocks noChangeArrowheads="1"/>
          </p:cNvSpPr>
          <p:nvPr/>
        </p:nvSpPr>
        <p:spPr bwMode="auto">
          <a:xfrm>
            <a:off x="4437063" y="5334000"/>
            <a:ext cx="1604962" cy="439737"/>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9" name="Rectangle 77"/>
          <p:cNvSpPr>
            <a:spLocks noChangeArrowheads="1"/>
          </p:cNvSpPr>
          <p:nvPr/>
        </p:nvSpPr>
        <p:spPr bwMode="auto">
          <a:xfrm>
            <a:off x="4437063" y="4986338"/>
            <a:ext cx="1604962" cy="3476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0" name="Rectangle 78"/>
          <p:cNvSpPr>
            <a:spLocks noChangeArrowheads="1"/>
          </p:cNvSpPr>
          <p:nvPr/>
        </p:nvSpPr>
        <p:spPr bwMode="auto">
          <a:xfrm>
            <a:off x="4437063" y="4986338"/>
            <a:ext cx="1604962" cy="347662"/>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1" name="Rectangle 79"/>
          <p:cNvSpPr>
            <a:spLocks noChangeArrowheads="1"/>
          </p:cNvSpPr>
          <p:nvPr/>
        </p:nvSpPr>
        <p:spPr bwMode="auto">
          <a:xfrm>
            <a:off x="4483100" y="5056188"/>
            <a:ext cx="1524000"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a:ln>
                  <a:noFill/>
                </a:ln>
                <a:solidFill>
                  <a:srgbClr val="000000"/>
                </a:solidFill>
                <a:effectLst/>
                <a:latin typeface="Calibri" panose="020F0502020204030204" charset="0"/>
              </a:rPr>
              <a:t>MemoryStrategyImpl</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82" name="Rectangle 80"/>
          <p:cNvSpPr>
            <a:spLocks noChangeArrowheads="1"/>
          </p:cNvSpPr>
          <p:nvPr/>
        </p:nvSpPr>
        <p:spPr bwMode="auto">
          <a:xfrm>
            <a:off x="5921375" y="5056188"/>
            <a:ext cx="168275"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a:ln>
                  <a:noFill/>
                </a:ln>
                <a:solidFill>
                  <a:srgbClr val="000000"/>
                </a:solidFill>
                <a:effectLst/>
                <a:latin typeface="Calibri" panose="020F0502020204030204"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83" name="Rectangle 81"/>
          <p:cNvSpPr>
            <a:spLocks noChangeArrowheads="1"/>
          </p:cNvSpPr>
          <p:nvPr/>
        </p:nvSpPr>
        <p:spPr bwMode="auto">
          <a:xfrm>
            <a:off x="4959350" y="5353050"/>
            <a:ext cx="635000"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getTotal</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84" name="Rectangle 82"/>
          <p:cNvSpPr>
            <a:spLocks noChangeArrowheads="1"/>
          </p:cNvSpPr>
          <p:nvPr/>
        </p:nvSpPr>
        <p:spPr bwMode="auto">
          <a:xfrm>
            <a:off x="5503863" y="5353050"/>
            <a:ext cx="1889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85" name="Rectangle 83"/>
          <p:cNvSpPr>
            <a:spLocks noChangeArrowheads="1"/>
          </p:cNvSpPr>
          <p:nvPr/>
        </p:nvSpPr>
        <p:spPr bwMode="auto">
          <a:xfrm>
            <a:off x="4960938" y="5546725"/>
            <a:ext cx="6334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getUsed</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86" name="Rectangle 84"/>
          <p:cNvSpPr>
            <a:spLocks noChangeArrowheads="1"/>
          </p:cNvSpPr>
          <p:nvPr/>
        </p:nvSpPr>
        <p:spPr bwMode="auto">
          <a:xfrm>
            <a:off x="5503863" y="5546725"/>
            <a:ext cx="1889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87" name="Rectangle 85"/>
          <p:cNvSpPr>
            <a:spLocks noChangeArrowheads="1"/>
          </p:cNvSpPr>
          <p:nvPr/>
        </p:nvSpPr>
        <p:spPr bwMode="auto">
          <a:xfrm>
            <a:off x="5405438" y="6200775"/>
            <a:ext cx="1604962" cy="4397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8" name="Rectangle 86"/>
          <p:cNvSpPr>
            <a:spLocks noChangeArrowheads="1"/>
          </p:cNvSpPr>
          <p:nvPr/>
        </p:nvSpPr>
        <p:spPr bwMode="auto">
          <a:xfrm>
            <a:off x="5405438" y="6200775"/>
            <a:ext cx="1604962" cy="439737"/>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9" name="Rectangle 87"/>
          <p:cNvSpPr>
            <a:spLocks noChangeArrowheads="1"/>
          </p:cNvSpPr>
          <p:nvPr/>
        </p:nvSpPr>
        <p:spPr bwMode="auto">
          <a:xfrm>
            <a:off x="5405438" y="5854700"/>
            <a:ext cx="1604962" cy="3460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0" name="Rectangle 88"/>
          <p:cNvSpPr>
            <a:spLocks noChangeArrowheads="1"/>
          </p:cNvSpPr>
          <p:nvPr/>
        </p:nvSpPr>
        <p:spPr bwMode="auto">
          <a:xfrm>
            <a:off x="5405438" y="5854700"/>
            <a:ext cx="1604962" cy="346075"/>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1" name="Rectangle 89"/>
          <p:cNvSpPr>
            <a:spLocks noChangeArrowheads="1"/>
          </p:cNvSpPr>
          <p:nvPr/>
        </p:nvSpPr>
        <p:spPr bwMode="auto">
          <a:xfrm>
            <a:off x="5451475" y="5922963"/>
            <a:ext cx="1524000"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a:ln>
                  <a:noFill/>
                </a:ln>
                <a:solidFill>
                  <a:srgbClr val="000000"/>
                </a:solidFill>
                <a:effectLst/>
                <a:latin typeface="Calibri" panose="020F0502020204030204" charset="0"/>
              </a:rPr>
              <a:t>MemoryStrategyImpl</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92" name="Rectangle 90"/>
          <p:cNvSpPr>
            <a:spLocks noChangeArrowheads="1"/>
          </p:cNvSpPr>
          <p:nvPr/>
        </p:nvSpPr>
        <p:spPr bwMode="auto">
          <a:xfrm>
            <a:off x="6888163" y="5922963"/>
            <a:ext cx="16986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a:ln>
                  <a:noFill/>
                </a:ln>
                <a:solidFill>
                  <a:srgbClr val="000000"/>
                </a:solidFill>
                <a:effectLst/>
                <a:latin typeface="Calibri" panose="020F0502020204030204" charset="0"/>
              </a:rPr>
              <a:t>2</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93" name="Rectangle 91"/>
          <p:cNvSpPr>
            <a:spLocks noChangeArrowheads="1"/>
          </p:cNvSpPr>
          <p:nvPr/>
        </p:nvSpPr>
        <p:spPr bwMode="auto">
          <a:xfrm>
            <a:off x="5927725" y="6219825"/>
            <a:ext cx="635000"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getTotal</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94" name="Rectangle 92"/>
          <p:cNvSpPr>
            <a:spLocks noChangeArrowheads="1"/>
          </p:cNvSpPr>
          <p:nvPr/>
        </p:nvSpPr>
        <p:spPr bwMode="auto">
          <a:xfrm>
            <a:off x="6472238" y="6219825"/>
            <a:ext cx="1889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95" name="Rectangle 93"/>
          <p:cNvSpPr>
            <a:spLocks noChangeArrowheads="1"/>
          </p:cNvSpPr>
          <p:nvPr/>
        </p:nvSpPr>
        <p:spPr bwMode="auto">
          <a:xfrm>
            <a:off x="5927725" y="6416675"/>
            <a:ext cx="635000"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getUsed</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96" name="Rectangle 94"/>
          <p:cNvSpPr>
            <a:spLocks noChangeArrowheads="1"/>
          </p:cNvSpPr>
          <p:nvPr/>
        </p:nvSpPr>
        <p:spPr bwMode="auto">
          <a:xfrm>
            <a:off x="6472238" y="6416675"/>
            <a:ext cx="188912"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97" name="Line 95"/>
          <p:cNvSpPr>
            <a:spLocks noChangeShapeType="1"/>
          </p:cNvSpPr>
          <p:nvPr/>
        </p:nvSpPr>
        <p:spPr bwMode="auto">
          <a:xfrm flipV="1">
            <a:off x="6207125" y="4789488"/>
            <a:ext cx="0" cy="1065212"/>
          </a:xfrm>
          <a:prstGeom prst="line">
            <a:avLst/>
          </a:prstGeom>
          <a:noFill/>
          <a:ln w="63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98" name="Freeform 96"/>
          <p:cNvSpPr/>
          <p:nvPr/>
        </p:nvSpPr>
        <p:spPr bwMode="auto">
          <a:xfrm>
            <a:off x="6180138" y="4708525"/>
            <a:ext cx="55562" cy="80962"/>
          </a:xfrm>
          <a:custGeom>
            <a:avLst/>
            <a:gdLst>
              <a:gd name="T0" fmla="*/ 35 w 35"/>
              <a:gd name="T1" fmla="*/ 51 h 51"/>
              <a:gd name="T2" fmla="*/ 17 w 35"/>
              <a:gd name="T3" fmla="*/ 0 h 51"/>
              <a:gd name="T4" fmla="*/ 0 w 35"/>
              <a:gd name="T5" fmla="*/ 51 h 51"/>
              <a:gd name="T6" fmla="*/ 35 w 35"/>
              <a:gd name="T7" fmla="*/ 51 h 51"/>
            </a:gdLst>
            <a:ahLst/>
            <a:cxnLst>
              <a:cxn ang="0">
                <a:pos x="T0" y="T1"/>
              </a:cxn>
              <a:cxn ang="0">
                <a:pos x="T2" y="T3"/>
              </a:cxn>
              <a:cxn ang="0">
                <a:pos x="T4" y="T5"/>
              </a:cxn>
              <a:cxn ang="0">
                <a:pos x="T6" y="T7"/>
              </a:cxn>
            </a:cxnLst>
            <a:rect l="0" t="0" r="r" b="b"/>
            <a:pathLst>
              <a:path w="35" h="51">
                <a:moveTo>
                  <a:pt x="35" y="51"/>
                </a:moveTo>
                <a:lnTo>
                  <a:pt x="17" y="0"/>
                </a:lnTo>
                <a:lnTo>
                  <a:pt x="0" y="51"/>
                </a:lnTo>
                <a:lnTo>
                  <a:pt x="35" y="51"/>
                </a:lnTo>
                <a:close/>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9" name="Freeform 97"/>
          <p:cNvSpPr/>
          <p:nvPr/>
        </p:nvSpPr>
        <p:spPr bwMode="auto">
          <a:xfrm>
            <a:off x="5240338" y="4789488"/>
            <a:ext cx="966787" cy="196850"/>
          </a:xfrm>
          <a:custGeom>
            <a:avLst/>
            <a:gdLst>
              <a:gd name="T0" fmla="*/ 0 w 609"/>
              <a:gd name="T1" fmla="*/ 124 h 124"/>
              <a:gd name="T2" fmla="*/ 0 w 609"/>
              <a:gd name="T3" fmla="*/ 22 h 124"/>
              <a:gd name="T4" fmla="*/ 609 w 609"/>
              <a:gd name="T5" fmla="*/ 22 h 124"/>
              <a:gd name="T6" fmla="*/ 609 w 609"/>
              <a:gd name="T7" fmla="*/ 0 h 124"/>
            </a:gdLst>
            <a:ahLst/>
            <a:cxnLst>
              <a:cxn ang="0">
                <a:pos x="T0" y="T1"/>
              </a:cxn>
              <a:cxn ang="0">
                <a:pos x="T2" y="T3"/>
              </a:cxn>
              <a:cxn ang="0">
                <a:pos x="T4" y="T5"/>
              </a:cxn>
              <a:cxn ang="0">
                <a:pos x="T6" y="T7"/>
              </a:cxn>
            </a:cxnLst>
            <a:rect l="0" t="0" r="r" b="b"/>
            <a:pathLst>
              <a:path w="609" h="124">
                <a:moveTo>
                  <a:pt x="0" y="124"/>
                </a:moveTo>
                <a:lnTo>
                  <a:pt x="0" y="22"/>
                </a:lnTo>
                <a:lnTo>
                  <a:pt x="609" y="22"/>
                </a:lnTo>
                <a:lnTo>
                  <a:pt x="609" y="0"/>
                </a:lnTo>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0" name="Freeform 98"/>
          <p:cNvSpPr/>
          <p:nvPr/>
        </p:nvSpPr>
        <p:spPr bwMode="auto">
          <a:xfrm>
            <a:off x="6180138" y="4708525"/>
            <a:ext cx="55562" cy="80962"/>
          </a:xfrm>
          <a:custGeom>
            <a:avLst/>
            <a:gdLst>
              <a:gd name="T0" fmla="*/ 35 w 35"/>
              <a:gd name="T1" fmla="*/ 51 h 51"/>
              <a:gd name="T2" fmla="*/ 17 w 35"/>
              <a:gd name="T3" fmla="*/ 0 h 51"/>
              <a:gd name="T4" fmla="*/ 0 w 35"/>
              <a:gd name="T5" fmla="*/ 51 h 51"/>
              <a:gd name="T6" fmla="*/ 35 w 35"/>
              <a:gd name="T7" fmla="*/ 51 h 51"/>
            </a:gdLst>
            <a:ahLst/>
            <a:cxnLst>
              <a:cxn ang="0">
                <a:pos x="T0" y="T1"/>
              </a:cxn>
              <a:cxn ang="0">
                <a:pos x="T2" y="T3"/>
              </a:cxn>
              <a:cxn ang="0">
                <a:pos x="T4" y="T5"/>
              </a:cxn>
              <a:cxn ang="0">
                <a:pos x="T6" y="T7"/>
              </a:cxn>
            </a:cxnLst>
            <a:rect l="0" t="0" r="r" b="b"/>
            <a:pathLst>
              <a:path w="35" h="51">
                <a:moveTo>
                  <a:pt x="35" y="51"/>
                </a:moveTo>
                <a:lnTo>
                  <a:pt x="17" y="0"/>
                </a:lnTo>
                <a:lnTo>
                  <a:pt x="0" y="51"/>
                </a:lnTo>
                <a:lnTo>
                  <a:pt x="35" y="51"/>
                </a:lnTo>
                <a:close/>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1" name="Freeform 99"/>
          <p:cNvSpPr/>
          <p:nvPr/>
        </p:nvSpPr>
        <p:spPr bwMode="auto">
          <a:xfrm>
            <a:off x="6207125" y="4789488"/>
            <a:ext cx="968375" cy="196850"/>
          </a:xfrm>
          <a:custGeom>
            <a:avLst/>
            <a:gdLst>
              <a:gd name="T0" fmla="*/ 610 w 610"/>
              <a:gd name="T1" fmla="*/ 124 h 124"/>
              <a:gd name="T2" fmla="*/ 610 w 610"/>
              <a:gd name="T3" fmla="*/ 22 h 124"/>
              <a:gd name="T4" fmla="*/ 0 w 610"/>
              <a:gd name="T5" fmla="*/ 22 h 124"/>
              <a:gd name="T6" fmla="*/ 0 w 610"/>
              <a:gd name="T7" fmla="*/ 0 h 124"/>
            </a:gdLst>
            <a:ahLst/>
            <a:cxnLst>
              <a:cxn ang="0">
                <a:pos x="T0" y="T1"/>
              </a:cxn>
              <a:cxn ang="0">
                <a:pos x="T2" y="T3"/>
              </a:cxn>
              <a:cxn ang="0">
                <a:pos x="T4" y="T5"/>
              </a:cxn>
              <a:cxn ang="0">
                <a:pos x="T6" y="T7"/>
              </a:cxn>
            </a:cxnLst>
            <a:rect l="0" t="0" r="r" b="b"/>
            <a:pathLst>
              <a:path w="610" h="124">
                <a:moveTo>
                  <a:pt x="610" y="124"/>
                </a:moveTo>
                <a:lnTo>
                  <a:pt x="610" y="22"/>
                </a:lnTo>
                <a:lnTo>
                  <a:pt x="0" y="22"/>
                </a:lnTo>
                <a:lnTo>
                  <a:pt x="0" y="0"/>
                </a:lnTo>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2" name="Freeform 100"/>
          <p:cNvSpPr/>
          <p:nvPr/>
        </p:nvSpPr>
        <p:spPr bwMode="auto">
          <a:xfrm>
            <a:off x="6180138" y="4708525"/>
            <a:ext cx="55562" cy="80962"/>
          </a:xfrm>
          <a:custGeom>
            <a:avLst/>
            <a:gdLst>
              <a:gd name="T0" fmla="*/ 35 w 35"/>
              <a:gd name="T1" fmla="*/ 51 h 51"/>
              <a:gd name="T2" fmla="*/ 17 w 35"/>
              <a:gd name="T3" fmla="*/ 0 h 51"/>
              <a:gd name="T4" fmla="*/ 0 w 35"/>
              <a:gd name="T5" fmla="*/ 51 h 51"/>
              <a:gd name="T6" fmla="*/ 35 w 35"/>
              <a:gd name="T7" fmla="*/ 51 h 51"/>
            </a:gdLst>
            <a:ahLst/>
            <a:cxnLst>
              <a:cxn ang="0">
                <a:pos x="T0" y="T1"/>
              </a:cxn>
              <a:cxn ang="0">
                <a:pos x="T2" y="T3"/>
              </a:cxn>
              <a:cxn ang="0">
                <a:pos x="T4" y="T5"/>
              </a:cxn>
              <a:cxn ang="0">
                <a:pos x="T6" y="T7"/>
              </a:cxn>
            </a:cxnLst>
            <a:rect l="0" t="0" r="r" b="b"/>
            <a:pathLst>
              <a:path w="35" h="51">
                <a:moveTo>
                  <a:pt x="35" y="51"/>
                </a:moveTo>
                <a:lnTo>
                  <a:pt x="17" y="0"/>
                </a:lnTo>
                <a:lnTo>
                  <a:pt x="0" y="51"/>
                </a:lnTo>
                <a:lnTo>
                  <a:pt x="35" y="51"/>
                </a:lnTo>
                <a:close/>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3" name="Rectangle 101"/>
          <p:cNvSpPr>
            <a:spLocks noChangeArrowheads="1"/>
          </p:cNvSpPr>
          <p:nvPr/>
        </p:nvSpPr>
        <p:spPr bwMode="auto">
          <a:xfrm>
            <a:off x="3673475" y="6419850"/>
            <a:ext cx="1120775" cy="2460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4" name="Rectangle 102"/>
          <p:cNvSpPr>
            <a:spLocks noChangeArrowheads="1"/>
          </p:cNvSpPr>
          <p:nvPr/>
        </p:nvSpPr>
        <p:spPr bwMode="auto">
          <a:xfrm>
            <a:off x="3673475" y="6419850"/>
            <a:ext cx="1120775" cy="246062"/>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5" name="Rectangle 103"/>
          <p:cNvSpPr>
            <a:spLocks noChangeArrowheads="1"/>
          </p:cNvSpPr>
          <p:nvPr/>
        </p:nvSpPr>
        <p:spPr bwMode="auto">
          <a:xfrm>
            <a:off x="3673475" y="5883275"/>
            <a:ext cx="1120775" cy="536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6" name="Rectangle 104"/>
          <p:cNvSpPr>
            <a:spLocks noChangeArrowheads="1"/>
          </p:cNvSpPr>
          <p:nvPr/>
        </p:nvSpPr>
        <p:spPr bwMode="auto">
          <a:xfrm>
            <a:off x="3673475" y="5883275"/>
            <a:ext cx="1120775" cy="536575"/>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7" name="Rectangle 105"/>
          <p:cNvSpPr>
            <a:spLocks noChangeArrowheads="1"/>
          </p:cNvSpPr>
          <p:nvPr/>
        </p:nvSpPr>
        <p:spPr bwMode="auto">
          <a:xfrm>
            <a:off x="3778250" y="5911850"/>
            <a:ext cx="250825"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&lt;&lt;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08" name="Rectangle 106"/>
          <p:cNvSpPr>
            <a:spLocks noChangeArrowheads="1"/>
          </p:cNvSpPr>
          <p:nvPr/>
        </p:nvSpPr>
        <p:spPr bwMode="auto">
          <a:xfrm>
            <a:off x="3940175" y="5911850"/>
            <a:ext cx="681037"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Interface</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09" name="Rectangle 107"/>
          <p:cNvSpPr>
            <a:spLocks noChangeArrowheads="1"/>
          </p:cNvSpPr>
          <p:nvPr/>
        </p:nvSpPr>
        <p:spPr bwMode="auto">
          <a:xfrm>
            <a:off x="4532313" y="5911850"/>
            <a:ext cx="249237"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&gt;&gt;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10" name="Rectangle 108"/>
          <p:cNvSpPr>
            <a:spLocks noChangeArrowheads="1"/>
          </p:cNvSpPr>
          <p:nvPr/>
        </p:nvSpPr>
        <p:spPr bwMode="auto">
          <a:xfrm>
            <a:off x="3735388" y="6142038"/>
            <a:ext cx="1085850"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a:ln>
                  <a:noFill/>
                </a:ln>
                <a:solidFill>
                  <a:srgbClr val="000000"/>
                </a:solidFill>
                <a:effectLst/>
                <a:latin typeface="Calibri" panose="020F0502020204030204" charset="0"/>
              </a:rPr>
              <a:t>Latencytrategy</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11" name="Rectangle 109"/>
          <p:cNvSpPr>
            <a:spLocks noChangeArrowheads="1"/>
          </p:cNvSpPr>
          <p:nvPr/>
        </p:nvSpPr>
        <p:spPr bwMode="auto">
          <a:xfrm>
            <a:off x="3867150" y="6438900"/>
            <a:ext cx="808037"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getLatency</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12" name="Rectangle 110"/>
          <p:cNvSpPr>
            <a:spLocks noChangeArrowheads="1"/>
          </p:cNvSpPr>
          <p:nvPr/>
        </p:nvSpPr>
        <p:spPr bwMode="auto">
          <a:xfrm>
            <a:off x="4584700" y="6438900"/>
            <a:ext cx="1889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13" name="Rectangle 111"/>
          <p:cNvSpPr>
            <a:spLocks noChangeArrowheads="1"/>
          </p:cNvSpPr>
          <p:nvPr/>
        </p:nvSpPr>
        <p:spPr bwMode="auto">
          <a:xfrm>
            <a:off x="3405188" y="1498601"/>
            <a:ext cx="1655762" cy="168592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14" name="Rectangle 112"/>
          <p:cNvSpPr>
            <a:spLocks noChangeArrowheads="1"/>
          </p:cNvSpPr>
          <p:nvPr/>
        </p:nvSpPr>
        <p:spPr bwMode="auto">
          <a:xfrm>
            <a:off x="3405188" y="1498601"/>
            <a:ext cx="1655762" cy="1685926"/>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5" name="Rectangle 113"/>
          <p:cNvSpPr>
            <a:spLocks noChangeArrowheads="1"/>
          </p:cNvSpPr>
          <p:nvPr/>
        </p:nvSpPr>
        <p:spPr bwMode="auto">
          <a:xfrm>
            <a:off x="3405188" y="1150938"/>
            <a:ext cx="1655762" cy="3476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16" name="Rectangle 114"/>
          <p:cNvSpPr>
            <a:spLocks noChangeArrowheads="1"/>
          </p:cNvSpPr>
          <p:nvPr/>
        </p:nvSpPr>
        <p:spPr bwMode="auto">
          <a:xfrm>
            <a:off x="3405188" y="1150938"/>
            <a:ext cx="1655762" cy="347662"/>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7" name="Rectangle 115"/>
          <p:cNvSpPr>
            <a:spLocks noChangeArrowheads="1"/>
          </p:cNvSpPr>
          <p:nvPr/>
        </p:nvSpPr>
        <p:spPr bwMode="auto">
          <a:xfrm>
            <a:off x="3959225" y="1223963"/>
            <a:ext cx="639762"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a:ln>
                  <a:noFill/>
                </a:ln>
                <a:solidFill>
                  <a:srgbClr val="000000"/>
                </a:solidFill>
                <a:effectLst/>
                <a:latin typeface="Calibri" panose="020F0502020204030204" charset="0"/>
              </a:rPr>
              <a:t>Monitor</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18" name="Rectangle 116"/>
          <p:cNvSpPr>
            <a:spLocks noChangeArrowheads="1"/>
          </p:cNvSpPr>
          <p:nvPr/>
        </p:nvSpPr>
        <p:spPr bwMode="auto">
          <a:xfrm>
            <a:off x="3962400" y="1517650"/>
            <a:ext cx="612775"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getLoad</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19" name="Rectangle 117"/>
          <p:cNvSpPr>
            <a:spLocks noChangeArrowheads="1"/>
          </p:cNvSpPr>
          <p:nvPr/>
        </p:nvSpPr>
        <p:spPr bwMode="auto">
          <a:xfrm>
            <a:off x="4489450" y="1517650"/>
            <a:ext cx="1889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20" name="Rectangle 118"/>
          <p:cNvSpPr>
            <a:spLocks noChangeArrowheads="1"/>
          </p:cNvSpPr>
          <p:nvPr/>
        </p:nvSpPr>
        <p:spPr bwMode="auto">
          <a:xfrm>
            <a:off x="3671888" y="1714500"/>
            <a:ext cx="1193800"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getTotalMemory</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21" name="Rectangle 119"/>
          <p:cNvSpPr>
            <a:spLocks noChangeArrowheads="1"/>
          </p:cNvSpPr>
          <p:nvPr/>
        </p:nvSpPr>
        <p:spPr bwMode="auto">
          <a:xfrm>
            <a:off x="4778375" y="1714500"/>
            <a:ext cx="188912"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22" name="Rectangle 120"/>
          <p:cNvSpPr>
            <a:spLocks noChangeArrowheads="1"/>
          </p:cNvSpPr>
          <p:nvPr/>
        </p:nvSpPr>
        <p:spPr bwMode="auto">
          <a:xfrm>
            <a:off x="3671888" y="1906588"/>
            <a:ext cx="1193800"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getUsedMemory</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23" name="Rectangle 121"/>
          <p:cNvSpPr>
            <a:spLocks noChangeArrowheads="1"/>
          </p:cNvSpPr>
          <p:nvPr/>
        </p:nvSpPr>
        <p:spPr bwMode="auto">
          <a:xfrm>
            <a:off x="4778375" y="1906588"/>
            <a:ext cx="1889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24" name="Rectangle 122"/>
          <p:cNvSpPr>
            <a:spLocks noChangeArrowheads="1"/>
          </p:cNvSpPr>
          <p:nvPr/>
        </p:nvSpPr>
        <p:spPr bwMode="auto">
          <a:xfrm>
            <a:off x="3581400" y="2100263"/>
            <a:ext cx="1374775"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getNetworkLatency</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25" name="Rectangle 123"/>
          <p:cNvSpPr>
            <a:spLocks noChangeArrowheads="1"/>
          </p:cNvSpPr>
          <p:nvPr/>
        </p:nvSpPr>
        <p:spPr bwMode="auto">
          <a:xfrm>
            <a:off x="4868863" y="2100263"/>
            <a:ext cx="1889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26" name="Rectangle 124"/>
          <p:cNvSpPr>
            <a:spLocks noChangeArrowheads="1"/>
          </p:cNvSpPr>
          <p:nvPr/>
        </p:nvSpPr>
        <p:spPr bwMode="auto">
          <a:xfrm>
            <a:off x="4051300" y="2295525"/>
            <a:ext cx="438150"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show</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27" name="Rectangle 125"/>
          <p:cNvSpPr>
            <a:spLocks noChangeArrowheads="1"/>
          </p:cNvSpPr>
          <p:nvPr/>
        </p:nvSpPr>
        <p:spPr bwMode="auto">
          <a:xfrm>
            <a:off x="4400550" y="2295525"/>
            <a:ext cx="1889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28" name="Freeform 126"/>
          <p:cNvSpPr>
            <a:spLocks noEditPoints="1"/>
          </p:cNvSpPr>
          <p:nvPr/>
        </p:nvSpPr>
        <p:spPr bwMode="auto">
          <a:xfrm>
            <a:off x="3430588" y="2505075"/>
            <a:ext cx="1604962" cy="7937"/>
          </a:xfrm>
          <a:custGeom>
            <a:avLst/>
            <a:gdLst>
              <a:gd name="T0" fmla="*/ 21 w 1011"/>
              <a:gd name="T1" fmla="*/ 0 h 5"/>
              <a:gd name="T2" fmla="*/ 26 w 1011"/>
              <a:gd name="T3" fmla="*/ 5 h 5"/>
              <a:gd name="T4" fmla="*/ 51 w 1011"/>
              <a:gd name="T5" fmla="*/ 0 h 5"/>
              <a:gd name="T6" fmla="*/ 72 w 1011"/>
              <a:gd name="T7" fmla="*/ 5 h 5"/>
              <a:gd name="T8" fmla="*/ 77 w 1011"/>
              <a:gd name="T9" fmla="*/ 0 h 5"/>
              <a:gd name="T10" fmla="*/ 111 w 1011"/>
              <a:gd name="T11" fmla="*/ 0 h 5"/>
              <a:gd name="T12" fmla="*/ 115 w 1011"/>
              <a:gd name="T13" fmla="*/ 5 h 5"/>
              <a:gd name="T14" fmla="*/ 140 w 1011"/>
              <a:gd name="T15" fmla="*/ 0 h 5"/>
              <a:gd name="T16" fmla="*/ 162 w 1011"/>
              <a:gd name="T17" fmla="*/ 5 h 5"/>
              <a:gd name="T18" fmla="*/ 166 w 1011"/>
              <a:gd name="T19" fmla="*/ 0 h 5"/>
              <a:gd name="T20" fmla="*/ 200 w 1011"/>
              <a:gd name="T21" fmla="*/ 0 h 5"/>
              <a:gd name="T22" fmla="*/ 204 w 1011"/>
              <a:gd name="T23" fmla="*/ 5 h 5"/>
              <a:gd name="T24" fmla="*/ 230 w 1011"/>
              <a:gd name="T25" fmla="*/ 0 h 5"/>
              <a:gd name="T26" fmla="*/ 251 w 1011"/>
              <a:gd name="T27" fmla="*/ 5 h 5"/>
              <a:gd name="T28" fmla="*/ 255 w 1011"/>
              <a:gd name="T29" fmla="*/ 0 h 5"/>
              <a:gd name="T30" fmla="*/ 289 w 1011"/>
              <a:gd name="T31" fmla="*/ 0 h 5"/>
              <a:gd name="T32" fmla="*/ 293 w 1011"/>
              <a:gd name="T33" fmla="*/ 5 h 5"/>
              <a:gd name="T34" fmla="*/ 319 w 1011"/>
              <a:gd name="T35" fmla="*/ 0 h 5"/>
              <a:gd name="T36" fmla="*/ 340 w 1011"/>
              <a:gd name="T37" fmla="*/ 5 h 5"/>
              <a:gd name="T38" fmla="*/ 344 w 1011"/>
              <a:gd name="T39" fmla="*/ 0 h 5"/>
              <a:gd name="T40" fmla="*/ 378 w 1011"/>
              <a:gd name="T41" fmla="*/ 0 h 5"/>
              <a:gd name="T42" fmla="*/ 383 w 1011"/>
              <a:gd name="T43" fmla="*/ 5 h 5"/>
              <a:gd name="T44" fmla="*/ 408 w 1011"/>
              <a:gd name="T45" fmla="*/ 0 h 5"/>
              <a:gd name="T46" fmla="*/ 429 w 1011"/>
              <a:gd name="T47" fmla="*/ 5 h 5"/>
              <a:gd name="T48" fmla="*/ 434 w 1011"/>
              <a:gd name="T49" fmla="*/ 0 h 5"/>
              <a:gd name="T50" fmla="*/ 468 w 1011"/>
              <a:gd name="T51" fmla="*/ 0 h 5"/>
              <a:gd name="T52" fmla="*/ 472 w 1011"/>
              <a:gd name="T53" fmla="*/ 5 h 5"/>
              <a:gd name="T54" fmla="*/ 498 w 1011"/>
              <a:gd name="T55" fmla="*/ 0 h 5"/>
              <a:gd name="T56" fmla="*/ 519 w 1011"/>
              <a:gd name="T57" fmla="*/ 5 h 5"/>
              <a:gd name="T58" fmla="*/ 523 w 1011"/>
              <a:gd name="T59" fmla="*/ 0 h 5"/>
              <a:gd name="T60" fmla="*/ 557 w 1011"/>
              <a:gd name="T61" fmla="*/ 0 h 5"/>
              <a:gd name="T62" fmla="*/ 561 w 1011"/>
              <a:gd name="T63" fmla="*/ 5 h 5"/>
              <a:gd name="T64" fmla="*/ 587 w 1011"/>
              <a:gd name="T65" fmla="*/ 0 h 5"/>
              <a:gd name="T66" fmla="*/ 608 w 1011"/>
              <a:gd name="T67" fmla="*/ 5 h 5"/>
              <a:gd name="T68" fmla="*/ 612 w 1011"/>
              <a:gd name="T69" fmla="*/ 0 h 5"/>
              <a:gd name="T70" fmla="*/ 646 w 1011"/>
              <a:gd name="T71" fmla="*/ 0 h 5"/>
              <a:gd name="T72" fmla="*/ 650 w 1011"/>
              <a:gd name="T73" fmla="*/ 5 h 5"/>
              <a:gd name="T74" fmla="*/ 676 w 1011"/>
              <a:gd name="T75" fmla="*/ 0 h 5"/>
              <a:gd name="T76" fmla="*/ 697 w 1011"/>
              <a:gd name="T77" fmla="*/ 5 h 5"/>
              <a:gd name="T78" fmla="*/ 701 w 1011"/>
              <a:gd name="T79" fmla="*/ 0 h 5"/>
              <a:gd name="T80" fmla="*/ 735 w 1011"/>
              <a:gd name="T81" fmla="*/ 0 h 5"/>
              <a:gd name="T82" fmla="*/ 740 w 1011"/>
              <a:gd name="T83" fmla="*/ 5 h 5"/>
              <a:gd name="T84" fmla="*/ 765 w 1011"/>
              <a:gd name="T85" fmla="*/ 0 h 5"/>
              <a:gd name="T86" fmla="*/ 787 w 1011"/>
              <a:gd name="T87" fmla="*/ 5 h 5"/>
              <a:gd name="T88" fmla="*/ 791 w 1011"/>
              <a:gd name="T89" fmla="*/ 0 h 5"/>
              <a:gd name="T90" fmla="*/ 825 w 1011"/>
              <a:gd name="T91" fmla="*/ 0 h 5"/>
              <a:gd name="T92" fmla="*/ 829 w 1011"/>
              <a:gd name="T93" fmla="*/ 5 h 5"/>
              <a:gd name="T94" fmla="*/ 854 w 1011"/>
              <a:gd name="T95" fmla="*/ 0 h 5"/>
              <a:gd name="T96" fmla="*/ 876 w 1011"/>
              <a:gd name="T97" fmla="*/ 5 h 5"/>
              <a:gd name="T98" fmla="*/ 880 w 1011"/>
              <a:gd name="T99" fmla="*/ 0 h 5"/>
              <a:gd name="T100" fmla="*/ 914 w 1011"/>
              <a:gd name="T101" fmla="*/ 0 h 5"/>
              <a:gd name="T102" fmla="*/ 918 w 1011"/>
              <a:gd name="T103" fmla="*/ 5 h 5"/>
              <a:gd name="T104" fmla="*/ 944 w 1011"/>
              <a:gd name="T105" fmla="*/ 0 h 5"/>
              <a:gd name="T106" fmla="*/ 965 w 1011"/>
              <a:gd name="T107" fmla="*/ 5 h 5"/>
              <a:gd name="T108" fmla="*/ 969 w 1011"/>
              <a:gd name="T109" fmla="*/ 0 h 5"/>
              <a:gd name="T110" fmla="*/ 1003 w 1011"/>
              <a:gd name="T111" fmla="*/ 0 h 5"/>
              <a:gd name="T112" fmla="*/ 1007 w 1011"/>
              <a:gd name="T11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11" h="5">
                <a:moveTo>
                  <a:pt x="0" y="0"/>
                </a:moveTo>
                <a:lnTo>
                  <a:pt x="9" y="0"/>
                </a:lnTo>
                <a:lnTo>
                  <a:pt x="9" y="5"/>
                </a:lnTo>
                <a:lnTo>
                  <a:pt x="0" y="5"/>
                </a:lnTo>
                <a:lnTo>
                  <a:pt x="0" y="0"/>
                </a:lnTo>
                <a:close/>
                <a:moveTo>
                  <a:pt x="13" y="0"/>
                </a:moveTo>
                <a:lnTo>
                  <a:pt x="21" y="0"/>
                </a:lnTo>
                <a:lnTo>
                  <a:pt x="21" y="5"/>
                </a:lnTo>
                <a:lnTo>
                  <a:pt x="13" y="5"/>
                </a:lnTo>
                <a:lnTo>
                  <a:pt x="13" y="0"/>
                </a:lnTo>
                <a:close/>
                <a:moveTo>
                  <a:pt x="26" y="0"/>
                </a:moveTo>
                <a:lnTo>
                  <a:pt x="34" y="0"/>
                </a:lnTo>
                <a:lnTo>
                  <a:pt x="34" y="5"/>
                </a:lnTo>
                <a:lnTo>
                  <a:pt x="26" y="5"/>
                </a:lnTo>
                <a:lnTo>
                  <a:pt x="26" y="0"/>
                </a:lnTo>
                <a:close/>
                <a:moveTo>
                  <a:pt x="38" y="0"/>
                </a:moveTo>
                <a:lnTo>
                  <a:pt x="47" y="0"/>
                </a:lnTo>
                <a:lnTo>
                  <a:pt x="47" y="5"/>
                </a:lnTo>
                <a:lnTo>
                  <a:pt x="38" y="5"/>
                </a:lnTo>
                <a:lnTo>
                  <a:pt x="38" y="0"/>
                </a:lnTo>
                <a:close/>
                <a:moveTo>
                  <a:pt x="51" y="0"/>
                </a:moveTo>
                <a:lnTo>
                  <a:pt x="60" y="0"/>
                </a:lnTo>
                <a:lnTo>
                  <a:pt x="60" y="5"/>
                </a:lnTo>
                <a:lnTo>
                  <a:pt x="51" y="5"/>
                </a:lnTo>
                <a:lnTo>
                  <a:pt x="51" y="0"/>
                </a:lnTo>
                <a:close/>
                <a:moveTo>
                  <a:pt x="64" y="0"/>
                </a:moveTo>
                <a:lnTo>
                  <a:pt x="72" y="0"/>
                </a:lnTo>
                <a:lnTo>
                  <a:pt x="72" y="5"/>
                </a:lnTo>
                <a:lnTo>
                  <a:pt x="64" y="5"/>
                </a:lnTo>
                <a:lnTo>
                  <a:pt x="64" y="0"/>
                </a:lnTo>
                <a:close/>
                <a:moveTo>
                  <a:pt x="77" y="0"/>
                </a:moveTo>
                <a:lnTo>
                  <a:pt x="85" y="0"/>
                </a:lnTo>
                <a:lnTo>
                  <a:pt x="85" y="5"/>
                </a:lnTo>
                <a:lnTo>
                  <a:pt x="77" y="5"/>
                </a:lnTo>
                <a:lnTo>
                  <a:pt x="77" y="0"/>
                </a:lnTo>
                <a:close/>
                <a:moveTo>
                  <a:pt x="89" y="0"/>
                </a:moveTo>
                <a:lnTo>
                  <a:pt x="98" y="0"/>
                </a:lnTo>
                <a:lnTo>
                  <a:pt x="98" y="5"/>
                </a:lnTo>
                <a:lnTo>
                  <a:pt x="89" y="5"/>
                </a:lnTo>
                <a:lnTo>
                  <a:pt x="89" y="0"/>
                </a:lnTo>
                <a:close/>
                <a:moveTo>
                  <a:pt x="102" y="0"/>
                </a:moveTo>
                <a:lnTo>
                  <a:pt x="111" y="0"/>
                </a:lnTo>
                <a:lnTo>
                  <a:pt x="111" y="5"/>
                </a:lnTo>
                <a:lnTo>
                  <a:pt x="102" y="5"/>
                </a:lnTo>
                <a:lnTo>
                  <a:pt x="102" y="0"/>
                </a:lnTo>
                <a:close/>
                <a:moveTo>
                  <a:pt x="115" y="0"/>
                </a:moveTo>
                <a:lnTo>
                  <a:pt x="123" y="0"/>
                </a:lnTo>
                <a:lnTo>
                  <a:pt x="123" y="5"/>
                </a:lnTo>
                <a:lnTo>
                  <a:pt x="115" y="5"/>
                </a:lnTo>
                <a:lnTo>
                  <a:pt x="115" y="0"/>
                </a:lnTo>
                <a:close/>
                <a:moveTo>
                  <a:pt x="128" y="0"/>
                </a:moveTo>
                <a:lnTo>
                  <a:pt x="136" y="0"/>
                </a:lnTo>
                <a:lnTo>
                  <a:pt x="136" y="5"/>
                </a:lnTo>
                <a:lnTo>
                  <a:pt x="128" y="5"/>
                </a:lnTo>
                <a:lnTo>
                  <a:pt x="128" y="0"/>
                </a:lnTo>
                <a:close/>
                <a:moveTo>
                  <a:pt x="140" y="0"/>
                </a:moveTo>
                <a:lnTo>
                  <a:pt x="149" y="0"/>
                </a:lnTo>
                <a:lnTo>
                  <a:pt x="149" y="5"/>
                </a:lnTo>
                <a:lnTo>
                  <a:pt x="140" y="5"/>
                </a:lnTo>
                <a:lnTo>
                  <a:pt x="140" y="0"/>
                </a:lnTo>
                <a:close/>
                <a:moveTo>
                  <a:pt x="153" y="0"/>
                </a:moveTo>
                <a:lnTo>
                  <a:pt x="162" y="0"/>
                </a:lnTo>
                <a:lnTo>
                  <a:pt x="162" y="5"/>
                </a:lnTo>
                <a:lnTo>
                  <a:pt x="153" y="5"/>
                </a:lnTo>
                <a:lnTo>
                  <a:pt x="153" y="0"/>
                </a:lnTo>
                <a:close/>
                <a:moveTo>
                  <a:pt x="166" y="0"/>
                </a:moveTo>
                <a:lnTo>
                  <a:pt x="174" y="0"/>
                </a:lnTo>
                <a:lnTo>
                  <a:pt x="174" y="5"/>
                </a:lnTo>
                <a:lnTo>
                  <a:pt x="166" y="5"/>
                </a:lnTo>
                <a:lnTo>
                  <a:pt x="166" y="0"/>
                </a:lnTo>
                <a:close/>
                <a:moveTo>
                  <a:pt x="179" y="0"/>
                </a:moveTo>
                <a:lnTo>
                  <a:pt x="187" y="0"/>
                </a:lnTo>
                <a:lnTo>
                  <a:pt x="187" y="5"/>
                </a:lnTo>
                <a:lnTo>
                  <a:pt x="179" y="5"/>
                </a:lnTo>
                <a:lnTo>
                  <a:pt x="179" y="0"/>
                </a:lnTo>
                <a:close/>
                <a:moveTo>
                  <a:pt x="191" y="0"/>
                </a:moveTo>
                <a:lnTo>
                  <a:pt x="200" y="0"/>
                </a:lnTo>
                <a:lnTo>
                  <a:pt x="200" y="5"/>
                </a:lnTo>
                <a:lnTo>
                  <a:pt x="191" y="5"/>
                </a:lnTo>
                <a:lnTo>
                  <a:pt x="191" y="0"/>
                </a:lnTo>
                <a:close/>
                <a:moveTo>
                  <a:pt x="204" y="0"/>
                </a:moveTo>
                <a:lnTo>
                  <a:pt x="212" y="0"/>
                </a:lnTo>
                <a:lnTo>
                  <a:pt x="212" y="5"/>
                </a:lnTo>
                <a:lnTo>
                  <a:pt x="204" y="5"/>
                </a:lnTo>
                <a:lnTo>
                  <a:pt x="204" y="0"/>
                </a:lnTo>
                <a:close/>
                <a:moveTo>
                  <a:pt x="217" y="0"/>
                </a:moveTo>
                <a:lnTo>
                  <a:pt x="225" y="0"/>
                </a:lnTo>
                <a:lnTo>
                  <a:pt x="225" y="5"/>
                </a:lnTo>
                <a:lnTo>
                  <a:pt x="217" y="5"/>
                </a:lnTo>
                <a:lnTo>
                  <a:pt x="217" y="0"/>
                </a:lnTo>
                <a:close/>
                <a:moveTo>
                  <a:pt x="230" y="0"/>
                </a:moveTo>
                <a:lnTo>
                  <a:pt x="238" y="0"/>
                </a:lnTo>
                <a:lnTo>
                  <a:pt x="238" y="5"/>
                </a:lnTo>
                <a:lnTo>
                  <a:pt x="230" y="5"/>
                </a:lnTo>
                <a:lnTo>
                  <a:pt x="230" y="0"/>
                </a:lnTo>
                <a:close/>
                <a:moveTo>
                  <a:pt x="242" y="0"/>
                </a:moveTo>
                <a:lnTo>
                  <a:pt x="251" y="0"/>
                </a:lnTo>
                <a:lnTo>
                  <a:pt x="251" y="5"/>
                </a:lnTo>
                <a:lnTo>
                  <a:pt x="242" y="5"/>
                </a:lnTo>
                <a:lnTo>
                  <a:pt x="242" y="0"/>
                </a:lnTo>
                <a:close/>
                <a:moveTo>
                  <a:pt x="255" y="0"/>
                </a:moveTo>
                <a:lnTo>
                  <a:pt x="264" y="0"/>
                </a:lnTo>
                <a:lnTo>
                  <a:pt x="264" y="5"/>
                </a:lnTo>
                <a:lnTo>
                  <a:pt x="255" y="5"/>
                </a:lnTo>
                <a:lnTo>
                  <a:pt x="255" y="0"/>
                </a:lnTo>
                <a:close/>
                <a:moveTo>
                  <a:pt x="268" y="0"/>
                </a:moveTo>
                <a:lnTo>
                  <a:pt x="276" y="0"/>
                </a:lnTo>
                <a:lnTo>
                  <a:pt x="276" y="5"/>
                </a:lnTo>
                <a:lnTo>
                  <a:pt x="268" y="5"/>
                </a:lnTo>
                <a:lnTo>
                  <a:pt x="268" y="0"/>
                </a:lnTo>
                <a:close/>
                <a:moveTo>
                  <a:pt x="281" y="0"/>
                </a:moveTo>
                <a:lnTo>
                  <a:pt x="289" y="0"/>
                </a:lnTo>
                <a:lnTo>
                  <a:pt x="289" y="5"/>
                </a:lnTo>
                <a:lnTo>
                  <a:pt x="281" y="5"/>
                </a:lnTo>
                <a:lnTo>
                  <a:pt x="281" y="0"/>
                </a:lnTo>
                <a:close/>
                <a:moveTo>
                  <a:pt x="293" y="0"/>
                </a:moveTo>
                <a:lnTo>
                  <a:pt x="302" y="0"/>
                </a:lnTo>
                <a:lnTo>
                  <a:pt x="302" y="5"/>
                </a:lnTo>
                <a:lnTo>
                  <a:pt x="293" y="5"/>
                </a:lnTo>
                <a:lnTo>
                  <a:pt x="293" y="0"/>
                </a:lnTo>
                <a:close/>
                <a:moveTo>
                  <a:pt x="306" y="0"/>
                </a:moveTo>
                <a:lnTo>
                  <a:pt x="315" y="0"/>
                </a:lnTo>
                <a:lnTo>
                  <a:pt x="315" y="5"/>
                </a:lnTo>
                <a:lnTo>
                  <a:pt x="306" y="5"/>
                </a:lnTo>
                <a:lnTo>
                  <a:pt x="306" y="0"/>
                </a:lnTo>
                <a:close/>
                <a:moveTo>
                  <a:pt x="319" y="0"/>
                </a:moveTo>
                <a:lnTo>
                  <a:pt x="327" y="0"/>
                </a:lnTo>
                <a:lnTo>
                  <a:pt x="327" y="5"/>
                </a:lnTo>
                <a:lnTo>
                  <a:pt x="319" y="5"/>
                </a:lnTo>
                <a:lnTo>
                  <a:pt x="319" y="0"/>
                </a:lnTo>
                <a:close/>
                <a:moveTo>
                  <a:pt x="332" y="0"/>
                </a:moveTo>
                <a:lnTo>
                  <a:pt x="340" y="0"/>
                </a:lnTo>
                <a:lnTo>
                  <a:pt x="340" y="5"/>
                </a:lnTo>
                <a:lnTo>
                  <a:pt x="332" y="5"/>
                </a:lnTo>
                <a:lnTo>
                  <a:pt x="332" y="0"/>
                </a:lnTo>
                <a:close/>
                <a:moveTo>
                  <a:pt x="344" y="0"/>
                </a:moveTo>
                <a:lnTo>
                  <a:pt x="353" y="0"/>
                </a:lnTo>
                <a:lnTo>
                  <a:pt x="353" y="5"/>
                </a:lnTo>
                <a:lnTo>
                  <a:pt x="344" y="5"/>
                </a:lnTo>
                <a:lnTo>
                  <a:pt x="344" y="0"/>
                </a:lnTo>
                <a:close/>
                <a:moveTo>
                  <a:pt x="357" y="0"/>
                </a:moveTo>
                <a:lnTo>
                  <a:pt x="366" y="0"/>
                </a:lnTo>
                <a:lnTo>
                  <a:pt x="366" y="5"/>
                </a:lnTo>
                <a:lnTo>
                  <a:pt x="357" y="5"/>
                </a:lnTo>
                <a:lnTo>
                  <a:pt x="357" y="0"/>
                </a:lnTo>
                <a:close/>
                <a:moveTo>
                  <a:pt x="370" y="0"/>
                </a:moveTo>
                <a:lnTo>
                  <a:pt x="378" y="0"/>
                </a:lnTo>
                <a:lnTo>
                  <a:pt x="378" y="5"/>
                </a:lnTo>
                <a:lnTo>
                  <a:pt x="370" y="5"/>
                </a:lnTo>
                <a:lnTo>
                  <a:pt x="370" y="0"/>
                </a:lnTo>
                <a:close/>
                <a:moveTo>
                  <a:pt x="383" y="0"/>
                </a:moveTo>
                <a:lnTo>
                  <a:pt x="391" y="0"/>
                </a:lnTo>
                <a:lnTo>
                  <a:pt x="391" y="5"/>
                </a:lnTo>
                <a:lnTo>
                  <a:pt x="383" y="5"/>
                </a:lnTo>
                <a:lnTo>
                  <a:pt x="383" y="0"/>
                </a:lnTo>
                <a:close/>
                <a:moveTo>
                  <a:pt x="395" y="0"/>
                </a:moveTo>
                <a:lnTo>
                  <a:pt x="404" y="0"/>
                </a:lnTo>
                <a:lnTo>
                  <a:pt x="404" y="5"/>
                </a:lnTo>
                <a:lnTo>
                  <a:pt x="395" y="5"/>
                </a:lnTo>
                <a:lnTo>
                  <a:pt x="395" y="0"/>
                </a:lnTo>
                <a:close/>
                <a:moveTo>
                  <a:pt x="408" y="0"/>
                </a:moveTo>
                <a:lnTo>
                  <a:pt x="417" y="0"/>
                </a:lnTo>
                <a:lnTo>
                  <a:pt x="417" y="5"/>
                </a:lnTo>
                <a:lnTo>
                  <a:pt x="408" y="5"/>
                </a:lnTo>
                <a:lnTo>
                  <a:pt x="408" y="0"/>
                </a:lnTo>
                <a:close/>
                <a:moveTo>
                  <a:pt x="421" y="0"/>
                </a:moveTo>
                <a:lnTo>
                  <a:pt x="429" y="0"/>
                </a:lnTo>
                <a:lnTo>
                  <a:pt x="429" y="5"/>
                </a:lnTo>
                <a:lnTo>
                  <a:pt x="421" y="5"/>
                </a:lnTo>
                <a:lnTo>
                  <a:pt x="421" y="0"/>
                </a:lnTo>
                <a:close/>
                <a:moveTo>
                  <a:pt x="434" y="0"/>
                </a:moveTo>
                <a:lnTo>
                  <a:pt x="442" y="0"/>
                </a:lnTo>
                <a:lnTo>
                  <a:pt x="442" y="5"/>
                </a:lnTo>
                <a:lnTo>
                  <a:pt x="434" y="5"/>
                </a:lnTo>
                <a:lnTo>
                  <a:pt x="434" y="0"/>
                </a:lnTo>
                <a:close/>
                <a:moveTo>
                  <a:pt x="446" y="0"/>
                </a:moveTo>
                <a:lnTo>
                  <a:pt x="455" y="0"/>
                </a:lnTo>
                <a:lnTo>
                  <a:pt x="455" y="5"/>
                </a:lnTo>
                <a:lnTo>
                  <a:pt x="446" y="5"/>
                </a:lnTo>
                <a:lnTo>
                  <a:pt x="446" y="0"/>
                </a:lnTo>
                <a:close/>
                <a:moveTo>
                  <a:pt x="459" y="0"/>
                </a:moveTo>
                <a:lnTo>
                  <a:pt x="468" y="0"/>
                </a:lnTo>
                <a:lnTo>
                  <a:pt x="468" y="5"/>
                </a:lnTo>
                <a:lnTo>
                  <a:pt x="459" y="5"/>
                </a:lnTo>
                <a:lnTo>
                  <a:pt x="459" y="0"/>
                </a:lnTo>
                <a:close/>
                <a:moveTo>
                  <a:pt x="472" y="0"/>
                </a:moveTo>
                <a:lnTo>
                  <a:pt x="480" y="0"/>
                </a:lnTo>
                <a:lnTo>
                  <a:pt x="480" y="5"/>
                </a:lnTo>
                <a:lnTo>
                  <a:pt x="472" y="5"/>
                </a:lnTo>
                <a:lnTo>
                  <a:pt x="472" y="0"/>
                </a:lnTo>
                <a:close/>
                <a:moveTo>
                  <a:pt x="485" y="0"/>
                </a:moveTo>
                <a:lnTo>
                  <a:pt x="493" y="0"/>
                </a:lnTo>
                <a:lnTo>
                  <a:pt x="493" y="5"/>
                </a:lnTo>
                <a:lnTo>
                  <a:pt x="485" y="5"/>
                </a:lnTo>
                <a:lnTo>
                  <a:pt x="485" y="0"/>
                </a:lnTo>
                <a:close/>
                <a:moveTo>
                  <a:pt x="498" y="0"/>
                </a:moveTo>
                <a:lnTo>
                  <a:pt x="506" y="0"/>
                </a:lnTo>
                <a:lnTo>
                  <a:pt x="506" y="5"/>
                </a:lnTo>
                <a:lnTo>
                  <a:pt x="498" y="5"/>
                </a:lnTo>
                <a:lnTo>
                  <a:pt x="498" y="0"/>
                </a:lnTo>
                <a:close/>
                <a:moveTo>
                  <a:pt x="510" y="0"/>
                </a:moveTo>
                <a:lnTo>
                  <a:pt x="519" y="0"/>
                </a:lnTo>
                <a:lnTo>
                  <a:pt x="519" y="5"/>
                </a:lnTo>
                <a:lnTo>
                  <a:pt x="510" y="5"/>
                </a:lnTo>
                <a:lnTo>
                  <a:pt x="510" y="0"/>
                </a:lnTo>
                <a:close/>
                <a:moveTo>
                  <a:pt x="523" y="0"/>
                </a:moveTo>
                <a:lnTo>
                  <a:pt x="532" y="0"/>
                </a:lnTo>
                <a:lnTo>
                  <a:pt x="532" y="5"/>
                </a:lnTo>
                <a:lnTo>
                  <a:pt x="523" y="5"/>
                </a:lnTo>
                <a:lnTo>
                  <a:pt x="523" y="0"/>
                </a:lnTo>
                <a:close/>
                <a:moveTo>
                  <a:pt x="536" y="0"/>
                </a:moveTo>
                <a:lnTo>
                  <a:pt x="544" y="0"/>
                </a:lnTo>
                <a:lnTo>
                  <a:pt x="544" y="5"/>
                </a:lnTo>
                <a:lnTo>
                  <a:pt x="536" y="5"/>
                </a:lnTo>
                <a:lnTo>
                  <a:pt x="536" y="0"/>
                </a:lnTo>
                <a:close/>
                <a:moveTo>
                  <a:pt x="548" y="0"/>
                </a:moveTo>
                <a:lnTo>
                  <a:pt x="557" y="0"/>
                </a:lnTo>
                <a:lnTo>
                  <a:pt x="557" y="5"/>
                </a:lnTo>
                <a:lnTo>
                  <a:pt x="548" y="5"/>
                </a:lnTo>
                <a:lnTo>
                  <a:pt x="548" y="0"/>
                </a:lnTo>
                <a:close/>
                <a:moveTo>
                  <a:pt x="561" y="0"/>
                </a:moveTo>
                <a:lnTo>
                  <a:pt x="570" y="0"/>
                </a:lnTo>
                <a:lnTo>
                  <a:pt x="570" y="5"/>
                </a:lnTo>
                <a:lnTo>
                  <a:pt x="561" y="5"/>
                </a:lnTo>
                <a:lnTo>
                  <a:pt x="561" y="0"/>
                </a:lnTo>
                <a:close/>
                <a:moveTo>
                  <a:pt x="574" y="0"/>
                </a:moveTo>
                <a:lnTo>
                  <a:pt x="582" y="0"/>
                </a:lnTo>
                <a:lnTo>
                  <a:pt x="582" y="5"/>
                </a:lnTo>
                <a:lnTo>
                  <a:pt x="574" y="5"/>
                </a:lnTo>
                <a:lnTo>
                  <a:pt x="574" y="0"/>
                </a:lnTo>
                <a:close/>
                <a:moveTo>
                  <a:pt x="587" y="0"/>
                </a:moveTo>
                <a:lnTo>
                  <a:pt x="595" y="0"/>
                </a:lnTo>
                <a:lnTo>
                  <a:pt x="595" y="5"/>
                </a:lnTo>
                <a:lnTo>
                  <a:pt x="587" y="5"/>
                </a:lnTo>
                <a:lnTo>
                  <a:pt x="587" y="0"/>
                </a:lnTo>
                <a:close/>
                <a:moveTo>
                  <a:pt x="599" y="0"/>
                </a:moveTo>
                <a:lnTo>
                  <a:pt x="608" y="0"/>
                </a:lnTo>
                <a:lnTo>
                  <a:pt x="608" y="5"/>
                </a:lnTo>
                <a:lnTo>
                  <a:pt x="599" y="5"/>
                </a:lnTo>
                <a:lnTo>
                  <a:pt x="599" y="0"/>
                </a:lnTo>
                <a:close/>
                <a:moveTo>
                  <a:pt x="612" y="0"/>
                </a:moveTo>
                <a:lnTo>
                  <a:pt x="621" y="0"/>
                </a:lnTo>
                <a:lnTo>
                  <a:pt x="621" y="5"/>
                </a:lnTo>
                <a:lnTo>
                  <a:pt x="612" y="5"/>
                </a:lnTo>
                <a:lnTo>
                  <a:pt x="612" y="0"/>
                </a:lnTo>
                <a:close/>
                <a:moveTo>
                  <a:pt x="625" y="0"/>
                </a:moveTo>
                <a:lnTo>
                  <a:pt x="633" y="0"/>
                </a:lnTo>
                <a:lnTo>
                  <a:pt x="633" y="5"/>
                </a:lnTo>
                <a:lnTo>
                  <a:pt x="625" y="5"/>
                </a:lnTo>
                <a:lnTo>
                  <a:pt x="625" y="0"/>
                </a:lnTo>
                <a:close/>
                <a:moveTo>
                  <a:pt x="638" y="0"/>
                </a:moveTo>
                <a:lnTo>
                  <a:pt x="646" y="0"/>
                </a:lnTo>
                <a:lnTo>
                  <a:pt x="646" y="5"/>
                </a:lnTo>
                <a:lnTo>
                  <a:pt x="638" y="5"/>
                </a:lnTo>
                <a:lnTo>
                  <a:pt x="638" y="0"/>
                </a:lnTo>
                <a:close/>
                <a:moveTo>
                  <a:pt x="650" y="0"/>
                </a:moveTo>
                <a:lnTo>
                  <a:pt x="659" y="0"/>
                </a:lnTo>
                <a:lnTo>
                  <a:pt x="659" y="5"/>
                </a:lnTo>
                <a:lnTo>
                  <a:pt x="650" y="5"/>
                </a:lnTo>
                <a:lnTo>
                  <a:pt x="650" y="0"/>
                </a:lnTo>
                <a:close/>
                <a:moveTo>
                  <a:pt x="663" y="0"/>
                </a:moveTo>
                <a:lnTo>
                  <a:pt x="672" y="0"/>
                </a:lnTo>
                <a:lnTo>
                  <a:pt x="672" y="5"/>
                </a:lnTo>
                <a:lnTo>
                  <a:pt x="663" y="5"/>
                </a:lnTo>
                <a:lnTo>
                  <a:pt x="663" y="0"/>
                </a:lnTo>
                <a:close/>
                <a:moveTo>
                  <a:pt x="676" y="0"/>
                </a:moveTo>
                <a:lnTo>
                  <a:pt x="684" y="0"/>
                </a:lnTo>
                <a:lnTo>
                  <a:pt x="684" y="5"/>
                </a:lnTo>
                <a:lnTo>
                  <a:pt x="676" y="5"/>
                </a:lnTo>
                <a:lnTo>
                  <a:pt x="676" y="0"/>
                </a:lnTo>
                <a:close/>
                <a:moveTo>
                  <a:pt x="689" y="0"/>
                </a:moveTo>
                <a:lnTo>
                  <a:pt x="697" y="0"/>
                </a:lnTo>
                <a:lnTo>
                  <a:pt x="697" y="5"/>
                </a:lnTo>
                <a:lnTo>
                  <a:pt x="689" y="5"/>
                </a:lnTo>
                <a:lnTo>
                  <a:pt x="689" y="0"/>
                </a:lnTo>
                <a:close/>
                <a:moveTo>
                  <a:pt x="701" y="0"/>
                </a:moveTo>
                <a:lnTo>
                  <a:pt x="710" y="0"/>
                </a:lnTo>
                <a:lnTo>
                  <a:pt x="710" y="5"/>
                </a:lnTo>
                <a:lnTo>
                  <a:pt x="701" y="5"/>
                </a:lnTo>
                <a:lnTo>
                  <a:pt x="701" y="0"/>
                </a:lnTo>
                <a:close/>
                <a:moveTo>
                  <a:pt x="714" y="0"/>
                </a:moveTo>
                <a:lnTo>
                  <a:pt x="723" y="0"/>
                </a:lnTo>
                <a:lnTo>
                  <a:pt x="723" y="5"/>
                </a:lnTo>
                <a:lnTo>
                  <a:pt x="714" y="5"/>
                </a:lnTo>
                <a:lnTo>
                  <a:pt x="714" y="0"/>
                </a:lnTo>
                <a:close/>
                <a:moveTo>
                  <a:pt x="727" y="0"/>
                </a:moveTo>
                <a:lnTo>
                  <a:pt x="735" y="0"/>
                </a:lnTo>
                <a:lnTo>
                  <a:pt x="735" y="5"/>
                </a:lnTo>
                <a:lnTo>
                  <a:pt x="727" y="5"/>
                </a:lnTo>
                <a:lnTo>
                  <a:pt x="727" y="0"/>
                </a:lnTo>
                <a:close/>
                <a:moveTo>
                  <a:pt x="740" y="0"/>
                </a:moveTo>
                <a:lnTo>
                  <a:pt x="748" y="0"/>
                </a:lnTo>
                <a:lnTo>
                  <a:pt x="748" y="5"/>
                </a:lnTo>
                <a:lnTo>
                  <a:pt x="740" y="5"/>
                </a:lnTo>
                <a:lnTo>
                  <a:pt x="740" y="0"/>
                </a:lnTo>
                <a:close/>
                <a:moveTo>
                  <a:pt x="752" y="0"/>
                </a:moveTo>
                <a:lnTo>
                  <a:pt x="761" y="0"/>
                </a:lnTo>
                <a:lnTo>
                  <a:pt x="761" y="5"/>
                </a:lnTo>
                <a:lnTo>
                  <a:pt x="752" y="5"/>
                </a:lnTo>
                <a:lnTo>
                  <a:pt x="752" y="0"/>
                </a:lnTo>
                <a:close/>
                <a:moveTo>
                  <a:pt x="765" y="0"/>
                </a:moveTo>
                <a:lnTo>
                  <a:pt x="774" y="0"/>
                </a:lnTo>
                <a:lnTo>
                  <a:pt x="774" y="5"/>
                </a:lnTo>
                <a:lnTo>
                  <a:pt x="765" y="5"/>
                </a:lnTo>
                <a:lnTo>
                  <a:pt x="765" y="0"/>
                </a:lnTo>
                <a:close/>
                <a:moveTo>
                  <a:pt x="778" y="0"/>
                </a:moveTo>
                <a:lnTo>
                  <a:pt x="787" y="0"/>
                </a:lnTo>
                <a:lnTo>
                  <a:pt x="787" y="5"/>
                </a:lnTo>
                <a:lnTo>
                  <a:pt x="778" y="5"/>
                </a:lnTo>
                <a:lnTo>
                  <a:pt x="778" y="0"/>
                </a:lnTo>
                <a:close/>
                <a:moveTo>
                  <a:pt x="791" y="0"/>
                </a:moveTo>
                <a:lnTo>
                  <a:pt x="799" y="0"/>
                </a:lnTo>
                <a:lnTo>
                  <a:pt x="799" y="5"/>
                </a:lnTo>
                <a:lnTo>
                  <a:pt x="791" y="5"/>
                </a:lnTo>
                <a:lnTo>
                  <a:pt x="791" y="0"/>
                </a:lnTo>
                <a:close/>
                <a:moveTo>
                  <a:pt x="804" y="0"/>
                </a:moveTo>
                <a:lnTo>
                  <a:pt x="812" y="0"/>
                </a:lnTo>
                <a:lnTo>
                  <a:pt x="812" y="5"/>
                </a:lnTo>
                <a:lnTo>
                  <a:pt x="804" y="5"/>
                </a:lnTo>
                <a:lnTo>
                  <a:pt x="804" y="0"/>
                </a:lnTo>
                <a:close/>
                <a:moveTo>
                  <a:pt x="816" y="0"/>
                </a:moveTo>
                <a:lnTo>
                  <a:pt x="825" y="0"/>
                </a:lnTo>
                <a:lnTo>
                  <a:pt x="825" y="5"/>
                </a:lnTo>
                <a:lnTo>
                  <a:pt x="816" y="5"/>
                </a:lnTo>
                <a:lnTo>
                  <a:pt x="816" y="0"/>
                </a:lnTo>
                <a:close/>
                <a:moveTo>
                  <a:pt x="829" y="0"/>
                </a:moveTo>
                <a:lnTo>
                  <a:pt x="838" y="0"/>
                </a:lnTo>
                <a:lnTo>
                  <a:pt x="838" y="5"/>
                </a:lnTo>
                <a:lnTo>
                  <a:pt x="829" y="5"/>
                </a:lnTo>
                <a:lnTo>
                  <a:pt x="829" y="0"/>
                </a:lnTo>
                <a:close/>
                <a:moveTo>
                  <a:pt x="842" y="0"/>
                </a:moveTo>
                <a:lnTo>
                  <a:pt x="850" y="0"/>
                </a:lnTo>
                <a:lnTo>
                  <a:pt x="850" y="5"/>
                </a:lnTo>
                <a:lnTo>
                  <a:pt x="842" y="5"/>
                </a:lnTo>
                <a:lnTo>
                  <a:pt x="842" y="0"/>
                </a:lnTo>
                <a:close/>
                <a:moveTo>
                  <a:pt x="854" y="0"/>
                </a:moveTo>
                <a:lnTo>
                  <a:pt x="863" y="0"/>
                </a:lnTo>
                <a:lnTo>
                  <a:pt x="863" y="5"/>
                </a:lnTo>
                <a:lnTo>
                  <a:pt x="854" y="5"/>
                </a:lnTo>
                <a:lnTo>
                  <a:pt x="854" y="0"/>
                </a:lnTo>
                <a:close/>
                <a:moveTo>
                  <a:pt x="867" y="0"/>
                </a:moveTo>
                <a:lnTo>
                  <a:pt x="876" y="0"/>
                </a:lnTo>
                <a:lnTo>
                  <a:pt x="876" y="5"/>
                </a:lnTo>
                <a:lnTo>
                  <a:pt x="867" y="5"/>
                </a:lnTo>
                <a:lnTo>
                  <a:pt x="867" y="0"/>
                </a:lnTo>
                <a:close/>
                <a:moveTo>
                  <a:pt x="880" y="0"/>
                </a:moveTo>
                <a:lnTo>
                  <a:pt x="888" y="0"/>
                </a:lnTo>
                <a:lnTo>
                  <a:pt x="888" y="5"/>
                </a:lnTo>
                <a:lnTo>
                  <a:pt x="880" y="5"/>
                </a:lnTo>
                <a:lnTo>
                  <a:pt x="880" y="0"/>
                </a:lnTo>
                <a:close/>
                <a:moveTo>
                  <a:pt x="893" y="0"/>
                </a:moveTo>
                <a:lnTo>
                  <a:pt x="901" y="0"/>
                </a:lnTo>
                <a:lnTo>
                  <a:pt x="901" y="5"/>
                </a:lnTo>
                <a:lnTo>
                  <a:pt x="893" y="5"/>
                </a:lnTo>
                <a:lnTo>
                  <a:pt x="893" y="0"/>
                </a:lnTo>
                <a:close/>
                <a:moveTo>
                  <a:pt x="905" y="0"/>
                </a:moveTo>
                <a:lnTo>
                  <a:pt x="914" y="0"/>
                </a:lnTo>
                <a:lnTo>
                  <a:pt x="914" y="5"/>
                </a:lnTo>
                <a:lnTo>
                  <a:pt x="905" y="5"/>
                </a:lnTo>
                <a:lnTo>
                  <a:pt x="905" y="0"/>
                </a:lnTo>
                <a:close/>
                <a:moveTo>
                  <a:pt x="918" y="0"/>
                </a:moveTo>
                <a:lnTo>
                  <a:pt x="927" y="0"/>
                </a:lnTo>
                <a:lnTo>
                  <a:pt x="927" y="5"/>
                </a:lnTo>
                <a:lnTo>
                  <a:pt x="918" y="5"/>
                </a:lnTo>
                <a:lnTo>
                  <a:pt x="918" y="0"/>
                </a:lnTo>
                <a:close/>
                <a:moveTo>
                  <a:pt x="931" y="0"/>
                </a:moveTo>
                <a:lnTo>
                  <a:pt x="939" y="0"/>
                </a:lnTo>
                <a:lnTo>
                  <a:pt x="939" y="5"/>
                </a:lnTo>
                <a:lnTo>
                  <a:pt x="931" y="5"/>
                </a:lnTo>
                <a:lnTo>
                  <a:pt x="931" y="0"/>
                </a:lnTo>
                <a:close/>
                <a:moveTo>
                  <a:pt x="944" y="0"/>
                </a:moveTo>
                <a:lnTo>
                  <a:pt x="952" y="0"/>
                </a:lnTo>
                <a:lnTo>
                  <a:pt x="952" y="5"/>
                </a:lnTo>
                <a:lnTo>
                  <a:pt x="944" y="5"/>
                </a:lnTo>
                <a:lnTo>
                  <a:pt x="944" y="0"/>
                </a:lnTo>
                <a:close/>
                <a:moveTo>
                  <a:pt x="956" y="0"/>
                </a:moveTo>
                <a:lnTo>
                  <a:pt x="965" y="0"/>
                </a:lnTo>
                <a:lnTo>
                  <a:pt x="965" y="5"/>
                </a:lnTo>
                <a:lnTo>
                  <a:pt x="956" y="5"/>
                </a:lnTo>
                <a:lnTo>
                  <a:pt x="956" y="0"/>
                </a:lnTo>
                <a:close/>
                <a:moveTo>
                  <a:pt x="969" y="0"/>
                </a:moveTo>
                <a:lnTo>
                  <a:pt x="978" y="0"/>
                </a:lnTo>
                <a:lnTo>
                  <a:pt x="978" y="5"/>
                </a:lnTo>
                <a:lnTo>
                  <a:pt x="969" y="5"/>
                </a:lnTo>
                <a:lnTo>
                  <a:pt x="969" y="0"/>
                </a:lnTo>
                <a:close/>
                <a:moveTo>
                  <a:pt x="982" y="0"/>
                </a:moveTo>
                <a:lnTo>
                  <a:pt x="990" y="0"/>
                </a:lnTo>
                <a:lnTo>
                  <a:pt x="990" y="5"/>
                </a:lnTo>
                <a:lnTo>
                  <a:pt x="982" y="5"/>
                </a:lnTo>
                <a:lnTo>
                  <a:pt x="982" y="0"/>
                </a:lnTo>
                <a:close/>
                <a:moveTo>
                  <a:pt x="995" y="0"/>
                </a:moveTo>
                <a:lnTo>
                  <a:pt x="1003" y="0"/>
                </a:lnTo>
                <a:lnTo>
                  <a:pt x="1003" y="5"/>
                </a:lnTo>
                <a:lnTo>
                  <a:pt x="995" y="5"/>
                </a:lnTo>
                <a:lnTo>
                  <a:pt x="995" y="0"/>
                </a:lnTo>
                <a:close/>
                <a:moveTo>
                  <a:pt x="1007" y="0"/>
                </a:moveTo>
                <a:lnTo>
                  <a:pt x="1011" y="0"/>
                </a:lnTo>
                <a:lnTo>
                  <a:pt x="1011" y="5"/>
                </a:lnTo>
                <a:lnTo>
                  <a:pt x="1007" y="5"/>
                </a:lnTo>
                <a:lnTo>
                  <a:pt x="1007" y="0"/>
                </a:lnTo>
                <a:close/>
              </a:path>
            </a:pathLst>
          </a:custGeom>
          <a:solidFill>
            <a:srgbClr val="000000"/>
          </a:solidFill>
          <a:ln w="0" cap="flat">
            <a:solidFill>
              <a:srgbClr val="000000"/>
            </a:solidFill>
            <a:prstDash val="solid"/>
            <a:round/>
          </a:ln>
        </p:spPr>
        <p:txBody>
          <a:bodyPr vert="horz" wrap="square" lIns="91440" tIns="45720" rIns="91440" bIns="45720" numCol="1" anchor="t" anchorCtr="0" compatLnSpc="1"/>
          <a:lstStyle/>
          <a:p>
            <a:endParaRPr lang="zh-CN" altLang="en-US"/>
          </a:p>
        </p:txBody>
      </p:sp>
      <p:sp>
        <p:nvSpPr>
          <p:cNvPr id="129" name="Rectangle 127"/>
          <p:cNvSpPr>
            <a:spLocks noChangeArrowheads="1"/>
          </p:cNvSpPr>
          <p:nvPr/>
        </p:nvSpPr>
        <p:spPr bwMode="auto">
          <a:xfrm>
            <a:off x="3859213" y="2514600"/>
            <a:ext cx="923925"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loadStrategy</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30" name="Rectangle 128"/>
          <p:cNvSpPr>
            <a:spLocks noChangeArrowheads="1"/>
          </p:cNvSpPr>
          <p:nvPr/>
        </p:nvSpPr>
        <p:spPr bwMode="auto">
          <a:xfrm>
            <a:off x="3724275" y="2711450"/>
            <a:ext cx="1185862"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memoryStrategy</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31" name="Rectangle 129"/>
          <p:cNvSpPr>
            <a:spLocks noChangeArrowheads="1"/>
          </p:cNvSpPr>
          <p:nvPr/>
        </p:nvSpPr>
        <p:spPr bwMode="auto">
          <a:xfrm>
            <a:off x="3763963" y="2903538"/>
            <a:ext cx="1111250"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latencyStrategy</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33" name="Freeform 131"/>
          <p:cNvSpPr/>
          <p:nvPr/>
        </p:nvSpPr>
        <p:spPr bwMode="auto">
          <a:xfrm>
            <a:off x="2327275" y="3443288"/>
            <a:ext cx="1906587" cy="271462"/>
          </a:xfrm>
          <a:custGeom>
            <a:avLst/>
            <a:gdLst>
              <a:gd name="T0" fmla="*/ 1201 w 1201"/>
              <a:gd name="T1" fmla="*/ 0 h 171"/>
              <a:gd name="T2" fmla="*/ 1201 w 1201"/>
              <a:gd name="T3" fmla="*/ 129 h 171"/>
              <a:gd name="T4" fmla="*/ 0 w 1201"/>
              <a:gd name="T5" fmla="*/ 129 h 171"/>
              <a:gd name="T6" fmla="*/ 0 w 1201"/>
              <a:gd name="T7" fmla="*/ 171 h 171"/>
            </a:gdLst>
            <a:ahLst/>
            <a:cxnLst>
              <a:cxn ang="0">
                <a:pos x="T0" y="T1"/>
              </a:cxn>
              <a:cxn ang="0">
                <a:pos x="T2" y="T3"/>
              </a:cxn>
              <a:cxn ang="0">
                <a:pos x="T4" y="T5"/>
              </a:cxn>
              <a:cxn ang="0">
                <a:pos x="T6" y="T7"/>
              </a:cxn>
            </a:cxnLst>
            <a:rect l="0" t="0" r="r" b="b"/>
            <a:pathLst>
              <a:path w="1201" h="171">
                <a:moveTo>
                  <a:pt x="1201" y="0"/>
                </a:moveTo>
                <a:lnTo>
                  <a:pt x="1201" y="129"/>
                </a:lnTo>
                <a:lnTo>
                  <a:pt x="0" y="129"/>
                </a:lnTo>
                <a:lnTo>
                  <a:pt x="0" y="171"/>
                </a:lnTo>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5" name="Freeform 133"/>
          <p:cNvSpPr/>
          <p:nvPr/>
        </p:nvSpPr>
        <p:spPr bwMode="auto">
          <a:xfrm>
            <a:off x="4233863" y="3443288"/>
            <a:ext cx="1973262" cy="288925"/>
          </a:xfrm>
          <a:custGeom>
            <a:avLst/>
            <a:gdLst>
              <a:gd name="T0" fmla="*/ 0 w 1243"/>
              <a:gd name="T1" fmla="*/ 0 h 182"/>
              <a:gd name="T2" fmla="*/ 0 w 1243"/>
              <a:gd name="T3" fmla="*/ 129 h 182"/>
              <a:gd name="T4" fmla="*/ 1243 w 1243"/>
              <a:gd name="T5" fmla="*/ 129 h 182"/>
              <a:gd name="T6" fmla="*/ 1243 w 1243"/>
              <a:gd name="T7" fmla="*/ 182 h 182"/>
            </a:gdLst>
            <a:ahLst/>
            <a:cxnLst>
              <a:cxn ang="0">
                <a:pos x="T0" y="T1"/>
              </a:cxn>
              <a:cxn ang="0">
                <a:pos x="T2" y="T3"/>
              </a:cxn>
              <a:cxn ang="0">
                <a:pos x="T4" y="T5"/>
              </a:cxn>
              <a:cxn ang="0">
                <a:pos x="T6" y="T7"/>
              </a:cxn>
            </a:cxnLst>
            <a:rect l="0" t="0" r="r" b="b"/>
            <a:pathLst>
              <a:path w="1243" h="182">
                <a:moveTo>
                  <a:pt x="0" y="0"/>
                </a:moveTo>
                <a:lnTo>
                  <a:pt x="0" y="129"/>
                </a:lnTo>
                <a:lnTo>
                  <a:pt x="1243" y="129"/>
                </a:lnTo>
                <a:lnTo>
                  <a:pt x="1243" y="182"/>
                </a:lnTo>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6" name="Freeform 134"/>
          <p:cNvSpPr/>
          <p:nvPr/>
        </p:nvSpPr>
        <p:spPr bwMode="auto">
          <a:xfrm>
            <a:off x="4202113" y="3198867"/>
            <a:ext cx="61912" cy="122237"/>
          </a:xfrm>
          <a:custGeom>
            <a:avLst/>
            <a:gdLst>
              <a:gd name="T0" fmla="*/ 20 w 39"/>
              <a:gd name="T1" fmla="*/ 77 h 77"/>
              <a:gd name="T2" fmla="*/ 39 w 39"/>
              <a:gd name="T3" fmla="*/ 39 h 77"/>
              <a:gd name="T4" fmla="*/ 20 w 39"/>
              <a:gd name="T5" fmla="*/ 0 h 77"/>
              <a:gd name="T6" fmla="*/ 0 w 39"/>
              <a:gd name="T7" fmla="*/ 39 h 77"/>
              <a:gd name="T8" fmla="*/ 20 w 39"/>
              <a:gd name="T9" fmla="*/ 77 h 77"/>
            </a:gdLst>
            <a:ahLst/>
            <a:cxnLst>
              <a:cxn ang="0">
                <a:pos x="T0" y="T1"/>
              </a:cxn>
              <a:cxn ang="0">
                <a:pos x="T2" y="T3"/>
              </a:cxn>
              <a:cxn ang="0">
                <a:pos x="T4" y="T5"/>
              </a:cxn>
              <a:cxn ang="0">
                <a:pos x="T6" y="T7"/>
              </a:cxn>
              <a:cxn ang="0">
                <a:pos x="T8" y="T9"/>
              </a:cxn>
            </a:cxnLst>
            <a:rect l="0" t="0" r="r" b="b"/>
            <a:pathLst>
              <a:path w="39" h="77">
                <a:moveTo>
                  <a:pt x="20" y="77"/>
                </a:moveTo>
                <a:lnTo>
                  <a:pt x="39" y="39"/>
                </a:lnTo>
                <a:lnTo>
                  <a:pt x="20" y="0"/>
                </a:lnTo>
                <a:lnTo>
                  <a:pt x="0" y="39"/>
                </a:lnTo>
                <a:lnTo>
                  <a:pt x="20" y="77"/>
                </a:lnTo>
                <a:close/>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7" name="Line 135"/>
          <p:cNvSpPr>
            <a:spLocks noChangeShapeType="1"/>
          </p:cNvSpPr>
          <p:nvPr/>
        </p:nvSpPr>
        <p:spPr bwMode="auto">
          <a:xfrm>
            <a:off x="4233862" y="3311526"/>
            <a:ext cx="1" cy="2571750"/>
          </a:xfrm>
          <a:prstGeom prst="line">
            <a:avLst/>
          </a:prstGeom>
          <a:noFill/>
          <a:ln w="63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41" name="Freeform 139"/>
          <p:cNvSpPr/>
          <p:nvPr/>
        </p:nvSpPr>
        <p:spPr bwMode="auto">
          <a:xfrm>
            <a:off x="5481638" y="1339850"/>
            <a:ext cx="2160587" cy="268287"/>
          </a:xfrm>
          <a:custGeom>
            <a:avLst/>
            <a:gdLst>
              <a:gd name="T0" fmla="*/ 0 w 1361"/>
              <a:gd name="T1" fmla="*/ 169 h 169"/>
              <a:gd name="T2" fmla="*/ 1361 w 1361"/>
              <a:gd name="T3" fmla="*/ 169 h 169"/>
              <a:gd name="T4" fmla="*/ 1361 w 1361"/>
              <a:gd name="T5" fmla="*/ 48 h 169"/>
              <a:gd name="T6" fmla="*/ 1313 w 1361"/>
              <a:gd name="T7" fmla="*/ 0 h 169"/>
              <a:gd name="T8" fmla="*/ 0 w 1361"/>
              <a:gd name="T9" fmla="*/ 0 h 169"/>
              <a:gd name="T10" fmla="*/ 0 w 1361"/>
              <a:gd name="T11" fmla="*/ 169 h 169"/>
            </a:gdLst>
            <a:ahLst/>
            <a:cxnLst>
              <a:cxn ang="0">
                <a:pos x="T0" y="T1"/>
              </a:cxn>
              <a:cxn ang="0">
                <a:pos x="T2" y="T3"/>
              </a:cxn>
              <a:cxn ang="0">
                <a:pos x="T4" y="T5"/>
              </a:cxn>
              <a:cxn ang="0">
                <a:pos x="T6" y="T7"/>
              </a:cxn>
              <a:cxn ang="0">
                <a:pos x="T8" y="T9"/>
              </a:cxn>
              <a:cxn ang="0">
                <a:pos x="T10" y="T11"/>
              </a:cxn>
            </a:cxnLst>
            <a:rect l="0" t="0" r="r" b="b"/>
            <a:pathLst>
              <a:path w="1361" h="169">
                <a:moveTo>
                  <a:pt x="0" y="169"/>
                </a:moveTo>
                <a:lnTo>
                  <a:pt x="1361" y="169"/>
                </a:lnTo>
                <a:lnTo>
                  <a:pt x="1361" y="48"/>
                </a:lnTo>
                <a:lnTo>
                  <a:pt x="1313" y="0"/>
                </a:lnTo>
                <a:lnTo>
                  <a:pt x="0" y="0"/>
                </a:lnTo>
                <a:lnTo>
                  <a:pt x="0" y="16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140"/>
          <p:cNvSpPr>
            <a:spLocks noEditPoints="1"/>
          </p:cNvSpPr>
          <p:nvPr/>
        </p:nvSpPr>
        <p:spPr bwMode="auto">
          <a:xfrm>
            <a:off x="5035550" y="1339850"/>
            <a:ext cx="2606675" cy="485775"/>
          </a:xfrm>
          <a:custGeom>
            <a:avLst/>
            <a:gdLst>
              <a:gd name="T0" fmla="*/ 281 w 1642"/>
              <a:gd name="T1" fmla="*/ 169 h 306"/>
              <a:gd name="T2" fmla="*/ 0 w 1642"/>
              <a:gd name="T3" fmla="*/ 306 h 306"/>
              <a:gd name="T4" fmla="*/ 281 w 1642"/>
              <a:gd name="T5" fmla="*/ 169 h 306"/>
              <a:gd name="T6" fmla="*/ 1642 w 1642"/>
              <a:gd name="T7" fmla="*/ 169 h 306"/>
              <a:gd name="T8" fmla="*/ 1642 w 1642"/>
              <a:gd name="T9" fmla="*/ 48 h 306"/>
              <a:gd name="T10" fmla="*/ 1594 w 1642"/>
              <a:gd name="T11" fmla="*/ 0 h 306"/>
              <a:gd name="T12" fmla="*/ 281 w 1642"/>
              <a:gd name="T13" fmla="*/ 0 h 306"/>
              <a:gd name="T14" fmla="*/ 281 w 1642"/>
              <a:gd name="T15" fmla="*/ 169 h 3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42" h="306">
                <a:moveTo>
                  <a:pt x="281" y="169"/>
                </a:moveTo>
                <a:lnTo>
                  <a:pt x="0" y="306"/>
                </a:lnTo>
                <a:moveTo>
                  <a:pt x="281" y="169"/>
                </a:moveTo>
                <a:lnTo>
                  <a:pt x="1642" y="169"/>
                </a:lnTo>
                <a:lnTo>
                  <a:pt x="1642" y="48"/>
                </a:lnTo>
                <a:lnTo>
                  <a:pt x="1594" y="0"/>
                </a:lnTo>
                <a:lnTo>
                  <a:pt x="281" y="0"/>
                </a:lnTo>
                <a:lnTo>
                  <a:pt x="281" y="169"/>
                </a:lnTo>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43" name="Rectangle 141"/>
          <p:cNvSpPr>
            <a:spLocks noChangeArrowheads="1"/>
          </p:cNvSpPr>
          <p:nvPr/>
        </p:nvSpPr>
        <p:spPr bwMode="auto">
          <a:xfrm>
            <a:off x="5678488" y="1385888"/>
            <a:ext cx="3508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alibri" panose="020F0502020204030204" charset="0"/>
              </a:rPr>
              <a:t>load</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44" name="Rectangle 142"/>
          <p:cNvSpPr>
            <a:spLocks noChangeArrowheads="1"/>
          </p:cNvSpPr>
          <p:nvPr/>
        </p:nvSpPr>
        <p:spPr bwMode="auto">
          <a:xfrm>
            <a:off x="5932488" y="1385888"/>
            <a:ext cx="1619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45" name="Rectangle 143"/>
          <p:cNvSpPr>
            <a:spLocks noChangeArrowheads="1"/>
          </p:cNvSpPr>
          <p:nvPr/>
        </p:nvSpPr>
        <p:spPr bwMode="auto">
          <a:xfrm>
            <a:off x="6003925" y="1385888"/>
            <a:ext cx="8763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alibri" panose="020F0502020204030204" charset="0"/>
              </a:rPr>
              <a:t>loadStrategy</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46" name="Rectangle 144"/>
          <p:cNvSpPr>
            <a:spLocks noChangeArrowheads="1"/>
          </p:cNvSpPr>
          <p:nvPr/>
        </p:nvSpPr>
        <p:spPr bwMode="auto">
          <a:xfrm>
            <a:off x="6742113" y="1385888"/>
            <a:ext cx="12858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47" name="Rectangle 145"/>
          <p:cNvSpPr>
            <a:spLocks noChangeArrowheads="1"/>
          </p:cNvSpPr>
          <p:nvPr/>
        </p:nvSpPr>
        <p:spPr bwMode="auto">
          <a:xfrm>
            <a:off x="6786563" y="1385888"/>
            <a:ext cx="1619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alibri" panose="020F0502020204030204" charset="0"/>
              </a:rPr>
              <a:t>&gt;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48" name="Rectangle 146"/>
          <p:cNvSpPr>
            <a:spLocks noChangeArrowheads="1"/>
          </p:cNvSpPr>
          <p:nvPr/>
        </p:nvSpPr>
        <p:spPr bwMode="auto">
          <a:xfrm>
            <a:off x="6858000" y="1385888"/>
            <a:ext cx="5873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alibri" panose="020F0502020204030204" charset="0"/>
              </a:rPr>
              <a:t>getLoad</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49" name="Rectangle 147"/>
          <p:cNvSpPr>
            <a:spLocks noChangeArrowheads="1"/>
          </p:cNvSpPr>
          <p:nvPr/>
        </p:nvSpPr>
        <p:spPr bwMode="auto">
          <a:xfrm>
            <a:off x="7326313" y="1385888"/>
            <a:ext cx="1746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50" name="Rectangle 148"/>
          <p:cNvSpPr>
            <a:spLocks noChangeArrowheads="1"/>
          </p:cNvSpPr>
          <p:nvPr/>
        </p:nvSpPr>
        <p:spPr bwMode="auto">
          <a:xfrm>
            <a:off x="7413625" y="1385888"/>
            <a:ext cx="1206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51" name="Freeform 149"/>
          <p:cNvSpPr/>
          <p:nvPr/>
        </p:nvSpPr>
        <p:spPr bwMode="auto">
          <a:xfrm>
            <a:off x="7558088" y="1339850"/>
            <a:ext cx="84137" cy="84137"/>
          </a:xfrm>
          <a:custGeom>
            <a:avLst/>
            <a:gdLst>
              <a:gd name="T0" fmla="*/ 5 w 53"/>
              <a:gd name="T1" fmla="*/ 48 h 53"/>
              <a:gd name="T2" fmla="*/ 53 w 53"/>
              <a:gd name="T3" fmla="*/ 48 h 53"/>
              <a:gd name="T4" fmla="*/ 53 w 53"/>
              <a:gd name="T5" fmla="*/ 53 h 53"/>
              <a:gd name="T6" fmla="*/ 53 w 53"/>
              <a:gd name="T7" fmla="*/ 48 h 53"/>
              <a:gd name="T8" fmla="*/ 5 w 53"/>
              <a:gd name="T9" fmla="*/ 0 h 53"/>
              <a:gd name="T10" fmla="*/ 0 w 53"/>
              <a:gd name="T11" fmla="*/ 0 h 53"/>
              <a:gd name="T12" fmla="*/ 5 w 53"/>
              <a:gd name="T13" fmla="*/ 0 h 53"/>
              <a:gd name="T14" fmla="*/ 5 w 53"/>
              <a:gd name="T15" fmla="*/ 48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53">
                <a:moveTo>
                  <a:pt x="5" y="48"/>
                </a:moveTo>
                <a:lnTo>
                  <a:pt x="53" y="48"/>
                </a:lnTo>
                <a:lnTo>
                  <a:pt x="53" y="53"/>
                </a:lnTo>
                <a:lnTo>
                  <a:pt x="53" y="48"/>
                </a:lnTo>
                <a:lnTo>
                  <a:pt x="5" y="0"/>
                </a:lnTo>
                <a:lnTo>
                  <a:pt x="0" y="0"/>
                </a:lnTo>
                <a:lnTo>
                  <a:pt x="5" y="0"/>
                </a:lnTo>
                <a:lnTo>
                  <a:pt x="5" y="4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150"/>
          <p:cNvSpPr/>
          <p:nvPr/>
        </p:nvSpPr>
        <p:spPr bwMode="auto">
          <a:xfrm>
            <a:off x="7558088" y="1339850"/>
            <a:ext cx="84137" cy="84137"/>
          </a:xfrm>
          <a:custGeom>
            <a:avLst/>
            <a:gdLst>
              <a:gd name="T0" fmla="*/ 5 w 53"/>
              <a:gd name="T1" fmla="*/ 48 h 53"/>
              <a:gd name="T2" fmla="*/ 53 w 53"/>
              <a:gd name="T3" fmla="*/ 48 h 53"/>
              <a:gd name="T4" fmla="*/ 53 w 53"/>
              <a:gd name="T5" fmla="*/ 53 h 53"/>
              <a:gd name="T6" fmla="*/ 53 w 53"/>
              <a:gd name="T7" fmla="*/ 48 h 53"/>
              <a:gd name="T8" fmla="*/ 5 w 53"/>
              <a:gd name="T9" fmla="*/ 0 h 53"/>
              <a:gd name="T10" fmla="*/ 0 w 53"/>
              <a:gd name="T11" fmla="*/ 0 h 53"/>
              <a:gd name="T12" fmla="*/ 5 w 53"/>
              <a:gd name="T13" fmla="*/ 0 h 53"/>
              <a:gd name="T14" fmla="*/ 5 w 53"/>
              <a:gd name="T15" fmla="*/ 48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53">
                <a:moveTo>
                  <a:pt x="5" y="48"/>
                </a:moveTo>
                <a:lnTo>
                  <a:pt x="53" y="48"/>
                </a:lnTo>
                <a:lnTo>
                  <a:pt x="53" y="53"/>
                </a:lnTo>
                <a:lnTo>
                  <a:pt x="53" y="48"/>
                </a:lnTo>
                <a:lnTo>
                  <a:pt x="5" y="0"/>
                </a:lnTo>
                <a:lnTo>
                  <a:pt x="0" y="0"/>
                </a:lnTo>
                <a:lnTo>
                  <a:pt x="5" y="0"/>
                </a:lnTo>
                <a:lnTo>
                  <a:pt x="5" y="48"/>
                </a:lnTo>
                <a:close/>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53" name="Freeform 151"/>
          <p:cNvSpPr/>
          <p:nvPr/>
        </p:nvSpPr>
        <p:spPr bwMode="auto">
          <a:xfrm>
            <a:off x="5481638" y="1690688"/>
            <a:ext cx="2828925" cy="268287"/>
          </a:xfrm>
          <a:custGeom>
            <a:avLst/>
            <a:gdLst>
              <a:gd name="T0" fmla="*/ 0 w 1782"/>
              <a:gd name="T1" fmla="*/ 169 h 169"/>
              <a:gd name="T2" fmla="*/ 1782 w 1782"/>
              <a:gd name="T3" fmla="*/ 169 h 169"/>
              <a:gd name="T4" fmla="*/ 1782 w 1782"/>
              <a:gd name="T5" fmla="*/ 48 h 169"/>
              <a:gd name="T6" fmla="*/ 1733 w 1782"/>
              <a:gd name="T7" fmla="*/ 0 h 169"/>
              <a:gd name="T8" fmla="*/ 0 w 1782"/>
              <a:gd name="T9" fmla="*/ 0 h 169"/>
              <a:gd name="T10" fmla="*/ 0 w 1782"/>
              <a:gd name="T11" fmla="*/ 169 h 169"/>
            </a:gdLst>
            <a:ahLst/>
            <a:cxnLst>
              <a:cxn ang="0">
                <a:pos x="T0" y="T1"/>
              </a:cxn>
              <a:cxn ang="0">
                <a:pos x="T2" y="T3"/>
              </a:cxn>
              <a:cxn ang="0">
                <a:pos x="T4" y="T5"/>
              </a:cxn>
              <a:cxn ang="0">
                <a:pos x="T6" y="T7"/>
              </a:cxn>
              <a:cxn ang="0">
                <a:pos x="T8" y="T9"/>
              </a:cxn>
              <a:cxn ang="0">
                <a:pos x="T10" y="T11"/>
              </a:cxn>
            </a:cxnLst>
            <a:rect l="0" t="0" r="r" b="b"/>
            <a:pathLst>
              <a:path w="1782" h="169">
                <a:moveTo>
                  <a:pt x="0" y="169"/>
                </a:moveTo>
                <a:lnTo>
                  <a:pt x="1782" y="169"/>
                </a:lnTo>
                <a:lnTo>
                  <a:pt x="1782" y="48"/>
                </a:lnTo>
                <a:lnTo>
                  <a:pt x="1733" y="0"/>
                </a:lnTo>
                <a:lnTo>
                  <a:pt x="0" y="0"/>
                </a:lnTo>
                <a:lnTo>
                  <a:pt x="0" y="16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152"/>
          <p:cNvSpPr>
            <a:spLocks noEditPoints="1"/>
          </p:cNvSpPr>
          <p:nvPr/>
        </p:nvSpPr>
        <p:spPr bwMode="auto">
          <a:xfrm>
            <a:off x="5035550" y="1690688"/>
            <a:ext cx="3275012" cy="268287"/>
          </a:xfrm>
          <a:custGeom>
            <a:avLst/>
            <a:gdLst>
              <a:gd name="T0" fmla="*/ 281 w 2063"/>
              <a:gd name="T1" fmla="*/ 147 h 169"/>
              <a:gd name="T2" fmla="*/ 0 w 2063"/>
              <a:gd name="T3" fmla="*/ 166 h 169"/>
              <a:gd name="T4" fmla="*/ 281 w 2063"/>
              <a:gd name="T5" fmla="*/ 169 h 169"/>
              <a:gd name="T6" fmla="*/ 2063 w 2063"/>
              <a:gd name="T7" fmla="*/ 169 h 169"/>
              <a:gd name="T8" fmla="*/ 2063 w 2063"/>
              <a:gd name="T9" fmla="*/ 48 h 169"/>
              <a:gd name="T10" fmla="*/ 2014 w 2063"/>
              <a:gd name="T11" fmla="*/ 0 h 169"/>
              <a:gd name="T12" fmla="*/ 281 w 2063"/>
              <a:gd name="T13" fmla="*/ 0 h 169"/>
              <a:gd name="T14" fmla="*/ 281 w 2063"/>
              <a:gd name="T15" fmla="*/ 169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3" h="169">
                <a:moveTo>
                  <a:pt x="281" y="147"/>
                </a:moveTo>
                <a:lnTo>
                  <a:pt x="0" y="166"/>
                </a:lnTo>
                <a:moveTo>
                  <a:pt x="281" y="169"/>
                </a:moveTo>
                <a:lnTo>
                  <a:pt x="2063" y="169"/>
                </a:lnTo>
                <a:lnTo>
                  <a:pt x="2063" y="48"/>
                </a:lnTo>
                <a:lnTo>
                  <a:pt x="2014" y="0"/>
                </a:lnTo>
                <a:lnTo>
                  <a:pt x="281" y="0"/>
                </a:lnTo>
                <a:lnTo>
                  <a:pt x="281" y="169"/>
                </a:lnTo>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55" name="Rectangle 153"/>
          <p:cNvSpPr>
            <a:spLocks noChangeArrowheads="1"/>
          </p:cNvSpPr>
          <p:nvPr/>
        </p:nvSpPr>
        <p:spPr bwMode="auto">
          <a:xfrm>
            <a:off x="5624513" y="1736725"/>
            <a:ext cx="91598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alibri" panose="020F0502020204030204" charset="0"/>
              </a:rPr>
              <a:t>totalMemory</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56" name="Rectangle 154"/>
          <p:cNvSpPr>
            <a:spLocks noChangeArrowheads="1"/>
          </p:cNvSpPr>
          <p:nvPr/>
        </p:nvSpPr>
        <p:spPr bwMode="auto">
          <a:xfrm>
            <a:off x="6399213" y="1736725"/>
            <a:ext cx="1619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57" name="Rectangle 155"/>
          <p:cNvSpPr>
            <a:spLocks noChangeArrowheads="1"/>
          </p:cNvSpPr>
          <p:nvPr/>
        </p:nvSpPr>
        <p:spPr bwMode="auto">
          <a:xfrm>
            <a:off x="6470650" y="1736725"/>
            <a:ext cx="11398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alibri" panose="020F0502020204030204" charset="0"/>
              </a:rPr>
              <a:t>memoryStrategy</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58" name="Rectangle 156"/>
          <p:cNvSpPr>
            <a:spLocks noChangeArrowheads="1"/>
          </p:cNvSpPr>
          <p:nvPr/>
        </p:nvSpPr>
        <p:spPr bwMode="auto">
          <a:xfrm>
            <a:off x="7448550" y="1736725"/>
            <a:ext cx="12858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59" name="Rectangle 157"/>
          <p:cNvSpPr>
            <a:spLocks noChangeArrowheads="1"/>
          </p:cNvSpPr>
          <p:nvPr/>
        </p:nvSpPr>
        <p:spPr bwMode="auto">
          <a:xfrm>
            <a:off x="7493000" y="1736725"/>
            <a:ext cx="1619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alibri" panose="020F0502020204030204" charset="0"/>
              </a:rPr>
              <a:t>&gt;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60" name="Rectangle 158"/>
          <p:cNvSpPr>
            <a:spLocks noChangeArrowheads="1"/>
          </p:cNvSpPr>
          <p:nvPr/>
        </p:nvSpPr>
        <p:spPr bwMode="auto">
          <a:xfrm>
            <a:off x="7564438" y="1736725"/>
            <a:ext cx="6000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alibri" panose="020F0502020204030204" charset="0"/>
              </a:rPr>
              <a:t>getTotal</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61" name="Rectangle 159"/>
          <p:cNvSpPr>
            <a:spLocks noChangeArrowheads="1"/>
          </p:cNvSpPr>
          <p:nvPr/>
        </p:nvSpPr>
        <p:spPr bwMode="auto">
          <a:xfrm>
            <a:off x="8047038" y="1736725"/>
            <a:ext cx="17621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62" name="Rectangle 160"/>
          <p:cNvSpPr>
            <a:spLocks noChangeArrowheads="1"/>
          </p:cNvSpPr>
          <p:nvPr/>
        </p:nvSpPr>
        <p:spPr bwMode="auto">
          <a:xfrm>
            <a:off x="8134350" y="1736725"/>
            <a:ext cx="1222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63" name="Freeform 161"/>
          <p:cNvSpPr/>
          <p:nvPr/>
        </p:nvSpPr>
        <p:spPr bwMode="auto">
          <a:xfrm>
            <a:off x="8226425" y="1690688"/>
            <a:ext cx="84137" cy="84137"/>
          </a:xfrm>
          <a:custGeom>
            <a:avLst/>
            <a:gdLst>
              <a:gd name="T0" fmla="*/ 4 w 53"/>
              <a:gd name="T1" fmla="*/ 48 h 53"/>
              <a:gd name="T2" fmla="*/ 53 w 53"/>
              <a:gd name="T3" fmla="*/ 48 h 53"/>
              <a:gd name="T4" fmla="*/ 53 w 53"/>
              <a:gd name="T5" fmla="*/ 53 h 53"/>
              <a:gd name="T6" fmla="*/ 53 w 53"/>
              <a:gd name="T7" fmla="*/ 48 h 53"/>
              <a:gd name="T8" fmla="*/ 4 w 53"/>
              <a:gd name="T9" fmla="*/ 0 h 53"/>
              <a:gd name="T10" fmla="*/ 0 w 53"/>
              <a:gd name="T11" fmla="*/ 0 h 53"/>
              <a:gd name="T12" fmla="*/ 4 w 53"/>
              <a:gd name="T13" fmla="*/ 0 h 53"/>
              <a:gd name="T14" fmla="*/ 4 w 53"/>
              <a:gd name="T15" fmla="*/ 48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53">
                <a:moveTo>
                  <a:pt x="4" y="48"/>
                </a:moveTo>
                <a:lnTo>
                  <a:pt x="53" y="48"/>
                </a:lnTo>
                <a:lnTo>
                  <a:pt x="53" y="53"/>
                </a:lnTo>
                <a:lnTo>
                  <a:pt x="53" y="48"/>
                </a:lnTo>
                <a:lnTo>
                  <a:pt x="4" y="0"/>
                </a:lnTo>
                <a:lnTo>
                  <a:pt x="0" y="0"/>
                </a:lnTo>
                <a:lnTo>
                  <a:pt x="4" y="0"/>
                </a:lnTo>
                <a:lnTo>
                  <a:pt x="4" y="4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4" name="Freeform 162"/>
          <p:cNvSpPr/>
          <p:nvPr/>
        </p:nvSpPr>
        <p:spPr bwMode="auto">
          <a:xfrm>
            <a:off x="8226425" y="1690688"/>
            <a:ext cx="84137" cy="84137"/>
          </a:xfrm>
          <a:custGeom>
            <a:avLst/>
            <a:gdLst>
              <a:gd name="T0" fmla="*/ 4 w 53"/>
              <a:gd name="T1" fmla="*/ 48 h 53"/>
              <a:gd name="T2" fmla="*/ 53 w 53"/>
              <a:gd name="T3" fmla="*/ 48 h 53"/>
              <a:gd name="T4" fmla="*/ 53 w 53"/>
              <a:gd name="T5" fmla="*/ 53 h 53"/>
              <a:gd name="T6" fmla="*/ 53 w 53"/>
              <a:gd name="T7" fmla="*/ 48 h 53"/>
              <a:gd name="T8" fmla="*/ 4 w 53"/>
              <a:gd name="T9" fmla="*/ 0 h 53"/>
              <a:gd name="T10" fmla="*/ 0 w 53"/>
              <a:gd name="T11" fmla="*/ 0 h 53"/>
              <a:gd name="T12" fmla="*/ 4 w 53"/>
              <a:gd name="T13" fmla="*/ 0 h 53"/>
              <a:gd name="T14" fmla="*/ 4 w 53"/>
              <a:gd name="T15" fmla="*/ 48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53">
                <a:moveTo>
                  <a:pt x="4" y="48"/>
                </a:moveTo>
                <a:lnTo>
                  <a:pt x="53" y="48"/>
                </a:lnTo>
                <a:lnTo>
                  <a:pt x="53" y="53"/>
                </a:lnTo>
                <a:lnTo>
                  <a:pt x="53" y="48"/>
                </a:lnTo>
                <a:lnTo>
                  <a:pt x="4" y="0"/>
                </a:lnTo>
                <a:lnTo>
                  <a:pt x="0" y="0"/>
                </a:lnTo>
                <a:lnTo>
                  <a:pt x="4" y="0"/>
                </a:lnTo>
                <a:lnTo>
                  <a:pt x="4" y="48"/>
                </a:lnTo>
                <a:close/>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65" name="Freeform 163"/>
          <p:cNvSpPr/>
          <p:nvPr/>
        </p:nvSpPr>
        <p:spPr bwMode="auto">
          <a:xfrm>
            <a:off x="5481638" y="2041525"/>
            <a:ext cx="2828925" cy="268287"/>
          </a:xfrm>
          <a:custGeom>
            <a:avLst/>
            <a:gdLst>
              <a:gd name="T0" fmla="*/ 0 w 1782"/>
              <a:gd name="T1" fmla="*/ 169 h 169"/>
              <a:gd name="T2" fmla="*/ 1782 w 1782"/>
              <a:gd name="T3" fmla="*/ 169 h 169"/>
              <a:gd name="T4" fmla="*/ 1782 w 1782"/>
              <a:gd name="T5" fmla="*/ 48 h 169"/>
              <a:gd name="T6" fmla="*/ 1733 w 1782"/>
              <a:gd name="T7" fmla="*/ 0 h 169"/>
              <a:gd name="T8" fmla="*/ 0 w 1782"/>
              <a:gd name="T9" fmla="*/ 0 h 169"/>
              <a:gd name="T10" fmla="*/ 0 w 1782"/>
              <a:gd name="T11" fmla="*/ 169 h 169"/>
            </a:gdLst>
            <a:ahLst/>
            <a:cxnLst>
              <a:cxn ang="0">
                <a:pos x="T0" y="T1"/>
              </a:cxn>
              <a:cxn ang="0">
                <a:pos x="T2" y="T3"/>
              </a:cxn>
              <a:cxn ang="0">
                <a:pos x="T4" y="T5"/>
              </a:cxn>
              <a:cxn ang="0">
                <a:pos x="T6" y="T7"/>
              </a:cxn>
              <a:cxn ang="0">
                <a:pos x="T8" y="T9"/>
              </a:cxn>
              <a:cxn ang="0">
                <a:pos x="T10" y="T11"/>
              </a:cxn>
            </a:cxnLst>
            <a:rect l="0" t="0" r="r" b="b"/>
            <a:pathLst>
              <a:path w="1782" h="169">
                <a:moveTo>
                  <a:pt x="0" y="169"/>
                </a:moveTo>
                <a:lnTo>
                  <a:pt x="1782" y="169"/>
                </a:lnTo>
                <a:lnTo>
                  <a:pt x="1782" y="48"/>
                </a:lnTo>
                <a:lnTo>
                  <a:pt x="1733" y="0"/>
                </a:lnTo>
                <a:lnTo>
                  <a:pt x="0" y="0"/>
                </a:lnTo>
                <a:lnTo>
                  <a:pt x="0" y="16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6" name="Freeform 164"/>
          <p:cNvSpPr>
            <a:spLocks noEditPoints="1"/>
          </p:cNvSpPr>
          <p:nvPr/>
        </p:nvSpPr>
        <p:spPr bwMode="auto">
          <a:xfrm>
            <a:off x="5035550" y="2041525"/>
            <a:ext cx="3275012" cy="268287"/>
          </a:xfrm>
          <a:custGeom>
            <a:avLst/>
            <a:gdLst>
              <a:gd name="T0" fmla="*/ 281 w 2063"/>
              <a:gd name="T1" fmla="*/ 29 h 169"/>
              <a:gd name="T2" fmla="*/ 0 w 2063"/>
              <a:gd name="T3" fmla="*/ 12 h 169"/>
              <a:gd name="T4" fmla="*/ 281 w 2063"/>
              <a:gd name="T5" fmla="*/ 169 h 169"/>
              <a:gd name="T6" fmla="*/ 2063 w 2063"/>
              <a:gd name="T7" fmla="*/ 169 h 169"/>
              <a:gd name="T8" fmla="*/ 2063 w 2063"/>
              <a:gd name="T9" fmla="*/ 48 h 169"/>
              <a:gd name="T10" fmla="*/ 2014 w 2063"/>
              <a:gd name="T11" fmla="*/ 0 h 169"/>
              <a:gd name="T12" fmla="*/ 281 w 2063"/>
              <a:gd name="T13" fmla="*/ 0 h 169"/>
              <a:gd name="T14" fmla="*/ 281 w 2063"/>
              <a:gd name="T15" fmla="*/ 169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3" h="169">
                <a:moveTo>
                  <a:pt x="281" y="29"/>
                </a:moveTo>
                <a:lnTo>
                  <a:pt x="0" y="12"/>
                </a:lnTo>
                <a:moveTo>
                  <a:pt x="281" y="169"/>
                </a:moveTo>
                <a:lnTo>
                  <a:pt x="2063" y="169"/>
                </a:lnTo>
                <a:lnTo>
                  <a:pt x="2063" y="48"/>
                </a:lnTo>
                <a:lnTo>
                  <a:pt x="2014" y="0"/>
                </a:lnTo>
                <a:lnTo>
                  <a:pt x="281" y="0"/>
                </a:lnTo>
                <a:lnTo>
                  <a:pt x="281" y="169"/>
                </a:lnTo>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67" name="Rectangle 165"/>
          <p:cNvSpPr>
            <a:spLocks noChangeArrowheads="1"/>
          </p:cNvSpPr>
          <p:nvPr/>
        </p:nvSpPr>
        <p:spPr bwMode="auto">
          <a:xfrm>
            <a:off x="5622925" y="2087563"/>
            <a:ext cx="91598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alibri" panose="020F0502020204030204" charset="0"/>
              </a:rPr>
              <a:t>usedMemory</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68" name="Rectangle 166"/>
          <p:cNvSpPr>
            <a:spLocks noChangeArrowheads="1"/>
          </p:cNvSpPr>
          <p:nvPr/>
        </p:nvSpPr>
        <p:spPr bwMode="auto">
          <a:xfrm>
            <a:off x="6400800" y="2087563"/>
            <a:ext cx="1619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69" name="Rectangle 167"/>
          <p:cNvSpPr>
            <a:spLocks noChangeArrowheads="1"/>
          </p:cNvSpPr>
          <p:nvPr/>
        </p:nvSpPr>
        <p:spPr bwMode="auto">
          <a:xfrm>
            <a:off x="6473825" y="2087563"/>
            <a:ext cx="11382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alibri" panose="020F0502020204030204" charset="0"/>
              </a:rPr>
              <a:t>memoryStrategy</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70" name="Rectangle 168"/>
          <p:cNvSpPr>
            <a:spLocks noChangeArrowheads="1"/>
          </p:cNvSpPr>
          <p:nvPr/>
        </p:nvSpPr>
        <p:spPr bwMode="auto">
          <a:xfrm>
            <a:off x="7451725" y="2087563"/>
            <a:ext cx="127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71" name="Rectangle 169"/>
          <p:cNvSpPr>
            <a:spLocks noChangeArrowheads="1"/>
          </p:cNvSpPr>
          <p:nvPr/>
        </p:nvSpPr>
        <p:spPr bwMode="auto">
          <a:xfrm>
            <a:off x="7494588" y="2087563"/>
            <a:ext cx="1619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alibri" panose="020F0502020204030204" charset="0"/>
              </a:rPr>
              <a:t>&gt;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72" name="Rectangle 170"/>
          <p:cNvSpPr>
            <a:spLocks noChangeArrowheads="1"/>
          </p:cNvSpPr>
          <p:nvPr/>
        </p:nvSpPr>
        <p:spPr bwMode="auto">
          <a:xfrm>
            <a:off x="7567613" y="2087563"/>
            <a:ext cx="6000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alibri" panose="020F0502020204030204" charset="0"/>
              </a:rPr>
              <a:t>getUsed</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73" name="Rectangle 171"/>
          <p:cNvSpPr>
            <a:spLocks noChangeArrowheads="1"/>
          </p:cNvSpPr>
          <p:nvPr/>
        </p:nvSpPr>
        <p:spPr bwMode="auto">
          <a:xfrm>
            <a:off x="8050213" y="2087563"/>
            <a:ext cx="1746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74" name="Rectangle 172"/>
          <p:cNvSpPr>
            <a:spLocks noChangeArrowheads="1"/>
          </p:cNvSpPr>
          <p:nvPr/>
        </p:nvSpPr>
        <p:spPr bwMode="auto">
          <a:xfrm>
            <a:off x="8137525" y="2087563"/>
            <a:ext cx="1206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75" name="Freeform 173"/>
          <p:cNvSpPr/>
          <p:nvPr/>
        </p:nvSpPr>
        <p:spPr bwMode="auto">
          <a:xfrm>
            <a:off x="8226425" y="2041525"/>
            <a:ext cx="84137" cy="84137"/>
          </a:xfrm>
          <a:custGeom>
            <a:avLst/>
            <a:gdLst>
              <a:gd name="T0" fmla="*/ 4 w 53"/>
              <a:gd name="T1" fmla="*/ 48 h 53"/>
              <a:gd name="T2" fmla="*/ 53 w 53"/>
              <a:gd name="T3" fmla="*/ 48 h 53"/>
              <a:gd name="T4" fmla="*/ 53 w 53"/>
              <a:gd name="T5" fmla="*/ 53 h 53"/>
              <a:gd name="T6" fmla="*/ 53 w 53"/>
              <a:gd name="T7" fmla="*/ 48 h 53"/>
              <a:gd name="T8" fmla="*/ 4 w 53"/>
              <a:gd name="T9" fmla="*/ 0 h 53"/>
              <a:gd name="T10" fmla="*/ 0 w 53"/>
              <a:gd name="T11" fmla="*/ 0 h 53"/>
              <a:gd name="T12" fmla="*/ 4 w 53"/>
              <a:gd name="T13" fmla="*/ 0 h 53"/>
              <a:gd name="T14" fmla="*/ 4 w 53"/>
              <a:gd name="T15" fmla="*/ 48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53">
                <a:moveTo>
                  <a:pt x="4" y="48"/>
                </a:moveTo>
                <a:lnTo>
                  <a:pt x="53" y="48"/>
                </a:lnTo>
                <a:lnTo>
                  <a:pt x="53" y="53"/>
                </a:lnTo>
                <a:lnTo>
                  <a:pt x="53" y="48"/>
                </a:lnTo>
                <a:lnTo>
                  <a:pt x="4" y="0"/>
                </a:lnTo>
                <a:lnTo>
                  <a:pt x="0" y="0"/>
                </a:lnTo>
                <a:lnTo>
                  <a:pt x="4" y="0"/>
                </a:lnTo>
                <a:lnTo>
                  <a:pt x="4" y="4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6" name="Freeform 174"/>
          <p:cNvSpPr/>
          <p:nvPr/>
        </p:nvSpPr>
        <p:spPr bwMode="auto">
          <a:xfrm>
            <a:off x="8226425" y="2041525"/>
            <a:ext cx="84137" cy="84137"/>
          </a:xfrm>
          <a:custGeom>
            <a:avLst/>
            <a:gdLst>
              <a:gd name="T0" fmla="*/ 4 w 53"/>
              <a:gd name="T1" fmla="*/ 48 h 53"/>
              <a:gd name="T2" fmla="*/ 53 w 53"/>
              <a:gd name="T3" fmla="*/ 48 h 53"/>
              <a:gd name="T4" fmla="*/ 53 w 53"/>
              <a:gd name="T5" fmla="*/ 53 h 53"/>
              <a:gd name="T6" fmla="*/ 53 w 53"/>
              <a:gd name="T7" fmla="*/ 48 h 53"/>
              <a:gd name="T8" fmla="*/ 4 w 53"/>
              <a:gd name="T9" fmla="*/ 0 h 53"/>
              <a:gd name="T10" fmla="*/ 0 w 53"/>
              <a:gd name="T11" fmla="*/ 0 h 53"/>
              <a:gd name="T12" fmla="*/ 4 w 53"/>
              <a:gd name="T13" fmla="*/ 0 h 53"/>
              <a:gd name="T14" fmla="*/ 4 w 53"/>
              <a:gd name="T15" fmla="*/ 48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53">
                <a:moveTo>
                  <a:pt x="4" y="48"/>
                </a:moveTo>
                <a:lnTo>
                  <a:pt x="53" y="48"/>
                </a:lnTo>
                <a:lnTo>
                  <a:pt x="53" y="53"/>
                </a:lnTo>
                <a:lnTo>
                  <a:pt x="53" y="48"/>
                </a:lnTo>
                <a:lnTo>
                  <a:pt x="4" y="0"/>
                </a:lnTo>
                <a:lnTo>
                  <a:pt x="0" y="0"/>
                </a:lnTo>
                <a:lnTo>
                  <a:pt x="4" y="0"/>
                </a:lnTo>
                <a:lnTo>
                  <a:pt x="4" y="48"/>
                </a:lnTo>
                <a:close/>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77" name="Freeform 175"/>
          <p:cNvSpPr/>
          <p:nvPr/>
        </p:nvSpPr>
        <p:spPr bwMode="auto">
          <a:xfrm>
            <a:off x="5481638" y="2392363"/>
            <a:ext cx="2828925" cy="268287"/>
          </a:xfrm>
          <a:custGeom>
            <a:avLst/>
            <a:gdLst>
              <a:gd name="T0" fmla="*/ 0 w 1782"/>
              <a:gd name="T1" fmla="*/ 169 h 169"/>
              <a:gd name="T2" fmla="*/ 1782 w 1782"/>
              <a:gd name="T3" fmla="*/ 169 h 169"/>
              <a:gd name="T4" fmla="*/ 1782 w 1782"/>
              <a:gd name="T5" fmla="*/ 48 h 169"/>
              <a:gd name="T6" fmla="*/ 1733 w 1782"/>
              <a:gd name="T7" fmla="*/ 0 h 169"/>
              <a:gd name="T8" fmla="*/ 0 w 1782"/>
              <a:gd name="T9" fmla="*/ 0 h 169"/>
              <a:gd name="T10" fmla="*/ 0 w 1782"/>
              <a:gd name="T11" fmla="*/ 169 h 169"/>
            </a:gdLst>
            <a:ahLst/>
            <a:cxnLst>
              <a:cxn ang="0">
                <a:pos x="T0" y="T1"/>
              </a:cxn>
              <a:cxn ang="0">
                <a:pos x="T2" y="T3"/>
              </a:cxn>
              <a:cxn ang="0">
                <a:pos x="T4" y="T5"/>
              </a:cxn>
              <a:cxn ang="0">
                <a:pos x="T6" y="T7"/>
              </a:cxn>
              <a:cxn ang="0">
                <a:pos x="T8" y="T9"/>
              </a:cxn>
              <a:cxn ang="0">
                <a:pos x="T10" y="T11"/>
              </a:cxn>
            </a:cxnLst>
            <a:rect l="0" t="0" r="r" b="b"/>
            <a:pathLst>
              <a:path w="1782" h="169">
                <a:moveTo>
                  <a:pt x="0" y="169"/>
                </a:moveTo>
                <a:lnTo>
                  <a:pt x="1782" y="169"/>
                </a:lnTo>
                <a:lnTo>
                  <a:pt x="1782" y="48"/>
                </a:lnTo>
                <a:lnTo>
                  <a:pt x="1733" y="0"/>
                </a:lnTo>
                <a:lnTo>
                  <a:pt x="0" y="0"/>
                </a:lnTo>
                <a:lnTo>
                  <a:pt x="0" y="16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8" name="Freeform 176"/>
          <p:cNvSpPr>
            <a:spLocks noEditPoints="1"/>
          </p:cNvSpPr>
          <p:nvPr/>
        </p:nvSpPr>
        <p:spPr bwMode="auto">
          <a:xfrm>
            <a:off x="5035550" y="2165350"/>
            <a:ext cx="3275012" cy="495300"/>
          </a:xfrm>
          <a:custGeom>
            <a:avLst/>
            <a:gdLst>
              <a:gd name="T0" fmla="*/ 281 w 2063"/>
              <a:gd name="T1" fmla="*/ 143 h 312"/>
              <a:gd name="T2" fmla="*/ 0 w 2063"/>
              <a:gd name="T3" fmla="*/ 0 h 312"/>
              <a:gd name="T4" fmla="*/ 281 w 2063"/>
              <a:gd name="T5" fmla="*/ 312 h 312"/>
              <a:gd name="T6" fmla="*/ 2063 w 2063"/>
              <a:gd name="T7" fmla="*/ 312 h 312"/>
              <a:gd name="T8" fmla="*/ 2063 w 2063"/>
              <a:gd name="T9" fmla="*/ 191 h 312"/>
              <a:gd name="T10" fmla="*/ 2014 w 2063"/>
              <a:gd name="T11" fmla="*/ 143 h 312"/>
              <a:gd name="T12" fmla="*/ 281 w 2063"/>
              <a:gd name="T13" fmla="*/ 143 h 312"/>
              <a:gd name="T14" fmla="*/ 281 w 2063"/>
              <a:gd name="T15" fmla="*/ 312 h 3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3" h="312">
                <a:moveTo>
                  <a:pt x="281" y="143"/>
                </a:moveTo>
                <a:lnTo>
                  <a:pt x="0" y="0"/>
                </a:lnTo>
                <a:moveTo>
                  <a:pt x="281" y="312"/>
                </a:moveTo>
                <a:lnTo>
                  <a:pt x="2063" y="312"/>
                </a:lnTo>
                <a:lnTo>
                  <a:pt x="2063" y="191"/>
                </a:lnTo>
                <a:lnTo>
                  <a:pt x="2014" y="143"/>
                </a:lnTo>
                <a:lnTo>
                  <a:pt x="281" y="143"/>
                </a:lnTo>
                <a:lnTo>
                  <a:pt x="281" y="312"/>
                </a:lnTo>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79" name="Rectangle 177"/>
          <p:cNvSpPr>
            <a:spLocks noChangeArrowheads="1"/>
          </p:cNvSpPr>
          <p:nvPr/>
        </p:nvSpPr>
        <p:spPr bwMode="auto">
          <a:xfrm>
            <a:off x="5757863" y="2438400"/>
            <a:ext cx="53816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alibri" panose="020F0502020204030204" charset="0"/>
              </a:rPr>
              <a:t>latency</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80" name="Rectangle 178"/>
          <p:cNvSpPr>
            <a:spLocks noChangeArrowheads="1"/>
          </p:cNvSpPr>
          <p:nvPr/>
        </p:nvSpPr>
        <p:spPr bwMode="auto">
          <a:xfrm>
            <a:off x="6180138" y="2438400"/>
            <a:ext cx="1619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81" name="Rectangle 179"/>
          <p:cNvSpPr>
            <a:spLocks noChangeArrowheads="1"/>
          </p:cNvSpPr>
          <p:nvPr/>
        </p:nvSpPr>
        <p:spPr bwMode="auto">
          <a:xfrm>
            <a:off x="6251575" y="2438400"/>
            <a:ext cx="106521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alibri" panose="020F0502020204030204" charset="0"/>
              </a:rPr>
              <a:t>latencyStrategy</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82" name="Rectangle 180"/>
          <p:cNvSpPr>
            <a:spLocks noChangeArrowheads="1"/>
          </p:cNvSpPr>
          <p:nvPr/>
        </p:nvSpPr>
        <p:spPr bwMode="auto">
          <a:xfrm>
            <a:off x="7161213" y="2438400"/>
            <a:ext cx="12858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83" name="Rectangle 181"/>
          <p:cNvSpPr>
            <a:spLocks noChangeArrowheads="1"/>
          </p:cNvSpPr>
          <p:nvPr/>
        </p:nvSpPr>
        <p:spPr bwMode="auto">
          <a:xfrm>
            <a:off x="7205663" y="2438400"/>
            <a:ext cx="1619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alibri" panose="020F0502020204030204" charset="0"/>
              </a:rPr>
              <a:t>&gt;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84" name="Rectangle 182"/>
          <p:cNvSpPr>
            <a:spLocks noChangeArrowheads="1"/>
          </p:cNvSpPr>
          <p:nvPr/>
        </p:nvSpPr>
        <p:spPr bwMode="auto">
          <a:xfrm>
            <a:off x="7277100" y="2438400"/>
            <a:ext cx="7683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alibri" panose="020F0502020204030204" charset="0"/>
              </a:rPr>
              <a:t>getLatency</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85" name="Rectangle 183"/>
          <p:cNvSpPr>
            <a:spLocks noChangeArrowheads="1"/>
          </p:cNvSpPr>
          <p:nvPr/>
        </p:nvSpPr>
        <p:spPr bwMode="auto">
          <a:xfrm>
            <a:off x="7915275" y="2438400"/>
            <a:ext cx="1746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86" name="Rectangle 184"/>
          <p:cNvSpPr>
            <a:spLocks noChangeArrowheads="1"/>
          </p:cNvSpPr>
          <p:nvPr/>
        </p:nvSpPr>
        <p:spPr bwMode="auto">
          <a:xfrm>
            <a:off x="8002588" y="2438400"/>
            <a:ext cx="1206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87" name="Freeform 185"/>
          <p:cNvSpPr/>
          <p:nvPr/>
        </p:nvSpPr>
        <p:spPr bwMode="auto">
          <a:xfrm>
            <a:off x="8226425" y="2392363"/>
            <a:ext cx="84137" cy="84137"/>
          </a:xfrm>
          <a:custGeom>
            <a:avLst/>
            <a:gdLst>
              <a:gd name="T0" fmla="*/ 4 w 53"/>
              <a:gd name="T1" fmla="*/ 48 h 53"/>
              <a:gd name="T2" fmla="*/ 53 w 53"/>
              <a:gd name="T3" fmla="*/ 48 h 53"/>
              <a:gd name="T4" fmla="*/ 53 w 53"/>
              <a:gd name="T5" fmla="*/ 53 h 53"/>
              <a:gd name="T6" fmla="*/ 53 w 53"/>
              <a:gd name="T7" fmla="*/ 48 h 53"/>
              <a:gd name="T8" fmla="*/ 4 w 53"/>
              <a:gd name="T9" fmla="*/ 0 h 53"/>
              <a:gd name="T10" fmla="*/ 0 w 53"/>
              <a:gd name="T11" fmla="*/ 0 h 53"/>
              <a:gd name="T12" fmla="*/ 4 w 53"/>
              <a:gd name="T13" fmla="*/ 0 h 53"/>
              <a:gd name="T14" fmla="*/ 4 w 53"/>
              <a:gd name="T15" fmla="*/ 48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53">
                <a:moveTo>
                  <a:pt x="4" y="48"/>
                </a:moveTo>
                <a:lnTo>
                  <a:pt x="53" y="48"/>
                </a:lnTo>
                <a:lnTo>
                  <a:pt x="53" y="53"/>
                </a:lnTo>
                <a:lnTo>
                  <a:pt x="53" y="48"/>
                </a:lnTo>
                <a:lnTo>
                  <a:pt x="4" y="0"/>
                </a:lnTo>
                <a:lnTo>
                  <a:pt x="0" y="0"/>
                </a:lnTo>
                <a:lnTo>
                  <a:pt x="4" y="0"/>
                </a:lnTo>
                <a:lnTo>
                  <a:pt x="4" y="4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Freeform 186"/>
          <p:cNvSpPr/>
          <p:nvPr/>
        </p:nvSpPr>
        <p:spPr bwMode="auto">
          <a:xfrm>
            <a:off x="8226425" y="2392363"/>
            <a:ext cx="84137" cy="84137"/>
          </a:xfrm>
          <a:custGeom>
            <a:avLst/>
            <a:gdLst>
              <a:gd name="T0" fmla="*/ 4 w 53"/>
              <a:gd name="T1" fmla="*/ 48 h 53"/>
              <a:gd name="T2" fmla="*/ 53 w 53"/>
              <a:gd name="T3" fmla="*/ 48 h 53"/>
              <a:gd name="T4" fmla="*/ 53 w 53"/>
              <a:gd name="T5" fmla="*/ 53 h 53"/>
              <a:gd name="T6" fmla="*/ 53 w 53"/>
              <a:gd name="T7" fmla="*/ 48 h 53"/>
              <a:gd name="T8" fmla="*/ 4 w 53"/>
              <a:gd name="T9" fmla="*/ 0 h 53"/>
              <a:gd name="T10" fmla="*/ 0 w 53"/>
              <a:gd name="T11" fmla="*/ 0 h 53"/>
              <a:gd name="T12" fmla="*/ 4 w 53"/>
              <a:gd name="T13" fmla="*/ 0 h 53"/>
              <a:gd name="T14" fmla="*/ 4 w 53"/>
              <a:gd name="T15" fmla="*/ 48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53">
                <a:moveTo>
                  <a:pt x="4" y="48"/>
                </a:moveTo>
                <a:lnTo>
                  <a:pt x="53" y="48"/>
                </a:lnTo>
                <a:lnTo>
                  <a:pt x="53" y="53"/>
                </a:lnTo>
                <a:lnTo>
                  <a:pt x="53" y="48"/>
                </a:lnTo>
                <a:lnTo>
                  <a:pt x="4" y="0"/>
                </a:lnTo>
                <a:lnTo>
                  <a:pt x="0" y="0"/>
                </a:lnTo>
                <a:lnTo>
                  <a:pt x="4" y="0"/>
                </a:lnTo>
                <a:lnTo>
                  <a:pt x="4" y="48"/>
                </a:lnTo>
                <a:close/>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代码实现</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t>24</a:t>
            </a:fld>
            <a:endParaRPr lang="zh-CN" altLang="en-US" dirty="0"/>
          </a:p>
        </p:txBody>
      </p:sp>
      <p:sp>
        <p:nvSpPr>
          <p:cNvPr id="5" name="TextBox 3"/>
          <p:cNvSpPr txBox="1"/>
          <p:nvPr/>
        </p:nvSpPr>
        <p:spPr>
          <a:xfrm>
            <a:off x="683568" y="1268760"/>
            <a:ext cx="7848872" cy="5262979"/>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anose="02070309020205020404" pitchFamily="49" charset="0"/>
              </a:defRPr>
            </a:lvl1pPr>
          </a:lstStyle>
          <a:p>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负载策略基类</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class </a:t>
            </a:r>
            <a:r>
              <a:rPr lang="en-US" altLang="zh-CN" sz="1600" dirty="0" err="1">
                <a:solidFill>
                  <a:schemeClr val="tx1"/>
                </a:solidFill>
                <a:latin typeface="Consolas" panose="020B0609020204030204" pitchFamily="49" charset="0"/>
                <a:ea typeface="华文楷体" panose="02010600040101010101" pitchFamily="2" charset="-122"/>
                <a:cs typeface="+mn-cs"/>
              </a:rPr>
              <a:t>LoadStrategy</a:t>
            </a:r>
            <a:r>
              <a:rPr lang="en-US" altLang="zh-CN" sz="1600" dirty="0">
                <a:solidFill>
                  <a:schemeClr val="tx1"/>
                </a:solidFill>
                <a:latin typeface="Consolas" panose="020B0609020204030204" pitchFamily="49" charset="0"/>
                <a:ea typeface="华文楷体" panose="02010600040101010101" pitchFamily="2" charset="-122"/>
                <a:cs typeface="+mn-cs"/>
              </a:rPr>
              <a:t> {								</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public:</a:t>
            </a:r>
          </a:p>
          <a:p>
            <a:pPr lvl="1"/>
            <a:r>
              <a:rPr lang="en-US" altLang="zh-CN" sz="1600" dirty="0">
                <a:solidFill>
                  <a:srgbClr val="FF0000"/>
                </a:solidFill>
                <a:latin typeface="Consolas" panose="020B0609020204030204" pitchFamily="49" charset="0"/>
                <a:ea typeface="华文楷体" panose="02010600040101010101" pitchFamily="2" charset="-122"/>
                <a:cs typeface="+mn-cs"/>
              </a:rPr>
              <a:t>virtual float </a:t>
            </a:r>
            <a:r>
              <a:rPr lang="en-US" altLang="zh-CN" sz="1600" dirty="0" err="1">
                <a:solidFill>
                  <a:srgbClr val="FF0000"/>
                </a:solidFill>
                <a:latin typeface="Consolas" panose="020B0609020204030204" pitchFamily="49" charset="0"/>
                <a:ea typeface="华文楷体" panose="02010600040101010101" pitchFamily="2" charset="-122"/>
                <a:cs typeface="+mn-cs"/>
              </a:rPr>
              <a:t>getLoad</a:t>
            </a:r>
            <a:r>
              <a:rPr lang="en-US" altLang="zh-CN" sz="1600" dirty="0">
                <a:solidFill>
                  <a:srgbClr val="FF0000"/>
                </a:solidFill>
                <a:latin typeface="Consolas" panose="020B0609020204030204" pitchFamily="49" charset="0"/>
                <a:ea typeface="华文楷体" panose="02010600040101010101" pitchFamily="2" charset="-122"/>
                <a:cs typeface="+mn-cs"/>
              </a:rPr>
              <a:t>() = 0;</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负载算法一具体实现</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class LoadStrategyImpl1 : </a:t>
            </a:r>
            <a:r>
              <a:rPr lang="en-US" altLang="zh-CN" sz="1600" dirty="0">
                <a:solidFill>
                  <a:srgbClr val="FF0000"/>
                </a:solidFill>
                <a:latin typeface="Consolas" panose="020B0609020204030204" pitchFamily="49" charset="0"/>
                <a:ea typeface="华文楷体" panose="02010600040101010101" pitchFamily="2" charset="-122"/>
                <a:cs typeface="+mn-cs"/>
              </a:rPr>
              <a:t>public </a:t>
            </a:r>
            <a:r>
              <a:rPr lang="en-US" altLang="zh-CN" sz="1600" dirty="0" err="1">
                <a:solidFill>
                  <a:srgbClr val="FF0000"/>
                </a:solidFill>
                <a:latin typeface="Consolas" panose="020B0609020204030204" pitchFamily="49" charset="0"/>
                <a:ea typeface="华文楷体" panose="02010600040101010101" pitchFamily="2" charset="-122"/>
                <a:cs typeface="+mn-cs"/>
              </a:rPr>
              <a:t>LoadStrategy</a:t>
            </a:r>
            <a:r>
              <a:rPr lang="en-US" altLang="zh-CN" sz="1600" dirty="0">
                <a:solidFill>
                  <a:srgbClr val="FF0000"/>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	</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public:</a:t>
            </a:r>
          </a:p>
          <a:p>
            <a:r>
              <a:rPr lang="en-US" altLang="zh-CN" sz="1600" dirty="0">
                <a:solidFill>
                  <a:schemeClr val="tx1"/>
                </a:solidFill>
                <a:latin typeface="Consolas" panose="020B0609020204030204" pitchFamily="49" charset="0"/>
                <a:ea typeface="华文楷体" panose="02010600040101010101" pitchFamily="2" charset="-122"/>
                <a:cs typeface="+mn-cs"/>
              </a:rPr>
              <a:t>	float </a:t>
            </a:r>
            <a:r>
              <a:rPr lang="en-US" altLang="zh-CN" sz="1600" dirty="0" err="1">
                <a:solidFill>
                  <a:schemeClr val="tx1"/>
                </a:solidFill>
                <a:latin typeface="Consolas" panose="020B0609020204030204" pitchFamily="49" charset="0"/>
                <a:ea typeface="华文楷体" panose="02010600040101010101" pitchFamily="2" charset="-122"/>
                <a:cs typeface="+mn-cs"/>
              </a:rPr>
              <a:t>getLoad</a:t>
            </a:r>
            <a:r>
              <a:rPr lang="en-US" altLang="zh-CN" sz="1600" dirty="0">
                <a:solidFill>
                  <a:schemeClr val="tx1"/>
                </a:solidFill>
                <a:latin typeface="Consolas" panose="020B0609020204030204" pitchFamily="49" charset="0"/>
                <a:ea typeface="华文楷体" panose="02010600040101010101" pitchFamily="2" charset="-122"/>
                <a:cs typeface="+mn-cs"/>
              </a:rPr>
              <a:t>() { </a:t>
            </a:r>
            <a:r>
              <a:rPr lang="en-US" altLang="zh-CN" sz="1600" dirty="0">
                <a:solidFill>
                  <a:srgbClr val="FF0000"/>
                </a:solidFill>
                <a:latin typeface="Consolas" panose="020B0609020204030204" pitchFamily="49" charset="0"/>
                <a:ea typeface="华文楷体" panose="02010600040101010101" pitchFamily="2" charset="-122"/>
                <a:cs typeface="+mn-cs"/>
              </a:rPr>
              <a:t>//</a:t>
            </a:r>
            <a:r>
              <a:rPr lang="zh-CN" altLang="en-US" sz="1600" dirty="0">
                <a:solidFill>
                  <a:srgbClr val="FF0000"/>
                </a:solidFill>
                <a:latin typeface="Consolas" panose="020B0609020204030204" pitchFamily="49" charset="0"/>
                <a:ea typeface="华文楷体" panose="02010600040101010101" pitchFamily="2" charset="-122"/>
                <a:cs typeface="+mn-cs"/>
              </a:rPr>
              <a:t>获取负载数值</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pPr lvl="1"/>
            <a:r>
              <a:rPr lang="en-US" altLang="zh-CN" sz="1600" dirty="0">
                <a:latin typeface="Consolas" panose="020B0609020204030204" pitchFamily="49" charset="0"/>
                <a:ea typeface="华文楷体" panose="02010600040101010101" pitchFamily="2" charset="-122"/>
              </a:rPr>
              <a:t>	</a:t>
            </a:r>
            <a:r>
              <a:rPr lang="en-US" altLang="zh-CN" sz="1600" dirty="0">
                <a:solidFill>
                  <a:schemeClr val="tx1"/>
                </a:solidFill>
                <a:latin typeface="Consolas" panose="020B0609020204030204" pitchFamily="49" charset="0"/>
                <a:ea typeface="华文楷体" panose="02010600040101010101" pitchFamily="2" charset="-122"/>
                <a:cs typeface="+mn-cs"/>
              </a:rPr>
              <a:t>…</a:t>
            </a:r>
          </a:p>
          <a:p>
            <a:pPr lvl="2"/>
            <a:r>
              <a:rPr lang="en-US" altLang="zh-CN" sz="1600" dirty="0">
                <a:solidFill>
                  <a:schemeClr val="tx1"/>
                </a:solidFill>
                <a:latin typeface="Consolas" panose="020B0609020204030204" pitchFamily="49" charset="0"/>
                <a:ea typeface="华文楷体" panose="02010600040101010101" pitchFamily="2" charset="-122"/>
                <a:cs typeface="+mn-cs"/>
              </a:rPr>
              <a:t>return load;</a:t>
            </a:r>
          </a:p>
          <a:p>
            <a:pPr lvl="1"/>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负载算法二具体实现</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class LoadStrategyImpl2 : </a:t>
            </a:r>
            <a:r>
              <a:rPr lang="en-US" altLang="zh-CN" sz="1600" dirty="0">
                <a:solidFill>
                  <a:srgbClr val="FF0000"/>
                </a:solidFill>
                <a:latin typeface="Consolas" panose="020B0609020204030204" pitchFamily="49" charset="0"/>
                <a:ea typeface="华文楷体" panose="02010600040101010101" pitchFamily="2" charset="-122"/>
                <a:cs typeface="+mn-cs"/>
              </a:rPr>
              <a:t>public </a:t>
            </a:r>
            <a:r>
              <a:rPr lang="en-US" altLang="zh-CN" sz="1600" dirty="0" err="1">
                <a:solidFill>
                  <a:srgbClr val="FF0000"/>
                </a:solidFill>
                <a:latin typeface="Consolas" panose="020B0609020204030204" pitchFamily="49" charset="0"/>
                <a:ea typeface="华文楷体" panose="02010600040101010101" pitchFamily="2" charset="-122"/>
                <a:cs typeface="+mn-cs"/>
              </a:rPr>
              <a:t>LoadStrategy</a:t>
            </a:r>
            <a:r>
              <a:rPr lang="en-US" altLang="zh-CN" sz="1600" dirty="0">
                <a:solidFill>
                  <a:srgbClr val="FF0000"/>
                </a:solidFill>
                <a:latin typeface="Consolas" panose="020B0609020204030204" pitchFamily="49" charset="0"/>
                <a:ea typeface="华文楷体" panose="02010600040101010101" pitchFamily="2" charset="-122"/>
                <a:cs typeface="+mn-cs"/>
              </a:rPr>
              <a:t> </a:t>
            </a:r>
            <a:r>
              <a:rPr lang="en-US" altLang="zh-CN" sz="1600" dirty="0">
                <a:solidFill>
                  <a:schemeClr val="tx1"/>
                </a:solidFill>
                <a:latin typeface="Consolas" panose="020B0609020204030204" pitchFamily="49" charset="0"/>
                <a:ea typeface="华文楷体" panose="02010600040101010101" pitchFamily="2" charset="-122"/>
                <a:cs typeface="+mn-cs"/>
              </a:rPr>
              <a:t>{	</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rPr>
              <a:t>public:</a:t>
            </a:r>
          </a:p>
          <a:p>
            <a:r>
              <a:rPr lang="en-US" altLang="zh-CN" sz="1600" dirty="0">
                <a:solidFill>
                  <a:schemeClr val="tx1"/>
                </a:solidFill>
                <a:latin typeface="Consolas" panose="020B0609020204030204" pitchFamily="49" charset="0"/>
                <a:ea typeface="华文楷体" panose="02010600040101010101" pitchFamily="2" charset="-122"/>
              </a:rPr>
              <a:t>	float </a:t>
            </a:r>
            <a:r>
              <a:rPr lang="en-US" altLang="zh-CN" sz="1600" dirty="0" err="1">
                <a:solidFill>
                  <a:schemeClr val="tx1"/>
                </a:solidFill>
                <a:latin typeface="Consolas" panose="020B0609020204030204" pitchFamily="49" charset="0"/>
                <a:ea typeface="华文楷体" panose="02010600040101010101" pitchFamily="2" charset="-122"/>
              </a:rPr>
              <a:t>getLoad</a:t>
            </a:r>
            <a:r>
              <a:rPr lang="en-US" altLang="zh-CN" sz="1600" dirty="0">
                <a:solidFill>
                  <a:schemeClr val="tx1"/>
                </a:solidFill>
                <a:latin typeface="Consolas" panose="020B0609020204030204" pitchFamily="49" charset="0"/>
                <a:ea typeface="华文楷体" panose="02010600040101010101" pitchFamily="2" charset="-122"/>
              </a:rPr>
              <a:t>() { </a:t>
            </a:r>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获取负载数值</a:t>
            </a:r>
            <a:endParaRPr lang="en-US" altLang="zh-CN" sz="1600" dirty="0">
              <a:solidFill>
                <a:srgbClr val="FF0000"/>
              </a:solidFill>
              <a:latin typeface="Consolas" panose="020B0609020204030204" pitchFamily="49" charset="0"/>
              <a:ea typeface="华文楷体" panose="02010600040101010101" pitchFamily="2" charset="-122"/>
            </a:endParaRPr>
          </a:p>
          <a:p>
            <a:pPr lvl="1"/>
            <a:r>
              <a:rPr lang="en-US" altLang="zh-CN" sz="1600" dirty="0">
                <a:latin typeface="Consolas" panose="020B0609020204030204" pitchFamily="49" charset="0"/>
                <a:ea typeface="华文楷体" panose="02010600040101010101" pitchFamily="2" charset="-122"/>
              </a:rPr>
              <a:t>	…</a:t>
            </a:r>
          </a:p>
          <a:p>
            <a:pPr lvl="2"/>
            <a:r>
              <a:rPr lang="en-US" altLang="zh-CN" sz="1600" dirty="0">
                <a:latin typeface="Consolas" panose="020B0609020204030204" pitchFamily="49" charset="0"/>
                <a:ea typeface="华文楷体" panose="02010600040101010101" pitchFamily="2" charset="-122"/>
              </a:rPr>
              <a:t>return load;</a:t>
            </a:r>
          </a:p>
          <a:p>
            <a:pPr lvl="1"/>
            <a:r>
              <a:rPr lang="en-US" altLang="zh-CN" sz="1600" dirty="0">
                <a:latin typeface="Consolas" panose="020B0609020204030204" pitchFamily="49" charset="0"/>
                <a:ea typeface="华文楷体" panose="02010600040101010101" pitchFamily="2" charset="-122"/>
              </a:rPr>
              <a:t>}</a:t>
            </a: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a:t>
            </a:r>
            <a:r>
              <a:rPr lang="en-US" altLang="zh-CN" dirty="0" err="1"/>
              <a:t>MemoryStrategy</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t>25</a:t>
            </a:fld>
            <a:endParaRPr lang="zh-CN" altLang="en-US" dirty="0"/>
          </a:p>
        </p:txBody>
      </p:sp>
      <p:sp>
        <p:nvSpPr>
          <p:cNvPr id="6" name="AutoShape 3"/>
          <p:cNvSpPr>
            <a:spLocks noChangeAspect="1" noChangeArrowheads="1" noTextEdit="1"/>
          </p:cNvSpPr>
          <p:nvPr/>
        </p:nvSpPr>
        <p:spPr bwMode="auto">
          <a:xfrm>
            <a:off x="684213" y="1141413"/>
            <a:ext cx="7631112" cy="558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5" name="Rectangle 13"/>
          <p:cNvSpPr>
            <a:spLocks noChangeArrowheads="1"/>
          </p:cNvSpPr>
          <p:nvPr/>
        </p:nvSpPr>
        <p:spPr bwMode="auto">
          <a:xfrm>
            <a:off x="1817688" y="4251325"/>
            <a:ext cx="1019175" cy="2460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6" name="Rectangle 14"/>
          <p:cNvSpPr>
            <a:spLocks noChangeArrowheads="1"/>
          </p:cNvSpPr>
          <p:nvPr/>
        </p:nvSpPr>
        <p:spPr bwMode="auto">
          <a:xfrm>
            <a:off x="1817688" y="4251325"/>
            <a:ext cx="1019175" cy="246062"/>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7" name="Rectangle 15"/>
          <p:cNvSpPr>
            <a:spLocks noChangeArrowheads="1"/>
          </p:cNvSpPr>
          <p:nvPr/>
        </p:nvSpPr>
        <p:spPr bwMode="auto">
          <a:xfrm>
            <a:off x="1817688" y="3714750"/>
            <a:ext cx="1019175" cy="536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 name="Rectangle 16"/>
          <p:cNvSpPr>
            <a:spLocks noChangeArrowheads="1"/>
          </p:cNvSpPr>
          <p:nvPr/>
        </p:nvSpPr>
        <p:spPr bwMode="auto">
          <a:xfrm>
            <a:off x="1817688" y="3714750"/>
            <a:ext cx="1019175" cy="536575"/>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9" name="Rectangle 17"/>
          <p:cNvSpPr>
            <a:spLocks noChangeArrowheads="1"/>
          </p:cNvSpPr>
          <p:nvPr/>
        </p:nvSpPr>
        <p:spPr bwMode="auto">
          <a:xfrm>
            <a:off x="1873250" y="3743325"/>
            <a:ext cx="249237"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&lt;&lt;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0" name="Rectangle 18"/>
          <p:cNvSpPr>
            <a:spLocks noChangeArrowheads="1"/>
          </p:cNvSpPr>
          <p:nvPr/>
        </p:nvSpPr>
        <p:spPr bwMode="auto">
          <a:xfrm>
            <a:off x="2033588" y="3743325"/>
            <a:ext cx="681037"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Interface</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1" name="Rectangle 19"/>
          <p:cNvSpPr>
            <a:spLocks noChangeArrowheads="1"/>
          </p:cNvSpPr>
          <p:nvPr/>
        </p:nvSpPr>
        <p:spPr bwMode="auto">
          <a:xfrm>
            <a:off x="2627313" y="3743325"/>
            <a:ext cx="249237"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&gt;&gt;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2" name="Rectangle 20"/>
          <p:cNvSpPr>
            <a:spLocks noChangeArrowheads="1"/>
          </p:cNvSpPr>
          <p:nvPr/>
        </p:nvSpPr>
        <p:spPr bwMode="auto">
          <a:xfrm>
            <a:off x="1889125" y="3973513"/>
            <a:ext cx="9636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a:ln>
                  <a:noFill/>
                </a:ln>
                <a:solidFill>
                  <a:srgbClr val="000000"/>
                </a:solidFill>
                <a:effectLst/>
                <a:latin typeface="Calibri" panose="020F0502020204030204" charset="0"/>
              </a:rPr>
              <a:t>LoadStrategy</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3" name="Rectangle 21"/>
          <p:cNvSpPr>
            <a:spLocks noChangeArrowheads="1"/>
          </p:cNvSpPr>
          <p:nvPr/>
        </p:nvSpPr>
        <p:spPr bwMode="auto">
          <a:xfrm>
            <a:off x="2055813" y="4270375"/>
            <a:ext cx="61436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getLoad</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4" name="Rectangle 22"/>
          <p:cNvSpPr>
            <a:spLocks noChangeArrowheads="1"/>
          </p:cNvSpPr>
          <p:nvPr/>
        </p:nvSpPr>
        <p:spPr bwMode="auto">
          <a:xfrm>
            <a:off x="2582863" y="4270375"/>
            <a:ext cx="1889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5" name="Rectangle 23"/>
          <p:cNvSpPr>
            <a:spLocks noChangeArrowheads="1"/>
          </p:cNvSpPr>
          <p:nvPr/>
        </p:nvSpPr>
        <p:spPr bwMode="auto">
          <a:xfrm>
            <a:off x="730250" y="5322888"/>
            <a:ext cx="1350962" cy="2460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6" name="Rectangle 24"/>
          <p:cNvSpPr>
            <a:spLocks noChangeArrowheads="1"/>
          </p:cNvSpPr>
          <p:nvPr/>
        </p:nvSpPr>
        <p:spPr bwMode="auto">
          <a:xfrm>
            <a:off x="730250" y="5322888"/>
            <a:ext cx="1350962" cy="246062"/>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7" name="Rectangle 25"/>
          <p:cNvSpPr>
            <a:spLocks noChangeArrowheads="1"/>
          </p:cNvSpPr>
          <p:nvPr/>
        </p:nvSpPr>
        <p:spPr bwMode="auto">
          <a:xfrm>
            <a:off x="730250" y="4975225"/>
            <a:ext cx="1350962" cy="3476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8" name="Rectangle 26"/>
          <p:cNvSpPr>
            <a:spLocks noChangeArrowheads="1"/>
          </p:cNvSpPr>
          <p:nvPr/>
        </p:nvSpPr>
        <p:spPr bwMode="auto">
          <a:xfrm>
            <a:off x="730250" y="4975225"/>
            <a:ext cx="1350962" cy="347662"/>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9" name="Rectangle 27"/>
          <p:cNvSpPr>
            <a:spLocks noChangeArrowheads="1"/>
          </p:cNvSpPr>
          <p:nvPr/>
        </p:nvSpPr>
        <p:spPr bwMode="auto">
          <a:xfrm>
            <a:off x="774700" y="5045075"/>
            <a:ext cx="12684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a:ln>
                  <a:noFill/>
                </a:ln>
                <a:solidFill>
                  <a:srgbClr val="000000"/>
                </a:solidFill>
                <a:effectLst/>
                <a:latin typeface="Calibri" panose="020F0502020204030204" charset="0"/>
              </a:rPr>
              <a:t>LoadStrategyImpl</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0" name="Rectangle 28"/>
          <p:cNvSpPr>
            <a:spLocks noChangeArrowheads="1"/>
          </p:cNvSpPr>
          <p:nvPr/>
        </p:nvSpPr>
        <p:spPr bwMode="auto">
          <a:xfrm>
            <a:off x="1958975" y="5045075"/>
            <a:ext cx="168275"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a:ln>
                  <a:noFill/>
                </a:ln>
                <a:solidFill>
                  <a:srgbClr val="000000"/>
                </a:solidFill>
                <a:effectLst/>
                <a:latin typeface="Calibri" panose="020F0502020204030204"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1" name="Rectangle 29"/>
          <p:cNvSpPr>
            <a:spLocks noChangeArrowheads="1"/>
          </p:cNvSpPr>
          <p:nvPr/>
        </p:nvSpPr>
        <p:spPr bwMode="auto">
          <a:xfrm>
            <a:off x="1133475" y="5341938"/>
            <a:ext cx="61436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getLoad</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2" name="Rectangle 30"/>
          <p:cNvSpPr>
            <a:spLocks noChangeArrowheads="1"/>
          </p:cNvSpPr>
          <p:nvPr/>
        </p:nvSpPr>
        <p:spPr bwMode="auto">
          <a:xfrm>
            <a:off x="1660525" y="5341938"/>
            <a:ext cx="1889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3" name="Rectangle 31"/>
          <p:cNvSpPr>
            <a:spLocks noChangeArrowheads="1"/>
          </p:cNvSpPr>
          <p:nvPr/>
        </p:nvSpPr>
        <p:spPr bwMode="auto">
          <a:xfrm>
            <a:off x="1652588" y="6113463"/>
            <a:ext cx="1350962" cy="2460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4" name="Rectangle 32"/>
          <p:cNvSpPr>
            <a:spLocks noChangeArrowheads="1"/>
          </p:cNvSpPr>
          <p:nvPr/>
        </p:nvSpPr>
        <p:spPr bwMode="auto">
          <a:xfrm>
            <a:off x="1652588" y="6113463"/>
            <a:ext cx="1350962" cy="246062"/>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5" name="Rectangle 33"/>
          <p:cNvSpPr>
            <a:spLocks noChangeArrowheads="1"/>
          </p:cNvSpPr>
          <p:nvPr/>
        </p:nvSpPr>
        <p:spPr bwMode="auto">
          <a:xfrm>
            <a:off x="1652588" y="5767388"/>
            <a:ext cx="1350962" cy="3460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6" name="Rectangle 34"/>
          <p:cNvSpPr>
            <a:spLocks noChangeArrowheads="1"/>
          </p:cNvSpPr>
          <p:nvPr/>
        </p:nvSpPr>
        <p:spPr bwMode="auto">
          <a:xfrm>
            <a:off x="1652588" y="5767388"/>
            <a:ext cx="1350962" cy="346075"/>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7" name="Rectangle 35"/>
          <p:cNvSpPr>
            <a:spLocks noChangeArrowheads="1"/>
          </p:cNvSpPr>
          <p:nvPr/>
        </p:nvSpPr>
        <p:spPr bwMode="auto">
          <a:xfrm>
            <a:off x="1697038" y="5835650"/>
            <a:ext cx="12684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a:ln>
                  <a:noFill/>
                </a:ln>
                <a:solidFill>
                  <a:srgbClr val="000000"/>
                </a:solidFill>
                <a:effectLst/>
                <a:latin typeface="Calibri" panose="020F0502020204030204" charset="0"/>
              </a:rPr>
              <a:t>LoadStrategyImpl</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8" name="Rectangle 36"/>
          <p:cNvSpPr>
            <a:spLocks noChangeArrowheads="1"/>
          </p:cNvSpPr>
          <p:nvPr/>
        </p:nvSpPr>
        <p:spPr bwMode="auto">
          <a:xfrm>
            <a:off x="2881313" y="5835650"/>
            <a:ext cx="168275"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a:ln>
                  <a:noFill/>
                </a:ln>
                <a:solidFill>
                  <a:srgbClr val="000000"/>
                </a:solidFill>
                <a:effectLst/>
                <a:latin typeface="Calibri" panose="020F0502020204030204" charset="0"/>
              </a:rPr>
              <a:t>2</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9" name="Rectangle 37"/>
          <p:cNvSpPr>
            <a:spLocks noChangeArrowheads="1"/>
          </p:cNvSpPr>
          <p:nvPr/>
        </p:nvSpPr>
        <p:spPr bwMode="auto">
          <a:xfrm>
            <a:off x="2055813" y="6132513"/>
            <a:ext cx="61436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getLoad</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0" name="Rectangle 38"/>
          <p:cNvSpPr>
            <a:spLocks noChangeArrowheads="1"/>
          </p:cNvSpPr>
          <p:nvPr/>
        </p:nvSpPr>
        <p:spPr bwMode="auto">
          <a:xfrm>
            <a:off x="2582863" y="6132513"/>
            <a:ext cx="1889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1" name="Rectangle 39"/>
          <p:cNvSpPr>
            <a:spLocks noChangeArrowheads="1"/>
          </p:cNvSpPr>
          <p:nvPr/>
        </p:nvSpPr>
        <p:spPr bwMode="auto">
          <a:xfrm>
            <a:off x="2487613" y="5322888"/>
            <a:ext cx="1350962" cy="2460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2" name="Rectangle 40"/>
          <p:cNvSpPr>
            <a:spLocks noChangeArrowheads="1"/>
          </p:cNvSpPr>
          <p:nvPr/>
        </p:nvSpPr>
        <p:spPr bwMode="auto">
          <a:xfrm>
            <a:off x="2487613" y="5322888"/>
            <a:ext cx="1350962" cy="246062"/>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3" name="Rectangle 41"/>
          <p:cNvSpPr>
            <a:spLocks noChangeArrowheads="1"/>
          </p:cNvSpPr>
          <p:nvPr/>
        </p:nvSpPr>
        <p:spPr bwMode="auto">
          <a:xfrm>
            <a:off x="2487613" y="4975225"/>
            <a:ext cx="1350962" cy="3476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4" name="Rectangle 42"/>
          <p:cNvSpPr>
            <a:spLocks noChangeArrowheads="1"/>
          </p:cNvSpPr>
          <p:nvPr/>
        </p:nvSpPr>
        <p:spPr bwMode="auto">
          <a:xfrm>
            <a:off x="2487613" y="4975225"/>
            <a:ext cx="1350962" cy="347662"/>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5" name="Rectangle 43"/>
          <p:cNvSpPr>
            <a:spLocks noChangeArrowheads="1"/>
          </p:cNvSpPr>
          <p:nvPr/>
        </p:nvSpPr>
        <p:spPr bwMode="auto">
          <a:xfrm>
            <a:off x="2533650" y="5045075"/>
            <a:ext cx="1266825"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a:ln>
                  <a:noFill/>
                </a:ln>
                <a:solidFill>
                  <a:srgbClr val="000000"/>
                </a:solidFill>
                <a:effectLst/>
                <a:latin typeface="Calibri" panose="020F0502020204030204" charset="0"/>
              </a:rPr>
              <a:t>LoadStrategyImpl</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6" name="Rectangle 44"/>
          <p:cNvSpPr>
            <a:spLocks noChangeArrowheads="1"/>
          </p:cNvSpPr>
          <p:nvPr/>
        </p:nvSpPr>
        <p:spPr bwMode="auto">
          <a:xfrm>
            <a:off x="3717925" y="5045075"/>
            <a:ext cx="168275"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a:ln>
                  <a:noFill/>
                </a:ln>
                <a:solidFill>
                  <a:srgbClr val="000000"/>
                </a:solidFill>
                <a:effectLst/>
                <a:latin typeface="Calibri" panose="020F0502020204030204" charset="0"/>
              </a:rPr>
              <a:t>3</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7" name="Rectangle 45"/>
          <p:cNvSpPr>
            <a:spLocks noChangeArrowheads="1"/>
          </p:cNvSpPr>
          <p:nvPr/>
        </p:nvSpPr>
        <p:spPr bwMode="auto">
          <a:xfrm>
            <a:off x="2892425" y="5341938"/>
            <a:ext cx="612775"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getLoad</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8" name="Rectangle 46"/>
          <p:cNvSpPr>
            <a:spLocks noChangeArrowheads="1"/>
          </p:cNvSpPr>
          <p:nvPr/>
        </p:nvSpPr>
        <p:spPr bwMode="auto">
          <a:xfrm>
            <a:off x="3419475" y="5341938"/>
            <a:ext cx="187325"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9" name="Freeform 47"/>
          <p:cNvSpPr/>
          <p:nvPr/>
        </p:nvSpPr>
        <p:spPr bwMode="auto">
          <a:xfrm>
            <a:off x="1404938" y="4578350"/>
            <a:ext cx="922337" cy="396875"/>
          </a:xfrm>
          <a:custGeom>
            <a:avLst/>
            <a:gdLst>
              <a:gd name="T0" fmla="*/ 0 w 581"/>
              <a:gd name="T1" fmla="*/ 250 h 250"/>
              <a:gd name="T2" fmla="*/ 0 w 581"/>
              <a:gd name="T3" fmla="*/ 46 h 250"/>
              <a:gd name="T4" fmla="*/ 581 w 581"/>
              <a:gd name="T5" fmla="*/ 46 h 250"/>
              <a:gd name="T6" fmla="*/ 581 w 581"/>
              <a:gd name="T7" fmla="*/ 0 h 250"/>
            </a:gdLst>
            <a:ahLst/>
            <a:cxnLst>
              <a:cxn ang="0">
                <a:pos x="T0" y="T1"/>
              </a:cxn>
              <a:cxn ang="0">
                <a:pos x="T2" y="T3"/>
              </a:cxn>
              <a:cxn ang="0">
                <a:pos x="T4" y="T5"/>
              </a:cxn>
              <a:cxn ang="0">
                <a:pos x="T6" y="T7"/>
              </a:cxn>
            </a:cxnLst>
            <a:rect l="0" t="0" r="r" b="b"/>
            <a:pathLst>
              <a:path w="581" h="250">
                <a:moveTo>
                  <a:pt x="0" y="250"/>
                </a:moveTo>
                <a:lnTo>
                  <a:pt x="0" y="46"/>
                </a:lnTo>
                <a:lnTo>
                  <a:pt x="581" y="46"/>
                </a:lnTo>
                <a:lnTo>
                  <a:pt x="581" y="0"/>
                </a:lnTo>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0" name="Freeform 48"/>
          <p:cNvSpPr/>
          <p:nvPr/>
        </p:nvSpPr>
        <p:spPr bwMode="auto">
          <a:xfrm>
            <a:off x="2300288" y="4497388"/>
            <a:ext cx="53975" cy="80962"/>
          </a:xfrm>
          <a:custGeom>
            <a:avLst/>
            <a:gdLst>
              <a:gd name="T0" fmla="*/ 34 w 34"/>
              <a:gd name="T1" fmla="*/ 51 h 51"/>
              <a:gd name="T2" fmla="*/ 17 w 34"/>
              <a:gd name="T3" fmla="*/ 0 h 51"/>
              <a:gd name="T4" fmla="*/ 0 w 34"/>
              <a:gd name="T5" fmla="*/ 51 h 51"/>
              <a:gd name="T6" fmla="*/ 34 w 34"/>
              <a:gd name="T7" fmla="*/ 51 h 51"/>
            </a:gdLst>
            <a:ahLst/>
            <a:cxnLst>
              <a:cxn ang="0">
                <a:pos x="T0" y="T1"/>
              </a:cxn>
              <a:cxn ang="0">
                <a:pos x="T2" y="T3"/>
              </a:cxn>
              <a:cxn ang="0">
                <a:pos x="T4" y="T5"/>
              </a:cxn>
              <a:cxn ang="0">
                <a:pos x="T6" y="T7"/>
              </a:cxn>
            </a:cxnLst>
            <a:rect l="0" t="0" r="r" b="b"/>
            <a:pathLst>
              <a:path w="34" h="51">
                <a:moveTo>
                  <a:pt x="34" y="51"/>
                </a:moveTo>
                <a:lnTo>
                  <a:pt x="17" y="0"/>
                </a:lnTo>
                <a:lnTo>
                  <a:pt x="0" y="51"/>
                </a:lnTo>
                <a:lnTo>
                  <a:pt x="34" y="51"/>
                </a:lnTo>
                <a:close/>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1" name="Freeform 49"/>
          <p:cNvSpPr/>
          <p:nvPr/>
        </p:nvSpPr>
        <p:spPr bwMode="auto">
          <a:xfrm>
            <a:off x="2327275" y="4578350"/>
            <a:ext cx="836612" cy="396875"/>
          </a:xfrm>
          <a:custGeom>
            <a:avLst/>
            <a:gdLst>
              <a:gd name="T0" fmla="*/ 527 w 527"/>
              <a:gd name="T1" fmla="*/ 250 h 250"/>
              <a:gd name="T2" fmla="*/ 527 w 527"/>
              <a:gd name="T3" fmla="*/ 45 h 250"/>
              <a:gd name="T4" fmla="*/ 0 w 527"/>
              <a:gd name="T5" fmla="*/ 45 h 250"/>
              <a:gd name="T6" fmla="*/ 0 w 527"/>
              <a:gd name="T7" fmla="*/ 0 h 250"/>
            </a:gdLst>
            <a:ahLst/>
            <a:cxnLst>
              <a:cxn ang="0">
                <a:pos x="T0" y="T1"/>
              </a:cxn>
              <a:cxn ang="0">
                <a:pos x="T2" y="T3"/>
              </a:cxn>
              <a:cxn ang="0">
                <a:pos x="T4" y="T5"/>
              </a:cxn>
              <a:cxn ang="0">
                <a:pos x="T6" y="T7"/>
              </a:cxn>
            </a:cxnLst>
            <a:rect l="0" t="0" r="r" b="b"/>
            <a:pathLst>
              <a:path w="527" h="250">
                <a:moveTo>
                  <a:pt x="527" y="250"/>
                </a:moveTo>
                <a:lnTo>
                  <a:pt x="527" y="45"/>
                </a:lnTo>
                <a:lnTo>
                  <a:pt x="0" y="45"/>
                </a:lnTo>
                <a:lnTo>
                  <a:pt x="0" y="0"/>
                </a:lnTo>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2" name="Freeform 50"/>
          <p:cNvSpPr/>
          <p:nvPr/>
        </p:nvSpPr>
        <p:spPr bwMode="auto">
          <a:xfrm>
            <a:off x="2300288" y="4497388"/>
            <a:ext cx="53975" cy="80962"/>
          </a:xfrm>
          <a:custGeom>
            <a:avLst/>
            <a:gdLst>
              <a:gd name="T0" fmla="*/ 34 w 34"/>
              <a:gd name="T1" fmla="*/ 51 h 51"/>
              <a:gd name="T2" fmla="*/ 17 w 34"/>
              <a:gd name="T3" fmla="*/ 0 h 51"/>
              <a:gd name="T4" fmla="*/ 0 w 34"/>
              <a:gd name="T5" fmla="*/ 51 h 51"/>
              <a:gd name="T6" fmla="*/ 34 w 34"/>
              <a:gd name="T7" fmla="*/ 51 h 51"/>
            </a:gdLst>
            <a:ahLst/>
            <a:cxnLst>
              <a:cxn ang="0">
                <a:pos x="T0" y="T1"/>
              </a:cxn>
              <a:cxn ang="0">
                <a:pos x="T2" y="T3"/>
              </a:cxn>
              <a:cxn ang="0">
                <a:pos x="T4" y="T5"/>
              </a:cxn>
              <a:cxn ang="0">
                <a:pos x="T6" y="T7"/>
              </a:cxn>
            </a:cxnLst>
            <a:rect l="0" t="0" r="r" b="b"/>
            <a:pathLst>
              <a:path w="34" h="51">
                <a:moveTo>
                  <a:pt x="34" y="51"/>
                </a:moveTo>
                <a:lnTo>
                  <a:pt x="17" y="0"/>
                </a:lnTo>
                <a:lnTo>
                  <a:pt x="0" y="51"/>
                </a:lnTo>
                <a:lnTo>
                  <a:pt x="34" y="51"/>
                </a:lnTo>
                <a:close/>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3" name="Line 51"/>
          <p:cNvSpPr>
            <a:spLocks noChangeShapeType="1"/>
          </p:cNvSpPr>
          <p:nvPr/>
        </p:nvSpPr>
        <p:spPr bwMode="auto">
          <a:xfrm flipV="1">
            <a:off x="2327275" y="4578350"/>
            <a:ext cx="0" cy="1189037"/>
          </a:xfrm>
          <a:prstGeom prst="line">
            <a:avLst/>
          </a:prstGeom>
          <a:noFill/>
          <a:ln w="63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4" name="Freeform 52"/>
          <p:cNvSpPr/>
          <p:nvPr/>
        </p:nvSpPr>
        <p:spPr bwMode="auto">
          <a:xfrm>
            <a:off x="2300288" y="4497388"/>
            <a:ext cx="53975" cy="80962"/>
          </a:xfrm>
          <a:custGeom>
            <a:avLst/>
            <a:gdLst>
              <a:gd name="T0" fmla="*/ 34 w 34"/>
              <a:gd name="T1" fmla="*/ 51 h 51"/>
              <a:gd name="T2" fmla="*/ 17 w 34"/>
              <a:gd name="T3" fmla="*/ 0 h 51"/>
              <a:gd name="T4" fmla="*/ 0 w 34"/>
              <a:gd name="T5" fmla="*/ 51 h 51"/>
              <a:gd name="T6" fmla="*/ 34 w 34"/>
              <a:gd name="T7" fmla="*/ 51 h 51"/>
            </a:gdLst>
            <a:ahLst/>
            <a:cxnLst>
              <a:cxn ang="0">
                <a:pos x="T0" y="T1"/>
              </a:cxn>
              <a:cxn ang="0">
                <a:pos x="T2" y="T3"/>
              </a:cxn>
              <a:cxn ang="0">
                <a:pos x="T4" y="T5"/>
              </a:cxn>
              <a:cxn ang="0">
                <a:pos x="T6" y="T7"/>
              </a:cxn>
            </a:cxnLst>
            <a:rect l="0" t="0" r="r" b="b"/>
            <a:pathLst>
              <a:path w="34" h="51">
                <a:moveTo>
                  <a:pt x="34" y="51"/>
                </a:moveTo>
                <a:lnTo>
                  <a:pt x="17" y="0"/>
                </a:lnTo>
                <a:lnTo>
                  <a:pt x="0" y="51"/>
                </a:lnTo>
                <a:lnTo>
                  <a:pt x="34" y="51"/>
                </a:lnTo>
                <a:close/>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5" name="Rectangle 53"/>
          <p:cNvSpPr>
            <a:spLocks noChangeArrowheads="1"/>
          </p:cNvSpPr>
          <p:nvPr/>
        </p:nvSpPr>
        <p:spPr bwMode="auto">
          <a:xfrm>
            <a:off x="5583238" y="4268788"/>
            <a:ext cx="1249362" cy="4397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6" name="Rectangle 54"/>
          <p:cNvSpPr>
            <a:spLocks noChangeArrowheads="1"/>
          </p:cNvSpPr>
          <p:nvPr/>
        </p:nvSpPr>
        <p:spPr bwMode="auto">
          <a:xfrm>
            <a:off x="5583238" y="4268788"/>
            <a:ext cx="1249362" cy="439737"/>
          </a:xfrm>
          <a:prstGeom prst="rect">
            <a:avLst/>
          </a:prstGeom>
          <a:noFill/>
          <a:ln w="6350" cap="rnd">
            <a:solidFill>
              <a:srgbClr val="FF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7" name="Rectangle 55"/>
          <p:cNvSpPr>
            <a:spLocks noChangeArrowheads="1"/>
          </p:cNvSpPr>
          <p:nvPr/>
        </p:nvSpPr>
        <p:spPr bwMode="auto">
          <a:xfrm>
            <a:off x="5583238" y="3732213"/>
            <a:ext cx="1249362" cy="536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8" name="Rectangle 56"/>
          <p:cNvSpPr>
            <a:spLocks noChangeArrowheads="1"/>
          </p:cNvSpPr>
          <p:nvPr/>
        </p:nvSpPr>
        <p:spPr bwMode="auto">
          <a:xfrm>
            <a:off x="5583238" y="3732213"/>
            <a:ext cx="1249362" cy="536575"/>
          </a:xfrm>
          <a:prstGeom prst="rect">
            <a:avLst/>
          </a:prstGeom>
          <a:noFill/>
          <a:ln w="6350" cap="rnd">
            <a:solidFill>
              <a:srgbClr val="FF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9" name="Rectangle 57"/>
          <p:cNvSpPr>
            <a:spLocks noChangeArrowheads="1"/>
          </p:cNvSpPr>
          <p:nvPr/>
        </p:nvSpPr>
        <p:spPr bwMode="auto">
          <a:xfrm>
            <a:off x="5753100" y="3760788"/>
            <a:ext cx="249237"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FF0000"/>
                </a:solidFill>
                <a:effectLst/>
                <a:latin typeface="Calibri" panose="020F0502020204030204" charset="0"/>
              </a:rPr>
              <a:t>&lt;&lt;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0" name="Rectangle 58"/>
          <p:cNvSpPr>
            <a:spLocks noChangeArrowheads="1"/>
          </p:cNvSpPr>
          <p:nvPr/>
        </p:nvSpPr>
        <p:spPr bwMode="auto">
          <a:xfrm>
            <a:off x="5915025" y="3760788"/>
            <a:ext cx="681037"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FF0000"/>
                </a:solidFill>
                <a:effectLst/>
                <a:latin typeface="Calibri" panose="020F0502020204030204" charset="0"/>
              </a:rPr>
              <a:t>Interface</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 name="Rectangle 59"/>
          <p:cNvSpPr>
            <a:spLocks noChangeArrowheads="1"/>
          </p:cNvSpPr>
          <p:nvPr/>
        </p:nvSpPr>
        <p:spPr bwMode="auto">
          <a:xfrm>
            <a:off x="6507163" y="3760788"/>
            <a:ext cx="249237"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FF0000"/>
                </a:solidFill>
                <a:effectLst/>
                <a:latin typeface="Calibri" panose="020F0502020204030204" charset="0"/>
              </a:rPr>
              <a:t>&gt;&gt;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2" name="Rectangle 60"/>
          <p:cNvSpPr>
            <a:spLocks noChangeArrowheads="1"/>
          </p:cNvSpPr>
          <p:nvPr/>
        </p:nvSpPr>
        <p:spPr bwMode="auto">
          <a:xfrm>
            <a:off x="5643563" y="3990975"/>
            <a:ext cx="1219200"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a:ln>
                  <a:noFill/>
                </a:ln>
                <a:solidFill>
                  <a:srgbClr val="FF0000"/>
                </a:solidFill>
                <a:effectLst/>
                <a:latin typeface="Calibri" panose="020F0502020204030204" charset="0"/>
              </a:rPr>
              <a:t>MemoryStrategy</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3" name="Rectangle 61"/>
          <p:cNvSpPr>
            <a:spLocks noChangeArrowheads="1"/>
          </p:cNvSpPr>
          <p:nvPr/>
        </p:nvSpPr>
        <p:spPr bwMode="auto">
          <a:xfrm>
            <a:off x="5927725" y="4289425"/>
            <a:ext cx="635000"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FF0000"/>
                </a:solidFill>
                <a:effectLst/>
                <a:latin typeface="Calibri" panose="020F0502020204030204" charset="0"/>
              </a:rPr>
              <a:t>getTotal</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4" name="Rectangle 62"/>
          <p:cNvSpPr>
            <a:spLocks noChangeArrowheads="1"/>
          </p:cNvSpPr>
          <p:nvPr/>
        </p:nvSpPr>
        <p:spPr bwMode="auto">
          <a:xfrm>
            <a:off x="6472238" y="4289425"/>
            <a:ext cx="188912"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FF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5" name="Rectangle 63"/>
          <p:cNvSpPr>
            <a:spLocks noChangeArrowheads="1"/>
          </p:cNvSpPr>
          <p:nvPr/>
        </p:nvSpPr>
        <p:spPr bwMode="auto">
          <a:xfrm>
            <a:off x="5927725" y="4481513"/>
            <a:ext cx="635000"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FF0000"/>
                </a:solidFill>
                <a:effectLst/>
                <a:latin typeface="Calibri" panose="020F0502020204030204" charset="0"/>
              </a:rPr>
              <a:t>getUsed</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6" name="Rectangle 64"/>
          <p:cNvSpPr>
            <a:spLocks noChangeArrowheads="1"/>
          </p:cNvSpPr>
          <p:nvPr/>
        </p:nvSpPr>
        <p:spPr bwMode="auto">
          <a:xfrm>
            <a:off x="6472238" y="4481513"/>
            <a:ext cx="1889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FF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7" name="Rectangle 65"/>
          <p:cNvSpPr>
            <a:spLocks noChangeArrowheads="1"/>
          </p:cNvSpPr>
          <p:nvPr/>
        </p:nvSpPr>
        <p:spPr bwMode="auto">
          <a:xfrm>
            <a:off x="6373813" y="5334000"/>
            <a:ext cx="1604962" cy="4397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8" name="Rectangle 66"/>
          <p:cNvSpPr>
            <a:spLocks noChangeArrowheads="1"/>
          </p:cNvSpPr>
          <p:nvPr/>
        </p:nvSpPr>
        <p:spPr bwMode="auto">
          <a:xfrm>
            <a:off x="6373813" y="5334000"/>
            <a:ext cx="1604962" cy="439737"/>
          </a:xfrm>
          <a:prstGeom prst="rect">
            <a:avLst/>
          </a:prstGeom>
          <a:noFill/>
          <a:ln w="6350" cap="rnd">
            <a:solidFill>
              <a:srgbClr val="FF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9" name="Rectangle 67"/>
          <p:cNvSpPr>
            <a:spLocks noChangeArrowheads="1"/>
          </p:cNvSpPr>
          <p:nvPr/>
        </p:nvSpPr>
        <p:spPr bwMode="auto">
          <a:xfrm>
            <a:off x="6373813" y="4986338"/>
            <a:ext cx="1604962" cy="3476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0" name="Rectangle 68"/>
          <p:cNvSpPr>
            <a:spLocks noChangeArrowheads="1"/>
          </p:cNvSpPr>
          <p:nvPr/>
        </p:nvSpPr>
        <p:spPr bwMode="auto">
          <a:xfrm>
            <a:off x="6373813" y="4986338"/>
            <a:ext cx="1604962" cy="347662"/>
          </a:xfrm>
          <a:prstGeom prst="rect">
            <a:avLst/>
          </a:prstGeom>
          <a:noFill/>
          <a:ln w="6350" cap="rnd">
            <a:solidFill>
              <a:srgbClr val="FF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1" name="Rectangle 69"/>
          <p:cNvSpPr>
            <a:spLocks noChangeArrowheads="1"/>
          </p:cNvSpPr>
          <p:nvPr/>
        </p:nvSpPr>
        <p:spPr bwMode="auto">
          <a:xfrm>
            <a:off x="6419850" y="5056188"/>
            <a:ext cx="15224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a:ln>
                  <a:noFill/>
                </a:ln>
                <a:solidFill>
                  <a:srgbClr val="FF0000"/>
                </a:solidFill>
                <a:effectLst/>
                <a:latin typeface="Calibri" panose="020F0502020204030204" charset="0"/>
              </a:rPr>
              <a:t>MemoryStrategyImpl</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2" name="Rectangle 70"/>
          <p:cNvSpPr>
            <a:spLocks noChangeArrowheads="1"/>
          </p:cNvSpPr>
          <p:nvPr/>
        </p:nvSpPr>
        <p:spPr bwMode="auto">
          <a:xfrm>
            <a:off x="7856538" y="5056188"/>
            <a:ext cx="16986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a:ln>
                  <a:noFill/>
                </a:ln>
                <a:solidFill>
                  <a:srgbClr val="FF0000"/>
                </a:solidFill>
                <a:effectLst/>
                <a:latin typeface="Calibri" panose="020F0502020204030204" charset="0"/>
              </a:rPr>
              <a:t>3</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3" name="Rectangle 71"/>
          <p:cNvSpPr>
            <a:spLocks noChangeArrowheads="1"/>
          </p:cNvSpPr>
          <p:nvPr/>
        </p:nvSpPr>
        <p:spPr bwMode="auto">
          <a:xfrm>
            <a:off x="6896100" y="5353050"/>
            <a:ext cx="6334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FF0000"/>
                </a:solidFill>
                <a:effectLst/>
                <a:latin typeface="Calibri" panose="020F0502020204030204" charset="0"/>
              </a:rPr>
              <a:t>getTotal</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4" name="Rectangle 72"/>
          <p:cNvSpPr>
            <a:spLocks noChangeArrowheads="1"/>
          </p:cNvSpPr>
          <p:nvPr/>
        </p:nvSpPr>
        <p:spPr bwMode="auto">
          <a:xfrm>
            <a:off x="7440613" y="5353050"/>
            <a:ext cx="1889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FF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5" name="Rectangle 73"/>
          <p:cNvSpPr>
            <a:spLocks noChangeArrowheads="1"/>
          </p:cNvSpPr>
          <p:nvPr/>
        </p:nvSpPr>
        <p:spPr bwMode="auto">
          <a:xfrm>
            <a:off x="6896100" y="5546725"/>
            <a:ext cx="635000"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FF0000"/>
                </a:solidFill>
                <a:effectLst/>
                <a:latin typeface="Calibri" panose="020F0502020204030204" charset="0"/>
              </a:rPr>
              <a:t>getUsed</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6" name="Rectangle 74"/>
          <p:cNvSpPr>
            <a:spLocks noChangeArrowheads="1"/>
          </p:cNvSpPr>
          <p:nvPr/>
        </p:nvSpPr>
        <p:spPr bwMode="auto">
          <a:xfrm>
            <a:off x="7440613" y="5546725"/>
            <a:ext cx="1889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FF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7" name="Rectangle 75"/>
          <p:cNvSpPr>
            <a:spLocks noChangeArrowheads="1"/>
          </p:cNvSpPr>
          <p:nvPr/>
        </p:nvSpPr>
        <p:spPr bwMode="auto">
          <a:xfrm>
            <a:off x="4437063" y="5334000"/>
            <a:ext cx="1604962" cy="4397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8" name="Rectangle 76"/>
          <p:cNvSpPr>
            <a:spLocks noChangeArrowheads="1"/>
          </p:cNvSpPr>
          <p:nvPr/>
        </p:nvSpPr>
        <p:spPr bwMode="auto">
          <a:xfrm>
            <a:off x="4437063" y="5334000"/>
            <a:ext cx="1604962" cy="439737"/>
          </a:xfrm>
          <a:prstGeom prst="rect">
            <a:avLst/>
          </a:prstGeom>
          <a:noFill/>
          <a:ln w="6350" cap="rnd">
            <a:solidFill>
              <a:srgbClr val="FF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9" name="Rectangle 77"/>
          <p:cNvSpPr>
            <a:spLocks noChangeArrowheads="1"/>
          </p:cNvSpPr>
          <p:nvPr/>
        </p:nvSpPr>
        <p:spPr bwMode="auto">
          <a:xfrm>
            <a:off x="4437063" y="4986338"/>
            <a:ext cx="1604962" cy="3476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0" name="Rectangle 78"/>
          <p:cNvSpPr>
            <a:spLocks noChangeArrowheads="1"/>
          </p:cNvSpPr>
          <p:nvPr/>
        </p:nvSpPr>
        <p:spPr bwMode="auto">
          <a:xfrm>
            <a:off x="4437063" y="4986338"/>
            <a:ext cx="1604962" cy="347662"/>
          </a:xfrm>
          <a:prstGeom prst="rect">
            <a:avLst/>
          </a:prstGeom>
          <a:noFill/>
          <a:ln w="6350" cap="rnd">
            <a:solidFill>
              <a:srgbClr val="FF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1" name="Rectangle 79"/>
          <p:cNvSpPr>
            <a:spLocks noChangeArrowheads="1"/>
          </p:cNvSpPr>
          <p:nvPr/>
        </p:nvSpPr>
        <p:spPr bwMode="auto">
          <a:xfrm>
            <a:off x="4483100" y="5056188"/>
            <a:ext cx="1524000"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a:ln>
                  <a:noFill/>
                </a:ln>
                <a:solidFill>
                  <a:srgbClr val="FF0000"/>
                </a:solidFill>
                <a:effectLst/>
                <a:latin typeface="Calibri" panose="020F0502020204030204" charset="0"/>
              </a:rPr>
              <a:t>MemoryStrategyImpl</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82" name="Rectangle 80"/>
          <p:cNvSpPr>
            <a:spLocks noChangeArrowheads="1"/>
          </p:cNvSpPr>
          <p:nvPr/>
        </p:nvSpPr>
        <p:spPr bwMode="auto">
          <a:xfrm>
            <a:off x="5921375" y="5056188"/>
            <a:ext cx="168275"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a:ln>
                  <a:noFill/>
                </a:ln>
                <a:solidFill>
                  <a:srgbClr val="FF0000"/>
                </a:solidFill>
                <a:effectLst/>
                <a:latin typeface="Calibri" panose="020F0502020204030204"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83" name="Rectangle 81"/>
          <p:cNvSpPr>
            <a:spLocks noChangeArrowheads="1"/>
          </p:cNvSpPr>
          <p:nvPr/>
        </p:nvSpPr>
        <p:spPr bwMode="auto">
          <a:xfrm>
            <a:off x="4959350" y="5353050"/>
            <a:ext cx="635000"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FF0000"/>
                </a:solidFill>
                <a:effectLst/>
                <a:latin typeface="Calibri" panose="020F0502020204030204" charset="0"/>
              </a:rPr>
              <a:t>getTotal</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84" name="Rectangle 82"/>
          <p:cNvSpPr>
            <a:spLocks noChangeArrowheads="1"/>
          </p:cNvSpPr>
          <p:nvPr/>
        </p:nvSpPr>
        <p:spPr bwMode="auto">
          <a:xfrm>
            <a:off x="5503863" y="5353050"/>
            <a:ext cx="1889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FF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85" name="Rectangle 83"/>
          <p:cNvSpPr>
            <a:spLocks noChangeArrowheads="1"/>
          </p:cNvSpPr>
          <p:nvPr/>
        </p:nvSpPr>
        <p:spPr bwMode="auto">
          <a:xfrm>
            <a:off x="4960938" y="5546725"/>
            <a:ext cx="6334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FF0000"/>
                </a:solidFill>
                <a:effectLst/>
                <a:latin typeface="Calibri" panose="020F0502020204030204" charset="0"/>
              </a:rPr>
              <a:t>getUsed</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86" name="Rectangle 84"/>
          <p:cNvSpPr>
            <a:spLocks noChangeArrowheads="1"/>
          </p:cNvSpPr>
          <p:nvPr/>
        </p:nvSpPr>
        <p:spPr bwMode="auto">
          <a:xfrm>
            <a:off x="5503863" y="5546725"/>
            <a:ext cx="1889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FF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87" name="Rectangle 85"/>
          <p:cNvSpPr>
            <a:spLocks noChangeArrowheads="1"/>
          </p:cNvSpPr>
          <p:nvPr/>
        </p:nvSpPr>
        <p:spPr bwMode="auto">
          <a:xfrm>
            <a:off x="5405438" y="6200775"/>
            <a:ext cx="1604962" cy="4397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8" name="Rectangle 86"/>
          <p:cNvSpPr>
            <a:spLocks noChangeArrowheads="1"/>
          </p:cNvSpPr>
          <p:nvPr/>
        </p:nvSpPr>
        <p:spPr bwMode="auto">
          <a:xfrm>
            <a:off x="5405438" y="6200775"/>
            <a:ext cx="1604962" cy="439737"/>
          </a:xfrm>
          <a:prstGeom prst="rect">
            <a:avLst/>
          </a:prstGeom>
          <a:noFill/>
          <a:ln w="6350" cap="rnd">
            <a:solidFill>
              <a:srgbClr val="FF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9" name="Rectangle 87"/>
          <p:cNvSpPr>
            <a:spLocks noChangeArrowheads="1"/>
          </p:cNvSpPr>
          <p:nvPr/>
        </p:nvSpPr>
        <p:spPr bwMode="auto">
          <a:xfrm>
            <a:off x="5405438" y="5854700"/>
            <a:ext cx="1604962" cy="3460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0" name="Rectangle 88"/>
          <p:cNvSpPr>
            <a:spLocks noChangeArrowheads="1"/>
          </p:cNvSpPr>
          <p:nvPr/>
        </p:nvSpPr>
        <p:spPr bwMode="auto">
          <a:xfrm>
            <a:off x="5405438" y="5854700"/>
            <a:ext cx="1604962" cy="346075"/>
          </a:xfrm>
          <a:prstGeom prst="rect">
            <a:avLst/>
          </a:prstGeom>
          <a:noFill/>
          <a:ln w="6350" cap="rnd">
            <a:solidFill>
              <a:srgbClr val="FF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1" name="Rectangle 89"/>
          <p:cNvSpPr>
            <a:spLocks noChangeArrowheads="1"/>
          </p:cNvSpPr>
          <p:nvPr/>
        </p:nvSpPr>
        <p:spPr bwMode="auto">
          <a:xfrm>
            <a:off x="5451475" y="5922963"/>
            <a:ext cx="1524000"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a:ln>
                  <a:noFill/>
                </a:ln>
                <a:solidFill>
                  <a:srgbClr val="FF0000"/>
                </a:solidFill>
                <a:effectLst/>
                <a:latin typeface="Calibri" panose="020F0502020204030204" charset="0"/>
              </a:rPr>
              <a:t>MemoryStrategyImpl</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92" name="Rectangle 90"/>
          <p:cNvSpPr>
            <a:spLocks noChangeArrowheads="1"/>
          </p:cNvSpPr>
          <p:nvPr/>
        </p:nvSpPr>
        <p:spPr bwMode="auto">
          <a:xfrm>
            <a:off x="6888163" y="5922963"/>
            <a:ext cx="16986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a:ln>
                  <a:noFill/>
                </a:ln>
                <a:solidFill>
                  <a:srgbClr val="FF0000"/>
                </a:solidFill>
                <a:effectLst/>
                <a:latin typeface="Calibri" panose="020F0502020204030204" charset="0"/>
              </a:rPr>
              <a:t>2</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93" name="Rectangle 91"/>
          <p:cNvSpPr>
            <a:spLocks noChangeArrowheads="1"/>
          </p:cNvSpPr>
          <p:nvPr/>
        </p:nvSpPr>
        <p:spPr bwMode="auto">
          <a:xfrm>
            <a:off x="5927725" y="6219825"/>
            <a:ext cx="635000"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FF0000"/>
                </a:solidFill>
                <a:effectLst/>
                <a:latin typeface="Calibri" panose="020F0502020204030204" charset="0"/>
              </a:rPr>
              <a:t>getTotal</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94" name="Rectangle 92"/>
          <p:cNvSpPr>
            <a:spLocks noChangeArrowheads="1"/>
          </p:cNvSpPr>
          <p:nvPr/>
        </p:nvSpPr>
        <p:spPr bwMode="auto">
          <a:xfrm>
            <a:off x="6472238" y="6219825"/>
            <a:ext cx="1889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FF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95" name="Rectangle 93"/>
          <p:cNvSpPr>
            <a:spLocks noChangeArrowheads="1"/>
          </p:cNvSpPr>
          <p:nvPr/>
        </p:nvSpPr>
        <p:spPr bwMode="auto">
          <a:xfrm>
            <a:off x="5927725" y="6416675"/>
            <a:ext cx="635000"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FF0000"/>
                </a:solidFill>
                <a:effectLst/>
                <a:latin typeface="Calibri" panose="020F0502020204030204" charset="0"/>
              </a:rPr>
              <a:t>getUsed</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96" name="Rectangle 94"/>
          <p:cNvSpPr>
            <a:spLocks noChangeArrowheads="1"/>
          </p:cNvSpPr>
          <p:nvPr/>
        </p:nvSpPr>
        <p:spPr bwMode="auto">
          <a:xfrm>
            <a:off x="6472238" y="6416675"/>
            <a:ext cx="188912"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FF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97" name="Line 95"/>
          <p:cNvSpPr>
            <a:spLocks noChangeShapeType="1"/>
          </p:cNvSpPr>
          <p:nvPr/>
        </p:nvSpPr>
        <p:spPr bwMode="auto">
          <a:xfrm flipV="1">
            <a:off x="6207125" y="4789488"/>
            <a:ext cx="0" cy="1065212"/>
          </a:xfrm>
          <a:prstGeom prst="line">
            <a:avLst/>
          </a:prstGeom>
          <a:noFill/>
          <a:ln w="6350" cap="rnd">
            <a:solidFill>
              <a:srgbClr val="FF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98" name="Freeform 96"/>
          <p:cNvSpPr/>
          <p:nvPr/>
        </p:nvSpPr>
        <p:spPr bwMode="auto">
          <a:xfrm>
            <a:off x="6180138" y="4708525"/>
            <a:ext cx="55562" cy="80962"/>
          </a:xfrm>
          <a:custGeom>
            <a:avLst/>
            <a:gdLst>
              <a:gd name="T0" fmla="*/ 35 w 35"/>
              <a:gd name="T1" fmla="*/ 51 h 51"/>
              <a:gd name="T2" fmla="*/ 17 w 35"/>
              <a:gd name="T3" fmla="*/ 0 h 51"/>
              <a:gd name="T4" fmla="*/ 0 w 35"/>
              <a:gd name="T5" fmla="*/ 51 h 51"/>
              <a:gd name="T6" fmla="*/ 35 w 35"/>
              <a:gd name="T7" fmla="*/ 51 h 51"/>
            </a:gdLst>
            <a:ahLst/>
            <a:cxnLst>
              <a:cxn ang="0">
                <a:pos x="T0" y="T1"/>
              </a:cxn>
              <a:cxn ang="0">
                <a:pos x="T2" y="T3"/>
              </a:cxn>
              <a:cxn ang="0">
                <a:pos x="T4" y="T5"/>
              </a:cxn>
              <a:cxn ang="0">
                <a:pos x="T6" y="T7"/>
              </a:cxn>
            </a:cxnLst>
            <a:rect l="0" t="0" r="r" b="b"/>
            <a:pathLst>
              <a:path w="35" h="51">
                <a:moveTo>
                  <a:pt x="35" y="51"/>
                </a:moveTo>
                <a:lnTo>
                  <a:pt x="17" y="0"/>
                </a:lnTo>
                <a:lnTo>
                  <a:pt x="0" y="51"/>
                </a:lnTo>
                <a:lnTo>
                  <a:pt x="35" y="51"/>
                </a:lnTo>
                <a:close/>
              </a:path>
            </a:pathLst>
          </a:custGeom>
          <a:noFill/>
          <a:ln w="6350" cap="rnd">
            <a:solidFill>
              <a:srgbClr val="FF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9" name="Freeform 97"/>
          <p:cNvSpPr/>
          <p:nvPr/>
        </p:nvSpPr>
        <p:spPr bwMode="auto">
          <a:xfrm>
            <a:off x="5240338" y="4789488"/>
            <a:ext cx="966787" cy="196850"/>
          </a:xfrm>
          <a:custGeom>
            <a:avLst/>
            <a:gdLst>
              <a:gd name="T0" fmla="*/ 0 w 609"/>
              <a:gd name="T1" fmla="*/ 124 h 124"/>
              <a:gd name="T2" fmla="*/ 0 w 609"/>
              <a:gd name="T3" fmla="*/ 22 h 124"/>
              <a:gd name="T4" fmla="*/ 609 w 609"/>
              <a:gd name="T5" fmla="*/ 22 h 124"/>
              <a:gd name="T6" fmla="*/ 609 w 609"/>
              <a:gd name="T7" fmla="*/ 0 h 124"/>
            </a:gdLst>
            <a:ahLst/>
            <a:cxnLst>
              <a:cxn ang="0">
                <a:pos x="T0" y="T1"/>
              </a:cxn>
              <a:cxn ang="0">
                <a:pos x="T2" y="T3"/>
              </a:cxn>
              <a:cxn ang="0">
                <a:pos x="T4" y="T5"/>
              </a:cxn>
              <a:cxn ang="0">
                <a:pos x="T6" y="T7"/>
              </a:cxn>
            </a:cxnLst>
            <a:rect l="0" t="0" r="r" b="b"/>
            <a:pathLst>
              <a:path w="609" h="124">
                <a:moveTo>
                  <a:pt x="0" y="124"/>
                </a:moveTo>
                <a:lnTo>
                  <a:pt x="0" y="22"/>
                </a:lnTo>
                <a:lnTo>
                  <a:pt x="609" y="22"/>
                </a:lnTo>
                <a:lnTo>
                  <a:pt x="609" y="0"/>
                </a:lnTo>
              </a:path>
            </a:pathLst>
          </a:custGeom>
          <a:noFill/>
          <a:ln w="6350" cap="rnd">
            <a:solidFill>
              <a:srgbClr val="FF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0" name="Freeform 98"/>
          <p:cNvSpPr/>
          <p:nvPr/>
        </p:nvSpPr>
        <p:spPr bwMode="auto">
          <a:xfrm>
            <a:off x="6180138" y="4708525"/>
            <a:ext cx="55562" cy="80962"/>
          </a:xfrm>
          <a:custGeom>
            <a:avLst/>
            <a:gdLst>
              <a:gd name="T0" fmla="*/ 35 w 35"/>
              <a:gd name="T1" fmla="*/ 51 h 51"/>
              <a:gd name="T2" fmla="*/ 17 w 35"/>
              <a:gd name="T3" fmla="*/ 0 h 51"/>
              <a:gd name="T4" fmla="*/ 0 w 35"/>
              <a:gd name="T5" fmla="*/ 51 h 51"/>
              <a:gd name="T6" fmla="*/ 35 w 35"/>
              <a:gd name="T7" fmla="*/ 51 h 51"/>
            </a:gdLst>
            <a:ahLst/>
            <a:cxnLst>
              <a:cxn ang="0">
                <a:pos x="T0" y="T1"/>
              </a:cxn>
              <a:cxn ang="0">
                <a:pos x="T2" y="T3"/>
              </a:cxn>
              <a:cxn ang="0">
                <a:pos x="T4" y="T5"/>
              </a:cxn>
              <a:cxn ang="0">
                <a:pos x="T6" y="T7"/>
              </a:cxn>
            </a:cxnLst>
            <a:rect l="0" t="0" r="r" b="b"/>
            <a:pathLst>
              <a:path w="35" h="51">
                <a:moveTo>
                  <a:pt x="35" y="51"/>
                </a:moveTo>
                <a:lnTo>
                  <a:pt x="17" y="0"/>
                </a:lnTo>
                <a:lnTo>
                  <a:pt x="0" y="51"/>
                </a:lnTo>
                <a:lnTo>
                  <a:pt x="35" y="51"/>
                </a:lnTo>
                <a:close/>
              </a:path>
            </a:pathLst>
          </a:custGeom>
          <a:noFill/>
          <a:ln w="6350" cap="rnd">
            <a:solidFill>
              <a:srgbClr val="FF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1" name="Freeform 99"/>
          <p:cNvSpPr/>
          <p:nvPr/>
        </p:nvSpPr>
        <p:spPr bwMode="auto">
          <a:xfrm>
            <a:off x="6207125" y="4789488"/>
            <a:ext cx="968375" cy="196850"/>
          </a:xfrm>
          <a:custGeom>
            <a:avLst/>
            <a:gdLst>
              <a:gd name="T0" fmla="*/ 610 w 610"/>
              <a:gd name="T1" fmla="*/ 124 h 124"/>
              <a:gd name="T2" fmla="*/ 610 w 610"/>
              <a:gd name="T3" fmla="*/ 22 h 124"/>
              <a:gd name="T4" fmla="*/ 0 w 610"/>
              <a:gd name="T5" fmla="*/ 22 h 124"/>
              <a:gd name="T6" fmla="*/ 0 w 610"/>
              <a:gd name="T7" fmla="*/ 0 h 124"/>
            </a:gdLst>
            <a:ahLst/>
            <a:cxnLst>
              <a:cxn ang="0">
                <a:pos x="T0" y="T1"/>
              </a:cxn>
              <a:cxn ang="0">
                <a:pos x="T2" y="T3"/>
              </a:cxn>
              <a:cxn ang="0">
                <a:pos x="T4" y="T5"/>
              </a:cxn>
              <a:cxn ang="0">
                <a:pos x="T6" y="T7"/>
              </a:cxn>
            </a:cxnLst>
            <a:rect l="0" t="0" r="r" b="b"/>
            <a:pathLst>
              <a:path w="610" h="124">
                <a:moveTo>
                  <a:pt x="610" y="124"/>
                </a:moveTo>
                <a:lnTo>
                  <a:pt x="610" y="22"/>
                </a:lnTo>
                <a:lnTo>
                  <a:pt x="0" y="22"/>
                </a:lnTo>
                <a:lnTo>
                  <a:pt x="0" y="0"/>
                </a:lnTo>
              </a:path>
            </a:pathLst>
          </a:custGeom>
          <a:noFill/>
          <a:ln w="6350" cap="rnd">
            <a:solidFill>
              <a:srgbClr val="FF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2" name="Freeform 100"/>
          <p:cNvSpPr/>
          <p:nvPr/>
        </p:nvSpPr>
        <p:spPr bwMode="auto">
          <a:xfrm>
            <a:off x="6180138" y="4708525"/>
            <a:ext cx="55562" cy="80962"/>
          </a:xfrm>
          <a:custGeom>
            <a:avLst/>
            <a:gdLst>
              <a:gd name="T0" fmla="*/ 35 w 35"/>
              <a:gd name="T1" fmla="*/ 51 h 51"/>
              <a:gd name="T2" fmla="*/ 17 w 35"/>
              <a:gd name="T3" fmla="*/ 0 h 51"/>
              <a:gd name="T4" fmla="*/ 0 w 35"/>
              <a:gd name="T5" fmla="*/ 51 h 51"/>
              <a:gd name="T6" fmla="*/ 35 w 35"/>
              <a:gd name="T7" fmla="*/ 51 h 51"/>
            </a:gdLst>
            <a:ahLst/>
            <a:cxnLst>
              <a:cxn ang="0">
                <a:pos x="T0" y="T1"/>
              </a:cxn>
              <a:cxn ang="0">
                <a:pos x="T2" y="T3"/>
              </a:cxn>
              <a:cxn ang="0">
                <a:pos x="T4" y="T5"/>
              </a:cxn>
              <a:cxn ang="0">
                <a:pos x="T6" y="T7"/>
              </a:cxn>
            </a:cxnLst>
            <a:rect l="0" t="0" r="r" b="b"/>
            <a:pathLst>
              <a:path w="35" h="51">
                <a:moveTo>
                  <a:pt x="35" y="51"/>
                </a:moveTo>
                <a:lnTo>
                  <a:pt x="17" y="0"/>
                </a:lnTo>
                <a:lnTo>
                  <a:pt x="0" y="51"/>
                </a:lnTo>
                <a:lnTo>
                  <a:pt x="35" y="51"/>
                </a:lnTo>
                <a:close/>
              </a:path>
            </a:pathLst>
          </a:custGeom>
          <a:noFill/>
          <a:ln w="6350" cap="rnd">
            <a:solidFill>
              <a:srgbClr val="FF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3" name="Rectangle 101"/>
          <p:cNvSpPr>
            <a:spLocks noChangeArrowheads="1"/>
          </p:cNvSpPr>
          <p:nvPr/>
        </p:nvSpPr>
        <p:spPr bwMode="auto">
          <a:xfrm>
            <a:off x="3673475" y="6419850"/>
            <a:ext cx="1120775" cy="2460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4" name="Rectangle 102"/>
          <p:cNvSpPr>
            <a:spLocks noChangeArrowheads="1"/>
          </p:cNvSpPr>
          <p:nvPr/>
        </p:nvSpPr>
        <p:spPr bwMode="auto">
          <a:xfrm>
            <a:off x="3673475" y="6419850"/>
            <a:ext cx="1120775" cy="246062"/>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5" name="Rectangle 103"/>
          <p:cNvSpPr>
            <a:spLocks noChangeArrowheads="1"/>
          </p:cNvSpPr>
          <p:nvPr/>
        </p:nvSpPr>
        <p:spPr bwMode="auto">
          <a:xfrm>
            <a:off x="3673475" y="5883275"/>
            <a:ext cx="1120775" cy="536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6" name="Rectangle 104"/>
          <p:cNvSpPr>
            <a:spLocks noChangeArrowheads="1"/>
          </p:cNvSpPr>
          <p:nvPr/>
        </p:nvSpPr>
        <p:spPr bwMode="auto">
          <a:xfrm>
            <a:off x="3673475" y="5883275"/>
            <a:ext cx="1120775" cy="536575"/>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7" name="Rectangle 105"/>
          <p:cNvSpPr>
            <a:spLocks noChangeArrowheads="1"/>
          </p:cNvSpPr>
          <p:nvPr/>
        </p:nvSpPr>
        <p:spPr bwMode="auto">
          <a:xfrm>
            <a:off x="3778250" y="5911850"/>
            <a:ext cx="250825"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&lt;&lt;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08" name="Rectangle 106"/>
          <p:cNvSpPr>
            <a:spLocks noChangeArrowheads="1"/>
          </p:cNvSpPr>
          <p:nvPr/>
        </p:nvSpPr>
        <p:spPr bwMode="auto">
          <a:xfrm>
            <a:off x="3940175" y="5911850"/>
            <a:ext cx="681037"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Interface</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09" name="Rectangle 107"/>
          <p:cNvSpPr>
            <a:spLocks noChangeArrowheads="1"/>
          </p:cNvSpPr>
          <p:nvPr/>
        </p:nvSpPr>
        <p:spPr bwMode="auto">
          <a:xfrm>
            <a:off x="4532313" y="5911850"/>
            <a:ext cx="249237"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&gt;&gt;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10" name="Rectangle 108"/>
          <p:cNvSpPr>
            <a:spLocks noChangeArrowheads="1"/>
          </p:cNvSpPr>
          <p:nvPr/>
        </p:nvSpPr>
        <p:spPr bwMode="auto">
          <a:xfrm>
            <a:off x="3735388" y="6142038"/>
            <a:ext cx="1085850"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a:ln>
                  <a:noFill/>
                </a:ln>
                <a:solidFill>
                  <a:srgbClr val="000000"/>
                </a:solidFill>
                <a:effectLst/>
                <a:latin typeface="Calibri" panose="020F0502020204030204" charset="0"/>
              </a:rPr>
              <a:t>Latencytrategy</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11" name="Rectangle 109"/>
          <p:cNvSpPr>
            <a:spLocks noChangeArrowheads="1"/>
          </p:cNvSpPr>
          <p:nvPr/>
        </p:nvSpPr>
        <p:spPr bwMode="auto">
          <a:xfrm>
            <a:off x="3867150" y="6438900"/>
            <a:ext cx="808037"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getLatency</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12" name="Rectangle 110"/>
          <p:cNvSpPr>
            <a:spLocks noChangeArrowheads="1"/>
          </p:cNvSpPr>
          <p:nvPr/>
        </p:nvSpPr>
        <p:spPr bwMode="auto">
          <a:xfrm>
            <a:off x="4584700" y="6438900"/>
            <a:ext cx="1889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13" name="Rectangle 111"/>
          <p:cNvSpPr>
            <a:spLocks noChangeArrowheads="1"/>
          </p:cNvSpPr>
          <p:nvPr/>
        </p:nvSpPr>
        <p:spPr bwMode="auto">
          <a:xfrm>
            <a:off x="3405188" y="1498600"/>
            <a:ext cx="1655762" cy="1825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14" name="Rectangle 112"/>
          <p:cNvSpPr>
            <a:spLocks noChangeArrowheads="1"/>
          </p:cNvSpPr>
          <p:nvPr/>
        </p:nvSpPr>
        <p:spPr bwMode="auto">
          <a:xfrm>
            <a:off x="3405188" y="1498600"/>
            <a:ext cx="1655762" cy="1825625"/>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5" name="Rectangle 113"/>
          <p:cNvSpPr>
            <a:spLocks noChangeArrowheads="1"/>
          </p:cNvSpPr>
          <p:nvPr/>
        </p:nvSpPr>
        <p:spPr bwMode="auto">
          <a:xfrm>
            <a:off x="3405188" y="1150938"/>
            <a:ext cx="1655762" cy="3476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16" name="Rectangle 114"/>
          <p:cNvSpPr>
            <a:spLocks noChangeArrowheads="1"/>
          </p:cNvSpPr>
          <p:nvPr/>
        </p:nvSpPr>
        <p:spPr bwMode="auto">
          <a:xfrm>
            <a:off x="3405188" y="1150938"/>
            <a:ext cx="1655762" cy="347662"/>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7" name="Rectangle 115"/>
          <p:cNvSpPr>
            <a:spLocks noChangeArrowheads="1"/>
          </p:cNvSpPr>
          <p:nvPr/>
        </p:nvSpPr>
        <p:spPr bwMode="auto">
          <a:xfrm>
            <a:off x="3959225" y="1223963"/>
            <a:ext cx="639762"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a:ln>
                  <a:noFill/>
                </a:ln>
                <a:solidFill>
                  <a:srgbClr val="000000"/>
                </a:solidFill>
                <a:effectLst/>
                <a:latin typeface="Calibri" panose="020F0502020204030204" charset="0"/>
              </a:rPr>
              <a:t>Monitor</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18" name="Rectangle 116"/>
          <p:cNvSpPr>
            <a:spLocks noChangeArrowheads="1"/>
          </p:cNvSpPr>
          <p:nvPr/>
        </p:nvSpPr>
        <p:spPr bwMode="auto">
          <a:xfrm>
            <a:off x="3962400" y="1517650"/>
            <a:ext cx="612775"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getLoad</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19" name="Rectangle 117"/>
          <p:cNvSpPr>
            <a:spLocks noChangeArrowheads="1"/>
          </p:cNvSpPr>
          <p:nvPr/>
        </p:nvSpPr>
        <p:spPr bwMode="auto">
          <a:xfrm>
            <a:off x="4489450" y="1517650"/>
            <a:ext cx="1889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20" name="Rectangle 118"/>
          <p:cNvSpPr>
            <a:spLocks noChangeArrowheads="1"/>
          </p:cNvSpPr>
          <p:nvPr/>
        </p:nvSpPr>
        <p:spPr bwMode="auto">
          <a:xfrm>
            <a:off x="3671888" y="1714500"/>
            <a:ext cx="1193800"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getTotalMemory</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21" name="Rectangle 119"/>
          <p:cNvSpPr>
            <a:spLocks noChangeArrowheads="1"/>
          </p:cNvSpPr>
          <p:nvPr/>
        </p:nvSpPr>
        <p:spPr bwMode="auto">
          <a:xfrm>
            <a:off x="4778375" y="1714500"/>
            <a:ext cx="188912"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22" name="Rectangle 120"/>
          <p:cNvSpPr>
            <a:spLocks noChangeArrowheads="1"/>
          </p:cNvSpPr>
          <p:nvPr/>
        </p:nvSpPr>
        <p:spPr bwMode="auto">
          <a:xfrm>
            <a:off x="3671888" y="1906588"/>
            <a:ext cx="1193800"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getUsedMemory</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23" name="Rectangle 121"/>
          <p:cNvSpPr>
            <a:spLocks noChangeArrowheads="1"/>
          </p:cNvSpPr>
          <p:nvPr/>
        </p:nvSpPr>
        <p:spPr bwMode="auto">
          <a:xfrm>
            <a:off x="4778375" y="1906588"/>
            <a:ext cx="1889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24" name="Rectangle 122"/>
          <p:cNvSpPr>
            <a:spLocks noChangeArrowheads="1"/>
          </p:cNvSpPr>
          <p:nvPr/>
        </p:nvSpPr>
        <p:spPr bwMode="auto">
          <a:xfrm>
            <a:off x="3581400" y="2100263"/>
            <a:ext cx="1374775"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getNetworkLatency</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25" name="Rectangle 123"/>
          <p:cNvSpPr>
            <a:spLocks noChangeArrowheads="1"/>
          </p:cNvSpPr>
          <p:nvPr/>
        </p:nvSpPr>
        <p:spPr bwMode="auto">
          <a:xfrm>
            <a:off x="4868863" y="2100263"/>
            <a:ext cx="1889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26" name="Rectangle 124"/>
          <p:cNvSpPr>
            <a:spLocks noChangeArrowheads="1"/>
          </p:cNvSpPr>
          <p:nvPr/>
        </p:nvSpPr>
        <p:spPr bwMode="auto">
          <a:xfrm>
            <a:off x="4051300" y="2295525"/>
            <a:ext cx="438150"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show</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27" name="Rectangle 125"/>
          <p:cNvSpPr>
            <a:spLocks noChangeArrowheads="1"/>
          </p:cNvSpPr>
          <p:nvPr/>
        </p:nvSpPr>
        <p:spPr bwMode="auto">
          <a:xfrm>
            <a:off x="4400550" y="2295525"/>
            <a:ext cx="1889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28" name="Freeform 126"/>
          <p:cNvSpPr>
            <a:spLocks noEditPoints="1"/>
          </p:cNvSpPr>
          <p:nvPr/>
        </p:nvSpPr>
        <p:spPr bwMode="auto">
          <a:xfrm>
            <a:off x="3430588" y="2600937"/>
            <a:ext cx="1604962" cy="7937"/>
          </a:xfrm>
          <a:custGeom>
            <a:avLst/>
            <a:gdLst>
              <a:gd name="T0" fmla="*/ 21 w 1011"/>
              <a:gd name="T1" fmla="*/ 0 h 5"/>
              <a:gd name="T2" fmla="*/ 26 w 1011"/>
              <a:gd name="T3" fmla="*/ 5 h 5"/>
              <a:gd name="T4" fmla="*/ 51 w 1011"/>
              <a:gd name="T5" fmla="*/ 0 h 5"/>
              <a:gd name="T6" fmla="*/ 72 w 1011"/>
              <a:gd name="T7" fmla="*/ 5 h 5"/>
              <a:gd name="T8" fmla="*/ 77 w 1011"/>
              <a:gd name="T9" fmla="*/ 0 h 5"/>
              <a:gd name="T10" fmla="*/ 111 w 1011"/>
              <a:gd name="T11" fmla="*/ 0 h 5"/>
              <a:gd name="T12" fmla="*/ 115 w 1011"/>
              <a:gd name="T13" fmla="*/ 5 h 5"/>
              <a:gd name="T14" fmla="*/ 140 w 1011"/>
              <a:gd name="T15" fmla="*/ 0 h 5"/>
              <a:gd name="T16" fmla="*/ 162 w 1011"/>
              <a:gd name="T17" fmla="*/ 5 h 5"/>
              <a:gd name="T18" fmla="*/ 166 w 1011"/>
              <a:gd name="T19" fmla="*/ 0 h 5"/>
              <a:gd name="T20" fmla="*/ 200 w 1011"/>
              <a:gd name="T21" fmla="*/ 0 h 5"/>
              <a:gd name="T22" fmla="*/ 204 w 1011"/>
              <a:gd name="T23" fmla="*/ 5 h 5"/>
              <a:gd name="T24" fmla="*/ 230 w 1011"/>
              <a:gd name="T25" fmla="*/ 0 h 5"/>
              <a:gd name="T26" fmla="*/ 251 w 1011"/>
              <a:gd name="T27" fmla="*/ 5 h 5"/>
              <a:gd name="T28" fmla="*/ 255 w 1011"/>
              <a:gd name="T29" fmla="*/ 0 h 5"/>
              <a:gd name="T30" fmla="*/ 289 w 1011"/>
              <a:gd name="T31" fmla="*/ 0 h 5"/>
              <a:gd name="T32" fmla="*/ 293 w 1011"/>
              <a:gd name="T33" fmla="*/ 5 h 5"/>
              <a:gd name="T34" fmla="*/ 319 w 1011"/>
              <a:gd name="T35" fmla="*/ 0 h 5"/>
              <a:gd name="T36" fmla="*/ 340 w 1011"/>
              <a:gd name="T37" fmla="*/ 5 h 5"/>
              <a:gd name="T38" fmla="*/ 344 w 1011"/>
              <a:gd name="T39" fmla="*/ 0 h 5"/>
              <a:gd name="T40" fmla="*/ 378 w 1011"/>
              <a:gd name="T41" fmla="*/ 0 h 5"/>
              <a:gd name="T42" fmla="*/ 383 w 1011"/>
              <a:gd name="T43" fmla="*/ 5 h 5"/>
              <a:gd name="T44" fmla="*/ 408 w 1011"/>
              <a:gd name="T45" fmla="*/ 0 h 5"/>
              <a:gd name="T46" fmla="*/ 429 w 1011"/>
              <a:gd name="T47" fmla="*/ 5 h 5"/>
              <a:gd name="T48" fmla="*/ 434 w 1011"/>
              <a:gd name="T49" fmla="*/ 0 h 5"/>
              <a:gd name="T50" fmla="*/ 468 w 1011"/>
              <a:gd name="T51" fmla="*/ 0 h 5"/>
              <a:gd name="T52" fmla="*/ 472 w 1011"/>
              <a:gd name="T53" fmla="*/ 5 h 5"/>
              <a:gd name="T54" fmla="*/ 498 w 1011"/>
              <a:gd name="T55" fmla="*/ 0 h 5"/>
              <a:gd name="T56" fmla="*/ 519 w 1011"/>
              <a:gd name="T57" fmla="*/ 5 h 5"/>
              <a:gd name="T58" fmla="*/ 523 w 1011"/>
              <a:gd name="T59" fmla="*/ 0 h 5"/>
              <a:gd name="T60" fmla="*/ 557 w 1011"/>
              <a:gd name="T61" fmla="*/ 0 h 5"/>
              <a:gd name="T62" fmla="*/ 561 w 1011"/>
              <a:gd name="T63" fmla="*/ 5 h 5"/>
              <a:gd name="T64" fmla="*/ 587 w 1011"/>
              <a:gd name="T65" fmla="*/ 0 h 5"/>
              <a:gd name="T66" fmla="*/ 608 w 1011"/>
              <a:gd name="T67" fmla="*/ 5 h 5"/>
              <a:gd name="T68" fmla="*/ 612 w 1011"/>
              <a:gd name="T69" fmla="*/ 0 h 5"/>
              <a:gd name="T70" fmla="*/ 646 w 1011"/>
              <a:gd name="T71" fmla="*/ 0 h 5"/>
              <a:gd name="T72" fmla="*/ 650 w 1011"/>
              <a:gd name="T73" fmla="*/ 5 h 5"/>
              <a:gd name="T74" fmla="*/ 676 w 1011"/>
              <a:gd name="T75" fmla="*/ 0 h 5"/>
              <a:gd name="T76" fmla="*/ 697 w 1011"/>
              <a:gd name="T77" fmla="*/ 5 h 5"/>
              <a:gd name="T78" fmla="*/ 701 w 1011"/>
              <a:gd name="T79" fmla="*/ 0 h 5"/>
              <a:gd name="T80" fmla="*/ 735 w 1011"/>
              <a:gd name="T81" fmla="*/ 0 h 5"/>
              <a:gd name="T82" fmla="*/ 740 w 1011"/>
              <a:gd name="T83" fmla="*/ 5 h 5"/>
              <a:gd name="T84" fmla="*/ 765 w 1011"/>
              <a:gd name="T85" fmla="*/ 0 h 5"/>
              <a:gd name="T86" fmla="*/ 787 w 1011"/>
              <a:gd name="T87" fmla="*/ 5 h 5"/>
              <a:gd name="T88" fmla="*/ 791 w 1011"/>
              <a:gd name="T89" fmla="*/ 0 h 5"/>
              <a:gd name="T90" fmla="*/ 825 w 1011"/>
              <a:gd name="T91" fmla="*/ 0 h 5"/>
              <a:gd name="T92" fmla="*/ 829 w 1011"/>
              <a:gd name="T93" fmla="*/ 5 h 5"/>
              <a:gd name="T94" fmla="*/ 854 w 1011"/>
              <a:gd name="T95" fmla="*/ 0 h 5"/>
              <a:gd name="T96" fmla="*/ 876 w 1011"/>
              <a:gd name="T97" fmla="*/ 5 h 5"/>
              <a:gd name="T98" fmla="*/ 880 w 1011"/>
              <a:gd name="T99" fmla="*/ 0 h 5"/>
              <a:gd name="T100" fmla="*/ 914 w 1011"/>
              <a:gd name="T101" fmla="*/ 0 h 5"/>
              <a:gd name="T102" fmla="*/ 918 w 1011"/>
              <a:gd name="T103" fmla="*/ 5 h 5"/>
              <a:gd name="T104" fmla="*/ 944 w 1011"/>
              <a:gd name="T105" fmla="*/ 0 h 5"/>
              <a:gd name="T106" fmla="*/ 965 w 1011"/>
              <a:gd name="T107" fmla="*/ 5 h 5"/>
              <a:gd name="T108" fmla="*/ 969 w 1011"/>
              <a:gd name="T109" fmla="*/ 0 h 5"/>
              <a:gd name="T110" fmla="*/ 1003 w 1011"/>
              <a:gd name="T111" fmla="*/ 0 h 5"/>
              <a:gd name="T112" fmla="*/ 1007 w 1011"/>
              <a:gd name="T11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11" h="5">
                <a:moveTo>
                  <a:pt x="0" y="0"/>
                </a:moveTo>
                <a:lnTo>
                  <a:pt x="9" y="0"/>
                </a:lnTo>
                <a:lnTo>
                  <a:pt x="9" y="5"/>
                </a:lnTo>
                <a:lnTo>
                  <a:pt x="0" y="5"/>
                </a:lnTo>
                <a:lnTo>
                  <a:pt x="0" y="0"/>
                </a:lnTo>
                <a:close/>
                <a:moveTo>
                  <a:pt x="13" y="0"/>
                </a:moveTo>
                <a:lnTo>
                  <a:pt x="21" y="0"/>
                </a:lnTo>
                <a:lnTo>
                  <a:pt x="21" y="5"/>
                </a:lnTo>
                <a:lnTo>
                  <a:pt x="13" y="5"/>
                </a:lnTo>
                <a:lnTo>
                  <a:pt x="13" y="0"/>
                </a:lnTo>
                <a:close/>
                <a:moveTo>
                  <a:pt x="26" y="0"/>
                </a:moveTo>
                <a:lnTo>
                  <a:pt x="34" y="0"/>
                </a:lnTo>
                <a:lnTo>
                  <a:pt x="34" y="5"/>
                </a:lnTo>
                <a:lnTo>
                  <a:pt x="26" y="5"/>
                </a:lnTo>
                <a:lnTo>
                  <a:pt x="26" y="0"/>
                </a:lnTo>
                <a:close/>
                <a:moveTo>
                  <a:pt x="38" y="0"/>
                </a:moveTo>
                <a:lnTo>
                  <a:pt x="47" y="0"/>
                </a:lnTo>
                <a:lnTo>
                  <a:pt x="47" y="5"/>
                </a:lnTo>
                <a:lnTo>
                  <a:pt x="38" y="5"/>
                </a:lnTo>
                <a:lnTo>
                  <a:pt x="38" y="0"/>
                </a:lnTo>
                <a:close/>
                <a:moveTo>
                  <a:pt x="51" y="0"/>
                </a:moveTo>
                <a:lnTo>
                  <a:pt x="60" y="0"/>
                </a:lnTo>
                <a:lnTo>
                  <a:pt x="60" y="5"/>
                </a:lnTo>
                <a:lnTo>
                  <a:pt x="51" y="5"/>
                </a:lnTo>
                <a:lnTo>
                  <a:pt x="51" y="0"/>
                </a:lnTo>
                <a:close/>
                <a:moveTo>
                  <a:pt x="64" y="0"/>
                </a:moveTo>
                <a:lnTo>
                  <a:pt x="72" y="0"/>
                </a:lnTo>
                <a:lnTo>
                  <a:pt x="72" y="5"/>
                </a:lnTo>
                <a:lnTo>
                  <a:pt x="64" y="5"/>
                </a:lnTo>
                <a:lnTo>
                  <a:pt x="64" y="0"/>
                </a:lnTo>
                <a:close/>
                <a:moveTo>
                  <a:pt x="77" y="0"/>
                </a:moveTo>
                <a:lnTo>
                  <a:pt x="85" y="0"/>
                </a:lnTo>
                <a:lnTo>
                  <a:pt x="85" y="5"/>
                </a:lnTo>
                <a:lnTo>
                  <a:pt x="77" y="5"/>
                </a:lnTo>
                <a:lnTo>
                  <a:pt x="77" y="0"/>
                </a:lnTo>
                <a:close/>
                <a:moveTo>
                  <a:pt x="89" y="0"/>
                </a:moveTo>
                <a:lnTo>
                  <a:pt x="98" y="0"/>
                </a:lnTo>
                <a:lnTo>
                  <a:pt x="98" y="5"/>
                </a:lnTo>
                <a:lnTo>
                  <a:pt x="89" y="5"/>
                </a:lnTo>
                <a:lnTo>
                  <a:pt x="89" y="0"/>
                </a:lnTo>
                <a:close/>
                <a:moveTo>
                  <a:pt x="102" y="0"/>
                </a:moveTo>
                <a:lnTo>
                  <a:pt x="111" y="0"/>
                </a:lnTo>
                <a:lnTo>
                  <a:pt x="111" y="5"/>
                </a:lnTo>
                <a:lnTo>
                  <a:pt x="102" y="5"/>
                </a:lnTo>
                <a:lnTo>
                  <a:pt x="102" y="0"/>
                </a:lnTo>
                <a:close/>
                <a:moveTo>
                  <a:pt x="115" y="0"/>
                </a:moveTo>
                <a:lnTo>
                  <a:pt x="123" y="0"/>
                </a:lnTo>
                <a:lnTo>
                  <a:pt x="123" y="5"/>
                </a:lnTo>
                <a:lnTo>
                  <a:pt x="115" y="5"/>
                </a:lnTo>
                <a:lnTo>
                  <a:pt x="115" y="0"/>
                </a:lnTo>
                <a:close/>
                <a:moveTo>
                  <a:pt x="128" y="0"/>
                </a:moveTo>
                <a:lnTo>
                  <a:pt x="136" y="0"/>
                </a:lnTo>
                <a:lnTo>
                  <a:pt x="136" y="5"/>
                </a:lnTo>
                <a:lnTo>
                  <a:pt x="128" y="5"/>
                </a:lnTo>
                <a:lnTo>
                  <a:pt x="128" y="0"/>
                </a:lnTo>
                <a:close/>
                <a:moveTo>
                  <a:pt x="140" y="0"/>
                </a:moveTo>
                <a:lnTo>
                  <a:pt x="149" y="0"/>
                </a:lnTo>
                <a:lnTo>
                  <a:pt x="149" y="5"/>
                </a:lnTo>
                <a:lnTo>
                  <a:pt x="140" y="5"/>
                </a:lnTo>
                <a:lnTo>
                  <a:pt x="140" y="0"/>
                </a:lnTo>
                <a:close/>
                <a:moveTo>
                  <a:pt x="153" y="0"/>
                </a:moveTo>
                <a:lnTo>
                  <a:pt x="162" y="0"/>
                </a:lnTo>
                <a:lnTo>
                  <a:pt x="162" y="5"/>
                </a:lnTo>
                <a:lnTo>
                  <a:pt x="153" y="5"/>
                </a:lnTo>
                <a:lnTo>
                  <a:pt x="153" y="0"/>
                </a:lnTo>
                <a:close/>
                <a:moveTo>
                  <a:pt x="166" y="0"/>
                </a:moveTo>
                <a:lnTo>
                  <a:pt x="174" y="0"/>
                </a:lnTo>
                <a:lnTo>
                  <a:pt x="174" y="5"/>
                </a:lnTo>
                <a:lnTo>
                  <a:pt x="166" y="5"/>
                </a:lnTo>
                <a:lnTo>
                  <a:pt x="166" y="0"/>
                </a:lnTo>
                <a:close/>
                <a:moveTo>
                  <a:pt x="179" y="0"/>
                </a:moveTo>
                <a:lnTo>
                  <a:pt x="187" y="0"/>
                </a:lnTo>
                <a:lnTo>
                  <a:pt x="187" y="5"/>
                </a:lnTo>
                <a:lnTo>
                  <a:pt x="179" y="5"/>
                </a:lnTo>
                <a:lnTo>
                  <a:pt x="179" y="0"/>
                </a:lnTo>
                <a:close/>
                <a:moveTo>
                  <a:pt x="191" y="0"/>
                </a:moveTo>
                <a:lnTo>
                  <a:pt x="200" y="0"/>
                </a:lnTo>
                <a:lnTo>
                  <a:pt x="200" y="5"/>
                </a:lnTo>
                <a:lnTo>
                  <a:pt x="191" y="5"/>
                </a:lnTo>
                <a:lnTo>
                  <a:pt x="191" y="0"/>
                </a:lnTo>
                <a:close/>
                <a:moveTo>
                  <a:pt x="204" y="0"/>
                </a:moveTo>
                <a:lnTo>
                  <a:pt x="212" y="0"/>
                </a:lnTo>
                <a:lnTo>
                  <a:pt x="212" y="5"/>
                </a:lnTo>
                <a:lnTo>
                  <a:pt x="204" y="5"/>
                </a:lnTo>
                <a:lnTo>
                  <a:pt x="204" y="0"/>
                </a:lnTo>
                <a:close/>
                <a:moveTo>
                  <a:pt x="217" y="0"/>
                </a:moveTo>
                <a:lnTo>
                  <a:pt x="225" y="0"/>
                </a:lnTo>
                <a:lnTo>
                  <a:pt x="225" y="5"/>
                </a:lnTo>
                <a:lnTo>
                  <a:pt x="217" y="5"/>
                </a:lnTo>
                <a:lnTo>
                  <a:pt x="217" y="0"/>
                </a:lnTo>
                <a:close/>
                <a:moveTo>
                  <a:pt x="230" y="0"/>
                </a:moveTo>
                <a:lnTo>
                  <a:pt x="238" y="0"/>
                </a:lnTo>
                <a:lnTo>
                  <a:pt x="238" y="5"/>
                </a:lnTo>
                <a:lnTo>
                  <a:pt x="230" y="5"/>
                </a:lnTo>
                <a:lnTo>
                  <a:pt x="230" y="0"/>
                </a:lnTo>
                <a:close/>
                <a:moveTo>
                  <a:pt x="242" y="0"/>
                </a:moveTo>
                <a:lnTo>
                  <a:pt x="251" y="0"/>
                </a:lnTo>
                <a:lnTo>
                  <a:pt x="251" y="5"/>
                </a:lnTo>
                <a:lnTo>
                  <a:pt x="242" y="5"/>
                </a:lnTo>
                <a:lnTo>
                  <a:pt x="242" y="0"/>
                </a:lnTo>
                <a:close/>
                <a:moveTo>
                  <a:pt x="255" y="0"/>
                </a:moveTo>
                <a:lnTo>
                  <a:pt x="264" y="0"/>
                </a:lnTo>
                <a:lnTo>
                  <a:pt x="264" y="5"/>
                </a:lnTo>
                <a:lnTo>
                  <a:pt x="255" y="5"/>
                </a:lnTo>
                <a:lnTo>
                  <a:pt x="255" y="0"/>
                </a:lnTo>
                <a:close/>
                <a:moveTo>
                  <a:pt x="268" y="0"/>
                </a:moveTo>
                <a:lnTo>
                  <a:pt x="276" y="0"/>
                </a:lnTo>
                <a:lnTo>
                  <a:pt x="276" y="5"/>
                </a:lnTo>
                <a:lnTo>
                  <a:pt x="268" y="5"/>
                </a:lnTo>
                <a:lnTo>
                  <a:pt x="268" y="0"/>
                </a:lnTo>
                <a:close/>
                <a:moveTo>
                  <a:pt x="281" y="0"/>
                </a:moveTo>
                <a:lnTo>
                  <a:pt x="289" y="0"/>
                </a:lnTo>
                <a:lnTo>
                  <a:pt x="289" y="5"/>
                </a:lnTo>
                <a:lnTo>
                  <a:pt x="281" y="5"/>
                </a:lnTo>
                <a:lnTo>
                  <a:pt x="281" y="0"/>
                </a:lnTo>
                <a:close/>
                <a:moveTo>
                  <a:pt x="293" y="0"/>
                </a:moveTo>
                <a:lnTo>
                  <a:pt x="302" y="0"/>
                </a:lnTo>
                <a:lnTo>
                  <a:pt x="302" y="5"/>
                </a:lnTo>
                <a:lnTo>
                  <a:pt x="293" y="5"/>
                </a:lnTo>
                <a:lnTo>
                  <a:pt x="293" y="0"/>
                </a:lnTo>
                <a:close/>
                <a:moveTo>
                  <a:pt x="306" y="0"/>
                </a:moveTo>
                <a:lnTo>
                  <a:pt x="315" y="0"/>
                </a:lnTo>
                <a:lnTo>
                  <a:pt x="315" y="5"/>
                </a:lnTo>
                <a:lnTo>
                  <a:pt x="306" y="5"/>
                </a:lnTo>
                <a:lnTo>
                  <a:pt x="306" y="0"/>
                </a:lnTo>
                <a:close/>
                <a:moveTo>
                  <a:pt x="319" y="0"/>
                </a:moveTo>
                <a:lnTo>
                  <a:pt x="327" y="0"/>
                </a:lnTo>
                <a:lnTo>
                  <a:pt x="327" y="5"/>
                </a:lnTo>
                <a:lnTo>
                  <a:pt x="319" y="5"/>
                </a:lnTo>
                <a:lnTo>
                  <a:pt x="319" y="0"/>
                </a:lnTo>
                <a:close/>
                <a:moveTo>
                  <a:pt x="332" y="0"/>
                </a:moveTo>
                <a:lnTo>
                  <a:pt x="340" y="0"/>
                </a:lnTo>
                <a:lnTo>
                  <a:pt x="340" y="5"/>
                </a:lnTo>
                <a:lnTo>
                  <a:pt x="332" y="5"/>
                </a:lnTo>
                <a:lnTo>
                  <a:pt x="332" y="0"/>
                </a:lnTo>
                <a:close/>
                <a:moveTo>
                  <a:pt x="344" y="0"/>
                </a:moveTo>
                <a:lnTo>
                  <a:pt x="353" y="0"/>
                </a:lnTo>
                <a:lnTo>
                  <a:pt x="353" y="5"/>
                </a:lnTo>
                <a:lnTo>
                  <a:pt x="344" y="5"/>
                </a:lnTo>
                <a:lnTo>
                  <a:pt x="344" y="0"/>
                </a:lnTo>
                <a:close/>
                <a:moveTo>
                  <a:pt x="357" y="0"/>
                </a:moveTo>
                <a:lnTo>
                  <a:pt x="366" y="0"/>
                </a:lnTo>
                <a:lnTo>
                  <a:pt x="366" y="5"/>
                </a:lnTo>
                <a:lnTo>
                  <a:pt x="357" y="5"/>
                </a:lnTo>
                <a:lnTo>
                  <a:pt x="357" y="0"/>
                </a:lnTo>
                <a:close/>
                <a:moveTo>
                  <a:pt x="370" y="0"/>
                </a:moveTo>
                <a:lnTo>
                  <a:pt x="378" y="0"/>
                </a:lnTo>
                <a:lnTo>
                  <a:pt x="378" y="5"/>
                </a:lnTo>
                <a:lnTo>
                  <a:pt x="370" y="5"/>
                </a:lnTo>
                <a:lnTo>
                  <a:pt x="370" y="0"/>
                </a:lnTo>
                <a:close/>
                <a:moveTo>
                  <a:pt x="383" y="0"/>
                </a:moveTo>
                <a:lnTo>
                  <a:pt x="391" y="0"/>
                </a:lnTo>
                <a:lnTo>
                  <a:pt x="391" y="5"/>
                </a:lnTo>
                <a:lnTo>
                  <a:pt x="383" y="5"/>
                </a:lnTo>
                <a:lnTo>
                  <a:pt x="383" y="0"/>
                </a:lnTo>
                <a:close/>
                <a:moveTo>
                  <a:pt x="395" y="0"/>
                </a:moveTo>
                <a:lnTo>
                  <a:pt x="404" y="0"/>
                </a:lnTo>
                <a:lnTo>
                  <a:pt x="404" y="5"/>
                </a:lnTo>
                <a:lnTo>
                  <a:pt x="395" y="5"/>
                </a:lnTo>
                <a:lnTo>
                  <a:pt x="395" y="0"/>
                </a:lnTo>
                <a:close/>
                <a:moveTo>
                  <a:pt x="408" y="0"/>
                </a:moveTo>
                <a:lnTo>
                  <a:pt x="417" y="0"/>
                </a:lnTo>
                <a:lnTo>
                  <a:pt x="417" y="5"/>
                </a:lnTo>
                <a:lnTo>
                  <a:pt x="408" y="5"/>
                </a:lnTo>
                <a:lnTo>
                  <a:pt x="408" y="0"/>
                </a:lnTo>
                <a:close/>
                <a:moveTo>
                  <a:pt x="421" y="0"/>
                </a:moveTo>
                <a:lnTo>
                  <a:pt x="429" y="0"/>
                </a:lnTo>
                <a:lnTo>
                  <a:pt x="429" y="5"/>
                </a:lnTo>
                <a:lnTo>
                  <a:pt x="421" y="5"/>
                </a:lnTo>
                <a:lnTo>
                  <a:pt x="421" y="0"/>
                </a:lnTo>
                <a:close/>
                <a:moveTo>
                  <a:pt x="434" y="0"/>
                </a:moveTo>
                <a:lnTo>
                  <a:pt x="442" y="0"/>
                </a:lnTo>
                <a:lnTo>
                  <a:pt x="442" y="5"/>
                </a:lnTo>
                <a:lnTo>
                  <a:pt x="434" y="5"/>
                </a:lnTo>
                <a:lnTo>
                  <a:pt x="434" y="0"/>
                </a:lnTo>
                <a:close/>
                <a:moveTo>
                  <a:pt x="446" y="0"/>
                </a:moveTo>
                <a:lnTo>
                  <a:pt x="455" y="0"/>
                </a:lnTo>
                <a:lnTo>
                  <a:pt x="455" y="5"/>
                </a:lnTo>
                <a:lnTo>
                  <a:pt x="446" y="5"/>
                </a:lnTo>
                <a:lnTo>
                  <a:pt x="446" y="0"/>
                </a:lnTo>
                <a:close/>
                <a:moveTo>
                  <a:pt x="459" y="0"/>
                </a:moveTo>
                <a:lnTo>
                  <a:pt x="468" y="0"/>
                </a:lnTo>
                <a:lnTo>
                  <a:pt x="468" y="5"/>
                </a:lnTo>
                <a:lnTo>
                  <a:pt x="459" y="5"/>
                </a:lnTo>
                <a:lnTo>
                  <a:pt x="459" y="0"/>
                </a:lnTo>
                <a:close/>
                <a:moveTo>
                  <a:pt x="472" y="0"/>
                </a:moveTo>
                <a:lnTo>
                  <a:pt x="480" y="0"/>
                </a:lnTo>
                <a:lnTo>
                  <a:pt x="480" y="5"/>
                </a:lnTo>
                <a:lnTo>
                  <a:pt x="472" y="5"/>
                </a:lnTo>
                <a:lnTo>
                  <a:pt x="472" y="0"/>
                </a:lnTo>
                <a:close/>
                <a:moveTo>
                  <a:pt x="485" y="0"/>
                </a:moveTo>
                <a:lnTo>
                  <a:pt x="493" y="0"/>
                </a:lnTo>
                <a:lnTo>
                  <a:pt x="493" y="5"/>
                </a:lnTo>
                <a:lnTo>
                  <a:pt x="485" y="5"/>
                </a:lnTo>
                <a:lnTo>
                  <a:pt x="485" y="0"/>
                </a:lnTo>
                <a:close/>
                <a:moveTo>
                  <a:pt x="498" y="0"/>
                </a:moveTo>
                <a:lnTo>
                  <a:pt x="506" y="0"/>
                </a:lnTo>
                <a:lnTo>
                  <a:pt x="506" y="5"/>
                </a:lnTo>
                <a:lnTo>
                  <a:pt x="498" y="5"/>
                </a:lnTo>
                <a:lnTo>
                  <a:pt x="498" y="0"/>
                </a:lnTo>
                <a:close/>
                <a:moveTo>
                  <a:pt x="510" y="0"/>
                </a:moveTo>
                <a:lnTo>
                  <a:pt x="519" y="0"/>
                </a:lnTo>
                <a:lnTo>
                  <a:pt x="519" y="5"/>
                </a:lnTo>
                <a:lnTo>
                  <a:pt x="510" y="5"/>
                </a:lnTo>
                <a:lnTo>
                  <a:pt x="510" y="0"/>
                </a:lnTo>
                <a:close/>
                <a:moveTo>
                  <a:pt x="523" y="0"/>
                </a:moveTo>
                <a:lnTo>
                  <a:pt x="532" y="0"/>
                </a:lnTo>
                <a:lnTo>
                  <a:pt x="532" y="5"/>
                </a:lnTo>
                <a:lnTo>
                  <a:pt x="523" y="5"/>
                </a:lnTo>
                <a:lnTo>
                  <a:pt x="523" y="0"/>
                </a:lnTo>
                <a:close/>
                <a:moveTo>
                  <a:pt x="536" y="0"/>
                </a:moveTo>
                <a:lnTo>
                  <a:pt x="544" y="0"/>
                </a:lnTo>
                <a:lnTo>
                  <a:pt x="544" y="5"/>
                </a:lnTo>
                <a:lnTo>
                  <a:pt x="536" y="5"/>
                </a:lnTo>
                <a:lnTo>
                  <a:pt x="536" y="0"/>
                </a:lnTo>
                <a:close/>
                <a:moveTo>
                  <a:pt x="548" y="0"/>
                </a:moveTo>
                <a:lnTo>
                  <a:pt x="557" y="0"/>
                </a:lnTo>
                <a:lnTo>
                  <a:pt x="557" y="5"/>
                </a:lnTo>
                <a:lnTo>
                  <a:pt x="548" y="5"/>
                </a:lnTo>
                <a:lnTo>
                  <a:pt x="548" y="0"/>
                </a:lnTo>
                <a:close/>
                <a:moveTo>
                  <a:pt x="561" y="0"/>
                </a:moveTo>
                <a:lnTo>
                  <a:pt x="570" y="0"/>
                </a:lnTo>
                <a:lnTo>
                  <a:pt x="570" y="5"/>
                </a:lnTo>
                <a:lnTo>
                  <a:pt x="561" y="5"/>
                </a:lnTo>
                <a:lnTo>
                  <a:pt x="561" y="0"/>
                </a:lnTo>
                <a:close/>
                <a:moveTo>
                  <a:pt x="574" y="0"/>
                </a:moveTo>
                <a:lnTo>
                  <a:pt x="582" y="0"/>
                </a:lnTo>
                <a:lnTo>
                  <a:pt x="582" y="5"/>
                </a:lnTo>
                <a:lnTo>
                  <a:pt x="574" y="5"/>
                </a:lnTo>
                <a:lnTo>
                  <a:pt x="574" y="0"/>
                </a:lnTo>
                <a:close/>
                <a:moveTo>
                  <a:pt x="587" y="0"/>
                </a:moveTo>
                <a:lnTo>
                  <a:pt x="595" y="0"/>
                </a:lnTo>
                <a:lnTo>
                  <a:pt x="595" y="5"/>
                </a:lnTo>
                <a:lnTo>
                  <a:pt x="587" y="5"/>
                </a:lnTo>
                <a:lnTo>
                  <a:pt x="587" y="0"/>
                </a:lnTo>
                <a:close/>
                <a:moveTo>
                  <a:pt x="599" y="0"/>
                </a:moveTo>
                <a:lnTo>
                  <a:pt x="608" y="0"/>
                </a:lnTo>
                <a:lnTo>
                  <a:pt x="608" y="5"/>
                </a:lnTo>
                <a:lnTo>
                  <a:pt x="599" y="5"/>
                </a:lnTo>
                <a:lnTo>
                  <a:pt x="599" y="0"/>
                </a:lnTo>
                <a:close/>
                <a:moveTo>
                  <a:pt x="612" y="0"/>
                </a:moveTo>
                <a:lnTo>
                  <a:pt x="621" y="0"/>
                </a:lnTo>
                <a:lnTo>
                  <a:pt x="621" y="5"/>
                </a:lnTo>
                <a:lnTo>
                  <a:pt x="612" y="5"/>
                </a:lnTo>
                <a:lnTo>
                  <a:pt x="612" y="0"/>
                </a:lnTo>
                <a:close/>
                <a:moveTo>
                  <a:pt x="625" y="0"/>
                </a:moveTo>
                <a:lnTo>
                  <a:pt x="633" y="0"/>
                </a:lnTo>
                <a:lnTo>
                  <a:pt x="633" y="5"/>
                </a:lnTo>
                <a:lnTo>
                  <a:pt x="625" y="5"/>
                </a:lnTo>
                <a:lnTo>
                  <a:pt x="625" y="0"/>
                </a:lnTo>
                <a:close/>
                <a:moveTo>
                  <a:pt x="638" y="0"/>
                </a:moveTo>
                <a:lnTo>
                  <a:pt x="646" y="0"/>
                </a:lnTo>
                <a:lnTo>
                  <a:pt x="646" y="5"/>
                </a:lnTo>
                <a:lnTo>
                  <a:pt x="638" y="5"/>
                </a:lnTo>
                <a:lnTo>
                  <a:pt x="638" y="0"/>
                </a:lnTo>
                <a:close/>
                <a:moveTo>
                  <a:pt x="650" y="0"/>
                </a:moveTo>
                <a:lnTo>
                  <a:pt x="659" y="0"/>
                </a:lnTo>
                <a:lnTo>
                  <a:pt x="659" y="5"/>
                </a:lnTo>
                <a:lnTo>
                  <a:pt x="650" y="5"/>
                </a:lnTo>
                <a:lnTo>
                  <a:pt x="650" y="0"/>
                </a:lnTo>
                <a:close/>
                <a:moveTo>
                  <a:pt x="663" y="0"/>
                </a:moveTo>
                <a:lnTo>
                  <a:pt x="672" y="0"/>
                </a:lnTo>
                <a:lnTo>
                  <a:pt x="672" y="5"/>
                </a:lnTo>
                <a:lnTo>
                  <a:pt x="663" y="5"/>
                </a:lnTo>
                <a:lnTo>
                  <a:pt x="663" y="0"/>
                </a:lnTo>
                <a:close/>
                <a:moveTo>
                  <a:pt x="676" y="0"/>
                </a:moveTo>
                <a:lnTo>
                  <a:pt x="684" y="0"/>
                </a:lnTo>
                <a:lnTo>
                  <a:pt x="684" y="5"/>
                </a:lnTo>
                <a:lnTo>
                  <a:pt x="676" y="5"/>
                </a:lnTo>
                <a:lnTo>
                  <a:pt x="676" y="0"/>
                </a:lnTo>
                <a:close/>
                <a:moveTo>
                  <a:pt x="689" y="0"/>
                </a:moveTo>
                <a:lnTo>
                  <a:pt x="697" y="0"/>
                </a:lnTo>
                <a:lnTo>
                  <a:pt x="697" y="5"/>
                </a:lnTo>
                <a:lnTo>
                  <a:pt x="689" y="5"/>
                </a:lnTo>
                <a:lnTo>
                  <a:pt x="689" y="0"/>
                </a:lnTo>
                <a:close/>
                <a:moveTo>
                  <a:pt x="701" y="0"/>
                </a:moveTo>
                <a:lnTo>
                  <a:pt x="710" y="0"/>
                </a:lnTo>
                <a:lnTo>
                  <a:pt x="710" y="5"/>
                </a:lnTo>
                <a:lnTo>
                  <a:pt x="701" y="5"/>
                </a:lnTo>
                <a:lnTo>
                  <a:pt x="701" y="0"/>
                </a:lnTo>
                <a:close/>
                <a:moveTo>
                  <a:pt x="714" y="0"/>
                </a:moveTo>
                <a:lnTo>
                  <a:pt x="723" y="0"/>
                </a:lnTo>
                <a:lnTo>
                  <a:pt x="723" y="5"/>
                </a:lnTo>
                <a:lnTo>
                  <a:pt x="714" y="5"/>
                </a:lnTo>
                <a:lnTo>
                  <a:pt x="714" y="0"/>
                </a:lnTo>
                <a:close/>
                <a:moveTo>
                  <a:pt x="727" y="0"/>
                </a:moveTo>
                <a:lnTo>
                  <a:pt x="735" y="0"/>
                </a:lnTo>
                <a:lnTo>
                  <a:pt x="735" y="5"/>
                </a:lnTo>
                <a:lnTo>
                  <a:pt x="727" y="5"/>
                </a:lnTo>
                <a:lnTo>
                  <a:pt x="727" y="0"/>
                </a:lnTo>
                <a:close/>
                <a:moveTo>
                  <a:pt x="740" y="0"/>
                </a:moveTo>
                <a:lnTo>
                  <a:pt x="748" y="0"/>
                </a:lnTo>
                <a:lnTo>
                  <a:pt x="748" y="5"/>
                </a:lnTo>
                <a:lnTo>
                  <a:pt x="740" y="5"/>
                </a:lnTo>
                <a:lnTo>
                  <a:pt x="740" y="0"/>
                </a:lnTo>
                <a:close/>
                <a:moveTo>
                  <a:pt x="752" y="0"/>
                </a:moveTo>
                <a:lnTo>
                  <a:pt x="761" y="0"/>
                </a:lnTo>
                <a:lnTo>
                  <a:pt x="761" y="5"/>
                </a:lnTo>
                <a:lnTo>
                  <a:pt x="752" y="5"/>
                </a:lnTo>
                <a:lnTo>
                  <a:pt x="752" y="0"/>
                </a:lnTo>
                <a:close/>
                <a:moveTo>
                  <a:pt x="765" y="0"/>
                </a:moveTo>
                <a:lnTo>
                  <a:pt x="774" y="0"/>
                </a:lnTo>
                <a:lnTo>
                  <a:pt x="774" y="5"/>
                </a:lnTo>
                <a:lnTo>
                  <a:pt x="765" y="5"/>
                </a:lnTo>
                <a:lnTo>
                  <a:pt x="765" y="0"/>
                </a:lnTo>
                <a:close/>
                <a:moveTo>
                  <a:pt x="778" y="0"/>
                </a:moveTo>
                <a:lnTo>
                  <a:pt x="787" y="0"/>
                </a:lnTo>
                <a:lnTo>
                  <a:pt x="787" y="5"/>
                </a:lnTo>
                <a:lnTo>
                  <a:pt x="778" y="5"/>
                </a:lnTo>
                <a:lnTo>
                  <a:pt x="778" y="0"/>
                </a:lnTo>
                <a:close/>
                <a:moveTo>
                  <a:pt x="791" y="0"/>
                </a:moveTo>
                <a:lnTo>
                  <a:pt x="799" y="0"/>
                </a:lnTo>
                <a:lnTo>
                  <a:pt x="799" y="5"/>
                </a:lnTo>
                <a:lnTo>
                  <a:pt x="791" y="5"/>
                </a:lnTo>
                <a:lnTo>
                  <a:pt x="791" y="0"/>
                </a:lnTo>
                <a:close/>
                <a:moveTo>
                  <a:pt x="804" y="0"/>
                </a:moveTo>
                <a:lnTo>
                  <a:pt x="812" y="0"/>
                </a:lnTo>
                <a:lnTo>
                  <a:pt x="812" y="5"/>
                </a:lnTo>
                <a:lnTo>
                  <a:pt x="804" y="5"/>
                </a:lnTo>
                <a:lnTo>
                  <a:pt x="804" y="0"/>
                </a:lnTo>
                <a:close/>
                <a:moveTo>
                  <a:pt x="816" y="0"/>
                </a:moveTo>
                <a:lnTo>
                  <a:pt x="825" y="0"/>
                </a:lnTo>
                <a:lnTo>
                  <a:pt x="825" y="5"/>
                </a:lnTo>
                <a:lnTo>
                  <a:pt x="816" y="5"/>
                </a:lnTo>
                <a:lnTo>
                  <a:pt x="816" y="0"/>
                </a:lnTo>
                <a:close/>
                <a:moveTo>
                  <a:pt x="829" y="0"/>
                </a:moveTo>
                <a:lnTo>
                  <a:pt x="838" y="0"/>
                </a:lnTo>
                <a:lnTo>
                  <a:pt x="838" y="5"/>
                </a:lnTo>
                <a:lnTo>
                  <a:pt x="829" y="5"/>
                </a:lnTo>
                <a:lnTo>
                  <a:pt x="829" y="0"/>
                </a:lnTo>
                <a:close/>
                <a:moveTo>
                  <a:pt x="842" y="0"/>
                </a:moveTo>
                <a:lnTo>
                  <a:pt x="850" y="0"/>
                </a:lnTo>
                <a:lnTo>
                  <a:pt x="850" y="5"/>
                </a:lnTo>
                <a:lnTo>
                  <a:pt x="842" y="5"/>
                </a:lnTo>
                <a:lnTo>
                  <a:pt x="842" y="0"/>
                </a:lnTo>
                <a:close/>
                <a:moveTo>
                  <a:pt x="854" y="0"/>
                </a:moveTo>
                <a:lnTo>
                  <a:pt x="863" y="0"/>
                </a:lnTo>
                <a:lnTo>
                  <a:pt x="863" y="5"/>
                </a:lnTo>
                <a:lnTo>
                  <a:pt x="854" y="5"/>
                </a:lnTo>
                <a:lnTo>
                  <a:pt x="854" y="0"/>
                </a:lnTo>
                <a:close/>
                <a:moveTo>
                  <a:pt x="867" y="0"/>
                </a:moveTo>
                <a:lnTo>
                  <a:pt x="876" y="0"/>
                </a:lnTo>
                <a:lnTo>
                  <a:pt x="876" y="5"/>
                </a:lnTo>
                <a:lnTo>
                  <a:pt x="867" y="5"/>
                </a:lnTo>
                <a:lnTo>
                  <a:pt x="867" y="0"/>
                </a:lnTo>
                <a:close/>
                <a:moveTo>
                  <a:pt x="880" y="0"/>
                </a:moveTo>
                <a:lnTo>
                  <a:pt x="888" y="0"/>
                </a:lnTo>
                <a:lnTo>
                  <a:pt x="888" y="5"/>
                </a:lnTo>
                <a:lnTo>
                  <a:pt x="880" y="5"/>
                </a:lnTo>
                <a:lnTo>
                  <a:pt x="880" y="0"/>
                </a:lnTo>
                <a:close/>
                <a:moveTo>
                  <a:pt x="893" y="0"/>
                </a:moveTo>
                <a:lnTo>
                  <a:pt x="901" y="0"/>
                </a:lnTo>
                <a:lnTo>
                  <a:pt x="901" y="5"/>
                </a:lnTo>
                <a:lnTo>
                  <a:pt x="893" y="5"/>
                </a:lnTo>
                <a:lnTo>
                  <a:pt x="893" y="0"/>
                </a:lnTo>
                <a:close/>
                <a:moveTo>
                  <a:pt x="905" y="0"/>
                </a:moveTo>
                <a:lnTo>
                  <a:pt x="914" y="0"/>
                </a:lnTo>
                <a:lnTo>
                  <a:pt x="914" y="5"/>
                </a:lnTo>
                <a:lnTo>
                  <a:pt x="905" y="5"/>
                </a:lnTo>
                <a:lnTo>
                  <a:pt x="905" y="0"/>
                </a:lnTo>
                <a:close/>
                <a:moveTo>
                  <a:pt x="918" y="0"/>
                </a:moveTo>
                <a:lnTo>
                  <a:pt x="927" y="0"/>
                </a:lnTo>
                <a:lnTo>
                  <a:pt x="927" y="5"/>
                </a:lnTo>
                <a:lnTo>
                  <a:pt x="918" y="5"/>
                </a:lnTo>
                <a:lnTo>
                  <a:pt x="918" y="0"/>
                </a:lnTo>
                <a:close/>
                <a:moveTo>
                  <a:pt x="931" y="0"/>
                </a:moveTo>
                <a:lnTo>
                  <a:pt x="939" y="0"/>
                </a:lnTo>
                <a:lnTo>
                  <a:pt x="939" y="5"/>
                </a:lnTo>
                <a:lnTo>
                  <a:pt x="931" y="5"/>
                </a:lnTo>
                <a:lnTo>
                  <a:pt x="931" y="0"/>
                </a:lnTo>
                <a:close/>
                <a:moveTo>
                  <a:pt x="944" y="0"/>
                </a:moveTo>
                <a:lnTo>
                  <a:pt x="952" y="0"/>
                </a:lnTo>
                <a:lnTo>
                  <a:pt x="952" y="5"/>
                </a:lnTo>
                <a:lnTo>
                  <a:pt x="944" y="5"/>
                </a:lnTo>
                <a:lnTo>
                  <a:pt x="944" y="0"/>
                </a:lnTo>
                <a:close/>
                <a:moveTo>
                  <a:pt x="956" y="0"/>
                </a:moveTo>
                <a:lnTo>
                  <a:pt x="965" y="0"/>
                </a:lnTo>
                <a:lnTo>
                  <a:pt x="965" y="5"/>
                </a:lnTo>
                <a:lnTo>
                  <a:pt x="956" y="5"/>
                </a:lnTo>
                <a:lnTo>
                  <a:pt x="956" y="0"/>
                </a:lnTo>
                <a:close/>
                <a:moveTo>
                  <a:pt x="969" y="0"/>
                </a:moveTo>
                <a:lnTo>
                  <a:pt x="978" y="0"/>
                </a:lnTo>
                <a:lnTo>
                  <a:pt x="978" y="5"/>
                </a:lnTo>
                <a:lnTo>
                  <a:pt x="969" y="5"/>
                </a:lnTo>
                <a:lnTo>
                  <a:pt x="969" y="0"/>
                </a:lnTo>
                <a:close/>
                <a:moveTo>
                  <a:pt x="982" y="0"/>
                </a:moveTo>
                <a:lnTo>
                  <a:pt x="990" y="0"/>
                </a:lnTo>
                <a:lnTo>
                  <a:pt x="990" y="5"/>
                </a:lnTo>
                <a:lnTo>
                  <a:pt x="982" y="5"/>
                </a:lnTo>
                <a:lnTo>
                  <a:pt x="982" y="0"/>
                </a:lnTo>
                <a:close/>
                <a:moveTo>
                  <a:pt x="995" y="0"/>
                </a:moveTo>
                <a:lnTo>
                  <a:pt x="1003" y="0"/>
                </a:lnTo>
                <a:lnTo>
                  <a:pt x="1003" y="5"/>
                </a:lnTo>
                <a:lnTo>
                  <a:pt x="995" y="5"/>
                </a:lnTo>
                <a:lnTo>
                  <a:pt x="995" y="0"/>
                </a:lnTo>
                <a:close/>
                <a:moveTo>
                  <a:pt x="1007" y="0"/>
                </a:moveTo>
                <a:lnTo>
                  <a:pt x="1011" y="0"/>
                </a:lnTo>
                <a:lnTo>
                  <a:pt x="1011" y="5"/>
                </a:lnTo>
                <a:lnTo>
                  <a:pt x="1007" y="5"/>
                </a:lnTo>
                <a:lnTo>
                  <a:pt x="1007" y="0"/>
                </a:lnTo>
                <a:close/>
              </a:path>
            </a:pathLst>
          </a:custGeom>
          <a:solidFill>
            <a:srgbClr val="000000"/>
          </a:solidFill>
          <a:ln w="0" cap="flat">
            <a:solidFill>
              <a:srgbClr val="000000"/>
            </a:solidFill>
            <a:prstDash val="solid"/>
            <a:round/>
          </a:ln>
        </p:spPr>
        <p:txBody>
          <a:bodyPr vert="horz" wrap="square" lIns="91440" tIns="45720" rIns="91440" bIns="45720" numCol="1" anchor="t" anchorCtr="0" compatLnSpc="1"/>
          <a:lstStyle/>
          <a:p>
            <a:endParaRPr lang="zh-CN" altLang="en-US"/>
          </a:p>
        </p:txBody>
      </p:sp>
      <p:sp>
        <p:nvSpPr>
          <p:cNvPr id="129" name="Rectangle 127"/>
          <p:cNvSpPr>
            <a:spLocks noChangeArrowheads="1"/>
          </p:cNvSpPr>
          <p:nvPr/>
        </p:nvSpPr>
        <p:spPr bwMode="auto">
          <a:xfrm>
            <a:off x="3859213" y="2610462"/>
            <a:ext cx="923925"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loadStrategy</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30" name="Rectangle 128"/>
          <p:cNvSpPr>
            <a:spLocks noChangeArrowheads="1"/>
          </p:cNvSpPr>
          <p:nvPr/>
        </p:nvSpPr>
        <p:spPr bwMode="auto">
          <a:xfrm>
            <a:off x="3724275" y="2807312"/>
            <a:ext cx="1185862"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memoryStrategy</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31" name="Rectangle 129"/>
          <p:cNvSpPr>
            <a:spLocks noChangeArrowheads="1"/>
          </p:cNvSpPr>
          <p:nvPr/>
        </p:nvSpPr>
        <p:spPr bwMode="auto">
          <a:xfrm>
            <a:off x="3763963" y="2999400"/>
            <a:ext cx="1111250"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000000"/>
                </a:solidFill>
                <a:effectLst/>
                <a:latin typeface="Calibri" panose="020F0502020204030204" charset="0"/>
              </a:rPr>
              <a:t>latencyStrategy</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33" name="Freeform 131"/>
          <p:cNvSpPr/>
          <p:nvPr/>
        </p:nvSpPr>
        <p:spPr bwMode="auto">
          <a:xfrm>
            <a:off x="2327275" y="3443288"/>
            <a:ext cx="1906587" cy="271462"/>
          </a:xfrm>
          <a:custGeom>
            <a:avLst/>
            <a:gdLst>
              <a:gd name="T0" fmla="*/ 1201 w 1201"/>
              <a:gd name="T1" fmla="*/ 0 h 171"/>
              <a:gd name="T2" fmla="*/ 1201 w 1201"/>
              <a:gd name="T3" fmla="*/ 129 h 171"/>
              <a:gd name="T4" fmla="*/ 0 w 1201"/>
              <a:gd name="T5" fmla="*/ 129 h 171"/>
              <a:gd name="T6" fmla="*/ 0 w 1201"/>
              <a:gd name="T7" fmla="*/ 171 h 171"/>
            </a:gdLst>
            <a:ahLst/>
            <a:cxnLst>
              <a:cxn ang="0">
                <a:pos x="T0" y="T1"/>
              </a:cxn>
              <a:cxn ang="0">
                <a:pos x="T2" y="T3"/>
              </a:cxn>
              <a:cxn ang="0">
                <a:pos x="T4" y="T5"/>
              </a:cxn>
              <a:cxn ang="0">
                <a:pos x="T6" y="T7"/>
              </a:cxn>
            </a:cxnLst>
            <a:rect l="0" t="0" r="r" b="b"/>
            <a:pathLst>
              <a:path w="1201" h="171">
                <a:moveTo>
                  <a:pt x="1201" y="0"/>
                </a:moveTo>
                <a:lnTo>
                  <a:pt x="1201" y="129"/>
                </a:lnTo>
                <a:lnTo>
                  <a:pt x="0" y="129"/>
                </a:lnTo>
                <a:lnTo>
                  <a:pt x="0" y="171"/>
                </a:lnTo>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4" name="Freeform 132"/>
          <p:cNvSpPr/>
          <p:nvPr/>
        </p:nvSpPr>
        <p:spPr bwMode="auto">
          <a:xfrm>
            <a:off x="4202113" y="3324225"/>
            <a:ext cx="61912" cy="122237"/>
          </a:xfrm>
          <a:custGeom>
            <a:avLst/>
            <a:gdLst>
              <a:gd name="T0" fmla="*/ 20 w 39"/>
              <a:gd name="T1" fmla="*/ 77 h 77"/>
              <a:gd name="T2" fmla="*/ 39 w 39"/>
              <a:gd name="T3" fmla="*/ 39 h 77"/>
              <a:gd name="T4" fmla="*/ 20 w 39"/>
              <a:gd name="T5" fmla="*/ 0 h 77"/>
              <a:gd name="T6" fmla="*/ 0 w 39"/>
              <a:gd name="T7" fmla="*/ 39 h 77"/>
              <a:gd name="T8" fmla="*/ 20 w 39"/>
              <a:gd name="T9" fmla="*/ 77 h 77"/>
            </a:gdLst>
            <a:ahLst/>
            <a:cxnLst>
              <a:cxn ang="0">
                <a:pos x="T0" y="T1"/>
              </a:cxn>
              <a:cxn ang="0">
                <a:pos x="T2" y="T3"/>
              </a:cxn>
              <a:cxn ang="0">
                <a:pos x="T4" y="T5"/>
              </a:cxn>
              <a:cxn ang="0">
                <a:pos x="T6" y="T7"/>
              </a:cxn>
              <a:cxn ang="0">
                <a:pos x="T8" y="T9"/>
              </a:cxn>
            </a:cxnLst>
            <a:rect l="0" t="0" r="r" b="b"/>
            <a:pathLst>
              <a:path w="39" h="77">
                <a:moveTo>
                  <a:pt x="20" y="77"/>
                </a:moveTo>
                <a:lnTo>
                  <a:pt x="39" y="39"/>
                </a:lnTo>
                <a:lnTo>
                  <a:pt x="20" y="0"/>
                </a:lnTo>
                <a:lnTo>
                  <a:pt x="0" y="39"/>
                </a:lnTo>
                <a:lnTo>
                  <a:pt x="20" y="77"/>
                </a:lnTo>
                <a:close/>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5" name="Freeform 133"/>
          <p:cNvSpPr/>
          <p:nvPr/>
        </p:nvSpPr>
        <p:spPr bwMode="auto">
          <a:xfrm>
            <a:off x="4233863" y="3443288"/>
            <a:ext cx="1973262" cy="288925"/>
          </a:xfrm>
          <a:custGeom>
            <a:avLst/>
            <a:gdLst>
              <a:gd name="T0" fmla="*/ 0 w 1243"/>
              <a:gd name="T1" fmla="*/ 0 h 182"/>
              <a:gd name="T2" fmla="*/ 0 w 1243"/>
              <a:gd name="T3" fmla="*/ 129 h 182"/>
              <a:gd name="T4" fmla="*/ 1243 w 1243"/>
              <a:gd name="T5" fmla="*/ 129 h 182"/>
              <a:gd name="T6" fmla="*/ 1243 w 1243"/>
              <a:gd name="T7" fmla="*/ 182 h 182"/>
            </a:gdLst>
            <a:ahLst/>
            <a:cxnLst>
              <a:cxn ang="0">
                <a:pos x="T0" y="T1"/>
              </a:cxn>
              <a:cxn ang="0">
                <a:pos x="T2" y="T3"/>
              </a:cxn>
              <a:cxn ang="0">
                <a:pos x="T4" y="T5"/>
              </a:cxn>
              <a:cxn ang="0">
                <a:pos x="T6" y="T7"/>
              </a:cxn>
            </a:cxnLst>
            <a:rect l="0" t="0" r="r" b="b"/>
            <a:pathLst>
              <a:path w="1243" h="182">
                <a:moveTo>
                  <a:pt x="0" y="0"/>
                </a:moveTo>
                <a:lnTo>
                  <a:pt x="0" y="129"/>
                </a:lnTo>
                <a:lnTo>
                  <a:pt x="1243" y="129"/>
                </a:lnTo>
                <a:lnTo>
                  <a:pt x="1243" y="182"/>
                </a:lnTo>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6" name="Freeform 134"/>
          <p:cNvSpPr/>
          <p:nvPr/>
        </p:nvSpPr>
        <p:spPr bwMode="auto">
          <a:xfrm>
            <a:off x="4202113" y="3324225"/>
            <a:ext cx="61912" cy="122237"/>
          </a:xfrm>
          <a:custGeom>
            <a:avLst/>
            <a:gdLst>
              <a:gd name="T0" fmla="*/ 20 w 39"/>
              <a:gd name="T1" fmla="*/ 77 h 77"/>
              <a:gd name="T2" fmla="*/ 39 w 39"/>
              <a:gd name="T3" fmla="*/ 39 h 77"/>
              <a:gd name="T4" fmla="*/ 20 w 39"/>
              <a:gd name="T5" fmla="*/ 0 h 77"/>
              <a:gd name="T6" fmla="*/ 0 w 39"/>
              <a:gd name="T7" fmla="*/ 39 h 77"/>
              <a:gd name="T8" fmla="*/ 20 w 39"/>
              <a:gd name="T9" fmla="*/ 77 h 77"/>
            </a:gdLst>
            <a:ahLst/>
            <a:cxnLst>
              <a:cxn ang="0">
                <a:pos x="T0" y="T1"/>
              </a:cxn>
              <a:cxn ang="0">
                <a:pos x="T2" y="T3"/>
              </a:cxn>
              <a:cxn ang="0">
                <a:pos x="T4" y="T5"/>
              </a:cxn>
              <a:cxn ang="0">
                <a:pos x="T6" y="T7"/>
              </a:cxn>
              <a:cxn ang="0">
                <a:pos x="T8" y="T9"/>
              </a:cxn>
            </a:cxnLst>
            <a:rect l="0" t="0" r="r" b="b"/>
            <a:pathLst>
              <a:path w="39" h="77">
                <a:moveTo>
                  <a:pt x="20" y="77"/>
                </a:moveTo>
                <a:lnTo>
                  <a:pt x="39" y="39"/>
                </a:lnTo>
                <a:lnTo>
                  <a:pt x="20" y="0"/>
                </a:lnTo>
                <a:lnTo>
                  <a:pt x="0" y="39"/>
                </a:lnTo>
                <a:lnTo>
                  <a:pt x="20" y="77"/>
                </a:lnTo>
                <a:close/>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7" name="Line 135"/>
          <p:cNvSpPr>
            <a:spLocks noChangeShapeType="1"/>
          </p:cNvSpPr>
          <p:nvPr/>
        </p:nvSpPr>
        <p:spPr bwMode="auto">
          <a:xfrm>
            <a:off x="4233863" y="3443288"/>
            <a:ext cx="0" cy="2439987"/>
          </a:xfrm>
          <a:prstGeom prst="line">
            <a:avLst/>
          </a:prstGeom>
          <a:noFill/>
          <a:ln w="63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38" name="Freeform 136"/>
          <p:cNvSpPr/>
          <p:nvPr/>
        </p:nvSpPr>
        <p:spPr bwMode="auto">
          <a:xfrm>
            <a:off x="4202113" y="3324225"/>
            <a:ext cx="61912" cy="122237"/>
          </a:xfrm>
          <a:custGeom>
            <a:avLst/>
            <a:gdLst>
              <a:gd name="T0" fmla="*/ 20 w 39"/>
              <a:gd name="T1" fmla="*/ 77 h 77"/>
              <a:gd name="T2" fmla="*/ 39 w 39"/>
              <a:gd name="T3" fmla="*/ 39 h 77"/>
              <a:gd name="T4" fmla="*/ 20 w 39"/>
              <a:gd name="T5" fmla="*/ 0 h 77"/>
              <a:gd name="T6" fmla="*/ 0 w 39"/>
              <a:gd name="T7" fmla="*/ 39 h 77"/>
              <a:gd name="T8" fmla="*/ 20 w 39"/>
              <a:gd name="T9" fmla="*/ 77 h 77"/>
            </a:gdLst>
            <a:ahLst/>
            <a:cxnLst>
              <a:cxn ang="0">
                <a:pos x="T0" y="T1"/>
              </a:cxn>
              <a:cxn ang="0">
                <a:pos x="T2" y="T3"/>
              </a:cxn>
              <a:cxn ang="0">
                <a:pos x="T4" y="T5"/>
              </a:cxn>
              <a:cxn ang="0">
                <a:pos x="T6" y="T7"/>
              </a:cxn>
              <a:cxn ang="0">
                <a:pos x="T8" y="T9"/>
              </a:cxn>
            </a:cxnLst>
            <a:rect l="0" t="0" r="r" b="b"/>
            <a:pathLst>
              <a:path w="39" h="77">
                <a:moveTo>
                  <a:pt x="20" y="77"/>
                </a:moveTo>
                <a:lnTo>
                  <a:pt x="39" y="39"/>
                </a:lnTo>
                <a:lnTo>
                  <a:pt x="20" y="0"/>
                </a:lnTo>
                <a:lnTo>
                  <a:pt x="0" y="39"/>
                </a:lnTo>
                <a:lnTo>
                  <a:pt x="20" y="77"/>
                </a:lnTo>
                <a:close/>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41" name="Freeform 139"/>
          <p:cNvSpPr/>
          <p:nvPr/>
        </p:nvSpPr>
        <p:spPr bwMode="auto">
          <a:xfrm>
            <a:off x="5481638" y="1339850"/>
            <a:ext cx="2160587" cy="268287"/>
          </a:xfrm>
          <a:custGeom>
            <a:avLst/>
            <a:gdLst>
              <a:gd name="T0" fmla="*/ 0 w 1361"/>
              <a:gd name="T1" fmla="*/ 169 h 169"/>
              <a:gd name="T2" fmla="*/ 1361 w 1361"/>
              <a:gd name="T3" fmla="*/ 169 h 169"/>
              <a:gd name="T4" fmla="*/ 1361 w 1361"/>
              <a:gd name="T5" fmla="*/ 48 h 169"/>
              <a:gd name="T6" fmla="*/ 1313 w 1361"/>
              <a:gd name="T7" fmla="*/ 0 h 169"/>
              <a:gd name="T8" fmla="*/ 0 w 1361"/>
              <a:gd name="T9" fmla="*/ 0 h 169"/>
              <a:gd name="T10" fmla="*/ 0 w 1361"/>
              <a:gd name="T11" fmla="*/ 169 h 169"/>
            </a:gdLst>
            <a:ahLst/>
            <a:cxnLst>
              <a:cxn ang="0">
                <a:pos x="T0" y="T1"/>
              </a:cxn>
              <a:cxn ang="0">
                <a:pos x="T2" y="T3"/>
              </a:cxn>
              <a:cxn ang="0">
                <a:pos x="T4" y="T5"/>
              </a:cxn>
              <a:cxn ang="0">
                <a:pos x="T6" y="T7"/>
              </a:cxn>
              <a:cxn ang="0">
                <a:pos x="T8" y="T9"/>
              </a:cxn>
              <a:cxn ang="0">
                <a:pos x="T10" y="T11"/>
              </a:cxn>
            </a:cxnLst>
            <a:rect l="0" t="0" r="r" b="b"/>
            <a:pathLst>
              <a:path w="1361" h="169">
                <a:moveTo>
                  <a:pt x="0" y="169"/>
                </a:moveTo>
                <a:lnTo>
                  <a:pt x="1361" y="169"/>
                </a:lnTo>
                <a:lnTo>
                  <a:pt x="1361" y="48"/>
                </a:lnTo>
                <a:lnTo>
                  <a:pt x="1313" y="0"/>
                </a:lnTo>
                <a:lnTo>
                  <a:pt x="0" y="0"/>
                </a:lnTo>
                <a:lnTo>
                  <a:pt x="0" y="16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140"/>
          <p:cNvSpPr>
            <a:spLocks noEditPoints="1"/>
          </p:cNvSpPr>
          <p:nvPr/>
        </p:nvSpPr>
        <p:spPr bwMode="auto">
          <a:xfrm>
            <a:off x="5035550" y="1339850"/>
            <a:ext cx="2606675" cy="485775"/>
          </a:xfrm>
          <a:custGeom>
            <a:avLst/>
            <a:gdLst>
              <a:gd name="T0" fmla="*/ 281 w 1642"/>
              <a:gd name="T1" fmla="*/ 169 h 306"/>
              <a:gd name="T2" fmla="*/ 0 w 1642"/>
              <a:gd name="T3" fmla="*/ 306 h 306"/>
              <a:gd name="T4" fmla="*/ 281 w 1642"/>
              <a:gd name="T5" fmla="*/ 169 h 306"/>
              <a:gd name="T6" fmla="*/ 1642 w 1642"/>
              <a:gd name="T7" fmla="*/ 169 h 306"/>
              <a:gd name="T8" fmla="*/ 1642 w 1642"/>
              <a:gd name="T9" fmla="*/ 48 h 306"/>
              <a:gd name="T10" fmla="*/ 1594 w 1642"/>
              <a:gd name="T11" fmla="*/ 0 h 306"/>
              <a:gd name="T12" fmla="*/ 281 w 1642"/>
              <a:gd name="T13" fmla="*/ 0 h 306"/>
              <a:gd name="T14" fmla="*/ 281 w 1642"/>
              <a:gd name="T15" fmla="*/ 169 h 3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42" h="306">
                <a:moveTo>
                  <a:pt x="281" y="169"/>
                </a:moveTo>
                <a:lnTo>
                  <a:pt x="0" y="306"/>
                </a:lnTo>
                <a:moveTo>
                  <a:pt x="281" y="169"/>
                </a:moveTo>
                <a:lnTo>
                  <a:pt x="1642" y="169"/>
                </a:lnTo>
                <a:lnTo>
                  <a:pt x="1642" y="48"/>
                </a:lnTo>
                <a:lnTo>
                  <a:pt x="1594" y="0"/>
                </a:lnTo>
                <a:lnTo>
                  <a:pt x="281" y="0"/>
                </a:lnTo>
                <a:lnTo>
                  <a:pt x="281" y="169"/>
                </a:lnTo>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43" name="Rectangle 141"/>
          <p:cNvSpPr>
            <a:spLocks noChangeArrowheads="1"/>
          </p:cNvSpPr>
          <p:nvPr/>
        </p:nvSpPr>
        <p:spPr bwMode="auto">
          <a:xfrm>
            <a:off x="5678488" y="1385888"/>
            <a:ext cx="3508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alibri" panose="020F0502020204030204" charset="0"/>
              </a:rPr>
              <a:t>load</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44" name="Rectangle 142"/>
          <p:cNvSpPr>
            <a:spLocks noChangeArrowheads="1"/>
          </p:cNvSpPr>
          <p:nvPr/>
        </p:nvSpPr>
        <p:spPr bwMode="auto">
          <a:xfrm>
            <a:off x="5932488" y="1385888"/>
            <a:ext cx="1619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45" name="Rectangle 143"/>
          <p:cNvSpPr>
            <a:spLocks noChangeArrowheads="1"/>
          </p:cNvSpPr>
          <p:nvPr/>
        </p:nvSpPr>
        <p:spPr bwMode="auto">
          <a:xfrm>
            <a:off x="6003925" y="1385888"/>
            <a:ext cx="8763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alibri" panose="020F0502020204030204" charset="0"/>
              </a:rPr>
              <a:t>loadStrategy</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46" name="Rectangle 144"/>
          <p:cNvSpPr>
            <a:spLocks noChangeArrowheads="1"/>
          </p:cNvSpPr>
          <p:nvPr/>
        </p:nvSpPr>
        <p:spPr bwMode="auto">
          <a:xfrm>
            <a:off x="6742113" y="1385888"/>
            <a:ext cx="12858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47" name="Rectangle 145"/>
          <p:cNvSpPr>
            <a:spLocks noChangeArrowheads="1"/>
          </p:cNvSpPr>
          <p:nvPr/>
        </p:nvSpPr>
        <p:spPr bwMode="auto">
          <a:xfrm>
            <a:off x="6786563" y="1385888"/>
            <a:ext cx="1619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alibri" panose="020F0502020204030204" charset="0"/>
              </a:rPr>
              <a:t>&gt;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48" name="Rectangle 146"/>
          <p:cNvSpPr>
            <a:spLocks noChangeArrowheads="1"/>
          </p:cNvSpPr>
          <p:nvPr/>
        </p:nvSpPr>
        <p:spPr bwMode="auto">
          <a:xfrm>
            <a:off x="6858000" y="1385888"/>
            <a:ext cx="5873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alibri" panose="020F0502020204030204" charset="0"/>
              </a:rPr>
              <a:t>getLoad</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49" name="Rectangle 147"/>
          <p:cNvSpPr>
            <a:spLocks noChangeArrowheads="1"/>
          </p:cNvSpPr>
          <p:nvPr/>
        </p:nvSpPr>
        <p:spPr bwMode="auto">
          <a:xfrm>
            <a:off x="7326313" y="1385888"/>
            <a:ext cx="1746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50" name="Rectangle 148"/>
          <p:cNvSpPr>
            <a:spLocks noChangeArrowheads="1"/>
          </p:cNvSpPr>
          <p:nvPr/>
        </p:nvSpPr>
        <p:spPr bwMode="auto">
          <a:xfrm>
            <a:off x="7413625" y="1385888"/>
            <a:ext cx="1206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51" name="Freeform 149"/>
          <p:cNvSpPr/>
          <p:nvPr/>
        </p:nvSpPr>
        <p:spPr bwMode="auto">
          <a:xfrm>
            <a:off x="7558088" y="1339850"/>
            <a:ext cx="84137" cy="84137"/>
          </a:xfrm>
          <a:custGeom>
            <a:avLst/>
            <a:gdLst>
              <a:gd name="T0" fmla="*/ 5 w 53"/>
              <a:gd name="T1" fmla="*/ 48 h 53"/>
              <a:gd name="T2" fmla="*/ 53 w 53"/>
              <a:gd name="T3" fmla="*/ 48 h 53"/>
              <a:gd name="T4" fmla="*/ 53 w 53"/>
              <a:gd name="T5" fmla="*/ 53 h 53"/>
              <a:gd name="T6" fmla="*/ 53 w 53"/>
              <a:gd name="T7" fmla="*/ 48 h 53"/>
              <a:gd name="T8" fmla="*/ 5 w 53"/>
              <a:gd name="T9" fmla="*/ 0 h 53"/>
              <a:gd name="T10" fmla="*/ 0 w 53"/>
              <a:gd name="T11" fmla="*/ 0 h 53"/>
              <a:gd name="T12" fmla="*/ 5 w 53"/>
              <a:gd name="T13" fmla="*/ 0 h 53"/>
              <a:gd name="T14" fmla="*/ 5 w 53"/>
              <a:gd name="T15" fmla="*/ 48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53">
                <a:moveTo>
                  <a:pt x="5" y="48"/>
                </a:moveTo>
                <a:lnTo>
                  <a:pt x="53" y="48"/>
                </a:lnTo>
                <a:lnTo>
                  <a:pt x="53" y="53"/>
                </a:lnTo>
                <a:lnTo>
                  <a:pt x="53" y="48"/>
                </a:lnTo>
                <a:lnTo>
                  <a:pt x="5" y="0"/>
                </a:lnTo>
                <a:lnTo>
                  <a:pt x="0" y="0"/>
                </a:lnTo>
                <a:lnTo>
                  <a:pt x="5" y="0"/>
                </a:lnTo>
                <a:lnTo>
                  <a:pt x="5" y="4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150"/>
          <p:cNvSpPr/>
          <p:nvPr/>
        </p:nvSpPr>
        <p:spPr bwMode="auto">
          <a:xfrm>
            <a:off x="7558088" y="1339850"/>
            <a:ext cx="84137" cy="84137"/>
          </a:xfrm>
          <a:custGeom>
            <a:avLst/>
            <a:gdLst>
              <a:gd name="T0" fmla="*/ 5 w 53"/>
              <a:gd name="T1" fmla="*/ 48 h 53"/>
              <a:gd name="T2" fmla="*/ 53 w 53"/>
              <a:gd name="T3" fmla="*/ 48 h 53"/>
              <a:gd name="T4" fmla="*/ 53 w 53"/>
              <a:gd name="T5" fmla="*/ 53 h 53"/>
              <a:gd name="T6" fmla="*/ 53 w 53"/>
              <a:gd name="T7" fmla="*/ 48 h 53"/>
              <a:gd name="T8" fmla="*/ 5 w 53"/>
              <a:gd name="T9" fmla="*/ 0 h 53"/>
              <a:gd name="T10" fmla="*/ 0 w 53"/>
              <a:gd name="T11" fmla="*/ 0 h 53"/>
              <a:gd name="T12" fmla="*/ 5 w 53"/>
              <a:gd name="T13" fmla="*/ 0 h 53"/>
              <a:gd name="T14" fmla="*/ 5 w 53"/>
              <a:gd name="T15" fmla="*/ 48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53">
                <a:moveTo>
                  <a:pt x="5" y="48"/>
                </a:moveTo>
                <a:lnTo>
                  <a:pt x="53" y="48"/>
                </a:lnTo>
                <a:lnTo>
                  <a:pt x="53" y="53"/>
                </a:lnTo>
                <a:lnTo>
                  <a:pt x="53" y="48"/>
                </a:lnTo>
                <a:lnTo>
                  <a:pt x="5" y="0"/>
                </a:lnTo>
                <a:lnTo>
                  <a:pt x="0" y="0"/>
                </a:lnTo>
                <a:lnTo>
                  <a:pt x="5" y="0"/>
                </a:lnTo>
                <a:lnTo>
                  <a:pt x="5" y="48"/>
                </a:lnTo>
                <a:close/>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53" name="Freeform 151"/>
          <p:cNvSpPr/>
          <p:nvPr/>
        </p:nvSpPr>
        <p:spPr bwMode="auto">
          <a:xfrm>
            <a:off x="5481638" y="1690688"/>
            <a:ext cx="2828925" cy="268287"/>
          </a:xfrm>
          <a:custGeom>
            <a:avLst/>
            <a:gdLst>
              <a:gd name="T0" fmla="*/ 0 w 1782"/>
              <a:gd name="T1" fmla="*/ 169 h 169"/>
              <a:gd name="T2" fmla="*/ 1782 w 1782"/>
              <a:gd name="T3" fmla="*/ 169 h 169"/>
              <a:gd name="T4" fmla="*/ 1782 w 1782"/>
              <a:gd name="T5" fmla="*/ 48 h 169"/>
              <a:gd name="T6" fmla="*/ 1733 w 1782"/>
              <a:gd name="T7" fmla="*/ 0 h 169"/>
              <a:gd name="T8" fmla="*/ 0 w 1782"/>
              <a:gd name="T9" fmla="*/ 0 h 169"/>
              <a:gd name="T10" fmla="*/ 0 w 1782"/>
              <a:gd name="T11" fmla="*/ 169 h 169"/>
            </a:gdLst>
            <a:ahLst/>
            <a:cxnLst>
              <a:cxn ang="0">
                <a:pos x="T0" y="T1"/>
              </a:cxn>
              <a:cxn ang="0">
                <a:pos x="T2" y="T3"/>
              </a:cxn>
              <a:cxn ang="0">
                <a:pos x="T4" y="T5"/>
              </a:cxn>
              <a:cxn ang="0">
                <a:pos x="T6" y="T7"/>
              </a:cxn>
              <a:cxn ang="0">
                <a:pos x="T8" y="T9"/>
              </a:cxn>
              <a:cxn ang="0">
                <a:pos x="T10" y="T11"/>
              </a:cxn>
            </a:cxnLst>
            <a:rect l="0" t="0" r="r" b="b"/>
            <a:pathLst>
              <a:path w="1782" h="169">
                <a:moveTo>
                  <a:pt x="0" y="169"/>
                </a:moveTo>
                <a:lnTo>
                  <a:pt x="1782" y="169"/>
                </a:lnTo>
                <a:lnTo>
                  <a:pt x="1782" y="48"/>
                </a:lnTo>
                <a:lnTo>
                  <a:pt x="1733" y="0"/>
                </a:lnTo>
                <a:lnTo>
                  <a:pt x="0" y="0"/>
                </a:lnTo>
                <a:lnTo>
                  <a:pt x="0" y="16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152"/>
          <p:cNvSpPr>
            <a:spLocks noEditPoints="1"/>
          </p:cNvSpPr>
          <p:nvPr/>
        </p:nvSpPr>
        <p:spPr bwMode="auto">
          <a:xfrm>
            <a:off x="5035550" y="1690688"/>
            <a:ext cx="3275012" cy="268287"/>
          </a:xfrm>
          <a:custGeom>
            <a:avLst/>
            <a:gdLst>
              <a:gd name="T0" fmla="*/ 281 w 2063"/>
              <a:gd name="T1" fmla="*/ 147 h 169"/>
              <a:gd name="T2" fmla="*/ 0 w 2063"/>
              <a:gd name="T3" fmla="*/ 166 h 169"/>
              <a:gd name="T4" fmla="*/ 281 w 2063"/>
              <a:gd name="T5" fmla="*/ 169 h 169"/>
              <a:gd name="T6" fmla="*/ 2063 w 2063"/>
              <a:gd name="T7" fmla="*/ 169 h 169"/>
              <a:gd name="T8" fmla="*/ 2063 w 2063"/>
              <a:gd name="T9" fmla="*/ 48 h 169"/>
              <a:gd name="T10" fmla="*/ 2014 w 2063"/>
              <a:gd name="T11" fmla="*/ 0 h 169"/>
              <a:gd name="T12" fmla="*/ 281 w 2063"/>
              <a:gd name="T13" fmla="*/ 0 h 169"/>
              <a:gd name="T14" fmla="*/ 281 w 2063"/>
              <a:gd name="T15" fmla="*/ 169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3" h="169">
                <a:moveTo>
                  <a:pt x="281" y="147"/>
                </a:moveTo>
                <a:lnTo>
                  <a:pt x="0" y="166"/>
                </a:lnTo>
                <a:moveTo>
                  <a:pt x="281" y="169"/>
                </a:moveTo>
                <a:lnTo>
                  <a:pt x="2063" y="169"/>
                </a:lnTo>
                <a:lnTo>
                  <a:pt x="2063" y="48"/>
                </a:lnTo>
                <a:lnTo>
                  <a:pt x="2014" y="0"/>
                </a:lnTo>
                <a:lnTo>
                  <a:pt x="281" y="0"/>
                </a:lnTo>
                <a:lnTo>
                  <a:pt x="281" y="169"/>
                </a:lnTo>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55" name="Rectangle 153"/>
          <p:cNvSpPr>
            <a:spLocks noChangeArrowheads="1"/>
          </p:cNvSpPr>
          <p:nvPr/>
        </p:nvSpPr>
        <p:spPr bwMode="auto">
          <a:xfrm>
            <a:off x="5624513" y="1736725"/>
            <a:ext cx="91598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alibri" panose="020F0502020204030204" charset="0"/>
              </a:rPr>
              <a:t>totalMemory</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56" name="Rectangle 154"/>
          <p:cNvSpPr>
            <a:spLocks noChangeArrowheads="1"/>
          </p:cNvSpPr>
          <p:nvPr/>
        </p:nvSpPr>
        <p:spPr bwMode="auto">
          <a:xfrm>
            <a:off x="6399213" y="1736725"/>
            <a:ext cx="1619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57" name="Rectangle 155"/>
          <p:cNvSpPr>
            <a:spLocks noChangeArrowheads="1"/>
          </p:cNvSpPr>
          <p:nvPr/>
        </p:nvSpPr>
        <p:spPr bwMode="auto">
          <a:xfrm>
            <a:off x="6470650" y="1736725"/>
            <a:ext cx="11398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alibri" panose="020F0502020204030204" charset="0"/>
              </a:rPr>
              <a:t>memoryStrategy</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58" name="Rectangle 156"/>
          <p:cNvSpPr>
            <a:spLocks noChangeArrowheads="1"/>
          </p:cNvSpPr>
          <p:nvPr/>
        </p:nvSpPr>
        <p:spPr bwMode="auto">
          <a:xfrm>
            <a:off x="7448550" y="1736725"/>
            <a:ext cx="12858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59" name="Rectangle 157"/>
          <p:cNvSpPr>
            <a:spLocks noChangeArrowheads="1"/>
          </p:cNvSpPr>
          <p:nvPr/>
        </p:nvSpPr>
        <p:spPr bwMode="auto">
          <a:xfrm>
            <a:off x="7493000" y="1736725"/>
            <a:ext cx="1619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alibri" panose="020F0502020204030204" charset="0"/>
              </a:rPr>
              <a:t>&gt;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60" name="Rectangle 158"/>
          <p:cNvSpPr>
            <a:spLocks noChangeArrowheads="1"/>
          </p:cNvSpPr>
          <p:nvPr/>
        </p:nvSpPr>
        <p:spPr bwMode="auto">
          <a:xfrm>
            <a:off x="7564438" y="1736725"/>
            <a:ext cx="6000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alibri" panose="020F0502020204030204" charset="0"/>
              </a:rPr>
              <a:t>getTotal</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61" name="Rectangle 159"/>
          <p:cNvSpPr>
            <a:spLocks noChangeArrowheads="1"/>
          </p:cNvSpPr>
          <p:nvPr/>
        </p:nvSpPr>
        <p:spPr bwMode="auto">
          <a:xfrm>
            <a:off x="8047038" y="1736725"/>
            <a:ext cx="17621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62" name="Rectangle 160"/>
          <p:cNvSpPr>
            <a:spLocks noChangeArrowheads="1"/>
          </p:cNvSpPr>
          <p:nvPr/>
        </p:nvSpPr>
        <p:spPr bwMode="auto">
          <a:xfrm>
            <a:off x="8134350" y="1736725"/>
            <a:ext cx="1222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63" name="Freeform 161"/>
          <p:cNvSpPr/>
          <p:nvPr/>
        </p:nvSpPr>
        <p:spPr bwMode="auto">
          <a:xfrm>
            <a:off x="8226425" y="1690688"/>
            <a:ext cx="84137" cy="84137"/>
          </a:xfrm>
          <a:custGeom>
            <a:avLst/>
            <a:gdLst>
              <a:gd name="T0" fmla="*/ 4 w 53"/>
              <a:gd name="T1" fmla="*/ 48 h 53"/>
              <a:gd name="T2" fmla="*/ 53 w 53"/>
              <a:gd name="T3" fmla="*/ 48 h 53"/>
              <a:gd name="T4" fmla="*/ 53 w 53"/>
              <a:gd name="T5" fmla="*/ 53 h 53"/>
              <a:gd name="T6" fmla="*/ 53 w 53"/>
              <a:gd name="T7" fmla="*/ 48 h 53"/>
              <a:gd name="T8" fmla="*/ 4 w 53"/>
              <a:gd name="T9" fmla="*/ 0 h 53"/>
              <a:gd name="T10" fmla="*/ 0 w 53"/>
              <a:gd name="T11" fmla="*/ 0 h 53"/>
              <a:gd name="T12" fmla="*/ 4 w 53"/>
              <a:gd name="T13" fmla="*/ 0 h 53"/>
              <a:gd name="T14" fmla="*/ 4 w 53"/>
              <a:gd name="T15" fmla="*/ 48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53">
                <a:moveTo>
                  <a:pt x="4" y="48"/>
                </a:moveTo>
                <a:lnTo>
                  <a:pt x="53" y="48"/>
                </a:lnTo>
                <a:lnTo>
                  <a:pt x="53" y="53"/>
                </a:lnTo>
                <a:lnTo>
                  <a:pt x="53" y="48"/>
                </a:lnTo>
                <a:lnTo>
                  <a:pt x="4" y="0"/>
                </a:lnTo>
                <a:lnTo>
                  <a:pt x="0" y="0"/>
                </a:lnTo>
                <a:lnTo>
                  <a:pt x="4" y="0"/>
                </a:lnTo>
                <a:lnTo>
                  <a:pt x="4" y="4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4" name="Freeform 162"/>
          <p:cNvSpPr/>
          <p:nvPr/>
        </p:nvSpPr>
        <p:spPr bwMode="auto">
          <a:xfrm>
            <a:off x="8226425" y="1690688"/>
            <a:ext cx="84137" cy="84137"/>
          </a:xfrm>
          <a:custGeom>
            <a:avLst/>
            <a:gdLst>
              <a:gd name="T0" fmla="*/ 4 w 53"/>
              <a:gd name="T1" fmla="*/ 48 h 53"/>
              <a:gd name="T2" fmla="*/ 53 w 53"/>
              <a:gd name="T3" fmla="*/ 48 h 53"/>
              <a:gd name="T4" fmla="*/ 53 w 53"/>
              <a:gd name="T5" fmla="*/ 53 h 53"/>
              <a:gd name="T6" fmla="*/ 53 w 53"/>
              <a:gd name="T7" fmla="*/ 48 h 53"/>
              <a:gd name="T8" fmla="*/ 4 w 53"/>
              <a:gd name="T9" fmla="*/ 0 h 53"/>
              <a:gd name="T10" fmla="*/ 0 w 53"/>
              <a:gd name="T11" fmla="*/ 0 h 53"/>
              <a:gd name="T12" fmla="*/ 4 w 53"/>
              <a:gd name="T13" fmla="*/ 0 h 53"/>
              <a:gd name="T14" fmla="*/ 4 w 53"/>
              <a:gd name="T15" fmla="*/ 48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53">
                <a:moveTo>
                  <a:pt x="4" y="48"/>
                </a:moveTo>
                <a:lnTo>
                  <a:pt x="53" y="48"/>
                </a:lnTo>
                <a:lnTo>
                  <a:pt x="53" y="53"/>
                </a:lnTo>
                <a:lnTo>
                  <a:pt x="53" y="48"/>
                </a:lnTo>
                <a:lnTo>
                  <a:pt x="4" y="0"/>
                </a:lnTo>
                <a:lnTo>
                  <a:pt x="0" y="0"/>
                </a:lnTo>
                <a:lnTo>
                  <a:pt x="4" y="0"/>
                </a:lnTo>
                <a:lnTo>
                  <a:pt x="4" y="48"/>
                </a:lnTo>
                <a:close/>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65" name="Freeform 163"/>
          <p:cNvSpPr/>
          <p:nvPr/>
        </p:nvSpPr>
        <p:spPr bwMode="auto">
          <a:xfrm>
            <a:off x="5481638" y="2041525"/>
            <a:ext cx="2828925" cy="268287"/>
          </a:xfrm>
          <a:custGeom>
            <a:avLst/>
            <a:gdLst>
              <a:gd name="T0" fmla="*/ 0 w 1782"/>
              <a:gd name="T1" fmla="*/ 169 h 169"/>
              <a:gd name="T2" fmla="*/ 1782 w 1782"/>
              <a:gd name="T3" fmla="*/ 169 h 169"/>
              <a:gd name="T4" fmla="*/ 1782 w 1782"/>
              <a:gd name="T5" fmla="*/ 48 h 169"/>
              <a:gd name="T6" fmla="*/ 1733 w 1782"/>
              <a:gd name="T7" fmla="*/ 0 h 169"/>
              <a:gd name="T8" fmla="*/ 0 w 1782"/>
              <a:gd name="T9" fmla="*/ 0 h 169"/>
              <a:gd name="T10" fmla="*/ 0 w 1782"/>
              <a:gd name="T11" fmla="*/ 169 h 169"/>
            </a:gdLst>
            <a:ahLst/>
            <a:cxnLst>
              <a:cxn ang="0">
                <a:pos x="T0" y="T1"/>
              </a:cxn>
              <a:cxn ang="0">
                <a:pos x="T2" y="T3"/>
              </a:cxn>
              <a:cxn ang="0">
                <a:pos x="T4" y="T5"/>
              </a:cxn>
              <a:cxn ang="0">
                <a:pos x="T6" y="T7"/>
              </a:cxn>
              <a:cxn ang="0">
                <a:pos x="T8" y="T9"/>
              </a:cxn>
              <a:cxn ang="0">
                <a:pos x="T10" y="T11"/>
              </a:cxn>
            </a:cxnLst>
            <a:rect l="0" t="0" r="r" b="b"/>
            <a:pathLst>
              <a:path w="1782" h="169">
                <a:moveTo>
                  <a:pt x="0" y="169"/>
                </a:moveTo>
                <a:lnTo>
                  <a:pt x="1782" y="169"/>
                </a:lnTo>
                <a:lnTo>
                  <a:pt x="1782" y="48"/>
                </a:lnTo>
                <a:lnTo>
                  <a:pt x="1733" y="0"/>
                </a:lnTo>
                <a:lnTo>
                  <a:pt x="0" y="0"/>
                </a:lnTo>
                <a:lnTo>
                  <a:pt x="0" y="16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6" name="Freeform 164"/>
          <p:cNvSpPr>
            <a:spLocks noEditPoints="1"/>
          </p:cNvSpPr>
          <p:nvPr/>
        </p:nvSpPr>
        <p:spPr bwMode="auto">
          <a:xfrm>
            <a:off x="5035550" y="2041525"/>
            <a:ext cx="3275012" cy="268287"/>
          </a:xfrm>
          <a:custGeom>
            <a:avLst/>
            <a:gdLst>
              <a:gd name="T0" fmla="*/ 281 w 2063"/>
              <a:gd name="T1" fmla="*/ 29 h 169"/>
              <a:gd name="T2" fmla="*/ 0 w 2063"/>
              <a:gd name="T3" fmla="*/ 12 h 169"/>
              <a:gd name="T4" fmla="*/ 281 w 2063"/>
              <a:gd name="T5" fmla="*/ 169 h 169"/>
              <a:gd name="T6" fmla="*/ 2063 w 2063"/>
              <a:gd name="T7" fmla="*/ 169 h 169"/>
              <a:gd name="T8" fmla="*/ 2063 w 2063"/>
              <a:gd name="T9" fmla="*/ 48 h 169"/>
              <a:gd name="T10" fmla="*/ 2014 w 2063"/>
              <a:gd name="T11" fmla="*/ 0 h 169"/>
              <a:gd name="T12" fmla="*/ 281 w 2063"/>
              <a:gd name="T13" fmla="*/ 0 h 169"/>
              <a:gd name="T14" fmla="*/ 281 w 2063"/>
              <a:gd name="T15" fmla="*/ 169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3" h="169">
                <a:moveTo>
                  <a:pt x="281" y="29"/>
                </a:moveTo>
                <a:lnTo>
                  <a:pt x="0" y="12"/>
                </a:lnTo>
                <a:moveTo>
                  <a:pt x="281" y="169"/>
                </a:moveTo>
                <a:lnTo>
                  <a:pt x="2063" y="169"/>
                </a:lnTo>
                <a:lnTo>
                  <a:pt x="2063" y="48"/>
                </a:lnTo>
                <a:lnTo>
                  <a:pt x="2014" y="0"/>
                </a:lnTo>
                <a:lnTo>
                  <a:pt x="281" y="0"/>
                </a:lnTo>
                <a:lnTo>
                  <a:pt x="281" y="169"/>
                </a:lnTo>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67" name="Rectangle 165"/>
          <p:cNvSpPr>
            <a:spLocks noChangeArrowheads="1"/>
          </p:cNvSpPr>
          <p:nvPr/>
        </p:nvSpPr>
        <p:spPr bwMode="auto">
          <a:xfrm>
            <a:off x="5622925" y="2087563"/>
            <a:ext cx="91598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alibri" panose="020F0502020204030204" charset="0"/>
              </a:rPr>
              <a:t>usedMemory</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68" name="Rectangle 166"/>
          <p:cNvSpPr>
            <a:spLocks noChangeArrowheads="1"/>
          </p:cNvSpPr>
          <p:nvPr/>
        </p:nvSpPr>
        <p:spPr bwMode="auto">
          <a:xfrm>
            <a:off x="6400800" y="2087563"/>
            <a:ext cx="1619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69" name="Rectangle 167"/>
          <p:cNvSpPr>
            <a:spLocks noChangeArrowheads="1"/>
          </p:cNvSpPr>
          <p:nvPr/>
        </p:nvSpPr>
        <p:spPr bwMode="auto">
          <a:xfrm>
            <a:off x="6473825" y="2087563"/>
            <a:ext cx="11382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alibri" panose="020F0502020204030204" charset="0"/>
              </a:rPr>
              <a:t>memoryStrategy</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70" name="Rectangle 168"/>
          <p:cNvSpPr>
            <a:spLocks noChangeArrowheads="1"/>
          </p:cNvSpPr>
          <p:nvPr/>
        </p:nvSpPr>
        <p:spPr bwMode="auto">
          <a:xfrm>
            <a:off x="7451725" y="2087563"/>
            <a:ext cx="127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71" name="Rectangle 169"/>
          <p:cNvSpPr>
            <a:spLocks noChangeArrowheads="1"/>
          </p:cNvSpPr>
          <p:nvPr/>
        </p:nvSpPr>
        <p:spPr bwMode="auto">
          <a:xfrm>
            <a:off x="7494588" y="2087563"/>
            <a:ext cx="1619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alibri" panose="020F0502020204030204" charset="0"/>
              </a:rPr>
              <a:t>&gt;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72" name="Rectangle 170"/>
          <p:cNvSpPr>
            <a:spLocks noChangeArrowheads="1"/>
          </p:cNvSpPr>
          <p:nvPr/>
        </p:nvSpPr>
        <p:spPr bwMode="auto">
          <a:xfrm>
            <a:off x="7567613" y="2087563"/>
            <a:ext cx="6000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alibri" panose="020F0502020204030204" charset="0"/>
              </a:rPr>
              <a:t>getUsed</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73" name="Rectangle 171"/>
          <p:cNvSpPr>
            <a:spLocks noChangeArrowheads="1"/>
          </p:cNvSpPr>
          <p:nvPr/>
        </p:nvSpPr>
        <p:spPr bwMode="auto">
          <a:xfrm>
            <a:off x="8050213" y="2087563"/>
            <a:ext cx="1746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74" name="Rectangle 172"/>
          <p:cNvSpPr>
            <a:spLocks noChangeArrowheads="1"/>
          </p:cNvSpPr>
          <p:nvPr/>
        </p:nvSpPr>
        <p:spPr bwMode="auto">
          <a:xfrm>
            <a:off x="8137525" y="2087563"/>
            <a:ext cx="1206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75" name="Freeform 173"/>
          <p:cNvSpPr/>
          <p:nvPr/>
        </p:nvSpPr>
        <p:spPr bwMode="auto">
          <a:xfrm>
            <a:off x="8226425" y="2041525"/>
            <a:ext cx="84137" cy="84137"/>
          </a:xfrm>
          <a:custGeom>
            <a:avLst/>
            <a:gdLst>
              <a:gd name="T0" fmla="*/ 4 w 53"/>
              <a:gd name="T1" fmla="*/ 48 h 53"/>
              <a:gd name="T2" fmla="*/ 53 w 53"/>
              <a:gd name="T3" fmla="*/ 48 h 53"/>
              <a:gd name="T4" fmla="*/ 53 w 53"/>
              <a:gd name="T5" fmla="*/ 53 h 53"/>
              <a:gd name="T6" fmla="*/ 53 w 53"/>
              <a:gd name="T7" fmla="*/ 48 h 53"/>
              <a:gd name="T8" fmla="*/ 4 w 53"/>
              <a:gd name="T9" fmla="*/ 0 h 53"/>
              <a:gd name="T10" fmla="*/ 0 w 53"/>
              <a:gd name="T11" fmla="*/ 0 h 53"/>
              <a:gd name="T12" fmla="*/ 4 w 53"/>
              <a:gd name="T13" fmla="*/ 0 h 53"/>
              <a:gd name="T14" fmla="*/ 4 w 53"/>
              <a:gd name="T15" fmla="*/ 48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53">
                <a:moveTo>
                  <a:pt x="4" y="48"/>
                </a:moveTo>
                <a:lnTo>
                  <a:pt x="53" y="48"/>
                </a:lnTo>
                <a:lnTo>
                  <a:pt x="53" y="53"/>
                </a:lnTo>
                <a:lnTo>
                  <a:pt x="53" y="48"/>
                </a:lnTo>
                <a:lnTo>
                  <a:pt x="4" y="0"/>
                </a:lnTo>
                <a:lnTo>
                  <a:pt x="0" y="0"/>
                </a:lnTo>
                <a:lnTo>
                  <a:pt x="4" y="0"/>
                </a:lnTo>
                <a:lnTo>
                  <a:pt x="4" y="4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6" name="Freeform 174"/>
          <p:cNvSpPr/>
          <p:nvPr/>
        </p:nvSpPr>
        <p:spPr bwMode="auto">
          <a:xfrm>
            <a:off x="8226425" y="2041525"/>
            <a:ext cx="84137" cy="84137"/>
          </a:xfrm>
          <a:custGeom>
            <a:avLst/>
            <a:gdLst>
              <a:gd name="T0" fmla="*/ 4 w 53"/>
              <a:gd name="T1" fmla="*/ 48 h 53"/>
              <a:gd name="T2" fmla="*/ 53 w 53"/>
              <a:gd name="T3" fmla="*/ 48 h 53"/>
              <a:gd name="T4" fmla="*/ 53 w 53"/>
              <a:gd name="T5" fmla="*/ 53 h 53"/>
              <a:gd name="T6" fmla="*/ 53 w 53"/>
              <a:gd name="T7" fmla="*/ 48 h 53"/>
              <a:gd name="T8" fmla="*/ 4 w 53"/>
              <a:gd name="T9" fmla="*/ 0 h 53"/>
              <a:gd name="T10" fmla="*/ 0 w 53"/>
              <a:gd name="T11" fmla="*/ 0 h 53"/>
              <a:gd name="T12" fmla="*/ 4 w 53"/>
              <a:gd name="T13" fmla="*/ 0 h 53"/>
              <a:gd name="T14" fmla="*/ 4 w 53"/>
              <a:gd name="T15" fmla="*/ 48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53">
                <a:moveTo>
                  <a:pt x="4" y="48"/>
                </a:moveTo>
                <a:lnTo>
                  <a:pt x="53" y="48"/>
                </a:lnTo>
                <a:lnTo>
                  <a:pt x="53" y="53"/>
                </a:lnTo>
                <a:lnTo>
                  <a:pt x="53" y="48"/>
                </a:lnTo>
                <a:lnTo>
                  <a:pt x="4" y="0"/>
                </a:lnTo>
                <a:lnTo>
                  <a:pt x="0" y="0"/>
                </a:lnTo>
                <a:lnTo>
                  <a:pt x="4" y="0"/>
                </a:lnTo>
                <a:lnTo>
                  <a:pt x="4" y="48"/>
                </a:lnTo>
                <a:close/>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77" name="Freeform 175"/>
          <p:cNvSpPr/>
          <p:nvPr/>
        </p:nvSpPr>
        <p:spPr bwMode="auto">
          <a:xfrm>
            <a:off x="5481638" y="2392363"/>
            <a:ext cx="2828925" cy="268287"/>
          </a:xfrm>
          <a:custGeom>
            <a:avLst/>
            <a:gdLst>
              <a:gd name="T0" fmla="*/ 0 w 1782"/>
              <a:gd name="T1" fmla="*/ 169 h 169"/>
              <a:gd name="T2" fmla="*/ 1782 w 1782"/>
              <a:gd name="T3" fmla="*/ 169 h 169"/>
              <a:gd name="T4" fmla="*/ 1782 w 1782"/>
              <a:gd name="T5" fmla="*/ 48 h 169"/>
              <a:gd name="T6" fmla="*/ 1733 w 1782"/>
              <a:gd name="T7" fmla="*/ 0 h 169"/>
              <a:gd name="T8" fmla="*/ 0 w 1782"/>
              <a:gd name="T9" fmla="*/ 0 h 169"/>
              <a:gd name="T10" fmla="*/ 0 w 1782"/>
              <a:gd name="T11" fmla="*/ 169 h 169"/>
            </a:gdLst>
            <a:ahLst/>
            <a:cxnLst>
              <a:cxn ang="0">
                <a:pos x="T0" y="T1"/>
              </a:cxn>
              <a:cxn ang="0">
                <a:pos x="T2" y="T3"/>
              </a:cxn>
              <a:cxn ang="0">
                <a:pos x="T4" y="T5"/>
              </a:cxn>
              <a:cxn ang="0">
                <a:pos x="T6" y="T7"/>
              </a:cxn>
              <a:cxn ang="0">
                <a:pos x="T8" y="T9"/>
              </a:cxn>
              <a:cxn ang="0">
                <a:pos x="T10" y="T11"/>
              </a:cxn>
            </a:cxnLst>
            <a:rect l="0" t="0" r="r" b="b"/>
            <a:pathLst>
              <a:path w="1782" h="169">
                <a:moveTo>
                  <a:pt x="0" y="169"/>
                </a:moveTo>
                <a:lnTo>
                  <a:pt x="1782" y="169"/>
                </a:lnTo>
                <a:lnTo>
                  <a:pt x="1782" y="48"/>
                </a:lnTo>
                <a:lnTo>
                  <a:pt x="1733" y="0"/>
                </a:lnTo>
                <a:lnTo>
                  <a:pt x="0" y="0"/>
                </a:lnTo>
                <a:lnTo>
                  <a:pt x="0" y="16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8" name="Freeform 176"/>
          <p:cNvSpPr>
            <a:spLocks noEditPoints="1"/>
          </p:cNvSpPr>
          <p:nvPr/>
        </p:nvSpPr>
        <p:spPr bwMode="auto">
          <a:xfrm>
            <a:off x="5035550" y="2165350"/>
            <a:ext cx="3275012" cy="495300"/>
          </a:xfrm>
          <a:custGeom>
            <a:avLst/>
            <a:gdLst>
              <a:gd name="T0" fmla="*/ 281 w 2063"/>
              <a:gd name="T1" fmla="*/ 143 h 312"/>
              <a:gd name="T2" fmla="*/ 0 w 2063"/>
              <a:gd name="T3" fmla="*/ 0 h 312"/>
              <a:gd name="T4" fmla="*/ 281 w 2063"/>
              <a:gd name="T5" fmla="*/ 312 h 312"/>
              <a:gd name="T6" fmla="*/ 2063 w 2063"/>
              <a:gd name="T7" fmla="*/ 312 h 312"/>
              <a:gd name="T8" fmla="*/ 2063 w 2063"/>
              <a:gd name="T9" fmla="*/ 191 h 312"/>
              <a:gd name="T10" fmla="*/ 2014 w 2063"/>
              <a:gd name="T11" fmla="*/ 143 h 312"/>
              <a:gd name="T12" fmla="*/ 281 w 2063"/>
              <a:gd name="T13" fmla="*/ 143 h 312"/>
              <a:gd name="T14" fmla="*/ 281 w 2063"/>
              <a:gd name="T15" fmla="*/ 312 h 3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3" h="312">
                <a:moveTo>
                  <a:pt x="281" y="143"/>
                </a:moveTo>
                <a:lnTo>
                  <a:pt x="0" y="0"/>
                </a:lnTo>
                <a:moveTo>
                  <a:pt x="281" y="312"/>
                </a:moveTo>
                <a:lnTo>
                  <a:pt x="2063" y="312"/>
                </a:lnTo>
                <a:lnTo>
                  <a:pt x="2063" y="191"/>
                </a:lnTo>
                <a:lnTo>
                  <a:pt x="2014" y="143"/>
                </a:lnTo>
                <a:lnTo>
                  <a:pt x="281" y="143"/>
                </a:lnTo>
                <a:lnTo>
                  <a:pt x="281" y="312"/>
                </a:lnTo>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79" name="Rectangle 177"/>
          <p:cNvSpPr>
            <a:spLocks noChangeArrowheads="1"/>
          </p:cNvSpPr>
          <p:nvPr/>
        </p:nvSpPr>
        <p:spPr bwMode="auto">
          <a:xfrm>
            <a:off x="5757863" y="2438400"/>
            <a:ext cx="53816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alibri" panose="020F0502020204030204" charset="0"/>
              </a:rPr>
              <a:t>latency</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80" name="Rectangle 178"/>
          <p:cNvSpPr>
            <a:spLocks noChangeArrowheads="1"/>
          </p:cNvSpPr>
          <p:nvPr/>
        </p:nvSpPr>
        <p:spPr bwMode="auto">
          <a:xfrm>
            <a:off x="6180138" y="2438400"/>
            <a:ext cx="1619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81" name="Rectangle 179"/>
          <p:cNvSpPr>
            <a:spLocks noChangeArrowheads="1"/>
          </p:cNvSpPr>
          <p:nvPr/>
        </p:nvSpPr>
        <p:spPr bwMode="auto">
          <a:xfrm>
            <a:off x="6251575" y="2438400"/>
            <a:ext cx="106521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alibri" panose="020F0502020204030204" charset="0"/>
              </a:rPr>
              <a:t>latencyStrategy</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82" name="Rectangle 180"/>
          <p:cNvSpPr>
            <a:spLocks noChangeArrowheads="1"/>
          </p:cNvSpPr>
          <p:nvPr/>
        </p:nvSpPr>
        <p:spPr bwMode="auto">
          <a:xfrm>
            <a:off x="7161213" y="2438400"/>
            <a:ext cx="12858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83" name="Rectangle 181"/>
          <p:cNvSpPr>
            <a:spLocks noChangeArrowheads="1"/>
          </p:cNvSpPr>
          <p:nvPr/>
        </p:nvSpPr>
        <p:spPr bwMode="auto">
          <a:xfrm>
            <a:off x="7205663" y="2438400"/>
            <a:ext cx="1619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alibri" panose="020F0502020204030204" charset="0"/>
              </a:rPr>
              <a:t>&gt;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84" name="Rectangle 182"/>
          <p:cNvSpPr>
            <a:spLocks noChangeArrowheads="1"/>
          </p:cNvSpPr>
          <p:nvPr/>
        </p:nvSpPr>
        <p:spPr bwMode="auto">
          <a:xfrm>
            <a:off x="7277100" y="2438400"/>
            <a:ext cx="7683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alibri" panose="020F0502020204030204" charset="0"/>
              </a:rPr>
              <a:t>getLatency</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85" name="Rectangle 183"/>
          <p:cNvSpPr>
            <a:spLocks noChangeArrowheads="1"/>
          </p:cNvSpPr>
          <p:nvPr/>
        </p:nvSpPr>
        <p:spPr bwMode="auto">
          <a:xfrm>
            <a:off x="7915275" y="2438400"/>
            <a:ext cx="1746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86" name="Rectangle 184"/>
          <p:cNvSpPr>
            <a:spLocks noChangeArrowheads="1"/>
          </p:cNvSpPr>
          <p:nvPr/>
        </p:nvSpPr>
        <p:spPr bwMode="auto">
          <a:xfrm>
            <a:off x="8002588" y="2438400"/>
            <a:ext cx="1206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87" name="Freeform 185"/>
          <p:cNvSpPr/>
          <p:nvPr/>
        </p:nvSpPr>
        <p:spPr bwMode="auto">
          <a:xfrm>
            <a:off x="8226425" y="2392363"/>
            <a:ext cx="84137" cy="84137"/>
          </a:xfrm>
          <a:custGeom>
            <a:avLst/>
            <a:gdLst>
              <a:gd name="T0" fmla="*/ 4 w 53"/>
              <a:gd name="T1" fmla="*/ 48 h 53"/>
              <a:gd name="T2" fmla="*/ 53 w 53"/>
              <a:gd name="T3" fmla="*/ 48 h 53"/>
              <a:gd name="T4" fmla="*/ 53 w 53"/>
              <a:gd name="T5" fmla="*/ 53 h 53"/>
              <a:gd name="T6" fmla="*/ 53 w 53"/>
              <a:gd name="T7" fmla="*/ 48 h 53"/>
              <a:gd name="T8" fmla="*/ 4 w 53"/>
              <a:gd name="T9" fmla="*/ 0 h 53"/>
              <a:gd name="T10" fmla="*/ 0 w 53"/>
              <a:gd name="T11" fmla="*/ 0 h 53"/>
              <a:gd name="T12" fmla="*/ 4 w 53"/>
              <a:gd name="T13" fmla="*/ 0 h 53"/>
              <a:gd name="T14" fmla="*/ 4 w 53"/>
              <a:gd name="T15" fmla="*/ 48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53">
                <a:moveTo>
                  <a:pt x="4" y="48"/>
                </a:moveTo>
                <a:lnTo>
                  <a:pt x="53" y="48"/>
                </a:lnTo>
                <a:lnTo>
                  <a:pt x="53" y="53"/>
                </a:lnTo>
                <a:lnTo>
                  <a:pt x="53" y="48"/>
                </a:lnTo>
                <a:lnTo>
                  <a:pt x="4" y="0"/>
                </a:lnTo>
                <a:lnTo>
                  <a:pt x="0" y="0"/>
                </a:lnTo>
                <a:lnTo>
                  <a:pt x="4" y="0"/>
                </a:lnTo>
                <a:lnTo>
                  <a:pt x="4" y="4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Freeform 186"/>
          <p:cNvSpPr/>
          <p:nvPr/>
        </p:nvSpPr>
        <p:spPr bwMode="auto">
          <a:xfrm>
            <a:off x="8226425" y="2392363"/>
            <a:ext cx="84137" cy="84137"/>
          </a:xfrm>
          <a:custGeom>
            <a:avLst/>
            <a:gdLst>
              <a:gd name="T0" fmla="*/ 4 w 53"/>
              <a:gd name="T1" fmla="*/ 48 h 53"/>
              <a:gd name="T2" fmla="*/ 53 w 53"/>
              <a:gd name="T3" fmla="*/ 48 h 53"/>
              <a:gd name="T4" fmla="*/ 53 w 53"/>
              <a:gd name="T5" fmla="*/ 53 h 53"/>
              <a:gd name="T6" fmla="*/ 53 w 53"/>
              <a:gd name="T7" fmla="*/ 48 h 53"/>
              <a:gd name="T8" fmla="*/ 4 w 53"/>
              <a:gd name="T9" fmla="*/ 0 h 53"/>
              <a:gd name="T10" fmla="*/ 0 w 53"/>
              <a:gd name="T11" fmla="*/ 0 h 53"/>
              <a:gd name="T12" fmla="*/ 4 w 53"/>
              <a:gd name="T13" fmla="*/ 0 h 53"/>
              <a:gd name="T14" fmla="*/ 4 w 53"/>
              <a:gd name="T15" fmla="*/ 48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53">
                <a:moveTo>
                  <a:pt x="4" y="48"/>
                </a:moveTo>
                <a:lnTo>
                  <a:pt x="53" y="48"/>
                </a:lnTo>
                <a:lnTo>
                  <a:pt x="53" y="53"/>
                </a:lnTo>
                <a:lnTo>
                  <a:pt x="53" y="48"/>
                </a:lnTo>
                <a:lnTo>
                  <a:pt x="4" y="0"/>
                </a:lnTo>
                <a:lnTo>
                  <a:pt x="0" y="0"/>
                </a:lnTo>
                <a:lnTo>
                  <a:pt x="4" y="0"/>
                </a:lnTo>
                <a:lnTo>
                  <a:pt x="4" y="48"/>
                </a:lnTo>
                <a:close/>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代码实现</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t>26</a:t>
            </a:fld>
            <a:endParaRPr lang="zh-CN" altLang="en-US" dirty="0"/>
          </a:p>
        </p:txBody>
      </p:sp>
      <p:sp>
        <p:nvSpPr>
          <p:cNvPr id="5" name="TextBox 3"/>
          <p:cNvSpPr txBox="1"/>
          <p:nvPr/>
        </p:nvSpPr>
        <p:spPr>
          <a:xfrm>
            <a:off x="683568" y="1124744"/>
            <a:ext cx="7848872" cy="5755422"/>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anose="02070309020205020404" pitchFamily="49" charset="0"/>
              </a:defRPr>
            </a:lvl1pPr>
          </a:lstStyle>
          <a:p>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内存策略基类</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class </a:t>
            </a:r>
            <a:r>
              <a:rPr lang="en-US" altLang="zh-CN" sz="1600" dirty="0" err="1">
                <a:solidFill>
                  <a:schemeClr val="tx1"/>
                </a:solidFill>
                <a:latin typeface="Consolas" panose="020B0609020204030204" pitchFamily="49" charset="0"/>
                <a:ea typeface="华文楷体" panose="02010600040101010101" pitchFamily="2" charset="-122"/>
                <a:cs typeface="+mn-cs"/>
              </a:rPr>
              <a:t>MemoryStrategy</a:t>
            </a:r>
            <a:r>
              <a:rPr lang="en-US" altLang="zh-CN" sz="1600" dirty="0">
                <a:solidFill>
                  <a:schemeClr val="tx1"/>
                </a:solidFill>
                <a:latin typeface="Consolas" panose="020B0609020204030204" pitchFamily="49" charset="0"/>
                <a:ea typeface="华文楷体" panose="02010600040101010101" pitchFamily="2" charset="-122"/>
                <a:cs typeface="+mn-cs"/>
              </a:rPr>
              <a:t> {								</a:t>
            </a:r>
          </a:p>
          <a:p>
            <a:r>
              <a:rPr lang="en-US" altLang="zh-CN" sz="1600" dirty="0">
                <a:solidFill>
                  <a:schemeClr val="tx1"/>
                </a:solidFill>
                <a:latin typeface="Consolas" panose="020B0609020204030204" pitchFamily="49" charset="0"/>
                <a:ea typeface="华文楷体" panose="02010600040101010101" pitchFamily="2" charset="-122"/>
                <a:cs typeface="+mn-cs"/>
              </a:rPr>
              <a:t>public:</a:t>
            </a:r>
          </a:p>
          <a:p>
            <a:r>
              <a:rPr lang="en-US" altLang="zh-CN" sz="1600" dirty="0">
                <a:solidFill>
                  <a:srgbClr val="FF0000"/>
                </a:solidFill>
                <a:latin typeface="Consolas" panose="020B0609020204030204" pitchFamily="49" charset="0"/>
                <a:ea typeface="华文楷体" panose="02010600040101010101" pitchFamily="2" charset="-122"/>
                <a:cs typeface="+mn-cs"/>
              </a:rPr>
              <a:t>    virtual long </a:t>
            </a:r>
            <a:r>
              <a:rPr lang="en-US" altLang="zh-CN" sz="1600" dirty="0" err="1">
                <a:solidFill>
                  <a:srgbClr val="FF0000"/>
                </a:solidFill>
                <a:latin typeface="Consolas" panose="020B0609020204030204" pitchFamily="49" charset="0"/>
                <a:ea typeface="华文楷体" panose="02010600040101010101" pitchFamily="2" charset="-122"/>
                <a:cs typeface="+mn-cs"/>
              </a:rPr>
              <a:t>getTotal</a:t>
            </a:r>
            <a:r>
              <a:rPr lang="en-US" altLang="zh-CN" sz="1600" dirty="0">
                <a:solidFill>
                  <a:srgbClr val="FF0000"/>
                </a:solidFill>
                <a:latin typeface="Consolas" panose="020B0609020204030204" pitchFamily="49" charset="0"/>
                <a:ea typeface="华文楷体" panose="02010600040101010101" pitchFamily="2" charset="-122"/>
                <a:cs typeface="+mn-cs"/>
              </a:rPr>
              <a:t>() = 0; </a:t>
            </a:r>
          </a:p>
          <a:p>
            <a:pPr lvl="1"/>
            <a:r>
              <a:rPr lang="en-US" altLang="zh-CN" sz="1600" dirty="0">
                <a:solidFill>
                  <a:srgbClr val="FF0000"/>
                </a:solidFill>
                <a:latin typeface="Consolas" panose="020B0609020204030204" pitchFamily="49" charset="0"/>
                <a:ea typeface="华文楷体" panose="02010600040101010101" pitchFamily="2" charset="-122"/>
                <a:cs typeface="+mn-cs"/>
              </a:rPr>
              <a:t>virtual long </a:t>
            </a:r>
            <a:r>
              <a:rPr lang="en-US" altLang="zh-CN" sz="1600" dirty="0" err="1">
                <a:solidFill>
                  <a:srgbClr val="FF0000"/>
                </a:solidFill>
                <a:latin typeface="Consolas" panose="020B0609020204030204" pitchFamily="49" charset="0"/>
                <a:ea typeface="华文楷体" panose="02010600040101010101" pitchFamily="2" charset="-122"/>
                <a:cs typeface="+mn-cs"/>
              </a:rPr>
              <a:t>getUsed</a:t>
            </a:r>
            <a:r>
              <a:rPr lang="en-US" altLang="zh-CN" sz="1600" dirty="0">
                <a:solidFill>
                  <a:srgbClr val="FF0000"/>
                </a:solidFill>
                <a:latin typeface="Consolas" panose="020B0609020204030204" pitchFamily="49" charset="0"/>
                <a:ea typeface="华文楷体" panose="02010600040101010101" pitchFamily="2" charset="-122"/>
                <a:cs typeface="+mn-cs"/>
              </a:rPr>
              <a:t>() = 0;</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内存算法一具体实现</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class MemoryStrategyImpl1 : public </a:t>
            </a:r>
            <a:r>
              <a:rPr lang="en-US" altLang="zh-CN" sz="1600" dirty="0" err="1">
                <a:solidFill>
                  <a:schemeClr val="tx1"/>
                </a:solidFill>
                <a:latin typeface="Consolas" panose="020B0609020204030204" pitchFamily="49" charset="0"/>
                <a:ea typeface="华文楷体" panose="02010600040101010101" pitchFamily="2" charset="-122"/>
                <a:cs typeface="+mn-cs"/>
              </a:rPr>
              <a:t>MemoryStrategy</a:t>
            </a:r>
            <a:r>
              <a:rPr lang="en-US" altLang="zh-CN" sz="1600" dirty="0">
                <a:solidFill>
                  <a:schemeClr val="tx1"/>
                </a:solidFill>
                <a:latin typeface="Consolas" panose="020B0609020204030204" pitchFamily="49" charset="0"/>
                <a:ea typeface="华文楷体" panose="02010600040101010101" pitchFamily="2" charset="-122"/>
                <a:cs typeface="+mn-cs"/>
              </a:rPr>
              <a:t> {	</a:t>
            </a:r>
            <a:endParaRPr lang="en-US" altLang="zh-CN" sz="1600" dirty="0">
              <a:solidFill>
                <a:srgbClr val="FF0000"/>
              </a:solidFill>
              <a:latin typeface="Consolas" panose="020B0609020204030204" pitchFamily="49" charset="0"/>
              <a:ea typeface="华文楷体" panose="02010600040101010101" pitchFamily="2" charset="-122"/>
            </a:endParaRPr>
          </a:p>
          <a:p>
            <a:r>
              <a:rPr lang="en-US" altLang="zh-CN" sz="1600" dirty="0">
                <a:solidFill>
                  <a:schemeClr val="tx1"/>
                </a:solidFill>
                <a:latin typeface="Consolas" panose="020B0609020204030204" pitchFamily="49" charset="0"/>
                <a:ea typeface="华文楷体" panose="02010600040101010101" pitchFamily="2" charset="-122"/>
                <a:cs typeface="+mn-cs"/>
              </a:rPr>
              <a:t>public:</a:t>
            </a:r>
          </a:p>
          <a:p>
            <a:r>
              <a:rPr lang="en-US" altLang="zh-CN" sz="1600" dirty="0">
                <a:solidFill>
                  <a:schemeClr val="tx1"/>
                </a:solidFill>
                <a:latin typeface="Consolas" panose="020B0609020204030204" pitchFamily="49" charset="0"/>
                <a:ea typeface="华文楷体" panose="02010600040101010101" pitchFamily="2" charset="-122"/>
                <a:cs typeface="+mn-cs"/>
              </a:rPr>
              <a:t>	long </a:t>
            </a:r>
            <a:r>
              <a:rPr lang="en-US" altLang="zh-CN" sz="1600" dirty="0" err="1">
                <a:solidFill>
                  <a:schemeClr val="tx1"/>
                </a:solidFill>
                <a:latin typeface="Consolas" panose="020B0609020204030204" pitchFamily="49" charset="0"/>
                <a:ea typeface="华文楷体" panose="02010600040101010101" pitchFamily="2" charset="-122"/>
                <a:cs typeface="+mn-cs"/>
              </a:rPr>
              <a:t>getTotal</a:t>
            </a:r>
            <a:r>
              <a:rPr lang="en-US" altLang="zh-CN" sz="1600" dirty="0">
                <a:solidFill>
                  <a:schemeClr val="tx1"/>
                </a:solidFill>
                <a:latin typeface="Consolas" panose="020B0609020204030204" pitchFamily="49" charset="0"/>
                <a:ea typeface="华文楷体" panose="02010600040101010101" pitchFamily="2" charset="-122"/>
                <a:cs typeface="+mn-cs"/>
              </a:rPr>
              <a:t>() { </a:t>
            </a:r>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获取内存信息</a:t>
            </a:r>
            <a:endParaRPr lang="en-US" altLang="zh-CN" sz="1600" dirty="0">
              <a:solidFill>
                <a:srgbClr val="FF0000"/>
              </a:solidFill>
              <a:latin typeface="Consolas" panose="020B0609020204030204" pitchFamily="49" charset="0"/>
              <a:ea typeface="华文楷体" panose="02010600040101010101" pitchFamily="2" charset="-122"/>
            </a:endParaRPr>
          </a:p>
          <a:p>
            <a:pPr lvl="1"/>
            <a:r>
              <a:rPr lang="en-US" altLang="zh-CN" sz="1600" dirty="0">
                <a:latin typeface="Consolas" panose="020B0609020204030204" pitchFamily="49" charset="0"/>
                <a:ea typeface="华文楷体" panose="02010600040101010101" pitchFamily="2" charset="-122"/>
              </a:rPr>
              <a:t>	…</a:t>
            </a:r>
          </a:p>
          <a:p>
            <a:r>
              <a:rPr lang="en-US" altLang="zh-CN" sz="1600" dirty="0">
                <a:solidFill>
                  <a:schemeClr val="tx1"/>
                </a:solidFill>
                <a:latin typeface="Consolas" panose="020B0609020204030204" pitchFamily="49" charset="0"/>
                <a:ea typeface="华文楷体" panose="02010600040101010101" pitchFamily="2" charset="-122"/>
                <a:cs typeface="+mn-cs"/>
              </a:rPr>
              <a:t>		return total;</a:t>
            </a:r>
          </a:p>
          <a:p>
            <a:pPr lvl="1"/>
            <a:r>
              <a:rPr lang="en-US" altLang="zh-CN" sz="1600" dirty="0">
                <a:solidFill>
                  <a:schemeClr val="tx1"/>
                </a:solidFill>
                <a:latin typeface="Consolas" panose="020B0609020204030204" pitchFamily="49" charset="0"/>
                <a:ea typeface="华文楷体" panose="02010600040101010101" pitchFamily="2" charset="-122"/>
                <a:cs typeface="+mn-cs"/>
              </a:rPr>
              <a:t>}</a:t>
            </a:r>
          </a:p>
          <a:p>
            <a:pPr lvl="1"/>
            <a:r>
              <a:rPr lang="en-US" altLang="zh-CN" sz="1600" dirty="0">
                <a:solidFill>
                  <a:schemeClr val="tx1"/>
                </a:solidFill>
                <a:latin typeface="Consolas" panose="020B0609020204030204" pitchFamily="49" charset="0"/>
                <a:ea typeface="华文楷体" panose="02010600040101010101" pitchFamily="2" charset="-122"/>
                <a:cs typeface="+mn-cs"/>
              </a:rPr>
              <a:t>long </a:t>
            </a:r>
            <a:r>
              <a:rPr lang="en-US" altLang="zh-CN" sz="1600" dirty="0" err="1">
                <a:solidFill>
                  <a:schemeClr val="tx1"/>
                </a:solidFill>
                <a:latin typeface="Consolas" panose="020B0609020204030204" pitchFamily="49" charset="0"/>
                <a:ea typeface="华文楷体" panose="02010600040101010101" pitchFamily="2" charset="-122"/>
                <a:cs typeface="+mn-cs"/>
              </a:rPr>
              <a:t>getUsed</a:t>
            </a:r>
            <a:r>
              <a:rPr lang="en-US" altLang="zh-CN" sz="1600" dirty="0">
                <a:solidFill>
                  <a:schemeClr val="tx1"/>
                </a:solidFill>
                <a:latin typeface="Consolas" panose="020B0609020204030204" pitchFamily="49" charset="0"/>
                <a:ea typeface="华文楷体" panose="02010600040101010101" pitchFamily="2" charset="-122"/>
                <a:cs typeface="+mn-cs"/>
              </a:rPr>
              <a:t>() { </a:t>
            </a:r>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获取已用内存数值</a:t>
            </a:r>
            <a:endParaRPr lang="en-US" altLang="zh-CN" sz="1600" dirty="0">
              <a:solidFill>
                <a:srgbClr val="FF0000"/>
              </a:solidFill>
              <a:latin typeface="Consolas" panose="020B0609020204030204" pitchFamily="49" charset="0"/>
              <a:ea typeface="华文楷体" panose="02010600040101010101" pitchFamily="2" charset="-122"/>
            </a:endParaRPr>
          </a:p>
          <a:p>
            <a:pPr lvl="1"/>
            <a:r>
              <a:rPr lang="en-US" altLang="zh-CN" sz="1600" dirty="0">
                <a:latin typeface="Consolas" panose="020B0609020204030204" pitchFamily="49" charset="0"/>
                <a:ea typeface="华文楷体" panose="02010600040101010101" pitchFamily="2" charset="-122"/>
              </a:rPr>
              <a:t>	…</a:t>
            </a:r>
          </a:p>
          <a:p>
            <a:pPr lvl="2"/>
            <a:r>
              <a:rPr lang="en-US" altLang="zh-CN" sz="1600" dirty="0">
                <a:solidFill>
                  <a:schemeClr val="tx1"/>
                </a:solidFill>
                <a:latin typeface="Consolas" panose="020B0609020204030204" pitchFamily="49" charset="0"/>
                <a:ea typeface="华文楷体" panose="02010600040101010101" pitchFamily="2" charset="-122"/>
                <a:cs typeface="+mn-cs"/>
              </a:rPr>
              <a:t>return used;</a:t>
            </a:r>
          </a:p>
          <a:p>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内存算法二具体实现</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class MemoryStrategyImpl2 : public </a:t>
            </a:r>
            <a:r>
              <a:rPr lang="en-US" altLang="zh-CN" sz="1600" dirty="0" err="1">
                <a:solidFill>
                  <a:schemeClr val="tx1"/>
                </a:solidFill>
                <a:latin typeface="Consolas" panose="020B0609020204030204" pitchFamily="49" charset="0"/>
                <a:ea typeface="华文楷体" panose="02010600040101010101" pitchFamily="2" charset="-122"/>
                <a:cs typeface="+mn-cs"/>
              </a:rPr>
              <a:t>MemoryStrategy</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a:t>
            </a:r>
            <a:r>
              <a:rPr lang="en-US" altLang="zh-CN" dirty="0"/>
              <a:t>Monitor</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t>27</a:t>
            </a:fld>
            <a:endParaRPr lang="zh-CN" altLang="en-US" dirty="0"/>
          </a:p>
        </p:txBody>
      </p:sp>
      <p:sp>
        <p:nvSpPr>
          <p:cNvPr id="6" name="AutoShape 3"/>
          <p:cNvSpPr>
            <a:spLocks noChangeAspect="1" noChangeArrowheads="1" noTextEdit="1"/>
          </p:cNvSpPr>
          <p:nvPr/>
        </p:nvSpPr>
        <p:spPr bwMode="auto">
          <a:xfrm>
            <a:off x="684213" y="1141413"/>
            <a:ext cx="7631112" cy="558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5" name="Rectangle 13"/>
          <p:cNvSpPr>
            <a:spLocks noChangeArrowheads="1"/>
          </p:cNvSpPr>
          <p:nvPr/>
        </p:nvSpPr>
        <p:spPr bwMode="auto">
          <a:xfrm>
            <a:off x="1817688" y="4251325"/>
            <a:ext cx="1019175" cy="2460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6" name="Rectangle 14"/>
          <p:cNvSpPr>
            <a:spLocks noChangeArrowheads="1"/>
          </p:cNvSpPr>
          <p:nvPr/>
        </p:nvSpPr>
        <p:spPr bwMode="auto">
          <a:xfrm>
            <a:off x="1817688" y="4251325"/>
            <a:ext cx="1019175" cy="246062"/>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7" name="Rectangle 15"/>
          <p:cNvSpPr>
            <a:spLocks noChangeArrowheads="1"/>
          </p:cNvSpPr>
          <p:nvPr/>
        </p:nvSpPr>
        <p:spPr bwMode="auto">
          <a:xfrm>
            <a:off x="1817688" y="3714750"/>
            <a:ext cx="1019175" cy="536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 name="Rectangle 16"/>
          <p:cNvSpPr>
            <a:spLocks noChangeArrowheads="1"/>
          </p:cNvSpPr>
          <p:nvPr/>
        </p:nvSpPr>
        <p:spPr bwMode="auto">
          <a:xfrm>
            <a:off x="1817688" y="3714750"/>
            <a:ext cx="1019175" cy="536575"/>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9" name="Rectangle 17"/>
          <p:cNvSpPr>
            <a:spLocks noChangeArrowheads="1"/>
          </p:cNvSpPr>
          <p:nvPr/>
        </p:nvSpPr>
        <p:spPr bwMode="auto">
          <a:xfrm>
            <a:off x="1873250" y="3743325"/>
            <a:ext cx="249237"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&lt;&lt;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0" name="Rectangle 18"/>
          <p:cNvSpPr>
            <a:spLocks noChangeArrowheads="1"/>
          </p:cNvSpPr>
          <p:nvPr/>
        </p:nvSpPr>
        <p:spPr bwMode="auto">
          <a:xfrm>
            <a:off x="2033588" y="3743325"/>
            <a:ext cx="681037"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Interface</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1" name="Rectangle 19"/>
          <p:cNvSpPr>
            <a:spLocks noChangeArrowheads="1"/>
          </p:cNvSpPr>
          <p:nvPr/>
        </p:nvSpPr>
        <p:spPr bwMode="auto">
          <a:xfrm>
            <a:off x="2627313" y="3743325"/>
            <a:ext cx="249237"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&gt;&gt;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2" name="Rectangle 20"/>
          <p:cNvSpPr>
            <a:spLocks noChangeArrowheads="1"/>
          </p:cNvSpPr>
          <p:nvPr/>
        </p:nvSpPr>
        <p:spPr bwMode="auto">
          <a:xfrm>
            <a:off x="1889125" y="3973513"/>
            <a:ext cx="9636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a:ln>
                  <a:noFill/>
                </a:ln>
                <a:solidFill>
                  <a:srgbClr val="000000"/>
                </a:solidFill>
                <a:effectLst/>
                <a:latin typeface="Calibri" panose="020F0502020204030204" charset="0"/>
              </a:rPr>
              <a:t>LoadStrategy</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3" name="Rectangle 21"/>
          <p:cNvSpPr>
            <a:spLocks noChangeArrowheads="1"/>
          </p:cNvSpPr>
          <p:nvPr/>
        </p:nvSpPr>
        <p:spPr bwMode="auto">
          <a:xfrm>
            <a:off x="2055813" y="4270375"/>
            <a:ext cx="61436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getLoad</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4" name="Rectangle 22"/>
          <p:cNvSpPr>
            <a:spLocks noChangeArrowheads="1"/>
          </p:cNvSpPr>
          <p:nvPr/>
        </p:nvSpPr>
        <p:spPr bwMode="auto">
          <a:xfrm>
            <a:off x="2582863" y="4270375"/>
            <a:ext cx="1889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5" name="Rectangle 23"/>
          <p:cNvSpPr>
            <a:spLocks noChangeArrowheads="1"/>
          </p:cNvSpPr>
          <p:nvPr/>
        </p:nvSpPr>
        <p:spPr bwMode="auto">
          <a:xfrm>
            <a:off x="730250" y="5322888"/>
            <a:ext cx="1350962" cy="2460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6" name="Rectangle 24"/>
          <p:cNvSpPr>
            <a:spLocks noChangeArrowheads="1"/>
          </p:cNvSpPr>
          <p:nvPr/>
        </p:nvSpPr>
        <p:spPr bwMode="auto">
          <a:xfrm>
            <a:off x="730250" y="5322888"/>
            <a:ext cx="1350962" cy="246062"/>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7" name="Rectangle 25"/>
          <p:cNvSpPr>
            <a:spLocks noChangeArrowheads="1"/>
          </p:cNvSpPr>
          <p:nvPr/>
        </p:nvSpPr>
        <p:spPr bwMode="auto">
          <a:xfrm>
            <a:off x="730250" y="4975225"/>
            <a:ext cx="1350962" cy="3476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8" name="Rectangle 26"/>
          <p:cNvSpPr>
            <a:spLocks noChangeArrowheads="1"/>
          </p:cNvSpPr>
          <p:nvPr/>
        </p:nvSpPr>
        <p:spPr bwMode="auto">
          <a:xfrm>
            <a:off x="730250" y="4975225"/>
            <a:ext cx="1350962" cy="347662"/>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9" name="Rectangle 27"/>
          <p:cNvSpPr>
            <a:spLocks noChangeArrowheads="1"/>
          </p:cNvSpPr>
          <p:nvPr/>
        </p:nvSpPr>
        <p:spPr bwMode="auto">
          <a:xfrm>
            <a:off x="774700" y="5045075"/>
            <a:ext cx="12684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a:ln>
                  <a:noFill/>
                </a:ln>
                <a:solidFill>
                  <a:srgbClr val="000000"/>
                </a:solidFill>
                <a:effectLst/>
                <a:latin typeface="Calibri" panose="020F0502020204030204" charset="0"/>
              </a:rPr>
              <a:t>LoadStrategyImpl</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0" name="Rectangle 28"/>
          <p:cNvSpPr>
            <a:spLocks noChangeArrowheads="1"/>
          </p:cNvSpPr>
          <p:nvPr/>
        </p:nvSpPr>
        <p:spPr bwMode="auto">
          <a:xfrm>
            <a:off x="1958975" y="5045075"/>
            <a:ext cx="168275"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a:ln>
                  <a:noFill/>
                </a:ln>
                <a:solidFill>
                  <a:srgbClr val="000000"/>
                </a:solidFill>
                <a:effectLst/>
                <a:latin typeface="Calibri" panose="020F0502020204030204"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1" name="Rectangle 29"/>
          <p:cNvSpPr>
            <a:spLocks noChangeArrowheads="1"/>
          </p:cNvSpPr>
          <p:nvPr/>
        </p:nvSpPr>
        <p:spPr bwMode="auto">
          <a:xfrm>
            <a:off x="1133475" y="5341938"/>
            <a:ext cx="61436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getLoad</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2" name="Rectangle 30"/>
          <p:cNvSpPr>
            <a:spLocks noChangeArrowheads="1"/>
          </p:cNvSpPr>
          <p:nvPr/>
        </p:nvSpPr>
        <p:spPr bwMode="auto">
          <a:xfrm>
            <a:off x="1660525" y="5341938"/>
            <a:ext cx="1889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3" name="Rectangle 31"/>
          <p:cNvSpPr>
            <a:spLocks noChangeArrowheads="1"/>
          </p:cNvSpPr>
          <p:nvPr/>
        </p:nvSpPr>
        <p:spPr bwMode="auto">
          <a:xfrm>
            <a:off x="1652588" y="6113463"/>
            <a:ext cx="1350962" cy="2460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4" name="Rectangle 32"/>
          <p:cNvSpPr>
            <a:spLocks noChangeArrowheads="1"/>
          </p:cNvSpPr>
          <p:nvPr/>
        </p:nvSpPr>
        <p:spPr bwMode="auto">
          <a:xfrm>
            <a:off x="1652588" y="6113463"/>
            <a:ext cx="1350962" cy="246062"/>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5" name="Rectangle 33"/>
          <p:cNvSpPr>
            <a:spLocks noChangeArrowheads="1"/>
          </p:cNvSpPr>
          <p:nvPr/>
        </p:nvSpPr>
        <p:spPr bwMode="auto">
          <a:xfrm>
            <a:off x="1652588" y="5767388"/>
            <a:ext cx="1350962" cy="3460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6" name="Rectangle 34"/>
          <p:cNvSpPr>
            <a:spLocks noChangeArrowheads="1"/>
          </p:cNvSpPr>
          <p:nvPr/>
        </p:nvSpPr>
        <p:spPr bwMode="auto">
          <a:xfrm>
            <a:off x="1652588" y="5767388"/>
            <a:ext cx="1350962" cy="346075"/>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7" name="Rectangle 35"/>
          <p:cNvSpPr>
            <a:spLocks noChangeArrowheads="1"/>
          </p:cNvSpPr>
          <p:nvPr/>
        </p:nvSpPr>
        <p:spPr bwMode="auto">
          <a:xfrm>
            <a:off x="1697038" y="5835650"/>
            <a:ext cx="12684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a:ln>
                  <a:noFill/>
                </a:ln>
                <a:solidFill>
                  <a:srgbClr val="000000"/>
                </a:solidFill>
                <a:effectLst/>
                <a:latin typeface="Calibri" panose="020F0502020204030204" charset="0"/>
              </a:rPr>
              <a:t>LoadStrategyImpl</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8" name="Rectangle 36"/>
          <p:cNvSpPr>
            <a:spLocks noChangeArrowheads="1"/>
          </p:cNvSpPr>
          <p:nvPr/>
        </p:nvSpPr>
        <p:spPr bwMode="auto">
          <a:xfrm>
            <a:off x="2881313" y="5835650"/>
            <a:ext cx="168275"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a:ln>
                  <a:noFill/>
                </a:ln>
                <a:solidFill>
                  <a:srgbClr val="000000"/>
                </a:solidFill>
                <a:effectLst/>
                <a:latin typeface="Calibri" panose="020F0502020204030204" charset="0"/>
              </a:rPr>
              <a:t>2</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9" name="Rectangle 37"/>
          <p:cNvSpPr>
            <a:spLocks noChangeArrowheads="1"/>
          </p:cNvSpPr>
          <p:nvPr/>
        </p:nvSpPr>
        <p:spPr bwMode="auto">
          <a:xfrm>
            <a:off x="2055813" y="6132513"/>
            <a:ext cx="61436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getLoad</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0" name="Rectangle 38"/>
          <p:cNvSpPr>
            <a:spLocks noChangeArrowheads="1"/>
          </p:cNvSpPr>
          <p:nvPr/>
        </p:nvSpPr>
        <p:spPr bwMode="auto">
          <a:xfrm>
            <a:off x="2582863" y="6132513"/>
            <a:ext cx="1889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1" name="Rectangle 39"/>
          <p:cNvSpPr>
            <a:spLocks noChangeArrowheads="1"/>
          </p:cNvSpPr>
          <p:nvPr/>
        </p:nvSpPr>
        <p:spPr bwMode="auto">
          <a:xfrm>
            <a:off x="2487613" y="5322888"/>
            <a:ext cx="1350962" cy="2460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2" name="Rectangle 40"/>
          <p:cNvSpPr>
            <a:spLocks noChangeArrowheads="1"/>
          </p:cNvSpPr>
          <p:nvPr/>
        </p:nvSpPr>
        <p:spPr bwMode="auto">
          <a:xfrm>
            <a:off x="2487613" y="5322888"/>
            <a:ext cx="1350962" cy="246062"/>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3" name="Rectangle 41"/>
          <p:cNvSpPr>
            <a:spLocks noChangeArrowheads="1"/>
          </p:cNvSpPr>
          <p:nvPr/>
        </p:nvSpPr>
        <p:spPr bwMode="auto">
          <a:xfrm>
            <a:off x="2487613" y="4975225"/>
            <a:ext cx="1350962" cy="3476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4" name="Rectangle 42"/>
          <p:cNvSpPr>
            <a:spLocks noChangeArrowheads="1"/>
          </p:cNvSpPr>
          <p:nvPr/>
        </p:nvSpPr>
        <p:spPr bwMode="auto">
          <a:xfrm>
            <a:off x="2487613" y="4975225"/>
            <a:ext cx="1350962" cy="347662"/>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5" name="Rectangle 43"/>
          <p:cNvSpPr>
            <a:spLocks noChangeArrowheads="1"/>
          </p:cNvSpPr>
          <p:nvPr/>
        </p:nvSpPr>
        <p:spPr bwMode="auto">
          <a:xfrm>
            <a:off x="2533650" y="5045075"/>
            <a:ext cx="1266825"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a:ln>
                  <a:noFill/>
                </a:ln>
                <a:solidFill>
                  <a:srgbClr val="000000"/>
                </a:solidFill>
                <a:effectLst/>
                <a:latin typeface="Calibri" panose="020F0502020204030204" charset="0"/>
              </a:rPr>
              <a:t>LoadStrategyImpl</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6" name="Rectangle 44"/>
          <p:cNvSpPr>
            <a:spLocks noChangeArrowheads="1"/>
          </p:cNvSpPr>
          <p:nvPr/>
        </p:nvSpPr>
        <p:spPr bwMode="auto">
          <a:xfrm>
            <a:off x="3717925" y="5045075"/>
            <a:ext cx="168275"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a:ln>
                  <a:noFill/>
                </a:ln>
                <a:solidFill>
                  <a:srgbClr val="000000"/>
                </a:solidFill>
                <a:effectLst/>
                <a:latin typeface="Calibri" panose="020F0502020204030204" charset="0"/>
              </a:rPr>
              <a:t>3</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7" name="Rectangle 45"/>
          <p:cNvSpPr>
            <a:spLocks noChangeArrowheads="1"/>
          </p:cNvSpPr>
          <p:nvPr/>
        </p:nvSpPr>
        <p:spPr bwMode="auto">
          <a:xfrm>
            <a:off x="2892425" y="5341938"/>
            <a:ext cx="612775"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getLoad</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8" name="Rectangle 46"/>
          <p:cNvSpPr>
            <a:spLocks noChangeArrowheads="1"/>
          </p:cNvSpPr>
          <p:nvPr/>
        </p:nvSpPr>
        <p:spPr bwMode="auto">
          <a:xfrm>
            <a:off x="3419475" y="5341938"/>
            <a:ext cx="187325"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9" name="Freeform 47"/>
          <p:cNvSpPr/>
          <p:nvPr/>
        </p:nvSpPr>
        <p:spPr bwMode="auto">
          <a:xfrm>
            <a:off x="1404938" y="4578350"/>
            <a:ext cx="922337" cy="396875"/>
          </a:xfrm>
          <a:custGeom>
            <a:avLst/>
            <a:gdLst>
              <a:gd name="T0" fmla="*/ 0 w 581"/>
              <a:gd name="T1" fmla="*/ 250 h 250"/>
              <a:gd name="T2" fmla="*/ 0 w 581"/>
              <a:gd name="T3" fmla="*/ 46 h 250"/>
              <a:gd name="T4" fmla="*/ 581 w 581"/>
              <a:gd name="T5" fmla="*/ 46 h 250"/>
              <a:gd name="T6" fmla="*/ 581 w 581"/>
              <a:gd name="T7" fmla="*/ 0 h 250"/>
            </a:gdLst>
            <a:ahLst/>
            <a:cxnLst>
              <a:cxn ang="0">
                <a:pos x="T0" y="T1"/>
              </a:cxn>
              <a:cxn ang="0">
                <a:pos x="T2" y="T3"/>
              </a:cxn>
              <a:cxn ang="0">
                <a:pos x="T4" y="T5"/>
              </a:cxn>
              <a:cxn ang="0">
                <a:pos x="T6" y="T7"/>
              </a:cxn>
            </a:cxnLst>
            <a:rect l="0" t="0" r="r" b="b"/>
            <a:pathLst>
              <a:path w="581" h="250">
                <a:moveTo>
                  <a:pt x="0" y="250"/>
                </a:moveTo>
                <a:lnTo>
                  <a:pt x="0" y="46"/>
                </a:lnTo>
                <a:lnTo>
                  <a:pt x="581" y="46"/>
                </a:lnTo>
                <a:lnTo>
                  <a:pt x="581" y="0"/>
                </a:lnTo>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0" name="Freeform 48"/>
          <p:cNvSpPr/>
          <p:nvPr/>
        </p:nvSpPr>
        <p:spPr bwMode="auto">
          <a:xfrm>
            <a:off x="2300288" y="4497388"/>
            <a:ext cx="53975" cy="80962"/>
          </a:xfrm>
          <a:custGeom>
            <a:avLst/>
            <a:gdLst>
              <a:gd name="T0" fmla="*/ 34 w 34"/>
              <a:gd name="T1" fmla="*/ 51 h 51"/>
              <a:gd name="T2" fmla="*/ 17 w 34"/>
              <a:gd name="T3" fmla="*/ 0 h 51"/>
              <a:gd name="T4" fmla="*/ 0 w 34"/>
              <a:gd name="T5" fmla="*/ 51 h 51"/>
              <a:gd name="T6" fmla="*/ 34 w 34"/>
              <a:gd name="T7" fmla="*/ 51 h 51"/>
            </a:gdLst>
            <a:ahLst/>
            <a:cxnLst>
              <a:cxn ang="0">
                <a:pos x="T0" y="T1"/>
              </a:cxn>
              <a:cxn ang="0">
                <a:pos x="T2" y="T3"/>
              </a:cxn>
              <a:cxn ang="0">
                <a:pos x="T4" y="T5"/>
              </a:cxn>
              <a:cxn ang="0">
                <a:pos x="T6" y="T7"/>
              </a:cxn>
            </a:cxnLst>
            <a:rect l="0" t="0" r="r" b="b"/>
            <a:pathLst>
              <a:path w="34" h="51">
                <a:moveTo>
                  <a:pt x="34" y="51"/>
                </a:moveTo>
                <a:lnTo>
                  <a:pt x="17" y="0"/>
                </a:lnTo>
                <a:lnTo>
                  <a:pt x="0" y="51"/>
                </a:lnTo>
                <a:lnTo>
                  <a:pt x="34" y="51"/>
                </a:lnTo>
                <a:close/>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1" name="Freeform 49"/>
          <p:cNvSpPr/>
          <p:nvPr/>
        </p:nvSpPr>
        <p:spPr bwMode="auto">
          <a:xfrm>
            <a:off x="2327275" y="4578350"/>
            <a:ext cx="836612" cy="396875"/>
          </a:xfrm>
          <a:custGeom>
            <a:avLst/>
            <a:gdLst>
              <a:gd name="T0" fmla="*/ 527 w 527"/>
              <a:gd name="T1" fmla="*/ 250 h 250"/>
              <a:gd name="T2" fmla="*/ 527 w 527"/>
              <a:gd name="T3" fmla="*/ 45 h 250"/>
              <a:gd name="T4" fmla="*/ 0 w 527"/>
              <a:gd name="T5" fmla="*/ 45 h 250"/>
              <a:gd name="T6" fmla="*/ 0 w 527"/>
              <a:gd name="T7" fmla="*/ 0 h 250"/>
            </a:gdLst>
            <a:ahLst/>
            <a:cxnLst>
              <a:cxn ang="0">
                <a:pos x="T0" y="T1"/>
              </a:cxn>
              <a:cxn ang="0">
                <a:pos x="T2" y="T3"/>
              </a:cxn>
              <a:cxn ang="0">
                <a:pos x="T4" y="T5"/>
              </a:cxn>
              <a:cxn ang="0">
                <a:pos x="T6" y="T7"/>
              </a:cxn>
            </a:cxnLst>
            <a:rect l="0" t="0" r="r" b="b"/>
            <a:pathLst>
              <a:path w="527" h="250">
                <a:moveTo>
                  <a:pt x="527" y="250"/>
                </a:moveTo>
                <a:lnTo>
                  <a:pt x="527" y="45"/>
                </a:lnTo>
                <a:lnTo>
                  <a:pt x="0" y="45"/>
                </a:lnTo>
                <a:lnTo>
                  <a:pt x="0" y="0"/>
                </a:lnTo>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2" name="Freeform 50"/>
          <p:cNvSpPr/>
          <p:nvPr/>
        </p:nvSpPr>
        <p:spPr bwMode="auto">
          <a:xfrm>
            <a:off x="2300288" y="4497388"/>
            <a:ext cx="53975" cy="80962"/>
          </a:xfrm>
          <a:custGeom>
            <a:avLst/>
            <a:gdLst>
              <a:gd name="T0" fmla="*/ 34 w 34"/>
              <a:gd name="T1" fmla="*/ 51 h 51"/>
              <a:gd name="T2" fmla="*/ 17 w 34"/>
              <a:gd name="T3" fmla="*/ 0 h 51"/>
              <a:gd name="T4" fmla="*/ 0 w 34"/>
              <a:gd name="T5" fmla="*/ 51 h 51"/>
              <a:gd name="T6" fmla="*/ 34 w 34"/>
              <a:gd name="T7" fmla="*/ 51 h 51"/>
            </a:gdLst>
            <a:ahLst/>
            <a:cxnLst>
              <a:cxn ang="0">
                <a:pos x="T0" y="T1"/>
              </a:cxn>
              <a:cxn ang="0">
                <a:pos x="T2" y="T3"/>
              </a:cxn>
              <a:cxn ang="0">
                <a:pos x="T4" y="T5"/>
              </a:cxn>
              <a:cxn ang="0">
                <a:pos x="T6" y="T7"/>
              </a:cxn>
            </a:cxnLst>
            <a:rect l="0" t="0" r="r" b="b"/>
            <a:pathLst>
              <a:path w="34" h="51">
                <a:moveTo>
                  <a:pt x="34" y="51"/>
                </a:moveTo>
                <a:lnTo>
                  <a:pt x="17" y="0"/>
                </a:lnTo>
                <a:lnTo>
                  <a:pt x="0" y="51"/>
                </a:lnTo>
                <a:lnTo>
                  <a:pt x="34" y="51"/>
                </a:lnTo>
                <a:close/>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3" name="Line 51"/>
          <p:cNvSpPr>
            <a:spLocks noChangeShapeType="1"/>
          </p:cNvSpPr>
          <p:nvPr/>
        </p:nvSpPr>
        <p:spPr bwMode="auto">
          <a:xfrm flipV="1">
            <a:off x="2327275" y="4578350"/>
            <a:ext cx="0" cy="1189037"/>
          </a:xfrm>
          <a:prstGeom prst="line">
            <a:avLst/>
          </a:prstGeom>
          <a:noFill/>
          <a:ln w="63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4" name="Freeform 52"/>
          <p:cNvSpPr/>
          <p:nvPr/>
        </p:nvSpPr>
        <p:spPr bwMode="auto">
          <a:xfrm>
            <a:off x="2300288" y="4497388"/>
            <a:ext cx="53975" cy="80962"/>
          </a:xfrm>
          <a:custGeom>
            <a:avLst/>
            <a:gdLst>
              <a:gd name="T0" fmla="*/ 34 w 34"/>
              <a:gd name="T1" fmla="*/ 51 h 51"/>
              <a:gd name="T2" fmla="*/ 17 w 34"/>
              <a:gd name="T3" fmla="*/ 0 h 51"/>
              <a:gd name="T4" fmla="*/ 0 w 34"/>
              <a:gd name="T5" fmla="*/ 51 h 51"/>
              <a:gd name="T6" fmla="*/ 34 w 34"/>
              <a:gd name="T7" fmla="*/ 51 h 51"/>
            </a:gdLst>
            <a:ahLst/>
            <a:cxnLst>
              <a:cxn ang="0">
                <a:pos x="T0" y="T1"/>
              </a:cxn>
              <a:cxn ang="0">
                <a:pos x="T2" y="T3"/>
              </a:cxn>
              <a:cxn ang="0">
                <a:pos x="T4" y="T5"/>
              </a:cxn>
              <a:cxn ang="0">
                <a:pos x="T6" y="T7"/>
              </a:cxn>
            </a:cxnLst>
            <a:rect l="0" t="0" r="r" b="b"/>
            <a:pathLst>
              <a:path w="34" h="51">
                <a:moveTo>
                  <a:pt x="34" y="51"/>
                </a:moveTo>
                <a:lnTo>
                  <a:pt x="17" y="0"/>
                </a:lnTo>
                <a:lnTo>
                  <a:pt x="0" y="51"/>
                </a:lnTo>
                <a:lnTo>
                  <a:pt x="34" y="51"/>
                </a:lnTo>
                <a:close/>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5" name="Rectangle 53"/>
          <p:cNvSpPr>
            <a:spLocks noChangeArrowheads="1"/>
          </p:cNvSpPr>
          <p:nvPr/>
        </p:nvSpPr>
        <p:spPr bwMode="auto">
          <a:xfrm>
            <a:off x="5583238" y="4268788"/>
            <a:ext cx="1249362" cy="4397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6" name="Rectangle 54"/>
          <p:cNvSpPr>
            <a:spLocks noChangeArrowheads="1"/>
          </p:cNvSpPr>
          <p:nvPr/>
        </p:nvSpPr>
        <p:spPr bwMode="auto">
          <a:xfrm>
            <a:off x="5583238" y="4268788"/>
            <a:ext cx="1249362" cy="439737"/>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7" name="Rectangle 55"/>
          <p:cNvSpPr>
            <a:spLocks noChangeArrowheads="1"/>
          </p:cNvSpPr>
          <p:nvPr/>
        </p:nvSpPr>
        <p:spPr bwMode="auto">
          <a:xfrm>
            <a:off x="5583238" y="3732213"/>
            <a:ext cx="1249362" cy="536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8" name="Rectangle 56"/>
          <p:cNvSpPr>
            <a:spLocks noChangeArrowheads="1"/>
          </p:cNvSpPr>
          <p:nvPr/>
        </p:nvSpPr>
        <p:spPr bwMode="auto">
          <a:xfrm>
            <a:off x="5583238" y="3732213"/>
            <a:ext cx="1249362" cy="536575"/>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9" name="Rectangle 57"/>
          <p:cNvSpPr>
            <a:spLocks noChangeArrowheads="1"/>
          </p:cNvSpPr>
          <p:nvPr/>
        </p:nvSpPr>
        <p:spPr bwMode="auto">
          <a:xfrm>
            <a:off x="5753100" y="3760788"/>
            <a:ext cx="249237"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&lt;&lt;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0" name="Rectangle 58"/>
          <p:cNvSpPr>
            <a:spLocks noChangeArrowheads="1"/>
          </p:cNvSpPr>
          <p:nvPr/>
        </p:nvSpPr>
        <p:spPr bwMode="auto">
          <a:xfrm>
            <a:off x="5915025" y="3760788"/>
            <a:ext cx="681037"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Interface</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 name="Rectangle 59"/>
          <p:cNvSpPr>
            <a:spLocks noChangeArrowheads="1"/>
          </p:cNvSpPr>
          <p:nvPr/>
        </p:nvSpPr>
        <p:spPr bwMode="auto">
          <a:xfrm>
            <a:off x="6507163" y="3760788"/>
            <a:ext cx="249237"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&gt;&gt;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2" name="Rectangle 60"/>
          <p:cNvSpPr>
            <a:spLocks noChangeArrowheads="1"/>
          </p:cNvSpPr>
          <p:nvPr/>
        </p:nvSpPr>
        <p:spPr bwMode="auto">
          <a:xfrm>
            <a:off x="5643563" y="3990975"/>
            <a:ext cx="1219200"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a:ln>
                  <a:noFill/>
                </a:ln>
                <a:solidFill>
                  <a:srgbClr val="000000"/>
                </a:solidFill>
                <a:effectLst/>
                <a:latin typeface="Calibri" panose="020F0502020204030204" charset="0"/>
              </a:rPr>
              <a:t>MemoryStrategy</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3" name="Rectangle 61"/>
          <p:cNvSpPr>
            <a:spLocks noChangeArrowheads="1"/>
          </p:cNvSpPr>
          <p:nvPr/>
        </p:nvSpPr>
        <p:spPr bwMode="auto">
          <a:xfrm>
            <a:off x="5927725" y="4289425"/>
            <a:ext cx="635000"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getTotal</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4" name="Rectangle 62"/>
          <p:cNvSpPr>
            <a:spLocks noChangeArrowheads="1"/>
          </p:cNvSpPr>
          <p:nvPr/>
        </p:nvSpPr>
        <p:spPr bwMode="auto">
          <a:xfrm>
            <a:off x="6472238" y="4289425"/>
            <a:ext cx="188912"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5" name="Rectangle 63"/>
          <p:cNvSpPr>
            <a:spLocks noChangeArrowheads="1"/>
          </p:cNvSpPr>
          <p:nvPr/>
        </p:nvSpPr>
        <p:spPr bwMode="auto">
          <a:xfrm>
            <a:off x="5927725" y="4481513"/>
            <a:ext cx="635000"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getUsed</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6" name="Rectangle 64"/>
          <p:cNvSpPr>
            <a:spLocks noChangeArrowheads="1"/>
          </p:cNvSpPr>
          <p:nvPr/>
        </p:nvSpPr>
        <p:spPr bwMode="auto">
          <a:xfrm>
            <a:off x="6472238" y="4481513"/>
            <a:ext cx="1889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7" name="Rectangle 65"/>
          <p:cNvSpPr>
            <a:spLocks noChangeArrowheads="1"/>
          </p:cNvSpPr>
          <p:nvPr/>
        </p:nvSpPr>
        <p:spPr bwMode="auto">
          <a:xfrm>
            <a:off x="6373813" y="5334000"/>
            <a:ext cx="1604962" cy="4397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8" name="Rectangle 66"/>
          <p:cNvSpPr>
            <a:spLocks noChangeArrowheads="1"/>
          </p:cNvSpPr>
          <p:nvPr/>
        </p:nvSpPr>
        <p:spPr bwMode="auto">
          <a:xfrm>
            <a:off x="6373813" y="5334000"/>
            <a:ext cx="1604962" cy="439737"/>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9" name="Rectangle 67"/>
          <p:cNvSpPr>
            <a:spLocks noChangeArrowheads="1"/>
          </p:cNvSpPr>
          <p:nvPr/>
        </p:nvSpPr>
        <p:spPr bwMode="auto">
          <a:xfrm>
            <a:off x="6373813" y="4986338"/>
            <a:ext cx="1604962" cy="3476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0" name="Rectangle 68"/>
          <p:cNvSpPr>
            <a:spLocks noChangeArrowheads="1"/>
          </p:cNvSpPr>
          <p:nvPr/>
        </p:nvSpPr>
        <p:spPr bwMode="auto">
          <a:xfrm>
            <a:off x="6373813" y="4986338"/>
            <a:ext cx="1604962" cy="347662"/>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1" name="Rectangle 69"/>
          <p:cNvSpPr>
            <a:spLocks noChangeArrowheads="1"/>
          </p:cNvSpPr>
          <p:nvPr/>
        </p:nvSpPr>
        <p:spPr bwMode="auto">
          <a:xfrm>
            <a:off x="6419850" y="5056188"/>
            <a:ext cx="15224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a:ln>
                  <a:noFill/>
                </a:ln>
                <a:solidFill>
                  <a:srgbClr val="000000"/>
                </a:solidFill>
                <a:effectLst/>
                <a:latin typeface="Calibri" panose="020F0502020204030204" charset="0"/>
              </a:rPr>
              <a:t>MemoryStrategyImpl</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2" name="Rectangle 70"/>
          <p:cNvSpPr>
            <a:spLocks noChangeArrowheads="1"/>
          </p:cNvSpPr>
          <p:nvPr/>
        </p:nvSpPr>
        <p:spPr bwMode="auto">
          <a:xfrm>
            <a:off x="7856538" y="5056188"/>
            <a:ext cx="16986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a:ln>
                  <a:noFill/>
                </a:ln>
                <a:solidFill>
                  <a:srgbClr val="000000"/>
                </a:solidFill>
                <a:effectLst/>
                <a:latin typeface="Calibri" panose="020F0502020204030204" charset="0"/>
              </a:rPr>
              <a:t>3</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3" name="Rectangle 71"/>
          <p:cNvSpPr>
            <a:spLocks noChangeArrowheads="1"/>
          </p:cNvSpPr>
          <p:nvPr/>
        </p:nvSpPr>
        <p:spPr bwMode="auto">
          <a:xfrm>
            <a:off x="6896100" y="5353050"/>
            <a:ext cx="6334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getTotal</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4" name="Rectangle 72"/>
          <p:cNvSpPr>
            <a:spLocks noChangeArrowheads="1"/>
          </p:cNvSpPr>
          <p:nvPr/>
        </p:nvSpPr>
        <p:spPr bwMode="auto">
          <a:xfrm>
            <a:off x="7440613" y="5353050"/>
            <a:ext cx="1889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5" name="Rectangle 73"/>
          <p:cNvSpPr>
            <a:spLocks noChangeArrowheads="1"/>
          </p:cNvSpPr>
          <p:nvPr/>
        </p:nvSpPr>
        <p:spPr bwMode="auto">
          <a:xfrm>
            <a:off x="6896100" y="5546725"/>
            <a:ext cx="635000"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getUsed</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6" name="Rectangle 74"/>
          <p:cNvSpPr>
            <a:spLocks noChangeArrowheads="1"/>
          </p:cNvSpPr>
          <p:nvPr/>
        </p:nvSpPr>
        <p:spPr bwMode="auto">
          <a:xfrm>
            <a:off x="7440613" y="5546725"/>
            <a:ext cx="1889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7" name="Rectangle 75"/>
          <p:cNvSpPr>
            <a:spLocks noChangeArrowheads="1"/>
          </p:cNvSpPr>
          <p:nvPr/>
        </p:nvSpPr>
        <p:spPr bwMode="auto">
          <a:xfrm>
            <a:off x="4437063" y="5334000"/>
            <a:ext cx="1604962" cy="4397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8" name="Rectangle 76"/>
          <p:cNvSpPr>
            <a:spLocks noChangeArrowheads="1"/>
          </p:cNvSpPr>
          <p:nvPr/>
        </p:nvSpPr>
        <p:spPr bwMode="auto">
          <a:xfrm>
            <a:off x="4437063" y="5334000"/>
            <a:ext cx="1604962" cy="439737"/>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9" name="Rectangle 77"/>
          <p:cNvSpPr>
            <a:spLocks noChangeArrowheads="1"/>
          </p:cNvSpPr>
          <p:nvPr/>
        </p:nvSpPr>
        <p:spPr bwMode="auto">
          <a:xfrm>
            <a:off x="4437063" y="4986338"/>
            <a:ext cx="1604962" cy="3476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0" name="Rectangle 78"/>
          <p:cNvSpPr>
            <a:spLocks noChangeArrowheads="1"/>
          </p:cNvSpPr>
          <p:nvPr/>
        </p:nvSpPr>
        <p:spPr bwMode="auto">
          <a:xfrm>
            <a:off x="4437063" y="4986338"/>
            <a:ext cx="1604962" cy="347662"/>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1" name="Rectangle 79"/>
          <p:cNvSpPr>
            <a:spLocks noChangeArrowheads="1"/>
          </p:cNvSpPr>
          <p:nvPr/>
        </p:nvSpPr>
        <p:spPr bwMode="auto">
          <a:xfrm>
            <a:off x="4483100" y="5056188"/>
            <a:ext cx="1524000"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a:ln>
                  <a:noFill/>
                </a:ln>
                <a:solidFill>
                  <a:srgbClr val="000000"/>
                </a:solidFill>
                <a:effectLst/>
                <a:latin typeface="Calibri" panose="020F0502020204030204" charset="0"/>
              </a:rPr>
              <a:t>MemoryStrategyImpl</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82" name="Rectangle 80"/>
          <p:cNvSpPr>
            <a:spLocks noChangeArrowheads="1"/>
          </p:cNvSpPr>
          <p:nvPr/>
        </p:nvSpPr>
        <p:spPr bwMode="auto">
          <a:xfrm>
            <a:off x="5921375" y="5056188"/>
            <a:ext cx="168275"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a:ln>
                  <a:noFill/>
                </a:ln>
                <a:solidFill>
                  <a:srgbClr val="000000"/>
                </a:solidFill>
                <a:effectLst/>
                <a:latin typeface="Calibri" panose="020F0502020204030204"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83" name="Rectangle 81"/>
          <p:cNvSpPr>
            <a:spLocks noChangeArrowheads="1"/>
          </p:cNvSpPr>
          <p:nvPr/>
        </p:nvSpPr>
        <p:spPr bwMode="auto">
          <a:xfrm>
            <a:off x="4959350" y="5353050"/>
            <a:ext cx="635000"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getTotal</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84" name="Rectangle 82"/>
          <p:cNvSpPr>
            <a:spLocks noChangeArrowheads="1"/>
          </p:cNvSpPr>
          <p:nvPr/>
        </p:nvSpPr>
        <p:spPr bwMode="auto">
          <a:xfrm>
            <a:off x="5503863" y="5353050"/>
            <a:ext cx="1889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85" name="Rectangle 83"/>
          <p:cNvSpPr>
            <a:spLocks noChangeArrowheads="1"/>
          </p:cNvSpPr>
          <p:nvPr/>
        </p:nvSpPr>
        <p:spPr bwMode="auto">
          <a:xfrm>
            <a:off x="4960938" y="5546725"/>
            <a:ext cx="6334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getUsed</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86" name="Rectangle 84"/>
          <p:cNvSpPr>
            <a:spLocks noChangeArrowheads="1"/>
          </p:cNvSpPr>
          <p:nvPr/>
        </p:nvSpPr>
        <p:spPr bwMode="auto">
          <a:xfrm>
            <a:off x="5503863" y="5546725"/>
            <a:ext cx="1889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87" name="Rectangle 85"/>
          <p:cNvSpPr>
            <a:spLocks noChangeArrowheads="1"/>
          </p:cNvSpPr>
          <p:nvPr/>
        </p:nvSpPr>
        <p:spPr bwMode="auto">
          <a:xfrm>
            <a:off x="5405438" y="6200775"/>
            <a:ext cx="1604962" cy="4397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8" name="Rectangle 86"/>
          <p:cNvSpPr>
            <a:spLocks noChangeArrowheads="1"/>
          </p:cNvSpPr>
          <p:nvPr/>
        </p:nvSpPr>
        <p:spPr bwMode="auto">
          <a:xfrm>
            <a:off x="5405438" y="6200775"/>
            <a:ext cx="1604962" cy="439737"/>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9" name="Rectangle 87"/>
          <p:cNvSpPr>
            <a:spLocks noChangeArrowheads="1"/>
          </p:cNvSpPr>
          <p:nvPr/>
        </p:nvSpPr>
        <p:spPr bwMode="auto">
          <a:xfrm>
            <a:off x="5405438" y="5854700"/>
            <a:ext cx="1604962" cy="3460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0" name="Rectangle 88"/>
          <p:cNvSpPr>
            <a:spLocks noChangeArrowheads="1"/>
          </p:cNvSpPr>
          <p:nvPr/>
        </p:nvSpPr>
        <p:spPr bwMode="auto">
          <a:xfrm>
            <a:off x="5405438" y="5854700"/>
            <a:ext cx="1604962" cy="346075"/>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1" name="Rectangle 89"/>
          <p:cNvSpPr>
            <a:spLocks noChangeArrowheads="1"/>
          </p:cNvSpPr>
          <p:nvPr/>
        </p:nvSpPr>
        <p:spPr bwMode="auto">
          <a:xfrm>
            <a:off x="5451475" y="5922963"/>
            <a:ext cx="1524000"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a:ln>
                  <a:noFill/>
                </a:ln>
                <a:solidFill>
                  <a:srgbClr val="000000"/>
                </a:solidFill>
                <a:effectLst/>
                <a:latin typeface="Calibri" panose="020F0502020204030204" charset="0"/>
              </a:rPr>
              <a:t>MemoryStrategyImpl</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92" name="Rectangle 90"/>
          <p:cNvSpPr>
            <a:spLocks noChangeArrowheads="1"/>
          </p:cNvSpPr>
          <p:nvPr/>
        </p:nvSpPr>
        <p:spPr bwMode="auto">
          <a:xfrm>
            <a:off x="6888163" y="5922963"/>
            <a:ext cx="16986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a:ln>
                  <a:noFill/>
                </a:ln>
                <a:solidFill>
                  <a:srgbClr val="000000"/>
                </a:solidFill>
                <a:effectLst/>
                <a:latin typeface="Calibri" panose="020F0502020204030204" charset="0"/>
              </a:rPr>
              <a:t>2</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93" name="Rectangle 91"/>
          <p:cNvSpPr>
            <a:spLocks noChangeArrowheads="1"/>
          </p:cNvSpPr>
          <p:nvPr/>
        </p:nvSpPr>
        <p:spPr bwMode="auto">
          <a:xfrm>
            <a:off x="5927725" y="6219825"/>
            <a:ext cx="635000"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getTotal</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94" name="Rectangle 92"/>
          <p:cNvSpPr>
            <a:spLocks noChangeArrowheads="1"/>
          </p:cNvSpPr>
          <p:nvPr/>
        </p:nvSpPr>
        <p:spPr bwMode="auto">
          <a:xfrm>
            <a:off x="6472238" y="6219825"/>
            <a:ext cx="1889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95" name="Rectangle 93"/>
          <p:cNvSpPr>
            <a:spLocks noChangeArrowheads="1"/>
          </p:cNvSpPr>
          <p:nvPr/>
        </p:nvSpPr>
        <p:spPr bwMode="auto">
          <a:xfrm>
            <a:off x="5927725" y="6416675"/>
            <a:ext cx="635000"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getUsed</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96" name="Rectangle 94"/>
          <p:cNvSpPr>
            <a:spLocks noChangeArrowheads="1"/>
          </p:cNvSpPr>
          <p:nvPr/>
        </p:nvSpPr>
        <p:spPr bwMode="auto">
          <a:xfrm>
            <a:off x="6472238" y="6416675"/>
            <a:ext cx="188912"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97" name="Line 95"/>
          <p:cNvSpPr>
            <a:spLocks noChangeShapeType="1"/>
          </p:cNvSpPr>
          <p:nvPr/>
        </p:nvSpPr>
        <p:spPr bwMode="auto">
          <a:xfrm flipV="1">
            <a:off x="6207125" y="4789488"/>
            <a:ext cx="0" cy="1065212"/>
          </a:xfrm>
          <a:prstGeom prst="line">
            <a:avLst/>
          </a:prstGeom>
          <a:noFill/>
          <a:ln w="63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98" name="Freeform 96"/>
          <p:cNvSpPr/>
          <p:nvPr/>
        </p:nvSpPr>
        <p:spPr bwMode="auto">
          <a:xfrm>
            <a:off x="6180138" y="4708525"/>
            <a:ext cx="55562" cy="80962"/>
          </a:xfrm>
          <a:custGeom>
            <a:avLst/>
            <a:gdLst>
              <a:gd name="T0" fmla="*/ 35 w 35"/>
              <a:gd name="T1" fmla="*/ 51 h 51"/>
              <a:gd name="T2" fmla="*/ 17 w 35"/>
              <a:gd name="T3" fmla="*/ 0 h 51"/>
              <a:gd name="T4" fmla="*/ 0 w 35"/>
              <a:gd name="T5" fmla="*/ 51 h 51"/>
              <a:gd name="T6" fmla="*/ 35 w 35"/>
              <a:gd name="T7" fmla="*/ 51 h 51"/>
            </a:gdLst>
            <a:ahLst/>
            <a:cxnLst>
              <a:cxn ang="0">
                <a:pos x="T0" y="T1"/>
              </a:cxn>
              <a:cxn ang="0">
                <a:pos x="T2" y="T3"/>
              </a:cxn>
              <a:cxn ang="0">
                <a:pos x="T4" y="T5"/>
              </a:cxn>
              <a:cxn ang="0">
                <a:pos x="T6" y="T7"/>
              </a:cxn>
            </a:cxnLst>
            <a:rect l="0" t="0" r="r" b="b"/>
            <a:pathLst>
              <a:path w="35" h="51">
                <a:moveTo>
                  <a:pt x="35" y="51"/>
                </a:moveTo>
                <a:lnTo>
                  <a:pt x="17" y="0"/>
                </a:lnTo>
                <a:lnTo>
                  <a:pt x="0" y="51"/>
                </a:lnTo>
                <a:lnTo>
                  <a:pt x="35" y="51"/>
                </a:lnTo>
                <a:close/>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9" name="Freeform 97"/>
          <p:cNvSpPr/>
          <p:nvPr/>
        </p:nvSpPr>
        <p:spPr bwMode="auto">
          <a:xfrm>
            <a:off x="5240338" y="4789488"/>
            <a:ext cx="966787" cy="196850"/>
          </a:xfrm>
          <a:custGeom>
            <a:avLst/>
            <a:gdLst>
              <a:gd name="T0" fmla="*/ 0 w 609"/>
              <a:gd name="T1" fmla="*/ 124 h 124"/>
              <a:gd name="T2" fmla="*/ 0 w 609"/>
              <a:gd name="T3" fmla="*/ 22 h 124"/>
              <a:gd name="T4" fmla="*/ 609 w 609"/>
              <a:gd name="T5" fmla="*/ 22 h 124"/>
              <a:gd name="T6" fmla="*/ 609 w 609"/>
              <a:gd name="T7" fmla="*/ 0 h 124"/>
            </a:gdLst>
            <a:ahLst/>
            <a:cxnLst>
              <a:cxn ang="0">
                <a:pos x="T0" y="T1"/>
              </a:cxn>
              <a:cxn ang="0">
                <a:pos x="T2" y="T3"/>
              </a:cxn>
              <a:cxn ang="0">
                <a:pos x="T4" y="T5"/>
              </a:cxn>
              <a:cxn ang="0">
                <a:pos x="T6" y="T7"/>
              </a:cxn>
            </a:cxnLst>
            <a:rect l="0" t="0" r="r" b="b"/>
            <a:pathLst>
              <a:path w="609" h="124">
                <a:moveTo>
                  <a:pt x="0" y="124"/>
                </a:moveTo>
                <a:lnTo>
                  <a:pt x="0" y="22"/>
                </a:lnTo>
                <a:lnTo>
                  <a:pt x="609" y="22"/>
                </a:lnTo>
                <a:lnTo>
                  <a:pt x="609" y="0"/>
                </a:lnTo>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0" name="Freeform 98"/>
          <p:cNvSpPr/>
          <p:nvPr/>
        </p:nvSpPr>
        <p:spPr bwMode="auto">
          <a:xfrm>
            <a:off x="6180138" y="4708525"/>
            <a:ext cx="55562" cy="80962"/>
          </a:xfrm>
          <a:custGeom>
            <a:avLst/>
            <a:gdLst>
              <a:gd name="T0" fmla="*/ 35 w 35"/>
              <a:gd name="T1" fmla="*/ 51 h 51"/>
              <a:gd name="T2" fmla="*/ 17 w 35"/>
              <a:gd name="T3" fmla="*/ 0 h 51"/>
              <a:gd name="T4" fmla="*/ 0 w 35"/>
              <a:gd name="T5" fmla="*/ 51 h 51"/>
              <a:gd name="T6" fmla="*/ 35 w 35"/>
              <a:gd name="T7" fmla="*/ 51 h 51"/>
            </a:gdLst>
            <a:ahLst/>
            <a:cxnLst>
              <a:cxn ang="0">
                <a:pos x="T0" y="T1"/>
              </a:cxn>
              <a:cxn ang="0">
                <a:pos x="T2" y="T3"/>
              </a:cxn>
              <a:cxn ang="0">
                <a:pos x="T4" y="T5"/>
              </a:cxn>
              <a:cxn ang="0">
                <a:pos x="T6" y="T7"/>
              </a:cxn>
            </a:cxnLst>
            <a:rect l="0" t="0" r="r" b="b"/>
            <a:pathLst>
              <a:path w="35" h="51">
                <a:moveTo>
                  <a:pt x="35" y="51"/>
                </a:moveTo>
                <a:lnTo>
                  <a:pt x="17" y="0"/>
                </a:lnTo>
                <a:lnTo>
                  <a:pt x="0" y="51"/>
                </a:lnTo>
                <a:lnTo>
                  <a:pt x="35" y="51"/>
                </a:lnTo>
                <a:close/>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1" name="Freeform 99"/>
          <p:cNvSpPr/>
          <p:nvPr/>
        </p:nvSpPr>
        <p:spPr bwMode="auto">
          <a:xfrm>
            <a:off x="6207125" y="4789488"/>
            <a:ext cx="968375" cy="196850"/>
          </a:xfrm>
          <a:custGeom>
            <a:avLst/>
            <a:gdLst>
              <a:gd name="T0" fmla="*/ 610 w 610"/>
              <a:gd name="T1" fmla="*/ 124 h 124"/>
              <a:gd name="T2" fmla="*/ 610 w 610"/>
              <a:gd name="T3" fmla="*/ 22 h 124"/>
              <a:gd name="T4" fmla="*/ 0 w 610"/>
              <a:gd name="T5" fmla="*/ 22 h 124"/>
              <a:gd name="T6" fmla="*/ 0 w 610"/>
              <a:gd name="T7" fmla="*/ 0 h 124"/>
            </a:gdLst>
            <a:ahLst/>
            <a:cxnLst>
              <a:cxn ang="0">
                <a:pos x="T0" y="T1"/>
              </a:cxn>
              <a:cxn ang="0">
                <a:pos x="T2" y="T3"/>
              </a:cxn>
              <a:cxn ang="0">
                <a:pos x="T4" y="T5"/>
              </a:cxn>
              <a:cxn ang="0">
                <a:pos x="T6" y="T7"/>
              </a:cxn>
            </a:cxnLst>
            <a:rect l="0" t="0" r="r" b="b"/>
            <a:pathLst>
              <a:path w="610" h="124">
                <a:moveTo>
                  <a:pt x="610" y="124"/>
                </a:moveTo>
                <a:lnTo>
                  <a:pt x="610" y="22"/>
                </a:lnTo>
                <a:lnTo>
                  <a:pt x="0" y="22"/>
                </a:lnTo>
                <a:lnTo>
                  <a:pt x="0" y="0"/>
                </a:lnTo>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2" name="Freeform 100"/>
          <p:cNvSpPr/>
          <p:nvPr/>
        </p:nvSpPr>
        <p:spPr bwMode="auto">
          <a:xfrm>
            <a:off x="6180138" y="4708525"/>
            <a:ext cx="55562" cy="80962"/>
          </a:xfrm>
          <a:custGeom>
            <a:avLst/>
            <a:gdLst>
              <a:gd name="T0" fmla="*/ 35 w 35"/>
              <a:gd name="T1" fmla="*/ 51 h 51"/>
              <a:gd name="T2" fmla="*/ 17 w 35"/>
              <a:gd name="T3" fmla="*/ 0 h 51"/>
              <a:gd name="T4" fmla="*/ 0 w 35"/>
              <a:gd name="T5" fmla="*/ 51 h 51"/>
              <a:gd name="T6" fmla="*/ 35 w 35"/>
              <a:gd name="T7" fmla="*/ 51 h 51"/>
            </a:gdLst>
            <a:ahLst/>
            <a:cxnLst>
              <a:cxn ang="0">
                <a:pos x="T0" y="T1"/>
              </a:cxn>
              <a:cxn ang="0">
                <a:pos x="T2" y="T3"/>
              </a:cxn>
              <a:cxn ang="0">
                <a:pos x="T4" y="T5"/>
              </a:cxn>
              <a:cxn ang="0">
                <a:pos x="T6" y="T7"/>
              </a:cxn>
            </a:cxnLst>
            <a:rect l="0" t="0" r="r" b="b"/>
            <a:pathLst>
              <a:path w="35" h="51">
                <a:moveTo>
                  <a:pt x="35" y="51"/>
                </a:moveTo>
                <a:lnTo>
                  <a:pt x="17" y="0"/>
                </a:lnTo>
                <a:lnTo>
                  <a:pt x="0" y="51"/>
                </a:lnTo>
                <a:lnTo>
                  <a:pt x="35" y="51"/>
                </a:lnTo>
                <a:close/>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3" name="Rectangle 101"/>
          <p:cNvSpPr>
            <a:spLocks noChangeArrowheads="1"/>
          </p:cNvSpPr>
          <p:nvPr/>
        </p:nvSpPr>
        <p:spPr bwMode="auto">
          <a:xfrm>
            <a:off x="3673475" y="6419850"/>
            <a:ext cx="1120775" cy="2460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4" name="Rectangle 102"/>
          <p:cNvSpPr>
            <a:spLocks noChangeArrowheads="1"/>
          </p:cNvSpPr>
          <p:nvPr/>
        </p:nvSpPr>
        <p:spPr bwMode="auto">
          <a:xfrm>
            <a:off x="3673475" y="6419850"/>
            <a:ext cx="1120775" cy="246062"/>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5" name="Rectangle 103"/>
          <p:cNvSpPr>
            <a:spLocks noChangeArrowheads="1"/>
          </p:cNvSpPr>
          <p:nvPr/>
        </p:nvSpPr>
        <p:spPr bwMode="auto">
          <a:xfrm>
            <a:off x="3673475" y="5883275"/>
            <a:ext cx="1120775" cy="536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6" name="Rectangle 104"/>
          <p:cNvSpPr>
            <a:spLocks noChangeArrowheads="1"/>
          </p:cNvSpPr>
          <p:nvPr/>
        </p:nvSpPr>
        <p:spPr bwMode="auto">
          <a:xfrm>
            <a:off x="3673475" y="5883275"/>
            <a:ext cx="1120775" cy="536575"/>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7" name="Rectangle 105"/>
          <p:cNvSpPr>
            <a:spLocks noChangeArrowheads="1"/>
          </p:cNvSpPr>
          <p:nvPr/>
        </p:nvSpPr>
        <p:spPr bwMode="auto">
          <a:xfrm>
            <a:off x="3778250" y="5911850"/>
            <a:ext cx="250825"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&lt;&lt;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08" name="Rectangle 106"/>
          <p:cNvSpPr>
            <a:spLocks noChangeArrowheads="1"/>
          </p:cNvSpPr>
          <p:nvPr/>
        </p:nvSpPr>
        <p:spPr bwMode="auto">
          <a:xfrm>
            <a:off x="3940175" y="5911850"/>
            <a:ext cx="681037"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Interface</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09" name="Rectangle 107"/>
          <p:cNvSpPr>
            <a:spLocks noChangeArrowheads="1"/>
          </p:cNvSpPr>
          <p:nvPr/>
        </p:nvSpPr>
        <p:spPr bwMode="auto">
          <a:xfrm>
            <a:off x="4532313" y="5911850"/>
            <a:ext cx="249237"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&gt;&gt;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10" name="Rectangle 108"/>
          <p:cNvSpPr>
            <a:spLocks noChangeArrowheads="1"/>
          </p:cNvSpPr>
          <p:nvPr/>
        </p:nvSpPr>
        <p:spPr bwMode="auto">
          <a:xfrm>
            <a:off x="3735388" y="6142038"/>
            <a:ext cx="1085850"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a:ln>
                  <a:noFill/>
                </a:ln>
                <a:solidFill>
                  <a:srgbClr val="000000"/>
                </a:solidFill>
                <a:effectLst/>
                <a:latin typeface="Calibri" panose="020F0502020204030204" charset="0"/>
              </a:rPr>
              <a:t>Latencytrategy</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11" name="Rectangle 109"/>
          <p:cNvSpPr>
            <a:spLocks noChangeArrowheads="1"/>
          </p:cNvSpPr>
          <p:nvPr/>
        </p:nvSpPr>
        <p:spPr bwMode="auto">
          <a:xfrm>
            <a:off x="3867150" y="6438900"/>
            <a:ext cx="808037"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getLatency</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12" name="Rectangle 110"/>
          <p:cNvSpPr>
            <a:spLocks noChangeArrowheads="1"/>
          </p:cNvSpPr>
          <p:nvPr/>
        </p:nvSpPr>
        <p:spPr bwMode="auto">
          <a:xfrm>
            <a:off x="4584700" y="6438900"/>
            <a:ext cx="1889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13" name="Rectangle 111"/>
          <p:cNvSpPr>
            <a:spLocks noChangeArrowheads="1"/>
          </p:cNvSpPr>
          <p:nvPr/>
        </p:nvSpPr>
        <p:spPr bwMode="auto">
          <a:xfrm>
            <a:off x="3405188" y="1498600"/>
            <a:ext cx="1655762" cy="1825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14" name="Rectangle 112"/>
          <p:cNvSpPr>
            <a:spLocks noChangeArrowheads="1"/>
          </p:cNvSpPr>
          <p:nvPr/>
        </p:nvSpPr>
        <p:spPr bwMode="auto">
          <a:xfrm>
            <a:off x="3405188" y="1498600"/>
            <a:ext cx="1655762" cy="1825625"/>
          </a:xfrm>
          <a:prstGeom prst="rect">
            <a:avLst/>
          </a:prstGeom>
          <a:noFill/>
          <a:ln w="6350" cap="rnd">
            <a:solidFill>
              <a:srgbClr val="FF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5" name="Rectangle 113"/>
          <p:cNvSpPr>
            <a:spLocks noChangeArrowheads="1"/>
          </p:cNvSpPr>
          <p:nvPr/>
        </p:nvSpPr>
        <p:spPr bwMode="auto">
          <a:xfrm>
            <a:off x="3405188" y="1150938"/>
            <a:ext cx="1655762" cy="3476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16" name="Rectangle 114"/>
          <p:cNvSpPr>
            <a:spLocks noChangeArrowheads="1"/>
          </p:cNvSpPr>
          <p:nvPr/>
        </p:nvSpPr>
        <p:spPr bwMode="auto">
          <a:xfrm>
            <a:off x="3405188" y="1150938"/>
            <a:ext cx="1655762" cy="347662"/>
          </a:xfrm>
          <a:prstGeom prst="rect">
            <a:avLst/>
          </a:prstGeom>
          <a:noFill/>
          <a:ln w="6350" cap="rnd">
            <a:solidFill>
              <a:srgbClr val="FF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7" name="Rectangle 115"/>
          <p:cNvSpPr>
            <a:spLocks noChangeArrowheads="1"/>
          </p:cNvSpPr>
          <p:nvPr/>
        </p:nvSpPr>
        <p:spPr bwMode="auto">
          <a:xfrm>
            <a:off x="3959225" y="1223963"/>
            <a:ext cx="639762"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a:ln>
                  <a:noFill/>
                </a:ln>
                <a:solidFill>
                  <a:srgbClr val="FF0000"/>
                </a:solidFill>
                <a:effectLst/>
                <a:latin typeface="Calibri" panose="020F0502020204030204" charset="0"/>
              </a:rPr>
              <a:t>Monitor</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18" name="Rectangle 116"/>
          <p:cNvSpPr>
            <a:spLocks noChangeArrowheads="1"/>
          </p:cNvSpPr>
          <p:nvPr/>
        </p:nvSpPr>
        <p:spPr bwMode="auto">
          <a:xfrm>
            <a:off x="3962400" y="1517650"/>
            <a:ext cx="612775"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FF0000"/>
                </a:solidFill>
                <a:effectLst/>
                <a:latin typeface="Calibri" panose="020F0502020204030204" charset="0"/>
              </a:rPr>
              <a:t>getLoad</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19" name="Rectangle 117"/>
          <p:cNvSpPr>
            <a:spLocks noChangeArrowheads="1"/>
          </p:cNvSpPr>
          <p:nvPr/>
        </p:nvSpPr>
        <p:spPr bwMode="auto">
          <a:xfrm>
            <a:off x="4489450" y="1517650"/>
            <a:ext cx="1889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FF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20" name="Rectangle 118"/>
          <p:cNvSpPr>
            <a:spLocks noChangeArrowheads="1"/>
          </p:cNvSpPr>
          <p:nvPr/>
        </p:nvSpPr>
        <p:spPr bwMode="auto">
          <a:xfrm>
            <a:off x="3671888" y="1714500"/>
            <a:ext cx="1193800"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FF0000"/>
                </a:solidFill>
                <a:effectLst/>
                <a:latin typeface="Calibri" panose="020F0502020204030204" charset="0"/>
              </a:rPr>
              <a:t>getTotalMemory</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21" name="Rectangle 119"/>
          <p:cNvSpPr>
            <a:spLocks noChangeArrowheads="1"/>
          </p:cNvSpPr>
          <p:nvPr/>
        </p:nvSpPr>
        <p:spPr bwMode="auto">
          <a:xfrm>
            <a:off x="4778375" y="1714500"/>
            <a:ext cx="188912"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FF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22" name="Rectangle 120"/>
          <p:cNvSpPr>
            <a:spLocks noChangeArrowheads="1"/>
          </p:cNvSpPr>
          <p:nvPr/>
        </p:nvSpPr>
        <p:spPr bwMode="auto">
          <a:xfrm>
            <a:off x="3671888" y="1906588"/>
            <a:ext cx="1193800"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FF0000"/>
                </a:solidFill>
                <a:effectLst/>
                <a:latin typeface="Calibri" panose="020F0502020204030204" charset="0"/>
              </a:rPr>
              <a:t>getUsedMemory</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23" name="Rectangle 121"/>
          <p:cNvSpPr>
            <a:spLocks noChangeArrowheads="1"/>
          </p:cNvSpPr>
          <p:nvPr/>
        </p:nvSpPr>
        <p:spPr bwMode="auto">
          <a:xfrm>
            <a:off x="4778375" y="1906588"/>
            <a:ext cx="1889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FF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24" name="Rectangle 122"/>
          <p:cNvSpPr>
            <a:spLocks noChangeArrowheads="1"/>
          </p:cNvSpPr>
          <p:nvPr/>
        </p:nvSpPr>
        <p:spPr bwMode="auto">
          <a:xfrm>
            <a:off x="3581400" y="2100263"/>
            <a:ext cx="1374775"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FF0000"/>
                </a:solidFill>
                <a:effectLst/>
                <a:latin typeface="Calibri" panose="020F0502020204030204" charset="0"/>
              </a:rPr>
              <a:t>getNetworkLatency</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25" name="Rectangle 123"/>
          <p:cNvSpPr>
            <a:spLocks noChangeArrowheads="1"/>
          </p:cNvSpPr>
          <p:nvPr/>
        </p:nvSpPr>
        <p:spPr bwMode="auto">
          <a:xfrm>
            <a:off x="4868863" y="2100263"/>
            <a:ext cx="1889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FF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26" name="Rectangle 124"/>
          <p:cNvSpPr>
            <a:spLocks noChangeArrowheads="1"/>
          </p:cNvSpPr>
          <p:nvPr/>
        </p:nvSpPr>
        <p:spPr bwMode="auto">
          <a:xfrm>
            <a:off x="4051300" y="2295525"/>
            <a:ext cx="438150"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FF0000"/>
                </a:solidFill>
                <a:effectLst/>
                <a:latin typeface="Calibri" panose="020F0502020204030204" charset="0"/>
              </a:rPr>
              <a:t>show</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27" name="Rectangle 125"/>
          <p:cNvSpPr>
            <a:spLocks noChangeArrowheads="1"/>
          </p:cNvSpPr>
          <p:nvPr/>
        </p:nvSpPr>
        <p:spPr bwMode="auto">
          <a:xfrm>
            <a:off x="4400550" y="2295525"/>
            <a:ext cx="1889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FF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28" name="Freeform 126"/>
          <p:cNvSpPr>
            <a:spLocks noEditPoints="1"/>
          </p:cNvSpPr>
          <p:nvPr/>
        </p:nvSpPr>
        <p:spPr bwMode="auto">
          <a:xfrm>
            <a:off x="3430588" y="2586189"/>
            <a:ext cx="1604962" cy="7937"/>
          </a:xfrm>
          <a:custGeom>
            <a:avLst/>
            <a:gdLst>
              <a:gd name="T0" fmla="*/ 21 w 1011"/>
              <a:gd name="T1" fmla="*/ 0 h 5"/>
              <a:gd name="T2" fmla="*/ 26 w 1011"/>
              <a:gd name="T3" fmla="*/ 5 h 5"/>
              <a:gd name="T4" fmla="*/ 51 w 1011"/>
              <a:gd name="T5" fmla="*/ 0 h 5"/>
              <a:gd name="T6" fmla="*/ 72 w 1011"/>
              <a:gd name="T7" fmla="*/ 5 h 5"/>
              <a:gd name="T8" fmla="*/ 77 w 1011"/>
              <a:gd name="T9" fmla="*/ 0 h 5"/>
              <a:gd name="T10" fmla="*/ 111 w 1011"/>
              <a:gd name="T11" fmla="*/ 0 h 5"/>
              <a:gd name="T12" fmla="*/ 115 w 1011"/>
              <a:gd name="T13" fmla="*/ 5 h 5"/>
              <a:gd name="T14" fmla="*/ 140 w 1011"/>
              <a:gd name="T15" fmla="*/ 0 h 5"/>
              <a:gd name="T16" fmla="*/ 162 w 1011"/>
              <a:gd name="T17" fmla="*/ 5 h 5"/>
              <a:gd name="T18" fmla="*/ 166 w 1011"/>
              <a:gd name="T19" fmla="*/ 0 h 5"/>
              <a:gd name="T20" fmla="*/ 200 w 1011"/>
              <a:gd name="T21" fmla="*/ 0 h 5"/>
              <a:gd name="T22" fmla="*/ 204 w 1011"/>
              <a:gd name="T23" fmla="*/ 5 h 5"/>
              <a:gd name="T24" fmla="*/ 230 w 1011"/>
              <a:gd name="T25" fmla="*/ 0 h 5"/>
              <a:gd name="T26" fmla="*/ 251 w 1011"/>
              <a:gd name="T27" fmla="*/ 5 h 5"/>
              <a:gd name="T28" fmla="*/ 255 w 1011"/>
              <a:gd name="T29" fmla="*/ 0 h 5"/>
              <a:gd name="T30" fmla="*/ 289 w 1011"/>
              <a:gd name="T31" fmla="*/ 0 h 5"/>
              <a:gd name="T32" fmla="*/ 293 w 1011"/>
              <a:gd name="T33" fmla="*/ 5 h 5"/>
              <a:gd name="T34" fmla="*/ 319 w 1011"/>
              <a:gd name="T35" fmla="*/ 0 h 5"/>
              <a:gd name="T36" fmla="*/ 340 w 1011"/>
              <a:gd name="T37" fmla="*/ 5 h 5"/>
              <a:gd name="T38" fmla="*/ 344 w 1011"/>
              <a:gd name="T39" fmla="*/ 0 h 5"/>
              <a:gd name="T40" fmla="*/ 378 w 1011"/>
              <a:gd name="T41" fmla="*/ 0 h 5"/>
              <a:gd name="T42" fmla="*/ 383 w 1011"/>
              <a:gd name="T43" fmla="*/ 5 h 5"/>
              <a:gd name="T44" fmla="*/ 408 w 1011"/>
              <a:gd name="T45" fmla="*/ 0 h 5"/>
              <a:gd name="T46" fmla="*/ 429 w 1011"/>
              <a:gd name="T47" fmla="*/ 5 h 5"/>
              <a:gd name="T48" fmla="*/ 434 w 1011"/>
              <a:gd name="T49" fmla="*/ 0 h 5"/>
              <a:gd name="T50" fmla="*/ 468 w 1011"/>
              <a:gd name="T51" fmla="*/ 0 h 5"/>
              <a:gd name="T52" fmla="*/ 472 w 1011"/>
              <a:gd name="T53" fmla="*/ 5 h 5"/>
              <a:gd name="T54" fmla="*/ 498 w 1011"/>
              <a:gd name="T55" fmla="*/ 0 h 5"/>
              <a:gd name="T56" fmla="*/ 519 w 1011"/>
              <a:gd name="T57" fmla="*/ 5 h 5"/>
              <a:gd name="T58" fmla="*/ 523 w 1011"/>
              <a:gd name="T59" fmla="*/ 0 h 5"/>
              <a:gd name="T60" fmla="*/ 557 w 1011"/>
              <a:gd name="T61" fmla="*/ 0 h 5"/>
              <a:gd name="T62" fmla="*/ 561 w 1011"/>
              <a:gd name="T63" fmla="*/ 5 h 5"/>
              <a:gd name="T64" fmla="*/ 587 w 1011"/>
              <a:gd name="T65" fmla="*/ 0 h 5"/>
              <a:gd name="T66" fmla="*/ 608 w 1011"/>
              <a:gd name="T67" fmla="*/ 5 h 5"/>
              <a:gd name="T68" fmla="*/ 612 w 1011"/>
              <a:gd name="T69" fmla="*/ 0 h 5"/>
              <a:gd name="T70" fmla="*/ 646 w 1011"/>
              <a:gd name="T71" fmla="*/ 0 h 5"/>
              <a:gd name="T72" fmla="*/ 650 w 1011"/>
              <a:gd name="T73" fmla="*/ 5 h 5"/>
              <a:gd name="T74" fmla="*/ 676 w 1011"/>
              <a:gd name="T75" fmla="*/ 0 h 5"/>
              <a:gd name="T76" fmla="*/ 697 w 1011"/>
              <a:gd name="T77" fmla="*/ 5 h 5"/>
              <a:gd name="T78" fmla="*/ 701 w 1011"/>
              <a:gd name="T79" fmla="*/ 0 h 5"/>
              <a:gd name="T80" fmla="*/ 735 w 1011"/>
              <a:gd name="T81" fmla="*/ 0 h 5"/>
              <a:gd name="T82" fmla="*/ 740 w 1011"/>
              <a:gd name="T83" fmla="*/ 5 h 5"/>
              <a:gd name="T84" fmla="*/ 765 w 1011"/>
              <a:gd name="T85" fmla="*/ 0 h 5"/>
              <a:gd name="T86" fmla="*/ 787 w 1011"/>
              <a:gd name="T87" fmla="*/ 5 h 5"/>
              <a:gd name="T88" fmla="*/ 791 w 1011"/>
              <a:gd name="T89" fmla="*/ 0 h 5"/>
              <a:gd name="T90" fmla="*/ 825 w 1011"/>
              <a:gd name="T91" fmla="*/ 0 h 5"/>
              <a:gd name="T92" fmla="*/ 829 w 1011"/>
              <a:gd name="T93" fmla="*/ 5 h 5"/>
              <a:gd name="T94" fmla="*/ 854 w 1011"/>
              <a:gd name="T95" fmla="*/ 0 h 5"/>
              <a:gd name="T96" fmla="*/ 876 w 1011"/>
              <a:gd name="T97" fmla="*/ 5 h 5"/>
              <a:gd name="T98" fmla="*/ 880 w 1011"/>
              <a:gd name="T99" fmla="*/ 0 h 5"/>
              <a:gd name="T100" fmla="*/ 914 w 1011"/>
              <a:gd name="T101" fmla="*/ 0 h 5"/>
              <a:gd name="T102" fmla="*/ 918 w 1011"/>
              <a:gd name="T103" fmla="*/ 5 h 5"/>
              <a:gd name="T104" fmla="*/ 944 w 1011"/>
              <a:gd name="T105" fmla="*/ 0 h 5"/>
              <a:gd name="T106" fmla="*/ 965 w 1011"/>
              <a:gd name="T107" fmla="*/ 5 h 5"/>
              <a:gd name="T108" fmla="*/ 969 w 1011"/>
              <a:gd name="T109" fmla="*/ 0 h 5"/>
              <a:gd name="T110" fmla="*/ 1003 w 1011"/>
              <a:gd name="T111" fmla="*/ 0 h 5"/>
              <a:gd name="T112" fmla="*/ 1007 w 1011"/>
              <a:gd name="T11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11" h="5">
                <a:moveTo>
                  <a:pt x="0" y="0"/>
                </a:moveTo>
                <a:lnTo>
                  <a:pt x="9" y="0"/>
                </a:lnTo>
                <a:lnTo>
                  <a:pt x="9" y="5"/>
                </a:lnTo>
                <a:lnTo>
                  <a:pt x="0" y="5"/>
                </a:lnTo>
                <a:lnTo>
                  <a:pt x="0" y="0"/>
                </a:lnTo>
                <a:close/>
                <a:moveTo>
                  <a:pt x="13" y="0"/>
                </a:moveTo>
                <a:lnTo>
                  <a:pt x="21" y="0"/>
                </a:lnTo>
                <a:lnTo>
                  <a:pt x="21" y="5"/>
                </a:lnTo>
                <a:lnTo>
                  <a:pt x="13" y="5"/>
                </a:lnTo>
                <a:lnTo>
                  <a:pt x="13" y="0"/>
                </a:lnTo>
                <a:close/>
                <a:moveTo>
                  <a:pt x="26" y="0"/>
                </a:moveTo>
                <a:lnTo>
                  <a:pt x="34" y="0"/>
                </a:lnTo>
                <a:lnTo>
                  <a:pt x="34" y="5"/>
                </a:lnTo>
                <a:lnTo>
                  <a:pt x="26" y="5"/>
                </a:lnTo>
                <a:lnTo>
                  <a:pt x="26" y="0"/>
                </a:lnTo>
                <a:close/>
                <a:moveTo>
                  <a:pt x="38" y="0"/>
                </a:moveTo>
                <a:lnTo>
                  <a:pt x="47" y="0"/>
                </a:lnTo>
                <a:lnTo>
                  <a:pt x="47" y="5"/>
                </a:lnTo>
                <a:lnTo>
                  <a:pt x="38" y="5"/>
                </a:lnTo>
                <a:lnTo>
                  <a:pt x="38" y="0"/>
                </a:lnTo>
                <a:close/>
                <a:moveTo>
                  <a:pt x="51" y="0"/>
                </a:moveTo>
                <a:lnTo>
                  <a:pt x="60" y="0"/>
                </a:lnTo>
                <a:lnTo>
                  <a:pt x="60" y="5"/>
                </a:lnTo>
                <a:lnTo>
                  <a:pt x="51" y="5"/>
                </a:lnTo>
                <a:lnTo>
                  <a:pt x="51" y="0"/>
                </a:lnTo>
                <a:close/>
                <a:moveTo>
                  <a:pt x="64" y="0"/>
                </a:moveTo>
                <a:lnTo>
                  <a:pt x="72" y="0"/>
                </a:lnTo>
                <a:lnTo>
                  <a:pt x="72" y="5"/>
                </a:lnTo>
                <a:lnTo>
                  <a:pt x="64" y="5"/>
                </a:lnTo>
                <a:lnTo>
                  <a:pt x="64" y="0"/>
                </a:lnTo>
                <a:close/>
                <a:moveTo>
                  <a:pt x="77" y="0"/>
                </a:moveTo>
                <a:lnTo>
                  <a:pt x="85" y="0"/>
                </a:lnTo>
                <a:lnTo>
                  <a:pt x="85" y="5"/>
                </a:lnTo>
                <a:lnTo>
                  <a:pt x="77" y="5"/>
                </a:lnTo>
                <a:lnTo>
                  <a:pt x="77" y="0"/>
                </a:lnTo>
                <a:close/>
                <a:moveTo>
                  <a:pt x="89" y="0"/>
                </a:moveTo>
                <a:lnTo>
                  <a:pt x="98" y="0"/>
                </a:lnTo>
                <a:lnTo>
                  <a:pt x="98" y="5"/>
                </a:lnTo>
                <a:lnTo>
                  <a:pt x="89" y="5"/>
                </a:lnTo>
                <a:lnTo>
                  <a:pt x="89" y="0"/>
                </a:lnTo>
                <a:close/>
                <a:moveTo>
                  <a:pt x="102" y="0"/>
                </a:moveTo>
                <a:lnTo>
                  <a:pt x="111" y="0"/>
                </a:lnTo>
                <a:lnTo>
                  <a:pt x="111" y="5"/>
                </a:lnTo>
                <a:lnTo>
                  <a:pt x="102" y="5"/>
                </a:lnTo>
                <a:lnTo>
                  <a:pt x="102" y="0"/>
                </a:lnTo>
                <a:close/>
                <a:moveTo>
                  <a:pt x="115" y="0"/>
                </a:moveTo>
                <a:lnTo>
                  <a:pt x="123" y="0"/>
                </a:lnTo>
                <a:lnTo>
                  <a:pt x="123" y="5"/>
                </a:lnTo>
                <a:lnTo>
                  <a:pt x="115" y="5"/>
                </a:lnTo>
                <a:lnTo>
                  <a:pt x="115" y="0"/>
                </a:lnTo>
                <a:close/>
                <a:moveTo>
                  <a:pt x="128" y="0"/>
                </a:moveTo>
                <a:lnTo>
                  <a:pt x="136" y="0"/>
                </a:lnTo>
                <a:lnTo>
                  <a:pt x="136" y="5"/>
                </a:lnTo>
                <a:lnTo>
                  <a:pt x="128" y="5"/>
                </a:lnTo>
                <a:lnTo>
                  <a:pt x="128" y="0"/>
                </a:lnTo>
                <a:close/>
                <a:moveTo>
                  <a:pt x="140" y="0"/>
                </a:moveTo>
                <a:lnTo>
                  <a:pt x="149" y="0"/>
                </a:lnTo>
                <a:lnTo>
                  <a:pt x="149" y="5"/>
                </a:lnTo>
                <a:lnTo>
                  <a:pt x="140" y="5"/>
                </a:lnTo>
                <a:lnTo>
                  <a:pt x="140" y="0"/>
                </a:lnTo>
                <a:close/>
                <a:moveTo>
                  <a:pt x="153" y="0"/>
                </a:moveTo>
                <a:lnTo>
                  <a:pt x="162" y="0"/>
                </a:lnTo>
                <a:lnTo>
                  <a:pt x="162" y="5"/>
                </a:lnTo>
                <a:lnTo>
                  <a:pt x="153" y="5"/>
                </a:lnTo>
                <a:lnTo>
                  <a:pt x="153" y="0"/>
                </a:lnTo>
                <a:close/>
                <a:moveTo>
                  <a:pt x="166" y="0"/>
                </a:moveTo>
                <a:lnTo>
                  <a:pt x="174" y="0"/>
                </a:lnTo>
                <a:lnTo>
                  <a:pt x="174" y="5"/>
                </a:lnTo>
                <a:lnTo>
                  <a:pt x="166" y="5"/>
                </a:lnTo>
                <a:lnTo>
                  <a:pt x="166" y="0"/>
                </a:lnTo>
                <a:close/>
                <a:moveTo>
                  <a:pt x="179" y="0"/>
                </a:moveTo>
                <a:lnTo>
                  <a:pt x="187" y="0"/>
                </a:lnTo>
                <a:lnTo>
                  <a:pt x="187" y="5"/>
                </a:lnTo>
                <a:lnTo>
                  <a:pt x="179" y="5"/>
                </a:lnTo>
                <a:lnTo>
                  <a:pt x="179" y="0"/>
                </a:lnTo>
                <a:close/>
                <a:moveTo>
                  <a:pt x="191" y="0"/>
                </a:moveTo>
                <a:lnTo>
                  <a:pt x="200" y="0"/>
                </a:lnTo>
                <a:lnTo>
                  <a:pt x="200" y="5"/>
                </a:lnTo>
                <a:lnTo>
                  <a:pt x="191" y="5"/>
                </a:lnTo>
                <a:lnTo>
                  <a:pt x="191" y="0"/>
                </a:lnTo>
                <a:close/>
                <a:moveTo>
                  <a:pt x="204" y="0"/>
                </a:moveTo>
                <a:lnTo>
                  <a:pt x="212" y="0"/>
                </a:lnTo>
                <a:lnTo>
                  <a:pt x="212" y="5"/>
                </a:lnTo>
                <a:lnTo>
                  <a:pt x="204" y="5"/>
                </a:lnTo>
                <a:lnTo>
                  <a:pt x="204" y="0"/>
                </a:lnTo>
                <a:close/>
                <a:moveTo>
                  <a:pt x="217" y="0"/>
                </a:moveTo>
                <a:lnTo>
                  <a:pt x="225" y="0"/>
                </a:lnTo>
                <a:lnTo>
                  <a:pt x="225" y="5"/>
                </a:lnTo>
                <a:lnTo>
                  <a:pt x="217" y="5"/>
                </a:lnTo>
                <a:lnTo>
                  <a:pt x="217" y="0"/>
                </a:lnTo>
                <a:close/>
                <a:moveTo>
                  <a:pt x="230" y="0"/>
                </a:moveTo>
                <a:lnTo>
                  <a:pt x="238" y="0"/>
                </a:lnTo>
                <a:lnTo>
                  <a:pt x="238" y="5"/>
                </a:lnTo>
                <a:lnTo>
                  <a:pt x="230" y="5"/>
                </a:lnTo>
                <a:lnTo>
                  <a:pt x="230" y="0"/>
                </a:lnTo>
                <a:close/>
                <a:moveTo>
                  <a:pt x="242" y="0"/>
                </a:moveTo>
                <a:lnTo>
                  <a:pt x="251" y="0"/>
                </a:lnTo>
                <a:lnTo>
                  <a:pt x="251" y="5"/>
                </a:lnTo>
                <a:lnTo>
                  <a:pt x="242" y="5"/>
                </a:lnTo>
                <a:lnTo>
                  <a:pt x="242" y="0"/>
                </a:lnTo>
                <a:close/>
                <a:moveTo>
                  <a:pt x="255" y="0"/>
                </a:moveTo>
                <a:lnTo>
                  <a:pt x="264" y="0"/>
                </a:lnTo>
                <a:lnTo>
                  <a:pt x="264" y="5"/>
                </a:lnTo>
                <a:lnTo>
                  <a:pt x="255" y="5"/>
                </a:lnTo>
                <a:lnTo>
                  <a:pt x="255" y="0"/>
                </a:lnTo>
                <a:close/>
                <a:moveTo>
                  <a:pt x="268" y="0"/>
                </a:moveTo>
                <a:lnTo>
                  <a:pt x="276" y="0"/>
                </a:lnTo>
                <a:lnTo>
                  <a:pt x="276" y="5"/>
                </a:lnTo>
                <a:lnTo>
                  <a:pt x="268" y="5"/>
                </a:lnTo>
                <a:lnTo>
                  <a:pt x="268" y="0"/>
                </a:lnTo>
                <a:close/>
                <a:moveTo>
                  <a:pt x="281" y="0"/>
                </a:moveTo>
                <a:lnTo>
                  <a:pt x="289" y="0"/>
                </a:lnTo>
                <a:lnTo>
                  <a:pt x="289" y="5"/>
                </a:lnTo>
                <a:lnTo>
                  <a:pt x="281" y="5"/>
                </a:lnTo>
                <a:lnTo>
                  <a:pt x="281" y="0"/>
                </a:lnTo>
                <a:close/>
                <a:moveTo>
                  <a:pt x="293" y="0"/>
                </a:moveTo>
                <a:lnTo>
                  <a:pt x="302" y="0"/>
                </a:lnTo>
                <a:lnTo>
                  <a:pt x="302" y="5"/>
                </a:lnTo>
                <a:lnTo>
                  <a:pt x="293" y="5"/>
                </a:lnTo>
                <a:lnTo>
                  <a:pt x="293" y="0"/>
                </a:lnTo>
                <a:close/>
                <a:moveTo>
                  <a:pt x="306" y="0"/>
                </a:moveTo>
                <a:lnTo>
                  <a:pt x="315" y="0"/>
                </a:lnTo>
                <a:lnTo>
                  <a:pt x="315" y="5"/>
                </a:lnTo>
                <a:lnTo>
                  <a:pt x="306" y="5"/>
                </a:lnTo>
                <a:lnTo>
                  <a:pt x="306" y="0"/>
                </a:lnTo>
                <a:close/>
                <a:moveTo>
                  <a:pt x="319" y="0"/>
                </a:moveTo>
                <a:lnTo>
                  <a:pt x="327" y="0"/>
                </a:lnTo>
                <a:lnTo>
                  <a:pt x="327" y="5"/>
                </a:lnTo>
                <a:lnTo>
                  <a:pt x="319" y="5"/>
                </a:lnTo>
                <a:lnTo>
                  <a:pt x="319" y="0"/>
                </a:lnTo>
                <a:close/>
                <a:moveTo>
                  <a:pt x="332" y="0"/>
                </a:moveTo>
                <a:lnTo>
                  <a:pt x="340" y="0"/>
                </a:lnTo>
                <a:lnTo>
                  <a:pt x="340" y="5"/>
                </a:lnTo>
                <a:lnTo>
                  <a:pt x="332" y="5"/>
                </a:lnTo>
                <a:lnTo>
                  <a:pt x="332" y="0"/>
                </a:lnTo>
                <a:close/>
                <a:moveTo>
                  <a:pt x="344" y="0"/>
                </a:moveTo>
                <a:lnTo>
                  <a:pt x="353" y="0"/>
                </a:lnTo>
                <a:lnTo>
                  <a:pt x="353" y="5"/>
                </a:lnTo>
                <a:lnTo>
                  <a:pt x="344" y="5"/>
                </a:lnTo>
                <a:lnTo>
                  <a:pt x="344" y="0"/>
                </a:lnTo>
                <a:close/>
                <a:moveTo>
                  <a:pt x="357" y="0"/>
                </a:moveTo>
                <a:lnTo>
                  <a:pt x="366" y="0"/>
                </a:lnTo>
                <a:lnTo>
                  <a:pt x="366" y="5"/>
                </a:lnTo>
                <a:lnTo>
                  <a:pt x="357" y="5"/>
                </a:lnTo>
                <a:lnTo>
                  <a:pt x="357" y="0"/>
                </a:lnTo>
                <a:close/>
                <a:moveTo>
                  <a:pt x="370" y="0"/>
                </a:moveTo>
                <a:lnTo>
                  <a:pt x="378" y="0"/>
                </a:lnTo>
                <a:lnTo>
                  <a:pt x="378" y="5"/>
                </a:lnTo>
                <a:lnTo>
                  <a:pt x="370" y="5"/>
                </a:lnTo>
                <a:lnTo>
                  <a:pt x="370" y="0"/>
                </a:lnTo>
                <a:close/>
                <a:moveTo>
                  <a:pt x="383" y="0"/>
                </a:moveTo>
                <a:lnTo>
                  <a:pt x="391" y="0"/>
                </a:lnTo>
                <a:lnTo>
                  <a:pt x="391" y="5"/>
                </a:lnTo>
                <a:lnTo>
                  <a:pt x="383" y="5"/>
                </a:lnTo>
                <a:lnTo>
                  <a:pt x="383" y="0"/>
                </a:lnTo>
                <a:close/>
                <a:moveTo>
                  <a:pt x="395" y="0"/>
                </a:moveTo>
                <a:lnTo>
                  <a:pt x="404" y="0"/>
                </a:lnTo>
                <a:lnTo>
                  <a:pt x="404" y="5"/>
                </a:lnTo>
                <a:lnTo>
                  <a:pt x="395" y="5"/>
                </a:lnTo>
                <a:lnTo>
                  <a:pt x="395" y="0"/>
                </a:lnTo>
                <a:close/>
                <a:moveTo>
                  <a:pt x="408" y="0"/>
                </a:moveTo>
                <a:lnTo>
                  <a:pt x="417" y="0"/>
                </a:lnTo>
                <a:lnTo>
                  <a:pt x="417" y="5"/>
                </a:lnTo>
                <a:lnTo>
                  <a:pt x="408" y="5"/>
                </a:lnTo>
                <a:lnTo>
                  <a:pt x="408" y="0"/>
                </a:lnTo>
                <a:close/>
                <a:moveTo>
                  <a:pt x="421" y="0"/>
                </a:moveTo>
                <a:lnTo>
                  <a:pt x="429" y="0"/>
                </a:lnTo>
                <a:lnTo>
                  <a:pt x="429" y="5"/>
                </a:lnTo>
                <a:lnTo>
                  <a:pt x="421" y="5"/>
                </a:lnTo>
                <a:lnTo>
                  <a:pt x="421" y="0"/>
                </a:lnTo>
                <a:close/>
                <a:moveTo>
                  <a:pt x="434" y="0"/>
                </a:moveTo>
                <a:lnTo>
                  <a:pt x="442" y="0"/>
                </a:lnTo>
                <a:lnTo>
                  <a:pt x="442" y="5"/>
                </a:lnTo>
                <a:lnTo>
                  <a:pt x="434" y="5"/>
                </a:lnTo>
                <a:lnTo>
                  <a:pt x="434" y="0"/>
                </a:lnTo>
                <a:close/>
                <a:moveTo>
                  <a:pt x="446" y="0"/>
                </a:moveTo>
                <a:lnTo>
                  <a:pt x="455" y="0"/>
                </a:lnTo>
                <a:lnTo>
                  <a:pt x="455" y="5"/>
                </a:lnTo>
                <a:lnTo>
                  <a:pt x="446" y="5"/>
                </a:lnTo>
                <a:lnTo>
                  <a:pt x="446" y="0"/>
                </a:lnTo>
                <a:close/>
                <a:moveTo>
                  <a:pt x="459" y="0"/>
                </a:moveTo>
                <a:lnTo>
                  <a:pt x="468" y="0"/>
                </a:lnTo>
                <a:lnTo>
                  <a:pt x="468" y="5"/>
                </a:lnTo>
                <a:lnTo>
                  <a:pt x="459" y="5"/>
                </a:lnTo>
                <a:lnTo>
                  <a:pt x="459" y="0"/>
                </a:lnTo>
                <a:close/>
                <a:moveTo>
                  <a:pt x="472" y="0"/>
                </a:moveTo>
                <a:lnTo>
                  <a:pt x="480" y="0"/>
                </a:lnTo>
                <a:lnTo>
                  <a:pt x="480" y="5"/>
                </a:lnTo>
                <a:lnTo>
                  <a:pt x="472" y="5"/>
                </a:lnTo>
                <a:lnTo>
                  <a:pt x="472" y="0"/>
                </a:lnTo>
                <a:close/>
                <a:moveTo>
                  <a:pt x="485" y="0"/>
                </a:moveTo>
                <a:lnTo>
                  <a:pt x="493" y="0"/>
                </a:lnTo>
                <a:lnTo>
                  <a:pt x="493" y="5"/>
                </a:lnTo>
                <a:lnTo>
                  <a:pt x="485" y="5"/>
                </a:lnTo>
                <a:lnTo>
                  <a:pt x="485" y="0"/>
                </a:lnTo>
                <a:close/>
                <a:moveTo>
                  <a:pt x="498" y="0"/>
                </a:moveTo>
                <a:lnTo>
                  <a:pt x="506" y="0"/>
                </a:lnTo>
                <a:lnTo>
                  <a:pt x="506" y="5"/>
                </a:lnTo>
                <a:lnTo>
                  <a:pt x="498" y="5"/>
                </a:lnTo>
                <a:lnTo>
                  <a:pt x="498" y="0"/>
                </a:lnTo>
                <a:close/>
                <a:moveTo>
                  <a:pt x="510" y="0"/>
                </a:moveTo>
                <a:lnTo>
                  <a:pt x="519" y="0"/>
                </a:lnTo>
                <a:lnTo>
                  <a:pt x="519" y="5"/>
                </a:lnTo>
                <a:lnTo>
                  <a:pt x="510" y="5"/>
                </a:lnTo>
                <a:lnTo>
                  <a:pt x="510" y="0"/>
                </a:lnTo>
                <a:close/>
                <a:moveTo>
                  <a:pt x="523" y="0"/>
                </a:moveTo>
                <a:lnTo>
                  <a:pt x="532" y="0"/>
                </a:lnTo>
                <a:lnTo>
                  <a:pt x="532" y="5"/>
                </a:lnTo>
                <a:lnTo>
                  <a:pt x="523" y="5"/>
                </a:lnTo>
                <a:lnTo>
                  <a:pt x="523" y="0"/>
                </a:lnTo>
                <a:close/>
                <a:moveTo>
                  <a:pt x="536" y="0"/>
                </a:moveTo>
                <a:lnTo>
                  <a:pt x="544" y="0"/>
                </a:lnTo>
                <a:lnTo>
                  <a:pt x="544" y="5"/>
                </a:lnTo>
                <a:lnTo>
                  <a:pt x="536" y="5"/>
                </a:lnTo>
                <a:lnTo>
                  <a:pt x="536" y="0"/>
                </a:lnTo>
                <a:close/>
                <a:moveTo>
                  <a:pt x="548" y="0"/>
                </a:moveTo>
                <a:lnTo>
                  <a:pt x="557" y="0"/>
                </a:lnTo>
                <a:lnTo>
                  <a:pt x="557" y="5"/>
                </a:lnTo>
                <a:lnTo>
                  <a:pt x="548" y="5"/>
                </a:lnTo>
                <a:lnTo>
                  <a:pt x="548" y="0"/>
                </a:lnTo>
                <a:close/>
                <a:moveTo>
                  <a:pt x="561" y="0"/>
                </a:moveTo>
                <a:lnTo>
                  <a:pt x="570" y="0"/>
                </a:lnTo>
                <a:lnTo>
                  <a:pt x="570" y="5"/>
                </a:lnTo>
                <a:lnTo>
                  <a:pt x="561" y="5"/>
                </a:lnTo>
                <a:lnTo>
                  <a:pt x="561" y="0"/>
                </a:lnTo>
                <a:close/>
                <a:moveTo>
                  <a:pt x="574" y="0"/>
                </a:moveTo>
                <a:lnTo>
                  <a:pt x="582" y="0"/>
                </a:lnTo>
                <a:lnTo>
                  <a:pt x="582" y="5"/>
                </a:lnTo>
                <a:lnTo>
                  <a:pt x="574" y="5"/>
                </a:lnTo>
                <a:lnTo>
                  <a:pt x="574" y="0"/>
                </a:lnTo>
                <a:close/>
                <a:moveTo>
                  <a:pt x="587" y="0"/>
                </a:moveTo>
                <a:lnTo>
                  <a:pt x="595" y="0"/>
                </a:lnTo>
                <a:lnTo>
                  <a:pt x="595" y="5"/>
                </a:lnTo>
                <a:lnTo>
                  <a:pt x="587" y="5"/>
                </a:lnTo>
                <a:lnTo>
                  <a:pt x="587" y="0"/>
                </a:lnTo>
                <a:close/>
                <a:moveTo>
                  <a:pt x="599" y="0"/>
                </a:moveTo>
                <a:lnTo>
                  <a:pt x="608" y="0"/>
                </a:lnTo>
                <a:lnTo>
                  <a:pt x="608" y="5"/>
                </a:lnTo>
                <a:lnTo>
                  <a:pt x="599" y="5"/>
                </a:lnTo>
                <a:lnTo>
                  <a:pt x="599" y="0"/>
                </a:lnTo>
                <a:close/>
                <a:moveTo>
                  <a:pt x="612" y="0"/>
                </a:moveTo>
                <a:lnTo>
                  <a:pt x="621" y="0"/>
                </a:lnTo>
                <a:lnTo>
                  <a:pt x="621" y="5"/>
                </a:lnTo>
                <a:lnTo>
                  <a:pt x="612" y="5"/>
                </a:lnTo>
                <a:lnTo>
                  <a:pt x="612" y="0"/>
                </a:lnTo>
                <a:close/>
                <a:moveTo>
                  <a:pt x="625" y="0"/>
                </a:moveTo>
                <a:lnTo>
                  <a:pt x="633" y="0"/>
                </a:lnTo>
                <a:lnTo>
                  <a:pt x="633" y="5"/>
                </a:lnTo>
                <a:lnTo>
                  <a:pt x="625" y="5"/>
                </a:lnTo>
                <a:lnTo>
                  <a:pt x="625" y="0"/>
                </a:lnTo>
                <a:close/>
                <a:moveTo>
                  <a:pt x="638" y="0"/>
                </a:moveTo>
                <a:lnTo>
                  <a:pt x="646" y="0"/>
                </a:lnTo>
                <a:lnTo>
                  <a:pt x="646" y="5"/>
                </a:lnTo>
                <a:lnTo>
                  <a:pt x="638" y="5"/>
                </a:lnTo>
                <a:lnTo>
                  <a:pt x="638" y="0"/>
                </a:lnTo>
                <a:close/>
                <a:moveTo>
                  <a:pt x="650" y="0"/>
                </a:moveTo>
                <a:lnTo>
                  <a:pt x="659" y="0"/>
                </a:lnTo>
                <a:lnTo>
                  <a:pt x="659" y="5"/>
                </a:lnTo>
                <a:lnTo>
                  <a:pt x="650" y="5"/>
                </a:lnTo>
                <a:lnTo>
                  <a:pt x="650" y="0"/>
                </a:lnTo>
                <a:close/>
                <a:moveTo>
                  <a:pt x="663" y="0"/>
                </a:moveTo>
                <a:lnTo>
                  <a:pt x="672" y="0"/>
                </a:lnTo>
                <a:lnTo>
                  <a:pt x="672" y="5"/>
                </a:lnTo>
                <a:lnTo>
                  <a:pt x="663" y="5"/>
                </a:lnTo>
                <a:lnTo>
                  <a:pt x="663" y="0"/>
                </a:lnTo>
                <a:close/>
                <a:moveTo>
                  <a:pt x="676" y="0"/>
                </a:moveTo>
                <a:lnTo>
                  <a:pt x="684" y="0"/>
                </a:lnTo>
                <a:lnTo>
                  <a:pt x="684" y="5"/>
                </a:lnTo>
                <a:lnTo>
                  <a:pt x="676" y="5"/>
                </a:lnTo>
                <a:lnTo>
                  <a:pt x="676" y="0"/>
                </a:lnTo>
                <a:close/>
                <a:moveTo>
                  <a:pt x="689" y="0"/>
                </a:moveTo>
                <a:lnTo>
                  <a:pt x="697" y="0"/>
                </a:lnTo>
                <a:lnTo>
                  <a:pt x="697" y="5"/>
                </a:lnTo>
                <a:lnTo>
                  <a:pt x="689" y="5"/>
                </a:lnTo>
                <a:lnTo>
                  <a:pt x="689" y="0"/>
                </a:lnTo>
                <a:close/>
                <a:moveTo>
                  <a:pt x="701" y="0"/>
                </a:moveTo>
                <a:lnTo>
                  <a:pt x="710" y="0"/>
                </a:lnTo>
                <a:lnTo>
                  <a:pt x="710" y="5"/>
                </a:lnTo>
                <a:lnTo>
                  <a:pt x="701" y="5"/>
                </a:lnTo>
                <a:lnTo>
                  <a:pt x="701" y="0"/>
                </a:lnTo>
                <a:close/>
                <a:moveTo>
                  <a:pt x="714" y="0"/>
                </a:moveTo>
                <a:lnTo>
                  <a:pt x="723" y="0"/>
                </a:lnTo>
                <a:lnTo>
                  <a:pt x="723" y="5"/>
                </a:lnTo>
                <a:lnTo>
                  <a:pt x="714" y="5"/>
                </a:lnTo>
                <a:lnTo>
                  <a:pt x="714" y="0"/>
                </a:lnTo>
                <a:close/>
                <a:moveTo>
                  <a:pt x="727" y="0"/>
                </a:moveTo>
                <a:lnTo>
                  <a:pt x="735" y="0"/>
                </a:lnTo>
                <a:lnTo>
                  <a:pt x="735" y="5"/>
                </a:lnTo>
                <a:lnTo>
                  <a:pt x="727" y="5"/>
                </a:lnTo>
                <a:lnTo>
                  <a:pt x="727" y="0"/>
                </a:lnTo>
                <a:close/>
                <a:moveTo>
                  <a:pt x="740" y="0"/>
                </a:moveTo>
                <a:lnTo>
                  <a:pt x="748" y="0"/>
                </a:lnTo>
                <a:lnTo>
                  <a:pt x="748" y="5"/>
                </a:lnTo>
                <a:lnTo>
                  <a:pt x="740" y="5"/>
                </a:lnTo>
                <a:lnTo>
                  <a:pt x="740" y="0"/>
                </a:lnTo>
                <a:close/>
                <a:moveTo>
                  <a:pt x="752" y="0"/>
                </a:moveTo>
                <a:lnTo>
                  <a:pt x="761" y="0"/>
                </a:lnTo>
                <a:lnTo>
                  <a:pt x="761" y="5"/>
                </a:lnTo>
                <a:lnTo>
                  <a:pt x="752" y="5"/>
                </a:lnTo>
                <a:lnTo>
                  <a:pt x="752" y="0"/>
                </a:lnTo>
                <a:close/>
                <a:moveTo>
                  <a:pt x="765" y="0"/>
                </a:moveTo>
                <a:lnTo>
                  <a:pt x="774" y="0"/>
                </a:lnTo>
                <a:lnTo>
                  <a:pt x="774" y="5"/>
                </a:lnTo>
                <a:lnTo>
                  <a:pt x="765" y="5"/>
                </a:lnTo>
                <a:lnTo>
                  <a:pt x="765" y="0"/>
                </a:lnTo>
                <a:close/>
                <a:moveTo>
                  <a:pt x="778" y="0"/>
                </a:moveTo>
                <a:lnTo>
                  <a:pt x="787" y="0"/>
                </a:lnTo>
                <a:lnTo>
                  <a:pt x="787" y="5"/>
                </a:lnTo>
                <a:lnTo>
                  <a:pt x="778" y="5"/>
                </a:lnTo>
                <a:lnTo>
                  <a:pt x="778" y="0"/>
                </a:lnTo>
                <a:close/>
                <a:moveTo>
                  <a:pt x="791" y="0"/>
                </a:moveTo>
                <a:lnTo>
                  <a:pt x="799" y="0"/>
                </a:lnTo>
                <a:lnTo>
                  <a:pt x="799" y="5"/>
                </a:lnTo>
                <a:lnTo>
                  <a:pt x="791" y="5"/>
                </a:lnTo>
                <a:lnTo>
                  <a:pt x="791" y="0"/>
                </a:lnTo>
                <a:close/>
                <a:moveTo>
                  <a:pt x="804" y="0"/>
                </a:moveTo>
                <a:lnTo>
                  <a:pt x="812" y="0"/>
                </a:lnTo>
                <a:lnTo>
                  <a:pt x="812" y="5"/>
                </a:lnTo>
                <a:lnTo>
                  <a:pt x="804" y="5"/>
                </a:lnTo>
                <a:lnTo>
                  <a:pt x="804" y="0"/>
                </a:lnTo>
                <a:close/>
                <a:moveTo>
                  <a:pt x="816" y="0"/>
                </a:moveTo>
                <a:lnTo>
                  <a:pt x="825" y="0"/>
                </a:lnTo>
                <a:lnTo>
                  <a:pt x="825" y="5"/>
                </a:lnTo>
                <a:lnTo>
                  <a:pt x="816" y="5"/>
                </a:lnTo>
                <a:lnTo>
                  <a:pt x="816" y="0"/>
                </a:lnTo>
                <a:close/>
                <a:moveTo>
                  <a:pt x="829" y="0"/>
                </a:moveTo>
                <a:lnTo>
                  <a:pt x="838" y="0"/>
                </a:lnTo>
                <a:lnTo>
                  <a:pt x="838" y="5"/>
                </a:lnTo>
                <a:lnTo>
                  <a:pt x="829" y="5"/>
                </a:lnTo>
                <a:lnTo>
                  <a:pt x="829" y="0"/>
                </a:lnTo>
                <a:close/>
                <a:moveTo>
                  <a:pt x="842" y="0"/>
                </a:moveTo>
                <a:lnTo>
                  <a:pt x="850" y="0"/>
                </a:lnTo>
                <a:lnTo>
                  <a:pt x="850" y="5"/>
                </a:lnTo>
                <a:lnTo>
                  <a:pt x="842" y="5"/>
                </a:lnTo>
                <a:lnTo>
                  <a:pt x="842" y="0"/>
                </a:lnTo>
                <a:close/>
                <a:moveTo>
                  <a:pt x="854" y="0"/>
                </a:moveTo>
                <a:lnTo>
                  <a:pt x="863" y="0"/>
                </a:lnTo>
                <a:lnTo>
                  <a:pt x="863" y="5"/>
                </a:lnTo>
                <a:lnTo>
                  <a:pt x="854" y="5"/>
                </a:lnTo>
                <a:lnTo>
                  <a:pt x="854" y="0"/>
                </a:lnTo>
                <a:close/>
                <a:moveTo>
                  <a:pt x="867" y="0"/>
                </a:moveTo>
                <a:lnTo>
                  <a:pt x="876" y="0"/>
                </a:lnTo>
                <a:lnTo>
                  <a:pt x="876" y="5"/>
                </a:lnTo>
                <a:lnTo>
                  <a:pt x="867" y="5"/>
                </a:lnTo>
                <a:lnTo>
                  <a:pt x="867" y="0"/>
                </a:lnTo>
                <a:close/>
                <a:moveTo>
                  <a:pt x="880" y="0"/>
                </a:moveTo>
                <a:lnTo>
                  <a:pt x="888" y="0"/>
                </a:lnTo>
                <a:lnTo>
                  <a:pt x="888" y="5"/>
                </a:lnTo>
                <a:lnTo>
                  <a:pt x="880" y="5"/>
                </a:lnTo>
                <a:lnTo>
                  <a:pt x="880" y="0"/>
                </a:lnTo>
                <a:close/>
                <a:moveTo>
                  <a:pt x="893" y="0"/>
                </a:moveTo>
                <a:lnTo>
                  <a:pt x="901" y="0"/>
                </a:lnTo>
                <a:lnTo>
                  <a:pt x="901" y="5"/>
                </a:lnTo>
                <a:lnTo>
                  <a:pt x="893" y="5"/>
                </a:lnTo>
                <a:lnTo>
                  <a:pt x="893" y="0"/>
                </a:lnTo>
                <a:close/>
                <a:moveTo>
                  <a:pt x="905" y="0"/>
                </a:moveTo>
                <a:lnTo>
                  <a:pt x="914" y="0"/>
                </a:lnTo>
                <a:lnTo>
                  <a:pt x="914" y="5"/>
                </a:lnTo>
                <a:lnTo>
                  <a:pt x="905" y="5"/>
                </a:lnTo>
                <a:lnTo>
                  <a:pt x="905" y="0"/>
                </a:lnTo>
                <a:close/>
                <a:moveTo>
                  <a:pt x="918" y="0"/>
                </a:moveTo>
                <a:lnTo>
                  <a:pt x="927" y="0"/>
                </a:lnTo>
                <a:lnTo>
                  <a:pt x="927" y="5"/>
                </a:lnTo>
                <a:lnTo>
                  <a:pt x="918" y="5"/>
                </a:lnTo>
                <a:lnTo>
                  <a:pt x="918" y="0"/>
                </a:lnTo>
                <a:close/>
                <a:moveTo>
                  <a:pt x="931" y="0"/>
                </a:moveTo>
                <a:lnTo>
                  <a:pt x="939" y="0"/>
                </a:lnTo>
                <a:lnTo>
                  <a:pt x="939" y="5"/>
                </a:lnTo>
                <a:lnTo>
                  <a:pt x="931" y="5"/>
                </a:lnTo>
                <a:lnTo>
                  <a:pt x="931" y="0"/>
                </a:lnTo>
                <a:close/>
                <a:moveTo>
                  <a:pt x="944" y="0"/>
                </a:moveTo>
                <a:lnTo>
                  <a:pt x="952" y="0"/>
                </a:lnTo>
                <a:lnTo>
                  <a:pt x="952" y="5"/>
                </a:lnTo>
                <a:lnTo>
                  <a:pt x="944" y="5"/>
                </a:lnTo>
                <a:lnTo>
                  <a:pt x="944" y="0"/>
                </a:lnTo>
                <a:close/>
                <a:moveTo>
                  <a:pt x="956" y="0"/>
                </a:moveTo>
                <a:lnTo>
                  <a:pt x="965" y="0"/>
                </a:lnTo>
                <a:lnTo>
                  <a:pt x="965" y="5"/>
                </a:lnTo>
                <a:lnTo>
                  <a:pt x="956" y="5"/>
                </a:lnTo>
                <a:lnTo>
                  <a:pt x="956" y="0"/>
                </a:lnTo>
                <a:close/>
                <a:moveTo>
                  <a:pt x="969" y="0"/>
                </a:moveTo>
                <a:lnTo>
                  <a:pt x="978" y="0"/>
                </a:lnTo>
                <a:lnTo>
                  <a:pt x="978" y="5"/>
                </a:lnTo>
                <a:lnTo>
                  <a:pt x="969" y="5"/>
                </a:lnTo>
                <a:lnTo>
                  <a:pt x="969" y="0"/>
                </a:lnTo>
                <a:close/>
                <a:moveTo>
                  <a:pt x="982" y="0"/>
                </a:moveTo>
                <a:lnTo>
                  <a:pt x="990" y="0"/>
                </a:lnTo>
                <a:lnTo>
                  <a:pt x="990" y="5"/>
                </a:lnTo>
                <a:lnTo>
                  <a:pt x="982" y="5"/>
                </a:lnTo>
                <a:lnTo>
                  <a:pt x="982" y="0"/>
                </a:lnTo>
                <a:close/>
                <a:moveTo>
                  <a:pt x="995" y="0"/>
                </a:moveTo>
                <a:lnTo>
                  <a:pt x="1003" y="0"/>
                </a:lnTo>
                <a:lnTo>
                  <a:pt x="1003" y="5"/>
                </a:lnTo>
                <a:lnTo>
                  <a:pt x="995" y="5"/>
                </a:lnTo>
                <a:lnTo>
                  <a:pt x="995" y="0"/>
                </a:lnTo>
                <a:close/>
                <a:moveTo>
                  <a:pt x="1007" y="0"/>
                </a:moveTo>
                <a:lnTo>
                  <a:pt x="1011" y="0"/>
                </a:lnTo>
                <a:lnTo>
                  <a:pt x="1011" y="5"/>
                </a:lnTo>
                <a:lnTo>
                  <a:pt x="1007" y="5"/>
                </a:lnTo>
                <a:lnTo>
                  <a:pt x="1007" y="0"/>
                </a:lnTo>
                <a:close/>
              </a:path>
            </a:pathLst>
          </a:custGeom>
          <a:solidFill>
            <a:srgbClr val="000000"/>
          </a:solidFill>
          <a:ln w="0" cap="flat">
            <a:solidFill>
              <a:srgbClr val="FF0000"/>
            </a:solidFill>
            <a:prstDash val="solid"/>
            <a:round/>
          </a:ln>
        </p:spPr>
        <p:txBody>
          <a:bodyPr vert="horz" wrap="square" lIns="91440" tIns="45720" rIns="91440" bIns="45720" numCol="1" anchor="t" anchorCtr="0" compatLnSpc="1"/>
          <a:lstStyle/>
          <a:p>
            <a:endParaRPr lang="zh-CN" altLang="en-US"/>
          </a:p>
        </p:txBody>
      </p:sp>
      <p:sp>
        <p:nvSpPr>
          <p:cNvPr id="129" name="Rectangle 127"/>
          <p:cNvSpPr>
            <a:spLocks noChangeArrowheads="1"/>
          </p:cNvSpPr>
          <p:nvPr/>
        </p:nvSpPr>
        <p:spPr bwMode="auto">
          <a:xfrm>
            <a:off x="3859213" y="2595714"/>
            <a:ext cx="923925"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FF0000"/>
                </a:solidFill>
                <a:effectLst/>
                <a:latin typeface="Calibri" panose="020F0502020204030204" charset="0"/>
              </a:rPr>
              <a:t>loadStrategy</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30" name="Rectangle 128"/>
          <p:cNvSpPr>
            <a:spLocks noChangeArrowheads="1"/>
          </p:cNvSpPr>
          <p:nvPr/>
        </p:nvSpPr>
        <p:spPr bwMode="auto">
          <a:xfrm>
            <a:off x="3724275" y="2792564"/>
            <a:ext cx="1185862"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FF0000"/>
                </a:solidFill>
                <a:effectLst/>
                <a:latin typeface="Calibri" panose="020F0502020204030204" charset="0"/>
              </a:rPr>
              <a:t>memoryStrategy</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31" name="Rectangle 129"/>
          <p:cNvSpPr>
            <a:spLocks noChangeArrowheads="1"/>
          </p:cNvSpPr>
          <p:nvPr/>
        </p:nvSpPr>
        <p:spPr bwMode="auto">
          <a:xfrm>
            <a:off x="3763963" y="2984652"/>
            <a:ext cx="1111250"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FF0000"/>
                </a:solidFill>
                <a:effectLst/>
                <a:latin typeface="Calibri" panose="020F0502020204030204" charset="0"/>
              </a:rPr>
              <a:t>latencyStrategy</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33" name="Freeform 131"/>
          <p:cNvSpPr/>
          <p:nvPr/>
        </p:nvSpPr>
        <p:spPr bwMode="auto">
          <a:xfrm>
            <a:off x="2327275" y="3443288"/>
            <a:ext cx="1906587" cy="271462"/>
          </a:xfrm>
          <a:custGeom>
            <a:avLst/>
            <a:gdLst>
              <a:gd name="T0" fmla="*/ 1201 w 1201"/>
              <a:gd name="T1" fmla="*/ 0 h 171"/>
              <a:gd name="T2" fmla="*/ 1201 w 1201"/>
              <a:gd name="T3" fmla="*/ 129 h 171"/>
              <a:gd name="T4" fmla="*/ 0 w 1201"/>
              <a:gd name="T5" fmla="*/ 129 h 171"/>
              <a:gd name="T6" fmla="*/ 0 w 1201"/>
              <a:gd name="T7" fmla="*/ 171 h 171"/>
            </a:gdLst>
            <a:ahLst/>
            <a:cxnLst>
              <a:cxn ang="0">
                <a:pos x="T0" y="T1"/>
              </a:cxn>
              <a:cxn ang="0">
                <a:pos x="T2" y="T3"/>
              </a:cxn>
              <a:cxn ang="0">
                <a:pos x="T4" y="T5"/>
              </a:cxn>
              <a:cxn ang="0">
                <a:pos x="T6" y="T7"/>
              </a:cxn>
            </a:cxnLst>
            <a:rect l="0" t="0" r="r" b="b"/>
            <a:pathLst>
              <a:path w="1201" h="171">
                <a:moveTo>
                  <a:pt x="1201" y="0"/>
                </a:moveTo>
                <a:lnTo>
                  <a:pt x="1201" y="129"/>
                </a:lnTo>
                <a:lnTo>
                  <a:pt x="0" y="129"/>
                </a:lnTo>
                <a:lnTo>
                  <a:pt x="0" y="171"/>
                </a:lnTo>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4" name="Freeform 132"/>
          <p:cNvSpPr/>
          <p:nvPr/>
        </p:nvSpPr>
        <p:spPr bwMode="auto">
          <a:xfrm>
            <a:off x="4202113" y="3324225"/>
            <a:ext cx="61912" cy="122237"/>
          </a:xfrm>
          <a:custGeom>
            <a:avLst/>
            <a:gdLst>
              <a:gd name="T0" fmla="*/ 20 w 39"/>
              <a:gd name="T1" fmla="*/ 77 h 77"/>
              <a:gd name="T2" fmla="*/ 39 w 39"/>
              <a:gd name="T3" fmla="*/ 39 h 77"/>
              <a:gd name="T4" fmla="*/ 20 w 39"/>
              <a:gd name="T5" fmla="*/ 0 h 77"/>
              <a:gd name="T6" fmla="*/ 0 w 39"/>
              <a:gd name="T7" fmla="*/ 39 h 77"/>
              <a:gd name="T8" fmla="*/ 20 w 39"/>
              <a:gd name="T9" fmla="*/ 77 h 77"/>
            </a:gdLst>
            <a:ahLst/>
            <a:cxnLst>
              <a:cxn ang="0">
                <a:pos x="T0" y="T1"/>
              </a:cxn>
              <a:cxn ang="0">
                <a:pos x="T2" y="T3"/>
              </a:cxn>
              <a:cxn ang="0">
                <a:pos x="T4" y="T5"/>
              </a:cxn>
              <a:cxn ang="0">
                <a:pos x="T6" y="T7"/>
              </a:cxn>
              <a:cxn ang="0">
                <a:pos x="T8" y="T9"/>
              </a:cxn>
            </a:cxnLst>
            <a:rect l="0" t="0" r="r" b="b"/>
            <a:pathLst>
              <a:path w="39" h="77">
                <a:moveTo>
                  <a:pt x="20" y="77"/>
                </a:moveTo>
                <a:lnTo>
                  <a:pt x="39" y="39"/>
                </a:lnTo>
                <a:lnTo>
                  <a:pt x="20" y="0"/>
                </a:lnTo>
                <a:lnTo>
                  <a:pt x="0" y="39"/>
                </a:lnTo>
                <a:lnTo>
                  <a:pt x="20" y="77"/>
                </a:lnTo>
                <a:close/>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5" name="Freeform 133"/>
          <p:cNvSpPr/>
          <p:nvPr/>
        </p:nvSpPr>
        <p:spPr bwMode="auto">
          <a:xfrm>
            <a:off x="4233863" y="3443288"/>
            <a:ext cx="1973262" cy="288925"/>
          </a:xfrm>
          <a:custGeom>
            <a:avLst/>
            <a:gdLst>
              <a:gd name="T0" fmla="*/ 0 w 1243"/>
              <a:gd name="T1" fmla="*/ 0 h 182"/>
              <a:gd name="T2" fmla="*/ 0 w 1243"/>
              <a:gd name="T3" fmla="*/ 129 h 182"/>
              <a:gd name="T4" fmla="*/ 1243 w 1243"/>
              <a:gd name="T5" fmla="*/ 129 h 182"/>
              <a:gd name="T6" fmla="*/ 1243 w 1243"/>
              <a:gd name="T7" fmla="*/ 182 h 182"/>
            </a:gdLst>
            <a:ahLst/>
            <a:cxnLst>
              <a:cxn ang="0">
                <a:pos x="T0" y="T1"/>
              </a:cxn>
              <a:cxn ang="0">
                <a:pos x="T2" y="T3"/>
              </a:cxn>
              <a:cxn ang="0">
                <a:pos x="T4" y="T5"/>
              </a:cxn>
              <a:cxn ang="0">
                <a:pos x="T6" y="T7"/>
              </a:cxn>
            </a:cxnLst>
            <a:rect l="0" t="0" r="r" b="b"/>
            <a:pathLst>
              <a:path w="1243" h="182">
                <a:moveTo>
                  <a:pt x="0" y="0"/>
                </a:moveTo>
                <a:lnTo>
                  <a:pt x="0" y="129"/>
                </a:lnTo>
                <a:lnTo>
                  <a:pt x="1243" y="129"/>
                </a:lnTo>
                <a:lnTo>
                  <a:pt x="1243" y="182"/>
                </a:lnTo>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6" name="Freeform 134"/>
          <p:cNvSpPr/>
          <p:nvPr/>
        </p:nvSpPr>
        <p:spPr bwMode="auto">
          <a:xfrm>
            <a:off x="4202113" y="3324225"/>
            <a:ext cx="61912" cy="122237"/>
          </a:xfrm>
          <a:custGeom>
            <a:avLst/>
            <a:gdLst>
              <a:gd name="T0" fmla="*/ 20 w 39"/>
              <a:gd name="T1" fmla="*/ 77 h 77"/>
              <a:gd name="T2" fmla="*/ 39 w 39"/>
              <a:gd name="T3" fmla="*/ 39 h 77"/>
              <a:gd name="T4" fmla="*/ 20 w 39"/>
              <a:gd name="T5" fmla="*/ 0 h 77"/>
              <a:gd name="T6" fmla="*/ 0 w 39"/>
              <a:gd name="T7" fmla="*/ 39 h 77"/>
              <a:gd name="T8" fmla="*/ 20 w 39"/>
              <a:gd name="T9" fmla="*/ 77 h 77"/>
            </a:gdLst>
            <a:ahLst/>
            <a:cxnLst>
              <a:cxn ang="0">
                <a:pos x="T0" y="T1"/>
              </a:cxn>
              <a:cxn ang="0">
                <a:pos x="T2" y="T3"/>
              </a:cxn>
              <a:cxn ang="0">
                <a:pos x="T4" y="T5"/>
              </a:cxn>
              <a:cxn ang="0">
                <a:pos x="T6" y="T7"/>
              </a:cxn>
              <a:cxn ang="0">
                <a:pos x="T8" y="T9"/>
              </a:cxn>
            </a:cxnLst>
            <a:rect l="0" t="0" r="r" b="b"/>
            <a:pathLst>
              <a:path w="39" h="77">
                <a:moveTo>
                  <a:pt x="20" y="77"/>
                </a:moveTo>
                <a:lnTo>
                  <a:pt x="39" y="39"/>
                </a:lnTo>
                <a:lnTo>
                  <a:pt x="20" y="0"/>
                </a:lnTo>
                <a:lnTo>
                  <a:pt x="0" y="39"/>
                </a:lnTo>
                <a:lnTo>
                  <a:pt x="20" y="77"/>
                </a:lnTo>
                <a:close/>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7" name="Line 135"/>
          <p:cNvSpPr>
            <a:spLocks noChangeShapeType="1"/>
          </p:cNvSpPr>
          <p:nvPr/>
        </p:nvSpPr>
        <p:spPr bwMode="auto">
          <a:xfrm>
            <a:off x="4233863" y="3443288"/>
            <a:ext cx="0" cy="2439987"/>
          </a:xfrm>
          <a:prstGeom prst="line">
            <a:avLst/>
          </a:prstGeom>
          <a:noFill/>
          <a:ln w="63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38" name="Freeform 136"/>
          <p:cNvSpPr/>
          <p:nvPr/>
        </p:nvSpPr>
        <p:spPr bwMode="auto">
          <a:xfrm>
            <a:off x="4202113" y="3324225"/>
            <a:ext cx="61912" cy="122237"/>
          </a:xfrm>
          <a:custGeom>
            <a:avLst/>
            <a:gdLst>
              <a:gd name="T0" fmla="*/ 20 w 39"/>
              <a:gd name="T1" fmla="*/ 77 h 77"/>
              <a:gd name="T2" fmla="*/ 39 w 39"/>
              <a:gd name="T3" fmla="*/ 39 h 77"/>
              <a:gd name="T4" fmla="*/ 20 w 39"/>
              <a:gd name="T5" fmla="*/ 0 h 77"/>
              <a:gd name="T6" fmla="*/ 0 w 39"/>
              <a:gd name="T7" fmla="*/ 39 h 77"/>
              <a:gd name="T8" fmla="*/ 20 w 39"/>
              <a:gd name="T9" fmla="*/ 77 h 77"/>
            </a:gdLst>
            <a:ahLst/>
            <a:cxnLst>
              <a:cxn ang="0">
                <a:pos x="T0" y="T1"/>
              </a:cxn>
              <a:cxn ang="0">
                <a:pos x="T2" y="T3"/>
              </a:cxn>
              <a:cxn ang="0">
                <a:pos x="T4" y="T5"/>
              </a:cxn>
              <a:cxn ang="0">
                <a:pos x="T6" y="T7"/>
              </a:cxn>
              <a:cxn ang="0">
                <a:pos x="T8" y="T9"/>
              </a:cxn>
            </a:cxnLst>
            <a:rect l="0" t="0" r="r" b="b"/>
            <a:pathLst>
              <a:path w="39" h="77">
                <a:moveTo>
                  <a:pt x="20" y="77"/>
                </a:moveTo>
                <a:lnTo>
                  <a:pt x="39" y="39"/>
                </a:lnTo>
                <a:lnTo>
                  <a:pt x="20" y="0"/>
                </a:lnTo>
                <a:lnTo>
                  <a:pt x="0" y="39"/>
                </a:lnTo>
                <a:lnTo>
                  <a:pt x="20" y="77"/>
                </a:lnTo>
                <a:close/>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41" name="Freeform 139"/>
          <p:cNvSpPr/>
          <p:nvPr/>
        </p:nvSpPr>
        <p:spPr bwMode="auto">
          <a:xfrm>
            <a:off x="5481638" y="1339850"/>
            <a:ext cx="2160587" cy="268287"/>
          </a:xfrm>
          <a:custGeom>
            <a:avLst/>
            <a:gdLst>
              <a:gd name="T0" fmla="*/ 0 w 1361"/>
              <a:gd name="T1" fmla="*/ 169 h 169"/>
              <a:gd name="T2" fmla="*/ 1361 w 1361"/>
              <a:gd name="T3" fmla="*/ 169 h 169"/>
              <a:gd name="T4" fmla="*/ 1361 w 1361"/>
              <a:gd name="T5" fmla="*/ 48 h 169"/>
              <a:gd name="T6" fmla="*/ 1313 w 1361"/>
              <a:gd name="T7" fmla="*/ 0 h 169"/>
              <a:gd name="T8" fmla="*/ 0 w 1361"/>
              <a:gd name="T9" fmla="*/ 0 h 169"/>
              <a:gd name="T10" fmla="*/ 0 w 1361"/>
              <a:gd name="T11" fmla="*/ 169 h 169"/>
            </a:gdLst>
            <a:ahLst/>
            <a:cxnLst>
              <a:cxn ang="0">
                <a:pos x="T0" y="T1"/>
              </a:cxn>
              <a:cxn ang="0">
                <a:pos x="T2" y="T3"/>
              </a:cxn>
              <a:cxn ang="0">
                <a:pos x="T4" y="T5"/>
              </a:cxn>
              <a:cxn ang="0">
                <a:pos x="T6" y="T7"/>
              </a:cxn>
              <a:cxn ang="0">
                <a:pos x="T8" y="T9"/>
              </a:cxn>
              <a:cxn ang="0">
                <a:pos x="T10" y="T11"/>
              </a:cxn>
            </a:cxnLst>
            <a:rect l="0" t="0" r="r" b="b"/>
            <a:pathLst>
              <a:path w="1361" h="169">
                <a:moveTo>
                  <a:pt x="0" y="169"/>
                </a:moveTo>
                <a:lnTo>
                  <a:pt x="1361" y="169"/>
                </a:lnTo>
                <a:lnTo>
                  <a:pt x="1361" y="48"/>
                </a:lnTo>
                <a:lnTo>
                  <a:pt x="1313" y="0"/>
                </a:lnTo>
                <a:lnTo>
                  <a:pt x="0" y="0"/>
                </a:lnTo>
                <a:lnTo>
                  <a:pt x="0" y="16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140"/>
          <p:cNvSpPr>
            <a:spLocks noEditPoints="1"/>
          </p:cNvSpPr>
          <p:nvPr/>
        </p:nvSpPr>
        <p:spPr bwMode="auto">
          <a:xfrm>
            <a:off x="5035550" y="1339850"/>
            <a:ext cx="2606675" cy="485775"/>
          </a:xfrm>
          <a:custGeom>
            <a:avLst/>
            <a:gdLst>
              <a:gd name="T0" fmla="*/ 281 w 1642"/>
              <a:gd name="T1" fmla="*/ 169 h 306"/>
              <a:gd name="T2" fmla="*/ 0 w 1642"/>
              <a:gd name="T3" fmla="*/ 306 h 306"/>
              <a:gd name="T4" fmla="*/ 281 w 1642"/>
              <a:gd name="T5" fmla="*/ 169 h 306"/>
              <a:gd name="T6" fmla="*/ 1642 w 1642"/>
              <a:gd name="T7" fmla="*/ 169 h 306"/>
              <a:gd name="T8" fmla="*/ 1642 w 1642"/>
              <a:gd name="T9" fmla="*/ 48 h 306"/>
              <a:gd name="T10" fmla="*/ 1594 w 1642"/>
              <a:gd name="T11" fmla="*/ 0 h 306"/>
              <a:gd name="T12" fmla="*/ 281 w 1642"/>
              <a:gd name="T13" fmla="*/ 0 h 306"/>
              <a:gd name="T14" fmla="*/ 281 w 1642"/>
              <a:gd name="T15" fmla="*/ 169 h 3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42" h="306">
                <a:moveTo>
                  <a:pt x="281" y="169"/>
                </a:moveTo>
                <a:lnTo>
                  <a:pt x="0" y="306"/>
                </a:lnTo>
                <a:moveTo>
                  <a:pt x="281" y="169"/>
                </a:moveTo>
                <a:lnTo>
                  <a:pt x="1642" y="169"/>
                </a:lnTo>
                <a:lnTo>
                  <a:pt x="1642" y="48"/>
                </a:lnTo>
                <a:lnTo>
                  <a:pt x="1594" y="0"/>
                </a:lnTo>
                <a:lnTo>
                  <a:pt x="281" y="0"/>
                </a:lnTo>
                <a:lnTo>
                  <a:pt x="281" y="169"/>
                </a:lnTo>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43" name="Rectangle 141"/>
          <p:cNvSpPr>
            <a:spLocks noChangeArrowheads="1"/>
          </p:cNvSpPr>
          <p:nvPr/>
        </p:nvSpPr>
        <p:spPr bwMode="auto">
          <a:xfrm>
            <a:off x="5678488" y="1385888"/>
            <a:ext cx="3508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alibri" panose="020F0502020204030204" charset="0"/>
              </a:rPr>
              <a:t>load</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44" name="Rectangle 142"/>
          <p:cNvSpPr>
            <a:spLocks noChangeArrowheads="1"/>
          </p:cNvSpPr>
          <p:nvPr/>
        </p:nvSpPr>
        <p:spPr bwMode="auto">
          <a:xfrm>
            <a:off x="5932488" y="1385888"/>
            <a:ext cx="1619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45" name="Rectangle 143"/>
          <p:cNvSpPr>
            <a:spLocks noChangeArrowheads="1"/>
          </p:cNvSpPr>
          <p:nvPr/>
        </p:nvSpPr>
        <p:spPr bwMode="auto">
          <a:xfrm>
            <a:off x="6003925" y="1385888"/>
            <a:ext cx="8763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alibri" panose="020F0502020204030204" charset="0"/>
              </a:rPr>
              <a:t>loadStrategy</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46" name="Rectangle 144"/>
          <p:cNvSpPr>
            <a:spLocks noChangeArrowheads="1"/>
          </p:cNvSpPr>
          <p:nvPr/>
        </p:nvSpPr>
        <p:spPr bwMode="auto">
          <a:xfrm>
            <a:off x="6742113" y="1385888"/>
            <a:ext cx="12858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47" name="Rectangle 145"/>
          <p:cNvSpPr>
            <a:spLocks noChangeArrowheads="1"/>
          </p:cNvSpPr>
          <p:nvPr/>
        </p:nvSpPr>
        <p:spPr bwMode="auto">
          <a:xfrm>
            <a:off x="6786563" y="1385888"/>
            <a:ext cx="1619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alibri" panose="020F0502020204030204" charset="0"/>
              </a:rPr>
              <a:t>&gt;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48" name="Rectangle 146"/>
          <p:cNvSpPr>
            <a:spLocks noChangeArrowheads="1"/>
          </p:cNvSpPr>
          <p:nvPr/>
        </p:nvSpPr>
        <p:spPr bwMode="auto">
          <a:xfrm>
            <a:off x="6858000" y="1385888"/>
            <a:ext cx="5873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alibri" panose="020F0502020204030204" charset="0"/>
              </a:rPr>
              <a:t>getLoad</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49" name="Rectangle 147"/>
          <p:cNvSpPr>
            <a:spLocks noChangeArrowheads="1"/>
          </p:cNvSpPr>
          <p:nvPr/>
        </p:nvSpPr>
        <p:spPr bwMode="auto">
          <a:xfrm>
            <a:off x="7326313" y="1385888"/>
            <a:ext cx="1746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50" name="Rectangle 148"/>
          <p:cNvSpPr>
            <a:spLocks noChangeArrowheads="1"/>
          </p:cNvSpPr>
          <p:nvPr/>
        </p:nvSpPr>
        <p:spPr bwMode="auto">
          <a:xfrm>
            <a:off x="7413625" y="1385888"/>
            <a:ext cx="1206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51" name="Freeform 149"/>
          <p:cNvSpPr/>
          <p:nvPr/>
        </p:nvSpPr>
        <p:spPr bwMode="auto">
          <a:xfrm>
            <a:off x="7558088" y="1339850"/>
            <a:ext cx="84137" cy="84137"/>
          </a:xfrm>
          <a:custGeom>
            <a:avLst/>
            <a:gdLst>
              <a:gd name="T0" fmla="*/ 5 w 53"/>
              <a:gd name="T1" fmla="*/ 48 h 53"/>
              <a:gd name="T2" fmla="*/ 53 w 53"/>
              <a:gd name="T3" fmla="*/ 48 h 53"/>
              <a:gd name="T4" fmla="*/ 53 w 53"/>
              <a:gd name="T5" fmla="*/ 53 h 53"/>
              <a:gd name="T6" fmla="*/ 53 w 53"/>
              <a:gd name="T7" fmla="*/ 48 h 53"/>
              <a:gd name="T8" fmla="*/ 5 w 53"/>
              <a:gd name="T9" fmla="*/ 0 h 53"/>
              <a:gd name="T10" fmla="*/ 0 w 53"/>
              <a:gd name="T11" fmla="*/ 0 h 53"/>
              <a:gd name="T12" fmla="*/ 5 w 53"/>
              <a:gd name="T13" fmla="*/ 0 h 53"/>
              <a:gd name="T14" fmla="*/ 5 w 53"/>
              <a:gd name="T15" fmla="*/ 48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53">
                <a:moveTo>
                  <a:pt x="5" y="48"/>
                </a:moveTo>
                <a:lnTo>
                  <a:pt x="53" y="48"/>
                </a:lnTo>
                <a:lnTo>
                  <a:pt x="53" y="53"/>
                </a:lnTo>
                <a:lnTo>
                  <a:pt x="53" y="48"/>
                </a:lnTo>
                <a:lnTo>
                  <a:pt x="5" y="0"/>
                </a:lnTo>
                <a:lnTo>
                  <a:pt x="0" y="0"/>
                </a:lnTo>
                <a:lnTo>
                  <a:pt x="5" y="0"/>
                </a:lnTo>
                <a:lnTo>
                  <a:pt x="5" y="4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150"/>
          <p:cNvSpPr/>
          <p:nvPr/>
        </p:nvSpPr>
        <p:spPr bwMode="auto">
          <a:xfrm>
            <a:off x="7558088" y="1339850"/>
            <a:ext cx="84137" cy="84137"/>
          </a:xfrm>
          <a:custGeom>
            <a:avLst/>
            <a:gdLst>
              <a:gd name="T0" fmla="*/ 5 w 53"/>
              <a:gd name="T1" fmla="*/ 48 h 53"/>
              <a:gd name="T2" fmla="*/ 53 w 53"/>
              <a:gd name="T3" fmla="*/ 48 h 53"/>
              <a:gd name="T4" fmla="*/ 53 w 53"/>
              <a:gd name="T5" fmla="*/ 53 h 53"/>
              <a:gd name="T6" fmla="*/ 53 w 53"/>
              <a:gd name="T7" fmla="*/ 48 h 53"/>
              <a:gd name="T8" fmla="*/ 5 w 53"/>
              <a:gd name="T9" fmla="*/ 0 h 53"/>
              <a:gd name="T10" fmla="*/ 0 w 53"/>
              <a:gd name="T11" fmla="*/ 0 h 53"/>
              <a:gd name="T12" fmla="*/ 5 w 53"/>
              <a:gd name="T13" fmla="*/ 0 h 53"/>
              <a:gd name="T14" fmla="*/ 5 w 53"/>
              <a:gd name="T15" fmla="*/ 48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53">
                <a:moveTo>
                  <a:pt x="5" y="48"/>
                </a:moveTo>
                <a:lnTo>
                  <a:pt x="53" y="48"/>
                </a:lnTo>
                <a:lnTo>
                  <a:pt x="53" y="53"/>
                </a:lnTo>
                <a:lnTo>
                  <a:pt x="53" y="48"/>
                </a:lnTo>
                <a:lnTo>
                  <a:pt x="5" y="0"/>
                </a:lnTo>
                <a:lnTo>
                  <a:pt x="0" y="0"/>
                </a:lnTo>
                <a:lnTo>
                  <a:pt x="5" y="0"/>
                </a:lnTo>
                <a:lnTo>
                  <a:pt x="5" y="48"/>
                </a:lnTo>
                <a:close/>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53" name="Freeform 151"/>
          <p:cNvSpPr/>
          <p:nvPr/>
        </p:nvSpPr>
        <p:spPr bwMode="auto">
          <a:xfrm>
            <a:off x="5481638" y="1690688"/>
            <a:ext cx="2828925" cy="268287"/>
          </a:xfrm>
          <a:custGeom>
            <a:avLst/>
            <a:gdLst>
              <a:gd name="T0" fmla="*/ 0 w 1782"/>
              <a:gd name="T1" fmla="*/ 169 h 169"/>
              <a:gd name="T2" fmla="*/ 1782 w 1782"/>
              <a:gd name="T3" fmla="*/ 169 h 169"/>
              <a:gd name="T4" fmla="*/ 1782 w 1782"/>
              <a:gd name="T5" fmla="*/ 48 h 169"/>
              <a:gd name="T6" fmla="*/ 1733 w 1782"/>
              <a:gd name="T7" fmla="*/ 0 h 169"/>
              <a:gd name="T8" fmla="*/ 0 w 1782"/>
              <a:gd name="T9" fmla="*/ 0 h 169"/>
              <a:gd name="T10" fmla="*/ 0 w 1782"/>
              <a:gd name="T11" fmla="*/ 169 h 169"/>
            </a:gdLst>
            <a:ahLst/>
            <a:cxnLst>
              <a:cxn ang="0">
                <a:pos x="T0" y="T1"/>
              </a:cxn>
              <a:cxn ang="0">
                <a:pos x="T2" y="T3"/>
              </a:cxn>
              <a:cxn ang="0">
                <a:pos x="T4" y="T5"/>
              </a:cxn>
              <a:cxn ang="0">
                <a:pos x="T6" y="T7"/>
              </a:cxn>
              <a:cxn ang="0">
                <a:pos x="T8" y="T9"/>
              </a:cxn>
              <a:cxn ang="0">
                <a:pos x="T10" y="T11"/>
              </a:cxn>
            </a:cxnLst>
            <a:rect l="0" t="0" r="r" b="b"/>
            <a:pathLst>
              <a:path w="1782" h="169">
                <a:moveTo>
                  <a:pt x="0" y="169"/>
                </a:moveTo>
                <a:lnTo>
                  <a:pt x="1782" y="169"/>
                </a:lnTo>
                <a:lnTo>
                  <a:pt x="1782" y="48"/>
                </a:lnTo>
                <a:lnTo>
                  <a:pt x="1733" y="0"/>
                </a:lnTo>
                <a:lnTo>
                  <a:pt x="0" y="0"/>
                </a:lnTo>
                <a:lnTo>
                  <a:pt x="0" y="16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152"/>
          <p:cNvSpPr>
            <a:spLocks noEditPoints="1"/>
          </p:cNvSpPr>
          <p:nvPr/>
        </p:nvSpPr>
        <p:spPr bwMode="auto">
          <a:xfrm>
            <a:off x="5035550" y="1690688"/>
            <a:ext cx="3275012" cy="268287"/>
          </a:xfrm>
          <a:custGeom>
            <a:avLst/>
            <a:gdLst>
              <a:gd name="T0" fmla="*/ 281 w 2063"/>
              <a:gd name="T1" fmla="*/ 147 h 169"/>
              <a:gd name="T2" fmla="*/ 0 w 2063"/>
              <a:gd name="T3" fmla="*/ 166 h 169"/>
              <a:gd name="T4" fmla="*/ 281 w 2063"/>
              <a:gd name="T5" fmla="*/ 169 h 169"/>
              <a:gd name="T6" fmla="*/ 2063 w 2063"/>
              <a:gd name="T7" fmla="*/ 169 h 169"/>
              <a:gd name="T8" fmla="*/ 2063 w 2063"/>
              <a:gd name="T9" fmla="*/ 48 h 169"/>
              <a:gd name="T10" fmla="*/ 2014 w 2063"/>
              <a:gd name="T11" fmla="*/ 0 h 169"/>
              <a:gd name="T12" fmla="*/ 281 w 2063"/>
              <a:gd name="T13" fmla="*/ 0 h 169"/>
              <a:gd name="T14" fmla="*/ 281 w 2063"/>
              <a:gd name="T15" fmla="*/ 169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3" h="169">
                <a:moveTo>
                  <a:pt x="281" y="147"/>
                </a:moveTo>
                <a:lnTo>
                  <a:pt x="0" y="166"/>
                </a:lnTo>
                <a:moveTo>
                  <a:pt x="281" y="169"/>
                </a:moveTo>
                <a:lnTo>
                  <a:pt x="2063" y="169"/>
                </a:lnTo>
                <a:lnTo>
                  <a:pt x="2063" y="48"/>
                </a:lnTo>
                <a:lnTo>
                  <a:pt x="2014" y="0"/>
                </a:lnTo>
                <a:lnTo>
                  <a:pt x="281" y="0"/>
                </a:lnTo>
                <a:lnTo>
                  <a:pt x="281" y="169"/>
                </a:lnTo>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55" name="Rectangle 153"/>
          <p:cNvSpPr>
            <a:spLocks noChangeArrowheads="1"/>
          </p:cNvSpPr>
          <p:nvPr/>
        </p:nvSpPr>
        <p:spPr bwMode="auto">
          <a:xfrm>
            <a:off x="5624513" y="1736725"/>
            <a:ext cx="91598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alibri" panose="020F0502020204030204" charset="0"/>
              </a:rPr>
              <a:t>totalMemory</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56" name="Rectangle 154"/>
          <p:cNvSpPr>
            <a:spLocks noChangeArrowheads="1"/>
          </p:cNvSpPr>
          <p:nvPr/>
        </p:nvSpPr>
        <p:spPr bwMode="auto">
          <a:xfrm>
            <a:off x="6399213" y="1736725"/>
            <a:ext cx="1619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57" name="Rectangle 155"/>
          <p:cNvSpPr>
            <a:spLocks noChangeArrowheads="1"/>
          </p:cNvSpPr>
          <p:nvPr/>
        </p:nvSpPr>
        <p:spPr bwMode="auto">
          <a:xfrm>
            <a:off x="6470650" y="1736725"/>
            <a:ext cx="11398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alibri" panose="020F0502020204030204" charset="0"/>
              </a:rPr>
              <a:t>memoryStrategy</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58" name="Rectangle 156"/>
          <p:cNvSpPr>
            <a:spLocks noChangeArrowheads="1"/>
          </p:cNvSpPr>
          <p:nvPr/>
        </p:nvSpPr>
        <p:spPr bwMode="auto">
          <a:xfrm>
            <a:off x="7448550" y="1736725"/>
            <a:ext cx="12858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59" name="Rectangle 157"/>
          <p:cNvSpPr>
            <a:spLocks noChangeArrowheads="1"/>
          </p:cNvSpPr>
          <p:nvPr/>
        </p:nvSpPr>
        <p:spPr bwMode="auto">
          <a:xfrm>
            <a:off x="7493000" y="1736725"/>
            <a:ext cx="1619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alibri" panose="020F0502020204030204" charset="0"/>
              </a:rPr>
              <a:t>&gt;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60" name="Rectangle 158"/>
          <p:cNvSpPr>
            <a:spLocks noChangeArrowheads="1"/>
          </p:cNvSpPr>
          <p:nvPr/>
        </p:nvSpPr>
        <p:spPr bwMode="auto">
          <a:xfrm>
            <a:off x="7564438" y="1736725"/>
            <a:ext cx="6000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alibri" panose="020F0502020204030204" charset="0"/>
              </a:rPr>
              <a:t>getTotal</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61" name="Rectangle 159"/>
          <p:cNvSpPr>
            <a:spLocks noChangeArrowheads="1"/>
          </p:cNvSpPr>
          <p:nvPr/>
        </p:nvSpPr>
        <p:spPr bwMode="auto">
          <a:xfrm>
            <a:off x="8047038" y="1736725"/>
            <a:ext cx="17621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62" name="Rectangle 160"/>
          <p:cNvSpPr>
            <a:spLocks noChangeArrowheads="1"/>
          </p:cNvSpPr>
          <p:nvPr/>
        </p:nvSpPr>
        <p:spPr bwMode="auto">
          <a:xfrm>
            <a:off x="8134350" y="1736725"/>
            <a:ext cx="1222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63" name="Freeform 161"/>
          <p:cNvSpPr/>
          <p:nvPr/>
        </p:nvSpPr>
        <p:spPr bwMode="auto">
          <a:xfrm>
            <a:off x="8226425" y="1690688"/>
            <a:ext cx="84137" cy="84137"/>
          </a:xfrm>
          <a:custGeom>
            <a:avLst/>
            <a:gdLst>
              <a:gd name="T0" fmla="*/ 4 w 53"/>
              <a:gd name="T1" fmla="*/ 48 h 53"/>
              <a:gd name="T2" fmla="*/ 53 w 53"/>
              <a:gd name="T3" fmla="*/ 48 h 53"/>
              <a:gd name="T4" fmla="*/ 53 w 53"/>
              <a:gd name="T5" fmla="*/ 53 h 53"/>
              <a:gd name="T6" fmla="*/ 53 w 53"/>
              <a:gd name="T7" fmla="*/ 48 h 53"/>
              <a:gd name="T8" fmla="*/ 4 w 53"/>
              <a:gd name="T9" fmla="*/ 0 h 53"/>
              <a:gd name="T10" fmla="*/ 0 w 53"/>
              <a:gd name="T11" fmla="*/ 0 h 53"/>
              <a:gd name="T12" fmla="*/ 4 w 53"/>
              <a:gd name="T13" fmla="*/ 0 h 53"/>
              <a:gd name="T14" fmla="*/ 4 w 53"/>
              <a:gd name="T15" fmla="*/ 48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53">
                <a:moveTo>
                  <a:pt x="4" y="48"/>
                </a:moveTo>
                <a:lnTo>
                  <a:pt x="53" y="48"/>
                </a:lnTo>
                <a:lnTo>
                  <a:pt x="53" y="53"/>
                </a:lnTo>
                <a:lnTo>
                  <a:pt x="53" y="48"/>
                </a:lnTo>
                <a:lnTo>
                  <a:pt x="4" y="0"/>
                </a:lnTo>
                <a:lnTo>
                  <a:pt x="0" y="0"/>
                </a:lnTo>
                <a:lnTo>
                  <a:pt x="4" y="0"/>
                </a:lnTo>
                <a:lnTo>
                  <a:pt x="4" y="4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4" name="Freeform 162"/>
          <p:cNvSpPr/>
          <p:nvPr/>
        </p:nvSpPr>
        <p:spPr bwMode="auto">
          <a:xfrm>
            <a:off x="8226425" y="1690688"/>
            <a:ext cx="84137" cy="84137"/>
          </a:xfrm>
          <a:custGeom>
            <a:avLst/>
            <a:gdLst>
              <a:gd name="T0" fmla="*/ 4 w 53"/>
              <a:gd name="T1" fmla="*/ 48 h 53"/>
              <a:gd name="T2" fmla="*/ 53 w 53"/>
              <a:gd name="T3" fmla="*/ 48 h 53"/>
              <a:gd name="T4" fmla="*/ 53 w 53"/>
              <a:gd name="T5" fmla="*/ 53 h 53"/>
              <a:gd name="T6" fmla="*/ 53 w 53"/>
              <a:gd name="T7" fmla="*/ 48 h 53"/>
              <a:gd name="T8" fmla="*/ 4 w 53"/>
              <a:gd name="T9" fmla="*/ 0 h 53"/>
              <a:gd name="T10" fmla="*/ 0 w 53"/>
              <a:gd name="T11" fmla="*/ 0 h 53"/>
              <a:gd name="T12" fmla="*/ 4 w 53"/>
              <a:gd name="T13" fmla="*/ 0 h 53"/>
              <a:gd name="T14" fmla="*/ 4 w 53"/>
              <a:gd name="T15" fmla="*/ 48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53">
                <a:moveTo>
                  <a:pt x="4" y="48"/>
                </a:moveTo>
                <a:lnTo>
                  <a:pt x="53" y="48"/>
                </a:lnTo>
                <a:lnTo>
                  <a:pt x="53" y="53"/>
                </a:lnTo>
                <a:lnTo>
                  <a:pt x="53" y="48"/>
                </a:lnTo>
                <a:lnTo>
                  <a:pt x="4" y="0"/>
                </a:lnTo>
                <a:lnTo>
                  <a:pt x="0" y="0"/>
                </a:lnTo>
                <a:lnTo>
                  <a:pt x="4" y="0"/>
                </a:lnTo>
                <a:lnTo>
                  <a:pt x="4" y="48"/>
                </a:lnTo>
                <a:close/>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65" name="Freeform 163"/>
          <p:cNvSpPr/>
          <p:nvPr/>
        </p:nvSpPr>
        <p:spPr bwMode="auto">
          <a:xfrm>
            <a:off x="5481638" y="2041525"/>
            <a:ext cx="2828925" cy="268287"/>
          </a:xfrm>
          <a:custGeom>
            <a:avLst/>
            <a:gdLst>
              <a:gd name="T0" fmla="*/ 0 w 1782"/>
              <a:gd name="T1" fmla="*/ 169 h 169"/>
              <a:gd name="T2" fmla="*/ 1782 w 1782"/>
              <a:gd name="T3" fmla="*/ 169 h 169"/>
              <a:gd name="T4" fmla="*/ 1782 w 1782"/>
              <a:gd name="T5" fmla="*/ 48 h 169"/>
              <a:gd name="T6" fmla="*/ 1733 w 1782"/>
              <a:gd name="T7" fmla="*/ 0 h 169"/>
              <a:gd name="T8" fmla="*/ 0 w 1782"/>
              <a:gd name="T9" fmla="*/ 0 h 169"/>
              <a:gd name="T10" fmla="*/ 0 w 1782"/>
              <a:gd name="T11" fmla="*/ 169 h 169"/>
            </a:gdLst>
            <a:ahLst/>
            <a:cxnLst>
              <a:cxn ang="0">
                <a:pos x="T0" y="T1"/>
              </a:cxn>
              <a:cxn ang="0">
                <a:pos x="T2" y="T3"/>
              </a:cxn>
              <a:cxn ang="0">
                <a:pos x="T4" y="T5"/>
              </a:cxn>
              <a:cxn ang="0">
                <a:pos x="T6" y="T7"/>
              </a:cxn>
              <a:cxn ang="0">
                <a:pos x="T8" y="T9"/>
              </a:cxn>
              <a:cxn ang="0">
                <a:pos x="T10" y="T11"/>
              </a:cxn>
            </a:cxnLst>
            <a:rect l="0" t="0" r="r" b="b"/>
            <a:pathLst>
              <a:path w="1782" h="169">
                <a:moveTo>
                  <a:pt x="0" y="169"/>
                </a:moveTo>
                <a:lnTo>
                  <a:pt x="1782" y="169"/>
                </a:lnTo>
                <a:lnTo>
                  <a:pt x="1782" y="48"/>
                </a:lnTo>
                <a:lnTo>
                  <a:pt x="1733" y="0"/>
                </a:lnTo>
                <a:lnTo>
                  <a:pt x="0" y="0"/>
                </a:lnTo>
                <a:lnTo>
                  <a:pt x="0" y="16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6" name="Freeform 164"/>
          <p:cNvSpPr>
            <a:spLocks noEditPoints="1"/>
          </p:cNvSpPr>
          <p:nvPr/>
        </p:nvSpPr>
        <p:spPr bwMode="auto">
          <a:xfrm>
            <a:off x="5035550" y="2041525"/>
            <a:ext cx="3275012" cy="268287"/>
          </a:xfrm>
          <a:custGeom>
            <a:avLst/>
            <a:gdLst>
              <a:gd name="T0" fmla="*/ 281 w 2063"/>
              <a:gd name="T1" fmla="*/ 29 h 169"/>
              <a:gd name="T2" fmla="*/ 0 w 2063"/>
              <a:gd name="T3" fmla="*/ 12 h 169"/>
              <a:gd name="T4" fmla="*/ 281 w 2063"/>
              <a:gd name="T5" fmla="*/ 169 h 169"/>
              <a:gd name="T6" fmla="*/ 2063 w 2063"/>
              <a:gd name="T7" fmla="*/ 169 h 169"/>
              <a:gd name="T8" fmla="*/ 2063 w 2063"/>
              <a:gd name="T9" fmla="*/ 48 h 169"/>
              <a:gd name="T10" fmla="*/ 2014 w 2063"/>
              <a:gd name="T11" fmla="*/ 0 h 169"/>
              <a:gd name="T12" fmla="*/ 281 w 2063"/>
              <a:gd name="T13" fmla="*/ 0 h 169"/>
              <a:gd name="T14" fmla="*/ 281 w 2063"/>
              <a:gd name="T15" fmla="*/ 169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3" h="169">
                <a:moveTo>
                  <a:pt x="281" y="29"/>
                </a:moveTo>
                <a:lnTo>
                  <a:pt x="0" y="12"/>
                </a:lnTo>
                <a:moveTo>
                  <a:pt x="281" y="169"/>
                </a:moveTo>
                <a:lnTo>
                  <a:pt x="2063" y="169"/>
                </a:lnTo>
                <a:lnTo>
                  <a:pt x="2063" y="48"/>
                </a:lnTo>
                <a:lnTo>
                  <a:pt x="2014" y="0"/>
                </a:lnTo>
                <a:lnTo>
                  <a:pt x="281" y="0"/>
                </a:lnTo>
                <a:lnTo>
                  <a:pt x="281" y="169"/>
                </a:lnTo>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67" name="Rectangle 165"/>
          <p:cNvSpPr>
            <a:spLocks noChangeArrowheads="1"/>
          </p:cNvSpPr>
          <p:nvPr/>
        </p:nvSpPr>
        <p:spPr bwMode="auto">
          <a:xfrm>
            <a:off x="5622925" y="2087563"/>
            <a:ext cx="91598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alibri" panose="020F0502020204030204" charset="0"/>
              </a:rPr>
              <a:t>usedMemory</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68" name="Rectangle 166"/>
          <p:cNvSpPr>
            <a:spLocks noChangeArrowheads="1"/>
          </p:cNvSpPr>
          <p:nvPr/>
        </p:nvSpPr>
        <p:spPr bwMode="auto">
          <a:xfrm>
            <a:off x="6400800" y="2087563"/>
            <a:ext cx="1619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69" name="Rectangle 167"/>
          <p:cNvSpPr>
            <a:spLocks noChangeArrowheads="1"/>
          </p:cNvSpPr>
          <p:nvPr/>
        </p:nvSpPr>
        <p:spPr bwMode="auto">
          <a:xfrm>
            <a:off x="6473825" y="2087563"/>
            <a:ext cx="11382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alibri" panose="020F0502020204030204" charset="0"/>
              </a:rPr>
              <a:t>memoryStrategy</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70" name="Rectangle 168"/>
          <p:cNvSpPr>
            <a:spLocks noChangeArrowheads="1"/>
          </p:cNvSpPr>
          <p:nvPr/>
        </p:nvSpPr>
        <p:spPr bwMode="auto">
          <a:xfrm>
            <a:off x="7451725" y="2087563"/>
            <a:ext cx="127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71" name="Rectangle 169"/>
          <p:cNvSpPr>
            <a:spLocks noChangeArrowheads="1"/>
          </p:cNvSpPr>
          <p:nvPr/>
        </p:nvSpPr>
        <p:spPr bwMode="auto">
          <a:xfrm>
            <a:off x="7494588" y="2087563"/>
            <a:ext cx="1619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alibri" panose="020F0502020204030204" charset="0"/>
              </a:rPr>
              <a:t>&gt;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72" name="Rectangle 170"/>
          <p:cNvSpPr>
            <a:spLocks noChangeArrowheads="1"/>
          </p:cNvSpPr>
          <p:nvPr/>
        </p:nvSpPr>
        <p:spPr bwMode="auto">
          <a:xfrm>
            <a:off x="7567613" y="2087563"/>
            <a:ext cx="6000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alibri" panose="020F0502020204030204" charset="0"/>
              </a:rPr>
              <a:t>getUsed</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73" name="Rectangle 171"/>
          <p:cNvSpPr>
            <a:spLocks noChangeArrowheads="1"/>
          </p:cNvSpPr>
          <p:nvPr/>
        </p:nvSpPr>
        <p:spPr bwMode="auto">
          <a:xfrm>
            <a:off x="8050213" y="2087563"/>
            <a:ext cx="1746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74" name="Rectangle 172"/>
          <p:cNvSpPr>
            <a:spLocks noChangeArrowheads="1"/>
          </p:cNvSpPr>
          <p:nvPr/>
        </p:nvSpPr>
        <p:spPr bwMode="auto">
          <a:xfrm>
            <a:off x="8137525" y="2087563"/>
            <a:ext cx="1206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75" name="Freeform 173"/>
          <p:cNvSpPr/>
          <p:nvPr/>
        </p:nvSpPr>
        <p:spPr bwMode="auto">
          <a:xfrm>
            <a:off x="8226425" y="2041525"/>
            <a:ext cx="84137" cy="84137"/>
          </a:xfrm>
          <a:custGeom>
            <a:avLst/>
            <a:gdLst>
              <a:gd name="T0" fmla="*/ 4 w 53"/>
              <a:gd name="T1" fmla="*/ 48 h 53"/>
              <a:gd name="T2" fmla="*/ 53 w 53"/>
              <a:gd name="T3" fmla="*/ 48 h 53"/>
              <a:gd name="T4" fmla="*/ 53 w 53"/>
              <a:gd name="T5" fmla="*/ 53 h 53"/>
              <a:gd name="T6" fmla="*/ 53 w 53"/>
              <a:gd name="T7" fmla="*/ 48 h 53"/>
              <a:gd name="T8" fmla="*/ 4 w 53"/>
              <a:gd name="T9" fmla="*/ 0 h 53"/>
              <a:gd name="T10" fmla="*/ 0 w 53"/>
              <a:gd name="T11" fmla="*/ 0 h 53"/>
              <a:gd name="T12" fmla="*/ 4 w 53"/>
              <a:gd name="T13" fmla="*/ 0 h 53"/>
              <a:gd name="T14" fmla="*/ 4 w 53"/>
              <a:gd name="T15" fmla="*/ 48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53">
                <a:moveTo>
                  <a:pt x="4" y="48"/>
                </a:moveTo>
                <a:lnTo>
                  <a:pt x="53" y="48"/>
                </a:lnTo>
                <a:lnTo>
                  <a:pt x="53" y="53"/>
                </a:lnTo>
                <a:lnTo>
                  <a:pt x="53" y="48"/>
                </a:lnTo>
                <a:lnTo>
                  <a:pt x="4" y="0"/>
                </a:lnTo>
                <a:lnTo>
                  <a:pt x="0" y="0"/>
                </a:lnTo>
                <a:lnTo>
                  <a:pt x="4" y="0"/>
                </a:lnTo>
                <a:lnTo>
                  <a:pt x="4" y="4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6" name="Freeform 174"/>
          <p:cNvSpPr/>
          <p:nvPr/>
        </p:nvSpPr>
        <p:spPr bwMode="auto">
          <a:xfrm>
            <a:off x="8226425" y="2041525"/>
            <a:ext cx="84137" cy="84137"/>
          </a:xfrm>
          <a:custGeom>
            <a:avLst/>
            <a:gdLst>
              <a:gd name="T0" fmla="*/ 4 w 53"/>
              <a:gd name="T1" fmla="*/ 48 h 53"/>
              <a:gd name="T2" fmla="*/ 53 w 53"/>
              <a:gd name="T3" fmla="*/ 48 h 53"/>
              <a:gd name="T4" fmla="*/ 53 w 53"/>
              <a:gd name="T5" fmla="*/ 53 h 53"/>
              <a:gd name="T6" fmla="*/ 53 w 53"/>
              <a:gd name="T7" fmla="*/ 48 h 53"/>
              <a:gd name="T8" fmla="*/ 4 w 53"/>
              <a:gd name="T9" fmla="*/ 0 h 53"/>
              <a:gd name="T10" fmla="*/ 0 w 53"/>
              <a:gd name="T11" fmla="*/ 0 h 53"/>
              <a:gd name="T12" fmla="*/ 4 w 53"/>
              <a:gd name="T13" fmla="*/ 0 h 53"/>
              <a:gd name="T14" fmla="*/ 4 w 53"/>
              <a:gd name="T15" fmla="*/ 48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53">
                <a:moveTo>
                  <a:pt x="4" y="48"/>
                </a:moveTo>
                <a:lnTo>
                  <a:pt x="53" y="48"/>
                </a:lnTo>
                <a:lnTo>
                  <a:pt x="53" y="53"/>
                </a:lnTo>
                <a:lnTo>
                  <a:pt x="53" y="48"/>
                </a:lnTo>
                <a:lnTo>
                  <a:pt x="4" y="0"/>
                </a:lnTo>
                <a:lnTo>
                  <a:pt x="0" y="0"/>
                </a:lnTo>
                <a:lnTo>
                  <a:pt x="4" y="0"/>
                </a:lnTo>
                <a:lnTo>
                  <a:pt x="4" y="48"/>
                </a:lnTo>
                <a:close/>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77" name="Freeform 175"/>
          <p:cNvSpPr/>
          <p:nvPr/>
        </p:nvSpPr>
        <p:spPr bwMode="auto">
          <a:xfrm>
            <a:off x="5481638" y="2392363"/>
            <a:ext cx="2828925" cy="268287"/>
          </a:xfrm>
          <a:custGeom>
            <a:avLst/>
            <a:gdLst>
              <a:gd name="T0" fmla="*/ 0 w 1782"/>
              <a:gd name="T1" fmla="*/ 169 h 169"/>
              <a:gd name="T2" fmla="*/ 1782 w 1782"/>
              <a:gd name="T3" fmla="*/ 169 h 169"/>
              <a:gd name="T4" fmla="*/ 1782 w 1782"/>
              <a:gd name="T5" fmla="*/ 48 h 169"/>
              <a:gd name="T6" fmla="*/ 1733 w 1782"/>
              <a:gd name="T7" fmla="*/ 0 h 169"/>
              <a:gd name="T8" fmla="*/ 0 w 1782"/>
              <a:gd name="T9" fmla="*/ 0 h 169"/>
              <a:gd name="T10" fmla="*/ 0 w 1782"/>
              <a:gd name="T11" fmla="*/ 169 h 169"/>
            </a:gdLst>
            <a:ahLst/>
            <a:cxnLst>
              <a:cxn ang="0">
                <a:pos x="T0" y="T1"/>
              </a:cxn>
              <a:cxn ang="0">
                <a:pos x="T2" y="T3"/>
              </a:cxn>
              <a:cxn ang="0">
                <a:pos x="T4" y="T5"/>
              </a:cxn>
              <a:cxn ang="0">
                <a:pos x="T6" y="T7"/>
              </a:cxn>
              <a:cxn ang="0">
                <a:pos x="T8" y="T9"/>
              </a:cxn>
              <a:cxn ang="0">
                <a:pos x="T10" y="T11"/>
              </a:cxn>
            </a:cxnLst>
            <a:rect l="0" t="0" r="r" b="b"/>
            <a:pathLst>
              <a:path w="1782" h="169">
                <a:moveTo>
                  <a:pt x="0" y="169"/>
                </a:moveTo>
                <a:lnTo>
                  <a:pt x="1782" y="169"/>
                </a:lnTo>
                <a:lnTo>
                  <a:pt x="1782" y="48"/>
                </a:lnTo>
                <a:lnTo>
                  <a:pt x="1733" y="0"/>
                </a:lnTo>
                <a:lnTo>
                  <a:pt x="0" y="0"/>
                </a:lnTo>
                <a:lnTo>
                  <a:pt x="0" y="16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8" name="Freeform 176"/>
          <p:cNvSpPr>
            <a:spLocks noEditPoints="1"/>
          </p:cNvSpPr>
          <p:nvPr/>
        </p:nvSpPr>
        <p:spPr bwMode="auto">
          <a:xfrm>
            <a:off x="5035550" y="2165350"/>
            <a:ext cx="3275012" cy="495300"/>
          </a:xfrm>
          <a:custGeom>
            <a:avLst/>
            <a:gdLst>
              <a:gd name="T0" fmla="*/ 281 w 2063"/>
              <a:gd name="T1" fmla="*/ 143 h 312"/>
              <a:gd name="T2" fmla="*/ 0 w 2063"/>
              <a:gd name="T3" fmla="*/ 0 h 312"/>
              <a:gd name="T4" fmla="*/ 281 w 2063"/>
              <a:gd name="T5" fmla="*/ 312 h 312"/>
              <a:gd name="T6" fmla="*/ 2063 w 2063"/>
              <a:gd name="T7" fmla="*/ 312 h 312"/>
              <a:gd name="T8" fmla="*/ 2063 w 2063"/>
              <a:gd name="T9" fmla="*/ 191 h 312"/>
              <a:gd name="T10" fmla="*/ 2014 w 2063"/>
              <a:gd name="T11" fmla="*/ 143 h 312"/>
              <a:gd name="T12" fmla="*/ 281 w 2063"/>
              <a:gd name="T13" fmla="*/ 143 h 312"/>
              <a:gd name="T14" fmla="*/ 281 w 2063"/>
              <a:gd name="T15" fmla="*/ 312 h 3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3" h="312">
                <a:moveTo>
                  <a:pt x="281" y="143"/>
                </a:moveTo>
                <a:lnTo>
                  <a:pt x="0" y="0"/>
                </a:lnTo>
                <a:moveTo>
                  <a:pt x="281" y="312"/>
                </a:moveTo>
                <a:lnTo>
                  <a:pt x="2063" y="312"/>
                </a:lnTo>
                <a:lnTo>
                  <a:pt x="2063" y="191"/>
                </a:lnTo>
                <a:lnTo>
                  <a:pt x="2014" y="143"/>
                </a:lnTo>
                <a:lnTo>
                  <a:pt x="281" y="143"/>
                </a:lnTo>
                <a:lnTo>
                  <a:pt x="281" y="312"/>
                </a:lnTo>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79" name="Rectangle 177"/>
          <p:cNvSpPr>
            <a:spLocks noChangeArrowheads="1"/>
          </p:cNvSpPr>
          <p:nvPr/>
        </p:nvSpPr>
        <p:spPr bwMode="auto">
          <a:xfrm>
            <a:off x="5757863" y="2438400"/>
            <a:ext cx="53816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alibri" panose="020F0502020204030204" charset="0"/>
              </a:rPr>
              <a:t>latency</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80" name="Rectangle 178"/>
          <p:cNvSpPr>
            <a:spLocks noChangeArrowheads="1"/>
          </p:cNvSpPr>
          <p:nvPr/>
        </p:nvSpPr>
        <p:spPr bwMode="auto">
          <a:xfrm>
            <a:off x="6180138" y="2438400"/>
            <a:ext cx="1619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81" name="Rectangle 179"/>
          <p:cNvSpPr>
            <a:spLocks noChangeArrowheads="1"/>
          </p:cNvSpPr>
          <p:nvPr/>
        </p:nvSpPr>
        <p:spPr bwMode="auto">
          <a:xfrm>
            <a:off x="6251575" y="2438400"/>
            <a:ext cx="106521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alibri" panose="020F0502020204030204" charset="0"/>
              </a:rPr>
              <a:t>latencyStrategy</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82" name="Rectangle 180"/>
          <p:cNvSpPr>
            <a:spLocks noChangeArrowheads="1"/>
          </p:cNvSpPr>
          <p:nvPr/>
        </p:nvSpPr>
        <p:spPr bwMode="auto">
          <a:xfrm>
            <a:off x="7161213" y="2438400"/>
            <a:ext cx="12858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83" name="Rectangle 181"/>
          <p:cNvSpPr>
            <a:spLocks noChangeArrowheads="1"/>
          </p:cNvSpPr>
          <p:nvPr/>
        </p:nvSpPr>
        <p:spPr bwMode="auto">
          <a:xfrm>
            <a:off x="7205663" y="2438400"/>
            <a:ext cx="1619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alibri" panose="020F0502020204030204" charset="0"/>
              </a:rPr>
              <a:t>&gt;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84" name="Rectangle 182"/>
          <p:cNvSpPr>
            <a:spLocks noChangeArrowheads="1"/>
          </p:cNvSpPr>
          <p:nvPr/>
        </p:nvSpPr>
        <p:spPr bwMode="auto">
          <a:xfrm>
            <a:off x="7277100" y="2438400"/>
            <a:ext cx="7683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alibri" panose="020F0502020204030204" charset="0"/>
              </a:rPr>
              <a:t>getLatency</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85" name="Rectangle 183"/>
          <p:cNvSpPr>
            <a:spLocks noChangeArrowheads="1"/>
          </p:cNvSpPr>
          <p:nvPr/>
        </p:nvSpPr>
        <p:spPr bwMode="auto">
          <a:xfrm>
            <a:off x="7915275" y="2438400"/>
            <a:ext cx="1746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86" name="Rectangle 184"/>
          <p:cNvSpPr>
            <a:spLocks noChangeArrowheads="1"/>
          </p:cNvSpPr>
          <p:nvPr/>
        </p:nvSpPr>
        <p:spPr bwMode="auto">
          <a:xfrm>
            <a:off x="8002588" y="2438400"/>
            <a:ext cx="1206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87" name="Freeform 185"/>
          <p:cNvSpPr/>
          <p:nvPr/>
        </p:nvSpPr>
        <p:spPr bwMode="auto">
          <a:xfrm>
            <a:off x="8226425" y="2392363"/>
            <a:ext cx="84137" cy="84137"/>
          </a:xfrm>
          <a:custGeom>
            <a:avLst/>
            <a:gdLst>
              <a:gd name="T0" fmla="*/ 4 w 53"/>
              <a:gd name="T1" fmla="*/ 48 h 53"/>
              <a:gd name="T2" fmla="*/ 53 w 53"/>
              <a:gd name="T3" fmla="*/ 48 h 53"/>
              <a:gd name="T4" fmla="*/ 53 w 53"/>
              <a:gd name="T5" fmla="*/ 53 h 53"/>
              <a:gd name="T6" fmla="*/ 53 w 53"/>
              <a:gd name="T7" fmla="*/ 48 h 53"/>
              <a:gd name="T8" fmla="*/ 4 w 53"/>
              <a:gd name="T9" fmla="*/ 0 h 53"/>
              <a:gd name="T10" fmla="*/ 0 w 53"/>
              <a:gd name="T11" fmla="*/ 0 h 53"/>
              <a:gd name="T12" fmla="*/ 4 w 53"/>
              <a:gd name="T13" fmla="*/ 0 h 53"/>
              <a:gd name="T14" fmla="*/ 4 w 53"/>
              <a:gd name="T15" fmla="*/ 48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53">
                <a:moveTo>
                  <a:pt x="4" y="48"/>
                </a:moveTo>
                <a:lnTo>
                  <a:pt x="53" y="48"/>
                </a:lnTo>
                <a:lnTo>
                  <a:pt x="53" y="53"/>
                </a:lnTo>
                <a:lnTo>
                  <a:pt x="53" y="48"/>
                </a:lnTo>
                <a:lnTo>
                  <a:pt x="4" y="0"/>
                </a:lnTo>
                <a:lnTo>
                  <a:pt x="0" y="0"/>
                </a:lnTo>
                <a:lnTo>
                  <a:pt x="4" y="0"/>
                </a:lnTo>
                <a:lnTo>
                  <a:pt x="4" y="4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Freeform 186"/>
          <p:cNvSpPr/>
          <p:nvPr/>
        </p:nvSpPr>
        <p:spPr bwMode="auto">
          <a:xfrm>
            <a:off x="8226425" y="2392363"/>
            <a:ext cx="84137" cy="84137"/>
          </a:xfrm>
          <a:custGeom>
            <a:avLst/>
            <a:gdLst>
              <a:gd name="T0" fmla="*/ 4 w 53"/>
              <a:gd name="T1" fmla="*/ 48 h 53"/>
              <a:gd name="T2" fmla="*/ 53 w 53"/>
              <a:gd name="T3" fmla="*/ 48 h 53"/>
              <a:gd name="T4" fmla="*/ 53 w 53"/>
              <a:gd name="T5" fmla="*/ 53 h 53"/>
              <a:gd name="T6" fmla="*/ 53 w 53"/>
              <a:gd name="T7" fmla="*/ 48 h 53"/>
              <a:gd name="T8" fmla="*/ 4 w 53"/>
              <a:gd name="T9" fmla="*/ 0 h 53"/>
              <a:gd name="T10" fmla="*/ 0 w 53"/>
              <a:gd name="T11" fmla="*/ 0 h 53"/>
              <a:gd name="T12" fmla="*/ 4 w 53"/>
              <a:gd name="T13" fmla="*/ 0 h 53"/>
              <a:gd name="T14" fmla="*/ 4 w 53"/>
              <a:gd name="T15" fmla="*/ 48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53">
                <a:moveTo>
                  <a:pt x="4" y="48"/>
                </a:moveTo>
                <a:lnTo>
                  <a:pt x="53" y="48"/>
                </a:lnTo>
                <a:lnTo>
                  <a:pt x="53" y="53"/>
                </a:lnTo>
                <a:lnTo>
                  <a:pt x="53" y="48"/>
                </a:lnTo>
                <a:lnTo>
                  <a:pt x="4" y="0"/>
                </a:lnTo>
                <a:lnTo>
                  <a:pt x="0" y="0"/>
                </a:lnTo>
                <a:lnTo>
                  <a:pt x="4" y="0"/>
                </a:lnTo>
                <a:lnTo>
                  <a:pt x="4" y="48"/>
                </a:lnTo>
                <a:close/>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代码实现</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t>28</a:t>
            </a:fld>
            <a:endParaRPr lang="zh-CN" altLang="en-US" dirty="0"/>
          </a:p>
        </p:txBody>
      </p:sp>
      <p:sp>
        <p:nvSpPr>
          <p:cNvPr id="5" name="TextBox 3"/>
          <p:cNvSpPr txBox="1"/>
          <p:nvPr/>
        </p:nvSpPr>
        <p:spPr>
          <a:xfrm>
            <a:off x="683568" y="1124744"/>
            <a:ext cx="7848872" cy="4770537"/>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anose="02070309020205020404" pitchFamily="49" charset="0"/>
              </a:defRPr>
            </a:lvl1pPr>
          </a:lstStyle>
          <a:p>
            <a:r>
              <a:rPr lang="en-US" altLang="zh-CN" sz="1600" dirty="0">
                <a:solidFill>
                  <a:schemeClr val="tx1"/>
                </a:solidFill>
                <a:latin typeface="Consolas" panose="020B0609020204030204" pitchFamily="49" charset="0"/>
                <a:ea typeface="华文楷体" panose="02010600040101010101" pitchFamily="2" charset="-122"/>
                <a:cs typeface="+mn-cs"/>
              </a:rPr>
              <a:t>class Monitor { </a:t>
            </a:r>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监控器类</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public:</a:t>
            </a:r>
          </a:p>
          <a:p>
            <a:r>
              <a:rPr lang="en-US" altLang="zh-CN" sz="1600" dirty="0">
                <a:solidFill>
                  <a:srgbClr val="FF0000"/>
                </a:solidFill>
                <a:latin typeface="Consolas" panose="020B0609020204030204" pitchFamily="49" charset="0"/>
                <a:ea typeface="华文楷体" panose="02010600040101010101" pitchFamily="2" charset="-122"/>
              </a:rPr>
              <a:t>	//</a:t>
            </a:r>
            <a:r>
              <a:rPr lang="zh-CN" altLang="en-US" sz="1600" dirty="0">
                <a:solidFill>
                  <a:srgbClr val="FF0000"/>
                </a:solidFill>
                <a:latin typeface="Consolas" panose="020B0609020204030204" pitchFamily="49" charset="0"/>
                <a:ea typeface="华文楷体" panose="02010600040101010101" pitchFamily="2" charset="-122"/>
              </a:rPr>
              <a:t>监控器就是各个策略类的组合</a:t>
            </a:r>
            <a:endParaRPr lang="en-US" altLang="zh-CN" sz="1600" dirty="0">
              <a:solidFill>
                <a:schemeClr val="tx1"/>
              </a:solidFill>
              <a:latin typeface="Consolas" panose="020B0609020204030204" pitchFamily="49" charset="0"/>
              <a:ea typeface="华文楷体" panose="02010600040101010101" pitchFamily="2" charset="-122"/>
              <a:cs typeface="+mn-cs"/>
            </a:endParaRPr>
          </a:p>
          <a:p>
            <a:pPr lvl="1"/>
            <a:r>
              <a:rPr lang="en-US" altLang="zh-CN" sz="1600" dirty="0">
                <a:solidFill>
                  <a:schemeClr val="tx1"/>
                </a:solidFill>
                <a:latin typeface="Consolas" panose="020B0609020204030204" pitchFamily="49" charset="0"/>
                <a:ea typeface="华文楷体" panose="02010600040101010101" pitchFamily="2" charset="-122"/>
              </a:rPr>
              <a:t>Monitor(</a:t>
            </a:r>
            <a:r>
              <a:rPr lang="en-US" altLang="zh-CN" sz="1600" dirty="0" err="1">
                <a:solidFill>
                  <a:srgbClr val="FF0000"/>
                </a:solidFill>
                <a:latin typeface="Consolas" panose="020B0609020204030204" pitchFamily="49" charset="0"/>
                <a:ea typeface="华文楷体" panose="02010600040101010101" pitchFamily="2" charset="-122"/>
              </a:rPr>
              <a:t>LoadStrategy</a:t>
            </a:r>
            <a:r>
              <a:rPr lang="en-US" altLang="zh-CN" sz="1600" dirty="0">
                <a:solidFill>
                  <a:srgbClr val="FF0000"/>
                </a:solidFill>
                <a:latin typeface="Consolas" panose="020B0609020204030204" pitchFamily="49" charset="0"/>
                <a:ea typeface="华文楷体" panose="02010600040101010101" pitchFamily="2" charset="-122"/>
              </a:rPr>
              <a:t> *</a:t>
            </a:r>
            <a:r>
              <a:rPr lang="en-US" altLang="zh-CN" sz="1600" dirty="0" err="1">
                <a:solidFill>
                  <a:srgbClr val="FF0000"/>
                </a:solidFill>
                <a:latin typeface="Consolas" panose="020B0609020204030204" pitchFamily="49" charset="0"/>
                <a:ea typeface="华文楷体" panose="02010600040101010101" pitchFamily="2" charset="-122"/>
              </a:rPr>
              <a:t>loadStrategy</a:t>
            </a:r>
            <a:r>
              <a:rPr lang="en-US" altLang="zh-CN" sz="1600" dirty="0">
                <a:solidFill>
                  <a:srgbClr val="FF0000"/>
                </a:solidFill>
                <a:latin typeface="Consolas" panose="020B0609020204030204" pitchFamily="49" charset="0"/>
                <a:ea typeface="华文楷体" panose="02010600040101010101" pitchFamily="2" charset="-122"/>
              </a:rPr>
              <a:t>,</a:t>
            </a:r>
          </a:p>
          <a:p>
            <a:r>
              <a:rPr lang="en-US" altLang="zh-CN" sz="1600" dirty="0">
                <a:solidFill>
                  <a:srgbClr val="FF0000"/>
                </a:solidFill>
                <a:latin typeface="Consolas" panose="020B0609020204030204" pitchFamily="49" charset="0"/>
                <a:ea typeface="华文楷体" panose="02010600040101010101" pitchFamily="2" charset="-122"/>
                <a:cs typeface="+mn-cs"/>
              </a:rPr>
              <a:t>          </a:t>
            </a:r>
            <a:r>
              <a:rPr lang="en-US" altLang="zh-CN" sz="1600" dirty="0" err="1">
                <a:solidFill>
                  <a:srgbClr val="FF0000"/>
                </a:solidFill>
                <a:latin typeface="Consolas" panose="020B0609020204030204" pitchFamily="49" charset="0"/>
                <a:ea typeface="华文楷体" panose="02010600040101010101" pitchFamily="2" charset="-122"/>
                <a:cs typeface="+mn-cs"/>
              </a:rPr>
              <a:t>MemoryStrategy</a:t>
            </a:r>
            <a:r>
              <a:rPr lang="en-US" altLang="zh-CN" sz="1600" dirty="0">
                <a:solidFill>
                  <a:srgbClr val="FF0000"/>
                </a:solidFill>
                <a:latin typeface="Consolas" panose="020B0609020204030204" pitchFamily="49" charset="0"/>
                <a:ea typeface="华文楷体" panose="02010600040101010101" pitchFamily="2" charset="-122"/>
                <a:cs typeface="+mn-cs"/>
              </a:rPr>
              <a:t> *</a:t>
            </a:r>
            <a:r>
              <a:rPr lang="en-US" altLang="zh-CN" sz="1600" dirty="0" err="1">
                <a:solidFill>
                  <a:srgbClr val="FF0000"/>
                </a:solidFill>
                <a:latin typeface="Consolas" panose="020B0609020204030204" pitchFamily="49" charset="0"/>
                <a:ea typeface="华文楷体" panose="02010600040101010101" pitchFamily="2" charset="-122"/>
                <a:cs typeface="+mn-cs"/>
              </a:rPr>
              <a:t>memStrategy</a:t>
            </a:r>
            <a:r>
              <a:rPr lang="en-US" altLang="zh-CN" sz="1600" dirty="0">
                <a:solidFill>
                  <a:srgbClr val="FF0000"/>
                </a:solidFill>
                <a:latin typeface="Consolas" panose="020B0609020204030204" pitchFamily="49" charset="0"/>
                <a:ea typeface="华文楷体" panose="02010600040101010101" pitchFamily="2" charset="-122"/>
                <a:cs typeface="+mn-cs"/>
              </a:rPr>
              <a:t>,</a:t>
            </a:r>
          </a:p>
          <a:p>
            <a:r>
              <a:rPr lang="en-US" altLang="zh-CN" sz="1600" dirty="0">
                <a:solidFill>
                  <a:srgbClr val="FF0000"/>
                </a:solidFill>
                <a:latin typeface="Consolas" panose="020B0609020204030204" pitchFamily="49" charset="0"/>
                <a:ea typeface="华文楷体" panose="02010600040101010101" pitchFamily="2" charset="-122"/>
                <a:cs typeface="+mn-cs"/>
              </a:rPr>
              <a:t>          </a:t>
            </a:r>
            <a:r>
              <a:rPr lang="en-US" altLang="zh-CN" sz="1600" dirty="0" err="1">
                <a:solidFill>
                  <a:srgbClr val="FF0000"/>
                </a:solidFill>
                <a:latin typeface="Consolas" panose="020B0609020204030204" pitchFamily="49" charset="0"/>
                <a:ea typeface="华文楷体" panose="02010600040101010101" pitchFamily="2" charset="-122"/>
                <a:cs typeface="+mn-cs"/>
              </a:rPr>
              <a:t>LatencyStrategy</a:t>
            </a:r>
            <a:r>
              <a:rPr lang="en-US" altLang="zh-CN" sz="1600" dirty="0">
                <a:solidFill>
                  <a:srgbClr val="FF0000"/>
                </a:solidFill>
                <a:latin typeface="Consolas" panose="020B0609020204030204" pitchFamily="49" charset="0"/>
                <a:ea typeface="华文楷体" panose="02010600040101010101" pitchFamily="2" charset="-122"/>
                <a:cs typeface="+mn-cs"/>
              </a:rPr>
              <a:t> *</a:t>
            </a:r>
            <a:r>
              <a:rPr lang="en-US" altLang="zh-CN" sz="1600" dirty="0" err="1">
                <a:solidFill>
                  <a:srgbClr val="FF0000"/>
                </a:solidFill>
                <a:latin typeface="Consolas" panose="020B0609020204030204" pitchFamily="49" charset="0"/>
                <a:ea typeface="华文楷体" panose="02010600040101010101" pitchFamily="2" charset="-122"/>
                <a:cs typeface="+mn-cs"/>
              </a:rPr>
              <a:t>latencyStrategy</a:t>
            </a:r>
            <a:r>
              <a:rPr lang="en-US" altLang="zh-CN" sz="1600" dirty="0">
                <a:solidFill>
                  <a:schemeClr val="tx1"/>
                </a:solidFill>
                <a:latin typeface="Consolas" panose="020B0609020204030204" pitchFamily="49" charset="0"/>
                <a:ea typeface="华文楷体" panose="02010600040101010101" pitchFamily="2" charset="-122"/>
                <a:cs typeface="+mn-cs"/>
              </a:rPr>
              <a:t>);</a:t>
            </a:r>
          </a:p>
          <a:p>
            <a:pPr lvl="1"/>
            <a:r>
              <a:rPr lang="en-US" altLang="zh-CN" sz="1600" dirty="0">
                <a:solidFill>
                  <a:schemeClr val="tx1"/>
                </a:solidFill>
                <a:latin typeface="Consolas" panose="020B0609020204030204" pitchFamily="49" charset="0"/>
                <a:ea typeface="华文楷体" panose="02010600040101010101" pitchFamily="2" charset="-122"/>
              </a:rPr>
              <a:t>void </a:t>
            </a:r>
            <a:r>
              <a:rPr lang="en-US" altLang="zh-CN" sz="1600" dirty="0" err="1">
                <a:solidFill>
                  <a:schemeClr val="tx1"/>
                </a:solidFill>
                <a:latin typeface="Consolas" panose="020B0609020204030204" pitchFamily="49" charset="0"/>
                <a:ea typeface="华文楷体" panose="02010600040101010101" pitchFamily="2" charset="-122"/>
              </a:rPr>
              <a:t>getLoad</a:t>
            </a:r>
            <a:r>
              <a:rPr lang="en-US" altLang="zh-CN" sz="1600" dirty="0">
                <a:solidFill>
                  <a:schemeClr val="tx1"/>
                </a:solidFill>
                <a:latin typeface="Consolas" panose="020B0609020204030204" pitchFamily="49" charset="0"/>
                <a:ea typeface="华文楷体" panose="02010600040101010101" pitchFamily="2" charset="-122"/>
              </a:rPr>
              <a:t>();</a:t>
            </a:r>
          </a:p>
          <a:p>
            <a:pPr lvl="1"/>
            <a:r>
              <a:rPr lang="en-US" altLang="zh-CN" sz="1600" dirty="0">
                <a:solidFill>
                  <a:schemeClr val="tx1"/>
                </a:solidFill>
                <a:latin typeface="Consolas" panose="020B0609020204030204" pitchFamily="49" charset="0"/>
                <a:ea typeface="华文楷体" panose="02010600040101010101" pitchFamily="2" charset="-122"/>
              </a:rPr>
              <a:t>void </a:t>
            </a:r>
            <a:r>
              <a:rPr lang="en-US" altLang="zh-CN" sz="1600" dirty="0" err="1">
                <a:solidFill>
                  <a:schemeClr val="tx1"/>
                </a:solidFill>
                <a:latin typeface="Consolas" panose="020B0609020204030204" pitchFamily="49" charset="0"/>
                <a:ea typeface="华文楷体" panose="02010600040101010101" pitchFamily="2" charset="-122"/>
              </a:rPr>
              <a:t>getTotalMemory</a:t>
            </a:r>
            <a:r>
              <a:rPr lang="en-US" altLang="zh-CN" sz="1600" dirty="0">
                <a:solidFill>
                  <a:schemeClr val="tx1"/>
                </a:solidFill>
                <a:latin typeface="Consolas" panose="020B0609020204030204" pitchFamily="49" charset="0"/>
                <a:ea typeface="华文楷体" panose="02010600040101010101" pitchFamily="2" charset="-122"/>
              </a:rPr>
              <a:t>();</a:t>
            </a:r>
          </a:p>
          <a:p>
            <a:pPr lvl="1"/>
            <a:r>
              <a:rPr lang="en-US" altLang="zh-CN" sz="1600" dirty="0">
                <a:solidFill>
                  <a:schemeClr val="tx1"/>
                </a:solidFill>
                <a:latin typeface="Consolas" panose="020B0609020204030204" pitchFamily="49" charset="0"/>
                <a:ea typeface="华文楷体" panose="02010600040101010101" pitchFamily="2" charset="-122"/>
              </a:rPr>
              <a:t>void </a:t>
            </a:r>
            <a:r>
              <a:rPr lang="en-US" altLang="zh-CN" sz="1600" dirty="0" err="1">
                <a:solidFill>
                  <a:schemeClr val="tx1"/>
                </a:solidFill>
                <a:latin typeface="Consolas" panose="020B0609020204030204" pitchFamily="49" charset="0"/>
                <a:ea typeface="华文楷体" panose="02010600040101010101" pitchFamily="2" charset="-122"/>
              </a:rPr>
              <a:t>getUsedMemory</a:t>
            </a:r>
            <a:r>
              <a:rPr lang="en-US" altLang="zh-CN" sz="1600" dirty="0">
                <a:solidFill>
                  <a:schemeClr val="tx1"/>
                </a:solidFill>
                <a:latin typeface="Consolas" panose="020B0609020204030204" pitchFamily="49" charset="0"/>
                <a:ea typeface="华文楷体" panose="02010600040101010101" pitchFamily="2" charset="-122"/>
              </a:rPr>
              <a:t>();</a:t>
            </a:r>
          </a:p>
          <a:p>
            <a:pPr lvl="1"/>
            <a:r>
              <a:rPr lang="en-US" altLang="zh-CN" sz="1600" dirty="0">
                <a:solidFill>
                  <a:schemeClr val="tx1"/>
                </a:solidFill>
                <a:latin typeface="Consolas" panose="020B0609020204030204" pitchFamily="49" charset="0"/>
                <a:ea typeface="华文楷体" panose="02010600040101010101" pitchFamily="2" charset="-122"/>
              </a:rPr>
              <a:t>void </a:t>
            </a:r>
            <a:r>
              <a:rPr lang="en-US" altLang="zh-CN" sz="1600" dirty="0" err="1">
                <a:solidFill>
                  <a:schemeClr val="tx1"/>
                </a:solidFill>
                <a:latin typeface="Consolas" panose="020B0609020204030204" pitchFamily="49" charset="0"/>
                <a:ea typeface="华文楷体" panose="02010600040101010101" pitchFamily="2" charset="-122"/>
              </a:rPr>
              <a:t>getNetworkLatency</a:t>
            </a:r>
            <a:r>
              <a:rPr lang="en-US" altLang="zh-CN" sz="1600" dirty="0">
                <a:solidFill>
                  <a:schemeClr val="tx1"/>
                </a:solidFill>
                <a:latin typeface="Consolas" panose="020B0609020204030204" pitchFamily="49" charset="0"/>
                <a:ea typeface="华文楷体" panose="02010600040101010101" pitchFamily="2" charset="-122"/>
              </a:rPr>
              <a:t>();</a:t>
            </a:r>
          </a:p>
          <a:p>
            <a:r>
              <a:rPr lang="en-US" altLang="zh-CN" sz="1600" dirty="0">
                <a:solidFill>
                  <a:schemeClr val="tx1"/>
                </a:solidFill>
                <a:latin typeface="Consolas" panose="020B0609020204030204" pitchFamily="49" charset="0"/>
                <a:ea typeface="华文楷体" panose="02010600040101010101" pitchFamily="2" charset="-122"/>
                <a:cs typeface="+mn-cs"/>
              </a:rPr>
              <a:t>    void show();</a:t>
            </a:r>
          </a:p>
          <a:p>
            <a:r>
              <a:rPr lang="en-US" altLang="zh-CN" sz="1600" dirty="0">
                <a:solidFill>
                  <a:schemeClr val="tx1"/>
                </a:solidFill>
                <a:latin typeface="Consolas" panose="020B0609020204030204" pitchFamily="49" charset="0"/>
                <a:ea typeface="华文楷体" panose="02010600040101010101" pitchFamily="2" charset="-122"/>
                <a:cs typeface="+mn-cs"/>
              </a:rPr>
              <a:t>private:</a:t>
            </a:r>
          </a:p>
          <a:p>
            <a:r>
              <a:rPr lang="en-US" altLang="zh-CN" sz="1600" dirty="0">
                <a:solidFill>
                  <a:srgbClr val="FF0000"/>
                </a:solidFill>
                <a:latin typeface="Consolas" panose="020B0609020204030204" pitchFamily="49" charset="0"/>
                <a:ea typeface="华文楷体" panose="02010600040101010101" pitchFamily="2" charset="-122"/>
                <a:cs typeface="+mn-cs"/>
              </a:rPr>
              <a:t>	//</a:t>
            </a:r>
            <a:r>
              <a:rPr lang="zh-CN" altLang="en-US" sz="1600" dirty="0">
                <a:solidFill>
                  <a:srgbClr val="FF0000"/>
                </a:solidFill>
                <a:latin typeface="Consolas" panose="020B0609020204030204" pitchFamily="49" charset="0"/>
                <a:ea typeface="华文楷体" panose="02010600040101010101" pitchFamily="2" charset="-122"/>
                <a:cs typeface="+mn-cs"/>
              </a:rPr>
              <a:t>获取各类不同信息的策略类</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pPr lvl="1"/>
            <a:r>
              <a:rPr lang="en-US" altLang="zh-CN" sz="1600" dirty="0" err="1">
                <a:latin typeface="Consolas" panose="020B0609020204030204" pitchFamily="49" charset="0"/>
                <a:ea typeface="华文楷体" panose="02010600040101010101" pitchFamily="2" charset="-122"/>
              </a:rPr>
              <a:t>LoadStrategy</a:t>
            </a:r>
            <a:r>
              <a:rPr lang="en-US" altLang="zh-CN" sz="1600" dirty="0">
                <a:latin typeface="Consolas" panose="020B0609020204030204" pitchFamily="49" charset="0"/>
                <a:ea typeface="华文楷体" panose="02010600040101010101" pitchFamily="2" charset="-122"/>
              </a:rPr>
              <a:t> *</a:t>
            </a:r>
            <a:r>
              <a:rPr lang="en-US" altLang="zh-CN" sz="1600" dirty="0" err="1">
                <a:latin typeface="Consolas" panose="020B0609020204030204" pitchFamily="49" charset="0"/>
                <a:ea typeface="华文楷体" panose="02010600040101010101" pitchFamily="2" charset="-122"/>
              </a:rPr>
              <a:t>m_loadStrategy</a:t>
            </a:r>
            <a:r>
              <a:rPr lang="en-US" altLang="zh-CN" sz="1600" dirty="0">
                <a:latin typeface="Consolas" panose="020B0609020204030204" pitchFamily="49" charset="0"/>
                <a:ea typeface="华文楷体" panose="02010600040101010101" pitchFamily="2" charset="-122"/>
              </a:rPr>
              <a:t>;</a:t>
            </a:r>
          </a:p>
          <a:p>
            <a:pPr lvl="1"/>
            <a:r>
              <a:rPr lang="en-US" altLang="zh-CN" sz="1600" dirty="0" err="1">
                <a:latin typeface="Consolas" panose="020B0609020204030204" pitchFamily="49" charset="0"/>
                <a:ea typeface="华文楷体" panose="02010600040101010101" pitchFamily="2" charset="-122"/>
              </a:rPr>
              <a:t>MemoryStrategy</a:t>
            </a:r>
            <a:r>
              <a:rPr lang="en-US" altLang="zh-CN" sz="1600" dirty="0">
                <a:latin typeface="Consolas" panose="020B0609020204030204" pitchFamily="49" charset="0"/>
                <a:ea typeface="华文楷体" panose="02010600040101010101" pitchFamily="2" charset="-122"/>
              </a:rPr>
              <a:t> *</a:t>
            </a:r>
            <a:r>
              <a:rPr lang="en-US" altLang="zh-CN" sz="1600" dirty="0" err="1">
                <a:latin typeface="Consolas" panose="020B0609020204030204" pitchFamily="49" charset="0"/>
                <a:ea typeface="华文楷体" panose="02010600040101010101" pitchFamily="2" charset="-122"/>
              </a:rPr>
              <a:t>m_memStrategy</a:t>
            </a:r>
            <a:r>
              <a:rPr lang="en-US" altLang="zh-CN" sz="1600" dirty="0">
                <a:latin typeface="Consolas" panose="020B0609020204030204" pitchFamily="49" charset="0"/>
                <a:ea typeface="华文楷体" panose="02010600040101010101" pitchFamily="2" charset="-122"/>
              </a:rPr>
              <a:t>;</a:t>
            </a:r>
          </a:p>
          <a:p>
            <a:pPr lvl="1"/>
            <a:r>
              <a:rPr lang="en-US" altLang="zh-CN" sz="1600" dirty="0" err="1">
                <a:latin typeface="Consolas" panose="020B0609020204030204" pitchFamily="49" charset="0"/>
                <a:ea typeface="华文楷体" panose="02010600040101010101" pitchFamily="2" charset="-122"/>
              </a:rPr>
              <a:t>LatencyStrategy</a:t>
            </a:r>
            <a:r>
              <a:rPr lang="en-US" altLang="zh-CN" sz="1600" dirty="0">
                <a:latin typeface="Consolas" panose="020B0609020204030204" pitchFamily="49" charset="0"/>
                <a:ea typeface="华文楷体" panose="02010600040101010101" pitchFamily="2" charset="-122"/>
              </a:rPr>
              <a:t> *</a:t>
            </a:r>
            <a:r>
              <a:rPr lang="en-US" altLang="zh-CN" sz="1600" dirty="0" err="1">
                <a:latin typeface="Consolas" panose="020B0609020204030204" pitchFamily="49" charset="0"/>
                <a:ea typeface="华文楷体" panose="02010600040101010101" pitchFamily="2" charset="-122"/>
              </a:rPr>
              <a:t>m_latencyStrategy</a:t>
            </a:r>
            <a:r>
              <a:rPr lang="en-US" altLang="zh-CN" sz="1600" dirty="0">
                <a:latin typeface="Consolas" panose="020B0609020204030204" pitchFamily="49" charset="0"/>
                <a:ea typeface="华文楷体" panose="02010600040101010101" pitchFamily="2" charset="-122"/>
              </a:rPr>
              <a:t>;</a:t>
            </a:r>
          </a:p>
          <a:p>
            <a:pPr lvl="1"/>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用以存储信息的成员变量</a:t>
            </a:r>
            <a:endParaRPr lang="en-US" altLang="zh-CN" sz="1600" dirty="0">
              <a:solidFill>
                <a:srgbClr val="FF0000"/>
              </a:solidFill>
              <a:latin typeface="Consolas" panose="020B0609020204030204" pitchFamily="49" charset="0"/>
              <a:ea typeface="华文楷体" panose="02010600040101010101" pitchFamily="2" charset="-122"/>
            </a:endParaRPr>
          </a:p>
          <a:p>
            <a:pPr lvl="1"/>
            <a:r>
              <a:rPr lang="en-US" altLang="zh-CN" sz="1600" dirty="0">
                <a:solidFill>
                  <a:schemeClr val="tx1"/>
                </a:solidFill>
                <a:latin typeface="Consolas" panose="020B0609020204030204" pitchFamily="49" charset="0"/>
                <a:ea typeface="华文楷体" panose="02010600040101010101" pitchFamily="2" charset="-122"/>
              </a:rPr>
              <a:t>float load, latency;</a:t>
            </a:r>
          </a:p>
          <a:p>
            <a:r>
              <a:rPr lang="en-US" altLang="zh-CN" sz="1600" dirty="0">
                <a:solidFill>
                  <a:schemeClr val="tx1"/>
                </a:solidFill>
                <a:latin typeface="Consolas" panose="020B0609020204030204" pitchFamily="49" charset="0"/>
                <a:ea typeface="华文楷体" panose="02010600040101010101" pitchFamily="2" charset="-122"/>
                <a:cs typeface="+mn-cs"/>
              </a:rPr>
              <a:t>    long </a:t>
            </a:r>
            <a:r>
              <a:rPr lang="en-US" altLang="zh-CN" sz="1600" dirty="0" err="1">
                <a:solidFill>
                  <a:schemeClr val="tx1"/>
                </a:solidFill>
                <a:latin typeface="Consolas" panose="020B0609020204030204" pitchFamily="49" charset="0"/>
                <a:ea typeface="华文楷体" panose="02010600040101010101" pitchFamily="2" charset="-122"/>
                <a:cs typeface="+mn-cs"/>
              </a:rPr>
              <a:t>totalMemory</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usedMemory</a:t>
            </a:r>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代码实现</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t>29</a:t>
            </a:fld>
            <a:endParaRPr lang="zh-CN" altLang="en-US" dirty="0"/>
          </a:p>
        </p:txBody>
      </p:sp>
      <p:sp>
        <p:nvSpPr>
          <p:cNvPr id="5" name="TextBox 3"/>
          <p:cNvSpPr txBox="1"/>
          <p:nvPr/>
        </p:nvSpPr>
        <p:spPr>
          <a:xfrm>
            <a:off x="683568" y="1340768"/>
            <a:ext cx="7848872" cy="2308324"/>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anose="02070309020205020404" pitchFamily="49" charset="0"/>
              </a:defRPr>
            </a:lvl1pPr>
          </a:lstStyle>
          <a:p>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构造函数初始化所有的策略和参数</a:t>
            </a:r>
            <a:endParaRPr lang="en-US" altLang="zh-CN" sz="1600" dirty="0">
              <a:solidFill>
                <a:schemeClr val="tx1"/>
              </a:solidFill>
              <a:latin typeface="Consolas" panose="020B0609020204030204" pitchFamily="49" charset="0"/>
              <a:ea typeface="华文楷体" panose="02010600040101010101" pitchFamily="2" charset="-122"/>
            </a:endParaRPr>
          </a:p>
          <a:p>
            <a:r>
              <a:rPr lang="en-US" altLang="zh-CN" sz="1600" dirty="0">
                <a:solidFill>
                  <a:schemeClr val="tx1"/>
                </a:solidFill>
                <a:latin typeface="Consolas" panose="020B0609020204030204" pitchFamily="49" charset="0"/>
                <a:ea typeface="华文楷体" panose="02010600040101010101" pitchFamily="2" charset="-122"/>
                <a:cs typeface="+mn-cs"/>
              </a:rPr>
              <a:t>Monitor::Monitor(</a:t>
            </a:r>
            <a:r>
              <a:rPr lang="en-US" altLang="zh-CN" sz="1600" dirty="0" err="1">
                <a:solidFill>
                  <a:schemeClr val="tx1"/>
                </a:solidFill>
                <a:latin typeface="Consolas" panose="020B0609020204030204" pitchFamily="49" charset="0"/>
                <a:ea typeface="华文楷体" panose="02010600040101010101" pitchFamily="2" charset="-122"/>
                <a:cs typeface="+mn-cs"/>
              </a:rPr>
              <a:t>LoadStrategy</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loadStrategy</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MemoryStrategy</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memStrategy</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LatencyStrategy</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latencyStrategy</a:t>
            </a:r>
            <a:r>
              <a:rPr lang="en-US" altLang="zh-CN" sz="1600" dirty="0">
                <a:solidFill>
                  <a:schemeClr val="tx1"/>
                </a:solidFill>
                <a:latin typeface="Consolas" panose="020B0609020204030204" pitchFamily="49" charset="0"/>
                <a:ea typeface="华文楷体" panose="02010600040101010101" pitchFamily="2" charset="-122"/>
                <a:cs typeface="+mn-cs"/>
              </a:rPr>
              <a:t>) :</a:t>
            </a:r>
          </a:p>
          <a:p>
            <a:pPr lvl="1"/>
            <a:r>
              <a:rPr lang="en-US" altLang="zh-CN" sz="1600" dirty="0">
                <a:solidFill>
                  <a:schemeClr val="tx1"/>
                </a:solidFill>
                <a:latin typeface="Consolas" panose="020B0609020204030204" pitchFamily="49" charset="0"/>
                <a:ea typeface="华文楷体" panose="02010600040101010101" pitchFamily="2" charset="-122"/>
              </a:rPr>
              <a:t>			</a:t>
            </a:r>
            <a:r>
              <a:rPr lang="en-US" altLang="zh-CN" sz="1600" dirty="0" err="1">
                <a:solidFill>
                  <a:schemeClr val="tx1"/>
                </a:solidFill>
                <a:latin typeface="Consolas" panose="020B0609020204030204" pitchFamily="49" charset="0"/>
                <a:ea typeface="华文楷体" panose="02010600040101010101" pitchFamily="2" charset="-122"/>
              </a:rPr>
              <a:t>m_loadStrategy</a:t>
            </a:r>
            <a:r>
              <a:rPr lang="en-US" altLang="zh-CN" sz="1600" dirty="0">
                <a:solidFill>
                  <a:schemeClr val="tx1"/>
                </a:solidFill>
                <a:latin typeface="Consolas" panose="020B0609020204030204" pitchFamily="49" charset="0"/>
                <a:ea typeface="华文楷体" panose="02010600040101010101" pitchFamily="2" charset="-122"/>
              </a:rPr>
              <a:t>(</a:t>
            </a:r>
            <a:r>
              <a:rPr lang="en-US" altLang="zh-CN" sz="1600" dirty="0" err="1">
                <a:solidFill>
                  <a:schemeClr val="tx1"/>
                </a:solidFill>
                <a:latin typeface="Consolas" panose="020B0609020204030204" pitchFamily="49" charset="0"/>
                <a:ea typeface="华文楷体" panose="02010600040101010101" pitchFamily="2" charset="-122"/>
              </a:rPr>
              <a:t>loadStrategy</a:t>
            </a:r>
            <a:r>
              <a:rPr lang="en-US" altLang="zh-CN" sz="1600" dirty="0">
                <a:solidFill>
                  <a:schemeClr val="tx1"/>
                </a:solidFill>
                <a:latin typeface="Consolas" panose="020B0609020204030204" pitchFamily="49" charset="0"/>
                <a:ea typeface="华文楷体" panose="02010600040101010101" pitchFamily="2" charset="-122"/>
              </a:rPr>
              <a:t>),</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m_memStrategy</a:t>
            </a:r>
            <a:r>
              <a:rPr lang="en-US" altLang="zh-CN" sz="1600" dirty="0">
                <a:solidFill>
                  <a:schemeClr val="tx1"/>
                </a:solidFill>
                <a:latin typeface="Consolas" panose="020B0609020204030204" pitchFamily="49" charset="0"/>
                <a:ea typeface="华文楷体" panose="02010600040101010101" pitchFamily="2" charset="-122"/>
                <a:cs typeface="+mn-cs"/>
              </a:rPr>
              <a:t>(</a:t>
            </a:r>
            <a:r>
              <a:rPr lang="en-US" altLang="zh-CN" sz="1600" dirty="0" err="1">
                <a:solidFill>
                  <a:schemeClr val="tx1"/>
                </a:solidFill>
                <a:latin typeface="Consolas" panose="020B0609020204030204" pitchFamily="49" charset="0"/>
                <a:ea typeface="华文楷体" panose="02010600040101010101" pitchFamily="2" charset="-122"/>
                <a:cs typeface="+mn-cs"/>
              </a:rPr>
              <a:t>memStrategy</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m_latencyStrategy</a:t>
            </a:r>
            <a:r>
              <a:rPr lang="en-US" altLang="zh-CN" sz="1600" dirty="0">
                <a:solidFill>
                  <a:schemeClr val="tx1"/>
                </a:solidFill>
                <a:latin typeface="Consolas" panose="020B0609020204030204" pitchFamily="49" charset="0"/>
                <a:ea typeface="华文楷体" panose="02010600040101010101" pitchFamily="2" charset="-122"/>
                <a:cs typeface="+mn-cs"/>
              </a:rPr>
              <a:t>(</a:t>
            </a:r>
            <a:r>
              <a:rPr lang="en-US" altLang="zh-CN" sz="1600" dirty="0" err="1">
                <a:solidFill>
                  <a:schemeClr val="tx1"/>
                </a:solidFill>
                <a:latin typeface="Consolas" panose="020B0609020204030204" pitchFamily="49" charset="0"/>
                <a:ea typeface="华文楷体" panose="02010600040101010101" pitchFamily="2" charset="-122"/>
                <a:cs typeface="+mn-cs"/>
              </a:rPr>
              <a:t>latencyStrategy</a:t>
            </a:r>
            <a:r>
              <a:rPr lang="en-US" altLang="zh-CN" sz="1600" dirty="0">
                <a:solidFill>
                  <a:schemeClr val="tx1"/>
                </a:solidFill>
                <a:latin typeface="Consolas" panose="020B0609020204030204" pitchFamily="49" charset="0"/>
                <a:ea typeface="华文楷体" panose="02010600040101010101" pitchFamily="2" charset="-122"/>
                <a:cs typeface="+mn-cs"/>
              </a:rPr>
              <a:t>), 				load(0.0), latency(0.0), </a:t>
            </a:r>
          </a:p>
          <a:p>
            <a:pPr lvl="1"/>
            <a:r>
              <a:rPr lang="en-US" altLang="zh-CN" sz="1600" dirty="0">
                <a:solidFill>
                  <a:schemeClr val="tx1"/>
                </a:solidFill>
                <a:latin typeface="Consolas" panose="020B0609020204030204" pitchFamily="49" charset="0"/>
                <a:ea typeface="华文楷体" panose="02010600040101010101" pitchFamily="2" charset="-122"/>
              </a:rPr>
              <a:t>			</a:t>
            </a:r>
            <a:r>
              <a:rPr lang="en-US" altLang="zh-CN" sz="1600" dirty="0" err="1">
                <a:solidFill>
                  <a:schemeClr val="tx1"/>
                </a:solidFill>
                <a:latin typeface="Consolas" panose="020B0609020204030204" pitchFamily="49" charset="0"/>
                <a:ea typeface="华文楷体" panose="02010600040101010101" pitchFamily="2" charset="-122"/>
              </a:rPr>
              <a:t>totalMemory</a:t>
            </a:r>
            <a:r>
              <a:rPr lang="en-US" altLang="zh-CN" sz="1600" dirty="0">
                <a:solidFill>
                  <a:schemeClr val="tx1"/>
                </a:solidFill>
                <a:latin typeface="Consolas" panose="020B0609020204030204" pitchFamily="49" charset="0"/>
                <a:ea typeface="华文楷体" panose="02010600040101010101" pitchFamily="2" charset="-122"/>
              </a:rPr>
              <a:t>(0), </a:t>
            </a:r>
            <a:r>
              <a:rPr lang="en-US" altLang="zh-CN" sz="1600" dirty="0" err="1">
                <a:solidFill>
                  <a:schemeClr val="tx1"/>
                </a:solidFill>
                <a:latin typeface="Consolas" panose="020B0609020204030204" pitchFamily="49" charset="0"/>
                <a:ea typeface="华文楷体" panose="02010600040101010101" pitchFamily="2" charset="-122"/>
              </a:rPr>
              <a:t>usedMemory</a:t>
            </a:r>
            <a:r>
              <a:rPr lang="en-US" altLang="zh-CN" sz="1600" dirty="0">
                <a:solidFill>
                  <a:schemeClr val="tx1"/>
                </a:solidFill>
                <a:latin typeface="Consolas" panose="020B0609020204030204" pitchFamily="49" charset="0"/>
                <a:ea typeface="华文楷体" panose="02010600040101010101" pitchFamily="2" charset="-122"/>
              </a:rPr>
              <a:t>(0) {</a:t>
            </a:r>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设计模式</a:t>
            </a:r>
            <a:endParaRPr lang="en-US" dirty="0"/>
          </a:p>
        </p:txBody>
      </p:sp>
      <p:sp>
        <p:nvSpPr>
          <p:cNvPr id="4" name="内容占位符 3"/>
          <p:cNvSpPr>
            <a:spLocks noGrp="1"/>
          </p:cNvSpPr>
          <p:nvPr>
            <p:ph idx="1"/>
          </p:nvPr>
        </p:nvSpPr>
        <p:spPr>
          <a:xfrm>
            <a:off x="323528" y="1196752"/>
            <a:ext cx="8424936" cy="5661248"/>
          </a:xfrm>
        </p:spPr>
        <p:txBody>
          <a:bodyPr/>
          <a:lstStyle/>
          <a:p>
            <a:r>
              <a:rPr lang="en-US" altLang="zh-CN" dirty="0"/>
              <a:t>《Design Patterns - Elements of Reusable Object-Oriented Software》</a:t>
            </a:r>
            <a:r>
              <a:rPr lang="zh-CN" altLang="en-US" dirty="0"/>
              <a:t>首次提到了软件开发中设计模式的概念</a:t>
            </a:r>
            <a:endParaRPr lang="en-US" altLang="zh-CN" dirty="0"/>
          </a:p>
          <a:p>
            <a:pPr lvl="2">
              <a:lnSpc>
                <a:spcPct val="100000"/>
              </a:lnSpc>
              <a:buSzPct val="75000"/>
              <a:buFont typeface="Wingdings" panose="05000000000000000000" pitchFamily="2" charset="2"/>
              <a:buChar char="§"/>
            </a:pPr>
            <a:r>
              <a:rPr lang="zh-CN" altLang="en-US" sz="2400" dirty="0"/>
              <a:t>遵循</a:t>
            </a:r>
            <a:r>
              <a:rPr lang="zh-CN" altLang="en-US" sz="2400" dirty="0">
                <a:solidFill>
                  <a:srgbClr val="FF0000"/>
                </a:solidFill>
              </a:rPr>
              <a:t>面向对象</a:t>
            </a:r>
            <a:r>
              <a:rPr lang="zh-CN" altLang="en-US" sz="2400" dirty="0"/>
              <a:t>设计原则</a:t>
            </a:r>
            <a:endParaRPr lang="en-US" altLang="zh-CN" sz="2400" dirty="0"/>
          </a:p>
          <a:p>
            <a:pPr lvl="2">
              <a:lnSpc>
                <a:spcPct val="100000"/>
              </a:lnSpc>
              <a:buSzPct val="75000"/>
              <a:buFont typeface="Wingdings" panose="05000000000000000000" pitchFamily="2" charset="2"/>
              <a:buChar char="§"/>
            </a:pPr>
            <a:r>
              <a:rPr lang="zh-CN" altLang="en-US" sz="2400" dirty="0"/>
              <a:t>对接口编程而不是对实现编程（即</a:t>
            </a:r>
            <a:r>
              <a:rPr lang="zh-CN" altLang="en-US" sz="2400" dirty="0">
                <a:solidFill>
                  <a:srgbClr val="FF0000"/>
                </a:solidFill>
              </a:rPr>
              <a:t>提高代码复用</a:t>
            </a:r>
            <a:r>
              <a:rPr lang="zh-CN" altLang="en-US" sz="2400" dirty="0"/>
              <a:t>，抽象通用接口）</a:t>
            </a:r>
            <a:endParaRPr lang="en-US" altLang="zh-CN" sz="2400" dirty="0"/>
          </a:p>
          <a:p>
            <a:pPr lvl="2">
              <a:lnSpc>
                <a:spcPct val="100000"/>
              </a:lnSpc>
              <a:buSzPct val="75000"/>
              <a:buFont typeface="Wingdings" panose="05000000000000000000" pitchFamily="2" charset="2"/>
              <a:buChar char="§"/>
            </a:pPr>
            <a:r>
              <a:rPr lang="zh-CN" altLang="en-US" sz="2400" dirty="0"/>
              <a:t>优先使用对象组合而不是继承（即</a:t>
            </a:r>
            <a:r>
              <a:rPr lang="zh-CN" altLang="en-US" sz="2400" dirty="0">
                <a:solidFill>
                  <a:srgbClr val="FF0000"/>
                </a:solidFill>
              </a:rPr>
              <a:t>降低模型复杂程度</a:t>
            </a:r>
            <a:r>
              <a:rPr lang="zh-CN" altLang="en-US" sz="2400" dirty="0"/>
              <a:t>，对功能尽可能划分）</a:t>
            </a:r>
            <a:endParaRPr lang="en-US" altLang="zh-CN" sz="2400" dirty="0"/>
          </a:p>
          <a:p>
            <a:pPr marL="228600" lvl="2">
              <a:spcBef>
                <a:spcPts val="1000"/>
              </a:spcBef>
              <a:buSzPct val="75000"/>
              <a:buFont typeface="Wingdings" panose="05000000000000000000" pitchFamily="2" charset="2"/>
              <a:buChar char="n"/>
            </a:pPr>
            <a:r>
              <a:rPr lang="zh-CN" altLang="en-US" sz="2800" b="1" dirty="0">
                <a:solidFill>
                  <a:srgbClr val="003366"/>
                </a:solidFill>
              </a:rPr>
              <a:t>设计模式也被划分为三大类</a:t>
            </a:r>
            <a:endParaRPr lang="en-US" altLang="zh-CN" sz="2400" dirty="0"/>
          </a:p>
          <a:p>
            <a:pPr lvl="2">
              <a:lnSpc>
                <a:spcPct val="100000"/>
              </a:lnSpc>
              <a:buSzPct val="75000"/>
              <a:buFont typeface="Wingdings" panose="05000000000000000000" pitchFamily="2" charset="2"/>
              <a:buChar char="§"/>
            </a:pPr>
            <a:r>
              <a:rPr lang="zh-CN" altLang="en-US" sz="2400" dirty="0"/>
              <a:t>行为型模式（</a:t>
            </a:r>
            <a:r>
              <a:rPr lang="en-US" altLang="zh-CN" sz="2400" dirty="0"/>
              <a:t>Behavioral Patterns</a:t>
            </a:r>
            <a:r>
              <a:rPr lang="zh-CN" altLang="en-US" sz="2400" dirty="0"/>
              <a:t>）</a:t>
            </a:r>
            <a:endParaRPr lang="en-US" altLang="zh-CN" sz="2400" dirty="0"/>
          </a:p>
          <a:p>
            <a:pPr lvl="2">
              <a:lnSpc>
                <a:spcPct val="100000"/>
              </a:lnSpc>
              <a:buSzPct val="75000"/>
              <a:buFont typeface="Wingdings" panose="05000000000000000000" pitchFamily="2" charset="2"/>
              <a:buChar char="§"/>
            </a:pPr>
            <a:r>
              <a:rPr lang="zh-CN" altLang="en-US" sz="2400" dirty="0"/>
              <a:t>结构型模式（</a:t>
            </a:r>
            <a:r>
              <a:rPr lang="en-US" altLang="zh-CN" sz="2400" dirty="0"/>
              <a:t>Structural Patterns</a:t>
            </a:r>
            <a:r>
              <a:rPr lang="zh-CN" altLang="en-US" sz="2400" dirty="0"/>
              <a:t>）</a:t>
            </a:r>
            <a:endParaRPr lang="en-US" altLang="zh-CN" sz="2400" dirty="0"/>
          </a:p>
          <a:p>
            <a:pPr lvl="2">
              <a:lnSpc>
                <a:spcPct val="100000"/>
              </a:lnSpc>
              <a:buSzPct val="75000"/>
              <a:buFont typeface="Wingdings" panose="05000000000000000000" pitchFamily="2" charset="2"/>
              <a:buChar char="§"/>
            </a:pPr>
            <a:r>
              <a:rPr lang="zh-CN" altLang="en-US" sz="2400" dirty="0"/>
              <a:t>创建型模式（</a:t>
            </a:r>
            <a:r>
              <a:rPr lang="en-US" altLang="zh-CN" sz="2400" dirty="0"/>
              <a:t>Creational Patterns</a:t>
            </a:r>
            <a:r>
              <a:rPr lang="zh-CN" altLang="en-US" sz="2400" dirty="0"/>
              <a:t>）</a:t>
            </a:r>
            <a:endParaRPr lang="en-US" altLang="zh-CN" sz="2400" dirty="0"/>
          </a:p>
          <a:p>
            <a:endParaRPr lang="en-US" altLang="zh-CN" dirty="0"/>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t>3</a:t>
            </a:fld>
            <a:endParaRPr lang="en-US" altLang="zh-CN"/>
          </a:p>
        </p:txBody>
      </p:sp>
      <p:sp>
        <p:nvSpPr>
          <p:cNvPr id="6" name="TextBox 5"/>
          <p:cNvSpPr txBox="1"/>
          <p:nvPr/>
        </p:nvSpPr>
        <p:spPr>
          <a:xfrm>
            <a:off x="2106925" y="6395207"/>
            <a:ext cx="3992880" cy="398780"/>
          </a:xfrm>
          <a:prstGeom prst="rect">
            <a:avLst/>
          </a:prstGeom>
          <a:noFill/>
        </p:spPr>
        <p:txBody>
          <a:bodyPr wrap="none" rtlCol="0">
            <a:spAutoFit/>
          </a:bodyPr>
          <a:lstStyle/>
          <a:p>
            <a:r>
              <a:rPr lang="zh-CN" altLang="en-US" sz="2000" dirty="0">
                <a:latin typeface="Consolas" panose="020B0609020204030204" pitchFamily="49" charset="0"/>
                <a:ea typeface="华文楷体" panose="02010600040101010101" pitchFamily="2" charset="-122"/>
              </a:rPr>
              <a:t>注：本学期课程不涉及创建型模式</a:t>
            </a:r>
            <a:endParaRPr lang="en-US" altLang="zh-CN" sz="2000" dirty="0">
              <a:latin typeface="Consolas" panose="020B0609020204030204" pitchFamily="49" charset="0"/>
              <a:ea typeface="华文楷体" panose="0201060004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a:t>
            </a:r>
            <a:r>
              <a:rPr lang="en-US" altLang="zh-CN" dirty="0"/>
              <a:t>Monitor</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t>30</a:t>
            </a:fld>
            <a:endParaRPr lang="zh-CN" altLang="en-US" dirty="0"/>
          </a:p>
        </p:txBody>
      </p:sp>
      <p:sp>
        <p:nvSpPr>
          <p:cNvPr id="6" name="AutoShape 3"/>
          <p:cNvSpPr>
            <a:spLocks noChangeAspect="1" noChangeArrowheads="1" noTextEdit="1"/>
          </p:cNvSpPr>
          <p:nvPr/>
        </p:nvSpPr>
        <p:spPr bwMode="auto">
          <a:xfrm>
            <a:off x="684213" y="1141413"/>
            <a:ext cx="7631112" cy="558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5" name="Rectangle 13"/>
          <p:cNvSpPr>
            <a:spLocks noChangeArrowheads="1"/>
          </p:cNvSpPr>
          <p:nvPr/>
        </p:nvSpPr>
        <p:spPr bwMode="auto">
          <a:xfrm>
            <a:off x="1817688" y="4251325"/>
            <a:ext cx="1019175" cy="2460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6" name="Rectangle 14"/>
          <p:cNvSpPr>
            <a:spLocks noChangeArrowheads="1"/>
          </p:cNvSpPr>
          <p:nvPr/>
        </p:nvSpPr>
        <p:spPr bwMode="auto">
          <a:xfrm>
            <a:off x="1817688" y="4251325"/>
            <a:ext cx="1019175" cy="246062"/>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7" name="Rectangle 15"/>
          <p:cNvSpPr>
            <a:spLocks noChangeArrowheads="1"/>
          </p:cNvSpPr>
          <p:nvPr/>
        </p:nvSpPr>
        <p:spPr bwMode="auto">
          <a:xfrm>
            <a:off x="1817688" y="3714750"/>
            <a:ext cx="1019175" cy="536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 name="Rectangle 16"/>
          <p:cNvSpPr>
            <a:spLocks noChangeArrowheads="1"/>
          </p:cNvSpPr>
          <p:nvPr/>
        </p:nvSpPr>
        <p:spPr bwMode="auto">
          <a:xfrm>
            <a:off x="1817688" y="3714750"/>
            <a:ext cx="1019175" cy="536575"/>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9" name="Rectangle 17"/>
          <p:cNvSpPr>
            <a:spLocks noChangeArrowheads="1"/>
          </p:cNvSpPr>
          <p:nvPr/>
        </p:nvSpPr>
        <p:spPr bwMode="auto">
          <a:xfrm>
            <a:off x="1873250" y="3743325"/>
            <a:ext cx="249237"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&lt;&lt;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0" name="Rectangle 18"/>
          <p:cNvSpPr>
            <a:spLocks noChangeArrowheads="1"/>
          </p:cNvSpPr>
          <p:nvPr/>
        </p:nvSpPr>
        <p:spPr bwMode="auto">
          <a:xfrm>
            <a:off x="2033588" y="3743325"/>
            <a:ext cx="681037"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Interface</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1" name="Rectangle 19"/>
          <p:cNvSpPr>
            <a:spLocks noChangeArrowheads="1"/>
          </p:cNvSpPr>
          <p:nvPr/>
        </p:nvSpPr>
        <p:spPr bwMode="auto">
          <a:xfrm>
            <a:off x="2627313" y="3743325"/>
            <a:ext cx="249237"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&gt;&gt;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2" name="Rectangle 20"/>
          <p:cNvSpPr>
            <a:spLocks noChangeArrowheads="1"/>
          </p:cNvSpPr>
          <p:nvPr/>
        </p:nvSpPr>
        <p:spPr bwMode="auto">
          <a:xfrm>
            <a:off x="1889125" y="3973513"/>
            <a:ext cx="9636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a:ln>
                  <a:noFill/>
                </a:ln>
                <a:solidFill>
                  <a:srgbClr val="000000"/>
                </a:solidFill>
                <a:effectLst/>
                <a:latin typeface="Calibri" panose="020F0502020204030204" charset="0"/>
              </a:rPr>
              <a:t>LoadStrategy</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3" name="Rectangle 21"/>
          <p:cNvSpPr>
            <a:spLocks noChangeArrowheads="1"/>
          </p:cNvSpPr>
          <p:nvPr/>
        </p:nvSpPr>
        <p:spPr bwMode="auto">
          <a:xfrm>
            <a:off x="2055813" y="4270375"/>
            <a:ext cx="61436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getLoad</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4" name="Rectangle 22"/>
          <p:cNvSpPr>
            <a:spLocks noChangeArrowheads="1"/>
          </p:cNvSpPr>
          <p:nvPr/>
        </p:nvSpPr>
        <p:spPr bwMode="auto">
          <a:xfrm>
            <a:off x="2582863" y="4270375"/>
            <a:ext cx="1889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5" name="Rectangle 23"/>
          <p:cNvSpPr>
            <a:spLocks noChangeArrowheads="1"/>
          </p:cNvSpPr>
          <p:nvPr/>
        </p:nvSpPr>
        <p:spPr bwMode="auto">
          <a:xfrm>
            <a:off x="730250" y="5322888"/>
            <a:ext cx="1350962" cy="2460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6" name="Rectangle 24"/>
          <p:cNvSpPr>
            <a:spLocks noChangeArrowheads="1"/>
          </p:cNvSpPr>
          <p:nvPr/>
        </p:nvSpPr>
        <p:spPr bwMode="auto">
          <a:xfrm>
            <a:off x="730250" y="5322888"/>
            <a:ext cx="1350962" cy="246062"/>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7" name="Rectangle 25"/>
          <p:cNvSpPr>
            <a:spLocks noChangeArrowheads="1"/>
          </p:cNvSpPr>
          <p:nvPr/>
        </p:nvSpPr>
        <p:spPr bwMode="auto">
          <a:xfrm>
            <a:off x="730250" y="4975225"/>
            <a:ext cx="1350962" cy="3476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8" name="Rectangle 26"/>
          <p:cNvSpPr>
            <a:spLocks noChangeArrowheads="1"/>
          </p:cNvSpPr>
          <p:nvPr/>
        </p:nvSpPr>
        <p:spPr bwMode="auto">
          <a:xfrm>
            <a:off x="730250" y="4975225"/>
            <a:ext cx="1350962" cy="347662"/>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9" name="Rectangle 27"/>
          <p:cNvSpPr>
            <a:spLocks noChangeArrowheads="1"/>
          </p:cNvSpPr>
          <p:nvPr/>
        </p:nvSpPr>
        <p:spPr bwMode="auto">
          <a:xfrm>
            <a:off x="774700" y="5045075"/>
            <a:ext cx="12684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a:ln>
                  <a:noFill/>
                </a:ln>
                <a:solidFill>
                  <a:srgbClr val="000000"/>
                </a:solidFill>
                <a:effectLst/>
                <a:latin typeface="Calibri" panose="020F0502020204030204" charset="0"/>
              </a:rPr>
              <a:t>LoadStrategyImpl</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0" name="Rectangle 28"/>
          <p:cNvSpPr>
            <a:spLocks noChangeArrowheads="1"/>
          </p:cNvSpPr>
          <p:nvPr/>
        </p:nvSpPr>
        <p:spPr bwMode="auto">
          <a:xfrm>
            <a:off x="1958975" y="5045075"/>
            <a:ext cx="168275"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a:ln>
                  <a:noFill/>
                </a:ln>
                <a:solidFill>
                  <a:srgbClr val="000000"/>
                </a:solidFill>
                <a:effectLst/>
                <a:latin typeface="Calibri" panose="020F0502020204030204"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1" name="Rectangle 29"/>
          <p:cNvSpPr>
            <a:spLocks noChangeArrowheads="1"/>
          </p:cNvSpPr>
          <p:nvPr/>
        </p:nvSpPr>
        <p:spPr bwMode="auto">
          <a:xfrm>
            <a:off x="1133475" y="5341938"/>
            <a:ext cx="61436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getLoad</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2" name="Rectangle 30"/>
          <p:cNvSpPr>
            <a:spLocks noChangeArrowheads="1"/>
          </p:cNvSpPr>
          <p:nvPr/>
        </p:nvSpPr>
        <p:spPr bwMode="auto">
          <a:xfrm>
            <a:off x="1660525" y="5341938"/>
            <a:ext cx="1889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3" name="Rectangle 31"/>
          <p:cNvSpPr>
            <a:spLocks noChangeArrowheads="1"/>
          </p:cNvSpPr>
          <p:nvPr/>
        </p:nvSpPr>
        <p:spPr bwMode="auto">
          <a:xfrm>
            <a:off x="1652588" y="6113463"/>
            <a:ext cx="1350962" cy="2460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4" name="Rectangle 32"/>
          <p:cNvSpPr>
            <a:spLocks noChangeArrowheads="1"/>
          </p:cNvSpPr>
          <p:nvPr/>
        </p:nvSpPr>
        <p:spPr bwMode="auto">
          <a:xfrm>
            <a:off x="1652588" y="6113463"/>
            <a:ext cx="1350962" cy="246062"/>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5" name="Rectangle 33"/>
          <p:cNvSpPr>
            <a:spLocks noChangeArrowheads="1"/>
          </p:cNvSpPr>
          <p:nvPr/>
        </p:nvSpPr>
        <p:spPr bwMode="auto">
          <a:xfrm>
            <a:off x="1652588" y="5767388"/>
            <a:ext cx="1350962" cy="3460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6" name="Rectangle 34"/>
          <p:cNvSpPr>
            <a:spLocks noChangeArrowheads="1"/>
          </p:cNvSpPr>
          <p:nvPr/>
        </p:nvSpPr>
        <p:spPr bwMode="auto">
          <a:xfrm>
            <a:off x="1652588" y="5767388"/>
            <a:ext cx="1350962" cy="346075"/>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7" name="Rectangle 35"/>
          <p:cNvSpPr>
            <a:spLocks noChangeArrowheads="1"/>
          </p:cNvSpPr>
          <p:nvPr/>
        </p:nvSpPr>
        <p:spPr bwMode="auto">
          <a:xfrm>
            <a:off x="1697038" y="5835650"/>
            <a:ext cx="12684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a:ln>
                  <a:noFill/>
                </a:ln>
                <a:solidFill>
                  <a:srgbClr val="000000"/>
                </a:solidFill>
                <a:effectLst/>
                <a:latin typeface="Calibri" panose="020F0502020204030204" charset="0"/>
              </a:rPr>
              <a:t>LoadStrategyImpl</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8" name="Rectangle 36"/>
          <p:cNvSpPr>
            <a:spLocks noChangeArrowheads="1"/>
          </p:cNvSpPr>
          <p:nvPr/>
        </p:nvSpPr>
        <p:spPr bwMode="auto">
          <a:xfrm>
            <a:off x="2881313" y="5835650"/>
            <a:ext cx="168275"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a:ln>
                  <a:noFill/>
                </a:ln>
                <a:solidFill>
                  <a:srgbClr val="000000"/>
                </a:solidFill>
                <a:effectLst/>
                <a:latin typeface="Calibri" panose="020F0502020204030204" charset="0"/>
              </a:rPr>
              <a:t>2</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9" name="Rectangle 37"/>
          <p:cNvSpPr>
            <a:spLocks noChangeArrowheads="1"/>
          </p:cNvSpPr>
          <p:nvPr/>
        </p:nvSpPr>
        <p:spPr bwMode="auto">
          <a:xfrm>
            <a:off x="2055813" y="6132513"/>
            <a:ext cx="61436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getLoad</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0" name="Rectangle 38"/>
          <p:cNvSpPr>
            <a:spLocks noChangeArrowheads="1"/>
          </p:cNvSpPr>
          <p:nvPr/>
        </p:nvSpPr>
        <p:spPr bwMode="auto">
          <a:xfrm>
            <a:off x="2582863" y="6132513"/>
            <a:ext cx="1889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1" name="Rectangle 39"/>
          <p:cNvSpPr>
            <a:spLocks noChangeArrowheads="1"/>
          </p:cNvSpPr>
          <p:nvPr/>
        </p:nvSpPr>
        <p:spPr bwMode="auto">
          <a:xfrm>
            <a:off x="2487613" y="5322888"/>
            <a:ext cx="1350962" cy="2460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2" name="Rectangle 40"/>
          <p:cNvSpPr>
            <a:spLocks noChangeArrowheads="1"/>
          </p:cNvSpPr>
          <p:nvPr/>
        </p:nvSpPr>
        <p:spPr bwMode="auto">
          <a:xfrm>
            <a:off x="2487613" y="5322888"/>
            <a:ext cx="1350962" cy="246062"/>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3" name="Rectangle 41"/>
          <p:cNvSpPr>
            <a:spLocks noChangeArrowheads="1"/>
          </p:cNvSpPr>
          <p:nvPr/>
        </p:nvSpPr>
        <p:spPr bwMode="auto">
          <a:xfrm>
            <a:off x="2487613" y="4975225"/>
            <a:ext cx="1350962" cy="3476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4" name="Rectangle 42"/>
          <p:cNvSpPr>
            <a:spLocks noChangeArrowheads="1"/>
          </p:cNvSpPr>
          <p:nvPr/>
        </p:nvSpPr>
        <p:spPr bwMode="auto">
          <a:xfrm>
            <a:off x="2487613" y="4975225"/>
            <a:ext cx="1350962" cy="347662"/>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5" name="Rectangle 43"/>
          <p:cNvSpPr>
            <a:spLocks noChangeArrowheads="1"/>
          </p:cNvSpPr>
          <p:nvPr/>
        </p:nvSpPr>
        <p:spPr bwMode="auto">
          <a:xfrm>
            <a:off x="2533650" y="5045075"/>
            <a:ext cx="1266825"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a:ln>
                  <a:noFill/>
                </a:ln>
                <a:solidFill>
                  <a:srgbClr val="000000"/>
                </a:solidFill>
                <a:effectLst/>
                <a:latin typeface="Calibri" panose="020F0502020204030204" charset="0"/>
              </a:rPr>
              <a:t>LoadStrategyImpl</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6" name="Rectangle 44"/>
          <p:cNvSpPr>
            <a:spLocks noChangeArrowheads="1"/>
          </p:cNvSpPr>
          <p:nvPr/>
        </p:nvSpPr>
        <p:spPr bwMode="auto">
          <a:xfrm>
            <a:off x="3717925" y="5045075"/>
            <a:ext cx="168275"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a:ln>
                  <a:noFill/>
                </a:ln>
                <a:solidFill>
                  <a:srgbClr val="000000"/>
                </a:solidFill>
                <a:effectLst/>
                <a:latin typeface="Calibri" panose="020F0502020204030204" charset="0"/>
              </a:rPr>
              <a:t>3</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7" name="Rectangle 45"/>
          <p:cNvSpPr>
            <a:spLocks noChangeArrowheads="1"/>
          </p:cNvSpPr>
          <p:nvPr/>
        </p:nvSpPr>
        <p:spPr bwMode="auto">
          <a:xfrm>
            <a:off x="2892425" y="5341938"/>
            <a:ext cx="612775"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getLoad</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8" name="Rectangle 46"/>
          <p:cNvSpPr>
            <a:spLocks noChangeArrowheads="1"/>
          </p:cNvSpPr>
          <p:nvPr/>
        </p:nvSpPr>
        <p:spPr bwMode="auto">
          <a:xfrm>
            <a:off x="3419475" y="5341938"/>
            <a:ext cx="187325"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9" name="Freeform 47"/>
          <p:cNvSpPr/>
          <p:nvPr/>
        </p:nvSpPr>
        <p:spPr bwMode="auto">
          <a:xfrm>
            <a:off x="1404938" y="4578350"/>
            <a:ext cx="922337" cy="396875"/>
          </a:xfrm>
          <a:custGeom>
            <a:avLst/>
            <a:gdLst>
              <a:gd name="T0" fmla="*/ 0 w 581"/>
              <a:gd name="T1" fmla="*/ 250 h 250"/>
              <a:gd name="T2" fmla="*/ 0 w 581"/>
              <a:gd name="T3" fmla="*/ 46 h 250"/>
              <a:gd name="T4" fmla="*/ 581 w 581"/>
              <a:gd name="T5" fmla="*/ 46 h 250"/>
              <a:gd name="T6" fmla="*/ 581 w 581"/>
              <a:gd name="T7" fmla="*/ 0 h 250"/>
            </a:gdLst>
            <a:ahLst/>
            <a:cxnLst>
              <a:cxn ang="0">
                <a:pos x="T0" y="T1"/>
              </a:cxn>
              <a:cxn ang="0">
                <a:pos x="T2" y="T3"/>
              </a:cxn>
              <a:cxn ang="0">
                <a:pos x="T4" y="T5"/>
              </a:cxn>
              <a:cxn ang="0">
                <a:pos x="T6" y="T7"/>
              </a:cxn>
            </a:cxnLst>
            <a:rect l="0" t="0" r="r" b="b"/>
            <a:pathLst>
              <a:path w="581" h="250">
                <a:moveTo>
                  <a:pt x="0" y="250"/>
                </a:moveTo>
                <a:lnTo>
                  <a:pt x="0" y="46"/>
                </a:lnTo>
                <a:lnTo>
                  <a:pt x="581" y="46"/>
                </a:lnTo>
                <a:lnTo>
                  <a:pt x="581" y="0"/>
                </a:lnTo>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0" name="Freeform 48"/>
          <p:cNvSpPr/>
          <p:nvPr/>
        </p:nvSpPr>
        <p:spPr bwMode="auto">
          <a:xfrm>
            <a:off x="2300288" y="4497388"/>
            <a:ext cx="53975" cy="80962"/>
          </a:xfrm>
          <a:custGeom>
            <a:avLst/>
            <a:gdLst>
              <a:gd name="T0" fmla="*/ 34 w 34"/>
              <a:gd name="T1" fmla="*/ 51 h 51"/>
              <a:gd name="T2" fmla="*/ 17 w 34"/>
              <a:gd name="T3" fmla="*/ 0 h 51"/>
              <a:gd name="T4" fmla="*/ 0 w 34"/>
              <a:gd name="T5" fmla="*/ 51 h 51"/>
              <a:gd name="T6" fmla="*/ 34 w 34"/>
              <a:gd name="T7" fmla="*/ 51 h 51"/>
            </a:gdLst>
            <a:ahLst/>
            <a:cxnLst>
              <a:cxn ang="0">
                <a:pos x="T0" y="T1"/>
              </a:cxn>
              <a:cxn ang="0">
                <a:pos x="T2" y="T3"/>
              </a:cxn>
              <a:cxn ang="0">
                <a:pos x="T4" y="T5"/>
              </a:cxn>
              <a:cxn ang="0">
                <a:pos x="T6" y="T7"/>
              </a:cxn>
            </a:cxnLst>
            <a:rect l="0" t="0" r="r" b="b"/>
            <a:pathLst>
              <a:path w="34" h="51">
                <a:moveTo>
                  <a:pt x="34" y="51"/>
                </a:moveTo>
                <a:lnTo>
                  <a:pt x="17" y="0"/>
                </a:lnTo>
                <a:lnTo>
                  <a:pt x="0" y="51"/>
                </a:lnTo>
                <a:lnTo>
                  <a:pt x="34" y="51"/>
                </a:lnTo>
                <a:close/>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1" name="Freeform 49"/>
          <p:cNvSpPr/>
          <p:nvPr/>
        </p:nvSpPr>
        <p:spPr bwMode="auto">
          <a:xfrm>
            <a:off x="2327275" y="4578350"/>
            <a:ext cx="836612" cy="396875"/>
          </a:xfrm>
          <a:custGeom>
            <a:avLst/>
            <a:gdLst>
              <a:gd name="T0" fmla="*/ 527 w 527"/>
              <a:gd name="T1" fmla="*/ 250 h 250"/>
              <a:gd name="T2" fmla="*/ 527 w 527"/>
              <a:gd name="T3" fmla="*/ 45 h 250"/>
              <a:gd name="T4" fmla="*/ 0 w 527"/>
              <a:gd name="T5" fmla="*/ 45 h 250"/>
              <a:gd name="T6" fmla="*/ 0 w 527"/>
              <a:gd name="T7" fmla="*/ 0 h 250"/>
            </a:gdLst>
            <a:ahLst/>
            <a:cxnLst>
              <a:cxn ang="0">
                <a:pos x="T0" y="T1"/>
              </a:cxn>
              <a:cxn ang="0">
                <a:pos x="T2" y="T3"/>
              </a:cxn>
              <a:cxn ang="0">
                <a:pos x="T4" y="T5"/>
              </a:cxn>
              <a:cxn ang="0">
                <a:pos x="T6" y="T7"/>
              </a:cxn>
            </a:cxnLst>
            <a:rect l="0" t="0" r="r" b="b"/>
            <a:pathLst>
              <a:path w="527" h="250">
                <a:moveTo>
                  <a:pt x="527" y="250"/>
                </a:moveTo>
                <a:lnTo>
                  <a:pt x="527" y="45"/>
                </a:lnTo>
                <a:lnTo>
                  <a:pt x="0" y="45"/>
                </a:lnTo>
                <a:lnTo>
                  <a:pt x="0" y="0"/>
                </a:lnTo>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2" name="Freeform 50"/>
          <p:cNvSpPr/>
          <p:nvPr/>
        </p:nvSpPr>
        <p:spPr bwMode="auto">
          <a:xfrm>
            <a:off x="2300288" y="4497388"/>
            <a:ext cx="53975" cy="80962"/>
          </a:xfrm>
          <a:custGeom>
            <a:avLst/>
            <a:gdLst>
              <a:gd name="T0" fmla="*/ 34 w 34"/>
              <a:gd name="T1" fmla="*/ 51 h 51"/>
              <a:gd name="T2" fmla="*/ 17 w 34"/>
              <a:gd name="T3" fmla="*/ 0 h 51"/>
              <a:gd name="T4" fmla="*/ 0 w 34"/>
              <a:gd name="T5" fmla="*/ 51 h 51"/>
              <a:gd name="T6" fmla="*/ 34 w 34"/>
              <a:gd name="T7" fmla="*/ 51 h 51"/>
            </a:gdLst>
            <a:ahLst/>
            <a:cxnLst>
              <a:cxn ang="0">
                <a:pos x="T0" y="T1"/>
              </a:cxn>
              <a:cxn ang="0">
                <a:pos x="T2" y="T3"/>
              </a:cxn>
              <a:cxn ang="0">
                <a:pos x="T4" y="T5"/>
              </a:cxn>
              <a:cxn ang="0">
                <a:pos x="T6" y="T7"/>
              </a:cxn>
            </a:cxnLst>
            <a:rect l="0" t="0" r="r" b="b"/>
            <a:pathLst>
              <a:path w="34" h="51">
                <a:moveTo>
                  <a:pt x="34" y="51"/>
                </a:moveTo>
                <a:lnTo>
                  <a:pt x="17" y="0"/>
                </a:lnTo>
                <a:lnTo>
                  <a:pt x="0" y="51"/>
                </a:lnTo>
                <a:lnTo>
                  <a:pt x="34" y="51"/>
                </a:lnTo>
                <a:close/>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3" name="Line 51"/>
          <p:cNvSpPr>
            <a:spLocks noChangeShapeType="1"/>
          </p:cNvSpPr>
          <p:nvPr/>
        </p:nvSpPr>
        <p:spPr bwMode="auto">
          <a:xfrm flipV="1">
            <a:off x="2327275" y="4578350"/>
            <a:ext cx="0" cy="1189037"/>
          </a:xfrm>
          <a:prstGeom prst="line">
            <a:avLst/>
          </a:prstGeom>
          <a:noFill/>
          <a:ln w="63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4" name="Freeform 52"/>
          <p:cNvSpPr/>
          <p:nvPr/>
        </p:nvSpPr>
        <p:spPr bwMode="auto">
          <a:xfrm>
            <a:off x="2300288" y="4497388"/>
            <a:ext cx="53975" cy="80962"/>
          </a:xfrm>
          <a:custGeom>
            <a:avLst/>
            <a:gdLst>
              <a:gd name="T0" fmla="*/ 34 w 34"/>
              <a:gd name="T1" fmla="*/ 51 h 51"/>
              <a:gd name="T2" fmla="*/ 17 w 34"/>
              <a:gd name="T3" fmla="*/ 0 h 51"/>
              <a:gd name="T4" fmla="*/ 0 w 34"/>
              <a:gd name="T5" fmla="*/ 51 h 51"/>
              <a:gd name="T6" fmla="*/ 34 w 34"/>
              <a:gd name="T7" fmla="*/ 51 h 51"/>
            </a:gdLst>
            <a:ahLst/>
            <a:cxnLst>
              <a:cxn ang="0">
                <a:pos x="T0" y="T1"/>
              </a:cxn>
              <a:cxn ang="0">
                <a:pos x="T2" y="T3"/>
              </a:cxn>
              <a:cxn ang="0">
                <a:pos x="T4" y="T5"/>
              </a:cxn>
              <a:cxn ang="0">
                <a:pos x="T6" y="T7"/>
              </a:cxn>
            </a:cxnLst>
            <a:rect l="0" t="0" r="r" b="b"/>
            <a:pathLst>
              <a:path w="34" h="51">
                <a:moveTo>
                  <a:pt x="34" y="51"/>
                </a:moveTo>
                <a:lnTo>
                  <a:pt x="17" y="0"/>
                </a:lnTo>
                <a:lnTo>
                  <a:pt x="0" y="51"/>
                </a:lnTo>
                <a:lnTo>
                  <a:pt x="34" y="51"/>
                </a:lnTo>
                <a:close/>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5" name="Rectangle 53"/>
          <p:cNvSpPr>
            <a:spLocks noChangeArrowheads="1"/>
          </p:cNvSpPr>
          <p:nvPr/>
        </p:nvSpPr>
        <p:spPr bwMode="auto">
          <a:xfrm>
            <a:off x="5583238" y="4268788"/>
            <a:ext cx="1249362" cy="4397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6" name="Rectangle 54"/>
          <p:cNvSpPr>
            <a:spLocks noChangeArrowheads="1"/>
          </p:cNvSpPr>
          <p:nvPr/>
        </p:nvSpPr>
        <p:spPr bwMode="auto">
          <a:xfrm>
            <a:off x="5583238" y="4268788"/>
            <a:ext cx="1249362" cy="439737"/>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7" name="Rectangle 55"/>
          <p:cNvSpPr>
            <a:spLocks noChangeArrowheads="1"/>
          </p:cNvSpPr>
          <p:nvPr/>
        </p:nvSpPr>
        <p:spPr bwMode="auto">
          <a:xfrm>
            <a:off x="5583238" y="3732213"/>
            <a:ext cx="1249362" cy="536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8" name="Rectangle 56"/>
          <p:cNvSpPr>
            <a:spLocks noChangeArrowheads="1"/>
          </p:cNvSpPr>
          <p:nvPr/>
        </p:nvSpPr>
        <p:spPr bwMode="auto">
          <a:xfrm>
            <a:off x="5583238" y="3732213"/>
            <a:ext cx="1249362" cy="536575"/>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9" name="Rectangle 57"/>
          <p:cNvSpPr>
            <a:spLocks noChangeArrowheads="1"/>
          </p:cNvSpPr>
          <p:nvPr/>
        </p:nvSpPr>
        <p:spPr bwMode="auto">
          <a:xfrm>
            <a:off x="5753100" y="3760788"/>
            <a:ext cx="249237"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&lt;&lt;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0" name="Rectangle 58"/>
          <p:cNvSpPr>
            <a:spLocks noChangeArrowheads="1"/>
          </p:cNvSpPr>
          <p:nvPr/>
        </p:nvSpPr>
        <p:spPr bwMode="auto">
          <a:xfrm>
            <a:off x="5915025" y="3760788"/>
            <a:ext cx="681037"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Interface</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 name="Rectangle 59"/>
          <p:cNvSpPr>
            <a:spLocks noChangeArrowheads="1"/>
          </p:cNvSpPr>
          <p:nvPr/>
        </p:nvSpPr>
        <p:spPr bwMode="auto">
          <a:xfrm>
            <a:off x="6507163" y="3760788"/>
            <a:ext cx="249237"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&gt;&gt;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2" name="Rectangle 60"/>
          <p:cNvSpPr>
            <a:spLocks noChangeArrowheads="1"/>
          </p:cNvSpPr>
          <p:nvPr/>
        </p:nvSpPr>
        <p:spPr bwMode="auto">
          <a:xfrm>
            <a:off x="5643563" y="3990975"/>
            <a:ext cx="1219200"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a:ln>
                  <a:noFill/>
                </a:ln>
                <a:solidFill>
                  <a:srgbClr val="000000"/>
                </a:solidFill>
                <a:effectLst/>
                <a:latin typeface="Calibri" panose="020F0502020204030204" charset="0"/>
              </a:rPr>
              <a:t>MemoryStrategy</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3" name="Rectangle 61"/>
          <p:cNvSpPr>
            <a:spLocks noChangeArrowheads="1"/>
          </p:cNvSpPr>
          <p:nvPr/>
        </p:nvSpPr>
        <p:spPr bwMode="auto">
          <a:xfrm>
            <a:off x="5927725" y="4289425"/>
            <a:ext cx="635000"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getTotal</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4" name="Rectangle 62"/>
          <p:cNvSpPr>
            <a:spLocks noChangeArrowheads="1"/>
          </p:cNvSpPr>
          <p:nvPr/>
        </p:nvSpPr>
        <p:spPr bwMode="auto">
          <a:xfrm>
            <a:off x="6472238" y="4289425"/>
            <a:ext cx="188912"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5" name="Rectangle 63"/>
          <p:cNvSpPr>
            <a:spLocks noChangeArrowheads="1"/>
          </p:cNvSpPr>
          <p:nvPr/>
        </p:nvSpPr>
        <p:spPr bwMode="auto">
          <a:xfrm>
            <a:off x="5927725" y="4481513"/>
            <a:ext cx="635000"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getUsed</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6" name="Rectangle 64"/>
          <p:cNvSpPr>
            <a:spLocks noChangeArrowheads="1"/>
          </p:cNvSpPr>
          <p:nvPr/>
        </p:nvSpPr>
        <p:spPr bwMode="auto">
          <a:xfrm>
            <a:off x="6472238" y="4481513"/>
            <a:ext cx="1889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7" name="Rectangle 65"/>
          <p:cNvSpPr>
            <a:spLocks noChangeArrowheads="1"/>
          </p:cNvSpPr>
          <p:nvPr/>
        </p:nvSpPr>
        <p:spPr bwMode="auto">
          <a:xfrm>
            <a:off x="6373813" y="5334000"/>
            <a:ext cx="1604962" cy="4397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8" name="Rectangle 66"/>
          <p:cNvSpPr>
            <a:spLocks noChangeArrowheads="1"/>
          </p:cNvSpPr>
          <p:nvPr/>
        </p:nvSpPr>
        <p:spPr bwMode="auto">
          <a:xfrm>
            <a:off x="6373813" y="5334000"/>
            <a:ext cx="1604962" cy="439737"/>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9" name="Rectangle 67"/>
          <p:cNvSpPr>
            <a:spLocks noChangeArrowheads="1"/>
          </p:cNvSpPr>
          <p:nvPr/>
        </p:nvSpPr>
        <p:spPr bwMode="auto">
          <a:xfrm>
            <a:off x="6373813" y="4986338"/>
            <a:ext cx="1604962" cy="3476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0" name="Rectangle 68"/>
          <p:cNvSpPr>
            <a:spLocks noChangeArrowheads="1"/>
          </p:cNvSpPr>
          <p:nvPr/>
        </p:nvSpPr>
        <p:spPr bwMode="auto">
          <a:xfrm>
            <a:off x="6373813" y="4986338"/>
            <a:ext cx="1604962" cy="347662"/>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1" name="Rectangle 69"/>
          <p:cNvSpPr>
            <a:spLocks noChangeArrowheads="1"/>
          </p:cNvSpPr>
          <p:nvPr/>
        </p:nvSpPr>
        <p:spPr bwMode="auto">
          <a:xfrm>
            <a:off x="6419850" y="5056188"/>
            <a:ext cx="15224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a:ln>
                  <a:noFill/>
                </a:ln>
                <a:solidFill>
                  <a:srgbClr val="000000"/>
                </a:solidFill>
                <a:effectLst/>
                <a:latin typeface="Calibri" panose="020F0502020204030204" charset="0"/>
              </a:rPr>
              <a:t>MemoryStrategyImpl</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2" name="Rectangle 70"/>
          <p:cNvSpPr>
            <a:spLocks noChangeArrowheads="1"/>
          </p:cNvSpPr>
          <p:nvPr/>
        </p:nvSpPr>
        <p:spPr bwMode="auto">
          <a:xfrm>
            <a:off x="7856538" y="5056188"/>
            <a:ext cx="16986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a:ln>
                  <a:noFill/>
                </a:ln>
                <a:solidFill>
                  <a:srgbClr val="000000"/>
                </a:solidFill>
                <a:effectLst/>
                <a:latin typeface="Calibri" panose="020F0502020204030204" charset="0"/>
              </a:rPr>
              <a:t>3</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3" name="Rectangle 71"/>
          <p:cNvSpPr>
            <a:spLocks noChangeArrowheads="1"/>
          </p:cNvSpPr>
          <p:nvPr/>
        </p:nvSpPr>
        <p:spPr bwMode="auto">
          <a:xfrm>
            <a:off x="6896100" y="5353050"/>
            <a:ext cx="6334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getTotal</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4" name="Rectangle 72"/>
          <p:cNvSpPr>
            <a:spLocks noChangeArrowheads="1"/>
          </p:cNvSpPr>
          <p:nvPr/>
        </p:nvSpPr>
        <p:spPr bwMode="auto">
          <a:xfrm>
            <a:off x="7440613" y="5353050"/>
            <a:ext cx="1889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5" name="Rectangle 73"/>
          <p:cNvSpPr>
            <a:spLocks noChangeArrowheads="1"/>
          </p:cNvSpPr>
          <p:nvPr/>
        </p:nvSpPr>
        <p:spPr bwMode="auto">
          <a:xfrm>
            <a:off x="6896100" y="5546725"/>
            <a:ext cx="635000"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getUsed</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6" name="Rectangle 74"/>
          <p:cNvSpPr>
            <a:spLocks noChangeArrowheads="1"/>
          </p:cNvSpPr>
          <p:nvPr/>
        </p:nvSpPr>
        <p:spPr bwMode="auto">
          <a:xfrm>
            <a:off x="7440613" y="5546725"/>
            <a:ext cx="1889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7" name="Rectangle 75"/>
          <p:cNvSpPr>
            <a:spLocks noChangeArrowheads="1"/>
          </p:cNvSpPr>
          <p:nvPr/>
        </p:nvSpPr>
        <p:spPr bwMode="auto">
          <a:xfrm>
            <a:off x="4437063" y="5334000"/>
            <a:ext cx="1604962" cy="4397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8" name="Rectangle 76"/>
          <p:cNvSpPr>
            <a:spLocks noChangeArrowheads="1"/>
          </p:cNvSpPr>
          <p:nvPr/>
        </p:nvSpPr>
        <p:spPr bwMode="auto">
          <a:xfrm>
            <a:off x="4437063" y="5334000"/>
            <a:ext cx="1604962" cy="439737"/>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9" name="Rectangle 77"/>
          <p:cNvSpPr>
            <a:spLocks noChangeArrowheads="1"/>
          </p:cNvSpPr>
          <p:nvPr/>
        </p:nvSpPr>
        <p:spPr bwMode="auto">
          <a:xfrm>
            <a:off x="4437063" y="4986338"/>
            <a:ext cx="1604962" cy="3476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0" name="Rectangle 78"/>
          <p:cNvSpPr>
            <a:spLocks noChangeArrowheads="1"/>
          </p:cNvSpPr>
          <p:nvPr/>
        </p:nvSpPr>
        <p:spPr bwMode="auto">
          <a:xfrm>
            <a:off x="4437063" y="4986338"/>
            <a:ext cx="1604962" cy="347662"/>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1" name="Rectangle 79"/>
          <p:cNvSpPr>
            <a:spLocks noChangeArrowheads="1"/>
          </p:cNvSpPr>
          <p:nvPr/>
        </p:nvSpPr>
        <p:spPr bwMode="auto">
          <a:xfrm>
            <a:off x="4483100" y="5056188"/>
            <a:ext cx="1524000"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a:ln>
                  <a:noFill/>
                </a:ln>
                <a:solidFill>
                  <a:srgbClr val="000000"/>
                </a:solidFill>
                <a:effectLst/>
                <a:latin typeface="Calibri" panose="020F0502020204030204" charset="0"/>
              </a:rPr>
              <a:t>MemoryStrategyImpl</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82" name="Rectangle 80"/>
          <p:cNvSpPr>
            <a:spLocks noChangeArrowheads="1"/>
          </p:cNvSpPr>
          <p:nvPr/>
        </p:nvSpPr>
        <p:spPr bwMode="auto">
          <a:xfrm>
            <a:off x="5921375" y="5056188"/>
            <a:ext cx="168275"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a:ln>
                  <a:noFill/>
                </a:ln>
                <a:solidFill>
                  <a:srgbClr val="000000"/>
                </a:solidFill>
                <a:effectLst/>
                <a:latin typeface="Calibri" panose="020F0502020204030204"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83" name="Rectangle 81"/>
          <p:cNvSpPr>
            <a:spLocks noChangeArrowheads="1"/>
          </p:cNvSpPr>
          <p:nvPr/>
        </p:nvSpPr>
        <p:spPr bwMode="auto">
          <a:xfrm>
            <a:off x="4959350" y="5353050"/>
            <a:ext cx="635000"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getTotal</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84" name="Rectangle 82"/>
          <p:cNvSpPr>
            <a:spLocks noChangeArrowheads="1"/>
          </p:cNvSpPr>
          <p:nvPr/>
        </p:nvSpPr>
        <p:spPr bwMode="auto">
          <a:xfrm>
            <a:off x="5503863" y="5353050"/>
            <a:ext cx="1889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85" name="Rectangle 83"/>
          <p:cNvSpPr>
            <a:spLocks noChangeArrowheads="1"/>
          </p:cNvSpPr>
          <p:nvPr/>
        </p:nvSpPr>
        <p:spPr bwMode="auto">
          <a:xfrm>
            <a:off x="4960938" y="5546725"/>
            <a:ext cx="6334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getUsed</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86" name="Rectangle 84"/>
          <p:cNvSpPr>
            <a:spLocks noChangeArrowheads="1"/>
          </p:cNvSpPr>
          <p:nvPr/>
        </p:nvSpPr>
        <p:spPr bwMode="auto">
          <a:xfrm>
            <a:off x="5503863" y="5546725"/>
            <a:ext cx="1889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87" name="Rectangle 85"/>
          <p:cNvSpPr>
            <a:spLocks noChangeArrowheads="1"/>
          </p:cNvSpPr>
          <p:nvPr/>
        </p:nvSpPr>
        <p:spPr bwMode="auto">
          <a:xfrm>
            <a:off x="5405438" y="6200775"/>
            <a:ext cx="1604962" cy="4397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8" name="Rectangle 86"/>
          <p:cNvSpPr>
            <a:spLocks noChangeArrowheads="1"/>
          </p:cNvSpPr>
          <p:nvPr/>
        </p:nvSpPr>
        <p:spPr bwMode="auto">
          <a:xfrm>
            <a:off x="5405438" y="6200775"/>
            <a:ext cx="1604962" cy="439737"/>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9" name="Rectangle 87"/>
          <p:cNvSpPr>
            <a:spLocks noChangeArrowheads="1"/>
          </p:cNvSpPr>
          <p:nvPr/>
        </p:nvSpPr>
        <p:spPr bwMode="auto">
          <a:xfrm>
            <a:off x="5405438" y="5854700"/>
            <a:ext cx="1604962" cy="3460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0" name="Rectangle 88"/>
          <p:cNvSpPr>
            <a:spLocks noChangeArrowheads="1"/>
          </p:cNvSpPr>
          <p:nvPr/>
        </p:nvSpPr>
        <p:spPr bwMode="auto">
          <a:xfrm>
            <a:off x="5405438" y="5854700"/>
            <a:ext cx="1604962" cy="346075"/>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1" name="Rectangle 89"/>
          <p:cNvSpPr>
            <a:spLocks noChangeArrowheads="1"/>
          </p:cNvSpPr>
          <p:nvPr/>
        </p:nvSpPr>
        <p:spPr bwMode="auto">
          <a:xfrm>
            <a:off x="5451475" y="5922963"/>
            <a:ext cx="1524000"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a:ln>
                  <a:noFill/>
                </a:ln>
                <a:solidFill>
                  <a:srgbClr val="000000"/>
                </a:solidFill>
                <a:effectLst/>
                <a:latin typeface="Calibri" panose="020F0502020204030204" charset="0"/>
              </a:rPr>
              <a:t>MemoryStrategyImpl</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92" name="Rectangle 90"/>
          <p:cNvSpPr>
            <a:spLocks noChangeArrowheads="1"/>
          </p:cNvSpPr>
          <p:nvPr/>
        </p:nvSpPr>
        <p:spPr bwMode="auto">
          <a:xfrm>
            <a:off x="6888163" y="5922963"/>
            <a:ext cx="16986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a:ln>
                  <a:noFill/>
                </a:ln>
                <a:solidFill>
                  <a:srgbClr val="000000"/>
                </a:solidFill>
                <a:effectLst/>
                <a:latin typeface="Calibri" panose="020F0502020204030204" charset="0"/>
              </a:rPr>
              <a:t>2</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93" name="Rectangle 91"/>
          <p:cNvSpPr>
            <a:spLocks noChangeArrowheads="1"/>
          </p:cNvSpPr>
          <p:nvPr/>
        </p:nvSpPr>
        <p:spPr bwMode="auto">
          <a:xfrm>
            <a:off x="5927725" y="6219825"/>
            <a:ext cx="635000"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getTotal</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94" name="Rectangle 92"/>
          <p:cNvSpPr>
            <a:spLocks noChangeArrowheads="1"/>
          </p:cNvSpPr>
          <p:nvPr/>
        </p:nvSpPr>
        <p:spPr bwMode="auto">
          <a:xfrm>
            <a:off x="6472238" y="6219825"/>
            <a:ext cx="1889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95" name="Rectangle 93"/>
          <p:cNvSpPr>
            <a:spLocks noChangeArrowheads="1"/>
          </p:cNvSpPr>
          <p:nvPr/>
        </p:nvSpPr>
        <p:spPr bwMode="auto">
          <a:xfrm>
            <a:off x="5927725" y="6416675"/>
            <a:ext cx="635000"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getUsed</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96" name="Rectangle 94"/>
          <p:cNvSpPr>
            <a:spLocks noChangeArrowheads="1"/>
          </p:cNvSpPr>
          <p:nvPr/>
        </p:nvSpPr>
        <p:spPr bwMode="auto">
          <a:xfrm>
            <a:off x="6472238" y="6416675"/>
            <a:ext cx="188912"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97" name="Line 95"/>
          <p:cNvSpPr>
            <a:spLocks noChangeShapeType="1"/>
          </p:cNvSpPr>
          <p:nvPr/>
        </p:nvSpPr>
        <p:spPr bwMode="auto">
          <a:xfrm flipV="1">
            <a:off x="6207125" y="4789488"/>
            <a:ext cx="0" cy="1065212"/>
          </a:xfrm>
          <a:prstGeom prst="line">
            <a:avLst/>
          </a:prstGeom>
          <a:noFill/>
          <a:ln w="63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98" name="Freeform 96"/>
          <p:cNvSpPr/>
          <p:nvPr/>
        </p:nvSpPr>
        <p:spPr bwMode="auto">
          <a:xfrm>
            <a:off x="6180138" y="4708525"/>
            <a:ext cx="55562" cy="80962"/>
          </a:xfrm>
          <a:custGeom>
            <a:avLst/>
            <a:gdLst>
              <a:gd name="T0" fmla="*/ 35 w 35"/>
              <a:gd name="T1" fmla="*/ 51 h 51"/>
              <a:gd name="T2" fmla="*/ 17 w 35"/>
              <a:gd name="T3" fmla="*/ 0 h 51"/>
              <a:gd name="T4" fmla="*/ 0 w 35"/>
              <a:gd name="T5" fmla="*/ 51 h 51"/>
              <a:gd name="T6" fmla="*/ 35 w 35"/>
              <a:gd name="T7" fmla="*/ 51 h 51"/>
            </a:gdLst>
            <a:ahLst/>
            <a:cxnLst>
              <a:cxn ang="0">
                <a:pos x="T0" y="T1"/>
              </a:cxn>
              <a:cxn ang="0">
                <a:pos x="T2" y="T3"/>
              </a:cxn>
              <a:cxn ang="0">
                <a:pos x="T4" y="T5"/>
              </a:cxn>
              <a:cxn ang="0">
                <a:pos x="T6" y="T7"/>
              </a:cxn>
            </a:cxnLst>
            <a:rect l="0" t="0" r="r" b="b"/>
            <a:pathLst>
              <a:path w="35" h="51">
                <a:moveTo>
                  <a:pt x="35" y="51"/>
                </a:moveTo>
                <a:lnTo>
                  <a:pt x="17" y="0"/>
                </a:lnTo>
                <a:lnTo>
                  <a:pt x="0" y="51"/>
                </a:lnTo>
                <a:lnTo>
                  <a:pt x="35" y="51"/>
                </a:lnTo>
                <a:close/>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9" name="Freeform 97"/>
          <p:cNvSpPr/>
          <p:nvPr/>
        </p:nvSpPr>
        <p:spPr bwMode="auto">
          <a:xfrm>
            <a:off x="5240338" y="4789488"/>
            <a:ext cx="966787" cy="196850"/>
          </a:xfrm>
          <a:custGeom>
            <a:avLst/>
            <a:gdLst>
              <a:gd name="T0" fmla="*/ 0 w 609"/>
              <a:gd name="T1" fmla="*/ 124 h 124"/>
              <a:gd name="T2" fmla="*/ 0 w 609"/>
              <a:gd name="T3" fmla="*/ 22 h 124"/>
              <a:gd name="T4" fmla="*/ 609 w 609"/>
              <a:gd name="T5" fmla="*/ 22 h 124"/>
              <a:gd name="T6" fmla="*/ 609 w 609"/>
              <a:gd name="T7" fmla="*/ 0 h 124"/>
            </a:gdLst>
            <a:ahLst/>
            <a:cxnLst>
              <a:cxn ang="0">
                <a:pos x="T0" y="T1"/>
              </a:cxn>
              <a:cxn ang="0">
                <a:pos x="T2" y="T3"/>
              </a:cxn>
              <a:cxn ang="0">
                <a:pos x="T4" y="T5"/>
              </a:cxn>
              <a:cxn ang="0">
                <a:pos x="T6" y="T7"/>
              </a:cxn>
            </a:cxnLst>
            <a:rect l="0" t="0" r="r" b="b"/>
            <a:pathLst>
              <a:path w="609" h="124">
                <a:moveTo>
                  <a:pt x="0" y="124"/>
                </a:moveTo>
                <a:lnTo>
                  <a:pt x="0" y="22"/>
                </a:lnTo>
                <a:lnTo>
                  <a:pt x="609" y="22"/>
                </a:lnTo>
                <a:lnTo>
                  <a:pt x="609" y="0"/>
                </a:lnTo>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0" name="Freeform 98"/>
          <p:cNvSpPr/>
          <p:nvPr/>
        </p:nvSpPr>
        <p:spPr bwMode="auto">
          <a:xfrm>
            <a:off x="6180138" y="4708525"/>
            <a:ext cx="55562" cy="80962"/>
          </a:xfrm>
          <a:custGeom>
            <a:avLst/>
            <a:gdLst>
              <a:gd name="T0" fmla="*/ 35 w 35"/>
              <a:gd name="T1" fmla="*/ 51 h 51"/>
              <a:gd name="T2" fmla="*/ 17 w 35"/>
              <a:gd name="T3" fmla="*/ 0 h 51"/>
              <a:gd name="T4" fmla="*/ 0 w 35"/>
              <a:gd name="T5" fmla="*/ 51 h 51"/>
              <a:gd name="T6" fmla="*/ 35 w 35"/>
              <a:gd name="T7" fmla="*/ 51 h 51"/>
            </a:gdLst>
            <a:ahLst/>
            <a:cxnLst>
              <a:cxn ang="0">
                <a:pos x="T0" y="T1"/>
              </a:cxn>
              <a:cxn ang="0">
                <a:pos x="T2" y="T3"/>
              </a:cxn>
              <a:cxn ang="0">
                <a:pos x="T4" y="T5"/>
              </a:cxn>
              <a:cxn ang="0">
                <a:pos x="T6" y="T7"/>
              </a:cxn>
            </a:cxnLst>
            <a:rect l="0" t="0" r="r" b="b"/>
            <a:pathLst>
              <a:path w="35" h="51">
                <a:moveTo>
                  <a:pt x="35" y="51"/>
                </a:moveTo>
                <a:lnTo>
                  <a:pt x="17" y="0"/>
                </a:lnTo>
                <a:lnTo>
                  <a:pt x="0" y="51"/>
                </a:lnTo>
                <a:lnTo>
                  <a:pt x="35" y="51"/>
                </a:lnTo>
                <a:close/>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1" name="Freeform 99"/>
          <p:cNvSpPr/>
          <p:nvPr/>
        </p:nvSpPr>
        <p:spPr bwMode="auto">
          <a:xfrm>
            <a:off x="6207125" y="4789488"/>
            <a:ext cx="968375" cy="196850"/>
          </a:xfrm>
          <a:custGeom>
            <a:avLst/>
            <a:gdLst>
              <a:gd name="T0" fmla="*/ 610 w 610"/>
              <a:gd name="T1" fmla="*/ 124 h 124"/>
              <a:gd name="T2" fmla="*/ 610 w 610"/>
              <a:gd name="T3" fmla="*/ 22 h 124"/>
              <a:gd name="T4" fmla="*/ 0 w 610"/>
              <a:gd name="T5" fmla="*/ 22 h 124"/>
              <a:gd name="T6" fmla="*/ 0 w 610"/>
              <a:gd name="T7" fmla="*/ 0 h 124"/>
            </a:gdLst>
            <a:ahLst/>
            <a:cxnLst>
              <a:cxn ang="0">
                <a:pos x="T0" y="T1"/>
              </a:cxn>
              <a:cxn ang="0">
                <a:pos x="T2" y="T3"/>
              </a:cxn>
              <a:cxn ang="0">
                <a:pos x="T4" y="T5"/>
              </a:cxn>
              <a:cxn ang="0">
                <a:pos x="T6" y="T7"/>
              </a:cxn>
            </a:cxnLst>
            <a:rect l="0" t="0" r="r" b="b"/>
            <a:pathLst>
              <a:path w="610" h="124">
                <a:moveTo>
                  <a:pt x="610" y="124"/>
                </a:moveTo>
                <a:lnTo>
                  <a:pt x="610" y="22"/>
                </a:lnTo>
                <a:lnTo>
                  <a:pt x="0" y="22"/>
                </a:lnTo>
                <a:lnTo>
                  <a:pt x="0" y="0"/>
                </a:lnTo>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2" name="Freeform 100"/>
          <p:cNvSpPr/>
          <p:nvPr/>
        </p:nvSpPr>
        <p:spPr bwMode="auto">
          <a:xfrm>
            <a:off x="6180138" y="4708525"/>
            <a:ext cx="55562" cy="80962"/>
          </a:xfrm>
          <a:custGeom>
            <a:avLst/>
            <a:gdLst>
              <a:gd name="T0" fmla="*/ 35 w 35"/>
              <a:gd name="T1" fmla="*/ 51 h 51"/>
              <a:gd name="T2" fmla="*/ 17 w 35"/>
              <a:gd name="T3" fmla="*/ 0 h 51"/>
              <a:gd name="T4" fmla="*/ 0 w 35"/>
              <a:gd name="T5" fmla="*/ 51 h 51"/>
              <a:gd name="T6" fmla="*/ 35 w 35"/>
              <a:gd name="T7" fmla="*/ 51 h 51"/>
            </a:gdLst>
            <a:ahLst/>
            <a:cxnLst>
              <a:cxn ang="0">
                <a:pos x="T0" y="T1"/>
              </a:cxn>
              <a:cxn ang="0">
                <a:pos x="T2" y="T3"/>
              </a:cxn>
              <a:cxn ang="0">
                <a:pos x="T4" y="T5"/>
              </a:cxn>
              <a:cxn ang="0">
                <a:pos x="T6" y="T7"/>
              </a:cxn>
            </a:cxnLst>
            <a:rect l="0" t="0" r="r" b="b"/>
            <a:pathLst>
              <a:path w="35" h="51">
                <a:moveTo>
                  <a:pt x="35" y="51"/>
                </a:moveTo>
                <a:lnTo>
                  <a:pt x="17" y="0"/>
                </a:lnTo>
                <a:lnTo>
                  <a:pt x="0" y="51"/>
                </a:lnTo>
                <a:lnTo>
                  <a:pt x="35" y="51"/>
                </a:lnTo>
                <a:close/>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3" name="Rectangle 101"/>
          <p:cNvSpPr>
            <a:spLocks noChangeArrowheads="1"/>
          </p:cNvSpPr>
          <p:nvPr/>
        </p:nvSpPr>
        <p:spPr bwMode="auto">
          <a:xfrm>
            <a:off x="3673475" y="6419850"/>
            <a:ext cx="1120775" cy="2460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4" name="Rectangle 102"/>
          <p:cNvSpPr>
            <a:spLocks noChangeArrowheads="1"/>
          </p:cNvSpPr>
          <p:nvPr/>
        </p:nvSpPr>
        <p:spPr bwMode="auto">
          <a:xfrm>
            <a:off x="3673475" y="6419850"/>
            <a:ext cx="1120775" cy="246062"/>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5" name="Rectangle 103"/>
          <p:cNvSpPr>
            <a:spLocks noChangeArrowheads="1"/>
          </p:cNvSpPr>
          <p:nvPr/>
        </p:nvSpPr>
        <p:spPr bwMode="auto">
          <a:xfrm>
            <a:off x="3673475" y="5883275"/>
            <a:ext cx="1120775" cy="536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6" name="Rectangle 104"/>
          <p:cNvSpPr>
            <a:spLocks noChangeArrowheads="1"/>
          </p:cNvSpPr>
          <p:nvPr/>
        </p:nvSpPr>
        <p:spPr bwMode="auto">
          <a:xfrm>
            <a:off x="3673475" y="5883275"/>
            <a:ext cx="1120775" cy="536575"/>
          </a:xfrm>
          <a:prstGeom prst="rect">
            <a:avLst/>
          </a:pr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7" name="Rectangle 105"/>
          <p:cNvSpPr>
            <a:spLocks noChangeArrowheads="1"/>
          </p:cNvSpPr>
          <p:nvPr/>
        </p:nvSpPr>
        <p:spPr bwMode="auto">
          <a:xfrm>
            <a:off x="3778250" y="5911850"/>
            <a:ext cx="250825"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&lt;&lt;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08" name="Rectangle 106"/>
          <p:cNvSpPr>
            <a:spLocks noChangeArrowheads="1"/>
          </p:cNvSpPr>
          <p:nvPr/>
        </p:nvSpPr>
        <p:spPr bwMode="auto">
          <a:xfrm>
            <a:off x="3940175" y="5911850"/>
            <a:ext cx="681037"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Interface</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09" name="Rectangle 107"/>
          <p:cNvSpPr>
            <a:spLocks noChangeArrowheads="1"/>
          </p:cNvSpPr>
          <p:nvPr/>
        </p:nvSpPr>
        <p:spPr bwMode="auto">
          <a:xfrm>
            <a:off x="4532313" y="5911850"/>
            <a:ext cx="249237"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&gt;&gt;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10" name="Rectangle 108"/>
          <p:cNvSpPr>
            <a:spLocks noChangeArrowheads="1"/>
          </p:cNvSpPr>
          <p:nvPr/>
        </p:nvSpPr>
        <p:spPr bwMode="auto">
          <a:xfrm>
            <a:off x="3735388" y="6142038"/>
            <a:ext cx="1085850"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a:ln>
                  <a:noFill/>
                </a:ln>
                <a:solidFill>
                  <a:srgbClr val="000000"/>
                </a:solidFill>
                <a:effectLst/>
                <a:latin typeface="Calibri" panose="020F0502020204030204" charset="0"/>
              </a:rPr>
              <a:t>Latencytrategy</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11" name="Rectangle 109"/>
          <p:cNvSpPr>
            <a:spLocks noChangeArrowheads="1"/>
          </p:cNvSpPr>
          <p:nvPr/>
        </p:nvSpPr>
        <p:spPr bwMode="auto">
          <a:xfrm>
            <a:off x="3867150" y="6438900"/>
            <a:ext cx="808037"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getLatency</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12" name="Rectangle 110"/>
          <p:cNvSpPr>
            <a:spLocks noChangeArrowheads="1"/>
          </p:cNvSpPr>
          <p:nvPr/>
        </p:nvSpPr>
        <p:spPr bwMode="auto">
          <a:xfrm>
            <a:off x="4584700" y="6438900"/>
            <a:ext cx="1889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13" name="Rectangle 111"/>
          <p:cNvSpPr>
            <a:spLocks noChangeArrowheads="1"/>
          </p:cNvSpPr>
          <p:nvPr/>
        </p:nvSpPr>
        <p:spPr bwMode="auto">
          <a:xfrm>
            <a:off x="3405188" y="1498600"/>
            <a:ext cx="1655762" cy="1825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14" name="Rectangle 112"/>
          <p:cNvSpPr>
            <a:spLocks noChangeArrowheads="1"/>
          </p:cNvSpPr>
          <p:nvPr/>
        </p:nvSpPr>
        <p:spPr bwMode="auto">
          <a:xfrm>
            <a:off x="3405188" y="1498600"/>
            <a:ext cx="1655762" cy="1825625"/>
          </a:xfrm>
          <a:prstGeom prst="rect">
            <a:avLst/>
          </a:prstGeom>
          <a:noFill/>
          <a:ln w="6350" cap="rnd">
            <a:solidFill>
              <a:srgbClr val="FF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5" name="Rectangle 113"/>
          <p:cNvSpPr>
            <a:spLocks noChangeArrowheads="1"/>
          </p:cNvSpPr>
          <p:nvPr/>
        </p:nvSpPr>
        <p:spPr bwMode="auto">
          <a:xfrm>
            <a:off x="3405188" y="1150938"/>
            <a:ext cx="1655762" cy="3476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16" name="Rectangle 114"/>
          <p:cNvSpPr>
            <a:spLocks noChangeArrowheads="1"/>
          </p:cNvSpPr>
          <p:nvPr/>
        </p:nvSpPr>
        <p:spPr bwMode="auto">
          <a:xfrm>
            <a:off x="3405188" y="1150938"/>
            <a:ext cx="1655762" cy="347662"/>
          </a:xfrm>
          <a:prstGeom prst="rect">
            <a:avLst/>
          </a:prstGeom>
          <a:noFill/>
          <a:ln w="6350" cap="rnd">
            <a:solidFill>
              <a:srgbClr val="FF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7" name="Rectangle 115"/>
          <p:cNvSpPr>
            <a:spLocks noChangeArrowheads="1"/>
          </p:cNvSpPr>
          <p:nvPr/>
        </p:nvSpPr>
        <p:spPr bwMode="auto">
          <a:xfrm>
            <a:off x="3959225" y="1223963"/>
            <a:ext cx="639762"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1" i="0" u="none" strike="noStrike" cap="none" normalizeH="0" baseline="0">
                <a:ln>
                  <a:noFill/>
                </a:ln>
                <a:solidFill>
                  <a:srgbClr val="FF0000"/>
                </a:solidFill>
                <a:effectLst/>
                <a:latin typeface="Calibri" panose="020F0502020204030204" charset="0"/>
              </a:rPr>
              <a:t>Monitor</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18" name="Rectangle 116"/>
          <p:cNvSpPr>
            <a:spLocks noChangeArrowheads="1"/>
          </p:cNvSpPr>
          <p:nvPr/>
        </p:nvSpPr>
        <p:spPr bwMode="auto">
          <a:xfrm>
            <a:off x="3962400" y="1517650"/>
            <a:ext cx="612775"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FF0000"/>
                </a:solidFill>
                <a:effectLst/>
                <a:latin typeface="Calibri" panose="020F0502020204030204" charset="0"/>
              </a:rPr>
              <a:t>getLoad</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19" name="Rectangle 117"/>
          <p:cNvSpPr>
            <a:spLocks noChangeArrowheads="1"/>
          </p:cNvSpPr>
          <p:nvPr/>
        </p:nvSpPr>
        <p:spPr bwMode="auto">
          <a:xfrm>
            <a:off x="4489450" y="1517650"/>
            <a:ext cx="1889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FF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20" name="Rectangle 118"/>
          <p:cNvSpPr>
            <a:spLocks noChangeArrowheads="1"/>
          </p:cNvSpPr>
          <p:nvPr/>
        </p:nvSpPr>
        <p:spPr bwMode="auto">
          <a:xfrm>
            <a:off x="3671888" y="1714500"/>
            <a:ext cx="1193800"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FF0000"/>
                </a:solidFill>
                <a:effectLst/>
                <a:latin typeface="Calibri" panose="020F0502020204030204" charset="0"/>
              </a:rPr>
              <a:t>getTotalMemory</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21" name="Rectangle 119"/>
          <p:cNvSpPr>
            <a:spLocks noChangeArrowheads="1"/>
          </p:cNvSpPr>
          <p:nvPr/>
        </p:nvSpPr>
        <p:spPr bwMode="auto">
          <a:xfrm>
            <a:off x="4778375" y="1714500"/>
            <a:ext cx="188912"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FF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22" name="Rectangle 120"/>
          <p:cNvSpPr>
            <a:spLocks noChangeArrowheads="1"/>
          </p:cNvSpPr>
          <p:nvPr/>
        </p:nvSpPr>
        <p:spPr bwMode="auto">
          <a:xfrm>
            <a:off x="3671888" y="1906588"/>
            <a:ext cx="1193800"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FF0000"/>
                </a:solidFill>
                <a:effectLst/>
                <a:latin typeface="Calibri" panose="020F0502020204030204" charset="0"/>
              </a:rPr>
              <a:t>getUsedMemory</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23" name="Rectangle 121"/>
          <p:cNvSpPr>
            <a:spLocks noChangeArrowheads="1"/>
          </p:cNvSpPr>
          <p:nvPr/>
        </p:nvSpPr>
        <p:spPr bwMode="auto">
          <a:xfrm>
            <a:off x="4778375" y="1906588"/>
            <a:ext cx="1889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FF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24" name="Rectangle 122"/>
          <p:cNvSpPr>
            <a:spLocks noChangeArrowheads="1"/>
          </p:cNvSpPr>
          <p:nvPr/>
        </p:nvSpPr>
        <p:spPr bwMode="auto">
          <a:xfrm>
            <a:off x="3581400" y="2100263"/>
            <a:ext cx="1374775"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FF0000"/>
                </a:solidFill>
                <a:effectLst/>
                <a:latin typeface="Calibri" panose="020F0502020204030204" charset="0"/>
              </a:rPr>
              <a:t>getNetworkLatency</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25" name="Rectangle 123"/>
          <p:cNvSpPr>
            <a:spLocks noChangeArrowheads="1"/>
          </p:cNvSpPr>
          <p:nvPr/>
        </p:nvSpPr>
        <p:spPr bwMode="auto">
          <a:xfrm>
            <a:off x="4868863" y="2100263"/>
            <a:ext cx="1889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FF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26" name="Rectangle 124"/>
          <p:cNvSpPr>
            <a:spLocks noChangeArrowheads="1"/>
          </p:cNvSpPr>
          <p:nvPr/>
        </p:nvSpPr>
        <p:spPr bwMode="auto">
          <a:xfrm>
            <a:off x="4051300" y="2288151"/>
            <a:ext cx="438150"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FF0000"/>
                </a:solidFill>
                <a:effectLst/>
                <a:latin typeface="Calibri" panose="020F0502020204030204" charset="0"/>
              </a:rPr>
              <a:t>show</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27" name="Rectangle 125"/>
          <p:cNvSpPr>
            <a:spLocks noChangeArrowheads="1"/>
          </p:cNvSpPr>
          <p:nvPr/>
        </p:nvSpPr>
        <p:spPr bwMode="auto">
          <a:xfrm>
            <a:off x="4402138" y="2294732"/>
            <a:ext cx="18891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dirty="0">
                <a:ln>
                  <a:noFill/>
                </a:ln>
                <a:solidFill>
                  <a:srgbClr val="FF0000"/>
                </a:solidFill>
                <a:effectLst/>
                <a:latin typeface="Calibri" panose="020F050202020403020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28" name="Freeform 126"/>
          <p:cNvSpPr>
            <a:spLocks noEditPoints="1"/>
          </p:cNvSpPr>
          <p:nvPr/>
        </p:nvSpPr>
        <p:spPr bwMode="auto">
          <a:xfrm>
            <a:off x="3430588" y="2593563"/>
            <a:ext cx="1604962" cy="7937"/>
          </a:xfrm>
          <a:custGeom>
            <a:avLst/>
            <a:gdLst>
              <a:gd name="T0" fmla="*/ 21 w 1011"/>
              <a:gd name="T1" fmla="*/ 0 h 5"/>
              <a:gd name="T2" fmla="*/ 26 w 1011"/>
              <a:gd name="T3" fmla="*/ 5 h 5"/>
              <a:gd name="T4" fmla="*/ 51 w 1011"/>
              <a:gd name="T5" fmla="*/ 0 h 5"/>
              <a:gd name="T6" fmla="*/ 72 w 1011"/>
              <a:gd name="T7" fmla="*/ 5 h 5"/>
              <a:gd name="T8" fmla="*/ 77 w 1011"/>
              <a:gd name="T9" fmla="*/ 0 h 5"/>
              <a:gd name="T10" fmla="*/ 111 w 1011"/>
              <a:gd name="T11" fmla="*/ 0 h 5"/>
              <a:gd name="T12" fmla="*/ 115 w 1011"/>
              <a:gd name="T13" fmla="*/ 5 h 5"/>
              <a:gd name="T14" fmla="*/ 140 w 1011"/>
              <a:gd name="T15" fmla="*/ 0 h 5"/>
              <a:gd name="T16" fmla="*/ 162 w 1011"/>
              <a:gd name="T17" fmla="*/ 5 h 5"/>
              <a:gd name="T18" fmla="*/ 166 w 1011"/>
              <a:gd name="T19" fmla="*/ 0 h 5"/>
              <a:gd name="T20" fmla="*/ 200 w 1011"/>
              <a:gd name="T21" fmla="*/ 0 h 5"/>
              <a:gd name="T22" fmla="*/ 204 w 1011"/>
              <a:gd name="T23" fmla="*/ 5 h 5"/>
              <a:gd name="T24" fmla="*/ 230 w 1011"/>
              <a:gd name="T25" fmla="*/ 0 h 5"/>
              <a:gd name="T26" fmla="*/ 251 w 1011"/>
              <a:gd name="T27" fmla="*/ 5 h 5"/>
              <a:gd name="T28" fmla="*/ 255 w 1011"/>
              <a:gd name="T29" fmla="*/ 0 h 5"/>
              <a:gd name="T30" fmla="*/ 289 w 1011"/>
              <a:gd name="T31" fmla="*/ 0 h 5"/>
              <a:gd name="T32" fmla="*/ 293 w 1011"/>
              <a:gd name="T33" fmla="*/ 5 h 5"/>
              <a:gd name="T34" fmla="*/ 319 w 1011"/>
              <a:gd name="T35" fmla="*/ 0 h 5"/>
              <a:gd name="T36" fmla="*/ 340 w 1011"/>
              <a:gd name="T37" fmla="*/ 5 h 5"/>
              <a:gd name="T38" fmla="*/ 344 w 1011"/>
              <a:gd name="T39" fmla="*/ 0 h 5"/>
              <a:gd name="T40" fmla="*/ 378 w 1011"/>
              <a:gd name="T41" fmla="*/ 0 h 5"/>
              <a:gd name="T42" fmla="*/ 383 w 1011"/>
              <a:gd name="T43" fmla="*/ 5 h 5"/>
              <a:gd name="T44" fmla="*/ 408 w 1011"/>
              <a:gd name="T45" fmla="*/ 0 h 5"/>
              <a:gd name="T46" fmla="*/ 429 w 1011"/>
              <a:gd name="T47" fmla="*/ 5 h 5"/>
              <a:gd name="T48" fmla="*/ 434 w 1011"/>
              <a:gd name="T49" fmla="*/ 0 h 5"/>
              <a:gd name="T50" fmla="*/ 468 w 1011"/>
              <a:gd name="T51" fmla="*/ 0 h 5"/>
              <a:gd name="T52" fmla="*/ 472 w 1011"/>
              <a:gd name="T53" fmla="*/ 5 h 5"/>
              <a:gd name="T54" fmla="*/ 498 w 1011"/>
              <a:gd name="T55" fmla="*/ 0 h 5"/>
              <a:gd name="T56" fmla="*/ 519 w 1011"/>
              <a:gd name="T57" fmla="*/ 5 h 5"/>
              <a:gd name="T58" fmla="*/ 523 w 1011"/>
              <a:gd name="T59" fmla="*/ 0 h 5"/>
              <a:gd name="T60" fmla="*/ 557 w 1011"/>
              <a:gd name="T61" fmla="*/ 0 h 5"/>
              <a:gd name="T62" fmla="*/ 561 w 1011"/>
              <a:gd name="T63" fmla="*/ 5 h 5"/>
              <a:gd name="T64" fmla="*/ 587 w 1011"/>
              <a:gd name="T65" fmla="*/ 0 h 5"/>
              <a:gd name="T66" fmla="*/ 608 w 1011"/>
              <a:gd name="T67" fmla="*/ 5 h 5"/>
              <a:gd name="T68" fmla="*/ 612 w 1011"/>
              <a:gd name="T69" fmla="*/ 0 h 5"/>
              <a:gd name="T70" fmla="*/ 646 w 1011"/>
              <a:gd name="T71" fmla="*/ 0 h 5"/>
              <a:gd name="T72" fmla="*/ 650 w 1011"/>
              <a:gd name="T73" fmla="*/ 5 h 5"/>
              <a:gd name="T74" fmla="*/ 676 w 1011"/>
              <a:gd name="T75" fmla="*/ 0 h 5"/>
              <a:gd name="T76" fmla="*/ 697 w 1011"/>
              <a:gd name="T77" fmla="*/ 5 h 5"/>
              <a:gd name="T78" fmla="*/ 701 w 1011"/>
              <a:gd name="T79" fmla="*/ 0 h 5"/>
              <a:gd name="T80" fmla="*/ 735 w 1011"/>
              <a:gd name="T81" fmla="*/ 0 h 5"/>
              <a:gd name="T82" fmla="*/ 740 w 1011"/>
              <a:gd name="T83" fmla="*/ 5 h 5"/>
              <a:gd name="T84" fmla="*/ 765 w 1011"/>
              <a:gd name="T85" fmla="*/ 0 h 5"/>
              <a:gd name="T86" fmla="*/ 787 w 1011"/>
              <a:gd name="T87" fmla="*/ 5 h 5"/>
              <a:gd name="T88" fmla="*/ 791 w 1011"/>
              <a:gd name="T89" fmla="*/ 0 h 5"/>
              <a:gd name="T90" fmla="*/ 825 w 1011"/>
              <a:gd name="T91" fmla="*/ 0 h 5"/>
              <a:gd name="T92" fmla="*/ 829 w 1011"/>
              <a:gd name="T93" fmla="*/ 5 h 5"/>
              <a:gd name="T94" fmla="*/ 854 w 1011"/>
              <a:gd name="T95" fmla="*/ 0 h 5"/>
              <a:gd name="T96" fmla="*/ 876 w 1011"/>
              <a:gd name="T97" fmla="*/ 5 h 5"/>
              <a:gd name="T98" fmla="*/ 880 w 1011"/>
              <a:gd name="T99" fmla="*/ 0 h 5"/>
              <a:gd name="T100" fmla="*/ 914 w 1011"/>
              <a:gd name="T101" fmla="*/ 0 h 5"/>
              <a:gd name="T102" fmla="*/ 918 w 1011"/>
              <a:gd name="T103" fmla="*/ 5 h 5"/>
              <a:gd name="T104" fmla="*/ 944 w 1011"/>
              <a:gd name="T105" fmla="*/ 0 h 5"/>
              <a:gd name="T106" fmla="*/ 965 w 1011"/>
              <a:gd name="T107" fmla="*/ 5 h 5"/>
              <a:gd name="T108" fmla="*/ 969 w 1011"/>
              <a:gd name="T109" fmla="*/ 0 h 5"/>
              <a:gd name="T110" fmla="*/ 1003 w 1011"/>
              <a:gd name="T111" fmla="*/ 0 h 5"/>
              <a:gd name="T112" fmla="*/ 1007 w 1011"/>
              <a:gd name="T11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11" h="5">
                <a:moveTo>
                  <a:pt x="0" y="0"/>
                </a:moveTo>
                <a:lnTo>
                  <a:pt x="9" y="0"/>
                </a:lnTo>
                <a:lnTo>
                  <a:pt x="9" y="5"/>
                </a:lnTo>
                <a:lnTo>
                  <a:pt x="0" y="5"/>
                </a:lnTo>
                <a:lnTo>
                  <a:pt x="0" y="0"/>
                </a:lnTo>
                <a:close/>
                <a:moveTo>
                  <a:pt x="13" y="0"/>
                </a:moveTo>
                <a:lnTo>
                  <a:pt x="21" y="0"/>
                </a:lnTo>
                <a:lnTo>
                  <a:pt x="21" y="5"/>
                </a:lnTo>
                <a:lnTo>
                  <a:pt x="13" y="5"/>
                </a:lnTo>
                <a:lnTo>
                  <a:pt x="13" y="0"/>
                </a:lnTo>
                <a:close/>
                <a:moveTo>
                  <a:pt x="26" y="0"/>
                </a:moveTo>
                <a:lnTo>
                  <a:pt x="34" y="0"/>
                </a:lnTo>
                <a:lnTo>
                  <a:pt x="34" y="5"/>
                </a:lnTo>
                <a:lnTo>
                  <a:pt x="26" y="5"/>
                </a:lnTo>
                <a:lnTo>
                  <a:pt x="26" y="0"/>
                </a:lnTo>
                <a:close/>
                <a:moveTo>
                  <a:pt x="38" y="0"/>
                </a:moveTo>
                <a:lnTo>
                  <a:pt x="47" y="0"/>
                </a:lnTo>
                <a:lnTo>
                  <a:pt x="47" y="5"/>
                </a:lnTo>
                <a:lnTo>
                  <a:pt x="38" y="5"/>
                </a:lnTo>
                <a:lnTo>
                  <a:pt x="38" y="0"/>
                </a:lnTo>
                <a:close/>
                <a:moveTo>
                  <a:pt x="51" y="0"/>
                </a:moveTo>
                <a:lnTo>
                  <a:pt x="60" y="0"/>
                </a:lnTo>
                <a:lnTo>
                  <a:pt x="60" y="5"/>
                </a:lnTo>
                <a:lnTo>
                  <a:pt x="51" y="5"/>
                </a:lnTo>
                <a:lnTo>
                  <a:pt x="51" y="0"/>
                </a:lnTo>
                <a:close/>
                <a:moveTo>
                  <a:pt x="64" y="0"/>
                </a:moveTo>
                <a:lnTo>
                  <a:pt x="72" y="0"/>
                </a:lnTo>
                <a:lnTo>
                  <a:pt x="72" y="5"/>
                </a:lnTo>
                <a:lnTo>
                  <a:pt x="64" y="5"/>
                </a:lnTo>
                <a:lnTo>
                  <a:pt x="64" y="0"/>
                </a:lnTo>
                <a:close/>
                <a:moveTo>
                  <a:pt x="77" y="0"/>
                </a:moveTo>
                <a:lnTo>
                  <a:pt x="85" y="0"/>
                </a:lnTo>
                <a:lnTo>
                  <a:pt x="85" y="5"/>
                </a:lnTo>
                <a:lnTo>
                  <a:pt x="77" y="5"/>
                </a:lnTo>
                <a:lnTo>
                  <a:pt x="77" y="0"/>
                </a:lnTo>
                <a:close/>
                <a:moveTo>
                  <a:pt x="89" y="0"/>
                </a:moveTo>
                <a:lnTo>
                  <a:pt x="98" y="0"/>
                </a:lnTo>
                <a:lnTo>
                  <a:pt x="98" y="5"/>
                </a:lnTo>
                <a:lnTo>
                  <a:pt x="89" y="5"/>
                </a:lnTo>
                <a:lnTo>
                  <a:pt x="89" y="0"/>
                </a:lnTo>
                <a:close/>
                <a:moveTo>
                  <a:pt x="102" y="0"/>
                </a:moveTo>
                <a:lnTo>
                  <a:pt x="111" y="0"/>
                </a:lnTo>
                <a:lnTo>
                  <a:pt x="111" y="5"/>
                </a:lnTo>
                <a:lnTo>
                  <a:pt x="102" y="5"/>
                </a:lnTo>
                <a:lnTo>
                  <a:pt x="102" y="0"/>
                </a:lnTo>
                <a:close/>
                <a:moveTo>
                  <a:pt x="115" y="0"/>
                </a:moveTo>
                <a:lnTo>
                  <a:pt x="123" y="0"/>
                </a:lnTo>
                <a:lnTo>
                  <a:pt x="123" y="5"/>
                </a:lnTo>
                <a:lnTo>
                  <a:pt x="115" y="5"/>
                </a:lnTo>
                <a:lnTo>
                  <a:pt x="115" y="0"/>
                </a:lnTo>
                <a:close/>
                <a:moveTo>
                  <a:pt x="128" y="0"/>
                </a:moveTo>
                <a:lnTo>
                  <a:pt x="136" y="0"/>
                </a:lnTo>
                <a:lnTo>
                  <a:pt x="136" y="5"/>
                </a:lnTo>
                <a:lnTo>
                  <a:pt x="128" y="5"/>
                </a:lnTo>
                <a:lnTo>
                  <a:pt x="128" y="0"/>
                </a:lnTo>
                <a:close/>
                <a:moveTo>
                  <a:pt x="140" y="0"/>
                </a:moveTo>
                <a:lnTo>
                  <a:pt x="149" y="0"/>
                </a:lnTo>
                <a:lnTo>
                  <a:pt x="149" y="5"/>
                </a:lnTo>
                <a:lnTo>
                  <a:pt x="140" y="5"/>
                </a:lnTo>
                <a:lnTo>
                  <a:pt x="140" y="0"/>
                </a:lnTo>
                <a:close/>
                <a:moveTo>
                  <a:pt x="153" y="0"/>
                </a:moveTo>
                <a:lnTo>
                  <a:pt x="162" y="0"/>
                </a:lnTo>
                <a:lnTo>
                  <a:pt x="162" y="5"/>
                </a:lnTo>
                <a:lnTo>
                  <a:pt x="153" y="5"/>
                </a:lnTo>
                <a:lnTo>
                  <a:pt x="153" y="0"/>
                </a:lnTo>
                <a:close/>
                <a:moveTo>
                  <a:pt x="166" y="0"/>
                </a:moveTo>
                <a:lnTo>
                  <a:pt x="174" y="0"/>
                </a:lnTo>
                <a:lnTo>
                  <a:pt x="174" y="5"/>
                </a:lnTo>
                <a:lnTo>
                  <a:pt x="166" y="5"/>
                </a:lnTo>
                <a:lnTo>
                  <a:pt x="166" y="0"/>
                </a:lnTo>
                <a:close/>
                <a:moveTo>
                  <a:pt x="179" y="0"/>
                </a:moveTo>
                <a:lnTo>
                  <a:pt x="187" y="0"/>
                </a:lnTo>
                <a:lnTo>
                  <a:pt x="187" y="5"/>
                </a:lnTo>
                <a:lnTo>
                  <a:pt x="179" y="5"/>
                </a:lnTo>
                <a:lnTo>
                  <a:pt x="179" y="0"/>
                </a:lnTo>
                <a:close/>
                <a:moveTo>
                  <a:pt x="191" y="0"/>
                </a:moveTo>
                <a:lnTo>
                  <a:pt x="200" y="0"/>
                </a:lnTo>
                <a:lnTo>
                  <a:pt x="200" y="5"/>
                </a:lnTo>
                <a:lnTo>
                  <a:pt x="191" y="5"/>
                </a:lnTo>
                <a:lnTo>
                  <a:pt x="191" y="0"/>
                </a:lnTo>
                <a:close/>
                <a:moveTo>
                  <a:pt x="204" y="0"/>
                </a:moveTo>
                <a:lnTo>
                  <a:pt x="212" y="0"/>
                </a:lnTo>
                <a:lnTo>
                  <a:pt x="212" y="5"/>
                </a:lnTo>
                <a:lnTo>
                  <a:pt x="204" y="5"/>
                </a:lnTo>
                <a:lnTo>
                  <a:pt x="204" y="0"/>
                </a:lnTo>
                <a:close/>
                <a:moveTo>
                  <a:pt x="217" y="0"/>
                </a:moveTo>
                <a:lnTo>
                  <a:pt x="225" y="0"/>
                </a:lnTo>
                <a:lnTo>
                  <a:pt x="225" y="5"/>
                </a:lnTo>
                <a:lnTo>
                  <a:pt x="217" y="5"/>
                </a:lnTo>
                <a:lnTo>
                  <a:pt x="217" y="0"/>
                </a:lnTo>
                <a:close/>
                <a:moveTo>
                  <a:pt x="230" y="0"/>
                </a:moveTo>
                <a:lnTo>
                  <a:pt x="238" y="0"/>
                </a:lnTo>
                <a:lnTo>
                  <a:pt x="238" y="5"/>
                </a:lnTo>
                <a:lnTo>
                  <a:pt x="230" y="5"/>
                </a:lnTo>
                <a:lnTo>
                  <a:pt x="230" y="0"/>
                </a:lnTo>
                <a:close/>
                <a:moveTo>
                  <a:pt x="242" y="0"/>
                </a:moveTo>
                <a:lnTo>
                  <a:pt x="251" y="0"/>
                </a:lnTo>
                <a:lnTo>
                  <a:pt x="251" y="5"/>
                </a:lnTo>
                <a:lnTo>
                  <a:pt x="242" y="5"/>
                </a:lnTo>
                <a:lnTo>
                  <a:pt x="242" y="0"/>
                </a:lnTo>
                <a:close/>
                <a:moveTo>
                  <a:pt x="255" y="0"/>
                </a:moveTo>
                <a:lnTo>
                  <a:pt x="264" y="0"/>
                </a:lnTo>
                <a:lnTo>
                  <a:pt x="264" y="5"/>
                </a:lnTo>
                <a:lnTo>
                  <a:pt x="255" y="5"/>
                </a:lnTo>
                <a:lnTo>
                  <a:pt x="255" y="0"/>
                </a:lnTo>
                <a:close/>
                <a:moveTo>
                  <a:pt x="268" y="0"/>
                </a:moveTo>
                <a:lnTo>
                  <a:pt x="276" y="0"/>
                </a:lnTo>
                <a:lnTo>
                  <a:pt x="276" y="5"/>
                </a:lnTo>
                <a:lnTo>
                  <a:pt x="268" y="5"/>
                </a:lnTo>
                <a:lnTo>
                  <a:pt x="268" y="0"/>
                </a:lnTo>
                <a:close/>
                <a:moveTo>
                  <a:pt x="281" y="0"/>
                </a:moveTo>
                <a:lnTo>
                  <a:pt x="289" y="0"/>
                </a:lnTo>
                <a:lnTo>
                  <a:pt x="289" y="5"/>
                </a:lnTo>
                <a:lnTo>
                  <a:pt x="281" y="5"/>
                </a:lnTo>
                <a:lnTo>
                  <a:pt x="281" y="0"/>
                </a:lnTo>
                <a:close/>
                <a:moveTo>
                  <a:pt x="293" y="0"/>
                </a:moveTo>
                <a:lnTo>
                  <a:pt x="302" y="0"/>
                </a:lnTo>
                <a:lnTo>
                  <a:pt x="302" y="5"/>
                </a:lnTo>
                <a:lnTo>
                  <a:pt x="293" y="5"/>
                </a:lnTo>
                <a:lnTo>
                  <a:pt x="293" y="0"/>
                </a:lnTo>
                <a:close/>
                <a:moveTo>
                  <a:pt x="306" y="0"/>
                </a:moveTo>
                <a:lnTo>
                  <a:pt x="315" y="0"/>
                </a:lnTo>
                <a:lnTo>
                  <a:pt x="315" y="5"/>
                </a:lnTo>
                <a:lnTo>
                  <a:pt x="306" y="5"/>
                </a:lnTo>
                <a:lnTo>
                  <a:pt x="306" y="0"/>
                </a:lnTo>
                <a:close/>
                <a:moveTo>
                  <a:pt x="319" y="0"/>
                </a:moveTo>
                <a:lnTo>
                  <a:pt x="327" y="0"/>
                </a:lnTo>
                <a:lnTo>
                  <a:pt x="327" y="5"/>
                </a:lnTo>
                <a:lnTo>
                  <a:pt x="319" y="5"/>
                </a:lnTo>
                <a:lnTo>
                  <a:pt x="319" y="0"/>
                </a:lnTo>
                <a:close/>
                <a:moveTo>
                  <a:pt x="332" y="0"/>
                </a:moveTo>
                <a:lnTo>
                  <a:pt x="340" y="0"/>
                </a:lnTo>
                <a:lnTo>
                  <a:pt x="340" y="5"/>
                </a:lnTo>
                <a:lnTo>
                  <a:pt x="332" y="5"/>
                </a:lnTo>
                <a:lnTo>
                  <a:pt x="332" y="0"/>
                </a:lnTo>
                <a:close/>
                <a:moveTo>
                  <a:pt x="344" y="0"/>
                </a:moveTo>
                <a:lnTo>
                  <a:pt x="353" y="0"/>
                </a:lnTo>
                <a:lnTo>
                  <a:pt x="353" y="5"/>
                </a:lnTo>
                <a:lnTo>
                  <a:pt x="344" y="5"/>
                </a:lnTo>
                <a:lnTo>
                  <a:pt x="344" y="0"/>
                </a:lnTo>
                <a:close/>
                <a:moveTo>
                  <a:pt x="357" y="0"/>
                </a:moveTo>
                <a:lnTo>
                  <a:pt x="366" y="0"/>
                </a:lnTo>
                <a:lnTo>
                  <a:pt x="366" y="5"/>
                </a:lnTo>
                <a:lnTo>
                  <a:pt x="357" y="5"/>
                </a:lnTo>
                <a:lnTo>
                  <a:pt x="357" y="0"/>
                </a:lnTo>
                <a:close/>
                <a:moveTo>
                  <a:pt x="370" y="0"/>
                </a:moveTo>
                <a:lnTo>
                  <a:pt x="378" y="0"/>
                </a:lnTo>
                <a:lnTo>
                  <a:pt x="378" y="5"/>
                </a:lnTo>
                <a:lnTo>
                  <a:pt x="370" y="5"/>
                </a:lnTo>
                <a:lnTo>
                  <a:pt x="370" y="0"/>
                </a:lnTo>
                <a:close/>
                <a:moveTo>
                  <a:pt x="383" y="0"/>
                </a:moveTo>
                <a:lnTo>
                  <a:pt x="391" y="0"/>
                </a:lnTo>
                <a:lnTo>
                  <a:pt x="391" y="5"/>
                </a:lnTo>
                <a:lnTo>
                  <a:pt x="383" y="5"/>
                </a:lnTo>
                <a:lnTo>
                  <a:pt x="383" y="0"/>
                </a:lnTo>
                <a:close/>
                <a:moveTo>
                  <a:pt x="395" y="0"/>
                </a:moveTo>
                <a:lnTo>
                  <a:pt x="404" y="0"/>
                </a:lnTo>
                <a:lnTo>
                  <a:pt x="404" y="5"/>
                </a:lnTo>
                <a:lnTo>
                  <a:pt x="395" y="5"/>
                </a:lnTo>
                <a:lnTo>
                  <a:pt x="395" y="0"/>
                </a:lnTo>
                <a:close/>
                <a:moveTo>
                  <a:pt x="408" y="0"/>
                </a:moveTo>
                <a:lnTo>
                  <a:pt x="417" y="0"/>
                </a:lnTo>
                <a:lnTo>
                  <a:pt x="417" y="5"/>
                </a:lnTo>
                <a:lnTo>
                  <a:pt x="408" y="5"/>
                </a:lnTo>
                <a:lnTo>
                  <a:pt x="408" y="0"/>
                </a:lnTo>
                <a:close/>
                <a:moveTo>
                  <a:pt x="421" y="0"/>
                </a:moveTo>
                <a:lnTo>
                  <a:pt x="429" y="0"/>
                </a:lnTo>
                <a:lnTo>
                  <a:pt x="429" y="5"/>
                </a:lnTo>
                <a:lnTo>
                  <a:pt x="421" y="5"/>
                </a:lnTo>
                <a:lnTo>
                  <a:pt x="421" y="0"/>
                </a:lnTo>
                <a:close/>
                <a:moveTo>
                  <a:pt x="434" y="0"/>
                </a:moveTo>
                <a:lnTo>
                  <a:pt x="442" y="0"/>
                </a:lnTo>
                <a:lnTo>
                  <a:pt x="442" y="5"/>
                </a:lnTo>
                <a:lnTo>
                  <a:pt x="434" y="5"/>
                </a:lnTo>
                <a:lnTo>
                  <a:pt x="434" y="0"/>
                </a:lnTo>
                <a:close/>
                <a:moveTo>
                  <a:pt x="446" y="0"/>
                </a:moveTo>
                <a:lnTo>
                  <a:pt x="455" y="0"/>
                </a:lnTo>
                <a:lnTo>
                  <a:pt x="455" y="5"/>
                </a:lnTo>
                <a:lnTo>
                  <a:pt x="446" y="5"/>
                </a:lnTo>
                <a:lnTo>
                  <a:pt x="446" y="0"/>
                </a:lnTo>
                <a:close/>
                <a:moveTo>
                  <a:pt x="459" y="0"/>
                </a:moveTo>
                <a:lnTo>
                  <a:pt x="468" y="0"/>
                </a:lnTo>
                <a:lnTo>
                  <a:pt x="468" y="5"/>
                </a:lnTo>
                <a:lnTo>
                  <a:pt x="459" y="5"/>
                </a:lnTo>
                <a:lnTo>
                  <a:pt x="459" y="0"/>
                </a:lnTo>
                <a:close/>
                <a:moveTo>
                  <a:pt x="472" y="0"/>
                </a:moveTo>
                <a:lnTo>
                  <a:pt x="480" y="0"/>
                </a:lnTo>
                <a:lnTo>
                  <a:pt x="480" y="5"/>
                </a:lnTo>
                <a:lnTo>
                  <a:pt x="472" y="5"/>
                </a:lnTo>
                <a:lnTo>
                  <a:pt x="472" y="0"/>
                </a:lnTo>
                <a:close/>
                <a:moveTo>
                  <a:pt x="485" y="0"/>
                </a:moveTo>
                <a:lnTo>
                  <a:pt x="493" y="0"/>
                </a:lnTo>
                <a:lnTo>
                  <a:pt x="493" y="5"/>
                </a:lnTo>
                <a:lnTo>
                  <a:pt x="485" y="5"/>
                </a:lnTo>
                <a:lnTo>
                  <a:pt x="485" y="0"/>
                </a:lnTo>
                <a:close/>
                <a:moveTo>
                  <a:pt x="498" y="0"/>
                </a:moveTo>
                <a:lnTo>
                  <a:pt x="506" y="0"/>
                </a:lnTo>
                <a:lnTo>
                  <a:pt x="506" y="5"/>
                </a:lnTo>
                <a:lnTo>
                  <a:pt x="498" y="5"/>
                </a:lnTo>
                <a:lnTo>
                  <a:pt x="498" y="0"/>
                </a:lnTo>
                <a:close/>
                <a:moveTo>
                  <a:pt x="510" y="0"/>
                </a:moveTo>
                <a:lnTo>
                  <a:pt x="519" y="0"/>
                </a:lnTo>
                <a:lnTo>
                  <a:pt x="519" y="5"/>
                </a:lnTo>
                <a:lnTo>
                  <a:pt x="510" y="5"/>
                </a:lnTo>
                <a:lnTo>
                  <a:pt x="510" y="0"/>
                </a:lnTo>
                <a:close/>
                <a:moveTo>
                  <a:pt x="523" y="0"/>
                </a:moveTo>
                <a:lnTo>
                  <a:pt x="532" y="0"/>
                </a:lnTo>
                <a:lnTo>
                  <a:pt x="532" y="5"/>
                </a:lnTo>
                <a:lnTo>
                  <a:pt x="523" y="5"/>
                </a:lnTo>
                <a:lnTo>
                  <a:pt x="523" y="0"/>
                </a:lnTo>
                <a:close/>
                <a:moveTo>
                  <a:pt x="536" y="0"/>
                </a:moveTo>
                <a:lnTo>
                  <a:pt x="544" y="0"/>
                </a:lnTo>
                <a:lnTo>
                  <a:pt x="544" y="5"/>
                </a:lnTo>
                <a:lnTo>
                  <a:pt x="536" y="5"/>
                </a:lnTo>
                <a:lnTo>
                  <a:pt x="536" y="0"/>
                </a:lnTo>
                <a:close/>
                <a:moveTo>
                  <a:pt x="548" y="0"/>
                </a:moveTo>
                <a:lnTo>
                  <a:pt x="557" y="0"/>
                </a:lnTo>
                <a:lnTo>
                  <a:pt x="557" y="5"/>
                </a:lnTo>
                <a:lnTo>
                  <a:pt x="548" y="5"/>
                </a:lnTo>
                <a:lnTo>
                  <a:pt x="548" y="0"/>
                </a:lnTo>
                <a:close/>
                <a:moveTo>
                  <a:pt x="561" y="0"/>
                </a:moveTo>
                <a:lnTo>
                  <a:pt x="570" y="0"/>
                </a:lnTo>
                <a:lnTo>
                  <a:pt x="570" y="5"/>
                </a:lnTo>
                <a:lnTo>
                  <a:pt x="561" y="5"/>
                </a:lnTo>
                <a:lnTo>
                  <a:pt x="561" y="0"/>
                </a:lnTo>
                <a:close/>
                <a:moveTo>
                  <a:pt x="574" y="0"/>
                </a:moveTo>
                <a:lnTo>
                  <a:pt x="582" y="0"/>
                </a:lnTo>
                <a:lnTo>
                  <a:pt x="582" y="5"/>
                </a:lnTo>
                <a:lnTo>
                  <a:pt x="574" y="5"/>
                </a:lnTo>
                <a:lnTo>
                  <a:pt x="574" y="0"/>
                </a:lnTo>
                <a:close/>
                <a:moveTo>
                  <a:pt x="587" y="0"/>
                </a:moveTo>
                <a:lnTo>
                  <a:pt x="595" y="0"/>
                </a:lnTo>
                <a:lnTo>
                  <a:pt x="595" y="5"/>
                </a:lnTo>
                <a:lnTo>
                  <a:pt x="587" y="5"/>
                </a:lnTo>
                <a:lnTo>
                  <a:pt x="587" y="0"/>
                </a:lnTo>
                <a:close/>
                <a:moveTo>
                  <a:pt x="599" y="0"/>
                </a:moveTo>
                <a:lnTo>
                  <a:pt x="608" y="0"/>
                </a:lnTo>
                <a:lnTo>
                  <a:pt x="608" y="5"/>
                </a:lnTo>
                <a:lnTo>
                  <a:pt x="599" y="5"/>
                </a:lnTo>
                <a:lnTo>
                  <a:pt x="599" y="0"/>
                </a:lnTo>
                <a:close/>
                <a:moveTo>
                  <a:pt x="612" y="0"/>
                </a:moveTo>
                <a:lnTo>
                  <a:pt x="621" y="0"/>
                </a:lnTo>
                <a:lnTo>
                  <a:pt x="621" y="5"/>
                </a:lnTo>
                <a:lnTo>
                  <a:pt x="612" y="5"/>
                </a:lnTo>
                <a:lnTo>
                  <a:pt x="612" y="0"/>
                </a:lnTo>
                <a:close/>
                <a:moveTo>
                  <a:pt x="625" y="0"/>
                </a:moveTo>
                <a:lnTo>
                  <a:pt x="633" y="0"/>
                </a:lnTo>
                <a:lnTo>
                  <a:pt x="633" y="5"/>
                </a:lnTo>
                <a:lnTo>
                  <a:pt x="625" y="5"/>
                </a:lnTo>
                <a:lnTo>
                  <a:pt x="625" y="0"/>
                </a:lnTo>
                <a:close/>
                <a:moveTo>
                  <a:pt x="638" y="0"/>
                </a:moveTo>
                <a:lnTo>
                  <a:pt x="646" y="0"/>
                </a:lnTo>
                <a:lnTo>
                  <a:pt x="646" y="5"/>
                </a:lnTo>
                <a:lnTo>
                  <a:pt x="638" y="5"/>
                </a:lnTo>
                <a:lnTo>
                  <a:pt x="638" y="0"/>
                </a:lnTo>
                <a:close/>
                <a:moveTo>
                  <a:pt x="650" y="0"/>
                </a:moveTo>
                <a:lnTo>
                  <a:pt x="659" y="0"/>
                </a:lnTo>
                <a:lnTo>
                  <a:pt x="659" y="5"/>
                </a:lnTo>
                <a:lnTo>
                  <a:pt x="650" y="5"/>
                </a:lnTo>
                <a:lnTo>
                  <a:pt x="650" y="0"/>
                </a:lnTo>
                <a:close/>
                <a:moveTo>
                  <a:pt x="663" y="0"/>
                </a:moveTo>
                <a:lnTo>
                  <a:pt x="672" y="0"/>
                </a:lnTo>
                <a:lnTo>
                  <a:pt x="672" y="5"/>
                </a:lnTo>
                <a:lnTo>
                  <a:pt x="663" y="5"/>
                </a:lnTo>
                <a:lnTo>
                  <a:pt x="663" y="0"/>
                </a:lnTo>
                <a:close/>
                <a:moveTo>
                  <a:pt x="676" y="0"/>
                </a:moveTo>
                <a:lnTo>
                  <a:pt x="684" y="0"/>
                </a:lnTo>
                <a:lnTo>
                  <a:pt x="684" y="5"/>
                </a:lnTo>
                <a:lnTo>
                  <a:pt x="676" y="5"/>
                </a:lnTo>
                <a:lnTo>
                  <a:pt x="676" y="0"/>
                </a:lnTo>
                <a:close/>
                <a:moveTo>
                  <a:pt x="689" y="0"/>
                </a:moveTo>
                <a:lnTo>
                  <a:pt x="697" y="0"/>
                </a:lnTo>
                <a:lnTo>
                  <a:pt x="697" y="5"/>
                </a:lnTo>
                <a:lnTo>
                  <a:pt x="689" y="5"/>
                </a:lnTo>
                <a:lnTo>
                  <a:pt x="689" y="0"/>
                </a:lnTo>
                <a:close/>
                <a:moveTo>
                  <a:pt x="701" y="0"/>
                </a:moveTo>
                <a:lnTo>
                  <a:pt x="710" y="0"/>
                </a:lnTo>
                <a:lnTo>
                  <a:pt x="710" y="5"/>
                </a:lnTo>
                <a:lnTo>
                  <a:pt x="701" y="5"/>
                </a:lnTo>
                <a:lnTo>
                  <a:pt x="701" y="0"/>
                </a:lnTo>
                <a:close/>
                <a:moveTo>
                  <a:pt x="714" y="0"/>
                </a:moveTo>
                <a:lnTo>
                  <a:pt x="723" y="0"/>
                </a:lnTo>
                <a:lnTo>
                  <a:pt x="723" y="5"/>
                </a:lnTo>
                <a:lnTo>
                  <a:pt x="714" y="5"/>
                </a:lnTo>
                <a:lnTo>
                  <a:pt x="714" y="0"/>
                </a:lnTo>
                <a:close/>
                <a:moveTo>
                  <a:pt x="727" y="0"/>
                </a:moveTo>
                <a:lnTo>
                  <a:pt x="735" y="0"/>
                </a:lnTo>
                <a:lnTo>
                  <a:pt x="735" y="5"/>
                </a:lnTo>
                <a:lnTo>
                  <a:pt x="727" y="5"/>
                </a:lnTo>
                <a:lnTo>
                  <a:pt x="727" y="0"/>
                </a:lnTo>
                <a:close/>
                <a:moveTo>
                  <a:pt x="740" y="0"/>
                </a:moveTo>
                <a:lnTo>
                  <a:pt x="748" y="0"/>
                </a:lnTo>
                <a:lnTo>
                  <a:pt x="748" y="5"/>
                </a:lnTo>
                <a:lnTo>
                  <a:pt x="740" y="5"/>
                </a:lnTo>
                <a:lnTo>
                  <a:pt x="740" y="0"/>
                </a:lnTo>
                <a:close/>
                <a:moveTo>
                  <a:pt x="752" y="0"/>
                </a:moveTo>
                <a:lnTo>
                  <a:pt x="761" y="0"/>
                </a:lnTo>
                <a:lnTo>
                  <a:pt x="761" y="5"/>
                </a:lnTo>
                <a:lnTo>
                  <a:pt x="752" y="5"/>
                </a:lnTo>
                <a:lnTo>
                  <a:pt x="752" y="0"/>
                </a:lnTo>
                <a:close/>
                <a:moveTo>
                  <a:pt x="765" y="0"/>
                </a:moveTo>
                <a:lnTo>
                  <a:pt x="774" y="0"/>
                </a:lnTo>
                <a:lnTo>
                  <a:pt x="774" y="5"/>
                </a:lnTo>
                <a:lnTo>
                  <a:pt x="765" y="5"/>
                </a:lnTo>
                <a:lnTo>
                  <a:pt x="765" y="0"/>
                </a:lnTo>
                <a:close/>
                <a:moveTo>
                  <a:pt x="778" y="0"/>
                </a:moveTo>
                <a:lnTo>
                  <a:pt x="787" y="0"/>
                </a:lnTo>
                <a:lnTo>
                  <a:pt x="787" y="5"/>
                </a:lnTo>
                <a:lnTo>
                  <a:pt x="778" y="5"/>
                </a:lnTo>
                <a:lnTo>
                  <a:pt x="778" y="0"/>
                </a:lnTo>
                <a:close/>
                <a:moveTo>
                  <a:pt x="791" y="0"/>
                </a:moveTo>
                <a:lnTo>
                  <a:pt x="799" y="0"/>
                </a:lnTo>
                <a:lnTo>
                  <a:pt x="799" y="5"/>
                </a:lnTo>
                <a:lnTo>
                  <a:pt x="791" y="5"/>
                </a:lnTo>
                <a:lnTo>
                  <a:pt x="791" y="0"/>
                </a:lnTo>
                <a:close/>
                <a:moveTo>
                  <a:pt x="804" y="0"/>
                </a:moveTo>
                <a:lnTo>
                  <a:pt x="812" y="0"/>
                </a:lnTo>
                <a:lnTo>
                  <a:pt x="812" y="5"/>
                </a:lnTo>
                <a:lnTo>
                  <a:pt x="804" y="5"/>
                </a:lnTo>
                <a:lnTo>
                  <a:pt x="804" y="0"/>
                </a:lnTo>
                <a:close/>
                <a:moveTo>
                  <a:pt x="816" y="0"/>
                </a:moveTo>
                <a:lnTo>
                  <a:pt x="825" y="0"/>
                </a:lnTo>
                <a:lnTo>
                  <a:pt x="825" y="5"/>
                </a:lnTo>
                <a:lnTo>
                  <a:pt x="816" y="5"/>
                </a:lnTo>
                <a:lnTo>
                  <a:pt x="816" y="0"/>
                </a:lnTo>
                <a:close/>
                <a:moveTo>
                  <a:pt x="829" y="0"/>
                </a:moveTo>
                <a:lnTo>
                  <a:pt x="838" y="0"/>
                </a:lnTo>
                <a:lnTo>
                  <a:pt x="838" y="5"/>
                </a:lnTo>
                <a:lnTo>
                  <a:pt x="829" y="5"/>
                </a:lnTo>
                <a:lnTo>
                  <a:pt x="829" y="0"/>
                </a:lnTo>
                <a:close/>
                <a:moveTo>
                  <a:pt x="842" y="0"/>
                </a:moveTo>
                <a:lnTo>
                  <a:pt x="850" y="0"/>
                </a:lnTo>
                <a:lnTo>
                  <a:pt x="850" y="5"/>
                </a:lnTo>
                <a:lnTo>
                  <a:pt x="842" y="5"/>
                </a:lnTo>
                <a:lnTo>
                  <a:pt x="842" y="0"/>
                </a:lnTo>
                <a:close/>
                <a:moveTo>
                  <a:pt x="854" y="0"/>
                </a:moveTo>
                <a:lnTo>
                  <a:pt x="863" y="0"/>
                </a:lnTo>
                <a:lnTo>
                  <a:pt x="863" y="5"/>
                </a:lnTo>
                <a:lnTo>
                  <a:pt x="854" y="5"/>
                </a:lnTo>
                <a:lnTo>
                  <a:pt x="854" y="0"/>
                </a:lnTo>
                <a:close/>
                <a:moveTo>
                  <a:pt x="867" y="0"/>
                </a:moveTo>
                <a:lnTo>
                  <a:pt x="876" y="0"/>
                </a:lnTo>
                <a:lnTo>
                  <a:pt x="876" y="5"/>
                </a:lnTo>
                <a:lnTo>
                  <a:pt x="867" y="5"/>
                </a:lnTo>
                <a:lnTo>
                  <a:pt x="867" y="0"/>
                </a:lnTo>
                <a:close/>
                <a:moveTo>
                  <a:pt x="880" y="0"/>
                </a:moveTo>
                <a:lnTo>
                  <a:pt x="888" y="0"/>
                </a:lnTo>
                <a:lnTo>
                  <a:pt x="888" y="5"/>
                </a:lnTo>
                <a:lnTo>
                  <a:pt x="880" y="5"/>
                </a:lnTo>
                <a:lnTo>
                  <a:pt x="880" y="0"/>
                </a:lnTo>
                <a:close/>
                <a:moveTo>
                  <a:pt x="893" y="0"/>
                </a:moveTo>
                <a:lnTo>
                  <a:pt x="901" y="0"/>
                </a:lnTo>
                <a:lnTo>
                  <a:pt x="901" y="5"/>
                </a:lnTo>
                <a:lnTo>
                  <a:pt x="893" y="5"/>
                </a:lnTo>
                <a:lnTo>
                  <a:pt x="893" y="0"/>
                </a:lnTo>
                <a:close/>
                <a:moveTo>
                  <a:pt x="905" y="0"/>
                </a:moveTo>
                <a:lnTo>
                  <a:pt x="914" y="0"/>
                </a:lnTo>
                <a:lnTo>
                  <a:pt x="914" y="5"/>
                </a:lnTo>
                <a:lnTo>
                  <a:pt x="905" y="5"/>
                </a:lnTo>
                <a:lnTo>
                  <a:pt x="905" y="0"/>
                </a:lnTo>
                <a:close/>
                <a:moveTo>
                  <a:pt x="918" y="0"/>
                </a:moveTo>
                <a:lnTo>
                  <a:pt x="927" y="0"/>
                </a:lnTo>
                <a:lnTo>
                  <a:pt x="927" y="5"/>
                </a:lnTo>
                <a:lnTo>
                  <a:pt x="918" y="5"/>
                </a:lnTo>
                <a:lnTo>
                  <a:pt x="918" y="0"/>
                </a:lnTo>
                <a:close/>
                <a:moveTo>
                  <a:pt x="931" y="0"/>
                </a:moveTo>
                <a:lnTo>
                  <a:pt x="939" y="0"/>
                </a:lnTo>
                <a:lnTo>
                  <a:pt x="939" y="5"/>
                </a:lnTo>
                <a:lnTo>
                  <a:pt x="931" y="5"/>
                </a:lnTo>
                <a:lnTo>
                  <a:pt x="931" y="0"/>
                </a:lnTo>
                <a:close/>
                <a:moveTo>
                  <a:pt x="944" y="0"/>
                </a:moveTo>
                <a:lnTo>
                  <a:pt x="952" y="0"/>
                </a:lnTo>
                <a:lnTo>
                  <a:pt x="952" y="5"/>
                </a:lnTo>
                <a:lnTo>
                  <a:pt x="944" y="5"/>
                </a:lnTo>
                <a:lnTo>
                  <a:pt x="944" y="0"/>
                </a:lnTo>
                <a:close/>
                <a:moveTo>
                  <a:pt x="956" y="0"/>
                </a:moveTo>
                <a:lnTo>
                  <a:pt x="965" y="0"/>
                </a:lnTo>
                <a:lnTo>
                  <a:pt x="965" y="5"/>
                </a:lnTo>
                <a:lnTo>
                  <a:pt x="956" y="5"/>
                </a:lnTo>
                <a:lnTo>
                  <a:pt x="956" y="0"/>
                </a:lnTo>
                <a:close/>
                <a:moveTo>
                  <a:pt x="969" y="0"/>
                </a:moveTo>
                <a:lnTo>
                  <a:pt x="978" y="0"/>
                </a:lnTo>
                <a:lnTo>
                  <a:pt x="978" y="5"/>
                </a:lnTo>
                <a:lnTo>
                  <a:pt x="969" y="5"/>
                </a:lnTo>
                <a:lnTo>
                  <a:pt x="969" y="0"/>
                </a:lnTo>
                <a:close/>
                <a:moveTo>
                  <a:pt x="982" y="0"/>
                </a:moveTo>
                <a:lnTo>
                  <a:pt x="990" y="0"/>
                </a:lnTo>
                <a:lnTo>
                  <a:pt x="990" y="5"/>
                </a:lnTo>
                <a:lnTo>
                  <a:pt x="982" y="5"/>
                </a:lnTo>
                <a:lnTo>
                  <a:pt x="982" y="0"/>
                </a:lnTo>
                <a:close/>
                <a:moveTo>
                  <a:pt x="995" y="0"/>
                </a:moveTo>
                <a:lnTo>
                  <a:pt x="1003" y="0"/>
                </a:lnTo>
                <a:lnTo>
                  <a:pt x="1003" y="5"/>
                </a:lnTo>
                <a:lnTo>
                  <a:pt x="995" y="5"/>
                </a:lnTo>
                <a:lnTo>
                  <a:pt x="995" y="0"/>
                </a:lnTo>
                <a:close/>
                <a:moveTo>
                  <a:pt x="1007" y="0"/>
                </a:moveTo>
                <a:lnTo>
                  <a:pt x="1011" y="0"/>
                </a:lnTo>
                <a:lnTo>
                  <a:pt x="1011" y="5"/>
                </a:lnTo>
                <a:lnTo>
                  <a:pt x="1007" y="5"/>
                </a:lnTo>
                <a:lnTo>
                  <a:pt x="1007" y="0"/>
                </a:lnTo>
                <a:close/>
              </a:path>
            </a:pathLst>
          </a:custGeom>
          <a:solidFill>
            <a:srgbClr val="000000"/>
          </a:solidFill>
          <a:ln w="0" cap="flat">
            <a:solidFill>
              <a:srgbClr val="FF0000"/>
            </a:solidFill>
            <a:prstDash val="solid"/>
            <a:round/>
          </a:ln>
        </p:spPr>
        <p:txBody>
          <a:bodyPr vert="horz" wrap="square" lIns="91440" tIns="45720" rIns="91440" bIns="45720" numCol="1" anchor="t" anchorCtr="0" compatLnSpc="1"/>
          <a:lstStyle/>
          <a:p>
            <a:endParaRPr lang="zh-CN" altLang="en-US"/>
          </a:p>
        </p:txBody>
      </p:sp>
      <p:sp>
        <p:nvSpPr>
          <p:cNvPr id="129" name="Rectangle 127"/>
          <p:cNvSpPr>
            <a:spLocks noChangeArrowheads="1"/>
          </p:cNvSpPr>
          <p:nvPr/>
        </p:nvSpPr>
        <p:spPr bwMode="auto">
          <a:xfrm>
            <a:off x="3859213" y="2603088"/>
            <a:ext cx="923925"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FF0000"/>
                </a:solidFill>
                <a:effectLst/>
                <a:latin typeface="Calibri" panose="020F0502020204030204" charset="0"/>
              </a:rPr>
              <a:t>loadStrategy</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30" name="Rectangle 128"/>
          <p:cNvSpPr>
            <a:spLocks noChangeArrowheads="1"/>
          </p:cNvSpPr>
          <p:nvPr/>
        </p:nvSpPr>
        <p:spPr bwMode="auto">
          <a:xfrm>
            <a:off x="3724275" y="2799938"/>
            <a:ext cx="1185862"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FF0000"/>
                </a:solidFill>
                <a:effectLst/>
                <a:latin typeface="Calibri" panose="020F0502020204030204" charset="0"/>
              </a:rPr>
              <a:t>memoryStrategy</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31" name="Rectangle 129"/>
          <p:cNvSpPr>
            <a:spLocks noChangeArrowheads="1"/>
          </p:cNvSpPr>
          <p:nvPr/>
        </p:nvSpPr>
        <p:spPr bwMode="auto">
          <a:xfrm>
            <a:off x="3763963" y="2992026"/>
            <a:ext cx="1111250"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FF0000"/>
                </a:solidFill>
                <a:effectLst/>
                <a:latin typeface="Calibri" panose="020F0502020204030204" charset="0"/>
              </a:rPr>
              <a:t>latencyStrategy</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33" name="Freeform 131"/>
          <p:cNvSpPr/>
          <p:nvPr/>
        </p:nvSpPr>
        <p:spPr bwMode="auto">
          <a:xfrm>
            <a:off x="2327275" y="3443288"/>
            <a:ext cx="1906587" cy="271462"/>
          </a:xfrm>
          <a:custGeom>
            <a:avLst/>
            <a:gdLst>
              <a:gd name="T0" fmla="*/ 1201 w 1201"/>
              <a:gd name="T1" fmla="*/ 0 h 171"/>
              <a:gd name="T2" fmla="*/ 1201 w 1201"/>
              <a:gd name="T3" fmla="*/ 129 h 171"/>
              <a:gd name="T4" fmla="*/ 0 w 1201"/>
              <a:gd name="T5" fmla="*/ 129 h 171"/>
              <a:gd name="T6" fmla="*/ 0 w 1201"/>
              <a:gd name="T7" fmla="*/ 171 h 171"/>
            </a:gdLst>
            <a:ahLst/>
            <a:cxnLst>
              <a:cxn ang="0">
                <a:pos x="T0" y="T1"/>
              </a:cxn>
              <a:cxn ang="0">
                <a:pos x="T2" y="T3"/>
              </a:cxn>
              <a:cxn ang="0">
                <a:pos x="T4" y="T5"/>
              </a:cxn>
              <a:cxn ang="0">
                <a:pos x="T6" y="T7"/>
              </a:cxn>
            </a:cxnLst>
            <a:rect l="0" t="0" r="r" b="b"/>
            <a:pathLst>
              <a:path w="1201" h="171">
                <a:moveTo>
                  <a:pt x="1201" y="0"/>
                </a:moveTo>
                <a:lnTo>
                  <a:pt x="1201" y="129"/>
                </a:lnTo>
                <a:lnTo>
                  <a:pt x="0" y="129"/>
                </a:lnTo>
                <a:lnTo>
                  <a:pt x="0" y="171"/>
                </a:lnTo>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4" name="Freeform 132"/>
          <p:cNvSpPr/>
          <p:nvPr/>
        </p:nvSpPr>
        <p:spPr bwMode="auto">
          <a:xfrm>
            <a:off x="4202113" y="3324225"/>
            <a:ext cx="61912" cy="122237"/>
          </a:xfrm>
          <a:custGeom>
            <a:avLst/>
            <a:gdLst>
              <a:gd name="T0" fmla="*/ 20 w 39"/>
              <a:gd name="T1" fmla="*/ 77 h 77"/>
              <a:gd name="T2" fmla="*/ 39 w 39"/>
              <a:gd name="T3" fmla="*/ 39 h 77"/>
              <a:gd name="T4" fmla="*/ 20 w 39"/>
              <a:gd name="T5" fmla="*/ 0 h 77"/>
              <a:gd name="T6" fmla="*/ 0 w 39"/>
              <a:gd name="T7" fmla="*/ 39 h 77"/>
              <a:gd name="T8" fmla="*/ 20 w 39"/>
              <a:gd name="T9" fmla="*/ 77 h 77"/>
            </a:gdLst>
            <a:ahLst/>
            <a:cxnLst>
              <a:cxn ang="0">
                <a:pos x="T0" y="T1"/>
              </a:cxn>
              <a:cxn ang="0">
                <a:pos x="T2" y="T3"/>
              </a:cxn>
              <a:cxn ang="0">
                <a:pos x="T4" y="T5"/>
              </a:cxn>
              <a:cxn ang="0">
                <a:pos x="T6" y="T7"/>
              </a:cxn>
              <a:cxn ang="0">
                <a:pos x="T8" y="T9"/>
              </a:cxn>
            </a:cxnLst>
            <a:rect l="0" t="0" r="r" b="b"/>
            <a:pathLst>
              <a:path w="39" h="77">
                <a:moveTo>
                  <a:pt x="20" y="77"/>
                </a:moveTo>
                <a:lnTo>
                  <a:pt x="39" y="39"/>
                </a:lnTo>
                <a:lnTo>
                  <a:pt x="20" y="0"/>
                </a:lnTo>
                <a:lnTo>
                  <a:pt x="0" y="39"/>
                </a:lnTo>
                <a:lnTo>
                  <a:pt x="20" y="77"/>
                </a:lnTo>
                <a:close/>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5" name="Freeform 133"/>
          <p:cNvSpPr/>
          <p:nvPr/>
        </p:nvSpPr>
        <p:spPr bwMode="auto">
          <a:xfrm>
            <a:off x="4233863" y="3443288"/>
            <a:ext cx="1973262" cy="288925"/>
          </a:xfrm>
          <a:custGeom>
            <a:avLst/>
            <a:gdLst>
              <a:gd name="T0" fmla="*/ 0 w 1243"/>
              <a:gd name="T1" fmla="*/ 0 h 182"/>
              <a:gd name="T2" fmla="*/ 0 w 1243"/>
              <a:gd name="T3" fmla="*/ 129 h 182"/>
              <a:gd name="T4" fmla="*/ 1243 w 1243"/>
              <a:gd name="T5" fmla="*/ 129 h 182"/>
              <a:gd name="T6" fmla="*/ 1243 w 1243"/>
              <a:gd name="T7" fmla="*/ 182 h 182"/>
            </a:gdLst>
            <a:ahLst/>
            <a:cxnLst>
              <a:cxn ang="0">
                <a:pos x="T0" y="T1"/>
              </a:cxn>
              <a:cxn ang="0">
                <a:pos x="T2" y="T3"/>
              </a:cxn>
              <a:cxn ang="0">
                <a:pos x="T4" y="T5"/>
              </a:cxn>
              <a:cxn ang="0">
                <a:pos x="T6" y="T7"/>
              </a:cxn>
            </a:cxnLst>
            <a:rect l="0" t="0" r="r" b="b"/>
            <a:pathLst>
              <a:path w="1243" h="182">
                <a:moveTo>
                  <a:pt x="0" y="0"/>
                </a:moveTo>
                <a:lnTo>
                  <a:pt x="0" y="129"/>
                </a:lnTo>
                <a:lnTo>
                  <a:pt x="1243" y="129"/>
                </a:lnTo>
                <a:lnTo>
                  <a:pt x="1243" y="182"/>
                </a:lnTo>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6" name="Freeform 134"/>
          <p:cNvSpPr/>
          <p:nvPr/>
        </p:nvSpPr>
        <p:spPr bwMode="auto">
          <a:xfrm>
            <a:off x="4202113" y="3324225"/>
            <a:ext cx="61912" cy="122237"/>
          </a:xfrm>
          <a:custGeom>
            <a:avLst/>
            <a:gdLst>
              <a:gd name="T0" fmla="*/ 20 w 39"/>
              <a:gd name="T1" fmla="*/ 77 h 77"/>
              <a:gd name="T2" fmla="*/ 39 w 39"/>
              <a:gd name="T3" fmla="*/ 39 h 77"/>
              <a:gd name="T4" fmla="*/ 20 w 39"/>
              <a:gd name="T5" fmla="*/ 0 h 77"/>
              <a:gd name="T6" fmla="*/ 0 w 39"/>
              <a:gd name="T7" fmla="*/ 39 h 77"/>
              <a:gd name="T8" fmla="*/ 20 w 39"/>
              <a:gd name="T9" fmla="*/ 77 h 77"/>
            </a:gdLst>
            <a:ahLst/>
            <a:cxnLst>
              <a:cxn ang="0">
                <a:pos x="T0" y="T1"/>
              </a:cxn>
              <a:cxn ang="0">
                <a:pos x="T2" y="T3"/>
              </a:cxn>
              <a:cxn ang="0">
                <a:pos x="T4" y="T5"/>
              </a:cxn>
              <a:cxn ang="0">
                <a:pos x="T6" y="T7"/>
              </a:cxn>
              <a:cxn ang="0">
                <a:pos x="T8" y="T9"/>
              </a:cxn>
            </a:cxnLst>
            <a:rect l="0" t="0" r="r" b="b"/>
            <a:pathLst>
              <a:path w="39" h="77">
                <a:moveTo>
                  <a:pt x="20" y="77"/>
                </a:moveTo>
                <a:lnTo>
                  <a:pt x="39" y="39"/>
                </a:lnTo>
                <a:lnTo>
                  <a:pt x="20" y="0"/>
                </a:lnTo>
                <a:lnTo>
                  <a:pt x="0" y="39"/>
                </a:lnTo>
                <a:lnTo>
                  <a:pt x="20" y="77"/>
                </a:lnTo>
                <a:close/>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7" name="Line 135"/>
          <p:cNvSpPr>
            <a:spLocks noChangeShapeType="1"/>
          </p:cNvSpPr>
          <p:nvPr/>
        </p:nvSpPr>
        <p:spPr bwMode="auto">
          <a:xfrm>
            <a:off x="4233863" y="3443288"/>
            <a:ext cx="0" cy="2439987"/>
          </a:xfrm>
          <a:prstGeom prst="line">
            <a:avLst/>
          </a:prstGeom>
          <a:noFill/>
          <a:ln w="6350"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38" name="Freeform 136"/>
          <p:cNvSpPr/>
          <p:nvPr/>
        </p:nvSpPr>
        <p:spPr bwMode="auto">
          <a:xfrm>
            <a:off x="4202113" y="3324225"/>
            <a:ext cx="61912" cy="122237"/>
          </a:xfrm>
          <a:custGeom>
            <a:avLst/>
            <a:gdLst>
              <a:gd name="T0" fmla="*/ 20 w 39"/>
              <a:gd name="T1" fmla="*/ 77 h 77"/>
              <a:gd name="T2" fmla="*/ 39 w 39"/>
              <a:gd name="T3" fmla="*/ 39 h 77"/>
              <a:gd name="T4" fmla="*/ 20 w 39"/>
              <a:gd name="T5" fmla="*/ 0 h 77"/>
              <a:gd name="T6" fmla="*/ 0 w 39"/>
              <a:gd name="T7" fmla="*/ 39 h 77"/>
              <a:gd name="T8" fmla="*/ 20 w 39"/>
              <a:gd name="T9" fmla="*/ 77 h 77"/>
            </a:gdLst>
            <a:ahLst/>
            <a:cxnLst>
              <a:cxn ang="0">
                <a:pos x="T0" y="T1"/>
              </a:cxn>
              <a:cxn ang="0">
                <a:pos x="T2" y="T3"/>
              </a:cxn>
              <a:cxn ang="0">
                <a:pos x="T4" y="T5"/>
              </a:cxn>
              <a:cxn ang="0">
                <a:pos x="T6" y="T7"/>
              </a:cxn>
              <a:cxn ang="0">
                <a:pos x="T8" y="T9"/>
              </a:cxn>
            </a:cxnLst>
            <a:rect l="0" t="0" r="r" b="b"/>
            <a:pathLst>
              <a:path w="39" h="77">
                <a:moveTo>
                  <a:pt x="20" y="77"/>
                </a:moveTo>
                <a:lnTo>
                  <a:pt x="39" y="39"/>
                </a:lnTo>
                <a:lnTo>
                  <a:pt x="20" y="0"/>
                </a:lnTo>
                <a:lnTo>
                  <a:pt x="0" y="39"/>
                </a:lnTo>
                <a:lnTo>
                  <a:pt x="20" y="77"/>
                </a:lnTo>
                <a:close/>
              </a:path>
            </a:pathLst>
          </a:custGeom>
          <a:noFill/>
          <a:ln w="6350"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41" name="Freeform 139"/>
          <p:cNvSpPr/>
          <p:nvPr/>
        </p:nvSpPr>
        <p:spPr bwMode="auto">
          <a:xfrm>
            <a:off x="5481638" y="1339850"/>
            <a:ext cx="2160587" cy="268287"/>
          </a:xfrm>
          <a:custGeom>
            <a:avLst/>
            <a:gdLst>
              <a:gd name="T0" fmla="*/ 0 w 1361"/>
              <a:gd name="T1" fmla="*/ 169 h 169"/>
              <a:gd name="T2" fmla="*/ 1361 w 1361"/>
              <a:gd name="T3" fmla="*/ 169 h 169"/>
              <a:gd name="T4" fmla="*/ 1361 w 1361"/>
              <a:gd name="T5" fmla="*/ 48 h 169"/>
              <a:gd name="T6" fmla="*/ 1313 w 1361"/>
              <a:gd name="T7" fmla="*/ 0 h 169"/>
              <a:gd name="T8" fmla="*/ 0 w 1361"/>
              <a:gd name="T9" fmla="*/ 0 h 169"/>
              <a:gd name="T10" fmla="*/ 0 w 1361"/>
              <a:gd name="T11" fmla="*/ 169 h 169"/>
            </a:gdLst>
            <a:ahLst/>
            <a:cxnLst>
              <a:cxn ang="0">
                <a:pos x="T0" y="T1"/>
              </a:cxn>
              <a:cxn ang="0">
                <a:pos x="T2" y="T3"/>
              </a:cxn>
              <a:cxn ang="0">
                <a:pos x="T4" y="T5"/>
              </a:cxn>
              <a:cxn ang="0">
                <a:pos x="T6" y="T7"/>
              </a:cxn>
              <a:cxn ang="0">
                <a:pos x="T8" y="T9"/>
              </a:cxn>
              <a:cxn ang="0">
                <a:pos x="T10" y="T11"/>
              </a:cxn>
            </a:cxnLst>
            <a:rect l="0" t="0" r="r" b="b"/>
            <a:pathLst>
              <a:path w="1361" h="169">
                <a:moveTo>
                  <a:pt x="0" y="169"/>
                </a:moveTo>
                <a:lnTo>
                  <a:pt x="1361" y="169"/>
                </a:lnTo>
                <a:lnTo>
                  <a:pt x="1361" y="48"/>
                </a:lnTo>
                <a:lnTo>
                  <a:pt x="1313" y="0"/>
                </a:lnTo>
                <a:lnTo>
                  <a:pt x="0" y="0"/>
                </a:lnTo>
                <a:lnTo>
                  <a:pt x="0" y="16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140"/>
          <p:cNvSpPr>
            <a:spLocks noEditPoints="1"/>
          </p:cNvSpPr>
          <p:nvPr/>
        </p:nvSpPr>
        <p:spPr bwMode="auto">
          <a:xfrm>
            <a:off x="5035550" y="1339850"/>
            <a:ext cx="2606675" cy="485775"/>
          </a:xfrm>
          <a:custGeom>
            <a:avLst/>
            <a:gdLst>
              <a:gd name="T0" fmla="*/ 281 w 1642"/>
              <a:gd name="T1" fmla="*/ 169 h 306"/>
              <a:gd name="T2" fmla="*/ 0 w 1642"/>
              <a:gd name="T3" fmla="*/ 306 h 306"/>
              <a:gd name="T4" fmla="*/ 281 w 1642"/>
              <a:gd name="T5" fmla="*/ 169 h 306"/>
              <a:gd name="T6" fmla="*/ 1642 w 1642"/>
              <a:gd name="T7" fmla="*/ 169 h 306"/>
              <a:gd name="T8" fmla="*/ 1642 w 1642"/>
              <a:gd name="T9" fmla="*/ 48 h 306"/>
              <a:gd name="T10" fmla="*/ 1594 w 1642"/>
              <a:gd name="T11" fmla="*/ 0 h 306"/>
              <a:gd name="T12" fmla="*/ 281 w 1642"/>
              <a:gd name="T13" fmla="*/ 0 h 306"/>
              <a:gd name="T14" fmla="*/ 281 w 1642"/>
              <a:gd name="T15" fmla="*/ 169 h 3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42" h="306">
                <a:moveTo>
                  <a:pt x="281" y="169"/>
                </a:moveTo>
                <a:lnTo>
                  <a:pt x="0" y="306"/>
                </a:lnTo>
                <a:moveTo>
                  <a:pt x="281" y="169"/>
                </a:moveTo>
                <a:lnTo>
                  <a:pt x="1642" y="169"/>
                </a:lnTo>
                <a:lnTo>
                  <a:pt x="1642" y="48"/>
                </a:lnTo>
                <a:lnTo>
                  <a:pt x="1594" y="0"/>
                </a:lnTo>
                <a:lnTo>
                  <a:pt x="281" y="0"/>
                </a:lnTo>
                <a:lnTo>
                  <a:pt x="281" y="169"/>
                </a:lnTo>
              </a:path>
            </a:pathLst>
          </a:custGeom>
          <a:noFill/>
          <a:ln w="6350" cap="rnd">
            <a:solidFill>
              <a:srgbClr val="FF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43" name="Rectangle 141"/>
          <p:cNvSpPr>
            <a:spLocks noChangeArrowheads="1"/>
          </p:cNvSpPr>
          <p:nvPr/>
        </p:nvSpPr>
        <p:spPr bwMode="auto">
          <a:xfrm>
            <a:off x="5678488" y="1385888"/>
            <a:ext cx="3508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FF0000"/>
                </a:solidFill>
                <a:effectLst/>
                <a:latin typeface="Calibri" panose="020F0502020204030204" charset="0"/>
              </a:rPr>
              <a:t>load</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44" name="Rectangle 142"/>
          <p:cNvSpPr>
            <a:spLocks noChangeArrowheads="1"/>
          </p:cNvSpPr>
          <p:nvPr/>
        </p:nvSpPr>
        <p:spPr bwMode="auto">
          <a:xfrm>
            <a:off x="5932488" y="1385888"/>
            <a:ext cx="1619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FF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45" name="Rectangle 143"/>
          <p:cNvSpPr>
            <a:spLocks noChangeArrowheads="1"/>
          </p:cNvSpPr>
          <p:nvPr/>
        </p:nvSpPr>
        <p:spPr bwMode="auto">
          <a:xfrm>
            <a:off x="6003925" y="1385888"/>
            <a:ext cx="8763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FF0000"/>
                </a:solidFill>
                <a:effectLst/>
                <a:latin typeface="Calibri" panose="020F0502020204030204" charset="0"/>
              </a:rPr>
              <a:t>loadStrategy</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46" name="Rectangle 144"/>
          <p:cNvSpPr>
            <a:spLocks noChangeArrowheads="1"/>
          </p:cNvSpPr>
          <p:nvPr/>
        </p:nvSpPr>
        <p:spPr bwMode="auto">
          <a:xfrm>
            <a:off x="6742113" y="1385888"/>
            <a:ext cx="12858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FF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47" name="Rectangle 145"/>
          <p:cNvSpPr>
            <a:spLocks noChangeArrowheads="1"/>
          </p:cNvSpPr>
          <p:nvPr/>
        </p:nvSpPr>
        <p:spPr bwMode="auto">
          <a:xfrm>
            <a:off x="6786563" y="1385888"/>
            <a:ext cx="1619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FF0000"/>
                </a:solidFill>
                <a:effectLst/>
                <a:latin typeface="Calibri" panose="020F0502020204030204" charset="0"/>
              </a:rPr>
              <a:t>&gt;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48" name="Rectangle 146"/>
          <p:cNvSpPr>
            <a:spLocks noChangeArrowheads="1"/>
          </p:cNvSpPr>
          <p:nvPr/>
        </p:nvSpPr>
        <p:spPr bwMode="auto">
          <a:xfrm>
            <a:off x="6858000" y="1385888"/>
            <a:ext cx="5873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FF0000"/>
                </a:solidFill>
                <a:effectLst/>
                <a:latin typeface="Calibri" panose="020F0502020204030204" charset="0"/>
              </a:rPr>
              <a:t>getLoad</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49" name="Rectangle 147"/>
          <p:cNvSpPr>
            <a:spLocks noChangeArrowheads="1"/>
          </p:cNvSpPr>
          <p:nvPr/>
        </p:nvSpPr>
        <p:spPr bwMode="auto">
          <a:xfrm>
            <a:off x="7326313" y="1385888"/>
            <a:ext cx="1746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FF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50" name="Rectangle 148"/>
          <p:cNvSpPr>
            <a:spLocks noChangeArrowheads="1"/>
          </p:cNvSpPr>
          <p:nvPr/>
        </p:nvSpPr>
        <p:spPr bwMode="auto">
          <a:xfrm>
            <a:off x="7413625" y="1385888"/>
            <a:ext cx="1206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FF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51" name="Freeform 149"/>
          <p:cNvSpPr/>
          <p:nvPr/>
        </p:nvSpPr>
        <p:spPr bwMode="auto">
          <a:xfrm>
            <a:off x="7558088" y="1339850"/>
            <a:ext cx="84137" cy="84137"/>
          </a:xfrm>
          <a:custGeom>
            <a:avLst/>
            <a:gdLst>
              <a:gd name="T0" fmla="*/ 5 w 53"/>
              <a:gd name="T1" fmla="*/ 48 h 53"/>
              <a:gd name="T2" fmla="*/ 53 w 53"/>
              <a:gd name="T3" fmla="*/ 48 h 53"/>
              <a:gd name="T4" fmla="*/ 53 w 53"/>
              <a:gd name="T5" fmla="*/ 53 h 53"/>
              <a:gd name="T6" fmla="*/ 53 w 53"/>
              <a:gd name="T7" fmla="*/ 48 h 53"/>
              <a:gd name="T8" fmla="*/ 5 w 53"/>
              <a:gd name="T9" fmla="*/ 0 h 53"/>
              <a:gd name="T10" fmla="*/ 0 w 53"/>
              <a:gd name="T11" fmla="*/ 0 h 53"/>
              <a:gd name="T12" fmla="*/ 5 w 53"/>
              <a:gd name="T13" fmla="*/ 0 h 53"/>
              <a:gd name="T14" fmla="*/ 5 w 53"/>
              <a:gd name="T15" fmla="*/ 48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53">
                <a:moveTo>
                  <a:pt x="5" y="48"/>
                </a:moveTo>
                <a:lnTo>
                  <a:pt x="53" y="48"/>
                </a:lnTo>
                <a:lnTo>
                  <a:pt x="53" y="53"/>
                </a:lnTo>
                <a:lnTo>
                  <a:pt x="53" y="48"/>
                </a:lnTo>
                <a:lnTo>
                  <a:pt x="5" y="0"/>
                </a:lnTo>
                <a:lnTo>
                  <a:pt x="0" y="0"/>
                </a:lnTo>
                <a:lnTo>
                  <a:pt x="5" y="0"/>
                </a:lnTo>
                <a:lnTo>
                  <a:pt x="5" y="4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150"/>
          <p:cNvSpPr/>
          <p:nvPr/>
        </p:nvSpPr>
        <p:spPr bwMode="auto">
          <a:xfrm>
            <a:off x="7558088" y="1339850"/>
            <a:ext cx="84137" cy="84137"/>
          </a:xfrm>
          <a:custGeom>
            <a:avLst/>
            <a:gdLst>
              <a:gd name="T0" fmla="*/ 5 w 53"/>
              <a:gd name="T1" fmla="*/ 48 h 53"/>
              <a:gd name="T2" fmla="*/ 53 w 53"/>
              <a:gd name="T3" fmla="*/ 48 h 53"/>
              <a:gd name="T4" fmla="*/ 53 w 53"/>
              <a:gd name="T5" fmla="*/ 53 h 53"/>
              <a:gd name="T6" fmla="*/ 53 w 53"/>
              <a:gd name="T7" fmla="*/ 48 h 53"/>
              <a:gd name="T8" fmla="*/ 5 w 53"/>
              <a:gd name="T9" fmla="*/ 0 h 53"/>
              <a:gd name="T10" fmla="*/ 0 w 53"/>
              <a:gd name="T11" fmla="*/ 0 h 53"/>
              <a:gd name="T12" fmla="*/ 5 w 53"/>
              <a:gd name="T13" fmla="*/ 0 h 53"/>
              <a:gd name="T14" fmla="*/ 5 w 53"/>
              <a:gd name="T15" fmla="*/ 48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53">
                <a:moveTo>
                  <a:pt x="5" y="48"/>
                </a:moveTo>
                <a:lnTo>
                  <a:pt x="53" y="48"/>
                </a:lnTo>
                <a:lnTo>
                  <a:pt x="53" y="53"/>
                </a:lnTo>
                <a:lnTo>
                  <a:pt x="53" y="48"/>
                </a:lnTo>
                <a:lnTo>
                  <a:pt x="5" y="0"/>
                </a:lnTo>
                <a:lnTo>
                  <a:pt x="0" y="0"/>
                </a:lnTo>
                <a:lnTo>
                  <a:pt x="5" y="0"/>
                </a:lnTo>
                <a:lnTo>
                  <a:pt x="5" y="48"/>
                </a:lnTo>
                <a:close/>
              </a:path>
            </a:pathLst>
          </a:custGeom>
          <a:noFill/>
          <a:ln w="6350" cap="rnd">
            <a:solidFill>
              <a:srgbClr val="FF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53" name="Freeform 151"/>
          <p:cNvSpPr/>
          <p:nvPr/>
        </p:nvSpPr>
        <p:spPr bwMode="auto">
          <a:xfrm>
            <a:off x="5481638" y="1690688"/>
            <a:ext cx="2828925" cy="268287"/>
          </a:xfrm>
          <a:custGeom>
            <a:avLst/>
            <a:gdLst>
              <a:gd name="T0" fmla="*/ 0 w 1782"/>
              <a:gd name="T1" fmla="*/ 169 h 169"/>
              <a:gd name="T2" fmla="*/ 1782 w 1782"/>
              <a:gd name="T3" fmla="*/ 169 h 169"/>
              <a:gd name="T4" fmla="*/ 1782 w 1782"/>
              <a:gd name="T5" fmla="*/ 48 h 169"/>
              <a:gd name="T6" fmla="*/ 1733 w 1782"/>
              <a:gd name="T7" fmla="*/ 0 h 169"/>
              <a:gd name="T8" fmla="*/ 0 w 1782"/>
              <a:gd name="T9" fmla="*/ 0 h 169"/>
              <a:gd name="T10" fmla="*/ 0 w 1782"/>
              <a:gd name="T11" fmla="*/ 169 h 169"/>
            </a:gdLst>
            <a:ahLst/>
            <a:cxnLst>
              <a:cxn ang="0">
                <a:pos x="T0" y="T1"/>
              </a:cxn>
              <a:cxn ang="0">
                <a:pos x="T2" y="T3"/>
              </a:cxn>
              <a:cxn ang="0">
                <a:pos x="T4" y="T5"/>
              </a:cxn>
              <a:cxn ang="0">
                <a:pos x="T6" y="T7"/>
              </a:cxn>
              <a:cxn ang="0">
                <a:pos x="T8" y="T9"/>
              </a:cxn>
              <a:cxn ang="0">
                <a:pos x="T10" y="T11"/>
              </a:cxn>
            </a:cxnLst>
            <a:rect l="0" t="0" r="r" b="b"/>
            <a:pathLst>
              <a:path w="1782" h="169">
                <a:moveTo>
                  <a:pt x="0" y="169"/>
                </a:moveTo>
                <a:lnTo>
                  <a:pt x="1782" y="169"/>
                </a:lnTo>
                <a:lnTo>
                  <a:pt x="1782" y="48"/>
                </a:lnTo>
                <a:lnTo>
                  <a:pt x="1733" y="0"/>
                </a:lnTo>
                <a:lnTo>
                  <a:pt x="0" y="0"/>
                </a:lnTo>
                <a:lnTo>
                  <a:pt x="0" y="16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152"/>
          <p:cNvSpPr>
            <a:spLocks noEditPoints="1"/>
          </p:cNvSpPr>
          <p:nvPr/>
        </p:nvSpPr>
        <p:spPr bwMode="auto">
          <a:xfrm>
            <a:off x="5035550" y="1690688"/>
            <a:ext cx="3275012" cy="268287"/>
          </a:xfrm>
          <a:custGeom>
            <a:avLst/>
            <a:gdLst>
              <a:gd name="T0" fmla="*/ 281 w 2063"/>
              <a:gd name="T1" fmla="*/ 147 h 169"/>
              <a:gd name="T2" fmla="*/ 0 w 2063"/>
              <a:gd name="T3" fmla="*/ 166 h 169"/>
              <a:gd name="T4" fmla="*/ 281 w 2063"/>
              <a:gd name="T5" fmla="*/ 169 h 169"/>
              <a:gd name="T6" fmla="*/ 2063 w 2063"/>
              <a:gd name="T7" fmla="*/ 169 h 169"/>
              <a:gd name="T8" fmla="*/ 2063 w 2063"/>
              <a:gd name="T9" fmla="*/ 48 h 169"/>
              <a:gd name="T10" fmla="*/ 2014 w 2063"/>
              <a:gd name="T11" fmla="*/ 0 h 169"/>
              <a:gd name="T12" fmla="*/ 281 w 2063"/>
              <a:gd name="T13" fmla="*/ 0 h 169"/>
              <a:gd name="T14" fmla="*/ 281 w 2063"/>
              <a:gd name="T15" fmla="*/ 169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3" h="169">
                <a:moveTo>
                  <a:pt x="281" y="147"/>
                </a:moveTo>
                <a:lnTo>
                  <a:pt x="0" y="166"/>
                </a:lnTo>
                <a:moveTo>
                  <a:pt x="281" y="169"/>
                </a:moveTo>
                <a:lnTo>
                  <a:pt x="2063" y="169"/>
                </a:lnTo>
                <a:lnTo>
                  <a:pt x="2063" y="48"/>
                </a:lnTo>
                <a:lnTo>
                  <a:pt x="2014" y="0"/>
                </a:lnTo>
                <a:lnTo>
                  <a:pt x="281" y="0"/>
                </a:lnTo>
                <a:lnTo>
                  <a:pt x="281" y="169"/>
                </a:lnTo>
              </a:path>
            </a:pathLst>
          </a:custGeom>
          <a:noFill/>
          <a:ln w="6350" cap="rnd">
            <a:solidFill>
              <a:srgbClr val="FF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55" name="Rectangle 153"/>
          <p:cNvSpPr>
            <a:spLocks noChangeArrowheads="1"/>
          </p:cNvSpPr>
          <p:nvPr/>
        </p:nvSpPr>
        <p:spPr bwMode="auto">
          <a:xfrm>
            <a:off x="5624513" y="1736725"/>
            <a:ext cx="91598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FF0000"/>
                </a:solidFill>
                <a:effectLst/>
                <a:latin typeface="Calibri" panose="020F0502020204030204" charset="0"/>
              </a:rPr>
              <a:t>totalMemory</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56" name="Rectangle 154"/>
          <p:cNvSpPr>
            <a:spLocks noChangeArrowheads="1"/>
          </p:cNvSpPr>
          <p:nvPr/>
        </p:nvSpPr>
        <p:spPr bwMode="auto">
          <a:xfrm>
            <a:off x="6399213" y="1736725"/>
            <a:ext cx="1619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FF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57" name="Rectangle 155"/>
          <p:cNvSpPr>
            <a:spLocks noChangeArrowheads="1"/>
          </p:cNvSpPr>
          <p:nvPr/>
        </p:nvSpPr>
        <p:spPr bwMode="auto">
          <a:xfrm>
            <a:off x="6470650" y="1736725"/>
            <a:ext cx="11398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FF0000"/>
                </a:solidFill>
                <a:effectLst/>
                <a:latin typeface="Calibri" panose="020F0502020204030204" charset="0"/>
              </a:rPr>
              <a:t>memoryStrategy</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58" name="Rectangle 156"/>
          <p:cNvSpPr>
            <a:spLocks noChangeArrowheads="1"/>
          </p:cNvSpPr>
          <p:nvPr/>
        </p:nvSpPr>
        <p:spPr bwMode="auto">
          <a:xfrm>
            <a:off x="7448550" y="1736725"/>
            <a:ext cx="12858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FF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59" name="Rectangle 157"/>
          <p:cNvSpPr>
            <a:spLocks noChangeArrowheads="1"/>
          </p:cNvSpPr>
          <p:nvPr/>
        </p:nvSpPr>
        <p:spPr bwMode="auto">
          <a:xfrm>
            <a:off x="7493000" y="1736725"/>
            <a:ext cx="1619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FF0000"/>
                </a:solidFill>
                <a:effectLst/>
                <a:latin typeface="Calibri" panose="020F0502020204030204" charset="0"/>
              </a:rPr>
              <a:t>&gt;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60" name="Rectangle 158"/>
          <p:cNvSpPr>
            <a:spLocks noChangeArrowheads="1"/>
          </p:cNvSpPr>
          <p:nvPr/>
        </p:nvSpPr>
        <p:spPr bwMode="auto">
          <a:xfrm>
            <a:off x="7564438" y="1736725"/>
            <a:ext cx="6000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FF0000"/>
                </a:solidFill>
                <a:effectLst/>
                <a:latin typeface="Calibri" panose="020F0502020204030204" charset="0"/>
              </a:rPr>
              <a:t>getTotal</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61" name="Rectangle 159"/>
          <p:cNvSpPr>
            <a:spLocks noChangeArrowheads="1"/>
          </p:cNvSpPr>
          <p:nvPr/>
        </p:nvSpPr>
        <p:spPr bwMode="auto">
          <a:xfrm>
            <a:off x="8047038" y="1736725"/>
            <a:ext cx="17621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FF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62" name="Rectangle 160"/>
          <p:cNvSpPr>
            <a:spLocks noChangeArrowheads="1"/>
          </p:cNvSpPr>
          <p:nvPr/>
        </p:nvSpPr>
        <p:spPr bwMode="auto">
          <a:xfrm>
            <a:off x="8134350" y="1736725"/>
            <a:ext cx="1222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FF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63" name="Freeform 161"/>
          <p:cNvSpPr/>
          <p:nvPr/>
        </p:nvSpPr>
        <p:spPr bwMode="auto">
          <a:xfrm>
            <a:off x="8226425" y="1690688"/>
            <a:ext cx="84137" cy="84137"/>
          </a:xfrm>
          <a:custGeom>
            <a:avLst/>
            <a:gdLst>
              <a:gd name="T0" fmla="*/ 4 w 53"/>
              <a:gd name="T1" fmla="*/ 48 h 53"/>
              <a:gd name="T2" fmla="*/ 53 w 53"/>
              <a:gd name="T3" fmla="*/ 48 h 53"/>
              <a:gd name="T4" fmla="*/ 53 w 53"/>
              <a:gd name="T5" fmla="*/ 53 h 53"/>
              <a:gd name="T6" fmla="*/ 53 w 53"/>
              <a:gd name="T7" fmla="*/ 48 h 53"/>
              <a:gd name="T8" fmla="*/ 4 w 53"/>
              <a:gd name="T9" fmla="*/ 0 h 53"/>
              <a:gd name="T10" fmla="*/ 0 w 53"/>
              <a:gd name="T11" fmla="*/ 0 h 53"/>
              <a:gd name="T12" fmla="*/ 4 w 53"/>
              <a:gd name="T13" fmla="*/ 0 h 53"/>
              <a:gd name="T14" fmla="*/ 4 w 53"/>
              <a:gd name="T15" fmla="*/ 48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53">
                <a:moveTo>
                  <a:pt x="4" y="48"/>
                </a:moveTo>
                <a:lnTo>
                  <a:pt x="53" y="48"/>
                </a:lnTo>
                <a:lnTo>
                  <a:pt x="53" y="53"/>
                </a:lnTo>
                <a:lnTo>
                  <a:pt x="53" y="48"/>
                </a:lnTo>
                <a:lnTo>
                  <a:pt x="4" y="0"/>
                </a:lnTo>
                <a:lnTo>
                  <a:pt x="0" y="0"/>
                </a:lnTo>
                <a:lnTo>
                  <a:pt x="4" y="0"/>
                </a:lnTo>
                <a:lnTo>
                  <a:pt x="4" y="4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4" name="Freeform 162"/>
          <p:cNvSpPr/>
          <p:nvPr/>
        </p:nvSpPr>
        <p:spPr bwMode="auto">
          <a:xfrm>
            <a:off x="8226425" y="1690688"/>
            <a:ext cx="84137" cy="84137"/>
          </a:xfrm>
          <a:custGeom>
            <a:avLst/>
            <a:gdLst>
              <a:gd name="T0" fmla="*/ 4 w 53"/>
              <a:gd name="T1" fmla="*/ 48 h 53"/>
              <a:gd name="T2" fmla="*/ 53 w 53"/>
              <a:gd name="T3" fmla="*/ 48 h 53"/>
              <a:gd name="T4" fmla="*/ 53 w 53"/>
              <a:gd name="T5" fmla="*/ 53 h 53"/>
              <a:gd name="T6" fmla="*/ 53 w 53"/>
              <a:gd name="T7" fmla="*/ 48 h 53"/>
              <a:gd name="T8" fmla="*/ 4 w 53"/>
              <a:gd name="T9" fmla="*/ 0 h 53"/>
              <a:gd name="T10" fmla="*/ 0 w 53"/>
              <a:gd name="T11" fmla="*/ 0 h 53"/>
              <a:gd name="T12" fmla="*/ 4 w 53"/>
              <a:gd name="T13" fmla="*/ 0 h 53"/>
              <a:gd name="T14" fmla="*/ 4 w 53"/>
              <a:gd name="T15" fmla="*/ 48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53">
                <a:moveTo>
                  <a:pt x="4" y="48"/>
                </a:moveTo>
                <a:lnTo>
                  <a:pt x="53" y="48"/>
                </a:lnTo>
                <a:lnTo>
                  <a:pt x="53" y="53"/>
                </a:lnTo>
                <a:lnTo>
                  <a:pt x="53" y="48"/>
                </a:lnTo>
                <a:lnTo>
                  <a:pt x="4" y="0"/>
                </a:lnTo>
                <a:lnTo>
                  <a:pt x="0" y="0"/>
                </a:lnTo>
                <a:lnTo>
                  <a:pt x="4" y="0"/>
                </a:lnTo>
                <a:lnTo>
                  <a:pt x="4" y="48"/>
                </a:lnTo>
                <a:close/>
              </a:path>
            </a:pathLst>
          </a:custGeom>
          <a:noFill/>
          <a:ln w="6350" cap="rnd">
            <a:solidFill>
              <a:srgbClr val="FF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65" name="Freeform 163"/>
          <p:cNvSpPr/>
          <p:nvPr/>
        </p:nvSpPr>
        <p:spPr bwMode="auto">
          <a:xfrm>
            <a:off x="5481638" y="2041525"/>
            <a:ext cx="2828925" cy="268287"/>
          </a:xfrm>
          <a:custGeom>
            <a:avLst/>
            <a:gdLst>
              <a:gd name="T0" fmla="*/ 0 w 1782"/>
              <a:gd name="T1" fmla="*/ 169 h 169"/>
              <a:gd name="T2" fmla="*/ 1782 w 1782"/>
              <a:gd name="T3" fmla="*/ 169 h 169"/>
              <a:gd name="T4" fmla="*/ 1782 w 1782"/>
              <a:gd name="T5" fmla="*/ 48 h 169"/>
              <a:gd name="T6" fmla="*/ 1733 w 1782"/>
              <a:gd name="T7" fmla="*/ 0 h 169"/>
              <a:gd name="T8" fmla="*/ 0 w 1782"/>
              <a:gd name="T9" fmla="*/ 0 h 169"/>
              <a:gd name="T10" fmla="*/ 0 w 1782"/>
              <a:gd name="T11" fmla="*/ 169 h 169"/>
            </a:gdLst>
            <a:ahLst/>
            <a:cxnLst>
              <a:cxn ang="0">
                <a:pos x="T0" y="T1"/>
              </a:cxn>
              <a:cxn ang="0">
                <a:pos x="T2" y="T3"/>
              </a:cxn>
              <a:cxn ang="0">
                <a:pos x="T4" y="T5"/>
              </a:cxn>
              <a:cxn ang="0">
                <a:pos x="T6" y="T7"/>
              </a:cxn>
              <a:cxn ang="0">
                <a:pos x="T8" y="T9"/>
              </a:cxn>
              <a:cxn ang="0">
                <a:pos x="T10" y="T11"/>
              </a:cxn>
            </a:cxnLst>
            <a:rect l="0" t="0" r="r" b="b"/>
            <a:pathLst>
              <a:path w="1782" h="169">
                <a:moveTo>
                  <a:pt x="0" y="169"/>
                </a:moveTo>
                <a:lnTo>
                  <a:pt x="1782" y="169"/>
                </a:lnTo>
                <a:lnTo>
                  <a:pt x="1782" y="48"/>
                </a:lnTo>
                <a:lnTo>
                  <a:pt x="1733" y="0"/>
                </a:lnTo>
                <a:lnTo>
                  <a:pt x="0" y="0"/>
                </a:lnTo>
                <a:lnTo>
                  <a:pt x="0" y="16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6" name="Freeform 164"/>
          <p:cNvSpPr>
            <a:spLocks noEditPoints="1"/>
          </p:cNvSpPr>
          <p:nvPr/>
        </p:nvSpPr>
        <p:spPr bwMode="auto">
          <a:xfrm>
            <a:off x="5035550" y="2041525"/>
            <a:ext cx="3275012" cy="268287"/>
          </a:xfrm>
          <a:custGeom>
            <a:avLst/>
            <a:gdLst>
              <a:gd name="T0" fmla="*/ 281 w 2063"/>
              <a:gd name="T1" fmla="*/ 29 h 169"/>
              <a:gd name="T2" fmla="*/ 0 w 2063"/>
              <a:gd name="T3" fmla="*/ 12 h 169"/>
              <a:gd name="T4" fmla="*/ 281 w 2063"/>
              <a:gd name="T5" fmla="*/ 169 h 169"/>
              <a:gd name="T6" fmla="*/ 2063 w 2063"/>
              <a:gd name="T7" fmla="*/ 169 h 169"/>
              <a:gd name="T8" fmla="*/ 2063 w 2063"/>
              <a:gd name="T9" fmla="*/ 48 h 169"/>
              <a:gd name="T10" fmla="*/ 2014 w 2063"/>
              <a:gd name="T11" fmla="*/ 0 h 169"/>
              <a:gd name="T12" fmla="*/ 281 w 2063"/>
              <a:gd name="T13" fmla="*/ 0 h 169"/>
              <a:gd name="T14" fmla="*/ 281 w 2063"/>
              <a:gd name="T15" fmla="*/ 169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3" h="169">
                <a:moveTo>
                  <a:pt x="281" y="29"/>
                </a:moveTo>
                <a:lnTo>
                  <a:pt x="0" y="12"/>
                </a:lnTo>
                <a:moveTo>
                  <a:pt x="281" y="169"/>
                </a:moveTo>
                <a:lnTo>
                  <a:pt x="2063" y="169"/>
                </a:lnTo>
                <a:lnTo>
                  <a:pt x="2063" y="48"/>
                </a:lnTo>
                <a:lnTo>
                  <a:pt x="2014" y="0"/>
                </a:lnTo>
                <a:lnTo>
                  <a:pt x="281" y="0"/>
                </a:lnTo>
                <a:lnTo>
                  <a:pt x="281" y="169"/>
                </a:lnTo>
              </a:path>
            </a:pathLst>
          </a:custGeom>
          <a:noFill/>
          <a:ln w="6350" cap="rnd">
            <a:solidFill>
              <a:srgbClr val="FF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67" name="Rectangle 165"/>
          <p:cNvSpPr>
            <a:spLocks noChangeArrowheads="1"/>
          </p:cNvSpPr>
          <p:nvPr/>
        </p:nvSpPr>
        <p:spPr bwMode="auto">
          <a:xfrm>
            <a:off x="5622925" y="2087563"/>
            <a:ext cx="91598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FF0000"/>
                </a:solidFill>
                <a:effectLst/>
                <a:latin typeface="Calibri" panose="020F0502020204030204" charset="0"/>
              </a:rPr>
              <a:t>usedMemory</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68" name="Rectangle 166"/>
          <p:cNvSpPr>
            <a:spLocks noChangeArrowheads="1"/>
          </p:cNvSpPr>
          <p:nvPr/>
        </p:nvSpPr>
        <p:spPr bwMode="auto">
          <a:xfrm>
            <a:off x="6400800" y="2087563"/>
            <a:ext cx="1619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FF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69" name="Rectangle 167"/>
          <p:cNvSpPr>
            <a:spLocks noChangeArrowheads="1"/>
          </p:cNvSpPr>
          <p:nvPr/>
        </p:nvSpPr>
        <p:spPr bwMode="auto">
          <a:xfrm>
            <a:off x="6473825" y="2087563"/>
            <a:ext cx="11382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FF0000"/>
                </a:solidFill>
                <a:effectLst/>
                <a:latin typeface="Calibri" panose="020F0502020204030204" charset="0"/>
              </a:rPr>
              <a:t>memoryStrategy</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70" name="Rectangle 168"/>
          <p:cNvSpPr>
            <a:spLocks noChangeArrowheads="1"/>
          </p:cNvSpPr>
          <p:nvPr/>
        </p:nvSpPr>
        <p:spPr bwMode="auto">
          <a:xfrm>
            <a:off x="7451725" y="2087563"/>
            <a:ext cx="127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FF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71" name="Rectangle 169"/>
          <p:cNvSpPr>
            <a:spLocks noChangeArrowheads="1"/>
          </p:cNvSpPr>
          <p:nvPr/>
        </p:nvSpPr>
        <p:spPr bwMode="auto">
          <a:xfrm>
            <a:off x="7494588" y="2087563"/>
            <a:ext cx="1619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FF0000"/>
                </a:solidFill>
                <a:effectLst/>
                <a:latin typeface="Calibri" panose="020F0502020204030204" charset="0"/>
              </a:rPr>
              <a:t>&gt;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72" name="Rectangle 170"/>
          <p:cNvSpPr>
            <a:spLocks noChangeArrowheads="1"/>
          </p:cNvSpPr>
          <p:nvPr/>
        </p:nvSpPr>
        <p:spPr bwMode="auto">
          <a:xfrm>
            <a:off x="7567613" y="2087563"/>
            <a:ext cx="6000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FF0000"/>
                </a:solidFill>
                <a:effectLst/>
                <a:latin typeface="Calibri" panose="020F0502020204030204" charset="0"/>
              </a:rPr>
              <a:t>getUsed</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73" name="Rectangle 171"/>
          <p:cNvSpPr>
            <a:spLocks noChangeArrowheads="1"/>
          </p:cNvSpPr>
          <p:nvPr/>
        </p:nvSpPr>
        <p:spPr bwMode="auto">
          <a:xfrm>
            <a:off x="8050213" y="2087563"/>
            <a:ext cx="1746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FF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74" name="Rectangle 172"/>
          <p:cNvSpPr>
            <a:spLocks noChangeArrowheads="1"/>
          </p:cNvSpPr>
          <p:nvPr/>
        </p:nvSpPr>
        <p:spPr bwMode="auto">
          <a:xfrm>
            <a:off x="8137525" y="2087563"/>
            <a:ext cx="1206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FF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75" name="Freeform 173"/>
          <p:cNvSpPr/>
          <p:nvPr/>
        </p:nvSpPr>
        <p:spPr bwMode="auto">
          <a:xfrm>
            <a:off x="8226425" y="2041525"/>
            <a:ext cx="84137" cy="84137"/>
          </a:xfrm>
          <a:custGeom>
            <a:avLst/>
            <a:gdLst>
              <a:gd name="T0" fmla="*/ 4 w 53"/>
              <a:gd name="T1" fmla="*/ 48 h 53"/>
              <a:gd name="T2" fmla="*/ 53 w 53"/>
              <a:gd name="T3" fmla="*/ 48 h 53"/>
              <a:gd name="T4" fmla="*/ 53 w 53"/>
              <a:gd name="T5" fmla="*/ 53 h 53"/>
              <a:gd name="T6" fmla="*/ 53 w 53"/>
              <a:gd name="T7" fmla="*/ 48 h 53"/>
              <a:gd name="T8" fmla="*/ 4 w 53"/>
              <a:gd name="T9" fmla="*/ 0 h 53"/>
              <a:gd name="T10" fmla="*/ 0 w 53"/>
              <a:gd name="T11" fmla="*/ 0 h 53"/>
              <a:gd name="T12" fmla="*/ 4 w 53"/>
              <a:gd name="T13" fmla="*/ 0 h 53"/>
              <a:gd name="T14" fmla="*/ 4 w 53"/>
              <a:gd name="T15" fmla="*/ 48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53">
                <a:moveTo>
                  <a:pt x="4" y="48"/>
                </a:moveTo>
                <a:lnTo>
                  <a:pt x="53" y="48"/>
                </a:lnTo>
                <a:lnTo>
                  <a:pt x="53" y="53"/>
                </a:lnTo>
                <a:lnTo>
                  <a:pt x="53" y="48"/>
                </a:lnTo>
                <a:lnTo>
                  <a:pt x="4" y="0"/>
                </a:lnTo>
                <a:lnTo>
                  <a:pt x="0" y="0"/>
                </a:lnTo>
                <a:lnTo>
                  <a:pt x="4" y="0"/>
                </a:lnTo>
                <a:lnTo>
                  <a:pt x="4" y="4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6" name="Freeform 174"/>
          <p:cNvSpPr/>
          <p:nvPr/>
        </p:nvSpPr>
        <p:spPr bwMode="auto">
          <a:xfrm>
            <a:off x="8226425" y="2041525"/>
            <a:ext cx="84137" cy="84137"/>
          </a:xfrm>
          <a:custGeom>
            <a:avLst/>
            <a:gdLst>
              <a:gd name="T0" fmla="*/ 4 w 53"/>
              <a:gd name="T1" fmla="*/ 48 h 53"/>
              <a:gd name="T2" fmla="*/ 53 w 53"/>
              <a:gd name="T3" fmla="*/ 48 h 53"/>
              <a:gd name="T4" fmla="*/ 53 w 53"/>
              <a:gd name="T5" fmla="*/ 53 h 53"/>
              <a:gd name="T6" fmla="*/ 53 w 53"/>
              <a:gd name="T7" fmla="*/ 48 h 53"/>
              <a:gd name="T8" fmla="*/ 4 w 53"/>
              <a:gd name="T9" fmla="*/ 0 h 53"/>
              <a:gd name="T10" fmla="*/ 0 w 53"/>
              <a:gd name="T11" fmla="*/ 0 h 53"/>
              <a:gd name="T12" fmla="*/ 4 w 53"/>
              <a:gd name="T13" fmla="*/ 0 h 53"/>
              <a:gd name="T14" fmla="*/ 4 w 53"/>
              <a:gd name="T15" fmla="*/ 48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53">
                <a:moveTo>
                  <a:pt x="4" y="48"/>
                </a:moveTo>
                <a:lnTo>
                  <a:pt x="53" y="48"/>
                </a:lnTo>
                <a:lnTo>
                  <a:pt x="53" y="53"/>
                </a:lnTo>
                <a:lnTo>
                  <a:pt x="53" y="48"/>
                </a:lnTo>
                <a:lnTo>
                  <a:pt x="4" y="0"/>
                </a:lnTo>
                <a:lnTo>
                  <a:pt x="0" y="0"/>
                </a:lnTo>
                <a:lnTo>
                  <a:pt x="4" y="0"/>
                </a:lnTo>
                <a:lnTo>
                  <a:pt x="4" y="48"/>
                </a:lnTo>
                <a:close/>
              </a:path>
            </a:pathLst>
          </a:custGeom>
          <a:noFill/>
          <a:ln w="6350" cap="rnd">
            <a:solidFill>
              <a:srgbClr val="FF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77" name="Freeform 175"/>
          <p:cNvSpPr/>
          <p:nvPr/>
        </p:nvSpPr>
        <p:spPr bwMode="auto">
          <a:xfrm>
            <a:off x="5481638" y="2392363"/>
            <a:ext cx="2828925" cy="268287"/>
          </a:xfrm>
          <a:custGeom>
            <a:avLst/>
            <a:gdLst>
              <a:gd name="T0" fmla="*/ 0 w 1782"/>
              <a:gd name="T1" fmla="*/ 169 h 169"/>
              <a:gd name="T2" fmla="*/ 1782 w 1782"/>
              <a:gd name="T3" fmla="*/ 169 h 169"/>
              <a:gd name="T4" fmla="*/ 1782 w 1782"/>
              <a:gd name="T5" fmla="*/ 48 h 169"/>
              <a:gd name="T6" fmla="*/ 1733 w 1782"/>
              <a:gd name="T7" fmla="*/ 0 h 169"/>
              <a:gd name="T8" fmla="*/ 0 w 1782"/>
              <a:gd name="T9" fmla="*/ 0 h 169"/>
              <a:gd name="T10" fmla="*/ 0 w 1782"/>
              <a:gd name="T11" fmla="*/ 169 h 169"/>
            </a:gdLst>
            <a:ahLst/>
            <a:cxnLst>
              <a:cxn ang="0">
                <a:pos x="T0" y="T1"/>
              </a:cxn>
              <a:cxn ang="0">
                <a:pos x="T2" y="T3"/>
              </a:cxn>
              <a:cxn ang="0">
                <a:pos x="T4" y="T5"/>
              </a:cxn>
              <a:cxn ang="0">
                <a:pos x="T6" y="T7"/>
              </a:cxn>
              <a:cxn ang="0">
                <a:pos x="T8" y="T9"/>
              </a:cxn>
              <a:cxn ang="0">
                <a:pos x="T10" y="T11"/>
              </a:cxn>
            </a:cxnLst>
            <a:rect l="0" t="0" r="r" b="b"/>
            <a:pathLst>
              <a:path w="1782" h="169">
                <a:moveTo>
                  <a:pt x="0" y="169"/>
                </a:moveTo>
                <a:lnTo>
                  <a:pt x="1782" y="169"/>
                </a:lnTo>
                <a:lnTo>
                  <a:pt x="1782" y="48"/>
                </a:lnTo>
                <a:lnTo>
                  <a:pt x="1733" y="0"/>
                </a:lnTo>
                <a:lnTo>
                  <a:pt x="0" y="0"/>
                </a:lnTo>
                <a:lnTo>
                  <a:pt x="0" y="16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8" name="Freeform 176"/>
          <p:cNvSpPr>
            <a:spLocks noEditPoints="1"/>
          </p:cNvSpPr>
          <p:nvPr/>
        </p:nvSpPr>
        <p:spPr bwMode="auto">
          <a:xfrm>
            <a:off x="5035550" y="2165350"/>
            <a:ext cx="3275012" cy="495300"/>
          </a:xfrm>
          <a:custGeom>
            <a:avLst/>
            <a:gdLst>
              <a:gd name="T0" fmla="*/ 281 w 2063"/>
              <a:gd name="T1" fmla="*/ 143 h 312"/>
              <a:gd name="T2" fmla="*/ 0 w 2063"/>
              <a:gd name="T3" fmla="*/ 0 h 312"/>
              <a:gd name="T4" fmla="*/ 281 w 2063"/>
              <a:gd name="T5" fmla="*/ 312 h 312"/>
              <a:gd name="T6" fmla="*/ 2063 w 2063"/>
              <a:gd name="T7" fmla="*/ 312 h 312"/>
              <a:gd name="T8" fmla="*/ 2063 w 2063"/>
              <a:gd name="T9" fmla="*/ 191 h 312"/>
              <a:gd name="T10" fmla="*/ 2014 w 2063"/>
              <a:gd name="T11" fmla="*/ 143 h 312"/>
              <a:gd name="T12" fmla="*/ 281 w 2063"/>
              <a:gd name="T13" fmla="*/ 143 h 312"/>
              <a:gd name="T14" fmla="*/ 281 w 2063"/>
              <a:gd name="T15" fmla="*/ 312 h 3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63" h="312">
                <a:moveTo>
                  <a:pt x="281" y="143"/>
                </a:moveTo>
                <a:lnTo>
                  <a:pt x="0" y="0"/>
                </a:lnTo>
                <a:moveTo>
                  <a:pt x="281" y="312"/>
                </a:moveTo>
                <a:lnTo>
                  <a:pt x="2063" y="312"/>
                </a:lnTo>
                <a:lnTo>
                  <a:pt x="2063" y="191"/>
                </a:lnTo>
                <a:lnTo>
                  <a:pt x="2014" y="143"/>
                </a:lnTo>
                <a:lnTo>
                  <a:pt x="281" y="143"/>
                </a:lnTo>
                <a:lnTo>
                  <a:pt x="281" y="312"/>
                </a:lnTo>
              </a:path>
            </a:pathLst>
          </a:custGeom>
          <a:noFill/>
          <a:ln w="6350" cap="rnd">
            <a:solidFill>
              <a:srgbClr val="FF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79" name="Rectangle 177"/>
          <p:cNvSpPr>
            <a:spLocks noChangeArrowheads="1"/>
          </p:cNvSpPr>
          <p:nvPr/>
        </p:nvSpPr>
        <p:spPr bwMode="auto">
          <a:xfrm>
            <a:off x="5757863" y="2438400"/>
            <a:ext cx="53816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FF0000"/>
                </a:solidFill>
                <a:effectLst/>
                <a:latin typeface="Calibri" panose="020F0502020204030204" charset="0"/>
              </a:rPr>
              <a:t>latency</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80" name="Rectangle 178"/>
          <p:cNvSpPr>
            <a:spLocks noChangeArrowheads="1"/>
          </p:cNvSpPr>
          <p:nvPr/>
        </p:nvSpPr>
        <p:spPr bwMode="auto">
          <a:xfrm>
            <a:off x="6180138" y="2438400"/>
            <a:ext cx="1619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FF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81" name="Rectangle 179"/>
          <p:cNvSpPr>
            <a:spLocks noChangeArrowheads="1"/>
          </p:cNvSpPr>
          <p:nvPr/>
        </p:nvSpPr>
        <p:spPr bwMode="auto">
          <a:xfrm>
            <a:off x="6251575" y="2438400"/>
            <a:ext cx="106521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FF0000"/>
                </a:solidFill>
                <a:effectLst/>
                <a:latin typeface="Calibri" panose="020F0502020204030204" charset="0"/>
              </a:rPr>
              <a:t>latencyStrategy</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82" name="Rectangle 180"/>
          <p:cNvSpPr>
            <a:spLocks noChangeArrowheads="1"/>
          </p:cNvSpPr>
          <p:nvPr/>
        </p:nvSpPr>
        <p:spPr bwMode="auto">
          <a:xfrm>
            <a:off x="7161213" y="2438400"/>
            <a:ext cx="12858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FF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83" name="Rectangle 181"/>
          <p:cNvSpPr>
            <a:spLocks noChangeArrowheads="1"/>
          </p:cNvSpPr>
          <p:nvPr/>
        </p:nvSpPr>
        <p:spPr bwMode="auto">
          <a:xfrm>
            <a:off x="7205663" y="2438400"/>
            <a:ext cx="1619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FF0000"/>
                </a:solidFill>
                <a:effectLst/>
                <a:latin typeface="Calibri" panose="020F0502020204030204" charset="0"/>
              </a:rPr>
              <a:t>&gt;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84" name="Rectangle 182"/>
          <p:cNvSpPr>
            <a:spLocks noChangeArrowheads="1"/>
          </p:cNvSpPr>
          <p:nvPr/>
        </p:nvSpPr>
        <p:spPr bwMode="auto">
          <a:xfrm>
            <a:off x="7277100" y="2438400"/>
            <a:ext cx="7683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FF0000"/>
                </a:solidFill>
                <a:effectLst/>
                <a:latin typeface="Calibri" panose="020F0502020204030204" charset="0"/>
              </a:rPr>
              <a:t>getLatency</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85" name="Rectangle 183"/>
          <p:cNvSpPr>
            <a:spLocks noChangeArrowheads="1"/>
          </p:cNvSpPr>
          <p:nvPr/>
        </p:nvSpPr>
        <p:spPr bwMode="auto">
          <a:xfrm>
            <a:off x="7915275" y="2438400"/>
            <a:ext cx="1746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FF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86" name="Rectangle 184"/>
          <p:cNvSpPr>
            <a:spLocks noChangeArrowheads="1"/>
          </p:cNvSpPr>
          <p:nvPr/>
        </p:nvSpPr>
        <p:spPr bwMode="auto">
          <a:xfrm>
            <a:off x="8002588" y="2438400"/>
            <a:ext cx="1206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FF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87" name="Freeform 185"/>
          <p:cNvSpPr/>
          <p:nvPr/>
        </p:nvSpPr>
        <p:spPr bwMode="auto">
          <a:xfrm>
            <a:off x="8226425" y="2392363"/>
            <a:ext cx="84137" cy="84137"/>
          </a:xfrm>
          <a:custGeom>
            <a:avLst/>
            <a:gdLst>
              <a:gd name="T0" fmla="*/ 4 w 53"/>
              <a:gd name="T1" fmla="*/ 48 h 53"/>
              <a:gd name="T2" fmla="*/ 53 w 53"/>
              <a:gd name="T3" fmla="*/ 48 h 53"/>
              <a:gd name="T4" fmla="*/ 53 w 53"/>
              <a:gd name="T5" fmla="*/ 53 h 53"/>
              <a:gd name="T6" fmla="*/ 53 w 53"/>
              <a:gd name="T7" fmla="*/ 48 h 53"/>
              <a:gd name="T8" fmla="*/ 4 w 53"/>
              <a:gd name="T9" fmla="*/ 0 h 53"/>
              <a:gd name="T10" fmla="*/ 0 w 53"/>
              <a:gd name="T11" fmla="*/ 0 h 53"/>
              <a:gd name="T12" fmla="*/ 4 w 53"/>
              <a:gd name="T13" fmla="*/ 0 h 53"/>
              <a:gd name="T14" fmla="*/ 4 w 53"/>
              <a:gd name="T15" fmla="*/ 48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53">
                <a:moveTo>
                  <a:pt x="4" y="48"/>
                </a:moveTo>
                <a:lnTo>
                  <a:pt x="53" y="48"/>
                </a:lnTo>
                <a:lnTo>
                  <a:pt x="53" y="53"/>
                </a:lnTo>
                <a:lnTo>
                  <a:pt x="53" y="48"/>
                </a:lnTo>
                <a:lnTo>
                  <a:pt x="4" y="0"/>
                </a:lnTo>
                <a:lnTo>
                  <a:pt x="0" y="0"/>
                </a:lnTo>
                <a:lnTo>
                  <a:pt x="4" y="0"/>
                </a:lnTo>
                <a:lnTo>
                  <a:pt x="4" y="4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Freeform 186"/>
          <p:cNvSpPr/>
          <p:nvPr/>
        </p:nvSpPr>
        <p:spPr bwMode="auto">
          <a:xfrm>
            <a:off x="8226425" y="2392363"/>
            <a:ext cx="84137" cy="84137"/>
          </a:xfrm>
          <a:custGeom>
            <a:avLst/>
            <a:gdLst>
              <a:gd name="T0" fmla="*/ 4 w 53"/>
              <a:gd name="T1" fmla="*/ 48 h 53"/>
              <a:gd name="T2" fmla="*/ 53 w 53"/>
              <a:gd name="T3" fmla="*/ 48 h 53"/>
              <a:gd name="T4" fmla="*/ 53 w 53"/>
              <a:gd name="T5" fmla="*/ 53 h 53"/>
              <a:gd name="T6" fmla="*/ 53 w 53"/>
              <a:gd name="T7" fmla="*/ 48 h 53"/>
              <a:gd name="T8" fmla="*/ 4 w 53"/>
              <a:gd name="T9" fmla="*/ 0 h 53"/>
              <a:gd name="T10" fmla="*/ 0 w 53"/>
              <a:gd name="T11" fmla="*/ 0 h 53"/>
              <a:gd name="T12" fmla="*/ 4 w 53"/>
              <a:gd name="T13" fmla="*/ 0 h 53"/>
              <a:gd name="T14" fmla="*/ 4 w 53"/>
              <a:gd name="T15" fmla="*/ 48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53">
                <a:moveTo>
                  <a:pt x="4" y="48"/>
                </a:moveTo>
                <a:lnTo>
                  <a:pt x="53" y="48"/>
                </a:lnTo>
                <a:lnTo>
                  <a:pt x="53" y="53"/>
                </a:lnTo>
                <a:lnTo>
                  <a:pt x="53" y="48"/>
                </a:lnTo>
                <a:lnTo>
                  <a:pt x="4" y="0"/>
                </a:lnTo>
                <a:lnTo>
                  <a:pt x="0" y="0"/>
                </a:lnTo>
                <a:lnTo>
                  <a:pt x="4" y="0"/>
                </a:lnTo>
                <a:lnTo>
                  <a:pt x="4" y="48"/>
                </a:lnTo>
                <a:close/>
              </a:path>
            </a:pathLst>
          </a:custGeom>
          <a:noFill/>
          <a:ln w="6350" cap="rnd">
            <a:solidFill>
              <a:srgbClr val="FF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代码实现</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t>31</a:t>
            </a:fld>
            <a:endParaRPr lang="zh-CN" altLang="en-US" dirty="0"/>
          </a:p>
        </p:txBody>
      </p:sp>
      <p:sp>
        <p:nvSpPr>
          <p:cNvPr id="5" name="TextBox 3"/>
          <p:cNvSpPr txBox="1"/>
          <p:nvPr/>
        </p:nvSpPr>
        <p:spPr>
          <a:xfrm>
            <a:off x="683568" y="1587564"/>
            <a:ext cx="7848872" cy="4031873"/>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anose="02070309020205020404" pitchFamily="49" charset="0"/>
              </a:defRPr>
            </a:lvl1pPr>
          </a:lstStyle>
          <a:p>
            <a:r>
              <a:rPr lang="en-US" altLang="zh-CN" sz="1600" dirty="0">
                <a:solidFill>
                  <a:srgbClr val="FF0000"/>
                </a:solidFill>
                <a:latin typeface="Consolas" panose="020B0609020204030204" pitchFamily="49" charset="0"/>
                <a:ea typeface="华文楷体" panose="02010600040101010101" pitchFamily="2" charset="-122"/>
                <a:cs typeface="+mn-cs"/>
              </a:rPr>
              <a:t>//</a:t>
            </a:r>
            <a:r>
              <a:rPr lang="zh-CN" altLang="en-US" sz="1600" dirty="0">
                <a:solidFill>
                  <a:srgbClr val="FF0000"/>
                </a:solidFill>
                <a:latin typeface="Consolas" panose="020B0609020204030204" pitchFamily="49" charset="0"/>
                <a:ea typeface="华文楷体" panose="02010600040101010101" pitchFamily="2" charset="-122"/>
                <a:cs typeface="+mn-cs"/>
              </a:rPr>
              <a:t>统一的接口来获取负载</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void Monitor::</a:t>
            </a:r>
            <a:r>
              <a:rPr lang="en-US" altLang="zh-CN" sz="1600" dirty="0" err="1">
                <a:solidFill>
                  <a:schemeClr val="tx1"/>
                </a:solidFill>
                <a:latin typeface="Consolas" panose="020B0609020204030204" pitchFamily="49" charset="0"/>
                <a:ea typeface="华文楷体" panose="02010600040101010101" pitchFamily="2" charset="-122"/>
                <a:cs typeface="+mn-cs"/>
              </a:rPr>
              <a:t>getLoad</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load = </a:t>
            </a:r>
            <a:r>
              <a:rPr lang="en-US" altLang="zh-CN" sz="1600" dirty="0" err="1">
                <a:solidFill>
                  <a:schemeClr val="tx1"/>
                </a:solidFill>
                <a:latin typeface="Consolas" panose="020B0609020204030204" pitchFamily="49" charset="0"/>
                <a:ea typeface="华文楷体" panose="02010600040101010101" pitchFamily="2" charset="-122"/>
                <a:cs typeface="+mn-cs"/>
              </a:rPr>
              <a:t>m_loadStrategy</a:t>
            </a:r>
            <a:r>
              <a:rPr lang="en-US" altLang="zh-CN" sz="1600" dirty="0">
                <a:solidFill>
                  <a:schemeClr val="tx1"/>
                </a:solidFill>
                <a:latin typeface="Consolas" panose="020B0609020204030204" pitchFamily="49" charset="0"/>
                <a:ea typeface="华文楷体" panose="02010600040101010101" pitchFamily="2" charset="-122"/>
                <a:cs typeface="+mn-cs"/>
              </a:rPr>
              <a:t> -&gt; </a:t>
            </a:r>
            <a:r>
              <a:rPr lang="en-US" altLang="zh-CN" sz="1600" dirty="0" err="1">
                <a:solidFill>
                  <a:schemeClr val="tx1"/>
                </a:solidFill>
                <a:latin typeface="Consolas" panose="020B0609020204030204" pitchFamily="49" charset="0"/>
                <a:ea typeface="华文楷体" panose="02010600040101010101" pitchFamily="2" charset="-122"/>
                <a:cs typeface="+mn-cs"/>
              </a:rPr>
              <a:t>getLoad</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统一的接口来获取总内存</a:t>
            </a:r>
            <a:endParaRPr lang="en-US" altLang="zh-CN" sz="1600" dirty="0">
              <a:solidFill>
                <a:srgbClr val="FF0000"/>
              </a:solidFill>
              <a:latin typeface="Consolas" panose="020B0609020204030204" pitchFamily="49" charset="0"/>
              <a:ea typeface="华文楷体" panose="02010600040101010101" pitchFamily="2" charset="-122"/>
            </a:endParaRPr>
          </a:p>
          <a:p>
            <a:r>
              <a:rPr lang="en-US" altLang="zh-CN" sz="1600" dirty="0">
                <a:solidFill>
                  <a:schemeClr val="tx1"/>
                </a:solidFill>
                <a:latin typeface="Consolas" panose="020B0609020204030204" pitchFamily="49" charset="0"/>
                <a:ea typeface="华文楷体" panose="02010600040101010101" pitchFamily="2" charset="-122"/>
                <a:cs typeface="+mn-cs"/>
              </a:rPr>
              <a:t>void Monitor::</a:t>
            </a:r>
            <a:r>
              <a:rPr lang="en-US" altLang="zh-CN" sz="1600" dirty="0" err="1">
                <a:solidFill>
                  <a:schemeClr val="tx1"/>
                </a:solidFill>
                <a:latin typeface="Consolas" panose="020B0609020204030204" pitchFamily="49" charset="0"/>
                <a:ea typeface="华文楷体" panose="02010600040101010101" pitchFamily="2" charset="-122"/>
                <a:cs typeface="+mn-cs"/>
              </a:rPr>
              <a:t>getTotalMemory</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totalMemory</a:t>
            </a:r>
            <a:r>
              <a:rPr lang="en-US" altLang="zh-CN" sz="1600" dirty="0">
                <a:solidFill>
                  <a:schemeClr val="tx1"/>
                </a:solidFill>
                <a:latin typeface="Consolas" panose="020B0609020204030204" pitchFamily="49" charset="0"/>
                <a:ea typeface="华文楷体" panose="02010600040101010101" pitchFamily="2" charset="-122"/>
                <a:cs typeface="+mn-cs"/>
              </a:rPr>
              <a:t> = </a:t>
            </a:r>
            <a:r>
              <a:rPr lang="en-US" altLang="zh-CN" sz="1600" dirty="0" err="1">
                <a:solidFill>
                  <a:schemeClr val="tx1"/>
                </a:solidFill>
                <a:latin typeface="Consolas" panose="020B0609020204030204" pitchFamily="49" charset="0"/>
                <a:ea typeface="华文楷体" panose="02010600040101010101" pitchFamily="2" charset="-122"/>
                <a:cs typeface="+mn-cs"/>
              </a:rPr>
              <a:t>m_memStrategy</a:t>
            </a:r>
            <a:r>
              <a:rPr lang="en-US" altLang="zh-CN" sz="1600" dirty="0">
                <a:solidFill>
                  <a:schemeClr val="tx1"/>
                </a:solidFill>
                <a:latin typeface="Consolas" panose="020B0609020204030204" pitchFamily="49" charset="0"/>
                <a:ea typeface="华文楷体" panose="02010600040101010101" pitchFamily="2" charset="-122"/>
                <a:cs typeface="+mn-cs"/>
              </a:rPr>
              <a:t> -&gt; </a:t>
            </a:r>
            <a:r>
              <a:rPr lang="en-US" altLang="zh-CN" sz="1600" dirty="0" err="1">
                <a:solidFill>
                  <a:schemeClr val="tx1"/>
                </a:solidFill>
                <a:latin typeface="Consolas" panose="020B0609020204030204" pitchFamily="49" charset="0"/>
                <a:ea typeface="华文楷体" panose="02010600040101010101" pitchFamily="2" charset="-122"/>
                <a:cs typeface="+mn-cs"/>
              </a:rPr>
              <a:t>getTotal</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统一的接口来获取已用内存</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void Monitor::</a:t>
            </a:r>
            <a:r>
              <a:rPr lang="en-US" altLang="zh-CN" sz="1600" dirty="0" err="1">
                <a:solidFill>
                  <a:schemeClr val="tx1"/>
                </a:solidFill>
                <a:latin typeface="Consolas" panose="020B0609020204030204" pitchFamily="49" charset="0"/>
                <a:ea typeface="华文楷体" panose="02010600040101010101" pitchFamily="2" charset="-122"/>
                <a:cs typeface="+mn-cs"/>
              </a:rPr>
              <a:t>getUsedMemory</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usedMemory</a:t>
            </a:r>
            <a:r>
              <a:rPr lang="en-US" altLang="zh-CN" sz="1600" dirty="0">
                <a:solidFill>
                  <a:schemeClr val="tx1"/>
                </a:solidFill>
                <a:latin typeface="Consolas" panose="020B0609020204030204" pitchFamily="49" charset="0"/>
                <a:ea typeface="华文楷体" panose="02010600040101010101" pitchFamily="2" charset="-122"/>
                <a:cs typeface="+mn-cs"/>
              </a:rPr>
              <a:t> = </a:t>
            </a:r>
            <a:r>
              <a:rPr lang="en-US" altLang="zh-CN" sz="1600" dirty="0" err="1">
                <a:solidFill>
                  <a:schemeClr val="tx1"/>
                </a:solidFill>
                <a:latin typeface="Consolas" panose="020B0609020204030204" pitchFamily="49" charset="0"/>
                <a:ea typeface="华文楷体" panose="02010600040101010101" pitchFamily="2" charset="-122"/>
                <a:cs typeface="+mn-cs"/>
              </a:rPr>
              <a:t>m_memStrategy</a:t>
            </a:r>
            <a:r>
              <a:rPr lang="en-US" altLang="zh-CN" sz="1600" dirty="0">
                <a:solidFill>
                  <a:schemeClr val="tx1"/>
                </a:solidFill>
                <a:latin typeface="Consolas" panose="020B0609020204030204" pitchFamily="49" charset="0"/>
                <a:ea typeface="华文楷体" panose="02010600040101010101" pitchFamily="2" charset="-122"/>
                <a:cs typeface="+mn-cs"/>
              </a:rPr>
              <a:t> -&gt; </a:t>
            </a:r>
            <a:r>
              <a:rPr lang="en-US" altLang="zh-CN" sz="1600" dirty="0" err="1">
                <a:solidFill>
                  <a:schemeClr val="tx1"/>
                </a:solidFill>
                <a:latin typeface="Consolas" panose="020B0609020204030204" pitchFamily="49" charset="0"/>
                <a:ea typeface="华文楷体" panose="02010600040101010101" pitchFamily="2" charset="-122"/>
                <a:cs typeface="+mn-cs"/>
              </a:rPr>
              <a:t>getUsed</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统一的接口来获取网络延迟信息</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void Monitor::</a:t>
            </a:r>
            <a:r>
              <a:rPr lang="en-US" altLang="zh-CN" sz="1600" dirty="0" err="1">
                <a:solidFill>
                  <a:schemeClr val="tx1"/>
                </a:solidFill>
                <a:latin typeface="Consolas" panose="020B0609020204030204" pitchFamily="49" charset="0"/>
                <a:ea typeface="华文楷体" panose="02010600040101010101" pitchFamily="2" charset="-122"/>
                <a:cs typeface="+mn-cs"/>
              </a:rPr>
              <a:t>getNetworkLatency</a:t>
            </a:r>
            <a:r>
              <a:rPr lang="en-US" altLang="zh-CN" sz="1600" dirty="0">
                <a:solidFill>
                  <a:schemeClr val="tx1"/>
                </a:solidFill>
                <a:latin typeface="Consolas" panose="020B0609020204030204" pitchFamily="49" charset="0"/>
                <a:ea typeface="华文楷体" panose="02010600040101010101" pitchFamily="2" charset="-122"/>
                <a:cs typeface="+mn-cs"/>
              </a:rPr>
              <a:t>() {</a:t>
            </a:r>
          </a:p>
          <a:p>
            <a:r>
              <a:rPr lang="en-US" altLang="zh-CN" sz="1600" dirty="0">
                <a:solidFill>
                  <a:schemeClr val="tx1"/>
                </a:solidFill>
                <a:latin typeface="Consolas" panose="020B0609020204030204" pitchFamily="49" charset="0"/>
                <a:ea typeface="华文楷体" panose="02010600040101010101" pitchFamily="2" charset="-122"/>
                <a:cs typeface="+mn-cs"/>
              </a:rPr>
              <a:t>  latency = </a:t>
            </a:r>
            <a:r>
              <a:rPr lang="en-US" altLang="zh-CN" sz="1600" dirty="0" err="1">
                <a:solidFill>
                  <a:schemeClr val="tx1"/>
                </a:solidFill>
                <a:latin typeface="Consolas" panose="020B0609020204030204" pitchFamily="49" charset="0"/>
                <a:ea typeface="华文楷体" panose="02010600040101010101" pitchFamily="2" charset="-122"/>
                <a:cs typeface="+mn-cs"/>
              </a:rPr>
              <a:t>m_latencyStrategy</a:t>
            </a:r>
            <a:r>
              <a:rPr lang="en-US" altLang="zh-CN" sz="1600" dirty="0">
                <a:solidFill>
                  <a:schemeClr val="tx1"/>
                </a:solidFill>
                <a:latin typeface="Consolas" panose="020B0609020204030204" pitchFamily="49" charset="0"/>
                <a:ea typeface="华文楷体" panose="02010600040101010101" pitchFamily="2" charset="-122"/>
                <a:cs typeface="+mn-cs"/>
              </a:rPr>
              <a:t> -&gt; </a:t>
            </a:r>
            <a:r>
              <a:rPr lang="en-US" altLang="zh-CN" sz="1600" dirty="0" err="1">
                <a:solidFill>
                  <a:schemeClr val="tx1"/>
                </a:solidFill>
                <a:latin typeface="Consolas" panose="020B0609020204030204" pitchFamily="49" charset="0"/>
                <a:ea typeface="华文楷体" panose="02010600040101010101" pitchFamily="2" charset="-122"/>
                <a:cs typeface="+mn-cs"/>
              </a:rPr>
              <a:t>getLatency</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代码实现</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t>32</a:t>
            </a:fld>
            <a:endParaRPr lang="zh-CN" altLang="en-US" dirty="0"/>
          </a:p>
        </p:txBody>
      </p:sp>
      <p:sp>
        <p:nvSpPr>
          <p:cNvPr id="5" name="TextBox 3"/>
          <p:cNvSpPr txBox="1"/>
          <p:nvPr/>
        </p:nvSpPr>
        <p:spPr>
          <a:xfrm>
            <a:off x="683568" y="1124744"/>
            <a:ext cx="7848872" cy="5016758"/>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anose="02070309020205020404" pitchFamily="49" charset="0"/>
              </a:defRPr>
            </a:lvl1pPr>
          </a:lstStyle>
          <a:p>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 main(</a:t>
            </a:r>
            <a:r>
              <a:rPr lang="en-US" altLang="zh-CN" sz="1600" dirty="0" err="1">
                <a:solidFill>
                  <a:schemeClr val="tx1"/>
                </a:solidFill>
                <a:latin typeface="Consolas" panose="020B0609020204030204" pitchFamily="49" charset="0"/>
                <a:ea typeface="华文楷体" panose="02010600040101010101" pitchFamily="2" charset="-122"/>
                <a:cs typeface="+mn-cs"/>
              </a:rPr>
              <a:t>int</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argc</a:t>
            </a:r>
            <a:r>
              <a:rPr lang="en-US" altLang="zh-CN" sz="1600" dirty="0">
                <a:solidFill>
                  <a:schemeClr val="tx1"/>
                </a:solidFill>
                <a:latin typeface="Consolas" panose="020B0609020204030204" pitchFamily="49" charset="0"/>
                <a:ea typeface="华文楷体" panose="02010600040101010101" pitchFamily="2" charset="-122"/>
                <a:cs typeface="+mn-cs"/>
              </a:rPr>
              <a:t>, char *</a:t>
            </a:r>
            <a:r>
              <a:rPr lang="en-US" altLang="zh-CN" sz="1600" dirty="0" err="1">
                <a:solidFill>
                  <a:schemeClr val="tx1"/>
                </a:solidFill>
                <a:latin typeface="Consolas" panose="020B0609020204030204" pitchFamily="49" charset="0"/>
                <a:ea typeface="华文楷体" panose="02010600040101010101" pitchFamily="2" charset="-122"/>
                <a:cs typeface="+mn-cs"/>
              </a:rPr>
              <a:t>argv</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rgbClr val="FF0000"/>
                </a:solidFill>
                <a:latin typeface="Consolas" panose="020B0609020204030204" pitchFamily="49" charset="0"/>
                <a:ea typeface="华文楷体" panose="02010600040101010101" pitchFamily="2" charset="-122"/>
                <a:cs typeface="+mn-cs"/>
              </a:rPr>
              <a:t>	//</a:t>
            </a:r>
            <a:r>
              <a:rPr lang="zh-CN" altLang="en-US" sz="1600" dirty="0">
                <a:solidFill>
                  <a:srgbClr val="FF0000"/>
                </a:solidFill>
                <a:latin typeface="Consolas" panose="020B0609020204030204" pitchFamily="49" charset="0"/>
                <a:ea typeface="华文楷体" panose="02010600040101010101" pitchFamily="2" charset="-122"/>
                <a:cs typeface="+mn-cs"/>
              </a:rPr>
              <a:t>为每个策略的选择具体的实现算法，并创建监控器类</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GangliaLoadStrategy</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loadStrategy</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WinMemoryStrategy</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memoryStrategy</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PingLatencyStrategy</a:t>
            </a:r>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latencyStrategy</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rgbClr val="FF0000"/>
                </a:solidFill>
                <a:latin typeface="Consolas" panose="020B0609020204030204" pitchFamily="49" charset="0"/>
                <a:ea typeface="华文楷体" panose="02010600040101010101" pitchFamily="2" charset="-122"/>
              </a:rPr>
              <a:t>	//</a:t>
            </a:r>
            <a:r>
              <a:rPr lang="zh-CN" altLang="en-US" sz="1600" dirty="0">
                <a:solidFill>
                  <a:srgbClr val="FF0000"/>
                </a:solidFill>
                <a:latin typeface="Consolas" panose="020B0609020204030204" pitchFamily="49" charset="0"/>
                <a:ea typeface="华文楷体" panose="02010600040101010101" pitchFamily="2" charset="-122"/>
              </a:rPr>
              <a:t>具体构建过程是将每个策略的具体算法类传入构造函数</a:t>
            </a:r>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Monitor monitor(	&amp;</a:t>
            </a:r>
            <a:r>
              <a:rPr lang="en-US" altLang="zh-CN" sz="1600" dirty="0" err="1">
                <a:solidFill>
                  <a:schemeClr val="tx1"/>
                </a:solidFill>
                <a:latin typeface="Consolas" panose="020B0609020204030204" pitchFamily="49" charset="0"/>
                <a:ea typeface="华文楷体" panose="02010600040101010101" pitchFamily="2" charset="-122"/>
                <a:cs typeface="+mn-cs"/>
              </a:rPr>
              <a:t>loadStrategy</a:t>
            </a:r>
            <a:r>
              <a:rPr lang="en-US" altLang="zh-CN" sz="1600" dirty="0">
                <a:solidFill>
                  <a:schemeClr val="tx1"/>
                </a:solidFill>
                <a:latin typeface="Consolas" panose="020B0609020204030204" pitchFamily="49" charset="0"/>
                <a:ea typeface="华文楷体" panose="02010600040101010101" pitchFamily="2" charset="-122"/>
                <a:cs typeface="+mn-cs"/>
              </a:rPr>
              <a:t>, </a:t>
            </a:r>
            <a:br>
              <a:rPr lang="en-US" altLang="zh-CN" sz="1600" dirty="0">
                <a:solidFill>
                  <a:schemeClr val="tx1"/>
                </a:solidFill>
                <a:latin typeface="Consolas" panose="020B0609020204030204" pitchFamily="49" charset="0"/>
                <a:ea typeface="华文楷体" panose="02010600040101010101" pitchFamily="2" charset="-122"/>
                <a:cs typeface="+mn-cs"/>
              </a:rPr>
            </a:br>
            <a:r>
              <a:rPr lang="en-US" altLang="zh-CN" sz="1600" dirty="0">
                <a:solidFill>
                  <a:schemeClr val="tx1"/>
                </a:solidFill>
                <a:latin typeface="Consolas" panose="020B0609020204030204" pitchFamily="49" charset="0"/>
                <a:ea typeface="华文楷体" panose="02010600040101010101" pitchFamily="2" charset="-122"/>
                <a:cs typeface="+mn-cs"/>
              </a:rPr>
              <a:t>			&amp;</a:t>
            </a:r>
            <a:r>
              <a:rPr lang="en-US" altLang="zh-CN" sz="1600" dirty="0" err="1">
                <a:solidFill>
                  <a:schemeClr val="tx1"/>
                </a:solidFill>
                <a:latin typeface="Consolas" panose="020B0609020204030204" pitchFamily="49" charset="0"/>
                <a:ea typeface="华文楷体" panose="02010600040101010101" pitchFamily="2" charset="-122"/>
                <a:cs typeface="+mn-cs"/>
              </a:rPr>
              <a:t>memoryStrategy</a:t>
            </a:r>
            <a:r>
              <a:rPr lang="en-US" altLang="zh-CN" sz="1600" dirty="0">
                <a:solidFill>
                  <a:schemeClr val="tx1"/>
                </a:solidFill>
                <a:latin typeface="Consolas" panose="020B0609020204030204" pitchFamily="49" charset="0"/>
                <a:ea typeface="华文楷体" panose="02010600040101010101" pitchFamily="2" charset="-122"/>
                <a:cs typeface="+mn-cs"/>
              </a:rPr>
              <a:t>, </a:t>
            </a:r>
          </a:p>
          <a:p>
            <a:pPr lvl="4"/>
            <a:r>
              <a:rPr lang="en-US" altLang="zh-CN" sz="1600" dirty="0">
                <a:solidFill>
                  <a:schemeClr val="tx1"/>
                </a:solidFill>
                <a:latin typeface="Consolas" panose="020B0609020204030204" pitchFamily="49" charset="0"/>
                <a:ea typeface="华文楷体" panose="02010600040101010101" pitchFamily="2" charset="-122"/>
              </a:rPr>
              <a:t>	&amp;</a:t>
            </a:r>
            <a:r>
              <a:rPr lang="en-US" altLang="zh-CN" sz="1600" dirty="0" err="1">
                <a:solidFill>
                  <a:schemeClr val="tx1"/>
                </a:solidFill>
                <a:latin typeface="Consolas" panose="020B0609020204030204" pitchFamily="49" charset="0"/>
                <a:ea typeface="华文楷体" panose="02010600040101010101" pitchFamily="2" charset="-122"/>
              </a:rPr>
              <a:t>latencyStrategy</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while (running()) {</a:t>
            </a:r>
          </a:p>
          <a:p>
            <a:r>
              <a:rPr lang="en-US" altLang="zh-CN" sz="1600" dirty="0">
                <a:solidFill>
                  <a:srgbClr val="FF0000"/>
                </a:solidFill>
                <a:latin typeface="Consolas" panose="020B0609020204030204" pitchFamily="49" charset="0"/>
                <a:ea typeface="华文楷体" panose="02010600040101010101" pitchFamily="2" charset="-122"/>
              </a:rPr>
              <a:t>		//</a:t>
            </a:r>
            <a:r>
              <a:rPr lang="zh-CN" altLang="en-US" sz="1600" dirty="0">
                <a:solidFill>
                  <a:srgbClr val="FF0000"/>
                </a:solidFill>
                <a:latin typeface="Consolas" panose="020B0609020204030204" pitchFamily="49" charset="0"/>
                <a:ea typeface="华文楷体" panose="02010600040101010101" pitchFamily="2" charset="-122"/>
              </a:rPr>
              <a:t>统一的接口获取系统信息</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monitor.getLoad</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monitor.getTotalMemory</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monitor.getUsedMemory</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monitor.getNetworkLatency</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rgbClr val="FF0000"/>
                </a:solidFill>
                <a:latin typeface="Consolas" panose="020B0609020204030204" pitchFamily="49" charset="0"/>
                <a:ea typeface="华文楷体" panose="02010600040101010101" pitchFamily="2" charset="-122"/>
                <a:cs typeface="+mn-cs"/>
              </a:rPr>
              <a:t>		//</a:t>
            </a:r>
            <a:r>
              <a:rPr lang="zh-CN" altLang="en-US" sz="1600" dirty="0">
                <a:solidFill>
                  <a:srgbClr val="FF0000"/>
                </a:solidFill>
                <a:latin typeface="Consolas" panose="020B0609020204030204" pitchFamily="49" charset="0"/>
                <a:ea typeface="华文楷体" panose="02010600040101010101" pitchFamily="2" charset="-122"/>
                <a:cs typeface="+mn-cs"/>
              </a:rPr>
              <a:t>统一的接口输出系统信息</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monitor.show</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		sleep(1000);</a:t>
            </a:r>
          </a:p>
          <a:p>
            <a:pPr lvl="1"/>
            <a:r>
              <a:rPr lang="en-US" altLang="zh-CN" sz="1600" dirty="0">
                <a:solidFill>
                  <a:schemeClr val="tx1"/>
                </a:solidFill>
                <a:latin typeface="Consolas" panose="020B0609020204030204" pitchFamily="49" charset="0"/>
                <a:ea typeface="华文楷体" panose="02010600040101010101" pitchFamily="2" charset="-122"/>
              </a:rPr>
              <a:t>}</a:t>
            </a: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调用过程</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t>33</a:t>
            </a:fld>
            <a:endParaRPr lang="zh-CN" altLang="en-US" dirty="0"/>
          </a:p>
        </p:txBody>
      </p:sp>
      <p:sp>
        <p:nvSpPr>
          <p:cNvPr id="5" name="Shape 464"/>
          <p:cNvSpPr/>
          <p:nvPr/>
        </p:nvSpPr>
        <p:spPr>
          <a:xfrm>
            <a:off x="1782707" y="2556574"/>
            <a:ext cx="5397682" cy="784830"/>
          </a:xfrm>
          <a:prstGeom prst="rect">
            <a:avLst/>
          </a:prstGeom>
          <a:ln>
            <a:solidFill>
              <a:srgbClr val="FF0066"/>
            </a:solidFill>
            <a:round/>
          </a:ln>
        </p:spPr>
        <p:txBody>
          <a:bodyPr wrap="square" lIns="0" tIns="0" rIns="0" bIns="0">
            <a:spAutoFit/>
          </a:bodyPr>
          <a:lstStyle/>
          <a:p>
            <a:r>
              <a:rPr lang="en-US" altLang="zh-CN" sz="1700" dirty="0">
                <a:latin typeface="Consolas" panose="020B0609020204030204" pitchFamily="49" charset="0"/>
                <a:ea typeface="华文楷体" panose="02010600040101010101" pitchFamily="2" charset="-122"/>
              </a:rPr>
              <a:t>void Monitor::</a:t>
            </a:r>
            <a:r>
              <a:rPr lang="en-US" altLang="zh-CN" sz="1700" dirty="0" err="1">
                <a:latin typeface="Consolas" panose="020B0609020204030204" pitchFamily="49" charset="0"/>
                <a:ea typeface="华文楷体" panose="02010600040101010101" pitchFamily="2" charset="-122"/>
              </a:rPr>
              <a:t>getLoad</a:t>
            </a:r>
            <a:r>
              <a:rPr lang="en-US" altLang="zh-CN" sz="1700" dirty="0">
                <a:latin typeface="Consolas" panose="020B0609020204030204" pitchFamily="49" charset="0"/>
                <a:ea typeface="华文楷体" panose="02010600040101010101" pitchFamily="2" charset="-122"/>
              </a:rPr>
              <a:t>() {</a:t>
            </a:r>
          </a:p>
          <a:p>
            <a:r>
              <a:rPr lang="en-US" altLang="zh-CN" sz="1700" dirty="0">
                <a:latin typeface="Consolas" panose="020B0609020204030204" pitchFamily="49" charset="0"/>
                <a:ea typeface="华文楷体" panose="02010600040101010101" pitchFamily="2" charset="-122"/>
              </a:rPr>
              <a:t>	load = </a:t>
            </a:r>
            <a:r>
              <a:rPr lang="en-US" altLang="zh-CN" sz="1700" dirty="0" err="1">
                <a:latin typeface="Consolas" panose="020B0609020204030204" pitchFamily="49" charset="0"/>
                <a:ea typeface="华文楷体" panose="02010600040101010101" pitchFamily="2" charset="-122"/>
              </a:rPr>
              <a:t>m_loadStrategy</a:t>
            </a:r>
            <a:r>
              <a:rPr lang="en-US" altLang="zh-CN" sz="1700" dirty="0">
                <a:latin typeface="Consolas" panose="020B0609020204030204" pitchFamily="49" charset="0"/>
                <a:ea typeface="华文楷体" panose="02010600040101010101" pitchFamily="2" charset="-122"/>
              </a:rPr>
              <a:t> -&gt; </a:t>
            </a:r>
            <a:r>
              <a:rPr lang="en-US" altLang="zh-CN" sz="1700" dirty="0" err="1">
                <a:latin typeface="Consolas" panose="020B0609020204030204" pitchFamily="49" charset="0"/>
                <a:ea typeface="华文楷体" panose="02010600040101010101" pitchFamily="2" charset="-122"/>
              </a:rPr>
              <a:t>getLoad</a:t>
            </a:r>
            <a:r>
              <a:rPr lang="en-US" altLang="zh-CN" sz="1700" dirty="0">
                <a:latin typeface="Consolas" panose="020B0609020204030204" pitchFamily="49" charset="0"/>
                <a:ea typeface="华文楷体" panose="02010600040101010101" pitchFamily="2" charset="-122"/>
              </a:rPr>
              <a:t>();</a:t>
            </a:r>
          </a:p>
          <a:p>
            <a:r>
              <a:rPr lang="en-US" altLang="zh-CN" sz="1700" dirty="0">
                <a:latin typeface="Consolas" panose="020B0609020204030204" pitchFamily="49" charset="0"/>
                <a:ea typeface="华文楷体" panose="02010600040101010101" pitchFamily="2" charset="-122"/>
              </a:rPr>
              <a:t>}</a:t>
            </a:r>
          </a:p>
        </p:txBody>
      </p:sp>
      <p:sp>
        <p:nvSpPr>
          <p:cNvPr id="6" name="矩形 5"/>
          <p:cNvSpPr/>
          <p:nvPr/>
        </p:nvSpPr>
        <p:spPr>
          <a:xfrm>
            <a:off x="2766774" y="3475813"/>
            <a:ext cx="5667648" cy="1138773"/>
          </a:xfrm>
          <a:prstGeom prst="rect">
            <a:avLst/>
          </a:prstGeom>
          <a:ln>
            <a:solidFill>
              <a:schemeClr val="accent6">
                <a:lumMod val="75000"/>
              </a:schemeClr>
            </a:solidFill>
          </a:ln>
        </p:spPr>
        <p:txBody>
          <a:bodyPr wrap="square">
            <a:spAutoFit/>
          </a:bodyPr>
          <a:lstStyle/>
          <a:p>
            <a:pPr>
              <a:spcBef>
                <a:spcPct val="0"/>
              </a:spcBef>
            </a:pPr>
            <a:r>
              <a:rPr lang="en-US" altLang="zh-CN" sz="1700" dirty="0">
                <a:latin typeface="Consolas" panose="020B0609020204030204" pitchFamily="49" charset="0"/>
                <a:ea typeface="华文楷体" panose="02010600040101010101" pitchFamily="2" charset="-122"/>
              </a:rPr>
              <a:t>float LoadStrategyImpl1::</a:t>
            </a:r>
            <a:r>
              <a:rPr lang="en-US" altLang="zh-CN" sz="1700" dirty="0" err="1">
                <a:latin typeface="Consolas" panose="020B0609020204030204" pitchFamily="49" charset="0"/>
                <a:ea typeface="华文楷体" panose="02010600040101010101" pitchFamily="2" charset="-122"/>
              </a:rPr>
              <a:t>getLoad</a:t>
            </a:r>
            <a:r>
              <a:rPr lang="en-US" altLang="zh-CN" sz="1700" dirty="0">
                <a:latin typeface="Consolas" panose="020B0609020204030204" pitchFamily="49" charset="0"/>
                <a:ea typeface="华文楷体" panose="02010600040101010101" pitchFamily="2" charset="-122"/>
              </a:rPr>
              <a:t>()</a:t>
            </a:r>
          </a:p>
          <a:p>
            <a:pPr>
              <a:spcBef>
                <a:spcPct val="0"/>
              </a:spcBef>
            </a:pPr>
            <a:r>
              <a:rPr lang="en-US" altLang="zh-CN" sz="1700" dirty="0">
                <a:latin typeface="Consolas" panose="020B0609020204030204" pitchFamily="49" charset="0"/>
                <a:ea typeface="华文楷体" panose="02010600040101010101" pitchFamily="2" charset="-122"/>
              </a:rPr>
              <a:t>{</a:t>
            </a:r>
          </a:p>
          <a:p>
            <a:pPr>
              <a:spcBef>
                <a:spcPct val="0"/>
              </a:spcBef>
            </a:pPr>
            <a:r>
              <a:rPr lang="en-US" altLang="zh-CN" sz="1700" dirty="0">
                <a:latin typeface="Consolas" panose="020B0609020204030204" pitchFamily="49" charset="0"/>
                <a:ea typeface="华文楷体" panose="02010600040101010101" pitchFamily="2" charset="-122"/>
              </a:rPr>
              <a:t>	…</a:t>
            </a:r>
          </a:p>
          <a:p>
            <a:pPr>
              <a:spcBef>
                <a:spcPct val="0"/>
              </a:spcBef>
            </a:pPr>
            <a:r>
              <a:rPr lang="en-US" altLang="zh-CN" sz="1700" dirty="0">
                <a:latin typeface="Consolas" panose="020B0609020204030204" pitchFamily="49" charset="0"/>
                <a:ea typeface="华文楷体" panose="02010600040101010101" pitchFamily="2" charset="-122"/>
              </a:rPr>
              <a:t>} </a:t>
            </a:r>
          </a:p>
        </p:txBody>
      </p:sp>
      <p:sp>
        <p:nvSpPr>
          <p:cNvPr id="8" name="矩形 7"/>
          <p:cNvSpPr/>
          <p:nvPr/>
        </p:nvSpPr>
        <p:spPr>
          <a:xfrm>
            <a:off x="2766773" y="4769867"/>
            <a:ext cx="5667650" cy="1138773"/>
          </a:xfrm>
          <a:prstGeom prst="rect">
            <a:avLst/>
          </a:prstGeom>
          <a:ln>
            <a:solidFill>
              <a:schemeClr val="accent6">
                <a:lumMod val="75000"/>
              </a:schemeClr>
            </a:solidFill>
          </a:ln>
        </p:spPr>
        <p:txBody>
          <a:bodyPr wrap="square">
            <a:spAutoFit/>
          </a:bodyPr>
          <a:lstStyle/>
          <a:p>
            <a:pPr>
              <a:spcBef>
                <a:spcPct val="0"/>
              </a:spcBef>
            </a:pPr>
            <a:r>
              <a:rPr lang="en-US" altLang="zh-CN" sz="1700" dirty="0">
                <a:latin typeface="Consolas" panose="020B0609020204030204" pitchFamily="49" charset="0"/>
                <a:ea typeface="华文楷体" panose="02010600040101010101" pitchFamily="2" charset="-122"/>
              </a:rPr>
              <a:t>float LoadStrategyImpl2::</a:t>
            </a:r>
            <a:r>
              <a:rPr lang="en-US" altLang="zh-CN" sz="1700" dirty="0" err="1">
                <a:latin typeface="Consolas" panose="020B0609020204030204" pitchFamily="49" charset="0"/>
                <a:ea typeface="华文楷体" panose="02010600040101010101" pitchFamily="2" charset="-122"/>
              </a:rPr>
              <a:t>getLoad</a:t>
            </a:r>
            <a:r>
              <a:rPr lang="en-US" altLang="zh-CN" sz="1700" dirty="0">
                <a:latin typeface="Consolas" panose="020B0609020204030204" pitchFamily="49" charset="0"/>
                <a:ea typeface="华文楷体" panose="02010600040101010101" pitchFamily="2" charset="-122"/>
              </a:rPr>
              <a:t>()</a:t>
            </a:r>
          </a:p>
          <a:p>
            <a:pPr>
              <a:spcBef>
                <a:spcPct val="0"/>
              </a:spcBef>
            </a:pPr>
            <a:r>
              <a:rPr lang="en-US" altLang="zh-CN" sz="1700" dirty="0">
                <a:latin typeface="Consolas" panose="020B0609020204030204" pitchFamily="49" charset="0"/>
                <a:ea typeface="华文楷体" panose="02010600040101010101" pitchFamily="2" charset="-122"/>
              </a:rPr>
              <a:t>{</a:t>
            </a:r>
          </a:p>
          <a:p>
            <a:pPr>
              <a:spcBef>
                <a:spcPct val="0"/>
              </a:spcBef>
            </a:pPr>
            <a:r>
              <a:rPr lang="en-US" altLang="zh-CN" sz="1700" dirty="0">
                <a:latin typeface="Consolas" panose="020B0609020204030204" pitchFamily="49" charset="0"/>
                <a:ea typeface="华文楷体" panose="02010600040101010101" pitchFamily="2" charset="-122"/>
              </a:rPr>
              <a:t>	…</a:t>
            </a:r>
          </a:p>
          <a:p>
            <a:pPr>
              <a:spcBef>
                <a:spcPct val="0"/>
              </a:spcBef>
            </a:pPr>
            <a:r>
              <a:rPr lang="en-US" altLang="zh-CN" sz="1700" dirty="0">
                <a:latin typeface="Consolas" panose="020B0609020204030204" pitchFamily="49" charset="0"/>
                <a:ea typeface="华文楷体" panose="02010600040101010101" pitchFamily="2" charset="-122"/>
              </a:rPr>
              <a:t>} </a:t>
            </a:r>
          </a:p>
        </p:txBody>
      </p:sp>
      <p:sp>
        <p:nvSpPr>
          <p:cNvPr id="9" name="圆角右箭头 8"/>
          <p:cNvSpPr/>
          <p:nvPr/>
        </p:nvSpPr>
        <p:spPr>
          <a:xfrm flipV="1">
            <a:off x="2211057" y="3166508"/>
            <a:ext cx="555716" cy="2140817"/>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Courier New" panose="02070309020205020404" pitchFamily="49" charset="0"/>
              <a:cs typeface="Courier New" panose="02070309020205020404" pitchFamily="49" charset="0"/>
            </a:endParaRPr>
          </a:p>
        </p:txBody>
      </p:sp>
      <p:sp>
        <p:nvSpPr>
          <p:cNvPr id="10" name="圆角右箭头 9"/>
          <p:cNvSpPr/>
          <p:nvPr/>
        </p:nvSpPr>
        <p:spPr>
          <a:xfrm flipV="1">
            <a:off x="2211057" y="3166506"/>
            <a:ext cx="555716" cy="94049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Courier New" panose="02070309020205020404" pitchFamily="49" charset="0"/>
              <a:cs typeface="Courier New" panose="02070309020205020404" pitchFamily="49" charset="0"/>
            </a:endParaRPr>
          </a:p>
        </p:txBody>
      </p:sp>
      <p:sp>
        <p:nvSpPr>
          <p:cNvPr id="11" name="Shape 473"/>
          <p:cNvSpPr/>
          <p:nvPr/>
        </p:nvSpPr>
        <p:spPr>
          <a:xfrm>
            <a:off x="683568" y="1360336"/>
            <a:ext cx="4087657" cy="1046440"/>
          </a:xfrm>
          <a:prstGeom prst="rect">
            <a:avLst/>
          </a:prstGeom>
          <a:ln>
            <a:solidFill>
              <a:schemeClr val="accent4">
                <a:lumMod val="75000"/>
              </a:schemeClr>
            </a:solidFill>
            <a:round/>
          </a:ln>
        </p:spPr>
        <p:txBody>
          <a:bodyPr wrap="none" lIns="0" tIns="0" rIns="0" bIns="0">
            <a:spAutoFit/>
          </a:bodyPr>
          <a:lstStyle/>
          <a:p>
            <a:pPr lvl="0" defTabSz="457200">
              <a:defRPr sz="1800">
                <a:uFillTx/>
              </a:defRPr>
            </a:pPr>
            <a:r>
              <a:rPr lang="en-US" sz="1700" dirty="0" err="1">
                <a:latin typeface="Consolas" panose="020B0609020204030204" pitchFamily="49" charset="0"/>
                <a:ea typeface="华文楷体" panose="02010600040101010101" pitchFamily="2" charset="-122"/>
                <a:sym typeface="Bitstream Vera Sans Mono"/>
              </a:rPr>
              <a:t>int</a:t>
            </a:r>
            <a:r>
              <a:rPr lang="en-US" sz="1700" dirty="0">
                <a:latin typeface="Consolas" panose="020B0609020204030204" pitchFamily="49" charset="0"/>
                <a:ea typeface="华文楷体" panose="02010600040101010101" pitchFamily="2" charset="-122"/>
                <a:sym typeface="Bitstream Vera Sans Mono"/>
              </a:rPr>
              <a:t> main(</a:t>
            </a:r>
            <a:r>
              <a:rPr lang="en-US" sz="1700" dirty="0" err="1">
                <a:latin typeface="Consolas" panose="020B0609020204030204" pitchFamily="49" charset="0"/>
                <a:ea typeface="华文楷体" panose="02010600040101010101" pitchFamily="2" charset="-122"/>
                <a:sym typeface="Bitstream Vera Sans Mono"/>
              </a:rPr>
              <a:t>int</a:t>
            </a:r>
            <a:r>
              <a:rPr lang="en-US" sz="1700" dirty="0">
                <a:latin typeface="Consolas" panose="020B0609020204030204" pitchFamily="49" charset="0"/>
                <a:ea typeface="华文楷体" panose="02010600040101010101" pitchFamily="2" charset="-122"/>
                <a:sym typeface="Bitstream Vera Sans Mono"/>
              </a:rPr>
              <a:t> </a:t>
            </a:r>
            <a:r>
              <a:rPr lang="en-US" sz="1700" dirty="0" err="1">
                <a:latin typeface="Consolas" panose="020B0609020204030204" pitchFamily="49" charset="0"/>
                <a:ea typeface="华文楷体" panose="02010600040101010101" pitchFamily="2" charset="-122"/>
                <a:sym typeface="Bitstream Vera Sans Mono"/>
              </a:rPr>
              <a:t>argc</a:t>
            </a:r>
            <a:r>
              <a:rPr lang="en-US" sz="1700" dirty="0">
                <a:latin typeface="Consolas" panose="020B0609020204030204" pitchFamily="49" charset="0"/>
                <a:ea typeface="华文楷体" panose="02010600040101010101" pitchFamily="2" charset="-122"/>
                <a:sym typeface="Bitstream Vera Sans Mono"/>
              </a:rPr>
              <a:t>, char *</a:t>
            </a:r>
            <a:r>
              <a:rPr lang="en-US" sz="1700" dirty="0" err="1">
                <a:latin typeface="Consolas" panose="020B0609020204030204" pitchFamily="49" charset="0"/>
                <a:ea typeface="华文楷体" panose="02010600040101010101" pitchFamily="2" charset="-122"/>
                <a:sym typeface="Bitstream Vera Sans Mono"/>
              </a:rPr>
              <a:t>argv</a:t>
            </a:r>
            <a:r>
              <a:rPr lang="en-US" sz="1700" dirty="0">
                <a:latin typeface="Consolas" panose="020B0609020204030204" pitchFamily="49" charset="0"/>
                <a:ea typeface="华文楷体" panose="02010600040101010101" pitchFamily="2" charset="-122"/>
                <a:sym typeface="Bitstream Vera Sans Mono"/>
              </a:rPr>
              <a:t>[]) {</a:t>
            </a:r>
          </a:p>
          <a:p>
            <a:pPr lvl="0" defTabSz="457200">
              <a:defRPr sz="1800">
                <a:uFillTx/>
              </a:defRPr>
            </a:pPr>
            <a:r>
              <a:rPr lang="en-US" sz="1700" dirty="0">
                <a:latin typeface="Consolas" panose="020B0609020204030204" pitchFamily="49" charset="0"/>
                <a:ea typeface="华文楷体" panose="02010600040101010101" pitchFamily="2" charset="-122"/>
                <a:sym typeface="Bitstream Vera Sans Mono"/>
              </a:rPr>
              <a:t>	…</a:t>
            </a:r>
          </a:p>
          <a:p>
            <a:pPr lvl="0" defTabSz="457200">
              <a:defRPr sz="1800">
                <a:uFillTx/>
              </a:defRPr>
            </a:pPr>
            <a:r>
              <a:rPr lang="en-US" altLang="zh-CN" sz="1700" dirty="0">
                <a:latin typeface="Consolas" panose="020B0609020204030204" pitchFamily="49" charset="0"/>
                <a:ea typeface="华文楷体" panose="02010600040101010101" pitchFamily="2" charset="-122"/>
              </a:rPr>
              <a:t>	monitor -&gt; </a:t>
            </a:r>
            <a:r>
              <a:rPr lang="en-US" altLang="zh-CN" sz="1700" dirty="0" err="1">
                <a:latin typeface="Consolas" panose="020B0609020204030204" pitchFamily="49" charset="0"/>
                <a:ea typeface="华文楷体" panose="02010600040101010101" pitchFamily="2" charset="-122"/>
              </a:rPr>
              <a:t>getLoad</a:t>
            </a:r>
            <a:r>
              <a:rPr lang="en-US" altLang="zh-CN" sz="1700" dirty="0">
                <a:latin typeface="Consolas" panose="020B0609020204030204" pitchFamily="49" charset="0"/>
                <a:ea typeface="华文楷体" panose="02010600040101010101" pitchFamily="2" charset="-122"/>
              </a:rPr>
              <a:t>();</a:t>
            </a:r>
            <a:endParaRPr lang="en-US" sz="1700" dirty="0">
              <a:latin typeface="Consolas" panose="020B0609020204030204" pitchFamily="49" charset="0"/>
              <a:ea typeface="华文楷体" panose="02010600040101010101" pitchFamily="2" charset="-122"/>
              <a:sym typeface="Bitstream Vera Sans Mono"/>
            </a:endParaRPr>
          </a:p>
          <a:p>
            <a:pPr lvl="0" defTabSz="457200">
              <a:defRPr sz="1800">
                <a:uFillTx/>
              </a:defRPr>
            </a:pPr>
            <a:r>
              <a:rPr lang="en-US" sz="1700" dirty="0">
                <a:latin typeface="Consolas" panose="020B0609020204030204" pitchFamily="49" charset="0"/>
                <a:ea typeface="华文楷体" panose="02010600040101010101" pitchFamily="2" charset="-122"/>
                <a:sym typeface="Bitstream Vera Sans Mono"/>
              </a:rPr>
              <a:t>}</a:t>
            </a:r>
            <a:endParaRPr sz="1700" dirty="0">
              <a:latin typeface="Consolas" panose="020B0609020204030204" pitchFamily="49" charset="0"/>
              <a:ea typeface="华文楷体" panose="02010600040101010101" pitchFamily="2" charset="-122"/>
              <a:sym typeface="Bitstream Vera Sans Mono"/>
            </a:endParaRPr>
          </a:p>
        </p:txBody>
      </p:sp>
      <p:sp>
        <p:nvSpPr>
          <p:cNvPr id="12" name="圆角右箭头 11"/>
          <p:cNvSpPr/>
          <p:nvPr/>
        </p:nvSpPr>
        <p:spPr>
          <a:xfrm flipV="1">
            <a:off x="1152694" y="2175179"/>
            <a:ext cx="555716" cy="68781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Courier New" panose="02070309020205020404" pitchFamily="49" charset="0"/>
              <a:cs typeface="Courier New" panose="02070309020205020404" pitchFamily="49" charset="0"/>
            </a:endParaRPr>
          </a:p>
        </p:txBody>
      </p:sp>
      <p:sp>
        <p:nvSpPr>
          <p:cNvPr id="3" name="椭圆 2"/>
          <p:cNvSpPr/>
          <p:nvPr/>
        </p:nvSpPr>
        <p:spPr>
          <a:xfrm>
            <a:off x="2555776" y="2420889"/>
            <a:ext cx="2664296" cy="1008112"/>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4893452" y="1973220"/>
            <a:ext cx="4431076" cy="584775"/>
          </a:xfrm>
          <a:prstGeom prst="rect">
            <a:avLst/>
          </a:prstGeom>
          <a:noFill/>
        </p:spPr>
        <p:txBody>
          <a:bodyPr wrap="square" rtlCol="0">
            <a:spAutoFit/>
          </a:bodyPr>
          <a:lstStyle/>
          <a:p>
            <a:r>
              <a:rPr lang="zh-CN" altLang="en-US" sz="3200" b="1" dirty="0">
                <a:solidFill>
                  <a:srgbClr val="FF0000"/>
                </a:solidFill>
                <a:latin typeface="Consolas" panose="020B0609020204030204" pitchFamily="49" charset="0"/>
                <a:ea typeface="华文楷体" panose="02010600040101010101" pitchFamily="2" charset="-122"/>
                <a:cs typeface="Courier New" panose="02070309020205020404" pitchFamily="49" charset="0"/>
              </a:rPr>
              <a:t>统一的策略调用接口</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现在的类数量</a:t>
            </a:r>
          </a:p>
        </p:txBody>
      </p:sp>
      <p:sp>
        <p:nvSpPr>
          <p:cNvPr id="3" name="内容占位符 2"/>
          <p:cNvSpPr>
            <a:spLocks noGrp="1"/>
          </p:cNvSpPr>
          <p:nvPr>
            <p:ph idx="1"/>
          </p:nvPr>
        </p:nvSpPr>
        <p:spPr>
          <a:xfrm>
            <a:off x="628650" y="1484784"/>
            <a:ext cx="8047806" cy="4749029"/>
          </a:xfrm>
        </p:spPr>
        <p:txBody>
          <a:bodyPr/>
          <a:lstStyle/>
          <a:p>
            <a:pPr marL="228600" lvl="2">
              <a:spcBef>
                <a:spcPts val="1000"/>
              </a:spcBef>
              <a:buSzPct val="75000"/>
              <a:buFont typeface="Wingdings" panose="05000000000000000000" pitchFamily="2" charset="2"/>
              <a:buChar char="n"/>
            </a:pPr>
            <a:r>
              <a:rPr lang="zh-CN" altLang="en-US" sz="2800" b="1" dirty="0">
                <a:solidFill>
                  <a:srgbClr val="003366"/>
                </a:solidFill>
                <a:latin typeface="Lucida Console" panose="020B0609040504020204" pitchFamily="49" charset="0"/>
              </a:rPr>
              <a:t>假设</a:t>
            </a:r>
            <a:endParaRPr lang="en-US" altLang="zh-CN" sz="2800" b="1" dirty="0">
              <a:solidFill>
                <a:srgbClr val="003366"/>
              </a:solidFill>
              <a:latin typeface="Lucida Console" panose="020B0609040504020204" pitchFamily="49" charset="0"/>
            </a:endParaRPr>
          </a:p>
          <a:p>
            <a:pPr lvl="2">
              <a:buSzPct val="75000"/>
              <a:buFont typeface="Wingdings" panose="05000000000000000000" pitchFamily="2" charset="2"/>
              <a:buChar char="§"/>
            </a:pPr>
            <a:r>
              <a:rPr lang="en-US" altLang="zh-CN" sz="2400" dirty="0" err="1"/>
              <a:t>getLoad</a:t>
            </a:r>
            <a:r>
              <a:rPr lang="en-US" altLang="zh-CN" sz="2400" dirty="0"/>
              <a:t>()</a:t>
            </a:r>
            <a:r>
              <a:rPr lang="zh-CN" altLang="en-US" sz="2400" dirty="0"/>
              <a:t>有 </a:t>
            </a:r>
            <a:r>
              <a:rPr lang="en-US" altLang="zh-CN" sz="2400" dirty="0"/>
              <a:t>n </a:t>
            </a:r>
            <a:r>
              <a:rPr lang="zh-CN" altLang="en-US" sz="2400" dirty="0"/>
              <a:t>种实现</a:t>
            </a:r>
            <a:endParaRPr lang="en-US" altLang="zh-CN" sz="2400" dirty="0"/>
          </a:p>
          <a:p>
            <a:pPr lvl="2">
              <a:buSzPct val="75000"/>
              <a:buFont typeface="Wingdings" panose="05000000000000000000" pitchFamily="2" charset="2"/>
              <a:buChar char="§"/>
            </a:pPr>
            <a:r>
              <a:rPr lang="en-US" altLang="zh-CN" sz="2400" dirty="0" err="1"/>
              <a:t>getNetworkLatency</a:t>
            </a:r>
            <a:r>
              <a:rPr lang="en-US" altLang="zh-CN" sz="2400" dirty="0"/>
              <a:t>()</a:t>
            </a:r>
            <a:r>
              <a:rPr lang="zh-CN" altLang="en-US" sz="2400" dirty="0"/>
              <a:t>有 </a:t>
            </a:r>
            <a:r>
              <a:rPr lang="en-US" altLang="zh-CN" sz="2400" dirty="0"/>
              <a:t>m </a:t>
            </a:r>
            <a:r>
              <a:rPr lang="zh-CN" altLang="en-US" sz="2400" dirty="0"/>
              <a:t>种实现</a:t>
            </a:r>
            <a:endParaRPr lang="en-US" altLang="zh-CN" sz="2400" dirty="0"/>
          </a:p>
          <a:p>
            <a:pPr lvl="2">
              <a:buSzPct val="75000"/>
              <a:buFont typeface="Wingdings" panose="05000000000000000000" pitchFamily="2" charset="2"/>
              <a:buChar char="§"/>
            </a:pPr>
            <a:r>
              <a:rPr lang="en-US" altLang="zh-CN" sz="2400" dirty="0" err="1"/>
              <a:t>getTotalMemory</a:t>
            </a:r>
            <a:r>
              <a:rPr lang="en-US" altLang="zh-CN" sz="2400" dirty="0"/>
              <a:t>()</a:t>
            </a:r>
            <a:r>
              <a:rPr lang="zh-CN" altLang="en-US" sz="2400" dirty="0"/>
              <a:t>与</a:t>
            </a:r>
            <a:r>
              <a:rPr lang="en-US" altLang="zh-CN" sz="2400" dirty="0" err="1"/>
              <a:t>getUsedMemory</a:t>
            </a:r>
            <a:r>
              <a:rPr lang="en-US" altLang="zh-CN" sz="2400" dirty="0"/>
              <a:t>()</a:t>
            </a:r>
            <a:r>
              <a:rPr lang="zh-CN" altLang="en-US" sz="2400" dirty="0"/>
              <a:t>有 </a:t>
            </a:r>
            <a:r>
              <a:rPr lang="en-US" altLang="zh-CN" sz="2400" dirty="0"/>
              <a:t>k </a:t>
            </a:r>
            <a:r>
              <a:rPr lang="zh-CN" altLang="en-US" sz="2400" dirty="0"/>
              <a:t>种实现</a:t>
            </a:r>
            <a:endParaRPr lang="en-US" altLang="zh-CN" sz="2400" dirty="0"/>
          </a:p>
          <a:p>
            <a:r>
              <a:rPr lang="zh-CN" altLang="en-US" dirty="0"/>
              <a:t>我们需要实现</a:t>
            </a:r>
            <a:endParaRPr lang="en-US" altLang="zh-CN" dirty="0"/>
          </a:p>
          <a:p>
            <a:pPr lvl="2">
              <a:buSzPct val="75000"/>
              <a:buFont typeface="Wingdings" panose="05000000000000000000" pitchFamily="2" charset="2"/>
              <a:buChar char="§"/>
            </a:pPr>
            <a:r>
              <a:rPr lang="en-US" altLang="zh-CN" sz="2400" dirty="0"/>
              <a:t>1</a:t>
            </a:r>
            <a:r>
              <a:rPr lang="zh-CN" altLang="en-US" sz="2400" dirty="0"/>
              <a:t>个</a:t>
            </a:r>
            <a:r>
              <a:rPr lang="en-US" altLang="zh-CN" sz="2400" dirty="0"/>
              <a:t>Monitor</a:t>
            </a:r>
            <a:r>
              <a:rPr lang="zh-CN" altLang="en-US" sz="2400" dirty="0"/>
              <a:t>类</a:t>
            </a:r>
            <a:endParaRPr lang="en-US" altLang="zh-CN" sz="2400" dirty="0"/>
          </a:p>
          <a:p>
            <a:pPr lvl="2">
              <a:buSzPct val="75000"/>
              <a:buFont typeface="Wingdings" panose="05000000000000000000" pitchFamily="2" charset="2"/>
              <a:buChar char="§"/>
            </a:pPr>
            <a:r>
              <a:rPr lang="en-US" altLang="zh-CN" sz="2400" dirty="0"/>
              <a:t>3</a:t>
            </a:r>
            <a:r>
              <a:rPr lang="zh-CN" altLang="en-US" sz="2400" dirty="0"/>
              <a:t>个抽象策略类（接口）</a:t>
            </a:r>
            <a:endParaRPr lang="en-US" altLang="zh-CN" sz="2400" dirty="0"/>
          </a:p>
          <a:p>
            <a:pPr lvl="2">
              <a:buSzPct val="75000"/>
              <a:buFont typeface="Wingdings" panose="05000000000000000000" pitchFamily="2" charset="2"/>
              <a:buChar char="§"/>
            </a:pPr>
            <a:r>
              <a:rPr lang="en-US" altLang="zh-CN" sz="2400" dirty="0" err="1"/>
              <a:t>n+m+k</a:t>
            </a:r>
            <a:r>
              <a:rPr lang="zh-CN" altLang="en-US" sz="2400" dirty="0"/>
              <a:t>个策略实现类（实现）</a:t>
            </a:r>
            <a:endParaRPr lang="en-US" altLang="zh-CN" sz="2400" dirty="0"/>
          </a:p>
          <a:p>
            <a:r>
              <a:rPr lang="zh-CN" altLang="en-US" dirty="0"/>
              <a:t>策略模式极大的降低了代码冗余，</a:t>
            </a:r>
            <a:r>
              <a:rPr lang="en-US" altLang="zh-CN" dirty="0">
                <a:solidFill>
                  <a:srgbClr val="FF0000"/>
                </a:solidFill>
              </a:rPr>
              <a:t>(n+m+k+3+1) vs (n*m*k+1)</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35BAD4BB-78AE-4348-B817-7175D1FF9E4B}" type="slidenum">
              <a:rPr lang="zh-CN" altLang="en-US" smtClean="0"/>
              <a:t>34</a:t>
            </a:fld>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单一责任原则</a:t>
            </a:r>
          </a:p>
        </p:txBody>
      </p:sp>
      <p:sp>
        <p:nvSpPr>
          <p:cNvPr id="3" name="内容占位符 2"/>
          <p:cNvSpPr>
            <a:spLocks noGrp="1"/>
          </p:cNvSpPr>
          <p:nvPr>
            <p:ph idx="1"/>
          </p:nvPr>
        </p:nvSpPr>
        <p:spPr>
          <a:xfrm>
            <a:off x="628650" y="1575277"/>
            <a:ext cx="7886700" cy="4229987"/>
          </a:xfrm>
        </p:spPr>
        <p:txBody>
          <a:bodyPr>
            <a:normAutofit fontScale="92500" lnSpcReduction="20000"/>
          </a:bodyPr>
          <a:lstStyle/>
          <a:p>
            <a:pPr marL="228600" lvl="2">
              <a:lnSpc>
                <a:spcPct val="110000"/>
              </a:lnSpc>
              <a:spcBef>
                <a:spcPts val="1000"/>
              </a:spcBef>
              <a:buSzPct val="75000"/>
              <a:buFont typeface="Wingdings" panose="05000000000000000000" pitchFamily="2" charset="2"/>
              <a:buChar char="n"/>
            </a:pPr>
            <a:r>
              <a:rPr lang="zh-CN" altLang="en-US" sz="3000" b="1" dirty="0">
                <a:solidFill>
                  <a:srgbClr val="003366"/>
                </a:solidFill>
                <a:latin typeface="Lucida Console" panose="020B0609040504020204" pitchFamily="49" charset="0"/>
              </a:rPr>
              <a:t>策略模式很好的体现了单一责任原则</a:t>
            </a:r>
            <a:endParaRPr lang="en-US" altLang="zh-CN" sz="3000" b="1" dirty="0">
              <a:solidFill>
                <a:srgbClr val="003366"/>
              </a:solidFill>
              <a:latin typeface="Lucida Console" panose="020B0609040504020204" pitchFamily="49" charset="0"/>
            </a:endParaRPr>
          </a:p>
          <a:p>
            <a:pPr lvl="2">
              <a:lnSpc>
                <a:spcPct val="110000"/>
              </a:lnSpc>
              <a:buSzPct val="75000"/>
              <a:buFont typeface="Wingdings" panose="05000000000000000000" pitchFamily="2" charset="2"/>
              <a:buChar char="§"/>
            </a:pPr>
            <a:r>
              <a:rPr lang="zh-CN" altLang="en-US" sz="2600" dirty="0"/>
              <a:t>一个类（接口）只负责一项职责</a:t>
            </a:r>
            <a:endParaRPr lang="en-US" altLang="zh-CN" sz="2600" dirty="0"/>
          </a:p>
          <a:p>
            <a:pPr lvl="2">
              <a:lnSpc>
                <a:spcPct val="110000"/>
              </a:lnSpc>
              <a:buSzPct val="75000"/>
              <a:buFont typeface="Wingdings" panose="05000000000000000000" pitchFamily="2" charset="2"/>
              <a:buChar char="§"/>
            </a:pPr>
            <a:r>
              <a:rPr lang="zh-CN" altLang="en-US" sz="2600" dirty="0"/>
              <a:t>不要存在多于一个导致类变更的原因</a:t>
            </a:r>
            <a:endParaRPr lang="en-US" altLang="zh-CN" sz="2600" dirty="0"/>
          </a:p>
          <a:p>
            <a:pPr marL="228600" lvl="2">
              <a:lnSpc>
                <a:spcPct val="110000"/>
              </a:lnSpc>
              <a:spcBef>
                <a:spcPts val="1000"/>
              </a:spcBef>
              <a:buSzPct val="75000"/>
              <a:buFont typeface="Wingdings" panose="05000000000000000000" pitchFamily="2" charset="2"/>
              <a:buChar char="n"/>
            </a:pPr>
            <a:r>
              <a:rPr lang="zh-CN" altLang="en-US" sz="3000" b="1" dirty="0">
                <a:solidFill>
                  <a:srgbClr val="003366"/>
                </a:solidFill>
                <a:latin typeface="Lucida Console" panose="020B0609040504020204" pitchFamily="49" charset="0"/>
              </a:rPr>
              <a:t>如果一个类承担的职责过多，职责之间的</a:t>
            </a:r>
            <a:r>
              <a:rPr lang="zh-CN" altLang="en-US" sz="3000" b="1" dirty="0">
                <a:solidFill>
                  <a:srgbClr val="FF0000"/>
                </a:solidFill>
                <a:latin typeface="Lucida Console" panose="020B0609040504020204" pitchFamily="49" charset="0"/>
              </a:rPr>
              <a:t>耦合</a:t>
            </a:r>
            <a:r>
              <a:rPr lang="zh-CN" altLang="en-US" sz="3000" b="1" dirty="0">
                <a:solidFill>
                  <a:srgbClr val="003366"/>
                </a:solidFill>
                <a:latin typeface="Lucida Console" panose="020B0609040504020204" pitchFamily="49" charset="0"/>
              </a:rPr>
              <a:t>度会很大</a:t>
            </a:r>
            <a:endParaRPr lang="en-US" altLang="zh-CN" sz="3000" b="1" dirty="0">
              <a:solidFill>
                <a:srgbClr val="003366"/>
              </a:solidFill>
              <a:latin typeface="Lucida Console" panose="020B0609040504020204" pitchFamily="49" charset="0"/>
            </a:endParaRPr>
          </a:p>
          <a:p>
            <a:pPr lvl="2">
              <a:lnSpc>
                <a:spcPct val="110000"/>
              </a:lnSpc>
              <a:buSzPct val="75000"/>
              <a:buFont typeface="Wingdings" panose="05000000000000000000" pitchFamily="2" charset="2"/>
              <a:buChar char="§"/>
            </a:pPr>
            <a:r>
              <a:rPr lang="zh-CN" altLang="en-US" sz="2600" dirty="0"/>
              <a:t>职责的变化可能会削弱或者抑制这个类完成其他职责的能力</a:t>
            </a:r>
            <a:endParaRPr lang="en-US" altLang="zh-CN" sz="2600" dirty="0"/>
          </a:p>
          <a:p>
            <a:pPr lvl="2">
              <a:lnSpc>
                <a:spcPct val="110000"/>
              </a:lnSpc>
              <a:buSzPct val="75000"/>
              <a:buFont typeface="Wingdings" panose="05000000000000000000" pitchFamily="2" charset="2"/>
              <a:buChar char="§"/>
            </a:pPr>
            <a:r>
              <a:rPr lang="zh-CN" altLang="en-US" sz="2600" dirty="0"/>
              <a:t>多变的场景会使得整体程序的设计遭受破坏，维护难度增大</a:t>
            </a:r>
            <a:endParaRPr lang="en-US" altLang="zh-CN" sz="3000" b="1" dirty="0">
              <a:solidFill>
                <a:srgbClr val="003366"/>
              </a:solidFill>
              <a:latin typeface="Lucida Console" panose="020B0609040504020204" pitchFamily="49" charset="0"/>
            </a:endParaRPr>
          </a:p>
          <a:p>
            <a:pPr marL="228600" lvl="2">
              <a:lnSpc>
                <a:spcPct val="110000"/>
              </a:lnSpc>
              <a:spcBef>
                <a:spcPts val="1000"/>
              </a:spcBef>
              <a:buSzPct val="75000"/>
              <a:buFont typeface="Wingdings" panose="05000000000000000000" pitchFamily="2" charset="2"/>
              <a:buChar char="n"/>
            </a:pPr>
            <a:r>
              <a:rPr lang="zh-CN" altLang="en-US" sz="3000" b="1" dirty="0">
                <a:solidFill>
                  <a:srgbClr val="003366"/>
                </a:solidFill>
                <a:latin typeface="Lucida Console" panose="020B0609040504020204" pitchFamily="49" charset="0"/>
              </a:rPr>
              <a:t>单一职责原则的核心就是在</a:t>
            </a:r>
            <a:r>
              <a:rPr lang="zh-CN" altLang="en-US" sz="3000" b="1" dirty="0">
                <a:solidFill>
                  <a:srgbClr val="FF0000"/>
                </a:solidFill>
                <a:latin typeface="Lucida Console" panose="020B0609040504020204" pitchFamily="49" charset="0"/>
              </a:rPr>
              <a:t>功能层面上解耦</a:t>
            </a:r>
          </a:p>
          <a:p>
            <a:pPr marL="0" indent="0">
              <a:buNone/>
            </a:pP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t>35</a:t>
            </a:fld>
            <a:endParaRPr lang="zh-CN" altLang="en-US" dirty="0"/>
          </a:p>
        </p:txBody>
      </p:sp>
      <p:sp>
        <p:nvSpPr>
          <p:cNvPr id="7" name="内容占位符 2"/>
          <p:cNvSpPr txBox="1"/>
          <p:nvPr/>
        </p:nvSpPr>
        <p:spPr>
          <a:xfrm>
            <a:off x="628650" y="5451886"/>
            <a:ext cx="7886700" cy="10217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模板方法</a:t>
            </a:r>
            <a:r>
              <a:rPr lang="en-US" altLang="zh-CN" dirty="0"/>
              <a:t>VS</a:t>
            </a:r>
            <a:r>
              <a:rPr lang="zh-CN" altLang="en-US" dirty="0"/>
              <a:t>策略模式</a:t>
            </a:r>
          </a:p>
        </p:txBody>
      </p:sp>
      <p:graphicFrame>
        <p:nvGraphicFramePr>
          <p:cNvPr id="5" name="内容占位符 4"/>
          <p:cNvGraphicFramePr>
            <a:graphicFrameLocks noGrp="1"/>
          </p:cNvGraphicFramePr>
          <p:nvPr>
            <p:ph idx="1"/>
          </p:nvPr>
        </p:nvGraphicFramePr>
        <p:xfrm>
          <a:off x="628650" y="2325189"/>
          <a:ext cx="7886700" cy="42149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灯片编号占位符 3"/>
          <p:cNvSpPr>
            <a:spLocks noGrp="1"/>
          </p:cNvSpPr>
          <p:nvPr>
            <p:ph type="sldNum" sz="quarter" idx="12"/>
          </p:nvPr>
        </p:nvSpPr>
        <p:spPr/>
        <p:txBody>
          <a:bodyPr/>
          <a:lstStyle/>
          <a:p>
            <a:fld id="{35BAD4BB-78AE-4348-B817-7175D1FF9E4B}" type="slidenum">
              <a:rPr lang="zh-CN" altLang="en-US" smtClean="0"/>
              <a:t>36</a:t>
            </a:fld>
            <a:endParaRPr lang="zh-CN" altLang="en-US" dirty="0"/>
          </a:p>
        </p:txBody>
      </p:sp>
      <p:sp>
        <p:nvSpPr>
          <p:cNvPr id="6" name="内容占位符 2"/>
          <p:cNvSpPr txBox="1"/>
          <p:nvPr/>
        </p:nvSpPr>
        <p:spPr>
          <a:xfrm>
            <a:off x="628650" y="1268760"/>
            <a:ext cx="78867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buSzPct val="75000"/>
              <a:buFont typeface="Wingdings" panose="05000000000000000000" pitchFamily="2" charset="2"/>
              <a:buChar char="n"/>
            </a:pPr>
            <a:r>
              <a:rPr lang="zh-CN" altLang="en-US" b="1" dirty="0">
                <a:solidFill>
                  <a:srgbClr val="003366"/>
                </a:solidFill>
                <a:latin typeface="Consolas" panose="020B0609020204030204" pitchFamily="49" charset="0"/>
                <a:ea typeface="华文楷体" panose="02010600040101010101" pitchFamily="2" charset="-122"/>
              </a:rPr>
              <a:t>当我们需要实现一个新的</a:t>
            </a:r>
            <a:r>
              <a:rPr lang="en-US" altLang="zh-CN" dirty="0" err="1">
                <a:latin typeface="Consolas" panose="020B0609020204030204" pitchFamily="49" charset="0"/>
                <a:ea typeface="华文楷体" panose="02010600040101010101" pitchFamily="2" charset="-122"/>
              </a:rPr>
              <a:t>getTotalMemory</a:t>
            </a:r>
            <a:r>
              <a:rPr lang="en-US" altLang="zh-CN" dirty="0">
                <a:latin typeface="Consolas" panose="020B0609020204030204" pitchFamily="49" charset="0"/>
                <a:ea typeface="华文楷体" panose="02010600040101010101" pitchFamily="2" charset="-122"/>
              </a:rPr>
              <a:t>()+</a:t>
            </a:r>
            <a:r>
              <a:rPr lang="en-US" altLang="zh-CN" dirty="0" err="1">
                <a:latin typeface="Consolas" panose="020B0609020204030204" pitchFamily="49" charset="0"/>
                <a:ea typeface="华文楷体" panose="02010600040101010101" pitchFamily="2" charset="-122"/>
              </a:rPr>
              <a:t>getUsedMemory</a:t>
            </a:r>
            <a:r>
              <a:rPr lang="en-US" altLang="zh-CN" dirty="0">
                <a:latin typeface="Consolas" panose="020B0609020204030204" pitchFamily="49" charset="0"/>
                <a:ea typeface="华文楷体" panose="02010600040101010101" pitchFamily="2" charset="-122"/>
              </a:rPr>
              <a:t>()</a:t>
            </a:r>
            <a:endParaRPr lang="zh-CN" altLang="zh-CN" b="1" dirty="0">
              <a:solidFill>
                <a:srgbClr val="003366"/>
              </a:solidFill>
              <a:latin typeface="Consolas" panose="020B0609020204030204" pitchFamily="49" charset="0"/>
              <a:ea typeface="华文楷体" panose="02010600040101010101" pitchFamily="2" charset="-122"/>
            </a:endParaRP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dgm id="{30DA6878-E11E-49E1-955B-140805B529EF}"/>
                                            </p:graphicEl>
                                          </p:spTgt>
                                        </p:tgtEl>
                                        <p:attrNameLst>
                                          <p:attrName>style.visibility</p:attrName>
                                        </p:attrNameLst>
                                      </p:cBhvr>
                                      <p:to>
                                        <p:strVal val="visible"/>
                                      </p:to>
                                    </p:set>
                                    <p:animEffect transition="in" filter="fade">
                                      <p:cBhvr>
                                        <p:cTn id="7" dur="500"/>
                                        <p:tgtEl>
                                          <p:spTgt spid="5">
                                            <p:graphicEl>
                                              <a:dgm id="{30DA6878-E11E-49E1-955B-140805B529EF}"/>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graphicEl>
                                              <a:dgm id="{EEDB4AA6-32AF-44D6-9F64-CB942A8079E2}"/>
                                            </p:graphicEl>
                                          </p:spTgt>
                                        </p:tgtEl>
                                        <p:attrNameLst>
                                          <p:attrName>style.visibility</p:attrName>
                                        </p:attrNameLst>
                                      </p:cBhvr>
                                      <p:to>
                                        <p:strVal val="visible"/>
                                      </p:to>
                                    </p:set>
                                    <p:animEffect transition="in" filter="fade">
                                      <p:cBhvr>
                                        <p:cTn id="12" dur="500"/>
                                        <p:tgtEl>
                                          <p:spTgt spid="5">
                                            <p:graphicEl>
                                              <a:dgm id="{EEDB4AA6-32AF-44D6-9F64-CB942A8079E2}"/>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graphicEl>
                                              <a:dgm id="{1DC7EF5F-B031-4AAB-9BFA-FBFC076D71E0}"/>
                                            </p:graphicEl>
                                          </p:spTgt>
                                        </p:tgtEl>
                                        <p:attrNameLst>
                                          <p:attrName>style.visibility</p:attrName>
                                        </p:attrNameLst>
                                      </p:cBhvr>
                                      <p:to>
                                        <p:strVal val="visible"/>
                                      </p:to>
                                    </p:set>
                                    <p:animEffect transition="in" filter="fade">
                                      <p:cBhvr>
                                        <p:cTn id="17" dur="500"/>
                                        <p:tgtEl>
                                          <p:spTgt spid="5">
                                            <p:graphicEl>
                                              <a:dgm id="{1DC7EF5F-B031-4AAB-9BFA-FBFC076D71E0}"/>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graphicEl>
                                              <a:dgm id="{BC5FFCBD-8963-4386-998B-EC7F07B38F9B}"/>
                                            </p:graphicEl>
                                          </p:spTgt>
                                        </p:tgtEl>
                                        <p:attrNameLst>
                                          <p:attrName>style.visibility</p:attrName>
                                        </p:attrNameLst>
                                      </p:cBhvr>
                                      <p:to>
                                        <p:strVal val="visible"/>
                                      </p:to>
                                    </p:set>
                                    <p:animEffect transition="in" filter="fade">
                                      <p:cBhvr>
                                        <p:cTn id="22" dur="500"/>
                                        <p:tgtEl>
                                          <p:spTgt spid="5">
                                            <p:graphicEl>
                                              <a:dgm id="{BC5FFCBD-8963-4386-998B-EC7F07B38F9B}"/>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模板方法</a:t>
            </a:r>
            <a:r>
              <a:rPr lang="en-US" altLang="zh-CN" dirty="0"/>
              <a:t>VS</a:t>
            </a:r>
            <a:r>
              <a:rPr lang="zh-CN" altLang="en-US" dirty="0"/>
              <a:t>策略</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t>37</a:t>
            </a:fld>
            <a:endParaRPr lang="zh-CN" altLang="en-US" dirty="0"/>
          </a:p>
        </p:txBody>
      </p:sp>
      <p:graphicFrame>
        <p:nvGraphicFramePr>
          <p:cNvPr id="6" name="图示 5"/>
          <p:cNvGraphicFramePr/>
          <p:nvPr/>
        </p:nvGraphicFramePr>
        <p:xfrm>
          <a:off x="628650" y="1268760"/>
          <a:ext cx="7886700" cy="51845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graphicEl>
                                              <a:dgm id="{95913D3D-FCCC-47BA-B55F-71796684FF3C}"/>
                                            </p:graphicEl>
                                          </p:spTgt>
                                        </p:tgtEl>
                                        <p:attrNameLst>
                                          <p:attrName>style.visibility</p:attrName>
                                        </p:attrNameLst>
                                      </p:cBhvr>
                                      <p:to>
                                        <p:strVal val="visible"/>
                                      </p:to>
                                    </p:set>
                                    <p:animEffect transition="in" filter="fade">
                                      <p:cBhvr>
                                        <p:cTn id="7" dur="500"/>
                                        <p:tgtEl>
                                          <p:spTgt spid="6">
                                            <p:graphicEl>
                                              <a:dgm id="{95913D3D-FCCC-47BA-B55F-71796684FF3C}"/>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graphicEl>
                                              <a:dgm id="{4F99D08E-A45F-418D-B8DE-A4B2EAA1939D}"/>
                                            </p:graphicEl>
                                          </p:spTgt>
                                        </p:tgtEl>
                                        <p:attrNameLst>
                                          <p:attrName>style.visibility</p:attrName>
                                        </p:attrNameLst>
                                      </p:cBhvr>
                                      <p:to>
                                        <p:strVal val="visible"/>
                                      </p:to>
                                    </p:set>
                                    <p:animEffect transition="in" filter="fade">
                                      <p:cBhvr>
                                        <p:cTn id="12" dur="500"/>
                                        <p:tgtEl>
                                          <p:spTgt spid="6">
                                            <p:graphicEl>
                                              <a:dgm id="{4F99D08E-A45F-418D-B8DE-A4B2EAA1939D}"/>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模板方法</a:t>
            </a:r>
            <a:r>
              <a:rPr lang="en-US" altLang="zh-CN" dirty="0"/>
              <a:t>VS</a:t>
            </a:r>
            <a:r>
              <a:rPr lang="zh-CN" altLang="en-US" dirty="0"/>
              <a:t>策略</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t>38</a:t>
            </a:fld>
            <a:endParaRPr lang="zh-CN" altLang="en-US" dirty="0"/>
          </a:p>
        </p:txBody>
      </p:sp>
      <p:graphicFrame>
        <p:nvGraphicFramePr>
          <p:cNvPr id="6" name="图示 5"/>
          <p:cNvGraphicFramePr/>
          <p:nvPr/>
        </p:nvGraphicFramePr>
        <p:xfrm>
          <a:off x="628650" y="1268760"/>
          <a:ext cx="7886700" cy="51845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graphicEl>
                                              <a:dgm id="{D581C9D2-9FFF-469F-A863-444014EEFBC5}"/>
                                            </p:graphicEl>
                                          </p:spTgt>
                                        </p:tgtEl>
                                        <p:attrNameLst>
                                          <p:attrName>style.visibility</p:attrName>
                                        </p:attrNameLst>
                                      </p:cBhvr>
                                      <p:to>
                                        <p:strVal val="visible"/>
                                      </p:to>
                                    </p:set>
                                    <p:animEffect transition="in" filter="fade">
                                      <p:cBhvr>
                                        <p:cTn id="7" dur="500"/>
                                        <p:tgtEl>
                                          <p:spTgt spid="6">
                                            <p:graphicEl>
                                              <a:dgm id="{D581C9D2-9FFF-469F-A863-444014EEFBC5}"/>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graphicEl>
                                              <a:dgm id="{8FFECA59-98BF-4565-9CEA-F70A4E2AD30D}"/>
                                            </p:graphicEl>
                                          </p:spTgt>
                                        </p:tgtEl>
                                        <p:attrNameLst>
                                          <p:attrName>style.visibility</p:attrName>
                                        </p:attrNameLst>
                                      </p:cBhvr>
                                      <p:to>
                                        <p:strVal val="visible"/>
                                      </p:to>
                                    </p:set>
                                    <p:animEffect transition="in" filter="fade">
                                      <p:cBhvr>
                                        <p:cTn id="12" dur="500"/>
                                        <p:tgtEl>
                                          <p:spTgt spid="6">
                                            <p:graphicEl>
                                              <a:dgm id="{8FFECA59-98BF-4565-9CEA-F70A4E2AD30D}"/>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模板方法</a:t>
            </a:r>
            <a:r>
              <a:rPr lang="en-US" altLang="zh-CN" dirty="0"/>
              <a:t>VS</a:t>
            </a:r>
            <a:r>
              <a:rPr lang="zh-CN" altLang="en-US" dirty="0"/>
              <a:t>策略</a:t>
            </a:r>
          </a:p>
        </p:txBody>
      </p:sp>
      <p:sp>
        <p:nvSpPr>
          <p:cNvPr id="3" name="内容占位符 2"/>
          <p:cNvSpPr>
            <a:spLocks noGrp="1"/>
          </p:cNvSpPr>
          <p:nvPr>
            <p:ph idx="1"/>
          </p:nvPr>
        </p:nvSpPr>
        <p:spPr>
          <a:xfrm>
            <a:off x="628650" y="1484784"/>
            <a:ext cx="8047806" cy="4749029"/>
          </a:xfrm>
        </p:spPr>
        <p:txBody>
          <a:bodyPr/>
          <a:lstStyle/>
          <a:p>
            <a:r>
              <a:rPr lang="zh-CN" altLang="en-US" dirty="0"/>
              <a:t>模板方法和策略模式都是解决算法多样性对代码结构冲击的问题。</a:t>
            </a:r>
            <a:r>
              <a:rPr lang="zh-CN" altLang="en-US" dirty="0">
                <a:solidFill>
                  <a:srgbClr val="FF0000"/>
                </a:solidFill>
              </a:rPr>
              <a:t>业务相对简单时，策略模式和模板方法几乎等效</a:t>
            </a:r>
            <a:r>
              <a:rPr lang="zh-CN" altLang="en-US" dirty="0"/>
              <a:t>。</a:t>
            </a:r>
            <a:endParaRPr lang="en-US" altLang="zh-CN" dirty="0"/>
          </a:p>
          <a:p>
            <a:endParaRPr lang="en-US" altLang="zh-CN" dirty="0"/>
          </a:p>
          <a:p>
            <a:r>
              <a:rPr lang="zh-CN" altLang="en-US" dirty="0"/>
              <a:t>模板方法更加侧重于逻辑复杂但结构稳定的场景，尤其是其中的某些步骤（部分功能）变化剧烈且没有相互关联。</a:t>
            </a:r>
            <a:endParaRPr lang="en-US" altLang="zh-CN" dirty="0"/>
          </a:p>
          <a:p>
            <a:endParaRPr lang="en-US" altLang="zh-CN" dirty="0"/>
          </a:p>
          <a:p>
            <a:r>
              <a:rPr lang="zh-CN" altLang="en-US" dirty="0"/>
              <a:t>策略模式则适用于算法（功能）本身灵活多变的场景，且多种算法之间需要协同工作。</a:t>
            </a:r>
          </a:p>
          <a:p>
            <a:pPr marL="0" indent="0">
              <a:buNone/>
            </a:pP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35BAD4BB-78AE-4348-B817-7175D1FF9E4B}" type="slidenum">
              <a:rPr lang="zh-CN" altLang="en-US" smtClean="0"/>
              <a:t>39</a:t>
            </a:fld>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设计模式</a:t>
            </a:r>
            <a:endParaRPr lang="en-US" dirty="0"/>
          </a:p>
        </p:txBody>
      </p:sp>
      <p:sp>
        <p:nvSpPr>
          <p:cNvPr id="4" name="内容占位符 3"/>
          <p:cNvSpPr>
            <a:spLocks noGrp="1"/>
          </p:cNvSpPr>
          <p:nvPr>
            <p:ph idx="1"/>
          </p:nvPr>
        </p:nvSpPr>
        <p:spPr>
          <a:xfrm>
            <a:off x="395536" y="1196752"/>
            <a:ext cx="8280920" cy="4749029"/>
          </a:xfrm>
        </p:spPr>
        <p:txBody>
          <a:bodyPr/>
          <a:lstStyle/>
          <a:p>
            <a:pPr marL="228600" lvl="2">
              <a:spcBef>
                <a:spcPts val="1000"/>
              </a:spcBef>
              <a:buSzPct val="75000"/>
              <a:buFont typeface="Wingdings" panose="05000000000000000000" pitchFamily="2" charset="2"/>
              <a:buChar char="n"/>
            </a:pPr>
            <a:r>
              <a:rPr lang="zh-CN" altLang="en-US" sz="2800" b="1" dirty="0">
                <a:solidFill>
                  <a:srgbClr val="003366"/>
                </a:solidFill>
              </a:rPr>
              <a:t>行为型模式（</a:t>
            </a:r>
            <a:r>
              <a:rPr lang="en-US" altLang="zh-CN" sz="2800" b="1" dirty="0">
                <a:solidFill>
                  <a:srgbClr val="003366"/>
                </a:solidFill>
              </a:rPr>
              <a:t>Behavioral Patterns</a:t>
            </a:r>
            <a:r>
              <a:rPr lang="zh-CN" altLang="en-US" sz="2800" b="1" dirty="0">
                <a:solidFill>
                  <a:srgbClr val="003366"/>
                </a:solidFill>
              </a:rPr>
              <a:t>）</a:t>
            </a:r>
            <a:endParaRPr lang="en-US" altLang="zh-CN" sz="2800" b="1" dirty="0">
              <a:solidFill>
                <a:srgbClr val="003366"/>
              </a:solidFill>
            </a:endParaRPr>
          </a:p>
          <a:p>
            <a:pPr lvl="2">
              <a:lnSpc>
                <a:spcPct val="100000"/>
              </a:lnSpc>
              <a:buSzPct val="75000"/>
              <a:buFont typeface="Wingdings" panose="05000000000000000000" pitchFamily="2" charset="2"/>
              <a:buChar char="§"/>
            </a:pPr>
            <a:r>
              <a:rPr lang="zh-CN" altLang="en-US" sz="2400" dirty="0"/>
              <a:t>关注对象行为功能上的抽象，从而提升对象在行为功能上的可拓展性，</a:t>
            </a:r>
            <a:r>
              <a:rPr lang="zh-CN" altLang="en-US" sz="2400" dirty="0">
                <a:solidFill>
                  <a:srgbClr val="FF0000"/>
                </a:solidFill>
              </a:rPr>
              <a:t>能以最少的代码变动完成功能的增减</a:t>
            </a:r>
            <a:endParaRPr lang="en-US" altLang="zh-CN" sz="2400" dirty="0">
              <a:solidFill>
                <a:srgbClr val="FF0000"/>
              </a:solidFill>
            </a:endParaRPr>
          </a:p>
          <a:p>
            <a:pPr marL="228600" lvl="2">
              <a:spcBef>
                <a:spcPts val="1000"/>
              </a:spcBef>
              <a:buSzPct val="75000"/>
              <a:buFont typeface="Wingdings" panose="05000000000000000000" pitchFamily="2" charset="2"/>
              <a:buChar char="n"/>
            </a:pPr>
            <a:r>
              <a:rPr lang="zh-CN" altLang="en-US" sz="2800" b="1" dirty="0">
                <a:solidFill>
                  <a:srgbClr val="003366"/>
                </a:solidFill>
              </a:rPr>
              <a:t>结构型模式（</a:t>
            </a:r>
            <a:r>
              <a:rPr lang="en-US" altLang="zh-CN" sz="2800" b="1" dirty="0">
                <a:solidFill>
                  <a:srgbClr val="003366"/>
                </a:solidFill>
              </a:rPr>
              <a:t>Structural Patterns</a:t>
            </a:r>
            <a:r>
              <a:rPr lang="zh-CN" altLang="en-US" sz="2800" b="1" dirty="0">
                <a:solidFill>
                  <a:srgbClr val="003366"/>
                </a:solidFill>
              </a:rPr>
              <a:t>）</a:t>
            </a:r>
            <a:endParaRPr lang="en-US" altLang="zh-CN" dirty="0"/>
          </a:p>
          <a:p>
            <a:pPr lvl="2">
              <a:lnSpc>
                <a:spcPct val="100000"/>
              </a:lnSpc>
              <a:buSzPct val="75000"/>
              <a:buFont typeface="Wingdings" panose="05000000000000000000" pitchFamily="2" charset="2"/>
              <a:buChar char="§"/>
            </a:pPr>
            <a:r>
              <a:rPr lang="zh-CN" altLang="en-US" sz="2400" dirty="0"/>
              <a:t>关注对象之间结构关系上的抽象，从而提升对象结构的可维护性、代码的健壮性，</a:t>
            </a:r>
            <a:r>
              <a:rPr lang="zh-CN" altLang="en-US" sz="2400" dirty="0">
                <a:solidFill>
                  <a:srgbClr val="FF0000"/>
                </a:solidFill>
              </a:rPr>
              <a:t>能在结构层面上尽可能的解耦合</a:t>
            </a:r>
            <a:endParaRPr lang="en-US" altLang="zh-CN" sz="2400" dirty="0"/>
          </a:p>
          <a:p>
            <a:pPr marL="228600" lvl="2">
              <a:spcBef>
                <a:spcPts val="1000"/>
              </a:spcBef>
              <a:buSzPct val="75000"/>
              <a:buFont typeface="Wingdings" panose="05000000000000000000" pitchFamily="2" charset="2"/>
              <a:buChar char="n"/>
            </a:pPr>
            <a:r>
              <a:rPr lang="zh-CN" altLang="en-US" sz="2800" b="1" dirty="0">
                <a:solidFill>
                  <a:srgbClr val="003366"/>
                </a:solidFill>
              </a:rPr>
              <a:t>创建型模式（</a:t>
            </a:r>
            <a:r>
              <a:rPr lang="en-US" altLang="zh-CN" sz="2800" b="1" dirty="0">
                <a:solidFill>
                  <a:srgbClr val="003366"/>
                </a:solidFill>
              </a:rPr>
              <a:t>Creational Patterns</a:t>
            </a:r>
            <a:r>
              <a:rPr lang="zh-CN" altLang="en-US" sz="2800" b="1" dirty="0">
                <a:solidFill>
                  <a:srgbClr val="003366"/>
                </a:solidFill>
              </a:rPr>
              <a:t>）</a:t>
            </a:r>
            <a:endParaRPr lang="en-US" altLang="zh-CN" sz="2800" b="1" dirty="0">
              <a:solidFill>
                <a:srgbClr val="003366"/>
              </a:solidFill>
            </a:endParaRPr>
          </a:p>
          <a:p>
            <a:pPr lvl="2">
              <a:lnSpc>
                <a:spcPct val="100000"/>
              </a:lnSpc>
              <a:buSzPct val="75000"/>
              <a:buFont typeface="Wingdings" panose="05000000000000000000" pitchFamily="2" charset="2"/>
              <a:buChar char="§"/>
            </a:pPr>
            <a:r>
              <a:rPr lang="zh-CN" altLang="en-US" sz="2400" dirty="0"/>
              <a:t>将对象的创建与使用进行划分，从而规避复杂对象创建带来的资源消耗，</a:t>
            </a:r>
            <a:r>
              <a:rPr lang="zh-CN" altLang="en-US" sz="2400" dirty="0">
                <a:solidFill>
                  <a:srgbClr val="FF0000"/>
                </a:solidFill>
              </a:rPr>
              <a:t>能以简短的代码完成对象的高效创建</a:t>
            </a:r>
            <a:endParaRPr lang="en-US" altLang="zh-CN" sz="2400" dirty="0"/>
          </a:p>
          <a:p>
            <a:pPr lvl="2">
              <a:lnSpc>
                <a:spcPct val="100000"/>
              </a:lnSpc>
              <a:buSzPct val="75000"/>
              <a:buFont typeface="Wingdings" panose="05000000000000000000" pitchFamily="2" charset="2"/>
              <a:buChar char="§"/>
            </a:pPr>
            <a:endParaRPr lang="en-US" altLang="zh-CN" sz="2400" dirty="0"/>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t>4</a:t>
            </a:fld>
            <a:endParaRPr lang="en-US" altLang="zh-C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负载监视器：接入已有的监视器</a:t>
            </a:r>
          </a:p>
        </p:txBody>
      </p:sp>
      <p:sp>
        <p:nvSpPr>
          <p:cNvPr id="3" name="内容占位符 2"/>
          <p:cNvSpPr>
            <a:spLocks noGrp="1"/>
          </p:cNvSpPr>
          <p:nvPr>
            <p:ph idx="1"/>
          </p:nvPr>
        </p:nvSpPr>
        <p:spPr>
          <a:xfrm>
            <a:off x="548097" y="1245342"/>
            <a:ext cx="8047806" cy="4749029"/>
          </a:xfrm>
        </p:spPr>
        <p:txBody>
          <a:bodyPr/>
          <a:lstStyle/>
          <a:p>
            <a:r>
              <a:rPr lang="zh-CN" altLang="en-US" dirty="0"/>
              <a:t>需求：目前针对</a:t>
            </a:r>
            <a:r>
              <a:rPr lang="en-US" altLang="zh-CN" dirty="0"/>
              <a:t>win32</a:t>
            </a:r>
            <a:r>
              <a:rPr lang="zh-CN" altLang="en-US" dirty="0"/>
              <a:t>系统已有一个监视器函数，需要接入到已有的</a:t>
            </a:r>
            <a:r>
              <a:rPr lang="en-US" altLang="zh-CN" dirty="0"/>
              <a:t>Monitor</a:t>
            </a:r>
            <a:r>
              <a:rPr lang="zh-CN" altLang="en-US" dirty="0"/>
              <a:t>框架中，但是接口定义与</a:t>
            </a:r>
            <a:r>
              <a:rPr lang="en-US" altLang="zh-CN" dirty="0"/>
              <a:t>Monitor</a:t>
            </a:r>
            <a:r>
              <a:rPr lang="zh-CN" altLang="en-US" dirty="0"/>
              <a:t>类不兼容</a:t>
            </a: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40</a:t>
            </a:fld>
            <a:endParaRPr lang="en-US" altLang="zh-CN"/>
          </a:p>
        </p:txBody>
      </p:sp>
      <p:sp>
        <p:nvSpPr>
          <p:cNvPr id="5" name="TextBox 3"/>
          <p:cNvSpPr txBox="1"/>
          <p:nvPr/>
        </p:nvSpPr>
        <p:spPr>
          <a:xfrm>
            <a:off x="329506" y="3101271"/>
            <a:ext cx="4345733" cy="2893100"/>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anose="02070309020205020404" pitchFamily="49" charset="0"/>
              </a:defRPr>
            </a:lvl1pPr>
          </a:lstStyle>
          <a:p>
            <a:r>
              <a:rPr lang="en-US" altLang="zh-CN" sz="1400" dirty="0">
                <a:solidFill>
                  <a:schemeClr val="tx1"/>
                </a:solidFill>
                <a:latin typeface="Consolas" panose="020B0609020204030204" pitchFamily="49" charset="0"/>
                <a:ea typeface="华文楷体" panose="02010600040101010101" pitchFamily="2" charset="-122"/>
                <a:cs typeface="+mn-cs"/>
              </a:rPr>
              <a:t>class Monitor {</a:t>
            </a:r>
          </a:p>
          <a:p>
            <a:r>
              <a:rPr lang="en-US" altLang="zh-CN" sz="1400" dirty="0">
                <a:solidFill>
                  <a:schemeClr val="tx1"/>
                </a:solidFill>
                <a:latin typeface="Consolas" panose="020B0609020204030204" pitchFamily="49" charset="0"/>
                <a:ea typeface="华文楷体" panose="02010600040101010101" pitchFamily="2" charset="-122"/>
                <a:cs typeface="+mn-cs"/>
              </a:rPr>
              <a:t>public:</a:t>
            </a:r>
          </a:p>
          <a:p>
            <a:r>
              <a:rPr lang="en-US" altLang="zh-CN" sz="1400" dirty="0">
                <a:solidFill>
                  <a:srgbClr val="FF0000"/>
                </a:solidFill>
                <a:latin typeface="Consolas" panose="020B0609020204030204" pitchFamily="49" charset="0"/>
                <a:ea typeface="华文楷体" panose="02010600040101010101" pitchFamily="2" charset="-122"/>
                <a:cs typeface="+mn-cs"/>
              </a:rPr>
              <a:t>	</a:t>
            </a:r>
            <a:r>
              <a:rPr lang="en-US" altLang="zh-CN" sz="1400" dirty="0">
                <a:solidFill>
                  <a:schemeClr val="tx1"/>
                </a:solidFill>
                <a:latin typeface="Consolas" panose="020B0609020204030204" pitchFamily="49" charset="0"/>
                <a:ea typeface="华文楷体" panose="02010600040101010101" pitchFamily="2" charset="-122"/>
                <a:cs typeface="+mn-cs"/>
              </a:rPr>
              <a:t>virtual void </a:t>
            </a:r>
            <a:r>
              <a:rPr lang="en-US" altLang="zh-CN" sz="1400" dirty="0" err="1">
                <a:solidFill>
                  <a:schemeClr val="tx1"/>
                </a:solidFill>
                <a:latin typeface="Consolas" panose="020B0609020204030204" pitchFamily="49" charset="0"/>
                <a:ea typeface="华文楷体" panose="02010600040101010101" pitchFamily="2" charset="-122"/>
                <a:cs typeface="+mn-cs"/>
              </a:rPr>
              <a:t>getLoad</a:t>
            </a:r>
            <a:r>
              <a:rPr lang="en-US" altLang="zh-CN" sz="1400" dirty="0">
                <a:solidFill>
                  <a:schemeClr val="tx1"/>
                </a:solidFill>
                <a:latin typeface="Consolas" panose="020B0609020204030204" pitchFamily="49" charset="0"/>
                <a:ea typeface="华文楷体" panose="02010600040101010101" pitchFamily="2" charset="-122"/>
                <a:cs typeface="+mn-cs"/>
              </a:rPr>
              <a:t>() = 0;</a:t>
            </a:r>
          </a:p>
          <a:p>
            <a:r>
              <a:rPr lang="en-US" altLang="zh-CN" sz="1400" dirty="0">
                <a:solidFill>
                  <a:schemeClr val="tx1"/>
                </a:solidFill>
                <a:latin typeface="Consolas" panose="020B0609020204030204" pitchFamily="49" charset="0"/>
                <a:ea typeface="华文楷体" panose="02010600040101010101" pitchFamily="2" charset="-122"/>
                <a:cs typeface="+mn-cs"/>
              </a:rPr>
              <a:t>	virtual void </a:t>
            </a:r>
            <a:r>
              <a:rPr lang="en-US" altLang="zh-CN" sz="1400" dirty="0" err="1">
                <a:solidFill>
                  <a:schemeClr val="tx1"/>
                </a:solidFill>
                <a:latin typeface="Consolas" panose="020B0609020204030204" pitchFamily="49" charset="0"/>
                <a:ea typeface="华文楷体" panose="02010600040101010101" pitchFamily="2" charset="-122"/>
                <a:cs typeface="+mn-cs"/>
              </a:rPr>
              <a:t>getTotalMemory</a:t>
            </a:r>
            <a:r>
              <a:rPr lang="en-US" altLang="zh-CN" sz="1400" dirty="0">
                <a:solidFill>
                  <a:schemeClr val="tx1"/>
                </a:solidFill>
                <a:latin typeface="Consolas" panose="020B0609020204030204" pitchFamily="49" charset="0"/>
                <a:ea typeface="华文楷体" panose="02010600040101010101" pitchFamily="2" charset="-122"/>
                <a:cs typeface="+mn-cs"/>
              </a:rPr>
              <a:t>() = 0;</a:t>
            </a:r>
          </a:p>
          <a:p>
            <a:r>
              <a:rPr lang="en-US" altLang="zh-CN" sz="1400" dirty="0">
                <a:solidFill>
                  <a:schemeClr val="tx1"/>
                </a:solidFill>
                <a:latin typeface="Consolas" panose="020B0609020204030204" pitchFamily="49" charset="0"/>
                <a:ea typeface="华文楷体" panose="02010600040101010101" pitchFamily="2" charset="-122"/>
                <a:cs typeface="+mn-cs"/>
              </a:rPr>
              <a:t>	virtual void </a:t>
            </a:r>
            <a:r>
              <a:rPr lang="en-US" altLang="zh-CN" sz="1400" dirty="0" err="1">
                <a:solidFill>
                  <a:schemeClr val="tx1"/>
                </a:solidFill>
                <a:latin typeface="Consolas" panose="020B0609020204030204" pitchFamily="49" charset="0"/>
                <a:ea typeface="华文楷体" panose="02010600040101010101" pitchFamily="2" charset="-122"/>
                <a:cs typeface="+mn-cs"/>
              </a:rPr>
              <a:t>getUsedMemory</a:t>
            </a:r>
            <a:r>
              <a:rPr lang="en-US" altLang="zh-CN" sz="1400" dirty="0">
                <a:solidFill>
                  <a:schemeClr val="tx1"/>
                </a:solidFill>
                <a:latin typeface="Consolas" panose="020B0609020204030204" pitchFamily="49" charset="0"/>
                <a:ea typeface="华文楷体" panose="02010600040101010101" pitchFamily="2" charset="-122"/>
                <a:cs typeface="+mn-cs"/>
              </a:rPr>
              <a:t>() = 0;</a:t>
            </a:r>
          </a:p>
          <a:p>
            <a:r>
              <a:rPr lang="en-US" altLang="zh-CN" sz="1400" dirty="0">
                <a:solidFill>
                  <a:schemeClr val="tx1"/>
                </a:solidFill>
                <a:latin typeface="Consolas" panose="020B0609020204030204" pitchFamily="49" charset="0"/>
                <a:ea typeface="华文楷体" panose="02010600040101010101" pitchFamily="2" charset="-122"/>
                <a:cs typeface="+mn-cs"/>
              </a:rPr>
              <a:t>	virtual void </a:t>
            </a:r>
            <a:r>
              <a:rPr lang="en-US" altLang="zh-CN" sz="1400" dirty="0" err="1">
                <a:solidFill>
                  <a:schemeClr val="tx1"/>
                </a:solidFill>
                <a:latin typeface="Consolas" panose="020B0609020204030204" pitchFamily="49" charset="0"/>
                <a:ea typeface="华文楷体" panose="02010600040101010101" pitchFamily="2" charset="-122"/>
                <a:cs typeface="+mn-cs"/>
              </a:rPr>
              <a:t>getNetworkLatency</a:t>
            </a:r>
            <a:r>
              <a:rPr lang="en-US" altLang="zh-CN" sz="1400" dirty="0">
                <a:solidFill>
                  <a:schemeClr val="tx1"/>
                </a:solidFill>
                <a:latin typeface="Consolas" panose="020B0609020204030204" pitchFamily="49" charset="0"/>
                <a:ea typeface="华文楷体" panose="02010600040101010101" pitchFamily="2" charset="-122"/>
                <a:cs typeface="+mn-cs"/>
              </a:rPr>
              <a:t>() = 0; </a:t>
            </a:r>
          </a:p>
          <a:p>
            <a:r>
              <a:rPr lang="en-US" altLang="zh-CN" sz="1400" dirty="0">
                <a:solidFill>
                  <a:schemeClr val="tx1"/>
                </a:solidFill>
                <a:latin typeface="Consolas" panose="020B0609020204030204" pitchFamily="49" charset="0"/>
                <a:ea typeface="华文楷体" panose="02010600040101010101" pitchFamily="2" charset="-122"/>
                <a:cs typeface="+mn-cs"/>
              </a:rPr>
              <a:t>	virtual ~Monitor();</a:t>
            </a:r>
          </a:p>
          <a:p>
            <a:r>
              <a:rPr lang="en-US" altLang="zh-CN" sz="1400" dirty="0">
                <a:solidFill>
                  <a:schemeClr val="tx1"/>
                </a:solidFill>
                <a:latin typeface="Consolas" panose="020B0609020204030204" pitchFamily="49" charset="0"/>
                <a:ea typeface="华文楷体" panose="02010600040101010101" pitchFamily="2" charset="-122"/>
                <a:cs typeface="+mn-cs"/>
              </a:rPr>
              <a:t>	void show();</a:t>
            </a:r>
          </a:p>
          <a:p>
            <a:r>
              <a:rPr lang="en-US" altLang="zh-CN" sz="1400" b="1" dirty="0">
                <a:solidFill>
                  <a:schemeClr val="tx1"/>
                </a:solidFill>
                <a:latin typeface="Consolas" panose="020B0609020204030204" pitchFamily="49" charset="0"/>
                <a:ea typeface="华文楷体" panose="02010600040101010101" pitchFamily="2" charset="-122"/>
                <a:cs typeface="+mn-cs"/>
              </a:rPr>
              <a:t>protected:</a:t>
            </a:r>
            <a:br>
              <a:rPr lang="en-US" altLang="zh-CN" sz="1400" b="1" dirty="0">
                <a:solidFill>
                  <a:schemeClr val="tx1"/>
                </a:solidFill>
                <a:latin typeface="Consolas" panose="020B0609020204030204" pitchFamily="49" charset="0"/>
                <a:ea typeface="华文楷体" panose="02010600040101010101" pitchFamily="2" charset="-122"/>
                <a:cs typeface="+mn-cs"/>
              </a:rPr>
            </a:br>
            <a:r>
              <a:rPr lang="en-US" altLang="zh-CN" sz="1400" b="1" dirty="0">
                <a:solidFill>
                  <a:schemeClr val="tx1"/>
                </a:solidFill>
                <a:latin typeface="Consolas" panose="020B0609020204030204" pitchFamily="49" charset="0"/>
                <a:ea typeface="华文楷体" panose="02010600040101010101" pitchFamily="2" charset="-122"/>
                <a:cs typeface="+mn-cs"/>
              </a:rPr>
              <a:t>	</a:t>
            </a:r>
            <a:r>
              <a:rPr lang="en-US" altLang="zh-CN" sz="1400" dirty="0">
                <a:solidFill>
                  <a:srgbClr val="FF0000"/>
                </a:solidFill>
                <a:latin typeface="Consolas" panose="020B0609020204030204" pitchFamily="49" charset="0"/>
                <a:ea typeface="华文楷体" panose="02010600040101010101" pitchFamily="2" charset="-122"/>
                <a:cs typeface="+mn-cs"/>
              </a:rPr>
              <a:t>//</a:t>
            </a:r>
            <a:r>
              <a:rPr lang="zh-CN" altLang="en-US" sz="1400" dirty="0">
                <a:solidFill>
                  <a:srgbClr val="FF0000"/>
                </a:solidFill>
                <a:latin typeface="Consolas" panose="020B0609020204030204" pitchFamily="49" charset="0"/>
                <a:ea typeface="华文楷体" panose="02010600040101010101" pitchFamily="2" charset="-122"/>
                <a:cs typeface="+mn-cs"/>
              </a:rPr>
              <a:t>用以存储信息的成员变量</a:t>
            </a:r>
            <a:endParaRPr lang="en-US" altLang="zh-CN" sz="1400" dirty="0">
              <a:solidFill>
                <a:srgbClr val="FF0000"/>
              </a:solidFill>
              <a:latin typeface="Consolas" panose="020B0609020204030204" pitchFamily="49" charset="0"/>
              <a:ea typeface="华文楷体" panose="02010600040101010101" pitchFamily="2" charset="-122"/>
              <a:cs typeface="+mn-cs"/>
            </a:endParaRPr>
          </a:p>
          <a:p>
            <a:r>
              <a:rPr lang="en-US" altLang="zh-CN" sz="1400" dirty="0">
                <a:solidFill>
                  <a:schemeClr val="tx1"/>
                </a:solidFill>
                <a:latin typeface="Consolas" panose="020B0609020204030204" pitchFamily="49" charset="0"/>
                <a:ea typeface="华文楷体" panose="02010600040101010101" pitchFamily="2" charset="-122"/>
                <a:cs typeface="+mn-cs"/>
              </a:rPr>
              <a:t>	float load, latency;</a:t>
            </a:r>
          </a:p>
          <a:p>
            <a:r>
              <a:rPr lang="en-US" altLang="zh-CN" sz="1400" dirty="0">
                <a:solidFill>
                  <a:schemeClr val="tx1"/>
                </a:solidFill>
                <a:latin typeface="Consolas" panose="020B0609020204030204" pitchFamily="49" charset="0"/>
                <a:ea typeface="华文楷体" panose="02010600040101010101" pitchFamily="2" charset="-122"/>
                <a:cs typeface="+mn-cs"/>
              </a:rPr>
              <a:t>	long </a:t>
            </a:r>
            <a:r>
              <a:rPr lang="en-US" altLang="zh-CN" sz="1400" dirty="0" err="1">
                <a:solidFill>
                  <a:schemeClr val="tx1"/>
                </a:solidFill>
                <a:latin typeface="Consolas" panose="020B0609020204030204" pitchFamily="49" charset="0"/>
                <a:ea typeface="华文楷体" panose="02010600040101010101" pitchFamily="2" charset="-122"/>
                <a:cs typeface="+mn-cs"/>
              </a:rPr>
              <a:t>totalMemory</a:t>
            </a:r>
            <a:r>
              <a:rPr lang="en-US" altLang="zh-CN" sz="1400" dirty="0">
                <a:solidFill>
                  <a:schemeClr val="tx1"/>
                </a:solidFill>
                <a:latin typeface="Consolas" panose="020B0609020204030204" pitchFamily="49" charset="0"/>
                <a:ea typeface="华文楷体" panose="02010600040101010101" pitchFamily="2" charset="-122"/>
                <a:cs typeface="+mn-cs"/>
              </a:rPr>
              <a:t>, </a:t>
            </a:r>
            <a:r>
              <a:rPr lang="en-US" altLang="zh-CN" sz="1400" dirty="0" err="1">
                <a:solidFill>
                  <a:schemeClr val="tx1"/>
                </a:solidFill>
                <a:latin typeface="Consolas" panose="020B0609020204030204" pitchFamily="49" charset="0"/>
                <a:ea typeface="华文楷体" panose="02010600040101010101" pitchFamily="2" charset="-122"/>
                <a:cs typeface="+mn-cs"/>
              </a:rPr>
              <a:t>usedMemory</a:t>
            </a:r>
            <a:r>
              <a:rPr lang="en-US" altLang="zh-CN" sz="1400" dirty="0">
                <a:solidFill>
                  <a:schemeClr val="tx1"/>
                </a:solidFill>
                <a:latin typeface="Consolas" panose="020B0609020204030204" pitchFamily="49" charset="0"/>
                <a:ea typeface="华文楷体" panose="02010600040101010101" pitchFamily="2" charset="-122"/>
                <a:cs typeface="+mn-cs"/>
              </a:rPr>
              <a:t>;};</a:t>
            </a:r>
          </a:p>
        </p:txBody>
      </p:sp>
      <p:sp>
        <p:nvSpPr>
          <p:cNvPr id="6" name="TextBox 3"/>
          <p:cNvSpPr txBox="1"/>
          <p:nvPr/>
        </p:nvSpPr>
        <p:spPr>
          <a:xfrm>
            <a:off x="4675239" y="3101271"/>
            <a:ext cx="4345733" cy="2461260"/>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anose="02070309020205020404" pitchFamily="49" charset="0"/>
              </a:defRPr>
            </a:lvl1pPr>
          </a:lstStyle>
          <a:p>
            <a:r>
              <a:rPr lang="en-US" altLang="zh-CN" sz="1400" dirty="0">
                <a:solidFill>
                  <a:schemeClr val="tx1"/>
                </a:solidFill>
                <a:latin typeface="Consolas" panose="020B0609020204030204" pitchFamily="49" charset="0"/>
                <a:ea typeface="华文楷体" panose="02010600040101010101" pitchFamily="2" charset="-122"/>
                <a:cs typeface="+mn-cs"/>
              </a:rPr>
              <a:t>class Win32</a:t>
            </a:r>
            <a:r>
              <a:rPr lang="en-US" altLang="zh-CN" sz="1400" dirty="0">
                <a:solidFill>
                  <a:schemeClr val="tx1"/>
                </a:solidFill>
                <a:latin typeface="Consolas" panose="020B0609020204030204" pitchFamily="49" charset="0"/>
                <a:ea typeface="华文楷体" panose="02010600040101010101" pitchFamily="2" charset="-122"/>
                <a:cs typeface="+mn-cs"/>
                <a:sym typeface="+mn-ea"/>
              </a:rPr>
              <a:t>Monitor</a:t>
            </a:r>
            <a:r>
              <a:rPr lang="en-US" altLang="zh-CN" sz="1400" dirty="0">
                <a:solidFill>
                  <a:schemeClr val="tx1"/>
                </a:solidFill>
                <a:latin typeface="Consolas" panose="020B0609020204030204" pitchFamily="49" charset="0"/>
                <a:ea typeface="华文楷体" panose="02010600040101010101" pitchFamily="2" charset="-122"/>
                <a:cs typeface="+mn-cs"/>
              </a:rPr>
              <a:t> {</a:t>
            </a:r>
          </a:p>
          <a:p>
            <a:r>
              <a:rPr lang="en-US" altLang="zh-CN" sz="1400" dirty="0">
                <a:solidFill>
                  <a:schemeClr val="tx1"/>
                </a:solidFill>
                <a:latin typeface="Consolas" panose="020B0609020204030204" pitchFamily="49" charset="0"/>
                <a:ea typeface="华文楷体" panose="02010600040101010101" pitchFamily="2" charset="-122"/>
                <a:cs typeface="+mn-cs"/>
              </a:rPr>
              <a:t>public:</a:t>
            </a:r>
          </a:p>
          <a:p>
            <a:pPr lvl="1"/>
            <a:r>
              <a:rPr lang="en-US" altLang="zh-CN" sz="1400" dirty="0">
                <a:latin typeface="Consolas" panose="020B0609020204030204" pitchFamily="49" charset="0"/>
                <a:ea typeface="华文楷体" panose="02010600040101010101" pitchFamily="2" charset="-122"/>
                <a:cs typeface="+mn-cs"/>
              </a:rPr>
              <a:t>void </a:t>
            </a:r>
            <a:r>
              <a:rPr lang="en-US" altLang="zh-CN" sz="1400" dirty="0" err="1">
                <a:latin typeface="Consolas" panose="020B0609020204030204" pitchFamily="49" charset="0"/>
                <a:ea typeface="华文楷体" panose="02010600040101010101" pitchFamily="2" charset="-122"/>
                <a:cs typeface="+mn-cs"/>
              </a:rPr>
              <a:t>getLoading</a:t>
            </a:r>
            <a:r>
              <a:rPr lang="en-US" altLang="zh-CN" sz="1400" dirty="0">
                <a:latin typeface="Consolas" panose="020B0609020204030204" pitchFamily="49" charset="0"/>
                <a:ea typeface="华文楷体" panose="02010600040101010101" pitchFamily="2" charset="-122"/>
                <a:cs typeface="+mn-cs"/>
              </a:rPr>
              <a:t>();</a:t>
            </a:r>
          </a:p>
          <a:p>
            <a:pPr lvl="1"/>
            <a:r>
              <a:rPr lang="en-US" altLang="zh-CN" sz="1400" dirty="0">
                <a:latin typeface="Consolas" panose="020B0609020204030204" pitchFamily="49" charset="0"/>
                <a:ea typeface="华文楷体" panose="02010600040101010101" pitchFamily="2" charset="-122"/>
                <a:cs typeface="+mn-cs"/>
              </a:rPr>
              <a:t>void </a:t>
            </a:r>
            <a:r>
              <a:rPr lang="en-US" altLang="zh-CN" sz="1400" dirty="0" err="1">
                <a:latin typeface="Consolas" panose="020B0609020204030204" pitchFamily="49" charset="0"/>
                <a:ea typeface="华文楷体" panose="02010600040101010101" pitchFamily="2" charset="-122"/>
                <a:cs typeface="+mn-cs"/>
              </a:rPr>
              <a:t>get_total_memory</a:t>
            </a:r>
            <a:r>
              <a:rPr lang="en-US" altLang="zh-CN" sz="1400" dirty="0">
                <a:latin typeface="Consolas" panose="020B0609020204030204" pitchFamily="49" charset="0"/>
                <a:ea typeface="华文楷体" panose="02010600040101010101" pitchFamily="2" charset="-122"/>
                <a:cs typeface="+mn-cs"/>
              </a:rPr>
              <a:t>();</a:t>
            </a:r>
          </a:p>
          <a:p>
            <a:pPr lvl="1"/>
            <a:r>
              <a:rPr lang="en-US" altLang="zh-CN" sz="1400" dirty="0">
                <a:latin typeface="Consolas" panose="020B0609020204030204" pitchFamily="49" charset="0"/>
                <a:ea typeface="华文楷体" panose="02010600040101010101" pitchFamily="2" charset="-122"/>
                <a:cs typeface="+mn-cs"/>
              </a:rPr>
              <a:t>void </a:t>
            </a:r>
            <a:r>
              <a:rPr lang="en-US" altLang="zh-CN" sz="1400" dirty="0" err="1">
                <a:latin typeface="Consolas" panose="020B0609020204030204" pitchFamily="49" charset="0"/>
                <a:ea typeface="华文楷体" panose="02010600040101010101" pitchFamily="2" charset="-122"/>
                <a:cs typeface="+mn-cs"/>
              </a:rPr>
              <a:t>get_using_memory</a:t>
            </a:r>
            <a:r>
              <a:rPr lang="en-US" altLang="zh-CN" sz="1400" dirty="0">
                <a:latin typeface="Consolas" panose="020B0609020204030204" pitchFamily="49" charset="0"/>
                <a:ea typeface="华文楷体" panose="02010600040101010101" pitchFamily="2" charset="-122"/>
                <a:cs typeface="+mn-cs"/>
              </a:rPr>
              <a:t>();</a:t>
            </a:r>
          </a:p>
          <a:p>
            <a:pPr lvl="1"/>
            <a:r>
              <a:rPr lang="en-US" altLang="zh-CN" sz="1400" dirty="0">
                <a:latin typeface="Consolas" panose="020B0609020204030204" pitchFamily="49" charset="0"/>
                <a:ea typeface="华文楷体" panose="02010600040101010101" pitchFamily="2" charset="-122"/>
                <a:cs typeface="+mn-cs"/>
              </a:rPr>
              <a:t>void </a:t>
            </a:r>
            <a:r>
              <a:rPr lang="en-US" altLang="zh-CN" sz="1400" dirty="0" err="1">
                <a:latin typeface="Consolas" panose="020B0609020204030204" pitchFamily="49" charset="0"/>
                <a:ea typeface="华文楷体" panose="02010600040101010101" pitchFamily="2" charset="-122"/>
                <a:cs typeface="+mn-cs"/>
              </a:rPr>
              <a:t>get_latency</a:t>
            </a:r>
            <a:r>
              <a:rPr lang="en-US" altLang="zh-CN" sz="1400" dirty="0">
                <a:latin typeface="Consolas" panose="020B0609020204030204" pitchFamily="49" charset="0"/>
                <a:ea typeface="华文楷体" panose="02010600040101010101" pitchFamily="2" charset="-122"/>
                <a:cs typeface="+mn-cs"/>
              </a:rPr>
              <a:t>(); </a:t>
            </a:r>
          </a:p>
          <a:p>
            <a:pPr lvl="1"/>
            <a:r>
              <a:rPr lang="en-US" altLang="zh-CN" sz="1400" dirty="0">
                <a:solidFill>
                  <a:schemeClr val="tx1"/>
                </a:solidFill>
                <a:latin typeface="Consolas" panose="020B0609020204030204" pitchFamily="49" charset="0"/>
                <a:ea typeface="华文楷体" panose="02010600040101010101" pitchFamily="2" charset="-122"/>
                <a:cs typeface="+mn-cs"/>
              </a:rPr>
              <a:t>void draw();</a:t>
            </a:r>
          </a:p>
          <a:p>
            <a:r>
              <a:rPr lang="en-US" altLang="zh-CN" sz="1400" b="1" dirty="0">
                <a:solidFill>
                  <a:schemeClr val="tx1"/>
                </a:solidFill>
                <a:latin typeface="Consolas" panose="020B0609020204030204" pitchFamily="49" charset="0"/>
                <a:ea typeface="华文楷体" panose="02010600040101010101" pitchFamily="2" charset="-122"/>
                <a:cs typeface="+mn-cs"/>
              </a:rPr>
              <a:t>protected:</a:t>
            </a:r>
            <a:br>
              <a:rPr lang="en-US" altLang="zh-CN" sz="1400" b="1" dirty="0">
                <a:solidFill>
                  <a:schemeClr val="tx1"/>
                </a:solidFill>
                <a:latin typeface="Consolas" panose="020B0609020204030204" pitchFamily="49" charset="0"/>
                <a:ea typeface="华文楷体" panose="02010600040101010101" pitchFamily="2" charset="-122"/>
                <a:cs typeface="+mn-cs"/>
              </a:rPr>
            </a:br>
            <a:r>
              <a:rPr lang="en-US" altLang="zh-CN" sz="1400" b="1" dirty="0">
                <a:solidFill>
                  <a:schemeClr val="tx1"/>
                </a:solidFill>
                <a:latin typeface="Consolas" panose="020B0609020204030204" pitchFamily="49" charset="0"/>
                <a:ea typeface="华文楷体" panose="02010600040101010101" pitchFamily="2" charset="-122"/>
                <a:cs typeface="+mn-cs"/>
              </a:rPr>
              <a:t>	</a:t>
            </a:r>
            <a:r>
              <a:rPr lang="en-US" altLang="zh-CN" sz="1400" dirty="0">
                <a:solidFill>
                  <a:srgbClr val="FF0000"/>
                </a:solidFill>
                <a:latin typeface="Consolas" panose="020B0609020204030204" pitchFamily="49" charset="0"/>
                <a:ea typeface="华文楷体" panose="02010600040101010101" pitchFamily="2" charset="-122"/>
                <a:cs typeface="+mn-cs"/>
              </a:rPr>
              <a:t>//</a:t>
            </a:r>
            <a:r>
              <a:rPr lang="zh-CN" altLang="en-US" sz="1400" dirty="0">
                <a:solidFill>
                  <a:srgbClr val="FF0000"/>
                </a:solidFill>
                <a:latin typeface="Consolas" panose="020B0609020204030204" pitchFamily="49" charset="0"/>
                <a:ea typeface="华文楷体" panose="02010600040101010101" pitchFamily="2" charset="-122"/>
                <a:cs typeface="+mn-cs"/>
              </a:rPr>
              <a:t>用以存储信息的成员变量</a:t>
            </a:r>
            <a:endParaRPr lang="en-US" altLang="zh-CN" sz="1400" dirty="0">
              <a:solidFill>
                <a:srgbClr val="FF0000"/>
              </a:solidFill>
              <a:latin typeface="Consolas" panose="020B0609020204030204" pitchFamily="49" charset="0"/>
              <a:ea typeface="华文楷体" panose="02010600040101010101" pitchFamily="2" charset="-122"/>
              <a:cs typeface="+mn-cs"/>
            </a:endParaRPr>
          </a:p>
          <a:p>
            <a:r>
              <a:rPr lang="en-US" altLang="zh-CN" sz="1400" dirty="0">
                <a:solidFill>
                  <a:schemeClr val="tx1"/>
                </a:solidFill>
                <a:latin typeface="Consolas" panose="020B0609020204030204" pitchFamily="49" charset="0"/>
                <a:ea typeface="华文楷体" panose="02010600040101010101" pitchFamily="2" charset="-122"/>
                <a:cs typeface="+mn-cs"/>
              </a:rPr>
              <a:t>	float load, latency;</a:t>
            </a:r>
          </a:p>
          <a:p>
            <a:r>
              <a:rPr lang="en-US" altLang="zh-CN" sz="1400" dirty="0">
                <a:solidFill>
                  <a:schemeClr val="tx1"/>
                </a:solidFill>
                <a:latin typeface="Consolas" panose="020B0609020204030204" pitchFamily="49" charset="0"/>
                <a:ea typeface="华文楷体" panose="02010600040101010101" pitchFamily="2" charset="-122"/>
                <a:cs typeface="+mn-cs"/>
              </a:rPr>
              <a:t>	long </a:t>
            </a:r>
            <a:r>
              <a:rPr lang="en-US" altLang="zh-CN" sz="1400" dirty="0" err="1">
                <a:solidFill>
                  <a:schemeClr val="tx1"/>
                </a:solidFill>
                <a:latin typeface="Consolas" panose="020B0609020204030204" pitchFamily="49" charset="0"/>
                <a:ea typeface="华文楷体" panose="02010600040101010101" pitchFamily="2" charset="-122"/>
                <a:cs typeface="+mn-cs"/>
              </a:rPr>
              <a:t>total_memory</a:t>
            </a:r>
            <a:r>
              <a:rPr lang="en-US" altLang="zh-CN" sz="1400" dirty="0">
                <a:solidFill>
                  <a:schemeClr val="tx1"/>
                </a:solidFill>
                <a:latin typeface="Consolas" panose="020B0609020204030204" pitchFamily="49" charset="0"/>
                <a:ea typeface="华文楷体" panose="02010600040101010101" pitchFamily="2" charset="-122"/>
                <a:cs typeface="+mn-cs"/>
              </a:rPr>
              <a:t>, </a:t>
            </a:r>
            <a:r>
              <a:rPr lang="en-US" altLang="zh-CN" sz="1400" dirty="0" err="1">
                <a:solidFill>
                  <a:schemeClr val="tx1"/>
                </a:solidFill>
                <a:latin typeface="Consolas" panose="020B0609020204030204" pitchFamily="49" charset="0"/>
                <a:ea typeface="华文楷体" panose="02010600040101010101" pitchFamily="2" charset="-122"/>
                <a:cs typeface="+mn-cs"/>
              </a:rPr>
              <a:t>using_memory</a:t>
            </a:r>
            <a:r>
              <a:rPr lang="en-US" altLang="zh-CN" sz="1400" dirty="0">
                <a:solidFill>
                  <a:schemeClr val="tx1"/>
                </a:solidFill>
                <a:latin typeface="Consolas" panose="020B0609020204030204" pitchFamily="49" charset="0"/>
                <a:ea typeface="华文楷体" panose="02010600040101010101" pitchFamily="2" charset="-122"/>
                <a:cs typeface="+mn-cs"/>
              </a:rPr>
              <a: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分析</a:t>
            </a:r>
          </a:p>
        </p:txBody>
      </p:sp>
      <p:sp>
        <p:nvSpPr>
          <p:cNvPr id="3" name="内容占位符 2"/>
          <p:cNvSpPr>
            <a:spLocks noGrp="1"/>
          </p:cNvSpPr>
          <p:nvPr>
            <p:ph idx="1"/>
          </p:nvPr>
        </p:nvSpPr>
        <p:spPr>
          <a:xfrm>
            <a:off x="628650" y="3727268"/>
            <a:ext cx="7886700" cy="3014099"/>
          </a:xfrm>
        </p:spPr>
        <p:txBody>
          <a:bodyPr/>
          <a:lstStyle/>
          <a:p>
            <a:endParaRPr lang="en-US" altLang="zh-CN" dirty="0"/>
          </a:p>
          <a:p>
            <a:r>
              <a:rPr lang="en-US" altLang="zh-CN" dirty="0">
                <a:solidFill>
                  <a:srgbClr val="C00000"/>
                </a:solidFill>
              </a:rPr>
              <a:t>OOP</a:t>
            </a:r>
            <a:r>
              <a:rPr lang="zh-CN" altLang="en-US" dirty="0">
                <a:solidFill>
                  <a:srgbClr val="C00000"/>
                </a:solidFill>
              </a:rPr>
              <a:t>思想之一：代码复用</a:t>
            </a:r>
            <a:endParaRPr lang="en-US" altLang="zh-CN" dirty="0"/>
          </a:p>
          <a:p>
            <a:r>
              <a:rPr lang="en-US" altLang="zh-CN" dirty="0" err="1"/>
              <a:t>NewModel</a:t>
            </a:r>
            <a:endParaRPr lang="en-US" altLang="zh-CN" dirty="0"/>
          </a:p>
          <a:p>
            <a:pPr lvl="1">
              <a:buSzPct val="75000"/>
              <a:buFont typeface="Wingdings" panose="05000000000000000000" pitchFamily="2" charset="2"/>
              <a:buChar char="§"/>
            </a:pPr>
            <a:r>
              <a:rPr lang="zh-CN" altLang="en-US" sz="2800" dirty="0"/>
              <a:t>功能上满足预测结果的要求</a:t>
            </a:r>
            <a:endParaRPr lang="en-US" altLang="zh-CN" sz="2800" dirty="0"/>
          </a:p>
          <a:p>
            <a:pPr lvl="1">
              <a:buSzPct val="75000"/>
              <a:buFont typeface="Wingdings" panose="05000000000000000000" pitchFamily="2" charset="2"/>
              <a:buChar char="§"/>
            </a:pPr>
            <a:r>
              <a:rPr lang="zh-CN" altLang="en-US" sz="2800" dirty="0"/>
              <a:t>但是接口不一致</a:t>
            </a:r>
            <a:endParaRPr lang="en-US" altLang="zh-CN" sz="2800" dirty="0"/>
          </a:p>
          <a:p>
            <a:r>
              <a:rPr lang="zh-CN" altLang="en-US" dirty="0"/>
              <a:t>需要进行接口的“转换”</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t>41</a:t>
            </a:fld>
            <a:endParaRPr lang="zh-CN" altLang="en-US"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7784" y="536622"/>
            <a:ext cx="5832648" cy="3378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适配器</a:t>
            </a:r>
            <a:endParaRPr lang="en-US" dirty="0"/>
          </a:p>
        </p:txBody>
      </p:sp>
      <p:sp>
        <p:nvSpPr>
          <p:cNvPr id="4" name="内容占位符 3"/>
          <p:cNvSpPr>
            <a:spLocks noGrp="1"/>
          </p:cNvSpPr>
          <p:nvPr>
            <p:ph idx="1"/>
          </p:nvPr>
        </p:nvSpPr>
        <p:spPr/>
        <p:txBody>
          <a:bodyPr/>
          <a:lstStyle/>
          <a:p>
            <a:r>
              <a:rPr lang="zh-CN" altLang="en-US" dirty="0"/>
              <a:t>考虑生活中一种常见的情况：</a:t>
            </a:r>
            <a:endParaRPr lang="en-US" altLang="zh-CN" dirty="0"/>
          </a:p>
          <a:p>
            <a:pPr lvl="1">
              <a:buSzPct val="75000"/>
              <a:buFont typeface="Wingdings" panose="05000000000000000000" pitchFamily="2" charset="2"/>
              <a:buChar char="§"/>
            </a:pPr>
            <a:r>
              <a:rPr lang="zh-CN" altLang="en-US" sz="2800" dirty="0"/>
              <a:t>有手机、手机充电线，要给手机充电。</a:t>
            </a:r>
            <a:endParaRPr lang="en-US" altLang="zh-CN" sz="2800" dirty="0"/>
          </a:p>
          <a:p>
            <a:pPr lvl="1">
              <a:buSzPct val="75000"/>
              <a:buFont typeface="Wingdings" panose="05000000000000000000" pitchFamily="2" charset="2"/>
              <a:buChar char="§"/>
            </a:pPr>
            <a:r>
              <a:rPr lang="zh-CN" altLang="en-US" sz="2800" dirty="0"/>
              <a:t>充电线只能插在</a:t>
            </a:r>
            <a:r>
              <a:rPr lang="en-US" altLang="zh-CN" sz="2800" dirty="0"/>
              <a:t>USB</a:t>
            </a:r>
            <a:r>
              <a:rPr lang="zh-CN" altLang="en-US" sz="2800" dirty="0"/>
              <a:t>接口上进行充电。</a:t>
            </a:r>
            <a:endParaRPr lang="en-US" altLang="zh-CN" sz="2800" dirty="0"/>
          </a:p>
          <a:p>
            <a:pPr lvl="1">
              <a:buSzPct val="75000"/>
              <a:buFont typeface="Wingdings" panose="05000000000000000000" pitchFamily="2" charset="2"/>
              <a:buChar char="§"/>
            </a:pPr>
            <a:r>
              <a:rPr lang="zh-CN" altLang="en-US" sz="2800" dirty="0"/>
              <a:t>但是现在只有</a:t>
            </a:r>
            <a:r>
              <a:rPr lang="en-US" altLang="zh-CN" sz="2800" dirty="0"/>
              <a:t>220V</a:t>
            </a:r>
            <a:r>
              <a:rPr lang="zh-CN" altLang="en-US" sz="2800" dirty="0"/>
              <a:t>的插座可以供电。</a:t>
            </a:r>
            <a:endParaRPr lang="en-US" altLang="zh-CN" sz="2800" dirty="0"/>
          </a:p>
          <a:p>
            <a:pPr lvl="1">
              <a:buSzPct val="75000"/>
              <a:buFont typeface="Wingdings" panose="05000000000000000000" pitchFamily="2" charset="2"/>
              <a:buChar char="§"/>
            </a:pPr>
            <a:r>
              <a:rPr lang="zh-CN" altLang="en-US" sz="2800" dirty="0"/>
              <a:t>所以需要用一个转接头将</a:t>
            </a:r>
            <a:r>
              <a:rPr lang="en-US" altLang="zh-CN" sz="2800" dirty="0"/>
              <a:t>220V</a:t>
            </a:r>
            <a:r>
              <a:rPr lang="zh-CN" altLang="en-US" sz="2800" dirty="0"/>
              <a:t>插座和</a:t>
            </a:r>
            <a:r>
              <a:rPr lang="en-US" altLang="zh-CN" sz="2800" dirty="0"/>
              <a:t>USB</a:t>
            </a:r>
            <a:r>
              <a:rPr lang="zh-CN" altLang="en-US" sz="2800" dirty="0"/>
              <a:t>口衔接。</a:t>
            </a:r>
            <a:endParaRPr lang="en-US" altLang="zh-CN" sz="2800" dirty="0"/>
          </a:p>
          <a:p>
            <a:pPr lvl="1"/>
            <a:endParaRPr lang="en-US" altLang="zh-CN" dirty="0"/>
          </a:p>
          <a:p>
            <a:pPr lvl="0"/>
            <a:r>
              <a:rPr lang="zh-CN" altLang="en-US" dirty="0"/>
              <a:t>这里的转接头实际上就是一种现实中的适配器</a:t>
            </a:r>
            <a:endParaRPr lang="en-US" altLang="zh-CN" dirty="0"/>
          </a:p>
          <a:p>
            <a:pPr lvl="0"/>
            <a:endParaRPr lang="en-US" altLang="zh-CN" dirty="0"/>
          </a:p>
          <a:p>
            <a:pPr lvl="1"/>
            <a:endParaRPr lang="zh-CN" altLang="en-US" dirty="0"/>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t>42</a:t>
            </a:fld>
            <a:endParaRPr lang="en-US" altLang="zh-CN"/>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idx="4294967295"/>
          </p:nvPr>
        </p:nvSpPr>
        <p:spPr>
          <a:xfrm>
            <a:off x="683568" y="2564904"/>
            <a:ext cx="7772400" cy="1470025"/>
          </a:xfrm>
        </p:spPr>
        <p:txBody>
          <a:bodyPr/>
          <a:lstStyle/>
          <a:p>
            <a:pPr algn="ctr" eaLnBrk="1" hangingPunct="1"/>
            <a:r>
              <a:rPr lang="zh-CN" altLang="en-US" sz="5400" dirty="0">
                <a:solidFill>
                  <a:srgbClr val="003366"/>
                </a:solidFill>
                <a:latin typeface="微软雅黑" panose="020B0503020204020204" charset="-122"/>
                <a:ea typeface="微软雅黑" panose="020B0503020204020204" charset="-122"/>
                <a:cs typeface="微软雅黑" panose="020B0503020204020204" charset="-122"/>
              </a:rPr>
              <a:t>适配器</a:t>
            </a:r>
            <a:br>
              <a:rPr lang="en-US" altLang="zh-CN" sz="5400" dirty="0">
                <a:solidFill>
                  <a:srgbClr val="003366"/>
                </a:solidFill>
                <a:latin typeface="微软雅黑" panose="020B0503020204020204" charset="-122"/>
                <a:ea typeface="微软雅黑" panose="020B0503020204020204" charset="-122"/>
                <a:cs typeface="微软雅黑" panose="020B0503020204020204" charset="-122"/>
              </a:rPr>
            </a:br>
            <a:r>
              <a:rPr lang="en-US" altLang="zh-CN" sz="5400" dirty="0">
                <a:solidFill>
                  <a:srgbClr val="003366"/>
                </a:solidFill>
                <a:latin typeface="微软雅黑" panose="020B0503020204020204" charset="-122"/>
                <a:ea typeface="微软雅黑" panose="020B0503020204020204" charset="-122"/>
                <a:cs typeface="微软雅黑" panose="020B0503020204020204" charset="-122"/>
              </a:rPr>
              <a:t>Adapter</a:t>
            </a:r>
            <a:endParaRPr lang="en-US" altLang="zh-CN" sz="5400" b="1" dirty="0">
              <a:solidFill>
                <a:srgbClr val="003366"/>
              </a:solidFill>
              <a:latin typeface="微软雅黑" panose="020B0503020204020204" charset="-122"/>
              <a:ea typeface="微软雅黑" panose="020B0503020204020204" charset="-122"/>
              <a:cs typeface="微软雅黑" panose="020B0503020204020204" charset="-122"/>
            </a:endParaRPr>
          </a:p>
        </p:txBody>
      </p:sp>
      <p:sp>
        <p:nvSpPr>
          <p:cNvPr id="24579" name="灯片编号占位符 5"/>
          <p:cNvSpPr>
            <a:spLocks noGrp="1"/>
          </p:cNvSpPr>
          <p:nvPr>
            <p:ph type="sldNum" sz="quarter" idx="12"/>
          </p:nvPr>
        </p:nvSpPr>
        <p:spPr>
          <a:xfrm>
            <a:off x="6991350" y="6524625"/>
            <a:ext cx="2133600" cy="333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华文中宋" panose="02010600040101010101" pitchFamily="2" charset="-122"/>
              </a:defRPr>
            </a:lvl1pPr>
            <a:lvl2pPr marL="742950" indent="-285750">
              <a:spcBef>
                <a:spcPct val="20000"/>
              </a:spcBef>
              <a:buChar char="–"/>
              <a:defRPr sz="28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4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0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9pPr>
          </a:lstStyle>
          <a:p>
            <a:pPr>
              <a:spcBef>
                <a:spcPct val="0"/>
              </a:spcBef>
              <a:buFontTx/>
              <a:buNone/>
            </a:pPr>
            <a:fld id="{B6D092EB-5C25-4AA2-B2CD-B9A2BCD4DB8F}" type="slidenum">
              <a:rPr lang="en-US" altLang="zh-CN" sz="1400">
                <a:solidFill>
                  <a:schemeClr val="hlink"/>
                </a:solidFill>
                <a:ea typeface="宋体" panose="02010600030101010101" pitchFamily="2" charset="-122"/>
              </a:rPr>
              <a:t>43</a:t>
            </a:fld>
            <a:endParaRPr lang="en-US" altLang="zh-CN" sz="1400">
              <a:solidFill>
                <a:schemeClr val="hlink"/>
              </a:solidFill>
              <a:ea typeface="宋体" panose="02010600030101010101"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适配器</a:t>
            </a:r>
          </a:p>
        </p:txBody>
      </p:sp>
      <p:sp>
        <p:nvSpPr>
          <p:cNvPr id="3" name="内容占位符 2"/>
          <p:cNvSpPr>
            <a:spLocks noGrp="1"/>
          </p:cNvSpPr>
          <p:nvPr>
            <p:ph idx="1"/>
          </p:nvPr>
        </p:nvSpPr>
        <p:spPr/>
        <p:txBody>
          <a:bodyPr/>
          <a:lstStyle/>
          <a:p>
            <a:r>
              <a:rPr kumimoji="1" lang="zh-CN" altLang="en-US" dirty="0"/>
              <a:t>概述</a:t>
            </a:r>
            <a:endParaRPr kumimoji="1" lang="en-US" altLang="zh-CN" dirty="0"/>
          </a:p>
          <a:p>
            <a:pPr lvl="1">
              <a:buSzPct val="75000"/>
              <a:buFont typeface="Wingdings" panose="05000000000000000000" pitchFamily="2" charset="2"/>
              <a:buChar char="§"/>
            </a:pPr>
            <a:r>
              <a:rPr lang="zh-CN" altLang="en-US" sz="2800" dirty="0"/>
              <a:t>适配器模式将一个类的接口转换成客户希望的另一个接口，从而使得原本由于接口不兼容而不能一起工作的类可以在统一的接口环境下工作。</a:t>
            </a:r>
            <a:endParaRPr lang="en-US" altLang="zh-CN" sz="2800" dirty="0"/>
          </a:p>
          <a:p>
            <a:pPr lvl="2">
              <a:buSzPct val="75000"/>
              <a:buFont typeface="Wingdings" panose="05000000000000000000" pitchFamily="2" charset="2"/>
              <a:buChar char="§"/>
            </a:pPr>
            <a:endParaRPr lang="en-US" altLang="zh-CN" sz="2400" dirty="0"/>
          </a:p>
          <a:p>
            <a:r>
              <a:rPr kumimoji="1" lang="zh-CN" altLang="en-US" dirty="0"/>
              <a:t>结构</a:t>
            </a:r>
            <a:endParaRPr kumimoji="1" lang="en-US" altLang="zh-CN" dirty="0"/>
          </a:p>
          <a:p>
            <a:pPr lvl="1">
              <a:buSzPct val="75000"/>
              <a:buFont typeface="Wingdings" panose="05000000000000000000" pitchFamily="2" charset="2"/>
              <a:buChar char="§"/>
            </a:pPr>
            <a:r>
              <a:rPr lang="zh-CN" altLang="en-US" sz="2800" dirty="0"/>
              <a:t>目标（</a:t>
            </a:r>
            <a:r>
              <a:rPr lang="en-US" altLang="zh-CN" sz="2800" dirty="0"/>
              <a:t>Target</a:t>
            </a:r>
            <a:r>
              <a:rPr lang="zh-CN" altLang="en-US" sz="2800" dirty="0"/>
              <a:t>）：客户所期待的接口。</a:t>
            </a:r>
            <a:endParaRPr lang="en-US" altLang="zh-CN" sz="2800" dirty="0"/>
          </a:p>
          <a:p>
            <a:pPr lvl="1">
              <a:buSzPct val="75000"/>
              <a:buFont typeface="Wingdings" panose="05000000000000000000" pitchFamily="2" charset="2"/>
              <a:buChar char="§"/>
            </a:pPr>
            <a:r>
              <a:rPr lang="zh-CN" altLang="en-US" sz="2800" dirty="0"/>
              <a:t>需要适配的类（</a:t>
            </a:r>
            <a:r>
              <a:rPr lang="en-US" altLang="zh-CN" sz="2800" dirty="0" err="1"/>
              <a:t>Adaptee</a:t>
            </a:r>
            <a:r>
              <a:rPr lang="zh-CN" altLang="en-US" sz="2800" dirty="0"/>
              <a:t>）：需要适配的类。</a:t>
            </a:r>
            <a:endParaRPr lang="en-US" altLang="zh-CN" sz="2800" dirty="0"/>
          </a:p>
          <a:p>
            <a:pPr lvl="1">
              <a:buSzPct val="75000"/>
              <a:buFont typeface="Wingdings" panose="05000000000000000000" pitchFamily="2" charset="2"/>
              <a:buChar char="§"/>
            </a:pPr>
            <a:r>
              <a:rPr lang="zh-CN" altLang="en-US" sz="2800" dirty="0"/>
              <a:t>适配器（</a:t>
            </a:r>
            <a:r>
              <a:rPr lang="en-US" altLang="zh-CN" sz="2800" dirty="0"/>
              <a:t>Adapter</a:t>
            </a:r>
            <a:r>
              <a:rPr lang="zh-CN" altLang="en-US" sz="2800" dirty="0"/>
              <a:t>）：通过包装一个需要适配的类，把原接口转换成目标接口。</a:t>
            </a: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44</a:t>
            </a:fld>
            <a:endParaRPr lang="en-US" altLang="zh-CN"/>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zh-CN" altLang="en-US" dirty="0"/>
              <a:t>适配器</a:t>
            </a:r>
            <a:r>
              <a:rPr lang="en-US" altLang="zh-CN" dirty="0"/>
              <a:t>——</a:t>
            </a:r>
            <a:r>
              <a:rPr lang="zh-CN" altLang="en-US" dirty="0"/>
              <a:t>实现一</a:t>
            </a:r>
            <a:endParaRPr lang="zh-CN" altLang="en-US" dirty="0">
              <a:latin typeface="微软雅黑" panose="020B0503020204020204" charset="-122"/>
              <a:ea typeface="微软雅黑" panose="020B0503020204020204" charset="-122"/>
            </a:endParaRPr>
          </a:p>
        </p:txBody>
      </p:sp>
      <p:sp>
        <p:nvSpPr>
          <p:cNvPr id="8" name="TextBox 7"/>
          <p:cNvSpPr txBox="1"/>
          <p:nvPr/>
        </p:nvSpPr>
        <p:spPr>
          <a:xfrm>
            <a:off x="702839" y="5589240"/>
            <a:ext cx="7886700" cy="537070"/>
          </a:xfrm>
          <a:prstGeom prst="rect">
            <a:avLst/>
          </a:prstGeom>
          <a:noFill/>
        </p:spPr>
        <p:txBody>
          <a:bodyPr wrap="square" rtlCol="0">
            <a:spAutoFit/>
          </a:bodyPr>
          <a:lstStyle/>
          <a:p>
            <a:pPr>
              <a:lnSpc>
                <a:spcPct val="90000"/>
              </a:lnSpc>
              <a:spcBef>
                <a:spcPts val="1000"/>
              </a:spcBef>
              <a:buSzPct val="75000"/>
            </a:pPr>
            <a:r>
              <a:rPr lang="zh-CN" altLang="en-US" sz="3200" b="1" dirty="0">
                <a:solidFill>
                  <a:srgbClr val="FF0000"/>
                </a:solidFill>
                <a:latin typeface="Consolas" panose="020B0609020204030204" pitchFamily="49" charset="0"/>
                <a:ea typeface="华文楷体" panose="02010600040101010101" pitchFamily="2" charset="-122"/>
              </a:rPr>
              <a:t>使用组合实现适配，称作对象适配器模式</a:t>
            </a:r>
            <a:endParaRPr lang="en-US" altLang="zh-CN" sz="3200" b="1" dirty="0">
              <a:solidFill>
                <a:srgbClr val="FF0000"/>
              </a:solidFill>
              <a:latin typeface="Consolas" panose="020B0609020204030204" pitchFamily="49" charset="0"/>
              <a:ea typeface="华文楷体" panose="02010600040101010101" pitchFamily="2" charset="-122"/>
            </a:endParaRPr>
          </a:p>
        </p:txBody>
      </p:sp>
      <p:sp>
        <p:nvSpPr>
          <p:cNvPr id="2" name="灯片编号占位符 1"/>
          <p:cNvSpPr>
            <a:spLocks noGrp="1"/>
          </p:cNvSpPr>
          <p:nvPr>
            <p:ph type="sldNum" sz="quarter" idx="12"/>
          </p:nvPr>
        </p:nvSpPr>
        <p:spPr/>
        <p:txBody>
          <a:bodyPr/>
          <a:lstStyle/>
          <a:p>
            <a:pPr>
              <a:defRPr/>
            </a:pPr>
            <a:fld id="{BFD7BE51-03DD-4CCA-8227-D775462981B4}" type="slidenum">
              <a:rPr lang="en-US" altLang="zh-CN" smtClean="0"/>
              <a:t>45</a:t>
            </a:fld>
            <a:endParaRPr lang="en-US" altLang="zh-CN"/>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0536" y="1452460"/>
            <a:ext cx="6482928" cy="40110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适配器</a:t>
            </a:r>
            <a:r>
              <a:rPr lang="en-US" altLang="zh-CN" dirty="0"/>
              <a:t>——</a:t>
            </a:r>
            <a:r>
              <a:rPr lang="zh-CN" altLang="en-US" dirty="0"/>
              <a:t>实现一</a:t>
            </a:r>
            <a:endParaRPr lang="zh-CN" altLang="en-US" dirty="0">
              <a:latin typeface="微软雅黑" panose="020B0503020204020204" charset="-122"/>
              <a:ea typeface="微软雅黑" panose="020B0503020204020204" charset="-122"/>
            </a:endParaRPr>
          </a:p>
        </p:txBody>
      </p:sp>
      <p:sp>
        <p:nvSpPr>
          <p:cNvPr id="4" name="TextBox 3"/>
          <p:cNvSpPr txBox="1"/>
          <p:nvPr/>
        </p:nvSpPr>
        <p:spPr>
          <a:xfrm>
            <a:off x="179512" y="1607745"/>
            <a:ext cx="8856984" cy="2984500"/>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anose="02070309020205020404" pitchFamily="49" charset="0"/>
              </a:defRPr>
            </a:lvl1pPr>
          </a:lstStyle>
          <a:p>
            <a:r>
              <a:rPr lang="en-US" altLang="zh-CN" dirty="0">
                <a:solidFill>
                  <a:schemeClr val="tx1"/>
                </a:solidFill>
                <a:latin typeface="Consolas" panose="020B0609020204030204" pitchFamily="49" charset="0"/>
                <a:ea typeface="华文楷体" panose="02010600040101010101" pitchFamily="2" charset="-122"/>
                <a:cs typeface="+mn-cs"/>
              </a:rPr>
              <a:t>class </a:t>
            </a:r>
            <a:r>
              <a:rPr lang="en-US" altLang="zh-CN" dirty="0" err="1">
                <a:solidFill>
                  <a:schemeClr val="tx1"/>
                </a:solidFill>
                <a:latin typeface="Consolas" panose="020B0609020204030204" pitchFamily="49" charset="0"/>
                <a:ea typeface="华文楷体" panose="02010600040101010101" pitchFamily="2" charset="-122"/>
                <a:cs typeface="+mn-cs"/>
              </a:rPr>
              <a:t>NewMonitorAdapter</a:t>
            </a:r>
            <a:r>
              <a:rPr lang="en-US" altLang="zh-CN" dirty="0">
                <a:solidFill>
                  <a:schemeClr val="tx1"/>
                </a:solidFill>
                <a:latin typeface="Consolas" panose="020B0609020204030204" pitchFamily="49" charset="0"/>
                <a:ea typeface="华文楷体" panose="02010600040101010101" pitchFamily="2" charset="-122"/>
                <a:cs typeface="+mn-cs"/>
              </a:rPr>
              <a:t> : public Monitor{</a:t>
            </a:r>
          </a:p>
          <a:p>
            <a:r>
              <a:rPr lang="en-US" altLang="zh-CN" dirty="0">
                <a:solidFill>
                  <a:schemeClr val="tx1"/>
                </a:solidFill>
                <a:latin typeface="Consolas" panose="020B0609020204030204" pitchFamily="49" charset="0"/>
                <a:ea typeface="华文楷体" panose="02010600040101010101" pitchFamily="2" charset="-122"/>
                <a:cs typeface="+mn-cs"/>
              </a:rPr>
              <a:t>public:</a:t>
            </a:r>
          </a:p>
          <a:p>
            <a:pPr lvl="1"/>
            <a:r>
              <a:rPr lang="en-US" altLang="zh-CN" sz="1600" dirty="0">
                <a:solidFill>
                  <a:schemeClr val="tx1"/>
                </a:solidFill>
                <a:latin typeface="Consolas" panose="020B0609020204030204" pitchFamily="49" charset="0"/>
                <a:ea typeface="华文楷体" panose="02010600040101010101" pitchFamily="2" charset="-122"/>
              </a:rPr>
              <a:t>void </a:t>
            </a:r>
            <a:r>
              <a:rPr lang="en-US" altLang="zh-CN" sz="1600" dirty="0" err="1">
                <a:solidFill>
                  <a:schemeClr val="tx1"/>
                </a:solidFill>
                <a:latin typeface="Consolas" panose="020B0609020204030204" pitchFamily="49" charset="0"/>
                <a:ea typeface="华文楷体" panose="02010600040101010101" pitchFamily="2" charset="-122"/>
              </a:rPr>
              <a:t>getLoad</a:t>
            </a:r>
            <a:r>
              <a:rPr lang="en-US" altLang="zh-CN" sz="1600" dirty="0">
                <a:solidFill>
                  <a:schemeClr val="tx1"/>
                </a:solidFill>
                <a:latin typeface="Consolas" panose="020B0609020204030204" pitchFamily="49" charset="0"/>
                <a:ea typeface="华文楷体" panose="02010600040101010101" pitchFamily="2" charset="-122"/>
              </a:rPr>
              <a:t>();</a:t>
            </a:r>
          </a:p>
          <a:p>
            <a:pPr lvl="1"/>
            <a:r>
              <a:rPr lang="en-US" altLang="zh-CN" sz="1600" dirty="0">
                <a:solidFill>
                  <a:schemeClr val="tx1"/>
                </a:solidFill>
                <a:latin typeface="Consolas" panose="020B0609020204030204" pitchFamily="49" charset="0"/>
                <a:ea typeface="华文楷体" panose="02010600040101010101" pitchFamily="2" charset="-122"/>
              </a:rPr>
              <a:t>void </a:t>
            </a:r>
            <a:r>
              <a:rPr lang="en-US" altLang="zh-CN" sz="1600" dirty="0" err="1">
                <a:solidFill>
                  <a:schemeClr val="tx1"/>
                </a:solidFill>
                <a:latin typeface="Consolas" panose="020B0609020204030204" pitchFamily="49" charset="0"/>
                <a:ea typeface="华文楷体" panose="02010600040101010101" pitchFamily="2" charset="-122"/>
              </a:rPr>
              <a:t>getTotalMemory</a:t>
            </a:r>
            <a:r>
              <a:rPr lang="en-US" altLang="zh-CN" sz="1600" dirty="0">
                <a:solidFill>
                  <a:schemeClr val="tx1"/>
                </a:solidFill>
                <a:latin typeface="Consolas" panose="020B0609020204030204" pitchFamily="49" charset="0"/>
                <a:ea typeface="华文楷体" panose="02010600040101010101" pitchFamily="2" charset="-122"/>
              </a:rPr>
              <a:t>();</a:t>
            </a:r>
          </a:p>
          <a:p>
            <a:pPr lvl="1"/>
            <a:r>
              <a:rPr lang="en-US" altLang="zh-CN" sz="1600" dirty="0">
                <a:solidFill>
                  <a:schemeClr val="tx1"/>
                </a:solidFill>
                <a:latin typeface="Consolas" panose="020B0609020204030204" pitchFamily="49" charset="0"/>
                <a:ea typeface="华文楷体" panose="02010600040101010101" pitchFamily="2" charset="-122"/>
              </a:rPr>
              <a:t>void </a:t>
            </a:r>
            <a:r>
              <a:rPr lang="en-US" altLang="zh-CN" sz="1600" dirty="0" err="1">
                <a:solidFill>
                  <a:schemeClr val="tx1"/>
                </a:solidFill>
                <a:latin typeface="Consolas" panose="020B0609020204030204" pitchFamily="49" charset="0"/>
                <a:ea typeface="华文楷体" panose="02010600040101010101" pitchFamily="2" charset="-122"/>
              </a:rPr>
              <a:t>getUsedMemory</a:t>
            </a:r>
            <a:r>
              <a:rPr lang="en-US" altLang="zh-CN" sz="1600" dirty="0">
                <a:solidFill>
                  <a:schemeClr val="tx1"/>
                </a:solidFill>
                <a:latin typeface="Consolas" panose="020B0609020204030204" pitchFamily="49" charset="0"/>
                <a:ea typeface="华文楷体" panose="02010600040101010101" pitchFamily="2" charset="-122"/>
              </a:rPr>
              <a:t>();</a:t>
            </a:r>
          </a:p>
          <a:p>
            <a:pPr lvl="1"/>
            <a:r>
              <a:rPr lang="en-US" altLang="zh-CN" sz="1600" dirty="0">
                <a:solidFill>
                  <a:schemeClr val="tx1"/>
                </a:solidFill>
                <a:latin typeface="Consolas" panose="020B0609020204030204" pitchFamily="49" charset="0"/>
                <a:ea typeface="华文楷体" panose="02010600040101010101" pitchFamily="2" charset="-122"/>
              </a:rPr>
              <a:t>void </a:t>
            </a:r>
            <a:r>
              <a:rPr lang="en-US" altLang="zh-CN" sz="1600" dirty="0" err="1">
                <a:solidFill>
                  <a:schemeClr val="tx1"/>
                </a:solidFill>
                <a:latin typeface="Consolas" panose="020B0609020204030204" pitchFamily="49" charset="0"/>
                <a:ea typeface="华文楷体" panose="02010600040101010101" pitchFamily="2" charset="-122"/>
              </a:rPr>
              <a:t>getNetworkLatency</a:t>
            </a:r>
            <a:r>
              <a:rPr lang="en-US" altLang="zh-CN" sz="1600" dirty="0">
                <a:solidFill>
                  <a:schemeClr val="tx1"/>
                </a:solidFill>
                <a:latin typeface="Consolas" panose="020B0609020204030204" pitchFamily="49" charset="0"/>
                <a:ea typeface="华文楷体" panose="02010600040101010101" pitchFamily="2" charset="-122"/>
              </a:rPr>
              <a:t>();</a:t>
            </a:r>
          </a:p>
          <a:p>
            <a:r>
              <a:rPr lang="en-US" altLang="zh-CN" sz="1600" dirty="0">
                <a:solidFill>
                  <a:schemeClr val="tx1"/>
                </a:solidFill>
                <a:latin typeface="Consolas" panose="020B0609020204030204" pitchFamily="49" charset="0"/>
                <a:ea typeface="华文楷体" panose="02010600040101010101" pitchFamily="2" charset="-122"/>
                <a:cs typeface="+mn-cs"/>
              </a:rPr>
              <a:t>    void show();</a:t>
            </a:r>
          </a:p>
          <a:p>
            <a:r>
              <a:rPr lang="en-US" altLang="zh-CN" dirty="0">
                <a:solidFill>
                  <a:schemeClr val="tx1"/>
                </a:solidFill>
                <a:latin typeface="Consolas" panose="020B0609020204030204" pitchFamily="49" charset="0"/>
                <a:ea typeface="华文楷体" panose="02010600040101010101" pitchFamily="2" charset="-122"/>
                <a:cs typeface="+mn-cs"/>
              </a:rPr>
              <a:t>private:</a:t>
            </a:r>
          </a:p>
          <a:p>
            <a:r>
              <a:rPr lang="en-US" altLang="zh-CN" dirty="0">
                <a:solidFill>
                  <a:schemeClr val="tx1"/>
                </a:solidFill>
                <a:latin typeface="Consolas" panose="020B0609020204030204" pitchFamily="49" charset="0"/>
                <a:ea typeface="华文楷体" panose="02010600040101010101" pitchFamily="2" charset="-122"/>
                <a:cs typeface="+mn-cs"/>
              </a:rPr>
              <a:t>    </a:t>
            </a:r>
            <a:r>
              <a:rPr lang="en-US" altLang="zh-CN" dirty="0">
                <a:solidFill>
                  <a:srgbClr val="FF0000"/>
                </a:solidFill>
                <a:latin typeface="Consolas" panose="020B0609020204030204" pitchFamily="49" charset="0"/>
                <a:ea typeface="华文楷体" panose="02010600040101010101" pitchFamily="2" charset="-122"/>
                <a:cs typeface="+mn-cs"/>
              </a:rPr>
              <a:t>//</a:t>
            </a:r>
            <a:r>
              <a:rPr lang="zh-CN" altLang="en-US" dirty="0">
                <a:solidFill>
                  <a:srgbClr val="FF0000"/>
                </a:solidFill>
                <a:latin typeface="Consolas" panose="020B0609020204030204" pitchFamily="49" charset="0"/>
                <a:ea typeface="华文楷体" panose="02010600040101010101" pitchFamily="2" charset="-122"/>
                <a:cs typeface="+mn-cs"/>
              </a:rPr>
              <a:t> 将</a:t>
            </a:r>
            <a:r>
              <a:rPr lang="en-US" altLang="zh-CN" sz="1800" dirty="0">
                <a:solidFill>
                  <a:srgbClr val="FF0000"/>
                </a:solidFill>
                <a:latin typeface="Consolas" panose="020B0609020204030204" pitchFamily="49" charset="0"/>
                <a:ea typeface="华文楷体" panose="02010600040101010101" pitchFamily="2" charset="-122"/>
                <a:cs typeface="+mn-cs"/>
              </a:rPr>
              <a:t>MonitorForWin32</a:t>
            </a:r>
            <a:r>
              <a:rPr lang="zh-CN" altLang="en-US" dirty="0">
                <a:solidFill>
                  <a:srgbClr val="FF0000"/>
                </a:solidFill>
                <a:latin typeface="Consolas" panose="020B0609020204030204" pitchFamily="49" charset="0"/>
                <a:ea typeface="华文楷体" panose="02010600040101010101" pitchFamily="2" charset="-122"/>
                <a:cs typeface="+mn-cs"/>
              </a:rPr>
              <a:t>组合进来实现相关功能</a:t>
            </a:r>
            <a:endParaRPr lang="en-US" altLang="zh-CN" dirty="0">
              <a:solidFill>
                <a:srgbClr val="FF0000"/>
              </a:solidFill>
              <a:latin typeface="Consolas" panose="020B0609020204030204" pitchFamily="49" charset="0"/>
              <a:ea typeface="华文楷体" panose="02010600040101010101" pitchFamily="2" charset="-122"/>
              <a:cs typeface="+mn-cs"/>
            </a:endParaRPr>
          </a:p>
          <a:p>
            <a:r>
              <a:rPr lang="en-US" altLang="zh-CN" dirty="0">
                <a:solidFill>
                  <a:schemeClr val="tx1"/>
                </a:solidFill>
                <a:latin typeface="Consolas" panose="020B0609020204030204" pitchFamily="49" charset="0"/>
                <a:ea typeface="华文楷体" panose="02010600040101010101" pitchFamily="2" charset="-122"/>
                <a:cs typeface="+mn-cs"/>
              </a:rPr>
              <a:t>    </a:t>
            </a:r>
            <a:r>
              <a:rPr lang="en-US" altLang="zh-CN" dirty="0">
                <a:solidFill>
                  <a:srgbClr val="FF0000"/>
                </a:solidFill>
                <a:latin typeface="Consolas" panose="020B0609020204030204" pitchFamily="49" charset="0"/>
                <a:ea typeface="华文楷体" panose="02010600040101010101" pitchFamily="2" charset="-122"/>
                <a:cs typeface="+mn-cs"/>
                <a:sym typeface="+mn-ea"/>
              </a:rPr>
              <a:t>Win32Monitor </a:t>
            </a:r>
            <a:r>
              <a:rPr lang="en-US" altLang="zh-CN" dirty="0">
                <a:solidFill>
                  <a:srgbClr val="FF0000"/>
                </a:solidFill>
                <a:latin typeface="Consolas" panose="020B0609020204030204" pitchFamily="49" charset="0"/>
                <a:ea typeface="华文楷体" panose="02010600040101010101" pitchFamily="2" charset="-122"/>
                <a:cs typeface="+mn-cs"/>
              </a:rPr>
              <a:t>monitor_win32;</a:t>
            </a:r>
          </a:p>
          <a:p>
            <a:r>
              <a:rPr lang="en-US" altLang="zh-CN" dirty="0">
                <a:solidFill>
                  <a:schemeClr val="tx1"/>
                </a:solidFill>
                <a:latin typeface="Consolas" panose="020B0609020204030204" pitchFamily="49" charset="0"/>
                <a:ea typeface="华文楷体" panose="02010600040101010101" pitchFamily="2" charset="-122"/>
                <a:cs typeface="+mn-cs"/>
              </a:rPr>
              <a: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zh-CN" altLang="en-US" dirty="0">
                <a:latin typeface="微软雅黑" panose="020B0503020204020204" charset="-122"/>
                <a:ea typeface="微软雅黑" panose="020B0503020204020204" charset="-122"/>
              </a:rPr>
              <a:t>适配器</a:t>
            </a:r>
            <a:r>
              <a:rPr lang="en-US" altLang="zh-CN" dirty="0">
                <a:latin typeface="微软雅黑" panose="020B0503020204020204" charset="-122"/>
                <a:ea typeface="微软雅黑" panose="020B0503020204020204" charset="-122"/>
              </a:rPr>
              <a:t>——</a:t>
            </a:r>
            <a:r>
              <a:rPr lang="zh-CN" altLang="en-US" dirty="0">
                <a:latin typeface="微软雅黑" panose="020B0503020204020204" charset="-122"/>
                <a:ea typeface="微软雅黑" panose="020B0503020204020204" charset="-122"/>
              </a:rPr>
              <a:t>实现二</a:t>
            </a:r>
          </a:p>
        </p:txBody>
      </p:sp>
      <p:sp>
        <p:nvSpPr>
          <p:cNvPr id="2" name="TextBox 1"/>
          <p:cNvSpPr txBox="1"/>
          <p:nvPr/>
        </p:nvSpPr>
        <p:spPr>
          <a:xfrm>
            <a:off x="628650" y="5577580"/>
            <a:ext cx="7886700" cy="535531"/>
          </a:xfrm>
          <a:prstGeom prst="rect">
            <a:avLst/>
          </a:prstGeom>
          <a:noFill/>
        </p:spPr>
        <p:txBody>
          <a:bodyPr wrap="square" rtlCol="0">
            <a:spAutoFit/>
          </a:bodyPr>
          <a:lstStyle/>
          <a:p>
            <a:pPr>
              <a:lnSpc>
                <a:spcPct val="90000"/>
              </a:lnSpc>
              <a:spcBef>
                <a:spcPts val="1000"/>
              </a:spcBef>
              <a:buSzPct val="75000"/>
            </a:pPr>
            <a:r>
              <a:rPr lang="zh-CN" altLang="en-US" sz="3200" b="1" dirty="0">
                <a:solidFill>
                  <a:srgbClr val="FF0000"/>
                </a:solidFill>
                <a:latin typeface="Consolas" panose="020B0609020204030204" pitchFamily="49" charset="0"/>
                <a:ea typeface="华文楷体" panose="02010600040101010101" pitchFamily="2" charset="-122"/>
              </a:rPr>
              <a:t>使用继承实现适配，称作类适配器模式</a:t>
            </a:r>
          </a:p>
        </p:txBody>
      </p:sp>
      <p:sp>
        <p:nvSpPr>
          <p:cNvPr id="3" name="灯片编号占位符 2"/>
          <p:cNvSpPr>
            <a:spLocks noGrp="1"/>
          </p:cNvSpPr>
          <p:nvPr>
            <p:ph type="sldNum" sz="quarter" idx="12"/>
          </p:nvPr>
        </p:nvSpPr>
        <p:spPr/>
        <p:txBody>
          <a:bodyPr/>
          <a:lstStyle/>
          <a:p>
            <a:pPr>
              <a:defRPr/>
            </a:pPr>
            <a:fld id="{BFD7BE51-03DD-4CCA-8227-D775462981B4}" type="slidenum">
              <a:rPr lang="en-US" altLang="zh-CN" smtClean="0"/>
              <a:t>47</a:t>
            </a:fld>
            <a:endParaRPr lang="en-US" altLang="zh-CN"/>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2137" y="1545139"/>
            <a:ext cx="5817964" cy="376772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适配器</a:t>
            </a:r>
            <a:r>
              <a:rPr lang="en-US" altLang="zh-CN" dirty="0"/>
              <a:t>——</a:t>
            </a:r>
            <a:r>
              <a:rPr lang="zh-CN" altLang="en-US" dirty="0"/>
              <a:t>实现二</a:t>
            </a:r>
            <a:endParaRPr lang="zh-CN" altLang="en-US" dirty="0">
              <a:latin typeface="微软雅黑" panose="020B0503020204020204" charset="-122"/>
              <a:ea typeface="微软雅黑" panose="020B0503020204020204" charset="-122"/>
            </a:endParaRPr>
          </a:p>
        </p:txBody>
      </p:sp>
      <p:sp>
        <p:nvSpPr>
          <p:cNvPr id="4" name="TextBox 3"/>
          <p:cNvSpPr txBox="1"/>
          <p:nvPr/>
        </p:nvSpPr>
        <p:spPr>
          <a:xfrm>
            <a:off x="476089" y="1556792"/>
            <a:ext cx="8191822" cy="4092575"/>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anose="02070309020205020404" pitchFamily="49" charset="0"/>
              </a:defRPr>
            </a:lvl1pPr>
          </a:lstStyle>
          <a:p>
            <a:r>
              <a:rPr lang="en-US" altLang="zh-CN" sz="2000" dirty="0">
                <a:solidFill>
                  <a:srgbClr val="FF0000"/>
                </a:solidFill>
                <a:latin typeface="Consolas" panose="020B0609020204030204" pitchFamily="49" charset="0"/>
                <a:ea typeface="华文楷体" panose="02010600040101010101" pitchFamily="2" charset="-122"/>
                <a:cs typeface="+mn-cs"/>
              </a:rPr>
              <a:t>//</a:t>
            </a:r>
            <a:r>
              <a:rPr lang="zh-CN" altLang="en-US" sz="2000" dirty="0">
                <a:solidFill>
                  <a:srgbClr val="FF0000"/>
                </a:solidFill>
                <a:latin typeface="Consolas" panose="020B0609020204030204" pitchFamily="49" charset="0"/>
                <a:ea typeface="华文楷体" panose="02010600040101010101" pitchFamily="2" charset="-122"/>
                <a:cs typeface="+mn-cs"/>
              </a:rPr>
              <a:t>直接继承</a:t>
            </a:r>
            <a:r>
              <a:rPr lang="en-US" altLang="zh-CN" sz="2000" dirty="0">
                <a:solidFill>
                  <a:srgbClr val="FF0000"/>
                </a:solidFill>
                <a:latin typeface="Consolas" panose="020B0609020204030204" pitchFamily="49" charset="0"/>
                <a:ea typeface="华文楷体" panose="02010600040101010101" pitchFamily="2" charset="-122"/>
                <a:cs typeface="+mn-cs"/>
              </a:rPr>
              <a:t>Win32Monitor</a:t>
            </a:r>
            <a:r>
              <a:rPr lang="zh-CN" altLang="en-US" sz="2000" dirty="0">
                <a:solidFill>
                  <a:srgbClr val="FF0000"/>
                </a:solidFill>
                <a:latin typeface="Consolas" panose="020B0609020204030204" pitchFamily="49" charset="0"/>
                <a:ea typeface="华文楷体" panose="02010600040101010101" pitchFamily="2" charset="-122"/>
                <a:cs typeface="+mn-cs"/>
              </a:rPr>
              <a:t>并改造接口，采用私有继承可以使得外界只能接触到</a:t>
            </a:r>
            <a:r>
              <a:rPr lang="en-US" altLang="zh-CN" sz="2000" dirty="0" err="1">
                <a:solidFill>
                  <a:srgbClr val="FF0000"/>
                </a:solidFill>
                <a:latin typeface="Consolas" panose="020B0609020204030204" pitchFamily="49" charset="0"/>
                <a:ea typeface="华文楷体" panose="02010600040101010101" pitchFamily="2" charset="-122"/>
              </a:rPr>
              <a:t>NewMonitorAdapter</a:t>
            </a:r>
            <a:r>
              <a:rPr lang="zh-CN" altLang="en-US" sz="2000" dirty="0">
                <a:solidFill>
                  <a:srgbClr val="FF0000"/>
                </a:solidFill>
                <a:latin typeface="Consolas" panose="020B0609020204030204" pitchFamily="49" charset="0"/>
                <a:ea typeface="华文楷体" panose="02010600040101010101" pitchFamily="2" charset="-122"/>
              </a:rPr>
              <a:t>中的接口</a:t>
            </a:r>
            <a:endParaRPr lang="en-US" altLang="zh-CN" sz="2000" dirty="0">
              <a:solidFill>
                <a:srgbClr val="FF0000"/>
              </a:solidFill>
              <a:latin typeface="Consolas" panose="020B0609020204030204" pitchFamily="49" charset="0"/>
              <a:ea typeface="华文楷体" panose="02010600040101010101" pitchFamily="2" charset="-122"/>
              <a:cs typeface="+mn-cs"/>
            </a:endParaRPr>
          </a:p>
          <a:p>
            <a:r>
              <a:rPr lang="en-US" altLang="zh-CN" sz="2000" dirty="0">
                <a:solidFill>
                  <a:schemeClr val="tx1"/>
                </a:solidFill>
                <a:latin typeface="Consolas" panose="020B0609020204030204" pitchFamily="49" charset="0"/>
                <a:ea typeface="华文楷体" panose="02010600040101010101" pitchFamily="2" charset="-122"/>
                <a:cs typeface="+mn-cs"/>
              </a:rPr>
              <a:t>class </a:t>
            </a:r>
            <a:r>
              <a:rPr lang="en-US" altLang="zh-CN" sz="2000" dirty="0" err="1">
                <a:solidFill>
                  <a:schemeClr val="tx1"/>
                </a:solidFill>
                <a:latin typeface="Consolas" panose="020B0609020204030204" pitchFamily="49" charset="0"/>
                <a:ea typeface="华文楷体" panose="02010600040101010101" pitchFamily="2" charset="-122"/>
                <a:cs typeface="+mn-cs"/>
              </a:rPr>
              <a:t>NewMonitorAdapter</a:t>
            </a:r>
            <a:r>
              <a:rPr lang="en-US" altLang="zh-CN" sz="2000" dirty="0">
                <a:solidFill>
                  <a:schemeClr val="tx1"/>
                </a:solidFill>
                <a:latin typeface="Consolas" panose="020B0609020204030204" pitchFamily="49" charset="0"/>
                <a:ea typeface="华文楷体" panose="02010600040101010101" pitchFamily="2" charset="-122"/>
                <a:cs typeface="+mn-cs"/>
              </a:rPr>
              <a:t> : </a:t>
            </a:r>
            <a:r>
              <a:rPr lang="en-US" altLang="zh-CN" sz="2000" dirty="0">
                <a:solidFill>
                  <a:srgbClr val="FF0000"/>
                </a:solidFill>
                <a:latin typeface="Consolas" panose="020B0609020204030204" pitchFamily="49" charset="0"/>
                <a:ea typeface="华文楷体" panose="02010600040101010101" pitchFamily="2" charset="-122"/>
                <a:cs typeface="+mn-cs"/>
              </a:rPr>
              <a:t>private </a:t>
            </a:r>
            <a:r>
              <a:rPr lang="en-US" altLang="zh-CN" sz="2000" dirty="0">
                <a:solidFill>
                  <a:srgbClr val="FF0000"/>
                </a:solidFill>
                <a:latin typeface="Consolas" panose="020B0609020204030204" pitchFamily="49" charset="0"/>
                <a:ea typeface="华文楷体" panose="02010600040101010101" pitchFamily="2" charset="-122"/>
                <a:cs typeface="+mn-cs"/>
                <a:sym typeface="+mn-ea"/>
              </a:rPr>
              <a:t>Win32Monitor</a:t>
            </a:r>
            <a:r>
              <a:rPr lang="en-US" altLang="zh-CN" sz="2000" dirty="0">
                <a:solidFill>
                  <a:srgbClr val="FF0000"/>
                </a:solidFill>
                <a:latin typeface="Consolas" panose="020B0609020204030204" pitchFamily="49" charset="0"/>
                <a:ea typeface="华文楷体" panose="02010600040101010101" pitchFamily="2" charset="-122"/>
                <a:cs typeface="+mn-cs"/>
              </a:rPr>
              <a:t>, public Monitor</a:t>
            </a:r>
            <a:r>
              <a:rPr lang="zh-CN" altLang="en-US" sz="2000" dirty="0">
                <a:solidFill>
                  <a:srgbClr val="FF0000"/>
                </a:solidFill>
                <a:latin typeface="Consolas" panose="020B0609020204030204" pitchFamily="49" charset="0"/>
                <a:ea typeface="华文楷体" panose="02010600040101010101" pitchFamily="2" charset="-122"/>
                <a:cs typeface="+mn-cs"/>
              </a:rPr>
              <a:t> </a:t>
            </a:r>
            <a:r>
              <a:rPr lang="en-US" altLang="zh-CN" sz="2000" dirty="0">
                <a:solidFill>
                  <a:schemeClr val="tx1"/>
                </a:solidFill>
                <a:latin typeface="Consolas" panose="020B0609020204030204" pitchFamily="49" charset="0"/>
                <a:ea typeface="华文楷体" panose="02010600040101010101" pitchFamily="2" charset="-122"/>
                <a:cs typeface="+mn-cs"/>
              </a:rPr>
              <a:t>{</a:t>
            </a:r>
          </a:p>
          <a:p>
            <a:r>
              <a:rPr lang="en-US" altLang="zh-CN" sz="2000" dirty="0">
                <a:solidFill>
                  <a:schemeClr val="tx1"/>
                </a:solidFill>
                <a:latin typeface="Consolas" panose="020B0609020204030204" pitchFamily="49" charset="0"/>
                <a:ea typeface="华文楷体" panose="02010600040101010101" pitchFamily="2" charset="-122"/>
                <a:cs typeface="+mn-cs"/>
              </a:rPr>
              <a:t>public:</a:t>
            </a:r>
          </a:p>
          <a:p>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a:solidFill>
                  <a:schemeClr val="tx1"/>
                </a:solidFill>
                <a:latin typeface="Consolas" panose="020B0609020204030204" pitchFamily="49" charset="0"/>
                <a:ea typeface="华文楷体" panose="02010600040101010101" pitchFamily="2" charset="-122"/>
              </a:rPr>
              <a:t>void </a:t>
            </a:r>
            <a:r>
              <a:rPr lang="en-US" altLang="zh-CN" sz="2000" dirty="0" err="1">
                <a:solidFill>
                  <a:schemeClr val="tx1"/>
                </a:solidFill>
                <a:latin typeface="Consolas" panose="020B0609020204030204" pitchFamily="49" charset="0"/>
                <a:ea typeface="华文楷体" panose="02010600040101010101" pitchFamily="2" charset="-122"/>
              </a:rPr>
              <a:t>getLoad</a:t>
            </a:r>
            <a:r>
              <a:rPr lang="en-US" altLang="zh-CN" sz="2000" dirty="0">
                <a:solidFill>
                  <a:schemeClr val="tx1"/>
                </a:solidFill>
                <a:latin typeface="Consolas" panose="020B0609020204030204" pitchFamily="49" charset="0"/>
                <a:ea typeface="华文楷体" panose="02010600040101010101" pitchFamily="2" charset="-122"/>
              </a:rPr>
              <a:t>(){</a:t>
            </a:r>
          </a:p>
          <a:p>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rgbClr val="FF0000"/>
                </a:solidFill>
                <a:latin typeface="Consolas" panose="020B0609020204030204" pitchFamily="49" charset="0"/>
                <a:ea typeface="华文楷体" panose="02010600040101010101" pitchFamily="2" charset="-122"/>
                <a:cs typeface="+mn-cs"/>
              </a:rPr>
              <a:t>getLoading</a:t>
            </a:r>
            <a:r>
              <a:rPr lang="en-US" altLang="zh-CN" sz="2000" dirty="0">
                <a:solidFill>
                  <a:srgbClr val="FF0000"/>
                </a:solidFill>
                <a:latin typeface="Consolas" panose="020B0609020204030204" pitchFamily="49" charset="0"/>
                <a:ea typeface="华文楷体" panose="02010600040101010101" pitchFamily="2" charset="-122"/>
                <a:cs typeface="+mn-cs"/>
              </a:rPr>
              <a:t>();</a:t>
            </a:r>
            <a:r>
              <a:rPr lang="en-US" altLang="zh-CN" sz="2000" dirty="0">
                <a:solidFill>
                  <a:schemeClr val="tx1"/>
                </a:solidFill>
                <a:latin typeface="Consolas" panose="020B0609020204030204" pitchFamily="49" charset="0"/>
                <a:ea typeface="华文楷体" panose="02010600040101010101" pitchFamily="2" charset="-122"/>
                <a:cs typeface="+mn-cs"/>
              </a:rPr>
              <a:t>};</a:t>
            </a:r>
          </a:p>
          <a:p>
            <a:r>
              <a:rPr lang="en-US" altLang="zh-CN" sz="2000" dirty="0">
                <a:solidFill>
                  <a:schemeClr val="tx1"/>
                </a:solidFill>
                <a:latin typeface="Consolas" panose="020B0609020204030204" pitchFamily="49" charset="0"/>
                <a:ea typeface="华文楷体" panose="02010600040101010101" pitchFamily="2" charset="-122"/>
                <a:cs typeface="+mn-cs"/>
              </a:rPr>
              <a:t>    void </a:t>
            </a:r>
            <a:r>
              <a:rPr lang="en-US" altLang="zh-CN" sz="2000" dirty="0" err="1">
                <a:solidFill>
                  <a:schemeClr val="tx1"/>
                </a:solidFill>
                <a:latin typeface="Consolas" panose="020B0609020204030204" pitchFamily="49" charset="0"/>
                <a:ea typeface="华文楷体" panose="02010600040101010101" pitchFamily="2" charset="-122"/>
                <a:cs typeface="+mn-cs"/>
              </a:rPr>
              <a:t>getTotalMemory</a:t>
            </a:r>
            <a:r>
              <a:rPr lang="en-US" altLang="zh-CN" sz="2000" dirty="0">
                <a:solidFill>
                  <a:schemeClr val="tx1"/>
                </a:solidFill>
                <a:latin typeface="Consolas" panose="020B0609020204030204" pitchFamily="49" charset="0"/>
                <a:ea typeface="华文楷体" panose="02010600040101010101" pitchFamily="2" charset="-122"/>
                <a:cs typeface="+mn-cs"/>
              </a:rPr>
              <a:t>();</a:t>
            </a:r>
            <a:endParaRPr lang="en-US" altLang="zh-CN" sz="2000" dirty="0">
              <a:solidFill>
                <a:schemeClr val="tx1"/>
              </a:solidFill>
              <a:latin typeface="Consolas" panose="020B0609020204030204" pitchFamily="49" charset="0"/>
              <a:ea typeface="华文楷体" panose="02010600040101010101" pitchFamily="2" charset="-122"/>
            </a:endParaRPr>
          </a:p>
          <a:p>
            <a:pPr lvl="1"/>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rgbClr val="FF0000"/>
                </a:solidFill>
                <a:latin typeface="Consolas" panose="020B0609020204030204" pitchFamily="49" charset="0"/>
                <a:ea typeface="华文楷体" panose="02010600040101010101" pitchFamily="2" charset="-122"/>
                <a:cs typeface="+mn-cs"/>
              </a:rPr>
              <a:t>get_total_memory</a:t>
            </a:r>
            <a:r>
              <a:rPr lang="en-US" altLang="zh-CN" sz="2000" dirty="0">
                <a:solidFill>
                  <a:srgbClr val="FF0000"/>
                </a:solidFill>
                <a:latin typeface="Consolas" panose="020B0609020204030204" pitchFamily="49" charset="0"/>
                <a:ea typeface="华文楷体" panose="02010600040101010101" pitchFamily="2" charset="-122"/>
                <a:cs typeface="+mn-cs"/>
              </a:rPr>
              <a:t>();</a:t>
            </a:r>
            <a:r>
              <a:rPr lang="en-US" altLang="zh-CN" sz="2000" dirty="0">
                <a:latin typeface="Consolas" panose="020B0609020204030204" pitchFamily="49" charset="0"/>
                <a:ea typeface="华文楷体" panose="02010600040101010101" pitchFamily="2" charset="-122"/>
                <a:cs typeface="+mn-cs"/>
              </a:rPr>
              <a:t>};</a:t>
            </a:r>
          </a:p>
          <a:p>
            <a:r>
              <a:rPr lang="en-US" altLang="zh-CN" sz="2000" dirty="0">
                <a:solidFill>
                  <a:schemeClr val="tx1"/>
                </a:solidFill>
                <a:latin typeface="Consolas" panose="020B0609020204030204" pitchFamily="49" charset="0"/>
                <a:ea typeface="华文楷体" panose="02010600040101010101" pitchFamily="2" charset="-122"/>
                <a:cs typeface="+mn-cs"/>
              </a:rPr>
              <a:t>    void </a:t>
            </a:r>
            <a:r>
              <a:rPr lang="en-US" altLang="zh-CN" sz="2000" dirty="0" err="1">
                <a:solidFill>
                  <a:schemeClr val="tx1"/>
                </a:solidFill>
                <a:latin typeface="Consolas" panose="020B0609020204030204" pitchFamily="49" charset="0"/>
                <a:ea typeface="华文楷体" panose="02010600040101010101" pitchFamily="2" charset="-122"/>
                <a:cs typeface="+mn-cs"/>
              </a:rPr>
              <a:t>getUsedMemory</a:t>
            </a:r>
            <a:r>
              <a:rPr lang="en-US" altLang="zh-CN" sz="2000" dirty="0">
                <a:solidFill>
                  <a:schemeClr val="tx1"/>
                </a:solidFill>
                <a:latin typeface="Consolas" panose="020B0609020204030204" pitchFamily="49" charset="0"/>
                <a:ea typeface="华文楷体" panose="02010600040101010101" pitchFamily="2" charset="-122"/>
                <a:cs typeface="+mn-cs"/>
              </a:rPr>
              <a:t>();</a:t>
            </a:r>
            <a:endParaRPr lang="en-US" altLang="zh-CN" sz="2000" dirty="0">
              <a:solidFill>
                <a:schemeClr val="tx1"/>
              </a:solidFill>
              <a:latin typeface="Consolas" panose="020B0609020204030204" pitchFamily="49" charset="0"/>
              <a:ea typeface="华文楷体" panose="02010600040101010101" pitchFamily="2" charset="-122"/>
            </a:endParaRPr>
          </a:p>
          <a:p>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a:solidFill>
                  <a:srgbClr val="FF0000"/>
                </a:solidFill>
                <a:latin typeface="Consolas" panose="020B0609020204030204" pitchFamily="49" charset="0"/>
                <a:ea typeface="华文楷体" panose="02010600040101010101" pitchFamily="2" charset="-122"/>
                <a:cs typeface="+mn-cs"/>
              </a:rPr>
              <a:t>  </a:t>
            </a:r>
            <a:r>
              <a:rPr lang="en-US" altLang="zh-CN" sz="2000" dirty="0" err="1">
                <a:solidFill>
                  <a:srgbClr val="FF0000"/>
                </a:solidFill>
                <a:latin typeface="Consolas" panose="020B0609020204030204" pitchFamily="49" charset="0"/>
                <a:ea typeface="华文楷体" panose="02010600040101010101" pitchFamily="2" charset="-122"/>
                <a:cs typeface="+mn-cs"/>
              </a:rPr>
              <a:t>get_using_memory</a:t>
            </a:r>
            <a:r>
              <a:rPr lang="en-US" altLang="zh-CN" sz="2000" dirty="0">
                <a:solidFill>
                  <a:srgbClr val="FF0000"/>
                </a:solidFill>
                <a:latin typeface="Consolas" panose="020B0609020204030204" pitchFamily="49" charset="0"/>
                <a:ea typeface="华文楷体" panose="02010600040101010101" pitchFamily="2" charset="-122"/>
                <a:cs typeface="+mn-cs"/>
              </a:rPr>
              <a:t>();</a:t>
            </a:r>
            <a:r>
              <a:rPr lang="en-US" altLang="zh-CN" sz="2000" dirty="0">
                <a:solidFill>
                  <a:schemeClr val="tx1"/>
                </a:solidFill>
                <a:latin typeface="Consolas" panose="020B0609020204030204" pitchFamily="49" charset="0"/>
                <a:ea typeface="华文楷体" panose="02010600040101010101" pitchFamily="2" charset="-122"/>
                <a:cs typeface="+mn-cs"/>
              </a:rPr>
              <a:t>};</a:t>
            </a:r>
          </a:p>
          <a:p>
            <a:r>
              <a:rPr lang="en-US" altLang="zh-CN" sz="2000" dirty="0">
                <a:solidFill>
                  <a:schemeClr val="tx1"/>
                </a:solidFill>
                <a:latin typeface="Consolas" panose="020B0609020204030204" pitchFamily="49" charset="0"/>
                <a:ea typeface="华文楷体" panose="02010600040101010101" pitchFamily="2" charset="-122"/>
                <a:cs typeface="+mn-cs"/>
              </a:rPr>
              <a:t>    ……</a:t>
            </a:r>
          </a:p>
          <a:p>
            <a:r>
              <a:rPr lang="en-US" altLang="zh-CN" sz="2000" dirty="0">
                <a:solidFill>
                  <a:schemeClr val="tx1"/>
                </a:solidFill>
                <a:latin typeface="Consolas" panose="020B0609020204030204" pitchFamily="49" charset="0"/>
                <a:ea typeface="华文楷体" panose="02010600040101010101" pitchFamily="2" charset="-122"/>
                <a:cs typeface="+mn-cs"/>
              </a:rPr>
              <a: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适配器</a:t>
            </a:r>
          </a:p>
        </p:txBody>
      </p:sp>
      <p:sp>
        <p:nvSpPr>
          <p:cNvPr id="3" name="内容占位符 2"/>
          <p:cNvSpPr>
            <a:spLocks noGrp="1"/>
          </p:cNvSpPr>
          <p:nvPr>
            <p:ph idx="1"/>
          </p:nvPr>
        </p:nvSpPr>
        <p:spPr>
          <a:xfrm>
            <a:off x="556642" y="1196752"/>
            <a:ext cx="8263830" cy="4749029"/>
          </a:xfrm>
        </p:spPr>
        <p:txBody>
          <a:bodyPr/>
          <a:lstStyle/>
          <a:p>
            <a:r>
              <a:rPr kumimoji="1" lang="zh-CN" altLang="en-US" dirty="0"/>
              <a:t>优点</a:t>
            </a:r>
            <a:endParaRPr kumimoji="1" lang="en-US" altLang="zh-CN" dirty="0"/>
          </a:p>
          <a:p>
            <a:pPr lvl="1">
              <a:buSzPct val="75000"/>
              <a:buFont typeface="Wingdings" panose="05000000000000000000" pitchFamily="2" charset="2"/>
              <a:buChar char="§"/>
            </a:pPr>
            <a:r>
              <a:rPr lang="zh-CN" altLang="en-US" dirty="0"/>
              <a:t>通过适配器，客户端可以用统一接口调用各种复杂的底层工作类</a:t>
            </a:r>
            <a:endParaRPr lang="en-US" altLang="zh-CN" dirty="0"/>
          </a:p>
          <a:p>
            <a:pPr lvl="1">
              <a:buSzPct val="75000"/>
              <a:buFont typeface="Wingdings" panose="05000000000000000000" pitchFamily="2" charset="2"/>
              <a:buChar char="§"/>
            </a:pPr>
            <a:r>
              <a:rPr lang="zh-CN" altLang="en-US" dirty="0"/>
              <a:t>复用了现有的类，提高代码复用率</a:t>
            </a:r>
            <a:endParaRPr lang="en-US" altLang="zh-CN" dirty="0"/>
          </a:p>
          <a:p>
            <a:pPr lvl="1">
              <a:buSzPct val="75000"/>
              <a:buFont typeface="Wingdings" panose="05000000000000000000" pitchFamily="2" charset="2"/>
              <a:buChar char="§"/>
            </a:pPr>
            <a:r>
              <a:rPr lang="zh-CN" altLang="en-US" dirty="0"/>
              <a:t>将目标类和适配者类解耦，通过引入一个适配器类包装现有的适配者类以满足新接口需求，无需修改原有代码</a:t>
            </a:r>
            <a:endParaRPr lang="en-US" altLang="zh-CN" dirty="0"/>
          </a:p>
          <a:p>
            <a:r>
              <a:rPr kumimoji="1" lang="zh-CN" altLang="en-US" dirty="0"/>
              <a:t>适用场景举例</a:t>
            </a:r>
            <a:endParaRPr kumimoji="1" lang="en-US" altLang="zh-CN" dirty="0"/>
          </a:p>
          <a:p>
            <a:pPr lvl="1">
              <a:buSzPct val="75000"/>
              <a:buFont typeface="Wingdings" panose="05000000000000000000" pitchFamily="2" charset="2"/>
              <a:buChar char="§"/>
            </a:pPr>
            <a:r>
              <a:rPr lang="zh-CN" altLang="en-US" dirty="0"/>
              <a:t>系统需要复用已有的类，但这些类的接口不符合系统的接口</a:t>
            </a:r>
            <a:endParaRPr lang="en-US" altLang="zh-CN" dirty="0"/>
          </a:p>
          <a:p>
            <a:pPr lvl="1">
              <a:buSzPct val="75000"/>
              <a:buFont typeface="Wingdings" panose="05000000000000000000" pitchFamily="2" charset="2"/>
              <a:buChar char="§"/>
            </a:pPr>
            <a:r>
              <a:rPr lang="zh-CN" altLang="en-US" dirty="0"/>
              <a:t>接入第三方组件，但组件接口定义与自身定义不同</a:t>
            </a:r>
            <a:endParaRPr lang="en-US" altLang="zh-CN" dirty="0"/>
          </a:p>
          <a:p>
            <a:pPr lvl="1">
              <a:buSzPct val="75000"/>
              <a:buFont typeface="Wingdings" panose="05000000000000000000" pitchFamily="2" charset="2"/>
              <a:buChar char="§"/>
            </a:pPr>
            <a:r>
              <a:rPr lang="zh-CN" altLang="en-US" dirty="0"/>
              <a:t>旧系统开发的类已经实现了一些功能，但是客户端只能以新接口的形式访问，且我们不希望手动更改原有类</a:t>
            </a:r>
            <a:endParaRPr lang="en-US" altLang="zh-CN" dirty="0"/>
          </a:p>
          <a:p>
            <a:pPr lvl="1"/>
            <a:endParaRPr lang="zh-CN" altLang="en-US" sz="2000" dirty="0"/>
          </a:p>
        </p:txBody>
      </p:sp>
      <p:sp>
        <p:nvSpPr>
          <p:cNvPr id="5" name="灯片编号占位符 4"/>
          <p:cNvSpPr>
            <a:spLocks noGrp="1"/>
          </p:cNvSpPr>
          <p:nvPr>
            <p:ph type="sldNum" sz="quarter" idx="12"/>
          </p:nvPr>
        </p:nvSpPr>
        <p:spPr/>
        <p:txBody>
          <a:bodyPr/>
          <a:lstStyle/>
          <a:p>
            <a:pPr>
              <a:defRPr/>
            </a:pPr>
            <a:fld id="{BFD7BE51-03DD-4CCA-8227-D775462981B4}" type="slidenum">
              <a:rPr lang="en-US" altLang="zh-CN" smtClean="0"/>
              <a:t>49</a:t>
            </a:fld>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本讲内容提要</a:t>
            </a:r>
            <a:endParaRPr lang="en-US" dirty="0"/>
          </a:p>
        </p:txBody>
      </p:sp>
      <p:sp>
        <p:nvSpPr>
          <p:cNvPr id="4" name="内容占位符 3"/>
          <p:cNvSpPr>
            <a:spLocks noGrp="1"/>
          </p:cNvSpPr>
          <p:nvPr>
            <p:ph idx="1"/>
          </p:nvPr>
        </p:nvSpPr>
        <p:spPr>
          <a:xfrm>
            <a:off x="521146" y="1488283"/>
            <a:ext cx="8515350" cy="4749029"/>
          </a:xfrm>
        </p:spPr>
        <p:txBody>
          <a:bodyPr/>
          <a:lstStyle/>
          <a:p>
            <a:r>
              <a:rPr lang="en-US" altLang="zh-CN" dirty="0"/>
              <a:t>12.1 </a:t>
            </a:r>
            <a:r>
              <a:rPr lang="zh-CN" altLang="en-US" dirty="0"/>
              <a:t>模板方法（</a:t>
            </a:r>
            <a:r>
              <a:rPr lang="en-US" altLang="zh-CN" dirty="0"/>
              <a:t>Template</a:t>
            </a:r>
            <a:r>
              <a:rPr lang="zh-CN" altLang="en-US" dirty="0"/>
              <a:t> </a:t>
            </a:r>
            <a:r>
              <a:rPr lang="en-US" altLang="zh-CN" dirty="0"/>
              <a:t>Method</a:t>
            </a:r>
            <a:r>
              <a:rPr lang="zh-CN" altLang="en-US" dirty="0"/>
              <a:t>）模式</a:t>
            </a:r>
            <a:endParaRPr lang="en-US" altLang="zh-CN" dirty="0"/>
          </a:p>
          <a:p>
            <a:r>
              <a:rPr lang="en-US" altLang="zh-CN" dirty="0"/>
              <a:t>12.2</a:t>
            </a:r>
            <a:r>
              <a:rPr lang="zh-CN" altLang="en-US" dirty="0"/>
              <a:t> 策略（</a:t>
            </a:r>
            <a:r>
              <a:rPr lang="en-US" altLang="zh-CN" dirty="0"/>
              <a:t>Strategy</a:t>
            </a:r>
            <a:r>
              <a:rPr lang="zh-CN" altLang="en-US" dirty="0"/>
              <a:t>）模式</a:t>
            </a:r>
            <a:endParaRPr lang="en-US" altLang="zh-CN" dirty="0"/>
          </a:p>
          <a:p>
            <a:r>
              <a:rPr lang="en-US" altLang="zh-CN" dirty="0"/>
              <a:t>12.3 </a:t>
            </a:r>
            <a:r>
              <a:rPr lang="zh-CN" altLang="en-US" dirty="0"/>
              <a:t>适配器（</a:t>
            </a:r>
            <a:r>
              <a:rPr lang="en-US" altLang="zh-CN" dirty="0"/>
              <a:t>Adapter</a:t>
            </a:r>
            <a:r>
              <a:rPr lang="zh-CN" altLang="en-US" dirty="0"/>
              <a:t>）模式</a:t>
            </a:r>
            <a:endParaRPr lang="en-US" altLang="zh-CN" dirty="0"/>
          </a:p>
          <a:p>
            <a:r>
              <a:rPr lang="en-US" altLang="zh-CN" dirty="0"/>
              <a:t>12.3</a:t>
            </a:r>
            <a:r>
              <a:rPr lang="zh-CN" altLang="en-US" dirty="0"/>
              <a:t> 装饰器（</a:t>
            </a:r>
            <a:r>
              <a:rPr lang="en-US" altLang="zh-CN" dirty="0">
                <a:sym typeface="+mn-ea"/>
              </a:rPr>
              <a:t>Decorator</a:t>
            </a:r>
            <a:r>
              <a:rPr lang="zh-CN" altLang="en-US" dirty="0">
                <a:sym typeface="+mn-ea"/>
              </a:rPr>
              <a:t>）</a:t>
            </a:r>
            <a:r>
              <a:rPr lang="zh-CN" altLang="en-US" dirty="0"/>
              <a:t>模式</a:t>
            </a:r>
            <a:endParaRPr lang="en-US" altLang="zh-CN" dirty="0"/>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t>5</a:t>
            </a:fld>
            <a:endParaRPr lang="en-US" altLang="zh-CN"/>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idx="4294967295"/>
          </p:nvPr>
        </p:nvSpPr>
        <p:spPr>
          <a:xfrm>
            <a:off x="683568" y="2564904"/>
            <a:ext cx="7772400" cy="1470025"/>
          </a:xfrm>
        </p:spPr>
        <p:txBody>
          <a:bodyPr/>
          <a:lstStyle/>
          <a:p>
            <a:pPr algn="ctr" eaLnBrk="1" hangingPunct="1"/>
            <a:r>
              <a:rPr lang="zh-CN" altLang="en-US" sz="5400" dirty="0">
                <a:solidFill>
                  <a:srgbClr val="003366"/>
                </a:solidFill>
                <a:latin typeface="微软雅黑" panose="020B0503020204020204" charset="-122"/>
                <a:ea typeface="微软雅黑" panose="020B0503020204020204" charset="-122"/>
                <a:cs typeface="微软雅黑" panose="020B0503020204020204" charset="-122"/>
              </a:rPr>
              <a:t>装饰器</a:t>
            </a:r>
            <a:br>
              <a:rPr lang="en-US" altLang="zh-CN" sz="5400" dirty="0">
                <a:solidFill>
                  <a:srgbClr val="003366"/>
                </a:solidFill>
                <a:latin typeface="微软雅黑" panose="020B0503020204020204" charset="-122"/>
                <a:ea typeface="微软雅黑" panose="020B0503020204020204" charset="-122"/>
                <a:cs typeface="微软雅黑" panose="020B0503020204020204" charset="-122"/>
              </a:rPr>
            </a:br>
            <a:r>
              <a:rPr lang="en-US" altLang="zh-CN" sz="5400" dirty="0">
                <a:solidFill>
                  <a:srgbClr val="003366"/>
                </a:solidFill>
                <a:latin typeface="微软雅黑" panose="020B0503020204020204" charset="-122"/>
                <a:ea typeface="微软雅黑" panose="020B0503020204020204" charset="-122"/>
                <a:cs typeface="微软雅黑" panose="020B0503020204020204" charset="-122"/>
              </a:rPr>
              <a:t>Decorator</a:t>
            </a:r>
            <a:endParaRPr lang="en-US" altLang="zh-CN" sz="5400" b="1" dirty="0">
              <a:solidFill>
                <a:srgbClr val="003366"/>
              </a:solidFill>
              <a:latin typeface="微软雅黑" panose="020B0503020204020204" charset="-122"/>
              <a:ea typeface="微软雅黑" panose="020B0503020204020204" charset="-122"/>
              <a:cs typeface="微软雅黑" panose="020B0503020204020204" charset="-122"/>
            </a:endParaRPr>
          </a:p>
        </p:txBody>
      </p:sp>
      <p:sp>
        <p:nvSpPr>
          <p:cNvPr id="24579" name="灯片编号占位符 5"/>
          <p:cNvSpPr>
            <a:spLocks noGrp="1"/>
          </p:cNvSpPr>
          <p:nvPr>
            <p:ph type="sldNum" sz="quarter" idx="12"/>
          </p:nvPr>
        </p:nvSpPr>
        <p:spPr>
          <a:xfrm>
            <a:off x="6991350" y="6524625"/>
            <a:ext cx="2133600" cy="333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华文中宋" panose="02010600040101010101" pitchFamily="2" charset="-122"/>
              </a:defRPr>
            </a:lvl1pPr>
            <a:lvl2pPr marL="742950" indent="-285750">
              <a:spcBef>
                <a:spcPct val="20000"/>
              </a:spcBef>
              <a:buChar char="–"/>
              <a:defRPr sz="28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4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0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9pPr>
          </a:lstStyle>
          <a:p>
            <a:pPr>
              <a:spcBef>
                <a:spcPct val="0"/>
              </a:spcBef>
              <a:buFontTx/>
              <a:buNone/>
            </a:pPr>
            <a:fld id="{B6D092EB-5C25-4AA2-B2CD-B9A2BCD4DB8F}" type="slidenum">
              <a:rPr lang="en-US" altLang="zh-CN" sz="1400">
                <a:solidFill>
                  <a:schemeClr val="hlink"/>
                </a:solidFill>
                <a:ea typeface="宋体" panose="02010600030101010101" pitchFamily="2" charset="-122"/>
              </a:rPr>
              <a:t>50</a:t>
            </a:fld>
            <a:endParaRPr lang="en-US" altLang="zh-CN" sz="1400">
              <a:solidFill>
                <a:schemeClr val="hlink"/>
              </a:solidFill>
              <a:ea typeface="宋体" panose="02010600030101010101" pitchFamily="2"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1172" y="1534352"/>
            <a:ext cx="8161655" cy="1408429"/>
          </a:xfrm>
        </p:spPr>
        <p:txBody>
          <a:bodyPr/>
          <a:lstStyle/>
          <a:p>
            <a:r>
              <a:rPr lang="zh-CN" altLang="en-US" sz="2400" dirty="0"/>
              <a:t>当我们已经写好了负载监视器的代码，</a:t>
            </a:r>
            <a:r>
              <a:rPr lang="en-US" altLang="zh-CN" sz="2400" dirty="0"/>
              <a:t>show()</a:t>
            </a:r>
            <a:r>
              <a:rPr lang="zh-CN" altLang="en-US" sz="2400" dirty="0"/>
              <a:t>返回监视结果，此时需要可视化监视结果，例如：表格显示、加滚动条、添加按钮</a:t>
            </a:r>
            <a:r>
              <a:rPr lang="en-US" altLang="zh-CN" sz="2400" dirty="0"/>
              <a:t>……</a:t>
            </a:r>
            <a:r>
              <a:rPr lang="zh-CN" altLang="en-US" sz="2400" dirty="0"/>
              <a:t>但同时不想对已有的接口做出改变，应该怎样做？</a:t>
            </a: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a:t>51</a:t>
            </a:fld>
            <a:endParaRPr lang="en-US" altLang="zh-CN"/>
          </a:p>
        </p:txBody>
      </p:sp>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l="34152" t="57346" r="13483" b="10518"/>
          <a:stretch>
            <a:fillRect/>
          </a:stretch>
        </p:blipFill>
        <p:spPr>
          <a:xfrm>
            <a:off x="5127990" y="4659584"/>
            <a:ext cx="3312368" cy="1718246"/>
          </a:xfrm>
          <a:prstGeom prst="rect">
            <a:avLst/>
          </a:prstGeom>
        </p:spPr>
      </p:pic>
      <p:grpSp>
        <p:nvGrpSpPr>
          <p:cNvPr id="12" name="组合 11"/>
          <p:cNvGrpSpPr/>
          <p:nvPr/>
        </p:nvGrpSpPr>
        <p:grpSpPr>
          <a:xfrm>
            <a:off x="988695" y="3773361"/>
            <a:ext cx="2628900" cy="2109470"/>
            <a:chOff x="1685" y="6606"/>
            <a:chExt cx="4140" cy="3322"/>
          </a:xfrm>
        </p:grpSpPr>
        <p:sp>
          <p:nvSpPr>
            <p:cNvPr id="7" name="矩形 6"/>
            <p:cNvSpPr/>
            <p:nvPr/>
          </p:nvSpPr>
          <p:spPr>
            <a:xfrm>
              <a:off x="1685" y="6606"/>
              <a:ext cx="4141" cy="3046"/>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8" name="直接连接符 7"/>
            <p:cNvCxnSpPr/>
            <p:nvPr/>
          </p:nvCxnSpPr>
          <p:spPr>
            <a:xfrm>
              <a:off x="1685" y="7296"/>
              <a:ext cx="4141" cy="0"/>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sp>
          <p:nvSpPr>
            <p:cNvPr id="9" name="文本框 8"/>
            <p:cNvSpPr txBox="1"/>
            <p:nvPr/>
          </p:nvSpPr>
          <p:spPr>
            <a:xfrm>
              <a:off x="2871" y="6668"/>
              <a:ext cx="1726" cy="628"/>
            </a:xfrm>
            <a:prstGeom prst="rect">
              <a:avLst/>
            </a:prstGeom>
            <a:noFill/>
          </p:spPr>
          <p:txBody>
            <a:bodyPr wrap="square" rtlCol="0">
              <a:spAutoFit/>
            </a:bodyPr>
            <a:lstStyle/>
            <a:p>
              <a:r>
                <a:rPr lang="en-US" altLang="zh-CN" sz="2000" b="1" dirty="0"/>
                <a:t>Monitor</a:t>
              </a:r>
            </a:p>
          </p:txBody>
        </p:sp>
        <p:sp>
          <p:nvSpPr>
            <p:cNvPr id="11" name="文本框 10"/>
            <p:cNvSpPr txBox="1"/>
            <p:nvPr/>
          </p:nvSpPr>
          <p:spPr>
            <a:xfrm>
              <a:off x="1922" y="7296"/>
              <a:ext cx="3648" cy="2632"/>
            </a:xfrm>
            <a:prstGeom prst="rect">
              <a:avLst/>
            </a:prstGeom>
            <a:noFill/>
          </p:spPr>
          <p:txBody>
            <a:bodyPr wrap="square" rtlCol="0">
              <a:noAutofit/>
            </a:bodyPr>
            <a:lstStyle/>
            <a:p>
              <a:pPr algn="ctr"/>
              <a:r>
                <a:rPr lang="en-US" altLang="zh-CN" dirty="0"/>
                <a:t>getLoad()</a:t>
              </a:r>
            </a:p>
            <a:p>
              <a:pPr algn="ctr"/>
              <a:r>
                <a:rPr lang="en-US" altLang="zh-CN" dirty="0"/>
                <a:t>getTotalMemory()</a:t>
              </a:r>
            </a:p>
            <a:p>
              <a:pPr algn="ctr"/>
              <a:r>
                <a:rPr lang="en-US" altLang="zh-CN" dirty="0"/>
                <a:t>getUsedMemory()</a:t>
              </a:r>
            </a:p>
            <a:p>
              <a:pPr algn="ctr"/>
              <a:r>
                <a:rPr lang="en-US" altLang="zh-CN" dirty="0"/>
                <a:t>getNetworkLatency()</a:t>
              </a:r>
            </a:p>
            <a:p>
              <a:pPr algn="ctr"/>
              <a:r>
                <a:rPr lang="en-US" altLang="zh-CN" dirty="0"/>
                <a:t>show()</a:t>
              </a:r>
            </a:p>
          </p:txBody>
        </p:sp>
      </p:grpSp>
      <p:cxnSp>
        <p:nvCxnSpPr>
          <p:cNvPr id="13" name="直接箭头连接符 12"/>
          <p:cNvCxnSpPr/>
          <p:nvPr/>
        </p:nvCxnSpPr>
        <p:spPr>
          <a:xfrm>
            <a:off x="2744470" y="5513261"/>
            <a:ext cx="2383790" cy="12065"/>
          </a:xfrm>
          <a:prstGeom prst="straightConnector1">
            <a:avLst/>
          </a:prstGeom>
          <a:ln w="31750" cap="rnd">
            <a:solidFill>
              <a:schemeClr val="tx1"/>
            </a:solidFill>
            <a:round/>
            <a:tailEnd type="arrow" w="med" len="med"/>
          </a:ln>
        </p:spPr>
        <p:style>
          <a:lnRef idx="0">
            <a:srgbClr val="FFFFFF"/>
          </a:lnRef>
          <a:fillRef idx="0">
            <a:srgbClr val="FFFFFF"/>
          </a:fillRef>
          <a:effectRef idx="0">
            <a:srgbClr val="FFFFFF"/>
          </a:effectRef>
          <a:fontRef idx="minor">
            <a:schemeClr val="tx1"/>
          </a:fontRef>
        </p:style>
      </p:cxnSp>
      <p:sp>
        <p:nvSpPr>
          <p:cNvPr id="14" name="矩形 13"/>
          <p:cNvSpPr/>
          <p:nvPr/>
        </p:nvSpPr>
        <p:spPr>
          <a:xfrm>
            <a:off x="1863725" y="5351336"/>
            <a:ext cx="844550" cy="299720"/>
          </a:xfrm>
          <a:prstGeom prst="rect">
            <a:avLst/>
          </a:prstGeom>
          <a:noFill/>
          <a:ln>
            <a:solidFill>
              <a:schemeClr val="accent5"/>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ADF63BB9-5DF4-5740-BB0D-DFE4C98331FA}"/>
              </a:ext>
            </a:extLst>
          </p:cNvPr>
          <p:cNvSpPr>
            <a:spLocks noGrp="1"/>
          </p:cNvSpPr>
          <p:nvPr>
            <p:ph type="title"/>
          </p:nvPr>
        </p:nvSpPr>
        <p:spPr>
          <a:xfrm>
            <a:off x="179512" y="116632"/>
            <a:ext cx="7886700" cy="1325563"/>
          </a:xfrm>
        </p:spPr>
        <p:txBody>
          <a:bodyPr/>
          <a:lstStyle/>
          <a:p>
            <a:r>
              <a:rPr kumimoji="1" lang="zh-CN" altLang="en-US" sz="3600" dirty="0">
                <a:solidFill>
                  <a:schemeClr val="tx1"/>
                </a:solidFill>
                <a:latin typeface="微软雅黑" panose="020B0503020204020204" charset="-122"/>
                <a:ea typeface="微软雅黑" panose="020B0503020204020204" charset="-122"/>
                <a:cs typeface="+mj-cs"/>
              </a:rPr>
              <a:t>新的需求：可视化负载监视器</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继承</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t>52</a:t>
            </a:fld>
            <a:endParaRPr lang="zh-CN" altLang="en-US" dirty="0"/>
          </a:p>
        </p:txBody>
      </p:sp>
      <p:grpSp>
        <p:nvGrpSpPr>
          <p:cNvPr id="23" name="组合 22"/>
          <p:cNvGrpSpPr/>
          <p:nvPr/>
        </p:nvGrpSpPr>
        <p:grpSpPr>
          <a:xfrm>
            <a:off x="179705" y="1009015"/>
            <a:ext cx="8783320" cy="4697095"/>
            <a:chOff x="283" y="1589"/>
            <a:chExt cx="13832" cy="7397"/>
          </a:xfrm>
        </p:grpSpPr>
        <p:grpSp>
          <p:nvGrpSpPr>
            <p:cNvPr id="8" name="组合 7"/>
            <p:cNvGrpSpPr/>
            <p:nvPr/>
          </p:nvGrpSpPr>
          <p:grpSpPr>
            <a:xfrm>
              <a:off x="283" y="1956"/>
              <a:ext cx="13832" cy="7030"/>
              <a:chOff x="283" y="2271"/>
              <a:chExt cx="13832" cy="7030"/>
            </a:xfrm>
          </p:grpSpPr>
          <p:pic>
            <p:nvPicPr>
              <p:cNvPr id="10" name="图片 9"/>
              <p:cNvPicPr>
                <a:picLocks noChangeAspect="1"/>
              </p:cNvPicPr>
              <p:nvPr/>
            </p:nvPicPr>
            <p:blipFill>
              <a:blip r:embed="rId2"/>
              <a:stretch>
                <a:fillRect/>
              </a:stretch>
            </p:blipFill>
            <p:spPr>
              <a:xfrm>
                <a:off x="283" y="2271"/>
                <a:ext cx="13832" cy="7031"/>
              </a:xfrm>
              <a:prstGeom prst="rect">
                <a:avLst/>
              </a:prstGeom>
            </p:spPr>
          </p:pic>
          <p:sp>
            <p:nvSpPr>
              <p:cNvPr id="5" name="矩形 4"/>
              <p:cNvSpPr/>
              <p:nvPr/>
            </p:nvSpPr>
            <p:spPr>
              <a:xfrm>
                <a:off x="5864" y="4932"/>
                <a:ext cx="2424" cy="49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 name="文本框 2"/>
              <p:cNvSpPr txBox="1"/>
              <p:nvPr/>
            </p:nvSpPr>
            <p:spPr>
              <a:xfrm>
                <a:off x="6086" y="4863"/>
                <a:ext cx="1981" cy="628"/>
              </a:xfrm>
              <a:prstGeom prst="rect">
                <a:avLst/>
              </a:prstGeom>
              <a:noFill/>
            </p:spPr>
            <p:txBody>
              <a:bodyPr wrap="square" rtlCol="0">
                <a:spAutoFit/>
              </a:bodyPr>
              <a:lstStyle/>
              <a:p>
                <a:r>
                  <a:rPr lang="en-US" altLang="zh-CN" sz="2000" b="1" dirty="0"/>
                  <a:t>BasicView</a:t>
                </a:r>
              </a:p>
            </p:txBody>
          </p:sp>
          <p:sp>
            <p:nvSpPr>
              <p:cNvPr id="6" name="矩形 5"/>
              <p:cNvSpPr/>
              <p:nvPr/>
            </p:nvSpPr>
            <p:spPr>
              <a:xfrm>
                <a:off x="6374" y="2434"/>
                <a:ext cx="2424" cy="49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文本框 6"/>
              <p:cNvSpPr txBox="1"/>
              <p:nvPr/>
            </p:nvSpPr>
            <p:spPr>
              <a:xfrm>
                <a:off x="6596" y="2365"/>
                <a:ext cx="1981" cy="628"/>
              </a:xfrm>
              <a:prstGeom prst="rect">
                <a:avLst/>
              </a:prstGeom>
              <a:noFill/>
            </p:spPr>
            <p:txBody>
              <a:bodyPr wrap="square" rtlCol="0">
                <a:spAutoFit/>
              </a:bodyPr>
              <a:lstStyle/>
              <a:p>
                <a:r>
                  <a:rPr lang="en-US" altLang="zh-CN" sz="2000" b="1" dirty="0"/>
                  <a:t>View</a:t>
                </a:r>
              </a:p>
            </p:txBody>
          </p:sp>
        </p:grpSp>
        <p:sp>
          <p:nvSpPr>
            <p:cNvPr id="16" name="矩形 15"/>
            <p:cNvSpPr/>
            <p:nvPr/>
          </p:nvSpPr>
          <p:spPr>
            <a:xfrm>
              <a:off x="4647" y="1589"/>
              <a:ext cx="4830" cy="4169"/>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nvGrpSpPr>
            <p:cNvPr id="17" name="组合 16"/>
            <p:cNvGrpSpPr/>
            <p:nvPr/>
          </p:nvGrpSpPr>
          <p:grpSpPr>
            <a:xfrm>
              <a:off x="5049" y="2719"/>
              <a:ext cx="4140" cy="3322"/>
              <a:chOff x="1685" y="6606"/>
              <a:chExt cx="4140" cy="3322"/>
            </a:xfrm>
          </p:grpSpPr>
          <p:sp>
            <p:nvSpPr>
              <p:cNvPr id="18" name="矩形 17"/>
              <p:cNvSpPr/>
              <p:nvPr/>
            </p:nvSpPr>
            <p:spPr>
              <a:xfrm>
                <a:off x="1685" y="6606"/>
                <a:ext cx="4141" cy="3046"/>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19" name="直接连接符 18"/>
              <p:cNvCxnSpPr/>
              <p:nvPr/>
            </p:nvCxnSpPr>
            <p:spPr>
              <a:xfrm>
                <a:off x="1685" y="7296"/>
                <a:ext cx="4141" cy="0"/>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sp>
            <p:nvSpPr>
              <p:cNvPr id="20" name="文本框 19"/>
              <p:cNvSpPr txBox="1"/>
              <p:nvPr/>
            </p:nvSpPr>
            <p:spPr>
              <a:xfrm>
                <a:off x="2871" y="6668"/>
                <a:ext cx="1726" cy="628"/>
              </a:xfrm>
              <a:prstGeom prst="rect">
                <a:avLst/>
              </a:prstGeom>
              <a:noFill/>
            </p:spPr>
            <p:txBody>
              <a:bodyPr wrap="square" rtlCol="0">
                <a:spAutoFit/>
              </a:bodyPr>
              <a:lstStyle/>
              <a:p>
                <a:r>
                  <a:rPr lang="en-US" altLang="zh-CN" sz="2000" b="1" dirty="0"/>
                  <a:t>Monitor</a:t>
                </a:r>
              </a:p>
            </p:txBody>
          </p:sp>
          <p:sp>
            <p:nvSpPr>
              <p:cNvPr id="21" name="文本框 20"/>
              <p:cNvSpPr txBox="1"/>
              <p:nvPr/>
            </p:nvSpPr>
            <p:spPr>
              <a:xfrm>
                <a:off x="1922" y="7296"/>
                <a:ext cx="3648" cy="2632"/>
              </a:xfrm>
              <a:prstGeom prst="rect">
                <a:avLst/>
              </a:prstGeom>
              <a:noFill/>
            </p:spPr>
            <p:txBody>
              <a:bodyPr wrap="square" rtlCol="0">
                <a:noAutofit/>
              </a:bodyPr>
              <a:lstStyle/>
              <a:p>
                <a:pPr algn="ctr"/>
                <a:r>
                  <a:rPr lang="en-US" altLang="zh-CN" dirty="0"/>
                  <a:t>getLoad()</a:t>
                </a:r>
              </a:p>
              <a:p>
                <a:pPr algn="ctr"/>
                <a:r>
                  <a:rPr lang="en-US" altLang="zh-CN" dirty="0"/>
                  <a:t>getTotalMemory()</a:t>
                </a:r>
              </a:p>
              <a:p>
                <a:pPr algn="ctr"/>
                <a:r>
                  <a:rPr lang="en-US" altLang="zh-CN" dirty="0"/>
                  <a:t>getUsedMemory()</a:t>
                </a:r>
              </a:p>
              <a:p>
                <a:pPr algn="ctr"/>
                <a:r>
                  <a:rPr lang="en-US" altLang="zh-CN" dirty="0"/>
                  <a:t>getNetworkLatency()</a:t>
                </a:r>
              </a:p>
              <a:p>
                <a:pPr algn="ctr"/>
                <a:r>
                  <a:rPr lang="en-US" altLang="zh-CN" dirty="0"/>
                  <a:t>show()</a:t>
                </a:r>
              </a:p>
            </p:txBody>
          </p:sp>
        </p:grpSp>
      </p:grpSp>
      <p:sp>
        <p:nvSpPr>
          <p:cNvPr id="24" name="矩形 23"/>
          <p:cNvSpPr/>
          <p:nvPr/>
        </p:nvSpPr>
        <p:spPr>
          <a:xfrm>
            <a:off x="1016635" y="5311775"/>
            <a:ext cx="802005" cy="29337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5" name="矩形 24"/>
          <p:cNvSpPr/>
          <p:nvPr/>
        </p:nvSpPr>
        <p:spPr>
          <a:xfrm>
            <a:off x="4188460" y="5302885"/>
            <a:ext cx="802005" cy="29337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6" name="矩形 25"/>
          <p:cNvSpPr/>
          <p:nvPr/>
        </p:nvSpPr>
        <p:spPr>
          <a:xfrm>
            <a:off x="7521575" y="5311775"/>
            <a:ext cx="802005" cy="29337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7" name="文本框 26"/>
          <p:cNvSpPr txBox="1"/>
          <p:nvPr/>
        </p:nvSpPr>
        <p:spPr>
          <a:xfrm>
            <a:off x="814070" y="5257165"/>
            <a:ext cx="1047115" cy="368300"/>
          </a:xfrm>
          <a:prstGeom prst="rect">
            <a:avLst/>
          </a:prstGeom>
          <a:noFill/>
        </p:spPr>
        <p:txBody>
          <a:bodyPr wrap="square" rtlCol="0">
            <a:spAutoFit/>
          </a:bodyPr>
          <a:lstStyle/>
          <a:p>
            <a:pPr algn="ctr"/>
            <a:r>
              <a:rPr lang="en-US" altLang="zh-CN" dirty="0">
                <a:sym typeface="+mn-ea"/>
              </a:rPr>
              <a:t>show()</a:t>
            </a:r>
            <a:endParaRPr lang="en-US" altLang="zh-CN" b="1" dirty="0"/>
          </a:p>
        </p:txBody>
      </p:sp>
      <p:sp>
        <p:nvSpPr>
          <p:cNvPr id="28" name="文本框 27"/>
          <p:cNvSpPr txBox="1"/>
          <p:nvPr/>
        </p:nvSpPr>
        <p:spPr>
          <a:xfrm>
            <a:off x="2285365" y="5227955"/>
            <a:ext cx="4572000" cy="368300"/>
          </a:xfrm>
          <a:prstGeom prst="rect">
            <a:avLst/>
          </a:prstGeom>
          <a:noFill/>
        </p:spPr>
        <p:txBody>
          <a:bodyPr wrap="square" rtlCol="0" anchor="t">
            <a:spAutoFit/>
          </a:bodyPr>
          <a:lstStyle/>
          <a:p>
            <a:pPr algn="ctr"/>
            <a:r>
              <a:rPr lang="en-US" altLang="zh-CN" dirty="0">
                <a:sym typeface="+mn-ea"/>
              </a:rPr>
              <a:t>show()</a:t>
            </a:r>
            <a:endParaRPr lang="en-US" altLang="zh-CN" sz="2800" b="1" dirty="0">
              <a:sym typeface="+mn-ea"/>
            </a:endParaRPr>
          </a:p>
        </p:txBody>
      </p:sp>
      <p:sp>
        <p:nvSpPr>
          <p:cNvPr id="29" name="文本框 28"/>
          <p:cNvSpPr txBox="1"/>
          <p:nvPr/>
        </p:nvSpPr>
        <p:spPr>
          <a:xfrm>
            <a:off x="5535295" y="5236845"/>
            <a:ext cx="4572000" cy="368300"/>
          </a:xfrm>
          <a:prstGeom prst="rect">
            <a:avLst/>
          </a:prstGeom>
          <a:noFill/>
        </p:spPr>
        <p:txBody>
          <a:bodyPr wrap="square" rtlCol="0" anchor="t">
            <a:spAutoFit/>
          </a:bodyPr>
          <a:lstStyle/>
          <a:p>
            <a:pPr algn="ctr"/>
            <a:r>
              <a:rPr lang="en-US" altLang="zh-CN" dirty="0">
                <a:sym typeface="+mn-ea"/>
              </a:rPr>
              <a:t>show()</a:t>
            </a:r>
            <a:endParaRPr lang="en-US" altLang="zh-CN" sz="2800" b="1" dirty="0">
              <a:sym typeface="+mn-ea"/>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继承</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t>53</a:t>
            </a:fld>
            <a:endParaRPr lang="zh-CN" altLang="en-US" dirty="0"/>
          </a:p>
        </p:txBody>
      </p:sp>
      <p:sp>
        <p:nvSpPr>
          <p:cNvPr id="6" name="内容占位符 2"/>
          <p:cNvSpPr txBox="1"/>
          <p:nvPr/>
        </p:nvSpPr>
        <p:spPr>
          <a:xfrm>
            <a:off x="539552" y="1556792"/>
            <a:ext cx="81198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SzPct val="75000"/>
              <a:buFont typeface="Wingdings" panose="05000000000000000000" pitchFamily="2" charset="2"/>
              <a:buChar char="n"/>
            </a:pPr>
            <a:r>
              <a:rPr lang="zh-CN" altLang="en-US" b="1" dirty="0">
                <a:solidFill>
                  <a:srgbClr val="003366"/>
                </a:solidFill>
                <a:latin typeface="Consolas" panose="020B0609020204030204" pitchFamily="49" charset="0"/>
                <a:ea typeface="华文楷体" panose="02010600040101010101" pitchFamily="2" charset="-122"/>
              </a:rPr>
              <a:t>使用继承</a:t>
            </a:r>
            <a:endParaRPr lang="en-US" altLang="zh-CN" b="1" dirty="0">
              <a:solidFill>
                <a:srgbClr val="003366"/>
              </a:solidFill>
              <a:latin typeface="Consolas" panose="020B0609020204030204" pitchFamily="49" charset="0"/>
              <a:ea typeface="华文楷体" panose="02010600040101010101" pitchFamily="2" charset="-122"/>
            </a:endParaRPr>
          </a:p>
          <a:p>
            <a:pPr>
              <a:lnSpc>
                <a:spcPct val="100000"/>
              </a:lnSpc>
              <a:buSzPct val="75000"/>
              <a:buFont typeface="Wingdings" panose="05000000000000000000" pitchFamily="2" charset="2"/>
              <a:buChar char="n"/>
            </a:pPr>
            <a:r>
              <a:rPr lang="zh-CN" altLang="en-US" b="1" dirty="0">
                <a:solidFill>
                  <a:srgbClr val="003366"/>
                </a:solidFill>
                <a:latin typeface="Consolas" panose="020B0609020204030204" pitchFamily="49" charset="0"/>
                <a:ea typeface="华文楷体" panose="02010600040101010101" pitchFamily="2" charset="-122"/>
              </a:rPr>
              <a:t>依靠多态实现功能的变化</a:t>
            </a:r>
            <a:endParaRPr lang="en-US" altLang="zh-CN" b="1" dirty="0">
              <a:solidFill>
                <a:srgbClr val="003366"/>
              </a:solidFill>
              <a:latin typeface="Consolas" panose="020B0609020204030204" pitchFamily="49" charset="0"/>
              <a:ea typeface="华文楷体" panose="02010600040101010101" pitchFamily="2" charset="-122"/>
            </a:endParaRPr>
          </a:p>
          <a:p>
            <a:pPr>
              <a:buSzPct val="75000"/>
              <a:buFont typeface="Wingdings" panose="05000000000000000000" pitchFamily="2" charset="2"/>
              <a:buChar char="n"/>
            </a:pPr>
            <a:r>
              <a:rPr lang="zh-CN" altLang="en-US" b="1" dirty="0">
                <a:solidFill>
                  <a:srgbClr val="003366"/>
                </a:solidFill>
                <a:latin typeface="Consolas" panose="020B0609020204030204" pitchFamily="49" charset="0"/>
                <a:ea typeface="华文楷体" panose="02010600040101010101" pitchFamily="2" charset="-122"/>
              </a:rPr>
              <a:t>问题</a:t>
            </a:r>
            <a:endParaRPr lang="en-US" altLang="zh-CN" b="1" dirty="0">
              <a:solidFill>
                <a:srgbClr val="003366"/>
              </a:solidFill>
              <a:latin typeface="Consolas" panose="020B0609020204030204" pitchFamily="49" charset="0"/>
              <a:ea typeface="华文楷体" panose="02010600040101010101" pitchFamily="2" charset="-122"/>
            </a:endParaRPr>
          </a:p>
          <a:p>
            <a:pPr lvl="1">
              <a:buSzPct val="75000"/>
              <a:buFont typeface="Wingdings" panose="05000000000000000000" pitchFamily="2" charset="2"/>
              <a:buChar char="§"/>
            </a:pPr>
            <a:r>
              <a:rPr lang="zh-CN" altLang="en-US" dirty="0">
                <a:latin typeface="Consolas" panose="020B0609020204030204" pitchFamily="49" charset="0"/>
                <a:ea typeface="华文楷体" panose="02010600040101010101" pitchFamily="2" charset="-122"/>
              </a:rPr>
              <a:t>随着功能的变多，继承类的数量急剧膨胀，其最大派生类的数目可以是所有功能的组合数</a:t>
            </a:r>
            <a:endParaRPr lang="en-US" altLang="zh-CN" dirty="0">
              <a:latin typeface="Consolas" panose="020B0609020204030204" pitchFamily="49" charset="0"/>
              <a:ea typeface="华文楷体" panose="02010600040101010101" pitchFamily="2" charset="-122"/>
            </a:endParaRPr>
          </a:p>
          <a:p>
            <a:pPr lvl="1">
              <a:buSzPct val="75000"/>
              <a:buFont typeface="Wingdings" panose="05000000000000000000" pitchFamily="2" charset="2"/>
              <a:buChar char="§"/>
            </a:pPr>
            <a:r>
              <a:rPr lang="zh-CN" altLang="en-US" dirty="0">
                <a:latin typeface="Consolas" panose="020B0609020204030204" pitchFamily="49" charset="0"/>
                <a:ea typeface="华文楷体" panose="02010600040101010101" pitchFamily="2" charset="-122"/>
              </a:rPr>
              <a:t>如果</a:t>
            </a:r>
            <a:r>
              <a:rPr lang="en-US" altLang="zh-CN" dirty="0" err="1">
                <a:latin typeface="Consolas" panose="020B0609020204030204" pitchFamily="49" charset="0"/>
                <a:ea typeface="华文楷体" panose="02010600040101010101" pitchFamily="2" charset="-122"/>
              </a:rPr>
              <a:t>View</a:t>
            </a:r>
            <a:r>
              <a:rPr lang="zh-CN" altLang="en-US" dirty="0">
                <a:latin typeface="Consolas" panose="020B0609020204030204" pitchFamily="49" charset="0"/>
                <a:ea typeface="华文楷体" panose="02010600040101010101" pitchFamily="2" charset="-122"/>
              </a:rPr>
              <a:t>的基类增加新的接口，那么所有的派生类都需要进行修改</a:t>
            </a:r>
            <a:endParaRPr lang="en-US" altLang="zh-CN" sz="2000" b="1" dirty="0">
              <a:solidFill>
                <a:srgbClr val="003366"/>
              </a:solidFill>
              <a:latin typeface="Consolas" panose="020B0609020204030204" pitchFamily="49" charset="0"/>
              <a:ea typeface="华文楷体" panose="02010600040101010101" pitchFamily="2"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策略：</a:t>
            </a:r>
            <a:r>
              <a:rPr lang="zh-CN" altLang="en-US" dirty="0">
                <a:sym typeface="+mn-ea"/>
              </a:rPr>
              <a:t>用组合替代继承</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t>54</a:t>
            </a:fld>
            <a:endParaRPr lang="zh-CN" altLang="en-US" dirty="0"/>
          </a:p>
        </p:txBody>
      </p:sp>
      <p:grpSp>
        <p:nvGrpSpPr>
          <p:cNvPr id="19" name="组合 18"/>
          <p:cNvGrpSpPr/>
          <p:nvPr/>
        </p:nvGrpSpPr>
        <p:grpSpPr>
          <a:xfrm>
            <a:off x="176530" y="1442085"/>
            <a:ext cx="8858250" cy="5184140"/>
            <a:chOff x="278" y="2271"/>
            <a:chExt cx="13950" cy="8164"/>
          </a:xfrm>
        </p:grpSpPr>
        <p:pic>
          <p:nvPicPr>
            <p:cNvPr id="15" name="图片 14"/>
            <p:cNvPicPr>
              <a:picLocks noChangeAspect="1"/>
            </p:cNvPicPr>
            <p:nvPr/>
          </p:nvPicPr>
          <p:blipFill>
            <a:blip r:embed="rId3"/>
            <a:stretch>
              <a:fillRect/>
            </a:stretch>
          </p:blipFill>
          <p:spPr>
            <a:xfrm>
              <a:off x="278" y="2271"/>
              <a:ext cx="13951" cy="8165"/>
            </a:xfrm>
            <a:prstGeom prst="rect">
              <a:avLst/>
            </a:prstGeom>
          </p:spPr>
        </p:pic>
        <p:sp>
          <p:nvSpPr>
            <p:cNvPr id="31" name="矩形 30"/>
            <p:cNvSpPr/>
            <p:nvPr/>
          </p:nvSpPr>
          <p:spPr>
            <a:xfrm>
              <a:off x="7412" y="4291"/>
              <a:ext cx="1263" cy="462"/>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0" name="文本框 29"/>
            <p:cNvSpPr txBox="1"/>
            <p:nvPr/>
          </p:nvSpPr>
          <p:spPr>
            <a:xfrm>
              <a:off x="7219" y="4173"/>
              <a:ext cx="1649" cy="580"/>
            </a:xfrm>
            <a:prstGeom prst="rect">
              <a:avLst/>
            </a:prstGeom>
            <a:noFill/>
          </p:spPr>
          <p:txBody>
            <a:bodyPr wrap="square" rtlCol="0">
              <a:spAutoFit/>
            </a:bodyPr>
            <a:lstStyle/>
            <a:p>
              <a:pPr algn="ctr"/>
              <a:r>
                <a:rPr lang="en-US" altLang="zh-CN" dirty="0">
                  <a:sym typeface="+mn-ea"/>
                </a:rPr>
                <a:t>show()</a:t>
              </a:r>
              <a:endParaRPr lang="en-US" altLang="zh-CN" b="1" dirty="0"/>
            </a:p>
          </p:txBody>
        </p:sp>
        <p:sp>
          <p:nvSpPr>
            <p:cNvPr id="3" name="矩形 2"/>
            <p:cNvSpPr/>
            <p:nvPr/>
          </p:nvSpPr>
          <p:spPr>
            <a:xfrm>
              <a:off x="5880" y="6912"/>
              <a:ext cx="1263" cy="462"/>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5" name="文本框 4"/>
            <p:cNvSpPr txBox="1"/>
            <p:nvPr/>
          </p:nvSpPr>
          <p:spPr>
            <a:xfrm>
              <a:off x="5687" y="6794"/>
              <a:ext cx="1649" cy="580"/>
            </a:xfrm>
            <a:prstGeom prst="rect">
              <a:avLst/>
            </a:prstGeom>
            <a:noFill/>
          </p:spPr>
          <p:txBody>
            <a:bodyPr wrap="square" rtlCol="0">
              <a:spAutoFit/>
            </a:bodyPr>
            <a:lstStyle/>
            <a:p>
              <a:pPr algn="ctr"/>
              <a:r>
                <a:rPr lang="en-US" altLang="zh-CN" dirty="0">
                  <a:sym typeface="+mn-ea"/>
                </a:rPr>
                <a:t>show()</a:t>
              </a:r>
              <a:endParaRPr lang="en-US" altLang="zh-CN" b="1" dirty="0"/>
            </a:p>
          </p:txBody>
        </p:sp>
        <p:sp>
          <p:nvSpPr>
            <p:cNvPr id="6" name="矩形 5"/>
            <p:cNvSpPr/>
            <p:nvPr/>
          </p:nvSpPr>
          <p:spPr>
            <a:xfrm>
              <a:off x="4648" y="9573"/>
              <a:ext cx="1263" cy="462"/>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文本框 6"/>
            <p:cNvSpPr txBox="1"/>
            <p:nvPr/>
          </p:nvSpPr>
          <p:spPr>
            <a:xfrm>
              <a:off x="4455" y="9455"/>
              <a:ext cx="1649" cy="580"/>
            </a:xfrm>
            <a:prstGeom prst="rect">
              <a:avLst/>
            </a:prstGeom>
            <a:noFill/>
          </p:spPr>
          <p:txBody>
            <a:bodyPr wrap="square" rtlCol="0">
              <a:spAutoFit/>
            </a:bodyPr>
            <a:lstStyle/>
            <a:p>
              <a:pPr algn="ctr"/>
              <a:r>
                <a:rPr lang="en-US" altLang="zh-CN" dirty="0">
                  <a:sym typeface="+mn-ea"/>
                </a:rPr>
                <a:t>show()</a:t>
              </a:r>
              <a:endParaRPr lang="en-US" altLang="zh-CN" b="1" dirty="0"/>
            </a:p>
          </p:txBody>
        </p:sp>
        <p:sp>
          <p:nvSpPr>
            <p:cNvPr id="8" name="矩形 7"/>
            <p:cNvSpPr/>
            <p:nvPr/>
          </p:nvSpPr>
          <p:spPr>
            <a:xfrm>
              <a:off x="7105" y="9582"/>
              <a:ext cx="1263" cy="462"/>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9" name="文本框 8"/>
            <p:cNvSpPr txBox="1"/>
            <p:nvPr/>
          </p:nvSpPr>
          <p:spPr>
            <a:xfrm>
              <a:off x="6912" y="9464"/>
              <a:ext cx="1649" cy="580"/>
            </a:xfrm>
            <a:prstGeom prst="rect">
              <a:avLst/>
            </a:prstGeom>
            <a:noFill/>
          </p:spPr>
          <p:txBody>
            <a:bodyPr wrap="square" rtlCol="0">
              <a:spAutoFit/>
            </a:bodyPr>
            <a:lstStyle/>
            <a:p>
              <a:pPr algn="ctr"/>
              <a:r>
                <a:rPr lang="en-US" altLang="zh-CN" dirty="0">
                  <a:sym typeface="+mn-ea"/>
                </a:rPr>
                <a:t>show()</a:t>
              </a:r>
              <a:endParaRPr lang="en-US" altLang="zh-CN" b="1" dirty="0"/>
            </a:p>
          </p:txBody>
        </p:sp>
        <p:sp>
          <p:nvSpPr>
            <p:cNvPr id="10" name="矩形 9"/>
            <p:cNvSpPr/>
            <p:nvPr/>
          </p:nvSpPr>
          <p:spPr>
            <a:xfrm>
              <a:off x="11314" y="9841"/>
              <a:ext cx="1263" cy="462"/>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1" name="文本框 10"/>
            <p:cNvSpPr txBox="1"/>
            <p:nvPr/>
          </p:nvSpPr>
          <p:spPr>
            <a:xfrm>
              <a:off x="11121" y="9723"/>
              <a:ext cx="1649" cy="580"/>
            </a:xfrm>
            <a:prstGeom prst="rect">
              <a:avLst/>
            </a:prstGeom>
            <a:noFill/>
          </p:spPr>
          <p:txBody>
            <a:bodyPr wrap="square" rtlCol="0">
              <a:spAutoFit/>
            </a:bodyPr>
            <a:lstStyle/>
            <a:p>
              <a:pPr algn="ctr"/>
              <a:r>
                <a:rPr lang="en-US" altLang="zh-CN" dirty="0">
                  <a:sym typeface="+mn-ea"/>
                </a:rPr>
                <a:t>show()</a:t>
              </a:r>
              <a:endParaRPr lang="en-US" altLang="zh-CN" b="1" dirty="0"/>
            </a:p>
          </p:txBody>
        </p:sp>
        <p:sp>
          <p:nvSpPr>
            <p:cNvPr id="12" name="矩形 11"/>
            <p:cNvSpPr/>
            <p:nvPr/>
          </p:nvSpPr>
          <p:spPr>
            <a:xfrm>
              <a:off x="10051" y="7912"/>
              <a:ext cx="1263" cy="462"/>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3" name="文本框 12"/>
            <p:cNvSpPr txBox="1"/>
            <p:nvPr/>
          </p:nvSpPr>
          <p:spPr>
            <a:xfrm>
              <a:off x="9858" y="7794"/>
              <a:ext cx="1649" cy="580"/>
            </a:xfrm>
            <a:prstGeom prst="rect">
              <a:avLst/>
            </a:prstGeom>
            <a:noFill/>
          </p:spPr>
          <p:txBody>
            <a:bodyPr wrap="square" rtlCol="0">
              <a:spAutoFit/>
            </a:bodyPr>
            <a:lstStyle/>
            <a:p>
              <a:pPr algn="ctr"/>
              <a:r>
                <a:rPr lang="en-US" altLang="zh-CN" dirty="0">
                  <a:sym typeface="+mn-ea"/>
                </a:rPr>
                <a:t>show()</a:t>
              </a:r>
              <a:endParaRPr lang="en-US" altLang="zh-CN" b="1" dirty="0"/>
            </a:p>
          </p:txBody>
        </p:sp>
        <p:sp>
          <p:nvSpPr>
            <p:cNvPr id="14" name="矩形 13"/>
            <p:cNvSpPr/>
            <p:nvPr/>
          </p:nvSpPr>
          <p:spPr>
            <a:xfrm>
              <a:off x="12636" y="7912"/>
              <a:ext cx="1263" cy="462"/>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6" name="文本框 15"/>
            <p:cNvSpPr txBox="1"/>
            <p:nvPr/>
          </p:nvSpPr>
          <p:spPr>
            <a:xfrm>
              <a:off x="12443" y="7794"/>
              <a:ext cx="1649" cy="580"/>
            </a:xfrm>
            <a:prstGeom prst="rect">
              <a:avLst/>
            </a:prstGeom>
            <a:noFill/>
          </p:spPr>
          <p:txBody>
            <a:bodyPr wrap="square" rtlCol="0">
              <a:spAutoFit/>
            </a:bodyPr>
            <a:lstStyle/>
            <a:p>
              <a:pPr algn="ctr"/>
              <a:r>
                <a:rPr lang="en-US" altLang="zh-CN" dirty="0">
                  <a:sym typeface="+mn-ea"/>
                </a:rPr>
                <a:t>show()</a:t>
              </a:r>
              <a:endParaRPr lang="en-US" altLang="zh-CN" b="1" dirty="0"/>
            </a:p>
          </p:txBody>
        </p:sp>
        <p:sp>
          <p:nvSpPr>
            <p:cNvPr id="17" name="矩形 16"/>
            <p:cNvSpPr/>
            <p:nvPr/>
          </p:nvSpPr>
          <p:spPr>
            <a:xfrm>
              <a:off x="11314" y="5612"/>
              <a:ext cx="1263" cy="462"/>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8" name="文本框 17"/>
            <p:cNvSpPr txBox="1"/>
            <p:nvPr/>
          </p:nvSpPr>
          <p:spPr>
            <a:xfrm>
              <a:off x="11121" y="5494"/>
              <a:ext cx="1649" cy="580"/>
            </a:xfrm>
            <a:prstGeom prst="rect">
              <a:avLst/>
            </a:prstGeom>
            <a:noFill/>
          </p:spPr>
          <p:txBody>
            <a:bodyPr wrap="square" rtlCol="0">
              <a:spAutoFit/>
            </a:bodyPr>
            <a:lstStyle/>
            <a:p>
              <a:pPr algn="ctr"/>
              <a:r>
                <a:rPr lang="en-US" altLang="zh-CN" dirty="0">
                  <a:sym typeface="+mn-ea"/>
                </a:rPr>
                <a:t>show()</a:t>
              </a:r>
              <a:endParaRPr lang="en-US" altLang="zh-CN" b="1" dirty="0"/>
            </a:p>
          </p:txBody>
        </p:sp>
      </p:gr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策略：</a:t>
            </a:r>
            <a:r>
              <a:rPr lang="zh-CN" altLang="en-US" dirty="0">
                <a:sym typeface="+mn-ea"/>
              </a:rPr>
              <a:t>用组合替代继承的问题</a:t>
            </a:r>
            <a:endParaRPr lang="zh-CN" altLang="en-US"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t>55</a:t>
            </a:fld>
            <a:endParaRPr lang="zh-CN" altLang="en-US" dirty="0"/>
          </a:p>
        </p:txBody>
      </p:sp>
      <p:sp>
        <p:nvSpPr>
          <p:cNvPr id="6" name="内容占位符 2"/>
          <p:cNvSpPr txBox="1"/>
          <p:nvPr/>
        </p:nvSpPr>
        <p:spPr>
          <a:xfrm>
            <a:off x="628650" y="1442194"/>
            <a:ext cx="7975798" cy="49356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70000"/>
              </a:lnSpc>
              <a:buSzPct val="75000"/>
              <a:buFont typeface="Wingdings" panose="05000000000000000000" pitchFamily="2" charset="2"/>
              <a:buChar char="§"/>
            </a:pPr>
            <a:r>
              <a:rPr lang="zh-CN" altLang="en-US" sz="2500" dirty="0">
                <a:latin typeface="Consolas" panose="020B0609020204030204" pitchFamily="49" charset="0"/>
                <a:ea typeface="华文楷体" panose="02010600040101010101" pitchFamily="2" charset="-122"/>
              </a:rPr>
              <a:t>策略的个数是基类中预先定义好的，如基类中定义了边框和滑动条，那么策略模式只能实现不同的边框与滑动条功能的组合。</a:t>
            </a:r>
            <a:endParaRPr lang="en-US" altLang="zh-CN" sz="2500" dirty="0">
              <a:solidFill>
                <a:srgbClr val="FF0000"/>
              </a:solidFill>
              <a:latin typeface="Consolas" panose="020B0609020204030204" pitchFamily="49" charset="0"/>
              <a:ea typeface="华文楷体" panose="02010600040101010101" pitchFamily="2" charset="-122"/>
            </a:endParaRPr>
          </a:p>
          <a:p>
            <a:pPr>
              <a:lnSpc>
                <a:spcPct val="170000"/>
              </a:lnSpc>
              <a:buSzPct val="75000"/>
              <a:buFont typeface="Wingdings" panose="05000000000000000000" pitchFamily="2" charset="2"/>
              <a:buChar char="§"/>
            </a:pPr>
            <a:r>
              <a:rPr lang="zh-CN" altLang="en-US" sz="2500" dirty="0">
                <a:latin typeface="Consolas" panose="020B0609020204030204" pitchFamily="49" charset="0"/>
                <a:ea typeface="华文楷体" panose="02010600040101010101" pitchFamily="2" charset="-122"/>
              </a:rPr>
              <a:t>如果要再增加一个滚动条和边框之外的新功能，那么就要修改基类，在基类中增加策略个数和新的方法。</a:t>
            </a:r>
            <a:endParaRPr lang="en-US" altLang="zh-CN" sz="2500" dirty="0">
              <a:latin typeface="Consolas" panose="020B0609020204030204" pitchFamily="49" charset="0"/>
              <a:ea typeface="华文楷体" panose="02010600040101010101" pitchFamily="2" charset="-122"/>
            </a:endParaRPr>
          </a:p>
          <a:p>
            <a:pPr>
              <a:lnSpc>
                <a:spcPct val="170000"/>
              </a:lnSpc>
              <a:buSzPct val="75000"/>
              <a:buFont typeface="Wingdings" panose="05000000000000000000" pitchFamily="2" charset="2"/>
              <a:buChar char="§"/>
            </a:pPr>
            <a:r>
              <a:rPr lang="zh-CN" altLang="en-US" sz="2500" dirty="0">
                <a:latin typeface="Consolas" panose="020B0609020204030204" pitchFamily="49" charset="0"/>
                <a:ea typeface="华文楷体" panose="02010600040101010101" pitchFamily="2" charset="-122"/>
              </a:rPr>
              <a:t>这样对整体框架的改动是我们不乐意见到的。</a:t>
            </a:r>
            <a:endParaRPr lang="en-US" altLang="zh-CN" sz="2500" dirty="0">
              <a:latin typeface="Consolas" panose="020B0609020204030204" pitchFamily="49" charset="0"/>
              <a:ea typeface="华文楷体" panose="02010600040101010101" pitchFamily="2"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装饰器</a:t>
            </a:r>
          </a:p>
        </p:txBody>
      </p:sp>
      <p:sp>
        <p:nvSpPr>
          <p:cNvPr id="3" name="灯片编号占位符 2"/>
          <p:cNvSpPr>
            <a:spLocks noGrp="1"/>
          </p:cNvSpPr>
          <p:nvPr>
            <p:ph type="sldNum" sz="quarter" idx="12"/>
          </p:nvPr>
        </p:nvSpPr>
        <p:spPr/>
        <p:txBody>
          <a:bodyPr/>
          <a:lstStyle/>
          <a:p>
            <a:pPr>
              <a:defRPr/>
            </a:pPr>
            <a:fld id="{BFD7BE51-03DD-4CCA-8227-D775462981B4}" type="slidenum">
              <a:rPr lang="en-US" altLang="zh-CN" smtClean="0"/>
              <a:t>56</a:t>
            </a:fld>
            <a:endParaRPr lang="en-US" altLang="zh-CN"/>
          </a:p>
        </p:txBody>
      </p:sp>
      <p:sp>
        <p:nvSpPr>
          <p:cNvPr id="7" name="内容占位符 2"/>
          <p:cNvSpPr>
            <a:spLocks noGrp="1"/>
          </p:cNvSpPr>
          <p:nvPr>
            <p:ph idx="1"/>
          </p:nvPr>
        </p:nvSpPr>
        <p:spPr>
          <a:xfrm>
            <a:off x="539552" y="1200251"/>
            <a:ext cx="8047806" cy="1920457"/>
          </a:xfrm>
        </p:spPr>
        <p:txBody>
          <a:bodyPr/>
          <a:lstStyle/>
          <a:p>
            <a:pPr marL="228600" lvl="2">
              <a:spcBef>
                <a:spcPts val="1000"/>
              </a:spcBef>
              <a:buSzPct val="75000"/>
              <a:buFont typeface="Wingdings" panose="05000000000000000000" pitchFamily="2" charset="2"/>
              <a:buChar char="n"/>
            </a:pPr>
            <a:r>
              <a:rPr lang="zh-CN" altLang="en-US" sz="2500" b="1" dirty="0">
                <a:solidFill>
                  <a:srgbClr val="003366"/>
                </a:solidFill>
              </a:rPr>
              <a:t>创建一个装饰类，用来包装原有的类，并在保持类方法完整性的前提下，提供额外的功能。</a:t>
            </a:r>
            <a:endParaRPr lang="en-US" altLang="zh-CN" sz="2500" b="1" dirty="0">
              <a:solidFill>
                <a:srgbClr val="003366"/>
              </a:solidFill>
            </a:endParaRPr>
          </a:p>
          <a:p>
            <a:pPr marL="228600" lvl="2">
              <a:spcBef>
                <a:spcPts val="1000"/>
              </a:spcBef>
              <a:buSzPct val="75000"/>
              <a:buFont typeface="Wingdings" panose="05000000000000000000" pitchFamily="2" charset="2"/>
              <a:buChar char="n"/>
            </a:pPr>
            <a:r>
              <a:rPr lang="zh-CN" altLang="en-US" sz="2500" b="1" dirty="0">
                <a:solidFill>
                  <a:srgbClr val="003366"/>
                </a:solidFill>
              </a:rPr>
              <a:t>装饰类与被包装的类继承于同一基类，这样装饰之后的类可以被再次包装并赋予更多功能。</a:t>
            </a:r>
            <a:endParaRPr lang="en-US" altLang="zh-CN" sz="2500" b="1" dirty="0">
              <a:solidFill>
                <a:srgbClr val="003366"/>
              </a:solidFill>
            </a:endParaRPr>
          </a:p>
        </p:txBody>
      </p:sp>
      <p:sp>
        <p:nvSpPr>
          <p:cNvPr id="4" name="文本框 3"/>
          <p:cNvSpPr txBox="1"/>
          <p:nvPr/>
        </p:nvSpPr>
        <p:spPr>
          <a:xfrm>
            <a:off x="2192431" y="3693160"/>
            <a:ext cx="1047115" cy="248285"/>
          </a:xfrm>
          <a:prstGeom prst="rect">
            <a:avLst/>
          </a:prstGeom>
          <a:solidFill>
            <a:schemeClr val="bg1"/>
          </a:solidFill>
        </p:spPr>
        <p:txBody>
          <a:bodyPr wrap="square" rtlCol="0">
            <a:noAutofit/>
          </a:bodyPr>
          <a:lstStyle/>
          <a:p>
            <a:pPr algn="ctr"/>
            <a:r>
              <a:rPr lang="en-US" altLang="zh-CN" sz="1400" dirty="0">
                <a:sym typeface="+mn-ea"/>
              </a:rPr>
              <a:t>show()</a:t>
            </a:r>
            <a:endParaRPr lang="en-US" altLang="zh-CN" sz="1400" b="1" dirty="0">
              <a:sym typeface="+mn-ea"/>
            </a:endParaRPr>
          </a:p>
        </p:txBody>
      </p:sp>
      <p:sp>
        <p:nvSpPr>
          <p:cNvPr id="5" name="文本框 4"/>
          <p:cNvSpPr txBox="1"/>
          <p:nvPr/>
        </p:nvSpPr>
        <p:spPr>
          <a:xfrm>
            <a:off x="884966" y="4718050"/>
            <a:ext cx="1047115" cy="248285"/>
          </a:xfrm>
          <a:prstGeom prst="rect">
            <a:avLst/>
          </a:prstGeom>
          <a:solidFill>
            <a:schemeClr val="bg1"/>
          </a:solidFill>
        </p:spPr>
        <p:txBody>
          <a:bodyPr wrap="square" rtlCol="0">
            <a:noAutofit/>
          </a:bodyPr>
          <a:lstStyle/>
          <a:p>
            <a:pPr algn="ctr"/>
            <a:r>
              <a:rPr lang="en-US" altLang="zh-CN" sz="1400" dirty="0">
                <a:sym typeface="+mn-ea"/>
              </a:rPr>
              <a:t>show()</a:t>
            </a:r>
            <a:endParaRPr lang="en-US" altLang="zh-CN" sz="1400" b="1" dirty="0">
              <a:sym typeface="+mn-ea"/>
            </a:endParaRPr>
          </a:p>
        </p:txBody>
      </p:sp>
      <p:sp>
        <p:nvSpPr>
          <p:cNvPr id="6" name="文本框 5"/>
          <p:cNvSpPr txBox="1"/>
          <p:nvPr/>
        </p:nvSpPr>
        <p:spPr>
          <a:xfrm>
            <a:off x="3481481" y="4723765"/>
            <a:ext cx="1047115" cy="248285"/>
          </a:xfrm>
          <a:prstGeom prst="rect">
            <a:avLst/>
          </a:prstGeom>
          <a:solidFill>
            <a:schemeClr val="bg1"/>
          </a:solidFill>
        </p:spPr>
        <p:txBody>
          <a:bodyPr wrap="square" rtlCol="0">
            <a:noAutofit/>
          </a:bodyPr>
          <a:lstStyle/>
          <a:p>
            <a:pPr algn="ctr"/>
            <a:r>
              <a:rPr lang="en-US" altLang="zh-CN" sz="1400" dirty="0">
                <a:sym typeface="+mn-ea"/>
              </a:rPr>
              <a:t>show()</a:t>
            </a:r>
            <a:endParaRPr lang="en-US" altLang="zh-CN" sz="1400" b="1" dirty="0">
              <a:sym typeface="+mn-ea"/>
            </a:endParaRPr>
          </a:p>
        </p:txBody>
      </p:sp>
      <p:sp>
        <p:nvSpPr>
          <p:cNvPr id="9" name="文本框 8"/>
          <p:cNvSpPr txBox="1"/>
          <p:nvPr/>
        </p:nvSpPr>
        <p:spPr>
          <a:xfrm>
            <a:off x="2372771" y="5737225"/>
            <a:ext cx="1047115" cy="478155"/>
          </a:xfrm>
          <a:prstGeom prst="rect">
            <a:avLst/>
          </a:prstGeom>
          <a:solidFill>
            <a:schemeClr val="bg1"/>
          </a:solidFill>
        </p:spPr>
        <p:txBody>
          <a:bodyPr wrap="square" rtlCol="0">
            <a:noAutofit/>
          </a:bodyPr>
          <a:lstStyle/>
          <a:p>
            <a:pPr algn="ctr"/>
            <a:r>
              <a:rPr lang="en-US" altLang="zh-CN" sz="1400" dirty="0">
                <a:sym typeface="+mn-ea"/>
              </a:rPr>
              <a:t>show()</a:t>
            </a:r>
          </a:p>
          <a:p>
            <a:pPr algn="ctr"/>
            <a:r>
              <a:rPr lang="en-US" altLang="zh-CN" sz="1400" dirty="0">
                <a:sym typeface="+mn-ea"/>
              </a:rPr>
              <a:t>ScrollTo()</a:t>
            </a:r>
          </a:p>
        </p:txBody>
      </p:sp>
      <p:sp>
        <p:nvSpPr>
          <p:cNvPr id="10" name="文本框 9"/>
          <p:cNvSpPr txBox="1"/>
          <p:nvPr/>
        </p:nvSpPr>
        <p:spPr>
          <a:xfrm>
            <a:off x="4538756" y="5755640"/>
            <a:ext cx="1382395" cy="419735"/>
          </a:xfrm>
          <a:prstGeom prst="rect">
            <a:avLst/>
          </a:prstGeom>
          <a:solidFill>
            <a:schemeClr val="bg1"/>
          </a:solidFill>
        </p:spPr>
        <p:txBody>
          <a:bodyPr wrap="square" rtlCol="0">
            <a:noAutofit/>
          </a:bodyPr>
          <a:lstStyle/>
          <a:p>
            <a:pPr algn="ctr"/>
            <a:r>
              <a:rPr lang="en-US" altLang="zh-CN" sz="1400" dirty="0">
                <a:sym typeface="+mn-ea"/>
              </a:rPr>
              <a:t>show()</a:t>
            </a:r>
          </a:p>
          <a:p>
            <a:pPr algn="ctr"/>
            <a:r>
              <a:rPr lang="en-US" altLang="zh-CN" sz="1400" dirty="0">
                <a:sym typeface="+mn-ea"/>
              </a:rPr>
              <a:t>ShowBorder()</a:t>
            </a:r>
          </a:p>
        </p:txBody>
      </p:sp>
      <p:sp>
        <p:nvSpPr>
          <p:cNvPr id="11" name="文本框 10"/>
          <p:cNvSpPr txBox="1"/>
          <p:nvPr/>
        </p:nvSpPr>
        <p:spPr>
          <a:xfrm>
            <a:off x="6930801" y="5691505"/>
            <a:ext cx="1729105" cy="434340"/>
          </a:xfrm>
          <a:prstGeom prst="rect">
            <a:avLst/>
          </a:prstGeom>
          <a:solidFill>
            <a:schemeClr val="bg1"/>
          </a:solidFill>
        </p:spPr>
        <p:txBody>
          <a:bodyPr wrap="square" rtlCol="0">
            <a:noAutofit/>
          </a:bodyPr>
          <a:lstStyle/>
          <a:p>
            <a:pPr algn="ctr"/>
            <a:r>
              <a:rPr lang="en-US" altLang="zh-CN" sz="1400" dirty="0">
                <a:sym typeface="+mn-ea"/>
              </a:rPr>
              <a:t>Decorator::show();</a:t>
            </a:r>
          </a:p>
          <a:p>
            <a:pPr algn="ctr"/>
            <a:r>
              <a:rPr lang="en-US" altLang="zh-CN" sz="1400" dirty="0">
                <a:sym typeface="+mn-ea"/>
              </a:rPr>
              <a:t>showBorder();</a:t>
            </a:r>
          </a:p>
        </p:txBody>
      </p:sp>
      <p:sp>
        <p:nvSpPr>
          <p:cNvPr id="12" name="文本框 11"/>
          <p:cNvSpPr txBox="1"/>
          <p:nvPr/>
        </p:nvSpPr>
        <p:spPr>
          <a:xfrm>
            <a:off x="828451" y="4329430"/>
            <a:ext cx="1047115" cy="248285"/>
          </a:xfrm>
          <a:prstGeom prst="rect">
            <a:avLst/>
          </a:prstGeom>
          <a:solidFill>
            <a:schemeClr val="bg1"/>
          </a:solidFill>
        </p:spPr>
        <p:txBody>
          <a:bodyPr wrap="square" rtlCol="0">
            <a:noAutofit/>
          </a:bodyPr>
          <a:lstStyle/>
          <a:p>
            <a:pPr algn="ctr"/>
            <a:r>
              <a:rPr lang="en-US" altLang="zh-CN" sz="1600" b="1" dirty="0">
                <a:sym typeface="+mn-ea"/>
              </a:rPr>
              <a:t>Monitor</a:t>
            </a:r>
          </a:p>
        </p:txBody>
      </p:sp>
      <p:grpSp>
        <p:nvGrpSpPr>
          <p:cNvPr id="13" name="Group 4"/>
          <p:cNvGrpSpPr>
            <a:grpSpLocks noChangeAspect="1"/>
          </p:cNvGrpSpPr>
          <p:nvPr/>
        </p:nvGrpSpPr>
        <p:grpSpPr bwMode="auto">
          <a:xfrm>
            <a:off x="388714" y="3241358"/>
            <a:ext cx="8616950" cy="3348037"/>
            <a:chOff x="245" y="1797"/>
            <a:chExt cx="5428" cy="2109"/>
          </a:xfrm>
        </p:grpSpPr>
        <p:sp>
          <p:nvSpPr>
            <p:cNvPr id="14" name="AutoShape 3"/>
            <p:cNvSpPr>
              <a:spLocks noChangeAspect="1" noChangeArrowheads="1" noTextEdit="1"/>
            </p:cNvSpPr>
            <p:nvPr/>
          </p:nvSpPr>
          <p:spPr bwMode="auto">
            <a:xfrm>
              <a:off x="245" y="1797"/>
              <a:ext cx="5428" cy="2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5" name="Rectangle 5"/>
            <p:cNvSpPr>
              <a:spLocks noChangeArrowheads="1"/>
            </p:cNvSpPr>
            <p:nvPr/>
          </p:nvSpPr>
          <p:spPr bwMode="auto">
            <a:xfrm>
              <a:off x="1062" y="2064"/>
              <a:ext cx="1236" cy="1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6" name="Rectangle 6"/>
            <p:cNvSpPr>
              <a:spLocks noChangeArrowheads="1"/>
            </p:cNvSpPr>
            <p:nvPr/>
          </p:nvSpPr>
          <p:spPr bwMode="auto">
            <a:xfrm>
              <a:off x="1062" y="2064"/>
              <a:ext cx="1236" cy="184"/>
            </a:xfrm>
            <a:prstGeom prst="rect">
              <a:avLst/>
            </a:prstGeom>
            <a:noFill/>
            <a:ln w="7938"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7" name="Rectangle 7"/>
            <p:cNvSpPr>
              <a:spLocks noChangeArrowheads="1"/>
            </p:cNvSpPr>
            <p:nvPr/>
          </p:nvSpPr>
          <p:spPr bwMode="auto">
            <a:xfrm>
              <a:off x="1062" y="1805"/>
              <a:ext cx="1236" cy="25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 name="Rectangle 8"/>
            <p:cNvSpPr>
              <a:spLocks noChangeArrowheads="1"/>
            </p:cNvSpPr>
            <p:nvPr/>
          </p:nvSpPr>
          <p:spPr bwMode="auto">
            <a:xfrm>
              <a:off x="1062" y="1805"/>
              <a:ext cx="1236" cy="259"/>
            </a:xfrm>
            <a:prstGeom prst="rect">
              <a:avLst/>
            </a:prstGeom>
            <a:noFill/>
            <a:ln w="7938"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9" name="Rectangle 9"/>
            <p:cNvSpPr>
              <a:spLocks noChangeArrowheads="1"/>
            </p:cNvSpPr>
            <p:nvPr/>
          </p:nvSpPr>
          <p:spPr bwMode="auto">
            <a:xfrm>
              <a:off x="1404" y="1852"/>
              <a:ext cx="591"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1" i="0" u="none" strike="noStrike" cap="none" normalizeH="0" baseline="0" dirty="0">
                  <a:ln>
                    <a:noFill/>
                  </a:ln>
                  <a:solidFill>
                    <a:srgbClr val="000000"/>
                  </a:solidFill>
                  <a:effectLst/>
                  <a:latin typeface="Calibri" panose="020F0502020204030204" charset="0"/>
                </a:rPr>
                <a:t>Component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0" name="Rectangle 10"/>
            <p:cNvSpPr>
              <a:spLocks noChangeArrowheads="1"/>
            </p:cNvSpPr>
            <p:nvPr/>
          </p:nvSpPr>
          <p:spPr bwMode="auto">
            <a:xfrm>
              <a:off x="1544" y="2079"/>
              <a:ext cx="33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0" i="0" u="none" strike="noStrike" cap="none" normalizeH="0" baseline="0">
                  <a:ln>
                    <a:noFill/>
                  </a:ln>
                  <a:solidFill>
                    <a:srgbClr val="000000"/>
                  </a:solidFill>
                  <a:effectLst/>
                  <a:latin typeface="Calibri" panose="020F0502020204030204" charset="0"/>
                </a:rPr>
                <a:t>Draw</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1" name="Rectangle 11"/>
            <p:cNvSpPr>
              <a:spLocks noChangeArrowheads="1"/>
            </p:cNvSpPr>
            <p:nvPr/>
          </p:nvSpPr>
          <p:spPr bwMode="auto">
            <a:xfrm>
              <a:off x="1805" y="2079"/>
              <a:ext cx="14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2" name="Rectangle 12"/>
            <p:cNvSpPr>
              <a:spLocks noChangeArrowheads="1"/>
            </p:cNvSpPr>
            <p:nvPr/>
          </p:nvSpPr>
          <p:spPr bwMode="auto">
            <a:xfrm>
              <a:off x="253" y="2720"/>
              <a:ext cx="1237" cy="1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3" name="Rectangle 13"/>
            <p:cNvSpPr>
              <a:spLocks noChangeArrowheads="1"/>
            </p:cNvSpPr>
            <p:nvPr/>
          </p:nvSpPr>
          <p:spPr bwMode="auto">
            <a:xfrm>
              <a:off x="253" y="2720"/>
              <a:ext cx="1237" cy="184"/>
            </a:xfrm>
            <a:prstGeom prst="rect">
              <a:avLst/>
            </a:prstGeom>
            <a:noFill/>
            <a:ln w="7938"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4" name="Rectangle 14"/>
            <p:cNvSpPr>
              <a:spLocks noChangeArrowheads="1"/>
            </p:cNvSpPr>
            <p:nvPr/>
          </p:nvSpPr>
          <p:spPr bwMode="auto">
            <a:xfrm>
              <a:off x="253" y="2460"/>
              <a:ext cx="1237" cy="2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5" name="Rectangle 15"/>
            <p:cNvSpPr>
              <a:spLocks noChangeArrowheads="1"/>
            </p:cNvSpPr>
            <p:nvPr/>
          </p:nvSpPr>
          <p:spPr bwMode="auto">
            <a:xfrm>
              <a:off x="253" y="2460"/>
              <a:ext cx="1237" cy="260"/>
            </a:xfrm>
            <a:prstGeom prst="rect">
              <a:avLst/>
            </a:prstGeom>
            <a:noFill/>
            <a:ln w="7938"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6" name="Rectangle 16"/>
            <p:cNvSpPr>
              <a:spLocks noChangeArrowheads="1"/>
            </p:cNvSpPr>
            <p:nvPr/>
          </p:nvSpPr>
          <p:spPr bwMode="auto">
            <a:xfrm>
              <a:off x="639" y="2513"/>
              <a:ext cx="55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1" i="0" u="none" strike="noStrike" cap="none" normalizeH="0" baseline="0">
                  <a:ln>
                    <a:noFill/>
                  </a:ln>
                  <a:solidFill>
                    <a:srgbClr val="000000"/>
                  </a:solidFill>
                  <a:effectLst/>
                  <a:latin typeface="Calibri" panose="020F0502020204030204" charset="0"/>
                </a:rPr>
                <a:t>TextView</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7" name="Rectangle 17"/>
            <p:cNvSpPr>
              <a:spLocks noChangeArrowheads="1"/>
            </p:cNvSpPr>
            <p:nvPr/>
          </p:nvSpPr>
          <p:spPr bwMode="auto">
            <a:xfrm>
              <a:off x="735" y="2735"/>
              <a:ext cx="338"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0" i="0" u="none" strike="noStrike" cap="none" normalizeH="0" baseline="0">
                  <a:ln>
                    <a:noFill/>
                  </a:ln>
                  <a:solidFill>
                    <a:srgbClr val="000000"/>
                  </a:solidFill>
                  <a:effectLst/>
                  <a:latin typeface="Calibri" panose="020F0502020204030204" charset="0"/>
                </a:rPr>
                <a:t>Draw</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8" name="Rectangle 18"/>
            <p:cNvSpPr>
              <a:spLocks noChangeArrowheads="1"/>
            </p:cNvSpPr>
            <p:nvPr/>
          </p:nvSpPr>
          <p:spPr bwMode="auto">
            <a:xfrm>
              <a:off x="996" y="2735"/>
              <a:ext cx="141"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9" name="Rectangle 19"/>
            <p:cNvSpPr>
              <a:spLocks noChangeArrowheads="1"/>
            </p:cNvSpPr>
            <p:nvPr/>
          </p:nvSpPr>
          <p:spPr bwMode="auto">
            <a:xfrm>
              <a:off x="1870" y="2720"/>
              <a:ext cx="1237" cy="1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0" name="Rectangle 20"/>
            <p:cNvSpPr>
              <a:spLocks noChangeArrowheads="1"/>
            </p:cNvSpPr>
            <p:nvPr/>
          </p:nvSpPr>
          <p:spPr bwMode="auto">
            <a:xfrm>
              <a:off x="1870" y="2720"/>
              <a:ext cx="1237" cy="184"/>
            </a:xfrm>
            <a:prstGeom prst="rect">
              <a:avLst/>
            </a:prstGeom>
            <a:noFill/>
            <a:ln w="7938"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1" name="Rectangle 21"/>
            <p:cNvSpPr>
              <a:spLocks noChangeArrowheads="1"/>
            </p:cNvSpPr>
            <p:nvPr/>
          </p:nvSpPr>
          <p:spPr bwMode="auto">
            <a:xfrm>
              <a:off x="1870" y="2460"/>
              <a:ext cx="1237" cy="2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2" name="Rectangle 22"/>
            <p:cNvSpPr>
              <a:spLocks noChangeArrowheads="1"/>
            </p:cNvSpPr>
            <p:nvPr/>
          </p:nvSpPr>
          <p:spPr bwMode="auto">
            <a:xfrm>
              <a:off x="1870" y="2460"/>
              <a:ext cx="1237" cy="260"/>
            </a:xfrm>
            <a:prstGeom prst="rect">
              <a:avLst/>
            </a:prstGeom>
            <a:noFill/>
            <a:ln w="7938"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3" name="Rectangle 23"/>
            <p:cNvSpPr>
              <a:spLocks noChangeArrowheads="1"/>
            </p:cNvSpPr>
            <p:nvPr/>
          </p:nvSpPr>
          <p:spPr bwMode="auto">
            <a:xfrm>
              <a:off x="2239" y="2513"/>
              <a:ext cx="59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1" i="0" u="none" strike="noStrike" cap="none" normalizeH="0" baseline="0">
                  <a:ln>
                    <a:noFill/>
                  </a:ln>
                  <a:solidFill>
                    <a:srgbClr val="000000"/>
                  </a:solidFill>
                  <a:effectLst/>
                  <a:latin typeface="Calibri" panose="020F0502020204030204" charset="0"/>
                </a:rPr>
                <a:t>Decorator</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4" name="Rectangle 24"/>
            <p:cNvSpPr>
              <a:spLocks noChangeArrowheads="1"/>
            </p:cNvSpPr>
            <p:nvPr/>
          </p:nvSpPr>
          <p:spPr bwMode="auto">
            <a:xfrm>
              <a:off x="2353" y="2735"/>
              <a:ext cx="337"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0" i="0" u="none" strike="noStrike" cap="none" normalizeH="0" baseline="0">
                  <a:ln>
                    <a:noFill/>
                  </a:ln>
                  <a:solidFill>
                    <a:srgbClr val="000000"/>
                  </a:solidFill>
                  <a:effectLst/>
                  <a:latin typeface="Calibri" panose="020F0502020204030204" charset="0"/>
                </a:rPr>
                <a:t>Draw</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5" name="Rectangle 25"/>
            <p:cNvSpPr>
              <a:spLocks noChangeArrowheads="1"/>
            </p:cNvSpPr>
            <p:nvPr/>
          </p:nvSpPr>
          <p:spPr bwMode="auto">
            <a:xfrm>
              <a:off x="2614" y="2735"/>
              <a:ext cx="141"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6" name="Rectangle 26"/>
            <p:cNvSpPr>
              <a:spLocks noChangeArrowheads="1"/>
            </p:cNvSpPr>
            <p:nvPr/>
          </p:nvSpPr>
          <p:spPr bwMode="auto">
            <a:xfrm>
              <a:off x="2630" y="3371"/>
              <a:ext cx="1237" cy="4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7" name="Rectangle 27"/>
            <p:cNvSpPr>
              <a:spLocks noChangeArrowheads="1"/>
            </p:cNvSpPr>
            <p:nvPr/>
          </p:nvSpPr>
          <p:spPr bwMode="auto">
            <a:xfrm>
              <a:off x="2630" y="3371"/>
              <a:ext cx="1237" cy="493"/>
            </a:xfrm>
            <a:prstGeom prst="rect">
              <a:avLst/>
            </a:prstGeom>
            <a:noFill/>
            <a:ln w="7938"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8" name="Rectangle 28"/>
            <p:cNvSpPr>
              <a:spLocks noChangeArrowheads="1"/>
            </p:cNvSpPr>
            <p:nvPr/>
          </p:nvSpPr>
          <p:spPr bwMode="auto">
            <a:xfrm>
              <a:off x="2630" y="3111"/>
              <a:ext cx="1237" cy="2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9" name="Rectangle 29"/>
            <p:cNvSpPr>
              <a:spLocks noChangeArrowheads="1"/>
            </p:cNvSpPr>
            <p:nvPr/>
          </p:nvSpPr>
          <p:spPr bwMode="auto">
            <a:xfrm>
              <a:off x="2630" y="3111"/>
              <a:ext cx="1237" cy="260"/>
            </a:xfrm>
            <a:prstGeom prst="rect">
              <a:avLst/>
            </a:prstGeom>
            <a:noFill/>
            <a:ln w="7938"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0" name="Rectangle 30"/>
            <p:cNvSpPr>
              <a:spLocks noChangeArrowheads="1"/>
            </p:cNvSpPr>
            <p:nvPr/>
          </p:nvSpPr>
          <p:spPr bwMode="auto">
            <a:xfrm>
              <a:off x="2826" y="3164"/>
              <a:ext cx="95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1" i="0" u="none" strike="noStrike" cap="none" normalizeH="0" baseline="0">
                  <a:ln>
                    <a:noFill/>
                  </a:ln>
                  <a:solidFill>
                    <a:srgbClr val="000000"/>
                  </a:solidFill>
                  <a:effectLst/>
                  <a:latin typeface="Calibri" panose="020F0502020204030204" charset="0"/>
                </a:rPr>
                <a:t>BorderDecorator</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1" name="Rectangle 31"/>
            <p:cNvSpPr>
              <a:spLocks noChangeArrowheads="1"/>
            </p:cNvSpPr>
            <p:nvPr/>
          </p:nvSpPr>
          <p:spPr bwMode="auto">
            <a:xfrm>
              <a:off x="3112" y="3385"/>
              <a:ext cx="33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0" i="0" u="none" strike="noStrike" cap="none" normalizeH="0" baseline="0">
                  <a:ln>
                    <a:noFill/>
                  </a:ln>
                  <a:solidFill>
                    <a:srgbClr val="000000"/>
                  </a:solidFill>
                  <a:effectLst/>
                  <a:latin typeface="Calibri" panose="020F0502020204030204" charset="0"/>
                </a:rPr>
                <a:t>Draw</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2" name="Rectangle 32"/>
            <p:cNvSpPr>
              <a:spLocks noChangeArrowheads="1"/>
            </p:cNvSpPr>
            <p:nvPr/>
          </p:nvSpPr>
          <p:spPr bwMode="auto">
            <a:xfrm>
              <a:off x="3373" y="3385"/>
              <a:ext cx="14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3" name="Rectangle 33"/>
            <p:cNvSpPr>
              <a:spLocks noChangeArrowheads="1"/>
            </p:cNvSpPr>
            <p:nvPr/>
          </p:nvSpPr>
          <p:spPr bwMode="auto">
            <a:xfrm>
              <a:off x="2943" y="3531"/>
              <a:ext cx="690"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0" i="0" u="none" strike="noStrike" cap="none" normalizeH="0" baseline="0">
                  <a:ln>
                    <a:noFill/>
                  </a:ln>
                  <a:solidFill>
                    <a:srgbClr val="000000"/>
                  </a:solidFill>
                  <a:effectLst/>
                  <a:latin typeface="Calibri" panose="020F0502020204030204" charset="0"/>
                </a:rPr>
                <a:t>DrawBorder</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4" name="Rectangle 34"/>
            <p:cNvSpPr>
              <a:spLocks noChangeArrowheads="1"/>
            </p:cNvSpPr>
            <p:nvPr/>
          </p:nvSpPr>
          <p:spPr bwMode="auto">
            <a:xfrm>
              <a:off x="3541" y="3531"/>
              <a:ext cx="141"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5" name="Freeform 35"/>
            <p:cNvSpPr>
              <a:spLocks noEditPoints="1"/>
            </p:cNvSpPr>
            <p:nvPr/>
          </p:nvSpPr>
          <p:spPr bwMode="auto">
            <a:xfrm>
              <a:off x="2648" y="3688"/>
              <a:ext cx="1199" cy="5"/>
            </a:xfrm>
            <a:custGeom>
              <a:avLst/>
              <a:gdLst>
                <a:gd name="T0" fmla="*/ 26 w 1199"/>
                <a:gd name="T1" fmla="*/ 0 h 5"/>
                <a:gd name="T2" fmla="*/ 31 w 1199"/>
                <a:gd name="T3" fmla="*/ 5 h 5"/>
                <a:gd name="T4" fmla="*/ 61 w 1199"/>
                <a:gd name="T5" fmla="*/ 0 h 5"/>
                <a:gd name="T6" fmla="*/ 86 w 1199"/>
                <a:gd name="T7" fmla="*/ 5 h 5"/>
                <a:gd name="T8" fmla="*/ 91 w 1199"/>
                <a:gd name="T9" fmla="*/ 0 h 5"/>
                <a:gd name="T10" fmla="*/ 132 w 1199"/>
                <a:gd name="T11" fmla="*/ 0 h 5"/>
                <a:gd name="T12" fmla="*/ 137 w 1199"/>
                <a:gd name="T13" fmla="*/ 5 h 5"/>
                <a:gd name="T14" fmla="*/ 167 w 1199"/>
                <a:gd name="T15" fmla="*/ 0 h 5"/>
                <a:gd name="T16" fmla="*/ 192 w 1199"/>
                <a:gd name="T17" fmla="*/ 5 h 5"/>
                <a:gd name="T18" fmla="*/ 197 w 1199"/>
                <a:gd name="T19" fmla="*/ 0 h 5"/>
                <a:gd name="T20" fmla="*/ 237 w 1199"/>
                <a:gd name="T21" fmla="*/ 0 h 5"/>
                <a:gd name="T22" fmla="*/ 242 w 1199"/>
                <a:gd name="T23" fmla="*/ 5 h 5"/>
                <a:gd name="T24" fmla="*/ 273 w 1199"/>
                <a:gd name="T25" fmla="*/ 0 h 5"/>
                <a:gd name="T26" fmla="*/ 298 w 1199"/>
                <a:gd name="T27" fmla="*/ 5 h 5"/>
                <a:gd name="T28" fmla="*/ 303 w 1199"/>
                <a:gd name="T29" fmla="*/ 0 h 5"/>
                <a:gd name="T30" fmla="*/ 343 w 1199"/>
                <a:gd name="T31" fmla="*/ 0 h 5"/>
                <a:gd name="T32" fmla="*/ 348 w 1199"/>
                <a:gd name="T33" fmla="*/ 5 h 5"/>
                <a:gd name="T34" fmla="*/ 379 w 1199"/>
                <a:gd name="T35" fmla="*/ 0 h 5"/>
                <a:gd name="T36" fmla="*/ 404 w 1199"/>
                <a:gd name="T37" fmla="*/ 5 h 5"/>
                <a:gd name="T38" fmla="*/ 409 w 1199"/>
                <a:gd name="T39" fmla="*/ 0 h 5"/>
                <a:gd name="T40" fmla="*/ 449 w 1199"/>
                <a:gd name="T41" fmla="*/ 0 h 5"/>
                <a:gd name="T42" fmla="*/ 454 w 1199"/>
                <a:gd name="T43" fmla="*/ 5 h 5"/>
                <a:gd name="T44" fmla="*/ 484 w 1199"/>
                <a:gd name="T45" fmla="*/ 0 h 5"/>
                <a:gd name="T46" fmla="*/ 510 w 1199"/>
                <a:gd name="T47" fmla="*/ 5 h 5"/>
                <a:gd name="T48" fmla="*/ 515 w 1199"/>
                <a:gd name="T49" fmla="*/ 0 h 5"/>
                <a:gd name="T50" fmla="*/ 555 w 1199"/>
                <a:gd name="T51" fmla="*/ 0 h 5"/>
                <a:gd name="T52" fmla="*/ 560 w 1199"/>
                <a:gd name="T53" fmla="*/ 5 h 5"/>
                <a:gd name="T54" fmla="*/ 590 w 1199"/>
                <a:gd name="T55" fmla="*/ 0 h 5"/>
                <a:gd name="T56" fmla="*/ 615 w 1199"/>
                <a:gd name="T57" fmla="*/ 5 h 5"/>
                <a:gd name="T58" fmla="*/ 620 w 1199"/>
                <a:gd name="T59" fmla="*/ 0 h 5"/>
                <a:gd name="T60" fmla="*/ 661 w 1199"/>
                <a:gd name="T61" fmla="*/ 0 h 5"/>
                <a:gd name="T62" fmla="*/ 666 w 1199"/>
                <a:gd name="T63" fmla="*/ 5 h 5"/>
                <a:gd name="T64" fmla="*/ 696 w 1199"/>
                <a:gd name="T65" fmla="*/ 0 h 5"/>
                <a:gd name="T66" fmla="*/ 721 w 1199"/>
                <a:gd name="T67" fmla="*/ 5 h 5"/>
                <a:gd name="T68" fmla="*/ 726 w 1199"/>
                <a:gd name="T69" fmla="*/ 0 h 5"/>
                <a:gd name="T70" fmla="*/ 767 w 1199"/>
                <a:gd name="T71" fmla="*/ 0 h 5"/>
                <a:gd name="T72" fmla="*/ 772 w 1199"/>
                <a:gd name="T73" fmla="*/ 5 h 5"/>
                <a:gd name="T74" fmla="*/ 802 w 1199"/>
                <a:gd name="T75" fmla="*/ 0 h 5"/>
                <a:gd name="T76" fmla="*/ 827 w 1199"/>
                <a:gd name="T77" fmla="*/ 5 h 5"/>
                <a:gd name="T78" fmla="*/ 832 w 1199"/>
                <a:gd name="T79" fmla="*/ 0 h 5"/>
                <a:gd name="T80" fmla="*/ 873 w 1199"/>
                <a:gd name="T81" fmla="*/ 0 h 5"/>
                <a:gd name="T82" fmla="*/ 878 w 1199"/>
                <a:gd name="T83" fmla="*/ 5 h 5"/>
                <a:gd name="T84" fmla="*/ 908 w 1199"/>
                <a:gd name="T85" fmla="*/ 0 h 5"/>
                <a:gd name="T86" fmla="*/ 933 w 1199"/>
                <a:gd name="T87" fmla="*/ 5 h 5"/>
                <a:gd name="T88" fmla="*/ 938 w 1199"/>
                <a:gd name="T89" fmla="*/ 0 h 5"/>
                <a:gd name="T90" fmla="*/ 978 w 1199"/>
                <a:gd name="T91" fmla="*/ 0 h 5"/>
                <a:gd name="T92" fmla="*/ 984 w 1199"/>
                <a:gd name="T93" fmla="*/ 5 h 5"/>
                <a:gd name="T94" fmla="*/ 1014 w 1199"/>
                <a:gd name="T95" fmla="*/ 0 h 5"/>
                <a:gd name="T96" fmla="*/ 1039 w 1199"/>
                <a:gd name="T97" fmla="*/ 5 h 5"/>
                <a:gd name="T98" fmla="*/ 1044 w 1199"/>
                <a:gd name="T99" fmla="*/ 0 h 5"/>
                <a:gd name="T100" fmla="*/ 1084 w 1199"/>
                <a:gd name="T101" fmla="*/ 0 h 5"/>
                <a:gd name="T102" fmla="*/ 1089 w 1199"/>
                <a:gd name="T103" fmla="*/ 5 h 5"/>
                <a:gd name="T104" fmla="*/ 1120 w 1199"/>
                <a:gd name="T105" fmla="*/ 0 h 5"/>
                <a:gd name="T106" fmla="*/ 1145 w 1199"/>
                <a:gd name="T107" fmla="*/ 5 h 5"/>
                <a:gd name="T108" fmla="*/ 1150 w 1199"/>
                <a:gd name="T109" fmla="*/ 0 h 5"/>
                <a:gd name="T110" fmla="*/ 1190 w 1199"/>
                <a:gd name="T111" fmla="*/ 0 h 5"/>
                <a:gd name="T112" fmla="*/ 1195 w 1199"/>
                <a:gd name="T11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99" h="5">
                  <a:moveTo>
                    <a:pt x="0" y="0"/>
                  </a:moveTo>
                  <a:lnTo>
                    <a:pt x="11" y="0"/>
                  </a:lnTo>
                  <a:lnTo>
                    <a:pt x="11" y="5"/>
                  </a:lnTo>
                  <a:lnTo>
                    <a:pt x="0" y="5"/>
                  </a:lnTo>
                  <a:lnTo>
                    <a:pt x="0" y="0"/>
                  </a:lnTo>
                  <a:close/>
                  <a:moveTo>
                    <a:pt x="16" y="0"/>
                  </a:moveTo>
                  <a:lnTo>
                    <a:pt x="26" y="0"/>
                  </a:lnTo>
                  <a:lnTo>
                    <a:pt x="26" y="5"/>
                  </a:lnTo>
                  <a:lnTo>
                    <a:pt x="16" y="5"/>
                  </a:lnTo>
                  <a:lnTo>
                    <a:pt x="16" y="0"/>
                  </a:lnTo>
                  <a:close/>
                  <a:moveTo>
                    <a:pt x="31" y="0"/>
                  </a:moveTo>
                  <a:lnTo>
                    <a:pt x="41" y="0"/>
                  </a:lnTo>
                  <a:lnTo>
                    <a:pt x="41" y="5"/>
                  </a:lnTo>
                  <a:lnTo>
                    <a:pt x="31" y="5"/>
                  </a:lnTo>
                  <a:lnTo>
                    <a:pt x="31" y="0"/>
                  </a:lnTo>
                  <a:close/>
                  <a:moveTo>
                    <a:pt x="46" y="0"/>
                  </a:moveTo>
                  <a:lnTo>
                    <a:pt x="56" y="0"/>
                  </a:lnTo>
                  <a:lnTo>
                    <a:pt x="56" y="5"/>
                  </a:lnTo>
                  <a:lnTo>
                    <a:pt x="46" y="5"/>
                  </a:lnTo>
                  <a:lnTo>
                    <a:pt x="46" y="0"/>
                  </a:lnTo>
                  <a:close/>
                  <a:moveTo>
                    <a:pt x="61" y="0"/>
                  </a:moveTo>
                  <a:lnTo>
                    <a:pt x="71" y="0"/>
                  </a:lnTo>
                  <a:lnTo>
                    <a:pt x="71" y="5"/>
                  </a:lnTo>
                  <a:lnTo>
                    <a:pt x="61" y="5"/>
                  </a:lnTo>
                  <a:lnTo>
                    <a:pt x="61" y="0"/>
                  </a:lnTo>
                  <a:close/>
                  <a:moveTo>
                    <a:pt x="76" y="0"/>
                  </a:moveTo>
                  <a:lnTo>
                    <a:pt x="86" y="0"/>
                  </a:lnTo>
                  <a:lnTo>
                    <a:pt x="86" y="5"/>
                  </a:lnTo>
                  <a:lnTo>
                    <a:pt x="76" y="5"/>
                  </a:lnTo>
                  <a:lnTo>
                    <a:pt x="76" y="0"/>
                  </a:lnTo>
                  <a:close/>
                  <a:moveTo>
                    <a:pt x="91" y="0"/>
                  </a:moveTo>
                  <a:lnTo>
                    <a:pt x="101" y="0"/>
                  </a:lnTo>
                  <a:lnTo>
                    <a:pt x="101" y="5"/>
                  </a:lnTo>
                  <a:lnTo>
                    <a:pt x="91" y="5"/>
                  </a:lnTo>
                  <a:lnTo>
                    <a:pt x="91" y="0"/>
                  </a:lnTo>
                  <a:close/>
                  <a:moveTo>
                    <a:pt x="107" y="0"/>
                  </a:moveTo>
                  <a:lnTo>
                    <a:pt x="117" y="0"/>
                  </a:lnTo>
                  <a:lnTo>
                    <a:pt x="117" y="5"/>
                  </a:lnTo>
                  <a:lnTo>
                    <a:pt x="107" y="5"/>
                  </a:lnTo>
                  <a:lnTo>
                    <a:pt x="107" y="0"/>
                  </a:lnTo>
                  <a:close/>
                  <a:moveTo>
                    <a:pt x="122" y="0"/>
                  </a:moveTo>
                  <a:lnTo>
                    <a:pt x="132" y="0"/>
                  </a:lnTo>
                  <a:lnTo>
                    <a:pt x="132" y="5"/>
                  </a:lnTo>
                  <a:lnTo>
                    <a:pt x="122" y="5"/>
                  </a:lnTo>
                  <a:lnTo>
                    <a:pt x="122" y="0"/>
                  </a:lnTo>
                  <a:close/>
                  <a:moveTo>
                    <a:pt x="137" y="0"/>
                  </a:moveTo>
                  <a:lnTo>
                    <a:pt x="147" y="0"/>
                  </a:lnTo>
                  <a:lnTo>
                    <a:pt x="147" y="5"/>
                  </a:lnTo>
                  <a:lnTo>
                    <a:pt x="137" y="5"/>
                  </a:lnTo>
                  <a:lnTo>
                    <a:pt x="137" y="0"/>
                  </a:lnTo>
                  <a:close/>
                  <a:moveTo>
                    <a:pt x="152" y="0"/>
                  </a:moveTo>
                  <a:lnTo>
                    <a:pt x="162" y="0"/>
                  </a:lnTo>
                  <a:lnTo>
                    <a:pt x="162" y="5"/>
                  </a:lnTo>
                  <a:lnTo>
                    <a:pt x="152" y="5"/>
                  </a:lnTo>
                  <a:lnTo>
                    <a:pt x="152" y="0"/>
                  </a:lnTo>
                  <a:close/>
                  <a:moveTo>
                    <a:pt x="167" y="0"/>
                  </a:moveTo>
                  <a:lnTo>
                    <a:pt x="177" y="0"/>
                  </a:lnTo>
                  <a:lnTo>
                    <a:pt x="177" y="5"/>
                  </a:lnTo>
                  <a:lnTo>
                    <a:pt x="167" y="5"/>
                  </a:lnTo>
                  <a:lnTo>
                    <a:pt x="167" y="0"/>
                  </a:lnTo>
                  <a:close/>
                  <a:moveTo>
                    <a:pt x="182" y="0"/>
                  </a:moveTo>
                  <a:lnTo>
                    <a:pt x="192" y="0"/>
                  </a:lnTo>
                  <a:lnTo>
                    <a:pt x="192" y="5"/>
                  </a:lnTo>
                  <a:lnTo>
                    <a:pt x="182" y="5"/>
                  </a:lnTo>
                  <a:lnTo>
                    <a:pt x="182" y="0"/>
                  </a:lnTo>
                  <a:close/>
                  <a:moveTo>
                    <a:pt x="197" y="0"/>
                  </a:moveTo>
                  <a:lnTo>
                    <a:pt x="207" y="0"/>
                  </a:lnTo>
                  <a:lnTo>
                    <a:pt x="207" y="5"/>
                  </a:lnTo>
                  <a:lnTo>
                    <a:pt x="197" y="5"/>
                  </a:lnTo>
                  <a:lnTo>
                    <a:pt x="197" y="0"/>
                  </a:lnTo>
                  <a:close/>
                  <a:moveTo>
                    <a:pt x="212" y="0"/>
                  </a:moveTo>
                  <a:lnTo>
                    <a:pt x="222" y="0"/>
                  </a:lnTo>
                  <a:lnTo>
                    <a:pt x="222" y="5"/>
                  </a:lnTo>
                  <a:lnTo>
                    <a:pt x="212" y="5"/>
                  </a:lnTo>
                  <a:lnTo>
                    <a:pt x="212" y="0"/>
                  </a:lnTo>
                  <a:close/>
                  <a:moveTo>
                    <a:pt x="227" y="0"/>
                  </a:moveTo>
                  <a:lnTo>
                    <a:pt x="237" y="0"/>
                  </a:lnTo>
                  <a:lnTo>
                    <a:pt x="237" y="5"/>
                  </a:lnTo>
                  <a:lnTo>
                    <a:pt x="227" y="5"/>
                  </a:lnTo>
                  <a:lnTo>
                    <a:pt x="227" y="0"/>
                  </a:lnTo>
                  <a:close/>
                  <a:moveTo>
                    <a:pt x="242" y="0"/>
                  </a:moveTo>
                  <a:lnTo>
                    <a:pt x="253" y="0"/>
                  </a:lnTo>
                  <a:lnTo>
                    <a:pt x="253" y="5"/>
                  </a:lnTo>
                  <a:lnTo>
                    <a:pt x="242" y="5"/>
                  </a:lnTo>
                  <a:lnTo>
                    <a:pt x="242" y="0"/>
                  </a:lnTo>
                  <a:close/>
                  <a:moveTo>
                    <a:pt x="258" y="0"/>
                  </a:moveTo>
                  <a:lnTo>
                    <a:pt x="268" y="0"/>
                  </a:lnTo>
                  <a:lnTo>
                    <a:pt x="268" y="5"/>
                  </a:lnTo>
                  <a:lnTo>
                    <a:pt x="258" y="5"/>
                  </a:lnTo>
                  <a:lnTo>
                    <a:pt x="258" y="0"/>
                  </a:lnTo>
                  <a:close/>
                  <a:moveTo>
                    <a:pt x="273" y="0"/>
                  </a:moveTo>
                  <a:lnTo>
                    <a:pt x="283" y="0"/>
                  </a:lnTo>
                  <a:lnTo>
                    <a:pt x="283" y="5"/>
                  </a:lnTo>
                  <a:lnTo>
                    <a:pt x="273" y="5"/>
                  </a:lnTo>
                  <a:lnTo>
                    <a:pt x="273" y="0"/>
                  </a:lnTo>
                  <a:close/>
                  <a:moveTo>
                    <a:pt x="288" y="0"/>
                  </a:moveTo>
                  <a:lnTo>
                    <a:pt x="298" y="0"/>
                  </a:lnTo>
                  <a:lnTo>
                    <a:pt x="298" y="5"/>
                  </a:lnTo>
                  <a:lnTo>
                    <a:pt x="288" y="5"/>
                  </a:lnTo>
                  <a:lnTo>
                    <a:pt x="288" y="0"/>
                  </a:lnTo>
                  <a:close/>
                  <a:moveTo>
                    <a:pt x="303" y="0"/>
                  </a:moveTo>
                  <a:lnTo>
                    <a:pt x="313" y="0"/>
                  </a:lnTo>
                  <a:lnTo>
                    <a:pt x="313" y="5"/>
                  </a:lnTo>
                  <a:lnTo>
                    <a:pt x="303" y="5"/>
                  </a:lnTo>
                  <a:lnTo>
                    <a:pt x="303" y="0"/>
                  </a:lnTo>
                  <a:close/>
                  <a:moveTo>
                    <a:pt x="318" y="0"/>
                  </a:moveTo>
                  <a:lnTo>
                    <a:pt x="328" y="0"/>
                  </a:lnTo>
                  <a:lnTo>
                    <a:pt x="328" y="5"/>
                  </a:lnTo>
                  <a:lnTo>
                    <a:pt x="318" y="5"/>
                  </a:lnTo>
                  <a:lnTo>
                    <a:pt x="318" y="0"/>
                  </a:lnTo>
                  <a:close/>
                  <a:moveTo>
                    <a:pt x="333" y="0"/>
                  </a:moveTo>
                  <a:lnTo>
                    <a:pt x="343" y="0"/>
                  </a:lnTo>
                  <a:lnTo>
                    <a:pt x="343" y="5"/>
                  </a:lnTo>
                  <a:lnTo>
                    <a:pt x="333" y="5"/>
                  </a:lnTo>
                  <a:lnTo>
                    <a:pt x="333" y="0"/>
                  </a:lnTo>
                  <a:close/>
                  <a:moveTo>
                    <a:pt x="348" y="0"/>
                  </a:moveTo>
                  <a:lnTo>
                    <a:pt x="359" y="0"/>
                  </a:lnTo>
                  <a:lnTo>
                    <a:pt x="359" y="5"/>
                  </a:lnTo>
                  <a:lnTo>
                    <a:pt x="348" y="5"/>
                  </a:lnTo>
                  <a:lnTo>
                    <a:pt x="348" y="0"/>
                  </a:lnTo>
                  <a:close/>
                  <a:moveTo>
                    <a:pt x="364" y="0"/>
                  </a:moveTo>
                  <a:lnTo>
                    <a:pt x="374" y="0"/>
                  </a:lnTo>
                  <a:lnTo>
                    <a:pt x="374" y="5"/>
                  </a:lnTo>
                  <a:lnTo>
                    <a:pt x="364" y="5"/>
                  </a:lnTo>
                  <a:lnTo>
                    <a:pt x="364" y="0"/>
                  </a:lnTo>
                  <a:close/>
                  <a:moveTo>
                    <a:pt x="379" y="0"/>
                  </a:moveTo>
                  <a:lnTo>
                    <a:pt x="389" y="0"/>
                  </a:lnTo>
                  <a:lnTo>
                    <a:pt x="389" y="5"/>
                  </a:lnTo>
                  <a:lnTo>
                    <a:pt x="379" y="5"/>
                  </a:lnTo>
                  <a:lnTo>
                    <a:pt x="379" y="0"/>
                  </a:lnTo>
                  <a:close/>
                  <a:moveTo>
                    <a:pt x="394" y="0"/>
                  </a:moveTo>
                  <a:lnTo>
                    <a:pt x="404" y="0"/>
                  </a:lnTo>
                  <a:lnTo>
                    <a:pt x="404" y="5"/>
                  </a:lnTo>
                  <a:lnTo>
                    <a:pt x="394" y="5"/>
                  </a:lnTo>
                  <a:lnTo>
                    <a:pt x="394" y="0"/>
                  </a:lnTo>
                  <a:close/>
                  <a:moveTo>
                    <a:pt x="409" y="0"/>
                  </a:moveTo>
                  <a:lnTo>
                    <a:pt x="419" y="0"/>
                  </a:lnTo>
                  <a:lnTo>
                    <a:pt x="419" y="5"/>
                  </a:lnTo>
                  <a:lnTo>
                    <a:pt x="409" y="5"/>
                  </a:lnTo>
                  <a:lnTo>
                    <a:pt x="409" y="0"/>
                  </a:lnTo>
                  <a:close/>
                  <a:moveTo>
                    <a:pt x="424" y="0"/>
                  </a:moveTo>
                  <a:lnTo>
                    <a:pt x="434" y="0"/>
                  </a:lnTo>
                  <a:lnTo>
                    <a:pt x="434" y="5"/>
                  </a:lnTo>
                  <a:lnTo>
                    <a:pt x="424" y="5"/>
                  </a:lnTo>
                  <a:lnTo>
                    <a:pt x="424" y="0"/>
                  </a:lnTo>
                  <a:close/>
                  <a:moveTo>
                    <a:pt x="439" y="0"/>
                  </a:moveTo>
                  <a:lnTo>
                    <a:pt x="449" y="0"/>
                  </a:lnTo>
                  <a:lnTo>
                    <a:pt x="449" y="5"/>
                  </a:lnTo>
                  <a:lnTo>
                    <a:pt x="439" y="5"/>
                  </a:lnTo>
                  <a:lnTo>
                    <a:pt x="439" y="0"/>
                  </a:lnTo>
                  <a:close/>
                  <a:moveTo>
                    <a:pt x="454" y="0"/>
                  </a:moveTo>
                  <a:lnTo>
                    <a:pt x="464" y="0"/>
                  </a:lnTo>
                  <a:lnTo>
                    <a:pt x="464" y="5"/>
                  </a:lnTo>
                  <a:lnTo>
                    <a:pt x="454" y="5"/>
                  </a:lnTo>
                  <a:lnTo>
                    <a:pt x="454" y="0"/>
                  </a:lnTo>
                  <a:close/>
                  <a:moveTo>
                    <a:pt x="469" y="0"/>
                  </a:moveTo>
                  <a:lnTo>
                    <a:pt x="479" y="0"/>
                  </a:lnTo>
                  <a:lnTo>
                    <a:pt x="479" y="5"/>
                  </a:lnTo>
                  <a:lnTo>
                    <a:pt x="469" y="5"/>
                  </a:lnTo>
                  <a:lnTo>
                    <a:pt x="469" y="0"/>
                  </a:lnTo>
                  <a:close/>
                  <a:moveTo>
                    <a:pt x="484" y="0"/>
                  </a:moveTo>
                  <a:lnTo>
                    <a:pt x="495" y="0"/>
                  </a:lnTo>
                  <a:lnTo>
                    <a:pt x="495" y="5"/>
                  </a:lnTo>
                  <a:lnTo>
                    <a:pt x="484" y="5"/>
                  </a:lnTo>
                  <a:lnTo>
                    <a:pt x="484" y="0"/>
                  </a:lnTo>
                  <a:close/>
                  <a:moveTo>
                    <a:pt x="500" y="0"/>
                  </a:moveTo>
                  <a:lnTo>
                    <a:pt x="510" y="0"/>
                  </a:lnTo>
                  <a:lnTo>
                    <a:pt x="510" y="5"/>
                  </a:lnTo>
                  <a:lnTo>
                    <a:pt x="500" y="5"/>
                  </a:lnTo>
                  <a:lnTo>
                    <a:pt x="500" y="0"/>
                  </a:lnTo>
                  <a:close/>
                  <a:moveTo>
                    <a:pt x="515" y="0"/>
                  </a:moveTo>
                  <a:lnTo>
                    <a:pt x="525" y="0"/>
                  </a:lnTo>
                  <a:lnTo>
                    <a:pt x="525" y="5"/>
                  </a:lnTo>
                  <a:lnTo>
                    <a:pt x="515" y="5"/>
                  </a:lnTo>
                  <a:lnTo>
                    <a:pt x="515" y="0"/>
                  </a:lnTo>
                  <a:close/>
                  <a:moveTo>
                    <a:pt x="530" y="0"/>
                  </a:moveTo>
                  <a:lnTo>
                    <a:pt x="540" y="0"/>
                  </a:lnTo>
                  <a:lnTo>
                    <a:pt x="540" y="5"/>
                  </a:lnTo>
                  <a:lnTo>
                    <a:pt x="530" y="5"/>
                  </a:lnTo>
                  <a:lnTo>
                    <a:pt x="530" y="0"/>
                  </a:lnTo>
                  <a:close/>
                  <a:moveTo>
                    <a:pt x="545" y="0"/>
                  </a:moveTo>
                  <a:lnTo>
                    <a:pt x="555" y="0"/>
                  </a:lnTo>
                  <a:lnTo>
                    <a:pt x="555" y="5"/>
                  </a:lnTo>
                  <a:lnTo>
                    <a:pt x="545" y="5"/>
                  </a:lnTo>
                  <a:lnTo>
                    <a:pt x="545" y="0"/>
                  </a:lnTo>
                  <a:close/>
                  <a:moveTo>
                    <a:pt x="560" y="0"/>
                  </a:moveTo>
                  <a:lnTo>
                    <a:pt x="570" y="0"/>
                  </a:lnTo>
                  <a:lnTo>
                    <a:pt x="570" y="5"/>
                  </a:lnTo>
                  <a:lnTo>
                    <a:pt x="560" y="5"/>
                  </a:lnTo>
                  <a:lnTo>
                    <a:pt x="560" y="0"/>
                  </a:lnTo>
                  <a:close/>
                  <a:moveTo>
                    <a:pt x="575" y="0"/>
                  </a:moveTo>
                  <a:lnTo>
                    <a:pt x="585" y="0"/>
                  </a:lnTo>
                  <a:lnTo>
                    <a:pt x="585" y="5"/>
                  </a:lnTo>
                  <a:lnTo>
                    <a:pt x="575" y="5"/>
                  </a:lnTo>
                  <a:lnTo>
                    <a:pt x="575" y="0"/>
                  </a:lnTo>
                  <a:close/>
                  <a:moveTo>
                    <a:pt x="590" y="0"/>
                  </a:moveTo>
                  <a:lnTo>
                    <a:pt x="600" y="0"/>
                  </a:lnTo>
                  <a:lnTo>
                    <a:pt x="600" y="5"/>
                  </a:lnTo>
                  <a:lnTo>
                    <a:pt x="590" y="5"/>
                  </a:lnTo>
                  <a:lnTo>
                    <a:pt x="590" y="0"/>
                  </a:lnTo>
                  <a:close/>
                  <a:moveTo>
                    <a:pt x="605" y="0"/>
                  </a:moveTo>
                  <a:lnTo>
                    <a:pt x="615" y="0"/>
                  </a:lnTo>
                  <a:lnTo>
                    <a:pt x="615" y="5"/>
                  </a:lnTo>
                  <a:lnTo>
                    <a:pt x="605" y="5"/>
                  </a:lnTo>
                  <a:lnTo>
                    <a:pt x="605" y="0"/>
                  </a:lnTo>
                  <a:close/>
                  <a:moveTo>
                    <a:pt x="620" y="0"/>
                  </a:moveTo>
                  <a:lnTo>
                    <a:pt x="630" y="0"/>
                  </a:lnTo>
                  <a:lnTo>
                    <a:pt x="630" y="5"/>
                  </a:lnTo>
                  <a:lnTo>
                    <a:pt x="620" y="5"/>
                  </a:lnTo>
                  <a:lnTo>
                    <a:pt x="620" y="0"/>
                  </a:lnTo>
                  <a:close/>
                  <a:moveTo>
                    <a:pt x="636" y="0"/>
                  </a:moveTo>
                  <a:lnTo>
                    <a:pt x="646" y="0"/>
                  </a:lnTo>
                  <a:lnTo>
                    <a:pt x="646" y="5"/>
                  </a:lnTo>
                  <a:lnTo>
                    <a:pt x="636" y="5"/>
                  </a:lnTo>
                  <a:lnTo>
                    <a:pt x="636" y="0"/>
                  </a:lnTo>
                  <a:close/>
                  <a:moveTo>
                    <a:pt x="651" y="0"/>
                  </a:moveTo>
                  <a:lnTo>
                    <a:pt x="661" y="0"/>
                  </a:lnTo>
                  <a:lnTo>
                    <a:pt x="661" y="5"/>
                  </a:lnTo>
                  <a:lnTo>
                    <a:pt x="651" y="5"/>
                  </a:lnTo>
                  <a:lnTo>
                    <a:pt x="651" y="0"/>
                  </a:lnTo>
                  <a:close/>
                  <a:moveTo>
                    <a:pt x="666" y="0"/>
                  </a:moveTo>
                  <a:lnTo>
                    <a:pt x="676" y="0"/>
                  </a:lnTo>
                  <a:lnTo>
                    <a:pt x="676" y="5"/>
                  </a:lnTo>
                  <a:lnTo>
                    <a:pt x="666" y="5"/>
                  </a:lnTo>
                  <a:lnTo>
                    <a:pt x="666" y="0"/>
                  </a:lnTo>
                  <a:close/>
                  <a:moveTo>
                    <a:pt x="681" y="0"/>
                  </a:moveTo>
                  <a:lnTo>
                    <a:pt x="691" y="0"/>
                  </a:lnTo>
                  <a:lnTo>
                    <a:pt x="691" y="5"/>
                  </a:lnTo>
                  <a:lnTo>
                    <a:pt x="681" y="5"/>
                  </a:lnTo>
                  <a:lnTo>
                    <a:pt x="681" y="0"/>
                  </a:lnTo>
                  <a:close/>
                  <a:moveTo>
                    <a:pt x="696" y="0"/>
                  </a:moveTo>
                  <a:lnTo>
                    <a:pt x="706" y="0"/>
                  </a:lnTo>
                  <a:lnTo>
                    <a:pt x="706" y="5"/>
                  </a:lnTo>
                  <a:lnTo>
                    <a:pt x="696" y="5"/>
                  </a:lnTo>
                  <a:lnTo>
                    <a:pt x="696" y="0"/>
                  </a:lnTo>
                  <a:close/>
                  <a:moveTo>
                    <a:pt x="711" y="0"/>
                  </a:moveTo>
                  <a:lnTo>
                    <a:pt x="721" y="0"/>
                  </a:lnTo>
                  <a:lnTo>
                    <a:pt x="721" y="5"/>
                  </a:lnTo>
                  <a:lnTo>
                    <a:pt x="711" y="5"/>
                  </a:lnTo>
                  <a:lnTo>
                    <a:pt x="711" y="0"/>
                  </a:lnTo>
                  <a:close/>
                  <a:moveTo>
                    <a:pt x="726" y="0"/>
                  </a:moveTo>
                  <a:lnTo>
                    <a:pt x="737" y="0"/>
                  </a:lnTo>
                  <a:lnTo>
                    <a:pt x="737" y="5"/>
                  </a:lnTo>
                  <a:lnTo>
                    <a:pt x="726" y="5"/>
                  </a:lnTo>
                  <a:lnTo>
                    <a:pt x="726" y="0"/>
                  </a:lnTo>
                  <a:close/>
                  <a:moveTo>
                    <a:pt x="742" y="0"/>
                  </a:moveTo>
                  <a:lnTo>
                    <a:pt x="752" y="0"/>
                  </a:lnTo>
                  <a:lnTo>
                    <a:pt x="752" y="5"/>
                  </a:lnTo>
                  <a:lnTo>
                    <a:pt x="742" y="5"/>
                  </a:lnTo>
                  <a:lnTo>
                    <a:pt x="742" y="0"/>
                  </a:lnTo>
                  <a:close/>
                  <a:moveTo>
                    <a:pt x="757" y="0"/>
                  </a:moveTo>
                  <a:lnTo>
                    <a:pt x="767" y="0"/>
                  </a:lnTo>
                  <a:lnTo>
                    <a:pt x="767" y="5"/>
                  </a:lnTo>
                  <a:lnTo>
                    <a:pt x="757" y="5"/>
                  </a:lnTo>
                  <a:lnTo>
                    <a:pt x="757" y="0"/>
                  </a:lnTo>
                  <a:close/>
                  <a:moveTo>
                    <a:pt x="772" y="0"/>
                  </a:moveTo>
                  <a:lnTo>
                    <a:pt x="782" y="0"/>
                  </a:lnTo>
                  <a:lnTo>
                    <a:pt x="782" y="5"/>
                  </a:lnTo>
                  <a:lnTo>
                    <a:pt x="772" y="5"/>
                  </a:lnTo>
                  <a:lnTo>
                    <a:pt x="772" y="0"/>
                  </a:lnTo>
                  <a:close/>
                  <a:moveTo>
                    <a:pt x="787" y="0"/>
                  </a:moveTo>
                  <a:lnTo>
                    <a:pt x="797" y="0"/>
                  </a:lnTo>
                  <a:lnTo>
                    <a:pt x="797" y="5"/>
                  </a:lnTo>
                  <a:lnTo>
                    <a:pt x="787" y="5"/>
                  </a:lnTo>
                  <a:lnTo>
                    <a:pt x="787" y="0"/>
                  </a:lnTo>
                  <a:close/>
                  <a:moveTo>
                    <a:pt x="802" y="0"/>
                  </a:moveTo>
                  <a:lnTo>
                    <a:pt x="812" y="0"/>
                  </a:lnTo>
                  <a:lnTo>
                    <a:pt x="812" y="5"/>
                  </a:lnTo>
                  <a:lnTo>
                    <a:pt x="802" y="5"/>
                  </a:lnTo>
                  <a:lnTo>
                    <a:pt x="802" y="0"/>
                  </a:lnTo>
                  <a:close/>
                  <a:moveTo>
                    <a:pt x="817" y="0"/>
                  </a:moveTo>
                  <a:lnTo>
                    <a:pt x="827" y="0"/>
                  </a:lnTo>
                  <a:lnTo>
                    <a:pt x="827" y="5"/>
                  </a:lnTo>
                  <a:lnTo>
                    <a:pt x="817" y="5"/>
                  </a:lnTo>
                  <a:lnTo>
                    <a:pt x="817" y="0"/>
                  </a:lnTo>
                  <a:close/>
                  <a:moveTo>
                    <a:pt x="832" y="0"/>
                  </a:moveTo>
                  <a:lnTo>
                    <a:pt x="842" y="0"/>
                  </a:lnTo>
                  <a:lnTo>
                    <a:pt x="842" y="5"/>
                  </a:lnTo>
                  <a:lnTo>
                    <a:pt x="832" y="5"/>
                  </a:lnTo>
                  <a:lnTo>
                    <a:pt x="832" y="0"/>
                  </a:lnTo>
                  <a:close/>
                  <a:moveTo>
                    <a:pt x="847" y="0"/>
                  </a:moveTo>
                  <a:lnTo>
                    <a:pt x="857" y="0"/>
                  </a:lnTo>
                  <a:lnTo>
                    <a:pt x="857" y="5"/>
                  </a:lnTo>
                  <a:lnTo>
                    <a:pt x="847" y="5"/>
                  </a:lnTo>
                  <a:lnTo>
                    <a:pt x="847" y="0"/>
                  </a:lnTo>
                  <a:close/>
                  <a:moveTo>
                    <a:pt x="862" y="0"/>
                  </a:moveTo>
                  <a:lnTo>
                    <a:pt x="873" y="0"/>
                  </a:lnTo>
                  <a:lnTo>
                    <a:pt x="873" y="5"/>
                  </a:lnTo>
                  <a:lnTo>
                    <a:pt x="862" y="5"/>
                  </a:lnTo>
                  <a:lnTo>
                    <a:pt x="862" y="0"/>
                  </a:lnTo>
                  <a:close/>
                  <a:moveTo>
                    <a:pt x="878" y="0"/>
                  </a:moveTo>
                  <a:lnTo>
                    <a:pt x="888" y="0"/>
                  </a:lnTo>
                  <a:lnTo>
                    <a:pt x="888" y="5"/>
                  </a:lnTo>
                  <a:lnTo>
                    <a:pt x="878" y="5"/>
                  </a:lnTo>
                  <a:lnTo>
                    <a:pt x="878" y="0"/>
                  </a:lnTo>
                  <a:close/>
                  <a:moveTo>
                    <a:pt x="893" y="0"/>
                  </a:moveTo>
                  <a:lnTo>
                    <a:pt x="903" y="0"/>
                  </a:lnTo>
                  <a:lnTo>
                    <a:pt x="903" y="5"/>
                  </a:lnTo>
                  <a:lnTo>
                    <a:pt x="893" y="5"/>
                  </a:lnTo>
                  <a:lnTo>
                    <a:pt x="893" y="0"/>
                  </a:lnTo>
                  <a:close/>
                  <a:moveTo>
                    <a:pt x="908" y="0"/>
                  </a:moveTo>
                  <a:lnTo>
                    <a:pt x="918" y="0"/>
                  </a:lnTo>
                  <a:lnTo>
                    <a:pt x="918" y="5"/>
                  </a:lnTo>
                  <a:lnTo>
                    <a:pt x="908" y="5"/>
                  </a:lnTo>
                  <a:lnTo>
                    <a:pt x="908" y="0"/>
                  </a:lnTo>
                  <a:close/>
                  <a:moveTo>
                    <a:pt x="923" y="0"/>
                  </a:moveTo>
                  <a:lnTo>
                    <a:pt x="933" y="0"/>
                  </a:lnTo>
                  <a:lnTo>
                    <a:pt x="933" y="5"/>
                  </a:lnTo>
                  <a:lnTo>
                    <a:pt x="923" y="5"/>
                  </a:lnTo>
                  <a:lnTo>
                    <a:pt x="923" y="0"/>
                  </a:lnTo>
                  <a:close/>
                  <a:moveTo>
                    <a:pt x="938" y="0"/>
                  </a:moveTo>
                  <a:lnTo>
                    <a:pt x="948" y="0"/>
                  </a:lnTo>
                  <a:lnTo>
                    <a:pt x="948" y="5"/>
                  </a:lnTo>
                  <a:lnTo>
                    <a:pt x="938" y="5"/>
                  </a:lnTo>
                  <a:lnTo>
                    <a:pt x="938" y="0"/>
                  </a:lnTo>
                  <a:close/>
                  <a:moveTo>
                    <a:pt x="953" y="0"/>
                  </a:moveTo>
                  <a:lnTo>
                    <a:pt x="963" y="0"/>
                  </a:lnTo>
                  <a:lnTo>
                    <a:pt x="963" y="5"/>
                  </a:lnTo>
                  <a:lnTo>
                    <a:pt x="953" y="5"/>
                  </a:lnTo>
                  <a:lnTo>
                    <a:pt x="953" y="0"/>
                  </a:lnTo>
                  <a:close/>
                  <a:moveTo>
                    <a:pt x="968" y="0"/>
                  </a:moveTo>
                  <a:lnTo>
                    <a:pt x="978" y="0"/>
                  </a:lnTo>
                  <a:lnTo>
                    <a:pt x="978" y="5"/>
                  </a:lnTo>
                  <a:lnTo>
                    <a:pt x="968" y="5"/>
                  </a:lnTo>
                  <a:lnTo>
                    <a:pt x="968" y="0"/>
                  </a:lnTo>
                  <a:close/>
                  <a:moveTo>
                    <a:pt x="984" y="0"/>
                  </a:moveTo>
                  <a:lnTo>
                    <a:pt x="994" y="0"/>
                  </a:lnTo>
                  <a:lnTo>
                    <a:pt x="994" y="5"/>
                  </a:lnTo>
                  <a:lnTo>
                    <a:pt x="984" y="5"/>
                  </a:lnTo>
                  <a:lnTo>
                    <a:pt x="984" y="0"/>
                  </a:lnTo>
                  <a:close/>
                  <a:moveTo>
                    <a:pt x="999" y="0"/>
                  </a:moveTo>
                  <a:lnTo>
                    <a:pt x="1009" y="0"/>
                  </a:lnTo>
                  <a:lnTo>
                    <a:pt x="1009" y="5"/>
                  </a:lnTo>
                  <a:lnTo>
                    <a:pt x="999" y="5"/>
                  </a:lnTo>
                  <a:lnTo>
                    <a:pt x="999" y="0"/>
                  </a:lnTo>
                  <a:close/>
                  <a:moveTo>
                    <a:pt x="1014" y="0"/>
                  </a:moveTo>
                  <a:lnTo>
                    <a:pt x="1024" y="0"/>
                  </a:lnTo>
                  <a:lnTo>
                    <a:pt x="1024" y="5"/>
                  </a:lnTo>
                  <a:lnTo>
                    <a:pt x="1014" y="5"/>
                  </a:lnTo>
                  <a:lnTo>
                    <a:pt x="1014" y="0"/>
                  </a:lnTo>
                  <a:close/>
                  <a:moveTo>
                    <a:pt x="1029" y="0"/>
                  </a:moveTo>
                  <a:lnTo>
                    <a:pt x="1039" y="0"/>
                  </a:lnTo>
                  <a:lnTo>
                    <a:pt x="1039" y="5"/>
                  </a:lnTo>
                  <a:lnTo>
                    <a:pt x="1029" y="5"/>
                  </a:lnTo>
                  <a:lnTo>
                    <a:pt x="1029" y="0"/>
                  </a:lnTo>
                  <a:close/>
                  <a:moveTo>
                    <a:pt x="1044" y="0"/>
                  </a:moveTo>
                  <a:lnTo>
                    <a:pt x="1054" y="0"/>
                  </a:lnTo>
                  <a:lnTo>
                    <a:pt x="1054" y="5"/>
                  </a:lnTo>
                  <a:lnTo>
                    <a:pt x="1044" y="5"/>
                  </a:lnTo>
                  <a:lnTo>
                    <a:pt x="1044" y="0"/>
                  </a:lnTo>
                  <a:close/>
                  <a:moveTo>
                    <a:pt x="1059" y="0"/>
                  </a:moveTo>
                  <a:lnTo>
                    <a:pt x="1069" y="0"/>
                  </a:lnTo>
                  <a:lnTo>
                    <a:pt x="1069" y="5"/>
                  </a:lnTo>
                  <a:lnTo>
                    <a:pt x="1059" y="5"/>
                  </a:lnTo>
                  <a:lnTo>
                    <a:pt x="1059" y="0"/>
                  </a:lnTo>
                  <a:close/>
                  <a:moveTo>
                    <a:pt x="1074" y="0"/>
                  </a:moveTo>
                  <a:lnTo>
                    <a:pt x="1084" y="0"/>
                  </a:lnTo>
                  <a:lnTo>
                    <a:pt x="1084" y="5"/>
                  </a:lnTo>
                  <a:lnTo>
                    <a:pt x="1074" y="5"/>
                  </a:lnTo>
                  <a:lnTo>
                    <a:pt x="1074" y="0"/>
                  </a:lnTo>
                  <a:close/>
                  <a:moveTo>
                    <a:pt x="1089" y="0"/>
                  </a:moveTo>
                  <a:lnTo>
                    <a:pt x="1099" y="0"/>
                  </a:lnTo>
                  <a:lnTo>
                    <a:pt x="1099" y="5"/>
                  </a:lnTo>
                  <a:lnTo>
                    <a:pt x="1089" y="5"/>
                  </a:lnTo>
                  <a:lnTo>
                    <a:pt x="1089" y="0"/>
                  </a:lnTo>
                  <a:close/>
                  <a:moveTo>
                    <a:pt x="1104" y="0"/>
                  </a:moveTo>
                  <a:lnTo>
                    <a:pt x="1115" y="0"/>
                  </a:lnTo>
                  <a:lnTo>
                    <a:pt x="1115" y="5"/>
                  </a:lnTo>
                  <a:lnTo>
                    <a:pt x="1104" y="5"/>
                  </a:lnTo>
                  <a:lnTo>
                    <a:pt x="1104" y="0"/>
                  </a:lnTo>
                  <a:close/>
                  <a:moveTo>
                    <a:pt x="1120" y="0"/>
                  </a:moveTo>
                  <a:lnTo>
                    <a:pt x="1130" y="0"/>
                  </a:lnTo>
                  <a:lnTo>
                    <a:pt x="1130" y="5"/>
                  </a:lnTo>
                  <a:lnTo>
                    <a:pt x="1120" y="5"/>
                  </a:lnTo>
                  <a:lnTo>
                    <a:pt x="1120" y="0"/>
                  </a:lnTo>
                  <a:close/>
                  <a:moveTo>
                    <a:pt x="1135" y="0"/>
                  </a:moveTo>
                  <a:lnTo>
                    <a:pt x="1145" y="0"/>
                  </a:lnTo>
                  <a:lnTo>
                    <a:pt x="1145" y="5"/>
                  </a:lnTo>
                  <a:lnTo>
                    <a:pt x="1135" y="5"/>
                  </a:lnTo>
                  <a:lnTo>
                    <a:pt x="1135" y="0"/>
                  </a:lnTo>
                  <a:close/>
                  <a:moveTo>
                    <a:pt x="1150" y="0"/>
                  </a:moveTo>
                  <a:lnTo>
                    <a:pt x="1160" y="0"/>
                  </a:lnTo>
                  <a:lnTo>
                    <a:pt x="1160" y="5"/>
                  </a:lnTo>
                  <a:lnTo>
                    <a:pt x="1150" y="5"/>
                  </a:lnTo>
                  <a:lnTo>
                    <a:pt x="1150" y="0"/>
                  </a:lnTo>
                  <a:close/>
                  <a:moveTo>
                    <a:pt x="1165" y="0"/>
                  </a:moveTo>
                  <a:lnTo>
                    <a:pt x="1175" y="0"/>
                  </a:lnTo>
                  <a:lnTo>
                    <a:pt x="1175" y="5"/>
                  </a:lnTo>
                  <a:lnTo>
                    <a:pt x="1165" y="5"/>
                  </a:lnTo>
                  <a:lnTo>
                    <a:pt x="1165" y="0"/>
                  </a:lnTo>
                  <a:close/>
                  <a:moveTo>
                    <a:pt x="1180" y="0"/>
                  </a:moveTo>
                  <a:lnTo>
                    <a:pt x="1190" y="0"/>
                  </a:lnTo>
                  <a:lnTo>
                    <a:pt x="1190" y="5"/>
                  </a:lnTo>
                  <a:lnTo>
                    <a:pt x="1180" y="5"/>
                  </a:lnTo>
                  <a:lnTo>
                    <a:pt x="1180" y="0"/>
                  </a:lnTo>
                  <a:close/>
                  <a:moveTo>
                    <a:pt x="1195" y="0"/>
                  </a:moveTo>
                  <a:lnTo>
                    <a:pt x="1199" y="0"/>
                  </a:lnTo>
                  <a:lnTo>
                    <a:pt x="1199" y="5"/>
                  </a:lnTo>
                  <a:lnTo>
                    <a:pt x="1195" y="5"/>
                  </a:lnTo>
                  <a:lnTo>
                    <a:pt x="1195" y="0"/>
                  </a:lnTo>
                  <a:close/>
                </a:path>
              </a:pathLst>
            </a:custGeom>
            <a:solidFill>
              <a:srgbClr val="000000"/>
            </a:solidFill>
            <a:ln w="0" cap="flat">
              <a:solidFill>
                <a:srgbClr val="000000"/>
              </a:solidFill>
              <a:prstDash val="solid"/>
              <a:round/>
            </a:ln>
          </p:spPr>
          <p:txBody>
            <a:bodyPr vert="horz" wrap="square" lIns="91440" tIns="45720" rIns="91440" bIns="45720" numCol="1" anchor="t" anchorCtr="0" compatLnSpc="1"/>
            <a:lstStyle/>
            <a:p>
              <a:endParaRPr lang="zh-CN" altLang="en-US"/>
            </a:p>
          </p:txBody>
        </p:sp>
        <p:sp>
          <p:nvSpPr>
            <p:cNvPr id="46" name="Rectangle 36"/>
            <p:cNvSpPr>
              <a:spLocks noChangeArrowheads="1"/>
            </p:cNvSpPr>
            <p:nvPr/>
          </p:nvSpPr>
          <p:spPr bwMode="auto">
            <a:xfrm>
              <a:off x="2960" y="3695"/>
              <a:ext cx="73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0" i="0" u="none" strike="noStrike" cap="none" normalizeH="0" baseline="0">
                  <a:ln>
                    <a:noFill/>
                  </a:ln>
                  <a:solidFill>
                    <a:srgbClr val="000000"/>
                  </a:solidFill>
                  <a:effectLst/>
                  <a:latin typeface="Calibri" panose="020F0502020204030204" charset="0"/>
                </a:rPr>
                <a:t>borderWidth</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7" name="Rectangle 37"/>
            <p:cNvSpPr>
              <a:spLocks noChangeArrowheads="1"/>
            </p:cNvSpPr>
            <p:nvPr/>
          </p:nvSpPr>
          <p:spPr bwMode="auto">
            <a:xfrm>
              <a:off x="1205" y="3371"/>
              <a:ext cx="1237" cy="4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8" name="Rectangle 38"/>
            <p:cNvSpPr>
              <a:spLocks noChangeArrowheads="1"/>
            </p:cNvSpPr>
            <p:nvPr/>
          </p:nvSpPr>
          <p:spPr bwMode="auto">
            <a:xfrm>
              <a:off x="1205" y="3371"/>
              <a:ext cx="1237" cy="493"/>
            </a:xfrm>
            <a:prstGeom prst="rect">
              <a:avLst/>
            </a:prstGeom>
            <a:noFill/>
            <a:ln w="7938"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9" name="Rectangle 39"/>
            <p:cNvSpPr>
              <a:spLocks noChangeArrowheads="1"/>
            </p:cNvSpPr>
            <p:nvPr/>
          </p:nvSpPr>
          <p:spPr bwMode="auto">
            <a:xfrm>
              <a:off x="1205" y="3111"/>
              <a:ext cx="1237" cy="2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0" name="Rectangle 40"/>
            <p:cNvSpPr>
              <a:spLocks noChangeArrowheads="1"/>
            </p:cNvSpPr>
            <p:nvPr/>
          </p:nvSpPr>
          <p:spPr bwMode="auto">
            <a:xfrm>
              <a:off x="1205" y="3111"/>
              <a:ext cx="1237" cy="260"/>
            </a:xfrm>
            <a:prstGeom prst="rect">
              <a:avLst/>
            </a:prstGeom>
            <a:noFill/>
            <a:ln w="7938"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1" name="Rectangle 41"/>
            <p:cNvSpPr>
              <a:spLocks noChangeArrowheads="1"/>
            </p:cNvSpPr>
            <p:nvPr/>
          </p:nvSpPr>
          <p:spPr bwMode="auto">
            <a:xfrm>
              <a:off x="1436" y="3164"/>
              <a:ext cx="88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1" i="0" u="none" strike="noStrike" cap="none" normalizeH="0" baseline="0">
                  <a:ln>
                    <a:noFill/>
                  </a:ln>
                  <a:solidFill>
                    <a:srgbClr val="000000"/>
                  </a:solidFill>
                  <a:effectLst/>
                  <a:latin typeface="Calibri" panose="020F0502020204030204" charset="0"/>
                </a:rPr>
                <a:t>ScrollDecorator</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2" name="Rectangle 42"/>
            <p:cNvSpPr>
              <a:spLocks noChangeArrowheads="1"/>
            </p:cNvSpPr>
            <p:nvPr/>
          </p:nvSpPr>
          <p:spPr bwMode="auto">
            <a:xfrm>
              <a:off x="1688" y="3385"/>
              <a:ext cx="33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0" i="0" u="none" strike="noStrike" cap="none" normalizeH="0" baseline="0">
                  <a:ln>
                    <a:noFill/>
                  </a:ln>
                  <a:solidFill>
                    <a:srgbClr val="000000"/>
                  </a:solidFill>
                  <a:effectLst/>
                  <a:latin typeface="Calibri" panose="020F0502020204030204" charset="0"/>
                </a:rPr>
                <a:t>Draw</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3" name="Rectangle 43"/>
            <p:cNvSpPr>
              <a:spLocks noChangeArrowheads="1"/>
            </p:cNvSpPr>
            <p:nvPr/>
          </p:nvSpPr>
          <p:spPr bwMode="auto">
            <a:xfrm>
              <a:off x="1948" y="3385"/>
              <a:ext cx="14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4" name="Rectangle 44"/>
            <p:cNvSpPr>
              <a:spLocks noChangeArrowheads="1"/>
            </p:cNvSpPr>
            <p:nvPr/>
          </p:nvSpPr>
          <p:spPr bwMode="auto">
            <a:xfrm>
              <a:off x="1623" y="3531"/>
              <a:ext cx="473"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0" i="0" u="none" strike="noStrike" cap="none" normalizeH="0" baseline="0">
                  <a:ln>
                    <a:noFill/>
                  </a:ln>
                  <a:solidFill>
                    <a:srgbClr val="000000"/>
                  </a:solidFill>
                  <a:effectLst/>
                  <a:latin typeface="Calibri" panose="020F0502020204030204" charset="0"/>
                </a:rPr>
                <a:t>ScrollTo</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5" name="Rectangle 45"/>
            <p:cNvSpPr>
              <a:spLocks noChangeArrowheads="1"/>
            </p:cNvSpPr>
            <p:nvPr/>
          </p:nvSpPr>
          <p:spPr bwMode="auto">
            <a:xfrm>
              <a:off x="2013" y="3531"/>
              <a:ext cx="141"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6" name="Freeform 46"/>
            <p:cNvSpPr>
              <a:spLocks noEditPoints="1"/>
            </p:cNvSpPr>
            <p:nvPr/>
          </p:nvSpPr>
          <p:spPr bwMode="auto">
            <a:xfrm>
              <a:off x="1224" y="3688"/>
              <a:ext cx="1199" cy="5"/>
            </a:xfrm>
            <a:custGeom>
              <a:avLst/>
              <a:gdLst>
                <a:gd name="T0" fmla="*/ 25 w 1199"/>
                <a:gd name="T1" fmla="*/ 0 h 5"/>
                <a:gd name="T2" fmla="*/ 30 w 1199"/>
                <a:gd name="T3" fmla="*/ 5 h 5"/>
                <a:gd name="T4" fmla="*/ 61 w 1199"/>
                <a:gd name="T5" fmla="*/ 0 h 5"/>
                <a:gd name="T6" fmla="*/ 86 w 1199"/>
                <a:gd name="T7" fmla="*/ 5 h 5"/>
                <a:gd name="T8" fmla="*/ 91 w 1199"/>
                <a:gd name="T9" fmla="*/ 0 h 5"/>
                <a:gd name="T10" fmla="*/ 131 w 1199"/>
                <a:gd name="T11" fmla="*/ 0 h 5"/>
                <a:gd name="T12" fmla="*/ 136 w 1199"/>
                <a:gd name="T13" fmla="*/ 5 h 5"/>
                <a:gd name="T14" fmla="*/ 167 w 1199"/>
                <a:gd name="T15" fmla="*/ 0 h 5"/>
                <a:gd name="T16" fmla="*/ 192 w 1199"/>
                <a:gd name="T17" fmla="*/ 5 h 5"/>
                <a:gd name="T18" fmla="*/ 197 w 1199"/>
                <a:gd name="T19" fmla="*/ 0 h 5"/>
                <a:gd name="T20" fmla="*/ 237 w 1199"/>
                <a:gd name="T21" fmla="*/ 0 h 5"/>
                <a:gd name="T22" fmla="*/ 242 w 1199"/>
                <a:gd name="T23" fmla="*/ 5 h 5"/>
                <a:gd name="T24" fmla="*/ 272 w 1199"/>
                <a:gd name="T25" fmla="*/ 0 h 5"/>
                <a:gd name="T26" fmla="*/ 297 w 1199"/>
                <a:gd name="T27" fmla="*/ 5 h 5"/>
                <a:gd name="T28" fmla="*/ 303 w 1199"/>
                <a:gd name="T29" fmla="*/ 0 h 5"/>
                <a:gd name="T30" fmla="*/ 343 w 1199"/>
                <a:gd name="T31" fmla="*/ 0 h 5"/>
                <a:gd name="T32" fmla="*/ 348 w 1199"/>
                <a:gd name="T33" fmla="*/ 5 h 5"/>
                <a:gd name="T34" fmla="*/ 378 w 1199"/>
                <a:gd name="T35" fmla="*/ 0 h 5"/>
                <a:gd name="T36" fmla="*/ 404 w 1199"/>
                <a:gd name="T37" fmla="*/ 5 h 5"/>
                <a:gd name="T38" fmla="*/ 409 w 1199"/>
                <a:gd name="T39" fmla="*/ 0 h 5"/>
                <a:gd name="T40" fmla="*/ 449 w 1199"/>
                <a:gd name="T41" fmla="*/ 0 h 5"/>
                <a:gd name="T42" fmla="*/ 454 w 1199"/>
                <a:gd name="T43" fmla="*/ 5 h 5"/>
                <a:gd name="T44" fmla="*/ 484 w 1199"/>
                <a:gd name="T45" fmla="*/ 0 h 5"/>
                <a:gd name="T46" fmla="*/ 509 w 1199"/>
                <a:gd name="T47" fmla="*/ 5 h 5"/>
                <a:gd name="T48" fmla="*/ 514 w 1199"/>
                <a:gd name="T49" fmla="*/ 0 h 5"/>
                <a:gd name="T50" fmla="*/ 555 w 1199"/>
                <a:gd name="T51" fmla="*/ 0 h 5"/>
                <a:gd name="T52" fmla="*/ 560 w 1199"/>
                <a:gd name="T53" fmla="*/ 5 h 5"/>
                <a:gd name="T54" fmla="*/ 590 w 1199"/>
                <a:gd name="T55" fmla="*/ 0 h 5"/>
                <a:gd name="T56" fmla="*/ 615 w 1199"/>
                <a:gd name="T57" fmla="*/ 5 h 5"/>
                <a:gd name="T58" fmla="*/ 620 w 1199"/>
                <a:gd name="T59" fmla="*/ 0 h 5"/>
                <a:gd name="T60" fmla="*/ 660 w 1199"/>
                <a:gd name="T61" fmla="*/ 0 h 5"/>
                <a:gd name="T62" fmla="*/ 666 w 1199"/>
                <a:gd name="T63" fmla="*/ 5 h 5"/>
                <a:gd name="T64" fmla="*/ 696 w 1199"/>
                <a:gd name="T65" fmla="*/ 0 h 5"/>
                <a:gd name="T66" fmla="*/ 721 w 1199"/>
                <a:gd name="T67" fmla="*/ 5 h 5"/>
                <a:gd name="T68" fmla="*/ 726 w 1199"/>
                <a:gd name="T69" fmla="*/ 0 h 5"/>
                <a:gd name="T70" fmla="*/ 766 w 1199"/>
                <a:gd name="T71" fmla="*/ 0 h 5"/>
                <a:gd name="T72" fmla="*/ 771 w 1199"/>
                <a:gd name="T73" fmla="*/ 5 h 5"/>
                <a:gd name="T74" fmla="*/ 802 w 1199"/>
                <a:gd name="T75" fmla="*/ 0 h 5"/>
                <a:gd name="T76" fmla="*/ 827 w 1199"/>
                <a:gd name="T77" fmla="*/ 5 h 5"/>
                <a:gd name="T78" fmla="*/ 832 w 1199"/>
                <a:gd name="T79" fmla="*/ 0 h 5"/>
                <a:gd name="T80" fmla="*/ 872 w 1199"/>
                <a:gd name="T81" fmla="*/ 0 h 5"/>
                <a:gd name="T82" fmla="*/ 877 w 1199"/>
                <a:gd name="T83" fmla="*/ 5 h 5"/>
                <a:gd name="T84" fmla="*/ 907 w 1199"/>
                <a:gd name="T85" fmla="*/ 0 h 5"/>
                <a:gd name="T86" fmla="*/ 933 w 1199"/>
                <a:gd name="T87" fmla="*/ 5 h 5"/>
                <a:gd name="T88" fmla="*/ 938 w 1199"/>
                <a:gd name="T89" fmla="*/ 0 h 5"/>
                <a:gd name="T90" fmla="*/ 978 w 1199"/>
                <a:gd name="T91" fmla="*/ 0 h 5"/>
                <a:gd name="T92" fmla="*/ 983 w 1199"/>
                <a:gd name="T93" fmla="*/ 5 h 5"/>
                <a:gd name="T94" fmla="*/ 1013 w 1199"/>
                <a:gd name="T95" fmla="*/ 0 h 5"/>
                <a:gd name="T96" fmla="*/ 1039 w 1199"/>
                <a:gd name="T97" fmla="*/ 5 h 5"/>
                <a:gd name="T98" fmla="*/ 1044 w 1199"/>
                <a:gd name="T99" fmla="*/ 0 h 5"/>
                <a:gd name="T100" fmla="*/ 1084 w 1199"/>
                <a:gd name="T101" fmla="*/ 0 h 5"/>
                <a:gd name="T102" fmla="*/ 1089 w 1199"/>
                <a:gd name="T103" fmla="*/ 5 h 5"/>
                <a:gd name="T104" fmla="*/ 1119 w 1199"/>
                <a:gd name="T105" fmla="*/ 0 h 5"/>
                <a:gd name="T106" fmla="*/ 1144 w 1199"/>
                <a:gd name="T107" fmla="*/ 5 h 5"/>
                <a:gd name="T108" fmla="*/ 1149 w 1199"/>
                <a:gd name="T109" fmla="*/ 0 h 5"/>
                <a:gd name="T110" fmla="*/ 1190 w 1199"/>
                <a:gd name="T111" fmla="*/ 0 h 5"/>
                <a:gd name="T112" fmla="*/ 1195 w 1199"/>
                <a:gd name="T11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99" h="5">
                  <a:moveTo>
                    <a:pt x="0" y="0"/>
                  </a:moveTo>
                  <a:lnTo>
                    <a:pt x="10" y="0"/>
                  </a:lnTo>
                  <a:lnTo>
                    <a:pt x="10" y="5"/>
                  </a:lnTo>
                  <a:lnTo>
                    <a:pt x="0" y="5"/>
                  </a:lnTo>
                  <a:lnTo>
                    <a:pt x="0" y="0"/>
                  </a:lnTo>
                  <a:close/>
                  <a:moveTo>
                    <a:pt x="15" y="0"/>
                  </a:moveTo>
                  <a:lnTo>
                    <a:pt x="25" y="0"/>
                  </a:lnTo>
                  <a:lnTo>
                    <a:pt x="25" y="5"/>
                  </a:lnTo>
                  <a:lnTo>
                    <a:pt x="15" y="5"/>
                  </a:lnTo>
                  <a:lnTo>
                    <a:pt x="15" y="0"/>
                  </a:lnTo>
                  <a:close/>
                  <a:moveTo>
                    <a:pt x="30" y="0"/>
                  </a:moveTo>
                  <a:lnTo>
                    <a:pt x="41" y="0"/>
                  </a:lnTo>
                  <a:lnTo>
                    <a:pt x="41" y="5"/>
                  </a:lnTo>
                  <a:lnTo>
                    <a:pt x="30" y="5"/>
                  </a:lnTo>
                  <a:lnTo>
                    <a:pt x="30" y="0"/>
                  </a:lnTo>
                  <a:close/>
                  <a:moveTo>
                    <a:pt x="46" y="0"/>
                  </a:moveTo>
                  <a:lnTo>
                    <a:pt x="56" y="0"/>
                  </a:lnTo>
                  <a:lnTo>
                    <a:pt x="56" y="5"/>
                  </a:lnTo>
                  <a:lnTo>
                    <a:pt x="46" y="5"/>
                  </a:lnTo>
                  <a:lnTo>
                    <a:pt x="46" y="0"/>
                  </a:lnTo>
                  <a:close/>
                  <a:moveTo>
                    <a:pt x="61" y="0"/>
                  </a:moveTo>
                  <a:lnTo>
                    <a:pt x="71" y="0"/>
                  </a:lnTo>
                  <a:lnTo>
                    <a:pt x="71" y="5"/>
                  </a:lnTo>
                  <a:lnTo>
                    <a:pt x="61" y="5"/>
                  </a:lnTo>
                  <a:lnTo>
                    <a:pt x="61" y="0"/>
                  </a:lnTo>
                  <a:close/>
                  <a:moveTo>
                    <a:pt x="76" y="0"/>
                  </a:moveTo>
                  <a:lnTo>
                    <a:pt x="86" y="0"/>
                  </a:lnTo>
                  <a:lnTo>
                    <a:pt x="86" y="5"/>
                  </a:lnTo>
                  <a:lnTo>
                    <a:pt x="76" y="5"/>
                  </a:lnTo>
                  <a:lnTo>
                    <a:pt x="76" y="0"/>
                  </a:lnTo>
                  <a:close/>
                  <a:moveTo>
                    <a:pt x="91" y="0"/>
                  </a:moveTo>
                  <a:lnTo>
                    <a:pt x="101" y="0"/>
                  </a:lnTo>
                  <a:lnTo>
                    <a:pt x="101" y="5"/>
                  </a:lnTo>
                  <a:lnTo>
                    <a:pt x="91" y="5"/>
                  </a:lnTo>
                  <a:lnTo>
                    <a:pt x="91" y="0"/>
                  </a:lnTo>
                  <a:close/>
                  <a:moveTo>
                    <a:pt x="106" y="0"/>
                  </a:moveTo>
                  <a:lnTo>
                    <a:pt x="116" y="0"/>
                  </a:lnTo>
                  <a:lnTo>
                    <a:pt x="116" y="5"/>
                  </a:lnTo>
                  <a:lnTo>
                    <a:pt x="106" y="5"/>
                  </a:lnTo>
                  <a:lnTo>
                    <a:pt x="106" y="0"/>
                  </a:lnTo>
                  <a:close/>
                  <a:moveTo>
                    <a:pt x="121" y="0"/>
                  </a:moveTo>
                  <a:lnTo>
                    <a:pt x="131" y="0"/>
                  </a:lnTo>
                  <a:lnTo>
                    <a:pt x="131" y="5"/>
                  </a:lnTo>
                  <a:lnTo>
                    <a:pt x="121" y="5"/>
                  </a:lnTo>
                  <a:lnTo>
                    <a:pt x="121" y="0"/>
                  </a:lnTo>
                  <a:close/>
                  <a:moveTo>
                    <a:pt x="136" y="0"/>
                  </a:moveTo>
                  <a:lnTo>
                    <a:pt x="146" y="0"/>
                  </a:lnTo>
                  <a:lnTo>
                    <a:pt x="146" y="5"/>
                  </a:lnTo>
                  <a:lnTo>
                    <a:pt x="136" y="5"/>
                  </a:lnTo>
                  <a:lnTo>
                    <a:pt x="136" y="0"/>
                  </a:lnTo>
                  <a:close/>
                  <a:moveTo>
                    <a:pt x="151" y="0"/>
                  </a:moveTo>
                  <a:lnTo>
                    <a:pt x="162" y="0"/>
                  </a:lnTo>
                  <a:lnTo>
                    <a:pt x="162" y="5"/>
                  </a:lnTo>
                  <a:lnTo>
                    <a:pt x="151" y="5"/>
                  </a:lnTo>
                  <a:lnTo>
                    <a:pt x="151" y="0"/>
                  </a:lnTo>
                  <a:close/>
                  <a:moveTo>
                    <a:pt x="167" y="0"/>
                  </a:moveTo>
                  <a:lnTo>
                    <a:pt x="177" y="0"/>
                  </a:lnTo>
                  <a:lnTo>
                    <a:pt x="177" y="5"/>
                  </a:lnTo>
                  <a:lnTo>
                    <a:pt x="167" y="5"/>
                  </a:lnTo>
                  <a:lnTo>
                    <a:pt x="167" y="0"/>
                  </a:lnTo>
                  <a:close/>
                  <a:moveTo>
                    <a:pt x="182" y="0"/>
                  </a:moveTo>
                  <a:lnTo>
                    <a:pt x="192" y="0"/>
                  </a:lnTo>
                  <a:lnTo>
                    <a:pt x="192" y="5"/>
                  </a:lnTo>
                  <a:lnTo>
                    <a:pt x="182" y="5"/>
                  </a:lnTo>
                  <a:lnTo>
                    <a:pt x="182" y="0"/>
                  </a:lnTo>
                  <a:close/>
                  <a:moveTo>
                    <a:pt x="197" y="0"/>
                  </a:moveTo>
                  <a:lnTo>
                    <a:pt x="207" y="0"/>
                  </a:lnTo>
                  <a:lnTo>
                    <a:pt x="207" y="5"/>
                  </a:lnTo>
                  <a:lnTo>
                    <a:pt x="197" y="5"/>
                  </a:lnTo>
                  <a:lnTo>
                    <a:pt x="197" y="0"/>
                  </a:lnTo>
                  <a:close/>
                  <a:moveTo>
                    <a:pt x="212" y="0"/>
                  </a:moveTo>
                  <a:lnTo>
                    <a:pt x="222" y="0"/>
                  </a:lnTo>
                  <a:lnTo>
                    <a:pt x="222" y="5"/>
                  </a:lnTo>
                  <a:lnTo>
                    <a:pt x="212" y="5"/>
                  </a:lnTo>
                  <a:lnTo>
                    <a:pt x="212" y="0"/>
                  </a:lnTo>
                  <a:close/>
                  <a:moveTo>
                    <a:pt x="227" y="0"/>
                  </a:moveTo>
                  <a:lnTo>
                    <a:pt x="237" y="0"/>
                  </a:lnTo>
                  <a:lnTo>
                    <a:pt x="237" y="5"/>
                  </a:lnTo>
                  <a:lnTo>
                    <a:pt x="227" y="5"/>
                  </a:lnTo>
                  <a:lnTo>
                    <a:pt x="227" y="0"/>
                  </a:lnTo>
                  <a:close/>
                  <a:moveTo>
                    <a:pt x="242" y="0"/>
                  </a:moveTo>
                  <a:lnTo>
                    <a:pt x="252" y="0"/>
                  </a:lnTo>
                  <a:lnTo>
                    <a:pt x="252" y="5"/>
                  </a:lnTo>
                  <a:lnTo>
                    <a:pt x="242" y="5"/>
                  </a:lnTo>
                  <a:lnTo>
                    <a:pt x="242" y="0"/>
                  </a:lnTo>
                  <a:close/>
                  <a:moveTo>
                    <a:pt x="257" y="0"/>
                  </a:moveTo>
                  <a:lnTo>
                    <a:pt x="267" y="0"/>
                  </a:lnTo>
                  <a:lnTo>
                    <a:pt x="267" y="5"/>
                  </a:lnTo>
                  <a:lnTo>
                    <a:pt x="257" y="5"/>
                  </a:lnTo>
                  <a:lnTo>
                    <a:pt x="257" y="0"/>
                  </a:lnTo>
                  <a:close/>
                  <a:moveTo>
                    <a:pt x="272" y="0"/>
                  </a:moveTo>
                  <a:lnTo>
                    <a:pt x="282" y="0"/>
                  </a:lnTo>
                  <a:lnTo>
                    <a:pt x="282" y="5"/>
                  </a:lnTo>
                  <a:lnTo>
                    <a:pt x="272" y="5"/>
                  </a:lnTo>
                  <a:lnTo>
                    <a:pt x="272" y="0"/>
                  </a:lnTo>
                  <a:close/>
                  <a:moveTo>
                    <a:pt x="287" y="0"/>
                  </a:moveTo>
                  <a:lnTo>
                    <a:pt x="297" y="0"/>
                  </a:lnTo>
                  <a:lnTo>
                    <a:pt x="297" y="5"/>
                  </a:lnTo>
                  <a:lnTo>
                    <a:pt x="287" y="5"/>
                  </a:lnTo>
                  <a:lnTo>
                    <a:pt x="287" y="0"/>
                  </a:lnTo>
                  <a:close/>
                  <a:moveTo>
                    <a:pt x="303" y="0"/>
                  </a:moveTo>
                  <a:lnTo>
                    <a:pt x="313" y="0"/>
                  </a:lnTo>
                  <a:lnTo>
                    <a:pt x="313" y="5"/>
                  </a:lnTo>
                  <a:lnTo>
                    <a:pt x="303" y="5"/>
                  </a:lnTo>
                  <a:lnTo>
                    <a:pt x="303" y="0"/>
                  </a:lnTo>
                  <a:close/>
                  <a:moveTo>
                    <a:pt x="318" y="0"/>
                  </a:moveTo>
                  <a:lnTo>
                    <a:pt x="328" y="0"/>
                  </a:lnTo>
                  <a:lnTo>
                    <a:pt x="328" y="5"/>
                  </a:lnTo>
                  <a:lnTo>
                    <a:pt x="318" y="5"/>
                  </a:lnTo>
                  <a:lnTo>
                    <a:pt x="318" y="0"/>
                  </a:lnTo>
                  <a:close/>
                  <a:moveTo>
                    <a:pt x="333" y="0"/>
                  </a:moveTo>
                  <a:lnTo>
                    <a:pt x="343" y="0"/>
                  </a:lnTo>
                  <a:lnTo>
                    <a:pt x="343" y="5"/>
                  </a:lnTo>
                  <a:lnTo>
                    <a:pt x="333" y="5"/>
                  </a:lnTo>
                  <a:lnTo>
                    <a:pt x="333" y="0"/>
                  </a:lnTo>
                  <a:close/>
                  <a:moveTo>
                    <a:pt x="348" y="0"/>
                  </a:moveTo>
                  <a:lnTo>
                    <a:pt x="358" y="0"/>
                  </a:lnTo>
                  <a:lnTo>
                    <a:pt x="358" y="5"/>
                  </a:lnTo>
                  <a:lnTo>
                    <a:pt x="348" y="5"/>
                  </a:lnTo>
                  <a:lnTo>
                    <a:pt x="348" y="0"/>
                  </a:lnTo>
                  <a:close/>
                  <a:moveTo>
                    <a:pt x="363" y="0"/>
                  </a:moveTo>
                  <a:lnTo>
                    <a:pt x="373" y="0"/>
                  </a:lnTo>
                  <a:lnTo>
                    <a:pt x="373" y="5"/>
                  </a:lnTo>
                  <a:lnTo>
                    <a:pt x="363" y="5"/>
                  </a:lnTo>
                  <a:lnTo>
                    <a:pt x="363" y="0"/>
                  </a:lnTo>
                  <a:close/>
                  <a:moveTo>
                    <a:pt x="378" y="0"/>
                  </a:moveTo>
                  <a:lnTo>
                    <a:pt x="388" y="0"/>
                  </a:lnTo>
                  <a:lnTo>
                    <a:pt x="388" y="5"/>
                  </a:lnTo>
                  <a:lnTo>
                    <a:pt x="378" y="5"/>
                  </a:lnTo>
                  <a:lnTo>
                    <a:pt x="378" y="0"/>
                  </a:lnTo>
                  <a:close/>
                  <a:moveTo>
                    <a:pt x="393" y="0"/>
                  </a:moveTo>
                  <a:lnTo>
                    <a:pt x="404" y="0"/>
                  </a:lnTo>
                  <a:lnTo>
                    <a:pt x="404" y="5"/>
                  </a:lnTo>
                  <a:lnTo>
                    <a:pt x="393" y="5"/>
                  </a:lnTo>
                  <a:lnTo>
                    <a:pt x="393" y="0"/>
                  </a:lnTo>
                  <a:close/>
                  <a:moveTo>
                    <a:pt x="409" y="0"/>
                  </a:moveTo>
                  <a:lnTo>
                    <a:pt x="419" y="0"/>
                  </a:lnTo>
                  <a:lnTo>
                    <a:pt x="419" y="5"/>
                  </a:lnTo>
                  <a:lnTo>
                    <a:pt x="409" y="5"/>
                  </a:lnTo>
                  <a:lnTo>
                    <a:pt x="409" y="0"/>
                  </a:lnTo>
                  <a:close/>
                  <a:moveTo>
                    <a:pt x="424" y="0"/>
                  </a:moveTo>
                  <a:lnTo>
                    <a:pt x="434" y="0"/>
                  </a:lnTo>
                  <a:lnTo>
                    <a:pt x="434" y="5"/>
                  </a:lnTo>
                  <a:lnTo>
                    <a:pt x="424" y="5"/>
                  </a:lnTo>
                  <a:lnTo>
                    <a:pt x="424" y="0"/>
                  </a:lnTo>
                  <a:close/>
                  <a:moveTo>
                    <a:pt x="439" y="0"/>
                  </a:moveTo>
                  <a:lnTo>
                    <a:pt x="449" y="0"/>
                  </a:lnTo>
                  <a:lnTo>
                    <a:pt x="449" y="5"/>
                  </a:lnTo>
                  <a:lnTo>
                    <a:pt x="439" y="5"/>
                  </a:lnTo>
                  <a:lnTo>
                    <a:pt x="439" y="0"/>
                  </a:lnTo>
                  <a:close/>
                  <a:moveTo>
                    <a:pt x="454" y="0"/>
                  </a:moveTo>
                  <a:lnTo>
                    <a:pt x="464" y="0"/>
                  </a:lnTo>
                  <a:lnTo>
                    <a:pt x="464" y="5"/>
                  </a:lnTo>
                  <a:lnTo>
                    <a:pt x="454" y="5"/>
                  </a:lnTo>
                  <a:lnTo>
                    <a:pt x="454" y="0"/>
                  </a:lnTo>
                  <a:close/>
                  <a:moveTo>
                    <a:pt x="469" y="0"/>
                  </a:moveTo>
                  <a:lnTo>
                    <a:pt x="479" y="0"/>
                  </a:lnTo>
                  <a:lnTo>
                    <a:pt x="479" y="5"/>
                  </a:lnTo>
                  <a:lnTo>
                    <a:pt x="469" y="5"/>
                  </a:lnTo>
                  <a:lnTo>
                    <a:pt x="469" y="0"/>
                  </a:lnTo>
                  <a:close/>
                  <a:moveTo>
                    <a:pt x="484" y="0"/>
                  </a:moveTo>
                  <a:lnTo>
                    <a:pt x="494" y="0"/>
                  </a:lnTo>
                  <a:lnTo>
                    <a:pt x="494" y="5"/>
                  </a:lnTo>
                  <a:lnTo>
                    <a:pt x="484" y="5"/>
                  </a:lnTo>
                  <a:lnTo>
                    <a:pt x="484" y="0"/>
                  </a:lnTo>
                  <a:close/>
                  <a:moveTo>
                    <a:pt x="499" y="0"/>
                  </a:moveTo>
                  <a:lnTo>
                    <a:pt x="509" y="0"/>
                  </a:lnTo>
                  <a:lnTo>
                    <a:pt x="509" y="5"/>
                  </a:lnTo>
                  <a:lnTo>
                    <a:pt x="499" y="5"/>
                  </a:lnTo>
                  <a:lnTo>
                    <a:pt x="499" y="0"/>
                  </a:lnTo>
                  <a:close/>
                  <a:moveTo>
                    <a:pt x="514" y="0"/>
                  </a:moveTo>
                  <a:lnTo>
                    <a:pt x="524" y="0"/>
                  </a:lnTo>
                  <a:lnTo>
                    <a:pt x="524" y="5"/>
                  </a:lnTo>
                  <a:lnTo>
                    <a:pt x="514" y="5"/>
                  </a:lnTo>
                  <a:lnTo>
                    <a:pt x="514" y="0"/>
                  </a:lnTo>
                  <a:close/>
                  <a:moveTo>
                    <a:pt x="529" y="0"/>
                  </a:moveTo>
                  <a:lnTo>
                    <a:pt x="539" y="0"/>
                  </a:lnTo>
                  <a:lnTo>
                    <a:pt x="539" y="5"/>
                  </a:lnTo>
                  <a:lnTo>
                    <a:pt x="529" y="5"/>
                  </a:lnTo>
                  <a:lnTo>
                    <a:pt x="529" y="0"/>
                  </a:lnTo>
                  <a:close/>
                  <a:moveTo>
                    <a:pt x="545" y="0"/>
                  </a:moveTo>
                  <a:lnTo>
                    <a:pt x="555" y="0"/>
                  </a:lnTo>
                  <a:lnTo>
                    <a:pt x="555" y="5"/>
                  </a:lnTo>
                  <a:lnTo>
                    <a:pt x="545" y="5"/>
                  </a:lnTo>
                  <a:lnTo>
                    <a:pt x="545" y="0"/>
                  </a:lnTo>
                  <a:close/>
                  <a:moveTo>
                    <a:pt x="560" y="0"/>
                  </a:moveTo>
                  <a:lnTo>
                    <a:pt x="570" y="0"/>
                  </a:lnTo>
                  <a:lnTo>
                    <a:pt x="570" y="5"/>
                  </a:lnTo>
                  <a:lnTo>
                    <a:pt x="560" y="5"/>
                  </a:lnTo>
                  <a:lnTo>
                    <a:pt x="560" y="0"/>
                  </a:lnTo>
                  <a:close/>
                  <a:moveTo>
                    <a:pt x="575" y="0"/>
                  </a:moveTo>
                  <a:lnTo>
                    <a:pt x="585" y="0"/>
                  </a:lnTo>
                  <a:lnTo>
                    <a:pt x="585" y="5"/>
                  </a:lnTo>
                  <a:lnTo>
                    <a:pt x="575" y="5"/>
                  </a:lnTo>
                  <a:lnTo>
                    <a:pt x="575" y="0"/>
                  </a:lnTo>
                  <a:close/>
                  <a:moveTo>
                    <a:pt x="590" y="0"/>
                  </a:moveTo>
                  <a:lnTo>
                    <a:pt x="600" y="0"/>
                  </a:lnTo>
                  <a:lnTo>
                    <a:pt x="600" y="5"/>
                  </a:lnTo>
                  <a:lnTo>
                    <a:pt x="590" y="5"/>
                  </a:lnTo>
                  <a:lnTo>
                    <a:pt x="590" y="0"/>
                  </a:lnTo>
                  <a:close/>
                  <a:moveTo>
                    <a:pt x="605" y="0"/>
                  </a:moveTo>
                  <a:lnTo>
                    <a:pt x="615" y="0"/>
                  </a:lnTo>
                  <a:lnTo>
                    <a:pt x="615" y="5"/>
                  </a:lnTo>
                  <a:lnTo>
                    <a:pt x="605" y="5"/>
                  </a:lnTo>
                  <a:lnTo>
                    <a:pt x="605" y="0"/>
                  </a:lnTo>
                  <a:close/>
                  <a:moveTo>
                    <a:pt x="620" y="0"/>
                  </a:moveTo>
                  <a:lnTo>
                    <a:pt x="630" y="0"/>
                  </a:lnTo>
                  <a:lnTo>
                    <a:pt x="630" y="5"/>
                  </a:lnTo>
                  <a:lnTo>
                    <a:pt x="620" y="5"/>
                  </a:lnTo>
                  <a:lnTo>
                    <a:pt x="620" y="0"/>
                  </a:lnTo>
                  <a:close/>
                  <a:moveTo>
                    <a:pt x="635" y="0"/>
                  </a:moveTo>
                  <a:lnTo>
                    <a:pt x="645" y="0"/>
                  </a:lnTo>
                  <a:lnTo>
                    <a:pt x="645" y="5"/>
                  </a:lnTo>
                  <a:lnTo>
                    <a:pt x="635" y="5"/>
                  </a:lnTo>
                  <a:lnTo>
                    <a:pt x="635" y="0"/>
                  </a:lnTo>
                  <a:close/>
                  <a:moveTo>
                    <a:pt x="650" y="0"/>
                  </a:moveTo>
                  <a:lnTo>
                    <a:pt x="660" y="0"/>
                  </a:lnTo>
                  <a:lnTo>
                    <a:pt x="660" y="5"/>
                  </a:lnTo>
                  <a:lnTo>
                    <a:pt x="650" y="5"/>
                  </a:lnTo>
                  <a:lnTo>
                    <a:pt x="650" y="0"/>
                  </a:lnTo>
                  <a:close/>
                  <a:moveTo>
                    <a:pt x="666" y="0"/>
                  </a:moveTo>
                  <a:lnTo>
                    <a:pt x="676" y="0"/>
                  </a:lnTo>
                  <a:lnTo>
                    <a:pt x="676" y="5"/>
                  </a:lnTo>
                  <a:lnTo>
                    <a:pt x="666" y="5"/>
                  </a:lnTo>
                  <a:lnTo>
                    <a:pt x="666" y="0"/>
                  </a:lnTo>
                  <a:close/>
                  <a:moveTo>
                    <a:pt x="681" y="0"/>
                  </a:moveTo>
                  <a:lnTo>
                    <a:pt x="691" y="0"/>
                  </a:lnTo>
                  <a:lnTo>
                    <a:pt x="691" y="5"/>
                  </a:lnTo>
                  <a:lnTo>
                    <a:pt x="681" y="5"/>
                  </a:lnTo>
                  <a:lnTo>
                    <a:pt x="681" y="0"/>
                  </a:lnTo>
                  <a:close/>
                  <a:moveTo>
                    <a:pt x="696" y="0"/>
                  </a:moveTo>
                  <a:lnTo>
                    <a:pt x="706" y="0"/>
                  </a:lnTo>
                  <a:lnTo>
                    <a:pt x="706" y="5"/>
                  </a:lnTo>
                  <a:lnTo>
                    <a:pt x="696" y="5"/>
                  </a:lnTo>
                  <a:lnTo>
                    <a:pt x="696" y="0"/>
                  </a:lnTo>
                  <a:close/>
                  <a:moveTo>
                    <a:pt x="711" y="0"/>
                  </a:moveTo>
                  <a:lnTo>
                    <a:pt x="721" y="0"/>
                  </a:lnTo>
                  <a:lnTo>
                    <a:pt x="721" y="5"/>
                  </a:lnTo>
                  <a:lnTo>
                    <a:pt x="711" y="5"/>
                  </a:lnTo>
                  <a:lnTo>
                    <a:pt x="711" y="0"/>
                  </a:lnTo>
                  <a:close/>
                  <a:moveTo>
                    <a:pt x="726" y="0"/>
                  </a:moveTo>
                  <a:lnTo>
                    <a:pt x="736" y="0"/>
                  </a:lnTo>
                  <a:lnTo>
                    <a:pt x="736" y="5"/>
                  </a:lnTo>
                  <a:lnTo>
                    <a:pt x="726" y="5"/>
                  </a:lnTo>
                  <a:lnTo>
                    <a:pt x="726" y="0"/>
                  </a:lnTo>
                  <a:close/>
                  <a:moveTo>
                    <a:pt x="741" y="0"/>
                  </a:moveTo>
                  <a:lnTo>
                    <a:pt x="751" y="0"/>
                  </a:lnTo>
                  <a:lnTo>
                    <a:pt x="751" y="5"/>
                  </a:lnTo>
                  <a:lnTo>
                    <a:pt x="741" y="5"/>
                  </a:lnTo>
                  <a:lnTo>
                    <a:pt x="741" y="0"/>
                  </a:lnTo>
                  <a:close/>
                  <a:moveTo>
                    <a:pt x="756" y="0"/>
                  </a:moveTo>
                  <a:lnTo>
                    <a:pt x="766" y="0"/>
                  </a:lnTo>
                  <a:lnTo>
                    <a:pt x="766" y="5"/>
                  </a:lnTo>
                  <a:lnTo>
                    <a:pt x="756" y="5"/>
                  </a:lnTo>
                  <a:lnTo>
                    <a:pt x="756" y="0"/>
                  </a:lnTo>
                  <a:close/>
                  <a:moveTo>
                    <a:pt x="771" y="0"/>
                  </a:moveTo>
                  <a:lnTo>
                    <a:pt x="782" y="0"/>
                  </a:lnTo>
                  <a:lnTo>
                    <a:pt x="782" y="5"/>
                  </a:lnTo>
                  <a:lnTo>
                    <a:pt x="771" y="5"/>
                  </a:lnTo>
                  <a:lnTo>
                    <a:pt x="771" y="0"/>
                  </a:lnTo>
                  <a:close/>
                  <a:moveTo>
                    <a:pt x="787" y="0"/>
                  </a:moveTo>
                  <a:lnTo>
                    <a:pt x="797" y="0"/>
                  </a:lnTo>
                  <a:lnTo>
                    <a:pt x="797" y="5"/>
                  </a:lnTo>
                  <a:lnTo>
                    <a:pt x="787" y="5"/>
                  </a:lnTo>
                  <a:lnTo>
                    <a:pt x="787" y="0"/>
                  </a:lnTo>
                  <a:close/>
                  <a:moveTo>
                    <a:pt x="802" y="0"/>
                  </a:moveTo>
                  <a:lnTo>
                    <a:pt x="812" y="0"/>
                  </a:lnTo>
                  <a:lnTo>
                    <a:pt x="812" y="5"/>
                  </a:lnTo>
                  <a:lnTo>
                    <a:pt x="802" y="5"/>
                  </a:lnTo>
                  <a:lnTo>
                    <a:pt x="802" y="0"/>
                  </a:lnTo>
                  <a:close/>
                  <a:moveTo>
                    <a:pt x="817" y="0"/>
                  </a:moveTo>
                  <a:lnTo>
                    <a:pt x="827" y="0"/>
                  </a:lnTo>
                  <a:lnTo>
                    <a:pt x="827" y="5"/>
                  </a:lnTo>
                  <a:lnTo>
                    <a:pt x="817" y="5"/>
                  </a:lnTo>
                  <a:lnTo>
                    <a:pt x="817" y="0"/>
                  </a:lnTo>
                  <a:close/>
                  <a:moveTo>
                    <a:pt x="832" y="0"/>
                  </a:moveTo>
                  <a:lnTo>
                    <a:pt x="842" y="0"/>
                  </a:lnTo>
                  <a:lnTo>
                    <a:pt x="842" y="5"/>
                  </a:lnTo>
                  <a:lnTo>
                    <a:pt x="832" y="5"/>
                  </a:lnTo>
                  <a:lnTo>
                    <a:pt x="832" y="0"/>
                  </a:lnTo>
                  <a:close/>
                  <a:moveTo>
                    <a:pt x="847" y="0"/>
                  </a:moveTo>
                  <a:lnTo>
                    <a:pt x="857" y="0"/>
                  </a:lnTo>
                  <a:lnTo>
                    <a:pt x="857" y="5"/>
                  </a:lnTo>
                  <a:lnTo>
                    <a:pt x="847" y="5"/>
                  </a:lnTo>
                  <a:lnTo>
                    <a:pt x="847" y="0"/>
                  </a:lnTo>
                  <a:close/>
                  <a:moveTo>
                    <a:pt x="862" y="0"/>
                  </a:moveTo>
                  <a:lnTo>
                    <a:pt x="872" y="0"/>
                  </a:lnTo>
                  <a:lnTo>
                    <a:pt x="872" y="5"/>
                  </a:lnTo>
                  <a:lnTo>
                    <a:pt x="862" y="5"/>
                  </a:lnTo>
                  <a:lnTo>
                    <a:pt x="862" y="0"/>
                  </a:lnTo>
                  <a:close/>
                  <a:moveTo>
                    <a:pt x="877" y="0"/>
                  </a:moveTo>
                  <a:lnTo>
                    <a:pt x="887" y="0"/>
                  </a:lnTo>
                  <a:lnTo>
                    <a:pt x="887" y="5"/>
                  </a:lnTo>
                  <a:lnTo>
                    <a:pt x="877" y="5"/>
                  </a:lnTo>
                  <a:lnTo>
                    <a:pt x="877" y="0"/>
                  </a:lnTo>
                  <a:close/>
                  <a:moveTo>
                    <a:pt x="892" y="0"/>
                  </a:moveTo>
                  <a:lnTo>
                    <a:pt x="902" y="0"/>
                  </a:lnTo>
                  <a:lnTo>
                    <a:pt x="902" y="5"/>
                  </a:lnTo>
                  <a:lnTo>
                    <a:pt x="892" y="5"/>
                  </a:lnTo>
                  <a:lnTo>
                    <a:pt x="892" y="0"/>
                  </a:lnTo>
                  <a:close/>
                  <a:moveTo>
                    <a:pt x="907" y="0"/>
                  </a:moveTo>
                  <a:lnTo>
                    <a:pt x="917" y="0"/>
                  </a:lnTo>
                  <a:lnTo>
                    <a:pt x="917" y="5"/>
                  </a:lnTo>
                  <a:lnTo>
                    <a:pt x="907" y="5"/>
                  </a:lnTo>
                  <a:lnTo>
                    <a:pt x="907" y="0"/>
                  </a:lnTo>
                  <a:close/>
                  <a:moveTo>
                    <a:pt x="922" y="0"/>
                  </a:moveTo>
                  <a:lnTo>
                    <a:pt x="933" y="0"/>
                  </a:lnTo>
                  <a:lnTo>
                    <a:pt x="933" y="5"/>
                  </a:lnTo>
                  <a:lnTo>
                    <a:pt x="922" y="5"/>
                  </a:lnTo>
                  <a:lnTo>
                    <a:pt x="922" y="0"/>
                  </a:lnTo>
                  <a:close/>
                  <a:moveTo>
                    <a:pt x="938" y="0"/>
                  </a:moveTo>
                  <a:lnTo>
                    <a:pt x="948" y="0"/>
                  </a:lnTo>
                  <a:lnTo>
                    <a:pt x="948" y="5"/>
                  </a:lnTo>
                  <a:lnTo>
                    <a:pt x="938" y="5"/>
                  </a:lnTo>
                  <a:lnTo>
                    <a:pt x="938" y="0"/>
                  </a:lnTo>
                  <a:close/>
                  <a:moveTo>
                    <a:pt x="953" y="0"/>
                  </a:moveTo>
                  <a:lnTo>
                    <a:pt x="963" y="0"/>
                  </a:lnTo>
                  <a:lnTo>
                    <a:pt x="963" y="5"/>
                  </a:lnTo>
                  <a:lnTo>
                    <a:pt x="953" y="5"/>
                  </a:lnTo>
                  <a:lnTo>
                    <a:pt x="953" y="0"/>
                  </a:lnTo>
                  <a:close/>
                  <a:moveTo>
                    <a:pt x="968" y="0"/>
                  </a:moveTo>
                  <a:lnTo>
                    <a:pt x="978" y="0"/>
                  </a:lnTo>
                  <a:lnTo>
                    <a:pt x="978" y="5"/>
                  </a:lnTo>
                  <a:lnTo>
                    <a:pt x="968" y="5"/>
                  </a:lnTo>
                  <a:lnTo>
                    <a:pt x="968" y="0"/>
                  </a:lnTo>
                  <a:close/>
                  <a:moveTo>
                    <a:pt x="983" y="0"/>
                  </a:moveTo>
                  <a:lnTo>
                    <a:pt x="993" y="0"/>
                  </a:lnTo>
                  <a:lnTo>
                    <a:pt x="993" y="5"/>
                  </a:lnTo>
                  <a:lnTo>
                    <a:pt x="983" y="5"/>
                  </a:lnTo>
                  <a:lnTo>
                    <a:pt x="983" y="0"/>
                  </a:lnTo>
                  <a:close/>
                  <a:moveTo>
                    <a:pt x="998" y="0"/>
                  </a:moveTo>
                  <a:lnTo>
                    <a:pt x="1008" y="0"/>
                  </a:lnTo>
                  <a:lnTo>
                    <a:pt x="1008" y="5"/>
                  </a:lnTo>
                  <a:lnTo>
                    <a:pt x="998" y="5"/>
                  </a:lnTo>
                  <a:lnTo>
                    <a:pt x="998" y="0"/>
                  </a:lnTo>
                  <a:close/>
                  <a:moveTo>
                    <a:pt x="1013" y="0"/>
                  </a:moveTo>
                  <a:lnTo>
                    <a:pt x="1024" y="0"/>
                  </a:lnTo>
                  <a:lnTo>
                    <a:pt x="1024" y="5"/>
                  </a:lnTo>
                  <a:lnTo>
                    <a:pt x="1013" y="5"/>
                  </a:lnTo>
                  <a:lnTo>
                    <a:pt x="1013" y="0"/>
                  </a:lnTo>
                  <a:close/>
                  <a:moveTo>
                    <a:pt x="1029" y="0"/>
                  </a:moveTo>
                  <a:lnTo>
                    <a:pt x="1039" y="0"/>
                  </a:lnTo>
                  <a:lnTo>
                    <a:pt x="1039" y="5"/>
                  </a:lnTo>
                  <a:lnTo>
                    <a:pt x="1029" y="5"/>
                  </a:lnTo>
                  <a:lnTo>
                    <a:pt x="1029" y="0"/>
                  </a:lnTo>
                  <a:close/>
                  <a:moveTo>
                    <a:pt x="1044" y="0"/>
                  </a:moveTo>
                  <a:lnTo>
                    <a:pt x="1054" y="0"/>
                  </a:lnTo>
                  <a:lnTo>
                    <a:pt x="1054" y="5"/>
                  </a:lnTo>
                  <a:lnTo>
                    <a:pt x="1044" y="5"/>
                  </a:lnTo>
                  <a:lnTo>
                    <a:pt x="1044" y="0"/>
                  </a:lnTo>
                  <a:close/>
                  <a:moveTo>
                    <a:pt x="1059" y="0"/>
                  </a:moveTo>
                  <a:lnTo>
                    <a:pt x="1069" y="0"/>
                  </a:lnTo>
                  <a:lnTo>
                    <a:pt x="1069" y="5"/>
                  </a:lnTo>
                  <a:lnTo>
                    <a:pt x="1059" y="5"/>
                  </a:lnTo>
                  <a:lnTo>
                    <a:pt x="1059" y="0"/>
                  </a:lnTo>
                  <a:close/>
                  <a:moveTo>
                    <a:pt x="1074" y="0"/>
                  </a:moveTo>
                  <a:lnTo>
                    <a:pt x="1084" y="0"/>
                  </a:lnTo>
                  <a:lnTo>
                    <a:pt x="1084" y="5"/>
                  </a:lnTo>
                  <a:lnTo>
                    <a:pt x="1074" y="5"/>
                  </a:lnTo>
                  <a:lnTo>
                    <a:pt x="1074" y="0"/>
                  </a:lnTo>
                  <a:close/>
                  <a:moveTo>
                    <a:pt x="1089" y="0"/>
                  </a:moveTo>
                  <a:lnTo>
                    <a:pt x="1099" y="0"/>
                  </a:lnTo>
                  <a:lnTo>
                    <a:pt x="1099" y="5"/>
                  </a:lnTo>
                  <a:lnTo>
                    <a:pt x="1089" y="5"/>
                  </a:lnTo>
                  <a:lnTo>
                    <a:pt x="1089" y="0"/>
                  </a:lnTo>
                  <a:close/>
                  <a:moveTo>
                    <a:pt x="1104" y="0"/>
                  </a:moveTo>
                  <a:lnTo>
                    <a:pt x="1114" y="0"/>
                  </a:lnTo>
                  <a:lnTo>
                    <a:pt x="1114" y="5"/>
                  </a:lnTo>
                  <a:lnTo>
                    <a:pt x="1104" y="5"/>
                  </a:lnTo>
                  <a:lnTo>
                    <a:pt x="1104" y="0"/>
                  </a:lnTo>
                  <a:close/>
                  <a:moveTo>
                    <a:pt x="1119" y="0"/>
                  </a:moveTo>
                  <a:lnTo>
                    <a:pt x="1129" y="0"/>
                  </a:lnTo>
                  <a:lnTo>
                    <a:pt x="1129" y="5"/>
                  </a:lnTo>
                  <a:lnTo>
                    <a:pt x="1119" y="5"/>
                  </a:lnTo>
                  <a:lnTo>
                    <a:pt x="1119" y="0"/>
                  </a:lnTo>
                  <a:close/>
                  <a:moveTo>
                    <a:pt x="1134" y="0"/>
                  </a:moveTo>
                  <a:lnTo>
                    <a:pt x="1144" y="0"/>
                  </a:lnTo>
                  <a:lnTo>
                    <a:pt x="1144" y="5"/>
                  </a:lnTo>
                  <a:lnTo>
                    <a:pt x="1134" y="5"/>
                  </a:lnTo>
                  <a:lnTo>
                    <a:pt x="1134" y="0"/>
                  </a:lnTo>
                  <a:close/>
                  <a:moveTo>
                    <a:pt x="1149" y="0"/>
                  </a:moveTo>
                  <a:lnTo>
                    <a:pt x="1159" y="0"/>
                  </a:lnTo>
                  <a:lnTo>
                    <a:pt x="1159" y="5"/>
                  </a:lnTo>
                  <a:lnTo>
                    <a:pt x="1149" y="5"/>
                  </a:lnTo>
                  <a:lnTo>
                    <a:pt x="1149" y="0"/>
                  </a:lnTo>
                  <a:close/>
                  <a:moveTo>
                    <a:pt x="1165" y="0"/>
                  </a:moveTo>
                  <a:lnTo>
                    <a:pt x="1175" y="0"/>
                  </a:lnTo>
                  <a:lnTo>
                    <a:pt x="1175" y="5"/>
                  </a:lnTo>
                  <a:lnTo>
                    <a:pt x="1165" y="5"/>
                  </a:lnTo>
                  <a:lnTo>
                    <a:pt x="1165" y="0"/>
                  </a:lnTo>
                  <a:close/>
                  <a:moveTo>
                    <a:pt x="1180" y="0"/>
                  </a:moveTo>
                  <a:lnTo>
                    <a:pt x="1190" y="0"/>
                  </a:lnTo>
                  <a:lnTo>
                    <a:pt x="1190" y="5"/>
                  </a:lnTo>
                  <a:lnTo>
                    <a:pt x="1180" y="5"/>
                  </a:lnTo>
                  <a:lnTo>
                    <a:pt x="1180" y="0"/>
                  </a:lnTo>
                  <a:close/>
                  <a:moveTo>
                    <a:pt x="1195" y="0"/>
                  </a:moveTo>
                  <a:lnTo>
                    <a:pt x="1199" y="0"/>
                  </a:lnTo>
                  <a:lnTo>
                    <a:pt x="1199" y="5"/>
                  </a:lnTo>
                  <a:lnTo>
                    <a:pt x="1195" y="5"/>
                  </a:lnTo>
                  <a:lnTo>
                    <a:pt x="1195" y="0"/>
                  </a:lnTo>
                  <a:close/>
                </a:path>
              </a:pathLst>
            </a:custGeom>
            <a:solidFill>
              <a:srgbClr val="000000"/>
            </a:solidFill>
            <a:ln w="0" cap="flat">
              <a:solidFill>
                <a:srgbClr val="000000"/>
              </a:solidFill>
              <a:prstDash val="solid"/>
              <a:round/>
            </a:ln>
          </p:spPr>
          <p:txBody>
            <a:bodyPr vert="horz" wrap="square" lIns="91440" tIns="45720" rIns="91440" bIns="45720" numCol="1" anchor="t" anchorCtr="0" compatLnSpc="1"/>
            <a:lstStyle/>
            <a:p>
              <a:endParaRPr lang="zh-CN" altLang="en-US"/>
            </a:p>
          </p:txBody>
        </p:sp>
        <p:sp>
          <p:nvSpPr>
            <p:cNvPr id="57" name="Rectangle 47"/>
            <p:cNvSpPr>
              <a:spLocks noChangeArrowheads="1"/>
            </p:cNvSpPr>
            <p:nvPr/>
          </p:nvSpPr>
          <p:spPr bwMode="auto">
            <a:xfrm>
              <a:off x="1526" y="3695"/>
              <a:ext cx="74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500" b="0" i="0" u="none" strike="noStrike" cap="none" normalizeH="0" baseline="0">
                  <a:ln>
                    <a:noFill/>
                  </a:ln>
                  <a:solidFill>
                    <a:srgbClr val="000000"/>
                  </a:solidFill>
                  <a:effectLst/>
                  <a:latin typeface="Calibri" panose="020F0502020204030204" charset="0"/>
                </a:rPr>
                <a:t>scrollPosition</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8" name="Freeform 48"/>
            <p:cNvSpPr/>
            <p:nvPr/>
          </p:nvSpPr>
          <p:spPr bwMode="auto">
            <a:xfrm>
              <a:off x="1824" y="2964"/>
              <a:ext cx="665" cy="147"/>
            </a:xfrm>
            <a:custGeom>
              <a:avLst/>
              <a:gdLst>
                <a:gd name="T0" fmla="*/ 0 w 665"/>
                <a:gd name="T1" fmla="*/ 147 h 147"/>
                <a:gd name="T2" fmla="*/ 0 w 665"/>
                <a:gd name="T3" fmla="*/ 61 h 147"/>
                <a:gd name="T4" fmla="*/ 665 w 665"/>
                <a:gd name="T5" fmla="*/ 61 h 147"/>
                <a:gd name="T6" fmla="*/ 665 w 665"/>
                <a:gd name="T7" fmla="*/ 0 h 147"/>
              </a:gdLst>
              <a:ahLst/>
              <a:cxnLst>
                <a:cxn ang="0">
                  <a:pos x="T0" y="T1"/>
                </a:cxn>
                <a:cxn ang="0">
                  <a:pos x="T2" y="T3"/>
                </a:cxn>
                <a:cxn ang="0">
                  <a:pos x="T4" y="T5"/>
                </a:cxn>
                <a:cxn ang="0">
                  <a:pos x="T6" y="T7"/>
                </a:cxn>
              </a:cxnLst>
              <a:rect l="0" t="0" r="r" b="b"/>
              <a:pathLst>
                <a:path w="665" h="147">
                  <a:moveTo>
                    <a:pt x="0" y="147"/>
                  </a:moveTo>
                  <a:lnTo>
                    <a:pt x="0" y="61"/>
                  </a:lnTo>
                  <a:lnTo>
                    <a:pt x="665" y="61"/>
                  </a:lnTo>
                  <a:lnTo>
                    <a:pt x="665" y="0"/>
                  </a:lnTo>
                </a:path>
              </a:pathLst>
            </a:custGeom>
            <a:noFill/>
            <a:ln w="7938"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9" name="Freeform 49"/>
            <p:cNvSpPr/>
            <p:nvPr/>
          </p:nvSpPr>
          <p:spPr bwMode="auto">
            <a:xfrm>
              <a:off x="2469" y="2904"/>
              <a:ext cx="40" cy="60"/>
            </a:xfrm>
            <a:custGeom>
              <a:avLst/>
              <a:gdLst>
                <a:gd name="T0" fmla="*/ 40 w 40"/>
                <a:gd name="T1" fmla="*/ 60 h 60"/>
                <a:gd name="T2" fmla="*/ 20 w 40"/>
                <a:gd name="T3" fmla="*/ 0 h 60"/>
                <a:gd name="T4" fmla="*/ 0 w 40"/>
                <a:gd name="T5" fmla="*/ 60 h 60"/>
                <a:gd name="T6" fmla="*/ 40 w 40"/>
                <a:gd name="T7" fmla="*/ 60 h 60"/>
              </a:gdLst>
              <a:ahLst/>
              <a:cxnLst>
                <a:cxn ang="0">
                  <a:pos x="T0" y="T1"/>
                </a:cxn>
                <a:cxn ang="0">
                  <a:pos x="T2" y="T3"/>
                </a:cxn>
                <a:cxn ang="0">
                  <a:pos x="T4" y="T5"/>
                </a:cxn>
                <a:cxn ang="0">
                  <a:pos x="T6" y="T7"/>
                </a:cxn>
              </a:cxnLst>
              <a:rect l="0" t="0" r="r" b="b"/>
              <a:pathLst>
                <a:path w="40" h="60">
                  <a:moveTo>
                    <a:pt x="40" y="60"/>
                  </a:moveTo>
                  <a:lnTo>
                    <a:pt x="20" y="0"/>
                  </a:lnTo>
                  <a:lnTo>
                    <a:pt x="0" y="60"/>
                  </a:lnTo>
                  <a:lnTo>
                    <a:pt x="40" y="60"/>
                  </a:lnTo>
                  <a:close/>
                </a:path>
              </a:pathLst>
            </a:custGeom>
            <a:noFill/>
            <a:ln w="7938"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0" name="Freeform 50"/>
            <p:cNvSpPr/>
            <p:nvPr/>
          </p:nvSpPr>
          <p:spPr bwMode="auto">
            <a:xfrm>
              <a:off x="2489" y="2964"/>
              <a:ext cx="759" cy="147"/>
            </a:xfrm>
            <a:custGeom>
              <a:avLst/>
              <a:gdLst>
                <a:gd name="T0" fmla="*/ 759 w 759"/>
                <a:gd name="T1" fmla="*/ 147 h 147"/>
                <a:gd name="T2" fmla="*/ 759 w 759"/>
                <a:gd name="T3" fmla="*/ 61 h 147"/>
                <a:gd name="T4" fmla="*/ 0 w 759"/>
                <a:gd name="T5" fmla="*/ 61 h 147"/>
                <a:gd name="T6" fmla="*/ 0 w 759"/>
                <a:gd name="T7" fmla="*/ 0 h 147"/>
              </a:gdLst>
              <a:ahLst/>
              <a:cxnLst>
                <a:cxn ang="0">
                  <a:pos x="T0" y="T1"/>
                </a:cxn>
                <a:cxn ang="0">
                  <a:pos x="T2" y="T3"/>
                </a:cxn>
                <a:cxn ang="0">
                  <a:pos x="T4" y="T5"/>
                </a:cxn>
                <a:cxn ang="0">
                  <a:pos x="T6" y="T7"/>
                </a:cxn>
              </a:cxnLst>
              <a:rect l="0" t="0" r="r" b="b"/>
              <a:pathLst>
                <a:path w="759" h="147">
                  <a:moveTo>
                    <a:pt x="759" y="147"/>
                  </a:moveTo>
                  <a:lnTo>
                    <a:pt x="759" y="61"/>
                  </a:lnTo>
                  <a:lnTo>
                    <a:pt x="0" y="61"/>
                  </a:lnTo>
                  <a:lnTo>
                    <a:pt x="0" y="0"/>
                  </a:lnTo>
                </a:path>
              </a:pathLst>
            </a:custGeom>
            <a:noFill/>
            <a:ln w="7938"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1" name="Freeform 51"/>
            <p:cNvSpPr/>
            <p:nvPr/>
          </p:nvSpPr>
          <p:spPr bwMode="auto">
            <a:xfrm>
              <a:off x="2469" y="2904"/>
              <a:ext cx="40" cy="60"/>
            </a:xfrm>
            <a:custGeom>
              <a:avLst/>
              <a:gdLst>
                <a:gd name="T0" fmla="*/ 40 w 40"/>
                <a:gd name="T1" fmla="*/ 60 h 60"/>
                <a:gd name="T2" fmla="*/ 20 w 40"/>
                <a:gd name="T3" fmla="*/ 0 h 60"/>
                <a:gd name="T4" fmla="*/ 0 w 40"/>
                <a:gd name="T5" fmla="*/ 60 h 60"/>
                <a:gd name="T6" fmla="*/ 40 w 40"/>
                <a:gd name="T7" fmla="*/ 60 h 60"/>
              </a:gdLst>
              <a:ahLst/>
              <a:cxnLst>
                <a:cxn ang="0">
                  <a:pos x="T0" y="T1"/>
                </a:cxn>
                <a:cxn ang="0">
                  <a:pos x="T2" y="T3"/>
                </a:cxn>
                <a:cxn ang="0">
                  <a:pos x="T4" y="T5"/>
                </a:cxn>
                <a:cxn ang="0">
                  <a:pos x="T6" y="T7"/>
                </a:cxn>
              </a:cxnLst>
              <a:rect l="0" t="0" r="r" b="b"/>
              <a:pathLst>
                <a:path w="40" h="60">
                  <a:moveTo>
                    <a:pt x="40" y="60"/>
                  </a:moveTo>
                  <a:lnTo>
                    <a:pt x="20" y="0"/>
                  </a:lnTo>
                  <a:lnTo>
                    <a:pt x="0" y="60"/>
                  </a:lnTo>
                  <a:lnTo>
                    <a:pt x="40" y="60"/>
                  </a:lnTo>
                  <a:close/>
                </a:path>
              </a:pathLst>
            </a:custGeom>
            <a:noFill/>
            <a:ln w="7938"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2" name="Freeform 52"/>
            <p:cNvSpPr/>
            <p:nvPr/>
          </p:nvSpPr>
          <p:spPr bwMode="auto">
            <a:xfrm>
              <a:off x="1680" y="2309"/>
              <a:ext cx="809" cy="151"/>
            </a:xfrm>
            <a:custGeom>
              <a:avLst/>
              <a:gdLst>
                <a:gd name="T0" fmla="*/ 809 w 809"/>
                <a:gd name="T1" fmla="*/ 151 h 151"/>
                <a:gd name="T2" fmla="*/ 809 w 809"/>
                <a:gd name="T3" fmla="*/ 61 h 151"/>
                <a:gd name="T4" fmla="*/ 0 w 809"/>
                <a:gd name="T5" fmla="*/ 61 h 151"/>
                <a:gd name="T6" fmla="*/ 0 w 809"/>
                <a:gd name="T7" fmla="*/ 0 h 151"/>
              </a:gdLst>
              <a:ahLst/>
              <a:cxnLst>
                <a:cxn ang="0">
                  <a:pos x="T0" y="T1"/>
                </a:cxn>
                <a:cxn ang="0">
                  <a:pos x="T2" y="T3"/>
                </a:cxn>
                <a:cxn ang="0">
                  <a:pos x="T4" y="T5"/>
                </a:cxn>
                <a:cxn ang="0">
                  <a:pos x="T6" y="T7"/>
                </a:cxn>
              </a:cxnLst>
              <a:rect l="0" t="0" r="r" b="b"/>
              <a:pathLst>
                <a:path w="809" h="151">
                  <a:moveTo>
                    <a:pt x="809" y="151"/>
                  </a:moveTo>
                  <a:lnTo>
                    <a:pt x="809" y="61"/>
                  </a:lnTo>
                  <a:lnTo>
                    <a:pt x="0" y="61"/>
                  </a:lnTo>
                  <a:lnTo>
                    <a:pt x="0" y="0"/>
                  </a:lnTo>
                </a:path>
              </a:pathLst>
            </a:custGeom>
            <a:noFill/>
            <a:ln w="7938"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3" name="Freeform 53"/>
            <p:cNvSpPr/>
            <p:nvPr/>
          </p:nvSpPr>
          <p:spPr bwMode="auto">
            <a:xfrm>
              <a:off x="1660" y="2248"/>
              <a:ext cx="40" cy="61"/>
            </a:xfrm>
            <a:custGeom>
              <a:avLst/>
              <a:gdLst>
                <a:gd name="T0" fmla="*/ 40 w 40"/>
                <a:gd name="T1" fmla="*/ 61 h 61"/>
                <a:gd name="T2" fmla="*/ 20 w 40"/>
                <a:gd name="T3" fmla="*/ 0 h 61"/>
                <a:gd name="T4" fmla="*/ 0 w 40"/>
                <a:gd name="T5" fmla="*/ 61 h 61"/>
                <a:gd name="T6" fmla="*/ 40 w 40"/>
                <a:gd name="T7" fmla="*/ 61 h 61"/>
              </a:gdLst>
              <a:ahLst/>
              <a:cxnLst>
                <a:cxn ang="0">
                  <a:pos x="T0" y="T1"/>
                </a:cxn>
                <a:cxn ang="0">
                  <a:pos x="T2" y="T3"/>
                </a:cxn>
                <a:cxn ang="0">
                  <a:pos x="T4" y="T5"/>
                </a:cxn>
                <a:cxn ang="0">
                  <a:pos x="T6" y="T7"/>
                </a:cxn>
              </a:cxnLst>
              <a:rect l="0" t="0" r="r" b="b"/>
              <a:pathLst>
                <a:path w="40" h="61">
                  <a:moveTo>
                    <a:pt x="40" y="61"/>
                  </a:moveTo>
                  <a:lnTo>
                    <a:pt x="20" y="0"/>
                  </a:lnTo>
                  <a:lnTo>
                    <a:pt x="0" y="61"/>
                  </a:lnTo>
                  <a:lnTo>
                    <a:pt x="40" y="61"/>
                  </a:lnTo>
                  <a:close/>
                </a:path>
              </a:pathLst>
            </a:custGeom>
            <a:noFill/>
            <a:ln w="7938"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4" name="Freeform 54"/>
            <p:cNvSpPr/>
            <p:nvPr/>
          </p:nvSpPr>
          <p:spPr bwMode="auto">
            <a:xfrm>
              <a:off x="871" y="2309"/>
              <a:ext cx="809" cy="151"/>
            </a:xfrm>
            <a:custGeom>
              <a:avLst/>
              <a:gdLst>
                <a:gd name="T0" fmla="*/ 0 w 809"/>
                <a:gd name="T1" fmla="*/ 151 h 151"/>
                <a:gd name="T2" fmla="*/ 0 w 809"/>
                <a:gd name="T3" fmla="*/ 61 h 151"/>
                <a:gd name="T4" fmla="*/ 809 w 809"/>
                <a:gd name="T5" fmla="*/ 61 h 151"/>
                <a:gd name="T6" fmla="*/ 809 w 809"/>
                <a:gd name="T7" fmla="*/ 0 h 151"/>
              </a:gdLst>
              <a:ahLst/>
              <a:cxnLst>
                <a:cxn ang="0">
                  <a:pos x="T0" y="T1"/>
                </a:cxn>
                <a:cxn ang="0">
                  <a:pos x="T2" y="T3"/>
                </a:cxn>
                <a:cxn ang="0">
                  <a:pos x="T4" y="T5"/>
                </a:cxn>
                <a:cxn ang="0">
                  <a:pos x="T6" y="T7"/>
                </a:cxn>
              </a:cxnLst>
              <a:rect l="0" t="0" r="r" b="b"/>
              <a:pathLst>
                <a:path w="809" h="151">
                  <a:moveTo>
                    <a:pt x="0" y="151"/>
                  </a:moveTo>
                  <a:lnTo>
                    <a:pt x="0" y="61"/>
                  </a:lnTo>
                  <a:lnTo>
                    <a:pt x="809" y="61"/>
                  </a:lnTo>
                  <a:lnTo>
                    <a:pt x="809" y="0"/>
                  </a:lnTo>
                </a:path>
              </a:pathLst>
            </a:custGeom>
            <a:noFill/>
            <a:ln w="7938"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5" name="Freeform 55"/>
            <p:cNvSpPr/>
            <p:nvPr/>
          </p:nvSpPr>
          <p:spPr bwMode="auto">
            <a:xfrm>
              <a:off x="1660" y="2248"/>
              <a:ext cx="40" cy="61"/>
            </a:xfrm>
            <a:custGeom>
              <a:avLst/>
              <a:gdLst>
                <a:gd name="T0" fmla="*/ 40 w 40"/>
                <a:gd name="T1" fmla="*/ 61 h 61"/>
                <a:gd name="T2" fmla="*/ 20 w 40"/>
                <a:gd name="T3" fmla="*/ 0 h 61"/>
                <a:gd name="T4" fmla="*/ 0 w 40"/>
                <a:gd name="T5" fmla="*/ 61 h 61"/>
                <a:gd name="T6" fmla="*/ 40 w 40"/>
                <a:gd name="T7" fmla="*/ 61 h 61"/>
              </a:gdLst>
              <a:ahLst/>
              <a:cxnLst>
                <a:cxn ang="0">
                  <a:pos x="T0" y="T1"/>
                </a:cxn>
                <a:cxn ang="0">
                  <a:pos x="T2" y="T3"/>
                </a:cxn>
                <a:cxn ang="0">
                  <a:pos x="T4" y="T5"/>
                </a:cxn>
                <a:cxn ang="0">
                  <a:pos x="T6" y="T7"/>
                </a:cxn>
              </a:cxnLst>
              <a:rect l="0" t="0" r="r" b="b"/>
              <a:pathLst>
                <a:path w="40" h="61">
                  <a:moveTo>
                    <a:pt x="40" y="61"/>
                  </a:moveTo>
                  <a:lnTo>
                    <a:pt x="20" y="0"/>
                  </a:lnTo>
                  <a:lnTo>
                    <a:pt x="0" y="61"/>
                  </a:lnTo>
                  <a:lnTo>
                    <a:pt x="40" y="61"/>
                  </a:lnTo>
                  <a:close/>
                </a:path>
              </a:pathLst>
            </a:custGeom>
            <a:noFill/>
            <a:ln w="7938"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6" name="Freeform 56"/>
            <p:cNvSpPr/>
            <p:nvPr/>
          </p:nvSpPr>
          <p:spPr bwMode="auto">
            <a:xfrm>
              <a:off x="4054" y="3338"/>
              <a:ext cx="1614" cy="314"/>
            </a:xfrm>
            <a:custGeom>
              <a:avLst/>
              <a:gdLst>
                <a:gd name="T0" fmla="*/ 0 w 1614"/>
                <a:gd name="T1" fmla="*/ 314 h 314"/>
                <a:gd name="T2" fmla="*/ 1614 w 1614"/>
                <a:gd name="T3" fmla="*/ 314 h 314"/>
                <a:gd name="T4" fmla="*/ 1614 w 1614"/>
                <a:gd name="T5" fmla="*/ 57 h 314"/>
                <a:gd name="T6" fmla="*/ 1557 w 1614"/>
                <a:gd name="T7" fmla="*/ 0 h 314"/>
                <a:gd name="T8" fmla="*/ 0 w 1614"/>
                <a:gd name="T9" fmla="*/ 0 h 314"/>
                <a:gd name="T10" fmla="*/ 0 w 1614"/>
                <a:gd name="T11" fmla="*/ 314 h 314"/>
              </a:gdLst>
              <a:ahLst/>
              <a:cxnLst>
                <a:cxn ang="0">
                  <a:pos x="T0" y="T1"/>
                </a:cxn>
                <a:cxn ang="0">
                  <a:pos x="T2" y="T3"/>
                </a:cxn>
                <a:cxn ang="0">
                  <a:pos x="T4" y="T5"/>
                </a:cxn>
                <a:cxn ang="0">
                  <a:pos x="T6" y="T7"/>
                </a:cxn>
                <a:cxn ang="0">
                  <a:pos x="T8" y="T9"/>
                </a:cxn>
                <a:cxn ang="0">
                  <a:pos x="T10" y="T11"/>
                </a:cxn>
              </a:cxnLst>
              <a:rect l="0" t="0" r="r" b="b"/>
              <a:pathLst>
                <a:path w="1614" h="314">
                  <a:moveTo>
                    <a:pt x="0" y="314"/>
                  </a:moveTo>
                  <a:lnTo>
                    <a:pt x="1614" y="314"/>
                  </a:lnTo>
                  <a:lnTo>
                    <a:pt x="1614" y="57"/>
                  </a:lnTo>
                  <a:lnTo>
                    <a:pt x="1557" y="0"/>
                  </a:lnTo>
                  <a:lnTo>
                    <a:pt x="0" y="0"/>
                  </a:lnTo>
                  <a:lnTo>
                    <a:pt x="0" y="31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57"/>
            <p:cNvSpPr>
              <a:spLocks noEditPoints="1"/>
            </p:cNvSpPr>
            <p:nvPr/>
          </p:nvSpPr>
          <p:spPr bwMode="auto">
            <a:xfrm>
              <a:off x="3670" y="3338"/>
              <a:ext cx="1998" cy="362"/>
            </a:xfrm>
            <a:custGeom>
              <a:avLst/>
              <a:gdLst>
                <a:gd name="T0" fmla="*/ 384 w 1998"/>
                <a:gd name="T1" fmla="*/ 314 h 362"/>
                <a:gd name="T2" fmla="*/ 0 w 1998"/>
                <a:gd name="T3" fmla="*/ 362 h 362"/>
                <a:gd name="T4" fmla="*/ 384 w 1998"/>
                <a:gd name="T5" fmla="*/ 314 h 362"/>
                <a:gd name="T6" fmla="*/ 1998 w 1998"/>
                <a:gd name="T7" fmla="*/ 314 h 362"/>
                <a:gd name="T8" fmla="*/ 1998 w 1998"/>
                <a:gd name="T9" fmla="*/ 57 h 362"/>
                <a:gd name="T10" fmla="*/ 1941 w 1998"/>
                <a:gd name="T11" fmla="*/ 0 h 362"/>
                <a:gd name="T12" fmla="*/ 384 w 1998"/>
                <a:gd name="T13" fmla="*/ 0 h 362"/>
                <a:gd name="T14" fmla="*/ 384 w 1998"/>
                <a:gd name="T15" fmla="*/ 314 h 3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98" h="362">
                  <a:moveTo>
                    <a:pt x="384" y="314"/>
                  </a:moveTo>
                  <a:lnTo>
                    <a:pt x="0" y="362"/>
                  </a:lnTo>
                  <a:moveTo>
                    <a:pt x="384" y="314"/>
                  </a:moveTo>
                  <a:lnTo>
                    <a:pt x="1998" y="314"/>
                  </a:lnTo>
                  <a:lnTo>
                    <a:pt x="1998" y="57"/>
                  </a:lnTo>
                  <a:lnTo>
                    <a:pt x="1941" y="0"/>
                  </a:lnTo>
                  <a:lnTo>
                    <a:pt x="384" y="0"/>
                  </a:lnTo>
                  <a:lnTo>
                    <a:pt x="384" y="314"/>
                  </a:lnTo>
                </a:path>
              </a:pathLst>
            </a:custGeom>
            <a:noFill/>
            <a:ln w="7938"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8" name="Rectangle 58"/>
            <p:cNvSpPr>
              <a:spLocks noChangeArrowheads="1"/>
            </p:cNvSpPr>
            <p:nvPr/>
          </p:nvSpPr>
          <p:spPr bwMode="auto">
            <a:xfrm>
              <a:off x="4451" y="3364"/>
              <a:ext cx="509"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Decorator</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9" name="Rectangle 59"/>
            <p:cNvSpPr>
              <a:spLocks noChangeArrowheads="1"/>
            </p:cNvSpPr>
            <p:nvPr/>
          </p:nvSpPr>
          <p:spPr bwMode="auto">
            <a:xfrm>
              <a:off x="4892" y="3364"/>
              <a:ext cx="116"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0" name="Rectangle 60"/>
            <p:cNvSpPr>
              <a:spLocks noChangeArrowheads="1"/>
            </p:cNvSpPr>
            <p:nvPr/>
          </p:nvSpPr>
          <p:spPr bwMode="auto">
            <a:xfrm>
              <a:off x="4950" y="3364"/>
              <a:ext cx="292"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Draw</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1" name="Rectangle 61"/>
            <p:cNvSpPr>
              <a:spLocks noChangeArrowheads="1"/>
            </p:cNvSpPr>
            <p:nvPr/>
          </p:nvSpPr>
          <p:spPr bwMode="auto">
            <a:xfrm>
              <a:off x="5181" y="3364"/>
              <a:ext cx="126"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2" name="Rectangle 62"/>
            <p:cNvSpPr>
              <a:spLocks noChangeArrowheads="1"/>
            </p:cNvSpPr>
            <p:nvPr/>
          </p:nvSpPr>
          <p:spPr bwMode="auto">
            <a:xfrm>
              <a:off x="5246" y="3364"/>
              <a:ext cx="86"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3" name="Rectangle 63"/>
            <p:cNvSpPr>
              <a:spLocks noChangeArrowheads="1"/>
            </p:cNvSpPr>
            <p:nvPr/>
          </p:nvSpPr>
          <p:spPr bwMode="auto">
            <a:xfrm>
              <a:off x="4551" y="3493"/>
              <a:ext cx="604"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DrawBorder</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4" name="Rectangle 64"/>
            <p:cNvSpPr>
              <a:spLocks noChangeArrowheads="1"/>
            </p:cNvSpPr>
            <p:nvPr/>
          </p:nvSpPr>
          <p:spPr bwMode="auto">
            <a:xfrm>
              <a:off x="5082" y="3493"/>
              <a:ext cx="126"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5" name="Rectangle 65"/>
            <p:cNvSpPr>
              <a:spLocks noChangeArrowheads="1"/>
            </p:cNvSpPr>
            <p:nvPr/>
          </p:nvSpPr>
          <p:spPr bwMode="auto">
            <a:xfrm>
              <a:off x="5147" y="3493"/>
              <a:ext cx="86"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300" b="0" i="0" u="none" strike="noStrike" cap="none" normalizeH="0" baseline="0">
                  <a:ln>
                    <a:noFill/>
                  </a:ln>
                  <a:solidFill>
                    <a:srgbClr val="000000"/>
                  </a:solidFill>
                  <a:effectLst/>
                  <a:latin typeface="Calibri" panose="020F050202020403020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6" name="Freeform 66"/>
            <p:cNvSpPr/>
            <p:nvPr/>
          </p:nvSpPr>
          <p:spPr bwMode="auto">
            <a:xfrm>
              <a:off x="5605" y="3338"/>
              <a:ext cx="63" cy="63"/>
            </a:xfrm>
            <a:custGeom>
              <a:avLst/>
              <a:gdLst>
                <a:gd name="T0" fmla="*/ 6 w 63"/>
                <a:gd name="T1" fmla="*/ 57 h 63"/>
                <a:gd name="T2" fmla="*/ 63 w 63"/>
                <a:gd name="T3" fmla="*/ 57 h 63"/>
                <a:gd name="T4" fmla="*/ 63 w 63"/>
                <a:gd name="T5" fmla="*/ 63 h 63"/>
                <a:gd name="T6" fmla="*/ 63 w 63"/>
                <a:gd name="T7" fmla="*/ 57 h 63"/>
                <a:gd name="T8" fmla="*/ 6 w 63"/>
                <a:gd name="T9" fmla="*/ 0 h 63"/>
                <a:gd name="T10" fmla="*/ 0 w 63"/>
                <a:gd name="T11" fmla="*/ 0 h 63"/>
                <a:gd name="T12" fmla="*/ 6 w 63"/>
                <a:gd name="T13" fmla="*/ 0 h 63"/>
                <a:gd name="T14" fmla="*/ 6 w 63"/>
                <a:gd name="T15" fmla="*/ 57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63">
                  <a:moveTo>
                    <a:pt x="6" y="57"/>
                  </a:moveTo>
                  <a:lnTo>
                    <a:pt x="63" y="57"/>
                  </a:lnTo>
                  <a:lnTo>
                    <a:pt x="63" y="63"/>
                  </a:lnTo>
                  <a:lnTo>
                    <a:pt x="63" y="57"/>
                  </a:lnTo>
                  <a:lnTo>
                    <a:pt x="6" y="0"/>
                  </a:lnTo>
                  <a:lnTo>
                    <a:pt x="0" y="0"/>
                  </a:lnTo>
                  <a:lnTo>
                    <a:pt x="6" y="0"/>
                  </a:lnTo>
                  <a:lnTo>
                    <a:pt x="6" y="5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67"/>
            <p:cNvSpPr/>
            <p:nvPr/>
          </p:nvSpPr>
          <p:spPr bwMode="auto">
            <a:xfrm>
              <a:off x="5605" y="3338"/>
              <a:ext cx="63" cy="63"/>
            </a:xfrm>
            <a:custGeom>
              <a:avLst/>
              <a:gdLst>
                <a:gd name="T0" fmla="*/ 6 w 63"/>
                <a:gd name="T1" fmla="*/ 57 h 63"/>
                <a:gd name="T2" fmla="*/ 63 w 63"/>
                <a:gd name="T3" fmla="*/ 57 h 63"/>
                <a:gd name="T4" fmla="*/ 63 w 63"/>
                <a:gd name="T5" fmla="*/ 63 h 63"/>
                <a:gd name="T6" fmla="*/ 63 w 63"/>
                <a:gd name="T7" fmla="*/ 57 h 63"/>
                <a:gd name="T8" fmla="*/ 6 w 63"/>
                <a:gd name="T9" fmla="*/ 0 h 63"/>
                <a:gd name="T10" fmla="*/ 0 w 63"/>
                <a:gd name="T11" fmla="*/ 0 h 63"/>
                <a:gd name="T12" fmla="*/ 6 w 63"/>
                <a:gd name="T13" fmla="*/ 0 h 63"/>
                <a:gd name="T14" fmla="*/ 6 w 63"/>
                <a:gd name="T15" fmla="*/ 57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63">
                  <a:moveTo>
                    <a:pt x="6" y="57"/>
                  </a:moveTo>
                  <a:lnTo>
                    <a:pt x="63" y="57"/>
                  </a:lnTo>
                  <a:lnTo>
                    <a:pt x="63" y="63"/>
                  </a:lnTo>
                  <a:lnTo>
                    <a:pt x="63" y="57"/>
                  </a:lnTo>
                  <a:lnTo>
                    <a:pt x="6" y="0"/>
                  </a:lnTo>
                  <a:lnTo>
                    <a:pt x="0" y="0"/>
                  </a:lnTo>
                  <a:lnTo>
                    <a:pt x="6" y="0"/>
                  </a:lnTo>
                  <a:lnTo>
                    <a:pt x="6" y="57"/>
                  </a:lnTo>
                  <a:close/>
                </a:path>
              </a:pathLst>
            </a:custGeom>
            <a:noFill/>
            <a:ln w="7938"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装饰器示例</a:t>
            </a:r>
          </a:p>
        </p:txBody>
      </p:sp>
      <p:sp>
        <p:nvSpPr>
          <p:cNvPr id="5" name="TextBox 3"/>
          <p:cNvSpPr txBox="1"/>
          <p:nvPr/>
        </p:nvSpPr>
        <p:spPr>
          <a:xfrm>
            <a:off x="628650" y="1196752"/>
            <a:ext cx="7886700" cy="5323205"/>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anose="02070309020205020404" pitchFamily="49" charset="0"/>
              </a:defRPr>
            </a:lvl1pPr>
          </a:lstStyle>
          <a:p>
            <a:r>
              <a:rPr lang="en-US" altLang="zh-CN" sz="2000" dirty="0">
                <a:solidFill>
                  <a:schemeClr val="tx1"/>
                </a:solidFill>
                <a:latin typeface="Consolas" panose="020B0609020204030204" pitchFamily="49" charset="0"/>
                <a:ea typeface="华文楷体" panose="02010600040101010101" pitchFamily="2" charset="-122"/>
                <a:cs typeface="+mn-cs"/>
              </a:rPr>
              <a:t>#include &lt;iostream&gt;</a:t>
            </a:r>
          </a:p>
          <a:p>
            <a:r>
              <a:rPr lang="en-US" altLang="zh-CN" sz="2000" dirty="0">
                <a:solidFill>
                  <a:schemeClr val="tx1"/>
                </a:solidFill>
                <a:latin typeface="Consolas" panose="020B0609020204030204" pitchFamily="49" charset="0"/>
                <a:ea typeface="华文楷体" panose="02010600040101010101" pitchFamily="2" charset="-122"/>
                <a:cs typeface="+mn-cs"/>
              </a:rPr>
              <a:t>using namespace </a:t>
            </a:r>
            <a:r>
              <a:rPr lang="en-US" altLang="zh-CN" sz="2000" dirty="0" err="1">
                <a:solidFill>
                  <a:schemeClr val="tx1"/>
                </a:solidFill>
                <a:latin typeface="Consolas" panose="020B0609020204030204" pitchFamily="49" charset="0"/>
                <a:ea typeface="华文楷体" panose="02010600040101010101" pitchFamily="2" charset="-122"/>
                <a:cs typeface="+mn-cs"/>
              </a:rPr>
              <a:t>std</a:t>
            </a:r>
            <a:r>
              <a:rPr lang="en-US" altLang="zh-CN" sz="2000" dirty="0">
                <a:solidFill>
                  <a:schemeClr val="tx1"/>
                </a:solidFill>
                <a:latin typeface="Consolas" panose="020B0609020204030204" pitchFamily="49" charset="0"/>
                <a:ea typeface="华文楷体" panose="02010600040101010101" pitchFamily="2" charset="-122"/>
                <a:cs typeface="+mn-cs"/>
              </a:rPr>
              <a:t>;</a:t>
            </a:r>
          </a:p>
          <a:p>
            <a:endParaRPr lang="en-US" altLang="zh-CN" sz="2000" dirty="0">
              <a:solidFill>
                <a:srgbClr val="FF0000"/>
              </a:solidFill>
              <a:latin typeface="Consolas" panose="020B0609020204030204" pitchFamily="49" charset="0"/>
              <a:ea typeface="华文楷体" panose="02010600040101010101" pitchFamily="2" charset="-122"/>
            </a:endParaRPr>
          </a:p>
          <a:p>
            <a:r>
              <a:rPr lang="en-US" altLang="zh-CN" sz="2000" dirty="0">
                <a:solidFill>
                  <a:srgbClr val="FF0000"/>
                </a:solidFill>
                <a:latin typeface="Consolas" panose="020B0609020204030204" pitchFamily="49" charset="0"/>
                <a:ea typeface="华文楷体" panose="02010600040101010101" pitchFamily="2" charset="-122"/>
              </a:rPr>
              <a:t>//</a:t>
            </a:r>
            <a:r>
              <a:rPr lang="zh-CN" altLang="en-US" sz="2000" dirty="0">
                <a:solidFill>
                  <a:srgbClr val="FF0000"/>
                </a:solidFill>
                <a:latin typeface="Consolas" panose="020B0609020204030204" pitchFamily="49" charset="0"/>
                <a:ea typeface="华文楷体" panose="02010600040101010101" pitchFamily="2" charset="-122"/>
              </a:rPr>
              <a:t>所有</a:t>
            </a:r>
            <a:r>
              <a:rPr lang="en-US" altLang="zh-CN" sz="2000" dirty="0">
                <a:solidFill>
                  <a:srgbClr val="FF0000"/>
                </a:solidFill>
                <a:latin typeface="Consolas" panose="020B0609020204030204" pitchFamily="49" charset="0"/>
                <a:ea typeface="华文楷体" panose="02010600040101010101" pitchFamily="2" charset="-122"/>
              </a:rPr>
              <a:t>View</a:t>
            </a:r>
            <a:r>
              <a:rPr lang="zh-CN" altLang="en-US" sz="2000" dirty="0">
                <a:solidFill>
                  <a:srgbClr val="FF0000"/>
                </a:solidFill>
                <a:latin typeface="Consolas" panose="020B0609020204030204" pitchFamily="49" charset="0"/>
                <a:ea typeface="华文楷体" panose="02010600040101010101" pitchFamily="2" charset="-122"/>
              </a:rPr>
              <a:t>的基类</a:t>
            </a:r>
            <a:endParaRPr lang="en-US" altLang="zh-CN" sz="2000" dirty="0">
              <a:solidFill>
                <a:schemeClr val="tx1"/>
              </a:solidFill>
              <a:latin typeface="Consolas" panose="020B0609020204030204" pitchFamily="49" charset="0"/>
              <a:ea typeface="华文楷体" panose="02010600040101010101" pitchFamily="2" charset="-122"/>
              <a:cs typeface="+mn-cs"/>
            </a:endParaRPr>
          </a:p>
          <a:p>
            <a:r>
              <a:rPr lang="en-US" altLang="zh-CN" sz="2000" dirty="0">
                <a:solidFill>
                  <a:schemeClr val="tx1"/>
                </a:solidFill>
                <a:latin typeface="Consolas" panose="020B0609020204030204" pitchFamily="49" charset="0"/>
                <a:ea typeface="华文楷体" panose="02010600040101010101" pitchFamily="2" charset="-122"/>
                <a:cs typeface="+mn-cs"/>
              </a:rPr>
              <a:t>class Component {</a:t>
            </a:r>
          </a:p>
          <a:p>
            <a:r>
              <a:rPr lang="en-US" altLang="zh-CN" sz="2000" dirty="0">
                <a:solidFill>
                  <a:schemeClr val="tx1"/>
                </a:solidFill>
                <a:latin typeface="Consolas" panose="020B0609020204030204" pitchFamily="49" charset="0"/>
                <a:ea typeface="华文楷体" panose="02010600040101010101" pitchFamily="2" charset="-122"/>
                <a:cs typeface="+mn-cs"/>
              </a:rPr>
              <a:t>public:</a:t>
            </a:r>
          </a:p>
          <a:p>
            <a:r>
              <a:rPr lang="en-US" altLang="zh-CN" sz="2000" dirty="0">
                <a:solidFill>
                  <a:schemeClr val="tx1"/>
                </a:solidFill>
                <a:latin typeface="Consolas" panose="020B0609020204030204" pitchFamily="49" charset="0"/>
                <a:ea typeface="华文楷体" panose="02010600040101010101" pitchFamily="2" charset="-122"/>
                <a:cs typeface="+mn-cs"/>
              </a:rPr>
              <a:t>	virtual ~Component() { }</a:t>
            </a:r>
          </a:p>
          <a:p>
            <a:r>
              <a:rPr lang="en-US" altLang="zh-CN" sz="2000" dirty="0">
                <a:solidFill>
                  <a:schemeClr val="tx1"/>
                </a:solidFill>
                <a:latin typeface="Consolas" panose="020B0609020204030204" pitchFamily="49" charset="0"/>
                <a:ea typeface="华文楷体" panose="02010600040101010101" pitchFamily="2" charset="-122"/>
                <a:cs typeface="+mn-cs"/>
              </a:rPr>
              <a:t>	virtual void show() = 0;</a:t>
            </a:r>
          </a:p>
          <a:p>
            <a:r>
              <a:rPr lang="en-US" altLang="zh-CN" sz="2000" dirty="0">
                <a:solidFill>
                  <a:schemeClr val="tx1"/>
                </a:solidFill>
                <a:latin typeface="Consolas" panose="020B0609020204030204" pitchFamily="49" charset="0"/>
                <a:ea typeface="华文楷体" panose="02010600040101010101" pitchFamily="2" charset="-122"/>
                <a:cs typeface="+mn-cs"/>
              </a:rPr>
              <a:t>};</a:t>
            </a:r>
          </a:p>
          <a:p>
            <a:endParaRPr lang="en-US" altLang="zh-CN" sz="2000" dirty="0">
              <a:solidFill>
                <a:schemeClr val="tx1"/>
              </a:solidFill>
              <a:latin typeface="Consolas" panose="020B0609020204030204" pitchFamily="49" charset="0"/>
              <a:ea typeface="华文楷体" panose="02010600040101010101" pitchFamily="2" charset="-122"/>
              <a:cs typeface="+mn-cs"/>
            </a:endParaRPr>
          </a:p>
          <a:p>
            <a:r>
              <a:rPr lang="en-US" altLang="zh-CN" sz="2000" dirty="0">
                <a:solidFill>
                  <a:srgbClr val="FF0000"/>
                </a:solidFill>
                <a:latin typeface="Consolas" panose="020B0609020204030204" pitchFamily="49" charset="0"/>
                <a:ea typeface="华文楷体" panose="02010600040101010101" pitchFamily="2" charset="-122"/>
                <a:cs typeface="+mn-cs"/>
              </a:rPr>
              <a:t>//</a:t>
            </a:r>
            <a:r>
              <a:rPr lang="zh-CN" altLang="en-US" sz="2000" dirty="0">
                <a:solidFill>
                  <a:srgbClr val="FF0000"/>
                </a:solidFill>
                <a:latin typeface="Consolas" panose="020B0609020204030204" pitchFamily="49" charset="0"/>
                <a:ea typeface="华文楷体" panose="02010600040101010101" pitchFamily="2" charset="-122"/>
                <a:cs typeface="+mn-cs"/>
              </a:rPr>
              <a:t>一个基本的</a:t>
            </a:r>
            <a:r>
              <a:rPr lang="en-US" altLang="zh-CN" sz="2000" dirty="0" err="1">
                <a:solidFill>
                  <a:srgbClr val="FF0000"/>
                </a:solidFill>
                <a:latin typeface="Consolas" panose="020B0609020204030204" pitchFamily="49" charset="0"/>
                <a:ea typeface="华文楷体" panose="02010600040101010101" pitchFamily="2" charset="-122"/>
                <a:cs typeface="+mn-cs"/>
              </a:rPr>
              <a:t>TextView</a:t>
            </a:r>
            <a:r>
              <a:rPr lang="zh-CN" altLang="en-US" sz="2000" dirty="0">
                <a:solidFill>
                  <a:srgbClr val="FF0000"/>
                </a:solidFill>
                <a:latin typeface="Consolas" panose="020B0609020204030204" pitchFamily="49" charset="0"/>
                <a:ea typeface="华文楷体" panose="02010600040101010101" pitchFamily="2" charset="-122"/>
                <a:cs typeface="+mn-cs"/>
              </a:rPr>
              <a:t>类</a:t>
            </a:r>
            <a:endParaRPr lang="en-US" altLang="zh-CN" sz="2000" dirty="0">
              <a:solidFill>
                <a:srgbClr val="FF0000"/>
              </a:solidFill>
              <a:latin typeface="Consolas" panose="020B0609020204030204" pitchFamily="49" charset="0"/>
              <a:ea typeface="华文楷体" panose="02010600040101010101" pitchFamily="2" charset="-122"/>
              <a:cs typeface="+mn-cs"/>
            </a:endParaRPr>
          </a:p>
          <a:p>
            <a:r>
              <a:rPr lang="en-US" altLang="zh-CN" sz="2000" dirty="0">
                <a:solidFill>
                  <a:schemeClr val="tx1"/>
                </a:solidFill>
                <a:latin typeface="Consolas" panose="020B0609020204030204" pitchFamily="49" charset="0"/>
                <a:ea typeface="华文楷体" panose="02010600040101010101" pitchFamily="2" charset="-122"/>
                <a:cs typeface="+mn-cs"/>
              </a:rPr>
              <a:t>class </a:t>
            </a:r>
            <a:r>
              <a:rPr lang="en-US" altLang="zh-CN" sz="2000" dirty="0" err="1">
                <a:solidFill>
                  <a:schemeClr val="tx1"/>
                </a:solidFill>
                <a:latin typeface="Consolas" panose="020B0609020204030204" pitchFamily="49" charset="0"/>
                <a:ea typeface="华文楷体" panose="02010600040101010101" pitchFamily="2" charset="-122"/>
                <a:cs typeface="+mn-cs"/>
              </a:rPr>
              <a:t>Monitor</a:t>
            </a:r>
            <a:r>
              <a:rPr lang="en-US" altLang="zh-CN" sz="2000" dirty="0">
                <a:solidFill>
                  <a:schemeClr val="tx1"/>
                </a:solidFill>
                <a:latin typeface="Consolas" panose="020B0609020204030204" pitchFamily="49" charset="0"/>
                <a:ea typeface="华文楷体" panose="02010600040101010101" pitchFamily="2" charset="-122"/>
                <a:cs typeface="+mn-cs"/>
              </a:rPr>
              <a:t>: public Component {</a:t>
            </a:r>
          </a:p>
          <a:p>
            <a:r>
              <a:rPr lang="en-US" altLang="zh-CN" sz="2000" dirty="0">
                <a:solidFill>
                  <a:schemeClr val="tx1"/>
                </a:solidFill>
                <a:latin typeface="Consolas" panose="020B0609020204030204" pitchFamily="49" charset="0"/>
                <a:ea typeface="华文楷体" panose="02010600040101010101" pitchFamily="2" charset="-122"/>
                <a:cs typeface="+mn-cs"/>
              </a:rPr>
              <a:t>public:</a:t>
            </a:r>
          </a:p>
          <a:p>
            <a:r>
              <a:rPr lang="en-US" altLang="zh-CN" sz="2000" dirty="0">
                <a:solidFill>
                  <a:schemeClr val="tx1"/>
                </a:solidFill>
                <a:latin typeface="Consolas" panose="020B0609020204030204" pitchFamily="49" charset="0"/>
                <a:ea typeface="华文楷体" panose="02010600040101010101" pitchFamily="2" charset="-122"/>
                <a:cs typeface="+mn-cs"/>
              </a:rPr>
              <a:t>	void show() {</a:t>
            </a:r>
          </a:p>
          <a:p>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cout</a:t>
            </a:r>
            <a:r>
              <a:rPr lang="en-US" altLang="zh-CN" sz="2000" dirty="0">
                <a:solidFill>
                  <a:schemeClr val="tx1"/>
                </a:solidFill>
                <a:latin typeface="Consolas" panose="020B0609020204030204" pitchFamily="49" charset="0"/>
                <a:ea typeface="华文楷体" panose="02010600040101010101" pitchFamily="2" charset="-122"/>
                <a:cs typeface="+mn-cs"/>
              </a:rPr>
              <a:t> &lt;&lt; "</a:t>
            </a:r>
            <a:r>
              <a:rPr lang="en-US" altLang="zh-CN" sz="2000" dirty="0" err="1">
                <a:solidFill>
                  <a:schemeClr val="tx1"/>
                </a:solidFill>
                <a:latin typeface="Consolas" panose="020B0609020204030204" pitchFamily="49" charset="0"/>
                <a:ea typeface="华文楷体" panose="02010600040101010101" pitchFamily="2" charset="-122"/>
                <a:cs typeface="+mn-cs"/>
              </a:rPr>
              <a:t>Monitor show</a:t>
            </a:r>
            <a:r>
              <a:rPr lang="en-US" altLang="zh-CN" sz="2000" dirty="0">
                <a:solidFill>
                  <a:schemeClr val="tx1"/>
                </a:solidFill>
                <a:latin typeface="Consolas" panose="020B0609020204030204" pitchFamily="49" charset="0"/>
                <a:ea typeface="华文楷体" panose="02010600040101010101" pitchFamily="2" charset="-122"/>
                <a:cs typeface="+mn-cs"/>
              </a:rPr>
              <a:t>." &lt;&lt; </a:t>
            </a:r>
            <a:r>
              <a:rPr lang="en-US" altLang="zh-CN" sz="2000" dirty="0" err="1">
                <a:solidFill>
                  <a:schemeClr val="tx1"/>
                </a:solidFill>
                <a:latin typeface="Consolas" panose="020B0609020204030204" pitchFamily="49" charset="0"/>
                <a:ea typeface="华文楷体" panose="02010600040101010101" pitchFamily="2" charset="-122"/>
                <a:cs typeface="+mn-cs"/>
              </a:rPr>
              <a:t>endl</a:t>
            </a:r>
            <a:r>
              <a:rPr lang="en-US" altLang="zh-CN" sz="2000" dirty="0">
                <a:solidFill>
                  <a:schemeClr val="tx1"/>
                </a:solidFill>
                <a:latin typeface="Consolas" panose="020B0609020204030204" pitchFamily="49" charset="0"/>
                <a:ea typeface="华文楷体" panose="02010600040101010101" pitchFamily="2" charset="-122"/>
                <a:cs typeface="+mn-cs"/>
              </a:rPr>
              <a:t>;</a:t>
            </a:r>
          </a:p>
          <a:p>
            <a:r>
              <a:rPr lang="en-US" altLang="zh-CN" sz="2000" dirty="0">
                <a:solidFill>
                  <a:schemeClr val="tx1"/>
                </a:solidFill>
                <a:latin typeface="Consolas" panose="020B0609020204030204" pitchFamily="49" charset="0"/>
                <a:ea typeface="华文楷体" panose="02010600040101010101" pitchFamily="2" charset="-122"/>
                <a:cs typeface="+mn-cs"/>
              </a:rPr>
              <a:t>	}</a:t>
            </a:r>
          </a:p>
          <a:p>
            <a:r>
              <a:rPr lang="en-US" altLang="zh-CN" sz="2000" dirty="0">
                <a:solidFill>
                  <a:schemeClr val="tx1"/>
                </a:solidFill>
                <a:latin typeface="Consolas" panose="020B0609020204030204" pitchFamily="49" charset="0"/>
                <a:ea typeface="华文楷体" panose="02010600040101010101" pitchFamily="2" charset="-122"/>
                <a:cs typeface="+mn-cs"/>
              </a:rPr>
              <a:t>};</a:t>
            </a:r>
          </a:p>
        </p:txBody>
      </p:sp>
      <p:sp>
        <p:nvSpPr>
          <p:cNvPr id="3" name="灯片编号占位符 2"/>
          <p:cNvSpPr>
            <a:spLocks noGrp="1"/>
          </p:cNvSpPr>
          <p:nvPr>
            <p:ph type="sldNum" sz="quarter" idx="12"/>
          </p:nvPr>
        </p:nvSpPr>
        <p:spPr/>
        <p:txBody>
          <a:bodyPr/>
          <a:lstStyle/>
          <a:p>
            <a:pPr>
              <a:defRPr/>
            </a:pPr>
            <a:fld id="{BFD7BE51-03DD-4CCA-8227-D775462981B4}" type="slidenum">
              <a:rPr lang="en-US" altLang="zh-CN" smtClean="0"/>
              <a:t>57</a:t>
            </a:fld>
            <a:endParaRPr lang="en-US" altLang="zh-CN"/>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装饰器示例</a:t>
            </a:r>
          </a:p>
        </p:txBody>
      </p:sp>
      <p:sp>
        <p:nvSpPr>
          <p:cNvPr id="5" name="TextBox 3"/>
          <p:cNvSpPr txBox="1"/>
          <p:nvPr/>
        </p:nvSpPr>
        <p:spPr>
          <a:xfrm>
            <a:off x="196602" y="1209323"/>
            <a:ext cx="8839894" cy="5016758"/>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anose="02070309020205020404" pitchFamily="49" charset="0"/>
              </a:defRPr>
            </a:lvl1pPr>
          </a:lstStyle>
          <a:p>
            <a:r>
              <a:rPr lang="en-US" altLang="zh-CN" sz="2000" dirty="0">
                <a:solidFill>
                  <a:srgbClr val="FF0000"/>
                </a:solidFill>
                <a:latin typeface="Consolas" panose="020B0609020204030204" pitchFamily="49" charset="0"/>
                <a:ea typeface="华文楷体" panose="02010600040101010101" pitchFamily="2" charset="-122"/>
                <a:cs typeface="+mn-cs"/>
              </a:rPr>
              <a:t>//</a:t>
            </a:r>
            <a:r>
              <a:rPr lang="zh-CN" altLang="en-US" sz="2000" dirty="0">
                <a:solidFill>
                  <a:srgbClr val="FF0000"/>
                </a:solidFill>
                <a:latin typeface="Consolas" panose="020B0609020204030204" pitchFamily="49" charset="0"/>
                <a:ea typeface="华文楷体" panose="02010600040101010101" pitchFamily="2" charset="-122"/>
                <a:cs typeface="+mn-cs"/>
              </a:rPr>
              <a:t>装饰器的核心内涵在于用装饰器类整体包裹改动之前的类，以保留原来的全部接口</a:t>
            </a:r>
            <a:endParaRPr lang="en-US" altLang="zh-CN" sz="2000" dirty="0">
              <a:solidFill>
                <a:srgbClr val="FF0000"/>
              </a:solidFill>
              <a:latin typeface="Consolas" panose="020B0609020204030204" pitchFamily="49" charset="0"/>
              <a:ea typeface="华文楷体" panose="02010600040101010101" pitchFamily="2" charset="-122"/>
              <a:cs typeface="+mn-cs"/>
            </a:endParaRPr>
          </a:p>
          <a:p>
            <a:r>
              <a:rPr lang="en-US" altLang="zh-CN" sz="2000" dirty="0">
                <a:solidFill>
                  <a:srgbClr val="FF0000"/>
                </a:solidFill>
                <a:latin typeface="Consolas" panose="020B0609020204030204" pitchFamily="49" charset="0"/>
                <a:ea typeface="华文楷体" panose="02010600040101010101" pitchFamily="2" charset="-122"/>
                <a:cs typeface="+mn-cs"/>
              </a:rPr>
              <a:t>//</a:t>
            </a:r>
            <a:r>
              <a:rPr lang="zh-CN" altLang="en-US" sz="2000" dirty="0">
                <a:solidFill>
                  <a:srgbClr val="FF0000"/>
                </a:solidFill>
                <a:latin typeface="Consolas" panose="020B0609020204030204" pitchFamily="49" charset="0"/>
                <a:ea typeface="华文楷体" panose="02010600040101010101" pitchFamily="2" charset="-122"/>
                <a:cs typeface="+mn-cs"/>
              </a:rPr>
              <a:t>在原来接口保留的基础上进行新功能扩充</a:t>
            </a:r>
            <a:endParaRPr lang="en-US" altLang="zh-CN" sz="2000" dirty="0">
              <a:solidFill>
                <a:srgbClr val="FF0000"/>
              </a:solidFill>
              <a:latin typeface="Consolas" panose="020B0609020204030204" pitchFamily="49" charset="0"/>
              <a:ea typeface="华文楷体" panose="02010600040101010101" pitchFamily="2" charset="-122"/>
              <a:cs typeface="+mn-cs"/>
            </a:endParaRPr>
          </a:p>
          <a:p>
            <a:endParaRPr lang="en-US" altLang="zh-CN" sz="2000" dirty="0">
              <a:solidFill>
                <a:srgbClr val="FF0000"/>
              </a:solidFill>
              <a:latin typeface="Consolas" panose="020B0609020204030204" pitchFamily="49" charset="0"/>
              <a:ea typeface="华文楷体" panose="02010600040101010101" pitchFamily="2" charset="-122"/>
              <a:cs typeface="+mn-cs"/>
            </a:endParaRPr>
          </a:p>
          <a:p>
            <a:r>
              <a:rPr lang="en-US" altLang="zh-CN" sz="2000" dirty="0">
                <a:solidFill>
                  <a:srgbClr val="FF0000"/>
                </a:solidFill>
                <a:latin typeface="Consolas" panose="020B0609020204030204" pitchFamily="49" charset="0"/>
                <a:ea typeface="华文楷体" panose="02010600040101010101" pitchFamily="2" charset="-122"/>
                <a:cs typeface="+mn-cs"/>
              </a:rPr>
              <a:t>class Decorator : public Component</a:t>
            </a:r>
            <a:r>
              <a:rPr lang="en-US" altLang="zh-CN" sz="2000" dirty="0">
                <a:solidFill>
                  <a:schemeClr val="tx1"/>
                </a:solidFill>
                <a:latin typeface="Consolas" panose="020B0609020204030204" pitchFamily="49" charset="0"/>
                <a:ea typeface="华文楷体" panose="02010600040101010101" pitchFamily="2" charset="-122"/>
                <a:cs typeface="+mn-cs"/>
              </a:rPr>
              <a:t> {</a:t>
            </a:r>
          </a:p>
          <a:p>
            <a:r>
              <a:rPr lang="zh-CN" altLang="en-US" sz="2000" dirty="0">
                <a:solidFill>
                  <a:srgbClr val="FF0000"/>
                </a:solidFill>
                <a:latin typeface="Consolas" panose="020B0609020204030204" pitchFamily="49" charset="0"/>
                <a:ea typeface="华文楷体" panose="02010600040101010101" pitchFamily="2" charset="-122"/>
              </a:rPr>
              <a:t>   </a:t>
            </a:r>
            <a:r>
              <a:rPr lang="en-US" altLang="zh-CN" sz="2000" dirty="0">
                <a:solidFill>
                  <a:srgbClr val="FF0000"/>
                </a:solidFill>
                <a:latin typeface="Consolas" panose="020B0609020204030204" pitchFamily="49" charset="0"/>
                <a:ea typeface="华文楷体" panose="02010600040101010101" pitchFamily="2" charset="-122"/>
              </a:rPr>
              <a:t>//</a:t>
            </a:r>
            <a:r>
              <a:rPr lang="zh-CN" altLang="en-US" sz="2000" dirty="0">
                <a:solidFill>
                  <a:srgbClr val="FF0000"/>
                </a:solidFill>
                <a:latin typeface="Consolas" panose="020B0609020204030204" pitchFamily="49" charset="0"/>
                <a:ea typeface="华文楷体" panose="02010600040101010101" pitchFamily="2" charset="-122"/>
              </a:rPr>
              <a:t>这里一个基类指针可以让</a:t>
            </a:r>
            <a:r>
              <a:rPr lang="en-US" altLang="zh-CN" sz="2000" dirty="0">
                <a:solidFill>
                  <a:srgbClr val="FF0000"/>
                </a:solidFill>
                <a:latin typeface="Consolas" panose="020B0609020204030204" pitchFamily="49" charset="0"/>
                <a:ea typeface="华文楷体" panose="02010600040101010101" pitchFamily="2" charset="-122"/>
              </a:rPr>
              <a:t>Decorator</a:t>
            </a:r>
            <a:r>
              <a:rPr lang="zh-CN" altLang="en-US" sz="2000" dirty="0">
                <a:solidFill>
                  <a:srgbClr val="FF0000"/>
                </a:solidFill>
                <a:latin typeface="Consolas" panose="020B0609020204030204" pitchFamily="49" charset="0"/>
                <a:ea typeface="华文楷体" panose="02010600040101010101" pitchFamily="2" charset="-122"/>
              </a:rPr>
              <a:t>能够以递归的形式不断增加新功能</a:t>
            </a:r>
            <a:endParaRPr lang="en-US" altLang="zh-CN" sz="2000" dirty="0">
              <a:solidFill>
                <a:schemeClr val="tx1"/>
              </a:solidFill>
              <a:latin typeface="Consolas" panose="020B0609020204030204" pitchFamily="49" charset="0"/>
              <a:ea typeface="华文楷体" panose="02010600040101010101" pitchFamily="2" charset="-122"/>
              <a:cs typeface="+mn-cs"/>
            </a:endParaRPr>
          </a:p>
          <a:p>
            <a:r>
              <a:rPr lang="zh-CN" altLang="en-US" sz="2000" dirty="0">
                <a:solidFill>
                  <a:schemeClr val="tx1"/>
                </a:solidFill>
                <a:latin typeface="Consolas" panose="020B0609020204030204" pitchFamily="49" charset="0"/>
                <a:ea typeface="华文楷体" panose="02010600040101010101" pitchFamily="2" charset="-122"/>
                <a:cs typeface="+mn-cs"/>
              </a:rPr>
              <a:t>   </a:t>
            </a:r>
            <a:r>
              <a:rPr lang="en-US" altLang="zh-CN" sz="2000" dirty="0">
                <a:solidFill>
                  <a:srgbClr val="FF0000"/>
                </a:solidFill>
                <a:latin typeface="Consolas" panose="020B0609020204030204" pitchFamily="49" charset="0"/>
                <a:ea typeface="华文楷体" panose="02010600040101010101" pitchFamily="2" charset="-122"/>
                <a:cs typeface="+mn-cs"/>
              </a:rPr>
              <a:t>Component* _component; </a:t>
            </a:r>
          </a:p>
          <a:p>
            <a:r>
              <a:rPr lang="en-US" altLang="zh-CN" sz="2000" dirty="0">
                <a:solidFill>
                  <a:schemeClr val="tx1"/>
                </a:solidFill>
                <a:latin typeface="Consolas" panose="020B0609020204030204" pitchFamily="49" charset="0"/>
                <a:ea typeface="华文楷体" panose="02010600040101010101" pitchFamily="2" charset="-122"/>
                <a:cs typeface="+mn-cs"/>
              </a:rPr>
              <a:t>public:</a:t>
            </a:r>
          </a:p>
          <a:p>
            <a:r>
              <a:rPr lang="zh-CN" altLang="en-US" sz="2000" dirty="0">
                <a:solidFill>
                  <a:schemeClr val="tx1"/>
                </a:solidFill>
                <a:latin typeface="Consolas" panose="020B0609020204030204" pitchFamily="49" charset="0"/>
                <a:ea typeface="华文楷体" panose="02010600040101010101" pitchFamily="2" charset="-122"/>
                <a:cs typeface="+mn-cs"/>
              </a:rPr>
              <a:t>   </a:t>
            </a:r>
            <a:r>
              <a:rPr lang="en-US" altLang="zh-CN" sz="2000" dirty="0">
                <a:solidFill>
                  <a:schemeClr val="tx1"/>
                </a:solidFill>
                <a:latin typeface="Consolas" panose="020B0609020204030204" pitchFamily="49" charset="0"/>
                <a:ea typeface="华文楷体" panose="02010600040101010101" pitchFamily="2" charset="-122"/>
                <a:cs typeface="+mn-cs"/>
              </a:rPr>
              <a:t>Decorator(Component* component):</a:t>
            </a:r>
          </a:p>
          <a:p>
            <a:r>
              <a:rPr lang="en-US" altLang="zh-CN" sz="2000" dirty="0">
                <a:solidFill>
                  <a:schemeClr val="tx1"/>
                </a:solidFill>
                <a:latin typeface="Consolas" panose="020B0609020204030204" pitchFamily="49" charset="0"/>
                <a:ea typeface="华文楷体" panose="02010600040101010101" pitchFamily="2" charset="-122"/>
                <a:cs typeface="+mn-cs"/>
              </a:rPr>
              <a:t>		_component(component){}</a:t>
            </a:r>
          </a:p>
          <a:p>
            <a:r>
              <a:rPr lang="zh-CN" altLang="en-US" sz="2000" dirty="0">
                <a:solidFill>
                  <a:schemeClr val="tx1"/>
                </a:solidFill>
                <a:latin typeface="Consolas" panose="020B0609020204030204" pitchFamily="49" charset="0"/>
                <a:ea typeface="华文楷体" panose="02010600040101010101" pitchFamily="2" charset="-122"/>
                <a:cs typeface="+mn-cs"/>
              </a:rPr>
              <a:t>   </a:t>
            </a:r>
            <a:r>
              <a:rPr lang="en-US" altLang="zh-CN" sz="2000" dirty="0">
                <a:solidFill>
                  <a:schemeClr val="tx1"/>
                </a:solidFill>
                <a:latin typeface="Consolas" panose="020B0609020204030204" pitchFamily="49" charset="0"/>
                <a:ea typeface="华文楷体" panose="02010600040101010101" pitchFamily="2" charset="-122"/>
                <a:cs typeface="+mn-cs"/>
              </a:rPr>
              <a:t>virtual void addon() = 0;</a:t>
            </a:r>
          </a:p>
          <a:p>
            <a:r>
              <a:rPr lang="zh-CN" altLang="en-US" sz="2000" dirty="0">
                <a:solidFill>
                  <a:srgbClr val="FF0000"/>
                </a:solidFill>
                <a:latin typeface="Consolas" panose="020B0609020204030204" pitchFamily="49" charset="0"/>
                <a:ea typeface="华文楷体" panose="02010600040101010101" pitchFamily="2" charset="-122"/>
                <a:cs typeface="+mn-cs"/>
              </a:rPr>
              <a:t>   </a:t>
            </a:r>
            <a:r>
              <a:rPr lang="en-US" altLang="zh-CN" sz="2000" dirty="0">
                <a:solidFill>
                  <a:srgbClr val="FF0000"/>
                </a:solidFill>
                <a:latin typeface="Consolas" panose="020B0609020204030204" pitchFamily="49" charset="0"/>
                <a:ea typeface="华文楷体" panose="02010600040101010101" pitchFamily="2" charset="-122"/>
                <a:cs typeface="+mn-cs"/>
              </a:rPr>
              <a:t>void show() {</a:t>
            </a:r>
          </a:p>
          <a:p>
            <a:r>
              <a:rPr lang="en-US" altLang="zh-CN" sz="2000" dirty="0">
                <a:solidFill>
                  <a:srgbClr val="FF0000"/>
                </a:solidFill>
                <a:latin typeface="Consolas" panose="020B0609020204030204" pitchFamily="49" charset="0"/>
                <a:ea typeface="华文楷体" panose="02010600040101010101" pitchFamily="2" charset="-122"/>
                <a:cs typeface="+mn-cs"/>
              </a:rPr>
              <a:t>		</a:t>
            </a:r>
            <a:r>
              <a:rPr lang="en-US" altLang="zh-CN" sz="2000" dirty="0" err="1">
                <a:solidFill>
                  <a:srgbClr val="FF0000"/>
                </a:solidFill>
                <a:latin typeface="Consolas" panose="020B0609020204030204" pitchFamily="49" charset="0"/>
                <a:ea typeface="华文楷体" panose="02010600040101010101" pitchFamily="2" charset="-122"/>
                <a:cs typeface="+mn-cs"/>
              </a:rPr>
              <a:t>addon</a:t>
            </a:r>
            <a:r>
              <a:rPr lang="en-US" altLang="zh-CN" sz="2000" dirty="0">
                <a:solidFill>
                  <a:srgbClr val="FF0000"/>
                </a:solidFill>
                <a:latin typeface="Consolas" panose="020B0609020204030204" pitchFamily="49" charset="0"/>
                <a:ea typeface="华文楷体" panose="02010600040101010101" pitchFamily="2" charset="-122"/>
                <a:cs typeface="+mn-cs"/>
              </a:rPr>
              <a:t>();</a:t>
            </a:r>
          </a:p>
          <a:p>
            <a:r>
              <a:rPr lang="en-US" altLang="zh-CN" sz="2000" dirty="0">
                <a:solidFill>
                  <a:srgbClr val="FF0000"/>
                </a:solidFill>
                <a:latin typeface="Consolas" panose="020B0609020204030204" pitchFamily="49" charset="0"/>
                <a:ea typeface="华文楷体" panose="02010600040101010101" pitchFamily="2" charset="-122"/>
                <a:cs typeface="+mn-cs"/>
              </a:rPr>
              <a:t>		_component -&gt; show();</a:t>
            </a:r>
          </a:p>
          <a:p>
            <a:r>
              <a:rPr lang="zh-CN" altLang="en-US" sz="2000" dirty="0">
                <a:solidFill>
                  <a:srgbClr val="FF0000"/>
                </a:solidFill>
                <a:latin typeface="Consolas" panose="020B0609020204030204" pitchFamily="49" charset="0"/>
                <a:ea typeface="华文楷体" panose="02010600040101010101" pitchFamily="2" charset="-122"/>
                <a:cs typeface="+mn-cs"/>
              </a:rPr>
              <a:t>   </a:t>
            </a:r>
            <a:r>
              <a:rPr lang="en-US" altLang="zh-CN" sz="2000" dirty="0">
                <a:solidFill>
                  <a:srgbClr val="FF0000"/>
                </a:solidFill>
                <a:latin typeface="Consolas" panose="020B0609020204030204" pitchFamily="49" charset="0"/>
                <a:ea typeface="华文楷体" panose="02010600040101010101" pitchFamily="2" charset="-122"/>
                <a:cs typeface="+mn-cs"/>
              </a:rPr>
              <a:t>}</a:t>
            </a:r>
          </a:p>
          <a:p>
            <a:r>
              <a:rPr lang="en-US" altLang="zh-CN" sz="2000" dirty="0">
                <a:solidFill>
                  <a:schemeClr val="tx1"/>
                </a:solidFill>
                <a:latin typeface="Consolas" panose="020B0609020204030204" pitchFamily="49" charset="0"/>
                <a:ea typeface="华文楷体" panose="02010600040101010101" pitchFamily="2" charset="-122"/>
                <a:cs typeface="+mn-cs"/>
              </a:rPr>
              <a:t>};</a:t>
            </a:r>
          </a:p>
        </p:txBody>
      </p:sp>
      <p:sp>
        <p:nvSpPr>
          <p:cNvPr id="3" name="灯片编号占位符 2"/>
          <p:cNvSpPr>
            <a:spLocks noGrp="1"/>
          </p:cNvSpPr>
          <p:nvPr>
            <p:ph type="sldNum" sz="quarter" idx="12"/>
          </p:nvPr>
        </p:nvSpPr>
        <p:spPr/>
        <p:txBody>
          <a:bodyPr/>
          <a:lstStyle/>
          <a:p>
            <a:pPr>
              <a:defRPr/>
            </a:pPr>
            <a:fld id="{BFD7BE51-03DD-4CCA-8227-D775462981B4}" type="slidenum">
              <a:rPr lang="en-US" altLang="zh-CN" smtClean="0"/>
              <a:t>58</a:t>
            </a:fld>
            <a:endParaRPr lang="en-US" altLang="zh-CN"/>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a:t>
            </a:r>
          </a:p>
        </p:txBody>
      </p:sp>
      <p:sp>
        <p:nvSpPr>
          <p:cNvPr id="5" name="TextBox 3"/>
          <p:cNvSpPr txBox="1"/>
          <p:nvPr/>
        </p:nvSpPr>
        <p:spPr>
          <a:xfrm>
            <a:off x="628650" y="1412776"/>
            <a:ext cx="7886700" cy="5016758"/>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anose="02070309020205020404" pitchFamily="49" charset="0"/>
              </a:defRPr>
            </a:lvl1pPr>
          </a:lstStyle>
          <a:p>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包裹原</a:t>
            </a:r>
            <a:r>
              <a:rPr lang="en-US" altLang="zh-CN" sz="1600" dirty="0">
                <a:solidFill>
                  <a:srgbClr val="FF0000"/>
                </a:solidFill>
                <a:latin typeface="Consolas" panose="020B0609020204030204" pitchFamily="49" charset="0"/>
                <a:ea typeface="华文楷体" panose="02010600040101010101" pitchFamily="2" charset="-122"/>
              </a:rPr>
              <a:t>Component</a:t>
            </a:r>
            <a:r>
              <a:rPr lang="zh-CN" altLang="en-US" sz="1600" dirty="0">
                <a:solidFill>
                  <a:srgbClr val="FF0000"/>
                </a:solidFill>
                <a:latin typeface="Consolas" panose="020B0609020204030204" pitchFamily="49" charset="0"/>
                <a:ea typeface="华文楷体" panose="02010600040101010101" pitchFamily="2" charset="-122"/>
              </a:rPr>
              <a:t>并扩充边框</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class Border : </a:t>
            </a:r>
            <a:r>
              <a:rPr lang="en-US" altLang="zh-CN" sz="1600" dirty="0">
                <a:solidFill>
                  <a:srgbClr val="FF0000"/>
                </a:solidFill>
                <a:latin typeface="Consolas" panose="020B0609020204030204" pitchFamily="49" charset="0"/>
                <a:ea typeface="华文楷体" panose="02010600040101010101" pitchFamily="2" charset="-122"/>
                <a:cs typeface="+mn-cs"/>
              </a:rPr>
              <a:t>public Decorator </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public:</a:t>
            </a:r>
          </a:p>
          <a:p>
            <a:r>
              <a:rPr lang="en-US" altLang="zh-CN" sz="1600" dirty="0">
                <a:solidFill>
                  <a:schemeClr val="tx1"/>
                </a:solidFill>
                <a:latin typeface="Consolas" panose="020B0609020204030204" pitchFamily="49" charset="0"/>
                <a:ea typeface="华文楷体" panose="02010600040101010101" pitchFamily="2" charset="-122"/>
                <a:cs typeface="+mn-cs"/>
              </a:rPr>
              <a:t>	Border(Component* component) : Decorator(component) { }</a:t>
            </a:r>
          </a:p>
          <a:p>
            <a:r>
              <a:rPr lang="en-US" altLang="zh-CN" sz="1600" dirty="0">
                <a:solidFill>
                  <a:schemeClr val="tx1"/>
                </a:solidFill>
                <a:latin typeface="Consolas" panose="020B0609020204030204" pitchFamily="49" charset="0"/>
                <a:ea typeface="华文楷体" panose="02010600040101010101" pitchFamily="2" charset="-122"/>
                <a:cs typeface="+mn-cs"/>
              </a:rPr>
              <a:t>	void </a:t>
            </a:r>
            <a:r>
              <a:rPr lang="en-US" altLang="zh-CN" sz="1600" dirty="0" err="1">
                <a:solidFill>
                  <a:schemeClr val="tx1"/>
                </a:solidFill>
                <a:latin typeface="Consolas" panose="020B0609020204030204" pitchFamily="49" charset="0"/>
                <a:ea typeface="华文楷体" panose="02010600040101010101" pitchFamily="2" charset="-122"/>
                <a:cs typeface="+mn-cs"/>
              </a:rPr>
              <a:t>addon</a:t>
            </a:r>
            <a:r>
              <a:rPr lang="en-US" altLang="zh-CN" sz="1600" dirty="0">
                <a:solidFill>
                  <a:schemeClr val="tx1"/>
                </a:solidFill>
                <a:latin typeface="Consolas" panose="020B0609020204030204" pitchFamily="49" charset="0"/>
                <a:ea typeface="华文楷体" panose="02010600040101010101" pitchFamily="2" charset="-122"/>
                <a:cs typeface="+mn-cs"/>
              </a:rPr>
              <a:t>() { </a:t>
            </a:r>
            <a:r>
              <a:rPr lang="en-US" altLang="zh-CN" sz="1600" dirty="0" err="1">
                <a:solidFill>
                  <a:schemeClr val="tx1"/>
                </a:solidFill>
                <a:latin typeface="Consolas" panose="020B0609020204030204" pitchFamily="49" charset="0"/>
                <a:ea typeface="华文楷体" panose="02010600040101010101" pitchFamily="2" charset="-122"/>
                <a:cs typeface="+mn-cs"/>
              </a:rPr>
              <a:t>cout</a:t>
            </a:r>
            <a:r>
              <a:rPr lang="en-US" altLang="zh-CN" sz="1600" dirty="0">
                <a:solidFill>
                  <a:schemeClr val="tx1"/>
                </a:solidFill>
                <a:latin typeface="Consolas" panose="020B0609020204030204" pitchFamily="49" charset="0"/>
                <a:ea typeface="华文楷体" panose="02010600040101010101" pitchFamily="2" charset="-122"/>
                <a:cs typeface="+mn-cs"/>
              </a:rPr>
              <a:t> &lt;&lt; "Bordered "; } </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rgbClr val="FF0000"/>
                </a:solidFill>
                <a:latin typeface="Consolas" panose="020B0609020204030204" pitchFamily="49" charset="0"/>
                <a:ea typeface="华文楷体" panose="02010600040101010101" pitchFamily="2" charset="-122"/>
              </a:rPr>
              <a:t>//</a:t>
            </a:r>
            <a:r>
              <a:rPr lang="zh-CN" altLang="en-US" sz="1600" dirty="0">
                <a:solidFill>
                  <a:srgbClr val="FF0000"/>
                </a:solidFill>
                <a:latin typeface="Consolas" panose="020B0609020204030204" pitchFamily="49" charset="0"/>
                <a:ea typeface="华文楷体" panose="02010600040101010101" pitchFamily="2" charset="-122"/>
              </a:rPr>
              <a:t>包裹原</a:t>
            </a:r>
            <a:r>
              <a:rPr lang="en-US" altLang="zh-CN" sz="1600" dirty="0">
                <a:solidFill>
                  <a:srgbClr val="FF0000"/>
                </a:solidFill>
                <a:latin typeface="Consolas" panose="020B0609020204030204" pitchFamily="49" charset="0"/>
                <a:ea typeface="华文楷体" panose="02010600040101010101" pitchFamily="2" charset="-122"/>
              </a:rPr>
              <a:t>Component</a:t>
            </a:r>
            <a:r>
              <a:rPr lang="zh-CN" altLang="en-US" sz="1600" dirty="0">
                <a:solidFill>
                  <a:srgbClr val="FF0000"/>
                </a:solidFill>
                <a:latin typeface="Consolas" panose="020B0609020204030204" pitchFamily="49" charset="0"/>
                <a:ea typeface="华文楷体" panose="02010600040101010101" pitchFamily="2" charset="-122"/>
              </a:rPr>
              <a:t>并扩充水平滚动条</a:t>
            </a:r>
            <a:endParaRPr lang="en-US" altLang="zh-CN" sz="1600" dirty="0">
              <a:solidFill>
                <a:srgbClr val="FF0000"/>
              </a:solidFill>
              <a:latin typeface="Consolas" panose="020B0609020204030204" pitchFamily="49" charset="0"/>
              <a:ea typeface="华文楷体" panose="02010600040101010101" pitchFamily="2" charset="-122"/>
            </a:endParaRPr>
          </a:p>
          <a:p>
            <a:r>
              <a:rPr lang="en-US" altLang="zh-CN" sz="1600" dirty="0">
                <a:solidFill>
                  <a:schemeClr val="tx1"/>
                </a:solidFill>
                <a:latin typeface="Consolas" panose="020B0609020204030204" pitchFamily="49" charset="0"/>
                <a:ea typeface="华文楷体" panose="02010600040101010101" pitchFamily="2" charset="-122"/>
                <a:cs typeface="+mn-cs"/>
              </a:rPr>
              <a:t>class </a:t>
            </a:r>
            <a:r>
              <a:rPr lang="en-US" altLang="zh-CN" sz="1600" dirty="0" err="1">
                <a:solidFill>
                  <a:schemeClr val="tx1"/>
                </a:solidFill>
                <a:latin typeface="Consolas" panose="020B0609020204030204" pitchFamily="49" charset="0"/>
                <a:ea typeface="华文楷体" panose="02010600040101010101" pitchFamily="2" charset="-122"/>
                <a:cs typeface="+mn-cs"/>
              </a:rPr>
              <a:t>HScroll</a:t>
            </a:r>
            <a:r>
              <a:rPr lang="en-US" altLang="zh-CN" sz="1600" dirty="0">
                <a:solidFill>
                  <a:schemeClr val="tx1"/>
                </a:solidFill>
                <a:latin typeface="Consolas" panose="020B0609020204030204" pitchFamily="49" charset="0"/>
                <a:ea typeface="华文楷体" panose="02010600040101010101" pitchFamily="2" charset="-122"/>
                <a:cs typeface="+mn-cs"/>
              </a:rPr>
              <a:t> : </a:t>
            </a:r>
            <a:r>
              <a:rPr lang="en-US" altLang="zh-CN" sz="1600" dirty="0">
                <a:solidFill>
                  <a:srgbClr val="FF0000"/>
                </a:solidFill>
                <a:latin typeface="Consolas" panose="020B0609020204030204" pitchFamily="49" charset="0"/>
                <a:ea typeface="华文楷体" panose="02010600040101010101" pitchFamily="2" charset="-122"/>
                <a:cs typeface="+mn-cs"/>
              </a:rPr>
              <a:t>public Decorator </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public:</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HScroll</a:t>
            </a:r>
            <a:r>
              <a:rPr lang="en-US" altLang="zh-CN" sz="1600" dirty="0">
                <a:solidFill>
                  <a:schemeClr val="tx1"/>
                </a:solidFill>
                <a:latin typeface="Consolas" panose="020B0609020204030204" pitchFamily="49" charset="0"/>
                <a:ea typeface="华文楷体" panose="02010600040101010101" pitchFamily="2" charset="-122"/>
                <a:cs typeface="+mn-cs"/>
              </a:rPr>
              <a:t>(Component* component): Decorator(component) { }</a:t>
            </a:r>
          </a:p>
          <a:p>
            <a:r>
              <a:rPr lang="en-US" altLang="zh-CN" sz="1600" dirty="0">
                <a:solidFill>
                  <a:schemeClr val="tx1"/>
                </a:solidFill>
                <a:latin typeface="Consolas" panose="020B0609020204030204" pitchFamily="49" charset="0"/>
                <a:ea typeface="华文楷体" panose="02010600040101010101" pitchFamily="2" charset="-122"/>
                <a:cs typeface="+mn-cs"/>
              </a:rPr>
              <a:t>	void </a:t>
            </a:r>
            <a:r>
              <a:rPr lang="en-US" altLang="zh-CN" sz="1600" dirty="0" err="1">
                <a:solidFill>
                  <a:schemeClr val="tx1"/>
                </a:solidFill>
                <a:latin typeface="Consolas" panose="020B0609020204030204" pitchFamily="49" charset="0"/>
                <a:ea typeface="华文楷体" panose="02010600040101010101" pitchFamily="2" charset="-122"/>
                <a:cs typeface="+mn-cs"/>
              </a:rPr>
              <a:t>addon</a:t>
            </a:r>
            <a:r>
              <a:rPr lang="en-US" altLang="zh-CN" sz="1600" dirty="0">
                <a:solidFill>
                  <a:schemeClr val="tx1"/>
                </a:solidFill>
                <a:latin typeface="Consolas" panose="020B0609020204030204" pitchFamily="49" charset="0"/>
                <a:ea typeface="华文楷体" panose="02010600040101010101" pitchFamily="2" charset="-122"/>
                <a:cs typeface="+mn-cs"/>
              </a:rPr>
              <a:t>() { </a:t>
            </a:r>
            <a:r>
              <a:rPr lang="en-US" altLang="zh-CN" sz="1600" dirty="0" err="1">
                <a:solidFill>
                  <a:schemeClr val="tx1"/>
                </a:solidFill>
                <a:latin typeface="Consolas" panose="020B0609020204030204" pitchFamily="49" charset="0"/>
                <a:ea typeface="华文楷体" panose="02010600040101010101" pitchFamily="2" charset="-122"/>
                <a:cs typeface="+mn-cs"/>
              </a:rPr>
              <a:t>cout</a:t>
            </a:r>
            <a:r>
              <a:rPr lang="en-US" altLang="zh-CN" sz="1600" dirty="0">
                <a:solidFill>
                  <a:schemeClr val="tx1"/>
                </a:solidFill>
                <a:latin typeface="Consolas" panose="020B0609020204030204" pitchFamily="49" charset="0"/>
                <a:ea typeface="华文楷体" panose="02010600040101010101" pitchFamily="2" charset="-122"/>
                <a:cs typeface="+mn-cs"/>
              </a:rPr>
              <a:t> &lt;&lt; "</a:t>
            </a:r>
            <a:r>
              <a:rPr lang="en-US" altLang="zh-CN" sz="1600" dirty="0" err="1">
                <a:solidFill>
                  <a:schemeClr val="tx1"/>
                </a:solidFill>
                <a:latin typeface="Consolas" panose="020B0609020204030204" pitchFamily="49" charset="0"/>
                <a:ea typeface="华文楷体" panose="02010600040101010101" pitchFamily="2" charset="-122"/>
                <a:cs typeface="+mn-cs"/>
              </a:rPr>
              <a:t>HScrolled</a:t>
            </a:r>
            <a:r>
              <a:rPr lang="en-US" altLang="zh-CN" sz="1600" dirty="0">
                <a:solidFill>
                  <a:schemeClr val="tx1"/>
                </a:solidFill>
                <a:latin typeface="Consolas" panose="020B0609020204030204" pitchFamily="49" charset="0"/>
                <a:ea typeface="华文楷体" panose="02010600040101010101" pitchFamily="2" charset="-122"/>
                <a:cs typeface="+mn-cs"/>
              </a:rPr>
              <a:t> "; }</a:t>
            </a:r>
          </a:p>
          <a:p>
            <a:r>
              <a:rPr lang="en-US" altLang="zh-CN" sz="1600" dirty="0">
                <a:solidFill>
                  <a:schemeClr val="tx1"/>
                </a:solidFill>
                <a:latin typeface="Consolas" panose="020B0609020204030204" pitchFamily="49" charset="0"/>
                <a:ea typeface="华文楷体" panose="02010600040101010101" pitchFamily="2" charset="-122"/>
                <a:cs typeface="+mn-cs"/>
              </a:rPr>
              <a:t>};</a:t>
            </a:r>
          </a:p>
          <a:p>
            <a:endParaRPr lang="en-US" altLang="zh-CN" sz="1600" dirty="0">
              <a:solidFill>
                <a:schemeClr val="tx1"/>
              </a:solidFill>
              <a:latin typeface="Consolas" panose="020B0609020204030204" pitchFamily="49" charset="0"/>
              <a:ea typeface="华文楷体" panose="02010600040101010101" pitchFamily="2" charset="-122"/>
              <a:cs typeface="+mn-cs"/>
            </a:endParaRPr>
          </a:p>
          <a:p>
            <a:r>
              <a:rPr lang="en-US" altLang="zh-CN" sz="1600" dirty="0">
                <a:solidFill>
                  <a:srgbClr val="FF0000"/>
                </a:solidFill>
                <a:latin typeface="Consolas" panose="020B0609020204030204" pitchFamily="49" charset="0"/>
                <a:ea typeface="华文楷体" panose="02010600040101010101" pitchFamily="2" charset="-122"/>
                <a:cs typeface="+mn-cs"/>
              </a:rPr>
              <a:t>//</a:t>
            </a:r>
            <a:r>
              <a:rPr lang="zh-CN" altLang="en-US" sz="1600" dirty="0">
                <a:solidFill>
                  <a:srgbClr val="FF0000"/>
                </a:solidFill>
                <a:latin typeface="Consolas" panose="020B0609020204030204" pitchFamily="49" charset="0"/>
                <a:ea typeface="华文楷体" panose="02010600040101010101" pitchFamily="2" charset="-122"/>
              </a:rPr>
              <a:t>包裹原</a:t>
            </a:r>
            <a:r>
              <a:rPr lang="en-US" altLang="zh-CN" sz="1600" dirty="0">
                <a:solidFill>
                  <a:srgbClr val="FF0000"/>
                </a:solidFill>
                <a:latin typeface="Consolas" panose="020B0609020204030204" pitchFamily="49" charset="0"/>
                <a:ea typeface="华文楷体" panose="02010600040101010101" pitchFamily="2" charset="-122"/>
              </a:rPr>
              <a:t>Component</a:t>
            </a:r>
            <a:r>
              <a:rPr lang="zh-CN" altLang="en-US" sz="1600" dirty="0">
                <a:solidFill>
                  <a:srgbClr val="FF0000"/>
                </a:solidFill>
                <a:latin typeface="Consolas" panose="020B0609020204030204" pitchFamily="49" charset="0"/>
                <a:ea typeface="华文楷体" panose="02010600040101010101" pitchFamily="2" charset="-122"/>
              </a:rPr>
              <a:t>并</a:t>
            </a:r>
            <a:r>
              <a:rPr lang="zh-CN" altLang="en-US" sz="1600" dirty="0">
                <a:solidFill>
                  <a:srgbClr val="FF0000"/>
                </a:solidFill>
                <a:latin typeface="Consolas" panose="020B0609020204030204" pitchFamily="49" charset="0"/>
                <a:ea typeface="华文楷体" panose="02010600040101010101" pitchFamily="2" charset="-122"/>
                <a:cs typeface="+mn-cs"/>
              </a:rPr>
              <a:t>扩充垂直滚动条</a:t>
            </a:r>
            <a:endParaRPr lang="en-US" altLang="zh-CN" sz="1600" dirty="0">
              <a:solidFill>
                <a:srgbClr val="FF0000"/>
              </a:solidFill>
              <a:latin typeface="Consolas" panose="020B0609020204030204" pitchFamily="49" charset="0"/>
              <a:ea typeface="华文楷体" panose="02010600040101010101" pitchFamily="2" charset="-122"/>
              <a:cs typeface="+mn-cs"/>
            </a:endParaRPr>
          </a:p>
          <a:p>
            <a:r>
              <a:rPr lang="en-US" altLang="zh-CN" sz="1600" dirty="0">
                <a:solidFill>
                  <a:schemeClr val="tx1"/>
                </a:solidFill>
                <a:latin typeface="Consolas" panose="020B0609020204030204" pitchFamily="49" charset="0"/>
                <a:ea typeface="华文楷体" panose="02010600040101010101" pitchFamily="2" charset="-122"/>
                <a:cs typeface="+mn-cs"/>
              </a:rPr>
              <a:t>class </a:t>
            </a:r>
            <a:r>
              <a:rPr lang="en-US" altLang="zh-CN" sz="1600" dirty="0" err="1">
                <a:solidFill>
                  <a:schemeClr val="tx1"/>
                </a:solidFill>
                <a:latin typeface="Consolas" panose="020B0609020204030204" pitchFamily="49" charset="0"/>
                <a:ea typeface="华文楷体" panose="02010600040101010101" pitchFamily="2" charset="-122"/>
                <a:cs typeface="+mn-cs"/>
              </a:rPr>
              <a:t>VScroll</a:t>
            </a:r>
            <a:r>
              <a:rPr lang="en-US" altLang="zh-CN" sz="1600" dirty="0">
                <a:solidFill>
                  <a:schemeClr val="tx1"/>
                </a:solidFill>
                <a:latin typeface="Consolas" panose="020B0609020204030204" pitchFamily="49" charset="0"/>
                <a:ea typeface="华文楷体" panose="02010600040101010101" pitchFamily="2" charset="-122"/>
                <a:cs typeface="+mn-cs"/>
              </a:rPr>
              <a:t> : </a:t>
            </a:r>
            <a:r>
              <a:rPr lang="en-US" altLang="zh-CN" sz="1600" dirty="0">
                <a:solidFill>
                  <a:srgbClr val="FF0000"/>
                </a:solidFill>
                <a:latin typeface="Consolas" panose="020B0609020204030204" pitchFamily="49" charset="0"/>
                <a:ea typeface="华文楷体" panose="02010600040101010101" pitchFamily="2" charset="-122"/>
                <a:cs typeface="+mn-cs"/>
              </a:rPr>
              <a:t>public Decorator </a:t>
            </a:r>
            <a:r>
              <a:rPr lang="en-US" altLang="zh-CN" sz="1600" dirty="0">
                <a:solidFill>
                  <a:schemeClr val="tx1"/>
                </a:solidFill>
                <a:latin typeface="Consolas" panose="020B0609020204030204" pitchFamily="49" charset="0"/>
                <a:ea typeface="华文楷体" panose="02010600040101010101" pitchFamily="2" charset="-122"/>
                <a:cs typeface="+mn-cs"/>
              </a:rPr>
              <a:t>{</a:t>
            </a:r>
          </a:p>
          <a:p>
            <a:r>
              <a:rPr lang="en-US" altLang="zh-CN" sz="1600" dirty="0">
                <a:solidFill>
                  <a:schemeClr val="tx1"/>
                </a:solidFill>
                <a:latin typeface="Consolas" panose="020B0609020204030204" pitchFamily="49" charset="0"/>
                <a:ea typeface="华文楷体" panose="02010600040101010101" pitchFamily="2" charset="-122"/>
                <a:cs typeface="+mn-cs"/>
              </a:rPr>
              <a:t>public:</a:t>
            </a:r>
          </a:p>
          <a:p>
            <a:r>
              <a:rPr lang="en-US" altLang="zh-CN" sz="1600" dirty="0">
                <a:solidFill>
                  <a:schemeClr val="tx1"/>
                </a:solidFill>
                <a:latin typeface="Consolas" panose="020B0609020204030204" pitchFamily="49" charset="0"/>
                <a:ea typeface="华文楷体" panose="02010600040101010101" pitchFamily="2" charset="-122"/>
                <a:cs typeface="+mn-cs"/>
              </a:rPr>
              <a:t>	</a:t>
            </a:r>
            <a:r>
              <a:rPr lang="en-US" altLang="zh-CN" sz="1600" dirty="0" err="1">
                <a:solidFill>
                  <a:schemeClr val="tx1"/>
                </a:solidFill>
                <a:latin typeface="Consolas" panose="020B0609020204030204" pitchFamily="49" charset="0"/>
                <a:ea typeface="华文楷体" panose="02010600040101010101" pitchFamily="2" charset="-122"/>
                <a:cs typeface="+mn-cs"/>
              </a:rPr>
              <a:t>VScroll</a:t>
            </a:r>
            <a:r>
              <a:rPr lang="en-US" altLang="zh-CN" sz="1600" dirty="0">
                <a:solidFill>
                  <a:schemeClr val="tx1"/>
                </a:solidFill>
                <a:latin typeface="Consolas" panose="020B0609020204030204" pitchFamily="49" charset="0"/>
                <a:ea typeface="华文楷体" panose="02010600040101010101" pitchFamily="2" charset="-122"/>
                <a:cs typeface="+mn-cs"/>
              </a:rPr>
              <a:t>(Component* component): Decorator(component) { }</a:t>
            </a:r>
          </a:p>
          <a:p>
            <a:r>
              <a:rPr lang="en-US" altLang="zh-CN" sz="1600" dirty="0">
                <a:solidFill>
                  <a:schemeClr val="tx1"/>
                </a:solidFill>
                <a:latin typeface="Consolas" panose="020B0609020204030204" pitchFamily="49" charset="0"/>
                <a:ea typeface="华文楷体" panose="02010600040101010101" pitchFamily="2" charset="-122"/>
                <a:cs typeface="+mn-cs"/>
              </a:rPr>
              <a:t>	void </a:t>
            </a:r>
            <a:r>
              <a:rPr lang="en-US" altLang="zh-CN" sz="1600" dirty="0" err="1">
                <a:solidFill>
                  <a:schemeClr val="tx1"/>
                </a:solidFill>
                <a:latin typeface="Consolas" panose="020B0609020204030204" pitchFamily="49" charset="0"/>
                <a:ea typeface="华文楷体" panose="02010600040101010101" pitchFamily="2" charset="-122"/>
                <a:cs typeface="+mn-cs"/>
              </a:rPr>
              <a:t>addon</a:t>
            </a:r>
            <a:r>
              <a:rPr lang="en-US" altLang="zh-CN" sz="1600" dirty="0">
                <a:solidFill>
                  <a:schemeClr val="tx1"/>
                </a:solidFill>
                <a:latin typeface="Consolas" panose="020B0609020204030204" pitchFamily="49" charset="0"/>
                <a:ea typeface="华文楷体" panose="02010600040101010101" pitchFamily="2" charset="-122"/>
                <a:cs typeface="+mn-cs"/>
              </a:rPr>
              <a:t>() { </a:t>
            </a:r>
            <a:r>
              <a:rPr lang="en-US" altLang="zh-CN" sz="1600" dirty="0" err="1">
                <a:solidFill>
                  <a:schemeClr val="tx1"/>
                </a:solidFill>
                <a:latin typeface="Consolas" panose="020B0609020204030204" pitchFamily="49" charset="0"/>
                <a:ea typeface="华文楷体" panose="02010600040101010101" pitchFamily="2" charset="-122"/>
                <a:cs typeface="+mn-cs"/>
              </a:rPr>
              <a:t>cout</a:t>
            </a:r>
            <a:r>
              <a:rPr lang="en-US" altLang="zh-CN" sz="1600" dirty="0">
                <a:solidFill>
                  <a:schemeClr val="tx1"/>
                </a:solidFill>
                <a:latin typeface="Consolas" panose="020B0609020204030204" pitchFamily="49" charset="0"/>
                <a:ea typeface="华文楷体" panose="02010600040101010101" pitchFamily="2" charset="-122"/>
                <a:cs typeface="+mn-cs"/>
              </a:rPr>
              <a:t> &lt;&lt; "</a:t>
            </a:r>
            <a:r>
              <a:rPr lang="en-US" altLang="zh-CN" sz="1600" dirty="0" err="1">
                <a:solidFill>
                  <a:schemeClr val="tx1"/>
                </a:solidFill>
                <a:latin typeface="Consolas" panose="020B0609020204030204" pitchFamily="49" charset="0"/>
                <a:ea typeface="华文楷体" panose="02010600040101010101" pitchFamily="2" charset="-122"/>
                <a:cs typeface="+mn-cs"/>
              </a:rPr>
              <a:t>VScrolled</a:t>
            </a:r>
            <a:r>
              <a:rPr lang="en-US" altLang="zh-CN" sz="1600" dirty="0">
                <a:solidFill>
                  <a:schemeClr val="tx1"/>
                </a:solidFill>
                <a:latin typeface="Consolas" panose="020B0609020204030204" pitchFamily="49" charset="0"/>
                <a:ea typeface="华文楷体" panose="02010600040101010101" pitchFamily="2" charset="-122"/>
                <a:cs typeface="+mn-cs"/>
              </a:rPr>
              <a:t> "; } </a:t>
            </a:r>
          </a:p>
          <a:p>
            <a:r>
              <a:rPr lang="en-US" altLang="zh-CN" sz="1600" dirty="0">
                <a:solidFill>
                  <a:schemeClr val="tx1"/>
                </a:solidFill>
                <a:latin typeface="Consolas" panose="020B0609020204030204" pitchFamily="49" charset="0"/>
                <a:ea typeface="华文楷体" panose="02010600040101010101" pitchFamily="2" charset="-122"/>
                <a:cs typeface="+mn-cs"/>
              </a:rPr>
              <a:t>};</a:t>
            </a:r>
          </a:p>
        </p:txBody>
      </p:sp>
      <p:sp>
        <p:nvSpPr>
          <p:cNvPr id="3" name="灯片编号占位符 2"/>
          <p:cNvSpPr>
            <a:spLocks noGrp="1"/>
          </p:cNvSpPr>
          <p:nvPr>
            <p:ph type="sldNum" sz="quarter" idx="12"/>
          </p:nvPr>
        </p:nvSpPr>
        <p:spPr/>
        <p:txBody>
          <a:bodyPr/>
          <a:lstStyle/>
          <a:p>
            <a:pPr>
              <a:defRPr/>
            </a:pPr>
            <a:fld id="{BFD7BE51-03DD-4CCA-8227-D775462981B4}" type="slidenum">
              <a:rPr lang="en-US" altLang="zh-CN" smtClean="0"/>
              <a:t>59</a:t>
            </a:fld>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一个例子：负载监视器</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t>6</a:t>
            </a:fld>
            <a:endParaRPr lang="zh-CN" altLang="en-US" dirty="0"/>
          </a:p>
        </p:txBody>
      </p:sp>
      <p:sp>
        <p:nvSpPr>
          <p:cNvPr id="5" name="内容占位符 2"/>
          <p:cNvSpPr>
            <a:spLocks noGrp="1"/>
          </p:cNvSpPr>
          <p:nvPr>
            <p:ph idx="1"/>
          </p:nvPr>
        </p:nvSpPr>
        <p:spPr>
          <a:xfrm>
            <a:off x="539553" y="1465264"/>
            <a:ext cx="3672408" cy="5256212"/>
          </a:xfrm>
        </p:spPr>
        <p:txBody>
          <a:bodyPr/>
          <a:lstStyle/>
          <a:p>
            <a:pPr marL="228600" lvl="2">
              <a:spcBef>
                <a:spcPts val="1000"/>
              </a:spcBef>
              <a:buSzPct val="75000"/>
              <a:buFont typeface="Wingdings" panose="05000000000000000000" pitchFamily="2" charset="2"/>
              <a:buChar char="n"/>
            </a:pPr>
            <a:r>
              <a:rPr lang="zh-CN" altLang="en-US" sz="2800" b="1" dirty="0">
                <a:solidFill>
                  <a:srgbClr val="003366"/>
                </a:solidFill>
                <a:latin typeface="Lucida Console" panose="020B0609040504020204" pitchFamily="49" charset="0"/>
              </a:rPr>
              <a:t>监视计算节点的负载状态（如</a:t>
            </a:r>
            <a:r>
              <a:rPr lang="en-US" altLang="zh-CN" sz="2800" b="1" dirty="0">
                <a:solidFill>
                  <a:srgbClr val="003366"/>
                </a:solidFill>
                <a:latin typeface="Lucida Console" panose="020B0609040504020204" pitchFamily="49" charset="0"/>
              </a:rPr>
              <a:t>CPU</a:t>
            </a:r>
            <a:r>
              <a:rPr lang="zh-CN" altLang="en-US" sz="2800" b="1" dirty="0">
                <a:solidFill>
                  <a:srgbClr val="003366"/>
                </a:solidFill>
                <a:latin typeface="Lucida Console" panose="020B0609040504020204" pitchFamily="49" charset="0"/>
              </a:rPr>
              <a:t>占用率）</a:t>
            </a:r>
            <a:endParaRPr lang="en-US" altLang="zh-CN" sz="2800" b="1" dirty="0">
              <a:solidFill>
                <a:srgbClr val="003366"/>
              </a:solidFill>
              <a:latin typeface="Lucida Console" panose="020B0609040504020204" pitchFamily="49" charset="0"/>
            </a:endParaRPr>
          </a:p>
          <a:p>
            <a:pPr marL="228600" lvl="2">
              <a:spcBef>
                <a:spcPts val="1000"/>
              </a:spcBef>
              <a:buSzPct val="75000"/>
              <a:buFont typeface="Wingdings" panose="05000000000000000000" pitchFamily="2" charset="2"/>
              <a:buChar char="n"/>
            </a:pPr>
            <a:r>
              <a:rPr lang="zh-CN" altLang="en-US" sz="2800" b="1" dirty="0">
                <a:solidFill>
                  <a:srgbClr val="003366"/>
                </a:solidFill>
                <a:latin typeface="Lucida Console" panose="020B0609040504020204" pitchFamily="49" charset="0"/>
              </a:rPr>
              <a:t>以</a:t>
            </a:r>
            <a:r>
              <a:rPr lang="en-US" altLang="zh-CN" sz="2800" b="1" dirty="0">
                <a:solidFill>
                  <a:srgbClr val="003366"/>
                </a:solidFill>
                <a:latin typeface="Lucida Console" panose="020B0609040504020204" pitchFamily="49" charset="0"/>
              </a:rPr>
              <a:t>CPU</a:t>
            </a:r>
            <a:r>
              <a:rPr lang="zh-CN" altLang="en-US" sz="2800" b="1" dirty="0">
                <a:solidFill>
                  <a:srgbClr val="003366"/>
                </a:solidFill>
                <a:latin typeface="Lucida Console" panose="020B0609040504020204" pitchFamily="49" charset="0"/>
              </a:rPr>
              <a:t>占用率的监视为例，不同条件下（例如不同种类不同版本的</a:t>
            </a:r>
            <a:r>
              <a:rPr lang="en-US" altLang="zh-CN" sz="2800" b="1" dirty="0">
                <a:solidFill>
                  <a:srgbClr val="003366"/>
                </a:solidFill>
                <a:latin typeface="Lucida Console" panose="020B0609040504020204" pitchFamily="49" charset="0"/>
              </a:rPr>
              <a:t>OS</a:t>
            </a:r>
            <a:r>
              <a:rPr lang="zh-CN" altLang="en-US" sz="2800" b="1" dirty="0">
                <a:solidFill>
                  <a:srgbClr val="003366"/>
                </a:solidFill>
                <a:latin typeface="Lucida Console" panose="020B0609040504020204" pitchFamily="49" charset="0"/>
              </a:rPr>
              <a:t>）获得</a:t>
            </a:r>
            <a:r>
              <a:rPr lang="en-US" altLang="zh-CN" sz="2800" b="1" dirty="0">
                <a:solidFill>
                  <a:srgbClr val="003366"/>
                </a:solidFill>
                <a:latin typeface="Lucida Console" panose="020B0609040504020204" pitchFamily="49" charset="0"/>
              </a:rPr>
              <a:t>CPU</a:t>
            </a:r>
            <a:r>
              <a:rPr lang="zh-CN" altLang="en-US" sz="2800" b="1" dirty="0">
                <a:solidFill>
                  <a:srgbClr val="003366"/>
                </a:solidFill>
                <a:latin typeface="Lucida Console" panose="020B0609040504020204" pitchFamily="49" charset="0"/>
              </a:rPr>
              <a:t>占用率的方法不同</a:t>
            </a:r>
            <a:endParaRPr lang="en-US" altLang="zh-CN" sz="2800" b="1" dirty="0">
              <a:solidFill>
                <a:srgbClr val="003366"/>
              </a:solidFill>
              <a:latin typeface="Lucida Console" panose="020B0609040504020204" pitchFamily="49" charset="0"/>
            </a:endParaRPr>
          </a:p>
          <a:p>
            <a:pPr marL="228600" lvl="2">
              <a:spcBef>
                <a:spcPts val="1000"/>
              </a:spcBef>
              <a:buSzPct val="75000"/>
              <a:buFont typeface="Wingdings" panose="05000000000000000000" pitchFamily="2" charset="2"/>
              <a:buChar char="n"/>
            </a:pPr>
            <a:r>
              <a:rPr lang="zh-CN" altLang="en-US" sz="2800" b="1" dirty="0">
                <a:solidFill>
                  <a:srgbClr val="003366"/>
                </a:solidFill>
                <a:latin typeface="Lucida Console" panose="020B0609040504020204" pitchFamily="49" charset="0"/>
              </a:rPr>
              <a:t>怎样在一个程序中实现对这些不同条件的适应呢？</a:t>
            </a:r>
          </a:p>
        </p:txBody>
      </p:sp>
      <p:pic>
        <p:nvPicPr>
          <p:cNvPr id="6" name="Picture 2"/>
          <p:cNvPicPr>
            <a:picLocks noChangeAspect="1" noChangeArrowheads="1"/>
          </p:cNvPicPr>
          <p:nvPr/>
        </p:nvPicPr>
        <p:blipFill rotWithShape="1">
          <a:blip r:embed="rId2" cstate="print"/>
          <a:srcRect t="69275" r="44257"/>
          <a:stretch>
            <a:fillRect/>
          </a:stretch>
        </p:blipFill>
        <p:spPr bwMode="auto">
          <a:xfrm>
            <a:off x="4860032" y="1340768"/>
            <a:ext cx="3301190" cy="1262090"/>
          </a:xfrm>
          <a:prstGeom prst="rect">
            <a:avLst/>
          </a:prstGeom>
          <a:noFill/>
          <a:ln w="9525">
            <a:noFill/>
            <a:miter lim="800000"/>
            <a:headEnd/>
            <a:tailEnd/>
          </a:ln>
        </p:spPr>
      </p:pic>
      <p:pic>
        <p:nvPicPr>
          <p:cNvPr id="3" name="图片 2"/>
          <p:cNvPicPr>
            <a:picLocks noChangeAspect="1"/>
          </p:cNvPicPr>
          <p:nvPr/>
        </p:nvPicPr>
        <p:blipFill rotWithShape="1">
          <a:blip r:embed="rId3">
            <a:extLst>
              <a:ext uri="{28A0092B-C50C-407E-A947-70E740481C1C}">
                <a14:useLocalDpi xmlns:a14="http://schemas.microsoft.com/office/drawing/2010/main" val="0"/>
              </a:ext>
            </a:extLst>
          </a:blip>
          <a:srcRect l="34152" t="57346" r="13483" b="10518"/>
          <a:stretch>
            <a:fillRect/>
          </a:stretch>
        </p:blipFill>
        <p:spPr>
          <a:xfrm>
            <a:off x="4880975" y="2984898"/>
            <a:ext cx="3312368" cy="1718246"/>
          </a:xfrm>
          <a:prstGeom prst="rect">
            <a:avLst/>
          </a:prstGeom>
        </p:spPr>
      </p:pic>
      <p:pic>
        <p:nvPicPr>
          <p:cNvPr id="12" name="图片 11"/>
          <p:cNvPicPr>
            <a:picLocks noChangeAspect="1"/>
          </p:cNvPicPr>
          <p:nvPr/>
        </p:nvPicPr>
        <p:blipFill rotWithShape="1">
          <a:blip r:embed="rId4">
            <a:extLst>
              <a:ext uri="{28A0092B-C50C-407E-A947-70E740481C1C}">
                <a14:useLocalDpi xmlns:a14="http://schemas.microsoft.com/office/drawing/2010/main" val="0"/>
              </a:ext>
            </a:extLst>
          </a:blip>
          <a:srcRect l="32539" t="6604" r="4356"/>
          <a:stretch>
            <a:fillRect/>
          </a:stretch>
        </p:blipFill>
        <p:spPr>
          <a:xfrm>
            <a:off x="4381140" y="4941463"/>
            <a:ext cx="4608512" cy="119804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a:t>
            </a:r>
          </a:p>
        </p:txBody>
      </p:sp>
      <p:sp>
        <p:nvSpPr>
          <p:cNvPr id="5" name="TextBox 3"/>
          <p:cNvSpPr txBox="1"/>
          <p:nvPr/>
        </p:nvSpPr>
        <p:spPr>
          <a:xfrm>
            <a:off x="628650" y="1555037"/>
            <a:ext cx="7886700" cy="4092575"/>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anose="02070309020205020404" pitchFamily="49" charset="0"/>
              </a:defRPr>
            </a:lvl1pPr>
          </a:lstStyle>
          <a:p>
            <a:endParaRPr lang="en-US" altLang="zh-CN" sz="2000" dirty="0">
              <a:solidFill>
                <a:schemeClr val="tx1"/>
              </a:solidFill>
              <a:latin typeface="Consolas" panose="020B0609020204030204" pitchFamily="49" charset="0"/>
              <a:ea typeface="华文楷体" panose="02010600040101010101" pitchFamily="2" charset="-122"/>
              <a:cs typeface="+mn-cs"/>
            </a:endParaRPr>
          </a:p>
          <a:p>
            <a:r>
              <a:rPr lang="en-US" altLang="zh-CN" sz="2000" dirty="0" err="1">
                <a:solidFill>
                  <a:schemeClr val="tx1"/>
                </a:solidFill>
                <a:latin typeface="Consolas" panose="020B0609020204030204" pitchFamily="49" charset="0"/>
                <a:ea typeface="华文楷体" panose="02010600040101010101" pitchFamily="2" charset="-122"/>
                <a:cs typeface="+mn-cs"/>
              </a:rPr>
              <a:t>int</a:t>
            </a:r>
            <a:r>
              <a:rPr lang="en-US" altLang="zh-CN" sz="2000" dirty="0">
                <a:solidFill>
                  <a:schemeClr val="tx1"/>
                </a:solidFill>
                <a:latin typeface="Consolas" panose="020B0609020204030204" pitchFamily="49" charset="0"/>
                <a:ea typeface="华文楷体" panose="02010600040101010101" pitchFamily="2" charset="-122"/>
                <a:cs typeface="+mn-cs"/>
              </a:rPr>
              <a:t> main(</a:t>
            </a:r>
            <a:r>
              <a:rPr lang="en-US" altLang="zh-CN" sz="2000" dirty="0" err="1">
                <a:solidFill>
                  <a:schemeClr val="tx1"/>
                </a:solidFill>
                <a:latin typeface="Consolas" panose="020B0609020204030204" pitchFamily="49" charset="0"/>
                <a:ea typeface="华文楷体" panose="02010600040101010101" pitchFamily="2" charset="-122"/>
                <a:cs typeface="+mn-cs"/>
              </a:rPr>
              <a:t>int</a:t>
            </a:r>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argc</a:t>
            </a:r>
            <a:r>
              <a:rPr lang="en-US" altLang="zh-CN" sz="2000" dirty="0">
                <a:solidFill>
                  <a:schemeClr val="tx1"/>
                </a:solidFill>
                <a:latin typeface="Consolas" panose="020B0609020204030204" pitchFamily="49" charset="0"/>
                <a:ea typeface="华文楷体" panose="02010600040101010101" pitchFamily="2" charset="-122"/>
                <a:cs typeface="+mn-cs"/>
              </a:rPr>
              <a:t>, char** </a:t>
            </a:r>
            <a:r>
              <a:rPr lang="en-US" altLang="zh-CN" sz="2000" dirty="0" err="1">
                <a:solidFill>
                  <a:schemeClr val="tx1"/>
                </a:solidFill>
                <a:latin typeface="Consolas" panose="020B0609020204030204" pitchFamily="49" charset="0"/>
                <a:ea typeface="华文楷体" panose="02010600040101010101" pitchFamily="2" charset="-122"/>
                <a:cs typeface="+mn-cs"/>
              </a:rPr>
              <a:t>argv</a:t>
            </a:r>
            <a:r>
              <a:rPr lang="en-US" altLang="zh-CN" sz="2000" dirty="0">
                <a:solidFill>
                  <a:schemeClr val="tx1"/>
                </a:solidFill>
                <a:latin typeface="Consolas" panose="020B0609020204030204" pitchFamily="49" charset="0"/>
                <a:ea typeface="华文楷体" panose="02010600040101010101" pitchFamily="2" charset="-122"/>
                <a:cs typeface="+mn-cs"/>
              </a:rPr>
              <a:t>) {</a:t>
            </a:r>
          </a:p>
          <a:p>
            <a:r>
              <a:rPr lang="en-US" altLang="zh-CN" sz="2000" dirty="0">
                <a:solidFill>
                  <a:srgbClr val="FF0000"/>
                </a:solidFill>
                <a:latin typeface="Consolas" panose="020B0609020204030204" pitchFamily="49" charset="0"/>
                <a:ea typeface="华文楷体" panose="02010600040101010101" pitchFamily="2" charset="-122"/>
                <a:cs typeface="+mn-cs"/>
              </a:rPr>
              <a:t>	//</a:t>
            </a:r>
            <a:r>
              <a:rPr lang="zh-CN" altLang="en-US" sz="2000" dirty="0">
                <a:solidFill>
                  <a:srgbClr val="FF0000"/>
                </a:solidFill>
                <a:latin typeface="Consolas" panose="020B0609020204030204" pitchFamily="49" charset="0"/>
                <a:ea typeface="华文楷体" panose="02010600040101010101" pitchFamily="2" charset="-122"/>
                <a:cs typeface="+mn-cs"/>
              </a:rPr>
              <a:t>基础的</a:t>
            </a:r>
            <a:r>
              <a:rPr lang="en-US" altLang="zh-CN" sz="2000" dirty="0" err="1">
                <a:solidFill>
                  <a:srgbClr val="FF0000"/>
                </a:solidFill>
                <a:latin typeface="Consolas" panose="020B0609020204030204" pitchFamily="49" charset="0"/>
                <a:ea typeface="华文楷体" panose="02010600040101010101" pitchFamily="2" charset="-122"/>
                <a:cs typeface="+mn-cs"/>
              </a:rPr>
              <a:t>monitor</a:t>
            </a:r>
            <a:endParaRPr lang="en-US" altLang="zh-CN" sz="2000" dirty="0">
              <a:solidFill>
                <a:srgbClr val="FF0000"/>
              </a:solidFill>
              <a:latin typeface="Consolas" panose="020B0609020204030204" pitchFamily="49" charset="0"/>
              <a:ea typeface="华文楷体" panose="02010600040101010101" pitchFamily="2" charset="-122"/>
              <a:cs typeface="+mn-cs"/>
            </a:endParaRPr>
          </a:p>
          <a:p>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Monitor monitor</a:t>
            </a:r>
            <a:r>
              <a:rPr lang="en-US" altLang="zh-CN" sz="2000" dirty="0">
                <a:solidFill>
                  <a:schemeClr val="tx1"/>
                </a:solidFill>
                <a:latin typeface="Consolas" panose="020B0609020204030204" pitchFamily="49" charset="0"/>
                <a:ea typeface="华文楷体" panose="02010600040101010101" pitchFamily="2" charset="-122"/>
                <a:cs typeface="+mn-cs"/>
              </a:rPr>
              <a:t>;</a:t>
            </a:r>
          </a:p>
          <a:p>
            <a:r>
              <a:rPr lang="en-US" altLang="zh-CN" sz="2000" dirty="0">
                <a:solidFill>
                  <a:srgbClr val="FF0000"/>
                </a:solidFill>
                <a:latin typeface="Consolas" panose="020B0609020204030204" pitchFamily="49" charset="0"/>
                <a:ea typeface="华文楷体" panose="02010600040101010101" pitchFamily="2" charset="-122"/>
              </a:rPr>
              <a:t>	//</a:t>
            </a:r>
            <a:r>
              <a:rPr lang="zh-CN" altLang="en-US" sz="2000" dirty="0">
                <a:solidFill>
                  <a:srgbClr val="FF0000"/>
                </a:solidFill>
                <a:latin typeface="Consolas" panose="020B0609020204030204" pitchFamily="49" charset="0"/>
                <a:ea typeface="华文楷体" panose="02010600040101010101" pitchFamily="2" charset="-122"/>
              </a:rPr>
              <a:t>在基础</a:t>
            </a:r>
            <a:r>
              <a:rPr lang="en-US" altLang="zh-CN" sz="2000" dirty="0" err="1">
                <a:solidFill>
                  <a:srgbClr val="FF0000"/>
                </a:solidFill>
                <a:latin typeface="Consolas" panose="020B0609020204030204" pitchFamily="49" charset="0"/>
                <a:ea typeface="华文楷体" panose="02010600040101010101" pitchFamily="2" charset="-122"/>
              </a:rPr>
              <a:t>textView</a:t>
            </a:r>
            <a:r>
              <a:rPr lang="zh-CN" altLang="en-US" sz="2000" dirty="0">
                <a:solidFill>
                  <a:srgbClr val="FF0000"/>
                </a:solidFill>
                <a:latin typeface="Consolas" panose="020B0609020204030204" pitchFamily="49" charset="0"/>
                <a:ea typeface="华文楷体" panose="02010600040101010101" pitchFamily="2" charset="-122"/>
              </a:rPr>
              <a:t>上增加滚动条</a:t>
            </a:r>
            <a:endParaRPr lang="en-US" altLang="zh-CN" sz="2000" dirty="0">
              <a:solidFill>
                <a:srgbClr val="FF0000"/>
              </a:solidFill>
              <a:latin typeface="Consolas" panose="020B0609020204030204" pitchFamily="49" charset="0"/>
              <a:ea typeface="华文楷体" panose="02010600040101010101" pitchFamily="2" charset="-122"/>
            </a:endParaRPr>
          </a:p>
          <a:p>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VScroll</a:t>
            </a:r>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vs_Monitor</a:t>
            </a:r>
            <a:r>
              <a:rPr lang="en-US" altLang="zh-CN" sz="2000" dirty="0">
                <a:solidFill>
                  <a:schemeClr val="tx1"/>
                </a:solidFill>
                <a:latin typeface="Consolas" panose="020B0609020204030204" pitchFamily="49" charset="0"/>
                <a:ea typeface="华文楷体" panose="02010600040101010101" pitchFamily="2" charset="-122"/>
                <a:cs typeface="+mn-cs"/>
              </a:rPr>
              <a:t>(</a:t>
            </a:r>
            <a:r>
              <a:rPr lang="en-US" altLang="zh-CN" sz="2000" dirty="0">
                <a:solidFill>
                  <a:srgbClr val="FF0000"/>
                </a:solidFill>
                <a:latin typeface="Consolas" panose="020B0609020204030204" pitchFamily="49" charset="0"/>
                <a:ea typeface="华文楷体" panose="02010600040101010101" pitchFamily="2" charset="-122"/>
                <a:cs typeface="+mn-cs"/>
              </a:rPr>
              <a:t>&amp;</a:t>
            </a:r>
            <a:r>
              <a:rPr lang="en-US" altLang="zh-CN" sz="2000" dirty="0" err="1">
                <a:solidFill>
                  <a:srgbClr val="FF0000"/>
                </a:solidFill>
                <a:latin typeface="Consolas" panose="020B0609020204030204" pitchFamily="49" charset="0"/>
                <a:ea typeface="华文楷体" panose="02010600040101010101" pitchFamily="2" charset="-122"/>
                <a:cs typeface="+mn-cs"/>
              </a:rPr>
              <a:t>monitor</a:t>
            </a:r>
            <a:r>
              <a:rPr lang="en-US" altLang="zh-CN" sz="2000" dirty="0">
                <a:solidFill>
                  <a:schemeClr val="tx1"/>
                </a:solidFill>
                <a:latin typeface="Consolas" panose="020B0609020204030204" pitchFamily="49" charset="0"/>
                <a:ea typeface="华文楷体" panose="02010600040101010101" pitchFamily="2" charset="-122"/>
                <a:cs typeface="+mn-cs"/>
              </a:rPr>
              <a:t>);</a:t>
            </a:r>
          </a:p>
          <a:p>
            <a:r>
              <a:rPr lang="en-US" altLang="zh-CN" sz="2000" dirty="0">
                <a:solidFill>
                  <a:srgbClr val="FF0000"/>
                </a:solidFill>
                <a:latin typeface="Consolas" panose="020B0609020204030204" pitchFamily="49" charset="0"/>
                <a:ea typeface="华文楷体" panose="02010600040101010101" pitchFamily="2" charset="-122"/>
              </a:rPr>
              <a:t>	//</a:t>
            </a:r>
            <a:r>
              <a:rPr lang="zh-CN" altLang="en-US" sz="2000" dirty="0">
                <a:solidFill>
                  <a:srgbClr val="FF0000"/>
                </a:solidFill>
                <a:latin typeface="Consolas" panose="020B0609020204030204" pitchFamily="49" charset="0"/>
                <a:ea typeface="华文楷体" panose="02010600040101010101" pitchFamily="2" charset="-122"/>
              </a:rPr>
              <a:t>在增加垂直滚动条的基础上增加滚动横条</a:t>
            </a:r>
            <a:endParaRPr lang="en-US" altLang="zh-CN" sz="2000" dirty="0">
              <a:solidFill>
                <a:srgbClr val="FF0000"/>
              </a:solidFill>
              <a:latin typeface="Consolas" panose="020B0609020204030204" pitchFamily="49" charset="0"/>
              <a:ea typeface="华文楷体" panose="02010600040101010101" pitchFamily="2" charset="-122"/>
            </a:endParaRPr>
          </a:p>
          <a:p>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HScroll</a:t>
            </a:r>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hs_vs_</a:t>
            </a:r>
            <a:r>
              <a:rPr lang="en-US" altLang="zh-CN" sz="2000" dirty="0" err="1">
                <a:solidFill>
                  <a:schemeClr val="tx1"/>
                </a:solidFill>
                <a:latin typeface="Consolas" panose="020B0609020204030204" pitchFamily="49" charset="0"/>
                <a:ea typeface="华文楷体" panose="02010600040101010101" pitchFamily="2" charset="-122"/>
                <a:cs typeface="+mn-cs"/>
                <a:sym typeface="+mn-ea"/>
              </a:rPr>
              <a:t>Monitor</a:t>
            </a:r>
            <a:r>
              <a:rPr lang="en-US" altLang="zh-CN" sz="2000" dirty="0">
                <a:solidFill>
                  <a:schemeClr val="tx1"/>
                </a:solidFill>
                <a:latin typeface="Consolas" panose="020B0609020204030204" pitchFamily="49" charset="0"/>
                <a:ea typeface="华文楷体" panose="02010600040101010101" pitchFamily="2" charset="-122"/>
                <a:cs typeface="+mn-cs"/>
              </a:rPr>
              <a:t>(</a:t>
            </a:r>
            <a:r>
              <a:rPr lang="en-US" altLang="zh-CN" sz="2000" dirty="0">
                <a:solidFill>
                  <a:srgbClr val="FF0000"/>
                </a:solidFill>
                <a:latin typeface="Consolas" panose="020B0609020204030204" pitchFamily="49" charset="0"/>
                <a:ea typeface="华文楷体" panose="02010600040101010101" pitchFamily="2" charset="-122"/>
                <a:cs typeface="+mn-cs"/>
              </a:rPr>
              <a:t>&amp;</a:t>
            </a:r>
            <a:r>
              <a:rPr lang="en-US" altLang="zh-CN" sz="2000" dirty="0" err="1">
                <a:solidFill>
                  <a:srgbClr val="FF0000"/>
                </a:solidFill>
                <a:latin typeface="Consolas" panose="020B0609020204030204" pitchFamily="49" charset="0"/>
                <a:ea typeface="华文楷体" panose="02010600040101010101" pitchFamily="2" charset="-122"/>
                <a:cs typeface="+mn-cs"/>
              </a:rPr>
              <a:t>vs_</a:t>
            </a:r>
            <a:r>
              <a:rPr lang="en-US" altLang="zh-CN" sz="2000" dirty="0" err="1">
                <a:solidFill>
                  <a:srgbClr val="FF0000"/>
                </a:solidFill>
                <a:latin typeface="Consolas" panose="020B0609020204030204" pitchFamily="49" charset="0"/>
                <a:ea typeface="华文楷体" panose="02010600040101010101" pitchFamily="2" charset="-122"/>
                <a:cs typeface="+mn-cs"/>
                <a:sym typeface="+mn-ea"/>
              </a:rPr>
              <a:t>Monitor</a:t>
            </a:r>
            <a:r>
              <a:rPr lang="en-US" altLang="zh-CN" sz="2000" dirty="0">
                <a:solidFill>
                  <a:schemeClr val="tx1"/>
                </a:solidFill>
                <a:latin typeface="Consolas" panose="020B0609020204030204" pitchFamily="49" charset="0"/>
                <a:ea typeface="华文楷体" panose="02010600040101010101" pitchFamily="2" charset="-122"/>
                <a:cs typeface="+mn-cs"/>
              </a:rPr>
              <a:t>);</a:t>
            </a:r>
          </a:p>
          <a:p>
            <a:r>
              <a:rPr lang="en-US" altLang="zh-CN" sz="2000" dirty="0">
                <a:solidFill>
                  <a:srgbClr val="FF0000"/>
                </a:solidFill>
                <a:latin typeface="Consolas" panose="020B0609020204030204" pitchFamily="49" charset="0"/>
                <a:ea typeface="华文楷体" panose="02010600040101010101" pitchFamily="2" charset="-122"/>
              </a:rPr>
              <a:t>	//</a:t>
            </a:r>
            <a:r>
              <a:rPr lang="zh-CN" altLang="en-US" sz="2000" dirty="0">
                <a:solidFill>
                  <a:srgbClr val="FF0000"/>
                </a:solidFill>
                <a:latin typeface="Consolas" panose="020B0609020204030204" pitchFamily="49" charset="0"/>
                <a:ea typeface="华文楷体" panose="02010600040101010101" pitchFamily="2" charset="-122"/>
              </a:rPr>
              <a:t>在增加水平与垂直滚动条之后增加边框</a:t>
            </a:r>
            <a:endParaRPr lang="en-US" altLang="zh-CN" sz="2000" dirty="0">
              <a:solidFill>
                <a:schemeClr val="tx1"/>
              </a:solidFill>
              <a:latin typeface="Consolas" panose="020B0609020204030204" pitchFamily="49" charset="0"/>
              <a:ea typeface="华文楷体" panose="02010600040101010101" pitchFamily="2" charset="-122"/>
              <a:cs typeface="+mn-cs"/>
            </a:endParaRPr>
          </a:p>
          <a:p>
            <a:r>
              <a:rPr lang="en-US" altLang="zh-CN" sz="2000" dirty="0">
                <a:solidFill>
                  <a:schemeClr val="tx1"/>
                </a:solidFill>
                <a:latin typeface="Consolas" panose="020B0609020204030204" pitchFamily="49" charset="0"/>
                <a:ea typeface="华文楷体" panose="02010600040101010101" pitchFamily="2" charset="-122"/>
                <a:cs typeface="+mn-cs"/>
              </a:rPr>
              <a:t>	Border </a:t>
            </a:r>
            <a:r>
              <a:rPr lang="en-US" altLang="zh-CN" sz="2000" dirty="0" err="1">
                <a:solidFill>
                  <a:schemeClr val="tx1"/>
                </a:solidFill>
                <a:latin typeface="Consolas" panose="020B0609020204030204" pitchFamily="49" charset="0"/>
                <a:ea typeface="华文楷体" panose="02010600040101010101" pitchFamily="2" charset="-122"/>
                <a:cs typeface="+mn-cs"/>
              </a:rPr>
              <a:t>b_hs_vs_</a:t>
            </a:r>
            <a:r>
              <a:rPr lang="en-US" altLang="zh-CN" sz="2000" dirty="0" err="1">
                <a:solidFill>
                  <a:schemeClr val="tx1"/>
                </a:solidFill>
                <a:latin typeface="Consolas" panose="020B0609020204030204" pitchFamily="49" charset="0"/>
                <a:ea typeface="华文楷体" panose="02010600040101010101" pitchFamily="2" charset="-122"/>
                <a:cs typeface="+mn-cs"/>
                <a:sym typeface="+mn-ea"/>
              </a:rPr>
              <a:t>Monitor</a:t>
            </a:r>
            <a:r>
              <a:rPr lang="en-US" altLang="zh-CN" sz="2000" dirty="0">
                <a:solidFill>
                  <a:schemeClr val="tx1"/>
                </a:solidFill>
                <a:latin typeface="Consolas" panose="020B0609020204030204" pitchFamily="49" charset="0"/>
                <a:ea typeface="华文楷体" panose="02010600040101010101" pitchFamily="2" charset="-122"/>
                <a:cs typeface="+mn-cs"/>
              </a:rPr>
              <a:t>(</a:t>
            </a:r>
            <a:r>
              <a:rPr lang="en-US" altLang="zh-CN" sz="2000" dirty="0">
                <a:solidFill>
                  <a:srgbClr val="FF0000"/>
                </a:solidFill>
                <a:latin typeface="Consolas" panose="020B0609020204030204" pitchFamily="49" charset="0"/>
                <a:ea typeface="华文楷体" panose="02010600040101010101" pitchFamily="2" charset="-122"/>
                <a:cs typeface="+mn-cs"/>
              </a:rPr>
              <a:t>&amp;</a:t>
            </a:r>
            <a:r>
              <a:rPr lang="en-US" altLang="zh-CN" sz="2000" dirty="0" err="1">
                <a:solidFill>
                  <a:srgbClr val="FF0000"/>
                </a:solidFill>
                <a:latin typeface="Consolas" panose="020B0609020204030204" pitchFamily="49" charset="0"/>
                <a:ea typeface="华文楷体" panose="02010600040101010101" pitchFamily="2" charset="-122"/>
                <a:cs typeface="+mn-cs"/>
              </a:rPr>
              <a:t>hs_vs_</a:t>
            </a:r>
            <a:r>
              <a:rPr lang="en-US" altLang="zh-CN" sz="2000" dirty="0" err="1">
                <a:solidFill>
                  <a:srgbClr val="FF0000"/>
                </a:solidFill>
                <a:latin typeface="Consolas" panose="020B0609020204030204" pitchFamily="49" charset="0"/>
                <a:ea typeface="华文楷体" panose="02010600040101010101" pitchFamily="2" charset="-122"/>
                <a:cs typeface="+mn-cs"/>
                <a:sym typeface="+mn-ea"/>
              </a:rPr>
              <a:t>Monitor</a:t>
            </a:r>
            <a:r>
              <a:rPr lang="en-US" altLang="zh-CN" sz="2000" dirty="0">
                <a:solidFill>
                  <a:schemeClr val="tx1"/>
                </a:solidFill>
                <a:latin typeface="Consolas" panose="020B0609020204030204" pitchFamily="49" charset="0"/>
                <a:ea typeface="华文楷体" panose="02010600040101010101" pitchFamily="2" charset="-122"/>
                <a:cs typeface="+mn-cs"/>
              </a:rPr>
              <a:t>);</a:t>
            </a:r>
          </a:p>
          <a:p>
            <a:r>
              <a:rPr lang="en-US" altLang="zh-CN" sz="2000" dirty="0">
                <a:solidFill>
                  <a:schemeClr val="tx1"/>
                </a:solidFill>
                <a:latin typeface="Consolas" panose="020B0609020204030204" pitchFamily="49" charset="0"/>
                <a:ea typeface="华文楷体" panose="02010600040101010101" pitchFamily="2" charset="-122"/>
                <a:cs typeface="+mn-cs"/>
              </a:rPr>
              <a:t>	</a:t>
            </a:r>
            <a:r>
              <a:rPr lang="en-US" altLang="zh-CN" sz="2000" dirty="0" err="1">
                <a:solidFill>
                  <a:schemeClr val="tx1"/>
                </a:solidFill>
                <a:latin typeface="Consolas" panose="020B0609020204030204" pitchFamily="49" charset="0"/>
                <a:ea typeface="华文楷体" panose="02010600040101010101" pitchFamily="2" charset="-122"/>
                <a:cs typeface="+mn-cs"/>
              </a:rPr>
              <a:t>b_hs_vs_</a:t>
            </a:r>
            <a:r>
              <a:rPr lang="en-US" altLang="zh-CN" sz="2000" dirty="0" err="1">
                <a:solidFill>
                  <a:schemeClr val="tx1"/>
                </a:solidFill>
                <a:latin typeface="Consolas" panose="020B0609020204030204" pitchFamily="49" charset="0"/>
                <a:ea typeface="华文楷体" panose="02010600040101010101" pitchFamily="2" charset="-122"/>
                <a:cs typeface="+mn-cs"/>
                <a:sym typeface="+mn-ea"/>
              </a:rPr>
              <a:t>Monitor</a:t>
            </a:r>
            <a:r>
              <a:rPr lang="en-US" altLang="zh-CN" sz="2000" dirty="0" err="1">
                <a:solidFill>
                  <a:schemeClr val="tx1"/>
                </a:solidFill>
                <a:latin typeface="Consolas" panose="020B0609020204030204" pitchFamily="49" charset="0"/>
                <a:ea typeface="华文楷体" panose="02010600040101010101" pitchFamily="2" charset="-122"/>
                <a:cs typeface="+mn-cs"/>
              </a:rPr>
              <a:t>.show</a:t>
            </a:r>
            <a:r>
              <a:rPr lang="en-US" altLang="zh-CN" sz="2000" dirty="0">
                <a:solidFill>
                  <a:schemeClr val="tx1"/>
                </a:solidFill>
                <a:latin typeface="Consolas" panose="020B0609020204030204" pitchFamily="49" charset="0"/>
                <a:ea typeface="华文楷体" panose="02010600040101010101" pitchFamily="2" charset="-122"/>
                <a:cs typeface="+mn-cs"/>
              </a:rPr>
              <a:t>();</a:t>
            </a:r>
          </a:p>
          <a:p>
            <a:r>
              <a:rPr lang="en-US" altLang="zh-CN" sz="2000" dirty="0">
                <a:solidFill>
                  <a:schemeClr val="tx1"/>
                </a:solidFill>
                <a:latin typeface="Consolas" panose="020B0609020204030204" pitchFamily="49" charset="0"/>
                <a:ea typeface="华文楷体" panose="02010600040101010101" pitchFamily="2" charset="-122"/>
                <a:cs typeface="+mn-cs"/>
              </a:rPr>
              <a:t>	return 0;</a:t>
            </a:r>
          </a:p>
          <a:p>
            <a:r>
              <a:rPr lang="en-US" altLang="zh-CN" sz="2000" dirty="0">
                <a:solidFill>
                  <a:schemeClr val="tx1"/>
                </a:solidFill>
                <a:latin typeface="Consolas" panose="020B0609020204030204" pitchFamily="49" charset="0"/>
                <a:ea typeface="华文楷体" panose="02010600040101010101" pitchFamily="2" charset="-122"/>
                <a:cs typeface="+mn-cs"/>
              </a:rPr>
              <a:t>}</a:t>
            </a:r>
          </a:p>
        </p:txBody>
      </p:sp>
      <p:sp>
        <p:nvSpPr>
          <p:cNvPr id="3" name="灯片编号占位符 2"/>
          <p:cNvSpPr>
            <a:spLocks noGrp="1"/>
          </p:cNvSpPr>
          <p:nvPr>
            <p:ph type="sldNum" sz="quarter" idx="12"/>
          </p:nvPr>
        </p:nvSpPr>
        <p:spPr/>
        <p:txBody>
          <a:bodyPr/>
          <a:lstStyle/>
          <a:p>
            <a:pPr>
              <a:defRPr/>
            </a:pPr>
            <a:fld id="{BFD7BE51-03DD-4CCA-8227-D775462981B4}" type="slidenum">
              <a:rPr lang="en-US" altLang="zh-CN" smtClean="0"/>
              <a:t>60</a:t>
            </a:fld>
            <a:endParaRPr lang="en-US" altLang="zh-CN"/>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调用的链式关系</a:t>
            </a:r>
          </a:p>
        </p:txBody>
      </p:sp>
      <p:sp>
        <p:nvSpPr>
          <p:cNvPr id="3" name="内容占位符 2"/>
          <p:cNvSpPr>
            <a:spLocks noGrp="1"/>
          </p:cNvSpPr>
          <p:nvPr>
            <p:ph idx="1"/>
          </p:nvPr>
        </p:nvSpPr>
        <p:spPr>
          <a:xfrm>
            <a:off x="323528" y="4477603"/>
            <a:ext cx="7886700" cy="1699360"/>
          </a:xfrm>
        </p:spPr>
        <p:txBody>
          <a:bodyPr/>
          <a:lstStyle/>
          <a:p>
            <a:r>
              <a:rPr lang="zh-CN" altLang="en-US" dirty="0"/>
              <a:t>每个对象无需了解整个</a:t>
            </a:r>
            <a:br>
              <a:rPr lang="en-US" altLang="zh-CN" dirty="0"/>
            </a:br>
            <a:r>
              <a:rPr lang="zh-CN" altLang="en-US" dirty="0"/>
              <a:t>链的全貌</a:t>
            </a:r>
            <a:endParaRPr lang="en-US" altLang="zh-CN" dirty="0"/>
          </a:p>
          <a:p>
            <a:r>
              <a:rPr lang="zh-CN" altLang="en-US" dirty="0"/>
              <a:t>每一次都是将之前的版本完全包裹住，再增加新的功能。换句话说，有多少个新功能就包裹几次</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t>61</a:t>
            </a:fld>
            <a:endParaRPr lang="zh-CN" altLang="en-US" dirty="0"/>
          </a:p>
        </p:txBody>
      </p:sp>
      <p:sp>
        <p:nvSpPr>
          <p:cNvPr id="5" name="TextBox 3"/>
          <p:cNvSpPr txBox="1"/>
          <p:nvPr/>
        </p:nvSpPr>
        <p:spPr>
          <a:xfrm>
            <a:off x="4807131" y="1269912"/>
            <a:ext cx="3708219" cy="1198880"/>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anose="02070309020205020404" pitchFamily="49" charset="0"/>
              </a:defRPr>
            </a:lvl1pPr>
          </a:lstStyle>
          <a:p>
            <a:r>
              <a:rPr lang="en-US" altLang="zh-CN" b="1" dirty="0">
                <a:solidFill>
                  <a:srgbClr val="C00000"/>
                </a:solidFill>
                <a:latin typeface="Courier New" panose="02070309020205020404" pitchFamily="49" charset="0"/>
                <a:ea typeface="MS Gothic" panose="020B0609070205080204" pitchFamily="49" charset="-128"/>
              </a:rPr>
              <a:t>void Decorator::show() {</a:t>
            </a:r>
          </a:p>
          <a:p>
            <a:r>
              <a:rPr lang="en-US" altLang="zh-CN" b="1" dirty="0">
                <a:solidFill>
                  <a:srgbClr val="C00000"/>
                </a:solidFill>
                <a:latin typeface="Courier New" panose="02070309020205020404" pitchFamily="49" charset="0"/>
                <a:ea typeface="MS Gothic" panose="020B0609070205080204" pitchFamily="49" charset="-128"/>
              </a:rPr>
              <a:t>  </a:t>
            </a:r>
            <a:r>
              <a:rPr lang="en-US" altLang="zh-CN" b="1" dirty="0" err="1">
                <a:solidFill>
                  <a:srgbClr val="C00000"/>
                </a:solidFill>
                <a:latin typeface="Courier New" panose="02070309020205020404" pitchFamily="49" charset="0"/>
                <a:ea typeface="MS Gothic" panose="020B0609070205080204" pitchFamily="49" charset="-128"/>
              </a:rPr>
              <a:t>addon</a:t>
            </a:r>
            <a:r>
              <a:rPr lang="en-US" altLang="zh-CN" b="1" dirty="0">
                <a:solidFill>
                  <a:srgbClr val="C00000"/>
                </a:solidFill>
                <a:latin typeface="Courier New" panose="02070309020205020404" pitchFamily="49" charset="0"/>
                <a:ea typeface="MS Gothic" panose="020B0609070205080204" pitchFamily="49" charset="-128"/>
              </a:rPr>
              <a:t>();</a:t>
            </a:r>
          </a:p>
          <a:p>
            <a:r>
              <a:rPr lang="en-US" altLang="zh-CN" b="1" dirty="0">
                <a:solidFill>
                  <a:srgbClr val="C00000"/>
                </a:solidFill>
                <a:latin typeface="Courier New" panose="02070309020205020404" pitchFamily="49" charset="0"/>
                <a:ea typeface="MS Gothic" panose="020B0609070205080204" pitchFamily="49" charset="-128"/>
              </a:rPr>
              <a:t>  _component -&gt; show();</a:t>
            </a:r>
          </a:p>
          <a:p>
            <a:r>
              <a:rPr lang="en-US" altLang="zh-CN" b="1" dirty="0">
                <a:solidFill>
                  <a:srgbClr val="C00000"/>
                </a:solidFill>
                <a:latin typeface="Courier New" panose="02070309020205020404" pitchFamily="49" charset="0"/>
                <a:ea typeface="MS Gothic" panose="020B0609070205080204" pitchFamily="49" charset="-128"/>
              </a:rPr>
              <a:t>}</a:t>
            </a:r>
          </a:p>
        </p:txBody>
      </p:sp>
      <p:grpSp>
        <p:nvGrpSpPr>
          <p:cNvPr id="13" name="组合 12"/>
          <p:cNvGrpSpPr/>
          <p:nvPr/>
        </p:nvGrpSpPr>
        <p:grpSpPr>
          <a:xfrm>
            <a:off x="998764" y="2089714"/>
            <a:ext cx="6836229" cy="2783458"/>
            <a:chOff x="531222" y="3117668"/>
            <a:chExt cx="6836229" cy="2783458"/>
          </a:xfrm>
        </p:grpSpPr>
        <p:sp>
          <p:nvSpPr>
            <p:cNvPr id="6" name="文本框 5"/>
            <p:cNvSpPr txBox="1"/>
            <p:nvPr/>
          </p:nvSpPr>
          <p:spPr>
            <a:xfrm>
              <a:off x="531222" y="3117668"/>
              <a:ext cx="3683726" cy="368300"/>
            </a:xfrm>
            <a:prstGeom prst="rect">
              <a:avLst/>
            </a:prstGeom>
            <a:noFill/>
            <a:ln>
              <a:solidFill>
                <a:schemeClr val="accent1">
                  <a:lumMod val="50000"/>
                </a:schemeClr>
              </a:solidFill>
            </a:ln>
          </p:spPr>
          <p:txBody>
            <a:bodyPr wrap="square" rtlCol="0">
              <a:spAutoFit/>
            </a:bodyPr>
            <a:lstStyle/>
            <a:p>
              <a:r>
                <a:rPr lang="en-US" altLang="zh-CN" b="1" dirty="0" err="1">
                  <a:latin typeface="Courier New" panose="02070309020205020404" pitchFamily="49" charset="0"/>
                  <a:ea typeface="MS Gothic" panose="020B0609070205080204" pitchFamily="49" charset="-128"/>
                </a:rPr>
                <a:t>b_hs_vs_Monitor.show</a:t>
              </a:r>
              <a:r>
                <a:rPr lang="en-US" altLang="zh-CN" b="1" dirty="0">
                  <a:latin typeface="Courier New" panose="02070309020205020404" pitchFamily="49" charset="0"/>
                  <a:ea typeface="MS Gothic" panose="020B0609070205080204" pitchFamily="49" charset="-128"/>
                </a:rPr>
                <a:t>();</a:t>
              </a:r>
              <a:endParaRPr lang="zh-CN" altLang="en-US" dirty="0"/>
            </a:p>
          </p:txBody>
        </p:sp>
        <p:sp>
          <p:nvSpPr>
            <p:cNvPr id="7" name="文本框 6"/>
            <p:cNvSpPr txBox="1"/>
            <p:nvPr/>
          </p:nvSpPr>
          <p:spPr>
            <a:xfrm>
              <a:off x="1918878" y="3645768"/>
              <a:ext cx="3252108" cy="645160"/>
            </a:xfrm>
            <a:prstGeom prst="rect">
              <a:avLst/>
            </a:prstGeom>
            <a:noFill/>
            <a:ln>
              <a:solidFill>
                <a:schemeClr val="accent1">
                  <a:lumMod val="50000"/>
                </a:schemeClr>
              </a:solidFill>
            </a:ln>
          </p:spPr>
          <p:txBody>
            <a:bodyPr wrap="square" rtlCol="0">
              <a:spAutoFit/>
            </a:bodyPr>
            <a:lstStyle/>
            <a:p>
              <a:r>
                <a:rPr lang="en-US" altLang="zh-CN" b="1" dirty="0">
                  <a:latin typeface="Courier New" panose="02070309020205020404" pitchFamily="49" charset="0"/>
                  <a:ea typeface="MS Gothic" panose="020B0609070205080204" pitchFamily="49" charset="-128"/>
                </a:rPr>
                <a:t>Border::</a:t>
              </a:r>
              <a:r>
                <a:rPr lang="en-US" altLang="zh-CN" b="1" dirty="0" err="1">
                  <a:latin typeface="Courier New" panose="02070309020205020404" pitchFamily="49" charset="0"/>
                  <a:ea typeface="MS Gothic" panose="020B0609070205080204" pitchFamily="49" charset="-128"/>
                </a:rPr>
                <a:t>addon</a:t>
              </a:r>
              <a:r>
                <a:rPr lang="en-US" altLang="zh-CN" b="1" dirty="0">
                  <a:latin typeface="Courier New" panose="02070309020205020404" pitchFamily="49" charset="0"/>
                  <a:ea typeface="MS Gothic" panose="020B0609070205080204" pitchFamily="49" charset="-128"/>
                </a:rPr>
                <a:t>();</a:t>
              </a:r>
            </a:p>
            <a:p>
              <a:r>
                <a:rPr lang="en-US" altLang="zh-CN" b="1" dirty="0" err="1">
                  <a:latin typeface="Courier New" panose="02070309020205020404" pitchFamily="49" charset="0"/>
                  <a:ea typeface="MS Gothic" panose="020B0609070205080204" pitchFamily="49" charset="-128"/>
                </a:rPr>
                <a:t>hs_vs_Monitor.show</a:t>
              </a:r>
              <a:r>
                <a:rPr lang="en-US" altLang="zh-CN" b="1" dirty="0">
                  <a:latin typeface="Courier New" panose="02070309020205020404" pitchFamily="49" charset="0"/>
                  <a:ea typeface="MS Gothic" panose="020B0609070205080204" pitchFamily="49" charset="-128"/>
                </a:rPr>
                <a:t>();</a:t>
              </a:r>
              <a:endParaRPr lang="zh-CN" altLang="en-US" dirty="0"/>
            </a:p>
          </p:txBody>
        </p:sp>
        <p:sp>
          <p:nvSpPr>
            <p:cNvPr id="8" name="文本框 7"/>
            <p:cNvSpPr txBox="1"/>
            <p:nvPr/>
          </p:nvSpPr>
          <p:spPr>
            <a:xfrm>
              <a:off x="3381918" y="4450867"/>
              <a:ext cx="2879545" cy="645160"/>
            </a:xfrm>
            <a:prstGeom prst="rect">
              <a:avLst/>
            </a:prstGeom>
            <a:noFill/>
            <a:ln>
              <a:solidFill>
                <a:schemeClr val="accent1">
                  <a:lumMod val="50000"/>
                </a:schemeClr>
              </a:solidFill>
            </a:ln>
          </p:spPr>
          <p:txBody>
            <a:bodyPr wrap="square" rtlCol="0">
              <a:spAutoFit/>
            </a:bodyPr>
            <a:lstStyle/>
            <a:p>
              <a:r>
                <a:rPr lang="en-US" altLang="zh-CN" b="1" dirty="0" err="1">
                  <a:latin typeface="Courier New" panose="02070309020205020404" pitchFamily="49" charset="0"/>
                  <a:ea typeface="MS Gothic" panose="020B0609070205080204" pitchFamily="49" charset="-128"/>
                </a:rPr>
                <a:t>HScroll</a:t>
              </a:r>
              <a:r>
                <a:rPr lang="en-US" altLang="zh-CN" b="1" dirty="0">
                  <a:latin typeface="Courier New" panose="02070309020205020404" pitchFamily="49" charset="0"/>
                  <a:ea typeface="MS Gothic" panose="020B0609070205080204" pitchFamily="49" charset="-128"/>
                </a:rPr>
                <a:t>::</a:t>
              </a:r>
              <a:r>
                <a:rPr lang="en-US" altLang="zh-CN" b="1" dirty="0" err="1">
                  <a:latin typeface="Courier New" panose="02070309020205020404" pitchFamily="49" charset="0"/>
                  <a:ea typeface="MS Gothic" panose="020B0609070205080204" pitchFamily="49" charset="-128"/>
                </a:rPr>
                <a:t>addon</a:t>
              </a:r>
              <a:r>
                <a:rPr lang="en-US" altLang="zh-CN" b="1" dirty="0">
                  <a:latin typeface="Courier New" panose="02070309020205020404" pitchFamily="49" charset="0"/>
                  <a:ea typeface="MS Gothic" panose="020B0609070205080204" pitchFamily="49" charset="-128"/>
                </a:rPr>
                <a:t>();</a:t>
              </a:r>
            </a:p>
            <a:p>
              <a:r>
                <a:rPr lang="en-US" altLang="zh-CN" b="1" dirty="0" err="1">
                  <a:latin typeface="Courier New" panose="02070309020205020404" pitchFamily="49" charset="0"/>
                  <a:ea typeface="MS Gothic" panose="020B0609070205080204" pitchFamily="49" charset="-128"/>
                </a:rPr>
                <a:t>vs_Monitor.show</a:t>
              </a:r>
              <a:r>
                <a:rPr lang="en-US" altLang="zh-CN" b="1" dirty="0">
                  <a:latin typeface="Courier New" panose="02070309020205020404" pitchFamily="49" charset="0"/>
                  <a:ea typeface="MS Gothic" panose="020B0609070205080204" pitchFamily="49" charset="-128"/>
                </a:rPr>
                <a:t>();</a:t>
              </a:r>
              <a:endParaRPr lang="zh-CN" altLang="en-US" dirty="0"/>
            </a:p>
          </p:txBody>
        </p:sp>
        <p:sp>
          <p:nvSpPr>
            <p:cNvPr id="9" name="文本框 8"/>
            <p:cNvSpPr txBox="1"/>
            <p:nvPr/>
          </p:nvSpPr>
          <p:spPr>
            <a:xfrm>
              <a:off x="4487906" y="5255966"/>
              <a:ext cx="2879545" cy="645160"/>
            </a:xfrm>
            <a:prstGeom prst="rect">
              <a:avLst/>
            </a:prstGeom>
            <a:noFill/>
            <a:ln>
              <a:solidFill>
                <a:schemeClr val="accent1">
                  <a:lumMod val="50000"/>
                </a:schemeClr>
              </a:solidFill>
            </a:ln>
          </p:spPr>
          <p:txBody>
            <a:bodyPr wrap="square" rtlCol="0">
              <a:spAutoFit/>
            </a:bodyPr>
            <a:lstStyle/>
            <a:p>
              <a:r>
                <a:rPr lang="en-US" altLang="zh-CN" b="1" dirty="0" err="1">
                  <a:latin typeface="Courier New" panose="02070309020205020404" pitchFamily="49" charset="0"/>
                  <a:ea typeface="MS Gothic" panose="020B0609070205080204" pitchFamily="49" charset="-128"/>
                </a:rPr>
                <a:t>VScroll</a:t>
              </a:r>
              <a:r>
                <a:rPr lang="en-US" altLang="zh-CN" b="1" dirty="0">
                  <a:latin typeface="Courier New" panose="02070309020205020404" pitchFamily="49" charset="0"/>
                  <a:ea typeface="MS Gothic" panose="020B0609070205080204" pitchFamily="49" charset="-128"/>
                </a:rPr>
                <a:t>::</a:t>
              </a:r>
              <a:r>
                <a:rPr lang="en-US" altLang="zh-CN" b="1" dirty="0" err="1">
                  <a:latin typeface="Courier New" panose="02070309020205020404" pitchFamily="49" charset="0"/>
                  <a:ea typeface="MS Gothic" panose="020B0609070205080204" pitchFamily="49" charset="-128"/>
                </a:rPr>
                <a:t>addon</a:t>
              </a:r>
              <a:r>
                <a:rPr lang="en-US" altLang="zh-CN" b="1" dirty="0">
                  <a:latin typeface="Courier New" panose="02070309020205020404" pitchFamily="49" charset="0"/>
                  <a:ea typeface="MS Gothic" panose="020B0609070205080204" pitchFamily="49" charset="-128"/>
                </a:rPr>
                <a:t>();</a:t>
              </a:r>
            </a:p>
            <a:p>
              <a:r>
                <a:rPr lang="en-US" altLang="zh-CN" b="1" dirty="0" err="1">
                  <a:latin typeface="Courier New" panose="02070309020205020404" pitchFamily="49" charset="0"/>
                  <a:ea typeface="MS Gothic" panose="020B0609070205080204" pitchFamily="49" charset="-128"/>
                </a:rPr>
                <a:t>Monitor.show</a:t>
              </a:r>
              <a:r>
                <a:rPr lang="en-US" altLang="zh-CN" b="1" dirty="0">
                  <a:latin typeface="Courier New" panose="02070309020205020404" pitchFamily="49" charset="0"/>
                  <a:ea typeface="MS Gothic" panose="020B0609070205080204" pitchFamily="49" charset="-128"/>
                </a:rPr>
                <a:t>();</a:t>
              </a:r>
              <a:endParaRPr lang="zh-CN" altLang="en-US" dirty="0"/>
            </a:p>
          </p:txBody>
        </p:sp>
        <p:cxnSp>
          <p:nvCxnSpPr>
            <p:cNvPr id="10" name="肘形连接符 9"/>
            <p:cNvCxnSpPr>
              <a:endCxn id="7" idx="1"/>
            </p:cNvCxnSpPr>
            <p:nvPr/>
          </p:nvCxnSpPr>
          <p:spPr>
            <a:xfrm rot="16200000" flipH="1">
              <a:off x="1500814" y="3550870"/>
              <a:ext cx="481934" cy="354194"/>
            </a:xfrm>
            <a:prstGeom prst="bentConnector2">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肘形连接符 10"/>
            <p:cNvCxnSpPr/>
            <p:nvPr/>
          </p:nvCxnSpPr>
          <p:spPr>
            <a:xfrm rot="16200000" flipH="1">
              <a:off x="2972630" y="4355968"/>
              <a:ext cx="481934" cy="354194"/>
            </a:xfrm>
            <a:prstGeom prst="bentConnector2">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肘形连接符 11"/>
            <p:cNvCxnSpPr/>
            <p:nvPr/>
          </p:nvCxnSpPr>
          <p:spPr>
            <a:xfrm rot="16200000" flipH="1">
              <a:off x="4069842" y="5161068"/>
              <a:ext cx="481934" cy="354194"/>
            </a:xfrm>
            <a:prstGeom prst="bentConnector2">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idx="4294967295"/>
          </p:nvPr>
        </p:nvSpPr>
        <p:spPr>
          <a:xfrm>
            <a:off x="683568" y="2564904"/>
            <a:ext cx="7772400" cy="1470025"/>
          </a:xfrm>
        </p:spPr>
        <p:txBody>
          <a:bodyPr/>
          <a:lstStyle/>
          <a:p>
            <a:pPr algn="ctr" eaLnBrk="1" hangingPunct="1"/>
            <a:r>
              <a:rPr lang="zh-CN" altLang="en-US" sz="5400" dirty="0">
                <a:solidFill>
                  <a:srgbClr val="003366"/>
                </a:solidFill>
                <a:latin typeface="微软雅黑" panose="020B0503020204020204" charset="-122"/>
                <a:ea typeface="微软雅黑" panose="020B0503020204020204" charset="-122"/>
                <a:cs typeface="微软雅黑" panose="020B0503020204020204" charset="-122"/>
              </a:rPr>
              <a:t>设计模式总结</a:t>
            </a:r>
            <a:endParaRPr lang="en-US" altLang="zh-CN" sz="5400" b="1" dirty="0">
              <a:solidFill>
                <a:srgbClr val="003366"/>
              </a:solidFill>
              <a:latin typeface="微软雅黑" panose="020B0503020204020204" charset="-122"/>
              <a:ea typeface="微软雅黑" panose="020B0503020204020204" charset="-122"/>
              <a:cs typeface="微软雅黑" panose="020B0503020204020204" charset="-122"/>
            </a:endParaRPr>
          </a:p>
        </p:txBody>
      </p:sp>
      <p:sp>
        <p:nvSpPr>
          <p:cNvPr id="24579" name="灯片编号占位符 5"/>
          <p:cNvSpPr>
            <a:spLocks noGrp="1"/>
          </p:cNvSpPr>
          <p:nvPr>
            <p:ph type="sldNum" sz="quarter" idx="12"/>
          </p:nvPr>
        </p:nvSpPr>
        <p:spPr>
          <a:xfrm>
            <a:off x="6991350" y="6524625"/>
            <a:ext cx="2133600" cy="333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华文中宋" panose="02010600040101010101" pitchFamily="2" charset="-122"/>
              </a:defRPr>
            </a:lvl1pPr>
            <a:lvl2pPr marL="742950" indent="-285750">
              <a:spcBef>
                <a:spcPct val="20000"/>
              </a:spcBef>
              <a:buChar char="–"/>
              <a:defRPr sz="28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4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0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9pPr>
          </a:lstStyle>
          <a:p>
            <a:pPr>
              <a:spcBef>
                <a:spcPct val="0"/>
              </a:spcBef>
              <a:buFontTx/>
              <a:buNone/>
            </a:pPr>
            <a:fld id="{B6D092EB-5C25-4AA2-B2CD-B9A2BCD4DB8F}" type="slidenum">
              <a:rPr lang="en-US" altLang="zh-CN" sz="1400">
                <a:solidFill>
                  <a:schemeClr val="hlink"/>
                </a:solidFill>
                <a:ea typeface="宋体" panose="02010600030101010101" pitchFamily="2" charset="-122"/>
              </a:rPr>
              <a:t>62</a:t>
            </a:fld>
            <a:endParaRPr lang="en-US" altLang="zh-CN" sz="1400">
              <a:solidFill>
                <a:schemeClr val="hlink"/>
              </a:solidFill>
              <a:ea typeface="宋体" panose="02010600030101010101" pitchFamily="2"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35BAD4BB-78AE-4348-B817-7175D1FF9E4B}" type="slidenum">
              <a:rPr lang="zh-CN" altLang="en-US" smtClean="0"/>
              <a:t>63</a:t>
            </a:fld>
            <a:endParaRPr lang="zh-CN" altLang="en-US" dirty="0"/>
          </a:p>
        </p:txBody>
      </p:sp>
      <p:sp>
        <p:nvSpPr>
          <p:cNvPr id="8" name="TextBox 7"/>
          <p:cNvSpPr txBox="1"/>
          <p:nvPr/>
        </p:nvSpPr>
        <p:spPr>
          <a:xfrm>
            <a:off x="755576" y="4066495"/>
            <a:ext cx="7704856" cy="2677656"/>
          </a:xfrm>
          <a:prstGeom prst="rect">
            <a:avLst/>
          </a:prstGeom>
          <a:noFill/>
        </p:spPr>
        <p:txBody>
          <a:bodyPr wrap="square" rtlCol="0">
            <a:spAutoFit/>
          </a:bodyPr>
          <a:lstStyle/>
          <a:p>
            <a:pPr marL="342900" indent="-342900">
              <a:buFont typeface="Arial" panose="020B0604020202020204" pitchFamily="34" charset="0"/>
              <a:buChar char="•"/>
            </a:pPr>
            <a:r>
              <a:rPr lang="zh-CN" altLang="en-US" sz="2400" b="1" dirty="0">
                <a:solidFill>
                  <a:srgbClr val="FF0000"/>
                </a:solidFill>
                <a:latin typeface="Consolas" panose="020B0609020204030204" pitchFamily="49" charset="0"/>
                <a:ea typeface="华文楷体" panose="02010600040101010101" pitchFamily="2" charset="-122"/>
              </a:rPr>
              <a:t>模板方法模式：</a:t>
            </a:r>
            <a:r>
              <a:rPr lang="zh-CN" altLang="en-US" sz="2400" dirty="0">
                <a:latin typeface="Consolas" panose="020B0609020204030204" pitchFamily="49" charset="0"/>
                <a:ea typeface="华文楷体" panose="02010600040101010101" pitchFamily="2" charset="-122"/>
              </a:rPr>
              <a:t>定义算法骨架，将具体步骤的实现放到子类中实现。可以在不改变算法流程的情况下，自定义某些步骤</a:t>
            </a:r>
            <a:endParaRPr lang="en-US" altLang="zh-CN" sz="2400" dirty="0">
              <a:latin typeface="Consolas" panose="020B0609020204030204" pitchFamily="49" charset="0"/>
              <a:ea typeface="华文楷体" panose="02010600040101010101" pitchFamily="2" charset="-122"/>
            </a:endParaRPr>
          </a:p>
          <a:p>
            <a:pPr marL="342900" indent="-342900">
              <a:buFont typeface="Arial" panose="020B0604020202020204" pitchFamily="34" charset="0"/>
              <a:buChar char="•"/>
            </a:pPr>
            <a:r>
              <a:rPr lang="zh-CN" altLang="en-US" sz="2400" b="1" dirty="0">
                <a:solidFill>
                  <a:srgbClr val="FF0000"/>
                </a:solidFill>
                <a:latin typeface="Consolas" panose="020B0609020204030204" pitchFamily="49" charset="0"/>
                <a:ea typeface="华文楷体" panose="02010600040101010101" pitchFamily="2" charset="-122"/>
              </a:rPr>
              <a:t>策略模式：</a:t>
            </a:r>
            <a:r>
              <a:rPr lang="zh-CN" altLang="en-US" sz="2400" dirty="0">
                <a:latin typeface="Consolas" panose="020B0609020204030204" pitchFamily="49" charset="0"/>
                <a:ea typeface="华文楷体" panose="02010600040101010101" pitchFamily="2" charset="-122"/>
              </a:rPr>
              <a:t>定义一类算法，将每个算法分别封装，不同算法可以相互替换</a:t>
            </a:r>
            <a:endParaRPr lang="en-US" altLang="zh-CN" sz="2400" dirty="0">
              <a:latin typeface="Consolas" panose="020B0609020204030204" pitchFamily="49" charset="0"/>
              <a:ea typeface="华文楷体" panose="02010600040101010101" pitchFamily="2" charset="-122"/>
            </a:endParaRPr>
          </a:p>
          <a:p>
            <a:pPr marL="342900" indent="-342900">
              <a:buFont typeface="Arial" panose="020B0604020202020204" pitchFamily="34" charset="0"/>
              <a:buChar char="•"/>
            </a:pPr>
            <a:r>
              <a:rPr lang="zh-CN" altLang="en-US" sz="2400" b="1" dirty="0">
                <a:solidFill>
                  <a:schemeClr val="tx1"/>
                </a:solidFill>
                <a:latin typeface="Consolas" panose="020B0609020204030204" pitchFamily="49" charset="0"/>
                <a:ea typeface="华文楷体" panose="02010600040101010101" pitchFamily="2" charset="-122"/>
              </a:rPr>
              <a:t>迭代器模式：</a:t>
            </a:r>
            <a:r>
              <a:rPr lang="zh-CN" altLang="en-US" sz="2400" dirty="0">
                <a:latin typeface="Consolas" panose="020B0609020204030204" pitchFamily="49" charset="0"/>
                <a:ea typeface="华文楷体" panose="02010600040101010101" pitchFamily="2" charset="-122"/>
              </a:rPr>
              <a:t>用于遍历数据集合（数组、链表、树、图等），解耦算法与数据访问</a:t>
            </a:r>
            <a:endParaRPr lang="en-US" altLang="zh-CN" sz="2400" dirty="0">
              <a:latin typeface="Consolas" panose="020B0609020204030204" pitchFamily="49" charset="0"/>
              <a:ea typeface="华文楷体" panose="02010600040101010101" pitchFamily="2" charset="-122"/>
            </a:endParaRPr>
          </a:p>
        </p:txBody>
      </p:sp>
      <p:grpSp>
        <p:nvGrpSpPr>
          <p:cNvPr id="26" name="Group 25"/>
          <p:cNvGrpSpPr/>
          <p:nvPr/>
        </p:nvGrpSpPr>
        <p:grpSpPr>
          <a:xfrm>
            <a:off x="3671900" y="3429000"/>
            <a:ext cx="1800200" cy="504056"/>
            <a:chOff x="3205158" y="3284984"/>
            <a:chExt cx="1800200" cy="504056"/>
          </a:xfrm>
        </p:grpSpPr>
        <p:sp>
          <p:nvSpPr>
            <p:cNvPr id="10" name="Rounded Rectangle 9"/>
            <p:cNvSpPr/>
            <p:nvPr/>
          </p:nvSpPr>
          <p:spPr>
            <a:xfrm>
              <a:off x="3205158" y="3284984"/>
              <a:ext cx="1800200"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400" dirty="0">
                <a:latin typeface="华文楷体" panose="02010600040101010101" pitchFamily="2" charset="-122"/>
                <a:ea typeface="华文楷体" panose="02010600040101010101" pitchFamily="2" charset="-122"/>
              </a:endParaRPr>
            </a:p>
          </p:txBody>
        </p:sp>
        <p:sp>
          <p:nvSpPr>
            <p:cNvPr id="11" name="Rectangle 10"/>
            <p:cNvSpPr/>
            <p:nvPr/>
          </p:nvSpPr>
          <p:spPr>
            <a:xfrm>
              <a:off x="3243483" y="3306179"/>
              <a:ext cx="1723549" cy="461665"/>
            </a:xfrm>
            <a:prstGeom prst="rect">
              <a:avLst/>
            </a:prstGeom>
          </p:spPr>
          <p:txBody>
            <a:bodyPr wrap="none">
              <a:spAutoFit/>
            </a:bodyPr>
            <a:lstStyle/>
            <a:p>
              <a:pPr algn="ctr"/>
              <a:r>
                <a:rPr lang="zh-CN" altLang="en-US" sz="2400" b="1" dirty="0">
                  <a:solidFill>
                    <a:schemeClr val="bg1"/>
                  </a:solidFill>
                  <a:latin typeface="华文楷体" panose="02010600040101010101" pitchFamily="2" charset="-122"/>
                  <a:ea typeface="华文楷体" panose="02010600040101010101" pitchFamily="2" charset="-122"/>
                </a:rPr>
                <a:t>行为型模式</a:t>
              </a:r>
              <a:endParaRPr lang="en-US" sz="2400" b="1" dirty="0">
                <a:solidFill>
                  <a:schemeClr val="bg1"/>
                </a:solidFill>
                <a:latin typeface="华文楷体" panose="02010600040101010101" pitchFamily="2" charset="-122"/>
                <a:ea typeface="华文楷体" panose="02010600040101010101" pitchFamily="2" charset="-122"/>
              </a:endParaRPr>
            </a:p>
          </p:txBody>
        </p:sp>
      </p:grpSp>
      <p:sp>
        <p:nvSpPr>
          <p:cNvPr id="22" name="内容占位符 3"/>
          <p:cNvSpPr>
            <a:spLocks noGrp="1"/>
          </p:cNvSpPr>
          <p:nvPr>
            <p:ph idx="1"/>
          </p:nvPr>
        </p:nvSpPr>
        <p:spPr>
          <a:xfrm>
            <a:off x="323528" y="1340768"/>
            <a:ext cx="8280920" cy="3121607"/>
          </a:xfrm>
        </p:spPr>
        <p:txBody>
          <a:bodyPr/>
          <a:lstStyle/>
          <a:p>
            <a:pPr marL="228600" lvl="2">
              <a:spcBef>
                <a:spcPts val="1000"/>
              </a:spcBef>
              <a:buSzPct val="75000"/>
              <a:buFont typeface="Wingdings" panose="05000000000000000000" pitchFamily="2" charset="2"/>
              <a:buChar char="n"/>
            </a:pPr>
            <a:r>
              <a:rPr lang="zh-CN" altLang="en-US" sz="2800" b="1" dirty="0">
                <a:solidFill>
                  <a:srgbClr val="003366"/>
                </a:solidFill>
              </a:rPr>
              <a:t>行为型模式（</a:t>
            </a:r>
            <a:r>
              <a:rPr lang="en-US" altLang="zh-CN" sz="2800" b="1" dirty="0">
                <a:solidFill>
                  <a:srgbClr val="003366"/>
                </a:solidFill>
              </a:rPr>
              <a:t>Behavioral Patterns</a:t>
            </a:r>
            <a:r>
              <a:rPr lang="zh-CN" altLang="en-US" sz="2800" b="1" dirty="0">
                <a:solidFill>
                  <a:srgbClr val="003366"/>
                </a:solidFill>
              </a:rPr>
              <a:t>）</a:t>
            </a:r>
            <a:endParaRPr lang="en-US" altLang="zh-CN" sz="2800" b="1" dirty="0">
              <a:solidFill>
                <a:srgbClr val="003366"/>
              </a:solidFill>
            </a:endParaRPr>
          </a:p>
          <a:p>
            <a:pPr lvl="1">
              <a:lnSpc>
                <a:spcPct val="100000"/>
              </a:lnSpc>
              <a:buSzPct val="75000"/>
              <a:buFont typeface="Wingdings" panose="05000000000000000000" pitchFamily="2" charset="2"/>
              <a:buChar char="§"/>
            </a:pPr>
            <a:r>
              <a:rPr lang="zh-CN" altLang="en-US" dirty="0"/>
              <a:t>关注对象行为功能上的抽象，提升对象在行为功能上的可拓展性，</a:t>
            </a:r>
            <a:r>
              <a:rPr lang="zh-CN" altLang="en-US" dirty="0">
                <a:solidFill>
                  <a:srgbClr val="FF0000"/>
                </a:solidFill>
              </a:rPr>
              <a:t>能以最少的代码变动完成功能的增减</a:t>
            </a:r>
            <a:endParaRPr lang="en-US" altLang="zh-CN" dirty="0">
              <a:solidFill>
                <a:srgbClr val="FF0000"/>
              </a:solidFill>
            </a:endParaRPr>
          </a:p>
          <a:p>
            <a:pPr lvl="1">
              <a:lnSpc>
                <a:spcPct val="100000"/>
              </a:lnSpc>
              <a:buSzPct val="75000"/>
              <a:buFont typeface="Wingdings" panose="05000000000000000000" pitchFamily="2" charset="2"/>
              <a:buChar char="§"/>
            </a:pPr>
            <a:r>
              <a:rPr lang="zh-CN" altLang="en-US" dirty="0"/>
              <a:t>常用于描述对类和对象的交互与职责分配</a:t>
            </a:r>
            <a:endParaRPr lang="en-US" altLang="zh-CN" dirty="0"/>
          </a:p>
        </p:txBody>
      </p:sp>
      <p:sp>
        <p:nvSpPr>
          <p:cNvPr id="24" name="标题 1"/>
          <p:cNvSpPr>
            <a:spLocks noGrp="1"/>
          </p:cNvSpPr>
          <p:nvPr>
            <p:ph type="title"/>
          </p:nvPr>
        </p:nvSpPr>
        <p:spPr>
          <a:xfrm>
            <a:off x="179512" y="116632"/>
            <a:ext cx="7886700" cy="1325563"/>
          </a:xfrm>
        </p:spPr>
        <p:txBody>
          <a:bodyPr/>
          <a:lstStyle/>
          <a:p>
            <a:r>
              <a:rPr lang="zh-CN" altLang="en-US" dirty="0"/>
              <a:t>设计模式回顾</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35BAD4BB-78AE-4348-B817-7175D1FF9E4B}" type="slidenum">
              <a:rPr lang="zh-CN" altLang="en-US" smtClean="0"/>
              <a:t>64</a:t>
            </a:fld>
            <a:endParaRPr lang="zh-CN" altLang="en-US" dirty="0"/>
          </a:p>
        </p:txBody>
      </p:sp>
      <p:sp>
        <p:nvSpPr>
          <p:cNvPr id="8" name="TextBox 7"/>
          <p:cNvSpPr txBox="1"/>
          <p:nvPr/>
        </p:nvSpPr>
        <p:spPr>
          <a:xfrm>
            <a:off x="719571" y="3991704"/>
            <a:ext cx="8286093" cy="2677656"/>
          </a:xfrm>
          <a:prstGeom prst="rect">
            <a:avLst/>
          </a:prstGeom>
          <a:noFill/>
        </p:spPr>
        <p:txBody>
          <a:bodyPr wrap="square" rtlCol="0">
            <a:spAutoFit/>
          </a:bodyPr>
          <a:lstStyle/>
          <a:p>
            <a:pPr marL="342900" indent="-342900">
              <a:buFont typeface="Arial" panose="020B0604020202020204" pitchFamily="34" charset="0"/>
              <a:buChar char="•"/>
            </a:pPr>
            <a:r>
              <a:rPr lang="zh-CN" altLang="en-US" sz="2400" b="1" dirty="0">
                <a:solidFill>
                  <a:srgbClr val="003366"/>
                </a:solidFill>
                <a:latin typeface="Consolas" panose="020B0609020204030204" pitchFamily="49" charset="0"/>
                <a:ea typeface="华文楷体" panose="02010600040101010101" pitchFamily="2" charset="-122"/>
              </a:rPr>
              <a:t>观察者模式：</a:t>
            </a:r>
            <a:r>
              <a:rPr lang="zh-CN" altLang="en-US" sz="2400" dirty="0">
                <a:latin typeface="Consolas" panose="020B0609020204030204" pitchFamily="49" charset="0"/>
                <a:ea typeface="华文楷体" panose="02010600040101010101" pitchFamily="2" charset="-122"/>
              </a:rPr>
              <a:t>将事件观察者与被观察者解耦</a:t>
            </a:r>
            <a:endParaRPr lang="en-US" altLang="zh-CN" sz="2400" dirty="0">
              <a:latin typeface="Consolas" panose="020B0609020204030204" pitchFamily="49" charset="0"/>
              <a:ea typeface="华文楷体" panose="02010600040101010101" pitchFamily="2" charset="-122"/>
            </a:endParaRPr>
          </a:p>
          <a:p>
            <a:pPr marL="342900" indent="-342900">
              <a:buFont typeface="Arial" panose="020B0604020202020204" pitchFamily="34" charset="0"/>
              <a:buChar char="•"/>
            </a:pPr>
            <a:r>
              <a:rPr lang="zh-CN" altLang="en-US" sz="2400" b="1" dirty="0">
                <a:solidFill>
                  <a:srgbClr val="003366"/>
                </a:solidFill>
                <a:latin typeface="Consolas" panose="020B0609020204030204" pitchFamily="49" charset="0"/>
                <a:ea typeface="华文楷体" panose="02010600040101010101" pitchFamily="2" charset="-122"/>
              </a:rPr>
              <a:t>职责链模式：</a:t>
            </a:r>
            <a:r>
              <a:rPr lang="zh-CN" altLang="en-US" sz="2400" dirty="0">
                <a:latin typeface="Consolas" panose="020B0609020204030204" pitchFamily="49" charset="0"/>
                <a:ea typeface="华文楷体" panose="02010600040101010101" pitchFamily="2" charset="-122"/>
              </a:rPr>
              <a:t>多个处理器处理按职责处理同一请求</a:t>
            </a:r>
            <a:endParaRPr lang="en-US" altLang="zh-CN" sz="2400" dirty="0">
              <a:latin typeface="Consolas" panose="020B0609020204030204" pitchFamily="49" charset="0"/>
              <a:ea typeface="华文楷体" panose="02010600040101010101" pitchFamily="2" charset="-122"/>
            </a:endParaRPr>
          </a:p>
          <a:p>
            <a:pPr marL="342900" indent="-342900">
              <a:buFont typeface="Arial" panose="020B0604020202020204" pitchFamily="34" charset="0"/>
              <a:buChar char="•"/>
            </a:pPr>
            <a:r>
              <a:rPr lang="zh-CN" altLang="en-US" sz="2400" b="1" dirty="0">
                <a:solidFill>
                  <a:srgbClr val="003366"/>
                </a:solidFill>
                <a:latin typeface="Consolas" panose="020B0609020204030204" pitchFamily="49" charset="0"/>
                <a:ea typeface="华文楷体" panose="02010600040101010101" pitchFamily="2" charset="-122"/>
              </a:rPr>
              <a:t>解释器模式：</a:t>
            </a:r>
            <a:r>
              <a:rPr lang="zh-CN" altLang="en-US" sz="2400" dirty="0">
                <a:latin typeface="Consolas" panose="020B0609020204030204" pitchFamily="49" charset="0"/>
                <a:ea typeface="华文楷体" panose="02010600040101010101" pitchFamily="2" charset="-122"/>
              </a:rPr>
              <a:t>某个语言定义它的语法（或者叫文法）表示，并定义一个解释器用来处理这个语法</a:t>
            </a:r>
            <a:endParaRPr lang="en-US" altLang="zh-CN" sz="2400" dirty="0">
              <a:latin typeface="Consolas" panose="020B0609020204030204" pitchFamily="49" charset="0"/>
              <a:ea typeface="华文楷体" panose="02010600040101010101" pitchFamily="2" charset="-122"/>
            </a:endParaRPr>
          </a:p>
          <a:p>
            <a:pPr marL="342900" indent="-342900">
              <a:buFont typeface="Arial" panose="020B0604020202020204" pitchFamily="34" charset="0"/>
              <a:buChar char="•"/>
            </a:pPr>
            <a:r>
              <a:rPr lang="zh-CN" altLang="en-US" sz="2400" b="1" dirty="0">
                <a:solidFill>
                  <a:srgbClr val="003366"/>
                </a:solidFill>
                <a:latin typeface="Consolas" panose="020B0609020204030204" pitchFamily="49" charset="0"/>
                <a:ea typeface="华文楷体" panose="02010600040101010101" pitchFamily="2" charset="-122"/>
              </a:rPr>
              <a:t>备忘录模式：</a:t>
            </a:r>
            <a:r>
              <a:rPr lang="zh-CN" altLang="en-US" sz="2400" dirty="0">
                <a:latin typeface="Consolas" panose="020B0609020204030204" pitchFamily="49" charset="0"/>
                <a:ea typeface="华文楷体" panose="02010600040101010101" pitchFamily="2" charset="-122"/>
              </a:rPr>
              <a:t>捕捉并存储对象内部状态，以便后续恢复</a:t>
            </a:r>
            <a:endParaRPr lang="en-US" altLang="zh-CN" sz="2400" dirty="0">
              <a:latin typeface="Consolas" panose="020B0609020204030204" pitchFamily="49" charset="0"/>
              <a:ea typeface="华文楷体" panose="02010600040101010101" pitchFamily="2" charset="-122"/>
            </a:endParaRPr>
          </a:p>
          <a:p>
            <a:pPr marL="342900" indent="-342900">
              <a:buFont typeface="Arial" panose="020B0604020202020204" pitchFamily="34" charset="0"/>
              <a:buChar char="•"/>
            </a:pPr>
            <a:r>
              <a:rPr lang="zh-CN" altLang="en-US" sz="2400" b="1" dirty="0">
                <a:solidFill>
                  <a:srgbClr val="003366"/>
                </a:solidFill>
                <a:latin typeface="Consolas" panose="020B0609020204030204" pitchFamily="49" charset="0"/>
                <a:ea typeface="华文楷体" panose="02010600040101010101" pitchFamily="2" charset="-122"/>
              </a:rPr>
              <a:t>访问者模式：</a:t>
            </a:r>
            <a:r>
              <a:rPr lang="zh-CN" altLang="en-US" sz="2400" dirty="0">
                <a:latin typeface="Consolas" panose="020B0609020204030204" pitchFamily="49" charset="0"/>
                <a:ea typeface="华文楷体" panose="02010600040101010101" pitchFamily="2" charset="-122"/>
              </a:rPr>
              <a:t>允许多个操作应用到一组对象上，解耦操作和对象本身</a:t>
            </a:r>
            <a:endParaRPr lang="en-US" altLang="zh-CN" sz="2400" dirty="0">
              <a:latin typeface="Consolas" panose="020B0609020204030204" pitchFamily="49" charset="0"/>
              <a:ea typeface="华文楷体" panose="02010600040101010101" pitchFamily="2" charset="-122"/>
            </a:endParaRPr>
          </a:p>
        </p:txBody>
      </p:sp>
      <p:grpSp>
        <p:nvGrpSpPr>
          <p:cNvPr id="26" name="Group 25"/>
          <p:cNvGrpSpPr/>
          <p:nvPr/>
        </p:nvGrpSpPr>
        <p:grpSpPr>
          <a:xfrm>
            <a:off x="3671900" y="3429000"/>
            <a:ext cx="1800200" cy="504056"/>
            <a:chOff x="3205158" y="3284984"/>
            <a:chExt cx="1800200" cy="504056"/>
          </a:xfrm>
        </p:grpSpPr>
        <p:sp>
          <p:nvSpPr>
            <p:cNvPr id="10" name="Rounded Rectangle 9"/>
            <p:cNvSpPr/>
            <p:nvPr/>
          </p:nvSpPr>
          <p:spPr>
            <a:xfrm>
              <a:off x="3205158" y="3284984"/>
              <a:ext cx="1800200"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400" dirty="0">
                <a:latin typeface="华文楷体" panose="02010600040101010101" pitchFamily="2" charset="-122"/>
                <a:ea typeface="华文楷体" panose="02010600040101010101" pitchFamily="2" charset="-122"/>
              </a:endParaRPr>
            </a:p>
          </p:txBody>
        </p:sp>
        <p:sp>
          <p:nvSpPr>
            <p:cNvPr id="11" name="Rectangle 10"/>
            <p:cNvSpPr/>
            <p:nvPr/>
          </p:nvSpPr>
          <p:spPr>
            <a:xfrm>
              <a:off x="3243483" y="3306179"/>
              <a:ext cx="1723549" cy="461665"/>
            </a:xfrm>
            <a:prstGeom prst="rect">
              <a:avLst/>
            </a:prstGeom>
          </p:spPr>
          <p:txBody>
            <a:bodyPr wrap="none">
              <a:spAutoFit/>
            </a:bodyPr>
            <a:lstStyle/>
            <a:p>
              <a:pPr algn="ctr"/>
              <a:r>
                <a:rPr lang="zh-CN" altLang="en-US" sz="2400" b="1" dirty="0">
                  <a:solidFill>
                    <a:schemeClr val="bg1"/>
                  </a:solidFill>
                  <a:latin typeface="华文楷体" panose="02010600040101010101" pitchFamily="2" charset="-122"/>
                  <a:ea typeface="华文楷体" panose="02010600040101010101" pitchFamily="2" charset="-122"/>
                </a:rPr>
                <a:t>行为型模式</a:t>
              </a:r>
              <a:endParaRPr lang="en-US" sz="2400" b="1" dirty="0">
                <a:solidFill>
                  <a:schemeClr val="bg1"/>
                </a:solidFill>
                <a:latin typeface="华文楷体" panose="02010600040101010101" pitchFamily="2" charset="-122"/>
                <a:ea typeface="华文楷体" panose="02010600040101010101" pitchFamily="2" charset="-122"/>
              </a:endParaRPr>
            </a:p>
          </p:txBody>
        </p:sp>
      </p:grpSp>
      <p:sp>
        <p:nvSpPr>
          <p:cNvPr id="24" name="标题 1"/>
          <p:cNvSpPr>
            <a:spLocks noGrp="1"/>
          </p:cNvSpPr>
          <p:nvPr>
            <p:ph type="title"/>
          </p:nvPr>
        </p:nvSpPr>
        <p:spPr>
          <a:xfrm>
            <a:off x="179512" y="116632"/>
            <a:ext cx="7886700" cy="1325563"/>
          </a:xfrm>
        </p:spPr>
        <p:txBody>
          <a:bodyPr/>
          <a:lstStyle/>
          <a:p>
            <a:r>
              <a:rPr lang="zh-CN" altLang="en-US" dirty="0"/>
              <a:t>设计模式回顾</a:t>
            </a:r>
          </a:p>
        </p:txBody>
      </p:sp>
      <p:sp>
        <p:nvSpPr>
          <p:cNvPr id="13" name="内容占位符 3"/>
          <p:cNvSpPr>
            <a:spLocks noGrp="1"/>
          </p:cNvSpPr>
          <p:nvPr>
            <p:ph idx="1"/>
          </p:nvPr>
        </p:nvSpPr>
        <p:spPr>
          <a:xfrm>
            <a:off x="323528" y="1340768"/>
            <a:ext cx="8280920" cy="3121607"/>
          </a:xfrm>
        </p:spPr>
        <p:txBody>
          <a:bodyPr/>
          <a:lstStyle/>
          <a:p>
            <a:pPr marL="228600" lvl="2">
              <a:spcBef>
                <a:spcPts val="1000"/>
              </a:spcBef>
              <a:buSzPct val="75000"/>
              <a:buFont typeface="Wingdings" panose="05000000000000000000" pitchFamily="2" charset="2"/>
              <a:buChar char="n"/>
            </a:pPr>
            <a:r>
              <a:rPr lang="zh-CN" altLang="en-US" sz="2800" b="1" dirty="0">
                <a:solidFill>
                  <a:srgbClr val="003366"/>
                </a:solidFill>
              </a:rPr>
              <a:t>行为型模式（</a:t>
            </a:r>
            <a:r>
              <a:rPr lang="en-US" altLang="zh-CN" sz="2800" b="1" dirty="0">
                <a:solidFill>
                  <a:srgbClr val="003366"/>
                </a:solidFill>
              </a:rPr>
              <a:t>Behavioral Patterns</a:t>
            </a:r>
            <a:r>
              <a:rPr lang="zh-CN" altLang="en-US" sz="2800" b="1" dirty="0">
                <a:solidFill>
                  <a:srgbClr val="003366"/>
                </a:solidFill>
              </a:rPr>
              <a:t>）</a:t>
            </a:r>
            <a:endParaRPr lang="en-US" altLang="zh-CN" sz="2800" b="1" dirty="0">
              <a:solidFill>
                <a:srgbClr val="003366"/>
              </a:solidFill>
            </a:endParaRPr>
          </a:p>
          <a:p>
            <a:pPr lvl="1">
              <a:lnSpc>
                <a:spcPct val="100000"/>
              </a:lnSpc>
              <a:buSzPct val="75000"/>
              <a:buFont typeface="Wingdings" panose="05000000000000000000" pitchFamily="2" charset="2"/>
              <a:buChar char="§"/>
            </a:pPr>
            <a:r>
              <a:rPr lang="zh-CN" altLang="en-US" dirty="0"/>
              <a:t>关注对象行为功能上的抽象，提升对象在行为功能上的可拓展性，</a:t>
            </a:r>
            <a:r>
              <a:rPr lang="zh-CN" altLang="en-US" dirty="0">
                <a:solidFill>
                  <a:srgbClr val="FF0000"/>
                </a:solidFill>
              </a:rPr>
              <a:t>能以最少的代码变动完成功能的增减</a:t>
            </a:r>
            <a:endParaRPr lang="en-US" altLang="zh-CN" dirty="0">
              <a:solidFill>
                <a:srgbClr val="FF0000"/>
              </a:solidFill>
            </a:endParaRPr>
          </a:p>
          <a:p>
            <a:pPr lvl="1">
              <a:lnSpc>
                <a:spcPct val="100000"/>
              </a:lnSpc>
              <a:buSzPct val="75000"/>
              <a:buFont typeface="Wingdings" panose="05000000000000000000" pitchFamily="2" charset="2"/>
              <a:buChar char="§"/>
            </a:pPr>
            <a:r>
              <a:rPr lang="zh-CN" altLang="en-US" dirty="0"/>
              <a:t>常用于描述对类和对象的交互与职责分配</a:t>
            </a:r>
            <a:endParaRPr lang="en-US" altLang="zh-CN"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6632"/>
            <a:ext cx="7886700" cy="1325563"/>
          </a:xfrm>
        </p:spPr>
        <p:txBody>
          <a:bodyPr/>
          <a:lstStyle/>
          <a:p>
            <a:r>
              <a:rPr lang="zh-CN" altLang="en-US" dirty="0"/>
              <a:t>设计模式回顾</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t>65</a:t>
            </a:fld>
            <a:endParaRPr lang="zh-CN" altLang="en-US" dirty="0"/>
          </a:p>
        </p:txBody>
      </p:sp>
      <p:sp>
        <p:nvSpPr>
          <p:cNvPr id="7" name="TextBox 6"/>
          <p:cNvSpPr txBox="1"/>
          <p:nvPr/>
        </p:nvSpPr>
        <p:spPr>
          <a:xfrm>
            <a:off x="755576" y="4595644"/>
            <a:ext cx="7848872" cy="1569660"/>
          </a:xfrm>
          <a:prstGeom prst="rect">
            <a:avLst/>
          </a:prstGeom>
          <a:noFill/>
        </p:spPr>
        <p:txBody>
          <a:bodyPr wrap="square" rtlCol="0">
            <a:spAutoFit/>
          </a:bodyPr>
          <a:lstStyle/>
          <a:p>
            <a:pPr marL="342900" indent="-342900">
              <a:buFont typeface="Arial" panose="020B0604020202020204" pitchFamily="34" charset="0"/>
              <a:buChar char="•"/>
            </a:pPr>
            <a:r>
              <a:rPr lang="zh-CN" altLang="en-US" sz="2400" b="1" dirty="0">
                <a:solidFill>
                  <a:schemeClr val="tx1"/>
                </a:solidFill>
                <a:latin typeface="Consolas" panose="020B0609020204030204" pitchFamily="49" charset="0"/>
                <a:ea typeface="华文楷体" panose="02010600040101010101" pitchFamily="2" charset="-122"/>
              </a:rPr>
              <a:t>适配器模式：</a:t>
            </a:r>
            <a:r>
              <a:rPr lang="zh-CN" altLang="en-US" sz="2400" dirty="0">
                <a:latin typeface="Consolas" panose="020B0609020204030204" pitchFamily="49" charset="0"/>
                <a:ea typeface="华文楷体" panose="02010600040101010101" pitchFamily="2" charset="-122"/>
              </a:rPr>
              <a:t>将不兼容的接口转换为可兼容的接口</a:t>
            </a:r>
            <a:endParaRPr lang="en-US" altLang="zh-CN" sz="2400" dirty="0">
              <a:latin typeface="Consolas" panose="020B0609020204030204" pitchFamily="49" charset="0"/>
              <a:ea typeface="华文楷体" panose="02010600040101010101" pitchFamily="2" charset="-122"/>
            </a:endParaRPr>
          </a:p>
          <a:p>
            <a:pPr marL="342900" indent="-342900">
              <a:buFont typeface="Arial" panose="020B0604020202020204" pitchFamily="34" charset="0"/>
              <a:buChar char="•"/>
            </a:pPr>
            <a:r>
              <a:rPr lang="zh-CN" altLang="en-US" sz="2400" b="1" dirty="0">
                <a:solidFill>
                  <a:schemeClr val="tx1"/>
                </a:solidFill>
                <a:latin typeface="Consolas" panose="020B0609020204030204" pitchFamily="49" charset="0"/>
                <a:ea typeface="华文楷体" panose="02010600040101010101" pitchFamily="2" charset="-122"/>
              </a:rPr>
              <a:t>代理</a:t>
            </a:r>
            <a:r>
              <a:rPr lang="en-US" altLang="zh-CN" sz="2400" b="1" dirty="0">
                <a:solidFill>
                  <a:schemeClr val="tx1"/>
                </a:solidFill>
                <a:latin typeface="Consolas" panose="020B0609020204030204" pitchFamily="49" charset="0"/>
                <a:ea typeface="华文楷体" panose="02010600040101010101" pitchFamily="2" charset="-122"/>
              </a:rPr>
              <a:t>/</a:t>
            </a:r>
            <a:r>
              <a:rPr lang="zh-CN" altLang="en-US" sz="2400" b="1" dirty="0">
                <a:solidFill>
                  <a:schemeClr val="tx1"/>
                </a:solidFill>
                <a:latin typeface="Consolas" panose="020B0609020204030204" pitchFamily="49" charset="0"/>
                <a:ea typeface="华文楷体" panose="02010600040101010101" pitchFamily="2" charset="-122"/>
              </a:rPr>
              <a:t>委托模式：</a:t>
            </a:r>
            <a:r>
              <a:rPr lang="zh-CN" altLang="en-US" sz="2400" dirty="0">
                <a:latin typeface="Consolas" panose="020B0609020204030204" pitchFamily="49" charset="0"/>
                <a:ea typeface="华文楷体" panose="02010600040101010101" pitchFamily="2" charset="-122"/>
              </a:rPr>
              <a:t>在不改变原始类接口的条件下，为原始类定义一个代理类，增加控制访问</a:t>
            </a:r>
            <a:endParaRPr lang="en-US" altLang="zh-CN" sz="2400" dirty="0">
              <a:latin typeface="Consolas" panose="020B0609020204030204" pitchFamily="49" charset="0"/>
              <a:ea typeface="华文楷体" panose="02010600040101010101" pitchFamily="2" charset="-122"/>
            </a:endParaRPr>
          </a:p>
          <a:p>
            <a:pPr marL="342900" indent="-342900">
              <a:buFont typeface="Arial" panose="020B0604020202020204" pitchFamily="34" charset="0"/>
              <a:buChar char="•"/>
            </a:pPr>
            <a:r>
              <a:rPr lang="zh-CN" altLang="en-US" sz="2400" b="1" dirty="0">
                <a:solidFill>
                  <a:srgbClr val="FF0000"/>
                </a:solidFill>
                <a:latin typeface="Consolas" panose="020B0609020204030204" pitchFamily="49" charset="0"/>
                <a:ea typeface="华文楷体" panose="02010600040101010101" pitchFamily="2" charset="-122"/>
              </a:rPr>
              <a:t>装饰模式：</a:t>
            </a:r>
            <a:r>
              <a:rPr lang="zh-CN" altLang="en-US" sz="2400" dirty="0">
                <a:latin typeface="Consolas" panose="020B0609020204030204" pitchFamily="49" charset="0"/>
                <a:ea typeface="华文楷体" panose="02010600040101010101" pitchFamily="2" charset="-122"/>
              </a:rPr>
              <a:t>用组合来替代继承，给原始类添加增强功能</a:t>
            </a:r>
            <a:endParaRPr lang="en-US" altLang="zh-CN" sz="2400" dirty="0">
              <a:latin typeface="Consolas" panose="020B0609020204030204" pitchFamily="49" charset="0"/>
              <a:ea typeface="华文楷体" panose="02010600040101010101" pitchFamily="2" charset="-122"/>
            </a:endParaRPr>
          </a:p>
        </p:txBody>
      </p:sp>
      <p:grpSp>
        <p:nvGrpSpPr>
          <p:cNvPr id="23" name="Group 22"/>
          <p:cNvGrpSpPr/>
          <p:nvPr/>
        </p:nvGrpSpPr>
        <p:grpSpPr>
          <a:xfrm>
            <a:off x="3671900" y="3878188"/>
            <a:ext cx="1800200" cy="504056"/>
            <a:chOff x="3491880" y="3457507"/>
            <a:chExt cx="1800200" cy="504056"/>
          </a:xfrm>
        </p:grpSpPr>
        <p:sp>
          <p:nvSpPr>
            <p:cNvPr id="14" name="Rounded Rectangle 13"/>
            <p:cNvSpPr/>
            <p:nvPr/>
          </p:nvSpPr>
          <p:spPr>
            <a:xfrm>
              <a:off x="3491880" y="3457507"/>
              <a:ext cx="1800200"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400" dirty="0">
                <a:latin typeface="华文楷体" panose="02010600040101010101" pitchFamily="2" charset="-122"/>
                <a:ea typeface="华文楷体" panose="02010600040101010101" pitchFamily="2" charset="-122"/>
              </a:endParaRPr>
            </a:p>
          </p:txBody>
        </p:sp>
        <p:sp>
          <p:nvSpPr>
            <p:cNvPr id="15" name="Rectangle 14"/>
            <p:cNvSpPr/>
            <p:nvPr/>
          </p:nvSpPr>
          <p:spPr>
            <a:xfrm>
              <a:off x="3530207" y="3478702"/>
              <a:ext cx="1723549" cy="461665"/>
            </a:xfrm>
            <a:prstGeom prst="rect">
              <a:avLst/>
            </a:prstGeom>
          </p:spPr>
          <p:txBody>
            <a:bodyPr wrap="none">
              <a:spAutoFit/>
            </a:bodyPr>
            <a:lstStyle/>
            <a:p>
              <a:pPr algn="ctr"/>
              <a:r>
                <a:rPr lang="zh-CN" altLang="en-US" sz="2400" b="1" dirty="0">
                  <a:solidFill>
                    <a:schemeClr val="bg1"/>
                  </a:solidFill>
                  <a:latin typeface="华文楷体" panose="02010600040101010101" pitchFamily="2" charset="-122"/>
                  <a:ea typeface="华文楷体" panose="02010600040101010101" pitchFamily="2" charset="-122"/>
                </a:rPr>
                <a:t>结构型模式</a:t>
              </a:r>
              <a:endParaRPr lang="en-US" sz="2400" b="1" dirty="0">
                <a:solidFill>
                  <a:schemeClr val="bg1"/>
                </a:solidFill>
                <a:latin typeface="华文楷体" panose="02010600040101010101" pitchFamily="2" charset="-122"/>
                <a:ea typeface="华文楷体" panose="02010600040101010101" pitchFamily="2" charset="-122"/>
              </a:endParaRPr>
            </a:p>
          </p:txBody>
        </p:sp>
      </p:grpSp>
      <p:sp>
        <p:nvSpPr>
          <p:cNvPr id="22" name="内容占位符 3"/>
          <p:cNvSpPr>
            <a:spLocks noGrp="1"/>
          </p:cNvSpPr>
          <p:nvPr>
            <p:ph idx="1"/>
          </p:nvPr>
        </p:nvSpPr>
        <p:spPr>
          <a:xfrm>
            <a:off x="323528" y="1344268"/>
            <a:ext cx="8280920" cy="2358374"/>
          </a:xfrm>
        </p:spPr>
        <p:txBody>
          <a:bodyPr/>
          <a:lstStyle/>
          <a:p>
            <a:pPr marL="228600" lvl="2">
              <a:spcBef>
                <a:spcPts val="1000"/>
              </a:spcBef>
              <a:buSzPct val="75000"/>
              <a:buFont typeface="Wingdings" panose="05000000000000000000" pitchFamily="2" charset="2"/>
              <a:buChar char="n"/>
            </a:pPr>
            <a:r>
              <a:rPr lang="zh-CN" altLang="en-US" sz="2800" b="1" dirty="0">
                <a:solidFill>
                  <a:srgbClr val="003366"/>
                </a:solidFill>
              </a:rPr>
              <a:t>结构型模式（</a:t>
            </a:r>
            <a:r>
              <a:rPr lang="en-US" altLang="zh-CN" sz="2800" b="1" dirty="0">
                <a:solidFill>
                  <a:srgbClr val="003366"/>
                </a:solidFill>
              </a:rPr>
              <a:t>Structural Patterns</a:t>
            </a:r>
            <a:r>
              <a:rPr lang="zh-CN" altLang="en-US" sz="2800" b="1" dirty="0">
                <a:solidFill>
                  <a:srgbClr val="003366"/>
                </a:solidFill>
              </a:rPr>
              <a:t>）</a:t>
            </a:r>
            <a:endParaRPr lang="en-US" altLang="zh-CN" dirty="0"/>
          </a:p>
          <a:p>
            <a:pPr lvl="1">
              <a:lnSpc>
                <a:spcPct val="100000"/>
              </a:lnSpc>
              <a:buSzPct val="75000"/>
              <a:buFont typeface="Wingdings" panose="05000000000000000000" pitchFamily="2" charset="2"/>
              <a:buChar char="§"/>
            </a:pPr>
            <a:r>
              <a:rPr lang="zh-CN" altLang="en-US" dirty="0"/>
              <a:t>关注对象之间结构关系上的抽象，从而提升对象结构的可维护性、代码的健壮性，</a:t>
            </a:r>
            <a:r>
              <a:rPr lang="zh-CN" altLang="en-US" dirty="0">
                <a:solidFill>
                  <a:srgbClr val="FF0000"/>
                </a:solidFill>
              </a:rPr>
              <a:t>能在结构层面上尽可能的解耦合</a:t>
            </a:r>
            <a:endParaRPr lang="en-US" altLang="zh-CN" dirty="0">
              <a:solidFill>
                <a:srgbClr val="FF0000"/>
              </a:solidFill>
            </a:endParaRPr>
          </a:p>
          <a:p>
            <a:pPr lvl="1">
              <a:lnSpc>
                <a:spcPct val="100000"/>
              </a:lnSpc>
              <a:buSzPct val="75000"/>
              <a:buFont typeface="Wingdings" panose="05000000000000000000" pitchFamily="2" charset="2"/>
              <a:buChar char="§"/>
            </a:pPr>
            <a:r>
              <a:rPr lang="zh-CN" altLang="en-US" dirty="0"/>
              <a:t>常用于处理类和对象的组合关系</a:t>
            </a:r>
            <a:endParaRPr lang="en-US" altLang="zh-CN" dirty="0"/>
          </a:p>
          <a:p>
            <a:pPr marL="914400" lvl="2" indent="0">
              <a:lnSpc>
                <a:spcPct val="100000"/>
              </a:lnSpc>
              <a:buSzPct val="75000"/>
              <a:buNone/>
            </a:pPr>
            <a:endParaRPr lang="en-US" altLang="zh-CN" sz="24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6632"/>
            <a:ext cx="7886700" cy="1325563"/>
          </a:xfrm>
        </p:spPr>
        <p:txBody>
          <a:bodyPr/>
          <a:lstStyle/>
          <a:p>
            <a:r>
              <a:rPr lang="zh-CN" altLang="en-US" dirty="0"/>
              <a:t>设计模式回顾</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t>66</a:t>
            </a:fld>
            <a:endParaRPr lang="zh-CN" altLang="en-US" dirty="0"/>
          </a:p>
        </p:txBody>
      </p:sp>
      <p:sp>
        <p:nvSpPr>
          <p:cNvPr id="7" name="TextBox 6"/>
          <p:cNvSpPr txBox="1"/>
          <p:nvPr/>
        </p:nvSpPr>
        <p:spPr>
          <a:xfrm>
            <a:off x="755576" y="4595644"/>
            <a:ext cx="7848872" cy="1938992"/>
          </a:xfrm>
          <a:prstGeom prst="rect">
            <a:avLst/>
          </a:prstGeom>
          <a:noFill/>
        </p:spPr>
        <p:txBody>
          <a:bodyPr wrap="square" rtlCol="0">
            <a:spAutoFit/>
          </a:bodyPr>
          <a:lstStyle/>
          <a:p>
            <a:pPr marL="342900" indent="-342900">
              <a:buFont typeface="Arial" panose="020B0604020202020204" pitchFamily="34" charset="0"/>
              <a:buChar char="•"/>
            </a:pPr>
            <a:r>
              <a:rPr lang="zh-CN" altLang="en-US" sz="2400" b="1" dirty="0">
                <a:solidFill>
                  <a:srgbClr val="003366"/>
                </a:solidFill>
                <a:latin typeface="Consolas" panose="020B0609020204030204" pitchFamily="49" charset="0"/>
                <a:ea typeface="华文楷体" panose="02010600040101010101" pitchFamily="2" charset="-122"/>
              </a:rPr>
              <a:t>组合模式：</a:t>
            </a:r>
            <a:r>
              <a:rPr lang="zh-CN" altLang="en-US" sz="2400" dirty="0">
                <a:latin typeface="Consolas" panose="020B0609020204030204" pitchFamily="49" charset="0"/>
                <a:ea typeface="华文楷体" panose="02010600040101010101" pitchFamily="2" charset="-122"/>
              </a:rPr>
              <a:t>将一组对象组织成树形结构，将单个对象和组合对象都看作树中的节点，以统一处理逻辑</a:t>
            </a:r>
            <a:endParaRPr lang="en-US" altLang="zh-CN" sz="2400" dirty="0">
              <a:latin typeface="Consolas" panose="020B0609020204030204" pitchFamily="49" charset="0"/>
              <a:ea typeface="华文楷体" panose="02010600040101010101" pitchFamily="2" charset="-122"/>
            </a:endParaRPr>
          </a:p>
          <a:p>
            <a:pPr marL="342900" indent="-342900">
              <a:buFont typeface="Arial" panose="020B0604020202020204" pitchFamily="34" charset="0"/>
              <a:buChar char="•"/>
            </a:pPr>
            <a:r>
              <a:rPr lang="zh-CN" altLang="en-US" sz="2400" b="1" dirty="0">
                <a:solidFill>
                  <a:srgbClr val="003366"/>
                </a:solidFill>
                <a:latin typeface="Consolas" panose="020B0609020204030204" pitchFamily="49" charset="0"/>
                <a:ea typeface="华文楷体" panose="02010600040101010101" pitchFamily="2" charset="-122"/>
              </a:rPr>
              <a:t>外观模式：</a:t>
            </a:r>
            <a:r>
              <a:rPr lang="zh-CN" altLang="en-US" sz="2400" dirty="0">
                <a:latin typeface="Consolas" panose="020B0609020204030204" pitchFamily="49" charset="0"/>
                <a:ea typeface="华文楷体" panose="02010600040101010101" pitchFamily="2" charset="-122"/>
              </a:rPr>
              <a:t>它通过封装细粒度的接口，提供组合各个细粒度接口的高层次接口，来提高接口的易用性</a:t>
            </a:r>
            <a:endParaRPr lang="en-US" altLang="zh-CN" sz="2400" dirty="0">
              <a:latin typeface="Consolas" panose="020B0609020204030204" pitchFamily="49" charset="0"/>
              <a:ea typeface="华文楷体" panose="02010600040101010101" pitchFamily="2" charset="-122"/>
            </a:endParaRPr>
          </a:p>
          <a:p>
            <a:pPr marL="342900" indent="-342900">
              <a:buFont typeface="Arial" panose="020B0604020202020204" pitchFamily="34" charset="0"/>
              <a:buChar char="•"/>
            </a:pPr>
            <a:r>
              <a:rPr lang="zh-CN" altLang="en-US" sz="2400" b="1" dirty="0">
                <a:solidFill>
                  <a:srgbClr val="003366"/>
                </a:solidFill>
                <a:latin typeface="Consolas" panose="020B0609020204030204" pitchFamily="49" charset="0"/>
                <a:ea typeface="华文楷体" panose="02010600040101010101" pitchFamily="2" charset="-122"/>
              </a:rPr>
              <a:t>享元模式：</a:t>
            </a:r>
            <a:r>
              <a:rPr lang="zh-CN" altLang="en-US" sz="2400" dirty="0">
                <a:latin typeface="Consolas" panose="020B0609020204030204" pitchFamily="49" charset="0"/>
                <a:ea typeface="华文楷体" panose="02010600040101010101" pitchFamily="2" charset="-122"/>
              </a:rPr>
              <a:t>复用不可变对象，节省内存</a:t>
            </a:r>
            <a:endParaRPr lang="en-US" altLang="zh-CN" sz="2400" dirty="0">
              <a:latin typeface="Consolas" panose="020B0609020204030204" pitchFamily="49" charset="0"/>
              <a:ea typeface="华文楷体" panose="02010600040101010101" pitchFamily="2" charset="-122"/>
            </a:endParaRPr>
          </a:p>
        </p:txBody>
      </p:sp>
      <p:grpSp>
        <p:nvGrpSpPr>
          <p:cNvPr id="23" name="Group 22"/>
          <p:cNvGrpSpPr/>
          <p:nvPr/>
        </p:nvGrpSpPr>
        <p:grpSpPr>
          <a:xfrm>
            <a:off x="3671900" y="3878188"/>
            <a:ext cx="1800200" cy="504056"/>
            <a:chOff x="3491880" y="3457507"/>
            <a:chExt cx="1800200" cy="504056"/>
          </a:xfrm>
        </p:grpSpPr>
        <p:sp>
          <p:nvSpPr>
            <p:cNvPr id="14" name="Rounded Rectangle 13"/>
            <p:cNvSpPr/>
            <p:nvPr/>
          </p:nvSpPr>
          <p:spPr>
            <a:xfrm>
              <a:off x="3491880" y="3457507"/>
              <a:ext cx="1800200"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400" dirty="0">
                <a:latin typeface="华文楷体" panose="02010600040101010101" pitchFamily="2" charset="-122"/>
                <a:ea typeface="华文楷体" panose="02010600040101010101" pitchFamily="2" charset="-122"/>
              </a:endParaRPr>
            </a:p>
          </p:txBody>
        </p:sp>
        <p:sp>
          <p:nvSpPr>
            <p:cNvPr id="15" name="Rectangle 14"/>
            <p:cNvSpPr/>
            <p:nvPr/>
          </p:nvSpPr>
          <p:spPr>
            <a:xfrm>
              <a:off x="3530207" y="3478702"/>
              <a:ext cx="1723549" cy="461665"/>
            </a:xfrm>
            <a:prstGeom prst="rect">
              <a:avLst/>
            </a:prstGeom>
          </p:spPr>
          <p:txBody>
            <a:bodyPr wrap="none">
              <a:spAutoFit/>
            </a:bodyPr>
            <a:lstStyle/>
            <a:p>
              <a:pPr algn="ctr"/>
              <a:r>
                <a:rPr lang="zh-CN" altLang="en-US" sz="2400" b="1" dirty="0">
                  <a:solidFill>
                    <a:schemeClr val="bg1"/>
                  </a:solidFill>
                  <a:latin typeface="华文楷体" panose="02010600040101010101" pitchFamily="2" charset="-122"/>
                  <a:ea typeface="华文楷体" panose="02010600040101010101" pitchFamily="2" charset="-122"/>
                </a:rPr>
                <a:t>结构型模式</a:t>
              </a:r>
              <a:endParaRPr lang="en-US" sz="2400" b="1" dirty="0">
                <a:solidFill>
                  <a:schemeClr val="bg1"/>
                </a:solidFill>
                <a:latin typeface="华文楷体" panose="02010600040101010101" pitchFamily="2" charset="-122"/>
                <a:ea typeface="华文楷体" panose="02010600040101010101" pitchFamily="2" charset="-122"/>
              </a:endParaRPr>
            </a:p>
          </p:txBody>
        </p:sp>
      </p:grpSp>
      <p:sp>
        <p:nvSpPr>
          <p:cNvPr id="22" name="内容占位符 3"/>
          <p:cNvSpPr>
            <a:spLocks noGrp="1"/>
          </p:cNvSpPr>
          <p:nvPr>
            <p:ph idx="1"/>
          </p:nvPr>
        </p:nvSpPr>
        <p:spPr>
          <a:xfrm>
            <a:off x="323528" y="1344268"/>
            <a:ext cx="8280920" cy="2358374"/>
          </a:xfrm>
        </p:spPr>
        <p:txBody>
          <a:bodyPr/>
          <a:lstStyle/>
          <a:p>
            <a:pPr marL="228600" lvl="2">
              <a:spcBef>
                <a:spcPts val="1000"/>
              </a:spcBef>
              <a:buSzPct val="75000"/>
              <a:buFont typeface="Wingdings" panose="05000000000000000000" pitchFamily="2" charset="2"/>
              <a:buChar char="n"/>
            </a:pPr>
            <a:r>
              <a:rPr lang="zh-CN" altLang="en-US" sz="2800" b="1" dirty="0">
                <a:solidFill>
                  <a:srgbClr val="003366"/>
                </a:solidFill>
              </a:rPr>
              <a:t>结构型模式（</a:t>
            </a:r>
            <a:r>
              <a:rPr lang="en-US" altLang="zh-CN" sz="2800" b="1" dirty="0">
                <a:solidFill>
                  <a:srgbClr val="003366"/>
                </a:solidFill>
              </a:rPr>
              <a:t>Structural Patterns</a:t>
            </a:r>
            <a:r>
              <a:rPr lang="zh-CN" altLang="en-US" sz="2800" b="1" dirty="0">
                <a:solidFill>
                  <a:srgbClr val="003366"/>
                </a:solidFill>
              </a:rPr>
              <a:t>）</a:t>
            </a:r>
            <a:endParaRPr lang="en-US" altLang="zh-CN" dirty="0"/>
          </a:p>
          <a:p>
            <a:pPr lvl="1">
              <a:lnSpc>
                <a:spcPct val="100000"/>
              </a:lnSpc>
              <a:buSzPct val="75000"/>
              <a:buFont typeface="Wingdings" panose="05000000000000000000" pitchFamily="2" charset="2"/>
              <a:buChar char="§"/>
            </a:pPr>
            <a:r>
              <a:rPr lang="zh-CN" altLang="en-US" dirty="0"/>
              <a:t>关注对象之间结构关系上的抽象，从而提升对象结构的可维护性、代码的健壮性，</a:t>
            </a:r>
            <a:r>
              <a:rPr lang="zh-CN" altLang="en-US" dirty="0">
                <a:solidFill>
                  <a:srgbClr val="FF0000"/>
                </a:solidFill>
              </a:rPr>
              <a:t>能在结构层面上尽可能的解耦合</a:t>
            </a:r>
            <a:endParaRPr lang="en-US" altLang="zh-CN" dirty="0">
              <a:solidFill>
                <a:srgbClr val="FF0000"/>
              </a:solidFill>
            </a:endParaRPr>
          </a:p>
          <a:p>
            <a:pPr lvl="1">
              <a:lnSpc>
                <a:spcPct val="100000"/>
              </a:lnSpc>
              <a:buSzPct val="75000"/>
              <a:buFont typeface="Wingdings" panose="05000000000000000000" pitchFamily="2" charset="2"/>
              <a:buChar char="§"/>
            </a:pPr>
            <a:r>
              <a:rPr lang="zh-CN" altLang="en-US" dirty="0"/>
              <a:t>常用于处理类和对象的组合关系</a:t>
            </a:r>
            <a:endParaRPr lang="en-US" altLang="zh-CN" dirty="0"/>
          </a:p>
          <a:p>
            <a:pPr marL="914400" lvl="2" indent="0">
              <a:lnSpc>
                <a:spcPct val="100000"/>
              </a:lnSpc>
              <a:buSzPct val="75000"/>
              <a:buNone/>
            </a:pPr>
            <a:endParaRPr lang="en-US" altLang="zh-CN" sz="24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6632"/>
            <a:ext cx="7886700" cy="1325563"/>
          </a:xfrm>
        </p:spPr>
        <p:txBody>
          <a:bodyPr/>
          <a:lstStyle/>
          <a:p>
            <a:r>
              <a:rPr lang="zh-CN" altLang="en-US" dirty="0"/>
              <a:t>设计模式回顾</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t>67</a:t>
            </a:fld>
            <a:endParaRPr lang="zh-CN" altLang="en-US" dirty="0"/>
          </a:p>
        </p:txBody>
      </p:sp>
      <p:sp>
        <p:nvSpPr>
          <p:cNvPr id="24" name="内容占位符 3"/>
          <p:cNvSpPr txBox="1"/>
          <p:nvPr/>
        </p:nvSpPr>
        <p:spPr bwMode="auto">
          <a:xfrm>
            <a:off x="332828" y="1339903"/>
            <a:ext cx="8280920" cy="2105872"/>
          </a:xfrm>
          <a:prstGeom prst="rect">
            <a:avLst/>
          </a:prstGeom>
          <a:noFill/>
          <a:ln>
            <a:noFill/>
          </a:ln>
        </p:spPr>
        <p:txBody>
          <a:bodyPr vert="horz" wrap="square" lIns="91440" tIns="45720" rIns="91440" bIns="45720" numCol="1" anchor="t" anchorCtr="0" compatLnSpc="1"/>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2" defTabSz="914400" eaLnBrk="1" hangingPunct="1">
              <a:spcBef>
                <a:spcPts val="1000"/>
              </a:spcBef>
              <a:buSzPct val="75000"/>
              <a:buFont typeface="Wingdings" panose="05000000000000000000" pitchFamily="2" charset="2"/>
              <a:buChar char="n"/>
            </a:pPr>
            <a:r>
              <a:rPr lang="zh-CN" altLang="en-US" sz="2800" b="1" dirty="0">
                <a:solidFill>
                  <a:srgbClr val="003366"/>
                </a:solidFill>
              </a:rPr>
              <a:t>创建型模式（</a:t>
            </a:r>
            <a:r>
              <a:rPr lang="en-US" altLang="zh-CN" sz="2800" b="1" dirty="0">
                <a:solidFill>
                  <a:srgbClr val="003366"/>
                </a:solidFill>
              </a:rPr>
              <a:t>Creational Patterns</a:t>
            </a:r>
            <a:r>
              <a:rPr lang="zh-CN" altLang="en-US" sz="2800" b="1" dirty="0">
                <a:solidFill>
                  <a:srgbClr val="003366"/>
                </a:solidFill>
              </a:rPr>
              <a:t>）</a:t>
            </a:r>
          </a:p>
          <a:p>
            <a:pPr lvl="1" defTabSz="914400" eaLnBrk="1" hangingPunct="1">
              <a:lnSpc>
                <a:spcPct val="100000"/>
              </a:lnSpc>
              <a:buSzPct val="75000"/>
              <a:buFont typeface="Wingdings" panose="05000000000000000000" pitchFamily="2" charset="2"/>
              <a:buChar char="§"/>
            </a:pPr>
            <a:r>
              <a:rPr lang="zh-CN" altLang="en-US" dirty="0"/>
              <a:t>将对象的创建与使用进行划分，从而规避复杂对象创建带来的资源消耗，能以简短的代码完成对象的高效创建</a:t>
            </a:r>
            <a:endParaRPr lang="en-US" altLang="zh-CN" dirty="0"/>
          </a:p>
          <a:p>
            <a:pPr lvl="1" defTabSz="914400" eaLnBrk="1" hangingPunct="1">
              <a:lnSpc>
                <a:spcPct val="100000"/>
              </a:lnSpc>
              <a:buSzPct val="75000"/>
              <a:buFont typeface="Wingdings" panose="05000000000000000000" pitchFamily="2" charset="2"/>
              <a:buChar char="§"/>
            </a:pPr>
            <a:r>
              <a:rPr lang="zh-CN" altLang="en-US" dirty="0"/>
              <a:t>用于对象的创建</a:t>
            </a:r>
          </a:p>
        </p:txBody>
      </p:sp>
      <p:grpSp>
        <p:nvGrpSpPr>
          <p:cNvPr id="25" name="Group 24"/>
          <p:cNvGrpSpPr/>
          <p:nvPr/>
        </p:nvGrpSpPr>
        <p:grpSpPr>
          <a:xfrm>
            <a:off x="3671900" y="3445775"/>
            <a:ext cx="1800200" cy="504056"/>
            <a:chOff x="3491880" y="3457507"/>
            <a:chExt cx="1800200" cy="504056"/>
          </a:xfrm>
        </p:grpSpPr>
        <p:sp>
          <p:nvSpPr>
            <p:cNvPr id="26" name="Rounded Rectangle 25"/>
            <p:cNvSpPr/>
            <p:nvPr/>
          </p:nvSpPr>
          <p:spPr>
            <a:xfrm>
              <a:off x="3491880" y="3457507"/>
              <a:ext cx="1800200"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400" dirty="0">
                <a:latin typeface="华文楷体" panose="02010600040101010101" pitchFamily="2" charset="-122"/>
                <a:ea typeface="华文楷体" panose="02010600040101010101" pitchFamily="2" charset="-122"/>
              </a:endParaRPr>
            </a:p>
          </p:txBody>
        </p:sp>
        <p:sp>
          <p:nvSpPr>
            <p:cNvPr id="27" name="Rectangle 26"/>
            <p:cNvSpPr/>
            <p:nvPr/>
          </p:nvSpPr>
          <p:spPr>
            <a:xfrm>
              <a:off x="3530209" y="3478702"/>
              <a:ext cx="1723549" cy="461665"/>
            </a:xfrm>
            <a:prstGeom prst="rect">
              <a:avLst/>
            </a:prstGeom>
          </p:spPr>
          <p:txBody>
            <a:bodyPr wrap="none">
              <a:spAutoFit/>
            </a:bodyPr>
            <a:lstStyle/>
            <a:p>
              <a:pPr algn="ctr"/>
              <a:r>
                <a:rPr lang="zh-CN" altLang="en-US" sz="2400" b="1" dirty="0">
                  <a:solidFill>
                    <a:schemeClr val="bg1"/>
                  </a:solidFill>
                  <a:latin typeface="华文楷体" panose="02010600040101010101" pitchFamily="2" charset="-122"/>
                  <a:ea typeface="华文楷体" panose="02010600040101010101" pitchFamily="2" charset="-122"/>
                </a:rPr>
                <a:t>创建型模式</a:t>
              </a:r>
              <a:endParaRPr lang="en-US" sz="2400" b="1" dirty="0">
                <a:solidFill>
                  <a:schemeClr val="bg1"/>
                </a:solidFill>
                <a:latin typeface="华文楷体" panose="02010600040101010101" pitchFamily="2" charset="-122"/>
                <a:ea typeface="华文楷体" panose="02010600040101010101" pitchFamily="2" charset="-122"/>
              </a:endParaRPr>
            </a:p>
          </p:txBody>
        </p:sp>
      </p:grpSp>
      <p:sp>
        <p:nvSpPr>
          <p:cNvPr id="10" name="TextBox 9"/>
          <p:cNvSpPr txBox="1"/>
          <p:nvPr/>
        </p:nvSpPr>
        <p:spPr>
          <a:xfrm>
            <a:off x="764876" y="3971026"/>
            <a:ext cx="7848872" cy="2308324"/>
          </a:xfrm>
          <a:prstGeom prst="rect">
            <a:avLst/>
          </a:prstGeom>
          <a:noFill/>
        </p:spPr>
        <p:txBody>
          <a:bodyPr wrap="square" rtlCol="0">
            <a:spAutoFit/>
          </a:bodyPr>
          <a:lstStyle/>
          <a:p>
            <a:pPr marL="342900" indent="-342900">
              <a:buFont typeface="Arial" panose="020B0604020202020204" pitchFamily="34" charset="0"/>
              <a:buChar char="•"/>
            </a:pPr>
            <a:r>
              <a:rPr lang="zh-CN" altLang="en-US" sz="2400" b="1" dirty="0">
                <a:solidFill>
                  <a:srgbClr val="003366"/>
                </a:solidFill>
                <a:latin typeface="Consolas" panose="020B0609020204030204" pitchFamily="49" charset="0"/>
                <a:ea typeface="华文楷体" panose="02010600040101010101" pitchFamily="2" charset="-122"/>
              </a:rPr>
              <a:t>抽象工厂模式：</a:t>
            </a:r>
            <a:r>
              <a:rPr lang="zh-CN" altLang="en-US" sz="2400" dirty="0">
                <a:latin typeface="Consolas" panose="020B0609020204030204" pitchFamily="49" charset="0"/>
                <a:ea typeface="华文楷体" panose="02010600040101010101" pitchFamily="2" charset="-122"/>
              </a:rPr>
              <a:t>提供一个创建一系列相关或相互依赖对象的接口，而无需指定它们具体的类</a:t>
            </a:r>
            <a:endParaRPr lang="en-US" altLang="zh-CN" sz="2400" dirty="0">
              <a:latin typeface="Consolas" panose="020B0609020204030204" pitchFamily="49" charset="0"/>
              <a:ea typeface="华文楷体" panose="02010600040101010101" pitchFamily="2" charset="-122"/>
            </a:endParaRPr>
          </a:p>
          <a:p>
            <a:pPr marL="342900" indent="-342900">
              <a:buFont typeface="Arial" panose="020B0604020202020204" pitchFamily="34" charset="0"/>
              <a:buChar char="•"/>
            </a:pPr>
            <a:r>
              <a:rPr lang="zh-CN" altLang="en-US" sz="2400" b="1" dirty="0">
                <a:solidFill>
                  <a:srgbClr val="003366"/>
                </a:solidFill>
                <a:latin typeface="Consolas" panose="020B0609020204030204" pitchFamily="49" charset="0"/>
                <a:ea typeface="华文楷体" panose="02010600040101010101" pitchFamily="2" charset="-122"/>
              </a:rPr>
              <a:t>建造者模式：</a:t>
            </a:r>
            <a:r>
              <a:rPr lang="zh-CN" altLang="en-US" sz="2400" dirty="0">
                <a:latin typeface="Consolas" panose="020B0609020204030204" pitchFamily="49" charset="0"/>
                <a:ea typeface="华文楷体" panose="02010600040101010101" pitchFamily="2" charset="-122"/>
              </a:rPr>
              <a:t>建造者模式用来创建复杂对象，可以通过设置不同的可选参数，“定制化”地创建不同的对象。</a:t>
            </a:r>
            <a:endParaRPr lang="en-US" altLang="zh-CN" sz="2400" dirty="0">
              <a:latin typeface="Consolas" panose="020B0609020204030204" pitchFamily="49" charset="0"/>
              <a:ea typeface="华文楷体" panose="02010600040101010101" pitchFamily="2" charset="-122"/>
            </a:endParaRPr>
          </a:p>
          <a:p>
            <a:pPr marL="342900" indent="-342900">
              <a:buFont typeface="Arial" panose="020B0604020202020204" pitchFamily="34" charset="0"/>
              <a:buChar char="•"/>
            </a:pPr>
            <a:r>
              <a:rPr lang="zh-CN" altLang="en-US" sz="2400" b="1" dirty="0">
                <a:solidFill>
                  <a:srgbClr val="003366"/>
                </a:solidFill>
                <a:latin typeface="Consolas" panose="020B0609020204030204" pitchFamily="49" charset="0"/>
                <a:ea typeface="华文楷体" panose="02010600040101010101" pitchFamily="2" charset="-122"/>
              </a:rPr>
              <a:t>工厂方法模式：</a:t>
            </a:r>
            <a:r>
              <a:rPr lang="zh-CN" altLang="en-US" sz="2400" dirty="0">
                <a:latin typeface="Consolas" panose="020B0609020204030204" pitchFamily="49" charset="0"/>
                <a:ea typeface="华文楷体" panose="02010600040101010101" pitchFamily="2" charset="-122"/>
              </a:rPr>
              <a:t>用来创建不同但是相关类型的对象，由给定的参数来决定创建哪种类型的对象</a:t>
            </a:r>
            <a:endParaRPr lang="en-US" altLang="zh-CN" sz="2400" dirty="0">
              <a:latin typeface="Consolas" panose="020B0609020204030204" pitchFamily="49" charset="0"/>
              <a:ea typeface="华文楷体" panose="02010600040101010101" pitchFamily="2"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6632"/>
            <a:ext cx="7886700" cy="1325563"/>
          </a:xfrm>
        </p:spPr>
        <p:txBody>
          <a:bodyPr/>
          <a:lstStyle/>
          <a:p>
            <a:r>
              <a:rPr lang="zh-CN" altLang="en-US" dirty="0"/>
              <a:t>设计模式回顾</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t>68</a:t>
            </a:fld>
            <a:endParaRPr lang="zh-CN" altLang="en-US" dirty="0"/>
          </a:p>
        </p:txBody>
      </p:sp>
      <p:sp>
        <p:nvSpPr>
          <p:cNvPr id="24" name="内容占位符 3"/>
          <p:cNvSpPr txBox="1"/>
          <p:nvPr/>
        </p:nvSpPr>
        <p:spPr bwMode="auto">
          <a:xfrm>
            <a:off x="332828" y="1339903"/>
            <a:ext cx="8280920" cy="2105872"/>
          </a:xfrm>
          <a:prstGeom prst="rect">
            <a:avLst/>
          </a:prstGeom>
          <a:noFill/>
          <a:ln>
            <a:noFill/>
          </a:ln>
        </p:spPr>
        <p:txBody>
          <a:bodyPr vert="horz" wrap="square" lIns="91440" tIns="45720" rIns="91440" bIns="45720" numCol="1" anchor="t" anchorCtr="0" compatLnSpc="1"/>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2" defTabSz="914400" eaLnBrk="1" hangingPunct="1">
              <a:spcBef>
                <a:spcPts val="1000"/>
              </a:spcBef>
              <a:buSzPct val="75000"/>
              <a:buFont typeface="Wingdings" panose="05000000000000000000" pitchFamily="2" charset="2"/>
              <a:buChar char="n"/>
            </a:pPr>
            <a:r>
              <a:rPr lang="zh-CN" altLang="en-US" sz="2800" b="1" dirty="0">
                <a:solidFill>
                  <a:srgbClr val="003366"/>
                </a:solidFill>
              </a:rPr>
              <a:t>创建型模式（</a:t>
            </a:r>
            <a:r>
              <a:rPr lang="en-US" altLang="zh-CN" sz="2800" b="1" dirty="0">
                <a:solidFill>
                  <a:srgbClr val="003366"/>
                </a:solidFill>
              </a:rPr>
              <a:t>Creational Patterns</a:t>
            </a:r>
            <a:r>
              <a:rPr lang="zh-CN" altLang="en-US" sz="2800" b="1" dirty="0">
                <a:solidFill>
                  <a:srgbClr val="003366"/>
                </a:solidFill>
              </a:rPr>
              <a:t>）</a:t>
            </a:r>
          </a:p>
          <a:p>
            <a:pPr lvl="1" defTabSz="914400" eaLnBrk="1" hangingPunct="1">
              <a:lnSpc>
                <a:spcPct val="100000"/>
              </a:lnSpc>
              <a:buSzPct val="75000"/>
              <a:buFont typeface="Wingdings" panose="05000000000000000000" pitchFamily="2" charset="2"/>
              <a:buChar char="§"/>
            </a:pPr>
            <a:r>
              <a:rPr lang="zh-CN" altLang="en-US" dirty="0"/>
              <a:t>将对象的创建与使用进行划分，从而规避复杂对象创建带来的资源消耗，能以简短的代码完成对象的高效创建</a:t>
            </a:r>
            <a:endParaRPr lang="en-US" altLang="zh-CN" dirty="0"/>
          </a:p>
          <a:p>
            <a:pPr lvl="1" defTabSz="914400" eaLnBrk="1" hangingPunct="1">
              <a:lnSpc>
                <a:spcPct val="100000"/>
              </a:lnSpc>
              <a:buSzPct val="75000"/>
              <a:buFont typeface="Wingdings" panose="05000000000000000000" pitchFamily="2" charset="2"/>
              <a:buChar char="§"/>
            </a:pPr>
            <a:r>
              <a:rPr lang="zh-CN" altLang="en-US" dirty="0"/>
              <a:t>用于对象的创建</a:t>
            </a:r>
          </a:p>
        </p:txBody>
      </p:sp>
      <p:grpSp>
        <p:nvGrpSpPr>
          <p:cNvPr id="25" name="Group 24"/>
          <p:cNvGrpSpPr/>
          <p:nvPr/>
        </p:nvGrpSpPr>
        <p:grpSpPr>
          <a:xfrm>
            <a:off x="3671900" y="3445775"/>
            <a:ext cx="1800200" cy="504056"/>
            <a:chOff x="3491880" y="3457507"/>
            <a:chExt cx="1800200" cy="504056"/>
          </a:xfrm>
        </p:grpSpPr>
        <p:sp>
          <p:nvSpPr>
            <p:cNvPr id="26" name="Rounded Rectangle 25"/>
            <p:cNvSpPr/>
            <p:nvPr/>
          </p:nvSpPr>
          <p:spPr>
            <a:xfrm>
              <a:off x="3491880" y="3457507"/>
              <a:ext cx="1800200"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400" dirty="0">
                <a:latin typeface="华文楷体" panose="02010600040101010101" pitchFamily="2" charset="-122"/>
                <a:ea typeface="华文楷体" panose="02010600040101010101" pitchFamily="2" charset="-122"/>
              </a:endParaRPr>
            </a:p>
          </p:txBody>
        </p:sp>
        <p:sp>
          <p:nvSpPr>
            <p:cNvPr id="27" name="Rectangle 26"/>
            <p:cNvSpPr/>
            <p:nvPr/>
          </p:nvSpPr>
          <p:spPr>
            <a:xfrm>
              <a:off x="3530209" y="3478702"/>
              <a:ext cx="1723549" cy="461665"/>
            </a:xfrm>
            <a:prstGeom prst="rect">
              <a:avLst/>
            </a:prstGeom>
          </p:spPr>
          <p:txBody>
            <a:bodyPr wrap="none">
              <a:spAutoFit/>
            </a:bodyPr>
            <a:lstStyle/>
            <a:p>
              <a:pPr algn="ctr"/>
              <a:r>
                <a:rPr lang="zh-CN" altLang="en-US" sz="2400" b="1" dirty="0">
                  <a:solidFill>
                    <a:schemeClr val="bg1"/>
                  </a:solidFill>
                  <a:latin typeface="华文楷体" panose="02010600040101010101" pitchFamily="2" charset="-122"/>
                  <a:ea typeface="华文楷体" panose="02010600040101010101" pitchFamily="2" charset="-122"/>
                </a:rPr>
                <a:t>创建型模式</a:t>
              </a:r>
              <a:endParaRPr lang="en-US" sz="2400" b="1" dirty="0">
                <a:solidFill>
                  <a:schemeClr val="bg1"/>
                </a:solidFill>
                <a:latin typeface="华文楷体" panose="02010600040101010101" pitchFamily="2" charset="-122"/>
                <a:ea typeface="华文楷体" panose="02010600040101010101" pitchFamily="2" charset="-122"/>
              </a:endParaRPr>
            </a:p>
          </p:txBody>
        </p:sp>
      </p:grpSp>
      <p:sp>
        <p:nvSpPr>
          <p:cNvPr id="10" name="TextBox 9"/>
          <p:cNvSpPr txBox="1"/>
          <p:nvPr/>
        </p:nvSpPr>
        <p:spPr>
          <a:xfrm>
            <a:off x="764876" y="3971026"/>
            <a:ext cx="7848872" cy="1200329"/>
          </a:xfrm>
          <a:prstGeom prst="rect">
            <a:avLst/>
          </a:prstGeom>
          <a:noFill/>
        </p:spPr>
        <p:txBody>
          <a:bodyPr wrap="square" rtlCol="0">
            <a:spAutoFit/>
          </a:bodyPr>
          <a:lstStyle/>
          <a:p>
            <a:pPr marL="342900" indent="-342900">
              <a:buFont typeface="Arial" panose="020B0604020202020204" pitchFamily="34" charset="0"/>
              <a:buChar char="•"/>
            </a:pPr>
            <a:r>
              <a:rPr lang="zh-CN" altLang="en-US" sz="2400" b="1" dirty="0">
                <a:solidFill>
                  <a:srgbClr val="003366"/>
                </a:solidFill>
                <a:latin typeface="Consolas" panose="020B0609020204030204" pitchFamily="49" charset="0"/>
                <a:ea typeface="华文楷体" panose="02010600040101010101" pitchFamily="2" charset="-122"/>
              </a:rPr>
              <a:t>原型模式：</a:t>
            </a:r>
            <a:r>
              <a:rPr lang="zh-CN" altLang="en-US" sz="2400" dirty="0">
                <a:latin typeface="Consolas" panose="020B0609020204030204" pitchFamily="49" charset="0"/>
                <a:ea typeface="华文楷体" panose="02010600040101010101" pitchFamily="2" charset="-122"/>
              </a:rPr>
              <a:t>利用对已有对象（原型）进行复制（或者叫拷贝）的方式，来创建新对象，以节省时间</a:t>
            </a:r>
            <a:endParaRPr lang="en-US" altLang="zh-CN" sz="2400" dirty="0">
              <a:latin typeface="Consolas" panose="020B0609020204030204" pitchFamily="49" charset="0"/>
              <a:ea typeface="华文楷体" panose="02010600040101010101" pitchFamily="2" charset="-122"/>
            </a:endParaRPr>
          </a:p>
          <a:p>
            <a:pPr marL="342900" indent="-342900">
              <a:buFont typeface="Arial" panose="020B0604020202020204" pitchFamily="34" charset="0"/>
              <a:buChar char="•"/>
            </a:pPr>
            <a:r>
              <a:rPr lang="zh-CN" altLang="en-US" sz="2400" b="1" dirty="0">
                <a:solidFill>
                  <a:srgbClr val="003366"/>
                </a:solidFill>
                <a:latin typeface="Consolas" panose="020B0609020204030204" pitchFamily="49" charset="0"/>
                <a:ea typeface="华文楷体" panose="02010600040101010101" pitchFamily="2" charset="-122"/>
              </a:rPr>
              <a:t>单例模式：</a:t>
            </a:r>
            <a:r>
              <a:rPr lang="zh-CN" altLang="en-US" sz="2400" dirty="0">
                <a:latin typeface="Consolas" panose="020B0609020204030204" pitchFamily="49" charset="0"/>
                <a:ea typeface="华文楷体" panose="02010600040101010101" pitchFamily="2" charset="-122"/>
              </a:rPr>
              <a:t>用来创建全局唯一的对象</a:t>
            </a:r>
            <a:endParaRPr lang="en-US" sz="2400" dirty="0">
              <a:latin typeface="Consolas" panose="020B0609020204030204" pitchFamily="49" charset="0"/>
              <a:ea typeface="华文楷体" panose="02010600040101010101" pitchFamily="2" charset="-122"/>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设计原则</a:t>
            </a:r>
          </a:p>
        </p:txBody>
      </p:sp>
      <p:sp>
        <p:nvSpPr>
          <p:cNvPr id="3" name="内容占位符 2"/>
          <p:cNvSpPr>
            <a:spLocks noGrp="1"/>
          </p:cNvSpPr>
          <p:nvPr>
            <p:ph idx="1"/>
          </p:nvPr>
        </p:nvSpPr>
        <p:spPr>
          <a:xfrm>
            <a:off x="539552" y="1340768"/>
            <a:ext cx="8136904" cy="5184576"/>
          </a:xfrm>
        </p:spPr>
        <p:txBody>
          <a:bodyPr/>
          <a:lstStyle/>
          <a:p>
            <a:r>
              <a:rPr lang="zh-CN" altLang="en-US" dirty="0"/>
              <a:t>开闭原则</a:t>
            </a:r>
            <a:endParaRPr lang="en-US" altLang="zh-CN" dirty="0"/>
          </a:p>
          <a:p>
            <a:pPr lvl="1"/>
            <a:r>
              <a:rPr lang="zh-CN" altLang="en-US" dirty="0"/>
              <a:t>一个软件实体，比如类，模块，函数应该对扩展开放，对修改关闭</a:t>
            </a:r>
            <a:endParaRPr lang="en-US" altLang="zh-CN" dirty="0"/>
          </a:p>
          <a:p>
            <a:pPr lvl="1"/>
            <a:r>
              <a:rPr lang="zh-CN" altLang="en-US" dirty="0"/>
              <a:t>最基础的设计原则</a:t>
            </a:r>
            <a:endParaRPr lang="en-US" altLang="zh-CN" dirty="0"/>
          </a:p>
          <a:p>
            <a:r>
              <a:rPr lang="zh-CN" altLang="en-US" sz="2800" b="1" dirty="0">
                <a:solidFill>
                  <a:srgbClr val="003366"/>
                </a:solidFill>
              </a:rPr>
              <a:t>单一职责原则</a:t>
            </a:r>
            <a:endParaRPr lang="en-US" altLang="zh-CN" sz="2800" b="1" dirty="0">
              <a:solidFill>
                <a:srgbClr val="003366"/>
              </a:solidFill>
            </a:endParaRPr>
          </a:p>
          <a:p>
            <a:pPr lvl="1"/>
            <a:r>
              <a:rPr lang="zh-CN" altLang="en-US" dirty="0"/>
              <a:t>每个类应该只有一个职责，只有一个原因可以引起它的改变</a:t>
            </a:r>
            <a:endParaRPr lang="en-US" altLang="zh-CN" dirty="0"/>
          </a:p>
          <a:p>
            <a:pPr lvl="1"/>
            <a:r>
              <a:rPr lang="zh-CN" altLang="en-US" dirty="0"/>
              <a:t>例如：迭代器模式使得数据结构与算法分离；可视化程序设计中页面与逻辑分离</a:t>
            </a:r>
            <a:endParaRPr lang="en-US" altLang="zh-CN" dirty="0"/>
          </a:p>
          <a:p>
            <a:r>
              <a:rPr lang="zh-CN" altLang="en-US" sz="2800" b="1" dirty="0">
                <a:solidFill>
                  <a:srgbClr val="003366"/>
                </a:solidFill>
              </a:rPr>
              <a:t>里氏代换原则</a:t>
            </a:r>
            <a:endParaRPr lang="en-US" altLang="zh-CN" sz="2800" b="1" dirty="0">
              <a:solidFill>
                <a:srgbClr val="003366"/>
              </a:solidFill>
            </a:endParaRPr>
          </a:p>
          <a:p>
            <a:pPr lvl="1"/>
            <a:r>
              <a:rPr lang="zh-CN" altLang="en-US" dirty="0"/>
              <a:t>只要父类出现的地方子类就可以出现，即子类尽量不修改父类的数据与方法，实现基类代码的充分复用</a:t>
            </a:r>
            <a:endParaRPr lang="en-US" altLang="zh-CN" dirty="0"/>
          </a:p>
        </p:txBody>
      </p:sp>
      <p:sp>
        <p:nvSpPr>
          <p:cNvPr id="4" name="灯片编号占位符 3"/>
          <p:cNvSpPr>
            <a:spLocks noGrp="1"/>
          </p:cNvSpPr>
          <p:nvPr>
            <p:ph type="sldNum" sz="quarter" idx="12"/>
          </p:nvPr>
        </p:nvSpPr>
        <p:spPr/>
        <p:txBody>
          <a:bodyPr/>
          <a:lstStyle/>
          <a:p>
            <a:fld id="{35BAD4BB-78AE-4348-B817-7175D1FF9E4B}" type="slidenum">
              <a:rPr lang="zh-CN" altLang="en-US" smtClean="0"/>
              <a:t>69</a:t>
            </a:fld>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简单枚举</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t>7</a:t>
            </a:fld>
            <a:endParaRPr lang="zh-CN" altLang="en-US" dirty="0"/>
          </a:p>
        </p:txBody>
      </p:sp>
      <p:sp>
        <p:nvSpPr>
          <p:cNvPr id="9" name="TextBox 3"/>
          <p:cNvSpPr txBox="1"/>
          <p:nvPr/>
        </p:nvSpPr>
        <p:spPr>
          <a:xfrm>
            <a:off x="834688" y="1682368"/>
            <a:ext cx="7306493" cy="3493264"/>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anose="02070309020205020404" pitchFamily="49" charset="0"/>
              </a:defRPr>
            </a:lvl1pPr>
          </a:lstStyle>
          <a:p>
            <a:r>
              <a:rPr lang="en-US" altLang="zh-CN" sz="1700" dirty="0">
                <a:solidFill>
                  <a:schemeClr val="tx1"/>
                </a:solidFill>
                <a:latin typeface="Consolas" panose="020B0609020204030204" pitchFamily="49" charset="0"/>
                <a:ea typeface="华文楷体" panose="02010600040101010101" pitchFamily="2" charset="-122"/>
                <a:cs typeface="+mn-cs"/>
              </a:rPr>
              <a:t>class Monitor {</a:t>
            </a:r>
          </a:p>
          <a:p>
            <a:r>
              <a:rPr lang="en-US" altLang="zh-CN" sz="1700" dirty="0">
                <a:solidFill>
                  <a:schemeClr val="tx1"/>
                </a:solidFill>
                <a:latin typeface="Consolas" panose="020B0609020204030204" pitchFamily="49" charset="0"/>
                <a:ea typeface="华文楷体" panose="02010600040101010101" pitchFamily="2" charset="-122"/>
                <a:cs typeface="+mn-cs"/>
              </a:rPr>
              <a:t>public:</a:t>
            </a:r>
          </a:p>
          <a:p>
            <a:r>
              <a:rPr lang="en-US" altLang="zh-CN" sz="1700" dirty="0">
                <a:solidFill>
                  <a:srgbClr val="FF0000"/>
                </a:solidFill>
                <a:latin typeface="Consolas" panose="020B0609020204030204" pitchFamily="49" charset="0"/>
                <a:ea typeface="华文楷体" panose="02010600040101010101" pitchFamily="2" charset="-122"/>
                <a:cs typeface="+mn-cs"/>
              </a:rPr>
              <a:t>	void </a:t>
            </a:r>
            <a:r>
              <a:rPr lang="en-US" altLang="zh-CN" sz="1700" dirty="0" err="1">
                <a:solidFill>
                  <a:srgbClr val="FF0000"/>
                </a:solidFill>
                <a:latin typeface="Consolas" panose="020B0609020204030204" pitchFamily="49" charset="0"/>
                <a:ea typeface="华文楷体" panose="02010600040101010101" pitchFamily="2" charset="-122"/>
                <a:cs typeface="+mn-cs"/>
              </a:rPr>
              <a:t>getLoad</a:t>
            </a:r>
            <a:r>
              <a:rPr lang="en-US" altLang="zh-CN" sz="1700" dirty="0">
                <a:solidFill>
                  <a:srgbClr val="FF0000"/>
                </a:solidFill>
                <a:latin typeface="Consolas" panose="020B0609020204030204" pitchFamily="49" charset="0"/>
                <a:ea typeface="华文楷体" panose="02010600040101010101" pitchFamily="2" charset="-122"/>
                <a:cs typeface="+mn-cs"/>
              </a:rPr>
              <a:t>();</a:t>
            </a:r>
          </a:p>
          <a:p>
            <a:r>
              <a:rPr lang="en-US" altLang="zh-CN" sz="1700" dirty="0">
                <a:solidFill>
                  <a:srgbClr val="FF0000"/>
                </a:solidFill>
                <a:latin typeface="Consolas" panose="020B0609020204030204" pitchFamily="49" charset="0"/>
                <a:ea typeface="华文楷体" panose="02010600040101010101" pitchFamily="2" charset="-122"/>
                <a:cs typeface="+mn-cs"/>
              </a:rPr>
              <a:t>	void </a:t>
            </a:r>
            <a:r>
              <a:rPr lang="en-US" altLang="zh-CN" sz="1700" dirty="0" err="1">
                <a:solidFill>
                  <a:srgbClr val="FF0000"/>
                </a:solidFill>
                <a:latin typeface="Consolas" panose="020B0609020204030204" pitchFamily="49" charset="0"/>
                <a:ea typeface="华文楷体" panose="02010600040101010101" pitchFamily="2" charset="-122"/>
                <a:cs typeface="+mn-cs"/>
              </a:rPr>
              <a:t>getTotalMemory</a:t>
            </a:r>
            <a:r>
              <a:rPr lang="en-US" altLang="zh-CN" sz="1700" dirty="0">
                <a:solidFill>
                  <a:srgbClr val="FF0000"/>
                </a:solidFill>
                <a:latin typeface="Consolas" panose="020B0609020204030204" pitchFamily="49" charset="0"/>
                <a:ea typeface="华文楷体" panose="02010600040101010101" pitchFamily="2" charset="-122"/>
                <a:cs typeface="+mn-cs"/>
              </a:rPr>
              <a:t>();</a:t>
            </a:r>
          </a:p>
          <a:p>
            <a:r>
              <a:rPr lang="en-US" altLang="zh-CN" sz="1700" dirty="0">
                <a:solidFill>
                  <a:srgbClr val="FF0000"/>
                </a:solidFill>
                <a:latin typeface="Consolas" panose="020B0609020204030204" pitchFamily="49" charset="0"/>
                <a:ea typeface="华文楷体" panose="02010600040101010101" pitchFamily="2" charset="-122"/>
                <a:cs typeface="+mn-cs"/>
              </a:rPr>
              <a:t>	void </a:t>
            </a:r>
            <a:r>
              <a:rPr lang="en-US" altLang="zh-CN" sz="1700" dirty="0" err="1">
                <a:solidFill>
                  <a:srgbClr val="FF0000"/>
                </a:solidFill>
                <a:latin typeface="Consolas" panose="020B0609020204030204" pitchFamily="49" charset="0"/>
                <a:ea typeface="华文楷体" panose="02010600040101010101" pitchFamily="2" charset="-122"/>
                <a:cs typeface="+mn-cs"/>
              </a:rPr>
              <a:t>getUsedMemory</a:t>
            </a:r>
            <a:r>
              <a:rPr lang="en-US" altLang="zh-CN" sz="1700" dirty="0">
                <a:solidFill>
                  <a:srgbClr val="FF0000"/>
                </a:solidFill>
                <a:latin typeface="Consolas" panose="020B0609020204030204" pitchFamily="49" charset="0"/>
                <a:ea typeface="华文楷体" panose="02010600040101010101" pitchFamily="2" charset="-122"/>
                <a:cs typeface="+mn-cs"/>
              </a:rPr>
              <a:t>();</a:t>
            </a:r>
          </a:p>
          <a:p>
            <a:r>
              <a:rPr lang="en-US" altLang="zh-CN" sz="1700" dirty="0">
                <a:solidFill>
                  <a:srgbClr val="FF0000"/>
                </a:solidFill>
                <a:latin typeface="Consolas" panose="020B0609020204030204" pitchFamily="49" charset="0"/>
                <a:ea typeface="华文楷体" panose="02010600040101010101" pitchFamily="2" charset="-122"/>
                <a:cs typeface="+mn-cs"/>
              </a:rPr>
              <a:t>	void </a:t>
            </a:r>
            <a:r>
              <a:rPr lang="en-US" altLang="zh-CN" sz="1700" dirty="0" err="1">
                <a:solidFill>
                  <a:srgbClr val="FF0000"/>
                </a:solidFill>
                <a:latin typeface="Consolas" panose="020B0609020204030204" pitchFamily="49" charset="0"/>
                <a:ea typeface="华文楷体" panose="02010600040101010101" pitchFamily="2" charset="-122"/>
                <a:cs typeface="+mn-cs"/>
              </a:rPr>
              <a:t>getNetworkLatency</a:t>
            </a:r>
            <a:r>
              <a:rPr lang="en-US" altLang="zh-CN" sz="1700" dirty="0">
                <a:solidFill>
                  <a:srgbClr val="FF0000"/>
                </a:solidFill>
                <a:latin typeface="Consolas" panose="020B0609020204030204" pitchFamily="49" charset="0"/>
                <a:ea typeface="华文楷体" panose="02010600040101010101" pitchFamily="2" charset="-122"/>
                <a:cs typeface="+mn-cs"/>
              </a:rPr>
              <a:t>();</a:t>
            </a:r>
            <a:r>
              <a:rPr lang="en-US" altLang="zh-CN" sz="1700" dirty="0">
                <a:solidFill>
                  <a:schemeClr val="tx1"/>
                </a:solidFill>
                <a:latin typeface="Consolas" panose="020B0609020204030204" pitchFamily="49" charset="0"/>
                <a:ea typeface="华文楷体" panose="02010600040101010101" pitchFamily="2" charset="-122"/>
                <a:cs typeface="+mn-cs"/>
              </a:rPr>
              <a:t> </a:t>
            </a:r>
          </a:p>
          <a:p>
            <a:r>
              <a:rPr lang="en-US" altLang="zh-CN" sz="1700" dirty="0">
                <a:solidFill>
                  <a:schemeClr val="tx1"/>
                </a:solidFill>
                <a:latin typeface="Consolas" panose="020B0609020204030204" pitchFamily="49" charset="0"/>
                <a:ea typeface="华文楷体" panose="02010600040101010101" pitchFamily="2" charset="-122"/>
                <a:cs typeface="+mn-cs"/>
              </a:rPr>
              <a:t>	virtual ~Monitor();</a:t>
            </a:r>
          </a:p>
          <a:p>
            <a:r>
              <a:rPr lang="en-US" altLang="zh-CN" sz="1700" dirty="0">
                <a:solidFill>
                  <a:schemeClr val="tx1"/>
                </a:solidFill>
                <a:latin typeface="Consolas" panose="020B0609020204030204" pitchFamily="49" charset="0"/>
                <a:ea typeface="华文楷体" panose="02010600040101010101" pitchFamily="2" charset="-122"/>
                <a:cs typeface="+mn-cs"/>
              </a:rPr>
              <a:t>	void show();</a:t>
            </a:r>
          </a:p>
          <a:p>
            <a:r>
              <a:rPr lang="en-US" altLang="zh-CN" sz="1700" dirty="0">
                <a:solidFill>
                  <a:schemeClr val="tx1"/>
                </a:solidFill>
                <a:latin typeface="Consolas" panose="020B0609020204030204" pitchFamily="49" charset="0"/>
                <a:ea typeface="华文楷体" panose="02010600040101010101" pitchFamily="2" charset="-122"/>
                <a:cs typeface="+mn-cs"/>
              </a:rPr>
              <a:t>private:</a:t>
            </a:r>
            <a:br>
              <a:rPr lang="en-US" altLang="zh-CN" sz="1700" b="1" dirty="0">
                <a:solidFill>
                  <a:schemeClr val="tx1"/>
                </a:solidFill>
                <a:latin typeface="Consolas" panose="020B0609020204030204" pitchFamily="49" charset="0"/>
                <a:ea typeface="华文楷体" panose="02010600040101010101" pitchFamily="2" charset="-122"/>
                <a:cs typeface="+mn-cs"/>
              </a:rPr>
            </a:br>
            <a:r>
              <a:rPr lang="en-US" altLang="zh-CN" sz="1700" dirty="0">
                <a:solidFill>
                  <a:srgbClr val="FF0000"/>
                </a:solidFill>
                <a:latin typeface="Consolas" panose="020B0609020204030204" pitchFamily="49" charset="0"/>
                <a:ea typeface="华文楷体" panose="02010600040101010101" pitchFamily="2" charset="-122"/>
                <a:cs typeface="+mn-cs"/>
              </a:rPr>
              <a:t>//</a:t>
            </a:r>
            <a:r>
              <a:rPr lang="zh-CN" altLang="en-US" sz="1700" dirty="0">
                <a:solidFill>
                  <a:srgbClr val="FF0000"/>
                </a:solidFill>
                <a:latin typeface="Consolas" panose="020B0609020204030204" pitchFamily="49" charset="0"/>
                <a:ea typeface="华文楷体" panose="02010600040101010101" pitchFamily="2" charset="-122"/>
                <a:cs typeface="+mn-cs"/>
              </a:rPr>
              <a:t>用以存储信息的成员变量</a:t>
            </a:r>
            <a:endParaRPr lang="en-US" altLang="zh-CN" sz="1700" dirty="0">
              <a:solidFill>
                <a:srgbClr val="FF0000"/>
              </a:solidFill>
              <a:latin typeface="Consolas" panose="020B0609020204030204" pitchFamily="49" charset="0"/>
              <a:ea typeface="华文楷体" panose="02010600040101010101" pitchFamily="2" charset="-122"/>
              <a:cs typeface="+mn-cs"/>
            </a:endParaRPr>
          </a:p>
          <a:p>
            <a:r>
              <a:rPr lang="en-US" altLang="zh-CN" sz="1700" dirty="0">
                <a:solidFill>
                  <a:schemeClr val="tx1"/>
                </a:solidFill>
                <a:latin typeface="Consolas" panose="020B0609020204030204" pitchFamily="49" charset="0"/>
                <a:ea typeface="华文楷体" panose="02010600040101010101" pitchFamily="2" charset="-122"/>
                <a:cs typeface="+mn-cs"/>
              </a:rPr>
              <a:t>	float load, latency;</a:t>
            </a:r>
          </a:p>
          <a:p>
            <a:r>
              <a:rPr lang="en-US" altLang="zh-CN" sz="1700" dirty="0">
                <a:solidFill>
                  <a:schemeClr val="tx1"/>
                </a:solidFill>
                <a:latin typeface="Consolas" panose="020B0609020204030204" pitchFamily="49" charset="0"/>
                <a:ea typeface="华文楷体" panose="02010600040101010101" pitchFamily="2" charset="-122"/>
                <a:cs typeface="+mn-cs"/>
              </a:rPr>
              <a:t>	long </a:t>
            </a:r>
            <a:r>
              <a:rPr lang="en-US" altLang="zh-CN" sz="1700" dirty="0" err="1">
                <a:solidFill>
                  <a:schemeClr val="tx1"/>
                </a:solidFill>
                <a:latin typeface="Consolas" panose="020B0609020204030204" pitchFamily="49" charset="0"/>
                <a:ea typeface="华文楷体" panose="02010600040101010101" pitchFamily="2" charset="-122"/>
                <a:cs typeface="+mn-cs"/>
              </a:rPr>
              <a:t>totalMemory</a:t>
            </a:r>
            <a:r>
              <a:rPr lang="en-US" altLang="zh-CN" sz="1700" dirty="0">
                <a:solidFill>
                  <a:schemeClr val="tx1"/>
                </a:solidFill>
                <a:latin typeface="Consolas" panose="020B0609020204030204" pitchFamily="49" charset="0"/>
                <a:ea typeface="华文楷体" panose="02010600040101010101" pitchFamily="2" charset="-122"/>
                <a:cs typeface="+mn-cs"/>
              </a:rPr>
              <a:t>, </a:t>
            </a:r>
            <a:r>
              <a:rPr lang="en-US" altLang="zh-CN" sz="1700" dirty="0" err="1">
                <a:solidFill>
                  <a:schemeClr val="tx1"/>
                </a:solidFill>
                <a:latin typeface="Consolas" panose="020B0609020204030204" pitchFamily="49" charset="0"/>
                <a:ea typeface="华文楷体" panose="02010600040101010101" pitchFamily="2" charset="-122"/>
                <a:cs typeface="+mn-cs"/>
              </a:rPr>
              <a:t>usedMemory</a:t>
            </a:r>
            <a:r>
              <a:rPr lang="en-US" altLang="zh-CN" sz="1700" dirty="0">
                <a:solidFill>
                  <a:schemeClr val="tx1"/>
                </a:solidFill>
                <a:latin typeface="Consolas" panose="020B0609020204030204" pitchFamily="49" charset="0"/>
                <a:ea typeface="华文楷体" panose="02010600040101010101" pitchFamily="2" charset="-122"/>
                <a:cs typeface="+mn-cs"/>
              </a:rPr>
              <a:t>;</a:t>
            </a:r>
          </a:p>
          <a:p>
            <a:r>
              <a:rPr lang="en-US" altLang="zh-CN" sz="1700" dirty="0">
                <a:solidFill>
                  <a:schemeClr val="tx1"/>
                </a:solidFill>
                <a:latin typeface="Consolas" panose="020B0609020204030204" pitchFamily="49" charset="0"/>
                <a:ea typeface="华文楷体" panose="02010600040101010101" pitchFamily="2" charset="-122"/>
                <a:cs typeface="+mn-cs"/>
              </a:rPr>
              <a:t>};</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设计模式七大原则</a:t>
            </a:r>
          </a:p>
        </p:txBody>
      </p:sp>
      <p:sp>
        <p:nvSpPr>
          <p:cNvPr id="3" name="内容占位符 2"/>
          <p:cNvSpPr>
            <a:spLocks noGrp="1"/>
          </p:cNvSpPr>
          <p:nvPr>
            <p:ph idx="1"/>
          </p:nvPr>
        </p:nvSpPr>
        <p:spPr>
          <a:xfrm>
            <a:off x="539552" y="1340768"/>
            <a:ext cx="8136904" cy="4749029"/>
          </a:xfrm>
        </p:spPr>
        <p:txBody>
          <a:bodyPr/>
          <a:lstStyle/>
          <a:p>
            <a:r>
              <a:rPr lang="zh-CN" altLang="en-US" dirty="0"/>
              <a:t>依赖倒转原则</a:t>
            </a:r>
            <a:endParaRPr lang="en-US" altLang="zh-CN" dirty="0"/>
          </a:p>
          <a:p>
            <a:pPr lvl="1"/>
            <a:r>
              <a:rPr lang="zh-CN" altLang="en-US" dirty="0"/>
              <a:t>要依赖于抽象，不要依赖于具体。针对接口编程，而不是针对实现编程。具体而言就是上层模块不应该依赖底层模块，使用接口和抽象类指定好规范，剩下的具体细节由实现类来完成</a:t>
            </a:r>
            <a:endParaRPr lang="en-US" altLang="zh-CN" dirty="0"/>
          </a:p>
          <a:p>
            <a:pPr lvl="1"/>
            <a:r>
              <a:rPr lang="zh-CN" altLang="en-US" dirty="0"/>
              <a:t>例如：策略模式</a:t>
            </a:r>
            <a:r>
              <a:rPr lang="en-US" altLang="zh-CN" dirty="0"/>
              <a:t>/</a:t>
            </a:r>
            <a:r>
              <a:rPr lang="zh-CN" altLang="en-US" dirty="0"/>
              <a:t>模板方法模式不依赖于具体的策略实现，只依赖于抽象</a:t>
            </a:r>
            <a:endParaRPr lang="en-US" altLang="zh-CN" b="1" dirty="0">
              <a:solidFill>
                <a:srgbClr val="003366"/>
              </a:solidFill>
            </a:endParaRPr>
          </a:p>
          <a:p>
            <a:r>
              <a:rPr lang="zh-CN" altLang="en-US" sz="2800" b="1" dirty="0">
                <a:solidFill>
                  <a:srgbClr val="003366"/>
                </a:solidFill>
              </a:rPr>
              <a:t>接口隔离原则</a:t>
            </a:r>
            <a:endParaRPr lang="en-US" altLang="zh-CN" sz="2800" b="1" dirty="0">
              <a:solidFill>
                <a:srgbClr val="003366"/>
              </a:solidFill>
            </a:endParaRPr>
          </a:p>
          <a:p>
            <a:pPr lvl="1"/>
            <a:r>
              <a:rPr lang="zh-CN" altLang="en-US" dirty="0"/>
              <a:t>不要建立臃肿庞大的接口。即接口尽量细化的同时接口中的方法尽量少</a:t>
            </a:r>
            <a:endParaRPr lang="en-US" altLang="zh-CN" dirty="0"/>
          </a:p>
          <a:p>
            <a:pPr lvl="1"/>
            <a:r>
              <a:rPr lang="zh-CN" altLang="en-US" dirty="0"/>
              <a:t>功能拆分粒度太小，将使得类、接口的数量过多；功能拆分粒度太大，将使得类之间耦合度高，程序不灵活</a:t>
            </a:r>
            <a:endParaRPr lang="en-US" altLang="zh-CN" dirty="0"/>
          </a:p>
          <a:p>
            <a:pPr lvl="1"/>
            <a:endParaRPr lang="en-US" altLang="zh-CN" sz="2000" b="1" dirty="0">
              <a:solidFill>
                <a:srgbClr val="003366"/>
              </a:solidFill>
            </a:endParaRPr>
          </a:p>
        </p:txBody>
      </p:sp>
      <p:sp>
        <p:nvSpPr>
          <p:cNvPr id="4" name="灯片编号占位符 3"/>
          <p:cNvSpPr>
            <a:spLocks noGrp="1"/>
          </p:cNvSpPr>
          <p:nvPr>
            <p:ph type="sldNum" sz="quarter" idx="12"/>
          </p:nvPr>
        </p:nvSpPr>
        <p:spPr/>
        <p:txBody>
          <a:bodyPr/>
          <a:lstStyle/>
          <a:p>
            <a:fld id="{35BAD4BB-78AE-4348-B817-7175D1FF9E4B}" type="slidenum">
              <a:rPr lang="zh-CN" altLang="en-US" smtClean="0"/>
              <a:t>70</a:t>
            </a:fld>
            <a:endParaRPr lang="zh-CN" alt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设计原则</a:t>
            </a:r>
          </a:p>
        </p:txBody>
      </p:sp>
      <p:sp>
        <p:nvSpPr>
          <p:cNvPr id="3" name="内容占位符 2"/>
          <p:cNvSpPr>
            <a:spLocks noGrp="1"/>
          </p:cNvSpPr>
          <p:nvPr>
            <p:ph idx="1"/>
          </p:nvPr>
        </p:nvSpPr>
        <p:spPr>
          <a:xfrm>
            <a:off x="539552" y="1340768"/>
            <a:ext cx="8136904" cy="4749029"/>
          </a:xfrm>
        </p:spPr>
        <p:txBody>
          <a:bodyPr/>
          <a:lstStyle/>
          <a:p>
            <a:r>
              <a:rPr lang="zh-CN" altLang="en-US" dirty="0"/>
              <a:t>迪米特原则</a:t>
            </a:r>
            <a:endParaRPr lang="en-US" altLang="zh-CN" dirty="0"/>
          </a:p>
          <a:p>
            <a:pPr lvl="1"/>
            <a:r>
              <a:rPr lang="zh-CN" altLang="en-US" dirty="0"/>
              <a:t>最少知道原则，一个对象应该对其他对象有最少的了解，使得功能模块相对独立</a:t>
            </a:r>
            <a:endParaRPr lang="en-US" altLang="zh-CN" sz="2800" dirty="0"/>
          </a:p>
          <a:p>
            <a:r>
              <a:rPr lang="zh-CN" altLang="en-US" dirty="0"/>
              <a:t>合成复用原则</a:t>
            </a:r>
            <a:endParaRPr lang="en-US" altLang="zh-CN" dirty="0"/>
          </a:p>
          <a:p>
            <a:pPr lvl="1"/>
            <a:r>
              <a:rPr lang="zh-CN" altLang="en-US" dirty="0"/>
              <a:t>合成复用原则就是指在一个新的对象里通过关联关系（包括组合关系）来使用一些已有的对象，使之成为新对象的一部分；新对象通过委派调用已有对象的方法达到复用其已有功能的目的</a:t>
            </a:r>
            <a:endParaRPr lang="en-US" altLang="zh-CN" dirty="0"/>
          </a:p>
          <a:p>
            <a:pPr lvl="1"/>
            <a:r>
              <a:rPr lang="zh-CN" altLang="en-US" dirty="0"/>
              <a:t>即在实现扩展类功能时，优先考虑使用组合而不是继承；如需要使用继承，则遵守里氏代换原则</a:t>
            </a:r>
            <a:endParaRPr lang="en-US" altLang="zh-CN" sz="2800" dirty="0"/>
          </a:p>
          <a:p>
            <a:pPr lvl="1"/>
            <a:endParaRPr lang="en-US" altLang="zh-CN" sz="2000" b="1" dirty="0">
              <a:solidFill>
                <a:srgbClr val="003366"/>
              </a:solidFill>
            </a:endParaRPr>
          </a:p>
          <a:p>
            <a:r>
              <a:rPr lang="zh-CN" altLang="en-US" sz="2400" dirty="0"/>
              <a:t>在程序设计中尽量遵循七大原则，但也需根据实际情况调整，切勿滥用设计模式使得代码过度冗余</a:t>
            </a:r>
            <a:endParaRPr lang="en-US" altLang="zh-CN" sz="2400" b="1" dirty="0">
              <a:solidFill>
                <a:srgbClr val="003366"/>
              </a:solidFill>
            </a:endParaRPr>
          </a:p>
        </p:txBody>
      </p:sp>
      <p:sp>
        <p:nvSpPr>
          <p:cNvPr id="4" name="灯片编号占位符 3"/>
          <p:cNvSpPr>
            <a:spLocks noGrp="1"/>
          </p:cNvSpPr>
          <p:nvPr>
            <p:ph type="sldNum" sz="quarter" idx="12"/>
          </p:nvPr>
        </p:nvSpPr>
        <p:spPr/>
        <p:txBody>
          <a:bodyPr/>
          <a:lstStyle/>
          <a:p>
            <a:fld id="{35BAD4BB-78AE-4348-B817-7175D1FF9E4B}" type="slidenum">
              <a:rPr lang="zh-CN" altLang="en-US" smtClean="0"/>
              <a:t>71</a:t>
            </a:fld>
            <a:endParaRPr lang="zh-CN" alt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ctrTitle"/>
          </p:nvPr>
        </p:nvSpPr>
        <p:spPr>
          <a:xfrm>
            <a:off x="684213" y="2420938"/>
            <a:ext cx="7772400" cy="1800225"/>
          </a:xfrm>
        </p:spPr>
        <p:txBody>
          <a:bodyPr/>
          <a:lstStyle/>
          <a:p>
            <a:r>
              <a:rPr lang="zh-TW" altLang="en-US" sz="11500">
                <a:solidFill>
                  <a:srgbClr val="0070C0"/>
                </a:solidFill>
              </a:rPr>
              <a:t>结 束</a:t>
            </a:r>
            <a:endParaRPr lang="en-US" altLang="zh-CN" sz="11500">
              <a:solidFill>
                <a:srgbClr val="0070C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简单枚举</a:t>
            </a:r>
          </a:p>
        </p:txBody>
      </p:sp>
      <p:sp>
        <p:nvSpPr>
          <p:cNvPr id="4" name="灯片编号占位符 3"/>
          <p:cNvSpPr>
            <a:spLocks noGrp="1"/>
          </p:cNvSpPr>
          <p:nvPr>
            <p:ph type="sldNum" sz="quarter" idx="12"/>
          </p:nvPr>
        </p:nvSpPr>
        <p:spPr/>
        <p:txBody>
          <a:bodyPr/>
          <a:lstStyle/>
          <a:p>
            <a:fld id="{35BAD4BB-78AE-4348-B817-7175D1FF9E4B}" type="slidenum">
              <a:rPr lang="zh-CN" altLang="en-US" smtClean="0"/>
              <a:t>8</a:t>
            </a:fld>
            <a:endParaRPr lang="zh-CN" altLang="en-US" dirty="0"/>
          </a:p>
        </p:txBody>
      </p:sp>
      <p:sp>
        <p:nvSpPr>
          <p:cNvPr id="5" name="TextBox 3"/>
          <p:cNvSpPr txBox="1"/>
          <p:nvPr/>
        </p:nvSpPr>
        <p:spPr>
          <a:xfrm>
            <a:off x="251520" y="1268760"/>
            <a:ext cx="8640960" cy="4708981"/>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anose="02070309020205020404" pitchFamily="49" charset="0"/>
              </a:defRPr>
            </a:lvl1pPr>
          </a:lstStyle>
          <a:p>
            <a:r>
              <a:rPr lang="en-US" altLang="zh-CN" sz="1500" dirty="0">
                <a:solidFill>
                  <a:srgbClr val="FF0000"/>
                </a:solidFill>
                <a:latin typeface="Consolas" panose="020B0609020204030204" pitchFamily="49" charset="0"/>
                <a:ea typeface="华文楷体" panose="02010600040101010101" pitchFamily="2" charset="-122"/>
                <a:cs typeface="+mn-cs"/>
              </a:rPr>
              <a:t>//</a:t>
            </a:r>
            <a:r>
              <a:rPr lang="zh-CN" altLang="en-US" sz="1500" dirty="0">
                <a:solidFill>
                  <a:srgbClr val="FF0000"/>
                </a:solidFill>
                <a:latin typeface="Consolas" panose="020B0609020204030204" pitchFamily="49" charset="0"/>
                <a:ea typeface="华文楷体" panose="02010600040101010101" pitchFamily="2" charset="-122"/>
                <a:cs typeface="+mn-cs"/>
              </a:rPr>
              <a:t>规定所有的系统类型</a:t>
            </a:r>
            <a:endParaRPr lang="en-US" altLang="zh-CN" sz="1500" dirty="0">
              <a:solidFill>
                <a:srgbClr val="FF0000"/>
              </a:solidFill>
              <a:latin typeface="Consolas" panose="020B0609020204030204" pitchFamily="49" charset="0"/>
              <a:ea typeface="华文楷体" panose="02010600040101010101" pitchFamily="2" charset="-122"/>
              <a:cs typeface="+mn-cs"/>
            </a:endParaRPr>
          </a:p>
          <a:p>
            <a:r>
              <a:rPr lang="en-US" altLang="zh-CN" sz="1500" dirty="0" err="1">
                <a:solidFill>
                  <a:schemeClr val="tx1"/>
                </a:solidFill>
                <a:latin typeface="Consolas" panose="020B0609020204030204" pitchFamily="49" charset="0"/>
                <a:ea typeface="华文楷体" panose="02010600040101010101" pitchFamily="2" charset="-122"/>
                <a:cs typeface="+mn-cs"/>
              </a:rPr>
              <a:t>enum</a:t>
            </a:r>
            <a:r>
              <a:rPr lang="en-US" altLang="zh-CN" sz="1500" dirty="0">
                <a:solidFill>
                  <a:schemeClr val="tx1"/>
                </a:solidFill>
                <a:latin typeface="Consolas" panose="020B0609020204030204" pitchFamily="49" charset="0"/>
                <a:ea typeface="华文楷体" panose="02010600040101010101" pitchFamily="2" charset="-122"/>
                <a:cs typeface="+mn-cs"/>
              </a:rPr>
              <a:t> </a:t>
            </a:r>
            <a:r>
              <a:rPr lang="en-US" altLang="zh-CN" sz="1500" dirty="0" err="1">
                <a:solidFill>
                  <a:schemeClr val="tx1"/>
                </a:solidFill>
                <a:latin typeface="Consolas" panose="020B0609020204030204" pitchFamily="49" charset="0"/>
                <a:ea typeface="华文楷体" panose="02010600040101010101" pitchFamily="2" charset="-122"/>
                <a:cs typeface="+mn-cs"/>
              </a:rPr>
              <a:t>MonitorType</a:t>
            </a:r>
            <a:r>
              <a:rPr lang="en-US" altLang="zh-CN" sz="1500" dirty="0">
                <a:solidFill>
                  <a:schemeClr val="tx1"/>
                </a:solidFill>
                <a:latin typeface="Consolas" panose="020B0609020204030204" pitchFamily="49" charset="0"/>
                <a:ea typeface="华文楷体" panose="02010600040101010101" pitchFamily="2" charset="-122"/>
                <a:cs typeface="+mn-cs"/>
              </a:rPr>
              <a:t> </a:t>
            </a:r>
          </a:p>
          <a:p>
            <a:r>
              <a:rPr lang="en-US" altLang="zh-CN" sz="1500" dirty="0">
                <a:solidFill>
                  <a:schemeClr val="tx1"/>
                </a:solidFill>
                <a:latin typeface="Consolas" panose="020B0609020204030204" pitchFamily="49" charset="0"/>
                <a:ea typeface="华文楷体" panose="02010600040101010101" pitchFamily="2" charset="-122"/>
                <a:cs typeface="+mn-cs"/>
              </a:rPr>
              <a:t>		{Win32, Win64, Ganglia};</a:t>
            </a:r>
          </a:p>
          <a:p>
            <a:r>
              <a:rPr lang="en-US" altLang="zh-CN" sz="1500" dirty="0" err="1">
                <a:solidFill>
                  <a:schemeClr val="tx1"/>
                </a:solidFill>
                <a:latin typeface="Consolas" panose="020B0609020204030204" pitchFamily="49" charset="0"/>
                <a:ea typeface="华文楷体" panose="02010600040101010101" pitchFamily="2" charset="-122"/>
                <a:cs typeface="+mn-cs"/>
              </a:rPr>
              <a:t>MonitorType</a:t>
            </a:r>
            <a:r>
              <a:rPr lang="en-US" altLang="zh-CN" sz="1500" dirty="0">
                <a:solidFill>
                  <a:schemeClr val="tx1"/>
                </a:solidFill>
                <a:latin typeface="Consolas" panose="020B0609020204030204" pitchFamily="49" charset="0"/>
                <a:ea typeface="华文楷体" panose="02010600040101010101" pitchFamily="2" charset="-122"/>
                <a:cs typeface="+mn-cs"/>
              </a:rPr>
              <a:t> type = </a:t>
            </a:r>
            <a:r>
              <a:rPr lang="en-US" altLang="zh-CN" sz="1500" dirty="0">
                <a:solidFill>
                  <a:srgbClr val="FF0000"/>
                </a:solidFill>
                <a:latin typeface="Consolas" panose="020B0609020204030204" pitchFamily="49" charset="0"/>
                <a:ea typeface="华文楷体" panose="02010600040101010101" pitchFamily="2" charset="-122"/>
                <a:cs typeface="+mn-cs"/>
              </a:rPr>
              <a:t>Ganglia</a:t>
            </a:r>
            <a:r>
              <a:rPr lang="en-US" altLang="zh-CN" sz="1500" dirty="0">
                <a:solidFill>
                  <a:schemeClr val="tx1"/>
                </a:solidFill>
                <a:latin typeface="Consolas" panose="020B0609020204030204" pitchFamily="49" charset="0"/>
                <a:ea typeface="华文楷体" panose="02010600040101010101" pitchFamily="2" charset="-122"/>
                <a:cs typeface="+mn-cs"/>
              </a:rPr>
              <a:t>;</a:t>
            </a:r>
          </a:p>
          <a:p>
            <a:r>
              <a:rPr lang="en-US" altLang="zh-CN" sz="1500" dirty="0">
                <a:solidFill>
                  <a:schemeClr val="tx1"/>
                </a:solidFill>
                <a:latin typeface="Consolas" panose="020B0609020204030204" pitchFamily="49" charset="0"/>
                <a:ea typeface="华文楷体" panose="02010600040101010101" pitchFamily="2" charset="-122"/>
                <a:cs typeface="+mn-cs"/>
              </a:rPr>
              <a:t>…</a:t>
            </a:r>
          </a:p>
          <a:p>
            <a:r>
              <a:rPr lang="en-US" altLang="zh-CN" sz="1500" dirty="0">
                <a:solidFill>
                  <a:srgbClr val="FF0000"/>
                </a:solidFill>
                <a:latin typeface="Consolas" panose="020B0609020204030204" pitchFamily="49" charset="0"/>
                <a:ea typeface="华文楷体" panose="02010600040101010101" pitchFamily="2" charset="-122"/>
              </a:rPr>
              <a:t>//</a:t>
            </a:r>
            <a:r>
              <a:rPr lang="zh-CN" altLang="en-US" sz="1500" dirty="0">
                <a:solidFill>
                  <a:srgbClr val="FF0000"/>
                </a:solidFill>
                <a:latin typeface="Consolas" panose="020B0609020204030204" pitchFamily="49" charset="0"/>
                <a:ea typeface="华文楷体" panose="02010600040101010101" pitchFamily="2" charset="-122"/>
              </a:rPr>
              <a:t>获取负载信息的实现</a:t>
            </a:r>
            <a:endParaRPr lang="en-US" altLang="zh-CN" sz="1500" dirty="0">
              <a:solidFill>
                <a:schemeClr val="tx1"/>
              </a:solidFill>
              <a:latin typeface="Consolas" panose="020B0609020204030204" pitchFamily="49" charset="0"/>
              <a:ea typeface="华文楷体" panose="02010600040101010101" pitchFamily="2" charset="-122"/>
              <a:cs typeface="+mn-cs"/>
            </a:endParaRPr>
          </a:p>
          <a:p>
            <a:r>
              <a:rPr lang="en-US" altLang="zh-CN" sz="1500" dirty="0">
                <a:solidFill>
                  <a:schemeClr val="tx1"/>
                </a:solidFill>
                <a:latin typeface="Consolas" panose="020B0609020204030204" pitchFamily="49" charset="0"/>
                <a:ea typeface="华文楷体" panose="02010600040101010101" pitchFamily="2" charset="-122"/>
                <a:cs typeface="+mn-cs"/>
              </a:rPr>
              <a:t>void Monitor::</a:t>
            </a:r>
            <a:r>
              <a:rPr lang="en-US" altLang="zh-CN" sz="1500" dirty="0" err="1">
                <a:solidFill>
                  <a:schemeClr val="tx1"/>
                </a:solidFill>
                <a:latin typeface="Consolas" panose="020B0609020204030204" pitchFamily="49" charset="0"/>
                <a:ea typeface="华文楷体" panose="02010600040101010101" pitchFamily="2" charset="-122"/>
                <a:cs typeface="+mn-cs"/>
              </a:rPr>
              <a:t>getLoad</a:t>
            </a:r>
            <a:r>
              <a:rPr lang="en-US" altLang="zh-CN" sz="1500" dirty="0">
                <a:solidFill>
                  <a:schemeClr val="tx1"/>
                </a:solidFill>
                <a:latin typeface="Consolas" panose="020B0609020204030204" pitchFamily="49" charset="0"/>
                <a:ea typeface="华文楷体" panose="02010600040101010101" pitchFamily="2" charset="-122"/>
                <a:cs typeface="+mn-cs"/>
              </a:rPr>
              <a:t>() {</a:t>
            </a:r>
            <a:endParaRPr lang="en-US" altLang="zh-CN" sz="1500" dirty="0">
              <a:solidFill>
                <a:srgbClr val="FF0000"/>
              </a:solidFill>
              <a:latin typeface="Consolas" panose="020B0609020204030204" pitchFamily="49" charset="0"/>
              <a:ea typeface="华文楷体" panose="02010600040101010101" pitchFamily="2" charset="-122"/>
              <a:cs typeface="+mn-cs"/>
            </a:endParaRPr>
          </a:p>
          <a:p>
            <a:r>
              <a:rPr lang="en-US" altLang="zh-CN" sz="1500" dirty="0">
                <a:solidFill>
                  <a:schemeClr val="tx1"/>
                </a:solidFill>
                <a:latin typeface="Consolas" panose="020B0609020204030204" pitchFamily="49" charset="0"/>
                <a:ea typeface="华文楷体" panose="02010600040101010101" pitchFamily="2" charset="-122"/>
                <a:cs typeface="+mn-cs"/>
              </a:rPr>
              <a:t>	switch (type) {</a:t>
            </a:r>
          </a:p>
          <a:p>
            <a:r>
              <a:rPr lang="en-US" altLang="zh-CN" sz="1500" dirty="0">
                <a:solidFill>
                  <a:srgbClr val="FF0000"/>
                </a:solidFill>
                <a:latin typeface="Consolas" panose="020B0609020204030204" pitchFamily="49" charset="0"/>
                <a:ea typeface="华文楷体" panose="02010600040101010101" pitchFamily="2" charset="-122"/>
              </a:rPr>
              <a:t>		//Win32</a:t>
            </a:r>
            <a:r>
              <a:rPr lang="zh-CN" altLang="en-US" sz="1500" dirty="0">
                <a:solidFill>
                  <a:srgbClr val="FF0000"/>
                </a:solidFill>
                <a:latin typeface="Consolas" panose="020B0609020204030204" pitchFamily="49" charset="0"/>
                <a:ea typeface="华文楷体" panose="02010600040101010101" pitchFamily="2" charset="-122"/>
              </a:rPr>
              <a:t>版本的信息获取</a:t>
            </a:r>
            <a:endParaRPr lang="en-US" altLang="zh-CN" sz="1500" dirty="0">
              <a:solidFill>
                <a:schemeClr val="tx1"/>
              </a:solidFill>
              <a:latin typeface="Consolas" panose="020B0609020204030204" pitchFamily="49" charset="0"/>
              <a:ea typeface="华文楷体" panose="02010600040101010101" pitchFamily="2" charset="-122"/>
              <a:cs typeface="+mn-cs"/>
            </a:endParaRPr>
          </a:p>
          <a:p>
            <a:pPr lvl="2"/>
            <a:r>
              <a:rPr lang="en-US" altLang="zh-CN" sz="1500" dirty="0">
                <a:solidFill>
                  <a:schemeClr val="tx1"/>
                </a:solidFill>
                <a:latin typeface="Consolas" panose="020B0609020204030204" pitchFamily="49" charset="0"/>
                <a:ea typeface="华文楷体" panose="02010600040101010101" pitchFamily="2" charset="-122"/>
              </a:rPr>
              <a:t>case </a:t>
            </a:r>
            <a:r>
              <a:rPr lang="en-US" altLang="zh-CN" sz="1500" dirty="0">
                <a:solidFill>
                  <a:srgbClr val="FF0000"/>
                </a:solidFill>
                <a:latin typeface="Consolas" panose="020B0609020204030204" pitchFamily="49" charset="0"/>
                <a:ea typeface="华文楷体" panose="02010600040101010101" pitchFamily="2" charset="-122"/>
              </a:rPr>
              <a:t>Win32</a:t>
            </a:r>
            <a:r>
              <a:rPr lang="en-US" altLang="zh-CN" sz="1500" dirty="0">
                <a:solidFill>
                  <a:schemeClr val="tx1"/>
                </a:solidFill>
                <a:latin typeface="Consolas" panose="020B0609020204030204" pitchFamily="49" charset="0"/>
                <a:ea typeface="华文楷体" panose="02010600040101010101" pitchFamily="2" charset="-122"/>
              </a:rPr>
              <a:t>: </a:t>
            </a:r>
          </a:p>
          <a:p>
            <a:r>
              <a:rPr lang="en-US" altLang="zh-CN" sz="1500" dirty="0">
                <a:solidFill>
                  <a:schemeClr val="tx1"/>
                </a:solidFill>
                <a:latin typeface="Consolas" panose="020B0609020204030204" pitchFamily="49" charset="0"/>
                <a:ea typeface="华文楷体" panose="02010600040101010101" pitchFamily="2" charset="-122"/>
                <a:cs typeface="+mn-cs"/>
              </a:rPr>
              <a:t>			load = …;</a:t>
            </a:r>
          </a:p>
          <a:p>
            <a:pPr marL="0" lvl="2"/>
            <a:r>
              <a:rPr lang="en-US" altLang="zh-CN" sz="1500" dirty="0">
                <a:solidFill>
                  <a:srgbClr val="FF0000"/>
                </a:solidFill>
                <a:latin typeface="Consolas" panose="020B0609020204030204" pitchFamily="49" charset="0"/>
                <a:ea typeface="华文楷体" panose="02010600040101010101" pitchFamily="2" charset="-122"/>
              </a:rPr>
              <a:t>		//Win64</a:t>
            </a:r>
            <a:r>
              <a:rPr lang="zh-CN" altLang="en-US" sz="1500" dirty="0">
                <a:solidFill>
                  <a:srgbClr val="FF0000"/>
                </a:solidFill>
                <a:latin typeface="Consolas" panose="020B0609020204030204" pitchFamily="49" charset="0"/>
                <a:ea typeface="华文楷体" panose="02010600040101010101" pitchFamily="2" charset="-122"/>
              </a:rPr>
              <a:t>版本的信息获取</a:t>
            </a:r>
            <a:endParaRPr lang="en-US" altLang="zh-CN" sz="1500" dirty="0">
              <a:solidFill>
                <a:srgbClr val="FF0000"/>
              </a:solidFill>
              <a:latin typeface="Consolas" panose="020B0609020204030204" pitchFamily="49" charset="0"/>
              <a:ea typeface="华文楷体" panose="02010600040101010101" pitchFamily="2" charset="-122"/>
            </a:endParaRPr>
          </a:p>
          <a:p>
            <a:r>
              <a:rPr lang="en-US" altLang="zh-CN" sz="1500" dirty="0">
                <a:solidFill>
                  <a:schemeClr val="tx1"/>
                </a:solidFill>
                <a:latin typeface="Consolas" panose="020B0609020204030204" pitchFamily="49" charset="0"/>
                <a:ea typeface="华文楷体" panose="02010600040101010101" pitchFamily="2" charset="-122"/>
                <a:cs typeface="+mn-cs"/>
              </a:rPr>
              <a:t>		case </a:t>
            </a:r>
            <a:r>
              <a:rPr lang="en-US" altLang="zh-CN" sz="1500" dirty="0">
                <a:solidFill>
                  <a:srgbClr val="FF0000"/>
                </a:solidFill>
                <a:latin typeface="Consolas" panose="020B0609020204030204" pitchFamily="49" charset="0"/>
                <a:ea typeface="华文楷体" panose="02010600040101010101" pitchFamily="2" charset="-122"/>
                <a:cs typeface="+mn-cs"/>
              </a:rPr>
              <a:t>Win64</a:t>
            </a:r>
            <a:r>
              <a:rPr lang="en-US" altLang="zh-CN" sz="1500" dirty="0">
                <a:solidFill>
                  <a:schemeClr val="tx1"/>
                </a:solidFill>
                <a:latin typeface="Consolas" panose="020B0609020204030204" pitchFamily="49" charset="0"/>
                <a:ea typeface="华文楷体" panose="02010600040101010101" pitchFamily="2" charset="-122"/>
                <a:cs typeface="+mn-cs"/>
              </a:rPr>
              <a:t>:</a:t>
            </a:r>
          </a:p>
          <a:p>
            <a:pPr lvl="2"/>
            <a:r>
              <a:rPr lang="en-US" altLang="zh-CN" sz="1500" dirty="0">
                <a:solidFill>
                  <a:schemeClr val="tx1"/>
                </a:solidFill>
                <a:latin typeface="Consolas" panose="020B0609020204030204" pitchFamily="49" charset="0"/>
                <a:ea typeface="华文楷体" panose="02010600040101010101" pitchFamily="2" charset="-122"/>
              </a:rPr>
              <a:t>	load = …;</a:t>
            </a:r>
          </a:p>
          <a:p>
            <a:r>
              <a:rPr lang="en-US" altLang="zh-CN" sz="1500" dirty="0">
                <a:solidFill>
                  <a:srgbClr val="FF0000"/>
                </a:solidFill>
                <a:latin typeface="Consolas" panose="020B0609020204030204" pitchFamily="49" charset="0"/>
                <a:ea typeface="华文楷体" panose="02010600040101010101" pitchFamily="2" charset="-122"/>
              </a:rPr>
              <a:t>		//Ganglia</a:t>
            </a:r>
            <a:r>
              <a:rPr lang="zh-CN" altLang="en-US" sz="1500" dirty="0">
                <a:solidFill>
                  <a:srgbClr val="FF0000"/>
                </a:solidFill>
                <a:latin typeface="Consolas" panose="020B0609020204030204" pitchFamily="49" charset="0"/>
                <a:ea typeface="华文楷体" panose="02010600040101010101" pitchFamily="2" charset="-122"/>
              </a:rPr>
              <a:t>版本的信息获取</a:t>
            </a:r>
            <a:endParaRPr lang="en-US" altLang="zh-CN" sz="1500" dirty="0">
              <a:solidFill>
                <a:srgbClr val="FF0000"/>
              </a:solidFill>
              <a:latin typeface="Consolas" panose="020B0609020204030204" pitchFamily="49" charset="0"/>
              <a:ea typeface="华文楷体" panose="02010600040101010101" pitchFamily="2" charset="-122"/>
            </a:endParaRPr>
          </a:p>
          <a:p>
            <a:r>
              <a:rPr lang="en-US" altLang="zh-CN" sz="1500" dirty="0">
                <a:solidFill>
                  <a:schemeClr val="tx1"/>
                </a:solidFill>
                <a:latin typeface="Consolas" panose="020B0609020204030204" pitchFamily="49" charset="0"/>
                <a:ea typeface="华文楷体" panose="02010600040101010101" pitchFamily="2" charset="-122"/>
                <a:cs typeface="+mn-cs"/>
              </a:rPr>
              <a:t>		case </a:t>
            </a:r>
            <a:r>
              <a:rPr lang="en-US" altLang="zh-CN" sz="1500" dirty="0">
                <a:solidFill>
                  <a:srgbClr val="FF0000"/>
                </a:solidFill>
                <a:latin typeface="Consolas" panose="020B0609020204030204" pitchFamily="49" charset="0"/>
                <a:ea typeface="华文楷体" panose="02010600040101010101" pitchFamily="2" charset="-122"/>
                <a:cs typeface="+mn-cs"/>
              </a:rPr>
              <a:t>Ganglia</a:t>
            </a:r>
            <a:r>
              <a:rPr lang="en-US" altLang="zh-CN" sz="1500" dirty="0">
                <a:solidFill>
                  <a:schemeClr val="tx1"/>
                </a:solidFill>
                <a:latin typeface="Consolas" panose="020B0609020204030204" pitchFamily="49" charset="0"/>
                <a:ea typeface="华文楷体" panose="02010600040101010101" pitchFamily="2" charset="-122"/>
                <a:cs typeface="+mn-cs"/>
              </a:rPr>
              <a:t>:</a:t>
            </a:r>
          </a:p>
          <a:p>
            <a:r>
              <a:rPr lang="en-US" altLang="zh-CN" sz="1500" dirty="0">
                <a:solidFill>
                  <a:schemeClr val="tx1"/>
                </a:solidFill>
                <a:latin typeface="Consolas" panose="020B0609020204030204" pitchFamily="49" charset="0"/>
                <a:ea typeface="华文楷体" panose="02010600040101010101" pitchFamily="2" charset="-122"/>
              </a:rPr>
              <a:t>			load = …;</a:t>
            </a:r>
          </a:p>
          <a:p>
            <a:r>
              <a:rPr lang="en-US" altLang="zh-CN" sz="1500" dirty="0">
                <a:solidFill>
                  <a:schemeClr val="tx1"/>
                </a:solidFill>
                <a:latin typeface="Consolas" panose="020B0609020204030204" pitchFamily="49" charset="0"/>
                <a:ea typeface="华文楷体" panose="02010600040101010101" pitchFamily="2" charset="-122"/>
                <a:cs typeface="+mn-cs"/>
              </a:rPr>
              <a:t>	}</a:t>
            </a:r>
          </a:p>
          <a:p>
            <a:r>
              <a:rPr lang="en-US" altLang="zh-CN" sz="1500" dirty="0">
                <a:solidFill>
                  <a:schemeClr val="tx1"/>
                </a:solidFill>
                <a:latin typeface="Consolas" panose="020B0609020204030204" pitchFamily="49" charset="0"/>
                <a:ea typeface="华文楷体" panose="02010600040101010101" pitchFamily="2" charset="-122"/>
                <a:cs typeface="+mn-cs"/>
              </a:rPr>
              <a:t>}</a:t>
            </a:r>
          </a:p>
          <a:p>
            <a:r>
              <a:rPr lang="en-US" altLang="zh-CN" sz="1500" dirty="0">
                <a:solidFill>
                  <a:schemeClr val="tx1"/>
                </a:solidFill>
                <a:latin typeface="Consolas" panose="020B0609020204030204" pitchFamily="49" charset="0"/>
                <a:ea typeface="华文楷体" panose="02010600040101010101" pitchFamily="2" charset="-122"/>
                <a:cs typeface="+mn-cs"/>
              </a:rPr>
              <a:t>…</a:t>
            </a:r>
          </a:p>
        </p:txBody>
      </p:sp>
      <p:sp>
        <p:nvSpPr>
          <p:cNvPr id="6" name="TextBox 3"/>
          <p:cNvSpPr txBox="1"/>
          <p:nvPr/>
        </p:nvSpPr>
        <p:spPr>
          <a:xfrm>
            <a:off x="4499992" y="1268760"/>
            <a:ext cx="4392488" cy="4708981"/>
          </a:xfrm>
          <a:prstGeom prst="rect">
            <a:avLst/>
          </a:prstGeom>
          <a:noFill/>
          <a:ln w="31750">
            <a:solidFill>
              <a:srgbClr val="0070C0"/>
            </a:solidFill>
          </a:ln>
        </p:spPr>
        <p:txBody>
          <a:bodyPr wrap="square" rtlCol="0">
            <a:spAutoFit/>
          </a:bodyPr>
          <a:lstStyle>
            <a:defPPr>
              <a:defRPr lang="zh-CN"/>
            </a:defPPr>
            <a:lvl1pPr>
              <a:defRPr>
                <a:solidFill>
                  <a:srgbClr val="006666"/>
                </a:solidFill>
                <a:latin typeface="Letter Gothic" pitchFamily="49" charset="0"/>
                <a:cs typeface="Courier New" panose="02070309020205020404" pitchFamily="49" charset="0"/>
              </a:defRPr>
            </a:lvl1pPr>
          </a:lstStyle>
          <a:p>
            <a:r>
              <a:rPr lang="en-US" altLang="zh-CN" sz="1500" dirty="0">
                <a:solidFill>
                  <a:srgbClr val="FF0000"/>
                </a:solidFill>
                <a:latin typeface="Consolas" panose="020B0609020204030204" pitchFamily="49" charset="0"/>
                <a:ea typeface="华文楷体" panose="02010600040101010101" pitchFamily="2" charset="-122"/>
              </a:rPr>
              <a:t>//</a:t>
            </a:r>
            <a:r>
              <a:rPr lang="zh-CN" altLang="en-US" sz="1500" dirty="0">
                <a:solidFill>
                  <a:srgbClr val="FF0000"/>
                </a:solidFill>
                <a:latin typeface="Consolas" panose="020B0609020204030204" pitchFamily="49" charset="0"/>
                <a:ea typeface="华文楷体" panose="02010600040101010101" pitchFamily="2" charset="-122"/>
              </a:rPr>
              <a:t>主程序</a:t>
            </a:r>
            <a:endParaRPr lang="en-US" altLang="zh-CN" sz="1500" dirty="0">
              <a:solidFill>
                <a:schemeClr val="tx1"/>
              </a:solidFill>
              <a:latin typeface="Consolas" panose="020B0609020204030204" pitchFamily="49" charset="0"/>
              <a:ea typeface="华文楷体" panose="02010600040101010101" pitchFamily="2" charset="-122"/>
              <a:cs typeface="+mn-cs"/>
            </a:endParaRPr>
          </a:p>
          <a:p>
            <a:r>
              <a:rPr lang="en-US" altLang="zh-CN" sz="1500" dirty="0">
                <a:solidFill>
                  <a:schemeClr val="tx1"/>
                </a:solidFill>
                <a:latin typeface="Consolas" panose="020B0609020204030204" pitchFamily="49" charset="0"/>
                <a:ea typeface="华文楷体" panose="02010600040101010101" pitchFamily="2" charset="-122"/>
                <a:cs typeface="+mn-cs"/>
              </a:rPr>
              <a:t>int main(int </a:t>
            </a:r>
            <a:r>
              <a:rPr lang="en-US" altLang="zh-CN" sz="1500" dirty="0" err="1">
                <a:solidFill>
                  <a:schemeClr val="tx1"/>
                </a:solidFill>
                <a:latin typeface="Consolas" panose="020B0609020204030204" pitchFamily="49" charset="0"/>
                <a:ea typeface="华文楷体" panose="02010600040101010101" pitchFamily="2" charset="-122"/>
                <a:cs typeface="+mn-cs"/>
              </a:rPr>
              <a:t>argc</a:t>
            </a:r>
            <a:r>
              <a:rPr lang="en-US" altLang="zh-CN" sz="1500" dirty="0">
                <a:solidFill>
                  <a:schemeClr val="tx1"/>
                </a:solidFill>
                <a:latin typeface="Consolas" panose="020B0609020204030204" pitchFamily="49" charset="0"/>
                <a:ea typeface="华文楷体" panose="02010600040101010101" pitchFamily="2" charset="-122"/>
                <a:cs typeface="+mn-cs"/>
              </a:rPr>
              <a:t>, char *</a:t>
            </a:r>
            <a:r>
              <a:rPr lang="en-US" altLang="zh-CN" sz="1500" dirty="0" err="1">
                <a:solidFill>
                  <a:schemeClr val="tx1"/>
                </a:solidFill>
                <a:latin typeface="Consolas" panose="020B0609020204030204" pitchFamily="49" charset="0"/>
                <a:ea typeface="华文楷体" panose="02010600040101010101" pitchFamily="2" charset="-122"/>
                <a:cs typeface="+mn-cs"/>
              </a:rPr>
              <a:t>argv</a:t>
            </a:r>
            <a:r>
              <a:rPr lang="en-US" altLang="zh-CN" sz="1500" dirty="0">
                <a:solidFill>
                  <a:schemeClr val="tx1"/>
                </a:solidFill>
                <a:latin typeface="Consolas" panose="020B0609020204030204" pitchFamily="49" charset="0"/>
                <a:ea typeface="华文楷体" panose="02010600040101010101" pitchFamily="2" charset="-122"/>
                <a:cs typeface="+mn-cs"/>
              </a:rPr>
              <a:t>[]) {</a:t>
            </a:r>
          </a:p>
          <a:p>
            <a:r>
              <a:rPr lang="en-US" altLang="zh-CN" sz="1500" dirty="0">
                <a:solidFill>
                  <a:schemeClr val="tx1"/>
                </a:solidFill>
                <a:latin typeface="Consolas" panose="020B0609020204030204" pitchFamily="49" charset="0"/>
                <a:ea typeface="华文楷体" panose="02010600040101010101" pitchFamily="2" charset="-122"/>
                <a:cs typeface="+mn-cs"/>
              </a:rPr>
              <a:t>	while (running()) {</a:t>
            </a:r>
          </a:p>
          <a:p>
            <a:r>
              <a:rPr lang="en-US" altLang="zh-CN" sz="1500" dirty="0">
                <a:solidFill>
                  <a:srgbClr val="FF0000"/>
                </a:solidFill>
                <a:latin typeface="Consolas" panose="020B0609020204030204" pitchFamily="49" charset="0"/>
                <a:ea typeface="华文楷体" panose="02010600040101010101" pitchFamily="2" charset="-122"/>
              </a:rPr>
              <a:t>		//</a:t>
            </a:r>
            <a:r>
              <a:rPr lang="zh-CN" altLang="en-US" sz="1500" dirty="0">
                <a:solidFill>
                  <a:srgbClr val="FF0000"/>
                </a:solidFill>
                <a:latin typeface="Consolas" panose="020B0609020204030204" pitchFamily="49" charset="0"/>
                <a:ea typeface="华文楷体" panose="02010600040101010101" pitchFamily="2" charset="-122"/>
              </a:rPr>
              <a:t>获取负载信息</a:t>
            </a:r>
            <a:endParaRPr lang="en-US" altLang="zh-CN" sz="1500" dirty="0">
              <a:solidFill>
                <a:srgbClr val="FF0000"/>
              </a:solidFill>
              <a:latin typeface="Consolas" panose="020B0609020204030204" pitchFamily="49" charset="0"/>
              <a:ea typeface="华文楷体" panose="02010600040101010101" pitchFamily="2" charset="-122"/>
            </a:endParaRPr>
          </a:p>
          <a:p>
            <a:r>
              <a:rPr lang="en-US" altLang="zh-CN" sz="1500" dirty="0">
                <a:solidFill>
                  <a:schemeClr val="tx1"/>
                </a:solidFill>
                <a:latin typeface="Consolas" panose="020B0609020204030204" pitchFamily="49" charset="0"/>
                <a:ea typeface="华文楷体" panose="02010600040101010101" pitchFamily="2" charset="-122"/>
                <a:cs typeface="+mn-cs"/>
              </a:rPr>
              <a:t>		</a:t>
            </a:r>
            <a:r>
              <a:rPr lang="en-US" altLang="zh-CN" sz="1500" dirty="0" err="1">
                <a:solidFill>
                  <a:schemeClr val="tx1"/>
                </a:solidFill>
                <a:latin typeface="Consolas" panose="020B0609020204030204" pitchFamily="49" charset="0"/>
                <a:ea typeface="华文楷体" panose="02010600040101010101" pitchFamily="2" charset="-122"/>
                <a:cs typeface="+mn-cs"/>
              </a:rPr>
              <a:t>monitor.getLoad</a:t>
            </a:r>
            <a:r>
              <a:rPr lang="en-US" altLang="zh-CN" sz="1500" dirty="0">
                <a:solidFill>
                  <a:schemeClr val="tx1"/>
                </a:solidFill>
                <a:latin typeface="Consolas" panose="020B0609020204030204" pitchFamily="49" charset="0"/>
                <a:ea typeface="华文楷体" panose="02010600040101010101" pitchFamily="2" charset="-122"/>
                <a:cs typeface="+mn-cs"/>
              </a:rPr>
              <a:t>();</a:t>
            </a:r>
          </a:p>
          <a:p>
            <a:r>
              <a:rPr lang="en-US" altLang="zh-CN" sz="1500" dirty="0">
                <a:solidFill>
                  <a:srgbClr val="FF0000"/>
                </a:solidFill>
                <a:latin typeface="Consolas" panose="020B0609020204030204" pitchFamily="49" charset="0"/>
                <a:ea typeface="华文楷体" panose="02010600040101010101" pitchFamily="2" charset="-122"/>
              </a:rPr>
              <a:t>		//</a:t>
            </a:r>
            <a:r>
              <a:rPr lang="zh-CN" altLang="en-US" sz="1500" dirty="0">
                <a:solidFill>
                  <a:srgbClr val="FF0000"/>
                </a:solidFill>
                <a:latin typeface="Consolas" panose="020B0609020204030204" pitchFamily="49" charset="0"/>
                <a:ea typeface="华文楷体" panose="02010600040101010101" pitchFamily="2" charset="-122"/>
              </a:rPr>
              <a:t>获取内存大小信息</a:t>
            </a:r>
            <a:endParaRPr lang="en-US" altLang="zh-CN" sz="1500" dirty="0">
              <a:solidFill>
                <a:schemeClr val="tx1"/>
              </a:solidFill>
              <a:latin typeface="Consolas" panose="020B0609020204030204" pitchFamily="49" charset="0"/>
              <a:ea typeface="华文楷体" panose="02010600040101010101" pitchFamily="2" charset="-122"/>
              <a:cs typeface="+mn-cs"/>
            </a:endParaRPr>
          </a:p>
          <a:p>
            <a:r>
              <a:rPr lang="en-US" altLang="zh-CN" sz="1500" dirty="0">
                <a:solidFill>
                  <a:schemeClr val="tx1"/>
                </a:solidFill>
                <a:latin typeface="Consolas" panose="020B0609020204030204" pitchFamily="49" charset="0"/>
                <a:ea typeface="华文楷体" panose="02010600040101010101" pitchFamily="2" charset="-122"/>
                <a:cs typeface="+mn-cs"/>
              </a:rPr>
              <a:t>		</a:t>
            </a:r>
            <a:r>
              <a:rPr lang="en-US" altLang="zh-CN" sz="1500" dirty="0" err="1">
                <a:solidFill>
                  <a:schemeClr val="tx1"/>
                </a:solidFill>
                <a:latin typeface="Consolas" panose="020B0609020204030204" pitchFamily="49" charset="0"/>
                <a:ea typeface="华文楷体" panose="02010600040101010101" pitchFamily="2" charset="-122"/>
                <a:cs typeface="+mn-cs"/>
              </a:rPr>
              <a:t>monitor.getTotalMemory</a:t>
            </a:r>
            <a:r>
              <a:rPr lang="en-US" altLang="zh-CN" sz="1500" dirty="0">
                <a:solidFill>
                  <a:schemeClr val="tx1"/>
                </a:solidFill>
                <a:latin typeface="Consolas" panose="020B0609020204030204" pitchFamily="49" charset="0"/>
                <a:ea typeface="华文楷体" panose="02010600040101010101" pitchFamily="2" charset="-122"/>
                <a:cs typeface="+mn-cs"/>
              </a:rPr>
              <a:t>();</a:t>
            </a:r>
          </a:p>
          <a:p>
            <a:r>
              <a:rPr lang="en-US" altLang="zh-CN" sz="1500" dirty="0">
                <a:solidFill>
                  <a:srgbClr val="FF0000"/>
                </a:solidFill>
                <a:latin typeface="Consolas" panose="020B0609020204030204" pitchFamily="49" charset="0"/>
                <a:ea typeface="华文楷体" panose="02010600040101010101" pitchFamily="2" charset="-122"/>
              </a:rPr>
              <a:t>		//</a:t>
            </a:r>
            <a:r>
              <a:rPr lang="zh-CN" altLang="en-US" sz="1500" dirty="0">
                <a:solidFill>
                  <a:srgbClr val="FF0000"/>
                </a:solidFill>
                <a:latin typeface="Consolas" panose="020B0609020204030204" pitchFamily="49" charset="0"/>
                <a:ea typeface="华文楷体" panose="02010600040101010101" pitchFamily="2" charset="-122"/>
              </a:rPr>
              <a:t>获取内存使用信息</a:t>
            </a:r>
            <a:endParaRPr lang="en-US" altLang="zh-CN" sz="1500" dirty="0">
              <a:solidFill>
                <a:srgbClr val="FF0000"/>
              </a:solidFill>
              <a:latin typeface="Consolas" panose="020B0609020204030204" pitchFamily="49" charset="0"/>
              <a:ea typeface="华文楷体" panose="02010600040101010101" pitchFamily="2" charset="-122"/>
              <a:cs typeface="+mn-cs"/>
            </a:endParaRPr>
          </a:p>
          <a:p>
            <a:r>
              <a:rPr lang="en-US" altLang="zh-CN" sz="1500" dirty="0">
                <a:solidFill>
                  <a:schemeClr val="tx1"/>
                </a:solidFill>
                <a:latin typeface="Consolas" panose="020B0609020204030204" pitchFamily="49" charset="0"/>
                <a:ea typeface="华文楷体" panose="02010600040101010101" pitchFamily="2" charset="-122"/>
                <a:cs typeface="+mn-cs"/>
              </a:rPr>
              <a:t>		</a:t>
            </a:r>
            <a:r>
              <a:rPr lang="en-US" altLang="zh-CN" sz="1500" dirty="0" err="1">
                <a:solidFill>
                  <a:schemeClr val="tx1"/>
                </a:solidFill>
                <a:latin typeface="Consolas" panose="020B0609020204030204" pitchFamily="49" charset="0"/>
                <a:ea typeface="华文楷体" panose="02010600040101010101" pitchFamily="2" charset="-122"/>
                <a:cs typeface="+mn-cs"/>
              </a:rPr>
              <a:t>monitor.getUsedMemory</a:t>
            </a:r>
            <a:r>
              <a:rPr lang="en-US" altLang="zh-CN" sz="1500" dirty="0">
                <a:solidFill>
                  <a:schemeClr val="tx1"/>
                </a:solidFill>
                <a:latin typeface="Consolas" panose="020B0609020204030204" pitchFamily="49" charset="0"/>
                <a:ea typeface="华文楷体" panose="02010600040101010101" pitchFamily="2" charset="-122"/>
                <a:cs typeface="+mn-cs"/>
              </a:rPr>
              <a:t>();</a:t>
            </a:r>
          </a:p>
          <a:p>
            <a:r>
              <a:rPr lang="en-US" altLang="zh-CN" sz="1500" dirty="0">
                <a:solidFill>
                  <a:srgbClr val="FF0000"/>
                </a:solidFill>
                <a:latin typeface="Consolas" panose="020B0609020204030204" pitchFamily="49" charset="0"/>
                <a:ea typeface="华文楷体" panose="02010600040101010101" pitchFamily="2" charset="-122"/>
              </a:rPr>
              <a:t>		//</a:t>
            </a:r>
            <a:r>
              <a:rPr lang="zh-CN" altLang="en-US" sz="1500" dirty="0">
                <a:solidFill>
                  <a:srgbClr val="FF0000"/>
                </a:solidFill>
                <a:latin typeface="Consolas" panose="020B0609020204030204" pitchFamily="49" charset="0"/>
                <a:ea typeface="华文楷体" panose="02010600040101010101" pitchFamily="2" charset="-122"/>
              </a:rPr>
              <a:t>获取网络延迟信息</a:t>
            </a:r>
            <a:endParaRPr lang="en-US" altLang="zh-CN" sz="1500" dirty="0">
              <a:solidFill>
                <a:srgbClr val="FF0000"/>
              </a:solidFill>
              <a:latin typeface="Consolas" panose="020B0609020204030204" pitchFamily="49" charset="0"/>
              <a:ea typeface="华文楷体" panose="02010600040101010101" pitchFamily="2" charset="-122"/>
            </a:endParaRPr>
          </a:p>
          <a:p>
            <a:r>
              <a:rPr lang="en-US" altLang="zh-CN" sz="1500" dirty="0">
                <a:solidFill>
                  <a:schemeClr val="tx1"/>
                </a:solidFill>
                <a:latin typeface="Consolas" panose="020B0609020204030204" pitchFamily="49" charset="0"/>
                <a:ea typeface="华文楷体" panose="02010600040101010101" pitchFamily="2" charset="-122"/>
                <a:cs typeface="+mn-cs"/>
              </a:rPr>
              <a:t>		</a:t>
            </a:r>
            <a:r>
              <a:rPr lang="en-US" altLang="zh-CN" sz="1500" dirty="0" err="1">
                <a:solidFill>
                  <a:schemeClr val="tx1"/>
                </a:solidFill>
                <a:latin typeface="Consolas" panose="020B0609020204030204" pitchFamily="49" charset="0"/>
                <a:ea typeface="华文楷体" panose="02010600040101010101" pitchFamily="2" charset="-122"/>
                <a:cs typeface="+mn-cs"/>
              </a:rPr>
              <a:t>monitor.getNetworkLatency</a:t>
            </a:r>
            <a:r>
              <a:rPr lang="en-US" altLang="zh-CN" sz="1500" dirty="0">
                <a:solidFill>
                  <a:schemeClr val="tx1"/>
                </a:solidFill>
                <a:latin typeface="Consolas" panose="020B0609020204030204" pitchFamily="49" charset="0"/>
                <a:ea typeface="华文楷体" panose="02010600040101010101" pitchFamily="2" charset="-122"/>
                <a:cs typeface="+mn-cs"/>
              </a:rPr>
              <a:t>();</a:t>
            </a:r>
          </a:p>
          <a:p>
            <a:r>
              <a:rPr lang="en-US" altLang="zh-CN" sz="1500" dirty="0">
                <a:solidFill>
                  <a:srgbClr val="FF0000"/>
                </a:solidFill>
                <a:latin typeface="Consolas" panose="020B0609020204030204" pitchFamily="49" charset="0"/>
                <a:ea typeface="华文楷体" panose="02010600040101010101" pitchFamily="2" charset="-122"/>
              </a:rPr>
              <a:t>		//</a:t>
            </a:r>
            <a:r>
              <a:rPr lang="zh-CN" altLang="en-US" sz="1500" dirty="0">
                <a:solidFill>
                  <a:srgbClr val="FF0000"/>
                </a:solidFill>
                <a:latin typeface="Consolas" panose="020B0609020204030204" pitchFamily="49" charset="0"/>
                <a:ea typeface="华文楷体" panose="02010600040101010101" pitchFamily="2" charset="-122"/>
              </a:rPr>
              <a:t>信息输出</a:t>
            </a:r>
            <a:endParaRPr lang="en-US" altLang="zh-CN" sz="1500" dirty="0">
              <a:solidFill>
                <a:schemeClr val="tx1"/>
              </a:solidFill>
              <a:latin typeface="Consolas" panose="020B0609020204030204" pitchFamily="49" charset="0"/>
              <a:ea typeface="华文楷体" panose="02010600040101010101" pitchFamily="2" charset="-122"/>
              <a:cs typeface="+mn-cs"/>
            </a:endParaRPr>
          </a:p>
          <a:p>
            <a:r>
              <a:rPr lang="en-US" altLang="zh-CN" sz="1500" dirty="0">
                <a:solidFill>
                  <a:schemeClr val="tx1"/>
                </a:solidFill>
                <a:latin typeface="Consolas" panose="020B0609020204030204" pitchFamily="49" charset="0"/>
                <a:ea typeface="华文楷体" panose="02010600040101010101" pitchFamily="2" charset="-122"/>
                <a:cs typeface="+mn-cs"/>
              </a:rPr>
              <a:t>		</a:t>
            </a:r>
            <a:r>
              <a:rPr lang="en-US" altLang="zh-CN" sz="1500" dirty="0" err="1">
                <a:solidFill>
                  <a:schemeClr val="tx1"/>
                </a:solidFill>
                <a:latin typeface="Consolas" panose="020B0609020204030204" pitchFamily="49" charset="0"/>
                <a:ea typeface="华文楷体" panose="02010600040101010101" pitchFamily="2" charset="-122"/>
                <a:cs typeface="+mn-cs"/>
              </a:rPr>
              <a:t>monitor.show</a:t>
            </a:r>
            <a:r>
              <a:rPr lang="en-US" altLang="zh-CN" sz="1500" dirty="0">
                <a:solidFill>
                  <a:schemeClr val="tx1"/>
                </a:solidFill>
                <a:latin typeface="Consolas" panose="020B0609020204030204" pitchFamily="49" charset="0"/>
                <a:ea typeface="华文楷体" panose="02010600040101010101" pitchFamily="2" charset="-122"/>
                <a:cs typeface="+mn-cs"/>
              </a:rPr>
              <a:t>();</a:t>
            </a:r>
            <a:endParaRPr lang="en-US" altLang="zh-CN" sz="1500" dirty="0">
              <a:solidFill>
                <a:srgbClr val="FF0000"/>
              </a:solidFill>
              <a:latin typeface="Consolas" panose="020B0609020204030204" pitchFamily="49" charset="0"/>
              <a:ea typeface="华文楷体" panose="02010600040101010101" pitchFamily="2" charset="-122"/>
              <a:cs typeface="+mn-cs"/>
            </a:endParaRPr>
          </a:p>
          <a:p>
            <a:r>
              <a:rPr lang="en-US" altLang="zh-CN" sz="1500" dirty="0">
                <a:solidFill>
                  <a:schemeClr val="tx1"/>
                </a:solidFill>
                <a:latin typeface="Consolas" panose="020B0609020204030204" pitchFamily="49" charset="0"/>
                <a:ea typeface="华文楷体" panose="02010600040101010101" pitchFamily="2" charset="-122"/>
                <a:cs typeface="+mn-cs"/>
              </a:rPr>
              <a:t>		sleep(1000);</a:t>
            </a:r>
          </a:p>
          <a:p>
            <a:r>
              <a:rPr lang="en-US" altLang="zh-CN" sz="1500" dirty="0">
                <a:solidFill>
                  <a:schemeClr val="tx1"/>
                </a:solidFill>
                <a:latin typeface="Consolas" panose="020B0609020204030204" pitchFamily="49" charset="0"/>
                <a:ea typeface="华文楷体" panose="02010600040101010101" pitchFamily="2" charset="-122"/>
                <a:cs typeface="+mn-cs"/>
              </a:rPr>
              <a:t>	}</a:t>
            </a:r>
          </a:p>
          <a:p>
            <a:r>
              <a:rPr lang="en-US" altLang="zh-CN" sz="1500" dirty="0">
                <a:solidFill>
                  <a:schemeClr val="tx1"/>
                </a:solidFill>
                <a:latin typeface="Consolas" panose="020B0609020204030204" pitchFamily="49" charset="0"/>
                <a:ea typeface="华文楷体" panose="02010600040101010101" pitchFamily="2" charset="-122"/>
                <a:cs typeface="+mn-cs"/>
              </a:rPr>
              <a:t>}</a:t>
            </a:r>
          </a:p>
          <a:p>
            <a:endParaRPr lang="en-US" altLang="zh-CN" sz="1500" dirty="0">
              <a:solidFill>
                <a:schemeClr val="tx1"/>
              </a:solidFill>
              <a:latin typeface="Consolas" panose="020B0609020204030204" pitchFamily="49" charset="0"/>
              <a:ea typeface="华文楷体" panose="02010600040101010101" pitchFamily="2" charset="-122"/>
              <a:cs typeface="+mn-cs"/>
            </a:endParaRPr>
          </a:p>
        </p:txBody>
      </p:sp>
      <p:sp>
        <p:nvSpPr>
          <p:cNvPr id="7" name="TextBox 5"/>
          <p:cNvSpPr txBox="1"/>
          <p:nvPr/>
        </p:nvSpPr>
        <p:spPr>
          <a:xfrm>
            <a:off x="3022523" y="1639623"/>
            <a:ext cx="3312368" cy="6447919"/>
          </a:xfrm>
          <a:prstGeom prst="rect">
            <a:avLst/>
          </a:prstGeom>
          <a:noFill/>
        </p:spPr>
        <p:txBody>
          <a:bodyPr wrap="square" rtlCol="0">
            <a:spAutoFit/>
          </a:bodyPr>
          <a:lstStyle/>
          <a:p>
            <a:r>
              <a:rPr lang="en-US" altLang="zh-CN" sz="41300" dirty="0">
                <a:solidFill>
                  <a:srgbClr val="FF0000"/>
                </a:solidFill>
                <a:latin typeface="微软雅黑" panose="020B0503020204020204" charset="-122"/>
                <a:ea typeface="微软雅黑" panose="020B0503020204020204" charset="-122"/>
              </a:rPr>
              <a:t>?</a:t>
            </a:r>
            <a:endParaRPr lang="zh-CN" altLang="en-US" sz="1600" dirty="0">
              <a:solidFill>
                <a:srgbClr val="FF0000"/>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out)">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idx="4294967295"/>
          </p:nvPr>
        </p:nvSpPr>
        <p:spPr>
          <a:xfrm>
            <a:off x="683568" y="2564904"/>
            <a:ext cx="7772400" cy="1470025"/>
          </a:xfrm>
        </p:spPr>
        <p:txBody>
          <a:bodyPr/>
          <a:lstStyle/>
          <a:p>
            <a:pPr algn="ctr" eaLnBrk="1" hangingPunct="1"/>
            <a:r>
              <a:rPr lang="zh-CN" altLang="en-US" sz="5400" dirty="0">
                <a:solidFill>
                  <a:srgbClr val="003366"/>
                </a:solidFill>
                <a:latin typeface="微软雅黑" panose="020B0503020204020204" charset="-122"/>
                <a:ea typeface="微软雅黑" panose="020B0503020204020204" charset="-122"/>
                <a:cs typeface="微软雅黑" panose="020B0503020204020204" charset="-122"/>
              </a:rPr>
              <a:t>模板方法</a:t>
            </a:r>
            <a:br>
              <a:rPr lang="zh-CN" altLang="en-US" sz="5400" dirty="0">
                <a:solidFill>
                  <a:srgbClr val="003366"/>
                </a:solidFill>
                <a:latin typeface="微软雅黑" panose="020B0503020204020204" charset="-122"/>
                <a:ea typeface="微软雅黑" panose="020B0503020204020204" charset="-122"/>
                <a:cs typeface="微软雅黑" panose="020B0503020204020204" charset="-122"/>
              </a:rPr>
            </a:br>
            <a:r>
              <a:rPr lang="en-US" altLang="zh-CN" sz="5400" dirty="0">
                <a:solidFill>
                  <a:srgbClr val="003366"/>
                </a:solidFill>
                <a:latin typeface="微软雅黑" panose="020B0503020204020204" charset="-122"/>
                <a:ea typeface="微软雅黑" panose="020B0503020204020204" charset="-122"/>
                <a:cs typeface="微软雅黑" panose="020B0503020204020204" charset="-122"/>
              </a:rPr>
              <a:t>Template Method</a:t>
            </a:r>
            <a:endParaRPr lang="en-US" altLang="zh-CN" sz="5400" b="1" dirty="0">
              <a:solidFill>
                <a:srgbClr val="003366"/>
              </a:solidFill>
              <a:latin typeface="微软雅黑" panose="020B0503020204020204" charset="-122"/>
              <a:ea typeface="微软雅黑" panose="020B0503020204020204" charset="-122"/>
              <a:cs typeface="微软雅黑" panose="020B0503020204020204" charset="-122"/>
            </a:endParaRPr>
          </a:p>
        </p:txBody>
      </p:sp>
      <p:sp>
        <p:nvSpPr>
          <p:cNvPr id="24579" name="灯片编号占位符 5"/>
          <p:cNvSpPr>
            <a:spLocks noGrp="1"/>
          </p:cNvSpPr>
          <p:nvPr>
            <p:ph type="sldNum" sz="quarter" idx="12"/>
          </p:nvPr>
        </p:nvSpPr>
        <p:spPr>
          <a:xfrm>
            <a:off x="6991350" y="6524625"/>
            <a:ext cx="2133600" cy="333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华文中宋" panose="02010600040101010101" pitchFamily="2" charset="-122"/>
              </a:defRPr>
            </a:lvl1pPr>
            <a:lvl2pPr marL="742950" indent="-285750">
              <a:spcBef>
                <a:spcPct val="20000"/>
              </a:spcBef>
              <a:buChar char="–"/>
              <a:defRPr sz="28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4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0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9pPr>
          </a:lstStyle>
          <a:p>
            <a:pPr>
              <a:spcBef>
                <a:spcPct val="0"/>
              </a:spcBef>
              <a:buFontTx/>
              <a:buNone/>
            </a:pPr>
            <a:fld id="{B6D092EB-5C25-4AA2-B2CD-B9A2BCD4DB8F}" type="slidenum">
              <a:rPr lang="en-US" altLang="zh-CN" sz="1400">
                <a:solidFill>
                  <a:schemeClr val="hlink"/>
                </a:solidFill>
                <a:ea typeface="宋体" panose="02010600030101010101" pitchFamily="2" charset="-122"/>
              </a:rPr>
              <a:t>9</a:t>
            </a:fld>
            <a:endParaRPr lang="en-US" altLang="zh-CN" sz="1400">
              <a:solidFill>
                <a:schemeClr val="hlink"/>
              </a:solidFill>
              <a:ea typeface="宋体" panose="02010600030101010101" pitchFamily="2" charset="-122"/>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jFmOGExMDJjOTc4OWZjODA3YTVjMmJhMjA1NmVmYzIifQ=="/>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defRPr sz="2800" b="1"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TotalTime>
  <Words>6762</Words>
  <Application>Microsoft Macintosh PowerPoint</Application>
  <PresentationFormat>全屏显示(4:3)</PresentationFormat>
  <Paragraphs>1369</Paragraphs>
  <Slides>72</Slides>
  <Notes>18</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72</vt:i4>
      </vt:variant>
    </vt:vector>
  </HeadingPairs>
  <TitlesOfParts>
    <vt:vector size="84" baseType="lpstr">
      <vt:lpstr>华文楷体</vt:lpstr>
      <vt:lpstr>宋体</vt:lpstr>
      <vt:lpstr>微软雅黑</vt:lpstr>
      <vt:lpstr>Arial</vt:lpstr>
      <vt:lpstr>Calibri</vt:lpstr>
      <vt:lpstr>Calibri Light</vt:lpstr>
      <vt:lpstr>Consolas</vt:lpstr>
      <vt:lpstr>Courier New</vt:lpstr>
      <vt:lpstr>Lucida Console</vt:lpstr>
      <vt:lpstr>Wingdings</vt:lpstr>
      <vt:lpstr>WPS</vt:lpstr>
      <vt:lpstr>Office Theme</vt:lpstr>
      <vt:lpstr>面向对象程序设计基础 （OOP）</vt:lpstr>
      <vt:lpstr>设计模式</vt:lpstr>
      <vt:lpstr>设计模式</vt:lpstr>
      <vt:lpstr>设计模式</vt:lpstr>
      <vt:lpstr>本讲内容提要</vt:lpstr>
      <vt:lpstr>一个例子：负载监视器</vt:lpstr>
      <vt:lpstr>简单枚举</vt:lpstr>
      <vt:lpstr>简单枚举</vt:lpstr>
      <vt:lpstr>模板方法 Template Method</vt:lpstr>
      <vt:lpstr>模板方法</vt:lpstr>
      <vt:lpstr>模板方法</vt:lpstr>
      <vt:lpstr>实现Monitor</vt:lpstr>
      <vt:lpstr>代码实现</vt:lpstr>
      <vt:lpstr>实现MonitorWin32</vt:lpstr>
      <vt:lpstr>代码实现</vt:lpstr>
      <vt:lpstr>代码实现</vt:lpstr>
      <vt:lpstr>针对接口编程</vt:lpstr>
      <vt:lpstr>开放封闭原则</vt:lpstr>
      <vt:lpstr>需求变化</vt:lpstr>
      <vt:lpstr>策略模式 Strategy</vt:lpstr>
      <vt:lpstr>策略（Strategy）模式</vt:lpstr>
      <vt:lpstr>具体化到我们的问题</vt:lpstr>
      <vt:lpstr>实现LoadStrategy</vt:lpstr>
      <vt:lpstr>代码实现</vt:lpstr>
      <vt:lpstr>实现MemoryStrategy</vt:lpstr>
      <vt:lpstr>代码实现</vt:lpstr>
      <vt:lpstr>实现Monitor</vt:lpstr>
      <vt:lpstr>代码实现</vt:lpstr>
      <vt:lpstr>代码实现</vt:lpstr>
      <vt:lpstr>实现Monitor</vt:lpstr>
      <vt:lpstr>代码实现</vt:lpstr>
      <vt:lpstr>代码实现</vt:lpstr>
      <vt:lpstr>调用过程</vt:lpstr>
      <vt:lpstr>现在的类数量</vt:lpstr>
      <vt:lpstr>单一责任原则</vt:lpstr>
      <vt:lpstr>模板方法VS策略模式</vt:lpstr>
      <vt:lpstr>模板方法VS策略</vt:lpstr>
      <vt:lpstr>模板方法VS策略</vt:lpstr>
      <vt:lpstr>模板方法VS策略</vt:lpstr>
      <vt:lpstr>负载监视器：接入已有的监视器</vt:lpstr>
      <vt:lpstr>分析</vt:lpstr>
      <vt:lpstr>适配器</vt:lpstr>
      <vt:lpstr>适配器 Adapter</vt:lpstr>
      <vt:lpstr>适配器</vt:lpstr>
      <vt:lpstr>适配器——实现一</vt:lpstr>
      <vt:lpstr>适配器——实现一</vt:lpstr>
      <vt:lpstr>适配器——实现二</vt:lpstr>
      <vt:lpstr>适配器——实现二</vt:lpstr>
      <vt:lpstr>适配器</vt:lpstr>
      <vt:lpstr>装饰器 Decorator</vt:lpstr>
      <vt:lpstr>新的需求：可视化负载监视器</vt:lpstr>
      <vt:lpstr>继承</vt:lpstr>
      <vt:lpstr>继承</vt:lpstr>
      <vt:lpstr>策略：用组合替代继承</vt:lpstr>
      <vt:lpstr>策略：用组合替代继承的问题</vt:lpstr>
      <vt:lpstr>装饰器</vt:lpstr>
      <vt:lpstr>装饰器示例</vt:lpstr>
      <vt:lpstr>装饰器示例</vt:lpstr>
      <vt:lpstr>代码</vt:lpstr>
      <vt:lpstr>代码</vt:lpstr>
      <vt:lpstr>调用的链式关系</vt:lpstr>
      <vt:lpstr>设计模式总结</vt:lpstr>
      <vt:lpstr>设计模式回顾</vt:lpstr>
      <vt:lpstr>设计模式回顾</vt:lpstr>
      <vt:lpstr>设计模式回顾</vt:lpstr>
      <vt:lpstr>设计模式回顾</vt:lpstr>
      <vt:lpstr>设计模式回顾</vt:lpstr>
      <vt:lpstr>设计模式回顾</vt:lpstr>
      <vt:lpstr>设计原则</vt:lpstr>
      <vt:lpstr>设计模式七大原则</vt:lpstr>
      <vt:lpstr>设计原则</vt:lpstr>
      <vt:lpstr>结 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Zhiyuan Liu</cp:lastModifiedBy>
  <cp:revision>195</cp:revision>
  <dcterms:created xsi:type="dcterms:W3CDTF">2019-06-19T02:08:00Z</dcterms:created>
  <dcterms:modified xsi:type="dcterms:W3CDTF">2024-06-03T14:27:22Z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2052-12.1.0.16929</vt:lpwstr>
  </property>
  <property fmtid="{D5CDD505-2E9C-101B-9397-08002B2CF9AE}" pid="3" name="ICV">
    <vt:lpwstr>F0A6B47F21D542959A55C50C5A21C985_12</vt:lpwstr>
  </property>
</Properties>
</file>