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0"/>
  </p:notesMasterIdLst>
  <p:sldIdLst>
    <p:sldId id="466" r:id="rId2"/>
    <p:sldId id="560" r:id="rId3"/>
    <p:sldId id="522" r:id="rId4"/>
    <p:sldId id="528" r:id="rId5"/>
    <p:sldId id="529" r:id="rId6"/>
    <p:sldId id="530" r:id="rId7"/>
    <p:sldId id="476" r:id="rId8"/>
    <p:sldId id="509" r:id="rId9"/>
    <p:sldId id="697" r:id="rId10"/>
    <p:sldId id="510" r:id="rId11"/>
    <p:sldId id="502" r:id="rId12"/>
    <p:sldId id="477" r:id="rId13"/>
    <p:sldId id="800" r:id="rId14"/>
    <p:sldId id="803" r:id="rId15"/>
    <p:sldId id="801" r:id="rId16"/>
    <p:sldId id="563" r:id="rId17"/>
    <p:sldId id="503" r:id="rId18"/>
    <p:sldId id="504" r:id="rId19"/>
    <p:sldId id="505" r:id="rId20"/>
    <p:sldId id="506" r:id="rId21"/>
    <p:sldId id="507" r:id="rId22"/>
    <p:sldId id="748" r:id="rId23"/>
    <p:sldId id="532" r:id="rId24"/>
    <p:sldId id="531" r:id="rId25"/>
    <p:sldId id="480" r:id="rId26"/>
    <p:sldId id="805" r:id="rId27"/>
    <p:sldId id="804" r:id="rId28"/>
    <p:sldId id="564" r:id="rId29"/>
    <p:sldId id="534" r:id="rId30"/>
    <p:sldId id="806" r:id="rId31"/>
    <p:sldId id="533" r:id="rId32"/>
    <p:sldId id="548" r:id="rId33"/>
    <p:sldId id="482" r:id="rId34"/>
    <p:sldId id="797" r:id="rId35"/>
    <p:sldId id="807" r:id="rId36"/>
    <p:sldId id="483" r:id="rId37"/>
    <p:sldId id="799" r:id="rId38"/>
    <p:sldId id="795" r:id="rId39"/>
    <p:sldId id="508" r:id="rId40"/>
    <p:sldId id="869" r:id="rId41"/>
    <p:sldId id="615" r:id="rId42"/>
    <p:sldId id="643" r:id="rId43"/>
    <p:sldId id="751" r:id="rId44"/>
    <p:sldId id="861" r:id="rId45"/>
    <p:sldId id="862" r:id="rId46"/>
    <p:sldId id="624" r:id="rId47"/>
    <p:sldId id="866" r:id="rId48"/>
    <p:sldId id="625" r:id="rId49"/>
    <p:sldId id="626" r:id="rId50"/>
    <p:sldId id="647" r:id="rId51"/>
    <p:sldId id="619" r:id="rId52"/>
    <p:sldId id="620" r:id="rId53"/>
    <p:sldId id="621" r:id="rId54"/>
    <p:sldId id="622" r:id="rId55"/>
    <p:sldId id="623" r:id="rId56"/>
    <p:sldId id="648" r:id="rId57"/>
    <p:sldId id="867" r:id="rId58"/>
    <p:sldId id="868" r:id="rId59"/>
    <p:sldId id="616" r:id="rId60"/>
    <p:sldId id="617" r:id="rId61"/>
    <p:sldId id="618" r:id="rId62"/>
    <p:sldId id="865" r:id="rId63"/>
    <p:sldId id="558" r:id="rId64"/>
    <p:sldId id="870" r:id="rId65"/>
    <p:sldId id="872" r:id="rId66"/>
    <p:sldId id="871" r:id="rId67"/>
    <p:sldId id="877" r:id="rId68"/>
    <p:sldId id="475" r:id="rId69"/>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062"/>
    <a:srgbClr val="008000"/>
    <a:srgbClr val="00CC00"/>
    <a:srgbClr val="0066CC"/>
    <a:srgbClr val="FF0000"/>
    <a:srgbClr val="C53A86"/>
    <a:srgbClr val="003366"/>
    <a:srgbClr val="FFFFFF"/>
    <a:srgbClr val="00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0" autoAdjust="0"/>
    <p:restoredTop sz="82449" autoAdjust="0"/>
  </p:normalViewPr>
  <p:slideViewPr>
    <p:cSldViewPr>
      <p:cViewPr varScale="1">
        <p:scale>
          <a:sx n="104" d="100"/>
          <a:sy n="104" d="100"/>
        </p:scale>
        <p:origin x="2080"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fontAlgn="auto" hangingPunct="1">
              <a:spcBef>
                <a:spcPct val="0"/>
              </a:spcBef>
              <a:spcAft>
                <a:spcPts val="0"/>
              </a:spcAft>
              <a:defRPr sz="1200">
                <a:latin typeface="Arial" panose="020B060402020209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fontAlgn="auto" hangingPunct="1">
              <a:spcBef>
                <a:spcPct val="0"/>
              </a:spcBef>
              <a:spcAft>
                <a:spcPts val="0"/>
              </a:spcAft>
              <a:defRPr sz="1200">
                <a:latin typeface="Arial" panose="020B060402020209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fontAlgn="auto" hangingPunct="1">
              <a:spcBef>
                <a:spcPct val="0"/>
              </a:spcBef>
              <a:spcAft>
                <a:spcPts val="0"/>
              </a:spcAft>
              <a:defRPr sz="1200">
                <a:latin typeface="Arial" panose="020B060402020209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fontAlgn="auto" hangingPunct="1">
              <a:spcBef>
                <a:spcPct val="0"/>
              </a:spcBef>
              <a:spcAft>
                <a:spcPts val="0"/>
              </a:spcAft>
              <a:defRPr sz="1200">
                <a:latin typeface="Arial" panose="020B0604020202090204" pitchFamily="34" charset="0"/>
                <a:ea typeface="宋体" panose="02010600030101010101" pitchFamily="2" charset="-122"/>
              </a:defRPr>
            </a:lvl1pPr>
          </a:lstStyle>
          <a:p>
            <a:pPr>
              <a:defRPr/>
            </a:pPr>
            <a:fld id="{3C31A4FB-AB0B-4200-BC82-17C94E69ADE4}"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9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32</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37</a:t>
            </a:fld>
            <a:endParaRPr lang="en-US" altLang="zh-CN"/>
          </a:p>
        </p:txBody>
      </p:sp>
    </p:spTree>
    <p:extLst>
      <p:ext uri="{BB962C8B-B14F-4D97-AF65-F5344CB8AC3E}">
        <p14:creationId xmlns:p14="http://schemas.microsoft.com/office/powerpoint/2010/main" val="2461531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39</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40</a:t>
            </a:fld>
            <a:endParaRPr lang="en-US" altLang="zh-CN"/>
          </a:p>
        </p:txBody>
      </p:sp>
    </p:spTree>
    <p:extLst>
      <p:ext uri="{BB962C8B-B14F-4D97-AF65-F5344CB8AC3E}">
        <p14:creationId xmlns:p14="http://schemas.microsoft.com/office/powerpoint/2010/main" val="2236539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New</a:t>
            </a:r>
            <a:r>
              <a:rPr kumimoji="1" lang="zh-CN" altLang="en-US" dirty="0"/>
              <a:t> </a:t>
            </a:r>
            <a:r>
              <a:rPr kumimoji="1" lang="en-US" altLang="zh-CN" dirty="0"/>
              <a:t>delete</a:t>
            </a:r>
            <a:r>
              <a:rPr kumimoji="1" lang="zh-CN" altLang="en-US" dirty="0"/>
              <a:t>的重载</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45</a:t>
            </a:fld>
            <a:endParaRPr lang="en-US" altLang="zh-CN"/>
          </a:p>
        </p:txBody>
      </p:sp>
    </p:spTree>
    <p:extLst>
      <p:ext uri="{BB962C8B-B14F-4D97-AF65-F5344CB8AC3E}">
        <p14:creationId xmlns:p14="http://schemas.microsoft.com/office/powerpoint/2010/main" val="2490760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anose="020B0604020202090204" pitchFamily="34" charset="0"/>
                <a:ea typeface="宋体" panose="02010600030101010101" pitchFamily="2" charset="-122"/>
                <a:cs typeface="+mn-cs"/>
              </a:rPr>
              <a:t>首先，我们了解下什么是哑元及哑元的作用，某个参数如果在子程序或函数中没有用到，那就被称为哑元。这是程序设计语言中的一个术语，函数的形参又称“哑元”，实参又称“实元”。在</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C++</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的运算符重载中，就会用到哑元以区分</a:t>
            </a:r>
            <a:r>
              <a:rPr lang="en-US" altLang="zh-CN" sz="1200" b="0" i="0" kern="1200" dirty="0" err="1">
                <a:solidFill>
                  <a:schemeClr val="tx1"/>
                </a:solidFill>
                <a:effectLst/>
                <a:latin typeface="Arial" panose="020B0604020202090204" pitchFamily="34" charset="0"/>
                <a:ea typeface="宋体" panose="02010600030101010101" pitchFamily="2" charset="-122"/>
                <a:cs typeface="+mn-cs"/>
              </a:rPr>
              <a:t>i</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与</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a:t>
            </a:r>
            <a:r>
              <a:rPr lang="en-US" altLang="zh-CN" sz="1200" b="0" i="0" kern="1200" dirty="0" err="1">
                <a:solidFill>
                  <a:schemeClr val="tx1"/>
                </a:solidFill>
                <a:effectLst/>
                <a:latin typeface="Arial" panose="020B0604020202090204" pitchFamily="34" charset="0"/>
                <a:ea typeface="宋体" panose="02010600030101010101" pitchFamily="2" charset="-122"/>
                <a:cs typeface="+mn-cs"/>
              </a:rPr>
              <a:t>i</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的区别：）且在</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C/C++</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中，哑元是可以没有变量名的，如：</a:t>
            </a:r>
          </a:p>
          <a:p>
            <a:r>
              <a:rPr lang="en-US" altLang="zh-CN" sz="1200" b="0" kern="1200" dirty="0" err="1">
                <a:solidFill>
                  <a:schemeClr val="tx1"/>
                </a:solidFill>
                <a:effectLst/>
                <a:latin typeface="Arial" panose="020B0604020202090204" pitchFamily="34" charset="0"/>
                <a:ea typeface="宋体" panose="02010600030101010101" pitchFamily="2" charset="-122"/>
                <a:cs typeface="+mn-cs"/>
              </a:rPr>
              <a:t>int</a:t>
            </a:r>
            <a:r>
              <a:rPr lang="zh-CN" altLang="en-US" dirty="0"/>
              <a:t> </a:t>
            </a:r>
            <a:r>
              <a:rPr lang="en-US" altLang="zh-CN" dirty="0"/>
              <a:t>fun(</a:t>
            </a:r>
            <a:r>
              <a:rPr lang="en-US" altLang="zh-CN" sz="1200" b="0" kern="1200" dirty="0" err="1">
                <a:solidFill>
                  <a:schemeClr val="tx1"/>
                </a:solidFill>
                <a:effectLst/>
                <a:latin typeface="Arial" panose="020B0604020202090204" pitchFamily="34" charset="0"/>
                <a:ea typeface="宋体" panose="02010600030101010101" pitchFamily="2" charset="-122"/>
                <a:cs typeface="+mn-cs"/>
              </a:rPr>
              <a:t>int</a:t>
            </a:r>
            <a:r>
              <a:rPr lang="en-US" altLang="zh-CN" dirty="0" err="1"/>
              <a:t>,</a:t>
            </a:r>
            <a:r>
              <a:rPr lang="en-US" altLang="zh-CN" sz="1200" b="0" kern="1200" dirty="0" err="1">
                <a:solidFill>
                  <a:schemeClr val="tx1"/>
                </a:solidFill>
                <a:effectLst/>
                <a:latin typeface="Arial" panose="020B0604020202090204" pitchFamily="34" charset="0"/>
                <a:ea typeface="宋体" panose="02010600030101010101" pitchFamily="2" charset="-122"/>
                <a:cs typeface="+mn-cs"/>
              </a:rPr>
              <a:t>int</a:t>
            </a:r>
            <a:r>
              <a:rPr lang="zh-CN" altLang="en-US" dirty="0"/>
              <a:t> </a:t>
            </a:r>
            <a:r>
              <a:rPr lang="en-US" altLang="zh-CN" dirty="0"/>
              <a:t>a){ </a:t>
            </a:r>
            <a:r>
              <a:rPr lang="en-US" altLang="zh-CN" sz="1200" b="0" kern="1200" dirty="0">
                <a:solidFill>
                  <a:schemeClr val="tx1"/>
                </a:solidFill>
                <a:effectLst/>
                <a:latin typeface="Arial" panose="020B0604020202090204" pitchFamily="34" charset="0"/>
                <a:ea typeface="宋体" panose="02010600030101010101" pitchFamily="2" charset="-122"/>
                <a:cs typeface="+mn-cs"/>
              </a:rPr>
              <a:t>return</a:t>
            </a:r>
            <a:r>
              <a:rPr lang="zh-CN" altLang="en-US" dirty="0"/>
              <a:t> </a:t>
            </a:r>
            <a:r>
              <a:rPr lang="en-US" altLang="zh-CN" dirty="0"/>
              <a:t>a/</a:t>
            </a:r>
            <a:r>
              <a:rPr lang="en-US" altLang="zh-CN" sz="1200" b="0" kern="1200" dirty="0">
                <a:solidFill>
                  <a:schemeClr val="tx1"/>
                </a:solidFill>
                <a:effectLst/>
                <a:latin typeface="Arial" panose="020B0604020202090204" pitchFamily="34" charset="0"/>
                <a:ea typeface="宋体" panose="02010600030101010101" pitchFamily="2" charset="-122"/>
                <a:cs typeface="+mn-cs"/>
              </a:rPr>
              <a:t>10</a:t>
            </a:r>
            <a:r>
              <a:rPr lang="zh-CN" altLang="en-US" sz="1200" b="0" kern="1200" dirty="0">
                <a:solidFill>
                  <a:schemeClr val="tx1"/>
                </a:solidFill>
                <a:effectLst/>
                <a:latin typeface="Arial" panose="020B0604020202090204" pitchFamily="34" charset="0"/>
                <a:ea typeface="宋体" panose="02010600030101010101" pitchFamily="2" charset="-122"/>
                <a:cs typeface="+mn-cs"/>
              </a:rPr>
              <a:t>*</a:t>
            </a:r>
            <a:r>
              <a:rPr lang="en-US" altLang="zh-CN" sz="1200" b="0" kern="1200" dirty="0">
                <a:solidFill>
                  <a:schemeClr val="tx1"/>
                </a:solidFill>
                <a:effectLst/>
                <a:latin typeface="Arial" panose="020B0604020202090204" pitchFamily="34" charset="0"/>
                <a:ea typeface="宋体" panose="02010600030101010101" pitchFamily="2" charset="-122"/>
                <a:cs typeface="+mn-cs"/>
              </a:rPr>
              <a:t>10</a:t>
            </a:r>
            <a:r>
              <a:rPr lang="en-US" altLang="zh-CN" dirty="0"/>
              <a:t>; }</a:t>
            </a:r>
            <a:endParaRPr lang="en-US" altLang="zh-CN" sz="1200" b="0" kern="1200" dirty="0">
              <a:solidFill>
                <a:schemeClr val="tx1"/>
              </a:solidFill>
              <a:effectLst/>
              <a:latin typeface="Arial" panose="020B060402020209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90204" pitchFamily="34" charset="0"/>
                <a:ea typeface="宋体" panose="02010600030101010101" pitchFamily="2" charset="-122"/>
                <a:cs typeface="+mn-cs"/>
              </a:rPr>
              <a:t>则在调用时，第一个参数随便给一个值就行了，因为它终会被丢弃。哑元表示虚无的元素，没有实际空间，甚至连名字都可以没有，它只有联系上实元才有意义。 </a:t>
            </a:r>
            <a:br>
              <a:rPr lang="zh-CN" altLang="en-US" sz="1200" b="0" i="0" kern="1200" dirty="0">
                <a:solidFill>
                  <a:schemeClr val="tx1"/>
                </a:solidFill>
                <a:effectLst/>
                <a:latin typeface="Arial" panose="020B0604020202090204" pitchFamily="34" charset="0"/>
                <a:ea typeface="宋体" panose="02010600030101010101" pitchFamily="2" charset="-122"/>
                <a:cs typeface="+mn-cs"/>
              </a:rPr>
            </a:br>
            <a:r>
              <a:rPr lang="zh-CN" altLang="en-US" sz="1200" b="0" i="0" kern="1200" dirty="0">
                <a:solidFill>
                  <a:schemeClr val="tx1"/>
                </a:solidFill>
                <a:effectLst/>
                <a:latin typeface="Arial" panose="020B0604020202090204" pitchFamily="34" charset="0"/>
                <a:ea typeface="宋体" panose="02010600030101010101" pitchFamily="2" charset="-122"/>
                <a:cs typeface="+mn-cs"/>
              </a:rPr>
              <a:t>声明并定义一个函数 ：</a:t>
            </a:r>
          </a:p>
          <a:p>
            <a:r>
              <a:rPr lang="en-US" altLang="zh-CN" sz="1200" b="0" kern="1200" dirty="0">
                <a:solidFill>
                  <a:schemeClr val="tx1"/>
                </a:solidFill>
                <a:effectLst/>
                <a:latin typeface="Arial" panose="020B0604020202090204" pitchFamily="34" charset="0"/>
                <a:ea typeface="宋体" panose="02010600030101010101" pitchFamily="2" charset="-122"/>
                <a:cs typeface="+mn-cs"/>
              </a:rPr>
              <a:t>void</a:t>
            </a:r>
            <a:r>
              <a:rPr lang="zh-CN" altLang="en-US" dirty="0"/>
              <a:t> </a:t>
            </a:r>
            <a:r>
              <a:rPr lang="en-US" altLang="zh-CN" dirty="0"/>
              <a:t>f(</a:t>
            </a:r>
            <a:r>
              <a:rPr lang="en-US" altLang="zh-CN" sz="1200" b="0" kern="1200" dirty="0" err="1">
                <a:solidFill>
                  <a:schemeClr val="tx1"/>
                </a:solidFill>
                <a:effectLst/>
                <a:latin typeface="Arial" panose="020B0604020202090204" pitchFamily="34" charset="0"/>
                <a:ea typeface="宋体" panose="02010600030101010101" pitchFamily="2" charset="-122"/>
                <a:cs typeface="+mn-cs"/>
              </a:rPr>
              <a:t>int</a:t>
            </a:r>
            <a:r>
              <a:rPr lang="en-US" altLang="zh-CN" dirty="0"/>
              <a:t>) { }</a:t>
            </a:r>
          </a:p>
          <a:p>
            <a:r>
              <a:rPr lang="zh-CN" altLang="en-US" sz="1200" b="0" i="0" kern="1200" dirty="0">
                <a:solidFill>
                  <a:schemeClr val="tx1"/>
                </a:solidFill>
                <a:effectLst/>
                <a:latin typeface="Arial" panose="020B0604020202090204" pitchFamily="34" charset="0"/>
                <a:ea typeface="宋体" panose="02010600030101010101" pitchFamily="2" charset="-122"/>
                <a:cs typeface="+mn-cs"/>
              </a:rPr>
              <a:t>函数</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f</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有一个</a:t>
            </a:r>
            <a:r>
              <a:rPr lang="en-US" altLang="zh-CN" sz="1200" b="0" i="0" kern="1200" dirty="0" err="1">
                <a:solidFill>
                  <a:schemeClr val="tx1"/>
                </a:solidFill>
                <a:effectLst/>
                <a:latin typeface="Arial" panose="020B0604020202090204" pitchFamily="34" charset="0"/>
                <a:ea typeface="宋体" panose="02010600030101010101" pitchFamily="2" charset="-122"/>
                <a:cs typeface="+mn-cs"/>
              </a:rPr>
              <a:t>int</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参数，但没有给这个参数声明变量，所以在函数的实现中你永远也无法使用这个函数，这个参数只是一个占位符，一般是因为兼容性方面的原因这样做的。又或者在</a:t>
            </a:r>
            <a:r>
              <a:rPr lang="en-US" altLang="zh-CN" sz="1200" b="0" i="0" kern="1200" dirty="0">
                <a:solidFill>
                  <a:schemeClr val="tx1"/>
                </a:solidFill>
                <a:effectLst/>
                <a:latin typeface="Arial" panose="020B0604020202090204" pitchFamily="34" charset="0"/>
                <a:ea typeface="宋体" panose="02010600030101010101" pitchFamily="2" charset="-122"/>
                <a:cs typeface="+mn-cs"/>
              </a:rPr>
              <a:t>++</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操作符定义中也需要这种占位符。例如下面的例子就是哑元在</a:t>
            </a:r>
            <a:r>
              <a:rPr lang="zh-CN" altLang="en-US" sz="1200" b="1" i="0" kern="1200" dirty="0">
                <a:solidFill>
                  <a:schemeClr val="tx1"/>
                </a:solidFill>
                <a:effectLst/>
                <a:latin typeface="Arial" panose="020B0604020202090204" pitchFamily="34" charset="0"/>
                <a:ea typeface="宋体" panose="02010600030101010101" pitchFamily="2" charset="-122"/>
                <a:cs typeface="+mn-cs"/>
              </a:rPr>
              <a:t>运算符重载</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中的一个应用： </a:t>
            </a:r>
            <a:br>
              <a:rPr lang="zh-CN" altLang="en-US" sz="1200" b="0" i="0" kern="1200" dirty="0">
                <a:solidFill>
                  <a:schemeClr val="tx1"/>
                </a:solidFill>
                <a:effectLst/>
                <a:latin typeface="Arial" panose="020B0604020202090204" pitchFamily="34" charset="0"/>
                <a:ea typeface="宋体" panose="02010600030101010101" pitchFamily="2" charset="-122"/>
                <a:cs typeface="+mn-cs"/>
              </a:rPr>
            </a:br>
            <a:r>
              <a:rPr lang="zh-CN" altLang="en-US" sz="1200" b="0" i="0" kern="1200" dirty="0">
                <a:solidFill>
                  <a:schemeClr val="tx1"/>
                </a:solidFill>
                <a:effectLst/>
                <a:latin typeface="Arial" panose="020B0604020202090204" pitchFamily="34" charset="0"/>
                <a:ea typeface="宋体" panose="02010600030101010101" pitchFamily="2" charset="-122"/>
                <a:cs typeface="+mn-cs"/>
              </a:rPr>
              <a:t>首先，思考一个问题，我们知道重载是通过参数列表的不同来识别函数，但是 编译器如何识别重载的可以前置或后置的自增及自减运算符函数呢？ </a:t>
            </a:r>
            <a:br>
              <a:rPr lang="zh-CN" altLang="en-US" sz="1200" b="0" i="0" kern="1200" dirty="0">
                <a:solidFill>
                  <a:schemeClr val="tx1"/>
                </a:solidFill>
                <a:effectLst/>
                <a:latin typeface="Arial" panose="020B0604020202090204" pitchFamily="34" charset="0"/>
                <a:ea typeface="宋体" panose="02010600030101010101" pitchFamily="2" charset="-122"/>
                <a:cs typeface="+mn-cs"/>
              </a:rPr>
            </a:br>
            <a:r>
              <a:rPr lang="zh-CN" altLang="en-US" sz="1200" b="0" i="0" kern="1200" dirty="0">
                <a:solidFill>
                  <a:schemeClr val="tx1"/>
                </a:solidFill>
                <a:effectLst/>
                <a:latin typeface="Arial" panose="020B0604020202090204" pitchFamily="34" charset="0"/>
                <a:ea typeface="宋体" panose="02010600030101010101" pitchFamily="2" charset="-122"/>
                <a:cs typeface="+mn-cs"/>
              </a:rPr>
              <a:t>答案是一样的，通过函数的参数列表的不同。后置自增运算符的参数里有个哑元，而前置自增运算符函数的参数里没有。</a:t>
            </a:r>
            <a:endParaRPr lang="en-US" altLang="zh-CN" sz="1200" b="0" i="0" kern="1200" dirty="0">
              <a:solidFill>
                <a:schemeClr val="tx1"/>
              </a:solidFill>
              <a:effectLst/>
              <a:latin typeface="Arial" panose="020B0604020202090204" pitchFamily="34" charset="0"/>
              <a:ea typeface="宋体" panose="02010600030101010101" pitchFamily="2" charset="-122"/>
              <a:cs typeface="+mn-cs"/>
            </a:endParaRPr>
          </a:p>
          <a:p>
            <a:r>
              <a:rPr lang="zh-CN" altLang="en-US" sz="1200" b="1" i="0" kern="1200" dirty="0">
                <a:solidFill>
                  <a:schemeClr val="tx1"/>
                </a:solidFill>
                <a:effectLst/>
                <a:latin typeface="Arial" panose="020B0604020202090204" pitchFamily="34" charset="0"/>
                <a:ea typeface="宋体" panose="02010600030101010101" pitchFamily="2" charset="-122"/>
                <a:cs typeface="+mn-cs"/>
              </a:rPr>
              <a:t>记住，如果有哑元，则是</a:t>
            </a:r>
            <a:r>
              <a:rPr lang="en-US" altLang="zh-CN" sz="1200" b="1" i="0" kern="1200" dirty="0">
                <a:solidFill>
                  <a:schemeClr val="tx1"/>
                </a:solidFill>
                <a:effectLst/>
                <a:latin typeface="Arial" panose="020B0604020202090204" pitchFamily="34" charset="0"/>
                <a:ea typeface="宋体" panose="02010600030101010101" pitchFamily="2" charset="-122"/>
                <a:cs typeface="+mn-cs"/>
              </a:rPr>
              <a:t>postfix</a:t>
            </a:r>
            <a:r>
              <a:rPr lang="zh-CN" altLang="en-US" sz="1200" b="1" i="0" kern="1200" dirty="0">
                <a:solidFill>
                  <a:schemeClr val="tx1"/>
                </a:solidFill>
                <a:effectLst/>
                <a:latin typeface="Arial" panose="020B0604020202090204" pitchFamily="34" charset="0"/>
                <a:ea typeface="宋体" panose="02010600030101010101" pitchFamily="2" charset="-122"/>
                <a:cs typeface="+mn-cs"/>
              </a:rPr>
              <a:t>（后置）</a:t>
            </a:r>
            <a:r>
              <a:rPr lang="en-US" altLang="zh-CN" sz="1200" b="1" i="0" kern="1200" dirty="0">
                <a:solidFill>
                  <a:schemeClr val="tx1"/>
                </a:solidFill>
                <a:effectLst/>
                <a:latin typeface="Arial" panose="020B0604020202090204" pitchFamily="34" charset="0"/>
                <a:ea typeface="宋体" panose="02010600030101010101" pitchFamily="2" charset="-122"/>
                <a:cs typeface="+mn-cs"/>
              </a:rPr>
              <a:t>,</a:t>
            </a:r>
            <a:r>
              <a:rPr lang="zh-CN" altLang="en-US" sz="1200" b="1" i="0" kern="1200" dirty="0">
                <a:solidFill>
                  <a:schemeClr val="tx1"/>
                </a:solidFill>
                <a:effectLst/>
                <a:latin typeface="Arial" panose="020B0604020202090204" pitchFamily="34" charset="0"/>
                <a:ea typeface="宋体" panose="02010600030101010101" pitchFamily="2" charset="-122"/>
                <a:cs typeface="+mn-cs"/>
              </a:rPr>
              <a:t>否则，就是</a:t>
            </a:r>
            <a:r>
              <a:rPr lang="en-US" altLang="zh-CN" sz="1200" b="1" i="0" kern="1200" dirty="0">
                <a:solidFill>
                  <a:schemeClr val="tx1"/>
                </a:solidFill>
                <a:effectLst/>
                <a:latin typeface="Arial" panose="020B0604020202090204" pitchFamily="34" charset="0"/>
                <a:ea typeface="宋体" panose="02010600030101010101" pitchFamily="2" charset="-122"/>
                <a:cs typeface="+mn-cs"/>
              </a:rPr>
              <a:t>prefix</a:t>
            </a:r>
            <a:r>
              <a:rPr lang="zh-CN" altLang="en-US" sz="1200" b="1" i="0" kern="1200" dirty="0">
                <a:solidFill>
                  <a:schemeClr val="tx1"/>
                </a:solidFill>
                <a:effectLst/>
                <a:latin typeface="Arial" panose="020B0604020202090204" pitchFamily="34" charset="0"/>
                <a:ea typeface="宋体" panose="02010600030101010101" pitchFamily="2" charset="-122"/>
                <a:cs typeface="+mn-cs"/>
              </a:rPr>
              <a:t>（前置）</a:t>
            </a:r>
            <a:r>
              <a:rPr lang="zh-CN" altLang="en-US" sz="1200" b="0" i="0" kern="1200" dirty="0">
                <a:solidFill>
                  <a:schemeClr val="tx1"/>
                </a:solidFill>
                <a:effectLst/>
                <a:latin typeface="Arial" panose="020B0604020202090204" pitchFamily="34" charset="0"/>
                <a:ea typeface="宋体" panose="02010600030101010101" pitchFamily="2" charset="-122"/>
                <a:cs typeface="+mn-cs"/>
              </a:rPr>
              <a:t>。</a:t>
            </a:r>
          </a:p>
          <a:p>
            <a:br>
              <a:rPr lang="zh-CN" altLang="en-US" dirty="0"/>
            </a:b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46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注意，前缀 </a:t>
            </a:r>
            <a:r>
              <a:rPr kumimoji="1" lang="en-US" altLang="zh-CN" dirty="0"/>
              <a:t>++test;</a:t>
            </a:r>
            <a:r>
              <a:rPr kumimoji="1" lang="zh-CN" altLang="en-US" dirty="0"/>
              <a:t> 的意思</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48</a:t>
            </a:fld>
            <a:endParaRPr lang="en-US" altLang="zh-CN"/>
          </a:p>
        </p:txBody>
      </p:sp>
    </p:spTree>
    <p:extLst>
      <p:ext uri="{BB962C8B-B14F-4D97-AF65-F5344CB8AC3E}">
        <p14:creationId xmlns:p14="http://schemas.microsoft.com/office/powerpoint/2010/main" val="1077661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49</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57</a:t>
            </a:fld>
            <a:endParaRPr lang="en-US" altLang="zh-CN"/>
          </a:p>
        </p:txBody>
      </p:sp>
    </p:spTree>
    <p:extLst>
      <p:ext uri="{BB962C8B-B14F-4D97-AF65-F5344CB8AC3E}">
        <p14:creationId xmlns:p14="http://schemas.microsoft.com/office/powerpoint/2010/main" val="2889507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为什么重载流运算符要返回引用？</a:t>
            </a:r>
            <a:endParaRPr lang="en-US" altLang="zh-CN" dirty="0"/>
          </a:p>
          <a:p>
            <a:pPr lvl="1"/>
            <a:r>
              <a:rPr lang="zh-CN" altLang="en-US" dirty="0">
                <a:solidFill>
                  <a:srgbClr val="FF0000"/>
                </a:solidFill>
              </a:rPr>
              <a:t>避免复制</a:t>
            </a:r>
            <a:endParaRPr lang="en-US" altLang="zh-CN" dirty="0">
              <a:solidFill>
                <a:srgbClr val="FF0000"/>
              </a:solidFill>
            </a:endParaRPr>
          </a:p>
          <a:p>
            <a:endParaRPr lang="en-US" altLang="zh-CN" dirty="0"/>
          </a:p>
          <a:p>
            <a:r>
              <a:rPr lang="zh-CN" altLang="en-US" dirty="0"/>
              <a:t>观察</a:t>
            </a:r>
            <a:r>
              <a:rPr lang="en-US" altLang="zh-CN" dirty="0" err="1"/>
              <a:t>ostream</a:t>
            </a:r>
            <a:r>
              <a:rPr lang="zh-CN" altLang="en-US" dirty="0"/>
              <a:t>的复制构造函数</a:t>
            </a:r>
            <a:endParaRPr lang="en-US" altLang="zh-CN" dirty="0"/>
          </a:p>
          <a:p>
            <a:pPr lvl="1"/>
            <a:r>
              <a:rPr lang="en-US" altLang="zh-CN" dirty="0" err="1"/>
              <a:t>ostream</a:t>
            </a:r>
            <a:r>
              <a:rPr lang="en-US" altLang="zh-CN" dirty="0"/>
              <a:t>&amp; (</a:t>
            </a:r>
            <a:r>
              <a:rPr lang="en-US" altLang="zh-CN" dirty="0" err="1"/>
              <a:t>const</a:t>
            </a:r>
            <a:r>
              <a:rPr lang="en-US" altLang="zh-CN" dirty="0"/>
              <a:t> </a:t>
            </a:r>
            <a:r>
              <a:rPr lang="en-US" altLang="zh-CN" dirty="0" err="1"/>
              <a:t>ostream</a:t>
            </a:r>
            <a:r>
              <a:rPr lang="en-US" altLang="zh-CN" dirty="0"/>
              <a:t>&amp;) = delete;</a:t>
            </a:r>
          </a:p>
          <a:p>
            <a:pPr lvl="1"/>
            <a:r>
              <a:rPr lang="en-US" altLang="zh-CN" dirty="0" err="1"/>
              <a:t>ostream</a:t>
            </a:r>
            <a:r>
              <a:rPr lang="en-US" altLang="zh-CN" dirty="0"/>
              <a:t>&amp; (</a:t>
            </a:r>
            <a:r>
              <a:rPr lang="en-US" altLang="zh-CN" dirty="0" err="1"/>
              <a:t>ostream</a:t>
            </a:r>
            <a:r>
              <a:rPr lang="en-US" altLang="zh-CN" dirty="0"/>
              <a:t>&amp;&amp; x);</a:t>
            </a:r>
          </a:p>
          <a:p>
            <a:pPr lvl="1"/>
            <a:r>
              <a:rPr lang="zh-CN" altLang="en-US" dirty="0"/>
              <a:t>禁止复制、只允许移动</a:t>
            </a:r>
            <a:endParaRPr lang="en-US" altLang="zh-CN" dirty="0"/>
          </a:p>
          <a:p>
            <a:pPr lvl="1"/>
            <a:r>
              <a:rPr lang="zh-CN" altLang="en-US" dirty="0"/>
              <a:t>仅使用</a:t>
            </a:r>
            <a:r>
              <a:rPr lang="en-US" altLang="zh-CN" dirty="0" err="1"/>
              <a:t>cout</a:t>
            </a:r>
            <a:r>
              <a:rPr lang="zh-CN" altLang="en-US" dirty="0"/>
              <a:t>一个全局对象</a:t>
            </a:r>
            <a:endParaRPr lang="en-US" altLang="zh-CN" dirty="0"/>
          </a:p>
          <a:p>
            <a:pPr lvl="1"/>
            <a:endParaRPr lang="en-US" altLang="zh-CN" dirty="0"/>
          </a:p>
          <a:p>
            <a:r>
              <a:rPr lang="zh-CN" altLang="en-US" dirty="0"/>
              <a:t>为什么只能使用一个对象？</a:t>
            </a:r>
            <a:endParaRPr lang="en-US" altLang="zh-CN" dirty="0"/>
          </a:p>
          <a:p>
            <a:pPr lvl="1"/>
            <a:r>
              <a:rPr lang="zh-CN" altLang="en-US" dirty="0"/>
              <a:t>减少复制的运算开销</a:t>
            </a:r>
            <a:endParaRPr lang="en-US" altLang="zh-CN" dirty="0"/>
          </a:p>
          <a:p>
            <a:pPr lvl="1"/>
            <a:r>
              <a:rPr lang="zh-CN" altLang="en-US" dirty="0"/>
              <a:t>一个对象对应一个标准输出，符合</a:t>
            </a:r>
            <a:r>
              <a:rPr lang="en-US" altLang="zh-CN" dirty="0"/>
              <a:t>OOP</a:t>
            </a:r>
            <a:r>
              <a:rPr lang="zh-CN" altLang="en-US" dirty="0"/>
              <a:t>思想</a:t>
            </a:r>
            <a:endParaRPr lang="en-US" altLang="zh-CN" dirty="0"/>
          </a:p>
          <a:p>
            <a:pPr lvl="1"/>
            <a:r>
              <a:rPr lang="zh-CN" altLang="en-US" dirty="0"/>
              <a:t>多个对象之间无法同步输出状态</a:t>
            </a:r>
            <a:endParaRPr lang="en-US" altLang="zh-CN" dirty="0"/>
          </a:p>
          <a:p>
            <a:endParaRPr lang="en-US" altLang="zh-CN" dirty="0"/>
          </a:p>
          <a:p>
            <a:r>
              <a:rPr lang="zh-CN" altLang="en-US" dirty="0"/>
              <a:t>是否能做得更好？</a:t>
            </a:r>
            <a:endParaRPr lang="en-US" altLang="zh-CN" dirty="0"/>
          </a:p>
          <a:p>
            <a:pPr lvl="1"/>
            <a:r>
              <a:rPr lang="zh-CN" altLang="en-US" dirty="0"/>
              <a:t>全局对象往往引入初始化顺序问题。</a:t>
            </a:r>
            <a:endParaRPr lang="en-US" altLang="zh-CN" dirty="0"/>
          </a:p>
          <a:p>
            <a:pPr lvl="1"/>
            <a:r>
              <a:rPr lang="zh-CN" altLang="en-US" dirty="0"/>
              <a:t>单件模式（</a:t>
            </a:r>
            <a:r>
              <a:rPr lang="en-US" altLang="zh-CN" dirty="0"/>
              <a:t>Singleton Pattern</a:t>
            </a:r>
            <a:r>
              <a:rPr lang="zh-CN" altLang="en-US" dirty="0"/>
              <a:t>）</a:t>
            </a:r>
            <a:endParaRPr lang="en-US" altLang="zh-CN" dirty="0"/>
          </a:p>
          <a:p>
            <a:pPr lvl="1"/>
            <a:r>
              <a:rPr lang="zh-CN" altLang="en-US" dirty="0"/>
              <a:t>在之后的设计模式中会介绍</a:t>
            </a:r>
            <a:endParaRPr lang="en-US" altLang="zh-CN" dirty="0"/>
          </a:p>
          <a:p>
            <a:pPr lvl="1"/>
            <a:endParaRPr lang="en-US" altLang="zh-CN"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kumimoji="1" lang="zh-CN" altLang="en-US" dirty="0"/>
              <a:t>重新回顾 封装和接口的含义</a:t>
            </a:r>
            <a:endParaRPr kumimoji="1" lang="en-US" altLang="zh-CN" dirty="0"/>
          </a:p>
          <a:p>
            <a:pPr marL="0" marR="0" indent="0" algn="l" defTabSz="914400" rtl="0" eaLnBrk="0" fontAlgn="base" latinLnBrk="0" hangingPunct="0">
              <a:lnSpc>
                <a:spcPct val="100000"/>
              </a:lnSpc>
              <a:spcBef>
                <a:spcPct val="30000"/>
              </a:spcBef>
              <a:spcAft>
                <a:spcPct val="0"/>
              </a:spcAft>
              <a:buClrTx/>
              <a:buSzTx/>
              <a:buFontTx/>
              <a:buNone/>
              <a:defRPr/>
            </a:pP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这里的一般成员变量指，除静态成员变量以外的变量。静态成员变量应该在类外初始化。</a:t>
            </a:r>
            <a:endParaRPr lang="en-US" altLang="zh-CN" dirty="0"/>
          </a:p>
          <a:p>
            <a:endParaRPr lang="en-US" altLang="zh-CN" dirty="0"/>
          </a:p>
          <a:p>
            <a:r>
              <a:rPr lang="zh-CN" altLang="en-US" dirty="0"/>
              <a:t>有一些变量不能就地初始化的？</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11</a:t>
            </a:fld>
            <a:endParaRPr lang="en-US" altLang="zh-CN"/>
          </a:p>
        </p:txBody>
      </p:sp>
    </p:spTree>
    <p:extLst>
      <p:ext uri="{BB962C8B-B14F-4D97-AF65-F5344CB8AC3E}">
        <p14:creationId xmlns:p14="http://schemas.microsoft.com/office/powerpoint/2010/main" val="945189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26</a:t>
            </a:fld>
            <a:endParaRPr lang="en-US" altLang="zh-CN"/>
          </a:p>
        </p:txBody>
      </p:sp>
    </p:spTree>
    <p:extLst>
      <p:ext uri="{BB962C8B-B14F-4D97-AF65-F5344CB8AC3E}">
        <p14:creationId xmlns:p14="http://schemas.microsoft.com/office/powerpoint/2010/main" val="2247050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27</a:t>
            </a:fld>
            <a:endParaRPr lang="en-US" altLang="zh-CN"/>
          </a:p>
        </p:txBody>
      </p:sp>
    </p:spTree>
    <p:extLst>
      <p:ext uri="{BB962C8B-B14F-4D97-AF65-F5344CB8AC3E}">
        <p14:creationId xmlns:p14="http://schemas.microsoft.com/office/powerpoint/2010/main" val="2190213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t>29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t>30</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t>31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t>‹#›</a:t>
            </a:fld>
            <a:endParaRPr lang="en-US" altLang="zh-CN"/>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t>‹#›</a:t>
            </a:fld>
            <a:endParaRPr lang="en-US" altLang="zh-C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t>‹#›</a:t>
            </a:fld>
            <a:endParaRPr lang="en-US" altLang="zh-C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t>‹#›</a:t>
            </a:fld>
            <a:endParaRPr lang="en-US" altLang="zh-C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t>‹#›</a:t>
            </a:fld>
            <a:endParaRPr lang="en-US" altLang="zh-CN"/>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t>‹#›</a:t>
            </a:fld>
            <a:endParaRPr lang="en-US" altLang="zh-C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t>‹#›</a:t>
            </a:fld>
            <a:endParaRPr lang="en-US" altLang="zh-C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t>‹#›</a:t>
            </a:fld>
            <a:endParaRPr lang="en-US" altLang="zh-C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t>‹#›</a:t>
            </a:fld>
            <a:endParaRPr lang="en-US" altLang="zh-CN"/>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t>‹#›</a:t>
            </a:fld>
            <a:endParaRPr lang="en-US" altLang="zh-CN"/>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9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iuzy@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nlp.csai.tsinghua.edu.c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zh.cppreference.com/w/cpp/language/default_constructo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zh.cppreference.com/w/cpp/language/destructor"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blog.csdn.net/megustas_jjc/article/details/53583672"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面向对象程序设计基础</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6" name="副标题 2"/>
          <p:cNvSpPr txBox="1"/>
          <p:nvPr/>
        </p:nvSpPr>
        <p:spPr bwMode="auto">
          <a:xfrm>
            <a:off x="1040396" y="4509120"/>
            <a:ext cx="7128296"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ctr" rtl="0" fontAlgn="base">
              <a:lnSpc>
                <a:spcPct val="90000"/>
              </a:lnSpc>
              <a:spcBef>
                <a:spcPts val="1000"/>
              </a:spcBef>
              <a:spcAft>
                <a:spcPct val="0"/>
              </a:spcAft>
              <a:buFont typeface="Arial" panose="020B0604020202090204" pitchFamily="34" charset="0"/>
              <a:buNone/>
              <a:defRPr sz="2400" kern="1200">
                <a:solidFill>
                  <a:schemeClr val="tx1"/>
                </a:solidFill>
                <a:latin typeface="Consolas" panose="020B0609020204030204" pitchFamily="49" charset="0"/>
                <a:ea typeface="华文楷体" panose="02010600040101010101" pitchFamily="2" charset="-122"/>
                <a:cs typeface="+mn-cs"/>
              </a:defRPr>
            </a:lvl1pPr>
            <a:lvl2pPr marL="457200" indent="0" algn="ctr" rtl="0" fontAlgn="base">
              <a:lnSpc>
                <a:spcPct val="90000"/>
              </a:lnSpc>
              <a:spcBef>
                <a:spcPts val="500"/>
              </a:spcBef>
              <a:spcAft>
                <a:spcPct val="0"/>
              </a:spcAft>
              <a:buFont typeface="Arial" panose="020B0604020202090204" pitchFamily="34" charset="0"/>
              <a:buNone/>
              <a:defRPr sz="2000" kern="1200">
                <a:solidFill>
                  <a:schemeClr val="tx1"/>
                </a:solidFill>
                <a:latin typeface="Consolas" panose="020B0609020204030204" pitchFamily="49" charset="0"/>
                <a:ea typeface="华文楷体" panose="02010600040101010101" pitchFamily="2" charset="-122"/>
                <a:cs typeface="+mn-cs"/>
              </a:defRPr>
            </a:lvl2pPr>
            <a:lvl3pPr marL="914400" indent="0" algn="ctr" rtl="0" fontAlgn="base">
              <a:lnSpc>
                <a:spcPct val="90000"/>
              </a:lnSpc>
              <a:spcBef>
                <a:spcPts val="500"/>
              </a:spcBef>
              <a:spcAft>
                <a:spcPct val="0"/>
              </a:spcAft>
              <a:buFont typeface="Arial" panose="020B0604020202090204" pitchFamily="34" charset="0"/>
              <a:buNone/>
              <a:defRPr sz="1800" kern="1200">
                <a:solidFill>
                  <a:schemeClr val="tx1"/>
                </a:solidFill>
                <a:latin typeface="Consolas" panose="020B0609020204030204" pitchFamily="49" charset="0"/>
                <a:ea typeface="华文楷体" panose="02010600040101010101" pitchFamily="2" charset="-122"/>
                <a:cs typeface="+mn-cs"/>
              </a:defRPr>
            </a:lvl3pPr>
            <a:lvl4pPr marL="1371600" indent="0" algn="ctr" rtl="0" fontAlgn="base">
              <a:lnSpc>
                <a:spcPct val="90000"/>
              </a:lnSpc>
              <a:spcBef>
                <a:spcPts val="500"/>
              </a:spcBef>
              <a:spcAft>
                <a:spcPct val="0"/>
              </a:spcAft>
              <a:buFont typeface="Arial" panose="020B0604020202090204" pitchFamily="34" charset="0"/>
              <a:buNone/>
              <a:defRPr sz="1600" kern="1200">
                <a:solidFill>
                  <a:schemeClr val="tx1"/>
                </a:solidFill>
                <a:latin typeface="Consolas" panose="020B0609020204030204" pitchFamily="49" charset="0"/>
                <a:ea typeface="华文楷体" panose="02010600040101010101" pitchFamily="2" charset="-122"/>
                <a:cs typeface="+mn-cs"/>
              </a:defRPr>
            </a:lvl4pPr>
            <a:lvl5pPr marL="1828800" indent="0" algn="ctr" rtl="0" fontAlgn="base">
              <a:lnSpc>
                <a:spcPct val="90000"/>
              </a:lnSpc>
              <a:spcBef>
                <a:spcPts val="500"/>
              </a:spcBef>
              <a:spcAft>
                <a:spcPct val="0"/>
              </a:spcAft>
              <a:buFont typeface="Arial" panose="020B0604020202090204" pitchFamily="34" charset="0"/>
              <a:buNone/>
              <a:defRPr sz="1600" kern="1200">
                <a:solidFill>
                  <a:schemeClr val="tx1"/>
                </a:solidFill>
                <a:latin typeface="Consolas" panose="020B0609020204030204" pitchFamily="49" charset="0"/>
                <a:ea typeface="华文楷体" panose="02010600040101010101" pitchFamily="2" charset="-122"/>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defTabSz="914400" eaLnBrk="1" hangingPunct="1"/>
            <a:r>
              <a:rPr lang="zh-CN" altLang="en-US" sz="3600" b="1" dirty="0"/>
              <a:t>刘知远</a:t>
            </a:r>
            <a:r>
              <a:rPr lang="zh-CN" altLang="en-US" sz="2800" b="1" dirty="0"/>
              <a:t> </a:t>
            </a:r>
            <a:endParaRPr lang="en-US" altLang="zh-CN" sz="2800" b="1" dirty="0"/>
          </a:p>
          <a:p>
            <a:r>
              <a:rPr lang="en-US" altLang="zh-CN" sz="2800" b="1" dirty="0">
                <a:hlinkClick r:id="rId3"/>
              </a:rPr>
              <a:t>liuzy@tsinghua.edu.cn</a:t>
            </a:r>
            <a:endParaRPr lang="en-US" altLang="zh-CN" sz="2800" b="1" dirty="0"/>
          </a:p>
          <a:p>
            <a:pPr defTabSz="914400" eaLnBrk="1" hangingPunct="1"/>
            <a:r>
              <a:rPr lang="en-US" altLang="zh-CN" sz="2800" b="1" dirty="0">
                <a:hlinkClick r:id="rId4"/>
              </a:rPr>
              <a:t>https://nlp.csai.tsinghua.edu.cn</a:t>
            </a:r>
            <a:r>
              <a:rPr lang="en-US" altLang="zh-CN" sz="2800" b="1">
                <a:hlinkClick r:id="rId4"/>
              </a:rPr>
              <a:t>/</a:t>
            </a:r>
            <a:r>
              <a:rPr lang="zh-CN" altLang="en-US" sz="2800" b="1"/>
              <a:t> </a:t>
            </a:r>
            <a:endParaRPr lang="en-US" altLang="zh-CN" sz="2800" b="1" dirty="0"/>
          </a:p>
          <a:p>
            <a:pPr defTabSz="914400" eaLnBrk="1" hangingPunct="1"/>
            <a:r>
              <a:rPr lang="zh-CN" altLang="en-US" b="1" dirty="0"/>
              <a:t>课程团队：刘知远 任炬 黄民烈</a:t>
            </a:r>
          </a:p>
        </p:txBody>
      </p:sp>
      <p:sp>
        <p:nvSpPr>
          <p:cNvPr id="3" name="灯片编号占位符 2"/>
          <p:cNvSpPr>
            <a:spLocks noGrp="1"/>
          </p:cNvSpPr>
          <p:nvPr>
            <p:ph type="sldNum" sz="quarter" idx="12"/>
          </p:nvPr>
        </p:nvSpPr>
        <p:spPr/>
        <p:txBody>
          <a:bodyPr/>
          <a:lstStyle/>
          <a:p>
            <a:pPr>
              <a:defRPr/>
            </a:pPr>
            <a:fld id="{E5375CB7-C50A-49C3-BF10-448E10BBECBB}" type="slidenum">
              <a:rPr lang="en-US" altLang="zh-CN"/>
              <a:t>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构造函数的初始化列表</a:t>
            </a:r>
          </a:p>
        </p:txBody>
      </p:sp>
      <p:sp>
        <p:nvSpPr>
          <p:cNvPr id="3" name="内容占位符 2"/>
          <p:cNvSpPr>
            <a:spLocks noGrp="1"/>
          </p:cNvSpPr>
          <p:nvPr>
            <p:ph idx="1"/>
          </p:nvPr>
        </p:nvSpPr>
        <p:spPr>
          <a:xfrm>
            <a:off x="611560" y="1344267"/>
            <a:ext cx="8047806" cy="4749029"/>
          </a:xfrm>
        </p:spPr>
        <p:txBody>
          <a:bodyPr/>
          <a:lstStyle/>
          <a:p>
            <a:pPr>
              <a:lnSpc>
                <a:spcPct val="110000"/>
              </a:lnSpc>
            </a:pPr>
            <a:r>
              <a:rPr kumimoji="1" lang="zh-CN" altLang="en-US" dirty="0"/>
              <a:t>在构造函数的初始化列表中，还可以调用其他构造函数，称为“</a:t>
            </a:r>
            <a:r>
              <a:rPr kumimoji="1" lang="zh-CN" altLang="en-US" dirty="0">
                <a:solidFill>
                  <a:srgbClr val="FF0000"/>
                </a:solidFill>
              </a:rPr>
              <a:t>委派构造函数</a:t>
            </a:r>
            <a:r>
              <a:rPr kumimoji="1" lang="zh-CN" altLang="en-US" dirty="0"/>
              <a:t>”</a:t>
            </a:r>
          </a:p>
        </p:txBody>
      </p:sp>
      <p:sp>
        <p:nvSpPr>
          <p:cNvPr id="5" name="矩形 4"/>
          <p:cNvSpPr/>
          <p:nvPr/>
        </p:nvSpPr>
        <p:spPr>
          <a:xfrm>
            <a:off x="1763688" y="2608090"/>
            <a:ext cx="6120680" cy="3951851"/>
          </a:xfrm>
          <a:prstGeom prst="rect">
            <a:avLst/>
          </a:prstGeom>
        </p:spPr>
        <p:txBody>
          <a:bodyPr wrap="square">
            <a:spAutoFit/>
          </a:bodyPr>
          <a:lstStyle/>
          <a:p>
            <a:pPr>
              <a:lnSpc>
                <a:spcPct val="114000"/>
              </a:lnSpc>
            </a:pPr>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Info {</a:t>
            </a:r>
          </a:p>
          <a:p>
            <a:pPr>
              <a:lnSpc>
                <a:spcPct val="114000"/>
              </a:lnSpc>
            </a:pP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a:lnSpc>
                <a:spcPct val="114000"/>
              </a:lnSpc>
            </a:pPr>
            <a:r>
              <a:rPr lang="en-US" altLang="zh-CN" sz="2000" b="1" dirty="0">
                <a:latin typeface="Consolas" panose="020B0609020204030204" pitchFamily="49" charset="0"/>
              </a:rPr>
              <a:t>    Info() { </a:t>
            </a:r>
            <a:r>
              <a:rPr lang="en-US" altLang="zh-CN" sz="2000" b="1" dirty="0" err="1">
                <a:latin typeface="Consolas" panose="020B0609020204030204" pitchFamily="49" charset="0"/>
              </a:rPr>
              <a:t>Init</a:t>
            </a:r>
            <a:r>
              <a:rPr lang="en-US" altLang="zh-CN" sz="2000" b="1" dirty="0">
                <a:latin typeface="Consolas" panose="020B0609020204030204" pitchFamily="49" charset="0"/>
              </a:rPr>
              <a:t>(); }</a:t>
            </a:r>
          </a:p>
          <a:p>
            <a:pPr>
              <a:lnSpc>
                <a:spcPct val="114000"/>
              </a:lnSpc>
            </a:pPr>
            <a:r>
              <a:rPr lang="fr-FR" altLang="zh-CN" sz="2000" b="1" dirty="0">
                <a:latin typeface="Consolas" panose="020B0609020204030204" pitchFamily="49" charset="0"/>
              </a:rPr>
              <a:t>    Info(</a:t>
            </a:r>
            <a:r>
              <a:rPr lang="fr-FR" altLang="zh-CN" sz="2000" b="1" dirty="0">
                <a:solidFill>
                  <a:srgbClr val="B40062"/>
                </a:solidFill>
                <a:latin typeface="Consolas" panose="020B0609020204030204" pitchFamily="49" charset="0"/>
              </a:rPr>
              <a:t>int</a:t>
            </a:r>
            <a:r>
              <a:rPr lang="fr-FR" altLang="zh-CN" sz="2000" b="1" dirty="0">
                <a:latin typeface="Consolas" panose="020B0609020204030204" pitchFamily="49" charset="0"/>
              </a:rPr>
              <a:t> i) </a:t>
            </a:r>
            <a:r>
              <a:rPr lang="fr-FR" altLang="zh-CN" sz="2000" b="1" dirty="0">
                <a:solidFill>
                  <a:srgbClr val="FF0000"/>
                </a:solidFill>
                <a:latin typeface="Consolas" panose="020B0609020204030204" pitchFamily="49" charset="0"/>
              </a:rPr>
              <a:t>: </a:t>
            </a:r>
            <a:r>
              <a:rPr lang="en-US" altLang="zh-CN" sz="2000" b="1" dirty="0">
                <a:solidFill>
                  <a:srgbClr val="FF0000"/>
                </a:solidFill>
                <a:latin typeface="Consolas" panose="020B0609020204030204" pitchFamily="49" charset="0"/>
              </a:rPr>
              <a:t>Info()</a:t>
            </a:r>
            <a:r>
              <a:rPr lang="en-US" altLang="zh-CN" sz="2000" b="1" dirty="0">
                <a:latin typeface="Consolas" panose="020B0609020204030204" pitchFamily="49" charset="0"/>
              </a:rPr>
              <a:t> </a:t>
            </a:r>
            <a:r>
              <a:rPr lang="fr-FR" altLang="zh-CN" sz="2000" b="1" dirty="0">
                <a:latin typeface="Consolas" panose="020B0609020204030204" pitchFamily="49" charset="0"/>
              </a:rPr>
              <a:t>{ id = i; }</a:t>
            </a:r>
          </a:p>
          <a:p>
            <a:pPr>
              <a:lnSpc>
                <a:spcPct val="114000"/>
              </a:lnSpc>
            </a:pPr>
            <a:r>
              <a:rPr lang="da-DK" altLang="zh-CN" sz="2000" b="1" dirty="0">
                <a:latin typeface="Consolas" panose="020B0609020204030204" pitchFamily="49" charset="0"/>
              </a:rPr>
              <a:t>    Info(</a:t>
            </a:r>
            <a:r>
              <a:rPr lang="da-DK" altLang="zh-CN" sz="2000" b="1" dirty="0">
                <a:solidFill>
                  <a:srgbClr val="B40062"/>
                </a:solidFill>
                <a:latin typeface="Consolas" panose="020B0609020204030204" pitchFamily="49" charset="0"/>
              </a:rPr>
              <a:t>char</a:t>
            </a:r>
            <a:r>
              <a:rPr lang="da-DK" altLang="zh-CN" sz="2000" b="1" dirty="0">
                <a:latin typeface="Consolas" panose="020B0609020204030204" pitchFamily="49" charset="0"/>
              </a:rPr>
              <a:t> c) </a:t>
            </a:r>
            <a:r>
              <a:rPr lang="da-DK" altLang="zh-CN" sz="2000" b="1" dirty="0">
                <a:solidFill>
                  <a:srgbClr val="FF0000"/>
                </a:solidFill>
                <a:latin typeface="Consolas" panose="020B0609020204030204" pitchFamily="49" charset="0"/>
              </a:rPr>
              <a:t>: Info()</a:t>
            </a:r>
            <a:r>
              <a:rPr lang="da-DK" altLang="zh-CN" sz="2000" b="1" dirty="0">
                <a:latin typeface="Consolas" panose="020B0609020204030204" pitchFamily="49" charset="0"/>
              </a:rPr>
              <a:t> { gender = c; }</a:t>
            </a:r>
          </a:p>
          <a:p>
            <a:pPr>
              <a:lnSpc>
                <a:spcPct val="114000"/>
              </a:lnSpc>
            </a:pPr>
            <a:r>
              <a:rPr lang="da-DK" altLang="zh-CN" sz="2000" b="1" dirty="0">
                <a:solidFill>
                  <a:srgbClr val="B40062"/>
                </a:solidFill>
                <a:latin typeface="Consolas" panose="020B0609020204030204" pitchFamily="49" charset="0"/>
              </a:rPr>
              <a:t>private</a:t>
            </a:r>
            <a:r>
              <a:rPr lang="da-DK" altLang="zh-CN" sz="2000" b="1" dirty="0">
                <a:latin typeface="Consolas" panose="020B0609020204030204" pitchFamily="49" charset="0"/>
              </a:rPr>
              <a:t>:</a:t>
            </a:r>
          </a:p>
          <a:p>
            <a:pPr>
              <a:lnSpc>
                <a:spcPct val="114000"/>
              </a:lnSpc>
            </a:pPr>
            <a:r>
              <a:rPr lang="fi-FI" altLang="zh-CN" sz="2000" b="1" dirty="0">
                <a:latin typeface="Consolas" panose="020B0609020204030204" pitchFamily="49" charset="0"/>
              </a:rPr>
              <a:t>    void Init() { .... }// </a:t>
            </a:r>
            <a:r>
              <a:rPr lang="zh-CN" altLang="fi-FI" sz="2000" b="1" dirty="0">
                <a:latin typeface="Consolas" panose="020B0609020204030204" pitchFamily="49" charset="0"/>
                <a:ea typeface="STHeitiSC-Light" charset="-122"/>
              </a:rPr>
              <a:t>其他初始化</a:t>
            </a:r>
            <a:endParaRPr lang="fi-FI" altLang="zh-CN" sz="2000" b="1" dirty="0">
              <a:latin typeface="Consolas" panose="020B0609020204030204" pitchFamily="49" charset="0"/>
              <a:ea typeface="STHeitiSC-Light" charset="-122"/>
            </a:endParaRPr>
          </a:p>
          <a:p>
            <a:pPr>
              <a:lnSpc>
                <a:spcPct val="114000"/>
              </a:lnSpc>
            </a:pPr>
            <a:r>
              <a:rPr lang="fr-FR" altLang="zh-CN" sz="2000" b="1" dirty="0">
                <a:latin typeface="Consolas" panose="020B0609020204030204" pitchFamily="49" charset="0"/>
                <a:ea typeface="STHeitiSC-Light" charset="-122"/>
              </a:rPr>
              <a:t>    </a:t>
            </a:r>
            <a:r>
              <a:rPr lang="fr-FR" altLang="zh-CN" sz="2000" b="1" dirty="0">
                <a:solidFill>
                  <a:srgbClr val="B40062"/>
                </a:solidFill>
                <a:latin typeface="Consolas" panose="020B0609020204030204" pitchFamily="49" charset="0"/>
                <a:ea typeface="STHeitiSC-Light" charset="-122"/>
              </a:rPr>
              <a:t>int</a:t>
            </a:r>
            <a:r>
              <a:rPr lang="fr-FR" altLang="zh-CN" sz="2000" b="1" dirty="0">
                <a:latin typeface="Consolas" panose="020B0609020204030204" pitchFamily="49" charset="0"/>
                <a:ea typeface="STHeitiSC-Light" charset="-122"/>
              </a:rPr>
              <a:t> id;</a:t>
            </a:r>
            <a:r>
              <a:rPr lang="zh-CN" altLang="en-US" sz="2000" b="1" dirty="0">
                <a:latin typeface="Consolas" panose="020B0609020204030204" pitchFamily="49" charset="0"/>
                <a:ea typeface="STHeitiSC-Light" charset="-122"/>
              </a:rPr>
              <a:t>		</a:t>
            </a:r>
            <a:endParaRPr lang="fr-FR" altLang="zh-CN" sz="2000" b="1" dirty="0">
              <a:latin typeface="Consolas" panose="020B0609020204030204" pitchFamily="49" charset="0"/>
              <a:ea typeface="STHeitiSC-Light" charset="-122"/>
            </a:endParaRPr>
          </a:p>
          <a:p>
            <a:pPr>
              <a:lnSpc>
                <a:spcPct val="114000"/>
              </a:lnSpc>
            </a:pPr>
            <a:r>
              <a:rPr lang="da-DK" altLang="zh-CN" sz="2000" b="1" dirty="0">
                <a:latin typeface="Consolas" panose="020B0609020204030204" pitchFamily="49" charset="0"/>
                <a:ea typeface="STHeitiSC-Light" charset="-122"/>
              </a:rPr>
              <a:t>    </a:t>
            </a:r>
            <a:r>
              <a:rPr lang="da-DK" altLang="zh-CN" sz="2000" b="1" dirty="0">
                <a:solidFill>
                  <a:srgbClr val="B40062"/>
                </a:solidFill>
                <a:latin typeface="Consolas" panose="020B0609020204030204" pitchFamily="49" charset="0"/>
                <a:ea typeface="STHeitiSC-Light" charset="-122"/>
              </a:rPr>
              <a:t>char</a:t>
            </a:r>
            <a:r>
              <a:rPr lang="da-DK" altLang="zh-CN" sz="2000" b="1" dirty="0">
                <a:latin typeface="Consolas" panose="020B0609020204030204" pitchFamily="49" charset="0"/>
                <a:ea typeface="STHeitiSC-Light" charset="-122"/>
              </a:rPr>
              <a:t> gender;</a:t>
            </a:r>
          </a:p>
          <a:p>
            <a:pPr>
              <a:lnSpc>
                <a:spcPct val="114000"/>
              </a:lnSpc>
            </a:pPr>
            <a:r>
              <a:rPr lang="da-DK" altLang="zh-CN" sz="2000" b="1" dirty="0">
                <a:latin typeface="Consolas" panose="020B0609020204030204" pitchFamily="49" charset="0"/>
                <a:ea typeface="STHeitiSC-Light" charset="-122"/>
              </a:rPr>
              <a:t>    ...</a:t>
            </a:r>
          </a:p>
          <a:p>
            <a:pPr>
              <a:lnSpc>
                <a:spcPct val="114000"/>
              </a:lnSpc>
            </a:pPr>
            <a:r>
              <a:rPr lang="da-DK" altLang="zh-CN" sz="2000" b="1" dirty="0">
                <a:latin typeface="Consolas" panose="020B0609020204030204" pitchFamily="49" charset="0"/>
                <a:ea typeface="STHeitiSC-Light" charset="-122"/>
              </a:rPr>
              <a:t>};</a:t>
            </a:r>
            <a:endParaRPr lang="zh-CN" altLang="en-US" sz="2000" b="1"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a:t>
            </a:r>
          </a:p>
        </p:txBody>
      </p:sp>
      <p:sp>
        <p:nvSpPr>
          <p:cNvPr id="3" name="内容占位符 2"/>
          <p:cNvSpPr>
            <a:spLocks noGrp="1"/>
          </p:cNvSpPr>
          <p:nvPr>
            <p:ph idx="1"/>
          </p:nvPr>
        </p:nvSpPr>
        <p:spPr>
          <a:xfrm>
            <a:off x="636944" y="1323339"/>
            <a:ext cx="8047806" cy="4749029"/>
          </a:xfrm>
        </p:spPr>
        <p:txBody>
          <a:bodyPr/>
          <a:lstStyle/>
          <a:p>
            <a:r>
              <a:rPr kumimoji="1" lang="zh-CN" altLang="en-US" dirty="0"/>
              <a:t>就地初始化</a:t>
            </a:r>
            <a:endParaRPr kumimoji="1" lang="en-US" altLang="zh-CN" dirty="0"/>
          </a:p>
          <a:p>
            <a:pPr lvl="1"/>
            <a:r>
              <a:rPr lang="en-US" altLang="zh-CN" dirty="0"/>
              <a:t>C++11</a:t>
            </a:r>
            <a:r>
              <a:rPr lang="zh-CN" altLang="en-US" dirty="0"/>
              <a:t>之前，类中的</a:t>
            </a:r>
            <a:r>
              <a:rPr lang="zh-CN" altLang="en-US" dirty="0">
                <a:solidFill>
                  <a:srgbClr val="FF0000"/>
                </a:solidFill>
              </a:rPr>
              <a:t>一般成员变量</a:t>
            </a:r>
            <a:r>
              <a:rPr lang="zh-CN" altLang="en-US" dirty="0"/>
              <a:t>不能在类定义时进行初始化，它们的初始化操作只能通过构造函数进行。</a:t>
            </a:r>
            <a:endParaRPr lang="en-US" altLang="zh-CN" dirty="0"/>
          </a:p>
          <a:p>
            <a:pPr lvl="1"/>
            <a:r>
              <a:rPr lang="en-US" altLang="zh-CN" dirty="0"/>
              <a:t>C++11</a:t>
            </a:r>
            <a:r>
              <a:rPr lang="zh-CN" altLang="en-US" dirty="0"/>
              <a:t>新增支持如下初始化操作，称为</a:t>
            </a:r>
            <a:r>
              <a:rPr lang="zh-CN" altLang="en-US" b="1" dirty="0">
                <a:solidFill>
                  <a:srgbClr val="FF0000"/>
                </a:solidFill>
              </a:rPr>
              <a:t>就地初始化</a:t>
            </a:r>
            <a:r>
              <a:rPr lang="en-US" altLang="zh-CN" dirty="0"/>
              <a:t>:</a:t>
            </a:r>
          </a:p>
          <a:p>
            <a:pPr lvl="1"/>
            <a:endParaRPr lang="en-US" altLang="zh-CN" dirty="0"/>
          </a:p>
          <a:p>
            <a:pPr lvl="1"/>
            <a:endParaRPr kumimoji="1" lang="zh-CN" altLang="en-US" dirty="0"/>
          </a:p>
        </p:txBody>
      </p:sp>
      <p:sp>
        <p:nvSpPr>
          <p:cNvPr id="6" name="矩形 5"/>
          <p:cNvSpPr/>
          <p:nvPr/>
        </p:nvSpPr>
        <p:spPr>
          <a:xfrm>
            <a:off x="1726861" y="2885735"/>
            <a:ext cx="7200800" cy="2862322"/>
          </a:xfrm>
          <a:prstGeom prst="rect">
            <a:avLst/>
          </a:prstGeom>
        </p:spPr>
        <p:txBody>
          <a:bodyPr wrap="square">
            <a:spAutoFit/>
          </a:bodyPr>
          <a:lstStyle/>
          <a:p>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A {</a:t>
            </a:r>
          </a:p>
          <a:p>
            <a:r>
              <a:rPr lang="zh-CN" altLang="en-US" sz="2000" b="1" dirty="0">
                <a:solidFill>
                  <a:srgbClr val="B40062"/>
                </a:solidFill>
                <a:latin typeface="Consolas" panose="020B0609020204030204" pitchFamily="49" charset="0"/>
              </a:rPr>
              <a:t>private</a:t>
            </a:r>
            <a:r>
              <a:rPr lang="zh-CN" altLang="en-US" sz="2000" b="1" dirty="0">
                <a:latin typeface="Consolas" panose="020B0609020204030204" pitchFamily="49" charset="0"/>
              </a:rPr>
              <a:t>:</a:t>
            </a:r>
          </a:p>
          <a:p>
            <a:r>
              <a:rPr lang="en-US" altLang="zh-CN" sz="2000" b="1" dirty="0">
                <a:solidFill>
                  <a:srgbClr val="FF0000"/>
                </a:solidFill>
                <a:latin typeface="Consolas" panose="020B0609020204030204" pitchFamily="49" charset="0"/>
              </a:rPr>
              <a:t>	</a:t>
            </a:r>
            <a:r>
              <a:rPr lang="zh-CN" altLang="en-US" sz="2000" b="1" dirty="0">
                <a:solidFill>
                  <a:srgbClr val="FF0000"/>
                </a:solidFill>
                <a:latin typeface="Consolas" panose="020B0609020204030204" pitchFamily="49" charset="0"/>
              </a:rPr>
              <a:t>int a = 1;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声明</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初始化</a:t>
            </a:r>
            <a:endParaRPr lang="zh-CN" altLang="en-US" sz="2000" b="1" dirty="0">
              <a:solidFill>
                <a:srgbClr val="FF0000"/>
              </a:solidFill>
              <a:latin typeface="Consolas" panose="020B0609020204030204" pitchFamily="49" charset="0"/>
            </a:endParaRPr>
          </a:p>
          <a:p>
            <a:pPr lvl="1"/>
            <a:r>
              <a:rPr lang="zh-CN" altLang="en-US" sz="2000" b="1" dirty="0">
                <a:solidFill>
                  <a:srgbClr val="FF0000"/>
                </a:solidFill>
                <a:latin typeface="Consolas" panose="020B0609020204030204" pitchFamily="49" charset="0"/>
              </a:rPr>
              <a:t>double b {2.0};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声明</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初始化</a:t>
            </a:r>
            <a:endParaRPr lang="zh-CN" altLang="en-US" sz="2000" b="1" dirty="0">
              <a:solidFill>
                <a:srgbClr val="FF0000"/>
              </a:solidFill>
              <a:latin typeface="Consolas" panose="020B0609020204030204" pitchFamily="49" charset="0"/>
            </a:endParaRPr>
          </a:p>
          <a:p>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p>
          <a:p>
            <a:r>
              <a:rPr lang="en-US" altLang="zh-CN" sz="2000" b="1" dirty="0">
                <a:latin typeface="Consolas" panose="020B0609020204030204" pitchFamily="49" charset="0"/>
              </a:rPr>
              <a:t>	</a:t>
            </a:r>
            <a:r>
              <a:rPr lang="zh-CN" altLang="en-US" sz="2000" b="1" dirty="0">
                <a:latin typeface="Consolas" panose="020B0609020204030204" pitchFamily="49" charset="0"/>
              </a:rPr>
              <a:t>A() {} </a:t>
            </a:r>
            <a:r>
              <a:rPr lang="en-US" altLang="zh-CN" sz="2000" b="1" dirty="0">
                <a:solidFill>
                  <a:srgbClr val="00B050"/>
                </a:solidFill>
                <a:latin typeface="Consolas" panose="020B0609020204030204" pitchFamily="49" charset="0"/>
              </a:rPr>
              <a:t>//a=1</a:t>
            </a:r>
            <a:r>
              <a:rPr lang="zh-CN" altLang="en-US" sz="2000" b="1" dirty="0">
                <a:solidFill>
                  <a:srgbClr val="00B050"/>
                </a:solidFill>
                <a:latin typeface="Consolas" panose="020B0609020204030204" pitchFamily="49" charset="0"/>
              </a:rPr>
              <a:t> </a:t>
            </a:r>
            <a:r>
              <a:rPr lang="en-US" altLang="zh-CN" sz="2000" b="1" dirty="0">
                <a:solidFill>
                  <a:srgbClr val="00B050"/>
                </a:solidFill>
                <a:latin typeface="Consolas" panose="020B0609020204030204" pitchFamily="49" charset="0"/>
              </a:rPr>
              <a:t>b=2.0</a:t>
            </a:r>
            <a:endParaRPr lang="zh-CN" altLang="en-US" sz="2000" b="1" dirty="0">
              <a:latin typeface="Consolas" panose="020B0609020204030204" pitchFamily="49" charset="0"/>
            </a:endParaRP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i):a(i) {} </a:t>
            </a:r>
            <a:r>
              <a:rPr lang="en-US" altLang="zh-CN" sz="2000" b="1" dirty="0">
                <a:solidFill>
                  <a:srgbClr val="00B050"/>
                </a:solidFill>
                <a:latin typeface="Consolas" panose="020B0609020204030204" pitchFamily="49" charset="0"/>
              </a:rPr>
              <a:t>//a=</a:t>
            </a:r>
            <a:r>
              <a:rPr lang="en-US" altLang="zh-CN" sz="2000" b="1" dirty="0" err="1">
                <a:solidFill>
                  <a:srgbClr val="00B050"/>
                </a:solidFill>
                <a:latin typeface="Consolas" panose="020B0609020204030204" pitchFamily="49" charset="0"/>
              </a:rPr>
              <a:t>i</a:t>
            </a:r>
            <a:r>
              <a:rPr lang="zh-CN" altLang="en-US" sz="2000" b="1" dirty="0">
                <a:solidFill>
                  <a:srgbClr val="00B050"/>
                </a:solidFill>
                <a:latin typeface="Consolas" panose="020B0609020204030204" pitchFamily="49" charset="0"/>
              </a:rPr>
              <a:t> </a:t>
            </a:r>
            <a:r>
              <a:rPr lang="en-US" altLang="zh-CN" sz="2000" b="1" dirty="0">
                <a:solidFill>
                  <a:srgbClr val="00B050"/>
                </a:solidFill>
                <a:latin typeface="Consolas" panose="020B0609020204030204" pitchFamily="49" charset="0"/>
              </a:rPr>
              <a:t>b=2.0</a:t>
            </a:r>
            <a:endParaRPr lang="zh-CN" altLang="en-US" sz="2000" b="1" dirty="0">
              <a:latin typeface="Consolas" panose="020B0609020204030204" pitchFamily="49" charset="0"/>
            </a:endParaRP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 </a:t>
            </a:r>
            <a:r>
              <a:rPr lang="zh-CN" altLang="en-US" sz="2000" b="1" dirty="0">
                <a:solidFill>
                  <a:srgbClr val="B40062"/>
                </a:solidFill>
                <a:latin typeface="Consolas" panose="020B0609020204030204" pitchFamily="49" charset="0"/>
              </a:rPr>
              <a:t>double</a:t>
            </a:r>
            <a:r>
              <a:rPr lang="zh-CN" altLang="en-US" sz="2000" b="1" dirty="0">
                <a:latin typeface="Consolas" panose="020B0609020204030204" pitchFamily="49" charset="0"/>
              </a:rPr>
              <a:t> j):a(i), b(j) {}</a:t>
            </a:r>
            <a:r>
              <a:rPr lang="en-US" altLang="zh-CN" sz="2000" b="1" dirty="0">
                <a:latin typeface="Consolas" panose="020B0609020204030204" pitchFamily="49" charset="0"/>
              </a:rPr>
              <a:t>	</a:t>
            </a:r>
            <a:r>
              <a:rPr lang="en-US" altLang="zh-CN" sz="2000" b="1" dirty="0">
                <a:solidFill>
                  <a:srgbClr val="00B050"/>
                </a:solidFill>
                <a:latin typeface="Consolas" panose="020B0609020204030204" pitchFamily="49" charset="0"/>
              </a:rPr>
              <a:t> //a=</a:t>
            </a:r>
            <a:r>
              <a:rPr lang="en-US" altLang="zh-CN" sz="2000" b="1" dirty="0" err="1">
                <a:solidFill>
                  <a:srgbClr val="00B050"/>
                </a:solidFill>
                <a:latin typeface="Consolas" panose="020B0609020204030204" pitchFamily="49" charset="0"/>
              </a:rPr>
              <a:t>i</a:t>
            </a:r>
            <a:r>
              <a:rPr lang="zh-CN" altLang="en-US" sz="2000" b="1" dirty="0">
                <a:solidFill>
                  <a:srgbClr val="00B050"/>
                </a:solidFill>
                <a:latin typeface="Consolas" panose="020B0609020204030204" pitchFamily="49" charset="0"/>
              </a:rPr>
              <a:t> </a:t>
            </a:r>
            <a:r>
              <a:rPr lang="en-US" altLang="zh-CN" sz="2000" b="1" dirty="0">
                <a:solidFill>
                  <a:srgbClr val="00B050"/>
                </a:solidFill>
                <a:latin typeface="Consolas" panose="020B0609020204030204" pitchFamily="49" charset="0"/>
              </a:rPr>
              <a:t>b=j</a:t>
            </a:r>
            <a:endParaRPr lang="zh-CN" altLang="en-US" sz="2000" b="1" dirty="0">
              <a:latin typeface="Consolas" panose="020B0609020204030204" pitchFamily="49" charset="0"/>
            </a:endParaRPr>
          </a:p>
          <a:p>
            <a:r>
              <a:rPr lang="zh-CN" altLang="en-US" sz="2000" b="1" dirty="0">
                <a:latin typeface="Consolas" panose="020B0609020204030204" pitchFamily="49" charset="0"/>
              </a:rPr>
              <a:t>};</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11</a:t>
            </a:fld>
            <a:endParaRPr lang="en-US" altLang="zh-CN"/>
          </a:p>
        </p:txBody>
      </p:sp>
      <p:sp>
        <p:nvSpPr>
          <p:cNvPr id="5" name="文本框 4">
            <a:extLst>
              <a:ext uri="{FF2B5EF4-FFF2-40B4-BE49-F238E27FC236}">
                <a16:creationId xmlns:a16="http://schemas.microsoft.com/office/drawing/2014/main" id="{E55CDE9F-C429-4C62-81CE-26667CEE8D16}"/>
              </a:ext>
            </a:extLst>
          </p:cNvPr>
          <p:cNvSpPr txBox="1"/>
          <p:nvPr/>
        </p:nvSpPr>
        <p:spPr>
          <a:xfrm>
            <a:off x="1103019" y="5748057"/>
            <a:ext cx="7416824" cy="830997"/>
          </a:xfrm>
          <a:prstGeom prst="rect">
            <a:avLst/>
          </a:prstGeom>
          <a:noFill/>
        </p:spPr>
        <p:txBody>
          <a:bodyPr wrap="square" rtlCol="0">
            <a:spAutoFit/>
          </a:bodyPr>
          <a:lstStyle/>
          <a:p>
            <a:r>
              <a:rPr lang="zh-CN" altLang="en-US" sz="2400" dirty="0">
                <a:latin typeface="Consolas" panose="020B0609020204030204" pitchFamily="49" charset="0"/>
                <a:ea typeface="华文楷体" panose="02010600040101010101" pitchFamily="2" charset="-122"/>
              </a:rPr>
              <a:t>注意：</a:t>
            </a:r>
            <a:r>
              <a:rPr lang="zh-CN" altLang="en-US" sz="2400" b="1" dirty="0">
                <a:latin typeface="Consolas" panose="020B0609020204030204" pitchFamily="49" charset="0"/>
                <a:ea typeface="华文楷体" panose="02010600040101010101" pitchFamily="2" charset="-122"/>
              </a:rPr>
              <a:t>就地初始化</a:t>
            </a:r>
            <a:r>
              <a:rPr lang="zh-CN" altLang="en-US" sz="2400" dirty="0">
                <a:latin typeface="Consolas" panose="020B0609020204030204" pitchFamily="49" charset="0"/>
                <a:ea typeface="华文楷体" panose="02010600040101010101" pitchFamily="2" charset="-122"/>
              </a:rPr>
              <a:t>只是一种简便的表达方式，实际操作仍然在对象构造的时候执行。</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不带任何参数的构造函数，或每个形参提供默认实参的构造函数，被称为“默认构造函数”，也称“缺省构造函数”</a:t>
            </a:r>
          </a:p>
          <a:p>
            <a:endParaRPr kumimoji="1" lang="en-US" altLang="zh-CN" dirty="0"/>
          </a:p>
          <a:p>
            <a:pPr marL="457200" lvl="1" indent="0">
              <a:buNone/>
            </a:pP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12</a:t>
            </a:fld>
            <a:endParaRPr lang="en-US" altLang="zh-CN"/>
          </a:p>
        </p:txBody>
      </p:sp>
      <p:sp>
        <p:nvSpPr>
          <p:cNvPr id="5" name="矩形 4"/>
          <p:cNvSpPr/>
          <p:nvPr/>
        </p:nvSpPr>
        <p:spPr>
          <a:xfrm>
            <a:off x="1811435" y="2780928"/>
            <a:ext cx="5112568" cy="2862322"/>
          </a:xfrm>
          <a:prstGeom prst="rect">
            <a:avLst/>
          </a:prstGeom>
        </p:spPr>
        <p:txBody>
          <a:bodyPr wrap="square">
            <a:spAutoFit/>
          </a:bodyPr>
          <a:lstStyle/>
          <a:p>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A {</a:t>
            </a:r>
          </a:p>
          <a:p>
            <a:r>
              <a:rPr lang="zh-CN" altLang="en-US" sz="2000" b="1" dirty="0">
                <a:solidFill>
                  <a:srgbClr val="B40062"/>
                </a:solidFill>
                <a:latin typeface="Consolas" panose="020B0609020204030204" pitchFamily="49" charset="0"/>
              </a:rPr>
              <a:t>private</a:t>
            </a:r>
            <a:r>
              <a:rPr lang="zh-CN" altLang="en-US" sz="2000" b="1" dirty="0">
                <a:latin typeface="Consolas" panose="020B0609020204030204" pitchFamily="49" charset="0"/>
              </a:rPr>
              <a:t>:</a:t>
            </a:r>
          </a:p>
          <a:p>
            <a:r>
              <a:rPr lang="en-US" altLang="zh-CN" sz="2000" b="1" dirty="0">
                <a:solidFill>
                  <a:srgbClr val="FF0000"/>
                </a:solidFill>
                <a:latin typeface="Consolas" panose="020B0609020204030204" pitchFamily="49" charset="0"/>
              </a:rPr>
              <a:t>	</a:t>
            </a:r>
            <a:r>
              <a:rPr lang="zh-CN" altLang="en-US" sz="2000" b="1" dirty="0">
                <a:latin typeface="Consolas" panose="020B0609020204030204" pitchFamily="49" charset="0"/>
              </a:rPr>
              <a:t>int a = 1;</a:t>
            </a:r>
          </a:p>
          <a:p>
            <a:pPr lvl="1"/>
            <a:r>
              <a:rPr lang="zh-CN" altLang="en-US" sz="2000" b="1" dirty="0">
                <a:latin typeface="Consolas" panose="020B0609020204030204" pitchFamily="49" charset="0"/>
              </a:rPr>
              <a:t>double b {2.0}; </a:t>
            </a:r>
          </a:p>
          <a:p>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p>
          <a:p>
            <a:r>
              <a:rPr lang="en-US" altLang="zh-CN" sz="2000" b="1" dirty="0">
                <a:latin typeface="Consolas" panose="020B0609020204030204" pitchFamily="49" charset="0"/>
              </a:rPr>
              <a:t>	</a:t>
            </a:r>
            <a:r>
              <a:rPr lang="zh-CN" altLang="en-US" sz="2000" b="1" dirty="0">
                <a:solidFill>
                  <a:srgbClr val="FF0000"/>
                </a:solidFill>
                <a:latin typeface="Consolas" panose="020B0609020204030204" pitchFamily="49" charset="0"/>
              </a:rPr>
              <a:t>A() {}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定义默认构造函数</a:t>
            </a: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i):a(i) {}   </a:t>
            </a:r>
          </a:p>
          <a:p>
            <a:r>
              <a:rPr lang="en-US" altLang="zh-CN" sz="2000" b="1" dirty="0">
                <a:latin typeface="Consolas" panose="020B0609020204030204" pitchFamily="49" charset="0"/>
              </a:rPr>
              <a:t>	</a:t>
            </a:r>
            <a:r>
              <a:rPr lang="zh-CN" altLang="en-US" sz="2000" b="1" dirty="0">
                <a:latin typeface="Consolas" panose="020B0609020204030204" pitchFamily="49" charset="0"/>
              </a:rPr>
              <a:t>A(</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 </a:t>
            </a:r>
            <a:r>
              <a:rPr lang="zh-CN" altLang="en-US" sz="2000" b="1" dirty="0">
                <a:solidFill>
                  <a:srgbClr val="B40062"/>
                </a:solidFill>
                <a:latin typeface="Consolas" panose="020B0609020204030204" pitchFamily="49" charset="0"/>
              </a:rPr>
              <a:t>double</a:t>
            </a:r>
            <a:r>
              <a:rPr lang="zh-CN" altLang="en-US" sz="2000" b="1" dirty="0">
                <a:latin typeface="Consolas" panose="020B0609020204030204" pitchFamily="49" charset="0"/>
              </a:rPr>
              <a:t> j):a(i), b(j) {}</a:t>
            </a:r>
          </a:p>
          <a:p>
            <a:r>
              <a:rPr lang="zh-CN" altLang="en-US" sz="2000" b="1" dirty="0">
                <a:latin typeface="Consolas" panose="020B0609020204030204" pitchFamily="49"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endParaRPr lang="zh-CN" altLang="en-US" dirty="0"/>
          </a:p>
        </p:txBody>
      </p:sp>
      <p:sp>
        <p:nvSpPr>
          <p:cNvPr id="3" name="内容占位符 2"/>
          <p:cNvSpPr>
            <a:spLocks noGrp="1"/>
          </p:cNvSpPr>
          <p:nvPr>
            <p:ph idx="1"/>
          </p:nvPr>
        </p:nvSpPr>
        <p:spPr>
          <a:xfrm>
            <a:off x="440085" y="1628801"/>
            <a:ext cx="8263830" cy="4749029"/>
          </a:xfrm>
        </p:spPr>
        <p:txBody>
          <a:bodyPr/>
          <a:lstStyle/>
          <a:p>
            <a:r>
              <a:rPr kumimoji="1" lang="zh-CN" altLang="en-US" dirty="0"/>
              <a:t>使用默认构造函数（没有参数）来生成对象时，对象定义的格式为：</a:t>
            </a:r>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13</a:t>
            </a:fld>
            <a:endParaRPr lang="en-US" altLang="zh-CN"/>
          </a:p>
        </p:txBody>
      </p:sp>
      <p:sp>
        <p:nvSpPr>
          <p:cNvPr id="6" name="矩形 5"/>
          <p:cNvSpPr/>
          <p:nvPr/>
        </p:nvSpPr>
        <p:spPr>
          <a:xfrm>
            <a:off x="818491" y="2780928"/>
            <a:ext cx="8222375" cy="3108543"/>
          </a:xfrm>
          <a:prstGeom prst="rect">
            <a:avLst/>
          </a:prstGeom>
        </p:spPr>
        <p:txBody>
          <a:bodyPr wrap="square">
            <a:spAutoFit/>
          </a:bodyPr>
          <a:lstStyle/>
          <a:p>
            <a:r>
              <a:rPr lang="en-US" altLang="zh-CN" sz="2800" dirty="0" err="1">
                <a:latin typeface="Consolas" panose="020B0609020204030204" pitchFamily="49" charset="0"/>
              </a:rPr>
              <a:t>ClassName</a:t>
            </a:r>
            <a:r>
              <a:rPr lang="en-US" altLang="zh-CN" sz="2800" dirty="0">
                <a:latin typeface="Consolas" panose="020B0609020204030204" pitchFamily="49" charset="0"/>
              </a:rPr>
              <a:t> a</a:t>
            </a:r>
            <a:r>
              <a:rPr lang="en-US" altLang="zh-CN" sz="2800" b="1" dirty="0">
                <a:latin typeface="Consolas" panose="020B0609020204030204" pitchFamily="49" charset="0"/>
              </a:rPr>
              <a:t>;    </a:t>
            </a:r>
            <a:r>
              <a:rPr lang="en-US" altLang="zh-CN" sz="2800" b="1" dirty="0">
                <a:solidFill>
                  <a:srgbClr val="008000"/>
                </a:solidFill>
                <a:latin typeface="Consolas" panose="020B0609020204030204" pitchFamily="49" charset="0"/>
              </a:rPr>
              <a:t>//</a:t>
            </a:r>
            <a:r>
              <a:rPr lang="zh-CN" altLang="en-US" sz="2800" b="1" dirty="0">
                <a:solidFill>
                  <a:srgbClr val="008000"/>
                </a:solidFill>
                <a:latin typeface="Consolas" panose="020B0609020204030204" pitchFamily="49" charset="0"/>
              </a:rPr>
              <a:t>调用默认构造函数</a:t>
            </a:r>
            <a:endParaRPr lang="en-US" altLang="zh-CN" sz="2800" b="1" dirty="0">
              <a:solidFill>
                <a:srgbClr val="008000"/>
              </a:solidFill>
              <a:latin typeface="Consolas" panose="020B0609020204030204" pitchFamily="49" charset="0"/>
            </a:endParaRPr>
          </a:p>
          <a:p>
            <a:r>
              <a:rPr lang="en-US" altLang="zh-CN" sz="2800" dirty="0" err="1">
                <a:latin typeface="Consolas" panose="020B0609020204030204" pitchFamily="49" charset="0"/>
              </a:rPr>
              <a:t>ClassName</a:t>
            </a:r>
            <a:r>
              <a:rPr lang="en-US" altLang="zh-CN" sz="2800" dirty="0">
                <a:latin typeface="Consolas" panose="020B0609020204030204" pitchFamily="49" charset="0"/>
              </a:rPr>
              <a:t> b = </a:t>
            </a:r>
            <a:r>
              <a:rPr lang="en-US" altLang="zh-CN" sz="2800" dirty="0" err="1">
                <a:latin typeface="Consolas" panose="020B0609020204030204" pitchFamily="49" charset="0"/>
              </a:rPr>
              <a:t>ClassName</a:t>
            </a:r>
            <a:r>
              <a:rPr lang="en-US" altLang="zh-CN" sz="2800" dirty="0">
                <a:latin typeface="Consolas" panose="020B0609020204030204" pitchFamily="49" charset="0"/>
              </a:rPr>
              <a:t>();  </a:t>
            </a:r>
          </a:p>
          <a:p>
            <a:r>
              <a:rPr lang="en-US" altLang="zh-CN" sz="2800" b="1" dirty="0">
                <a:solidFill>
                  <a:srgbClr val="008000"/>
                </a:solidFill>
                <a:latin typeface="Consolas" panose="020B0609020204030204" pitchFamily="49" charset="0"/>
              </a:rPr>
              <a:t>					</a:t>
            </a:r>
            <a:r>
              <a:rPr lang="en-US" altLang="zh-CN" sz="2800" dirty="0">
                <a:solidFill>
                  <a:srgbClr val="008000"/>
                </a:solidFill>
                <a:latin typeface="Consolas" panose="020B0609020204030204" pitchFamily="49" charset="0"/>
              </a:rPr>
              <a:t>	</a:t>
            </a:r>
            <a:r>
              <a:rPr lang="en-US" altLang="zh-CN" sz="2800" b="1" dirty="0">
                <a:solidFill>
                  <a:srgbClr val="008000"/>
                </a:solidFill>
                <a:latin typeface="Consolas" panose="020B0609020204030204" pitchFamily="49" charset="0"/>
              </a:rPr>
              <a:t>//</a:t>
            </a:r>
            <a:r>
              <a:rPr lang="zh-CN" altLang="en-US" sz="2800" b="1" dirty="0">
                <a:solidFill>
                  <a:srgbClr val="008000"/>
                </a:solidFill>
                <a:latin typeface="Consolas" panose="020B0609020204030204" pitchFamily="49" charset="0"/>
              </a:rPr>
              <a:t>同样调用默认构造函数</a:t>
            </a:r>
            <a:endParaRPr lang="en-US" altLang="zh-CN" sz="2800" b="1" dirty="0">
              <a:solidFill>
                <a:srgbClr val="008000"/>
              </a:solidFill>
              <a:latin typeface="Consolas" panose="020B0609020204030204" pitchFamily="49" charset="0"/>
            </a:endParaRPr>
          </a:p>
          <a:p>
            <a:endParaRPr lang="en-US" altLang="zh-CN" sz="2800" b="1" dirty="0">
              <a:latin typeface="Consolas" panose="020B0609020204030204" pitchFamily="49" charset="0"/>
            </a:endParaRPr>
          </a:p>
          <a:p>
            <a:r>
              <a:rPr lang="zh-CN" altLang="en-US" sz="2800" b="1" dirty="0">
                <a:solidFill>
                  <a:srgbClr val="FF0000"/>
                </a:solidFill>
                <a:latin typeface="Consolas" panose="020B0609020204030204" pitchFamily="49" charset="0"/>
              </a:rPr>
              <a:t>注意区分</a:t>
            </a:r>
            <a:r>
              <a:rPr lang="zh-CN" altLang="en-US" sz="2800" b="1" dirty="0">
                <a:latin typeface="Consolas" panose="020B0609020204030204" pitchFamily="49" charset="0"/>
              </a:rPr>
              <a:t>：</a:t>
            </a:r>
            <a:endParaRPr lang="en-US" altLang="zh-CN" sz="2800" b="1" dirty="0">
              <a:latin typeface="Consolas" panose="020B0609020204030204" pitchFamily="49" charset="0"/>
            </a:endParaRPr>
          </a:p>
          <a:p>
            <a:r>
              <a:rPr lang="en-US" altLang="zh-CN" sz="2800" dirty="0" err="1">
                <a:latin typeface="Consolas" panose="020B0609020204030204" pitchFamily="49" charset="0"/>
              </a:rPr>
              <a:t>ClassName</a:t>
            </a:r>
            <a:r>
              <a:rPr lang="en-US" altLang="zh-CN" sz="2800" dirty="0">
                <a:latin typeface="Consolas" panose="020B0609020204030204" pitchFamily="49" charset="0"/>
              </a:rPr>
              <a:t> c();  </a:t>
            </a:r>
          </a:p>
          <a:p>
            <a:r>
              <a:rPr lang="en-US" altLang="zh-CN" sz="2800" b="1" dirty="0">
                <a:latin typeface="Consolas" panose="020B0609020204030204" pitchFamily="49" charset="0"/>
              </a:rPr>
              <a:t>		</a:t>
            </a:r>
            <a:r>
              <a:rPr lang="en-US" altLang="zh-CN" sz="2800" b="1" dirty="0">
                <a:solidFill>
                  <a:srgbClr val="008000"/>
                </a:solidFill>
                <a:latin typeface="Consolas" panose="020B0609020204030204" pitchFamily="49" charset="0"/>
              </a:rPr>
              <a:t>//</a:t>
            </a:r>
            <a:r>
              <a:rPr lang="zh-CN" altLang="en-US" sz="2800" b="1" dirty="0">
                <a:solidFill>
                  <a:srgbClr val="008000"/>
                </a:solidFill>
                <a:latin typeface="Consolas" panose="020B0609020204030204" pitchFamily="49" charset="0"/>
              </a:rPr>
              <a:t>这声明了一个返回值为</a:t>
            </a:r>
            <a:r>
              <a:rPr lang="en-US" altLang="zh-CN" sz="2800" b="1" dirty="0" err="1">
                <a:solidFill>
                  <a:srgbClr val="008000"/>
                </a:solidFill>
                <a:latin typeface="Consolas" panose="020B0609020204030204" pitchFamily="49" charset="0"/>
              </a:rPr>
              <a:t>ClassName</a:t>
            </a:r>
            <a:r>
              <a:rPr lang="zh-CN" altLang="en-US" sz="2800" b="1" dirty="0">
                <a:solidFill>
                  <a:srgbClr val="008000"/>
                </a:solidFill>
                <a:latin typeface="Consolas" panose="020B0609020204030204" pitchFamily="49" charset="0"/>
              </a:rPr>
              <a:t>的函数</a:t>
            </a:r>
            <a:endParaRPr lang="en-US" altLang="zh-CN" sz="2800" b="1" dirty="0">
              <a:solidFill>
                <a:srgbClr val="008000"/>
              </a:solidFill>
              <a:latin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默认构造函数</a:t>
            </a:r>
          </a:p>
        </p:txBody>
      </p:sp>
      <p:sp>
        <p:nvSpPr>
          <p:cNvPr id="3" name="内容占位符 2"/>
          <p:cNvSpPr>
            <a:spLocks noGrp="1"/>
          </p:cNvSpPr>
          <p:nvPr>
            <p:ph idx="1"/>
          </p:nvPr>
        </p:nvSpPr>
        <p:spPr>
          <a:xfrm>
            <a:off x="628650" y="1333716"/>
            <a:ext cx="8047806" cy="5112568"/>
          </a:xfrm>
        </p:spPr>
        <p:txBody>
          <a:bodyPr/>
          <a:lstStyle/>
          <a:p>
            <a:r>
              <a:rPr lang="zh-CN" altLang="en-US" dirty="0"/>
              <a:t>在类的构造函数中，除了执行函数体内声明的语句，编译器还会做一些额外操作</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例如会自动调用</a:t>
            </a:r>
            <a:r>
              <a:rPr lang="zh-CN" altLang="en-US" dirty="0">
                <a:solidFill>
                  <a:srgbClr val="FF0000"/>
                </a:solidFill>
              </a:rPr>
              <a:t>成员变量的默认构造函数</a:t>
            </a:r>
            <a:endParaRPr lang="en-US" altLang="zh-CN" dirty="0">
              <a:solidFill>
                <a:srgbClr val="FF0000"/>
              </a:solidFill>
            </a:endParaRPr>
          </a:p>
          <a:p>
            <a:pPr lvl="1"/>
            <a:r>
              <a:rPr lang="zh-CN" altLang="en-US" dirty="0"/>
              <a:t>先调用成员变量的构造，再执行自己的构造函数</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14</a:t>
            </a:fld>
            <a:endParaRPr lang="en-US" altLang="zh-CN"/>
          </a:p>
        </p:txBody>
      </p:sp>
      <p:sp>
        <p:nvSpPr>
          <p:cNvPr id="5" name="矩形 4"/>
          <p:cNvSpPr/>
          <p:nvPr/>
        </p:nvSpPr>
        <p:spPr>
          <a:xfrm>
            <a:off x="789756" y="2058448"/>
            <a:ext cx="6446540" cy="3877985"/>
          </a:xfrm>
          <a:prstGeom prst="rect">
            <a:avLst/>
          </a:prstGeom>
        </p:spPr>
        <p:txBody>
          <a:bodyPr wrap="square">
            <a:spAutoFit/>
          </a:bodyPr>
          <a:lstStyle/>
          <a:p>
            <a:pPr lvl="1"/>
            <a:r>
              <a:rPr lang="en-US" altLang="zh-CN" sz="2000" b="1" dirty="0">
                <a:solidFill>
                  <a:srgbClr val="B40062"/>
                </a:solidFill>
                <a:latin typeface="Consolas" panose="020B0609020204030204" pitchFamily="49" charset="0"/>
              </a:rPr>
              <a:t>#include</a:t>
            </a:r>
            <a:r>
              <a:rPr lang="en-US" altLang="zh-CN" sz="2000" b="1" dirty="0">
                <a:latin typeface="Consolas" panose="020B0609020204030204" pitchFamily="49" charset="0"/>
              </a:rPr>
              <a:t> &lt;iostream&gt;</a:t>
            </a:r>
          </a:p>
          <a:p>
            <a:pPr lvl="1"/>
            <a:r>
              <a:rPr lang="en-US" altLang="zh-CN" sz="2000" b="1" dirty="0">
                <a:solidFill>
                  <a:srgbClr val="B40062"/>
                </a:solidFill>
                <a:latin typeface="Consolas" panose="020B0609020204030204" pitchFamily="49" charset="0"/>
              </a:rPr>
              <a:t>using</a:t>
            </a:r>
            <a:r>
              <a:rPr lang="en-US" altLang="zh-CN" sz="2000" b="1" dirty="0">
                <a:latin typeface="Consolas" panose="020B0609020204030204" pitchFamily="49" charset="0"/>
              </a:rPr>
              <a:t> namespace std;</a:t>
            </a:r>
            <a:endParaRPr lang="en-US" altLang="zh-CN" sz="2000" b="1" dirty="0">
              <a:solidFill>
                <a:srgbClr val="B40062"/>
              </a:solidFill>
              <a:latin typeface="Consolas" panose="020B0609020204030204" pitchFamily="49" charset="0"/>
            </a:endParaRPr>
          </a:p>
          <a:p>
            <a:pPr lvl="1"/>
            <a:r>
              <a:rPr lang="en-US" altLang="zh-CN" sz="2000" b="1" dirty="0">
                <a:solidFill>
                  <a:srgbClr val="B40062"/>
                </a:solidFill>
                <a:latin typeface="Consolas" panose="020B0609020204030204" pitchFamily="49" charset="0"/>
              </a:rPr>
              <a:t>class</a:t>
            </a:r>
            <a:r>
              <a:rPr lang="en-US" altLang="zh-CN" b="1" dirty="0">
                <a:latin typeface="Consolas" panose="020B0609020204030204" pitchFamily="49" charset="0"/>
              </a:rPr>
              <a:t> Member {</a:t>
            </a:r>
          </a:p>
          <a:p>
            <a:pPr lvl="1"/>
            <a:r>
              <a:rPr lang="en-US" altLang="zh-CN" sz="2000" b="1" dirty="0">
                <a:solidFill>
                  <a:srgbClr val="B40062"/>
                </a:solidFill>
                <a:latin typeface="Consolas" panose="020B0609020204030204" pitchFamily="49" charset="0"/>
              </a:rPr>
              <a:t>public</a:t>
            </a:r>
            <a:r>
              <a:rPr lang="en-US" altLang="zh-CN" b="1" dirty="0">
                <a:latin typeface="Consolas" panose="020B0609020204030204" pitchFamily="49" charset="0"/>
              </a:rPr>
              <a:t>:</a:t>
            </a:r>
          </a:p>
          <a:p>
            <a:pPr lvl="1"/>
            <a:r>
              <a:rPr lang="en-US" altLang="zh-CN" b="1" dirty="0">
                <a:solidFill>
                  <a:srgbClr val="FF0000"/>
                </a:solidFill>
                <a:latin typeface="Consolas" panose="020B0609020204030204" pitchFamily="49" charset="0"/>
              </a:rPr>
              <a:t>    </a:t>
            </a:r>
            <a:r>
              <a:rPr lang="en-US" altLang="zh-CN" b="1" dirty="0">
                <a:latin typeface="Consolas" panose="020B0609020204030204" pitchFamily="49" charset="0"/>
              </a:rPr>
              <a:t>Member() { </a:t>
            </a:r>
            <a:r>
              <a:rPr lang="en-US" altLang="zh-CN" b="1" dirty="0" err="1">
                <a:latin typeface="Consolas" panose="020B0609020204030204" pitchFamily="49" charset="0"/>
              </a:rPr>
              <a:t>cout</a:t>
            </a:r>
            <a:r>
              <a:rPr lang="en-US" altLang="zh-CN" b="1" dirty="0">
                <a:latin typeface="Consolas" panose="020B0609020204030204" pitchFamily="49" charset="0"/>
              </a:rPr>
              <a:t> &lt;&lt; "Member()"</a:t>
            </a:r>
            <a:r>
              <a:rPr lang="zh-CN" altLang="en-US" b="1" dirty="0">
                <a:latin typeface="Consolas" panose="020B0609020204030204" pitchFamily="49" charset="0"/>
              </a:rPr>
              <a:t> </a:t>
            </a:r>
            <a:r>
              <a:rPr lang="en-US" altLang="zh-CN" b="1" dirty="0">
                <a:latin typeface="Consolas" panose="020B0609020204030204" pitchFamily="49" charset="0"/>
              </a:rPr>
              <a:t>&lt;&lt; </a:t>
            </a:r>
            <a:r>
              <a:rPr lang="en-US" altLang="zh-CN" b="1" dirty="0" err="1">
                <a:latin typeface="Consolas" panose="020B0609020204030204" pitchFamily="49" charset="0"/>
              </a:rPr>
              <a:t>endl</a:t>
            </a:r>
            <a:r>
              <a:rPr lang="en-US" altLang="zh-CN" b="1" dirty="0">
                <a:latin typeface="Consolas" panose="020B0609020204030204" pitchFamily="49" charset="0"/>
              </a:rPr>
              <a:t>; }</a:t>
            </a:r>
          </a:p>
          <a:p>
            <a:pPr lvl="1"/>
            <a:r>
              <a:rPr lang="en-US" altLang="zh-CN" b="1" dirty="0">
                <a:latin typeface="Consolas" panose="020B0609020204030204" pitchFamily="49" charset="0"/>
              </a:rPr>
              <a:t>};</a:t>
            </a:r>
          </a:p>
          <a:p>
            <a:pPr lvl="1"/>
            <a:r>
              <a:rPr lang="en-US" altLang="zh-CN" sz="2000" b="1" dirty="0">
                <a:solidFill>
                  <a:srgbClr val="B40062"/>
                </a:solidFill>
                <a:latin typeface="Consolas" panose="020B0609020204030204" pitchFamily="49" charset="0"/>
              </a:rPr>
              <a:t>class</a:t>
            </a:r>
            <a:r>
              <a:rPr lang="en-US" altLang="zh-CN" b="1" dirty="0">
                <a:latin typeface="Consolas" panose="020B0609020204030204" pitchFamily="49" charset="0"/>
              </a:rPr>
              <a:t> Test {</a:t>
            </a:r>
          </a:p>
          <a:p>
            <a:pPr lvl="1"/>
            <a:r>
              <a:rPr lang="en-US" altLang="zh-CN" sz="2000" b="1" dirty="0">
                <a:solidFill>
                  <a:srgbClr val="B40062"/>
                </a:solidFill>
                <a:latin typeface="Consolas" panose="020B0609020204030204" pitchFamily="49" charset="0"/>
              </a:rPr>
              <a:t>public</a:t>
            </a:r>
            <a:r>
              <a:rPr lang="en-US" altLang="zh-CN" b="1" dirty="0">
                <a:latin typeface="Consolas" panose="020B0609020204030204" pitchFamily="49" charset="0"/>
              </a:rPr>
              <a:t>:</a:t>
            </a:r>
          </a:p>
          <a:p>
            <a:pPr lvl="1"/>
            <a:r>
              <a:rPr lang="en-US" altLang="zh-CN" b="1" dirty="0">
                <a:latin typeface="Consolas" panose="020B0609020204030204" pitchFamily="49" charset="0"/>
              </a:rPr>
              <a:t>    Member m;</a:t>
            </a:r>
          </a:p>
          <a:p>
            <a:pPr lvl="1"/>
            <a:r>
              <a:rPr lang="en-US" altLang="zh-CN" b="1" dirty="0">
                <a:latin typeface="Consolas" panose="020B0609020204030204" pitchFamily="49" charset="0"/>
              </a:rPr>
              <a:t>	Test() { </a:t>
            </a:r>
            <a:r>
              <a:rPr lang="en-US" altLang="zh-CN" b="1" dirty="0" err="1">
                <a:latin typeface="Consolas" panose="020B0609020204030204" pitchFamily="49" charset="0"/>
              </a:rPr>
              <a:t>cout</a:t>
            </a:r>
            <a:r>
              <a:rPr lang="en-US" altLang="zh-CN" b="1" dirty="0">
                <a:latin typeface="Consolas" panose="020B0609020204030204" pitchFamily="49" charset="0"/>
              </a:rPr>
              <a:t> &lt;&lt; "Test()" &lt;&lt; </a:t>
            </a:r>
            <a:r>
              <a:rPr lang="en-US" altLang="zh-CN" b="1" dirty="0" err="1">
                <a:latin typeface="Consolas" panose="020B0609020204030204" pitchFamily="49" charset="0"/>
              </a:rPr>
              <a:t>endl</a:t>
            </a:r>
            <a:r>
              <a:rPr lang="en-US" altLang="zh-CN" b="1" dirty="0">
                <a:latin typeface="Consolas" panose="020B0609020204030204" pitchFamily="49" charset="0"/>
              </a:rPr>
              <a:t>;}</a:t>
            </a:r>
          </a:p>
          <a:p>
            <a:pPr lvl="1"/>
            <a:r>
              <a:rPr lang="en-US" altLang="zh-CN" b="1" dirty="0">
                <a:latin typeface="Consolas" panose="020B0609020204030204" pitchFamily="49" charset="0"/>
              </a:rPr>
              <a:t>};</a:t>
            </a:r>
          </a:p>
          <a:p>
            <a:pPr lvl="1"/>
            <a:r>
              <a:rPr lang="en-US" altLang="zh-CN" b="1" dirty="0">
                <a:latin typeface="Consolas" panose="020B0609020204030204" pitchFamily="49" charset="0"/>
              </a:rPr>
              <a:t>Test t;</a:t>
            </a:r>
          </a:p>
          <a:p>
            <a:pPr lvl="1"/>
            <a:r>
              <a:rPr lang="en-US" altLang="zh-CN" b="1" dirty="0">
                <a:solidFill>
                  <a:srgbClr val="B40062"/>
                </a:solidFill>
                <a:latin typeface="Consolas" panose="020B0609020204030204" pitchFamily="49" charset="0"/>
              </a:rPr>
              <a:t>int</a:t>
            </a:r>
            <a:r>
              <a:rPr lang="en-US" altLang="zh-CN" b="1" dirty="0">
                <a:latin typeface="Consolas" panose="020B0609020204030204" pitchFamily="49" charset="0"/>
              </a:rPr>
              <a:t> main() { </a:t>
            </a:r>
            <a:r>
              <a:rPr lang="en-US" altLang="zh-CN" b="1" dirty="0">
                <a:solidFill>
                  <a:srgbClr val="B40062"/>
                </a:solidFill>
                <a:latin typeface="Consolas" panose="020B0609020204030204" pitchFamily="49" charset="0"/>
              </a:rPr>
              <a:t>return</a:t>
            </a:r>
            <a:r>
              <a:rPr lang="en-US" altLang="zh-CN" b="1" dirty="0">
                <a:latin typeface="Consolas" panose="020B0609020204030204" pitchFamily="49" charset="0"/>
              </a:rPr>
              <a:t> 0; }</a:t>
            </a:r>
          </a:p>
        </p:txBody>
      </p:sp>
      <p:sp>
        <p:nvSpPr>
          <p:cNvPr id="6" name="矩形 5"/>
          <p:cNvSpPr/>
          <p:nvPr/>
        </p:nvSpPr>
        <p:spPr>
          <a:xfrm>
            <a:off x="6672208" y="3397277"/>
            <a:ext cx="2453386" cy="1200329"/>
          </a:xfrm>
          <a:prstGeom prst="rect">
            <a:avLst/>
          </a:prstGeom>
        </p:spPr>
        <p:txBody>
          <a:bodyPr wrap="square">
            <a:spAutoFit/>
          </a:bodyPr>
          <a:lstStyle/>
          <a:p>
            <a:pPr lvl="1"/>
            <a:r>
              <a:rPr lang="zh-CN" altLang="en-US" b="1" dirty="0">
                <a:latin typeface="Consolas" panose="020B0609020204030204" pitchFamily="49" charset="0"/>
              </a:rPr>
              <a:t>输出：</a:t>
            </a:r>
            <a:endParaRPr lang="en-US" altLang="zh-CN" b="1" dirty="0">
              <a:latin typeface="Consolas" panose="020B0609020204030204" pitchFamily="49" charset="0"/>
            </a:endParaRPr>
          </a:p>
          <a:p>
            <a:pPr lvl="1"/>
            <a:endParaRPr lang="en-US" altLang="zh-CN" b="1" dirty="0">
              <a:latin typeface="Consolas" panose="020B0609020204030204" pitchFamily="49" charset="0"/>
            </a:endParaRPr>
          </a:p>
          <a:p>
            <a:pPr lvl="1"/>
            <a:r>
              <a:rPr lang="en-US" altLang="zh-CN" b="1" dirty="0">
                <a:latin typeface="Consolas" panose="020B0609020204030204" pitchFamily="49" charset="0"/>
              </a:rPr>
              <a:t>Member()</a:t>
            </a:r>
          </a:p>
          <a:p>
            <a:pPr lvl="1"/>
            <a:r>
              <a:rPr lang="en-US" altLang="zh-CN" b="1" dirty="0">
                <a:latin typeface="Consolas" panose="020B0609020204030204" pitchFamily="49" charset="0"/>
              </a:rPr>
              <a:t>Test()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p>
        </p:txBody>
      </p:sp>
      <p:sp>
        <p:nvSpPr>
          <p:cNvPr id="3" name="内容占位符 2"/>
          <p:cNvSpPr>
            <a:spLocks noGrp="1"/>
          </p:cNvSpPr>
          <p:nvPr>
            <p:ph idx="1"/>
          </p:nvPr>
        </p:nvSpPr>
        <p:spPr>
          <a:xfrm>
            <a:off x="596335" y="1592707"/>
            <a:ext cx="8047990" cy="4785123"/>
          </a:xfrm>
        </p:spPr>
        <p:txBody>
          <a:bodyPr/>
          <a:lstStyle/>
          <a:p>
            <a:r>
              <a:rPr kumimoji="1" lang="zh-CN" altLang="en-US" dirty="0"/>
              <a:t>隐式定义的默认构造函数</a:t>
            </a:r>
            <a:endParaRPr kumimoji="1" lang="en-US" altLang="zh-CN" dirty="0"/>
          </a:p>
          <a:p>
            <a:pPr lvl="1"/>
            <a:r>
              <a:rPr kumimoji="1" lang="zh-CN" altLang="en-US" dirty="0"/>
              <a:t>有时候我们没有手动定义默认构造函数，但我们仍然能够按上述方式定义类的对象</a:t>
            </a:r>
            <a:endParaRPr kumimoji="1" lang="en-US" altLang="zh-CN" dirty="0"/>
          </a:p>
          <a:p>
            <a:pPr lvl="1"/>
            <a:r>
              <a:rPr kumimoji="1" lang="zh-CN" altLang="en-US" dirty="0"/>
              <a:t>这是因为编译器帮我们</a:t>
            </a:r>
            <a:r>
              <a:rPr kumimoji="1" lang="zh-CN" altLang="en-US" dirty="0">
                <a:solidFill>
                  <a:srgbClr val="FF0000"/>
                </a:solidFill>
              </a:rPr>
              <a:t>隐式地合成</a:t>
            </a:r>
            <a:r>
              <a:rPr kumimoji="1" lang="zh-CN" altLang="en-US" dirty="0"/>
              <a:t>了一个默认构造函数</a:t>
            </a:r>
            <a:endParaRPr kumimoji="1" lang="en-US" altLang="zh-CN" dirty="0"/>
          </a:p>
        </p:txBody>
      </p:sp>
      <p:sp>
        <p:nvSpPr>
          <p:cNvPr id="4" name="矩形 3"/>
          <p:cNvSpPr/>
          <p:nvPr/>
        </p:nvSpPr>
        <p:spPr>
          <a:xfrm>
            <a:off x="840189" y="3798912"/>
            <a:ext cx="3168353" cy="1938992"/>
          </a:xfrm>
          <a:prstGeom prst="rect">
            <a:avLst/>
          </a:prstGeom>
          <a:ln>
            <a:solidFill>
              <a:srgbClr val="002060"/>
            </a:solidFill>
          </a:ln>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solidFill>
                  <a:srgbClr val="FF0000"/>
                </a:solidFill>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data = 0;</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 </a:t>
            </a:r>
            <a:r>
              <a:rPr lang="en-US" altLang="zh-CN" sz="2000" b="1" dirty="0" err="1">
                <a:latin typeface="Consolas" panose="020B0609020204030204" pitchFamily="49" charset="0"/>
              </a:rPr>
              <a:t>a</a:t>
            </a:r>
            <a:r>
              <a:rPr lang="en-US" altLang="zh-CN" sz="2000" b="1" dirty="0">
                <a:latin typeface="Consolas" panose="020B0609020204030204" pitchFamily="49" charset="0"/>
              </a:rPr>
              <a:t>;</a:t>
            </a:r>
          </a:p>
        </p:txBody>
      </p:sp>
      <p:sp>
        <p:nvSpPr>
          <p:cNvPr id="6" name="灯片编号占位符 5"/>
          <p:cNvSpPr>
            <a:spLocks noGrp="1"/>
          </p:cNvSpPr>
          <p:nvPr>
            <p:ph type="sldNum" sz="quarter" idx="12"/>
          </p:nvPr>
        </p:nvSpPr>
        <p:spPr/>
        <p:txBody>
          <a:bodyPr/>
          <a:lstStyle/>
          <a:p>
            <a:pPr>
              <a:defRPr/>
            </a:pPr>
            <a:fld id="{BFD7BE51-03DD-4CCA-8227-D775462981B4}" type="slidenum">
              <a:rPr lang="en-US" altLang="zh-CN"/>
              <a:t>15</a:t>
            </a:fld>
            <a:endParaRPr lang="en-US" altLang="zh-CN"/>
          </a:p>
        </p:txBody>
      </p:sp>
      <p:sp>
        <p:nvSpPr>
          <p:cNvPr id="7" name="矩形 6"/>
          <p:cNvSpPr/>
          <p:nvPr/>
        </p:nvSpPr>
        <p:spPr>
          <a:xfrm>
            <a:off x="5337393" y="3645024"/>
            <a:ext cx="3295278" cy="2246769"/>
          </a:xfrm>
          <a:prstGeom prst="rect">
            <a:avLst/>
          </a:prstGeom>
          <a:ln>
            <a:solidFill>
              <a:srgbClr val="002060"/>
            </a:solidFill>
          </a:ln>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A {</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solidFill>
                  <a:srgbClr val="FF0000"/>
                </a:solidFill>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data = 0;</a:t>
            </a:r>
          </a:p>
          <a:p>
            <a:pPr lvl="1"/>
            <a:r>
              <a:rPr lang="en-US" altLang="zh-CN" sz="2000" b="1" dirty="0">
                <a:latin typeface="Consolas" panose="020B0609020204030204" pitchFamily="49" charset="0"/>
              </a:rPr>
              <a:t>	</a:t>
            </a:r>
            <a:r>
              <a:rPr lang="en-US" altLang="zh-CN" sz="2000" b="1" dirty="0">
                <a:solidFill>
                  <a:srgbClr val="FF0000"/>
                </a:solidFill>
                <a:latin typeface="Consolas" panose="020B0609020204030204" pitchFamily="49" charset="0"/>
              </a:rPr>
              <a:t>A()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A </a:t>
            </a:r>
            <a:r>
              <a:rPr lang="en-US" altLang="zh-CN" sz="2000" b="1" dirty="0" err="1">
                <a:latin typeface="Consolas" panose="020B0609020204030204" pitchFamily="49" charset="0"/>
              </a:rPr>
              <a:t>a</a:t>
            </a:r>
            <a:r>
              <a:rPr lang="en-US" altLang="zh-CN" sz="2000" b="1" dirty="0">
                <a:latin typeface="Consolas" panose="020B0609020204030204" pitchFamily="49" charset="0"/>
              </a:rPr>
              <a:t>;</a:t>
            </a:r>
          </a:p>
        </p:txBody>
      </p:sp>
      <p:sp>
        <p:nvSpPr>
          <p:cNvPr id="5" name="文本框 4"/>
          <p:cNvSpPr txBox="1"/>
          <p:nvPr/>
        </p:nvSpPr>
        <p:spPr>
          <a:xfrm>
            <a:off x="4157047" y="4399623"/>
            <a:ext cx="1261884" cy="523220"/>
          </a:xfrm>
          <a:prstGeom prst="rect">
            <a:avLst/>
          </a:prstGeom>
          <a:noFill/>
        </p:spPr>
        <p:txBody>
          <a:bodyPr wrap="none" rtlCol="0">
            <a:spAutoFit/>
          </a:bodyPr>
          <a:lstStyle/>
          <a:p>
            <a:r>
              <a:rPr lang="zh-CN" altLang="en-US" sz="2800" b="1" dirty="0">
                <a:solidFill>
                  <a:srgbClr val="FF0000"/>
                </a:solidFill>
              </a:rPr>
              <a:t>等价于</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p>
        </p:txBody>
      </p:sp>
      <p:sp>
        <p:nvSpPr>
          <p:cNvPr id="3" name="内容占位符 2"/>
          <p:cNvSpPr>
            <a:spLocks noGrp="1"/>
          </p:cNvSpPr>
          <p:nvPr>
            <p:ph idx="1"/>
          </p:nvPr>
        </p:nvSpPr>
        <p:spPr>
          <a:xfrm>
            <a:off x="548005" y="1581406"/>
            <a:ext cx="8047990" cy="5232360"/>
          </a:xfrm>
        </p:spPr>
        <p:txBody>
          <a:bodyPr/>
          <a:lstStyle/>
          <a:p>
            <a:r>
              <a:rPr kumimoji="1" lang="zh-CN" altLang="en-US" dirty="0"/>
              <a:t>隐式定义的默认构造函数</a:t>
            </a:r>
            <a:endParaRPr kumimoji="1" lang="en-US" altLang="zh-CN" dirty="0"/>
          </a:p>
          <a:p>
            <a:pPr lvl="1"/>
            <a:r>
              <a:rPr kumimoji="1" lang="zh-CN" altLang="en-US" dirty="0"/>
              <a:t>若用户已经定义了其他构造函数，编译器将不会隐式合成默认构造函数</a:t>
            </a:r>
            <a:endParaRPr kumimoji="1" lang="en-US" altLang="zh-CN" dirty="0"/>
          </a:p>
          <a:p>
            <a:pPr lvl="0"/>
            <a:endParaRPr kumimoji="1" lang="en-US" altLang="zh-CN" dirty="0"/>
          </a:p>
        </p:txBody>
      </p:sp>
      <p:sp>
        <p:nvSpPr>
          <p:cNvPr id="6" name="灯片编号占位符 5"/>
          <p:cNvSpPr>
            <a:spLocks noGrp="1"/>
          </p:cNvSpPr>
          <p:nvPr>
            <p:ph type="sldNum" sz="quarter" idx="12"/>
          </p:nvPr>
        </p:nvSpPr>
        <p:spPr/>
        <p:txBody>
          <a:bodyPr/>
          <a:lstStyle/>
          <a:p>
            <a:pPr>
              <a:defRPr/>
            </a:pPr>
            <a:fld id="{BFD7BE51-03DD-4CCA-8227-D775462981B4}" type="slidenum">
              <a:rPr lang="en-US" altLang="zh-CN"/>
              <a:t>16</a:t>
            </a:fld>
            <a:endParaRPr lang="en-US" altLang="zh-CN"/>
          </a:p>
        </p:txBody>
      </p:sp>
      <p:sp>
        <p:nvSpPr>
          <p:cNvPr id="5" name="矩形 4"/>
          <p:cNvSpPr/>
          <p:nvPr/>
        </p:nvSpPr>
        <p:spPr>
          <a:xfrm>
            <a:off x="1475656" y="2858758"/>
            <a:ext cx="5040560" cy="3046988"/>
          </a:xfrm>
          <a:prstGeom prst="rect">
            <a:avLst/>
          </a:prstGeom>
        </p:spPr>
        <p:txBody>
          <a:bodyPr wrap="square">
            <a:spAutoFit/>
          </a:bodyPr>
          <a:lstStyle/>
          <a:p>
            <a:pPr lvl="1"/>
            <a:r>
              <a:rPr lang="en-US" altLang="zh-CN" sz="2400" b="1" dirty="0">
                <a:solidFill>
                  <a:srgbClr val="B40062"/>
                </a:solidFill>
                <a:latin typeface="Consolas" panose="020B0609020204030204" pitchFamily="49" charset="0"/>
              </a:rPr>
              <a:t>class</a:t>
            </a:r>
            <a:r>
              <a:rPr lang="en-US" altLang="zh-CN" sz="2400" b="1" dirty="0">
                <a:latin typeface="Consolas" panose="020B0609020204030204" pitchFamily="49" charset="0"/>
              </a:rPr>
              <a:t> Student {</a:t>
            </a:r>
          </a:p>
          <a:p>
            <a:pPr lvl="1"/>
            <a:r>
              <a:rPr lang="en-US" altLang="zh-CN" sz="2400" b="1" dirty="0">
                <a:solidFill>
                  <a:srgbClr val="B40062"/>
                </a:solidFill>
                <a:latin typeface="Consolas" panose="020B0609020204030204" pitchFamily="49" charset="0"/>
              </a:rPr>
              <a:t>private</a:t>
            </a:r>
            <a:r>
              <a:rPr lang="en-US" altLang="zh-CN" sz="2400" b="1" dirty="0">
                <a:latin typeface="Consolas" panose="020B0609020204030204" pitchFamily="49" charset="0"/>
              </a:rPr>
              <a:t>:</a:t>
            </a:r>
          </a:p>
          <a:p>
            <a:pPr lvl="1"/>
            <a:r>
              <a:rPr lang="en-US" altLang="zh-CN" sz="2400" b="1" dirty="0">
                <a:latin typeface="Consolas" panose="020B0609020204030204" pitchFamily="49" charset="0"/>
              </a:rPr>
              <a:t>	int ID = 1;</a:t>
            </a:r>
          </a:p>
          <a:p>
            <a:pPr lvl="1"/>
            <a:r>
              <a:rPr lang="en-US" altLang="zh-CN" sz="2400" b="1" dirty="0">
                <a:solidFill>
                  <a:srgbClr val="B40062"/>
                </a:solidFill>
                <a:latin typeface="Consolas" panose="020B0609020204030204" pitchFamily="49" charset="0"/>
              </a:rPr>
              <a:t>public</a:t>
            </a:r>
            <a:r>
              <a:rPr lang="en-US" altLang="zh-CN" sz="2400" b="1" dirty="0">
                <a:latin typeface="Consolas" panose="020B0609020204030204" pitchFamily="49" charset="0"/>
              </a:rPr>
              <a:t>:</a:t>
            </a:r>
          </a:p>
          <a:p>
            <a:pPr lvl="1"/>
            <a:r>
              <a:rPr lang="en-US" altLang="zh-CN" sz="2400" b="1" dirty="0">
                <a:solidFill>
                  <a:srgbClr val="FF0000"/>
                </a:solidFill>
                <a:latin typeface="Consolas" panose="020B0609020204030204" pitchFamily="49" charset="0"/>
              </a:rPr>
              <a:t>   </a:t>
            </a:r>
            <a:r>
              <a:rPr lang="en-US" altLang="zh-CN" sz="2400" b="1" dirty="0">
                <a:latin typeface="Consolas" panose="020B0609020204030204" pitchFamily="49" charset="0"/>
              </a:rPr>
              <a:t>Student(int </a:t>
            </a:r>
            <a:r>
              <a:rPr lang="en-US" altLang="zh-CN" sz="2400" b="1" dirty="0" err="1">
                <a:latin typeface="Consolas" panose="020B0609020204030204" pitchFamily="49" charset="0"/>
              </a:rPr>
              <a:t>i</a:t>
            </a:r>
            <a:r>
              <a:rPr lang="en-US" altLang="zh-CN" sz="2400" b="1" dirty="0">
                <a:latin typeface="Consolas" panose="020B0609020204030204" pitchFamily="49" charset="0"/>
              </a:rPr>
              <a:t>):ID(</a:t>
            </a:r>
            <a:r>
              <a:rPr lang="en-US" altLang="zh-CN" sz="2400" b="1" dirty="0" err="1">
                <a:latin typeface="Consolas" panose="020B0609020204030204" pitchFamily="49" charset="0"/>
              </a:rPr>
              <a:t>i</a:t>
            </a:r>
            <a:r>
              <a:rPr lang="en-US" altLang="zh-CN" sz="2400" b="1" dirty="0">
                <a:latin typeface="Consolas" panose="020B0609020204030204" pitchFamily="49" charset="0"/>
              </a:rPr>
              <a:t>) {}</a:t>
            </a:r>
          </a:p>
          <a:p>
            <a:pPr lvl="1"/>
            <a:r>
              <a:rPr lang="en-US" altLang="zh-CN" sz="2400" b="1" dirty="0">
                <a:latin typeface="Consolas" panose="020B0609020204030204" pitchFamily="49" charset="0"/>
              </a:rPr>
              <a:t>};</a:t>
            </a:r>
          </a:p>
          <a:p>
            <a:pPr lvl="1"/>
            <a:endParaRPr lang="en-US" altLang="zh-CN" sz="2400" b="1" dirty="0">
              <a:latin typeface="Consolas" panose="020B0609020204030204" pitchFamily="49" charset="0"/>
            </a:endParaRPr>
          </a:p>
          <a:p>
            <a:pPr lvl="1"/>
            <a:r>
              <a:rPr lang="en-US" altLang="zh-CN" sz="2400" b="1" dirty="0">
                <a:latin typeface="Consolas" panose="020B0609020204030204" pitchFamily="49" charset="0"/>
              </a:rPr>
              <a:t>Student s;  </a:t>
            </a:r>
            <a:r>
              <a:rPr lang="en-US" altLang="zh-CN" sz="2400" b="1" dirty="0">
                <a:solidFill>
                  <a:srgbClr val="008000"/>
                </a:solidFill>
                <a:latin typeface="Consolas" panose="020B0609020204030204" pitchFamily="49" charset="0"/>
              </a:rPr>
              <a:t>//</a:t>
            </a:r>
            <a:r>
              <a:rPr lang="zh-CN" altLang="en-US" sz="2400" b="1" dirty="0">
                <a:solidFill>
                  <a:srgbClr val="008000"/>
                </a:solidFill>
                <a:latin typeface="Consolas" panose="020B0609020204030204" pitchFamily="49" charset="0"/>
              </a:rPr>
              <a:t>编译错误</a:t>
            </a:r>
            <a:endParaRPr lang="en-US" altLang="zh-CN" sz="2400" b="1" dirty="0">
              <a:solidFill>
                <a:srgbClr val="008000"/>
              </a:solidFill>
              <a:latin typeface="Consolas" panose="020B060902020403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显式声明默认构造函数</a:t>
            </a:r>
            <a:endParaRPr kumimoji="1" lang="en-US" altLang="zh-CN" dirty="0"/>
          </a:p>
          <a:p>
            <a:pPr lvl="1"/>
            <a:r>
              <a:rPr kumimoji="1" lang="zh-CN" altLang="en-US" dirty="0"/>
              <a:t>出于某些需要，我们可以</a:t>
            </a:r>
            <a:r>
              <a:rPr kumimoji="1" lang="zh-CN" altLang="en-US" dirty="0">
                <a:solidFill>
                  <a:srgbClr val="FF0000"/>
                </a:solidFill>
              </a:rPr>
              <a:t>手动</a:t>
            </a:r>
            <a:r>
              <a:rPr kumimoji="1" lang="zh-CN" altLang="en-US" dirty="0"/>
              <a:t>指定生成默认版本的构造函数：即便其他构造函数存在，编译器也会定义隐式默认构造函数</a:t>
            </a:r>
          </a:p>
        </p:txBody>
      </p:sp>
      <p:sp>
        <p:nvSpPr>
          <p:cNvPr id="4" name="矩形 3"/>
          <p:cNvSpPr/>
          <p:nvPr/>
        </p:nvSpPr>
        <p:spPr>
          <a:xfrm>
            <a:off x="1677621" y="3355245"/>
            <a:ext cx="5949863" cy="2862322"/>
          </a:xfrm>
          <a:prstGeom prst="rect">
            <a:avLst/>
          </a:prstGeom>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int ID = 1; </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solidFill>
                  <a:srgbClr val="FF0000"/>
                </a:solidFill>
                <a:latin typeface="Consolas" panose="020B0609020204030204" pitchFamily="49" charset="0"/>
              </a:rPr>
              <a:t>	Student() = default;    // C++11</a:t>
            </a:r>
            <a:r>
              <a:rPr lang="zh-CN" altLang="en-US" sz="2000" b="1" dirty="0">
                <a:solidFill>
                  <a:srgbClr val="FF0000"/>
                </a:solidFill>
                <a:latin typeface="Consolas" panose="020B0609020204030204" pitchFamily="49" charset="0"/>
              </a:rPr>
              <a:t>起</a:t>
            </a:r>
            <a:endParaRPr lang="en-US" altLang="zh-CN" sz="2000" b="1" dirty="0">
              <a:solidFill>
                <a:srgbClr val="FF0000"/>
              </a:solidFill>
              <a:latin typeface="Consolas" panose="020B0609020204030204" pitchFamily="49" charset="0"/>
            </a:endParaRPr>
          </a:p>
          <a:p>
            <a:pPr lvl="1"/>
            <a:r>
              <a:rPr lang="en-US" altLang="zh-CN" sz="2000" b="1" dirty="0">
                <a:latin typeface="Consolas" panose="020B0609020204030204" pitchFamily="49" charset="0"/>
              </a:rPr>
              <a:t>	Student(int </a:t>
            </a:r>
            <a:r>
              <a:rPr lang="en-US" altLang="zh-CN" sz="2000" b="1" dirty="0" err="1">
                <a:latin typeface="Consolas" panose="020B0609020204030204" pitchFamily="49" charset="0"/>
              </a:rPr>
              <a:t>i</a:t>
            </a:r>
            <a:r>
              <a:rPr lang="en-US" altLang="zh-CN" sz="2000" b="1" dirty="0">
                <a:latin typeface="Consolas" panose="020B0609020204030204" pitchFamily="49" charset="0"/>
              </a:rPr>
              <a:t>):ID(</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Student s;</a:t>
            </a:r>
            <a:endParaRPr lang="zh-CN" altLang="en-US" sz="2000" b="1"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有时候，我们需要显式地声明禁用某种构造函数。</a:t>
            </a:r>
            <a:endParaRPr kumimoji="1" lang="en-US" altLang="zh-CN" dirty="0"/>
          </a:p>
          <a:p>
            <a:pPr lvl="1"/>
            <a:r>
              <a:rPr kumimoji="1" lang="zh-CN" altLang="en-US" dirty="0"/>
              <a:t>如果我们定义类如下，会出现什么问题？</a:t>
            </a:r>
            <a:endParaRPr kumimoji="1" lang="en-US" altLang="zh-CN" dirty="0"/>
          </a:p>
          <a:p>
            <a:pPr lvl="1"/>
            <a:endParaRPr kumimoji="1" lang="en-US" altLang="zh-CN" dirty="0"/>
          </a:p>
        </p:txBody>
      </p:sp>
      <p:sp>
        <p:nvSpPr>
          <p:cNvPr id="5" name="矩形 4"/>
          <p:cNvSpPr/>
          <p:nvPr/>
        </p:nvSpPr>
        <p:spPr>
          <a:xfrm>
            <a:off x="2047056" y="3059371"/>
            <a:ext cx="4572000" cy="3170099"/>
          </a:xfrm>
          <a:prstGeom prst="rect">
            <a:avLst/>
          </a:prstGeom>
        </p:spPr>
        <p:txBody>
          <a:bodyPr>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int ID = 1; </a:t>
            </a:r>
          </a:p>
          <a:p>
            <a:pPr lvl="1"/>
            <a:r>
              <a:rPr lang="en-US" altLang="zh-CN" sz="2000" b="1" dirty="0">
                <a:latin typeface="Consolas" panose="020B0609020204030204" pitchFamily="49" charset="0"/>
              </a:rPr>
              <a:t>	char class = 'a';</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Student() = default;</a:t>
            </a:r>
          </a:p>
          <a:p>
            <a:pPr lvl="1"/>
            <a:r>
              <a:rPr lang="en-US" altLang="zh-CN" sz="2000" b="1" dirty="0">
                <a:latin typeface="Consolas" panose="020B0609020204030204" pitchFamily="49" charset="0"/>
              </a:rPr>
              <a:t>	Student(int </a:t>
            </a:r>
            <a:r>
              <a:rPr lang="en-US" altLang="zh-CN" sz="2000" b="1" dirty="0" err="1">
                <a:latin typeface="Consolas" panose="020B0609020204030204" pitchFamily="49" charset="0"/>
              </a:rPr>
              <a:t>i</a:t>
            </a:r>
            <a:r>
              <a:rPr lang="en-US" altLang="zh-CN" sz="2000" b="1" dirty="0">
                <a:latin typeface="Consolas" panose="020B0609020204030204" pitchFamily="49" charset="0"/>
              </a:rPr>
              <a:t>):ID(</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Student s('c');</a:t>
            </a:r>
            <a:endParaRPr lang="zh-CN" altLang="en-US" sz="2000" b="1" dirty="0">
              <a:solidFill>
                <a:srgbClr val="FF0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335838" cy="5037061"/>
          </a:xfrm>
        </p:spPr>
        <p:txBody>
          <a:bodyPr/>
          <a:lstStyle/>
          <a:p>
            <a:r>
              <a:rPr kumimoji="1" lang="zh-CN" altLang="en-US" dirty="0"/>
              <a:t>显式删除构造函数</a:t>
            </a:r>
            <a:endParaRPr kumimoji="1" lang="en-US" altLang="zh-CN" dirty="0"/>
          </a:p>
          <a:p>
            <a:pPr lvl="1"/>
            <a:r>
              <a:rPr kumimoji="1" lang="zh-CN" altLang="en-US" dirty="0"/>
              <a:t>按照下面方法生成类对象，编译和执行都不会报错。</a:t>
            </a:r>
            <a:endParaRPr kumimoji="1" lang="en-US" altLang="zh-CN" dirty="0"/>
          </a:p>
          <a:p>
            <a:pPr lvl="1"/>
            <a:r>
              <a:rPr kumimoji="1" lang="zh-CN" altLang="en-US" dirty="0"/>
              <a:t>此时</a:t>
            </a:r>
            <a:r>
              <a:rPr kumimoji="1" lang="en-US" altLang="zh-CN" b="1" dirty="0">
                <a:solidFill>
                  <a:srgbClr val="FF0000"/>
                </a:solidFill>
                <a:latin typeface="Menlo-Regular" charset="0"/>
              </a:rPr>
              <a:t>'</a:t>
            </a:r>
            <a:r>
              <a:rPr lang="en-US" altLang="zh-CN" b="1" dirty="0">
                <a:solidFill>
                  <a:srgbClr val="FF0000"/>
                </a:solidFill>
                <a:latin typeface="Menlo-Regular" charset="0"/>
              </a:rPr>
              <a:t>c'</a:t>
            </a:r>
            <a:r>
              <a:rPr kumimoji="1" lang="zh-CN" altLang="en-US" dirty="0"/>
              <a:t>先被转换成</a:t>
            </a:r>
            <a:r>
              <a:rPr kumimoji="1" lang="en-US" altLang="zh-CN" dirty="0" err="1">
                <a:solidFill>
                  <a:srgbClr val="FF0000"/>
                </a:solidFill>
              </a:rPr>
              <a:t>int</a:t>
            </a:r>
            <a:r>
              <a:rPr kumimoji="1" lang="zh-CN" altLang="en-US" dirty="0"/>
              <a:t>型值，然后调用构造函数</a:t>
            </a:r>
            <a:r>
              <a:rPr kumimoji="1" lang="en-US" altLang="zh-CN" dirty="0">
                <a:solidFill>
                  <a:srgbClr val="FF0000"/>
                </a:solidFill>
              </a:rPr>
              <a:t>Student(int </a:t>
            </a:r>
            <a:r>
              <a:rPr kumimoji="1" lang="en-US" altLang="zh-CN" dirty="0" err="1">
                <a:solidFill>
                  <a:srgbClr val="FF0000"/>
                </a:solidFill>
              </a:rPr>
              <a:t>i</a:t>
            </a:r>
            <a:r>
              <a:rPr kumimoji="1" lang="en-US" altLang="zh-CN" dirty="0">
                <a:solidFill>
                  <a:srgbClr val="FF0000"/>
                </a:solidFill>
              </a:rPr>
              <a:t>)</a:t>
            </a:r>
            <a:r>
              <a:rPr kumimoji="1" lang="zh-CN" altLang="en-US" dirty="0"/>
              <a:t>。</a:t>
            </a:r>
            <a:endParaRPr kumimoji="1" lang="en-US" altLang="zh-CN" dirty="0"/>
          </a:p>
          <a:p>
            <a:pPr lvl="1"/>
            <a:endParaRPr kumimoji="1" lang="en-US" altLang="zh-CN" dirty="0"/>
          </a:p>
        </p:txBody>
      </p:sp>
      <p:sp>
        <p:nvSpPr>
          <p:cNvPr id="5" name="矩形 4"/>
          <p:cNvSpPr/>
          <p:nvPr/>
        </p:nvSpPr>
        <p:spPr>
          <a:xfrm>
            <a:off x="2510569" y="3256551"/>
            <a:ext cx="4572000" cy="3170099"/>
          </a:xfrm>
          <a:prstGeom prst="rect">
            <a:avLst/>
          </a:prstGeom>
        </p:spPr>
        <p:txBody>
          <a:bodyPr>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int ID = 1; </a:t>
            </a:r>
          </a:p>
          <a:p>
            <a:pPr lvl="1"/>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char</a:t>
            </a:r>
            <a:r>
              <a:rPr lang="en-US" altLang="zh-CN" sz="2000" b="1" dirty="0">
                <a:latin typeface="Consolas" panose="020B0609020204030204" pitchFamily="49" charset="0"/>
              </a:rPr>
              <a:t> class = 'a';</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Student() = default;</a:t>
            </a:r>
          </a:p>
          <a:p>
            <a:pPr lvl="1"/>
            <a:r>
              <a:rPr lang="en-US" altLang="zh-CN" sz="2000" b="1" dirty="0">
                <a:latin typeface="Consolas" panose="020B0609020204030204" pitchFamily="49" charset="0"/>
              </a:rPr>
              <a:t>	Student(int </a:t>
            </a:r>
            <a:r>
              <a:rPr lang="en-US" altLang="zh-CN" sz="2000" b="1" dirty="0" err="1">
                <a:latin typeface="Consolas" panose="020B0609020204030204" pitchFamily="49" charset="0"/>
              </a:rPr>
              <a:t>i</a:t>
            </a:r>
            <a:r>
              <a:rPr lang="en-US" altLang="zh-CN" sz="2000" b="1" dirty="0">
                <a:latin typeface="Consolas" panose="020B0609020204030204" pitchFamily="49" charset="0"/>
              </a:rPr>
              <a:t>):ID(</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Student s('c');</a:t>
            </a:r>
            <a:endParaRPr lang="zh-CN" altLang="en-US" sz="2000" b="1" dirty="0">
              <a:solidFill>
                <a:srgbClr val="FF0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上期要点回顾</a:t>
            </a:r>
          </a:p>
        </p:txBody>
      </p:sp>
      <p:sp>
        <p:nvSpPr>
          <p:cNvPr id="3" name="内容占位符 2"/>
          <p:cNvSpPr>
            <a:spLocks noGrp="1"/>
          </p:cNvSpPr>
          <p:nvPr>
            <p:ph idx="1"/>
          </p:nvPr>
        </p:nvSpPr>
        <p:spPr/>
        <p:txBody>
          <a:bodyPr/>
          <a:lstStyle/>
          <a:p>
            <a:r>
              <a:rPr kumimoji="1" lang="zh-CN" altLang="en-US" dirty="0"/>
              <a:t>函数重载</a:t>
            </a:r>
            <a:r>
              <a:rPr kumimoji="1" lang="en-US" altLang="zh-CN" dirty="0"/>
              <a:t>(</a:t>
            </a:r>
            <a:r>
              <a:rPr kumimoji="1" lang="zh-CN" altLang="en-US" dirty="0">
                <a:solidFill>
                  <a:srgbClr val="FF0000"/>
                </a:solidFill>
              </a:rPr>
              <a:t>名相同而义不同</a:t>
            </a:r>
            <a:r>
              <a:rPr kumimoji="1" lang="en-US" altLang="zh-CN" dirty="0"/>
              <a:t>)</a:t>
            </a:r>
          </a:p>
          <a:p>
            <a:r>
              <a:rPr kumimoji="1" lang="zh-CN" altLang="en-US" dirty="0"/>
              <a:t>自定义类与对象</a:t>
            </a:r>
            <a:r>
              <a:rPr kumimoji="1" lang="en-US" altLang="zh-CN" dirty="0"/>
              <a:t>(</a:t>
            </a:r>
            <a:r>
              <a:rPr kumimoji="1" lang="zh-CN" altLang="en-US" dirty="0">
                <a:solidFill>
                  <a:srgbClr val="FF0000"/>
                </a:solidFill>
              </a:rPr>
              <a:t>封装</a:t>
            </a:r>
            <a:r>
              <a:rPr kumimoji="1" lang="en-US" altLang="zh-CN" dirty="0"/>
              <a:t>)</a:t>
            </a:r>
          </a:p>
          <a:p>
            <a:r>
              <a:rPr kumimoji="1" lang="zh-CN" altLang="en-US" dirty="0"/>
              <a:t>数据成员、成员函数</a:t>
            </a:r>
            <a:r>
              <a:rPr kumimoji="1" lang="en-US" altLang="zh-CN" dirty="0"/>
              <a:t>(</a:t>
            </a:r>
            <a:r>
              <a:rPr kumimoji="1" lang="zh-CN" altLang="en-US" dirty="0">
                <a:solidFill>
                  <a:srgbClr val="FF0000"/>
                </a:solidFill>
              </a:rPr>
              <a:t>封装</a:t>
            </a:r>
            <a:r>
              <a:rPr kumimoji="1" lang="en-US" altLang="zh-CN" dirty="0">
                <a:solidFill>
                  <a:srgbClr val="FF0000"/>
                </a:solidFill>
              </a:rPr>
              <a:t>=</a:t>
            </a:r>
            <a:r>
              <a:rPr kumimoji="1" lang="zh-CN" altLang="en-US" dirty="0">
                <a:solidFill>
                  <a:srgbClr val="FF0000"/>
                </a:solidFill>
              </a:rPr>
              <a:t>数据</a:t>
            </a:r>
            <a:r>
              <a:rPr kumimoji="1" lang="en-US" altLang="zh-CN" dirty="0">
                <a:solidFill>
                  <a:srgbClr val="FF0000"/>
                </a:solidFill>
              </a:rPr>
              <a:t>+</a:t>
            </a:r>
            <a:r>
              <a:rPr kumimoji="1" lang="zh-CN" altLang="en-US" dirty="0">
                <a:solidFill>
                  <a:srgbClr val="FF0000"/>
                </a:solidFill>
              </a:rPr>
              <a:t>服务</a:t>
            </a:r>
            <a:r>
              <a:rPr kumimoji="1" lang="en-US" altLang="zh-CN" dirty="0"/>
              <a:t>)</a:t>
            </a:r>
          </a:p>
          <a:p>
            <a:r>
              <a:rPr kumimoji="1" lang="zh-CN" altLang="en-US" dirty="0"/>
              <a:t>访问权限</a:t>
            </a:r>
            <a:r>
              <a:rPr kumimoji="1" lang="en-US" altLang="zh-CN" dirty="0"/>
              <a:t>(</a:t>
            </a:r>
            <a:r>
              <a:rPr kumimoji="1" lang="zh-CN" altLang="en-US" dirty="0">
                <a:solidFill>
                  <a:srgbClr val="FF0000"/>
                </a:solidFill>
              </a:rPr>
              <a:t>隐藏实现</a:t>
            </a:r>
            <a:r>
              <a:rPr kumimoji="1" lang="en-US" altLang="zh-CN" dirty="0">
                <a:solidFill>
                  <a:srgbClr val="FF0000"/>
                </a:solidFill>
              </a:rPr>
              <a:t>+</a:t>
            </a:r>
            <a:r>
              <a:rPr kumimoji="1" lang="zh-CN" altLang="en-US" dirty="0">
                <a:solidFill>
                  <a:srgbClr val="FF0000"/>
                </a:solidFill>
              </a:rPr>
              <a:t>提供服务</a:t>
            </a:r>
            <a:r>
              <a:rPr kumimoji="1" lang="en-US" altLang="zh-CN" dirty="0"/>
              <a:t>)</a:t>
            </a:r>
          </a:p>
          <a:p>
            <a:r>
              <a:rPr kumimoji="1" lang="en-US" altLang="zh-CN" dirty="0"/>
              <a:t>this</a:t>
            </a:r>
            <a:r>
              <a:rPr kumimoji="1" lang="zh-CN" altLang="en-US" dirty="0"/>
              <a:t>指针</a:t>
            </a:r>
            <a:endParaRPr kumimoji="1" lang="en-US" altLang="zh-CN" dirty="0"/>
          </a:p>
          <a:p>
            <a:r>
              <a:rPr kumimoji="1" lang="zh-CN" altLang="en-US" dirty="0"/>
              <a:t>宏与</a:t>
            </a:r>
            <a:r>
              <a:rPr kumimoji="1" lang="zh-CN" altLang="en-US"/>
              <a:t>内联函数</a:t>
            </a:r>
            <a:endParaRPr kumimoji="1" lang="en-US" altLang="zh-CN" dirty="0"/>
          </a:p>
          <a:p>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从正确性上讲，这样的代码没有问题，但是从工程的角度讲，这是很危险的行为。因为在开发者看来，用字符初始化应该是未定义的行为。</a:t>
            </a:r>
            <a:endParaRPr kumimoji="1"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20</a:t>
            </a:fld>
            <a:endParaRPr lang="en-US" altLang="zh-CN"/>
          </a:p>
        </p:txBody>
      </p:sp>
      <p:sp>
        <p:nvSpPr>
          <p:cNvPr id="6" name="矩形 4">
            <a:extLst>
              <a:ext uri="{FF2B5EF4-FFF2-40B4-BE49-F238E27FC236}">
                <a16:creationId xmlns:a16="http://schemas.microsoft.com/office/drawing/2014/main" id="{60C3565B-F2BB-BE44-95AB-C19B31AA241A}"/>
              </a:ext>
            </a:extLst>
          </p:cNvPr>
          <p:cNvSpPr/>
          <p:nvPr/>
        </p:nvSpPr>
        <p:spPr>
          <a:xfrm>
            <a:off x="2510569" y="3256551"/>
            <a:ext cx="4572000" cy="3170099"/>
          </a:xfrm>
          <a:prstGeom prst="rect">
            <a:avLst/>
          </a:prstGeom>
        </p:spPr>
        <p:txBody>
          <a:bodyPr>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int ID = 1; </a:t>
            </a:r>
          </a:p>
          <a:p>
            <a:pPr lvl="1"/>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char</a:t>
            </a:r>
            <a:r>
              <a:rPr lang="en-US" altLang="zh-CN" sz="2000" b="1" dirty="0">
                <a:latin typeface="Consolas" panose="020B0609020204030204" pitchFamily="49" charset="0"/>
              </a:rPr>
              <a:t> class = 'a';</a:t>
            </a:r>
          </a:p>
          <a:p>
            <a:pPr lvl="1"/>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Student() = default;</a:t>
            </a:r>
          </a:p>
          <a:p>
            <a:pPr lvl="1"/>
            <a:r>
              <a:rPr lang="en-US" altLang="zh-CN" sz="2000" b="1" dirty="0">
                <a:latin typeface="Consolas" panose="020B0609020204030204" pitchFamily="49" charset="0"/>
              </a:rPr>
              <a:t>	Student(int </a:t>
            </a:r>
            <a:r>
              <a:rPr lang="en-US" altLang="zh-CN" sz="2000" b="1" dirty="0" err="1">
                <a:latin typeface="Consolas" panose="020B0609020204030204" pitchFamily="49" charset="0"/>
              </a:rPr>
              <a:t>i</a:t>
            </a:r>
            <a:r>
              <a:rPr lang="en-US" altLang="zh-CN" sz="2000" b="1" dirty="0">
                <a:latin typeface="Consolas" panose="020B0609020204030204" pitchFamily="49" charset="0"/>
              </a:rPr>
              <a:t>):ID(</a:t>
            </a:r>
            <a:r>
              <a:rPr lang="en-US" altLang="zh-CN" sz="2000" b="1" dirty="0" err="1">
                <a:latin typeface="Consolas" panose="020B0609020204030204" pitchFamily="49" charset="0"/>
              </a:rPr>
              <a:t>i</a:t>
            </a:r>
            <a:r>
              <a:rPr lang="en-US" altLang="zh-CN" sz="2000" b="1" dirty="0">
                <a:latin typeface="Consolas" panose="020B0609020204030204" pitchFamily="49" charset="0"/>
              </a:rPr>
              <a:t>) {}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Student s('c');</a:t>
            </a:r>
            <a:endParaRPr lang="zh-CN" altLang="en-US" sz="2000" b="1" dirty="0">
              <a:solidFill>
                <a:srgbClr val="FF0000"/>
              </a:solidFill>
              <a:latin typeface="Consolas" panose="020B060902020403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默认构造函数</a:t>
            </a:r>
          </a:p>
        </p:txBody>
      </p:sp>
      <p:sp>
        <p:nvSpPr>
          <p:cNvPr id="3" name="内容占位符 2"/>
          <p:cNvSpPr>
            <a:spLocks noGrp="1"/>
          </p:cNvSpPr>
          <p:nvPr>
            <p:ph idx="1"/>
          </p:nvPr>
        </p:nvSpPr>
        <p:spPr>
          <a:xfrm>
            <a:off x="628650" y="1488283"/>
            <a:ext cx="8047806" cy="5037061"/>
          </a:xfrm>
        </p:spPr>
        <p:txBody>
          <a:bodyPr/>
          <a:lstStyle/>
          <a:p>
            <a:r>
              <a:rPr kumimoji="1" lang="zh-CN" altLang="en-US" dirty="0"/>
              <a:t>显式删除构造函数</a:t>
            </a:r>
            <a:endParaRPr kumimoji="1" lang="en-US" altLang="zh-CN" dirty="0"/>
          </a:p>
          <a:p>
            <a:pPr lvl="1"/>
            <a:r>
              <a:rPr kumimoji="1" lang="zh-CN" altLang="en-US" dirty="0"/>
              <a:t>使用</a:t>
            </a:r>
            <a:r>
              <a:rPr kumimoji="1" lang="en-US" altLang="zh-CN" dirty="0"/>
              <a:t>delete</a:t>
            </a:r>
            <a:r>
              <a:rPr kumimoji="1" lang="zh-CN" altLang="en-US" dirty="0"/>
              <a:t>显式地删除构造函数，避免产生未预期行为的可能性。</a:t>
            </a:r>
            <a:endParaRPr kumimoji="1" lang="en-US" altLang="zh-CN" dirty="0"/>
          </a:p>
        </p:txBody>
      </p:sp>
      <p:sp>
        <p:nvSpPr>
          <p:cNvPr id="5" name="矩形 4"/>
          <p:cNvSpPr/>
          <p:nvPr/>
        </p:nvSpPr>
        <p:spPr>
          <a:xfrm>
            <a:off x="2411760" y="2848498"/>
            <a:ext cx="5400600" cy="3477875"/>
          </a:xfrm>
          <a:prstGeom prst="rect">
            <a:avLst/>
          </a:prstGeom>
        </p:spPr>
        <p:txBody>
          <a:bodyPr wrap="square">
            <a:spAutoFit/>
          </a:bodyPr>
          <a:lstStyle/>
          <a:p>
            <a:pPr lvl="1"/>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lvl="1"/>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r>
              <a:rPr lang="en-US" altLang="zh-CN" sz="2000" b="1" dirty="0">
                <a:latin typeface="Consolas" panose="020B0609020204030204" pitchFamily="49" charset="0"/>
              </a:rPr>
              <a:t>       int ID = 1;</a:t>
            </a:r>
          </a:p>
          <a:p>
            <a:r>
              <a:rPr lang="en-US" altLang="zh-CN" sz="2000" b="1" dirty="0">
                <a:latin typeface="Consolas" panose="020B0609020204030204" pitchFamily="49" charset="0"/>
              </a:rPr>
              <a:t>       char class = 'a';</a:t>
            </a:r>
          </a:p>
          <a:p>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r>
              <a:rPr lang="en-US" altLang="zh-CN" sz="2000" b="1" dirty="0">
                <a:latin typeface="Consolas" panose="020B0609020204030204" pitchFamily="49" charset="0"/>
              </a:rPr>
              <a:t>       Student() = default;</a:t>
            </a:r>
          </a:p>
          <a:p>
            <a:r>
              <a:rPr lang="en-US" altLang="zh-CN" sz="2000" b="1" dirty="0">
                <a:latin typeface="Consolas" panose="020B0609020204030204" pitchFamily="49" charset="0"/>
              </a:rPr>
              <a:t>       Student(int </a:t>
            </a:r>
            <a:r>
              <a:rPr lang="en-US" altLang="zh-CN" sz="2000" b="1" dirty="0" err="1">
                <a:latin typeface="Consolas" panose="020B0609020204030204" pitchFamily="49" charset="0"/>
              </a:rPr>
              <a:t>i</a:t>
            </a:r>
            <a:r>
              <a:rPr lang="en-US" altLang="zh-CN" sz="2000" b="1" dirty="0">
                <a:latin typeface="Consolas" panose="020B0609020204030204" pitchFamily="49" charset="0"/>
              </a:rPr>
              <a:t>):ID(</a:t>
            </a:r>
            <a:r>
              <a:rPr lang="en-US" altLang="zh-CN" sz="2000" b="1" dirty="0" err="1">
                <a:latin typeface="Consolas" panose="020B0609020204030204" pitchFamily="49" charset="0"/>
              </a:rPr>
              <a:t>i</a:t>
            </a:r>
            <a:r>
              <a:rPr lang="en-US" altLang="zh-CN" sz="2000" b="1" dirty="0">
                <a:latin typeface="Consolas" panose="020B0609020204030204" pitchFamily="49" charset="0"/>
              </a:rPr>
              <a:t>) {}</a:t>
            </a:r>
          </a:p>
          <a:p>
            <a:r>
              <a:rPr lang="en-US" altLang="zh-CN" sz="2000" b="1" dirty="0">
                <a:solidFill>
                  <a:srgbClr val="FF0000"/>
                </a:solidFill>
                <a:latin typeface="Consolas" panose="020B0609020204030204" pitchFamily="49" charset="0"/>
              </a:rPr>
              <a:t>       Student(char </a:t>
            </a:r>
            <a:r>
              <a:rPr lang="en-US" altLang="zh-CN" sz="2000" b="1" dirty="0" err="1">
                <a:solidFill>
                  <a:srgbClr val="FF0000"/>
                </a:solidFill>
                <a:latin typeface="Consolas" panose="020B0609020204030204" pitchFamily="49" charset="0"/>
              </a:rPr>
              <a:t>cls</a:t>
            </a:r>
            <a:r>
              <a:rPr lang="en-US" altLang="zh-CN" sz="2000" b="1" dirty="0">
                <a:solidFill>
                  <a:srgbClr val="FF0000"/>
                </a:solidFill>
                <a:latin typeface="Consolas" panose="020B0609020204030204" pitchFamily="49" charset="0"/>
              </a:rPr>
              <a:t>) = delete;   </a:t>
            </a:r>
          </a:p>
          <a:p>
            <a:pPr lvl="1"/>
            <a:r>
              <a:rPr lang="en-US" altLang="zh-CN" sz="2000" b="1" dirty="0">
                <a:latin typeface="Consolas" panose="020B0609020204030204" pitchFamily="49" charset="0"/>
              </a:rPr>
              <a:t>};</a:t>
            </a:r>
          </a:p>
          <a:p>
            <a:pPr lvl="1"/>
            <a:endParaRPr lang="en-US" altLang="zh-CN" sz="2000" b="1" dirty="0">
              <a:latin typeface="Consolas" panose="020B0609020204030204" pitchFamily="49" charset="0"/>
            </a:endParaRPr>
          </a:p>
          <a:p>
            <a:pPr lvl="1"/>
            <a:r>
              <a:rPr lang="en-US" altLang="zh-CN" sz="2000" b="1" dirty="0">
                <a:solidFill>
                  <a:srgbClr val="FF0000"/>
                </a:solidFill>
                <a:latin typeface="Consolas" panose="020B0609020204030204" pitchFamily="49" charset="0"/>
              </a:rPr>
              <a:t>Student s('c'); </a:t>
            </a:r>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编译错误</a:t>
            </a:r>
            <a:endParaRPr lang="zh-CN" altLang="en-US" sz="2000" b="1" dirty="0">
              <a:solidFill>
                <a:srgbClr val="FF0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默认构造函数</a:t>
            </a:r>
          </a:p>
        </p:txBody>
      </p:sp>
      <p:sp>
        <p:nvSpPr>
          <p:cNvPr id="3" name="内容占位符 2"/>
          <p:cNvSpPr>
            <a:spLocks noGrp="1"/>
          </p:cNvSpPr>
          <p:nvPr>
            <p:ph idx="1"/>
          </p:nvPr>
        </p:nvSpPr>
        <p:spPr>
          <a:xfrm>
            <a:off x="628650" y="1442720"/>
            <a:ext cx="8047990" cy="4671060"/>
          </a:xfrm>
        </p:spPr>
        <p:txBody>
          <a:bodyPr/>
          <a:lstStyle/>
          <a:p>
            <a:r>
              <a:rPr kumimoji="1" lang="zh-CN" altLang="en-US" dirty="0"/>
              <a:t>默认构造函数</a:t>
            </a:r>
            <a:endParaRPr kumimoji="1" lang="en-US" altLang="zh-CN" dirty="0"/>
          </a:p>
          <a:p>
            <a:pPr lvl="1"/>
            <a:r>
              <a:rPr lang="zh-CN" altLang="en-US" dirty="0">
                <a:sym typeface="+mn-ea"/>
              </a:rPr>
              <a:t>默认构造函数在什么情况下会被隐式定义？</a:t>
            </a:r>
            <a:endParaRPr lang="en-US" altLang="zh-CN" dirty="0">
              <a:sym typeface="+mn-ea"/>
            </a:endParaRPr>
          </a:p>
          <a:p>
            <a:pPr lvl="1"/>
            <a:r>
              <a:rPr lang="zh-CN" altLang="en-US" dirty="0">
                <a:sym typeface="+mn-ea"/>
              </a:rPr>
              <a:t>默认构造函数的行为？</a:t>
            </a:r>
            <a:endParaRPr lang="en-US" altLang="zh-CN" dirty="0">
              <a:sym typeface="+mn-ea"/>
            </a:endParaRPr>
          </a:p>
          <a:p>
            <a:pPr lvl="1"/>
            <a:r>
              <a:rPr lang="zh-CN" altLang="en-US" dirty="0">
                <a:sym typeface="+mn-ea"/>
              </a:rPr>
              <a:t>参考</a:t>
            </a:r>
            <a:r>
              <a:rPr lang="en-US" altLang="zh-CN" sz="2800" dirty="0">
                <a:sym typeface="+mn-ea"/>
                <a:hlinkClick r:id="rId2"/>
              </a:rPr>
              <a:t>https://zh.cppreference.com/w/cpp/language/default_constructor</a:t>
            </a:r>
            <a:endParaRPr kumimoji="1" lang="zh-CN" altLang="en-US" dirty="0"/>
          </a:p>
          <a:p>
            <a:pPr lvl="0"/>
            <a:endParaRPr kumimoji="1" lang="en-US" altLang="zh-CN" dirty="0">
              <a:sym typeface="+mn-ea"/>
            </a:endParaRPr>
          </a:p>
          <a:p>
            <a:pPr lvl="0"/>
            <a:r>
              <a:rPr kumimoji="1" lang="zh-CN" altLang="en-US" dirty="0">
                <a:sym typeface="+mn-ea"/>
              </a:rPr>
              <a:t>隐式定义的默认构造函数还常出现在继承和虚函数的问题中（</a:t>
            </a:r>
            <a:r>
              <a:rPr kumimoji="1" lang="zh-CN" altLang="en-US" dirty="0">
                <a:solidFill>
                  <a:srgbClr val="FF0000"/>
                </a:solidFill>
                <a:sym typeface="+mn-ea"/>
              </a:rPr>
              <a:t>以后内容</a:t>
            </a:r>
            <a:r>
              <a:rPr kumimoji="1" lang="zh-CN" altLang="en-US" dirty="0">
                <a:sym typeface="+mn-ea"/>
              </a:rPr>
              <a:t>）</a:t>
            </a:r>
            <a:endParaRPr kumimoji="1" lang="zh-CN" altLang="en-US" dirty="0"/>
          </a:p>
        </p:txBody>
      </p:sp>
      <p:sp>
        <p:nvSpPr>
          <p:cNvPr id="5" name="内容占位符 2"/>
          <p:cNvSpPr txBox="1"/>
          <p:nvPr/>
        </p:nvSpPr>
        <p:spPr bwMode="auto">
          <a:xfrm>
            <a:off x="628650" y="5474335"/>
            <a:ext cx="804799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endParaRPr kumimoji="1" lang="en-US" altLang="zh-CN" dirty="0"/>
          </a:p>
        </p:txBody>
      </p:sp>
      <p:sp>
        <p:nvSpPr>
          <p:cNvPr id="6" name="灯片编号占位符 5"/>
          <p:cNvSpPr>
            <a:spLocks noGrp="1"/>
          </p:cNvSpPr>
          <p:nvPr>
            <p:ph type="sldNum" sz="quarter" idx="12"/>
          </p:nvPr>
        </p:nvSpPr>
        <p:spPr/>
        <p:txBody>
          <a:bodyPr/>
          <a:lstStyle/>
          <a:p>
            <a:pPr>
              <a:defRPr/>
            </a:pPr>
            <a:fld id="{BFD7BE51-03DD-4CCA-8227-D775462981B4}" type="slidenum">
              <a:rPr lang="en-US" altLang="zh-CN"/>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对象数组的初始化</a:t>
            </a:r>
          </a:p>
        </p:txBody>
      </p:sp>
      <p:sp>
        <p:nvSpPr>
          <p:cNvPr id="3" name="内容占位符 2"/>
          <p:cNvSpPr>
            <a:spLocks noGrp="1"/>
          </p:cNvSpPr>
          <p:nvPr>
            <p:ph idx="1"/>
          </p:nvPr>
        </p:nvSpPr>
        <p:spPr>
          <a:xfrm>
            <a:off x="611560" y="1268760"/>
            <a:ext cx="8047806" cy="4749029"/>
          </a:xfrm>
        </p:spPr>
        <p:txBody>
          <a:bodyPr/>
          <a:lstStyle/>
          <a:p>
            <a:r>
              <a:rPr kumimoji="1" lang="zh-CN" altLang="en-US" dirty="0"/>
              <a:t>无参定义对象数组，必须要有默认构造函数</a:t>
            </a:r>
            <a:endParaRPr kumimoji="1" lang="en-US" altLang="zh-CN" dirty="0"/>
          </a:p>
          <a:p>
            <a:pPr lvl="1"/>
            <a:endParaRPr kumimoji="1" lang="en-US" altLang="zh-CN" dirty="0"/>
          </a:p>
          <a:p>
            <a:endParaRPr kumimoji="1" lang="en-US" altLang="zh-CN" dirty="0"/>
          </a:p>
          <a:p>
            <a:r>
              <a:rPr kumimoji="1" lang="zh-CN" altLang="en-US" dirty="0"/>
              <a:t>如果构造函数只有一个参数</a:t>
            </a:r>
            <a:endParaRPr kumimoji="1" lang="en-US" altLang="zh-CN" dirty="0"/>
          </a:p>
          <a:p>
            <a:endParaRPr kumimoji="1" lang="en-US" altLang="zh-CN" dirty="0"/>
          </a:p>
          <a:p>
            <a:endParaRPr kumimoji="1" lang="en-US" altLang="zh-CN" dirty="0"/>
          </a:p>
          <a:p>
            <a:r>
              <a:rPr kumimoji="1" lang="zh-CN" altLang="en-US" dirty="0"/>
              <a:t>如果构造函数有多个参数</a:t>
            </a:r>
            <a:endParaRPr kumimoji="1" lang="en-US" altLang="zh-CN" dirty="0"/>
          </a:p>
          <a:p>
            <a:endParaRPr kumimoji="1" lang="en-US" altLang="zh-CN" dirty="0"/>
          </a:p>
          <a:p>
            <a:pPr lvl="1" defTabSz="457200" eaLnBrk="0" hangingPunct="0">
              <a:spcBef>
                <a:spcPct val="0"/>
              </a:spcBef>
            </a:pPr>
            <a:endParaRPr lang="en-US" altLang="zh-CN" dirty="0">
              <a:solidFill>
                <a:srgbClr val="000000"/>
              </a:solidFill>
              <a:ea typeface="+mn-ea"/>
            </a:endParaRPr>
          </a:p>
          <a:p>
            <a:pPr lvl="2" defTabSz="457200" eaLnBrk="0" hangingPunct="0">
              <a:spcBef>
                <a:spcPct val="0"/>
              </a:spcBef>
            </a:pPr>
            <a:endParaRPr lang="en-US" altLang="zh-CN" dirty="0">
              <a:solidFill>
                <a:srgbClr val="000000"/>
              </a:solidFill>
              <a:ea typeface="+mn-ea"/>
            </a:endParaRPr>
          </a:p>
        </p:txBody>
      </p:sp>
      <p:sp>
        <p:nvSpPr>
          <p:cNvPr id="6" name="矩形 5"/>
          <p:cNvSpPr/>
          <p:nvPr/>
        </p:nvSpPr>
        <p:spPr>
          <a:xfrm>
            <a:off x="1287091" y="1979548"/>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A a[50];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定义了一个具有</a:t>
            </a:r>
            <a:r>
              <a:rPr lang="en-US" altLang="zh-CN" dirty="0">
                <a:solidFill>
                  <a:srgbClr val="008000"/>
                </a:solidFill>
                <a:latin typeface="Consolas" panose="020B0609020204030204" pitchFamily="49" charset="0"/>
              </a:rPr>
              <a:t>50</a:t>
            </a:r>
            <a:r>
              <a:rPr lang="zh-CN" altLang="en-US" dirty="0">
                <a:solidFill>
                  <a:srgbClr val="008000"/>
                </a:solidFill>
                <a:latin typeface="Consolas" panose="020B0609020204030204" pitchFamily="49" charset="0"/>
              </a:rPr>
              <a:t>个元素的</a:t>
            </a:r>
            <a:r>
              <a:rPr lang="en-US" altLang="zh-CN" dirty="0">
                <a:solidFill>
                  <a:srgbClr val="008000"/>
                </a:solidFill>
                <a:latin typeface="Consolas" panose="020B0609020204030204" pitchFamily="49" charset="0"/>
              </a:rPr>
              <a:t>A</a:t>
            </a:r>
            <a:r>
              <a:rPr lang="zh-CN" altLang="en-US" dirty="0">
                <a:solidFill>
                  <a:srgbClr val="008000"/>
                </a:solidFill>
                <a:latin typeface="Consolas" panose="020B0609020204030204" pitchFamily="49" charset="0"/>
              </a:rPr>
              <a:t>类对象数组</a:t>
            </a:r>
            <a:endParaRPr lang="en-US" altLang="zh-CN" dirty="0">
              <a:solidFill>
                <a:srgbClr val="008000"/>
              </a:solidFill>
              <a:latin typeface="Consolas" panose="020B0609020204030204" pitchFamily="49" charset="0"/>
            </a:endParaRPr>
          </a:p>
        </p:txBody>
      </p:sp>
      <p:sp>
        <p:nvSpPr>
          <p:cNvPr id="8" name="矩形 7"/>
          <p:cNvSpPr/>
          <p:nvPr/>
        </p:nvSpPr>
        <p:spPr>
          <a:xfrm>
            <a:off x="1287091" y="3458608"/>
            <a:ext cx="8253461" cy="369332"/>
          </a:xfrm>
          <a:prstGeom prst="rect">
            <a:avLst/>
          </a:prstGeom>
        </p:spPr>
        <p:txBody>
          <a:bodyPr wrap="square">
            <a:spAutoFit/>
          </a:bodyPr>
          <a:lstStyle/>
          <a:p>
            <a:r>
              <a:rPr lang="en-US" altLang="zh-CN" dirty="0">
                <a:solidFill>
                  <a:srgbClr val="000000"/>
                </a:solidFill>
                <a:latin typeface="Consolas" panose="020B0609020204030204" pitchFamily="49" charset="0"/>
              </a:rPr>
              <a:t>A a[3] = {1, 3, 5};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三个实参分别传递给</a:t>
            </a:r>
            <a:r>
              <a:rPr lang="en-US" altLang="zh-CN" dirty="0">
                <a:solidFill>
                  <a:srgbClr val="008000"/>
                </a:solidFill>
                <a:latin typeface="Consolas" panose="020B0609020204030204" pitchFamily="49" charset="0"/>
              </a:rPr>
              <a:t>3</a:t>
            </a:r>
            <a:r>
              <a:rPr lang="zh-CN" altLang="en-US" dirty="0">
                <a:solidFill>
                  <a:srgbClr val="008000"/>
                </a:solidFill>
                <a:latin typeface="Consolas" panose="020B0609020204030204" pitchFamily="49" charset="0"/>
              </a:rPr>
              <a:t>个数组元素的构造函数</a:t>
            </a:r>
            <a:endParaRPr lang="en-US" altLang="zh-CN" dirty="0">
              <a:solidFill>
                <a:srgbClr val="008000"/>
              </a:solidFill>
              <a:latin typeface="Consolas" panose="020B0609020204030204" pitchFamily="49" charset="0"/>
            </a:endParaRPr>
          </a:p>
        </p:txBody>
      </p:sp>
      <p:sp>
        <p:nvSpPr>
          <p:cNvPr id="9" name="矩形 8"/>
          <p:cNvSpPr/>
          <p:nvPr/>
        </p:nvSpPr>
        <p:spPr>
          <a:xfrm>
            <a:off x="1187624" y="5075892"/>
            <a:ext cx="8109446" cy="369332"/>
          </a:xfrm>
          <a:prstGeom prst="rect">
            <a:avLst/>
          </a:prstGeom>
        </p:spPr>
        <p:txBody>
          <a:bodyPr wrap="square">
            <a:spAutoFit/>
          </a:bodyPr>
          <a:lstStyle/>
          <a:p>
            <a:r>
              <a:rPr lang="en-US" altLang="zh-CN" dirty="0">
                <a:solidFill>
                  <a:srgbClr val="000000"/>
                </a:solidFill>
                <a:latin typeface="Consolas" panose="020B0609020204030204" pitchFamily="49" charset="0"/>
              </a:rPr>
              <a:t>A a[3] = {A(1, 2), A(3, 5), A(0, 7)};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构造函数有两个整型参数</a:t>
            </a:r>
            <a:endParaRPr lang="en-US" altLang="zh-CN" dirty="0">
              <a:solidFill>
                <a:srgbClr val="008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析构函数：对象的“死”</a:t>
            </a:r>
            <a:endParaRPr kumimoji="1" lang="en-US" dirty="0"/>
          </a:p>
        </p:txBody>
      </p:sp>
      <p:sp>
        <p:nvSpPr>
          <p:cNvPr id="4" name="内容占位符 3"/>
          <p:cNvSpPr>
            <a:spLocks noGrp="1"/>
          </p:cNvSpPr>
          <p:nvPr>
            <p:ph idx="1"/>
          </p:nvPr>
        </p:nvSpPr>
        <p:spPr/>
        <p:txBody>
          <a:bodyPr/>
          <a:lstStyle/>
          <a:p>
            <a:pPr marL="341630" indent="-341630">
              <a:lnSpc>
                <a:spcPct val="120000"/>
              </a:lnSpc>
            </a:pPr>
            <a:r>
              <a:rPr lang="zh-CN" altLang="zh-CN" dirty="0">
                <a:latin typeface="华文楷体" panose="02010600040101010101" pitchFamily="2" charset="-122"/>
              </a:rPr>
              <a:t>对象的“死”（</a:t>
            </a:r>
            <a:r>
              <a:rPr lang="zh-CN" altLang="zh-CN" dirty="0">
                <a:solidFill>
                  <a:srgbClr val="FF0000"/>
                </a:solidFill>
                <a:latin typeface="华文楷体" panose="02010600040101010101" pitchFamily="2" charset="-122"/>
              </a:rPr>
              <a:t>清除和释放资源</a:t>
            </a:r>
            <a:r>
              <a:rPr lang="zh-CN" altLang="zh-CN" dirty="0">
                <a:latin typeface="华文楷体" panose="02010600040101010101" pitchFamily="2" charset="-122"/>
              </a:rPr>
              <a:t>）是由编译器在对象作用域结束处自动生成调用析构函数代码来完成的</a:t>
            </a:r>
            <a:r>
              <a:rPr lang="zh-CN" altLang="en-US" dirty="0">
                <a:latin typeface="华文楷体" panose="02010600040101010101" pitchFamily="2" charset="-122"/>
              </a:rPr>
              <a:t>。</a:t>
            </a:r>
            <a:endParaRPr lang="en-US" altLang="zh-CN" dirty="0">
              <a:latin typeface="华文楷体" panose="02010600040101010101" pitchFamily="2" charset="-122"/>
            </a:endParaRPr>
          </a:p>
          <a:p>
            <a:pPr marL="798830" lvl="1" indent="-341630">
              <a:lnSpc>
                <a:spcPct val="120000"/>
              </a:lnSpc>
            </a:pPr>
            <a:r>
              <a:rPr lang="zh-CN" altLang="zh-CN" dirty="0">
                <a:latin typeface="华文楷体" panose="02010600040101010101" pitchFamily="2" charset="-122"/>
                <a:sym typeface="华文仿宋" panose="02010600040101010101" pitchFamily="2" charset="-122"/>
              </a:rPr>
              <a:t>当执行到“包含对象定义范围结束处”时，编译器自动调用对象的析构函数</a:t>
            </a:r>
            <a:r>
              <a:rPr lang="zh-CN" altLang="en-US" dirty="0">
                <a:latin typeface="华文楷体" panose="02010600040101010101" pitchFamily="2" charset="-122"/>
                <a:sym typeface="华文仿宋" panose="02010600040101010101" pitchFamily="2" charset="-122"/>
              </a:rPr>
              <a:t>。</a:t>
            </a:r>
            <a:endParaRPr lang="en-US" altLang="zh-CN" dirty="0">
              <a:latin typeface="华文楷体" panose="02010600040101010101" pitchFamily="2" charset="-122"/>
              <a:sym typeface="华文仿宋" panose="02010600040101010101" pitchFamily="2" charset="-122"/>
            </a:endParaRPr>
          </a:p>
          <a:p>
            <a:pPr marL="798830" lvl="1" indent="-341630">
              <a:lnSpc>
                <a:spcPct val="120000"/>
              </a:lnSpc>
            </a:pPr>
            <a:r>
              <a:rPr lang="zh-CN" altLang="zh-CN" dirty="0">
                <a:latin typeface="华文楷体" panose="02010600040101010101" pitchFamily="2" charset="-122"/>
                <a:sym typeface="华文仿宋" panose="02010600040101010101" pitchFamily="2" charset="-122"/>
              </a:rPr>
              <a:t>动态分配的内存是一种典型的需要释放的资源</a:t>
            </a:r>
            <a:r>
              <a:rPr lang="zh-CN" altLang="en-US" dirty="0">
                <a:latin typeface="华文楷体" panose="02010600040101010101" pitchFamily="2" charset="-122"/>
                <a:sym typeface="华文仿宋" panose="02010600040101010101" pitchFamily="2" charset="-122"/>
              </a:rPr>
              <a:t>。</a:t>
            </a:r>
            <a:endParaRPr lang="zh-CN" altLang="zh-CN" dirty="0">
              <a:latin typeface="华文楷体" panose="02010600040101010101" pitchFamily="2" charset="-122"/>
            </a:endParaRPr>
          </a:p>
          <a:p>
            <a:pPr marL="341630" indent="-341630">
              <a:lnSpc>
                <a:spcPct val="120000"/>
              </a:lnSpc>
            </a:pPr>
            <a:r>
              <a:rPr lang="zh-CN" altLang="zh-CN" dirty="0">
                <a:latin typeface="华文楷体" panose="02010600040101010101" pitchFamily="2" charset="-122"/>
              </a:rPr>
              <a:t>清除对象占用的资源是无条件的，不需要任何选项</a:t>
            </a:r>
            <a:r>
              <a:rPr lang="zh-CN" altLang="en-US" dirty="0">
                <a:latin typeface="华文楷体" panose="02010600040101010101" pitchFamily="2" charset="-122"/>
              </a:rPr>
              <a:t>。</a:t>
            </a:r>
            <a:r>
              <a:rPr lang="zh-CN" altLang="zh-CN" dirty="0">
                <a:latin typeface="华文楷体" panose="02010600040101010101" pitchFamily="2" charset="-122"/>
              </a:rPr>
              <a:t>因此，析构函数没有参数，且只有一个（</a:t>
            </a:r>
            <a:r>
              <a:rPr lang="zh-CN" altLang="zh-CN" dirty="0">
                <a:solidFill>
                  <a:srgbClr val="FF0000"/>
                </a:solidFill>
                <a:latin typeface="华文楷体" panose="02010600040101010101" pitchFamily="2" charset="-122"/>
              </a:rPr>
              <a:t>即清除方式唯一</a:t>
            </a:r>
            <a:r>
              <a:rPr lang="zh-CN" altLang="zh-CN" dirty="0">
                <a:latin typeface="华文楷体" panose="02010600040101010101" pitchFamily="2" charset="-122"/>
              </a:rPr>
              <a:t>）</a:t>
            </a:r>
            <a:r>
              <a:rPr lang="zh-CN" altLang="en-US" dirty="0">
                <a:ea typeface="宋体" panose="02010600030101010101" pitchFamily="2" charset="-122"/>
              </a:rPr>
              <a:t>。</a:t>
            </a:r>
            <a:endParaRPr lang="zh-CN" altLang="zh-CN" dirty="0">
              <a:ea typeface="宋体" panose="0201060003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析构函数</a:t>
            </a:r>
          </a:p>
        </p:txBody>
      </p:sp>
      <p:sp>
        <p:nvSpPr>
          <p:cNvPr id="3" name="内容占位符 2"/>
          <p:cNvSpPr>
            <a:spLocks noGrp="1"/>
          </p:cNvSpPr>
          <p:nvPr>
            <p:ph idx="1"/>
          </p:nvPr>
        </p:nvSpPr>
        <p:spPr>
          <a:xfrm>
            <a:off x="611560" y="1268760"/>
            <a:ext cx="8352928" cy="4749029"/>
          </a:xfrm>
        </p:spPr>
        <p:txBody>
          <a:bodyPr/>
          <a:lstStyle/>
          <a:p>
            <a:r>
              <a:rPr kumimoji="1" lang="zh-CN" altLang="en-US" dirty="0"/>
              <a:t>一个类只有一个析构函数，名称是“</a:t>
            </a:r>
            <a:r>
              <a:rPr kumimoji="1" lang="en-US" altLang="zh-CN" dirty="0"/>
              <a:t>~</a:t>
            </a:r>
            <a:r>
              <a:rPr kumimoji="1" lang="zh-CN" altLang="en-US" dirty="0"/>
              <a:t>类名”，</a:t>
            </a:r>
            <a:r>
              <a:rPr kumimoji="1" lang="zh-CN" altLang="en-US" dirty="0">
                <a:solidFill>
                  <a:srgbClr val="C00000"/>
                </a:solidFill>
              </a:rPr>
              <a:t>没有函数返回值，没有函数参数</a:t>
            </a:r>
            <a:r>
              <a:rPr kumimoji="1" lang="zh-CN" altLang="en-US" dirty="0"/>
              <a:t>。</a:t>
            </a:r>
          </a:p>
          <a:p>
            <a:r>
              <a:rPr kumimoji="1" lang="zh-CN" altLang="en-US" dirty="0"/>
              <a:t>编译器在对象生命期结束时自动调用类的析构函数，以便释放对象占用的资源，或其他后处理</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pPr marL="0" indent="0">
              <a:buNone/>
            </a:pPr>
            <a:endParaRPr kumimoji="1" lang="en-US" altLang="zh-CN" dirty="0"/>
          </a:p>
        </p:txBody>
      </p:sp>
      <p:sp>
        <p:nvSpPr>
          <p:cNvPr id="4" name="矩形 3"/>
          <p:cNvSpPr/>
          <p:nvPr/>
        </p:nvSpPr>
        <p:spPr>
          <a:xfrm>
            <a:off x="1331640" y="3158966"/>
            <a:ext cx="7956301" cy="2862322"/>
          </a:xfrm>
          <a:prstGeom prst="rect">
            <a:avLst/>
          </a:prstGeom>
        </p:spPr>
        <p:txBody>
          <a:bodyPr wrap="square">
            <a:spAutoFit/>
          </a:bodyPr>
          <a:lstStyle/>
          <a:p>
            <a:r>
              <a:rPr lang="en-US" altLang="zh-CN" dirty="0">
                <a:latin typeface="Consolas" panose="020B0609020204030204" pitchFamily="49" charset="0"/>
              </a:rPr>
              <a:t>class </a:t>
            </a:r>
            <a:r>
              <a:rPr lang="en-US" altLang="zh-CN" dirty="0" err="1">
                <a:latin typeface="Consolas" panose="020B0609020204030204" pitchFamily="49" charset="0"/>
              </a:rPr>
              <a:t>ClassRoom</a:t>
            </a:r>
            <a:r>
              <a:rPr lang="en-US" altLang="zh-CN" dirty="0">
                <a:latin typeface="Consolas" panose="020B0609020204030204" pitchFamily="49" charset="0"/>
              </a:rPr>
              <a:t> {</a:t>
            </a:r>
          </a:p>
          <a:p>
            <a:r>
              <a:rPr lang="ro-RO" altLang="zh-CN" dirty="0">
                <a:latin typeface="Consolas" panose="020B0609020204030204" pitchFamily="49" charset="0"/>
              </a:rPr>
              <a:t>    int num;</a:t>
            </a:r>
          </a:p>
          <a:p>
            <a:r>
              <a:rPr lang="ro-RO" altLang="zh-CN" dirty="0">
                <a:latin typeface="Consolas" panose="020B0609020204030204" pitchFamily="49" charset="0"/>
              </a:rPr>
              <a:t>    </a:t>
            </a:r>
            <a:r>
              <a:rPr lang="en-US" altLang="zh-CN" dirty="0">
                <a:latin typeface="Consolas" panose="020B0609020204030204" pitchFamily="49" charset="0"/>
              </a:rPr>
              <a:t>int</a:t>
            </a:r>
            <a:r>
              <a:rPr lang="ro-RO" altLang="zh-CN" dirty="0">
                <a:latin typeface="Consolas" panose="020B0609020204030204" pitchFamily="49" charset="0"/>
              </a:rPr>
              <a:t>* ID_list;</a:t>
            </a:r>
          </a:p>
          <a:p>
            <a:r>
              <a:rPr lang="ro-RO" altLang="zh-CN" dirty="0">
                <a:latin typeface="Consolas" panose="020B0609020204030204" pitchFamily="49" charset="0"/>
              </a:rPr>
              <a:t>public:</a:t>
            </a:r>
          </a:p>
          <a:p>
            <a:r>
              <a:rPr lang="nl-NL" altLang="zh-CN" dirty="0">
                <a:latin typeface="Consolas" panose="020B0609020204030204" pitchFamily="49" charset="0"/>
              </a:rPr>
              <a:t>    ClassRoom() : num(0), ID_list(nullptr) {}</a:t>
            </a:r>
          </a:p>
          <a:p>
            <a:r>
              <a:rPr lang="nl-NL" altLang="zh-CN" dirty="0">
                <a:latin typeface="Consolas" panose="020B0609020204030204" pitchFamily="49" charset="0"/>
              </a:rPr>
              <a:t>    ...</a:t>
            </a:r>
          </a:p>
          <a:p>
            <a:r>
              <a:rPr lang="fi-FI" altLang="zh-CN" dirty="0">
                <a:latin typeface="Consolas" panose="020B0609020204030204" pitchFamily="49" charset="0"/>
              </a:rPr>
              <a:t>    </a:t>
            </a:r>
            <a:r>
              <a:rPr lang="fi-FI" altLang="zh-CN" b="1" dirty="0">
                <a:solidFill>
                  <a:srgbClr val="FF0000"/>
                </a:solidFill>
                <a:latin typeface="Consolas" panose="020B0609020204030204" pitchFamily="49" charset="0"/>
              </a:rPr>
              <a:t>~ClassRoom() </a:t>
            </a:r>
            <a:r>
              <a:rPr lang="fi-FI" altLang="zh-CN" dirty="0">
                <a:latin typeface="Consolas" panose="020B0609020204030204" pitchFamily="49" charset="0"/>
              </a:rPr>
              <a: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析构函数</a:t>
            </a:r>
            <a:endParaRPr lang="fi-FI" altLang="zh-CN" dirty="0">
              <a:solidFill>
                <a:srgbClr val="FF0000"/>
              </a:solidFill>
              <a:latin typeface="Consolas" panose="020B0609020204030204" pitchFamily="49" charset="0"/>
            </a:endParaRPr>
          </a:p>
          <a:p>
            <a:r>
              <a:rPr lang="fi-FI" altLang="zh-CN" dirty="0">
                <a:latin typeface="Consolas" panose="020B0609020204030204" pitchFamily="49" charset="0"/>
              </a:rPr>
              <a:t>        if (ID_list) delete[] ID_list;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释放内存</a:t>
            </a:r>
            <a:r>
              <a:rPr lang="fi-FI" altLang="zh-CN" dirty="0">
                <a:latin typeface="Consolas" panose="020B0609020204030204" pitchFamily="49" charset="0"/>
              </a:rPr>
              <a:t>    </a:t>
            </a:r>
          </a:p>
          <a:p>
            <a:r>
              <a:rPr lang="fi-FI" altLang="zh-CN" dirty="0">
                <a:latin typeface="Consolas" panose="020B0609020204030204" pitchFamily="49" charset="0"/>
              </a:rPr>
              <a:t>    }</a:t>
            </a:r>
          </a:p>
          <a:p>
            <a:r>
              <a:rPr lang="fi-FI" altLang="zh-CN" dirty="0">
                <a:latin typeface="Consolas" panose="020B0609020204030204" pitchFamily="49" charset="0"/>
              </a:rPr>
              <a:t>};</a:t>
            </a:r>
            <a:endParaRPr lang="zh-CN" altLang="en-US"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a:t>
            </a:r>
          </a:p>
        </p:txBody>
      </p:sp>
      <p:sp>
        <p:nvSpPr>
          <p:cNvPr id="3" name="内容占位符 2"/>
          <p:cNvSpPr>
            <a:spLocks noGrp="1"/>
          </p:cNvSpPr>
          <p:nvPr>
            <p:ph idx="1"/>
          </p:nvPr>
        </p:nvSpPr>
        <p:spPr>
          <a:xfrm>
            <a:off x="628650" y="1280333"/>
            <a:ext cx="8047806" cy="5112568"/>
          </a:xfrm>
        </p:spPr>
        <p:txBody>
          <a:bodyPr/>
          <a:lstStyle/>
          <a:p>
            <a:r>
              <a:rPr lang="zh-CN" altLang="en-US" dirty="0"/>
              <a:t>和默认构造函数一样，析构函数除了执行函数体内声明的语句，编译器还会做一些额外操作</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例如会自动调用成员变量的析构函数</a:t>
            </a:r>
            <a:endParaRPr lang="en-US" altLang="zh-CN" dirty="0"/>
          </a:p>
          <a:p>
            <a:pPr lvl="1"/>
            <a:r>
              <a:rPr lang="zh-CN" altLang="en-US" dirty="0"/>
              <a:t>先执行自己的析构函数，再调用成员变量的析构</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26</a:t>
            </a:fld>
            <a:endParaRPr lang="en-US" altLang="zh-CN"/>
          </a:p>
        </p:txBody>
      </p:sp>
      <p:sp>
        <p:nvSpPr>
          <p:cNvPr id="5" name="矩形 4"/>
          <p:cNvSpPr/>
          <p:nvPr/>
        </p:nvSpPr>
        <p:spPr>
          <a:xfrm>
            <a:off x="848696" y="2106000"/>
            <a:ext cx="6819648" cy="3693319"/>
          </a:xfrm>
          <a:prstGeom prst="rect">
            <a:avLst/>
          </a:prstGeom>
        </p:spPr>
        <p:txBody>
          <a:bodyPr wrap="square">
            <a:spAutoFit/>
          </a:bodyPr>
          <a:lstStyle/>
          <a:p>
            <a:pPr lvl="1"/>
            <a:r>
              <a:rPr lang="en-US" altLang="zh-CN" b="1" dirty="0">
                <a:solidFill>
                  <a:srgbClr val="B40062"/>
                </a:solidFill>
                <a:latin typeface="Consolas" panose="020B0609020204030204" pitchFamily="49" charset="0"/>
              </a:rPr>
              <a:t>#include </a:t>
            </a:r>
            <a:r>
              <a:rPr lang="en-US" altLang="zh-CN" b="1" dirty="0">
                <a:latin typeface="Consolas" panose="020B0609020204030204" pitchFamily="49" charset="0"/>
              </a:rPr>
              <a:t>&lt;iostream&gt;</a:t>
            </a:r>
          </a:p>
          <a:p>
            <a:pPr lvl="1"/>
            <a:r>
              <a:rPr lang="en-US" altLang="zh-CN" b="1" dirty="0">
                <a:solidFill>
                  <a:srgbClr val="B40062"/>
                </a:solidFill>
                <a:latin typeface="Consolas" panose="020B0609020204030204" pitchFamily="49" charset="0"/>
              </a:rPr>
              <a:t>using</a:t>
            </a:r>
            <a:r>
              <a:rPr lang="en-US" altLang="zh-CN" b="1" dirty="0">
                <a:latin typeface="Consolas" panose="020B0609020204030204" pitchFamily="49" charset="0"/>
              </a:rPr>
              <a:t> namespace std;</a:t>
            </a:r>
          </a:p>
          <a:p>
            <a:pPr lvl="1"/>
            <a:r>
              <a:rPr lang="en-US" altLang="zh-CN" b="1" dirty="0">
                <a:solidFill>
                  <a:srgbClr val="B40062"/>
                </a:solidFill>
                <a:latin typeface="Consolas" panose="020B0609020204030204" pitchFamily="49" charset="0"/>
              </a:rPr>
              <a:t>class</a:t>
            </a:r>
            <a:r>
              <a:rPr lang="en-US" altLang="zh-CN" b="1" dirty="0">
                <a:latin typeface="Consolas" panose="020B0609020204030204" pitchFamily="49" charset="0"/>
              </a:rPr>
              <a:t> Member {</a:t>
            </a:r>
          </a:p>
          <a:p>
            <a:pPr lvl="1"/>
            <a:r>
              <a:rPr lang="en-US" altLang="zh-CN" b="1" dirty="0">
                <a:solidFill>
                  <a:srgbClr val="B40062"/>
                </a:solidFill>
                <a:latin typeface="Consolas" panose="020B0609020204030204" pitchFamily="49" charset="0"/>
              </a:rPr>
              <a:t>public</a:t>
            </a:r>
            <a:r>
              <a:rPr lang="en-US" altLang="zh-CN" b="1" dirty="0">
                <a:latin typeface="Consolas" panose="020B0609020204030204" pitchFamily="49" charset="0"/>
              </a:rPr>
              <a:t>:</a:t>
            </a:r>
          </a:p>
          <a:p>
            <a:pPr lvl="1"/>
            <a:r>
              <a:rPr lang="en-US" altLang="zh-CN" b="1" dirty="0">
                <a:solidFill>
                  <a:srgbClr val="FF0000"/>
                </a:solidFill>
                <a:latin typeface="Consolas" panose="020B0609020204030204" pitchFamily="49" charset="0"/>
              </a:rPr>
              <a:t>    </a:t>
            </a:r>
            <a:r>
              <a:rPr lang="en-US" altLang="zh-CN" b="1" dirty="0">
                <a:latin typeface="Consolas" panose="020B0609020204030204" pitchFamily="49" charset="0"/>
              </a:rPr>
              <a:t>~Member() { </a:t>
            </a:r>
            <a:r>
              <a:rPr lang="en-US" altLang="zh-CN" b="1" dirty="0" err="1">
                <a:latin typeface="Consolas" panose="020B0609020204030204" pitchFamily="49" charset="0"/>
              </a:rPr>
              <a:t>cout</a:t>
            </a:r>
            <a:r>
              <a:rPr lang="en-US" altLang="zh-CN" b="1" dirty="0">
                <a:latin typeface="Consolas" panose="020B0609020204030204" pitchFamily="49" charset="0"/>
              </a:rPr>
              <a:t> &lt;&lt; "~Member()"</a:t>
            </a:r>
            <a:r>
              <a:rPr lang="zh-CN" altLang="en-US" b="1" dirty="0">
                <a:latin typeface="Consolas" panose="020B0609020204030204" pitchFamily="49" charset="0"/>
              </a:rPr>
              <a:t> </a:t>
            </a:r>
            <a:r>
              <a:rPr lang="en-US" altLang="zh-CN" b="1" dirty="0">
                <a:latin typeface="Consolas" panose="020B0609020204030204" pitchFamily="49" charset="0"/>
              </a:rPr>
              <a:t>&lt;&lt; </a:t>
            </a:r>
            <a:r>
              <a:rPr lang="en-US" altLang="zh-CN" b="1" dirty="0" err="1">
                <a:latin typeface="Consolas" panose="020B0609020204030204" pitchFamily="49" charset="0"/>
              </a:rPr>
              <a:t>endl</a:t>
            </a:r>
            <a:r>
              <a:rPr lang="en-US" altLang="zh-CN" b="1" dirty="0">
                <a:latin typeface="Consolas" panose="020B0609020204030204" pitchFamily="49" charset="0"/>
              </a:rPr>
              <a:t>; }</a:t>
            </a:r>
          </a:p>
          <a:p>
            <a:pPr lvl="1"/>
            <a:r>
              <a:rPr lang="en-US" altLang="zh-CN" b="1" dirty="0">
                <a:latin typeface="Consolas" panose="020B0609020204030204" pitchFamily="49" charset="0"/>
              </a:rPr>
              <a:t>};</a:t>
            </a:r>
          </a:p>
          <a:p>
            <a:pPr lvl="1"/>
            <a:r>
              <a:rPr lang="en-US" altLang="zh-CN" b="1" dirty="0">
                <a:solidFill>
                  <a:srgbClr val="B40062"/>
                </a:solidFill>
                <a:latin typeface="Consolas" panose="020B0609020204030204" pitchFamily="49" charset="0"/>
              </a:rPr>
              <a:t>class</a:t>
            </a:r>
            <a:r>
              <a:rPr lang="en-US" altLang="zh-CN" b="1" dirty="0">
                <a:latin typeface="Consolas" panose="020B0609020204030204" pitchFamily="49" charset="0"/>
              </a:rPr>
              <a:t> Test {</a:t>
            </a:r>
          </a:p>
          <a:p>
            <a:pPr lvl="1"/>
            <a:r>
              <a:rPr lang="en-US" altLang="zh-CN" b="1" dirty="0">
                <a:solidFill>
                  <a:srgbClr val="B40062"/>
                </a:solidFill>
                <a:latin typeface="Consolas" panose="020B0609020204030204" pitchFamily="49" charset="0"/>
              </a:rPr>
              <a:t>public</a:t>
            </a:r>
            <a:r>
              <a:rPr lang="en-US" altLang="zh-CN" b="1" dirty="0">
                <a:latin typeface="Consolas" panose="020B0609020204030204" pitchFamily="49" charset="0"/>
              </a:rPr>
              <a:t>:</a:t>
            </a:r>
          </a:p>
          <a:p>
            <a:pPr lvl="1"/>
            <a:r>
              <a:rPr lang="en-US" altLang="zh-CN" b="1" dirty="0">
                <a:latin typeface="Consolas" panose="020B0609020204030204" pitchFamily="49" charset="0"/>
              </a:rPr>
              <a:t>    Member m;</a:t>
            </a:r>
          </a:p>
          <a:p>
            <a:pPr lvl="1"/>
            <a:r>
              <a:rPr lang="en-US" altLang="zh-CN" b="1" dirty="0">
                <a:latin typeface="Consolas" panose="020B0609020204030204" pitchFamily="49" charset="0"/>
              </a:rPr>
              <a:t>	~Test() { </a:t>
            </a:r>
            <a:r>
              <a:rPr lang="en-US" altLang="zh-CN" b="1" dirty="0" err="1">
                <a:latin typeface="Consolas" panose="020B0609020204030204" pitchFamily="49" charset="0"/>
              </a:rPr>
              <a:t>cout</a:t>
            </a:r>
            <a:r>
              <a:rPr lang="en-US" altLang="zh-CN" b="1" dirty="0">
                <a:latin typeface="Consolas" panose="020B0609020204030204" pitchFamily="49" charset="0"/>
              </a:rPr>
              <a:t> &lt;&lt; "~Test()" &lt;&lt; </a:t>
            </a:r>
            <a:r>
              <a:rPr lang="en-US" altLang="zh-CN" b="1" dirty="0" err="1">
                <a:latin typeface="Consolas" panose="020B0609020204030204" pitchFamily="49" charset="0"/>
              </a:rPr>
              <a:t>endl</a:t>
            </a:r>
            <a:r>
              <a:rPr lang="en-US" altLang="zh-CN" b="1" dirty="0">
                <a:latin typeface="Consolas" panose="020B0609020204030204" pitchFamily="49" charset="0"/>
              </a:rPr>
              <a:t>;}</a:t>
            </a:r>
          </a:p>
          <a:p>
            <a:pPr lvl="1"/>
            <a:r>
              <a:rPr lang="en-US" altLang="zh-CN" b="1" dirty="0">
                <a:latin typeface="Consolas" panose="020B0609020204030204" pitchFamily="49" charset="0"/>
              </a:rPr>
              <a:t>};</a:t>
            </a:r>
          </a:p>
          <a:p>
            <a:pPr lvl="1"/>
            <a:r>
              <a:rPr lang="en-US" altLang="zh-CN" b="1" dirty="0">
                <a:latin typeface="Consolas" panose="020B0609020204030204" pitchFamily="49" charset="0"/>
              </a:rPr>
              <a:t>Test t;</a:t>
            </a:r>
          </a:p>
          <a:p>
            <a:pPr lvl="1"/>
            <a:r>
              <a:rPr lang="en-US" altLang="zh-CN" b="1" dirty="0">
                <a:solidFill>
                  <a:srgbClr val="B40062"/>
                </a:solidFill>
                <a:latin typeface="Consolas" panose="020B0609020204030204" pitchFamily="49" charset="0"/>
              </a:rPr>
              <a:t>int</a:t>
            </a:r>
            <a:r>
              <a:rPr lang="zh-CN" altLang="en-US" b="1" dirty="0">
                <a:latin typeface="Consolas" panose="020B0609020204030204" pitchFamily="49" charset="0"/>
              </a:rPr>
              <a:t> </a:t>
            </a:r>
            <a:r>
              <a:rPr lang="en-US" altLang="zh-CN" b="1" dirty="0">
                <a:latin typeface="Consolas" panose="020B0609020204030204" pitchFamily="49" charset="0"/>
              </a:rPr>
              <a:t>main()</a:t>
            </a:r>
            <a:r>
              <a:rPr lang="zh-CN" altLang="en-US" b="1" dirty="0">
                <a:latin typeface="Consolas" panose="020B0609020204030204" pitchFamily="49" charset="0"/>
              </a:rPr>
              <a:t> </a:t>
            </a:r>
            <a:r>
              <a:rPr lang="en-US" altLang="zh-CN" b="1" dirty="0">
                <a:latin typeface="Consolas" panose="020B0609020204030204" pitchFamily="49" charset="0"/>
              </a:rPr>
              <a:t>{ return 0; }</a:t>
            </a:r>
          </a:p>
        </p:txBody>
      </p:sp>
      <p:sp>
        <p:nvSpPr>
          <p:cNvPr id="6" name="矩形 5"/>
          <p:cNvSpPr/>
          <p:nvPr/>
        </p:nvSpPr>
        <p:spPr>
          <a:xfrm>
            <a:off x="6888144" y="3397277"/>
            <a:ext cx="2453386" cy="1200329"/>
          </a:xfrm>
          <a:prstGeom prst="rect">
            <a:avLst/>
          </a:prstGeom>
        </p:spPr>
        <p:txBody>
          <a:bodyPr wrap="square">
            <a:spAutoFit/>
          </a:bodyPr>
          <a:lstStyle/>
          <a:p>
            <a:pPr lvl="1"/>
            <a:r>
              <a:rPr lang="zh-CN" altLang="en-US" b="1" dirty="0">
                <a:latin typeface="Consolas" panose="020B0609020204030204" pitchFamily="49" charset="0"/>
              </a:rPr>
              <a:t>输出：</a:t>
            </a:r>
            <a:endParaRPr lang="en-US" altLang="zh-CN" b="1" dirty="0">
              <a:latin typeface="Consolas" panose="020B0609020204030204" pitchFamily="49" charset="0"/>
            </a:endParaRPr>
          </a:p>
          <a:p>
            <a:pPr lvl="1"/>
            <a:endParaRPr lang="en-US" altLang="zh-CN" b="1" dirty="0">
              <a:latin typeface="Consolas" panose="020B0609020204030204" pitchFamily="49" charset="0"/>
            </a:endParaRPr>
          </a:p>
          <a:p>
            <a:pPr lvl="1"/>
            <a:r>
              <a:rPr lang="en-US" altLang="zh-CN" b="1" dirty="0">
                <a:latin typeface="Consolas" panose="020B0609020204030204" pitchFamily="49" charset="0"/>
              </a:rPr>
              <a:t>~Test()</a:t>
            </a:r>
          </a:p>
          <a:p>
            <a:pPr lvl="1"/>
            <a:r>
              <a:rPr lang="en-US" altLang="zh-CN" b="1" dirty="0">
                <a:latin typeface="Consolas" panose="020B0609020204030204" pitchFamily="49" charset="0"/>
              </a:rPr>
              <a:t>~Member()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析构函数</a:t>
            </a:r>
            <a:endParaRPr lang="zh-CN" altLang="en-US" dirty="0"/>
          </a:p>
        </p:txBody>
      </p:sp>
      <p:sp>
        <p:nvSpPr>
          <p:cNvPr id="3" name="内容占位符 2"/>
          <p:cNvSpPr>
            <a:spLocks noGrp="1"/>
          </p:cNvSpPr>
          <p:nvPr>
            <p:ph idx="1"/>
          </p:nvPr>
        </p:nvSpPr>
        <p:spPr/>
        <p:txBody>
          <a:bodyPr/>
          <a:lstStyle/>
          <a:p>
            <a:r>
              <a:rPr kumimoji="1" lang="zh-CN" altLang="en-US" dirty="0"/>
              <a:t>隐式定义的析构函数</a:t>
            </a:r>
            <a:endParaRPr kumimoji="1" lang="en-US" altLang="zh-CN" dirty="0"/>
          </a:p>
          <a:p>
            <a:pPr lvl="1"/>
            <a:r>
              <a:rPr kumimoji="1" lang="zh-CN" altLang="en-US" dirty="0"/>
              <a:t>和构造函数类似，当用户没有自定义析构函数时，编译器会自动合成一个隐式的析构函数</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r>
              <a:rPr kumimoji="1" lang="zh-CN" altLang="en-US" dirty="0"/>
              <a:t>注意隐式定义的析构函数不会</a:t>
            </a:r>
            <a:r>
              <a:rPr kumimoji="1" lang="en-US" altLang="zh-CN" dirty="0"/>
              <a:t>delete</a:t>
            </a:r>
            <a:r>
              <a:rPr kumimoji="1" lang="zh-CN" altLang="en-US" dirty="0"/>
              <a:t>指针成员</a:t>
            </a:r>
            <a:endParaRPr kumimoji="1" lang="en-US" altLang="zh-CN" dirty="0"/>
          </a:p>
          <a:p>
            <a:pPr lvl="1"/>
            <a:r>
              <a:rPr kumimoji="1" lang="zh-CN" altLang="en-US" dirty="0"/>
              <a:t>因此上述例子可能造成内存泄露</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27</a:t>
            </a:fld>
            <a:endParaRPr lang="en-US" altLang="zh-CN"/>
          </a:p>
        </p:txBody>
      </p:sp>
      <p:sp>
        <p:nvSpPr>
          <p:cNvPr id="5" name="矩形 4"/>
          <p:cNvSpPr/>
          <p:nvPr/>
        </p:nvSpPr>
        <p:spPr>
          <a:xfrm>
            <a:off x="5405192" y="3167097"/>
            <a:ext cx="3240360" cy="1938992"/>
          </a:xfrm>
          <a:prstGeom prst="rect">
            <a:avLst/>
          </a:prstGeom>
          <a:ln>
            <a:solidFill>
              <a:srgbClr val="002060"/>
            </a:solidFill>
          </a:ln>
        </p:spPr>
        <p:txBody>
          <a:bodyPr wrap="square">
            <a:spAutoFit/>
          </a:bodyPr>
          <a:lstStyle/>
          <a:p>
            <a:r>
              <a:rPr lang="en-US" altLang="zh-CN" sz="2000" dirty="0">
                <a:latin typeface="Consolas" panose="020B0609020204030204" pitchFamily="49" charset="0"/>
              </a:rPr>
              <a:t>class </a:t>
            </a:r>
            <a:r>
              <a:rPr lang="en-US" altLang="zh-CN" sz="2000" dirty="0" err="1">
                <a:latin typeface="Consolas" panose="020B0609020204030204" pitchFamily="49" charset="0"/>
              </a:rPr>
              <a:t>ClassRoom</a:t>
            </a:r>
            <a:r>
              <a:rPr lang="en-US" altLang="zh-CN" sz="2000" dirty="0">
                <a:latin typeface="Consolas" panose="020B0609020204030204" pitchFamily="49" charset="0"/>
              </a:rPr>
              <a:t> {</a:t>
            </a:r>
          </a:p>
          <a:p>
            <a:r>
              <a:rPr lang="ro-RO" altLang="zh-CN" sz="2000" dirty="0">
                <a:latin typeface="Consolas" panose="020B0609020204030204" pitchFamily="49" charset="0"/>
              </a:rPr>
              <a:t>    int num;</a:t>
            </a:r>
          </a:p>
          <a:p>
            <a:r>
              <a:rPr lang="ro-RO" altLang="zh-CN" sz="2000" dirty="0">
                <a:latin typeface="Consolas" panose="020B0609020204030204" pitchFamily="49" charset="0"/>
              </a:rPr>
              <a:t>    </a:t>
            </a:r>
            <a:r>
              <a:rPr lang="en-US" altLang="zh-CN" sz="2000" dirty="0">
                <a:latin typeface="Consolas" panose="020B0609020204030204" pitchFamily="49" charset="0"/>
              </a:rPr>
              <a:t>int</a:t>
            </a:r>
            <a:r>
              <a:rPr lang="ro-RO" altLang="zh-CN" sz="2000" dirty="0">
                <a:latin typeface="Consolas" panose="020B0609020204030204" pitchFamily="49" charset="0"/>
              </a:rPr>
              <a:t>* ID_list;</a:t>
            </a:r>
          </a:p>
          <a:p>
            <a:r>
              <a:rPr lang="ro-RO" altLang="zh-CN" sz="2000" dirty="0">
                <a:latin typeface="Consolas" panose="020B0609020204030204" pitchFamily="49" charset="0"/>
              </a:rPr>
              <a:t>public:</a:t>
            </a:r>
            <a:endParaRPr lang="en-US" altLang="zh-CN" sz="2000" dirty="0">
              <a:latin typeface="Consolas" panose="020B0609020204030204" pitchFamily="49" charset="0"/>
            </a:endParaRPr>
          </a:p>
          <a:p>
            <a:r>
              <a:rPr lang="en-US" altLang="zh-CN" sz="2000" b="1" dirty="0">
                <a:solidFill>
                  <a:srgbClr val="FF0000"/>
                </a:solidFill>
                <a:latin typeface="Consolas" panose="020B0609020204030204" pitchFamily="49" charset="0"/>
              </a:rPr>
              <a:t>	</a:t>
            </a:r>
            <a:r>
              <a:rPr lang="fi-FI" altLang="zh-CN" sz="2000" b="1" dirty="0">
                <a:solidFill>
                  <a:srgbClr val="FF0000"/>
                </a:solidFill>
                <a:latin typeface="Consolas" panose="020B0609020204030204" pitchFamily="49" charset="0"/>
              </a:rPr>
              <a:t>~ClassRoom() </a:t>
            </a:r>
            <a:r>
              <a:rPr lang="fi-FI" altLang="zh-CN" sz="2000" dirty="0">
                <a:latin typeface="Consolas" panose="020B0609020204030204" pitchFamily="49" charset="0"/>
              </a:rPr>
              <a:t>{}</a:t>
            </a:r>
          </a:p>
          <a:p>
            <a:r>
              <a:rPr lang="fi-FI" altLang="zh-CN" sz="2000" dirty="0">
                <a:latin typeface="Consolas" panose="020B0609020204030204" pitchFamily="49" charset="0"/>
              </a:rPr>
              <a:t>};</a:t>
            </a:r>
            <a:endParaRPr lang="zh-CN" altLang="en-US" sz="2000" dirty="0">
              <a:latin typeface="Consolas" panose="020B0609020204030204" pitchFamily="49" charset="0"/>
            </a:endParaRPr>
          </a:p>
        </p:txBody>
      </p:sp>
      <p:sp>
        <p:nvSpPr>
          <p:cNvPr id="6" name="矩形 5"/>
          <p:cNvSpPr/>
          <p:nvPr/>
        </p:nvSpPr>
        <p:spPr>
          <a:xfrm>
            <a:off x="905144" y="3474874"/>
            <a:ext cx="3240360" cy="1323439"/>
          </a:xfrm>
          <a:prstGeom prst="rect">
            <a:avLst/>
          </a:prstGeom>
          <a:ln>
            <a:solidFill>
              <a:srgbClr val="002060"/>
            </a:solidFill>
          </a:ln>
        </p:spPr>
        <p:txBody>
          <a:bodyPr wrap="square">
            <a:spAutoFit/>
          </a:bodyPr>
          <a:lstStyle/>
          <a:p>
            <a:r>
              <a:rPr lang="en-US" altLang="zh-CN" sz="2000" dirty="0">
                <a:latin typeface="Consolas" panose="020B0609020204030204" pitchFamily="49" charset="0"/>
              </a:rPr>
              <a:t>class </a:t>
            </a:r>
            <a:r>
              <a:rPr lang="en-US" altLang="zh-CN" sz="2000" dirty="0" err="1">
                <a:latin typeface="Consolas" panose="020B0609020204030204" pitchFamily="49" charset="0"/>
              </a:rPr>
              <a:t>ClassRoom</a:t>
            </a:r>
            <a:r>
              <a:rPr lang="en-US" altLang="zh-CN" sz="2000" dirty="0">
                <a:latin typeface="Consolas" panose="020B0609020204030204" pitchFamily="49" charset="0"/>
              </a:rPr>
              <a:t> {</a:t>
            </a:r>
          </a:p>
          <a:p>
            <a:r>
              <a:rPr lang="ro-RO" altLang="zh-CN" sz="2000" dirty="0">
                <a:latin typeface="Consolas" panose="020B0609020204030204" pitchFamily="49" charset="0"/>
              </a:rPr>
              <a:t>    int num;</a:t>
            </a:r>
          </a:p>
          <a:p>
            <a:r>
              <a:rPr lang="ro-RO" altLang="zh-CN" sz="2000" dirty="0">
                <a:latin typeface="Consolas" panose="020B0609020204030204" pitchFamily="49" charset="0"/>
              </a:rPr>
              <a:t>    </a:t>
            </a:r>
            <a:r>
              <a:rPr lang="en-US" altLang="zh-CN" sz="2000" dirty="0">
                <a:latin typeface="Consolas" panose="020B0609020204030204" pitchFamily="49" charset="0"/>
              </a:rPr>
              <a:t>int</a:t>
            </a:r>
            <a:r>
              <a:rPr lang="ro-RO" altLang="zh-CN" sz="2000" dirty="0">
                <a:latin typeface="Consolas" panose="020B0609020204030204" pitchFamily="49" charset="0"/>
              </a:rPr>
              <a:t>* ID_list;</a:t>
            </a:r>
          </a:p>
          <a:p>
            <a:r>
              <a:rPr lang="fi-FI" altLang="zh-CN" sz="2000" dirty="0">
                <a:latin typeface="Consolas" panose="020B0609020204030204" pitchFamily="49" charset="0"/>
              </a:rPr>
              <a:t>};</a:t>
            </a:r>
            <a:endParaRPr lang="zh-CN" altLang="en-US" sz="2000" dirty="0">
              <a:latin typeface="Consolas" panose="020B0609020204030204" pitchFamily="49" charset="0"/>
            </a:endParaRPr>
          </a:p>
        </p:txBody>
      </p:sp>
      <p:sp>
        <p:nvSpPr>
          <p:cNvPr id="7" name="文本框 6"/>
          <p:cNvSpPr txBox="1"/>
          <p:nvPr/>
        </p:nvSpPr>
        <p:spPr>
          <a:xfrm>
            <a:off x="4112404" y="3874983"/>
            <a:ext cx="1261884" cy="523220"/>
          </a:xfrm>
          <a:prstGeom prst="rect">
            <a:avLst/>
          </a:prstGeom>
          <a:noFill/>
        </p:spPr>
        <p:txBody>
          <a:bodyPr wrap="none" rtlCol="0">
            <a:spAutoFit/>
          </a:bodyPr>
          <a:lstStyle/>
          <a:p>
            <a:r>
              <a:rPr lang="zh-CN" altLang="en-US" sz="2800" b="1" dirty="0">
                <a:solidFill>
                  <a:srgbClr val="FF0000"/>
                </a:solidFill>
              </a:rPr>
              <a:t>等价于</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析构函数</a:t>
            </a:r>
          </a:p>
        </p:txBody>
      </p:sp>
      <p:sp>
        <p:nvSpPr>
          <p:cNvPr id="3" name="内容占位符 2"/>
          <p:cNvSpPr>
            <a:spLocks noGrp="1"/>
          </p:cNvSpPr>
          <p:nvPr>
            <p:ph idx="1"/>
          </p:nvPr>
        </p:nvSpPr>
        <p:spPr>
          <a:xfrm>
            <a:off x="611560" y="1406360"/>
            <a:ext cx="8352928" cy="4749029"/>
          </a:xfrm>
        </p:spPr>
        <p:txBody>
          <a:bodyPr/>
          <a:lstStyle/>
          <a:p>
            <a:r>
              <a:rPr kumimoji="1" lang="zh-CN" altLang="en-US" dirty="0"/>
              <a:t>析构函数</a:t>
            </a:r>
            <a:endParaRPr kumimoji="1" lang="en-US" altLang="zh-CN" dirty="0"/>
          </a:p>
          <a:p>
            <a:pPr lvl="1"/>
            <a:r>
              <a:rPr lang="zh-CN" altLang="en-US" dirty="0">
                <a:sym typeface="+mn-ea"/>
              </a:rPr>
              <a:t>析构函数在什么情况下会被隐式定义？</a:t>
            </a:r>
            <a:endParaRPr lang="en-US" altLang="zh-CN" dirty="0">
              <a:sym typeface="+mn-ea"/>
            </a:endParaRPr>
          </a:p>
          <a:p>
            <a:pPr lvl="1"/>
            <a:r>
              <a:rPr lang="zh-CN" altLang="en-US" dirty="0">
                <a:sym typeface="+mn-ea"/>
              </a:rPr>
              <a:t>析构函数的行为？</a:t>
            </a:r>
            <a:endParaRPr lang="en-US" altLang="zh-CN" dirty="0">
              <a:sym typeface="+mn-ea"/>
            </a:endParaRPr>
          </a:p>
          <a:p>
            <a:pPr lvl="1"/>
            <a:r>
              <a:rPr lang="zh-CN" altLang="en-US" dirty="0">
                <a:sym typeface="+mn-ea"/>
              </a:rPr>
              <a:t>参考</a:t>
            </a:r>
            <a:br>
              <a:rPr lang="en-US" altLang="zh-CN" dirty="0">
                <a:sym typeface="+mn-ea"/>
              </a:rPr>
            </a:br>
            <a:r>
              <a:rPr lang="en-US" altLang="zh-CN" sz="2000" dirty="0">
                <a:sym typeface="+mn-ea"/>
                <a:hlinkClick r:id="rId2"/>
              </a:rPr>
              <a:t>https://zh.cppreference.com/w/cpp/language/destructor</a:t>
            </a:r>
            <a:r>
              <a:rPr lang="zh-CN" altLang="en-US" sz="2000" dirty="0">
                <a:sym typeface="+mn-ea"/>
              </a:rPr>
              <a:t> </a:t>
            </a:r>
            <a:endParaRPr kumimoji="1" lang="zh-CN" altLang="en-US" dirty="0"/>
          </a:p>
          <a:p>
            <a:endParaRPr kumimoji="1" lang="en-US" altLang="zh-CN" dirty="0"/>
          </a:p>
          <a:p>
            <a:r>
              <a:rPr kumimoji="1" lang="zh-CN" altLang="en-US" dirty="0"/>
              <a:t>除了用户自定义的代码，析构函数还将自动拓展一些行为，之后会在继承、虚函数的部分介绍（</a:t>
            </a:r>
            <a:r>
              <a:rPr kumimoji="1" lang="zh-CN" altLang="en-US" dirty="0">
                <a:solidFill>
                  <a:srgbClr val="FF0000"/>
                </a:solidFill>
              </a:rPr>
              <a:t>以后内容</a:t>
            </a:r>
            <a:r>
              <a:rPr kumimoji="1" lang="zh-CN" altLang="en-US" dirty="0"/>
              <a:t>）</a:t>
            </a:r>
            <a:endParaRPr kumimoji="1" lang="en-US" altLang="zh-CN" dirty="0"/>
          </a:p>
          <a:p>
            <a:endParaRPr kumimoji="1" lang="en-US" altLang="zh-CN" dirty="0"/>
          </a:p>
          <a:p>
            <a:endParaRPr kumimoji="1" lang="en-US" altLang="zh-CN" dirty="0"/>
          </a:p>
          <a:p>
            <a:pPr marL="0" indent="0">
              <a:buNone/>
            </a:pPr>
            <a:endParaRPr kumimoji="1" lang="en-US" altLang="zh-CN" dirty="0"/>
          </a:p>
          <a:p>
            <a:pPr marL="0" indent="0">
              <a:buNone/>
            </a:pPr>
            <a:endParaRPr kumimoji="1"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局部对象的构造与析构</a:t>
            </a:r>
          </a:p>
        </p:txBody>
      </p:sp>
      <p:sp>
        <p:nvSpPr>
          <p:cNvPr id="3" name="内容占位符 2"/>
          <p:cNvSpPr>
            <a:spLocks noGrp="1"/>
          </p:cNvSpPr>
          <p:nvPr>
            <p:ph idx="1"/>
          </p:nvPr>
        </p:nvSpPr>
        <p:spPr>
          <a:xfrm>
            <a:off x="628650" y="1442085"/>
            <a:ext cx="7437562" cy="4935855"/>
          </a:xfrm>
        </p:spPr>
        <p:txBody>
          <a:bodyPr/>
          <a:lstStyle/>
          <a:p>
            <a:r>
              <a:rPr lang="zh-CN" altLang="en-US" b="0" dirty="0"/>
              <a:t>局部对象</a:t>
            </a:r>
            <a:endParaRPr lang="en-US" altLang="zh-CN" b="0" dirty="0"/>
          </a:p>
          <a:p>
            <a:pPr lvl="1"/>
            <a:r>
              <a:rPr lang="zh-CN" altLang="en-US" dirty="0"/>
              <a:t>在程序执行到该局部对象的代码时被初始化。</a:t>
            </a:r>
            <a:endParaRPr lang="en-US" altLang="zh-CN" dirty="0"/>
          </a:p>
          <a:p>
            <a:pPr lvl="1"/>
            <a:r>
              <a:rPr lang="zh-CN" altLang="en-US" b="0" dirty="0"/>
              <a:t>在局部对象生命周期结束、即所在作用域结束后被析构。</a:t>
            </a:r>
            <a:endParaRPr lang="en-US" altLang="zh-CN" b="0" dirty="0"/>
          </a:p>
          <a:p>
            <a:pPr lvl="1"/>
            <a:endParaRPr lang="en-US" altLang="zh-CN" dirty="0"/>
          </a:p>
          <a:p>
            <a:r>
              <a:rPr lang="zh-CN" altLang="en-US" b="0" dirty="0"/>
              <a:t>作用域</a:t>
            </a:r>
            <a:endParaRPr lang="en-US" altLang="zh-CN" b="0" dirty="0"/>
          </a:p>
          <a:p>
            <a:pPr lvl="1"/>
            <a:r>
              <a:rPr lang="zh-CN" altLang="en-US" b="0" dirty="0"/>
              <a:t>该变量能够引用的区域</a:t>
            </a:r>
            <a:endParaRPr lang="en-US" altLang="zh-CN" b="0" dirty="0"/>
          </a:p>
          <a:p>
            <a:pPr lvl="1"/>
            <a:r>
              <a:rPr lang="zh-CN" altLang="en-US" dirty="0"/>
              <a:t>例如， </a:t>
            </a:r>
            <a:r>
              <a:rPr lang="en-US" altLang="zh-CN" dirty="0"/>
              <a:t>{}</a:t>
            </a:r>
            <a:r>
              <a:rPr lang="zh-CN" altLang="en-US" dirty="0"/>
              <a:t>将会形成一个作用域</a:t>
            </a:r>
            <a:endParaRPr lang="en-US" altLang="zh-CN" b="0" dirty="0"/>
          </a:p>
          <a:p>
            <a:pPr marL="457200" lvl="1" indent="0">
              <a:buNone/>
            </a:pPr>
            <a:endParaRPr lang="zh-CN" altLang="en-US" dirty="0"/>
          </a:p>
          <a:p>
            <a:pPr lvl="1"/>
            <a:endParaRPr lang="en-US" altLang="zh-CN" b="0"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a:xfrm>
            <a:off x="628650" y="1628800"/>
            <a:ext cx="8263830" cy="4749029"/>
          </a:xfrm>
        </p:spPr>
        <p:txBody>
          <a:bodyPr/>
          <a:lstStyle/>
          <a:p>
            <a:r>
              <a:rPr lang="en-US" altLang="zh-CN" dirty="0">
                <a:sym typeface="+mn-ea"/>
              </a:rPr>
              <a:t>4.1 </a:t>
            </a:r>
            <a:r>
              <a:rPr lang="zh-CN" altLang="en-US" dirty="0">
                <a:sym typeface="+mn-ea"/>
              </a:rPr>
              <a:t>构造函数</a:t>
            </a:r>
            <a:endParaRPr lang="en-US" altLang="zh-CN" dirty="0"/>
          </a:p>
          <a:p>
            <a:r>
              <a:rPr lang="en-US" altLang="zh-CN" dirty="0">
                <a:sym typeface="+mn-ea"/>
              </a:rPr>
              <a:t>4.2 </a:t>
            </a:r>
            <a:r>
              <a:rPr lang="zh-CN" altLang="en-US" dirty="0">
                <a:sym typeface="+mn-ea"/>
              </a:rPr>
              <a:t>析构函数</a:t>
            </a:r>
            <a:endParaRPr lang="en-US" altLang="zh-CN" dirty="0"/>
          </a:p>
          <a:p>
            <a:r>
              <a:rPr lang="en-US" altLang="zh-CN" dirty="0">
                <a:sym typeface="+mn-ea"/>
              </a:rPr>
              <a:t>4.3 </a:t>
            </a:r>
            <a:r>
              <a:rPr lang="zh-CN" altLang="en-US" dirty="0">
                <a:sym typeface="+mn-ea"/>
              </a:rPr>
              <a:t>对象的构造与析构时机</a:t>
            </a:r>
            <a:r>
              <a:rPr lang="en-US" altLang="zh-CN" dirty="0">
                <a:sym typeface="+mn-ea"/>
              </a:rPr>
              <a:t>(</a:t>
            </a:r>
            <a:r>
              <a:rPr lang="zh-CN" altLang="en-US" dirty="0">
                <a:sym typeface="+mn-ea"/>
              </a:rPr>
              <a:t>局部对象和全局对象</a:t>
            </a:r>
            <a:r>
              <a:rPr lang="en-US" altLang="zh-CN" dirty="0">
                <a:sym typeface="+mn-ea"/>
              </a:rPr>
              <a:t>)</a:t>
            </a:r>
            <a:endParaRPr lang="zh-CN" altLang="en-US" dirty="0">
              <a:sym typeface="+mn-ea"/>
            </a:endParaRPr>
          </a:p>
          <a:p>
            <a:r>
              <a:rPr lang="en-US" altLang="zh-CN" dirty="0">
                <a:sym typeface="+mn-ea"/>
              </a:rPr>
              <a:t>4.4 </a:t>
            </a:r>
            <a:r>
              <a:rPr lang="zh-CN" altLang="en-US" dirty="0">
                <a:sym typeface="+mn-ea"/>
              </a:rPr>
              <a:t>引用</a:t>
            </a:r>
          </a:p>
          <a:p>
            <a:r>
              <a:rPr lang="en-US" altLang="zh-CN" dirty="0">
                <a:sym typeface="+mn-ea"/>
              </a:rPr>
              <a:t>4.5 </a:t>
            </a:r>
            <a:r>
              <a:rPr lang="zh-CN" altLang="en-US" dirty="0">
                <a:sym typeface="+mn-ea"/>
              </a:rPr>
              <a:t>运算符重载</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3848" y="133108"/>
            <a:ext cx="5801816" cy="1325563"/>
          </a:xfrm>
        </p:spPr>
        <p:txBody>
          <a:bodyPr/>
          <a:lstStyle/>
          <a:p>
            <a:r>
              <a:rPr kumimoji="1" lang="zh-CN" altLang="en-US" dirty="0"/>
              <a:t>局部对象的构造与析构</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30</a:t>
            </a:fld>
            <a:endParaRPr lang="en-US" altLang="zh-CN"/>
          </a:p>
        </p:txBody>
      </p:sp>
      <p:sp>
        <p:nvSpPr>
          <p:cNvPr id="6" name="内容占位符 4"/>
          <p:cNvSpPr/>
          <p:nvPr/>
        </p:nvSpPr>
        <p:spPr>
          <a:xfrm>
            <a:off x="467544" y="415996"/>
            <a:ext cx="7886700" cy="5661248"/>
          </a:xfrm>
          <a:prstGeom prst="rect">
            <a:avLst/>
          </a:prstGeom>
          <a:noFill/>
          <a:ln>
            <a:noFill/>
          </a:ln>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nSpc>
                <a:spcPct val="70000"/>
              </a:lnSpc>
              <a:spcBef>
                <a:spcPts val="1000"/>
              </a:spcBef>
              <a:spcAft>
                <a:spcPts val="0"/>
              </a:spcAft>
              <a:buNone/>
            </a:pPr>
            <a:r>
              <a:rPr lang="en-US" altLang="zh-CN" sz="1800" dirty="0">
                <a:solidFill>
                  <a:srgbClr val="B40062"/>
                </a:solidFill>
                <a:cs typeface="Courier New" panose="02070409020205090404" pitchFamily="49" charset="0"/>
              </a:rPr>
              <a:t>#include &lt;iostream&gt;</a:t>
            </a:r>
          </a:p>
          <a:p>
            <a:pPr marL="0" indent="0">
              <a:lnSpc>
                <a:spcPct val="70000"/>
              </a:lnSpc>
              <a:spcBef>
                <a:spcPts val="1000"/>
              </a:spcBef>
              <a:spcAft>
                <a:spcPts val="0"/>
              </a:spcAft>
              <a:buNone/>
            </a:pPr>
            <a:r>
              <a:rPr lang="en-US" altLang="zh-CN" sz="1800" dirty="0">
                <a:solidFill>
                  <a:srgbClr val="B40062"/>
                </a:solidFill>
                <a:cs typeface="Courier New" panose="02070409020205090404" pitchFamily="49" charset="0"/>
              </a:rPr>
              <a:t>using namespace std;</a:t>
            </a:r>
          </a:p>
          <a:p>
            <a:pPr marL="0" indent="0">
              <a:lnSpc>
                <a:spcPct val="70000"/>
              </a:lnSpc>
              <a:spcBef>
                <a:spcPts val="1000"/>
              </a:spcBef>
              <a:spcAft>
                <a:spcPts val="0"/>
              </a:spcAft>
              <a:buNone/>
            </a:pPr>
            <a:r>
              <a:rPr lang="zh-CN" altLang="en-US" sz="1800" dirty="0">
                <a:solidFill>
                  <a:srgbClr val="B40062"/>
                </a:solidFill>
                <a:cs typeface="Courier New" panose="02070409020205090404" pitchFamily="49" charset="0"/>
              </a:rPr>
              <a:t>class</a:t>
            </a:r>
            <a:r>
              <a:rPr lang="zh-CN" altLang="en-US" sz="1800" dirty="0">
                <a:solidFill>
                  <a:schemeClr val="tx1"/>
                </a:solidFill>
                <a:cs typeface="Courier New" panose="02070409020205090404" pitchFamily="49" charset="0"/>
              </a:rPr>
              <a:t> Example {</a:t>
            </a:r>
          </a:p>
          <a:p>
            <a:pPr marL="0" indent="0">
              <a:lnSpc>
                <a:spcPct val="70000"/>
              </a:lnSpc>
              <a:spcBef>
                <a:spcPts val="1000"/>
              </a:spcBef>
              <a:spcAft>
                <a:spcPts val="0"/>
              </a:spcAft>
              <a:buNone/>
            </a:pPr>
            <a:r>
              <a:rPr lang="en-US" altLang="zh-CN" sz="1800" dirty="0">
                <a:solidFill>
                  <a:schemeClr val="tx1"/>
                </a:solidFill>
                <a:cs typeface="Courier New" panose="02070409020205090404" pitchFamily="49" charset="0"/>
              </a:rPr>
              <a:t>	</a:t>
            </a:r>
            <a:r>
              <a:rPr lang="zh-CN" altLang="en-US" sz="1800" dirty="0">
                <a:solidFill>
                  <a:srgbClr val="B40062"/>
                </a:solidFill>
                <a:cs typeface="Courier New" panose="02070409020205090404" pitchFamily="49" charset="0"/>
              </a:rPr>
              <a:t>int</a:t>
            </a:r>
            <a:r>
              <a:rPr lang="zh-CN" altLang="en-US" sz="1800" dirty="0">
                <a:solidFill>
                  <a:schemeClr val="tx1"/>
                </a:solidFill>
                <a:cs typeface="Courier New" panose="02070409020205090404" pitchFamily="49" charset="0"/>
              </a:rPr>
              <a:t> index;</a:t>
            </a:r>
          </a:p>
          <a:p>
            <a:pPr marL="0" indent="0">
              <a:lnSpc>
                <a:spcPct val="70000"/>
              </a:lnSpc>
              <a:spcBef>
                <a:spcPts val="1000"/>
              </a:spcBef>
              <a:spcAft>
                <a:spcPts val="0"/>
              </a:spcAft>
              <a:buNone/>
            </a:pPr>
            <a:r>
              <a:rPr lang="zh-CN" altLang="en-US" sz="1800" dirty="0">
                <a:solidFill>
                  <a:srgbClr val="B40062"/>
                </a:solidFill>
                <a:cs typeface="Courier New" panose="02070409020205090404" pitchFamily="49" charset="0"/>
              </a:rPr>
              <a:t>public</a:t>
            </a:r>
            <a:r>
              <a:rPr lang="zh-CN" altLang="en-US" sz="1800" dirty="0">
                <a:solidFill>
                  <a:schemeClr val="tx1"/>
                </a:solidFill>
                <a:cs typeface="Courier New" panose="02070409020205090404" pitchFamily="49" charset="0"/>
              </a:rPr>
              <a:t>:</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Example(int i): index(i) </a:t>
            </a:r>
            <a:endParaRPr lang="en-US" altLang="zh-CN" sz="1800" dirty="0">
              <a:solidFill>
                <a:schemeClr val="tx1"/>
              </a:solidFill>
              <a:cs typeface="Courier New" panose="02070409020205090404" pitchFamily="49" charset="0"/>
            </a:endParaRPr>
          </a:p>
          <a:p>
            <a:pPr marL="0" indent="0">
              <a:lnSpc>
                <a:spcPct val="70000"/>
              </a:lnSpc>
              <a:spcBef>
                <a:spcPts val="1000"/>
              </a:spcBef>
              <a:spcAft>
                <a:spcPts val="0"/>
              </a:spcAft>
              <a:buNone/>
            </a:pPr>
            <a:r>
              <a:rPr lang="en-US" altLang="zh-CN" sz="1800" dirty="0">
                <a:solidFill>
                  <a:schemeClr val="tx1"/>
                </a:solidFill>
                <a:cs typeface="Courier New" panose="02070409020205090404" pitchFamily="49" charset="0"/>
              </a:rPr>
              <a:t>		</a:t>
            </a:r>
            <a:r>
              <a:rPr lang="zh-CN" altLang="en-US" sz="1800" dirty="0">
                <a:solidFill>
                  <a:schemeClr val="tx1"/>
                </a:solidFill>
                <a:cs typeface="Courier New" panose="02070409020205090404" pitchFamily="49" charset="0"/>
              </a:rPr>
              <a:t>{cout &lt;&lt; index &lt;&lt; " is created\n";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~Example() {  cout &lt;&lt; index &lt;&lt; " is destroyed\n";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a:t>
            </a:r>
          </a:p>
          <a:p>
            <a:pPr marL="0" indent="0">
              <a:lnSpc>
                <a:spcPct val="70000"/>
              </a:lnSpc>
              <a:spcBef>
                <a:spcPts val="1000"/>
              </a:spcBef>
              <a:spcAft>
                <a:spcPts val="0"/>
              </a:spcAft>
              <a:buNone/>
            </a:pPr>
            <a:r>
              <a:rPr lang="zh-CN" altLang="en-US" sz="1800" dirty="0">
                <a:solidFill>
                  <a:srgbClr val="B40062"/>
                </a:solidFill>
                <a:cs typeface="Courier New" panose="02070409020205090404" pitchFamily="49" charset="0"/>
              </a:rPr>
              <a:t>void</a:t>
            </a:r>
            <a:r>
              <a:rPr lang="zh-CN" altLang="en-US" sz="1800" dirty="0">
                <a:solidFill>
                  <a:schemeClr val="tx1"/>
                </a:solidFill>
                <a:cs typeface="Courier New" panose="02070409020205090404" pitchFamily="49" charset="0"/>
              </a:rPr>
              <a:t> create_example(</a:t>
            </a:r>
            <a:r>
              <a:rPr lang="zh-CN" altLang="en-US" sz="1800" dirty="0">
                <a:solidFill>
                  <a:srgbClr val="B40062"/>
                </a:solidFill>
                <a:cs typeface="Courier New" panose="02070409020205090404" pitchFamily="49" charset="0"/>
              </a:rPr>
              <a:t>int</a:t>
            </a:r>
            <a:r>
              <a:rPr lang="zh-CN" altLang="en-US" sz="1800" dirty="0">
                <a:solidFill>
                  <a:schemeClr val="tx1"/>
                </a:solidFill>
                <a:cs typeface="Courier New" panose="02070409020205090404" pitchFamily="49" charset="0"/>
              </a:rPr>
              <a:t> i)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Example e(i); </a:t>
            </a:r>
            <a:r>
              <a:rPr lang="en-US" altLang="zh-CN" sz="1800" dirty="0">
                <a:solidFill>
                  <a:srgbClr val="008000"/>
                </a:solidFill>
                <a:cs typeface="Courier New" panose="02070409020205090404" pitchFamily="49" charset="0"/>
              </a:rPr>
              <a:t>// </a:t>
            </a:r>
            <a:r>
              <a:rPr lang="zh-CN" altLang="en-US" sz="1800" dirty="0">
                <a:solidFill>
                  <a:srgbClr val="008000"/>
                </a:solidFill>
                <a:cs typeface="Courier New" panose="02070409020205090404" pitchFamily="49" charset="0"/>
              </a:rPr>
              <a:t>只在函数内存在</a:t>
            </a:r>
            <a:endParaRPr lang="zh-CN" altLang="en-US" sz="1800" dirty="0">
              <a:solidFill>
                <a:schemeClr val="tx1"/>
              </a:solidFill>
              <a:cs typeface="Courier New" panose="0207040902020509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a:t>
            </a:r>
            <a:r>
              <a:rPr lang="zh-CN" altLang="en-US" sz="1800" dirty="0">
                <a:solidFill>
                  <a:schemeClr val="tx1"/>
                </a:solidFill>
                <a:cs typeface="Courier New" panose="02070409020205090404" pitchFamily="49" charset="0"/>
                <a:sym typeface="+mn-ea"/>
              </a:rPr>
              <a:t>cout &lt;&lt; "</a:t>
            </a:r>
            <a:r>
              <a:rPr lang="en-US" altLang="zh-CN" sz="1800" dirty="0">
                <a:solidFill>
                  <a:schemeClr val="tx1"/>
                </a:solidFill>
                <a:cs typeface="Courier New" panose="02070409020205090404" pitchFamily="49" charset="0"/>
                <a:sym typeface="+mn-ea"/>
              </a:rPr>
              <a:t>Function</a:t>
            </a:r>
            <a:r>
              <a:rPr lang="zh-CN" altLang="en-US" sz="1800" dirty="0">
                <a:solidFill>
                  <a:schemeClr val="tx1"/>
                </a:solidFill>
                <a:cs typeface="Courier New" panose="02070409020205090404" pitchFamily="49" charset="0"/>
                <a:sym typeface="+mn-ea"/>
              </a:rPr>
              <a:t> is </a:t>
            </a:r>
            <a:r>
              <a:rPr lang="en-US" altLang="zh-CN" sz="1800" dirty="0">
                <a:solidFill>
                  <a:schemeClr val="tx1"/>
                </a:solidFill>
                <a:cs typeface="Courier New" panose="02070409020205090404" pitchFamily="49" charset="0"/>
                <a:sym typeface="+mn-ea"/>
              </a:rPr>
              <a:t>over</a:t>
            </a:r>
            <a:r>
              <a:rPr lang="zh-CN" altLang="en-US" sz="1800" dirty="0">
                <a:solidFill>
                  <a:schemeClr val="tx1"/>
                </a:solidFill>
                <a:cs typeface="Courier New" panose="02070409020205090404" pitchFamily="49" charset="0"/>
                <a:sym typeface="+mn-ea"/>
              </a:rPr>
              <a:t>\n";</a:t>
            </a:r>
            <a:endParaRPr lang="zh-CN" altLang="en-US" sz="1800" dirty="0">
              <a:solidFill>
                <a:schemeClr val="tx1"/>
              </a:solidFill>
              <a:cs typeface="Courier New" panose="0207040902020509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a:t>
            </a:r>
          </a:p>
          <a:p>
            <a:pPr marL="0" indent="0">
              <a:lnSpc>
                <a:spcPct val="70000"/>
              </a:lnSpc>
              <a:spcBef>
                <a:spcPts val="1000"/>
              </a:spcBef>
              <a:spcAft>
                <a:spcPts val="0"/>
              </a:spcAft>
              <a:buNone/>
            </a:pPr>
            <a:r>
              <a:rPr lang="zh-CN" altLang="en-US" sz="1800" dirty="0">
                <a:solidFill>
                  <a:srgbClr val="B40062"/>
                </a:solidFill>
                <a:cs typeface="Courier New" panose="02070409020205090404" pitchFamily="49" charset="0"/>
              </a:rPr>
              <a:t>int</a:t>
            </a:r>
            <a:r>
              <a:rPr lang="zh-CN" altLang="en-US" sz="1800" dirty="0">
                <a:solidFill>
                  <a:schemeClr val="tx1"/>
                </a:solidFill>
                <a:cs typeface="Courier New" panose="02070409020205090404" pitchFamily="49" charset="0"/>
              </a:rPr>
              <a:t> main()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for(</a:t>
            </a:r>
            <a:r>
              <a:rPr lang="zh-CN" altLang="en-US" sz="1800" dirty="0">
                <a:solidFill>
                  <a:srgbClr val="B40062"/>
                </a:solidFill>
                <a:cs typeface="Courier New" panose="02070409020205090404" pitchFamily="49" charset="0"/>
              </a:rPr>
              <a:t>int</a:t>
            </a:r>
            <a:r>
              <a:rPr lang="zh-CN" altLang="en-US" sz="1800" dirty="0">
                <a:solidFill>
                  <a:schemeClr val="tx1"/>
                </a:solidFill>
                <a:cs typeface="Courier New" panose="02070409020205090404" pitchFamily="49" charset="0"/>
              </a:rPr>
              <a:t> i = 1; i &lt; 3; i++) {</a:t>
            </a:r>
            <a:endParaRPr lang="en-US" altLang="zh-CN" sz="1800" dirty="0">
              <a:solidFill>
                <a:schemeClr val="tx1"/>
              </a:solidFill>
              <a:cs typeface="Courier New" panose="02070409020205090404" pitchFamily="49" charset="0"/>
            </a:endParaRPr>
          </a:p>
          <a:p>
            <a:pPr marL="0" indent="0">
              <a:lnSpc>
                <a:spcPct val="70000"/>
              </a:lnSpc>
              <a:spcAft>
                <a:spcPts val="0"/>
              </a:spcAft>
              <a:buNone/>
            </a:pPr>
            <a:r>
              <a:rPr lang="zh-CN" altLang="en-US" sz="1800" dirty="0">
                <a:solidFill>
                  <a:schemeClr val="tx1"/>
                </a:solidFill>
                <a:cs typeface="Courier New" panose="02070409020205090404" pitchFamily="49" charset="0"/>
              </a:rPr>
              <a:t>	    Example e(0); </a:t>
            </a:r>
            <a:r>
              <a:rPr lang="en-US" altLang="zh-CN" sz="1800" dirty="0">
                <a:solidFill>
                  <a:srgbClr val="008000"/>
                </a:solidFill>
                <a:cs typeface="Courier New" panose="02070409020205090404" pitchFamily="49" charset="0"/>
                <a:sym typeface="+mn-ea"/>
              </a:rPr>
              <a:t>// </a:t>
            </a:r>
            <a:r>
              <a:rPr lang="zh-CN" altLang="en-US" sz="1800" dirty="0">
                <a:solidFill>
                  <a:srgbClr val="008000"/>
                </a:solidFill>
                <a:cs typeface="Courier New" panose="02070409020205090404" pitchFamily="49" charset="0"/>
                <a:sym typeface="+mn-ea"/>
              </a:rPr>
              <a:t>只在当前循环内存在</a:t>
            </a:r>
            <a:endParaRPr lang="zh-CN" altLang="en-US" sz="1800" dirty="0">
              <a:solidFill>
                <a:schemeClr val="tx1"/>
              </a:solidFill>
              <a:cs typeface="Courier New" panose="02070409020205090404" pitchFamily="49" charset="0"/>
            </a:endParaRP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create_example(i);</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	</a:t>
            </a:r>
            <a:r>
              <a:rPr lang="zh-CN" altLang="en-US" sz="1800" dirty="0">
                <a:solidFill>
                  <a:srgbClr val="B40062"/>
                </a:solidFill>
                <a:cs typeface="Courier New" panose="02070409020205090404" pitchFamily="49" charset="0"/>
              </a:rPr>
              <a:t>return</a:t>
            </a:r>
            <a:r>
              <a:rPr lang="zh-CN" altLang="en-US" sz="1800" dirty="0">
                <a:solidFill>
                  <a:schemeClr val="tx1"/>
                </a:solidFill>
                <a:cs typeface="Courier New" panose="02070409020205090404" pitchFamily="49" charset="0"/>
              </a:rPr>
              <a:t> 0;</a:t>
            </a:r>
          </a:p>
          <a:p>
            <a:pPr marL="0" indent="0">
              <a:lnSpc>
                <a:spcPct val="70000"/>
              </a:lnSpc>
              <a:spcBef>
                <a:spcPts val="1000"/>
              </a:spcBef>
              <a:spcAft>
                <a:spcPts val="0"/>
              </a:spcAft>
              <a:buNone/>
            </a:pPr>
            <a:r>
              <a:rPr lang="zh-CN" altLang="en-US" sz="1800" dirty="0">
                <a:solidFill>
                  <a:schemeClr val="tx1"/>
                </a:solidFill>
                <a:cs typeface="Courier New" panose="02070409020205090404" pitchFamily="49" charset="0"/>
              </a:rPr>
              <a:t>}</a:t>
            </a:r>
          </a:p>
        </p:txBody>
      </p:sp>
      <p:sp>
        <p:nvSpPr>
          <p:cNvPr id="7" name="文本框 6"/>
          <p:cNvSpPr txBox="1"/>
          <p:nvPr/>
        </p:nvSpPr>
        <p:spPr>
          <a:xfrm>
            <a:off x="6516216" y="3338206"/>
            <a:ext cx="1696683" cy="2862322"/>
          </a:xfrm>
          <a:prstGeom prst="rect">
            <a:avLst/>
          </a:prstGeom>
          <a:noFill/>
        </p:spPr>
        <p:txBody>
          <a:bodyPr wrap="none" rtlCol="0">
            <a:spAutoFit/>
          </a:bodyPr>
          <a:lstStyle/>
          <a:p>
            <a:r>
              <a:rPr lang="zh-CN" altLang="en-US" b="1" dirty="0">
                <a:solidFill>
                  <a:srgbClr val="003366"/>
                </a:solidFill>
              </a:rPr>
              <a:t>0 is created</a:t>
            </a:r>
            <a:endParaRPr lang="en-US" altLang="zh-CN" sz="1800" b="1" dirty="0">
              <a:solidFill>
                <a:srgbClr val="003366"/>
              </a:solidFill>
            </a:endParaRPr>
          </a:p>
          <a:p>
            <a:pPr algn="l"/>
            <a:r>
              <a:rPr lang="zh-CN" altLang="en-US" sz="1800" b="1" dirty="0">
                <a:solidFill>
                  <a:srgbClr val="003366"/>
                </a:solidFill>
              </a:rPr>
              <a:t>1 is created</a:t>
            </a:r>
          </a:p>
          <a:p>
            <a:pPr algn="l"/>
            <a:r>
              <a:rPr lang="zh-CN" altLang="en-US" sz="1800" b="1" dirty="0">
                <a:solidFill>
                  <a:srgbClr val="003366"/>
                </a:solidFill>
              </a:rPr>
              <a:t>Function is over</a:t>
            </a:r>
          </a:p>
          <a:p>
            <a:pPr algn="l"/>
            <a:r>
              <a:rPr lang="zh-CN" altLang="en-US" sz="1800" b="1" dirty="0">
                <a:solidFill>
                  <a:srgbClr val="003366"/>
                </a:solidFill>
              </a:rPr>
              <a:t>1 is destroyed</a:t>
            </a:r>
          </a:p>
          <a:p>
            <a:pPr algn="l"/>
            <a:r>
              <a:rPr lang="zh-CN" altLang="en-US" sz="1800" b="1" dirty="0">
                <a:solidFill>
                  <a:srgbClr val="003366"/>
                </a:solidFill>
              </a:rPr>
              <a:t>0 is destroyed</a:t>
            </a:r>
            <a:endParaRPr lang="en-US" altLang="zh-CN" b="1" dirty="0">
              <a:solidFill>
                <a:srgbClr val="003366"/>
              </a:solidFill>
            </a:endParaRPr>
          </a:p>
          <a:p>
            <a:r>
              <a:rPr lang="zh-CN" altLang="en-US" b="1" dirty="0">
                <a:solidFill>
                  <a:srgbClr val="003366"/>
                </a:solidFill>
              </a:rPr>
              <a:t>0 is created</a:t>
            </a:r>
            <a:endParaRPr lang="zh-CN" altLang="en-US" sz="1800" b="1" dirty="0">
              <a:solidFill>
                <a:srgbClr val="003366"/>
              </a:solidFill>
            </a:endParaRPr>
          </a:p>
          <a:p>
            <a:pPr algn="l"/>
            <a:r>
              <a:rPr lang="zh-CN" altLang="en-US" sz="1800" b="1" dirty="0">
                <a:solidFill>
                  <a:srgbClr val="003366"/>
                </a:solidFill>
              </a:rPr>
              <a:t>2 is created</a:t>
            </a:r>
          </a:p>
          <a:p>
            <a:pPr algn="l"/>
            <a:r>
              <a:rPr lang="zh-CN" altLang="en-US" sz="1800" b="1" dirty="0">
                <a:solidFill>
                  <a:srgbClr val="003366"/>
                </a:solidFill>
              </a:rPr>
              <a:t>Function is over</a:t>
            </a:r>
          </a:p>
          <a:p>
            <a:pPr algn="l"/>
            <a:r>
              <a:rPr lang="zh-CN" altLang="en-US" sz="1800" b="1" dirty="0">
                <a:solidFill>
                  <a:srgbClr val="003366"/>
                </a:solidFill>
              </a:rPr>
              <a:t>2 is destroyed</a:t>
            </a:r>
            <a:endParaRPr lang="en-US" altLang="zh-CN" sz="1800" b="1" dirty="0">
              <a:solidFill>
                <a:srgbClr val="003366"/>
              </a:solidFill>
            </a:endParaRPr>
          </a:p>
          <a:p>
            <a:pPr algn="l"/>
            <a:r>
              <a:rPr lang="zh-CN" altLang="en-US" sz="1800" b="1" dirty="0">
                <a:solidFill>
                  <a:srgbClr val="003366"/>
                </a:solidFill>
              </a:rPr>
              <a:t>0 is destroyed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全局对象的构造与析构</a:t>
            </a:r>
          </a:p>
        </p:txBody>
      </p:sp>
      <p:sp>
        <p:nvSpPr>
          <p:cNvPr id="3" name="内容占位符 2"/>
          <p:cNvSpPr>
            <a:spLocks noGrp="1"/>
          </p:cNvSpPr>
          <p:nvPr>
            <p:ph idx="1"/>
          </p:nvPr>
        </p:nvSpPr>
        <p:spPr>
          <a:xfrm>
            <a:off x="628650" y="1442196"/>
            <a:ext cx="8047806" cy="4935634"/>
          </a:xfrm>
        </p:spPr>
        <p:txBody>
          <a:bodyPr/>
          <a:lstStyle/>
          <a:p>
            <a:r>
              <a:rPr lang="zh-CN" altLang="en-US" b="0" dirty="0"/>
              <a:t>全局对象</a:t>
            </a:r>
            <a:endParaRPr lang="en-US" altLang="zh-CN" b="0" dirty="0"/>
          </a:p>
          <a:p>
            <a:pPr lvl="1"/>
            <a:r>
              <a:rPr lang="zh-CN" altLang="en-US" dirty="0"/>
              <a:t>在</a:t>
            </a:r>
            <a:r>
              <a:rPr lang="en-US" altLang="zh-CN" dirty="0"/>
              <a:t>main()</a:t>
            </a:r>
            <a:r>
              <a:rPr lang="zh-CN" altLang="en-US" dirty="0"/>
              <a:t>函数调用之前进行初始化。</a:t>
            </a:r>
            <a:endParaRPr lang="en-US" altLang="zh-CN" dirty="0"/>
          </a:p>
          <a:p>
            <a:pPr lvl="1"/>
            <a:r>
              <a:rPr lang="zh-CN" altLang="en-US" b="0" dirty="0"/>
              <a:t>在同一编译单元中，按照</a:t>
            </a:r>
            <a:r>
              <a:rPr lang="zh-CN" altLang="en-US" b="1" dirty="0">
                <a:solidFill>
                  <a:srgbClr val="FF0000"/>
                </a:solidFill>
              </a:rPr>
              <a:t>定义顺序</a:t>
            </a:r>
            <a:r>
              <a:rPr lang="zh-CN" altLang="en-US" b="0" dirty="0"/>
              <a:t>进行初始化。</a:t>
            </a:r>
            <a:endParaRPr lang="en-US" altLang="zh-CN" b="0" dirty="0"/>
          </a:p>
          <a:p>
            <a:pPr lvl="2"/>
            <a:r>
              <a:rPr lang="zh-CN" altLang="en-US" dirty="0"/>
              <a:t>编译单元：通常同一编译单元就是同一源文件。</a:t>
            </a:r>
            <a:endParaRPr lang="en-US" altLang="zh-CN" dirty="0"/>
          </a:p>
          <a:p>
            <a:pPr lvl="1"/>
            <a:r>
              <a:rPr lang="zh-CN" altLang="en-US" b="1" dirty="0">
                <a:solidFill>
                  <a:srgbClr val="FF0000"/>
                </a:solidFill>
              </a:rPr>
              <a:t>不同编译单元中，对象初始化顺序不确定。</a:t>
            </a:r>
            <a:endParaRPr lang="en-US" altLang="zh-CN" b="1" dirty="0">
              <a:solidFill>
                <a:srgbClr val="FF0000"/>
              </a:solidFill>
            </a:endParaRPr>
          </a:p>
          <a:p>
            <a:pPr lvl="1"/>
            <a:r>
              <a:rPr lang="zh-CN" altLang="en-US" dirty="0"/>
              <a:t>在</a:t>
            </a:r>
            <a:r>
              <a:rPr lang="en-US" altLang="zh-CN" dirty="0"/>
              <a:t>main()</a:t>
            </a:r>
            <a:r>
              <a:rPr lang="zh-CN" altLang="en-US" dirty="0"/>
              <a:t>函数执行完</a:t>
            </a:r>
            <a:r>
              <a:rPr lang="en-US" altLang="zh-CN" dirty="0"/>
              <a:t>return</a:t>
            </a:r>
            <a:r>
              <a:rPr lang="zh-CN" altLang="en-US" dirty="0"/>
              <a:t>之后，对象被析构。</a:t>
            </a:r>
            <a:endParaRPr lang="en-US" altLang="zh-CN" b="0" dirty="0"/>
          </a:p>
          <a:p>
            <a:pPr marL="457200" lvl="1" indent="0">
              <a:buNone/>
            </a:pPr>
            <a:endParaRPr lang="zh-CN" altLang="en-US" b="0"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全局对象的构造与析构</a:t>
            </a:r>
            <a:endParaRPr lang="zh-CN" altLang="en-US" dirty="0"/>
          </a:p>
        </p:txBody>
      </p:sp>
      <p:sp>
        <p:nvSpPr>
          <p:cNvPr id="3" name="内容占位符 2"/>
          <p:cNvSpPr>
            <a:spLocks noGrp="1"/>
          </p:cNvSpPr>
          <p:nvPr>
            <p:ph idx="1"/>
          </p:nvPr>
        </p:nvSpPr>
        <p:spPr/>
        <p:txBody>
          <a:bodyPr/>
          <a:lstStyle/>
          <a:p>
            <a:r>
              <a:rPr lang="zh-CN" altLang="en-US" dirty="0"/>
              <a:t>尽量少用全局对象</a:t>
            </a:r>
            <a:endParaRPr lang="en-US" altLang="zh-CN" dirty="0"/>
          </a:p>
          <a:p>
            <a:pPr lvl="1"/>
            <a:r>
              <a:rPr lang="zh-CN" altLang="en-US" dirty="0"/>
              <a:t>全局对象的构造顺序不能完全确定，所以全局对象之间不能有依赖关系，否则会出现问题</a:t>
            </a:r>
            <a:endParaRPr lang="en-US" altLang="zh-CN" dirty="0"/>
          </a:p>
          <a:p>
            <a:pPr lvl="1"/>
            <a:r>
              <a:rPr lang="zh-CN" altLang="en-US" dirty="0"/>
              <a:t>全局对象会增大代码的耦合性，导致程序难以复用或者测试</a:t>
            </a:r>
            <a:endParaRPr lang="en-US" altLang="zh-CN" dirty="0"/>
          </a:p>
          <a:p>
            <a:pPr lvl="1"/>
            <a:r>
              <a:rPr lang="zh-CN" altLang="en-US" dirty="0"/>
              <a:t>使用参数来替代全局对象</a:t>
            </a:r>
            <a:endParaRPr lang="en-US" altLang="zh-CN" dirty="0"/>
          </a:p>
          <a:p>
            <a:pPr lvl="1"/>
            <a:endParaRPr lang="en-US" altLang="zh-CN"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32</a:t>
            </a:fld>
            <a:endParaRPr lang="en-US" altLang="zh-CN"/>
          </a:p>
        </p:txBody>
      </p:sp>
      <p:sp>
        <p:nvSpPr>
          <p:cNvPr id="5" name="文本框 4"/>
          <p:cNvSpPr txBox="1"/>
          <p:nvPr/>
        </p:nvSpPr>
        <p:spPr>
          <a:xfrm>
            <a:off x="467544" y="4010455"/>
            <a:ext cx="3223959" cy="2308324"/>
          </a:xfrm>
          <a:prstGeom prst="rect">
            <a:avLst/>
          </a:prstGeom>
          <a:noFill/>
          <a:ln>
            <a:solidFill>
              <a:srgbClr val="002060"/>
            </a:solidFill>
          </a:ln>
        </p:spPr>
        <p:txBody>
          <a:bodyPr wrap="square" numCol="1" rtlCol="0">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foo() {</a:t>
            </a:r>
          </a:p>
          <a:p>
            <a:r>
              <a:rPr lang="en-US" altLang="zh-CN" b="1" dirty="0">
                <a:latin typeface="Consolas" panose="020B0609020204030204" pitchFamily="49" charset="0"/>
              </a:rPr>
              <a:t>    </a:t>
            </a:r>
            <a:r>
              <a:rPr lang="en-US" altLang="zh-CN" b="1" dirty="0" err="1">
                <a:latin typeface="Consolas" panose="020B0609020204030204" pitchFamily="49" charset="0"/>
              </a:rPr>
              <a:t>input.doSomething</a:t>
            </a:r>
            <a:r>
              <a:rPr lang="en-US" altLang="zh-CN" b="1" dirty="0">
                <a:latin typeface="Consolas" panose="020B0609020204030204" pitchFamily="49" charset="0"/>
              </a:rPr>
              <a:t>();</a:t>
            </a:r>
          </a:p>
          <a:p>
            <a:r>
              <a:rPr lang="en-US" altLang="zh-CN" b="1" dirty="0">
                <a:latin typeface="Consolas" panose="020B0609020204030204" pitchFamily="49" charset="0"/>
              </a:rPr>
              <a:t>}</a:t>
            </a:r>
          </a:p>
          <a:p>
            <a:r>
              <a:rPr lang="en-US" altLang="zh-CN" b="1" dirty="0">
                <a:solidFill>
                  <a:srgbClr val="FF0000"/>
                </a:solidFill>
                <a:latin typeface="Consolas" panose="020B0609020204030204" pitchFamily="49" charset="0"/>
              </a:rPr>
              <a:t>Input </a:t>
            </a:r>
            <a:r>
              <a:rPr lang="en-US" altLang="zh-CN" b="1" dirty="0" err="1">
                <a:solidFill>
                  <a:srgbClr val="FF0000"/>
                </a:solidFill>
                <a:latin typeface="Consolas" panose="020B0609020204030204" pitchFamily="49" charset="0"/>
              </a:rPr>
              <a:t>input</a:t>
            </a:r>
            <a:r>
              <a:rPr lang="en-US" altLang="zh-CN" b="1" dirty="0">
                <a:solidFill>
                  <a:srgbClr val="FF0000"/>
                </a:solidFill>
                <a:latin typeface="Consolas" panose="020B0609020204030204" pitchFamily="49" charset="0"/>
              </a:rPr>
              <a:t>;</a:t>
            </a:r>
          </a:p>
          <a:p>
            <a:r>
              <a:rPr lang="en-US" altLang="zh-CN" b="1" dirty="0" err="1">
                <a:solidFill>
                  <a:srgbClr val="C00000"/>
                </a:solidFill>
                <a:latin typeface="Consolas" panose="020B0609020204030204" pitchFamily="49" charset="0"/>
              </a:rPr>
              <a:t>int</a:t>
            </a:r>
            <a:r>
              <a:rPr lang="en-US" altLang="zh-CN" b="1" dirty="0">
                <a:latin typeface="Consolas" panose="020B0609020204030204" pitchFamily="49" charset="0"/>
              </a:rPr>
              <a:t> main() {</a:t>
            </a:r>
          </a:p>
          <a:p>
            <a:r>
              <a:rPr lang="en-US" altLang="zh-CN" b="1" dirty="0">
                <a:latin typeface="Consolas" panose="020B0609020204030204" pitchFamily="49" charset="0"/>
              </a:rPr>
              <a:t>	foo();</a:t>
            </a:r>
          </a:p>
          <a:p>
            <a:r>
              <a:rPr lang="en-US" altLang="zh-CN" b="1" dirty="0">
                <a:latin typeface="Consolas" panose="020B0609020204030204" pitchFamily="49" charset="0"/>
              </a:rPr>
              <a:t>}</a:t>
            </a:r>
            <a:endParaRPr lang="zh-CN" altLang="en-US" b="1" dirty="0">
              <a:latin typeface="Consolas" panose="020B0609020204030204" pitchFamily="49" charset="0"/>
            </a:endParaRPr>
          </a:p>
          <a:p>
            <a:endParaRPr lang="en-US" altLang="zh-CN" b="1" dirty="0">
              <a:latin typeface="Consolas" panose="020B0609020204030204" pitchFamily="49" charset="0"/>
            </a:endParaRPr>
          </a:p>
        </p:txBody>
      </p:sp>
      <p:sp>
        <p:nvSpPr>
          <p:cNvPr id="7" name="文本框 6"/>
          <p:cNvSpPr txBox="1"/>
          <p:nvPr/>
        </p:nvSpPr>
        <p:spPr>
          <a:xfrm>
            <a:off x="5436096" y="3933056"/>
            <a:ext cx="3223959" cy="2400657"/>
          </a:xfrm>
          <a:prstGeom prst="rect">
            <a:avLst/>
          </a:prstGeom>
          <a:noFill/>
          <a:ln>
            <a:solidFill>
              <a:srgbClr val="002060"/>
            </a:solidFill>
          </a:ln>
        </p:spPr>
        <p:txBody>
          <a:bodyPr wrap="none" rtlCol="0">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foo(Input input) {</a:t>
            </a:r>
          </a:p>
          <a:p>
            <a:r>
              <a:rPr lang="en-US" altLang="zh-CN" b="1" dirty="0">
                <a:latin typeface="Consolas" panose="020B0609020204030204" pitchFamily="49" charset="0"/>
              </a:rPr>
              <a:t>    </a:t>
            </a:r>
            <a:r>
              <a:rPr lang="en-US" altLang="zh-CN" b="1" dirty="0" err="1">
                <a:latin typeface="Consolas" panose="020B0609020204030204" pitchFamily="49" charset="0"/>
              </a:rPr>
              <a:t>input.doSomething</a:t>
            </a:r>
            <a:r>
              <a:rPr lang="en-US" altLang="zh-CN" b="1" dirty="0">
                <a:latin typeface="Consolas" panose="020B0609020204030204" pitchFamily="49" charset="0"/>
              </a:rPr>
              <a:t>();</a:t>
            </a:r>
          </a:p>
          <a:p>
            <a:r>
              <a:rPr lang="en-US" altLang="zh-CN" b="1" dirty="0">
                <a:latin typeface="Consolas" panose="020B0609020204030204" pitchFamily="49" charset="0"/>
              </a:rPr>
              <a:t>}</a:t>
            </a:r>
          </a:p>
          <a:p>
            <a:r>
              <a:rPr lang="en-US" altLang="zh-CN" b="1" dirty="0" err="1">
                <a:solidFill>
                  <a:srgbClr val="C00000"/>
                </a:solidFill>
                <a:latin typeface="Consolas" panose="020B0609020204030204" pitchFamily="49" charset="0"/>
              </a:rPr>
              <a:t>int</a:t>
            </a:r>
            <a:r>
              <a:rPr lang="en-US" altLang="zh-CN" b="1" dirty="0">
                <a:latin typeface="Consolas" panose="020B0609020204030204" pitchFamily="49" charset="0"/>
              </a:rPr>
              <a:t> main() {</a:t>
            </a:r>
          </a:p>
          <a:p>
            <a:r>
              <a:rPr lang="en-US" altLang="zh-CN" b="1" dirty="0">
                <a:latin typeface="Consolas" panose="020B0609020204030204" pitchFamily="49" charset="0"/>
              </a:rPr>
              <a:t>    </a:t>
            </a:r>
            <a:r>
              <a:rPr lang="en-US" altLang="zh-CN" b="1" dirty="0">
                <a:solidFill>
                  <a:srgbClr val="C00000"/>
                </a:solidFill>
                <a:latin typeface="Consolas" panose="020B0609020204030204" pitchFamily="49" charset="0"/>
              </a:rPr>
              <a:t>Input</a:t>
            </a:r>
            <a:r>
              <a:rPr lang="en-US" altLang="zh-CN" b="1" dirty="0">
                <a:latin typeface="Consolas" panose="020B0609020204030204" pitchFamily="49" charset="0"/>
              </a:rPr>
              <a:t> </a:t>
            </a:r>
            <a:r>
              <a:rPr lang="en-US" altLang="zh-CN" b="1" dirty="0" err="1">
                <a:latin typeface="Consolas" panose="020B0609020204030204" pitchFamily="49" charset="0"/>
              </a:rPr>
              <a:t>input</a:t>
            </a:r>
            <a:r>
              <a:rPr lang="en-US" altLang="zh-CN" b="1" dirty="0">
                <a:latin typeface="Consolas" panose="020B0609020204030204" pitchFamily="49" charset="0"/>
              </a:rPr>
              <a:t>;</a:t>
            </a:r>
          </a:p>
          <a:p>
            <a:r>
              <a:rPr lang="en-US" altLang="zh-CN" b="1" dirty="0">
                <a:latin typeface="Consolas" panose="020B0609020204030204" pitchFamily="49" charset="0"/>
              </a:rPr>
              <a:t>    foo(input);</a:t>
            </a:r>
          </a:p>
          <a:p>
            <a:r>
              <a:rPr lang="en-US" altLang="zh-CN" b="1" dirty="0">
                <a:latin typeface="Consolas" panose="020B0609020204030204" pitchFamily="49" charset="0"/>
              </a:rPr>
              <a:t>}</a:t>
            </a:r>
            <a:endParaRPr lang="zh-CN" altLang="en-US" b="1" dirty="0">
              <a:latin typeface="Consolas" panose="020B0609020204030204" pitchFamily="49" charset="0"/>
            </a:endParaRPr>
          </a:p>
          <a:p>
            <a:endParaRPr lang="zh-CN" altLang="en-US" sz="2400" b="1" dirty="0"/>
          </a:p>
        </p:txBody>
      </p:sp>
      <p:sp>
        <p:nvSpPr>
          <p:cNvPr id="8" name="箭头: 右 7"/>
          <p:cNvSpPr/>
          <p:nvPr/>
        </p:nvSpPr>
        <p:spPr>
          <a:xfrm>
            <a:off x="3979535" y="4653136"/>
            <a:ext cx="1007423"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8720" y="1951273"/>
            <a:ext cx="8496944" cy="72008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pPr>
              <a:lnSpc>
                <a:spcPct val="110000"/>
              </a:lnSpc>
            </a:pPr>
            <a:r>
              <a:rPr lang="zh-CN" altLang="en-US" dirty="0"/>
              <a:t>引用</a:t>
            </a:r>
            <a:endParaRPr lang="en-US" altLang="zh-CN" dirty="0"/>
          </a:p>
        </p:txBody>
      </p:sp>
      <p:sp>
        <p:nvSpPr>
          <p:cNvPr id="3" name="内容占位符 2"/>
          <p:cNvSpPr>
            <a:spLocks noGrp="1"/>
          </p:cNvSpPr>
          <p:nvPr>
            <p:ph idx="1"/>
          </p:nvPr>
        </p:nvSpPr>
        <p:spPr>
          <a:xfrm>
            <a:off x="611560" y="1274021"/>
            <a:ext cx="8352928" cy="5472608"/>
          </a:xfrm>
        </p:spPr>
        <p:txBody>
          <a:bodyPr>
            <a:normAutofit/>
          </a:bodyPr>
          <a:lstStyle/>
          <a:p>
            <a:pPr>
              <a:lnSpc>
                <a:spcPct val="110000"/>
              </a:lnSpc>
            </a:pPr>
            <a:r>
              <a:rPr lang="zh-CN" altLang="en-US" dirty="0"/>
              <a:t>具名变量的别名：类型名 </a:t>
            </a:r>
            <a:r>
              <a:rPr lang="en-US" altLang="zh-CN" dirty="0"/>
              <a:t>&amp; </a:t>
            </a:r>
            <a:r>
              <a:rPr lang="zh-CN" altLang="en-US" dirty="0"/>
              <a:t>引用名 变量名</a:t>
            </a:r>
            <a:endParaRPr lang="en-US" altLang="zh-CN" dirty="0"/>
          </a:p>
          <a:p>
            <a:pPr marL="0" indent="0">
              <a:lnSpc>
                <a:spcPct val="110000"/>
              </a:lnSpc>
              <a:buNone/>
            </a:pPr>
            <a:r>
              <a:rPr lang="zh-CN" altLang="en-US" sz="2200" dirty="0"/>
              <a:t>例：</a:t>
            </a:r>
            <a:r>
              <a:rPr lang="en-US" altLang="zh-CN" sz="2200" dirty="0" err="1"/>
              <a:t>int</a:t>
            </a:r>
            <a:r>
              <a:rPr lang="en-US" altLang="zh-CN" sz="2200" dirty="0"/>
              <a:t> v0; </a:t>
            </a:r>
            <a:r>
              <a:rPr lang="en-US" altLang="zh-CN" sz="2200" dirty="0" err="1">
                <a:solidFill>
                  <a:srgbClr val="FF0000"/>
                </a:solidFill>
              </a:rPr>
              <a:t>int</a:t>
            </a:r>
            <a:r>
              <a:rPr lang="en-US" altLang="zh-CN" sz="2200" dirty="0">
                <a:solidFill>
                  <a:srgbClr val="FF0000"/>
                </a:solidFill>
              </a:rPr>
              <a:t> &amp; v1 = v0; </a:t>
            </a:r>
            <a:r>
              <a:rPr lang="en-US" altLang="zh-CN" sz="2200" dirty="0"/>
              <a:t>v1</a:t>
            </a:r>
            <a:r>
              <a:rPr lang="zh-CN" altLang="en-US" sz="2200" dirty="0"/>
              <a:t>是变量</a:t>
            </a:r>
            <a:r>
              <a:rPr lang="en-US" altLang="zh-CN" sz="2200" dirty="0"/>
              <a:t>v0</a:t>
            </a:r>
            <a:r>
              <a:rPr lang="zh-CN" altLang="en-US" sz="2200" dirty="0"/>
              <a:t>的引用，它们在内存中是同一单元的两个不同名字</a:t>
            </a:r>
            <a:endParaRPr lang="en-US" altLang="zh-CN" sz="2600" dirty="0"/>
          </a:p>
          <a:p>
            <a:pPr>
              <a:lnSpc>
                <a:spcPct val="110000"/>
              </a:lnSpc>
            </a:pPr>
            <a:r>
              <a:rPr lang="zh-CN" altLang="en-US" dirty="0">
                <a:solidFill>
                  <a:srgbClr val="FF0000"/>
                </a:solidFill>
              </a:rPr>
              <a:t>引用必须在定义时进行初始化，且不能修改引用指向</a:t>
            </a:r>
            <a:endParaRPr lang="en-US" altLang="zh-CN" dirty="0">
              <a:solidFill>
                <a:srgbClr val="FF0000"/>
              </a:solidFill>
            </a:endParaRPr>
          </a:p>
          <a:p>
            <a:pPr>
              <a:lnSpc>
                <a:spcPct val="110000"/>
              </a:lnSpc>
            </a:pPr>
            <a:r>
              <a:rPr lang="zh-CN" altLang="en-US" dirty="0"/>
              <a:t>被引用变量名可以是类的成员变量，如</a:t>
            </a:r>
            <a:br>
              <a:rPr lang="en-US" altLang="zh-CN" dirty="0"/>
            </a:br>
            <a:r>
              <a:rPr lang="en-US" altLang="zh-CN" dirty="0"/>
              <a:t>	int</a:t>
            </a:r>
            <a:r>
              <a:rPr lang="zh-CN" altLang="en-US" dirty="0"/>
              <a:t> </a:t>
            </a:r>
            <a:r>
              <a:rPr lang="en-US" altLang="zh-CN" dirty="0"/>
              <a:t>&amp; m = </a:t>
            </a:r>
            <a:r>
              <a:rPr lang="en-US" altLang="zh-CN" dirty="0" err="1"/>
              <a:t>s.m</a:t>
            </a:r>
            <a:r>
              <a:rPr lang="en-US" altLang="zh-CN" dirty="0"/>
              <a:t>;</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引用</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34</a:t>
            </a:fld>
            <a:endParaRPr lang="en-US" altLang="zh-CN" dirty="0"/>
          </a:p>
        </p:txBody>
      </p:sp>
      <p:sp>
        <p:nvSpPr>
          <p:cNvPr id="8" name="内容占位符 7"/>
          <p:cNvSpPr>
            <a:spLocks noGrp="1"/>
          </p:cNvSpPr>
          <p:nvPr>
            <p:ph idx="1"/>
          </p:nvPr>
        </p:nvSpPr>
        <p:spPr>
          <a:xfrm>
            <a:off x="628650" y="1198270"/>
            <a:ext cx="8047806" cy="4749029"/>
          </a:xfrm>
        </p:spPr>
        <p:txBody>
          <a:bodyPr/>
          <a:lstStyle/>
          <a:p>
            <a:r>
              <a:rPr lang="zh-CN" altLang="en-US" dirty="0"/>
              <a:t>创建引用</a:t>
            </a:r>
            <a:endParaRPr lang="en-US" altLang="zh-CN" dirty="0"/>
          </a:p>
        </p:txBody>
      </p:sp>
      <p:sp>
        <p:nvSpPr>
          <p:cNvPr id="6" name="文本框 5"/>
          <p:cNvSpPr txBox="1"/>
          <p:nvPr/>
        </p:nvSpPr>
        <p:spPr>
          <a:xfrm>
            <a:off x="539552" y="2052131"/>
            <a:ext cx="8191821" cy="4401205"/>
          </a:xfrm>
          <a:prstGeom prst="rect">
            <a:avLst/>
          </a:prstGeom>
          <a:noFill/>
        </p:spPr>
        <p:txBody>
          <a:bodyPr wrap="square" rtlCol="0">
            <a:spAutoFit/>
          </a:bodyPr>
          <a:lstStyle/>
          <a:p>
            <a:pPr algn="l"/>
            <a:r>
              <a:rPr lang="zh-CN" altLang="en-US" sz="2000" b="1" dirty="0">
                <a:latin typeface="Consolas" panose="020B0609020204030204" pitchFamily="49" charset="0"/>
              </a:rPr>
              <a:t>#include &lt;iostream&gt;</a:t>
            </a:r>
          </a:p>
          <a:p>
            <a:pPr algn="l"/>
            <a:r>
              <a:rPr lang="zh-CN" altLang="en-US" sz="2000" b="1" dirty="0">
                <a:solidFill>
                  <a:srgbClr val="B40062"/>
                </a:solidFill>
                <a:latin typeface="Consolas" panose="020B0609020204030204" pitchFamily="49" charset="0"/>
              </a:rPr>
              <a:t>using</a:t>
            </a:r>
            <a:r>
              <a:rPr lang="zh-CN" altLang="en-US" sz="2000" b="1" dirty="0">
                <a:latin typeface="Consolas" panose="020B0609020204030204" pitchFamily="49" charset="0"/>
              </a:rPr>
              <a:t> namespace </a:t>
            </a:r>
            <a:r>
              <a:rPr lang="zh-CN" altLang="en-US" sz="2000" b="1" dirty="0">
                <a:solidFill>
                  <a:srgbClr val="B40062"/>
                </a:solidFill>
                <a:latin typeface="Consolas" panose="020B0609020204030204" pitchFamily="49" charset="0"/>
              </a:rPr>
              <a:t>std</a:t>
            </a:r>
            <a:r>
              <a:rPr lang="zh-CN" altLang="en-US" sz="2000" b="1" dirty="0">
                <a:latin typeface="Consolas" panose="020B0609020204030204" pitchFamily="49" charset="0"/>
              </a:rPr>
              <a:t>;</a:t>
            </a:r>
          </a:p>
          <a:p>
            <a:pPr algn="l"/>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main() {</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i = 1;</a:t>
            </a:r>
          </a:p>
          <a:p>
            <a:pPr algn="l"/>
            <a:r>
              <a:rPr lang="zh-CN" altLang="en-US" sz="2000" b="1" dirty="0">
                <a:latin typeface="Consolas" panose="020B0609020204030204" pitchFamily="49" charset="0"/>
              </a:rPr>
              <a:t>    cout &lt;&lt; "i=" &lt;&lt; i &lt;&lt; endl; </a:t>
            </a:r>
            <a:r>
              <a:rPr lang="en-US" altLang="zh-CN" sz="2000" b="1" dirty="0">
                <a:solidFill>
                  <a:srgbClr val="008000"/>
                </a:solidFill>
                <a:latin typeface="Consolas" panose="020B0609020204030204" pitchFamily="49" charset="0"/>
              </a:rPr>
              <a:t>// i=1</a:t>
            </a:r>
            <a:r>
              <a:rPr lang="zh-CN" altLang="en-US" sz="2000" b="1" dirty="0">
                <a:latin typeface="Consolas" panose="020B0609020204030204" pitchFamily="49" charset="0"/>
              </a:rPr>
              <a:t> </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int&amp; </a:t>
            </a:r>
            <a:r>
              <a:rPr lang="zh-CN" altLang="en-US" sz="2000" b="1" dirty="0">
                <a:latin typeface="Consolas" panose="020B0609020204030204" pitchFamily="49" charset="0"/>
              </a:rPr>
              <a:t>j = i;  </a:t>
            </a:r>
            <a:r>
              <a:rPr lang="en-US" altLang="zh-CN" sz="2000" b="1" dirty="0">
                <a:solidFill>
                  <a:srgbClr val="008000"/>
                </a:solidFill>
                <a:latin typeface="Consolas" panose="020B0609020204030204" pitchFamily="49" charset="0"/>
              </a:rPr>
              <a:t>// j</a:t>
            </a:r>
            <a:r>
              <a:rPr lang="zh-CN" altLang="en-US" sz="2000" b="1" dirty="0">
                <a:solidFill>
                  <a:srgbClr val="008000"/>
                </a:solidFill>
                <a:latin typeface="Consolas" panose="020B0609020204030204" pitchFamily="49" charset="0"/>
              </a:rPr>
              <a:t>是初始化为的</a:t>
            </a:r>
            <a:r>
              <a:rPr lang="en-US" altLang="zh-CN" sz="2000" b="1" dirty="0">
                <a:solidFill>
                  <a:srgbClr val="008000"/>
                </a:solidFill>
                <a:latin typeface="Consolas" panose="020B0609020204030204" pitchFamily="49" charset="0"/>
              </a:rPr>
              <a:t>i</a:t>
            </a:r>
            <a:r>
              <a:rPr lang="zh-CN" altLang="en-US" sz="2000" b="1" dirty="0">
                <a:solidFill>
                  <a:srgbClr val="008000"/>
                </a:solidFill>
                <a:latin typeface="Consolas" panose="020B0609020204030204" pitchFamily="49" charset="0"/>
              </a:rPr>
              <a:t>的</a:t>
            </a:r>
            <a:r>
              <a:rPr lang="en-US" altLang="zh-CN" sz="2000" b="1" dirty="0">
                <a:solidFill>
                  <a:srgbClr val="008000"/>
                </a:solidFill>
                <a:latin typeface="Consolas" panose="020B0609020204030204" pitchFamily="49" charset="0"/>
              </a:rPr>
              <a:t>int</a:t>
            </a:r>
            <a:r>
              <a:rPr lang="zh-CN" altLang="en-US" sz="2000" b="1" dirty="0">
                <a:solidFill>
                  <a:srgbClr val="008000"/>
                </a:solidFill>
                <a:latin typeface="Consolas" panose="020B0609020204030204" pitchFamily="49" charset="0"/>
              </a:rPr>
              <a:t>引用</a:t>
            </a:r>
          </a:p>
          <a:p>
            <a:pPr algn="l"/>
            <a:r>
              <a:rPr lang="zh-CN" altLang="en-US" sz="2000" b="1" dirty="0">
                <a:solidFill>
                  <a:srgbClr val="008000"/>
                </a:solidFill>
                <a:latin typeface="Consolas" panose="020B0609020204030204" pitchFamily="49" charset="0"/>
              </a:rPr>
              <a:t>                 </a:t>
            </a:r>
            <a:r>
              <a:rPr lang="en-US" altLang="zh-CN" sz="2000" b="1" dirty="0">
                <a:solidFill>
                  <a:srgbClr val="008000"/>
                </a:solidFill>
                <a:latin typeface="Consolas" panose="020B0609020204030204" pitchFamily="49" charset="0"/>
              </a:rPr>
              <a:t>// i</a:t>
            </a:r>
            <a:r>
              <a:rPr lang="zh-CN" altLang="en-US" sz="2000" b="1" dirty="0">
                <a:solidFill>
                  <a:srgbClr val="008000"/>
                </a:solidFill>
                <a:latin typeface="Consolas" panose="020B0609020204030204" pitchFamily="49" charset="0"/>
              </a:rPr>
              <a:t>和</a:t>
            </a:r>
            <a:r>
              <a:rPr lang="en-US" altLang="zh-CN" sz="2000" b="1" dirty="0">
                <a:solidFill>
                  <a:srgbClr val="008000"/>
                </a:solidFill>
                <a:latin typeface="Consolas" panose="020B0609020204030204" pitchFamily="49" charset="0"/>
              </a:rPr>
              <a:t>j</a:t>
            </a:r>
            <a:r>
              <a:rPr lang="zh-CN" altLang="en-US" sz="2000" b="1" dirty="0">
                <a:solidFill>
                  <a:srgbClr val="008000"/>
                </a:solidFill>
                <a:latin typeface="Consolas" panose="020B0609020204030204" pitchFamily="49" charset="0"/>
              </a:rPr>
              <a:t>是同一个变量的两个别名</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cout &lt;&lt; "j=" &lt;&lt; j &lt;&lt; endl; </a:t>
            </a:r>
            <a:r>
              <a:rPr lang="en-US" altLang="zh-CN" sz="2000" b="1" dirty="0">
                <a:solidFill>
                  <a:srgbClr val="008000"/>
                </a:solidFill>
                <a:latin typeface="Consolas" panose="020B0609020204030204" pitchFamily="49" charset="0"/>
              </a:rPr>
              <a:t>// j=1</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i = 2;</a:t>
            </a:r>
          </a:p>
          <a:p>
            <a:pPr algn="l"/>
            <a:r>
              <a:rPr lang="zh-CN" altLang="en-US" sz="2000" b="1" dirty="0">
                <a:latin typeface="Consolas" panose="020B0609020204030204" pitchFamily="49" charset="0"/>
              </a:rPr>
              <a:t>    cout &lt;&lt; </a:t>
            </a:r>
            <a:r>
              <a:rPr lang="en-US" altLang="zh-CN" sz="2000" b="1" dirty="0">
                <a:latin typeface="Consolas" panose="020B0609020204030204" pitchFamily="49" charset="0"/>
              </a:rPr>
              <a:t>"</a:t>
            </a:r>
            <a:r>
              <a:rPr lang="zh-CN" altLang="en-US" sz="2000" b="1" dirty="0">
                <a:latin typeface="Consolas" panose="020B0609020204030204" pitchFamily="49" charset="0"/>
              </a:rPr>
              <a:t>j=</a:t>
            </a:r>
            <a:r>
              <a:rPr lang="en-US" altLang="zh-CN" sz="2000" b="1" dirty="0">
                <a:latin typeface="Consolas" panose="020B0609020204030204" pitchFamily="49" charset="0"/>
              </a:rPr>
              <a:t>"</a:t>
            </a:r>
            <a:r>
              <a:rPr lang="zh-CN" altLang="en-US" sz="2000" b="1" dirty="0">
                <a:latin typeface="Consolas" panose="020B0609020204030204" pitchFamily="49" charset="0"/>
              </a:rPr>
              <a:t> &lt;&lt; j &lt;&lt; endl; </a:t>
            </a:r>
            <a:r>
              <a:rPr lang="en-US" altLang="zh-CN" sz="2000" b="1" dirty="0">
                <a:solidFill>
                  <a:srgbClr val="008000"/>
                </a:solidFill>
                <a:latin typeface="Consolas" panose="020B0609020204030204" pitchFamily="49" charset="0"/>
              </a:rPr>
              <a:t>// j=2</a:t>
            </a:r>
            <a:r>
              <a:rPr lang="zh-CN" altLang="en-US" sz="2000" b="1" dirty="0">
                <a:solidFill>
                  <a:srgbClr val="008000"/>
                </a:solidFill>
                <a:latin typeface="Consolas" panose="020B0609020204030204" pitchFamily="49" charset="0"/>
              </a:rPr>
              <a:t>，修改</a:t>
            </a:r>
            <a:r>
              <a:rPr lang="en-US" altLang="zh-CN" sz="2000" b="1" dirty="0" err="1">
                <a:solidFill>
                  <a:srgbClr val="008000"/>
                </a:solidFill>
                <a:latin typeface="Consolas" panose="020B0609020204030204" pitchFamily="49" charset="0"/>
              </a:rPr>
              <a:t>i</a:t>
            </a:r>
            <a:r>
              <a:rPr lang="zh-CN" altLang="en-US" sz="2000" b="1" dirty="0">
                <a:solidFill>
                  <a:srgbClr val="008000"/>
                </a:solidFill>
                <a:latin typeface="Consolas" panose="020B0609020204030204" pitchFamily="49" charset="0"/>
              </a:rPr>
              <a:t>，等于修改</a:t>
            </a:r>
            <a:r>
              <a:rPr lang="en-US" altLang="zh-CN" sz="2000" b="1" dirty="0">
                <a:solidFill>
                  <a:srgbClr val="008000"/>
                </a:solidFill>
                <a:latin typeface="Consolas" panose="020B0609020204030204" pitchFamily="49" charset="0"/>
              </a:rPr>
              <a:t>j</a:t>
            </a:r>
            <a:endParaRPr lang="zh-CN" altLang="en-US" sz="2000" b="1" dirty="0">
              <a:latin typeface="Consolas" panose="020B0609020204030204" pitchFamily="49" charset="0"/>
            </a:endParaRPr>
          </a:p>
          <a:p>
            <a:pPr algn="l"/>
            <a:r>
              <a:rPr lang="zh-CN" altLang="en-US" sz="2000" b="1" dirty="0">
                <a:latin typeface="Consolas" panose="020B0609020204030204" pitchFamily="49" charset="0"/>
              </a:rPr>
              <a:t>    j = 3;</a:t>
            </a:r>
          </a:p>
          <a:p>
            <a:pPr algn="l"/>
            <a:r>
              <a:rPr lang="zh-CN" altLang="en-US" sz="2000" b="1" dirty="0">
                <a:latin typeface="Consolas" panose="020B0609020204030204" pitchFamily="49" charset="0"/>
              </a:rPr>
              <a:t>    cout &lt;&lt; </a:t>
            </a:r>
            <a:r>
              <a:rPr lang="en-US" altLang="zh-CN" sz="2000" b="1" dirty="0">
                <a:latin typeface="Consolas" panose="020B0609020204030204" pitchFamily="49" charset="0"/>
              </a:rPr>
              <a:t>"</a:t>
            </a:r>
            <a:r>
              <a:rPr lang="zh-CN" altLang="en-US" sz="2000" b="1" dirty="0">
                <a:latin typeface="Consolas" panose="020B0609020204030204" pitchFamily="49" charset="0"/>
              </a:rPr>
              <a:t>i=</a:t>
            </a:r>
            <a:r>
              <a:rPr lang="en-US" altLang="zh-CN" sz="2000" b="1" dirty="0">
                <a:latin typeface="Consolas" panose="020B0609020204030204" pitchFamily="49" charset="0"/>
              </a:rPr>
              <a:t>"</a:t>
            </a:r>
            <a:r>
              <a:rPr lang="zh-CN" altLang="en-US" sz="2000" b="1" dirty="0">
                <a:latin typeface="Consolas" panose="020B0609020204030204" pitchFamily="49" charset="0"/>
              </a:rPr>
              <a:t> &lt;&lt; i &lt;&lt; endl; </a:t>
            </a:r>
            <a:r>
              <a:rPr lang="en-US" altLang="zh-CN" sz="2000" b="1" dirty="0">
                <a:solidFill>
                  <a:srgbClr val="008000"/>
                </a:solidFill>
                <a:latin typeface="Consolas" panose="020B0609020204030204" pitchFamily="49" charset="0"/>
              </a:rPr>
              <a:t>// i=3</a:t>
            </a:r>
            <a:r>
              <a:rPr lang="zh-CN" altLang="en-US" sz="2000" b="1" dirty="0">
                <a:solidFill>
                  <a:srgbClr val="008000"/>
                </a:solidFill>
                <a:latin typeface="Consolas" panose="020B0609020204030204" pitchFamily="49" charset="0"/>
              </a:rPr>
              <a:t>，修改</a:t>
            </a:r>
            <a:r>
              <a:rPr lang="en-US" altLang="zh-CN" sz="2000" b="1" dirty="0">
                <a:solidFill>
                  <a:srgbClr val="008000"/>
                </a:solidFill>
                <a:latin typeface="Consolas" panose="020B0609020204030204" pitchFamily="49" charset="0"/>
              </a:rPr>
              <a:t>j</a:t>
            </a:r>
            <a:r>
              <a:rPr lang="zh-CN" altLang="en-US" sz="2000" b="1" dirty="0">
                <a:solidFill>
                  <a:srgbClr val="008000"/>
                </a:solidFill>
                <a:latin typeface="Consolas" panose="020B0609020204030204" pitchFamily="49" charset="0"/>
              </a:rPr>
              <a:t>，等于修改</a:t>
            </a:r>
            <a:r>
              <a:rPr lang="en-US" altLang="zh-CN" sz="2000" b="1" dirty="0" err="1">
                <a:solidFill>
                  <a:srgbClr val="008000"/>
                </a:solidFill>
                <a:latin typeface="Consolas" panose="020B0609020204030204" pitchFamily="49" charset="0"/>
              </a:rPr>
              <a:t>i</a:t>
            </a:r>
            <a:endParaRPr lang="zh-CN" altLang="en-US" sz="2000" b="1" dirty="0">
              <a:solidFill>
                <a:srgbClr val="008000"/>
              </a:solidFill>
              <a:latin typeface="Consolas" panose="020B0609020204030204" pitchFamily="49" charset="0"/>
            </a:endParaRP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return</a:t>
            </a:r>
            <a:r>
              <a:rPr lang="zh-CN" altLang="en-US" sz="2000" b="1" dirty="0">
                <a:latin typeface="Consolas" panose="020B0609020204030204" pitchFamily="49" charset="0"/>
              </a:rPr>
              <a:t> 0;</a:t>
            </a:r>
          </a:p>
          <a:p>
            <a:pPr algn="l"/>
            <a:r>
              <a:rPr lang="zh-CN" altLang="en-US" sz="2000" b="1" dirty="0">
                <a:latin typeface="Consolas" panose="020B0609020204030204" pitchFamily="49"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5"/>
          <p:cNvSpPr/>
          <p:nvPr/>
        </p:nvSpPr>
        <p:spPr>
          <a:xfrm>
            <a:off x="899592" y="3212976"/>
            <a:ext cx="5725144" cy="104761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lang="zh-CN" altLang="en-US" dirty="0"/>
              <a:t>引用</a:t>
            </a:r>
          </a:p>
        </p:txBody>
      </p:sp>
      <p:sp>
        <p:nvSpPr>
          <p:cNvPr id="3" name="内容占位符 2"/>
          <p:cNvSpPr>
            <a:spLocks noGrp="1"/>
          </p:cNvSpPr>
          <p:nvPr>
            <p:ph idx="1"/>
          </p:nvPr>
        </p:nvSpPr>
        <p:spPr/>
        <p:txBody>
          <a:bodyPr/>
          <a:lstStyle/>
          <a:p>
            <a:pPr>
              <a:lnSpc>
                <a:spcPct val="110000"/>
              </a:lnSpc>
            </a:pPr>
            <a:r>
              <a:rPr lang="zh-CN" altLang="en-US" dirty="0"/>
              <a:t>函数参数可以是引用类型，表示函数的形式参数与实际参数是同一个变量，改变形参将改变实参。如调用以下函数将交换实参的值：</a:t>
            </a:r>
            <a:endParaRPr lang="en-US" altLang="zh-CN" dirty="0"/>
          </a:p>
          <a:p>
            <a:pPr marL="0" indent="0">
              <a:lnSpc>
                <a:spcPct val="110000"/>
              </a:lnSpc>
              <a:buNone/>
            </a:pPr>
            <a:r>
              <a:rPr lang="en-US" altLang="zh-CN" dirty="0"/>
              <a:t>  </a:t>
            </a:r>
            <a:r>
              <a:rPr lang="en-US" altLang="zh-CN" sz="2200" dirty="0"/>
              <a:t>void swap(int&amp; a, int&amp; b)</a:t>
            </a:r>
          </a:p>
          <a:p>
            <a:pPr marL="0" indent="0">
              <a:lnSpc>
                <a:spcPct val="110000"/>
              </a:lnSpc>
              <a:buNone/>
            </a:pPr>
            <a:r>
              <a:rPr lang="en-US" altLang="zh-CN" sz="2200" dirty="0"/>
              <a:t>  {  int </a:t>
            </a:r>
            <a:r>
              <a:rPr lang="en-US" altLang="zh-CN" sz="2200" dirty="0" err="1"/>
              <a:t>tmp</a:t>
            </a:r>
            <a:r>
              <a:rPr lang="en-US" altLang="zh-CN" sz="2200" dirty="0"/>
              <a:t> = b; b = a; a = </a:t>
            </a:r>
            <a:r>
              <a:rPr lang="en-US" altLang="zh-CN" sz="2200" dirty="0" err="1"/>
              <a:t>tmp</a:t>
            </a:r>
            <a:r>
              <a:rPr lang="en-US" altLang="zh-CN" sz="2200" dirty="0"/>
              <a:t>; }</a:t>
            </a:r>
          </a:p>
          <a:p>
            <a:pPr>
              <a:lnSpc>
                <a:spcPct val="110000"/>
              </a:lnSpc>
            </a:pPr>
            <a:endParaRPr lang="en-US" altLang="zh-CN" dirty="0"/>
          </a:p>
          <a:p>
            <a:pPr>
              <a:lnSpc>
                <a:spcPct val="110000"/>
              </a:lnSpc>
            </a:pPr>
            <a:r>
              <a:rPr lang="zh-CN" altLang="en-US" dirty="0"/>
              <a:t>函数返回值可以是引用类型，但不得指向函数的临时变量</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比较：参数中的值、引用</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t>36</a:t>
            </a:fld>
            <a:endParaRPr lang="en-US" altLang="zh-CN"/>
          </a:p>
        </p:txBody>
      </p:sp>
      <p:cxnSp>
        <p:nvCxnSpPr>
          <p:cNvPr id="7" name="直接连接符 6"/>
          <p:cNvCxnSpPr/>
          <p:nvPr/>
        </p:nvCxnSpPr>
        <p:spPr>
          <a:xfrm>
            <a:off x="4572000" y="1484784"/>
            <a:ext cx="0" cy="496855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矩形 7"/>
          <p:cNvSpPr/>
          <p:nvPr/>
        </p:nvSpPr>
        <p:spPr>
          <a:xfrm>
            <a:off x="763643" y="1482402"/>
            <a:ext cx="3263885" cy="1754326"/>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void swap(</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b)</a:t>
            </a:r>
          </a:p>
          <a:p>
            <a:pPr eaLnBrk="1" hangingPunct="1"/>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 =  a;</a:t>
            </a:r>
          </a:p>
          <a:p>
            <a:pPr eaLnBrk="1" hangingPunct="1"/>
            <a:r>
              <a:rPr lang="en-US" altLang="zh-CN" b="1" dirty="0">
                <a:solidFill>
                  <a:srgbClr val="0000FF"/>
                </a:solidFill>
                <a:latin typeface="Courier" charset="0"/>
                <a:ea typeface="Courier" charset="0"/>
                <a:cs typeface="Courier" charset="0"/>
              </a:rPr>
              <a:t>	a =  b;</a:t>
            </a:r>
          </a:p>
          <a:p>
            <a:pPr eaLnBrk="1" hangingPunct="1"/>
            <a:r>
              <a:rPr lang="en-US" altLang="zh-CN" b="1" dirty="0">
                <a:solidFill>
                  <a:srgbClr val="0000FF"/>
                </a:solidFill>
                <a:latin typeface="Courier" charset="0"/>
                <a:ea typeface="Courier" charset="0"/>
                <a:cs typeface="Courier" charset="0"/>
              </a:rPr>
              <a:t>	b =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a:t>
            </a:r>
          </a:p>
        </p:txBody>
      </p:sp>
      <p:sp>
        <p:nvSpPr>
          <p:cNvPr id="9" name="矩形 8"/>
          <p:cNvSpPr/>
          <p:nvPr/>
        </p:nvSpPr>
        <p:spPr>
          <a:xfrm>
            <a:off x="755576" y="3231910"/>
            <a:ext cx="2029094" cy="369332"/>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swap(a, b);</a:t>
            </a:r>
          </a:p>
        </p:txBody>
      </p:sp>
      <p:cxnSp>
        <p:nvCxnSpPr>
          <p:cNvPr id="10" name="直接连接符 9"/>
          <p:cNvCxnSpPr/>
          <p:nvPr/>
        </p:nvCxnSpPr>
        <p:spPr>
          <a:xfrm>
            <a:off x="251520" y="3789040"/>
            <a:ext cx="4142024" cy="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5" name="矩形 14"/>
          <p:cNvSpPr/>
          <p:nvPr/>
        </p:nvSpPr>
        <p:spPr>
          <a:xfrm>
            <a:off x="763644" y="3974301"/>
            <a:ext cx="3520324" cy="1754326"/>
          </a:xfrm>
          <a:prstGeom prst="rect">
            <a:avLst/>
          </a:prstGeom>
        </p:spPr>
        <p:txBody>
          <a:bodyPr wrap="square">
            <a:spAutoFit/>
          </a:bodyPr>
          <a:lstStyle/>
          <a:p>
            <a:pPr eaLnBrk="1" hangingPunct="1"/>
            <a:r>
              <a:rPr lang="en-US" altLang="zh-CN" b="1" dirty="0">
                <a:solidFill>
                  <a:srgbClr val="0000FF"/>
                </a:solidFill>
                <a:latin typeface="Courier" charset="0"/>
                <a:ea typeface="Courier" charset="0"/>
                <a:cs typeface="Courier" charset="0"/>
              </a:rPr>
              <a:t>void swap(</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*b)</a:t>
            </a:r>
          </a:p>
          <a:p>
            <a:pPr eaLnBrk="1" hangingPunct="1"/>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int</a:t>
            </a:r>
            <a:r>
              <a:rPr lang="en-US" altLang="zh-CN" b="1" dirty="0">
                <a:solidFill>
                  <a:srgbClr val="0000FF"/>
                </a:solidFill>
                <a:latin typeface="Courier" charset="0"/>
                <a:ea typeface="Courier" charset="0"/>
                <a:cs typeface="Courier" charset="0"/>
              </a:rPr>
              <a:t>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 = *a;</a:t>
            </a:r>
          </a:p>
          <a:p>
            <a:pPr eaLnBrk="1" hangingPunct="1"/>
            <a:r>
              <a:rPr lang="en-US" altLang="zh-CN" b="1" dirty="0">
                <a:solidFill>
                  <a:srgbClr val="0000FF"/>
                </a:solidFill>
                <a:latin typeface="Courier" charset="0"/>
                <a:ea typeface="Courier" charset="0"/>
                <a:cs typeface="Courier" charset="0"/>
              </a:rPr>
              <a:t>	*a = *b;</a:t>
            </a:r>
          </a:p>
          <a:p>
            <a:pPr eaLnBrk="1" hangingPunct="1"/>
            <a:r>
              <a:rPr lang="en-US" altLang="zh-CN" b="1" dirty="0">
                <a:solidFill>
                  <a:srgbClr val="0000FF"/>
                </a:solidFill>
                <a:latin typeface="Courier" charset="0"/>
                <a:ea typeface="Courier" charset="0"/>
                <a:cs typeface="Courier" charset="0"/>
              </a:rPr>
              <a:t>	*b = </a:t>
            </a:r>
            <a:r>
              <a:rPr lang="en-US" altLang="zh-CN" b="1" dirty="0" err="1">
                <a:solidFill>
                  <a:srgbClr val="0000FF"/>
                </a:solidFill>
                <a:latin typeface="Courier" charset="0"/>
                <a:ea typeface="Courier" charset="0"/>
                <a:cs typeface="Courier" charset="0"/>
              </a:rPr>
              <a:t>tmp</a:t>
            </a:r>
            <a:r>
              <a:rPr lang="en-US" altLang="zh-CN" b="1" dirty="0">
                <a:solidFill>
                  <a:srgbClr val="0000FF"/>
                </a:solidFill>
                <a:latin typeface="Courier" charset="0"/>
                <a:ea typeface="Courier" charset="0"/>
                <a:cs typeface="Courier" charset="0"/>
              </a:rPr>
              <a:t>;</a:t>
            </a:r>
          </a:p>
          <a:p>
            <a:pPr eaLnBrk="1" hangingPunct="1"/>
            <a:r>
              <a:rPr lang="en-US" altLang="zh-CN" b="1" dirty="0">
                <a:solidFill>
                  <a:srgbClr val="0000FF"/>
                </a:solidFill>
                <a:latin typeface="Courier" charset="0"/>
                <a:ea typeface="Courier" charset="0"/>
                <a:cs typeface="Courier" charset="0"/>
              </a:rPr>
              <a:t>}</a:t>
            </a:r>
          </a:p>
        </p:txBody>
      </p:sp>
      <p:sp>
        <p:nvSpPr>
          <p:cNvPr id="16" name="矩形 15"/>
          <p:cNvSpPr/>
          <p:nvPr/>
        </p:nvSpPr>
        <p:spPr>
          <a:xfrm>
            <a:off x="755576" y="5805264"/>
            <a:ext cx="2357970" cy="369332"/>
          </a:xfrm>
          <a:prstGeom prst="rect">
            <a:avLst/>
          </a:prstGeom>
        </p:spPr>
        <p:txBody>
          <a:bodyPr wrap="square">
            <a:spAutoFit/>
          </a:bodyPr>
          <a:lstStyle/>
          <a:p>
            <a:r>
              <a:rPr lang="en-US" altLang="zh-CN" b="1" dirty="0">
                <a:solidFill>
                  <a:srgbClr val="0000FF"/>
                </a:solidFill>
                <a:latin typeface="Courier" charset="0"/>
                <a:ea typeface="Courier" charset="0"/>
                <a:cs typeface="Courier" charset="0"/>
              </a:rPr>
              <a:t>swap(&amp;a, &amp;b);</a:t>
            </a:r>
            <a:endParaRPr lang="zh-CN" altLang="en-US" dirty="0">
              <a:latin typeface="Courier" charset="0"/>
              <a:ea typeface="Courier" charset="0"/>
              <a:cs typeface="Courier" charset="0"/>
            </a:endParaRPr>
          </a:p>
        </p:txBody>
      </p:sp>
      <p:sp>
        <p:nvSpPr>
          <p:cNvPr id="17" name="矩形 16"/>
          <p:cNvSpPr/>
          <p:nvPr/>
        </p:nvSpPr>
        <p:spPr>
          <a:xfrm>
            <a:off x="5220072" y="2493047"/>
            <a:ext cx="3521560" cy="1754326"/>
          </a:xfrm>
          <a:prstGeom prst="rect">
            <a:avLst/>
          </a:prstGeom>
        </p:spPr>
        <p:txBody>
          <a:bodyPr wrap="square">
            <a:spAutoFit/>
          </a:bodyPr>
          <a:lstStyle/>
          <a:p>
            <a:pPr eaLnBrk="1" hangingPunct="1"/>
            <a:r>
              <a:rPr lang="en-US" altLang="zh-CN" b="1" dirty="0">
                <a:solidFill>
                  <a:srgbClr val="FF0000"/>
                </a:solidFill>
                <a:latin typeface="Courier" charset="0"/>
                <a:ea typeface="Courier" charset="0"/>
                <a:cs typeface="Courier" charset="0"/>
              </a:rPr>
              <a:t>void swap(</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&amp;a, </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&amp;b)</a:t>
            </a:r>
          </a:p>
          <a:p>
            <a:pPr eaLnBrk="1" hangingPunct="1"/>
            <a:r>
              <a:rPr lang="en-US" altLang="zh-CN" b="1" dirty="0">
                <a:solidFill>
                  <a:srgbClr val="FF0000"/>
                </a:solidFill>
                <a:latin typeface="Courier" charset="0"/>
                <a:ea typeface="Courier" charset="0"/>
                <a:cs typeface="Courier" charset="0"/>
              </a:rPr>
              <a:t>{</a:t>
            </a:r>
          </a:p>
          <a:p>
            <a:pPr eaLnBrk="1" hangingPunct="1"/>
            <a:r>
              <a:rPr lang="en-US" altLang="zh-CN" b="1" dirty="0">
                <a:solidFill>
                  <a:srgbClr val="FF0000"/>
                </a:solidFill>
                <a:latin typeface="Courier" charset="0"/>
                <a:ea typeface="Courier" charset="0"/>
                <a:cs typeface="Courier" charset="0"/>
              </a:rPr>
              <a:t>	</a:t>
            </a:r>
            <a:r>
              <a:rPr lang="en-US" altLang="zh-CN" b="1" dirty="0" err="1">
                <a:solidFill>
                  <a:srgbClr val="FF0000"/>
                </a:solidFill>
                <a:latin typeface="Courier" charset="0"/>
                <a:ea typeface="Courier" charset="0"/>
                <a:cs typeface="Courier" charset="0"/>
              </a:rPr>
              <a:t>int</a:t>
            </a:r>
            <a:r>
              <a:rPr lang="en-US" altLang="zh-CN" b="1" dirty="0">
                <a:solidFill>
                  <a:srgbClr val="FF0000"/>
                </a:solidFill>
                <a:latin typeface="Courier" charset="0"/>
                <a:ea typeface="Courier" charset="0"/>
                <a:cs typeface="Courier" charset="0"/>
              </a:rPr>
              <a:t> </a:t>
            </a:r>
            <a:r>
              <a:rPr lang="en-US" altLang="zh-CN" b="1" dirty="0" err="1">
                <a:solidFill>
                  <a:srgbClr val="FF0000"/>
                </a:solidFill>
                <a:latin typeface="Courier" charset="0"/>
                <a:ea typeface="Courier" charset="0"/>
                <a:cs typeface="Courier" charset="0"/>
              </a:rPr>
              <a:t>tmp</a:t>
            </a:r>
            <a:r>
              <a:rPr lang="en-US" altLang="zh-CN" b="1" dirty="0">
                <a:solidFill>
                  <a:srgbClr val="FF0000"/>
                </a:solidFill>
                <a:latin typeface="Courier" charset="0"/>
                <a:ea typeface="Courier" charset="0"/>
                <a:cs typeface="Courier" charset="0"/>
              </a:rPr>
              <a:t> =  a;</a:t>
            </a:r>
          </a:p>
          <a:p>
            <a:pPr eaLnBrk="1" hangingPunct="1"/>
            <a:r>
              <a:rPr lang="en-US" altLang="zh-CN" b="1" dirty="0">
                <a:solidFill>
                  <a:srgbClr val="FF0000"/>
                </a:solidFill>
                <a:latin typeface="Courier" charset="0"/>
                <a:ea typeface="Courier" charset="0"/>
                <a:cs typeface="Courier" charset="0"/>
              </a:rPr>
              <a:t>	a =  b;</a:t>
            </a:r>
          </a:p>
          <a:p>
            <a:pPr eaLnBrk="1" hangingPunct="1"/>
            <a:r>
              <a:rPr lang="en-US" altLang="zh-CN" b="1" dirty="0">
                <a:solidFill>
                  <a:srgbClr val="FF0000"/>
                </a:solidFill>
                <a:latin typeface="Courier" charset="0"/>
                <a:ea typeface="Courier" charset="0"/>
                <a:cs typeface="Courier" charset="0"/>
              </a:rPr>
              <a:t>	b = </a:t>
            </a:r>
            <a:r>
              <a:rPr lang="en-US" altLang="zh-CN" b="1" dirty="0" err="1">
                <a:solidFill>
                  <a:srgbClr val="FF0000"/>
                </a:solidFill>
                <a:latin typeface="Courier" charset="0"/>
                <a:ea typeface="Courier" charset="0"/>
                <a:cs typeface="Courier" charset="0"/>
              </a:rPr>
              <a:t>tmp</a:t>
            </a:r>
            <a:r>
              <a:rPr lang="en-US" altLang="zh-CN" b="1" dirty="0">
                <a:solidFill>
                  <a:srgbClr val="FF0000"/>
                </a:solidFill>
                <a:latin typeface="Courier" charset="0"/>
                <a:ea typeface="Courier" charset="0"/>
                <a:cs typeface="Courier" charset="0"/>
              </a:rPr>
              <a:t>;</a:t>
            </a:r>
          </a:p>
          <a:p>
            <a:pPr eaLnBrk="1" hangingPunct="1"/>
            <a:r>
              <a:rPr lang="en-US" altLang="zh-CN" b="1" dirty="0">
                <a:solidFill>
                  <a:srgbClr val="FF0000"/>
                </a:solidFill>
                <a:latin typeface="Courier" charset="0"/>
                <a:ea typeface="Courier" charset="0"/>
                <a:cs typeface="Courier" charset="0"/>
              </a:rPr>
              <a:t>}</a:t>
            </a:r>
          </a:p>
        </p:txBody>
      </p:sp>
      <p:sp>
        <p:nvSpPr>
          <p:cNvPr id="18" name="矩形 17"/>
          <p:cNvSpPr/>
          <p:nvPr/>
        </p:nvSpPr>
        <p:spPr>
          <a:xfrm>
            <a:off x="5236793" y="4355812"/>
            <a:ext cx="2193532" cy="369332"/>
          </a:xfrm>
          <a:prstGeom prst="rect">
            <a:avLst/>
          </a:prstGeom>
        </p:spPr>
        <p:txBody>
          <a:bodyPr wrap="square">
            <a:spAutoFit/>
          </a:bodyPr>
          <a:lstStyle/>
          <a:p>
            <a:pPr eaLnBrk="1" hangingPunct="1"/>
            <a:r>
              <a:rPr lang="en-US" altLang="zh-CN" b="1" dirty="0">
                <a:solidFill>
                  <a:srgbClr val="FF0000"/>
                </a:solidFill>
                <a:latin typeface="Courier" charset="0"/>
                <a:ea typeface="Courier" charset="0"/>
                <a:cs typeface="Courier" charset="0"/>
              </a:rPr>
              <a:t>swap(a,  b);</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引用</a:t>
            </a:r>
          </a:p>
        </p:txBody>
      </p:sp>
      <p:sp>
        <p:nvSpPr>
          <p:cNvPr id="3" name="内容占位符 2"/>
          <p:cNvSpPr>
            <a:spLocks noGrp="1"/>
          </p:cNvSpPr>
          <p:nvPr>
            <p:ph idx="1"/>
          </p:nvPr>
        </p:nvSpPr>
        <p:spPr>
          <a:xfrm>
            <a:off x="628650" y="1198270"/>
            <a:ext cx="8047806" cy="4749029"/>
          </a:xfrm>
        </p:spPr>
        <p:txBody>
          <a:bodyPr/>
          <a:lstStyle/>
          <a:p>
            <a:r>
              <a:rPr lang="zh-CN" altLang="en-US"/>
              <a:t>把引用作为返回值</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37</a:t>
            </a:fld>
            <a:endParaRPr lang="en-US" altLang="zh-CN"/>
          </a:p>
        </p:txBody>
      </p:sp>
      <p:sp>
        <p:nvSpPr>
          <p:cNvPr id="5" name="文本框 4"/>
          <p:cNvSpPr txBox="1"/>
          <p:nvPr/>
        </p:nvSpPr>
        <p:spPr>
          <a:xfrm>
            <a:off x="583986" y="2443821"/>
            <a:ext cx="8084264" cy="4093428"/>
          </a:xfrm>
          <a:prstGeom prst="rect">
            <a:avLst/>
          </a:prstGeom>
          <a:noFill/>
        </p:spPr>
        <p:txBody>
          <a:bodyPr wrap="none" rtlCol="0">
            <a:spAutoFit/>
          </a:bodyPr>
          <a:lstStyle/>
          <a:p>
            <a:pPr algn="l"/>
            <a:r>
              <a:rPr lang="zh-CN" altLang="en-US" sz="2000" b="1" dirty="0">
                <a:latin typeface="Consolas" panose="020B0609020204030204" pitchFamily="49" charset="0"/>
              </a:rPr>
              <a:t>#</a:t>
            </a:r>
            <a:r>
              <a:rPr lang="zh-CN" altLang="en-US" sz="2000" b="1" dirty="0">
                <a:solidFill>
                  <a:srgbClr val="B40062"/>
                </a:solidFill>
                <a:latin typeface="Consolas" panose="020B0609020204030204" pitchFamily="49" charset="0"/>
              </a:rPr>
              <a:t>include</a:t>
            </a:r>
            <a:r>
              <a:rPr lang="zh-CN" altLang="en-US" sz="2000" b="1" dirty="0">
                <a:latin typeface="Consolas" panose="020B0609020204030204" pitchFamily="49" charset="0"/>
              </a:rPr>
              <a:t> &lt;iostream&gt;</a:t>
            </a:r>
          </a:p>
          <a:p>
            <a:pPr algn="l"/>
            <a:r>
              <a:rPr lang="zh-CN" altLang="en-US" sz="2000" b="1" dirty="0">
                <a:solidFill>
                  <a:srgbClr val="B40062"/>
                </a:solidFill>
                <a:latin typeface="Consolas" panose="020B0609020204030204" pitchFamily="49" charset="0"/>
              </a:rPr>
              <a:t>using</a:t>
            </a:r>
            <a:r>
              <a:rPr lang="zh-CN" altLang="en-US" sz="2000" b="1" dirty="0">
                <a:latin typeface="Consolas" panose="020B0609020204030204" pitchFamily="49" charset="0"/>
              </a:rPr>
              <a:t> namespace std;</a:t>
            </a:r>
          </a:p>
          <a:p>
            <a:pPr algn="l"/>
            <a:endParaRPr lang="zh-CN" altLang="en-US" sz="2000" b="1" dirty="0">
              <a:latin typeface="Consolas" panose="020B0609020204030204" pitchFamily="49" charset="0"/>
            </a:endParaRPr>
          </a:p>
          <a:p>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a[3] = {1,3,5};</a:t>
            </a:r>
            <a:r>
              <a:rPr lang="en-US" altLang="zh-CN" sz="2000" b="1" dirty="0">
                <a:solidFill>
                  <a:srgbClr val="008000"/>
                </a:solidFill>
                <a:latin typeface="Consolas" panose="020B0609020204030204" pitchFamily="49" charset="0"/>
              </a:rPr>
              <a:t> // </a:t>
            </a:r>
            <a:r>
              <a:rPr lang="zh-CN" altLang="en-US" sz="2000" b="1" dirty="0">
                <a:solidFill>
                  <a:srgbClr val="008000"/>
                </a:solidFill>
                <a:latin typeface="Consolas" panose="020B0609020204030204" pitchFamily="49" charset="0"/>
              </a:rPr>
              <a:t>全局数组</a:t>
            </a:r>
            <a:endParaRPr lang="zh-CN" altLang="en-US" sz="2000" b="1" dirty="0">
              <a:latin typeface="Consolas" panose="020B0609020204030204" pitchFamily="49" charset="0"/>
            </a:endParaRPr>
          </a:p>
          <a:p>
            <a:pPr algn="l"/>
            <a:r>
              <a:rPr lang="zh-CN" altLang="en-US" sz="2000" b="1" dirty="0">
                <a:solidFill>
                  <a:srgbClr val="B40062"/>
                </a:solidFill>
                <a:latin typeface="Consolas" panose="020B0609020204030204" pitchFamily="49" charset="0"/>
              </a:rPr>
              <a:t>int&amp; </a:t>
            </a:r>
            <a:r>
              <a:rPr lang="zh-CN" altLang="en-US" sz="2000" b="1" dirty="0">
                <a:latin typeface="Consolas" panose="020B0609020204030204" pitchFamily="49" charset="0"/>
              </a:rPr>
              <a:t>get(int i) { return a[i]; } </a:t>
            </a:r>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返回</a:t>
            </a:r>
            <a:r>
              <a:rPr lang="en-US" altLang="zh-CN" sz="2000" b="1" dirty="0">
                <a:solidFill>
                  <a:srgbClr val="008000"/>
                </a:solidFill>
                <a:latin typeface="Consolas" panose="020B0609020204030204" pitchFamily="49" charset="0"/>
              </a:rPr>
              <a:t>a[i]</a:t>
            </a:r>
            <a:r>
              <a:rPr lang="zh-CN" altLang="en-US" sz="2000" b="1" dirty="0">
                <a:solidFill>
                  <a:srgbClr val="008000"/>
                </a:solidFill>
                <a:latin typeface="Consolas" panose="020B0609020204030204" pitchFamily="49" charset="0"/>
              </a:rPr>
              <a:t>的引用</a:t>
            </a:r>
            <a:endParaRPr lang="zh-CN" altLang="en-US" sz="2000" b="1" dirty="0">
              <a:latin typeface="Consolas" panose="020B0609020204030204" pitchFamily="49" charset="0"/>
            </a:endParaRPr>
          </a:p>
          <a:p>
            <a:pPr algn="l"/>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main() {</a:t>
            </a:r>
          </a:p>
          <a:p>
            <a:pPr algn="l"/>
            <a:r>
              <a:rPr lang="zh-CN" altLang="en-US" sz="2000" b="1" dirty="0">
                <a:latin typeface="Consolas" panose="020B0609020204030204" pitchFamily="49" charset="0"/>
              </a:rPr>
              <a:t>    for(int i = 0; i &lt; 3; i++) {</a:t>
            </a:r>
          </a:p>
          <a:p>
            <a:pPr algn="l"/>
            <a:r>
              <a:rPr lang="zh-CN" altLang="en-US" sz="2000" b="1" dirty="0">
                <a:latin typeface="Consolas" panose="020B0609020204030204" pitchFamily="49" charset="0"/>
              </a:rPr>
              <a:t>        cout &lt;&lt; "old a[" &lt;&lt; i &lt;&lt; "]=" &lt;&lt; get(i) &lt;&lt; endl;</a:t>
            </a:r>
          </a:p>
          <a:p>
            <a:pPr algn="l"/>
            <a:r>
              <a:rPr lang="zh-CN" altLang="en-US" sz="2000" b="1" dirty="0">
                <a:latin typeface="Consolas" panose="020B0609020204030204" pitchFamily="49" charset="0"/>
              </a:rPr>
              <a:t>        get(i) += 1;</a:t>
            </a:r>
          </a:p>
          <a:p>
            <a:pPr algn="l"/>
            <a:r>
              <a:rPr lang="zh-CN" altLang="en-US" sz="2000" b="1" dirty="0">
                <a:latin typeface="Consolas" panose="020B0609020204030204" pitchFamily="49" charset="0"/>
              </a:rPr>
              <a:t>        cout &lt;&lt; "new a[" &lt;&lt; i &lt;&lt; "]=" &lt;&lt; get(i) &lt;&lt; endl;</a:t>
            </a:r>
          </a:p>
          <a:p>
            <a:pPr algn="l"/>
            <a:r>
              <a:rPr lang="zh-CN" altLang="en-US" sz="2000" b="1" dirty="0">
                <a:latin typeface="Consolas" panose="020B0609020204030204" pitchFamily="49" charset="0"/>
              </a:rPr>
              <a:t>    }</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return</a:t>
            </a:r>
            <a:r>
              <a:rPr lang="zh-CN" altLang="en-US" sz="2000" b="1" dirty="0">
                <a:latin typeface="Consolas" panose="020B0609020204030204" pitchFamily="49" charset="0"/>
              </a:rPr>
              <a:t> 0;</a:t>
            </a:r>
          </a:p>
          <a:p>
            <a:pPr algn="l"/>
            <a:r>
              <a:rPr lang="zh-CN" altLang="en-US" sz="2000" b="1" dirty="0">
                <a:latin typeface="Consolas" panose="020B0609020204030204" pitchFamily="49" charset="0"/>
              </a:rPr>
              <a:t>}</a:t>
            </a:r>
          </a:p>
        </p:txBody>
      </p:sp>
      <p:sp>
        <p:nvSpPr>
          <p:cNvPr id="6" name="文本框 5"/>
          <p:cNvSpPr txBox="1"/>
          <p:nvPr/>
        </p:nvSpPr>
        <p:spPr>
          <a:xfrm>
            <a:off x="6559992" y="1198270"/>
            <a:ext cx="1506220" cy="1938020"/>
          </a:xfrm>
          <a:prstGeom prst="rect">
            <a:avLst/>
          </a:prstGeom>
          <a:noFill/>
        </p:spPr>
        <p:txBody>
          <a:bodyPr wrap="none" rtlCol="0">
            <a:spAutoFit/>
          </a:bodyPr>
          <a:lstStyle/>
          <a:p>
            <a:pPr algn="l"/>
            <a:r>
              <a:rPr lang="zh-CN" altLang="en-US" sz="2000" b="1" dirty="0">
                <a:solidFill>
                  <a:srgbClr val="008000"/>
                </a:solidFill>
              </a:rPr>
              <a:t>old a[0]=1</a:t>
            </a:r>
          </a:p>
          <a:p>
            <a:pPr algn="l"/>
            <a:r>
              <a:rPr lang="zh-CN" altLang="en-US" sz="2000" b="1" dirty="0">
                <a:solidFill>
                  <a:srgbClr val="008000"/>
                </a:solidFill>
              </a:rPr>
              <a:t>new a[0]=2</a:t>
            </a:r>
          </a:p>
          <a:p>
            <a:pPr algn="l"/>
            <a:r>
              <a:rPr lang="zh-CN" altLang="en-US" sz="2000" b="1" dirty="0">
                <a:solidFill>
                  <a:srgbClr val="008000"/>
                </a:solidFill>
              </a:rPr>
              <a:t>old a[1]=3</a:t>
            </a:r>
          </a:p>
          <a:p>
            <a:pPr algn="l"/>
            <a:r>
              <a:rPr lang="zh-CN" altLang="en-US" sz="2000" b="1" dirty="0">
                <a:solidFill>
                  <a:srgbClr val="008000"/>
                </a:solidFill>
              </a:rPr>
              <a:t>new a[1]=4</a:t>
            </a:r>
          </a:p>
          <a:p>
            <a:pPr algn="l"/>
            <a:r>
              <a:rPr lang="zh-CN" altLang="en-US" sz="2000" b="1" dirty="0">
                <a:solidFill>
                  <a:srgbClr val="008000"/>
                </a:solidFill>
              </a:rPr>
              <a:t>old a[2]=5</a:t>
            </a:r>
          </a:p>
          <a:p>
            <a:pPr algn="l"/>
            <a:r>
              <a:rPr lang="zh-CN" altLang="en-US" sz="2000" b="1" dirty="0">
                <a:solidFill>
                  <a:srgbClr val="008000"/>
                </a:solidFill>
              </a:rPr>
              <a:t>new a[2]=6</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引用</a:t>
            </a:r>
          </a:p>
        </p:txBody>
      </p:sp>
      <p:sp>
        <p:nvSpPr>
          <p:cNvPr id="3" name="内容占位符 2"/>
          <p:cNvSpPr>
            <a:spLocks noGrp="1"/>
          </p:cNvSpPr>
          <p:nvPr>
            <p:ph idx="1"/>
          </p:nvPr>
        </p:nvSpPr>
        <p:spPr>
          <a:xfrm>
            <a:off x="359532" y="1609671"/>
            <a:ext cx="8424936" cy="4749029"/>
          </a:xfrm>
        </p:spPr>
        <p:txBody>
          <a:bodyPr/>
          <a:lstStyle/>
          <a:p>
            <a:r>
              <a:rPr lang="zh-CN" altLang="en-US" sz="3200" dirty="0"/>
              <a:t>和指针的区别</a:t>
            </a:r>
          </a:p>
          <a:p>
            <a:pPr lvl="1"/>
            <a:r>
              <a:rPr lang="zh-CN" altLang="en-US" sz="2800" dirty="0"/>
              <a:t>不存在空引用。引用必须连接到一块合法的内存。</a:t>
            </a:r>
            <a:endParaRPr lang="en-US" altLang="zh-CN" sz="2800" dirty="0"/>
          </a:p>
          <a:p>
            <a:pPr lvl="1"/>
            <a:endParaRPr lang="zh-CN" altLang="en-US" sz="2800" dirty="0"/>
          </a:p>
          <a:p>
            <a:pPr lvl="1"/>
            <a:r>
              <a:rPr lang="zh-CN" altLang="en-US" sz="2800" dirty="0"/>
              <a:t>一旦引用被初始化为一个对象，就不能被指向到另一个对象。指针可以在任何时候指向到另一个对象。</a:t>
            </a:r>
          </a:p>
          <a:p>
            <a:pPr lvl="1"/>
            <a:endParaRPr lang="en-US" altLang="zh-CN" sz="2800" dirty="0"/>
          </a:p>
          <a:p>
            <a:pPr lvl="1"/>
            <a:r>
              <a:rPr lang="zh-CN" altLang="en-US" sz="2800" dirty="0"/>
              <a:t>引用必须在创建时被初始化为一个对象。指针可以在初始化时置空，之后再指向对象。</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反思：为什么要“引用”？</a:t>
            </a:r>
          </a:p>
        </p:txBody>
      </p:sp>
      <p:sp>
        <p:nvSpPr>
          <p:cNvPr id="3" name="内容占位符 2"/>
          <p:cNvSpPr>
            <a:spLocks noGrp="1"/>
          </p:cNvSpPr>
          <p:nvPr>
            <p:ph idx="1"/>
          </p:nvPr>
        </p:nvSpPr>
        <p:spPr>
          <a:xfrm>
            <a:off x="179512" y="1628800"/>
            <a:ext cx="8496944" cy="4104456"/>
          </a:xfrm>
        </p:spPr>
        <p:txBody>
          <a:bodyPr/>
          <a:lstStyle/>
          <a:p>
            <a:r>
              <a:rPr kumimoji="1" lang="en-US" altLang="zh-CN" sz="2200" dirty="0"/>
              <a:t>The easiest way to think about a reference is as </a:t>
            </a:r>
            <a:r>
              <a:rPr kumimoji="1" lang="en-US" altLang="zh-CN" sz="2200" dirty="0">
                <a:solidFill>
                  <a:srgbClr val="FF0000"/>
                </a:solidFill>
              </a:rPr>
              <a:t>a fancy pointer</a:t>
            </a:r>
            <a:r>
              <a:rPr kumimoji="1" lang="en-US" altLang="zh-CN" sz="2200" dirty="0"/>
              <a:t>. You </a:t>
            </a:r>
            <a:r>
              <a:rPr kumimoji="1" lang="en-US" altLang="zh-CN" sz="2200" dirty="0">
                <a:solidFill>
                  <a:srgbClr val="008000"/>
                </a:solidFill>
              </a:rPr>
              <a:t>never have to wonder whether it’s been initialized(the compiler enforces it) and how to dereference it(the compiler does it).</a:t>
            </a:r>
          </a:p>
          <a:p>
            <a:pPr marL="0" indent="0" algn="r">
              <a:buNone/>
            </a:pPr>
            <a:r>
              <a:rPr kumimoji="1" lang="en-US" altLang="zh-CN" sz="2200" dirty="0"/>
              <a:t>——《Thinking in C++》</a:t>
            </a:r>
          </a:p>
          <a:p>
            <a:pPr lvl="4"/>
            <a:endParaRPr kumimoji="1" lang="en-US" altLang="zh-CN" dirty="0"/>
          </a:p>
          <a:p>
            <a:r>
              <a:rPr kumimoji="1" lang="zh-CN" altLang="en-US" dirty="0"/>
              <a:t>引用的优势：更灵活地支持运算符重载</a:t>
            </a:r>
            <a:endParaRPr kumimoji="1" lang="en-US" altLang="zh-CN" dirty="0"/>
          </a:p>
          <a:p>
            <a:pPr lvl="1"/>
            <a:r>
              <a:rPr kumimoji="1" lang="zh-CN" altLang="en-US" dirty="0"/>
              <a:t>运算符重载是为了写法上的方便，如重载‘</a:t>
            </a:r>
            <a:r>
              <a:rPr kumimoji="1" lang="en-US" altLang="zh-CN" dirty="0"/>
              <a:t>+=</a:t>
            </a:r>
            <a:r>
              <a:rPr kumimoji="1" lang="zh-CN" altLang="en-US" dirty="0"/>
              <a:t>’，使得类的两个对象可以像数字一样相加：</a:t>
            </a:r>
            <a:r>
              <a:rPr kumimoji="1" lang="en-US" altLang="zh-CN" dirty="0"/>
              <a:t>a+=b</a:t>
            </a:r>
          </a:p>
          <a:p>
            <a:pPr lvl="1"/>
            <a:r>
              <a:rPr kumimoji="1" lang="zh-CN" altLang="en-US" dirty="0"/>
              <a:t>但如果没有引用，且在值传递对象不合适的情况下，需要使用指针进行重载，即使用者需要进行显式的</a:t>
            </a:r>
            <a:r>
              <a:rPr kumimoji="1" lang="zh-CN" altLang="en-CN" dirty="0"/>
              <a:t>取地址</a:t>
            </a:r>
            <a:r>
              <a:rPr kumimoji="1" lang="zh-CN" altLang="en-US" dirty="0"/>
              <a:t>操作：</a:t>
            </a:r>
            <a:r>
              <a:rPr kumimoji="1" lang="en-US" altLang="zh-CN" dirty="0"/>
              <a:t>a+=&amp;b</a:t>
            </a:r>
            <a:r>
              <a:rPr kumimoji="1" lang="zh-CN" altLang="en-US" dirty="0"/>
              <a:t>，这是不方便的</a:t>
            </a:r>
            <a:endParaRPr kumimoji="1" lang="en-US" altLang="zh-CN" dirty="0"/>
          </a:p>
          <a:p>
            <a:r>
              <a:rPr kumimoji="1" lang="zh-CN" altLang="en-US" dirty="0"/>
              <a:t>引用的特性：创建时</a:t>
            </a:r>
            <a:r>
              <a:rPr kumimoji="1" lang="zh-CN" altLang="en-US" dirty="0">
                <a:solidFill>
                  <a:srgbClr val="FF0000"/>
                </a:solidFill>
              </a:rPr>
              <a:t>必须初始化</a:t>
            </a:r>
            <a:r>
              <a:rPr kumimoji="1" lang="zh-CN" altLang="en-US" dirty="0"/>
              <a:t>、初始化后便不能指向其他对象，不存在空引用，相对指针</a:t>
            </a:r>
            <a:r>
              <a:rPr kumimoji="1" lang="zh-CN" altLang="en-US" dirty="0">
                <a:solidFill>
                  <a:srgbClr val="FF0000"/>
                </a:solidFill>
              </a:rPr>
              <a:t>更安全</a:t>
            </a:r>
            <a:endParaRPr kumimoji="1" lang="en-US" altLang="zh-CN" dirty="0">
              <a:solidFill>
                <a:srgbClr val="FF0000"/>
              </a:solidFill>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如何使含有对象的程序更可靠？</a:t>
            </a:r>
            <a:endParaRPr kumimoji="1" lang="en-US" dirty="0"/>
          </a:p>
        </p:txBody>
      </p:sp>
      <p:sp>
        <p:nvSpPr>
          <p:cNvPr id="4" name="内容占位符 3"/>
          <p:cNvSpPr>
            <a:spLocks noGrp="1"/>
          </p:cNvSpPr>
          <p:nvPr>
            <p:ph idx="1"/>
          </p:nvPr>
        </p:nvSpPr>
        <p:spPr/>
        <p:txBody>
          <a:bodyPr/>
          <a:lstStyle/>
          <a:p>
            <a:r>
              <a:rPr lang="en-US" altLang="zh-CN" dirty="0">
                <a:latin typeface="华文楷体" panose="02010600040101010101" pitchFamily="2" charset="-122"/>
              </a:rPr>
              <a:t>OOP</a:t>
            </a:r>
            <a:r>
              <a:rPr lang="zh-CN" altLang="en-US" dirty="0">
                <a:latin typeface="华文楷体" panose="02010600040101010101" pitchFamily="2" charset="-122"/>
              </a:rPr>
              <a:t>三性：简单性、清晰性、普遍性</a:t>
            </a:r>
            <a:endParaRPr lang="en-US" altLang="zh-CN" dirty="0">
              <a:latin typeface="华文楷体" panose="02010600040101010101" pitchFamily="2" charset="-122"/>
            </a:endParaRPr>
          </a:p>
          <a:p>
            <a:r>
              <a:rPr lang="zh-CN" altLang="zh-CN" dirty="0">
                <a:latin typeface="华文楷体" panose="02010600040101010101" pitchFamily="2" charset="-122"/>
              </a:rPr>
              <a:t>对用户定义类型进行严格的</a:t>
            </a:r>
            <a:r>
              <a:rPr lang="zh-CN" altLang="zh-CN" dirty="0">
                <a:solidFill>
                  <a:srgbClr val="FF0000"/>
                </a:solidFill>
                <a:latin typeface="华文楷体" panose="02010600040101010101" pitchFamily="2" charset="-122"/>
              </a:rPr>
              <a:t>类型检查</a:t>
            </a:r>
            <a:endParaRPr lang="en-US" altLang="zh-CN" dirty="0">
              <a:solidFill>
                <a:srgbClr val="FF0000"/>
              </a:solidFill>
              <a:latin typeface="华文楷体" panose="02010600040101010101" pitchFamily="2" charset="-122"/>
            </a:endParaRPr>
          </a:p>
          <a:p>
            <a:r>
              <a:rPr lang="zh-CN" altLang="zh-CN" dirty="0">
                <a:solidFill>
                  <a:srgbClr val="FF0000"/>
                </a:solidFill>
                <a:latin typeface="华文楷体" panose="02010600040101010101" pitchFamily="2" charset="-122"/>
              </a:rPr>
              <a:t>隐藏实现</a:t>
            </a:r>
            <a:r>
              <a:rPr lang="zh-CN" altLang="zh-CN" dirty="0">
                <a:latin typeface="华文楷体" panose="02010600040101010101" pitchFamily="2" charset="-122"/>
              </a:rPr>
              <a:t>，防止受到不必要的干扰</a:t>
            </a:r>
            <a:endParaRPr lang="en-US" altLang="zh-CN" dirty="0">
              <a:latin typeface="华文楷体" panose="02010600040101010101" pitchFamily="2" charset="-122"/>
            </a:endParaRPr>
          </a:p>
          <a:p>
            <a:pPr lvl="1"/>
            <a:r>
              <a:rPr lang="zh-CN" altLang="zh-CN" dirty="0">
                <a:sym typeface="华文仿宋" panose="02010600040101010101" pitchFamily="2" charset="-122"/>
              </a:rPr>
              <a:t>由于</a:t>
            </a:r>
            <a:r>
              <a:rPr lang="zh-CN" altLang="zh-CN" dirty="0">
                <a:solidFill>
                  <a:srgbClr val="FF0000"/>
                </a:solidFill>
                <a:sym typeface="华文仿宋" panose="02010600040101010101" pitchFamily="2" charset="-122"/>
              </a:rPr>
              <a:t>隐藏实现</a:t>
            </a:r>
            <a:r>
              <a:rPr lang="zh-CN" altLang="zh-CN" dirty="0">
                <a:sym typeface="华文仿宋" panose="02010600040101010101" pitchFamily="2" charset="-122"/>
              </a:rPr>
              <a:t>（访问权限控制），对象的有些私有数据成员只有类的设计者知道，而且只允许类的成员函数访问。</a:t>
            </a:r>
            <a:endParaRPr lang="en-US" altLang="zh-CN" dirty="0">
              <a:latin typeface="华文楷体" panose="02010600040101010101" pitchFamily="2" charset="-122"/>
            </a:endParaRPr>
          </a:p>
          <a:p>
            <a:r>
              <a:rPr lang="zh-CN" altLang="zh-CN" dirty="0">
                <a:latin typeface="华文楷体" panose="02010600040101010101" pitchFamily="2" charset="-122"/>
              </a:rPr>
              <a:t>对象的初始化和清除，需要</a:t>
            </a:r>
            <a:r>
              <a:rPr lang="zh-CN" altLang="zh-CN" dirty="0">
                <a:solidFill>
                  <a:srgbClr val="FF0000"/>
                </a:solidFill>
                <a:latin typeface="华文楷体" panose="02010600040101010101" pitchFamily="2" charset="-122"/>
              </a:rPr>
              <a:t>自动进行</a:t>
            </a:r>
            <a:endParaRPr lang="en-US" altLang="zh-CN" dirty="0">
              <a:solidFill>
                <a:srgbClr val="FF0000"/>
              </a:solidFill>
              <a:latin typeface="华文楷体" panose="02010600040101010101" pitchFamily="2" charset="-122"/>
            </a:endParaRPr>
          </a:p>
          <a:p>
            <a:pPr lvl="1"/>
            <a:r>
              <a:rPr lang="zh-CN" altLang="zh-CN" dirty="0">
                <a:sym typeface="华文仿宋" panose="02010600040101010101" pitchFamily="2" charset="-122"/>
              </a:rPr>
              <a:t>忘记初始化或清除变量可能会导致程序崩溃。</a:t>
            </a:r>
            <a:endParaRPr lang="en-US" altLang="zh-CN" dirty="0">
              <a:sym typeface="华文仿宋" panose="02010600040101010101" pitchFamily="2" charset="-122"/>
            </a:endParaRPr>
          </a:p>
          <a:p>
            <a:pPr lvl="1"/>
            <a:r>
              <a:rPr lang="zh-CN" altLang="zh-CN" dirty="0">
                <a:sym typeface="华文仿宋" panose="02010600040101010101" pitchFamily="2" charset="-122"/>
              </a:rPr>
              <a:t>由类生成的对象是一种新型的变量，也要</a:t>
            </a:r>
            <a:r>
              <a:rPr lang="zh-CN" altLang="zh-CN" dirty="0">
                <a:solidFill>
                  <a:srgbClr val="FF0000"/>
                </a:solidFill>
                <a:sym typeface="华文仿宋" panose="02010600040101010101" pitchFamily="2" charset="-122"/>
              </a:rPr>
              <a:t>初始化</a:t>
            </a:r>
            <a:r>
              <a:rPr lang="zh-CN" altLang="zh-CN" dirty="0">
                <a:sym typeface="华文仿宋" panose="02010600040101010101" pitchFamily="2" charset="-122"/>
              </a:rPr>
              <a:t>。</a:t>
            </a:r>
            <a:endParaRPr lang="en-US" altLang="zh-CN" dirty="0">
              <a:sym typeface="华文仿宋" panose="02010600040101010101" pitchFamily="2" charset="-122"/>
            </a:endParaRPr>
          </a:p>
          <a:p>
            <a:pPr lvl="1"/>
            <a:r>
              <a:rPr lang="zh-CN" altLang="zh-CN" dirty="0">
                <a:sym typeface="华文仿宋" panose="02010600040101010101" pitchFamily="2" charset="-122"/>
              </a:rPr>
              <a:t>尽管可以由通过显式调用对象成员函数来初始化对象，但这种做法缺少</a:t>
            </a:r>
            <a:r>
              <a:rPr lang="zh-CN" altLang="zh-CN" dirty="0">
                <a:solidFill>
                  <a:srgbClr val="FF0000"/>
                </a:solidFill>
                <a:sym typeface="华文仿宋" panose="02010600040101010101" pitchFamily="2" charset="-122"/>
              </a:rPr>
              <a:t>强制性</a:t>
            </a:r>
            <a:r>
              <a:rPr lang="zh-CN" altLang="zh-CN" dirty="0">
                <a:sym typeface="华文仿宋" panose="02010600040101010101" pitchFamily="2" charset="-122"/>
              </a:rPr>
              <a:t>，因而容易被程序员遗忘。</a:t>
            </a:r>
            <a:endParaRPr lang="en-US" altLang="zh-CN" dirty="0">
              <a:sym typeface="华文仿宋"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z="4000" dirty="0"/>
              <a:t>思考：如何像基本类型一样的操作</a:t>
            </a:r>
            <a:r>
              <a:rPr kumimoji="1" lang="en-US" altLang="zh-CN" sz="4000" dirty="0"/>
              <a:t>?</a:t>
            </a:r>
            <a:endParaRPr kumimoji="1" lang="zh-CN" altLang="en-US" sz="4000" dirty="0"/>
          </a:p>
        </p:txBody>
      </p:sp>
      <p:sp>
        <p:nvSpPr>
          <p:cNvPr id="3" name="内容占位符 2"/>
          <p:cNvSpPr>
            <a:spLocks noGrp="1"/>
          </p:cNvSpPr>
          <p:nvPr>
            <p:ph idx="1"/>
          </p:nvPr>
        </p:nvSpPr>
        <p:spPr>
          <a:xfrm>
            <a:off x="611560" y="1268760"/>
            <a:ext cx="8047806" cy="4749029"/>
          </a:xfrm>
        </p:spPr>
        <p:txBody>
          <a:bodyPr/>
          <a:lstStyle/>
          <a:p>
            <a:r>
              <a:rPr lang="zh-CN" altLang="en-US" b="1" dirty="0"/>
              <a:t>基本类型和自定义类型的差别是什么？</a:t>
            </a:r>
            <a:endParaRPr lang="en-US" altLang="zh-CN" b="1" dirty="0"/>
          </a:p>
          <a:p>
            <a:r>
              <a:rPr lang="zh-CN" altLang="en-US" dirty="0"/>
              <a:t>基本类型：</a:t>
            </a:r>
            <a:r>
              <a:rPr lang="en-US" altLang="zh-CN" dirty="0" err="1"/>
              <a:t>int</a:t>
            </a:r>
            <a:r>
              <a:rPr lang="en-US" altLang="zh-CN" dirty="0"/>
              <a:t>,</a:t>
            </a:r>
            <a:r>
              <a:rPr lang="zh-CN" altLang="en-US" dirty="0"/>
              <a:t> </a:t>
            </a:r>
            <a:r>
              <a:rPr lang="en-US" altLang="zh-CN" dirty="0"/>
              <a:t>long,</a:t>
            </a:r>
            <a:r>
              <a:rPr lang="zh-CN" altLang="en-US" dirty="0"/>
              <a:t> </a:t>
            </a:r>
            <a:r>
              <a:rPr lang="en-US" altLang="zh-CN" dirty="0"/>
              <a:t>char,</a:t>
            </a:r>
            <a:r>
              <a:rPr lang="zh-CN" altLang="en-US" dirty="0"/>
              <a:t> </a:t>
            </a:r>
            <a:r>
              <a:rPr lang="en-US" altLang="zh-CN" dirty="0"/>
              <a:t>double,</a:t>
            </a:r>
            <a:r>
              <a:rPr lang="zh-CN" altLang="en-US" dirty="0"/>
              <a:t> </a:t>
            </a:r>
            <a:r>
              <a:rPr lang="en-US" altLang="zh-CN" dirty="0"/>
              <a:t>float</a:t>
            </a:r>
          </a:p>
          <a:p>
            <a:r>
              <a:rPr lang="zh-CN" altLang="en-US" dirty="0"/>
              <a:t>自定义类型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如何像基本类型的</a:t>
            </a:r>
            <a:r>
              <a:rPr lang="zh-CN" altLang="en-US" dirty="0">
                <a:solidFill>
                  <a:srgbClr val="FF0000"/>
                </a:solidFill>
              </a:rPr>
              <a:t>操作</a:t>
            </a:r>
            <a:r>
              <a:rPr lang="en-US" altLang="zh-CN" dirty="0">
                <a:solidFill>
                  <a:srgbClr val="FF0000"/>
                </a:solidFill>
              </a:rPr>
              <a:t>(</a:t>
            </a:r>
            <a:r>
              <a:rPr lang="zh-CN" altLang="en-US" dirty="0">
                <a:solidFill>
                  <a:srgbClr val="FF0000"/>
                </a:solidFill>
              </a:rPr>
              <a:t>功能</a:t>
            </a:r>
            <a:r>
              <a:rPr lang="en-US" altLang="zh-CN" dirty="0">
                <a:solidFill>
                  <a:srgbClr val="FF0000"/>
                </a:solidFill>
              </a:rPr>
              <a:t>)</a:t>
            </a:r>
            <a:r>
              <a:rPr lang="zh-CN" altLang="en-US" dirty="0"/>
              <a:t>一样，实现对自定义类型的类似</a:t>
            </a:r>
            <a:r>
              <a:rPr lang="zh-CN" altLang="en-US" dirty="0">
                <a:solidFill>
                  <a:srgbClr val="FF0000"/>
                </a:solidFill>
              </a:rPr>
              <a:t>操作</a:t>
            </a:r>
            <a:r>
              <a:rPr lang="en-US" altLang="zh-CN" dirty="0">
                <a:solidFill>
                  <a:srgbClr val="FF0000"/>
                </a:solidFill>
              </a:rPr>
              <a:t>(</a:t>
            </a:r>
            <a:r>
              <a:rPr lang="zh-CN" altLang="en-US" dirty="0">
                <a:solidFill>
                  <a:srgbClr val="FF0000"/>
                </a:solidFill>
              </a:rPr>
              <a:t>功能</a:t>
            </a:r>
            <a:r>
              <a:rPr lang="en-US" altLang="zh-CN" dirty="0">
                <a:solidFill>
                  <a:srgbClr val="FF0000"/>
                </a:solidFill>
              </a:rPr>
              <a:t>)</a:t>
            </a:r>
          </a:p>
        </p:txBody>
      </p:sp>
      <p:sp>
        <p:nvSpPr>
          <p:cNvPr id="5" name="矩形 4"/>
          <p:cNvSpPr/>
          <p:nvPr/>
        </p:nvSpPr>
        <p:spPr>
          <a:xfrm>
            <a:off x="3203848" y="2594323"/>
            <a:ext cx="5887566" cy="2677656"/>
          </a:xfrm>
          <a:prstGeom prst="rect">
            <a:avLst/>
          </a:prstGeom>
        </p:spPr>
        <p:txBody>
          <a:bodyPr wrap="square">
            <a:spAutoFit/>
          </a:bodyPr>
          <a:lstStyle/>
          <a:p>
            <a:r>
              <a:rPr lang="en-US" altLang="zh-CN" sz="2400" dirty="0">
                <a:solidFill>
                  <a:srgbClr val="0066CC"/>
                </a:solidFill>
                <a:latin typeface="Consolas" panose="020B0609020204030204" pitchFamily="49" charset="0"/>
              </a:rPr>
              <a:t>class</a:t>
            </a:r>
            <a:r>
              <a:rPr lang="zh-CN" altLang="en-US" sz="2400" dirty="0">
                <a:latin typeface="Consolas" panose="020B0609020204030204" pitchFamily="49" charset="0"/>
              </a:rPr>
              <a:t> </a:t>
            </a:r>
            <a:r>
              <a:rPr lang="en-US" altLang="zh-CN" sz="2400" dirty="0">
                <a:latin typeface="Consolas" panose="020B0609020204030204" pitchFamily="49" charset="0"/>
              </a:rPr>
              <a:t>Test</a:t>
            </a:r>
            <a:r>
              <a:rPr lang="zh-CN" altLang="en-US" sz="2400" dirty="0">
                <a:latin typeface="Consolas" panose="020B0609020204030204" pitchFamily="49" charset="0"/>
              </a:rPr>
              <a:t> </a:t>
            </a:r>
            <a:r>
              <a:rPr lang="en-US" altLang="zh-CN" sz="2400" dirty="0">
                <a:latin typeface="Consolas" panose="020B0609020204030204" pitchFamily="49" charset="0"/>
              </a:rPr>
              <a:t>{</a:t>
            </a:r>
          </a:p>
          <a:p>
            <a:r>
              <a:rPr lang="en-US" altLang="zh-CN" sz="2400" dirty="0">
                <a:latin typeface="Consolas" panose="020B0609020204030204" pitchFamily="49" charset="0"/>
              </a:rPr>
              <a:t>	</a:t>
            </a:r>
            <a:r>
              <a:rPr lang="en-US" altLang="zh-CN" sz="2400" dirty="0" err="1">
                <a:latin typeface="Consolas" panose="020B0609020204030204" pitchFamily="49" charset="0"/>
              </a:rPr>
              <a:t>int</a:t>
            </a:r>
            <a:r>
              <a:rPr lang="zh-CN" altLang="en-US" sz="2400" dirty="0">
                <a:latin typeface="Consolas" panose="020B0609020204030204" pitchFamily="49" charset="0"/>
              </a:rPr>
              <a:t> </a:t>
            </a:r>
            <a:r>
              <a:rPr lang="en-US" altLang="zh-CN" sz="2400" dirty="0">
                <a:latin typeface="Consolas" panose="020B0609020204030204" pitchFamily="49" charset="0"/>
              </a:rPr>
              <a:t>data[100];</a:t>
            </a:r>
          </a:p>
          <a:p>
            <a:r>
              <a:rPr lang="en-US" altLang="zh-CN" sz="2400" dirty="0">
                <a:solidFill>
                  <a:srgbClr val="0066CC"/>
                </a:solidFill>
                <a:latin typeface="Consolas" panose="020B0609020204030204" pitchFamily="49" charset="0"/>
              </a:rPr>
              <a:t>public</a:t>
            </a:r>
            <a:r>
              <a:rPr lang="en-US" altLang="zh-CN" sz="2400" dirty="0">
                <a:latin typeface="Consolas" panose="020B0609020204030204" pitchFamily="49" charset="0"/>
              </a:rPr>
              <a:t>:</a:t>
            </a:r>
          </a:p>
          <a:p>
            <a:r>
              <a:rPr lang="en-US" altLang="zh-CN" sz="2400" dirty="0">
                <a:latin typeface="Consolas" panose="020B0609020204030204" pitchFamily="49" charset="0"/>
              </a:rPr>
              <a:t>	void</a:t>
            </a:r>
            <a:r>
              <a:rPr lang="zh-CN" altLang="en-US" sz="2400" dirty="0">
                <a:latin typeface="Consolas" panose="020B0609020204030204" pitchFamily="49" charset="0"/>
              </a:rPr>
              <a:t> </a:t>
            </a:r>
            <a:r>
              <a:rPr lang="en-US" altLang="zh-CN" sz="2400" dirty="0" err="1">
                <a:latin typeface="Consolas" panose="020B0609020204030204" pitchFamily="49" charset="0"/>
              </a:rPr>
              <a:t>setdata</a:t>
            </a:r>
            <a:r>
              <a:rPr lang="en-US" altLang="zh-CN" sz="2400" dirty="0">
                <a:latin typeface="Consolas" panose="020B0609020204030204" pitchFamily="49" charset="0"/>
              </a:rPr>
              <a:t>(</a:t>
            </a:r>
            <a:r>
              <a:rPr lang="en-US" altLang="zh-CN" sz="2400" dirty="0" err="1">
                <a:latin typeface="Consolas" panose="020B0609020204030204" pitchFamily="49" charset="0"/>
              </a:rPr>
              <a:t>const</a:t>
            </a:r>
            <a:r>
              <a:rPr lang="zh-CN" altLang="en-US" sz="2400" dirty="0">
                <a:latin typeface="Consolas" panose="020B0609020204030204" pitchFamily="49" charset="0"/>
              </a:rPr>
              <a:t> </a:t>
            </a:r>
            <a:r>
              <a:rPr lang="en-US" altLang="zh-CN" sz="2400" dirty="0" err="1">
                <a:latin typeface="Consolas" panose="020B0609020204030204" pitchFamily="49" charset="0"/>
              </a:rPr>
              <a:t>int</a:t>
            </a:r>
            <a:r>
              <a:rPr lang="zh-CN" altLang="en-US" sz="2400" dirty="0">
                <a:latin typeface="Consolas" panose="020B0609020204030204" pitchFamily="49" charset="0"/>
              </a:rPr>
              <a:t>*</a:t>
            </a:r>
            <a:r>
              <a:rPr lang="en-US" altLang="zh-CN" sz="2400" dirty="0">
                <a:latin typeface="Consolas" panose="020B0609020204030204" pitchFamily="49" charset="0"/>
              </a:rPr>
              <a:t>);</a:t>
            </a:r>
          </a:p>
          <a:p>
            <a:r>
              <a:rPr lang="en-US" altLang="zh-CN" sz="2400" dirty="0">
                <a:latin typeface="Consolas" panose="020B0609020204030204" pitchFamily="49" charset="0"/>
              </a:rPr>
              <a:t>	</a:t>
            </a:r>
            <a:r>
              <a:rPr lang="en-US" altLang="zh-CN" sz="2400" dirty="0" err="1">
                <a:latin typeface="Consolas" panose="020B0609020204030204" pitchFamily="49" charset="0"/>
              </a:rPr>
              <a:t>const</a:t>
            </a:r>
            <a:r>
              <a:rPr lang="zh-CN" altLang="en-US" sz="2400" dirty="0">
                <a:latin typeface="Consolas" panose="020B0609020204030204" pitchFamily="49" charset="0"/>
              </a:rPr>
              <a:t> </a:t>
            </a:r>
            <a:r>
              <a:rPr lang="en-US" altLang="zh-CN" sz="2400" dirty="0" err="1">
                <a:latin typeface="Consolas" panose="020B0609020204030204" pitchFamily="49" charset="0"/>
              </a:rPr>
              <a:t>int</a:t>
            </a:r>
            <a:r>
              <a:rPr lang="zh-CN" altLang="en-US" sz="2400" dirty="0">
                <a:latin typeface="Consolas" panose="020B0609020204030204" pitchFamily="49" charset="0"/>
              </a:rPr>
              <a:t>* </a:t>
            </a:r>
            <a:r>
              <a:rPr lang="en-US" altLang="zh-CN" sz="2400" dirty="0" err="1">
                <a:latin typeface="Consolas" panose="020B0609020204030204" pitchFamily="49" charset="0"/>
              </a:rPr>
              <a:t>getdata</a:t>
            </a:r>
            <a:r>
              <a:rPr lang="en-US" altLang="zh-CN" sz="2400" dirty="0">
                <a:latin typeface="Consolas" panose="020B0609020204030204" pitchFamily="49" charset="0"/>
              </a:rPr>
              <a:t>();</a:t>
            </a:r>
          </a:p>
          <a:p>
            <a:r>
              <a:rPr lang="en-US" altLang="zh-CN" sz="2400" dirty="0">
                <a:latin typeface="Consolas" panose="020B0609020204030204" pitchFamily="49" charset="0"/>
              </a:rPr>
              <a:t>	void</a:t>
            </a:r>
            <a:r>
              <a:rPr lang="zh-CN" altLang="en-US" sz="2400" dirty="0">
                <a:latin typeface="Consolas" panose="020B0609020204030204" pitchFamily="49" charset="0"/>
              </a:rPr>
              <a:t> </a:t>
            </a:r>
            <a:r>
              <a:rPr lang="en-US" altLang="zh-CN" sz="2400" dirty="0">
                <a:latin typeface="Consolas" panose="020B0609020204030204" pitchFamily="49" charset="0"/>
              </a:rPr>
              <a:t>operation1(</a:t>
            </a:r>
            <a:r>
              <a:rPr lang="en-US" altLang="zh-CN" sz="2400" dirty="0" err="1">
                <a:latin typeface="Consolas" panose="020B0609020204030204" pitchFamily="49" charset="0"/>
              </a:rPr>
              <a:t>int</a:t>
            </a:r>
            <a:r>
              <a:rPr lang="en-US" altLang="zh-CN" sz="2400" dirty="0">
                <a:latin typeface="Consolas" panose="020B0609020204030204" pitchFamily="49" charset="0"/>
              </a:rPr>
              <a:t>);</a:t>
            </a:r>
          </a:p>
          <a:p>
            <a:r>
              <a:rPr lang="en-US" altLang="zh-CN" sz="2400" dirty="0">
                <a:latin typeface="Consolas" panose="020B0609020204030204" pitchFamily="49" charset="0"/>
              </a:rPr>
              <a:t>};</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40</a:t>
            </a:fld>
            <a:endParaRPr lang="en-US" altLang="zh-CN"/>
          </a:p>
        </p:txBody>
      </p:sp>
    </p:spTree>
    <p:extLst>
      <p:ext uri="{BB962C8B-B14F-4D97-AF65-F5344CB8AC3E}">
        <p14:creationId xmlns:p14="http://schemas.microsoft.com/office/powerpoint/2010/main" val="2746816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dirty="0"/>
              <a:t>类的运算符重载</a:t>
            </a:r>
          </a:p>
        </p:txBody>
      </p:sp>
      <p:sp>
        <p:nvSpPr>
          <p:cNvPr id="3" name="内容占位符 2"/>
          <p:cNvSpPr>
            <a:spLocks noGrp="1"/>
          </p:cNvSpPr>
          <p:nvPr>
            <p:ph idx="1"/>
          </p:nvPr>
        </p:nvSpPr>
        <p:spPr>
          <a:xfrm>
            <a:off x="637852" y="1442195"/>
            <a:ext cx="8367811" cy="5083149"/>
          </a:xfrm>
        </p:spPr>
        <p:txBody>
          <a:bodyPr/>
          <a:lstStyle/>
          <a:p>
            <a:r>
              <a:rPr kumimoji="1" lang="zh-CN" altLang="en-US" dirty="0"/>
              <a:t>为什么需要类运算符重载？</a:t>
            </a:r>
            <a:endParaRPr kumimoji="1" lang="en-US" altLang="zh-CN" dirty="0"/>
          </a:p>
          <a:p>
            <a:pPr lvl="1"/>
            <a:r>
              <a:rPr kumimoji="1" lang="zh-CN" altLang="en-US" dirty="0"/>
              <a:t>用户自定义类，没有对常用的运算符进行定义，比如想要表示两个类对象相加，无法采用</a:t>
            </a:r>
            <a:r>
              <a:rPr kumimoji="1" lang="en-US" altLang="zh-CN" dirty="0" err="1"/>
              <a:t>a+b</a:t>
            </a:r>
            <a:r>
              <a:rPr kumimoji="1" lang="zh-CN" altLang="en-US" dirty="0"/>
              <a:t>这种方式。</a:t>
            </a:r>
            <a:endParaRPr kumimoji="1" lang="en-US" altLang="zh-CN" dirty="0"/>
          </a:p>
          <a:p>
            <a:pPr lvl="1"/>
            <a:r>
              <a:rPr kumimoji="1" lang="zh-CN" altLang="en-US" dirty="0"/>
              <a:t>可以采取定义一个</a:t>
            </a:r>
            <a:r>
              <a:rPr kumimoji="1" lang="en-US" altLang="zh-CN" dirty="0"/>
              <a:t>add</a:t>
            </a:r>
            <a:r>
              <a:rPr kumimoji="1" lang="zh-CN" altLang="en-US" dirty="0"/>
              <a:t>函数的方式，解决这种问题。</a:t>
            </a:r>
            <a:endParaRPr kumimoji="1" lang="en-US" altLang="zh-CN" dirty="0"/>
          </a:p>
          <a:p>
            <a:pPr lvl="1"/>
            <a:endParaRPr kumimoji="1" lang="en-US" altLang="zh-CN" dirty="0"/>
          </a:p>
          <a:p>
            <a:pPr lvl="1"/>
            <a:endParaRPr kumimoji="1" lang="en-US" altLang="zh-CN" dirty="0"/>
          </a:p>
          <a:p>
            <a:pPr lvl="1"/>
            <a:endParaRPr kumimoji="1" lang="en-US" altLang="zh-CN" dirty="0"/>
          </a:p>
          <a:p>
            <a:pPr lvl="1"/>
            <a:endParaRPr kumimoji="1" lang="en-US" altLang="zh-CN" dirty="0"/>
          </a:p>
          <a:p>
            <a:pPr lvl="1"/>
            <a:r>
              <a:rPr kumimoji="1" lang="zh-CN" altLang="en-US" dirty="0"/>
              <a:t>但这种实现方式，在调用的时候，会和基础类型差别很大，缺少</a:t>
            </a:r>
            <a:r>
              <a:rPr kumimoji="1" lang="zh-CN" altLang="en-US" b="1" dirty="0">
                <a:solidFill>
                  <a:srgbClr val="FF0000"/>
                </a:solidFill>
              </a:rPr>
              <a:t>编程的一致性</a:t>
            </a:r>
            <a:r>
              <a:rPr kumimoji="1" lang="zh-CN" altLang="en-US" dirty="0"/>
              <a:t>。需要过多地区分自定义类和基础类别，调用起来也不方便。</a:t>
            </a:r>
            <a:endParaRPr kumimoji="1" lang="en-US" altLang="zh-CN" dirty="0"/>
          </a:p>
          <a:p>
            <a:pPr lvl="1"/>
            <a:r>
              <a:rPr kumimoji="1" lang="zh-CN" altLang="en-US" dirty="0"/>
              <a:t>因此，我们引入</a:t>
            </a:r>
            <a:r>
              <a:rPr kumimoji="1" lang="zh-CN" altLang="en-US" b="1" dirty="0">
                <a:solidFill>
                  <a:srgbClr val="FF0000"/>
                </a:solidFill>
              </a:rPr>
              <a:t>运算符重载</a:t>
            </a:r>
            <a:endParaRPr kumimoji="1" lang="zh-CN" altLang="en-US" b="1"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41</a:t>
            </a:fld>
            <a:endParaRPr lang="en-US" altLang="zh-CN"/>
          </a:p>
        </p:txBody>
      </p:sp>
      <p:sp>
        <p:nvSpPr>
          <p:cNvPr id="5" name="文本框 4"/>
          <p:cNvSpPr txBox="1"/>
          <p:nvPr/>
        </p:nvSpPr>
        <p:spPr>
          <a:xfrm>
            <a:off x="2180649" y="3068960"/>
            <a:ext cx="5282215" cy="1200329"/>
          </a:xfrm>
          <a:prstGeom prst="rect">
            <a:avLst/>
          </a:prstGeom>
          <a:noFill/>
        </p:spPr>
        <p:txBody>
          <a:bodyPr wrap="none" rtlCol="0">
            <a:spAutoFit/>
          </a:bodyPr>
          <a:lstStyle/>
          <a:p>
            <a:pPr marL="0" indent="0" defTabSz="914400" eaLnBrk="1" hangingPunct="1">
              <a:buFont typeface="Wingdings" panose="05000000000000000000" pitchFamily="2" charset="2"/>
              <a:buNone/>
            </a:pPr>
            <a:r>
              <a:rPr lang="en-US" altLang="zh-CN" sz="2400" b="1" dirty="0">
                <a:latin typeface="Consolas" panose="020B0609020204030204" pitchFamily="49" charset="0"/>
              </a:rPr>
              <a:t>A add(A </a:t>
            </a:r>
            <a:r>
              <a:rPr lang="en-US" altLang="zh-CN" sz="2400" b="1" dirty="0" err="1">
                <a:latin typeface="Consolas" panose="020B0609020204030204" pitchFamily="49" charset="0"/>
              </a:rPr>
              <a:t>a</a:t>
            </a:r>
            <a:r>
              <a:rPr lang="en-US" altLang="zh-CN" sz="2400" b="1" dirty="0">
                <a:latin typeface="Consolas" panose="020B0609020204030204" pitchFamily="49" charset="0"/>
              </a:rPr>
              <a:t>, A b) {</a:t>
            </a:r>
          </a:p>
          <a:p>
            <a:pPr marL="0" indent="0" defTabSz="914400" eaLnBrk="1" hangingPunct="1">
              <a:buFont typeface="Wingdings" panose="05000000000000000000" pitchFamily="2" charset="2"/>
              <a:buNone/>
            </a:pPr>
            <a:r>
              <a:rPr lang="en-US" altLang="zh-CN" sz="2400" b="1" dirty="0">
                <a:latin typeface="Consolas" panose="020B0609020204030204" pitchFamily="49" charset="0"/>
              </a:rPr>
              <a:t>    return A(</a:t>
            </a:r>
            <a:r>
              <a:rPr lang="en-US" altLang="zh-CN" sz="2400" b="1" dirty="0" err="1">
                <a:latin typeface="Consolas" panose="020B0609020204030204" pitchFamily="49" charset="0"/>
              </a:rPr>
              <a:t>a.data</a:t>
            </a:r>
            <a:r>
              <a:rPr lang="en-US" altLang="zh-CN" sz="2400" b="1" dirty="0">
                <a:latin typeface="Consolas" panose="020B0609020204030204" pitchFamily="49" charset="0"/>
              </a:rPr>
              <a:t> + </a:t>
            </a:r>
            <a:r>
              <a:rPr lang="en-US" altLang="zh-CN" sz="2400" b="1" dirty="0" err="1">
                <a:latin typeface="Consolas" panose="020B0609020204030204" pitchFamily="49" charset="0"/>
              </a:rPr>
              <a:t>b.data</a:t>
            </a:r>
            <a:r>
              <a:rPr lang="en-US" altLang="zh-CN" sz="2400" b="1" dirty="0">
                <a:latin typeface="Consolas" panose="020B0609020204030204" pitchFamily="49" charset="0"/>
              </a:rPr>
              <a:t>);</a:t>
            </a:r>
          </a:p>
          <a:p>
            <a:pPr marL="0" indent="0" defTabSz="914400" eaLnBrk="1" hangingPunct="1">
              <a:buFont typeface="Wingdings" panose="05000000000000000000" pitchFamily="2" charset="2"/>
              <a:buNone/>
            </a:pPr>
            <a:r>
              <a:rPr lang="en-US" altLang="zh-CN" sz="2400" b="1" dirty="0">
                <a:latin typeface="Consolas" panose="020B0609020204030204" pitchFamily="49" charset="0"/>
              </a:rPr>
              <a:t>}</a:t>
            </a:r>
            <a:endParaRPr lang="zh-CN" altLang="en-US" sz="2400" b="1" dirty="0">
              <a:latin typeface="Consolas" panose="020B060902020403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运算符重载</a:t>
            </a:r>
          </a:p>
        </p:txBody>
      </p:sp>
      <p:sp>
        <p:nvSpPr>
          <p:cNvPr id="3" name="内容占位符 2"/>
          <p:cNvSpPr>
            <a:spLocks noGrp="1"/>
          </p:cNvSpPr>
          <p:nvPr>
            <p:ph idx="1"/>
          </p:nvPr>
        </p:nvSpPr>
        <p:spPr/>
        <p:txBody>
          <a:bodyPr/>
          <a:lstStyle/>
          <a:p>
            <a:r>
              <a:rPr lang="zh-CN" altLang="en-US" dirty="0"/>
              <a:t>运算符重载需要按规则声明执行该运算的函数</a:t>
            </a:r>
            <a:endParaRPr lang="en-US" altLang="zh-CN" dirty="0"/>
          </a:p>
          <a:p>
            <a:pPr lvl="1"/>
            <a:r>
              <a:rPr lang="zh-CN" altLang="en-US" dirty="0"/>
              <a:t>例如 </a:t>
            </a:r>
            <a:r>
              <a:rPr lang="en-US" altLang="zh-CN" dirty="0"/>
              <a:t>+ </a:t>
            </a:r>
            <a:r>
              <a:rPr lang="zh-CN" altLang="en-US" dirty="0"/>
              <a:t>对应 </a:t>
            </a:r>
            <a:r>
              <a:rPr lang="en-US" altLang="zh-CN" dirty="0"/>
              <a:t>operator+</a:t>
            </a:r>
          </a:p>
          <a:p>
            <a:r>
              <a:rPr lang="zh-CN" altLang="en-US" dirty="0"/>
              <a:t>运算重载一般有两种方式（注意参数不同）</a:t>
            </a:r>
            <a:endParaRPr lang="en-US" altLang="zh-CN" dirty="0"/>
          </a:p>
          <a:p>
            <a:pPr lvl="1"/>
            <a:r>
              <a:rPr lang="zh-CN" altLang="en-US" dirty="0">
                <a:solidFill>
                  <a:srgbClr val="FF0000"/>
                </a:solidFill>
              </a:rPr>
              <a:t>全局函数</a:t>
            </a:r>
            <a:r>
              <a:rPr lang="zh-CN" altLang="en-US" dirty="0"/>
              <a:t>的运算符重载</a:t>
            </a:r>
            <a:endParaRPr lang="en-US" altLang="zh-CN" dirty="0"/>
          </a:p>
          <a:p>
            <a:pPr marL="457200" lvl="1" indent="0">
              <a:buNone/>
            </a:pPr>
            <a:r>
              <a:rPr lang="en-US" altLang="zh-CN" dirty="0"/>
              <a:t>	A</a:t>
            </a:r>
            <a:r>
              <a:rPr lang="zh-CN" altLang="en-US" dirty="0"/>
              <a:t> </a:t>
            </a:r>
            <a:r>
              <a:rPr lang="en-US" altLang="zh-CN" dirty="0"/>
              <a:t>operator+(A </a:t>
            </a:r>
            <a:r>
              <a:rPr lang="en-US" altLang="zh-CN" dirty="0" err="1"/>
              <a:t>a</a:t>
            </a:r>
            <a:r>
              <a:rPr lang="en-US" altLang="zh-CN" dirty="0"/>
              <a:t>, A b) {…}</a:t>
            </a:r>
          </a:p>
          <a:p>
            <a:pPr lvl="1"/>
            <a:r>
              <a:rPr lang="zh-CN" altLang="en-US" dirty="0">
                <a:solidFill>
                  <a:srgbClr val="FF0000"/>
                </a:solidFill>
                <a:sym typeface="+mn-ea"/>
              </a:rPr>
              <a:t>成员函数</a:t>
            </a:r>
            <a:r>
              <a:rPr lang="zh-CN" altLang="en-US" dirty="0">
                <a:sym typeface="+mn-ea"/>
              </a:rPr>
              <a:t>的运算符重载</a:t>
            </a:r>
            <a:endParaRPr lang="en-US" altLang="zh-CN" dirty="0">
              <a:sym typeface="+mn-ea"/>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42</a:t>
            </a:fld>
            <a:endParaRPr lang="en-US" altLang="zh-CN"/>
          </a:p>
        </p:txBody>
      </p:sp>
      <p:sp>
        <p:nvSpPr>
          <p:cNvPr id="5" name="文本框 4"/>
          <p:cNvSpPr txBox="1"/>
          <p:nvPr/>
        </p:nvSpPr>
        <p:spPr>
          <a:xfrm>
            <a:off x="5080635" y="2759075"/>
            <a:ext cx="309880" cy="521970"/>
          </a:xfrm>
          <a:prstGeom prst="rect">
            <a:avLst/>
          </a:prstGeom>
          <a:noFill/>
        </p:spPr>
        <p:txBody>
          <a:bodyPr wrap="none" rtlCol="0">
            <a:spAutoFit/>
          </a:bodyPr>
          <a:lstStyle/>
          <a:p>
            <a:endParaRPr lang="en-US" altLang="zh-CN" sz="2800" b="1" dirty="0"/>
          </a:p>
        </p:txBody>
      </p:sp>
      <p:sp>
        <p:nvSpPr>
          <p:cNvPr id="6" name="文本框 5"/>
          <p:cNvSpPr txBox="1"/>
          <p:nvPr/>
        </p:nvSpPr>
        <p:spPr>
          <a:xfrm>
            <a:off x="1547664" y="4259704"/>
            <a:ext cx="4214615" cy="1938992"/>
          </a:xfrm>
          <a:prstGeom prst="rect">
            <a:avLst/>
          </a:prstGeom>
          <a:noFill/>
        </p:spPr>
        <p:txBody>
          <a:bodyPr wrap="none" rtlCol="0">
            <a:spAutoFit/>
          </a:bodyPr>
          <a:lstStyle/>
          <a:p>
            <a:r>
              <a:rPr lang="en-US" altLang="zh-CN" sz="2400" dirty="0">
                <a:latin typeface="Consolas" panose="020B0609020204030204" pitchFamily="49" charset="0"/>
              </a:rPr>
              <a:t>class A{</a:t>
            </a:r>
          </a:p>
          <a:p>
            <a:r>
              <a:rPr lang="en-US" altLang="zh-CN" sz="2400" dirty="0">
                <a:latin typeface="Consolas" panose="020B0609020204030204" pitchFamily="49" charset="0"/>
              </a:rPr>
              <a:t>	int data;</a:t>
            </a:r>
          </a:p>
          <a:p>
            <a:r>
              <a:rPr lang="en-US" altLang="zh-CN" sz="2400" dirty="0">
                <a:latin typeface="Consolas" panose="020B0609020204030204" pitchFamily="49" charset="0"/>
              </a:rPr>
              <a:t>public:</a:t>
            </a:r>
          </a:p>
          <a:p>
            <a:r>
              <a:rPr lang="en-US" altLang="zh-CN" sz="2400" dirty="0">
                <a:latin typeface="Consolas" panose="020B0609020204030204" pitchFamily="49" charset="0"/>
              </a:rPr>
              <a:t>	A operator+(A b) {…};</a:t>
            </a:r>
          </a:p>
          <a:p>
            <a:r>
              <a:rPr lang="en-US" altLang="zh-CN" sz="2400" dirty="0">
                <a:latin typeface="Consolas" panose="020B0609020204030204" pitchFamily="49" charset="0"/>
              </a:rPr>
              <a:t>};</a:t>
            </a:r>
            <a:endParaRPr lang="zh-CN" altLang="en-US" sz="2400" dirty="0">
              <a:latin typeface="Consolas" panose="020B06090202040302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11560" y="251749"/>
            <a:ext cx="7920880" cy="6463308"/>
          </a:xfrm>
          <a:prstGeom prst="rect">
            <a:avLst/>
          </a:prstGeom>
          <a:noFill/>
        </p:spPr>
        <p:txBody>
          <a:bodyPr wrap="square" rtlCol="0">
            <a:spAutoFit/>
          </a:bodyPr>
          <a:lstStyle/>
          <a:p>
            <a:r>
              <a:rPr lang="en-US" altLang="zh-CN" dirty="0">
                <a:latin typeface="Consolas" panose="020B0609020204030204" pitchFamily="49" charset="0"/>
              </a:rPr>
              <a:t>#include &lt;iostream&gt;</a:t>
            </a:r>
          </a:p>
          <a:p>
            <a:r>
              <a:rPr lang="en-US" altLang="zh-CN" dirty="0">
                <a:latin typeface="Consolas" panose="020B0609020204030204" pitchFamily="49" charset="0"/>
              </a:rPr>
              <a:t>using namespace std;</a:t>
            </a:r>
            <a:endParaRPr lang="en-US" altLang="zh-CN" sz="1800" dirty="0">
              <a:latin typeface="Consolas" panose="020B0609020204030204" pitchFamily="49" charset="0"/>
            </a:endParaRPr>
          </a:p>
          <a:p>
            <a:pPr algn="l"/>
            <a:r>
              <a:rPr lang="zh-CN" altLang="en-US" sz="1800" dirty="0">
                <a:latin typeface="Consolas" panose="020B0609020204030204" pitchFamily="49" charset="0"/>
              </a:rPr>
              <a:t>class A {</a:t>
            </a:r>
          </a:p>
          <a:p>
            <a:pPr algn="l"/>
            <a:r>
              <a:rPr lang="zh-CN" altLang="en-US" sz="1800" dirty="0">
                <a:latin typeface="Consolas" panose="020B0609020204030204" pitchFamily="49" charset="0"/>
              </a:rPr>
              <a:t>public:</a:t>
            </a:r>
          </a:p>
          <a:p>
            <a:pPr algn="l"/>
            <a:r>
              <a:rPr lang="zh-CN" altLang="en-US" sz="1800" dirty="0">
                <a:latin typeface="Consolas" panose="020B0609020204030204" pitchFamily="49" charset="0"/>
              </a:rPr>
              <a:t>    int data;</a:t>
            </a:r>
          </a:p>
          <a:p>
            <a:pPr algn="l"/>
            <a:r>
              <a:rPr lang="zh-CN" altLang="en-US" sz="1800" dirty="0">
                <a:latin typeface="Consolas" panose="020B0609020204030204" pitchFamily="49" charset="0"/>
              </a:rPr>
              <a:t>    A(int i) { data = i; }</a:t>
            </a:r>
          </a:p>
          <a:p>
            <a:pPr algn="l"/>
            <a:r>
              <a:rPr lang="zh-CN" altLang="en-US" sz="1800" dirty="0">
                <a:latin typeface="Consolas" panose="020B0609020204030204" pitchFamily="49" charset="0"/>
              </a:rPr>
              <a:t>    </a:t>
            </a:r>
            <a:r>
              <a:rPr lang="en-US" altLang="zh-CN" b="1" dirty="0">
                <a:solidFill>
                  <a:srgbClr val="008000"/>
                </a:solidFill>
                <a:latin typeface="Consolas" panose="020B0609020204030204" pitchFamily="49" charset="0"/>
              </a:rPr>
              <a:t>A&amp;</a:t>
            </a:r>
            <a:r>
              <a:rPr lang="zh-CN" altLang="en-US" sz="1800" b="1" dirty="0">
                <a:solidFill>
                  <a:srgbClr val="008000"/>
                </a:solidFill>
                <a:latin typeface="Consolas" panose="020B0609020204030204" pitchFamily="49" charset="0"/>
              </a:rPr>
              <a:t> operator+=(A&amp; a) { data += a.data; </a:t>
            </a:r>
            <a:r>
              <a:rPr lang="en-US" altLang="zh-CN" sz="1800" b="1" dirty="0">
                <a:solidFill>
                  <a:srgbClr val="008000"/>
                </a:solidFill>
                <a:latin typeface="Consolas" panose="020B0609020204030204" pitchFamily="49" charset="0"/>
              </a:rPr>
              <a:t>return *this;</a:t>
            </a:r>
            <a:r>
              <a:rPr lang="zh-CN" altLang="en-US" sz="1800" b="1" dirty="0">
                <a:solidFill>
                  <a:srgbClr val="008000"/>
                </a:solidFill>
                <a:latin typeface="Consolas" panose="020B0609020204030204" pitchFamily="49" charset="0"/>
              </a:rPr>
              <a:t>}</a:t>
            </a:r>
            <a:endParaRPr lang="zh-CN" altLang="en-US" sz="1800" b="1" dirty="0">
              <a:solidFill>
                <a:srgbClr val="B40062"/>
              </a:solidFill>
              <a:latin typeface="Consolas" panose="020B0609020204030204" pitchFamily="49" charset="0"/>
            </a:endParaRPr>
          </a:p>
          <a:p>
            <a:pPr algn="l"/>
            <a:r>
              <a:rPr lang="zh-CN" altLang="en-US" sz="1800" b="1" dirty="0">
                <a:solidFill>
                  <a:srgbClr val="B40062"/>
                </a:solidFill>
                <a:latin typeface="Consolas" panose="020B0609020204030204" pitchFamily="49" charset="0"/>
              </a:rPr>
              <a:t>    // A operator+(A&amp; a) { </a:t>
            </a:r>
          </a:p>
          <a:p>
            <a:pPr algn="l"/>
            <a:r>
              <a:rPr lang="zh-CN" altLang="en-US" sz="1800" b="1" dirty="0">
                <a:solidFill>
                  <a:srgbClr val="B40062"/>
                </a:solidFill>
                <a:latin typeface="Consolas" panose="020B0609020204030204" pitchFamily="49" charset="0"/>
              </a:rPr>
              <a:t>    </a:t>
            </a:r>
            <a:r>
              <a:rPr lang="en-US" altLang="zh-CN" sz="1800" b="1" dirty="0">
                <a:solidFill>
                  <a:srgbClr val="B40062"/>
                </a:solidFill>
                <a:latin typeface="Consolas" panose="020B0609020204030204" pitchFamily="49" charset="0"/>
              </a:rPr>
              <a:t>//     </a:t>
            </a:r>
            <a:r>
              <a:rPr lang="zh-CN" altLang="en-US" sz="1800" b="1" dirty="0">
                <a:solidFill>
                  <a:srgbClr val="B40062"/>
                </a:solidFill>
                <a:latin typeface="Consolas" panose="020B0609020204030204" pitchFamily="49" charset="0"/>
              </a:rPr>
              <a:t>A new_a(data + a.data);</a:t>
            </a:r>
          </a:p>
          <a:p>
            <a:pPr algn="l"/>
            <a:r>
              <a:rPr lang="zh-CN" altLang="en-US" sz="1800" b="1" dirty="0">
                <a:solidFill>
                  <a:srgbClr val="B40062"/>
                </a:solidFill>
                <a:latin typeface="Consolas" panose="020B0609020204030204" pitchFamily="49" charset="0"/>
              </a:rPr>
              <a:t>    //     return new_a;</a:t>
            </a:r>
          </a:p>
          <a:p>
            <a:pPr algn="l"/>
            <a:r>
              <a:rPr lang="zh-CN" altLang="en-US" sz="1800" b="1" dirty="0">
                <a:solidFill>
                  <a:srgbClr val="B40062"/>
                </a:solidFill>
                <a:latin typeface="Consolas" panose="020B0609020204030204" pitchFamily="49" charset="0"/>
              </a:rPr>
              <a:t>    // }</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a:t>
            </a:r>
          </a:p>
          <a:p>
            <a:pPr algn="l"/>
            <a:r>
              <a:rPr lang="zh-CN" altLang="en-US" sz="1800" b="1" dirty="0">
                <a:solidFill>
                  <a:srgbClr val="0066CC"/>
                </a:solidFill>
                <a:latin typeface="Consolas" panose="020B0609020204030204" pitchFamily="49" charset="0"/>
              </a:rPr>
              <a:t>A operator+(A&amp; a1, A&amp; a2) {</a:t>
            </a:r>
          </a:p>
          <a:p>
            <a:pPr algn="l"/>
            <a:r>
              <a:rPr lang="zh-CN" altLang="en-US" sz="1800" b="1" dirty="0">
                <a:solidFill>
                  <a:srgbClr val="0066CC"/>
                </a:solidFill>
                <a:latin typeface="Consolas" panose="020B0609020204030204" pitchFamily="49" charset="0"/>
              </a:rPr>
              <a:t>    A new_a(a1.data + a2.data);</a:t>
            </a:r>
          </a:p>
          <a:p>
            <a:pPr algn="l"/>
            <a:r>
              <a:rPr lang="zh-CN" altLang="en-US" sz="1800" b="1" dirty="0">
                <a:solidFill>
                  <a:srgbClr val="0066CC"/>
                </a:solidFill>
                <a:latin typeface="Consolas" panose="020B0609020204030204" pitchFamily="49" charset="0"/>
              </a:rPr>
              <a:t>    return new_a;</a:t>
            </a:r>
          </a:p>
          <a:p>
            <a:pPr algn="l"/>
            <a:r>
              <a:rPr lang="zh-CN" altLang="en-US" sz="1800" b="1" dirty="0">
                <a:solidFill>
                  <a:srgbClr val="0066CC"/>
                </a:solidFill>
                <a:latin typeface="Consolas" panose="020B0609020204030204" pitchFamily="49" charset="0"/>
              </a:rPr>
              <a:t>}</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int main() {</a:t>
            </a:r>
          </a:p>
          <a:p>
            <a:pPr algn="l"/>
            <a:r>
              <a:rPr lang="zh-CN" altLang="en-US" sz="1800" dirty="0">
                <a:latin typeface="Consolas" panose="020B0609020204030204" pitchFamily="49" charset="0"/>
              </a:rPr>
              <a:t>    A a1(2), a2(3);</a:t>
            </a:r>
          </a:p>
          <a:p>
            <a:r>
              <a:rPr lang="zh-CN" altLang="en-US" sz="1800" dirty="0">
                <a:latin typeface="Consolas" panose="020B0609020204030204" pitchFamily="49" charset="0"/>
              </a:rPr>
              <a:t>    a1 += a2; </a:t>
            </a:r>
            <a:r>
              <a:rPr lang="en-US" altLang="zh-CN" sz="1800" dirty="0">
                <a:solidFill>
                  <a:srgbClr val="008000"/>
                </a:solidFill>
                <a:latin typeface="Consolas" panose="020B0609020204030204" pitchFamily="49" charset="0"/>
              </a:rPr>
              <a:t>//</a:t>
            </a:r>
            <a:r>
              <a:rPr lang="zh-CN" altLang="en-US" sz="1800" dirty="0">
                <a:latin typeface="Consolas" panose="020B0609020204030204" pitchFamily="49" charset="0"/>
              </a:rPr>
              <a:t> </a:t>
            </a:r>
            <a:r>
              <a:rPr lang="zh-CN" altLang="en-US" sz="1800" b="1" dirty="0">
                <a:solidFill>
                  <a:srgbClr val="008000"/>
                </a:solidFill>
                <a:latin typeface="Consolas" panose="020B0609020204030204" pitchFamily="49" charset="0"/>
              </a:rPr>
              <a:t>调用</a:t>
            </a:r>
            <a:r>
              <a:rPr lang="zh-CN" altLang="en-US" b="1" dirty="0">
                <a:solidFill>
                  <a:srgbClr val="008000"/>
                </a:solidFill>
                <a:latin typeface="Consolas" panose="020B0609020204030204" pitchFamily="49" charset="0"/>
              </a:rPr>
              <a:t>operator+=</a:t>
            </a:r>
            <a:r>
              <a:rPr lang="en-US" altLang="zh-CN" b="1" dirty="0">
                <a:solidFill>
                  <a:srgbClr val="008000"/>
                </a:solidFill>
                <a:latin typeface="Consolas" panose="020B0609020204030204" pitchFamily="49" charset="0"/>
              </a:rPr>
              <a:t>()</a:t>
            </a:r>
            <a:endParaRPr lang="zh-CN" altLang="en-US" sz="1800" dirty="0">
              <a:latin typeface="Consolas" panose="020B0609020204030204" pitchFamily="49" charset="0"/>
            </a:endParaRPr>
          </a:p>
          <a:p>
            <a:pPr algn="l"/>
            <a:r>
              <a:rPr lang="zh-CN" altLang="en-US" sz="1800" dirty="0">
                <a:latin typeface="Consolas" panose="020B0609020204030204" pitchFamily="49" charset="0"/>
              </a:rPr>
              <a:t>    cout &lt;&lt; a1.data &lt;&lt; endl; </a:t>
            </a:r>
            <a:r>
              <a:rPr lang="en-US" altLang="zh-CN" sz="1800" b="1" dirty="0">
                <a:solidFill>
                  <a:srgbClr val="003366"/>
                </a:solidFill>
                <a:latin typeface="Consolas" panose="020B0609020204030204" pitchFamily="49" charset="0"/>
              </a:rPr>
              <a:t>// 5</a:t>
            </a:r>
            <a:endParaRPr lang="zh-CN" altLang="en-US" sz="1800" dirty="0">
              <a:latin typeface="Consolas" panose="020B0609020204030204" pitchFamily="49" charset="0"/>
            </a:endParaRPr>
          </a:p>
          <a:p>
            <a:r>
              <a:rPr lang="zh-CN" altLang="en-US" sz="1800" dirty="0">
                <a:latin typeface="Consolas" panose="020B0609020204030204" pitchFamily="49" charset="0"/>
              </a:rPr>
              <a:t>    cout &lt;&lt; (a1 + a2).data &lt;&lt; endl; </a:t>
            </a:r>
            <a:r>
              <a:rPr lang="en-US" altLang="zh-CN" sz="1800" b="1" dirty="0">
                <a:solidFill>
                  <a:srgbClr val="FF0000"/>
                </a:solidFill>
                <a:latin typeface="Consolas" panose="020B0609020204030204" pitchFamily="49" charset="0"/>
              </a:rPr>
              <a:t>// </a:t>
            </a:r>
            <a:r>
              <a:rPr lang="zh-CN" altLang="en-US" b="1" dirty="0">
                <a:solidFill>
                  <a:srgbClr val="0066CC"/>
                </a:solidFill>
                <a:latin typeface="Consolas" panose="020B0609020204030204" pitchFamily="49" charset="0"/>
              </a:rPr>
              <a:t>调用</a:t>
            </a:r>
            <a:r>
              <a:rPr lang="en-US" altLang="zh-CN" b="1" dirty="0">
                <a:solidFill>
                  <a:srgbClr val="0066CC"/>
                </a:solidFill>
                <a:latin typeface="Consolas" panose="020B0609020204030204" pitchFamily="49" charset="0"/>
              </a:rPr>
              <a:t>o</a:t>
            </a:r>
            <a:r>
              <a:rPr lang="zh-CN" altLang="en-US" b="1" dirty="0">
                <a:solidFill>
                  <a:srgbClr val="0066CC"/>
                </a:solidFill>
                <a:latin typeface="Consolas" panose="020B0609020204030204" pitchFamily="49" charset="0"/>
              </a:rPr>
              <a:t>perator+(</a:t>
            </a:r>
            <a:r>
              <a:rPr lang="en-US" altLang="zh-CN" b="1" dirty="0">
                <a:solidFill>
                  <a:srgbClr val="0066CC"/>
                </a:solidFill>
                <a:latin typeface="Consolas" panose="020B0609020204030204" pitchFamily="49" charset="0"/>
              </a:rPr>
              <a:t>)</a:t>
            </a:r>
            <a:endParaRPr lang="zh-CN" altLang="en-US" sz="1800" b="1" dirty="0">
              <a:solidFill>
                <a:srgbClr val="003366"/>
              </a:solidFill>
              <a:latin typeface="Consolas" panose="020B0609020204030204" pitchFamily="49" charset="0"/>
            </a:endParaRPr>
          </a:p>
          <a:p>
            <a:pPr algn="l"/>
            <a:r>
              <a:rPr lang="zh-CN" altLang="en-US" sz="1800" dirty="0">
                <a:latin typeface="Consolas" panose="020B0609020204030204" pitchFamily="49" charset="0"/>
              </a:rPr>
              <a:t>    return 0;</a:t>
            </a:r>
          </a:p>
          <a:p>
            <a:pPr algn="l"/>
            <a:r>
              <a:rPr lang="zh-CN" altLang="en-US" sz="1800" dirty="0">
                <a:latin typeface="Consolas" panose="020B0609020204030204" pitchFamily="49" charset="0"/>
              </a:rPr>
              <a:t>}</a:t>
            </a:r>
          </a:p>
        </p:txBody>
      </p:sp>
      <p:sp>
        <p:nvSpPr>
          <p:cNvPr id="2" name="标题 1"/>
          <p:cNvSpPr>
            <a:spLocks noGrp="1"/>
          </p:cNvSpPr>
          <p:nvPr>
            <p:ph type="title"/>
          </p:nvPr>
        </p:nvSpPr>
        <p:spPr>
          <a:xfrm>
            <a:off x="5333256" y="115045"/>
            <a:ext cx="3672408" cy="1325563"/>
          </a:xfrm>
        </p:spPr>
        <p:txBody>
          <a:bodyPr/>
          <a:lstStyle/>
          <a:p>
            <a:r>
              <a:rPr lang="zh-CN" altLang="en-US" dirty="0"/>
              <a:t>运算符重载</a:t>
            </a:r>
          </a:p>
        </p:txBody>
      </p:sp>
      <p:sp>
        <p:nvSpPr>
          <p:cNvPr id="3" name="内容占位符 2"/>
          <p:cNvSpPr>
            <a:spLocks noGrp="1"/>
          </p:cNvSpPr>
          <p:nvPr>
            <p:ph idx="1"/>
          </p:nvPr>
        </p:nvSpPr>
        <p:spPr>
          <a:xfrm>
            <a:off x="5513867" y="3239690"/>
            <a:ext cx="3502025" cy="1325564"/>
          </a:xfrm>
        </p:spPr>
        <p:txBody>
          <a:bodyPr/>
          <a:lstStyle/>
          <a:p>
            <a:r>
              <a:rPr lang="zh-CN" altLang="en-US" dirty="0"/>
              <a:t>同一运算符（</a:t>
            </a:r>
            <a:r>
              <a:rPr lang="en-US" altLang="zh-CN" dirty="0"/>
              <a:t>+</a:t>
            </a:r>
            <a:r>
              <a:rPr lang="zh-CN" altLang="en-US" dirty="0"/>
              <a:t>）只能采用一种实现（</a:t>
            </a:r>
            <a:r>
              <a:rPr lang="zh-CN" altLang="en-US" dirty="0">
                <a:solidFill>
                  <a:srgbClr val="B40062"/>
                </a:solidFill>
              </a:rPr>
              <a:t>紫色</a:t>
            </a:r>
            <a:r>
              <a:rPr lang="zh-CN" altLang="en-US" dirty="0"/>
              <a:t>或</a:t>
            </a:r>
            <a:r>
              <a:rPr lang="zh-CN" altLang="en-US" dirty="0">
                <a:solidFill>
                  <a:srgbClr val="0066CC"/>
                </a:solidFill>
              </a:rPr>
              <a:t>蓝色</a:t>
            </a:r>
            <a:r>
              <a:rPr lang="zh-CN" altLang="en-US" dirty="0"/>
              <a:t>）</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dirty="0"/>
              <a:t>可以重载的运算符</a:t>
            </a:r>
          </a:p>
        </p:txBody>
      </p:sp>
      <p:sp>
        <p:nvSpPr>
          <p:cNvPr id="3" name="内容占位符 2"/>
          <p:cNvSpPr>
            <a:spLocks noGrp="1"/>
          </p:cNvSpPr>
          <p:nvPr>
            <p:ph idx="1"/>
          </p:nvPr>
        </p:nvSpPr>
        <p:spPr>
          <a:xfrm>
            <a:off x="637852" y="1442195"/>
            <a:ext cx="8367811" cy="5083149"/>
          </a:xfrm>
        </p:spPr>
        <p:txBody>
          <a:bodyPr/>
          <a:lstStyle/>
          <a:p>
            <a:r>
              <a:rPr lang="zh-CN" altLang="en-US" sz="2800" dirty="0">
                <a:sym typeface="+mn-ea"/>
              </a:rPr>
              <a:t>双目算术运算符	</a:t>
            </a:r>
            <a:endParaRPr lang="zh-CN" altLang="en-US" sz="2800" dirty="0"/>
          </a:p>
          <a:p>
            <a:pPr lvl="1"/>
            <a:r>
              <a:rPr lang="zh-CN" altLang="en-US" sz="2800" dirty="0">
                <a:sym typeface="+mn-ea"/>
              </a:rPr>
              <a:t>+ (加)，-(减)，*(乘)，/(除)，% (取模)</a:t>
            </a:r>
            <a:endParaRPr lang="zh-CN" altLang="en-US" sz="2800" dirty="0"/>
          </a:p>
          <a:p>
            <a:r>
              <a:rPr lang="zh-CN" altLang="en-US" sz="2800" dirty="0">
                <a:sym typeface="+mn-ea"/>
              </a:rPr>
              <a:t>关系运算符</a:t>
            </a:r>
            <a:endParaRPr lang="zh-CN" altLang="en-US" sz="2800" dirty="0"/>
          </a:p>
          <a:p>
            <a:pPr lvl="1"/>
            <a:r>
              <a:rPr lang="zh-CN" altLang="en-US" sz="2800" dirty="0">
                <a:sym typeface="+mn-ea"/>
              </a:rPr>
              <a:t>==(等于)，!= (不等于)，&lt; (小于)，&gt; (大于&gt;，&lt;=(小于等于)，&gt;=(大于等于)</a:t>
            </a:r>
            <a:endParaRPr lang="zh-CN" altLang="en-US" sz="2800" dirty="0"/>
          </a:p>
          <a:p>
            <a:r>
              <a:rPr lang="zh-CN" altLang="en-US" sz="2800" dirty="0">
                <a:sym typeface="+mn-ea"/>
              </a:rPr>
              <a:t>逻辑运算符</a:t>
            </a:r>
            <a:endParaRPr lang="zh-CN" altLang="en-US" sz="2800" dirty="0"/>
          </a:p>
          <a:p>
            <a:pPr lvl="1"/>
            <a:r>
              <a:rPr lang="zh-CN" altLang="en-US" sz="2800" dirty="0">
                <a:sym typeface="+mn-ea"/>
              </a:rPr>
              <a:t>||(逻辑或)，&amp;&amp;(逻辑与)，!(逻辑非)</a:t>
            </a:r>
            <a:endParaRPr lang="zh-CN" altLang="en-US" sz="2800" dirty="0"/>
          </a:p>
          <a:p>
            <a:r>
              <a:rPr lang="zh-CN" altLang="en-US" sz="2800" dirty="0">
                <a:sym typeface="+mn-ea"/>
              </a:rPr>
              <a:t>单目运算符</a:t>
            </a:r>
            <a:endParaRPr lang="zh-CN" altLang="en-US" sz="2800" dirty="0"/>
          </a:p>
          <a:p>
            <a:pPr lvl="1"/>
            <a:r>
              <a:rPr lang="zh-CN" altLang="en-US" sz="2800" dirty="0">
                <a:sym typeface="+mn-ea"/>
              </a:rPr>
              <a:t>+ (正)，-(负)，*(指针)，&amp;(取地址)</a:t>
            </a:r>
          </a:p>
          <a:p>
            <a:pPr lvl="0"/>
            <a:r>
              <a:rPr lang="zh-CN" altLang="en-US" sz="2800" dirty="0">
                <a:sym typeface="+mn-ea"/>
              </a:rPr>
              <a:t>自增自减运算符	</a:t>
            </a:r>
            <a:endParaRPr lang="zh-CN" altLang="en-US" sz="2800" dirty="0"/>
          </a:p>
          <a:p>
            <a:pPr lvl="1"/>
            <a:r>
              <a:rPr lang="zh-CN" altLang="en-US" sz="2800" dirty="0">
                <a:sym typeface="+mn-ea"/>
              </a:rPr>
              <a:t>++(自增)，--(自减)</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dirty="0"/>
              <a:t>可以重载的运算符</a:t>
            </a:r>
          </a:p>
        </p:txBody>
      </p:sp>
      <p:sp>
        <p:nvSpPr>
          <p:cNvPr id="3" name="内容占位符 2"/>
          <p:cNvSpPr>
            <a:spLocks noGrp="1"/>
          </p:cNvSpPr>
          <p:nvPr>
            <p:ph idx="1"/>
          </p:nvPr>
        </p:nvSpPr>
        <p:spPr>
          <a:xfrm>
            <a:off x="637852" y="1442195"/>
            <a:ext cx="8367811" cy="5083149"/>
          </a:xfrm>
        </p:spPr>
        <p:txBody>
          <a:bodyPr/>
          <a:lstStyle/>
          <a:p>
            <a:r>
              <a:rPr lang="zh-CN" altLang="en-US" sz="2800" dirty="0">
                <a:sym typeface="+mn-ea"/>
              </a:rPr>
              <a:t>位运算符</a:t>
            </a:r>
            <a:endParaRPr lang="zh-CN" altLang="en-US" sz="2800" dirty="0"/>
          </a:p>
          <a:p>
            <a:pPr lvl="1"/>
            <a:r>
              <a:rPr lang="zh-CN" altLang="en-US" sz="2800" dirty="0">
                <a:sym typeface="+mn-ea"/>
              </a:rPr>
              <a:t>| (按位或)，&amp; (按位与)，~(按位取反)，^(按位异或)，&lt;&lt; (左移)，&gt;&gt;(右移)</a:t>
            </a:r>
            <a:endParaRPr lang="zh-CN" altLang="en-US" sz="2800" dirty="0"/>
          </a:p>
          <a:p>
            <a:r>
              <a:rPr lang="zh-CN" altLang="en-US" sz="2800" dirty="0">
                <a:sym typeface="+mn-ea"/>
              </a:rPr>
              <a:t>赋值运算符</a:t>
            </a:r>
            <a:endParaRPr lang="zh-CN" altLang="en-US" sz="2800" dirty="0"/>
          </a:p>
          <a:p>
            <a:pPr lvl="1"/>
            <a:r>
              <a:rPr lang="zh-CN" altLang="en-US" sz="2800" dirty="0">
                <a:sym typeface="+mn-ea"/>
              </a:rPr>
              <a:t>=, +=, -=, *=, /= , % = , &amp;=, |=, ^=, &lt;&lt;=, &gt;&gt;=</a:t>
            </a:r>
            <a:endParaRPr lang="zh-CN" altLang="en-US" sz="2800" dirty="0"/>
          </a:p>
          <a:p>
            <a:r>
              <a:rPr lang="zh-CN" altLang="en-US" sz="2800" dirty="0">
                <a:sym typeface="+mn-ea"/>
              </a:rPr>
              <a:t>空间申请与释放	</a:t>
            </a:r>
            <a:endParaRPr lang="zh-CN" altLang="en-US" sz="2800" dirty="0"/>
          </a:p>
          <a:p>
            <a:pPr lvl="1"/>
            <a:r>
              <a:rPr lang="zh-CN" altLang="en-US" sz="2800" dirty="0">
                <a:sym typeface="+mn-ea"/>
              </a:rPr>
              <a:t>new, delete, new[] , delete[]</a:t>
            </a:r>
            <a:endParaRPr lang="zh-CN" altLang="en-US" sz="2800" dirty="0"/>
          </a:p>
          <a:p>
            <a:r>
              <a:rPr lang="zh-CN" altLang="en-US" sz="2800" dirty="0">
                <a:sym typeface="+mn-ea"/>
              </a:rPr>
              <a:t>其他运算符</a:t>
            </a:r>
            <a:endParaRPr lang="zh-CN" altLang="en-US" sz="2800" dirty="0"/>
          </a:p>
          <a:p>
            <a:pPr lvl="1"/>
            <a:r>
              <a:rPr lang="zh-CN" altLang="en-US" sz="2800" dirty="0">
                <a:sym typeface="+mn-ea"/>
              </a:rPr>
              <a:t>()(函数调用)，-&gt;(成员访问)，,(逗号)，[](下标)</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前缀与后缀的</a:t>
            </a:r>
            <a:r>
              <a:rPr kumimoji="1" lang="en-US" altLang="zh-CN" dirty="0"/>
              <a:t>++</a:t>
            </a:r>
            <a:r>
              <a:rPr kumimoji="1" lang="zh-CN" altLang="en-US" dirty="0"/>
              <a:t>、</a:t>
            </a:r>
            <a:r>
              <a:rPr kumimoji="1" lang="en-US" altLang="zh-CN" dirty="0"/>
              <a:t>--</a:t>
            </a:r>
            <a:endParaRPr kumimoji="1" lang="zh-CN" altLang="en-US" dirty="0"/>
          </a:p>
        </p:txBody>
      </p:sp>
      <p:sp>
        <p:nvSpPr>
          <p:cNvPr id="3" name="内容占位符 2"/>
          <p:cNvSpPr>
            <a:spLocks noGrp="1"/>
          </p:cNvSpPr>
          <p:nvPr>
            <p:ph idx="1"/>
          </p:nvPr>
        </p:nvSpPr>
        <p:spPr>
          <a:xfrm>
            <a:off x="548097" y="1433581"/>
            <a:ext cx="8047806" cy="4749029"/>
          </a:xfrm>
        </p:spPr>
        <p:txBody>
          <a:bodyPr/>
          <a:lstStyle/>
          <a:p>
            <a:r>
              <a:rPr kumimoji="1" lang="zh-CN" altLang="en-US" dirty="0"/>
              <a:t>前缀运算符重载声明</a:t>
            </a:r>
          </a:p>
          <a:p>
            <a:pPr lvl="1"/>
            <a:r>
              <a:rPr kumimoji="1" lang="en-US" altLang="zh-CN" dirty="0" err="1"/>
              <a:t>ClassName</a:t>
            </a:r>
            <a:r>
              <a:rPr kumimoji="1" lang="en-US" altLang="zh-CN" dirty="0"/>
              <a:t> operator++();</a:t>
            </a:r>
          </a:p>
          <a:p>
            <a:pPr lvl="1"/>
            <a:r>
              <a:rPr kumimoji="1" lang="en-US" altLang="zh-CN" dirty="0" err="1"/>
              <a:t>ClassName</a:t>
            </a:r>
            <a:r>
              <a:rPr kumimoji="1" lang="en-US" altLang="zh-CN" dirty="0"/>
              <a:t> operator--();</a:t>
            </a:r>
            <a:endParaRPr kumimoji="1" lang="zh-CN" altLang="en-US" dirty="0"/>
          </a:p>
          <a:p>
            <a:r>
              <a:rPr kumimoji="1" lang="zh-CN" altLang="en-US" dirty="0"/>
              <a:t>后缀运算符重载声明</a:t>
            </a:r>
            <a:endParaRPr kumimoji="1" lang="en-US" altLang="zh-CN" dirty="0"/>
          </a:p>
          <a:p>
            <a:pPr lvl="1"/>
            <a:r>
              <a:rPr kumimoji="1" lang="en-US" altLang="zh-CN" dirty="0" err="1"/>
              <a:t>ClassName</a:t>
            </a:r>
            <a:r>
              <a:rPr kumimoji="1" lang="en-US" altLang="zh-CN" dirty="0"/>
              <a:t> operator++(</a:t>
            </a:r>
            <a:r>
              <a:rPr kumimoji="1" lang="en-US" altLang="zh-CN" dirty="0">
                <a:solidFill>
                  <a:srgbClr val="FF0000"/>
                </a:solidFill>
              </a:rPr>
              <a:t>int dummy</a:t>
            </a:r>
            <a:r>
              <a:rPr kumimoji="1" lang="en-US" altLang="zh-CN" dirty="0"/>
              <a:t>);</a:t>
            </a:r>
          </a:p>
          <a:p>
            <a:pPr lvl="2"/>
            <a:r>
              <a:rPr kumimoji="1" lang="en-US" altLang="zh-CN" b="1" dirty="0">
                <a:solidFill>
                  <a:srgbClr val="008000"/>
                </a:solidFill>
              </a:rPr>
              <a:t>++a</a:t>
            </a:r>
            <a:r>
              <a:rPr kumimoji="1" lang="zh-CN" altLang="en-US" b="1" dirty="0">
                <a:solidFill>
                  <a:srgbClr val="008000"/>
                </a:solidFill>
              </a:rPr>
              <a:t> </a:t>
            </a:r>
            <a:r>
              <a:rPr kumimoji="1" lang="zh-CN" altLang="en-US" b="1" dirty="0">
                <a:solidFill>
                  <a:srgbClr val="008000"/>
                </a:solidFill>
                <a:sym typeface="Wingdings" panose="05000000000000000000"/>
              </a:rPr>
              <a:t></a:t>
            </a:r>
            <a:r>
              <a:rPr kumimoji="1" lang="zh-CN" altLang="en-US" b="1" dirty="0">
                <a:solidFill>
                  <a:srgbClr val="008000"/>
                </a:solidFill>
              </a:rPr>
              <a:t> </a:t>
            </a:r>
            <a:r>
              <a:rPr kumimoji="1" lang="en-US" altLang="zh-CN" b="1" dirty="0">
                <a:solidFill>
                  <a:srgbClr val="008000"/>
                </a:solidFill>
              </a:rPr>
              <a:t>operator++(a)</a:t>
            </a:r>
          </a:p>
          <a:p>
            <a:pPr lvl="2"/>
            <a:r>
              <a:rPr kumimoji="1" lang="en-US" altLang="zh-CN" b="1" dirty="0">
                <a:solidFill>
                  <a:srgbClr val="008000"/>
                </a:solidFill>
              </a:rPr>
              <a:t>a++</a:t>
            </a:r>
            <a:r>
              <a:rPr kumimoji="1" lang="zh-CN" altLang="en-US" b="1" dirty="0">
                <a:solidFill>
                  <a:srgbClr val="008000"/>
                </a:solidFill>
              </a:rPr>
              <a:t> </a:t>
            </a:r>
            <a:r>
              <a:rPr kumimoji="1" lang="zh-CN" altLang="en-US" b="1" dirty="0">
                <a:solidFill>
                  <a:srgbClr val="008000"/>
                </a:solidFill>
                <a:sym typeface="Wingdings" panose="05000000000000000000"/>
              </a:rPr>
              <a:t></a:t>
            </a:r>
            <a:r>
              <a:rPr kumimoji="1" lang="zh-CN" altLang="en-US" b="1" dirty="0">
                <a:solidFill>
                  <a:srgbClr val="008000"/>
                </a:solidFill>
              </a:rPr>
              <a:t> </a:t>
            </a:r>
            <a:r>
              <a:rPr kumimoji="1" lang="en-US" altLang="zh-CN" b="1" dirty="0">
                <a:solidFill>
                  <a:srgbClr val="008000"/>
                </a:solidFill>
              </a:rPr>
              <a:t>operator++(a,</a:t>
            </a:r>
            <a:r>
              <a:rPr kumimoji="1" lang="zh-CN" altLang="en-US" b="1" dirty="0">
                <a:solidFill>
                  <a:srgbClr val="008000"/>
                </a:solidFill>
              </a:rPr>
              <a:t> </a:t>
            </a:r>
            <a:r>
              <a:rPr kumimoji="1" lang="en-US" altLang="zh-CN" b="1" dirty="0">
                <a:solidFill>
                  <a:srgbClr val="008000"/>
                </a:solidFill>
              </a:rPr>
              <a:t>int)</a:t>
            </a:r>
          </a:p>
          <a:p>
            <a:pPr lvl="1"/>
            <a:r>
              <a:rPr kumimoji="1" lang="en-US" altLang="zh-CN" dirty="0" err="1"/>
              <a:t>ClassName</a:t>
            </a:r>
            <a:r>
              <a:rPr kumimoji="1" lang="en-US" altLang="zh-CN" dirty="0"/>
              <a:t> operator--(</a:t>
            </a:r>
            <a:r>
              <a:rPr kumimoji="1" lang="en-US" altLang="zh-CN" dirty="0">
                <a:solidFill>
                  <a:srgbClr val="FF0000"/>
                </a:solidFill>
              </a:rPr>
              <a:t>int dummy</a:t>
            </a:r>
            <a:r>
              <a:rPr kumimoji="1" lang="en-US" altLang="zh-CN" dirty="0"/>
              <a:t>);</a:t>
            </a:r>
            <a:endParaRPr kumimoji="1" lang="zh-CN" altLang="en-US" dirty="0"/>
          </a:p>
          <a:p>
            <a:r>
              <a:rPr kumimoji="1" lang="zh-CN" altLang="en-US" dirty="0"/>
              <a:t>通过在函数体中没有使用的哑元参数</a:t>
            </a:r>
            <a:r>
              <a:rPr kumimoji="1" lang="en-US" altLang="zh-CN" dirty="0"/>
              <a:t>dummy</a:t>
            </a:r>
            <a:r>
              <a:rPr kumimoji="1" lang="zh-CN" altLang="en-US" dirty="0"/>
              <a:t>来区分前缀与后缀的同名重载</a:t>
            </a:r>
            <a:endParaRPr kumimoji="1" lang="en-US" altLang="zh-CN" dirty="0"/>
          </a:p>
          <a:p>
            <a:r>
              <a:rPr kumimoji="1" lang="zh-CN" altLang="en-US" dirty="0"/>
              <a:t>哑元可以没有变量名，例如</a:t>
            </a:r>
            <a:endParaRPr kumimoji="1" lang="en-US" altLang="zh-CN" dirty="0"/>
          </a:p>
          <a:p>
            <a:pPr marL="457200" lvl="1" indent="0">
              <a:buNone/>
            </a:pP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46</a:t>
            </a:fld>
            <a:endParaRPr lang="en-US" altLang="zh-CN"/>
          </a:p>
        </p:txBody>
      </p:sp>
      <p:sp>
        <p:nvSpPr>
          <p:cNvPr id="5" name="矩形 4">
            <a:extLst>
              <a:ext uri="{FF2B5EF4-FFF2-40B4-BE49-F238E27FC236}">
                <a16:creationId xmlns:a16="http://schemas.microsoft.com/office/drawing/2014/main" id="{C45BA1AD-73A7-8046-A647-C9A56A40E75E}"/>
              </a:ext>
            </a:extLst>
          </p:cNvPr>
          <p:cNvSpPr/>
          <p:nvPr/>
        </p:nvSpPr>
        <p:spPr>
          <a:xfrm>
            <a:off x="1236233" y="6024731"/>
            <a:ext cx="5545108" cy="400110"/>
          </a:xfrm>
          <a:prstGeom prst="rect">
            <a:avLst/>
          </a:prstGeom>
        </p:spPr>
        <p:txBody>
          <a:bodyPr wrap="none">
            <a:spAutoFit/>
          </a:bodyPr>
          <a:lstStyle/>
          <a:p>
            <a:r>
              <a:rPr lang="en-US" altLang="zh-CN" sz="2000" dirty="0" err="1">
                <a:latin typeface="Consolas" panose="020B0609020204030204" pitchFamily="49" charset="0"/>
                <a:ea typeface="宋体" panose="02010600030101010101" pitchFamily="2" charset="-122"/>
                <a:cs typeface="Consolas" panose="020B0609020204030204" pitchFamily="49" charset="0"/>
              </a:rPr>
              <a:t>int</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fun(</a:t>
            </a:r>
            <a:r>
              <a:rPr lang="en-US" altLang="zh-CN" sz="2000" dirty="0">
                <a:latin typeface="Consolas" panose="020B0609020204030204" pitchFamily="49" charset="0"/>
                <a:ea typeface="宋体" panose="02010600030101010101" pitchFamily="2" charset="-122"/>
                <a:cs typeface="Consolas" panose="020B0609020204030204" pitchFamily="49" charset="0"/>
              </a:rPr>
              <a:t>int</a:t>
            </a:r>
            <a:r>
              <a:rPr lang="en-US" altLang="zh-CN" sz="2000" dirty="0">
                <a:latin typeface="Consolas" panose="020B0609020204030204" pitchFamily="49" charset="0"/>
                <a:cs typeface="Consolas" panose="020B0609020204030204" pitchFamily="49" charset="0"/>
              </a:rPr>
              <a:t>,</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ea typeface="宋体" panose="02010600030101010101" pitchFamily="2" charset="-122"/>
                <a:cs typeface="Consolas" panose="020B0609020204030204" pitchFamily="49" charset="0"/>
              </a:rPr>
              <a:t>int</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a){ </a:t>
            </a:r>
            <a:r>
              <a:rPr lang="en-US" altLang="zh-CN" sz="2000" dirty="0">
                <a:latin typeface="Consolas" panose="020B0609020204030204" pitchFamily="49" charset="0"/>
                <a:ea typeface="宋体" panose="02010600030101010101" pitchFamily="2" charset="-122"/>
                <a:cs typeface="Consolas" panose="020B0609020204030204" pitchFamily="49" charset="0"/>
              </a:rPr>
              <a:t>return</a:t>
            </a:r>
            <a:r>
              <a:rPr lang="zh-CN" altLang="en-US" sz="2000" dirty="0">
                <a:latin typeface="Consolas" panose="020B0609020204030204" pitchFamily="49" charset="0"/>
                <a:cs typeface="Consolas" panose="020B0609020204030204" pitchFamily="49" charset="0"/>
              </a:rPr>
              <a:t> </a:t>
            </a:r>
            <a:r>
              <a:rPr lang="en-US" altLang="zh-CN" sz="2000" dirty="0">
                <a:latin typeface="Consolas" panose="020B0609020204030204" pitchFamily="49" charset="0"/>
                <a:cs typeface="Consolas" panose="020B0609020204030204" pitchFamily="49" charset="0"/>
              </a:rPr>
              <a:t>a/</a:t>
            </a:r>
            <a:r>
              <a:rPr lang="en-US" altLang="zh-CN" sz="2000" dirty="0">
                <a:latin typeface="Consolas" panose="020B0609020204030204" pitchFamily="49" charset="0"/>
                <a:ea typeface="宋体" panose="02010600030101010101" pitchFamily="2" charset="-122"/>
                <a:cs typeface="Consolas" panose="020B0609020204030204" pitchFamily="49" charset="0"/>
              </a:rPr>
              <a:t>10</a:t>
            </a:r>
            <a:r>
              <a:rPr lang="zh-CN" altLang="en-US" sz="2000" dirty="0">
                <a:latin typeface="Consolas" panose="020B0609020204030204" pitchFamily="49" charset="0"/>
                <a:ea typeface="宋体" panose="02010600030101010101" pitchFamily="2" charset="-122"/>
                <a:cs typeface="Consolas" panose="020B0609020204030204" pitchFamily="49" charset="0"/>
              </a:rPr>
              <a:t>*</a:t>
            </a:r>
            <a:r>
              <a:rPr lang="en-US" altLang="zh-CN" sz="2000" dirty="0">
                <a:latin typeface="Consolas" panose="020B0609020204030204" pitchFamily="49" charset="0"/>
                <a:ea typeface="宋体" panose="02010600030101010101" pitchFamily="2" charset="-122"/>
                <a:cs typeface="Consolas" panose="020B0609020204030204" pitchFamily="49" charset="0"/>
              </a:rPr>
              <a:t>10</a:t>
            </a:r>
            <a:r>
              <a:rPr lang="en-US" altLang="zh-CN" sz="2000" dirty="0">
                <a:latin typeface="Consolas" panose="020B0609020204030204" pitchFamily="49" charset="0"/>
                <a:cs typeface="Consolas" panose="020B0609020204030204" pitchFamily="49" charset="0"/>
              </a:rPr>
              <a:t>; }</a:t>
            </a:r>
            <a:endParaRPr lang="en-US" altLang="zh-CN" sz="2000" dirty="0">
              <a:latin typeface="Consolas" panose="020B0609020204030204" pitchFamily="49" charset="0"/>
              <a:ea typeface="宋体" panose="02010600030101010101" pitchFamily="2" charset="-122"/>
              <a:cs typeface="Consolas" panose="020B06090202040302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FADE8-455D-AB49-B68A-15B90AD56416}"/>
              </a:ext>
            </a:extLst>
          </p:cNvPr>
          <p:cNvSpPr>
            <a:spLocks noGrp="1"/>
          </p:cNvSpPr>
          <p:nvPr>
            <p:ph type="title"/>
          </p:nvPr>
        </p:nvSpPr>
        <p:spPr/>
        <p:txBody>
          <a:bodyPr/>
          <a:lstStyle/>
          <a:p>
            <a:r>
              <a:rPr kumimoji="1" lang="en-US" altLang="zh-CN" dirty="0"/>
              <a:t>++</a:t>
            </a:r>
            <a:r>
              <a:rPr kumimoji="1" lang="zh-CN" altLang="en-US" dirty="0"/>
              <a:t>前缀、后缀语义</a:t>
            </a:r>
          </a:p>
        </p:txBody>
      </p:sp>
      <p:sp>
        <p:nvSpPr>
          <p:cNvPr id="3" name="内容占位符 2">
            <a:extLst>
              <a:ext uri="{FF2B5EF4-FFF2-40B4-BE49-F238E27FC236}">
                <a16:creationId xmlns:a16="http://schemas.microsoft.com/office/drawing/2014/main" id="{12ADD460-7203-084D-9138-0495E71010AC}"/>
              </a:ext>
            </a:extLst>
          </p:cNvPr>
          <p:cNvSpPr>
            <a:spLocks noGrp="1"/>
          </p:cNvSpPr>
          <p:nvPr>
            <p:ph idx="1"/>
          </p:nvPr>
        </p:nvSpPr>
        <p:spPr/>
        <p:txBody>
          <a:bodyPr/>
          <a:lstStyle/>
          <a:p>
            <a:pPr marL="0" indent="0">
              <a:buNone/>
            </a:pPr>
            <a:r>
              <a:rPr kumimoji="1" lang="zh-CN" altLang="en-US" sz="3600" dirty="0">
                <a:cs typeface="Consolas" panose="020B0609020204030204" pitchFamily="49" charset="0"/>
              </a:rPr>
              <a:t>前缀语义：</a:t>
            </a:r>
            <a:endParaRPr kumimoji="1" lang="en-US" altLang="zh-CN" sz="3200" dirty="0">
              <a:cs typeface="Consolas" panose="020B0609020204030204" pitchFamily="49" charset="0"/>
            </a:endParaRPr>
          </a:p>
          <a:p>
            <a:pPr marL="0" indent="0">
              <a:buNone/>
            </a:pPr>
            <a:r>
              <a:rPr kumimoji="1" lang="en-US" altLang="zh-CN" dirty="0">
                <a:cs typeface="Consolas" panose="020B0609020204030204" pitchFamily="49" charset="0"/>
              </a:rPr>
              <a:t>	</a:t>
            </a:r>
            <a:r>
              <a:rPr kumimoji="1" lang="en-US" altLang="zh-CN" dirty="0" err="1">
                <a:cs typeface="Consolas" panose="020B0609020204030204" pitchFamily="49" charset="0"/>
              </a:rPr>
              <a:t>int</a:t>
            </a:r>
            <a:r>
              <a:rPr kumimoji="1" lang="zh-CN" altLang="en-US" dirty="0">
                <a:cs typeface="Consolas" panose="020B0609020204030204" pitchFamily="49" charset="0"/>
              </a:rPr>
              <a:t> </a:t>
            </a:r>
            <a:r>
              <a:rPr kumimoji="1" lang="en-US" altLang="zh-CN" dirty="0">
                <a:cs typeface="Consolas" panose="020B0609020204030204" pitchFamily="49" charset="0"/>
              </a:rPr>
              <a:t>a</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cs typeface="Consolas" panose="020B0609020204030204" pitchFamily="49" charset="0"/>
              </a:rPr>
              <a:t> </a:t>
            </a:r>
            <a:r>
              <a:rPr kumimoji="1" lang="en-US" altLang="zh-CN" dirty="0">
                <a:cs typeface="Consolas" panose="020B0609020204030204" pitchFamily="49" charset="0"/>
              </a:rPr>
              <a:t>++b;</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solidFill>
                  <a:srgbClr val="00B050"/>
                </a:solidFill>
                <a:cs typeface="Consolas" panose="020B0609020204030204" pitchFamily="49" charset="0"/>
              </a:rPr>
              <a:t>先完成</a:t>
            </a:r>
            <a:r>
              <a:rPr kumimoji="1" lang="en-US" altLang="zh-CN" dirty="0">
                <a:solidFill>
                  <a:srgbClr val="00B050"/>
                </a:solidFill>
                <a:cs typeface="Consolas" panose="020B0609020204030204" pitchFamily="49" charset="0"/>
              </a:rPr>
              <a:t>b+1</a:t>
            </a:r>
            <a:r>
              <a:rPr kumimoji="1" lang="zh-CN" altLang="en-US" dirty="0">
                <a:solidFill>
                  <a:srgbClr val="00B050"/>
                </a:solidFill>
                <a:cs typeface="Consolas" panose="020B0609020204030204" pitchFamily="49" charset="0"/>
              </a:rPr>
              <a:t>操作，再赋值</a:t>
            </a:r>
            <a:endParaRPr kumimoji="1" lang="en-US" altLang="zh-CN" dirty="0">
              <a:solidFill>
                <a:srgbClr val="00B050"/>
              </a:solidFill>
              <a:cs typeface="Consolas" panose="020B0609020204030204" pitchFamily="49" charset="0"/>
            </a:endParaRPr>
          </a:p>
          <a:p>
            <a:endParaRPr kumimoji="1" lang="en-US" altLang="zh-CN" dirty="0">
              <a:cs typeface="Consolas" panose="020B0609020204030204" pitchFamily="49" charset="0"/>
            </a:endParaRPr>
          </a:p>
          <a:p>
            <a:pPr marL="0" indent="0">
              <a:buNone/>
            </a:pPr>
            <a:r>
              <a:rPr kumimoji="1" lang="zh-CN" altLang="en-US" sz="3600" dirty="0">
                <a:cs typeface="Consolas" panose="020B0609020204030204" pitchFamily="49" charset="0"/>
              </a:rPr>
              <a:t>后缀语义：</a:t>
            </a:r>
            <a:endParaRPr kumimoji="1" lang="en-US" altLang="zh-CN" sz="3200" dirty="0">
              <a:cs typeface="Consolas" panose="020B0609020204030204" pitchFamily="49" charset="0"/>
            </a:endParaRPr>
          </a:p>
          <a:p>
            <a:pPr marL="0" indent="0">
              <a:buNone/>
            </a:pPr>
            <a:r>
              <a:rPr kumimoji="1" lang="en-US" altLang="zh-CN" dirty="0">
                <a:cs typeface="Consolas" panose="020B0609020204030204" pitchFamily="49" charset="0"/>
              </a:rPr>
              <a:t>	</a:t>
            </a:r>
            <a:r>
              <a:rPr kumimoji="1" lang="en-US" altLang="zh-CN" dirty="0" err="1">
                <a:cs typeface="Consolas" panose="020B0609020204030204" pitchFamily="49" charset="0"/>
              </a:rPr>
              <a:t>int</a:t>
            </a:r>
            <a:r>
              <a:rPr kumimoji="1" lang="zh-CN" altLang="en-US" dirty="0">
                <a:cs typeface="Consolas" panose="020B0609020204030204" pitchFamily="49" charset="0"/>
              </a:rPr>
              <a:t> </a:t>
            </a:r>
            <a:r>
              <a:rPr kumimoji="1" lang="en-US" altLang="zh-CN" dirty="0">
                <a:cs typeface="Consolas" panose="020B0609020204030204" pitchFamily="49" charset="0"/>
              </a:rPr>
              <a:t>a</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cs typeface="Consolas" panose="020B0609020204030204" pitchFamily="49" charset="0"/>
              </a:rPr>
              <a:t> </a:t>
            </a:r>
            <a:r>
              <a:rPr kumimoji="1" lang="en-US" altLang="zh-CN" dirty="0">
                <a:cs typeface="Consolas" panose="020B0609020204030204" pitchFamily="49" charset="0"/>
              </a:rPr>
              <a:t>b++;</a:t>
            </a:r>
            <a:r>
              <a:rPr kumimoji="1" lang="zh-CN" altLang="en-US" dirty="0">
                <a:cs typeface="Consolas" panose="020B0609020204030204" pitchFamily="49" charset="0"/>
              </a:rPr>
              <a:t> </a:t>
            </a:r>
            <a:r>
              <a:rPr kumimoji="1" lang="en-US" altLang="zh-CN" dirty="0">
                <a:cs typeface="Consolas" panose="020B0609020204030204" pitchFamily="49" charset="0"/>
              </a:rPr>
              <a:t>//</a:t>
            </a:r>
            <a:r>
              <a:rPr kumimoji="1" lang="zh-CN" altLang="en-US" dirty="0">
                <a:solidFill>
                  <a:srgbClr val="00B050"/>
                </a:solidFill>
                <a:cs typeface="Consolas" panose="020B0609020204030204" pitchFamily="49" charset="0"/>
              </a:rPr>
              <a:t>先完成赋值，再</a:t>
            </a:r>
            <a:r>
              <a:rPr kumimoji="1" lang="en-US" altLang="zh-CN" dirty="0">
                <a:solidFill>
                  <a:srgbClr val="00B050"/>
                </a:solidFill>
                <a:cs typeface="Consolas" panose="020B0609020204030204" pitchFamily="49" charset="0"/>
              </a:rPr>
              <a:t>b+1</a:t>
            </a:r>
            <a:r>
              <a:rPr kumimoji="1" lang="zh-CN" altLang="en-US" dirty="0">
                <a:solidFill>
                  <a:srgbClr val="00B050"/>
                </a:solidFill>
                <a:cs typeface="Consolas" panose="020B0609020204030204" pitchFamily="49" charset="0"/>
              </a:rPr>
              <a:t>操作</a:t>
            </a:r>
          </a:p>
          <a:p>
            <a:endParaRPr kumimoji="1" lang="zh-CN" altLang="en-US" dirty="0"/>
          </a:p>
        </p:txBody>
      </p:sp>
      <p:sp>
        <p:nvSpPr>
          <p:cNvPr id="4" name="灯片编号占位符 3">
            <a:extLst>
              <a:ext uri="{FF2B5EF4-FFF2-40B4-BE49-F238E27FC236}">
                <a16:creationId xmlns:a16="http://schemas.microsoft.com/office/drawing/2014/main" id="{7BE0C6CF-4B06-F24C-86D6-17EBA5B7F7C7}"/>
              </a:ext>
            </a:extLst>
          </p:cNvPr>
          <p:cNvSpPr>
            <a:spLocks noGrp="1"/>
          </p:cNvSpPr>
          <p:nvPr>
            <p:ph type="sldNum" sz="quarter" idx="12"/>
          </p:nvPr>
        </p:nvSpPr>
        <p:spPr/>
        <p:txBody>
          <a:bodyPr/>
          <a:lstStyle/>
          <a:p>
            <a:pPr>
              <a:defRPr/>
            </a:pPr>
            <a:fld id="{BFD7BE51-03DD-4CCA-8227-D775462981B4}" type="slidenum">
              <a:rPr lang="en-US" altLang="zh-CN" smtClean="0"/>
              <a:t>47</a:t>
            </a:fld>
            <a:endParaRPr lang="en-US" altLang="zh-CN"/>
          </a:p>
        </p:txBody>
      </p:sp>
    </p:spTree>
    <p:extLst>
      <p:ext uri="{BB962C8B-B14F-4D97-AF65-F5344CB8AC3E}">
        <p14:creationId xmlns:p14="http://schemas.microsoft.com/office/powerpoint/2010/main" val="10686600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467544" y="3286318"/>
            <a:ext cx="3816424" cy="115212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971600" y="116632"/>
            <a:ext cx="7886700" cy="1325563"/>
          </a:xfrm>
        </p:spPr>
        <p:txBody>
          <a:bodyPr/>
          <a:lstStyle/>
          <a:p>
            <a:pPr algn="r"/>
            <a:r>
              <a:rPr kumimoji="1" lang="zh-CN" altLang="en-US" dirty="0">
                <a:solidFill>
                  <a:srgbClr val="0066CC"/>
                </a:solidFill>
              </a:rPr>
              <a:t>前缀运算符</a:t>
            </a:r>
            <a:r>
              <a:rPr kumimoji="1" lang="en-US" altLang="zh-CN" dirty="0">
                <a:solidFill>
                  <a:srgbClr val="0066CC"/>
                </a:solidFill>
              </a:rPr>
              <a:t>++</a:t>
            </a:r>
            <a:r>
              <a:rPr kumimoji="1" lang="zh-CN" altLang="en-US" dirty="0">
                <a:solidFill>
                  <a:srgbClr val="0066CC"/>
                </a:solidFill>
              </a:rPr>
              <a:t>重载示例</a:t>
            </a:r>
          </a:p>
        </p:txBody>
      </p:sp>
      <p:sp>
        <p:nvSpPr>
          <p:cNvPr id="4" name="矩形 3"/>
          <p:cNvSpPr/>
          <p:nvPr/>
        </p:nvSpPr>
        <p:spPr>
          <a:xfrm>
            <a:off x="467544" y="1340768"/>
            <a:ext cx="8676456" cy="5078313"/>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int data = 1;</a:t>
            </a:r>
          </a:p>
          <a:p>
            <a:r>
              <a:rPr lang="en-US" altLang="zh-CN" dirty="0">
                <a:solidFill>
                  <a:srgbClr val="000000"/>
                </a:solidFill>
                <a:latin typeface="Consolas" panose="020B0609020204030204" pitchFamily="49" charset="0"/>
              </a:rPr>
              <a:t>  Test(int d) {data = d;}</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Test&amp;</a:t>
            </a:r>
            <a:r>
              <a:rPr lang="en-US" altLang="zh-CN" dirty="0">
                <a:solidFill>
                  <a:srgbClr val="000000"/>
                </a:solidFill>
                <a:latin typeface="Consolas" panose="020B0609020204030204" pitchFamily="49" charset="0"/>
              </a:rPr>
              <a:t> </a:t>
            </a:r>
            <a:r>
              <a:rPr lang="en-US" altLang="zh-CN" b="1" dirty="0">
                <a:solidFill>
                  <a:srgbClr val="B40062"/>
                </a:solidFill>
                <a:latin typeface="Consolas" panose="020B0609020204030204" pitchFamily="49" charset="0"/>
              </a:rPr>
              <a:t>operator</a:t>
            </a:r>
            <a:r>
              <a:rPr lang="en-US" altLang="zh-CN" b="1"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++data;</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a:t>
            </a:r>
            <a:r>
              <a:rPr lang="en-US" altLang="zh-CN" b="1" dirty="0">
                <a:solidFill>
                  <a:srgbClr val="0066CC"/>
                </a:solidFill>
                <a:latin typeface="Consolas" panose="020B0609020204030204" pitchFamily="49" charset="0"/>
              </a:rPr>
              <a:t>this</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p>
          <a:p>
            <a:r>
              <a:rPr lang="fr-FR" altLang="zh-CN" dirty="0">
                <a:solidFill>
                  <a:srgbClr val="000000"/>
                </a:solidFill>
                <a:latin typeface="Consolas" panose="020B0609020204030204" pitchFamily="49" charset="0"/>
              </a:rPr>
              <a:t>  </a:t>
            </a:r>
            <a:r>
              <a:rPr lang="fr-FR" altLang="zh-CN" dirty="0">
                <a:solidFill>
                  <a:srgbClr val="B40062"/>
                </a:solidFill>
                <a:latin typeface="Consolas" panose="020B0609020204030204" pitchFamily="49" charset="0"/>
              </a:rPr>
              <a:t>Test</a:t>
            </a:r>
            <a:r>
              <a:rPr lang="fr-FR" altLang="zh-CN" dirty="0">
                <a:solidFill>
                  <a:srgbClr val="000000"/>
                </a:solidFill>
                <a:latin typeface="Consolas" panose="020B0609020204030204" pitchFamily="49" charset="0"/>
              </a:rPr>
              <a:t> test(1);</a:t>
            </a:r>
            <a:r>
              <a:rPr lang="zh-CN" altLang="en-US"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FF0000"/>
                </a:solidFill>
                <a:latin typeface="Consolas" panose="020B0609020204030204" pitchFamily="49" charset="0"/>
              </a:rPr>
              <a:t>  ++test;</a:t>
            </a: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3528" y="3133124"/>
            <a:ext cx="4248472" cy="1422618"/>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971600" y="116632"/>
            <a:ext cx="7886700" cy="1325563"/>
          </a:xfrm>
        </p:spPr>
        <p:txBody>
          <a:bodyPr/>
          <a:lstStyle/>
          <a:p>
            <a:pPr algn="r"/>
            <a:r>
              <a:rPr kumimoji="1" lang="zh-CN" altLang="en-US" dirty="0">
                <a:solidFill>
                  <a:srgbClr val="0066CC"/>
                </a:solidFill>
              </a:rPr>
              <a:t>后缀运算符</a:t>
            </a:r>
            <a:r>
              <a:rPr kumimoji="1" lang="en-US" altLang="zh-CN" dirty="0">
                <a:solidFill>
                  <a:srgbClr val="0066CC"/>
                </a:solidFill>
              </a:rPr>
              <a:t>++</a:t>
            </a:r>
            <a:r>
              <a:rPr kumimoji="1" lang="zh-CN" altLang="en-US" dirty="0">
                <a:solidFill>
                  <a:srgbClr val="0066CC"/>
                </a:solidFill>
              </a:rPr>
              <a:t>重载示例</a:t>
            </a:r>
          </a:p>
        </p:txBody>
      </p:sp>
      <p:sp>
        <p:nvSpPr>
          <p:cNvPr id="4" name="矩形 3"/>
          <p:cNvSpPr/>
          <p:nvPr/>
        </p:nvSpPr>
        <p:spPr>
          <a:xfrm>
            <a:off x="467544" y="1170032"/>
            <a:ext cx="8676456" cy="5355312"/>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int data = 1;</a:t>
            </a:r>
          </a:p>
          <a:p>
            <a:r>
              <a:rPr lang="en-US" altLang="zh-CN" dirty="0">
                <a:solidFill>
                  <a:srgbClr val="000000"/>
                </a:solidFill>
                <a:latin typeface="Consolas" panose="020B0609020204030204" pitchFamily="49" charset="0"/>
              </a:rPr>
              <a:t>  Test(int d) {data = d;}</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Test</a:t>
            </a:r>
            <a:r>
              <a:rPr lang="en-US" altLang="zh-CN" dirty="0">
                <a:solidFill>
                  <a:srgbClr val="000000"/>
                </a:solidFill>
                <a:latin typeface="Consolas" panose="020B0609020204030204" pitchFamily="49" charset="0"/>
              </a:rPr>
              <a:t> </a:t>
            </a:r>
            <a:r>
              <a:rPr lang="en-US" altLang="zh-CN" b="1" dirty="0">
                <a:solidFill>
                  <a:srgbClr val="B40062"/>
                </a:solidFill>
                <a:latin typeface="Consolas" panose="020B0609020204030204" pitchFamily="49" charset="0"/>
              </a:rPr>
              <a:t>operator</a:t>
            </a:r>
            <a:r>
              <a:rPr lang="en-US" altLang="zh-CN" b="1"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r>
              <a:rPr lang="en-US" altLang="zh-CN" b="1" dirty="0">
                <a:solidFill>
                  <a:srgbClr val="FF0000"/>
                </a:solidFill>
                <a:latin typeface="Consolas" panose="020B0609020204030204" pitchFamily="49" charset="0"/>
              </a:rPr>
              <a:t>int</a:t>
            </a:r>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Test test(data);</a:t>
            </a:r>
          </a:p>
          <a:p>
            <a:r>
              <a:rPr lang="en-US" altLang="zh-CN" dirty="0">
                <a:solidFill>
                  <a:srgbClr val="000000"/>
                </a:solidFill>
                <a:latin typeface="Consolas" panose="020B0609020204030204" pitchFamily="49" charset="0"/>
              </a:rPr>
              <a:t>    ++data;</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test;</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p>
          <a:p>
            <a:r>
              <a:rPr lang="fr-FR" altLang="zh-CN" dirty="0">
                <a:solidFill>
                  <a:srgbClr val="000000"/>
                </a:solidFill>
                <a:latin typeface="Consolas" panose="020B0609020204030204" pitchFamily="49" charset="0"/>
              </a:rPr>
              <a:t>  </a:t>
            </a:r>
            <a:r>
              <a:rPr lang="fr-FR" altLang="zh-CN" dirty="0">
                <a:solidFill>
                  <a:srgbClr val="B40062"/>
                </a:solidFill>
                <a:latin typeface="Consolas" panose="020B0609020204030204" pitchFamily="49" charset="0"/>
              </a:rPr>
              <a:t>Test</a:t>
            </a:r>
            <a:r>
              <a:rPr lang="fr-FR" altLang="zh-CN" dirty="0">
                <a:solidFill>
                  <a:srgbClr val="000000"/>
                </a:solidFill>
                <a:latin typeface="Consolas" panose="020B0609020204030204" pitchFamily="49" charset="0"/>
              </a:rPr>
              <a:t> test(1);</a:t>
            </a:r>
            <a:r>
              <a:rPr lang="zh-CN" altLang="en-US"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test++;</a:t>
            </a: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49</a:t>
            </a:fld>
            <a:endParaRPr lang="en-US" altLang="zh-CN"/>
          </a:p>
        </p:txBody>
      </p:sp>
      <p:sp>
        <p:nvSpPr>
          <p:cNvPr id="6" name="圆角矩形 5"/>
          <p:cNvSpPr/>
          <p:nvPr/>
        </p:nvSpPr>
        <p:spPr>
          <a:xfrm>
            <a:off x="4572000" y="3111562"/>
            <a:ext cx="4286300" cy="14657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t>这里定义了一个哑元参数</a:t>
            </a:r>
            <a:r>
              <a:rPr kumimoji="1" lang="en-US" altLang="zh-CN" sz="2000" dirty="0" err="1"/>
              <a:t>int</a:t>
            </a:r>
            <a:r>
              <a:rPr kumimoji="1" lang="zh-CN" altLang="en-US" sz="2000" dirty="0"/>
              <a:t>，但是没有任何变量名，所以函数实现中永远不会用到该变量</a:t>
            </a:r>
          </a:p>
        </p:txBody>
      </p:sp>
      <p:sp>
        <p:nvSpPr>
          <p:cNvPr id="7" name="矩形 6"/>
          <p:cNvSpPr/>
          <p:nvPr/>
        </p:nvSpPr>
        <p:spPr>
          <a:xfrm>
            <a:off x="2993504" y="6328196"/>
            <a:ext cx="6012160" cy="369332"/>
          </a:xfrm>
          <a:prstGeom prst="rect">
            <a:avLst/>
          </a:prstGeom>
        </p:spPr>
        <p:txBody>
          <a:bodyPr wrap="square">
            <a:spAutoFit/>
          </a:bodyPr>
          <a:lstStyle/>
          <a:p>
            <a:r>
              <a:rPr lang="zh-CN" altLang="en-US" dirty="0">
                <a:hlinkClick r:id="rId3"/>
              </a:rPr>
              <a:t>http://blog.csdn.net/megustas_jjc/article/details/53583672</a:t>
            </a:r>
            <a:r>
              <a:rPr lang="zh-CN" alt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如何使含有对象的程序更可靠？</a:t>
            </a:r>
            <a:endParaRPr kumimoji="1" lang="en-US" dirty="0"/>
          </a:p>
        </p:txBody>
      </p:sp>
      <p:sp>
        <p:nvSpPr>
          <p:cNvPr id="4" name="内容占位符 3"/>
          <p:cNvSpPr>
            <a:spLocks noGrp="1"/>
          </p:cNvSpPr>
          <p:nvPr>
            <p:ph idx="1"/>
          </p:nvPr>
        </p:nvSpPr>
        <p:spPr/>
        <p:txBody>
          <a:bodyPr/>
          <a:lstStyle/>
          <a:p>
            <a:r>
              <a:rPr lang="zh-CN" altLang="en-US" dirty="0">
                <a:latin typeface="华文楷体" panose="02010600040101010101" pitchFamily="2" charset="-122"/>
                <a:ea typeface="华文楷体" panose="02010600040101010101" pitchFamily="2" charset="-122"/>
                <a:cs typeface="华文楷体" panose="02010600040101010101" pitchFamily="2" charset="-122"/>
              </a:rPr>
              <a:t>结论</a:t>
            </a:r>
            <a:endParaRPr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r>
              <a:rPr lang="zh-CN" altLang="zh-CN" dirty="0">
                <a:latin typeface="华文楷体" panose="02010600040101010101" pitchFamily="2" charset="-122"/>
                <a:ea typeface="华文楷体" panose="02010600040101010101" pitchFamily="2" charset="-122"/>
                <a:cs typeface="华文楷体" panose="02010600040101010101" pitchFamily="2" charset="-122"/>
              </a:rPr>
              <a:t>如何进行初始化和清除</a:t>
            </a:r>
            <a:r>
              <a:rPr lang="en-US" altLang="zh-CN" dirty="0">
                <a:latin typeface="华文楷体" panose="02010600040101010101" pitchFamily="2" charset="-122"/>
                <a:ea typeface="华文楷体" panose="02010600040101010101" pitchFamily="2" charset="-122"/>
                <a:cs typeface="华文楷体" panose="02010600040101010101" pitchFamily="2" charset="-122"/>
              </a:rPr>
              <a:t>(HOW)</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，应由</a:t>
            </a:r>
            <a:r>
              <a:rPr lang="zh-CN" altLang="zh-CN"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类设计者</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决定</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cs typeface="华文楷体" panose="02010600040101010101" pitchFamily="2" charset="-122"/>
            </a:endParaRPr>
          </a:p>
          <a:p>
            <a:pPr lvl="1"/>
            <a:r>
              <a:rPr lang="zh-CN" altLang="zh-CN" dirty="0">
                <a:latin typeface="华文楷体" panose="02010600040101010101" pitchFamily="2" charset="-122"/>
                <a:ea typeface="华文楷体" panose="02010600040101010101" pitchFamily="2" charset="-122"/>
                <a:cs typeface="华文楷体" panose="02010600040101010101" pitchFamily="2" charset="-122"/>
              </a:rPr>
              <a:t>何时进行初始化和清除</a:t>
            </a:r>
            <a:r>
              <a:rPr lang="en-US" altLang="zh-CN" dirty="0">
                <a:latin typeface="华文楷体" panose="02010600040101010101" pitchFamily="2" charset="-122"/>
                <a:ea typeface="华文楷体" panose="02010600040101010101" pitchFamily="2" charset="-122"/>
                <a:cs typeface="华文楷体" panose="02010600040101010101" pitchFamily="2" charset="-122"/>
              </a:rPr>
              <a:t>(WHEN)</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，应由</a:t>
            </a:r>
            <a:r>
              <a:rPr lang="zh-CN" altLang="zh-CN"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编译器</a:t>
            </a:r>
            <a:r>
              <a:rPr lang="zh-CN" altLang="zh-CN" dirty="0">
                <a:latin typeface="华文楷体" panose="02010600040101010101" pitchFamily="2" charset="-122"/>
                <a:ea typeface="华文楷体" panose="02010600040101010101" pitchFamily="2" charset="-122"/>
                <a:cs typeface="华文楷体" panose="02010600040101010101" pitchFamily="2" charset="-122"/>
              </a:rPr>
              <a:t>来决定</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cs typeface="华文楷体" panose="02010600040101010101" pitchFamily="2" charset="-122"/>
              <a:sym typeface="华文仿宋"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前缀与后缀的</a:t>
            </a:r>
            <a:r>
              <a:rPr kumimoji="1" lang="en-US" altLang="zh-CN" dirty="0"/>
              <a:t>++</a:t>
            </a:r>
            <a:r>
              <a:rPr kumimoji="1" lang="zh-CN" altLang="en-US" dirty="0"/>
              <a:t>、</a:t>
            </a:r>
            <a:r>
              <a:rPr kumimoji="1" lang="en-US" altLang="zh-CN" dirty="0"/>
              <a:t>--</a:t>
            </a:r>
            <a:endParaRPr lang="zh-CN" altLang="en-US" dirty="0"/>
          </a:p>
        </p:txBody>
      </p:sp>
      <p:sp>
        <p:nvSpPr>
          <p:cNvPr id="3" name="内容占位符 2"/>
          <p:cNvSpPr>
            <a:spLocks noGrp="1"/>
          </p:cNvSpPr>
          <p:nvPr>
            <p:ph idx="1"/>
          </p:nvPr>
        </p:nvSpPr>
        <p:spPr>
          <a:xfrm>
            <a:off x="567921" y="1340768"/>
            <a:ext cx="8047806" cy="4749029"/>
          </a:xfrm>
        </p:spPr>
        <p:txBody>
          <a:bodyPr/>
          <a:lstStyle/>
          <a:p>
            <a:r>
              <a:rPr lang="zh-CN" altLang="en-US" dirty="0"/>
              <a:t>也可以使用全局重载的方式</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50</a:t>
            </a:fld>
            <a:endParaRPr lang="en-US" altLang="zh-CN"/>
          </a:p>
        </p:txBody>
      </p:sp>
      <p:sp>
        <p:nvSpPr>
          <p:cNvPr id="5" name="文本框 4"/>
          <p:cNvSpPr txBox="1"/>
          <p:nvPr/>
        </p:nvSpPr>
        <p:spPr>
          <a:xfrm>
            <a:off x="210607" y="2122978"/>
            <a:ext cx="3672408" cy="3970318"/>
          </a:xfrm>
          <a:prstGeom prst="rect">
            <a:avLst/>
          </a:prstGeom>
          <a:noFill/>
          <a:ln>
            <a:solidFill>
              <a:schemeClr val="tx1"/>
            </a:solidFill>
          </a:ln>
        </p:spPr>
        <p:txBody>
          <a:bodyPr wrap="square" rtlCol="0">
            <a:spAutoFit/>
          </a:bodyPr>
          <a:lstStyle/>
          <a:p>
            <a:r>
              <a:rPr lang="en-US" altLang="zh-CN" dirty="0">
                <a:latin typeface="Consolas" panose="020B0609020204030204" pitchFamily="49" charset="0"/>
              </a:rPr>
              <a:t>#include &lt;iostream&gt;</a:t>
            </a:r>
          </a:p>
          <a:p>
            <a:r>
              <a:rPr lang="en-US" altLang="zh-CN" dirty="0">
                <a:latin typeface="Consolas" panose="020B0609020204030204" pitchFamily="49" charset="0"/>
              </a:rPr>
              <a:t>using namespace std;</a:t>
            </a:r>
          </a:p>
          <a:p>
            <a:endParaRPr lang="en-US" altLang="zh-CN" dirty="0">
              <a:latin typeface="Consolas" panose="020B0609020204030204" pitchFamily="49" charset="0"/>
            </a:endParaRPr>
          </a:p>
          <a:p>
            <a:pPr algn="l"/>
            <a:r>
              <a:rPr lang="zh-CN" altLang="en-US" dirty="0">
                <a:latin typeface="Consolas" panose="020B0609020204030204" pitchFamily="49" charset="0"/>
              </a:rPr>
              <a:t>class A {</a:t>
            </a:r>
          </a:p>
          <a:p>
            <a:pPr algn="l"/>
            <a:r>
              <a:rPr lang="zh-CN" altLang="en-US" dirty="0">
                <a:latin typeface="Consolas" panose="020B0609020204030204" pitchFamily="49" charset="0"/>
              </a:rPr>
              <a:t>public:</a:t>
            </a:r>
          </a:p>
          <a:p>
            <a:pPr algn="l"/>
            <a:r>
              <a:rPr lang="zh-CN" altLang="en-US" dirty="0">
                <a:latin typeface="Consolas" panose="020B0609020204030204" pitchFamily="49" charset="0"/>
              </a:rPr>
              <a:t>    int data;</a:t>
            </a:r>
          </a:p>
          <a:p>
            <a:pPr algn="l"/>
            <a:r>
              <a:rPr lang="zh-CN" altLang="en-US" dirty="0">
                <a:latin typeface="Consolas" panose="020B0609020204030204" pitchFamily="49" charset="0"/>
              </a:rPr>
              <a:t>    A() { data = 0; }</a:t>
            </a:r>
          </a:p>
          <a:p>
            <a:pPr algn="l"/>
            <a:r>
              <a:rPr lang="zh-CN" altLang="en-US" dirty="0">
                <a:latin typeface="Consolas" panose="020B0609020204030204" pitchFamily="49" charset="0"/>
              </a:rPr>
              <a:t>    A(int i) { data = i; }</a:t>
            </a:r>
          </a:p>
          <a:p>
            <a:pPr algn="l"/>
            <a:r>
              <a:rPr lang="zh-CN" altLang="en-US" dirty="0">
                <a:latin typeface="Consolas" panose="020B0609020204030204" pitchFamily="49" charset="0"/>
              </a:rPr>
              <a:t>};</a:t>
            </a:r>
          </a:p>
          <a:p>
            <a:pPr algn="l"/>
            <a:endParaRPr lang="zh-CN" altLang="en-US" dirty="0">
              <a:latin typeface="Consolas" panose="020B0609020204030204" pitchFamily="49" charset="0"/>
            </a:endParaRPr>
          </a:p>
          <a:p>
            <a:r>
              <a:rPr lang="zh-CN" altLang="en-US" dirty="0">
                <a:latin typeface="Consolas" panose="020B0609020204030204" pitchFamily="49" charset="0"/>
              </a:rPr>
              <a:t>A operator++(A&amp; a)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前缀</a:t>
            </a:r>
            <a:endParaRPr lang="zh-CN" altLang="en-US" dirty="0">
              <a:latin typeface="Consolas" panose="020B0609020204030204" pitchFamily="49" charset="0"/>
            </a:endParaRPr>
          </a:p>
          <a:p>
            <a:pPr algn="l"/>
            <a:r>
              <a:rPr lang="zh-CN" altLang="en-US" dirty="0">
                <a:latin typeface="Consolas" panose="020B0609020204030204" pitchFamily="49" charset="0"/>
              </a:rPr>
              <a:t>    ++a.data;</a:t>
            </a:r>
          </a:p>
          <a:p>
            <a:pPr algn="l"/>
            <a:r>
              <a:rPr lang="zh-CN" altLang="en-US" dirty="0">
                <a:latin typeface="Consolas" panose="020B0609020204030204" pitchFamily="49" charset="0"/>
              </a:rPr>
              <a:t>    return a;</a:t>
            </a:r>
          </a:p>
          <a:p>
            <a:pPr algn="l"/>
            <a:r>
              <a:rPr lang="zh-CN" altLang="en-US" dirty="0">
                <a:latin typeface="Consolas" panose="020B0609020204030204" pitchFamily="49" charset="0"/>
              </a:rPr>
              <a:t>}</a:t>
            </a:r>
          </a:p>
        </p:txBody>
      </p:sp>
      <p:sp>
        <p:nvSpPr>
          <p:cNvPr id="6" name="文本框 5"/>
          <p:cNvSpPr txBox="1"/>
          <p:nvPr/>
        </p:nvSpPr>
        <p:spPr>
          <a:xfrm>
            <a:off x="4055722" y="2122978"/>
            <a:ext cx="5076284" cy="3970318"/>
          </a:xfrm>
          <a:prstGeom prst="rect">
            <a:avLst/>
          </a:prstGeom>
          <a:noFill/>
          <a:ln>
            <a:solidFill>
              <a:schemeClr val="tx1"/>
            </a:solidFill>
          </a:ln>
        </p:spPr>
        <p:txBody>
          <a:bodyPr wrap="square" rtlCol="0">
            <a:spAutoFit/>
          </a:bodyPr>
          <a:lstStyle/>
          <a:p>
            <a:pPr algn="l"/>
            <a:r>
              <a:rPr lang="zh-CN" altLang="en-US" dirty="0">
                <a:latin typeface="Consolas" panose="020B0609020204030204" pitchFamily="49" charset="0"/>
              </a:rPr>
              <a:t>A operator++(A&amp; a, </a:t>
            </a:r>
            <a:r>
              <a:rPr lang="zh-CN" altLang="en-US" dirty="0">
                <a:solidFill>
                  <a:srgbClr val="FF0000"/>
                </a:solidFill>
                <a:latin typeface="Consolas" panose="020B0609020204030204" pitchFamily="49" charset="0"/>
              </a:rPr>
              <a:t>int</a:t>
            </a:r>
            <a:r>
              <a:rPr lang="zh-CN" altLang="en-US" dirty="0">
                <a:latin typeface="Consolas" panose="020B0609020204030204" pitchFamily="49" charset="0"/>
              </a:rPr>
              <a:t>) {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哑元，后缀</a:t>
            </a:r>
          </a:p>
          <a:p>
            <a:pPr algn="l"/>
            <a:r>
              <a:rPr lang="zh-CN" altLang="en-US" dirty="0">
                <a:latin typeface="Consolas" panose="020B0609020204030204" pitchFamily="49" charset="0"/>
              </a:rPr>
              <a:t>    A new_a(a.data);</a:t>
            </a:r>
          </a:p>
          <a:p>
            <a:pPr algn="l"/>
            <a:r>
              <a:rPr lang="zh-CN" altLang="en-US" dirty="0">
                <a:latin typeface="Consolas" panose="020B0609020204030204" pitchFamily="49" charset="0"/>
              </a:rPr>
              <a:t>    ++a.data;</a:t>
            </a:r>
          </a:p>
          <a:p>
            <a:pPr algn="l"/>
            <a:r>
              <a:rPr lang="zh-CN" altLang="en-US" dirty="0">
                <a:latin typeface="Consolas" panose="020B0609020204030204" pitchFamily="49" charset="0"/>
              </a:rPr>
              <a:t>    return new_a;</a:t>
            </a:r>
          </a:p>
          <a:p>
            <a:pPr algn="l"/>
            <a:r>
              <a:rPr lang="zh-CN" altLang="en-US" dirty="0">
                <a:latin typeface="Consolas" panose="020B0609020204030204" pitchFamily="49" charset="0"/>
              </a:rPr>
              <a:t>}</a:t>
            </a:r>
          </a:p>
          <a:p>
            <a:pPr algn="l"/>
            <a:endParaRPr lang="zh-CN" altLang="en-US" dirty="0">
              <a:latin typeface="Consolas" panose="020B0609020204030204" pitchFamily="49" charset="0"/>
            </a:endParaRPr>
          </a:p>
          <a:p>
            <a:pPr algn="l"/>
            <a:r>
              <a:rPr lang="zh-CN" altLang="en-US" dirty="0">
                <a:latin typeface="Consolas" panose="020B0609020204030204" pitchFamily="49" charset="0"/>
              </a:rPr>
              <a:t>int main() {</a:t>
            </a:r>
          </a:p>
          <a:p>
            <a:pPr algn="l"/>
            <a:r>
              <a:rPr lang="zh-CN" altLang="en-US" dirty="0">
                <a:latin typeface="Consolas" panose="020B0609020204030204" pitchFamily="49" charset="0"/>
              </a:rPr>
              <a:t>    A a(1);</a:t>
            </a:r>
          </a:p>
          <a:p>
            <a:pPr algn="l"/>
            <a:r>
              <a:rPr lang="zh-CN" altLang="en-US" dirty="0">
                <a:latin typeface="Consolas" panose="020B0609020204030204" pitchFamily="49" charset="0"/>
              </a:rPr>
              <a:t>    cout &lt;&lt; (++a).data &lt;&lt; endl; </a:t>
            </a:r>
            <a:r>
              <a:rPr lang="en-US" altLang="zh-CN" b="1" dirty="0">
                <a:solidFill>
                  <a:srgbClr val="008000"/>
                </a:solidFill>
                <a:latin typeface="Consolas" panose="020B0609020204030204" pitchFamily="49" charset="0"/>
              </a:rPr>
              <a:t>// 2</a:t>
            </a:r>
            <a:endParaRPr lang="zh-CN" altLang="en-US" dirty="0">
              <a:latin typeface="Consolas" panose="020B0609020204030204" pitchFamily="49" charset="0"/>
            </a:endParaRPr>
          </a:p>
          <a:p>
            <a:pPr algn="l"/>
            <a:r>
              <a:rPr lang="zh-CN" altLang="en-US" dirty="0">
                <a:latin typeface="Consolas" panose="020B0609020204030204" pitchFamily="49" charset="0"/>
              </a:rPr>
              <a:t>    cout &lt;&lt; (a++).data &lt;&lt; endl; </a:t>
            </a:r>
            <a:r>
              <a:rPr lang="en-US" altLang="zh-CN" b="1" dirty="0">
                <a:solidFill>
                  <a:srgbClr val="008000"/>
                </a:solidFill>
                <a:latin typeface="Consolas" panose="020B0609020204030204" pitchFamily="49" charset="0"/>
              </a:rPr>
              <a:t>// 2</a:t>
            </a:r>
            <a:endParaRPr lang="zh-CN" altLang="en-US" dirty="0">
              <a:latin typeface="Consolas" panose="020B0609020204030204" pitchFamily="49" charset="0"/>
            </a:endParaRPr>
          </a:p>
          <a:p>
            <a:pPr algn="l"/>
            <a:r>
              <a:rPr lang="zh-CN" altLang="en-US" dirty="0">
                <a:latin typeface="Consolas" panose="020B0609020204030204" pitchFamily="49" charset="0"/>
              </a:rPr>
              <a:t>    cout &lt;&lt; a.data &lt;&lt; endl; </a:t>
            </a:r>
            <a:r>
              <a:rPr lang="en-US" altLang="zh-CN" b="1" dirty="0">
                <a:solidFill>
                  <a:srgbClr val="008000"/>
                </a:solidFill>
                <a:latin typeface="Consolas" panose="020B0609020204030204" pitchFamily="49" charset="0"/>
              </a:rPr>
              <a:t>// 3</a:t>
            </a:r>
            <a:endParaRPr lang="zh-CN" altLang="en-US" dirty="0">
              <a:latin typeface="Consolas" panose="020B0609020204030204" pitchFamily="49" charset="0"/>
            </a:endParaRPr>
          </a:p>
          <a:p>
            <a:pPr algn="l"/>
            <a:r>
              <a:rPr lang="zh-CN" altLang="en-US" dirty="0">
                <a:latin typeface="Consolas" panose="020B0609020204030204" pitchFamily="49" charset="0"/>
              </a:rPr>
              <a:t>    return 0;</a:t>
            </a:r>
          </a:p>
          <a:p>
            <a:pPr algn="l"/>
            <a:r>
              <a:rPr lang="zh-CN" altLang="en-US" dirty="0">
                <a:latin typeface="Consolas" panose="020B0609020204030204" pitchFamily="49" charset="0"/>
              </a:rPr>
              <a:t>}</a:t>
            </a:r>
          </a:p>
          <a:p>
            <a:pPr algn="l"/>
            <a:endParaRPr lang="zh-CN" altLang="en-US" dirty="0">
              <a:latin typeface="Consolas" panose="020B06090202040302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函数运算符 </a:t>
            </a:r>
            <a:r>
              <a:rPr kumimoji="1" lang="en-US" altLang="zh-CN"/>
              <a:t>(</a:t>
            </a:r>
            <a:r>
              <a:rPr kumimoji="1" lang="zh-CN" altLang="en-US"/>
              <a:t> </a:t>
            </a:r>
            <a:r>
              <a:rPr kumimoji="1" lang="en-US" altLang="zh-CN"/>
              <a:t>)</a:t>
            </a:r>
            <a:r>
              <a:rPr kumimoji="1" lang="zh-CN" altLang="en-US"/>
              <a:t> 重载</a:t>
            </a:r>
          </a:p>
        </p:txBody>
      </p:sp>
      <p:sp>
        <p:nvSpPr>
          <p:cNvPr id="3" name="内容占位符 2"/>
          <p:cNvSpPr>
            <a:spLocks noGrp="1"/>
          </p:cNvSpPr>
          <p:nvPr>
            <p:ph idx="1"/>
          </p:nvPr>
        </p:nvSpPr>
        <p:spPr>
          <a:xfrm>
            <a:off x="628650" y="1340768"/>
            <a:ext cx="8047806" cy="5256584"/>
          </a:xfrm>
        </p:spPr>
        <p:txBody>
          <a:bodyPr/>
          <a:lstStyle/>
          <a:p>
            <a:r>
              <a:rPr kumimoji="1" lang="zh-CN" altLang="en-US" dirty="0"/>
              <a:t>在自定义类中也可以重载函数运算符</a:t>
            </a:r>
            <a:r>
              <a:rPr kumimoji="1" lang="en-US" altLang="zh-CN" dirty="0"/>
              <a:t>()</a:t>
            </a:r>
            <a:r>
              <a:rPr kumimoji="1" lang="zh-CN" altLang="en-US" dirty="0"/>
              <a:t> ，它使对象看上去象是一个函数名</a:t>
            </a:r>
          </a:p>
          <a:p>
            <a:pPr lvl="5"/>
            <a:endParaRPr kumimoji="1" lang="zh-CN" altLang="en-US" sz="1100" dirty="0"/>
          </a:p>
          <a:p>
            <a:pPr marL="457200" lvl="1" indent="0">
              <a:buNone/>
            </a:pPr>
            <a:r>
              <a:rPr kumimoji="1" lang="en-US" altLang="zh-CN" dirty="0" err="1"/>
              <a:t>ReturnType</a:t>
            </a:r>
            <a:r>
              <a:rPr kumimoji="1" lang="zh-CN" altLang="en-US" dirty="0"/>
              <a:t> </a:t>
            </a:r>
            <a:r>
              <a:rPr kumimoji="1" lang="en-US" altLang="zh-CN" b="1" dirty="0">
                <a:solidFill>
                  <a:srgbClr val="FF0000"/>
                </a:solidFill>
              </a:rPr>
              <a:t>operator()</a:t>
            </a:r>
            <a:r>
              <a:rPr kumimoji="1" lang="zh-CN" altLang="en-US" dirty="0"/>
              <a:t> </a:t>
            </a:r>
            <a:r>
              <a:rPr kumimoji="1" lang="en-US" altLang="zh-CN" dirty="0"/>
              <a:t>(Parameters)</a:t>
            </a:r>
            <a:r>
              <a:rPr kumimoji="1" lang="zh-CN" altLang="en-US" dirty="0"/>
              <a:t> </a:t>
            </a:r>
            <a:r>
              <a:rPr kumimoji="1" lang="en-US" altLang="zh-CN" dirty="0"/>
              <a:t>{</a:t>
            </a:r>
            <a:endParaRPr kumimoji="1" lang="zh-CN" altLang="en-US" dirty="0"/>
          </a:p>
          <a:p>
            <a:pPr marL="457200" lvl="1" indent="0">
              <a:buNone/>
            </a:pPr>
            <a:r>
              <a:rPr kumimoji="1" lang="zh-CN" altLang="en-US" dirty="0"/>
              <a:t>	</a:t>
            </a:r>
            <a:r>
              <a:rPr kumimoji="1" lang="en-US" altLang="zh-CN" dirty="0"/>
              <a:t>...</a:t>
            </a:r>
            <a:endParaRPr kumimoji="1" lang="zh-CN" altLang="en-US" dirty="0"/>
          </a:p>
          <a:p>
            <a:pPr marL="457200" lvl="1" indent="0">
              <a:buNone/>
            </a:pPr>
            <a:r>
              <a:rPr kumimoji="1" lang="en-US" altLang="zh-CN" dirty="0"/>
              <a:t>}</a:t>
            </a:r>
            <a:endParaRPr kumimoji="1" lang="zh-CN" altLang="en-US" dirty="0"/>
          </a:p>
          <a:p>
            <a:pPr marL="457200" lvl="1" indent="0">
              <a:buNone/>
            </a:pPr>
            <a:endParaRPr kumimoji="1" lang="zh-CN" altLang="en-US" dirty="0"/>
          </a:p>
          <a:p>
            <a:pPr marL="457200" lvl="1" indent="0">
              <a:buNone/>
            </a:pPr>
            <a:r>
              <a:rPr kumimoji="1" lang="en-US" altLang="zh-CN" dirty="0" err="1"/>
              <a:t>ClassName</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err="1">
                <a:solidFill>
                  <a:srgbClr val="FF0000"/>
                </a:solidFill>
              </a:rPr>
              <a:t>Obj</a:t>
            </a:r>
            <a:r>
              <a:rPr kumimoji="1" lang="en-US" altLang="zh-CN" dirty="0">
                <a:solidFill>
                  <a:srgbClr val="FF0000"/>
                </a:solidFill>
              </a:rPr>
              <a:t>(</a:t>
            </a:r>
            <a:r>
              <a:rPr kumimoji="1" lang="en-US" altLang="zh-CN" dirty="0" err="1">
                <a:solidFill>
                  <a:srgbClr val="FF0000"/>
                </a:solidFill>
              </a:rPr>
              <a:t>real_parameters</a:t>
            </a:r>
            <a:r>
              <a:rPr kumimoji="1" lang="en-US" altLang="zh-CN" dirty="0">
                <a:solidFill>
                  <a:srgbClr val="FF0000"/>
                </a:solidFill>
              </a:rPr>
              <a:t>);</a:t>
            </a:r>
            <a:r>
              <a:rPr kumimoji="1" lang="zh-CN" altLang="en-US" dirty="0"/>
              <a:t> </a:t>
            </a:r>
            <a:r>
              <a:rPr kumimoji="1" lang="en-US" altLang="zh-CN" dirty="0">
                <a:solidFill>
                  <a:srgbClr val="008000"/>
                </a:solidFill>
              </a:rPr>
              <a:t>//</a:t>
            </a:r>
            <a:r>
              <a:rPr kumimoji="1" lang="zh-CN" altLang="en-US" b="1" dirty="0">
                <a:solidFill>
                  <a:srgbClr val="008000"/>
                </a:solidFill>
                <a:sym typeface="Wingdings" panose="05000000000000000000"/>
              </a:rPr>
              <a:t>注意不是调用构造函数！</a:t>
            </a:r>
            <a:endParaRPr kumimoji="1" lang="zh-CN" altLang="en-US" b="1" dirty="0"/>
          </a:p>
          <a:p>
            <a:pPr marL="457200" lvl="1" indent="0">
              <a:buNone/>
            </a:pPr>
            <a:r>
              <a:rPr kumimoji="1" lang="en-US" altLang="zh-CN" dirty="0">
                <a:solidFill>
                  <a:srgbClr val="008000"/>
                </a:solidFill>
              </a:rPr>
              <a:t>//</a:t>
            </a:r>
            <a:r>
              <a:rPr kumimoji="1" lang="zh-CN" altLang="en-US" dirty="0">
                <a:solidFill>
                  <a:srgbClr val="008000"/>
                </a:solidFill>
              </a:rPr>
              <a:t> </a:t>
            </a:r>
            <a:r>
              <a:rPr kumimoji="1" lang="zh-CN" altLang="en-US" dirty="0">
                <a:solidFill>
                  <a:srgbClr val="008000"/>
                </a:solidFill>
                <a:sym typeface="Wingdings" panose="05000000000000000000"/>
              </a:rPr>
              <a:t> </a:t>
            </a:r>
            <a:r>
              <a:rPr kumimoji="1" lang="en-US" altLang="zh-CN" dirty="0" err="1">
                <a:solidFill>
                  <a:srgbClr val="008000"/>
                </a:solidFill>
              </a:rPr>
              <a:t>Obj.operator</a:t>
            </a:r>
            <a:r>
              <a:rPr kumimoji="1" lang="en-US" altLang="zh-CN" dirty="0">
                <a:solidFill>
                  <a:srgbClr val="008000"/>
                </a:solidFill>
              </a:rPr>
              <a:t>()</a:t>
            </a:r>
            <a:r>
              <a:rPr kumimoji="1" lang="zh-CN" altLang="en-US" dirty="0">
                <a:solidFill>
                  <a:srgbClr val="008000"/>
                </a:solidFill>
              </a:rPr>
              <a:t> </a:t>
            </a:r>
            <a:r>
              <a:rPr kumimoji="1" lang="en-US" altLang="zh-CN" dirty="0">
                <a:solidFill>
                  <a:srgbClr val="008000"/>
                </a:solidFill>
              </a:rPr>
              <a:t>(</a:t>
            </a:r>
            <a:r>
              <a:rPr kumimoji="1" lang="en-US" altLang="zh-CN" dirty="0" err="1">
                <a:solidFill>
                  <a:srgbClr val="008000"/>
                </a:solidFill>
              </a:rPr>
              <a:t>real_parameters</a:t>
            </a:r>
            <a:r>
              <a:rPr kumimoji="1" lang="en-US" altLang="zh-CN" dirty="0">
                <a:solidFill>
                  <a:srgbClr val="008000"/>
                </a:solidFill>
              </a:rPr>
              <a:t>);</a:t>
            </a:r>
            <a:endParaRPr kumimoji="1" lang="zh-CN" altLang="en-US" dirty="0">
              <a:solidFill>
                <a:srgbClr val="008000"/>
              </a:solidFill>
            </a:endParaRPr>
          </a:p>
          <a:p>
            <a:pPr marL="0" indent="0">
              <a:buNone/>
            </a:pP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3528" y="2780928"/>
            <a:ext cx="8534772" cy="108012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971600" y="116632"/>
            <a:ext cx="7886700" cy="1325563"/>
          </a:xfrm>
        </p:spPr>
        <p:txBody>
          <a:bodyPr/>
          <a:lstStyle/>
          <a:p>
            <a:pPr algn="r"/>
            <a:r>
              <a:rPr kumimoji="1" lang="zh-CN" altLang="en-US">
                <a:solidFill>
                  <a:srgbClr val="0066CC"/>
                </a:solidFill>
              </a:rPr>
              <a:t>函数运算符 </a:t>
            </a:r>
            <a:r>
              <a:rPr kumimoji="1" lang="en-US" altLang="zh-CN">
                <a:solidFill>
                  <a:srgbClr val="0066CC"/>
                </a:solidFill>
              </a:rPr>
              <a:t>(</a:t>
            </a:r>
            <a:r>
              <a:rPr kumimoji="1" lang="zh-CN" altLang="en-US">
                <a:solidFill>
                  <a:srgbClr val="0066CC"/>
                </a:solidFill>
              </a:rPr>
              <a:t> </a:t>
            </a:r>
            <a:r>
              <a:rPr kumimoji="1" lang="en-US" altLang="zh-CN">
                <a:solidFill>
                  <a:srgbClr val="0066CC"/>
                </a:solidFill>
              </a:rPr>
              <a:t>)</a:t>
            </a:r>
            <a:r>
              <a:rPr kumimoji="1" lang="zh-CN" altLang="en-US">
                <a:solidFill>
                  <a:srgbClr val="0066CC"/>
                </a:solidFill>
              </a:rPr>
              <a:t> 重载示例</a:t>
            </a:r>
          </a:p>
        </p:txBody>
      </p:sp>
      <p:sp>
        <p:nvSpPr>
          <p:cNvPr id="4" name="矩形 3"/>
          <p:cNvSpPr/>
          <p:nvPr/>
        </p:nvSpPr>
        <p:spPr>
          <a:xfrm>
            <a:off x="323528" y="1340768"/>
            <a:ext cx="8676456" cy="5355312"/>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b="1" dirty="0">
                <a:solidFill>
                  <a:srgbClr val="B40062"/>
                </a:solidFill>
                <a:latin typeface="Consolas" panose="020B0609020204030204" pitchFamily="49" charset="0"/>
              </a:rPr>
              <a:t>operator</a:t>
            </a:r>
            <a:r>
              <a:rPr lang="en-US" altLang="zh-CN" b="1"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a,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b) {</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"operator() called. "</a:t>
            </a:r>
            <a:r>
              <a:rPr lang="en-US" altLang="zh-CN" dirty="0">
                <a:solidFill>
                  <a:srgbClr val="000000"/>
                </a:solidFill>
                <a:latin typeface="Consolas" panose="020B0609020204030204" pitchFamily="49" charset="0"/>
              </a:rPr>
              <a:t> &lt;&lt; a &lt;&lt; </a:t>
            </a:r>
            <a:r>
              <a:rPr lang="en-US" altLang="zh-CN" dirty="0">
                <a:solidFill>
                  <a:srgbClr val="000BFF"/>
                </a:solidFill>
                <a:latin typeface="Consolas" panose="020B0609020204030204" pitchFamily="49" charset="0"/>
              </a:rPr>
              <a:t>' '</a:t>
            </a:r>
            <a:r>
              <a:rPr lang="en-US" altLang="zh-CN" dirty="0">
                <a:solidFill>
                  <a:srgbClr val="000000"/>
                </a:solidFill>
                <a:latin typeface="Consolas" panose="020B0609020204030204" pitchFamily="49" charset="0"/>
              </a:rPr>
              <a:t> &lt;&lt; b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a + b;</a:t>
            </a:r>
          </a:p>
          <a:p>
            <a:r>
              <a:rPr lang="en-US" altLang="zh-CN"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p>
          <a:p>
            <a:r>
              <a:rPr lang="en-US" altLang="zh-CN" dirty="0">
                <a:solidFill>
                  <a:srgbClr val="000000"/>
                </a:solidFill>
                <a:latin typeface="Consolas" panose="020B0609020204030204" pitchFamily="49" charset="0"/>
              </a:rPr>
              <a:t>  Test sum;</a:t>
            </a:r>
          </a:p>
          <a:p>
            <a:r>
              <a:rPr lang="fr-FR" altLang="zh-CN" dirty="0">
                <a:solidFill>
                  <a:srgbClr val="000000"/>
                </a:solidFill>
                <a:latin typeface="Consolas" panose="020B0609020204030204" pitchFamily="49" charset="0"/>
              </a:rPr>
              <a:t>  </a:t>
            </a:r>
            <a:r>
              <a:rPr lang="fr-FR" altLang="zh-CN" dirty="0">
                <a:solidFill>
                  <a:srgbClr val="B40062"/>
                </a:solidFill>
                <a:latin typeface="Consolas" panose="020B0609020204030204" pitchFamily="49" charset="0"/>
              </a:rPr>
              <a:t>int</a:t>
            </a:r>
            <a:r>
              <a:rPr lang="fr-FR" altLang="zh-CN" dirty="0">
                <a:solidFill>
                  <a:srgbClr val="000000"/>
                </a:solidFill>
                <a:latin typeface="Consolas" panose="020B0609020204030204" pitchFamily="49" charset="0"/>
              </a:rPr>
              <a:t> s = sum(</a:t>
            </a:r>
            <a:r>
              <a:rPr lang="fr-FR" altLang="zh-CN" dirty="0">
                <a:solidFill>
                  <a:srgbClr val="000BFF"/>
                </a:solidFill>
                <a:latin typeface="Consolas" panose="020B0609020204030204" pitchFamily="49" charset="0"/>
              </a:rPr>
              <a:t>3</a:t>
            </a:r>
            <a:r>
              <a:rPr lang="fr-FR" altLang="zh-CN" dirty="0">
                <a:solidFill>
                  <a:srgbClr val="000000"/>
                </a:solidFill>
                <a:latin typeface="Consolas" panose="020B0609020204030204" pitchFamily="49" charset="0"/>
              </a:rPr>
              <a:t>, </a:t>
            </a:r>
            <a:r>
              <a:rPr lang="fr-FR" altLang="zh-CN" dirty="0">
                <a:solidFill>
                  <a:srgbClr val="000BFF"/>
                </a:solidFill>
                <a:latin typeface="Consolas" panose="020B0609020204030204" pitchFamily="49" charset="0"/>
              </a:rPr>
              <a:t>4</a:t>
            </a:r>
            <a:r>
              <a:rPr lang="fr-FR" altLang="zh-CN" dirty="0">
                <a:solidFill>
                  <a:srgbClr val="000000"/>
                </a:solidFill>
                <a:latin typeface="Consolas" panose="020B0609020204030204" pitchFamily="49" charset="0"/>
              </a:rPr>
              <a:t>);</a:t>
            </a:r>
            <a:r>
              <a:rPr lang="zh-CN" altLang="en-US" dirty="0">
                <a:solidFill>
                  <a:srgbClr val="000000"/>
                </a:solidFill>
                <a:latin typeface="Consolas" panose="020B0609020204030204" pitchFamily="49" charset="0"/>
              </a:rPr>
              <a:t> </a:t>
            </a:r>
            <a:r>
              <a:rPr lang="en-US" altLang="zh-CN" b="1" dirty="0">
                <a:solidFill>
                  <a:srgbClr val="008000"/>
                </a:solidFill>
                <a:latin typeface="Consolas" panose="020B0609020204030204" pitchFamily="49" charset="0"/>
              </a:rPr>
              <a:t>///</a:t>
            </a:r>
            <a:r>
              <a:rPr lang="zh-CN" altLang="en-US" b="1" dirty="0">
                <a:solidFill>
                  <a:srgbClr val="008000"/>
                </a:solidFill>
                <a:latin typeface="Consolas" panose="020B0609020204030204" pitchFamily="49" charset="0"/>
              </a:rPr>
              <a:t> </a:t>
            </a:r>
            <a:r>
              <a:rPr lang="en-US" altLang="zh-CN" b="1" dirty="0">
                <a:solidFill>
                  <a:srgbClr val="008000"/>
                </a:solidFill>
                <a:latin typeface="Consolas" panose="020B0609020204030204" pitchFamily="49" charset="0"/>
              </a:rPr>
              <a:t>sum</a:t>
            </a:r>
            <a:r>
              <a:rPr lang="zh-CN" altLang="en-US" b="1" dirty="0">
                <a:solidFill>
                  <a:srgbClr val="008000"/>
                </a:solidFill>
                <a:latin typeface="Consolas" panose="020B0609020204030204" pitchFamily="49" charset="0"/>
              </a:rPr>
              <a:t>对象看上去象是一个函数，故也称“</a:t>
            </a:r>
            <a:r>
              <a:rPr lang="zh-CN" altLang="en-US" b="1" u="sng" dirty="0">
                <a:solidFill>
                  <a:srgbClr val="FF0000"/>
                </a:solidFill>
                <a:latin typeface="Consolas" panose="020B0609020204030204" pitchFamily="49" charset="0"/>
              </a:rPr>
              <a:t>函数对象</a:t>
            </a:r>
            <a:r>
              <a:rPr lang="zh-CN" altLang="en-US" b="1" dirty="0">
                <a:solidFill>
                  <a:srgbClr val="008000"/>
                </a:solidFill>
                <a:latin typeface="Consolas" panose="020B0609020204030204" pitchFamily="49" charset="0"/>
              </a:rPr>
              <a:t>”</a:t>
            </a:r>
            <a:endParaRPr lang="fr-FR" altLang="zh-CN" b="1" dirty="0">
              <a:solidFill>
                <a:srgbClr val="008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"a + b = "</a:t>
            </a:r>
            <a:r>
              <a:rPr lang="en-US" altLang="zh-CN" dirty="0">
                <a:solidFill>
                  <a:srgbClr val="000000"/>
                </a:solidFill>
                <a:latin typeface="Consolas" panose="020B0609020204030204" pitchFamily="49" charset="0"/>
              </a:rPr>
              <a:t> &lt;&lt; s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p>
          <a:p>
            <a:r>
              <a:rPr lang="zh-CN" altLang="en-US" dirty="0">
                <a:solidFill>
                  <a:srgbClr val="000000"/>
                </a:solidFill>
                <a:latin typeface="Consolas" panose="020B0609020204030204" pitchFamily="49" charset="0"/>
              </a:rPr>
              <a:t> </a:t>
            </a:r>
            <a:r>
              <a:rPr lang="fr-FR" altLang="zh-CN" dirty="0">
                <a:solidFill>
                  <a:srgbClr val="000000"/>
                </a:solidFill>
                <a:latin typeface="Consolas" panose="020B0609020204030204" pitchFamily="49" charset="0"/>
              </a:rPr>
              <a:t> </a:t>
            </a:r>
            <a:r>
              <a:rPr lang="fr-FR" altLang="zh-CN" dirty="0" err="1">
                <a:solidFill>
                  <a:srgbClr val="B40062"/>
                </a:solidFill>
                <a:latin typeface="Consolas" panose="020B0609020204030204" pitchFamily="49" charset="0"/>
              </a:rPr>
              <a:t>int</a:t>
            </a:r>
            <a:r>
              <a:rPr lang="fr-FR" altLang="zh-CN"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t</a:t>
            </a:r>
            <a:r>
              <a:rPr lang="fr-FR" altLang="zh-CN" dirty="0">
                <a:solidFill>
                  <a:srgbClr val="000000"/>
                </a:solidFill>
                <a:latin typeface="Consolas" panose="020B0609020204030204" pitchFamily="49" charset="0"/>
              </a:rPr>
              <a:t> = </a:t>
            </a:r>
            <a:r>
              <a:rPr lang="fr-FR" altLang="zh-CN" dirty="0" err="1">
                <a:solidFill>
                  <a:srgbClr val="000000"/>
                </a:solidFill>
                <a:latin typeface="Consolas" panose="020B0609020204030204" pitchFamily="49" charset="0"/>
              </a:rPr>
              <a:t>sum</a:t>
            </a:r>
            <a:r>
              <a:rPr lang="en-US" altLang="zh-CN" dirty="0">
                <a:solidFill>
                  <a:srgbClr val="000000"/>
                </a:solidFill>
                <a:latin typeface="Consolas" panose="020B0609020204030204" pitchFamily="49" charset="0"/>
              </a:rPr>
              <a:t>.operator()</a:t>
            </a:r>
            <a:r>
              <a:rPr lang="fr-FR" altLang="zh-CN" dirty="0">
                <a:solidFill>
                  <a:srgbClr val="000000"/>
                </a:solidFill>
                <a:latin typeface="Consolas" panose="020B0609020204030204" pitchFamily="49" charset="0"/>
              </a:rPr>
              <a:t>(</a:t>
            </a:r>
            <a:r>
              <a:rPr lang="en-US" altLang="zh-CN" dirty="0">
                <a:solidFill>
                  <a:srgbClr val="000BFF"/>
                </a:solidFill>
                <a:latin typeface="Consolas" panose="020B0609020204030204" pitchFamily="49" charset="0"/>
              </a:rPr>
              <a:t>5</a:t>
            </a:r>
            <a:r>
              <a:rPr lang="fr-FR" altLang="zh-CN" dirty="0">
                <a:solidFill>
                  <a:srgbClr val="000000"/>
                </a:solidFill>
                <a:latin typeface="Consolas" panose="020B0609020204030204" pitchFamily="49" charset="0"/>
              </a:rPr>
              <a:t>, </a:t>
            </a:r>
            <a:r>
              <a:rPr lang="en-US" altLang="zh-CN" dirty="0">
                <a:solidFill>
                  <a:srgbClr val="000BFF"/>
                </a:solidFill>
                <a:latin typeface="Consolas" panose="020B0609020204030204" pitchFamily="49" charset="0"/>
              </a:rPr>
              <a:t>6</a:t>
            </a:r>
            <a:r>
              <a:rPr lang="fr-FR" altLang="zh-CN" dirty="0">
                <a:solidFill>
                  <a:srgbClr val="000000"/>
                </a:solidFill>
                <a:latin typeface="Consolas" panose="020B0609020204030204" pitchFamily="49" charset="0"/>
              </a:rPr>
              <a:t>);</a:t>
            </a:r>
            <a:r>
              <a:rPr lang="zh-CN" altLang="en-US"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a:xfrm>
            <a:off x="6942584" y="6342766"/>
            <a:ext cx="2057400" cy="365125"/>
          </a:xfrm>
        </p:spPr>
        <p:txBody>
          <a:bodyPr/>
          <a:lstStyle/>
          <a:p>
            <a:pPr>
              <a:defRPr/>
            </a:pPr>
            <a:fld id="{BFD7BE51-03DD-4CCA-8227-D775462981B4}" type="slidenum">
              <a:rPr lang="en-US" altLang="zh-CN" smtClean="0"/>
              <a:t>52</a:t>
            </a:fld>
            <a:endParaRPr lang="en-US"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数组下标运算符 </a:t>
            </a:r>
            <a:r>
              <a:rPr kumimoji="1" lang="en-US" altLang="zh-CN"/>
              <a:t>[</a:t>
            </a:r>
            <a:r>
              <a:rPr kumimoji="1" lang="zh-CN" altLang="en-US"/>
              <a:t> </a:t>
            </a:r>
            <a:r>
              <a:rPr kumimoji="1" lang="en-US" altLang="zh-CN"/>
              <a:t>]</a:t>
            </a:r>
            <a:r>
              <a:rPr kumimoji="1" lang="zh-CN" altLang="en-US"/>
              <a:t> 重载</a:t>
            </a:r>
          </a:p>
        </p:txBody>
      </p:sp>
      <p:sp>
        <p:nvSpPr>
          <p:cNvPr id="3" name="内容占位符 2"/>
          <p:cNvSpPr>
            <a:spLocks noGrp="1"/>
          </p:cNvSpPr>
          <p:nvPr>
            <p:ph idx="1"/>
          </p:nvPr>
        </p:nvSpPr>
        <p:spPr/>
        <p:txBody>
          <a:bodyPr/>
          <a:lstStyle/>
          <a:p>
            <a:r>
              <a:rPr kumimoji="1" lang="zh-CN" altLang="en-US" dirty="0"/>
              <a:t>函数声明形式</a:t>
            </a:r>
          </a:p>
          <a:p>
            <a:pPr marL="0" indent="0">
              <a:buNone/>
            </a:pPr>
            <a:r>
              <a:rPr kumimoji="1" lang="zh-CN" altLang="en-US" dirty="0"/>
              <a:t>	</a:t>
            </a:r>
            <a:r>
              <a:rPr kumimoji="1" lang="zh-CN" altLang="en-US" dirty="0">
                <a:solidFill>
                  <a:srgbClr val="0066CC"/>
                </a:solidFill>
              </a:rPr>
              <a:t>返回类型 </a:t>
            </a:r>
            <a:r>
              <a:rPr kumimoji="1" lang="en-US" altLang="zh-CN" dirty="0">
                <a:solidFill>
                  <a:srgbClr val="0066CC"/>
                </a:solidFill>
              </a:rPr>
              <a:t>operator[]</a:t>
            </a:r>
            <a:r>
              <a:rPr kumimoji="1" lang="zh-CN" altLang="en-US" dirty="0">
                <a:solidFill>
                  <a:srgbClr val="0066CC"/>
                </a:solidFill>
              </a:rPr>
              <a:t> </a:t>
            </a:r>
            <a:r>
              <a:rPr kumimoji="1" lang="en-US" altLang="zh-CN" dirty="0">
                <a:solidFill>
                  <a:srgbClr val="0066CC"/>
                </a:solidFill>
              </a:rPr>
              <a:t>(</a:t>
            </a:r>
            <a:r>
              <a:rPr kumimoji="1" lang="zh-CN" altLang="en-US" dirty="0">
                <a:solidFill>
                  <a:srgbClr val="0066CC"/>
                </a:solidFill>
              </a:rPr>
              <a:t>参数</a:t>
            </a:r>
            <a:r>
              <a:rPr kumimoji="1" lang="en-US" altLang="zh-CN" dirty="0">
                <a:solidFill>
                  <a:srgbClr val="0066CC"/>
                </a:solidFill>
              </a:rPr>
              <a:t>);</a:t>
            </a:r>
            <a:r>
              <a:rPr kumimoji="1" lang="zh-CN" altLang="en-US" dirty="0"/>
              <a:t> </a:t>
            </a:r>
          </a:p>
          <a:p>
            <a:r>
              <a:rPr kumimoji="1" lang="zh-CN" altLang="en-US" dirty="0"/>
              <a:t>如果返回类型是</a:t>
            </a:r>
            <a:r>
              <a:rPr kumimoji="1" lang="zh-CN" altLang="en-US" dirty="0">
                <a:solidFill>
                  <a:srgbClr val="C00000"/>
                </a:solidFill>
              </a:rPr>
              <a:t>引用</a:t>
            </a:r>
            <a:r>
              <a:rPr kumimoji="1" lang="zh-CN" altLang="en-US" dirty="0"/>
              <a:t>，则数组运算符调用可以出现在等号左边，接受赋值，即</a:t>
            </a:r>
          </a:p>
          <a:p>
            <a:pPr marL="0" indent="0">
              <a:buNone/>
            </a:pPr>
            <a:r>
              <a:rPr kumimoji="1" lang="zh-CN" altLang="en-US" sz="2400" dirty="0"/>
              <a:t>	</a:t>
            </a:r>
            <a:r>
              <a:rPr kumimoji="1" lang="en-US" altLang="zh-CN" sz="2400" dirty="0" err="1">
                <a:solidFill>
                  <a:srgbClr val="FF0000"/>
                </a:solidFill>
              </a:rPr>
              <a:t>Obj</a:t>
            </a:r>
            <a:r>
              <a:rPr kumimoji="1" lang="en-US" altLang="zh-CN" sz="2400" dirty="0">
                <a:solidFill>
                  <a:srgbClr val="FF0000"/>
                </a:solidFill>
              </a:rPr>
              <a:t>[index]</a:t>
            </a:r>
            <a:r>
              <a:rPr kumimoji="1" lang="zh-CN" altLang="en-US" sz="2400" dirty="0">
                <a:solidFill>
                  <a:srgbClr val="FF0000"/>
                </a:solidFill>
              </a:rPr>
              <a:t> </a:t>
            </a:r>
            <a:r>
              <a:rPr kumimoji="1" lang="en-US" altLang="zh-CN" sz="2400" dirty="0">
                <a:solidFill>
                  <a:srgbClr val="FF0000"/>
                </a:solidFill>
              </a:rPr>
              <a:t>=</a:t>
            </a:r>
            <a:r>
              <a:rPr kumimoji="1" lang="zh-CN" altLang="en-US" sz="2400" dirty="0">
                <a:solidFill>
                  <a:srgbClr val="FF0000"/>
                </a:solidFill>
              </a:rPr>
              <a:t> </a:t>
            </a:r>
            <a:r>
              <a:rPr kumimoji="1" lang="en-US" altLang="zh-CN" sz="2400" dirty="0">
                <a:solidFill>
                  <a:srgbClr val="FF0000"/>
                </a:solidFill>
              </a:rPr>
              <a:t>value;</a:t>
            </a:r>
            <a:endParaRPr kumimoji="1" lang="zh-CN" altLang="en-US" sz="2400" dirty="0">
              <a:solidFill>
                <a:srgbClr val="FF0000"/>
              </a:solidFill>
            </a:endParaRPr>
          </a:p>
          <a:p>
            <a:r>
              <a:rPr kumimoji="1" lang="zh-CN" altLang="en-US" dirty="0"/>
              <a:t>如果返回类型不是引用，则只能出现在等号右边</a:t>
            </a:r>
          </a:p>
          <a:p>
            <a:pPr marL="0" indent="0">
              <a:buNone/>
            </a:pPr>
            <a:r>
              <a:rPr kumimoji="1" lang="zh-CN" altLang="en-US" sz="2400" dirty="0"/>
              <a:t>	</a:t>
            </a:r>
            <a:r>
              <a:rPr kumimoji="1" lang="en-US" altLang="zh-CN" sz="2400" dirty="0" err="1">
                <a:solidFill>
                  <a:srgbClr val="FF0000"/>
                </a:solidFill>
              </a:rPr>
              <a:t>Var</a:t>
            </a:r>
            <a:r>
              <a:rPr kumimoji="1" lang="zh-CN" altLang="en-US" sz="2400" dirty="0">
                <a:solidFill>
                  <a:srgbClr val="FF0000"/>
                </a:solidFill>
              </a:rPr>
              <a:t> </a:t>
            </a:r>
            <a:r>
              <a:rPr kumimoji="1" lang="en-US" altLang="zh-CN" sz="2400" dirty="0">
                <a:solidFill>
                  <a:srgbClr val="FF0000"/>
                </a:solidFill>
              </a:rPr>
              <a:t>=</a:t>
            </a:r>
            <a:r>
              <a:rPr kumimoji="1" lang="zh-CN" altLang="en-US" sz="2400" dirty="0">
                <a:solidFill>
                  <a:srgbClr val="FF0000"/>
                </a:solidFill>
              </a:rPr>
              <a:t> </a:t>
            </a:r>
            <a:r>
              <a:rPr kumimoji="1" lang="en-US" altLang="zh-CN" sz="2400" dirty="0" err="1">
                <a:solidFill>
                  <a:srgbClr val="FF0000"/>
                </a:solidFill>
              </a:rPr>
              <a:t>Obj</a:t>
            </a:r>
            <a:r>
              <a:rPr kumimoji="1" lang="en-US" altLang="zh-CN" sz="2400" dirty="0">
                <a:solidFill>
                  <a:srgbClr val="FF0000"/>
                </a:solidFill>
              </a:rPr>
              <a:t>[index];</a:t>
            </a:r>
            <a:endParaRPr kumimoji="1" lang="zh-CN" altLang="en-US" sz="2400" dirty="0">
              <a:solidFill>
                <a:srgbClr val="FF0000"/>
              </a:solidFill>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53</a:t>
            </a:fld>
            <a:endParaRPr lang="en-US" altLang="zh-CN"/>
          </a:p>
        </p:txBody>
      </p:sp>
      <p:sp>
        <p:nvSpPr>
          <p:cNvPr id="5" name="文本框 4">
            <a:extLst>
              <a:ext uri="{FF2B5EF4-FFF2-40B4-BE49-F238E27FC236}">
                <a16:creationId xmlns:a16="http://schemas.microsoft.com/office/drawing/2014/main" id="{96D35EE1-FBC8-B64A-AFEE-0F9A9E672347}"/>
              </a:ext>
            </a:extLst>
          </p:cNvPr>
          <p:cNvSpPr txBox="1"/>
          <p:nvPr/>
        </p:nvSpPr>
        <p:spPr>
          <a:xfrm>
            <a:off x="1263555" y="5593000"/>
            <a:ext cx="7399654" cy="523220"/>
          </a:xfrm>
          <a:prstGeom prst="rect">
            <a:avLst/>
          </a:prstGeom>
          <a:noFill/>
        </p:spPr>
        <p:txBody>
          <a:bodyPr wrap="none" rtlCol="0">
            <a:spAutoFit/>
          </a:bodyPr>
          <a:lstStyle/>
          <a:p>
            <a:r>
              <a:rPr kumimoji="1" lang="zh-CN" altLang="en-US" sz="2800" b="1" dirty="0">
                <a:solidFill>
                  <a:srgbClr val="FF0000"/>
                </a:solidFill>
              </a:rPr>
              <a:t>注意：这里</a:t>
            </a:r>
            <a:r>
              <a:rPr kumimoji="1" lang="en-US" altLang="zh-CN" sz="2800" b="1" dirty="0" err="1">
                <a:solidFill>
                  <a:srgbClr val="FF0000"/>
                </a:solidFill>
              </a:rPr>
              <a:t>Obj</a:t>
            </a:r>
            <a:r>
              <a:rPr kumimoji="1" lang="zh-CN" altLang="en-US" sz="2800" b="1" dirty="0">
                <a:solidFill>
                  <a:srgbClr val="FF0000"/>
                </a:solidFill>
              </a:rPr>
              <a:t>是一个对象，而不是一个数组</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9592" y="1126489"/>
            <a:ext cx="7920880" cy="5632311"/>
          </a:xfrm>
          <a:prstGeom prst="rect">
            <a:avLst/>
          </a:prstGeom>
        </p:spPr>
        <p:txBody>
          <a:bodyPr wrap="square">
            <a:spAutoFit/>
          </a:bodyPr>
          <a:lstStyle/>
          <a:p>
            <a:r>
              <a:rPr lang="en-US" altLang="zh-CN" dirty="0">
                <a:solidFill>
                  <a:srgbClr val="6E200D"/>
                </a:solidFill>
                <a:latin typeface="Consolas" panose="020B0609020204030204" pitchFamily="49" charset="0"/>
                <a:ea typeface="STHeitiSC-Light" charset="-122"/>
              </a:rPr>
              <a:t>#include </a:t>
            </a:r>
            <a:r>
              <a:rPr lang="en-US" altLang="zh-CN" dirty="0">
                <a:solidFill>
                  <a:srgbClr val="BA0011"/>
                </a:solidFill>
                <a:latin typeface="Consolas" panose="020B0609020204030204" pitchFamily="49" charset="0"/>
                <a:ea typeface="STHeitiSC-Light" charset="-122"/>
              </a:rPr>
              <a:t>&lt;iostream&gt;</a:t>
            </a:r>
            <a:r>
              <a:rPr lang="en-US" altLang="zh-CN" dirty="0">
                <a:solidFill>
                  <a:srgbClr val="6E200D"/>
                </a:solidFill>
                <a:latin typeface="Consolas" panose="020B0609020204030204" pitchFamily="49" charset="0"/>
                <a:ea typeface="STHeitiSC-Light" charset="-122"/>
              </a:rPr>
              <a:t>  	</a:t>
            </a:r>
            <a:r>
              <a:rPr lang="en-US" altLang="zh-CN" dirty="0">
                <a:solidFill>
                  <a:srgbClr val="1D8519"/>
                </a:solidFill>
                <a:latin typeface="Consolas" panose="020B0609020204030204" pitchFamily="49" charset="0"/>
                <a:ea typeface="STHeitiSC-Light" charset="-122"/>
              </a:rPr>
              <a:t>// </a:t>
            </a:r>
            <a:r>
              <a:rPr lang="en-US" altLang="zh-CN" dirty="0" err="1">
                <a:solidFill>
                  <a:srgbClr val="1D8519"/>
                </a:solidFill>
                <a:latin typeface="Consolas" panose="020B0609020204030204" pitchFamily="49" charset="0"/>
                <a:ea typeface="STHeitiSC-Light" charset="-122"/>
              </a:rPr>
              <a:t>cout</a:t>
            </a:r>
            <a:endParaRPr lang="en-US" altLang="zh-CN" dirty="0">
              <a:solidFill>
                <a:srgbClr val="000000"/>
              </a:solidFill>
              <a:latin typeface="Consolas" panose="020B0609020204030204" pitchFamily="49" charset="0"/>
              <a:ea typeface="STHeitiSC-Light" charset="-122"/>
            </a:endParaRPr>
          </a:p>
          <a:p>
            <a:r>
              <a:rPr lang="en-US" altLang="zh-CN" dirty="0">
                <a:solidFill>
                  <a:srgbClr val="6E200D"/>
                </a:solidFill>
                <a:latin typeface="Consolas" panose="020B0609020204030204" pitchFamily="49" charset="0"/>
                <a:ea typeface="STHeitiSC-Light" charset="-122"/>
              </a:rPr>
              <a:t>#include </a:t>
            </a:r>
            <a:r>
              <a:rPr lang="en-US" altLang="zh-CN" dirty="0">
                <a:solidFill>
                  <a:srgbClr val="BA0011"/>
                </a:solidFill>
                <a:latin typeface="Consolas" panose="020B0609020204030204" pitchFamily="49" charset="0"/>
                <a:ea typeface="STHeitiSC-Light" charset="-122"/>
              </a:rPr>
              <a:t>&lt;</a:t>
            </a:r>
            <a:r>
              <a:rPr lang="en-US" altLang="zh-CN" dirty="0" err="1">
                <a:solidFill>
                  <a:srgbClr val="BA0011"/>
                </a:solidFill>
                <a:latin typeface="Consolas" panose="020B0609020204030204" pitchFamily="49" charset="0"/>
                <a:ea typeface="STHeitiSC-Light" charset="-122"/>
              </a:rPr>
              <a:t>cstring</a:t>
            </a:r>
            <a:r>
              <a:rPr lang="en-US" altLang="zh-CN" dirty="0">
                <a:solidFill>
                  <a:srgbClr val="BA0011"/>
                </a:solidFill>
                <a:latin typeface="Consolas" panose="020B0609020204030204" pitchFamily="49" charset="0"/>
                <a:ea typeface="STHeitiSC-Light" charset="-122"/>
              </a:rPr>
              <a:t>&gt;</a:t>
            </a:r>
            <a:r>
              <a:rPr lang="en-US" altLang="zh-CN" dirty="0">
                <a:solidFill>
                  <a:srgbClr val="6E200D"/>
                </a:solidFill>
                <a:latin typeface="Consolas" panose="020B0609020204030204" pitchFamily="49" charset="0"/>
                <a:ea typeface="STHeitiSC-Light" charset="-122"/>
              </a:rPr>
              <a:t>   </a:t>
            </a:r>
            <a:r>
              <a:rPr lang="zh-CN" altLang="en-US" dirty="0">
                <a:solidFill>
                  <a:srgbClr val="6E200D"/>
                </a:solidFill>
                <a:latin typeface="Consolas" panose="020B0609020204030204" pitchFamily="49" charset="0"/>
                <a:ea typeface="STHeitiSC-Light" charset="-122"/>
              </a:rPr>
              <a:t> </a:t>
            </a:r>
            <a:r>
              <a:rPr lang="en-US" altLang="zh-CN" dirty="0">
                <a:solidFill>
                  <a:srgbClr val="1D8519"/>
                </a:solidFill>
                <a:latin typeface="Consolas" panose="020B0609020204030204" pitchFamily="49" charset="0"/>
                <a:ea typeface="STHeitiSC-Light" charset="-122"/>
              </a:rPr>
              <a:t>// </a:t>
            </a:r>
            <a:r>
              <a:rPr lang="en-US" altLang="zh-CN" dirty="0" err="1">
                <a:solidFill>
                  <a:srgbClr val="1D8519"/>
                </a:solidFill>
                <a:latin typeface="Consolas" panose="020B0609020204030204" pitchFamily="49" charset="0"/>
                <a:ea typeface="STHeitiSC-Light" charset="-122"/>
              </a:rPr>
              <a:t>strcmp</a:t>
            </a:r>
            <a:endParaRPr lang="en-US" altLang="zh-CN" dirty="0">
              <a:solidFill>
                <a:srgbClr val="000000"/>
              </a:solidFill>
              <a:latin typeface="Consolas" panose="020B0609020204030204" pitchFamily="49" charset="0"/>
              <a:ea typeface="STHeitiSC-Light" charset="-122"/>
            </a:endParaRPr>
          </a:p>
          <a:p>
            <a:r>
              <a:rPr lang="en-US" altLang="zh-CN" dirty="0">
                <a:solidFill>
                  <a:srgbClr val="B40062"/>
                </a:solidFill>
                <a:latin typeface="Consolas" panose="020B0609020204030204" pitchFamily="49" charset="0"/>
                <a:ea typeface="STHeitiSC-Light" charset="-122"/>
              </a:rPr>
              <a:t>using</a:t>
            </a:r>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namespace</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std</a:t>
            </a:r>
            <a:r>
              <a:rPr lang="en-US" altLang="zh-CN" dirty="0">
                <a:solidFill>
                  <a:srgbClr val="000000"/>
                </a:solidFill>
                <a:latin typeface="Consolas" panose="020B0609020204030204" pitchFamily="49" charset="0"/>
                <a:ea typeface="STHeitiSC-Light" charset="-122"/>
              </a:rPr>
              <a:t>;</a:t>
            </a:r>
          </a:p>
          <a:p>
            <a:endParaRPr lang="en-US" altLang="zh-CN" dirty="0">
              <a:solidFill>
                <a:srgbClr val="000000"/>
              </a:solidFill>
              <a:latin typeface="Consolas" panose="020B0609020204030204" pitchFamily="49" charset="0"/>
              <a:ea typeface="STHeitiSC-Light" charset="-122"/>
            </a:endParaRPr>
          </a:p>
          <a:p>
            <a:r>
              <a:rPr lang="nl-NL" altLang="zh-CN" dirty="0">
                <a:solidFill>
                  <a:srgbClr val="B40062"/>
                </a:solidFill>
                <a:latin typeface="Consolas" panose="020B0609020204030204" pitchFamily="49" charset="0"/>
                <a:ea typeface="STHeitiSC-Light" charset="-122"/>
              </a:rPr>
              <a:t>char</a:t>
            </a:r>
            <a:r>
              <a:rPr lang="nl-NL" altLang="zh-CN" dirty="0">
                <a:solidFill>
                  <a:srgbClr val="000000"/>
                </a:solidFill>
                <a:latin typeface="Consolas" panose="020B0609020204030204" pitchFamily="49" charset="0"/>
                <a:ea typeface="STHeitiSC-Light" charset="-122"/>
              </a:rPr>
              <a:t> week_name[</a:t>
            </a:r>
            <a:r>
              <a:rPr lang="nl-NL" altLang="zh-CN" dirty="0">
                <a:solidFill>
                  <a:srgbClr val="000BFF"/>
                </a:solidFill>
                <a:latin typeface="Consolas" panose="020B0609020204030204" pitchFamily="49" charset="0"/>
                <a:ea typeface="STHeitiSC-Light" charset="-122"/>
              </a:rPr>
              <a:t>7</a:t>
            </a:r>
            <a:r>
              <a:rPr lang="nl-NL" altLang="zh-CN" dirty="0">
                <a:solidFill>
                  <a:srgbClr val="000000"/>
                </a:solidFill>
                <a:latin typeface="Consolas" panose="020B0609020204030204" pitchFamily="49" charset="0"/>
                <a:ea typeface="STHeitiSC-Light" charset="-122"/>
              </a:rPr>
              <a:t>][</a:t>
            </a:r>
            <a:r>
              <a:rPr lang="nl-NL" altLang="zh-CN" dirty="0">
                <a:solidFill>
                  <a:srgbClr val="000BFF"/>
                </a:solidFill>
                <a:latin typeface="Consolas" panose="020B0609020204030204" pitchFamily="49" charset="0"/>
                <a:ea typeface="STHeitiSC-Light" charset="-122"/>
              </a:rPr>
              <a:t>4</a:t>
            </a:r>
            <a:r>
              <a:rPr lang="nl-NL" altLang="zh-CN" dirty="0">
                <a:solidFill>
                  <a:srgbClr val="000000"/>
                </a:solidFill>
                <a:latin typeface="Consolas" panose="020B0609020204030204" pitchFamily="49" charset="0"/>
                <a:ea typeface="STHeitiSC-Light" charset="-122"/>
              </a:rPr>
              <a:t>] = { 	</a:t>
            </a:r>
            <a:r>
              <a:rPr lang="en-US" altLang="zh-CN" dirty="0">
                <a:solidFill>
                  <a:srgbClr val="BA0011"/>
                </a:solidFill>
                <a:latin typeface="Consolas" panose="020B0609020204030204" pitchFamily="49" charset="0"/>
                <a:ea typeface="STHeitiSC-Light" charset="-122"/>
              </a:rPr>
              <a:t>"mon"</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a:t>
            </a:r>
            <a:r>
              <a:rPr lang="en-US" altLang="zh-CN" dirty="0" err="1">
                <a:solidFill>
                  <a:srgbClr val="BA0011"/>
                </a:solidFill>
                <a:latin typeface="Consolas" panose="020B0609020204030204" pitchFamily="49" charset="0"/>
                <a:ea typeface="STHeitiSC-Light" charset="-122"/>
              </a:rPr>
              <a:t>tu</a:t>
            </a:r>
            <a:r>
              <a:rPr lang="en-US" altLang="zh-CN" dirty="0">
                <a:solidFill>
                  <a:srgbClr val="BA0011"/>
                </a:solidFill>
                <a:latin typeface="Consolas" panose="020B0609020204030204" pitchFamily="49" charset="0"/>
                <a:ea typeface="STHeitiSC-Light" charset="-122"/>
              </a:rPr>
              <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"wed"</a:t>
            </a:r>
            <a:r>
              <a:rPr lang="en-US" altLang="zh-CN" dirty="0">
                <a:solidFill>
                  <a:srgbClr val="000000"/>
                </a:solidFill>
                <a:latin typeface="Consolas" panose="020B0609020204030204" pitchFamily="49" charset="0"/>
                <a:ea typeface="STHeitiSC-Light" charset="-122"/>
              </a:rPr>
              <a:t>, </a:t>
            </a:r>
          </a:p>
          <a:p>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a:t>
            </a:r>
            <a:r>
              <a:rPr lang="en-US" altLang="zh-CN" dirty="0" err="1">
                <a:solidFill>
                  <a:srgbClr val="BA0011"/>
                </a:solidFill>
                <a:latin typeface="Consolas" panose="020B0609020204030204" pitchFamily="49" charset="0"/>
                <a:ea typeface="STHeitiSC-Light" charset="-122"/>
              </a:rPr>
              <a:t>thu</a:t>
            </a:r>
            <a:r>
              <a:rPr lang="en-US" altLang="zh-CN" dirty="0">
                <a:solidFill>
                  <a:srgbClr val="BA0011"/>
                </a:solidFill>
                <a:latin typeface="Consolas" panose="020B0609020204030204" pitchFamily="49" charset="0"/>
                <a:ea typeface="STHeitiSC-Light" charset="-122"/>
              </a:rPr>
              <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a:t>
            </a:r>
            <a:r>
              <a:rPr lang="en-US" altLang="zh-CN" dirty="0" err="1">
                <a:solidFill>
                  <a:srgbClr val="BA0011"/>
                </a:solidFill>
                <a:latin typeface="Consolas" panose="020B0609020204030204" pitchFamily="49" charset="0"/>
                <a:ea typeface="STHeitiSC-Light" charset="-122"/>
              </a:rPr>
              <a:t>fri</a:t>
            </a:r>
            <a:r>
              <a:rPr lang="en-US" altLang="zh-CN" dirty="0">
                <a:solidFill>
                  <a:srgbClr val="BA0011"/>
                </a:solidFill>
                <a:latin typeface="Consolas" panose="020B0609020204030204" pitchFamily="49" charset="0"/>
                <a:ea typeface="STHeitiSC-Light" charset="-122"/>
              </a:rPr>
              <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"sat"</a:t>
            </a:r>
            <a:r>
              <a:rPr lang="en-US" altLang="zh-CN" dirty="0">
                <a:solidFill>
                  <a:srgbClr val="000000"/>
                </a:solidFill>
                <a:latin typeface="Consolas" panose="020B0609020204030204" pitchFamily="49" charset="0"/>
                <a:ea typeface="STHeitiSC-Light" charset="-122"/>
              </a:rPr>
              <a:t>, </a:t>
            </a:r>
            <a:r>
              <a:rPr lang="en-US" altLang="zh-CN" dirty="0">
                <a:solidFill>
                  <a:srgbClr val="BA0011"/>
                </a:solidFill>
                <a:latin typeface="Consolas" panose="020B0609020204030204" pitchFamily="49" charset="0"/>
                <a:ea typeface="STHeitiSC-Light" charset="-122"/>
              </a:rPr>
              <a:t>"sun"</a:t>
            </a:r>
            <a:r>
              <a:rPr lang="en-US" altLang="zh-CN" dirty="0">
                <a:solidFill>
                  <a:srgbClr val="000000"/>
                </a:solidFill>
                <a:latin typeface="Consolas" panose="020B0609020204030204" pitchFamily="49" charset="0"/>
                <a:ea typeface="STHeitiSC-Light" charset="-122"/>
              </a:rPr>
              <a:t>};</a:t>
            </a:r>
          </a:p>
          <a:p>
            <a:endParaRPr lang="en-US" altLang="zh-CN" dirty="0">
              <a:solidFill>
                <a:srgbClr val="000000"/>
              </a:solidFill>
              <a:latin typeface="Consolas" panose="020B0609020204030204" pitchFamily="49" charset="0"/>
              <a:ea typeface="STHeitiSC-Light" charset="-122"/>
            </a:endParaRPr>
          </a:p>
          <a:p>
            <a:r>
              <a:rPr lang="en-US" altLang="zh-CN" dirty="0">
                <a:solidFill>
                  <a:srgbClr val="B40062"/>
                </a:solidFill>
                <a:latin typeface="Consolas" panose="020B0609020204030204" pitchFamily="49" charset="0"/>
                <a:ea typeface="STHeitiSC-Light" charset="-122"/>
              </a:rPr>
              <a:t>class</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WeekTemperature</a:t>
            </a:r>
            <a:r>
              <a:rPr lang="en-US" altLang="zh-CN" dirty="0">
                <a:solidFill>
                  <a:srgbClr val="000000"/>
                </a:solidFill>
                <a:latin typeface="Consolas" panose="020B0609020204030204" pitchFamily="49" charset="0"/>
                <a:ea typeface="STHeitiSC-Light" charset="-122"/>
              </a:rPr>
              <a:t> {</a:t>
            </a:r>
          </a:p>
          <a:p>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int</a:t>
            </a:r>
            <a:r>
              <a:rPr lang="fr-FR" altLang="zh-CN" dirty="0">
                <a:solidFill>
                  <a:srgbClr val="000000"/>
                </a:solidFill>
                <a:latin typeface="Consolas" panose="020B0609020204030204" pitchFamily="49" charset="0"/>
                <a:ea typeface="STHeitiSC-Light" charset="-122"/>
              </a:rPr>
              <a:t> </a:t>
            </a:r>
            <a:r>
              <a:rPr lang="en-US" altLang="zh-CN" dirty="0">
                <a:solidFill>
                  <a:srgbClr val="000000"/>
                </a:solidFill>
                <a:latin typeface="Consolas" panose="020B0609020204030204" pitchFamily="49" charset="0"/>
                <a:ea typeface="STHeitiSC-Light" charset="-122"/>
              </a:rPr>
              <a:t>temperature</a:t>
            </a:r>
            <a:r>
              <a:rPr lang="fr-FR" altLang="zh-CN" dirty="0">
                <a:solidFill>
                  <a:srgbClr val="000000"/>
                </a:solidFill>
                <a:latin typeface="Consolas" panose="020B0609020204030204" pitchFamily="49" charset="0"/>
                <a:ea typeface="STHeitiSC-Light" charset="-122"/>
              </a:rPr>
              <a:t>[</a:t>
            </a:r>
            <a:r>
              <a:rPr lang="fr-FR" altLang="zh-CN" dirty="0">
                <a:solidFill>
                  <a:srgbClr val="000BFF"/>
                </a:solidFill>
                <a:latin typeface="Consolas" panose="020B0609020204030204" pitchFamily="49" charset="0"/>
                <a:ea typeface="STHeitiSC-Light" charset="-122"/>
              </a:rPr>
              <a:t>7</a:t>
            </a:r>
            <a:r>
              <a:rPr lang="fr-FR" altLang="zh-CN" dirty="0">
                <a:solidFill>
                  <a:srgbClr val="000000"/>
                </a:solidFill>
                <a:latin typeface="Consolas" panose="020B0609020204030204" pitchFamily="49" charset="0"/>
                <a:ea typeface="STHeitiSC-Light" charset="-122"/>
              </a:rPr>
              <a:t>];</a:t>
            </a:r>
          </a:p>
          <a:p>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int</a:t>
            </a:r>
            <a:r>
              <a:rPr lang="fr-FR" altLang="zh-CN" dirty="0">
                <a:solidFill>
                  <a:srgbClr val="000000"/>
                </a:solidFill>
                <a:latin typeface="Consolas" panose="020B0609020204030204" pitchFamily="49" charset="0"/>
                <a:ea typeface="STHeitiSC-Light" charset="-122"/>
              </a:rPr>
              <a:t> error_</a:t>
            </a:r>
            <a:r>
              <a:rPr lang="en-US" altLang="zh-CN" dirty="0">
                <a:solidFill>
                  <a:srgbClr val="000000"/>
                </a:solidFill>
                <a:latin typeface="Consolas" panose="020B0609020204030204" pitchFamily="49" charset="0"/>
                <a:ea typeface="STHeitiSC-Light" charset="-122"/>
              </a:rPr>
              <a:t>temperature</a:t>
            </a:r>
            <a:r>
              <a:rPr lang="fr-FR" altLang="zh-CN" dirty="0">
                <a:solidFill>
                  <a:srgbClr val="000000"/>
                </a:solidFill>
                <a:latin typeface="Consolas" panose="020B0609020204030204" pitchFamily="49" charset="0"/>
                <a:ea typeface="STHeitiSC-Light" charset="-122"/>
              </a:rPr>
              <a:t>;</a:t>
            </a:r>
          </a:p>
          <a:p>
            <a:r>
              <a:rPr lang="fr-FR" altLang="zh-CN" dirty="0">
                <a:solidFill>
                  <a:srgbClr val="B40062"/>
                </a:solidFill>
                <a:latin typeface="Consolas" panose="020B0609020204030204" pitchFamily="49" charset="0"/>
                <a:ea typeface="STHeitiSC-Light" charset="-122"/>
              </a:rPr>
              <a:t>public</a:t>
            </a:r>
            <a:r>
              <a:rPr lang="fr-FR" altLang="zh-CN" dirty="0">
                <a:solidFill>
                  <a:srgbClr val="000000"/>
                </a:solidFill>
                <a:latin typeface="Consolas" panose="020B0609020204030204" pitchFamily="49" charset="0"/>
                <a:ea typeface="STHeitiSC-Light" charset="-122"/>
              </a:rPr>
              <a:t>:</a:t>
            </a:r>
          </a:p>
          <a:p>
            <a:r>
              <a:rPr lang="fr-FR" altLang="zh-CN" dirty="0">
                <a:solidFill>
                  <a:srgbClr val="000000"/>
                </a:solidFill>
                <a:latin typeface="Consolas" panose="020B0609020204030204" pitchFamily="49" charset="0"/>
                <a:ea typeface="STHeitiSC-Light" charset="-122"/>
              </a:rPr>
              <a:t>  	</a:t>
            </a:r>
            <a:r>
              <a:rPr lang="fr-FR" altLang="zh-CN" b="1" dirty="0">
                <a:solidFill>
                  <a:srgbClr val="FF0000"/>
                </a:solidFill>
                <a:latin typeface="Consolas" panose="020B0609020204030204" pitchFamily="49" charset="0"/>
                <a:ea typeface="STHeitiSC-Light" charset="-122"/>
              </a:rPr>
              <a:t>int&amp;</a:t>
            </a:r>
            <a:r>
              <a:rPr lang="fr-FR" altLang="zh-CN" b="1"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operator</a:t>
            </a:r>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const</a:t>
            </a:r>
            <a:r>
              <a:rPr lang="fr-FR" altLang="zh-CN" dirty="0">
                <a:solidFill>
                  <a:srgbClr val="000000"/>
                </a:solidFill>
                <a:latin typeface="Consolas" panose="020B0609020204030204" pitchFamily="49" charset="0"/>
                <a:ea typeface="STHeitiSC-Light" charset="-122"/>
              </a:rPr>
              <a:t> </a:t>
            </a:r>
            <a:r>
              <a:rPr lang="fr-FR" altLang="zh-CN" dirty="0">
                <a:solidFill>
                  <a:srgbClr val="B40062"/>
                </a:solidFill>
                <a:latin typeface="Consolas" panose="020B0609020204030204" pitchFamily="49" charset="0"/>
                <a:ea typeface="STHeitiSC-Light" charset="-122"/>
              </a:rPr>
              <a:t>char</a:t>
            </a:r>
            <a:r>
              <a:rPr lang="fr-FR" altLang="zh-CN" dirty="0">
                <a:solidFill>
                  <a:srgbClr val="000000"/>
                </a:solidFill>
                <a:latin typeface="Consolas" panose="020B0609020204030204" pitchFamily="49" charset="0"/>
                <a:ea typeface="STHeitiSC-Light" charset="-122"/>
              </a:rPr>
              <a:t>* name)</a:t>
            </a:r>
            <a:r>
              <a:rPr lang="zh-CN" altLang="en-US" dirty="0">
                <a:solidFill>
                  <a:srgbClr val="000000"/>
                </a:solidFill>
                <a:latin typeface="Consolas" panose="020B0609020204030204" pitchFamily="49" charset="0"/>
                <a:ea typeface="STHeitiSC-Light" charset="-122"/>
              </a:rPr>
              <a:t> </a:t>
            </a:r>
            <a:r>
              <a:rPr lang="en-US" altLang="zh-CN" b="1" dirty="0">
                <a:solidFill>
                  <a:srgbClr val="008000"/>
                </a:solidFill>
                <a:latin typeface="Consolas" panose="020B0609020204030204" pitchFamily="49" charset="0"/>
                <a:ea typeface="STHeitiSC-Light" charset="-122"/>
              </a:rPr>
              <a:t>//</a:t>
            </a:r>
            <a:r>
              <a:rPr lang="zh-CN" altLang="en-US" b="1" dirty="0">
                <a:solidFill>
                  <a:srgbClr val="008000"/>
                </a:solidFill>
                <a:latin typeface="Consolas" panose="020B0609020204030204" pitchFamily="49" charset="0"/>
                <a:ea typeface="STHeitiSC-Light" charset="-122"/>
              </a:rPr>
              <a:t> 字符串作下标</a:t>
            </a:r>
            <a:endParaRPr lang="fr-FR" altLang="zh-CN" b="1" dirty="0">
              <a:solidFill>
                <a:srgbClr val="008000"/>
              </a:solidFill>
              <a:latin typeface="Consolas" panose="020B0609020204030204" pitchFamily="49" charset="0"/>
              <a:ea typeface="STHeitiSC-Light" charset="-122"/>
            </a:endParaRPr>
          </a:p>
          <a:p>
            <a:r>
              <a:rPr lang="fr-FR" altLang="zh-CN" dirty="0">
                <a:solidFill>
                  <a:srgbClr val="000000"/>
                </a:solidFill>
                <a:latin typeface="Consolas" panose="020B0609020204030204" pitchFamily="49" charset="0"/>
                <a:ea typeface="STHeitiSC-Light" charset="-122"/>
              </a:rPr>
              <a:t>  	{</a:t>
            </a:r>
          </a:p>
          <a:p>
            <a:pPr lvl="1"/>
            <a:r>
              <a:rPr lang="da-DK" altLang="zh-CN" dirty="0">
                <a:solidFill>
                  <a:srgbClr val="000000"/>
                </a:solidFill>
                <a:latin typeface="Consolas" panose="020B0609020204030204" pitchFamily="49" charset="0"/>
                <a:ea typeface="STHeitiSC-Light" charset="-122"/>
              </a:rPr>
              <a:t>    	</a:t>
            </a:r>
            <a:r>
              <a:rPr lang="da-DK" altLang="zh-CN" dirty="0">
                <a:solidFill>
                  <a:srgbClr val="B40062"/>
                </a:solidFill>
                <a:latin typeface="Consolas" panose="020B0609020204030204" pitchFamily="49" charset="0"/>
                <a:ea typeface="STHeitiSC-Light" charset="-122"/>
              </a:rPr>
              <a:t>for</a:t>
            </a:r>
            <a:r>
              <a:rPr lang="da-DK" altLang="zh-CN" dirty="0">
                <a:solidFill>
                  <a:srgbClr val="000000"/>
                </a:solidFill>
                <a:latin typeface="Consolas" panose="020B0609020204030204" pitchFamily="49" charset="0"/>
                <a:ea typeface="STHeitiSC-Light" charset="-122"/>
              </a:rPr>
              <a:t> (</a:t>
            </a:r>
            <a:r>
              <a:rPr lang="da-DK" altLang="zh-CN" dirty="0">
                <a:solidFill>
                  <a:srgbClr val="B40062"/>
                </a:solidFill>
                <a:latin typeface="Consolas" panose="020B0609020204030204" pitchFamily="49" charset="0"/>
                <a:ea typeface="STHeitiSC-Light" charset="-122"/>
              </a:rPr>
              <a:t>int</a:t>
            </a:r>
            <a:r>
              <a:rPr lang="da-DK" altLang="zh-CN" dirty="0">
                <a:solidFill>
                  <a:srgbClr val="000000"/>
                </a:solidFill>
                <a:latin typeface="Consolas" panose="020B0609020204030204" pitchFamily="49" charset="0"/>
                <a:ea typeface="STHeitiSC-Light" charset="-122"/>
              </a:rPr>
              <a:t> i = </a:t>
            </a:r>
            <a:r>
              <a:rPr lang="da-DK" altLang="zh-CN" dirty="0">
                <a:solidFill>
                  <a:srgbClr val="000BFF"/>
                </a:solidFill>
                <a:latin typeface="Consolas" panose="020B0609020204030204" pitchFamily="49" charset="0"/>
                <a:ea typeface="STHeitiSC-Light" charset="-122"/>
              </a:rPr>
              <a:t>0</a:t>
            </a:r>
            <a:r>
              <a:rPr lang="da-DK" altLang="zh-CN" dirty="0">
                <a:solidFill>
                  <a:srgbClr val="000000"/>
                </a:solidFill>
                <a:latin typeface="Consolas" panose="020B0609020204030204" pitchFamily="49" charset="0"/>
                <a:ea typeface="STHeitiSC-Light" charset="-122"/>
              </a:rPr>
              <a:t>; i &lt; </a:t>
            </a:r>
            <a:r>
              <a:rPr lang="da-DK" altLang="zh-CN" dirty="0">
                <a:solidFill>
                  <a:srgbClr val="000BFF"/>
                </a:solidFill>
                <a:latin typeface="Consolas" panose="020B0609020204030204" pitchFamily="49" charset="0"/>
                <a:ea typeface="STHeitiSC-Light" charset="-122"/>
              </a:rPr>
              <a:t>7</a:t>
            </a:r>
            <a:r>
              <a:rPr lang="da-DK" altLang="zh-CN" dirty="0">
                <a:solidFill>
                  <a:srgbClr val="000000"/>
                </a:solidFill>
                <a:latin typeface="Consolas" panose="020B0609020204030204" pitchFamily="49" charset="0"/>
                <a:ea typeface="STHeitiSC-Light" charset="-122"/>
              </a:rPr>
              <a:t>; i++) {</a:t>
            </a:r>
          </a:p>
          <a:p>
            <a:pPr lvl="1"/>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if</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strcmp</a:t>
            </a:r>
            <a:r>
              <a:rPr lang="en-US" altLang="zh-CN" dirty="0">
                <a:solidFill>
                  <a:srgbClr val="000000"/>
                </a:solidFill>
                <a:latin typeface="Consolas" panose="020B0609020204030204" pitchFamily="49" charset="0"/>
                <a:ea typeface="STHeitiSC-Light" charset="-122"/>
              </a:rPr>
              <a:t>(</a:t>
            </a:r>
            <a:r>
              <a:rPr lang="en-US" altLang="zh-CN" dirty="0" err="1">
                <a:solidFill>
                  <a:srgbClr val="000000"/>
                </a:solidFill>
                <a:latin typeface="Consolas" panose="020B0609020204030204" pitchFamily="49" charset="0"/>
                <a:ea typeface="STHeitiSC-Light" charset="-122"/>
              </a:rPr>
              <a:t>week_name</a:t>
            </a:r>
            <a:r>
              <a:rPr lang="en-US" altLang="zh-CN" dirty="0">
                <a:solidFill>
                  <a:srgbClr val="000000"/>
                </a:solidFill>
                <a:latin typeface="Consolas" panose="020B0609020204030204" pitchFamily="49" charset="0"/>
                <a:ea typeface="STHeitiSC-Light" charset="-122"/>
              </a:rPr>
              <a:t>[</a:t>
            </a:r>
            <a:r>
              <a:rPr lang="en-US" altLang="zh-CN" dirty="0" err="1">
                <a:solidFill>
                  <a:srgbClr val="000000"/>
                </a:solidFill>
                <a:latin typeface="Consolas" panose="020B0609020204030204" pitchFamily="49" charset="0"/>
                <a:ea typeface="STHeitiSC-Light" charset="-122"/>
              </a:rPr>
              <a:t>i</a:t>
            </a:r>
            <a:r>
              <a:rPr lang="en-US" altLang="zh-CN" dirty="0">
                <a:solidFill>
                  <a:srgbClr val="000000"/>
                </a:solidFill>
                <a:latin typeface="Consolas" panose="020B0609020204030204" pitchFamily="49" charset="0"/>
                <a:ea typeface="STHeitiSC-Light" charset="-122"/>
              </a:rPr>
              <a:t>], name) == </a:t>
            </a:r>
            <a:r>
              <a:rPr lang="en-US" altLang="zh-CN" dirty="0">
                <a:solidFill>
                  <a:srgbClr val="000BFF"/>
                </a:solidFill>
                <a:latin typeface="Consolas" panose="020B0609020204030204" pitchFamily="49" charset="0"/>
                <a:ea typeface="STHeitiSC-Light" charset="-122"/>
              </a:rPr>
              <a:t>0</a:t>
            </a:r>
            <a:r>
              <a:rPr lang="en-US" altLang="zh-CN" dirty="0">
                <a:solidFill>
                  <a:srgbClr val="000000"/>
                </a:solidFill>
                <a:latin typeface="Consolas" panose="020B0609020204030204" pitchFamily="49" charset="0"/>
                <a:ea typeface="STHeitiSC-Light" charset="-122"/>
              </a:rPr>
              <a:t>) </a:t>
            </a:r>
          </a:p>
          <a:p>
            <a:pPr lvl="1"/>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return</a:t>
            </a:r>
            <a:r>
              <a:rPr lang="en-US" altLang="zh-CN" dirty="0">
                <a:solidFill>
                  <a:srgbClr val="000000"/>
                </a:solidFill>
                <a:latin typeface="Consolas" panose="020B0609020204030204" pitchFamily="49" charset="0"/>
                <a:ea typeface="STHeitiSC-Light" charset="-122"/>
              </a:rPr>
              <a:t> temperature[</a:t>
            </a:r>
            <a:r>
              <a:rPr lang="en-US" altLang="zh-CN" dirty="0" err="1">
                <a:solidFill>
                  <a:srgbClr val="000000"/>
                </a:solidFill>
                <a:latin typeface="Consolas" panose="020B0609020204030204" pitchFamily="49" charset="0"/>
                <a:ea typeface="STHeitiSC-Light" charset="-122"/>
              </a:rPr>
              <a:t>i</a:t>
            </a:r>
            <a:r>
              <a:rPr lang="en-US" altLang="zh-CN" dirty="0">
                <a:solidFill>
                  <a:srgbClr val="000000"/>
                </a:solidFill>
                <a:latin typeface="Consolas" panose="020B0609020204030204" pitchFamily="49" charset="0"/>
                <a:ea typeface="STHeitiSC-Light" charset="-122"/>
              </a:rPr>
              <a:t>];</a:t>
            </a:r>
          </a:p>
          <a:p>
            <a:pPr lvl="1"/>
            <a:r>
              <a:rPr lang="en-US" altLang="zh-CN" dirty="0">
                <a:solidFill>
                  <a:srgbClr val="000000"/>
                </a:solidFill>
                <a:latin typeface="Consolas" panose="020B0609020204030204" pitchFamily="49" charset="0"/>
                <a:ea typeface="STHeitiSC-Light" charset="-122"/>
              </a:rPr>
              <a:t>    	}</a:t>
            </a:r>
          </a:p>
          <a:p>
            <a:pPr lvl="1"/>
            <a:r>
              <a:rPr lang="en-US" altLang="zh-CN" dirty="0">
                <a:solidFill>
                  <a:srgbClr val="000000"/>
                </a:solidFill>
                <a:latin typeface="Consolas" panose="020B0609020204030204" pitchFamily="49" charset="0"/>
                <a:ea typeface="STHeitiSC-Light" charset="-122"/>
              </a:rPr>
              <a:t>		</a:t>
            </a:r>
            <a:r>
              <a:rPr lang="en-US" altLang="zh-CN" dirty="0">
                <a:solidFill>
                  <a:srgbClr val="B40062"/>
                </a:solidFill>
                <a:latin typeface="Consolas" panose="020B0609020204030204" pitchFamily="49" charset="0"/>
                <a:ea typeface="STHeitiSC-Light" charset="-122"/>
              </a:rPr>
              <a:t>return </a:t>
            </a:r>
            <a:r>
              <a:rPr lang="fr-FR" altLang="zh-CN" dirty="0">
                <a:solidFill>
                  <a:srgbClr val="000000"/>
                </a:solidFill>
                <a:latin typeface="Consolas" panose="020B0609020204030204" pitchFamily="49" charset="0"/>
                <a:ea typeface="STHeitiSC-Light" charset="-122"/>
              </a:rPr>
              <a:t>error_</a:t>
            </a:r>
            <a:r>
              <a:rPr lang="en-US" altLang="zh-CN" dirty="0">
                <a:solidFill>
                  <a:srgbClr val="000000"/>
                </a:solidFill>
                <a:latin typeface="Consolas" panose="020B0609020204030204" pitchFamily="49" charset="0"/>
                <a:ea typeface="STHeitiSC-Light" charset="-122"/>
              </a:rPr>
              <a:t>temperature</a:t>
            </a:r>
            <a:r>
              <a:rPr lang="en-US" altLang="zh-CN" dirty="0">
                <a:latin typeface="Consolas" panose="020B0609020204030204" pitchFamily="49" charset="0"/>
                <a:ea typeface="STHeitiSC-Light" charset="-122"/>
              </a:rPr>
              <a:t>; </a:t>
            </a:r>
            <a:r>
              <a:rPr lang="en-US" altLang="zh-CN" b="1" dirty="0">
                <a:solidFill>
                  <a:srgbClr val="008000"/>
                </a:solidFill>
                <a:latin typeface="Consolas" panose="020B0609020204030204" pitchFamily="49" charset="0"/>
                <a:ea typeface="STHeitiSC-Light" charset="-122"/>
              </a:rPr>
              <a:t>//</a:t>
            </a:r>
            <a:r>
              <a:rPr lang="zh-CN" altLang="en-US" b="1" dirty="0">
                <a:solidFill>
                  <a:srgbClr val="008000"/>
                </a:solidFill>
                <a:latin typeface="Consolas" panose="020B0609020204030204" pitchFamily="49" charset="0"/>
                <a:ea typeface="STHeitiSC-Light" charset="-122"/>
              </a:rPr>
              <a:t>没有匹配到字符串</a:t>
            </a:r>
            <a:endParaRPr lang="en-US" altLang="zh-CN" b="1" dirty="0">
              <a:solidFill>
                <a:srgbClr val="008000"/>
              </a:solidFill>
              <a:latin typeface="Consolas" panose="020B0609020204030204" pitchFamily="49" charset="0"/>
              <a:ea typeface="STHeitiSC-Light" charset="-122"/>
            </a:endParaRPr>
          </a:p>
          <a:p>
            <a:r>
              <a:rPr lang="en-US" altLang="zh-CN" dirty="0">
                <a:solidFill>
                  <a:srgbClr val="000000"/>
                </a:solidFill>
                <a:latin typeface="Consolas" panose="020B0609020204030204" pitchFamily="49" charset="0"/>
                <a:ea typeface="STHeitiSC-Light" charset="-122"/>
              </a:rPr>
              <a:t>  	}</a:t>
            </a:r>
          </a:p>
          <a:p>
            <a:r>
              <a:rPr lang="en-US" altLang="zh-CN" dirty="0">
                <a:solidFill>
                  <a:srgbClr val="000000"/>
                </a:solidFill>
                <a:latin typeface="Consolas" panose="020B0609020204030204" pitchFamily="49" charset="0"/>
                <a:ea typeface="STHeitiSC-Light" charset="-122"/>
              </a:rPr>
              <a:t>};</a:t>
            </a:r>
          </a:p>
        </p:txBody>
      </p:sp>
      <p:sp>
        <p:nvSpPr>
          <p:cNvPr id="7" name="标题 1"/>
          <p:cNvSpPr>
            <a:spLocks noGrp="1"/>
          </p:cNvSpPr>
          <p:nvPr>
            <p:ph type="title"/>
          </p:nvPr>
        </p:nvSpPr>
        <p:spPr>
          <a:xfrm>
            <a:off x="1043608" y="116632"/>
            <a:ext cx="7886700" cy="1325563"/>
          </a:xfrm>
        </p:spPr>
        <p:txBody>
          <a:bodyPr/>
          <a:lstStyle/>
          <a:p>
            <a:pPr algn="r"/>
            <a:r>
              <a:rPr kumimoji="1" lang="zh-CN" altLang="en-US">
                <a:solidFill>
                  <a:srgbClr val="0066CC"/>
                </a:solidFill>
              </a:rPr>
              <a:t>数组下标运算符重载示例</a:t>
            </a: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t>54</a:t>
            </a:fld>
            <a:endParaRPr lang="en-US" altLang="zh-CN"/>
          </a:p>
        </p:txBody>
      </p:sp>
      <p:sp>
        <p:nvSpPr>
          <p:cNvPr id="3" name="矩形 2"/>
          <p:cNvSpPr/>
          <p:nvPr/>
        </p:nvSpPr>
        <p:spPr>
          <a:xfrm>
            <a:off x="1386558" y="4180979"/>
            <a:ext cx="648072" cy="288032"/>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5" name="文本框 4"/>
          <p:cNvSpPr txBox="1"/>
          <p:nvPr/>
        </p:nvSpPr>
        <p:spPr>
          <a:xfrm>
            <a:off x="56222" y="4469011"/>
            <a:ext cx="1467068" cy="400110"/>
          </a:xfrm>
          <a:prstGeom prst="rect">
            <a:avLst/>
          </a:prstGeom>
          <a:noFill/>
        </p:spPr>
        <p:txBody>
          <a:bodyPr wrap="none" rtlCol="0">
            <a:spAutoFit/>
          </a:bodyPr>
          <a:lstStyle/>
          <a:p>
            <a:r>
              <a:rPr lang="zh-CN" altLang="en-US" sz="2000" b="1" dirty="0">
                <a:solidFill>
                  <a:srgbClr val="008000"/>
                </a:solidFill>
                <a:latin typeface="+mn-ea"/>
              </a:rPr>
              <a:t>注意返回值</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454" y="1408473"/>
            <a:ext cx="5368754" cy="3748719"/>
          </a:xfrm>
          <a:prstGeom prst="rect">
            <a:avLst/>
          </a:prstGeom>
        </p:spPr>
        <p:txBody>
          <a:bodyPr wrap="square">
            <a:spAutoFit/>
          </a:bodyPr>
          <a:lstStyle/>
          <a:p>
            <a:pPr>
              <a:lnSpc>
                <a:spcPct val="120000"/>
              </a:lnSpc>
            </a:pPr>
            <a:r>
              <a:rPr lang="en-US" altLang="zh-CN" dirty="0">
                <a:solidFill>
                  <a:srgbClr val="1D8519"/>
                </a:solidFill>
                <a:latin typeface="Menlo-Regular" charset="0"/>
              </a:rPr>
              <a:t>/// </a:t>
            </a:r>
            <a:r>
              <a:rPr lang="zh-CN" altLang="en-US" dirty="0">
                <a:solidFill>
                  <a:srgbClr val="1D8519"/>
                </a:solidFill>
                <a:latin typeface="STHeitiSC-Light" charset="-122"/>
                <a:ea typeface="STHeitiSC-Light" charset="-122"/>
              </a:rPr>
              <a:t>关于数组下标运算符重载的测试</a:t>
            </a:r>
            <a:endParaRPr lang="zh-CN" altLang="en-US" dirty="0">
              <a:solidFill>
                <a:srgbClr val="000000"/>
              </a:solidFill>
              <a:latin typeface="Menlo-Regular" charset="0"/>
              <a:ea typeface="STHeitiSC-Light" charset="-122"/>
            </a:endParaRPr>
          </a:p>
          <a:p>
            <a:pPr>
              <a:lnSpc>
                <a:spcPct val="120000"/>
              </a:lnSpc>
            </a:pPr>
            <a:r>
              <a:rPr lang="en-US" altLang="zh-CN" dirty="0">
                <a:solidFill>
                  <a:srgbClr val="B40062"/>
                </a:solidFill>
                <a:latin typeface="Consolas" panose="020B0609020204030204" pitchFamily="49" charset="0"/>
                <a:ea typeface="STHeitiSC-Light" charset="-122"/>
              </a:rPr>
              <a:t>int</a:t>
            </a:r>
            <a:r>
              <a:rPr lang="en-US" altLang="zh-CN" dirty="0">
                <a:solidFill>
                  <a:srgbClr val="000000"/>
                </a:solidFill>
                <a:latin typeface="Consolas" panose="020B0609020204030204" pitchFamily="49" charset="0"/>
                <a:ea typeface="STHeitiSC-Light" charset="-122"/>
              </a:rPr>
              <a:t> main() </a:t>
            </a:r>
          </a:p>
          <a:p>
            <a:pPr>
              <a:lnSpc>
                <a:spcPct val="120000"/>
              </a:lnSpc>
            </a:pPr>
            <a:r>
              <a:rPr lang="en-US" altLang="zh-CN" dirty="0">
                <a:solidFill>
                  <a:srgbClr val="000000"/>
                </a:solidFill>
                <a:latin typeface="Consolas" panose="020B0609020204030204" pitchFamily="49" charset="0"/>
                <a:ea typeface="STHeitiSC-Light" charset="-122"/>
              </a:rPr>
              <a:t>{</a:t>
            </a:r>
          </a:p>
          <a:p>
            <a:pPr lvl="1">
              <a:lnSpc>
                <a:spcPct val="120000"/>
              </a:lnSpc>
            </a:pPr>
            <a:r>
              <a:rPr lang="en-US" altLang="zh-CN" dirty="0" err="1">
                <a:solidFill>
                  <a:srgbClr val="000000"/>
                </a:solidFill>
                <a:latin typeface="Consolas" panose="020B0609020204030204" pitchFamily="49" charset="0"/>
                <a:ea typeface="STHeitiSC-Light" charset="-122"/>
              </a:rPr>
              <a:t>WeekTemperature</a:t>
            </a:r>
            <a:r>
              <a:rPr lang="en-US" altLang="zh-CN" dirty="0">
                <a:solidFill>
                  <a:srgbClr val="000000"/>
                </a:solidFill>
                <a:latin typeface="Consolas" panose="020B0609020204030204" pitchFamily="49" charset="0"/>
                <a:ea typeface="STHeitiSC-Light" charset="-122"/>
              </a:rPr>
              <a:t> </a:t>
            </a:r>
            <a:r>
              <a:rPr lang="en-US" altLang="zh-CN" dirty="0" err="1">
                <a:solidFill>
                  <a:srgbClr val="000000"/>
                </a:solidFill>
                <a:latin typeface="Consolas" panose="020B0609020204030204" pitchFamily="49" charset="0"/>
                <a:ea typeface="STHeitiSC-Light" charset="-122"/>
              </a:rPr>
              <a:t>beijing</a:t>
            </a:r>
            <a:r>
              <a:rPr lang="en-US" altLang="zh-CN" dirty="0">
                <a:solidFill>
                  <a:srgbClr val="000000"/>
                </a:solidFill>
                <a:latin typeface="Consolas" panose="020B0609020204030204" pitchFamily="49" charset="0"/>
                <a:ea typeface="STHeitiSC-Light" charset="-122"/>
              </a:rPr>
              <a:t>;</a:t>
            </a:r>
          </a:p>
          <a:p>
            <a:pPr>
              <a:lnSpc>
                <a:spcPct val="120000"/>
              </a:lnSpc>
            </a:pPr>
            <a:r>
              <a:rPr lang="nl-NL" altLang="zh-CN" dirty="0">
                <a:solidFill>
                  <a:srgbClr val="000000"/>
                </a:solidFill>
                <a:latin typeface="Consolas" panose="020B0609020204030204" pitchFamily="49" charset="0"/>
                <a:ea typeface="STHeitiSC-Light" charset="-122"/>
              </a:rPr>
              <a:t>	beijing[</a:t>
            </a:r>
            <a:r>
              <a:rPr lang="nl-NL" altLang="zh-CN" dirty="0">
                <a:solidFill>
                  <a:srgbClr val="BA0011"/>
                </a:solidFill>
                <a:latin typeface="Consolas" panose="020B0609020204030204" pitchFamily="49" charset="0"/>
                <a:ea typeface="STHeitiSC-Light" charset="-122"/>
              </a:rPr>
              <a:t>"mon"</a:t>
            </a:r>
            <a:r>
              <a:rPr lang="nl-NL" altLang="zh-CN" dirty="0">
                <a:solidFill>
                  <a:srgbClr val="000000"/>
                </a:solidFill>
                <a:latin typeface="Consolas" panose="020B0609020204030204" pitchFamily="49" charset="0"/>
                <a:ea typeface="STHeitiSC-Light" charset="-122"/>
              </a:rPr>
              <a:t>] = -</a:t>
            </a:r>
            <a:r>
              <a:rPr lang="nl-NL" altLang="zh-CN" dirty="0">
                <a:solidFill>
                  <a:srgbClr val="000BFF"/>
                </a:solidFill>
                <a:latin typeface="Consolas" panose="020B0609020204030204" pitchFamily="49" charset="0"/>
                <a:ea typeface="STHeitiSC-Light" charset="-122"/>
              </a:rPr>
              <a:t>3</a:t>
            </a:r>
            <a:r>
              <a:rPr lang="nl-NL" altLang="zh-CN" dirty="0">
                <a:solidFill>
                  <a:srgbClr val="000000"/>
                </a:solidFill>
                <a:latin typeface="Consolas" panose="020B0609020204030204" pitchFamily="49" charset="0"/>
                <a:ea typeface="STHeitiSC-Light" charset="-122"/>
              </a:rPr>
              <a:t>;	</a:t>
            </a:r>
          </a:p>
          <a:p>
            <a:pPr>
              <a:lnSpc>
                <a:spcPct val="120000"/>
              </a:lnSpc>
            </a:pPr>
            <a:r>
              <a:rPr lang="nl-NL" altLang="zh-CN" dirty="0">
                <a:solidFill>
                  <a:srgbClr val="000000"/>
                </a:solidFill>
                <a:latin typeface="Consolas" panose="020B0609020204030204" pitchFamily="49" charset="0"/>
                <a:ea typeface="STHeitiSC-Light" charset="-122"/>
              </a:rPr>
              <a:t>	beijing[</a:t>
            </a:r>
            <a:r>
              <a:rPr lang="nl-NL" altLang="zh-CN" dirty="0">
                <a:solidFill>
                  <a:srgbClr val="BA0011"/>
                </a:solidFill>
                <a:latin typeface="Consolas" panose="020B0609020204030204" pitchFamily="49" charset="0"/>
                <a:ea typeface="STHeitiSC-Light" charset="-122"/>
              </a:rPr>
              <a:t>"tu"</a:t>
            </a:r>
            <a:r>
              <a:rPr lang="nl-NL" altLang="zh-CN" dirty="0">
                <a:solidFill>
                  <a:srgbClr val="000000"/>
                </a:solidFill>
                <a:latin typeface="Consolas" panose="020B0609020204030204" pitchFamily="49" charset="0"/>
                <a:ea typeface="STHeitiSC-Light" charset="-122"/>
              </a:rPr>
              <a:t>] = -</a:t>
            </a:r>
            <a:r>
              <a:rPr lang="nl-NL" altLang="zh-CN" dirty="0">
                <a:solidFill>
                  <a:srgbClr val="000BFF"/>
                </a:solidFill>
                <a:latin typeface="Consolas" panose="020B0609020204030204" pitchFamily="49" charset="0"/>
                <a:ea typeface="STHeitiSC-Light" charset="-122"/>
              </a:rPr>
              <a:t>1</a:t>
            </a:r>
            <a:r>
              <a:rPr lang="nl-NL" altLang="zh-CN" dirty="0">
                <a:solidFill>
                  <a:srgbClr val="000000"/>
                </a:solidFill>
                <a:latin typeface="Consolas" panose="020B0609020204030204" pitchFamily="49" charset="0"/>
                <a:ea typeface="STHeitiSC-Light" charset="-122"/>
              </a:rPr>
              <a:t>;</a:t>
            </a:r>
          </a:p>
          <a:p>
            <a:pPr>
              <a:lnSpc>
                <a:spcPct val="120000"/>
              </a:lnSpc>
            </a:pPr>
            <a:r>
              <a:rPr lang="nl-NL" altLang="zh-CN" dirty="0">
                <a:solidFill>
                  <a:srgbClr val="000000"/>
                </a:solidFill>
                <a:latin typeface="Consolas" panose="020B0609020204030204" pitchFamily="49" charset="0"/>
                <a:ea typeface="STHeitiSC-Light" charset="-122"/>
              </a:rPr>
              <a:t>  	cout 	&lt;&lt; </a:t>
            </a:r>
            <a:r>
              <a:rPr lang="nl-NL" altLang="zh-CN" dirty="0">
                <a:solidFill>
                  <a:srgbClr val="BA0011"/>
                </a:solidFill>
                <a:latin typeface="Consolas" panose="020B0609020204030204" pitchFamily="49" charset="0"/>
                <a:ea typeface="STHeitiSC-Light" charset="-122"/>
              </a:rPr>
              <a:t>"Monday Temperature: "</a:t>
            </a:r>
            <a:r>
              <a:rPr lang="nl-NL" altLang="zh-CN" dirty="0">
                <a:solidFill>
                  <a:srgbClr val="000000"/>
                </a:solidFill>
                <a:latin typeface="Consolas" panose="020B0609020204030204" pitchFamily="49" charset="0"/>
                <a:ea typeface="STHeitiSC-Light" charset="-122"/>
              </a:rPr>
              <a:t> </a:t>
            </a:r>
          </a:p>
          <a:p>
            <a:pPr>
              <a:lnSpc>
                <a:spcPct val="120000"/>
              </a:lnSpc>
            </a:pPr>
            <a:r>
              <a:rPr lang="nl-NL" altLang="zh-CN" dirty="0">
                <a:solidFill>
                  <a:srgbClr val="000000"/>
                </a:solidFill>
                <a:latin typeface="Consolas" panose="020B0609020204030204" pitchFamily="49" charset="0"/>
                <a:ea typeface="STHeitiSC-Light" charset="-122"/>
              </a:rPr>
              <a:t>			&lt;&lt; beijing[</a:t>
            </a:r>
            <a:r>
              <a:rPr lang="nl-NL" altLang="zh-CN" dirty="0">
                <a:solidFill>
                  <a:srgbClr val="BA0011"/>
                </a:solidFill>
                <a:latin typeface="Consolas" panose="020B0609020204030204" pitchFamily="49" charset="0"/>
                <a:ea typeface="STHeitiSC-Light" charset="-122"/>
              </a:rPr>
              <a:t>"mon"</a:t>
            </a:r>
            <a:r>
              <a:rPr lang="nl-NL" altLang="zh-CN" dirty="0">
                <a:solidFill>
                  <a:srgbClr val="000000"/>
                </a:solidFill>
                <a:latin typeface="Consolas" panose="020B0609020204030204" pitchFamily="49" charset="0"/>
                <a:ea typeface="STHeitiSC-Light" charset="-122"/>
              </a:rPr>
              <a:t>] &lt;&lt; endl;</a:t>
            </a:r>
          </a:p>
          <a:p>
            <a:pPr>
              <a:lnSpc>
                <a:spcPct val="120000"/>
              </a:lnSpc>
            </a:pPr>
            <a:r>
              <a:rPr lang="is-IS" altLang="zh-CN" dirty="0">
                <a:solidFill>
                  <a:srgbClr val="000000"/>
                </a:solidFill>
                <a:latin typeface="Consolas" panose="020B0609020204030204" pitchFamily="49" charset="0"/>
                <a:ea typeface="STHeitiSC-Light" charset="-122"/>
              </a:rPr>
              <a:t>  	</a:t>
            </a:r>
          </a:p>
          <a:p>
            <a:pPr>
              <a:lnSpc>
                <a:spcPct val="120000"/>
              </a:lnSpc>
            </a:pPr>
            <a:r>
              <a:rPr lang="is-IS" altLang="zh-CN" dirty="0">
                <a:solidFill>
                  <a:srgbClr val="000000"/>
                </a:solidFill>
                <a:latin typeface="Consolas" panose="020B0609020204030204" pitchFamily="49" charset="0"/>
                <a:ea typeface="STHeitiSC-Light" charset="-122"/>
              </a:rPr>
              <a:t>	</a:t>
            </a:r>
            <a:r>
              <a:rPr lang="is-IS" altLang="zh-CN" dirty="0">
                <a:solidFill>
                  <a:srgbClr val="B40062"/>
                </a:solidFill>
                <a:latin typeface="Consolas" panose="020B0609020204030204" pitchFamily="49" charset="0"/>
                <a:ea typeface="STHeitiSC-Light" charset="-122"/>
              </a:rPr>
              <a:t>return</a:t>
            </a:r>
            <a:r>
              <a:rPr lang="is-IS" altLang="zh-CN" dirty="0">
                <a:solidFill>
                  <a:srgbClr val="000000"/>
                </a:solidFill>
                <a:latin typeface="Consolas" panose="020B0609020204030204" pitchFamily="49" charset="0"/>
                <a:ea typeface="STHeitiSC-Light" charset="-122"/>
              </a:rPr>
              <a:t> </a:t>
            </a:r>
            <a:r>
              <a:rPr lang="is-IS" altLang="zh-CN" dirty="0">
                <a:solidFill>
                  <a:srgbClr val="000BFF"/>
                </a:solidFill>
                <a:latin typeface="Consolas" panose="020B0609020204030204" pitchFamily="49" charset="0"/>
                <a:ea typeface="STHeitiSC-Light" charset="-122"/>
              </a:rPr>
              <a:t>0</a:t>
            </a:r>
            <a:r>
              <a:rPr lang="is-IS" altLang="zh-CN" dirty="0">
                <a:solidFill>
                  <a:srgbClr val="000000"/>
                </a:solidFill>
                <a:latin typeface="Consolas" panose="020B0609020204030204" pitchFamily="49" charset="0"/>
                <a:ea typeface="STHeitiSC-Light" charset="-122"/>
              </a:rPr>
              <a:t>;</a:t>
            </a:r>
          </a:p>
          <a:p>
            <a:pPr>
              <a:lnSpc>
                <a:spcPct val="120000"/>
              </a:lnSpc>
            </a:pPr>
            <a:r>
              <a:rPr lang="is-IS" altLang="zh-CN" dirty="0">
                <a:solidFill>
                  <a:srgbClr val="000000"/>
                </a:solidFill>
                <a:latin typeface="Consolas" panose="020B0609020204030204" pitchFamily="49" charset="0"/>
                <a:ea typeface="STHeitiSC-Light" charset="-122"/>
              </a:rPr>
              <a:t>}</a:t>
            </a:r>
          </a:p>
        </p:txBody>
      </p:sp>
      <p:sp>
        <p:nvSpPr>
          <p:cNvPr id="5" name="文本框 4"/>
          <p:cNvSpPr txBox="1"/>
          <p:nvPr/>
        </p:nvSpPr>
        <p:spPr>
          <a:xfrm>
            <a:off x="1075454" y="5373216"/>
            <a:ext cx="1723549" cy="400110"/>
          </a:xfrm>
          <a:prstGeom prst="rect">
            <a:avLst/>
          </a:prstGeom>
          <a:solidFill>
            <a:srgbClr val="FFFF00"/>
          </a:solidFill>
        </p:spPr>
        <p:txBody>
          <a:bodyPr wrap="none" rtlCol="0">
            <a:spAutoFit/>
          </a:bodyPr>
          <a:lstStyle/>
          <a:p>
            <a:r>
              <a:rPr kumimoji="1" lang="zh-CN" altLang="en-US" sz="2000" b="1" dirty="0"/>
              <a:t>运行输出结果</a:t>
            </a:r>
          </a:p>
        </p:txBody>
      </p:sp>
      <p:sp>
        <p:nvSpPr>
          <p:cNvPr id="3" name="矩形 2"/>
          <p:cNvSpPr/>
          <p:nvPr/>
        </p:nvSpPr>
        <p:spPr>
          <a:xfrm>
            <a:off x="1075454" y="5805264"/>
            <a:ext cx="3570208" cy="400110"/>
          </a:xfrm>
          <a:prstGeom prst="rect">
            <a:avLst/>
          </a:prstGeom>
        </p:spPr>
        <p:txBody>
          <a:bodyPr wrap="none">
            <a:spAutoFit/>
          </a:bodyPr>
          <a:lstStyle/>
          <a:p>
            <a:r>
              <a:rPr lang="en-US" altLang="zh-CN" sz="2000" b="1">
                <a:solidFill>
                  <a:srgbClr val="00B050"/>
                </a:solidFill>
                <a:latin typeface="AndaleMono" charset="0"/>
              </a:rPr>
              <a:t>Monday Temperature: -3</a:t>
            </a:r>
            <a:endParaRPr lang="zh-CN" altLang="en-US" sz="2000" b="1">
              <a:solidFill>
                <a:srgbClr val="00B050"/>
              </a:solidFill>
            </a:endParaRPr>
          </a:p>
        </p:txBody>
      </p:sp>
      <p:sp>
        <p:nvSpPr>
          <p:cNvPr id="6" name="标题 1"/>
          <p:cNvSpPr>
            <a:spLocks noGrp="1"/>
          </p:cNvSpPr>
          <p:nvPr>
            <p:ph type="title"/>
          </p:nvPr>
        </p:nvSpPr>
        <p:spPr>
          <a:xfrm>
            <a:off x="1043608" y="116632"/>
            <a:ext cx="7886700" cy="1325563"/>
          </a:xfrm>
        </p:spPr>
        <p:txBody>
          <a:bodyPr/>
          <a:lstStyle/>
          <a:p>
            <a:pPr algn="r"/>
            <a:r>
              <a:rPr kumimoji="1" lang="zh-CN" altLang="en-US">
                <a:solidFill>
                  <a:srgbClr val="0066CC"/>
                </a:solidFill>
              </a:rPr>
              <a:t>数组下标运算符重载示例</a:t>
            </a: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只能成员函数重载的运算符</a:t>
            </a:r>
          </a:p>
        </p:txBody>
      </p:sp>
      <p:sp>
        <p:nvSpPr>
          <p:cNvPr id="3" name="内容占位符 2"/>
          <p:cNvSpPr>
            <a:spLocks noGrp="1"/>
          </p:cNvSpPr>
          <p:nvPr>
            <p:ph idx="1"/>
          </p:nvPr>
        </p:nvSpPr>
        <p:spPr/>
        <p:txBody>
          <a:bodyPr/>
          <a:lstStyle/>
          <a:p>
            <a:r>
              <a:rPr lang="en-US" altLang="zh-CN" dirty="0"/>
              <a:t>=,[],(),-&gt;</a:t>
            </a:r>
            <a:r>
              <a:rPr lang="zh-CN" altLang="en-US" dirty="0"/>
              <a:t>只能通过成员函数来重载</a:t>
            </a:r>
            <a:endParaRPr lang="en-US" altLang="zh-CN" dirty="0"/>
          </a:p>
          <a:p>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56</a:t>
            </a:fld>
            <a:endParaRPr lang="en-US" altLang="zh-CN"/>
          </a:p>
        </p:txBody>
      </p:sp>
      <p:sp>
        <p:nvSpPr>
          <p:cNvPr id="5" name="文本框 4"/>
          <p:cNvSpPr txBox="1"/>
          <p:nvPr/>
        </p:nvSpPr>
        <p:spPr>
          <a:xfrm>
            <a:off x="1115101" y="2459504"/>
            <a:ext cx="7074904" cy="1938992"/>
          </a:xfrm>
          <a:prstGeom prst="rect">
            <a:avLst/>
          </a:prstGeom>
          <a:noFill/>
        </p:spPr>
        <p:txBody>
          <a:bodyPr wrap="square" rtlCol="0">
            <a:spAutoFit/>
          </a:bodyPr>
          <a:lstStyle/>
          <a:p>
            <a:pPr algn="l"/>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cls {</a:t>
            </a:r>
          </a:p>
          <a:p>
            <a:pPr algn="l"/>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t>
            </a:r>
            <a:r>
              <a:rPr lang="en-US" altLang="zh-CN" sz="2000" b="1" dirty="0">
                <a:latin typeface="Consolas" panose="020B0609020204030204" pitchFamily="49" charset="0"/>
              </a:rPr>
              <a:t>data</a:t>
            </a:r>
            <a:r>
              <a:rPr lang="zh-CN" altLang="en-US" sz="2000" b="1" dirty="0">
                <a:latin typeface="Consolas" panose="020B0609020204030204" pitchFamily="49" charset="0"/>
              </a:rPr>
              <a:t>;</a:t>
            </a:r>
          </a:p>
          <a:p>
            <a:pPr algn="l"/>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cls</a:t>
            </a:r>
            <a:r>
              <a:rPr lang="zh-CN" altLang="en-US" sz="2000" b="1" dirty="0">
                <a:latin typeface="Consolas" panose="020B0609020204030204" pitchFamily="49" charset="0"/>
              </a:rPr>
              <a:t>(</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t>
            </a:r>
            <a:r>
              <a:rPr lang="en-US" altLang="zh-CN" sz="2000" b="1" dirty="0">
                <a:latin typeface="Consolas" panose="020B0609020204030204" pitchFamily="49" charset="0"/>
              </a:rPr>
              <a:t>i</a:t>
            </a:r>
            <a:r>
              <a:rPr lang="zh-CN" altLang="en-US" sz="2000" b="1" dirty="0">
                <a:latin typeface="Consolas" panose="020B0609020204030204" pitchFamily="49" charset="0"/>
              </a:rPr>
              <a:t>) : </a:t>
            </a:r>
            <a:r>
              <a:rPr lang="en-US" altLang="zh-CN" sz="2000" b="1" dirty="0">
                <a:latin typeface="Consolas" panose="020B0609020204030204" pitchFamily="49" charset="0"/>
              </a:rPr>
              <a:t>data(i)</a:t>
            </a:r>
            <a:r>
              <a:rPr lang="zh-CN" altLang="en-US" sz="2000" b="1" dirty="0">
                <a:latin typeface="Consolas" panose="020B0609020204030204" pitchFamily="49" charset="0"/>
              </a:rPr>
              <a:t> {}</a:t>
            </a:r>
          </a:p>
          <a:p>
            <a:pPr algn="l"/>
            <a:r>
              <a:rPr lang="zh-CN" altLang="en-US" sz="2000" b="1" dirty="0">
                <a:latin typeface="Consolas" panose="020B0609020204030204" pitchFamily="49" charset="0"/>
              </a:rPr>
              <a:t>};</a:t>
            </a:r>
          </a:p>
          <a:p>
            <a:pPr algn="l"/>
            <a:r>
              <a:rPr lang="en-US" altLang="zh-CN" sz="2000" b="1" dirty="0">
                <a:solidFill>
                  <a:srgbClr val="B40062"/>
                </a:solidFill>
                <a:latin typeface="Consolas" panose="020B0609020204030204" pitchFamily="49" charset="0"/>
              </a:rPr>
              <a:t>cls&amp;</a:t>
            </a:r>
            <a:r>
              <a:rPr lang="en-US" altLang="zh-CN" sz="2000" b="1" dirty="0">
                <a:latin typeface="Consolas" panose="020B0609020204030204" pitchFamily="49" charset="0"/>
              </a:rPr>
              <a:t> operator[](</a:t>
            </a:r>
            <a:r>
              <a:rPr lang="en-US" altLang="zh-CN" sz="2000" b="1" dirty="0">
                <a:solidFill>
                  <a:srgbClr val="B40062"/>
                </a:solidFill>
                <a:latin typeface="Consolas" panose="020B0609020204030204" pitchFamily="49" charset="0"/>
              </a:rPr>
              <a:t>cls&amp; </a:t>
            </a:r>
            <a:r>
              <a:rPr lang="en-US" altLang="zh-CN" sz="2000" b="1" dirty="0">
                <a:latin typeface="Consolas" panose="020B0609020204030204" pitchFamily="49" charset="0"/>
              </a:rPr>
              <a:t>c1, </a:t>
            </a:r>
            <a:r>
              <a:rPr lang="en-US" altLang="zh-CN" sz="2000" b="1" dirty="0">
                <a:solidFill>
                  <a:srgbClr val="B40062"/>
                </a:solidFill>
                <a:latin typeface="Consolas" panose="020B0609020204030204" pitchFamily="49" charset="0"/>
              </a:rPr>
              <a:t>cls&amp; </a:t>
            </a:r>
            <a:r>
              <a:rPr lang="en-US" altLang="zh-CN" sz="2000" b="1" dirty="0">
                <a:latin typeface="Consolas" panose="020B0609020204030204" pitchFamily="49" charset="0"/>
              </a:rPr>
              <a:t>c2) { </a:t>
            </a:r>
            <a:r>
              <a:rPr lang="en-US" altLang="zh-CN" sz="2000" b="1" dirty="0">
                <a:solidFill>
                  <a:srgbClr val="B40062"/>
                </a:solidFill>
                <a:latin typeface="Consolas" panose="020B0609020204030204" pitchFamily="49" charset="0"/>
              </a:rPr>
              <a:t>return</a:t>
            </a:r>
            <a:r>
              <a:rPr lang="en-US" altLang="zh-CN" sz="2000" b="1" dirty="0">
                <a:latin typeface="Consolas" panose="020B0609020204030204" pitchFamily="49" charset="0"/>
              </a:rPr>
              <a:t> c2; }</a:t>
            </a:r>
            <a:endParaRPr lang="zh-CN" altLang="en-US" sz="2000" b="1" dirty="0">
              <a:latin typeface="Consolas" panose="020B0609020204030204" pitchFamily="49" charset="0"/>
            </a:endParaRPr>
          </a:p>
        </p:txBody>
      </p:sp>
      <p:sp>
        <p:nvSpPr>
          <p:cNvPr id="6" name="文本框 5"/>
          <p:cNvSpPr txBox="1"/>
          <p:nvPr/>
        </p:nvSpPr>
        <p:spPr>
          <a:xfrm>
            <a:off x="1430849" y="5021047"/>
            <a:ext cx="6282301" cy="830997"/>
          </a:xfrm>
          <a:prstGeom prst="rect">
            <a:avLst/>
          </a:prstGeom>
          <a:noFill/>
        </p:spPr>
        <p:txBody>
          <a:bodyPr wrap="square" rtlCol="0">
            <a:spAutoFit/>
          </a:bodyPr>
          <a:lstStyle/>
          <a:p>
            <a:r>
              <a:rPr lang="zh-CN" altLang="en-US" sz="2400" b="1" dirty="0"/>
              <a:t>编译错误：</a:t>
            </a:r>
            <a:r>
              <a:rPr lang="en-US" altLang="zh-CN" sz="2400" b="1" dirty="0"/>
              <a:t>error: ‘</a:t>
            </a:r>
            <a:r>
              <a:rPr lang="en-US" altLang="zh-CN" sz="2400" b="1" dirty="0" err="1"/>
              <a:t>cls</a:t>
            </a:r>
            <a:r>
              <a:rPr lang="en-US" altLang="zh-CN" sz="2400" b="1" dirty="0"/>
              <a:t>&amp; operator[](</a:t>
            </a:r>
            <a:r>
              <a:rPr lang="en-US" altLang="zh-CN" sz="2400" b="1" dirty="0" err="1"/>
              <a:t>cls</a:t>
            </a:r>
            <a:r>
              <a:rPr lang="en-US" altLang="zh-CN" sz="2400" b="1" dirty="0"/>
              <a:t>&amp;, </a:t>
            </a:r>
            <a:r>
              <a:rPr lang="en-US" altLang="zh-CN" sz="2400" b="1" dirty="0" err="1"/>
              <a:t>cls</a:t>
            </a:r>
            <a:r>
              <a:rPr lang="en-US" altLang="zh-CN" sz="2400" b="1" dirty="0"/>
              <a:t>&amp;)’ must be a </a:t>
            </a:r>
            <a:r>
              <a:rPr lang="en-US" altLang="zh-CN" sz="2400" b="1" dirty="0" err="1">
                <a:solidFill>
                  <a:srgbClr val="FF0000"/>
                </a:solidFill>
              </a:rPr>
              <a:t>nonstatic</a:t>
            </a:r>
            <a:r>
              <a:rPr lang="en-US" altLang="zh-CN" sz="2400" b="1" dirty="0">
                <a:solidFill>
                  <a:srgbClr val="FF0000"/>
                </a:solidFill>
              </a:rPr>
              <a:t> member function</a:t>
            </a:r>
            <a:endParaRPr lang="zh-CN" altLang="en-US" sz="2400" b="1" dirty="0">
              <a:solidFill>
                <a:srgbClr val="FF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77B6C-2401-4DD8-A5D9-D7A4087D83D4}"/>
              </a:ext>
            </a:extLst>
          </p:cNvPr>
          <p:cNvSpPr>
            <a:spLocks noGrp="1"/>
          </p:cNvSpPr>
          <p:nvPr>
            <p:ph type="title"/>
          </p:nvPr>
        </p:nvSpPr>
        <p:spPr/>
        <p:txBody>
          <a:bodyPr/>
          <a:lstStyle/>
          <a:p>
            <a:r>
              <a:rPr lang="zh-CN" altLang="en-US" dirty="0"/>
              <a:t>只能成员函数重载的运算符</a:t>
            </a:r>
          </a:p>
        </p:txBody>
      </p:sp>
      <p:sp>
        <p:nvSpPr>
          <p:cNvPr id="3" name="内容占位符 2">
            <a:extLst>
              <a:ext uri="{FF2B5EF4-FFF2-40B4-BE49-F238E27FC236}">
                <a16:creationId xmlns:a16="http://schemas.microsoft.com/office/drawing/2014/main" id="{6D03C271-0880-426C-9722-931FD5963B5A}"/>
              </a:ext>
            </a:extLst>
          </p:cNvPr>
          <p:cNvSpPr>
            <a:spLocks noGrp="1"/>
          </p:cNvSpPr>
          <p:nvPr>
            <p:ph idx="1"/>
          </p:nvPr>
        </p:nvSpPr>
        <p:spPr/>
        <p:txBody>
          <a:bodyPr/>
          <a:lstStyle/>
          <a:p>
            <a:r>
              <a:rPr lang="zh-CN" altLang="en-US" dirty="0"/>
              <a:t>为什么这么做？</a:t>
            </a:r>
            <a:endParaRPr lang="en-US" altLang="zh-CN" dirty="0"/>
          </a:p>
          <a:p>
            <a:pPr lvl="1"/>
            <a:r>
              <a:rPr lang="zh-CN" altLang="en-US" dirty="0"/>
              <a:t>当没有自定义</a:t>
            </a:r>
            <a:r>
              <a:rPr lang="en-US" altLang="zh-CN" dirty="0"/>
              <a:t>operator=</a:t>
            </a:r>
            <a:r>
              <a:rPr lang="zh-CN" altLang="en-US" dirty="0"/>
              <a:t>时，编译器会自动合成一个默认版本的赋值操作</a:t>
            </a:r>
            <a:endParaRPr lang="en-US" altLang="zh-CN" dirty="0"/>
          </a:p>
          <a:p>
            <a:pPr lvl="1"/>
            <a:r>
              <a:rPr lang="zh-CN" altLang="en-US" dirty="0"/>
              <a:t>在类内定义</a:t>
            </a:r>
            <a:r>
              <a:rPr lang="en-US" altLang="zh-CN" dirty="0"/>
              <a:t>operator=</a:t>
            </a:r>
            <a:r>
              <a:rPr lang="zh-CN" altLang="en-US" dirty="0"/>
              <a:t>，编译器则不会自动合成</a:t>
            </a:r>
            <a:endParaRPr lang="en-US" altLang="zh-CN" dirty="0"/>
          </a:p>
          <a:p>
            <a:pPr lvl="1"/>
            <a:endParaRPr lang="en-US" altLang="zh-CN" dirty="0"/>
          </a:p>
          <a:p>
            <a:pPr lvl="1"/>
            <a:r>
              <a:rPr lang="zh-CN" altLang="en-US" dirty="0"/>
              <a:t>如果允许使用全局函数重载，可能会对是否自动合成产生干扰</a:t>
            </a:r>
            <a:endParaRPr lang="en-US" altLang="zh-CN" dirty="0"/>
          </a:p>
          <a:p>
            <a:endParaRPr lang="zh-CN" altLang="en-US" dirty="0"/>
          </a:p>
        </p:txBody>
      </p:sp>
      <p:sp>
        <p:nvSpPr>
          <p:cNvPr id="4" name="灯片编号占位符 3">
            <a:extLst>
              <a:ext uri="{FF2B5EF4-FFF2-40B4-BE49-F238E27FC236}">
                <a16:creationId xmlns:a16="http://schemas.microsoft.com/office/drawing/2014/main" id="{C959E104-C9C0-414C-830A-3EBFAC18222D}"/>
              </a:ext>
            </a:extLst>
          </p:cNvPr>
          <p:cNvSpPr>
            <a:spLocks noGrp="1"/>
          </p:cNvSpPr>
          <p:nvPr>
            <p:ph type="sldNum" sz="quarter" idx="12"/>
          </p:nvPr>
        </p:nvSpPr>
        <p:spPr/>
        <p:txBody>
          <a:bodyPr/>
          <a:lstStyle/>
          <a:p>
            <a:pPr>
              <a:defRPr/>
            </a:pPr>
            <a:fld id="{BFD7BE51-03DD-4CCA-8227-D775462981B4}" type="slidenum">
              <a:rPr lang="en-US" altLang="zh-CN" smtClean="0"/>
              <a:t>57</a:t>
            </a:fld>
            <a:endParaRPr lang="en-US" altLang="zh-CN"/>
          </a:p>
        </p:txBody>
      </p:sp>
    </p:spTree>
    <p:extLst>
      <p:ext uri="{BB962C8B-B14F-4D97-AF65-F5344CB8AC3E}">
        <p14:creationId xmlns:p14="http://schemas.microsoft.com/office/powerpoint/2010/main" val="8491146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A3706-0D89-445A-8C18-2CE1478A10F3}"/>
              </a:ext>
            </a:extLst>
          </p:cNvPr>
          <p:cNvSpPr>
            <a:spLocks noGrp="1"/>
          </p:cNvSpPr>
          <p:nvPr>
            <p:ph type="title"/>
          </p:nvPr>
        </p:nvSpPr>
        <p:spPr/>
        <p:txBody>
          <a:bodyPr/>
          <a:lstStyle/>
          <a:p>
            <a:pPr algn="r"/>
            <a:r>
              <a:rPr lang="zh-CN" altLang="en-US" dirty="0"/>
              <a:t>假设能全局重载的例子</a:t>
            </a:r>
          </a:p>
        </p:txBody>
      </p:sp>
      <p:sp>
        <p:nvSpPr>
          <p:cNvPr id="4" name="灯片编号占位符 3">
            <a:extLst>
              <a:ext uri="{FF2B5EF4-FFF2-40B4-BE49-F238E27FC236}">
                <a16:creationId xmlns:a16="http://schemas.microsoft.com/office/drawing/2014/main" id="{8DE5E3CD-F4DF-4535-8723-2227F64D98C0}"/>
              </a:ext>
            </a:extLst>
          </p:cNvPr>
          <p:cNvSpPr>
            <a:spLocks noGrp="1"/>
          </p:cNvSpPr>
          <p:nvPr>
            <p:ph type="sldNum" sz="quarter" idx="12"/>
          </p:nvPr>
        </p:nvSpPr>
        <p:spPr/>
        <p:txBody>
          <a:bodyPr/>
          <a:lstStyle/>
          <a:p>
            <a:pPr>
              <a:defRPr/>
            </a:pPr>
            <a:fld id="{BFD7BE51-03DD-4CCA-8227-D775462981B4}" type="slidenum">
              <a:rPr lang="en-US" altLang="zh-CN" smtClean="0"/>
              <a:t>58</a:t>
            </a:fld>
            <a:endParaRPr lang="en-US" altLang="zh-CN"/>
          </a:p>
        </p:txBody>
      </p:sp>
      <p:sp>
        <p:nvSpPr>
          <p:cNvPr id="5" name="文本框 4">
            <a:extLst>
              <a:ext uri="{FF2B5EF4-FFF2-40B4-BE49-F238E27FC236}">
                <a16:creationId xmlns:a16="http://schemas.microsoft.com/office/drawing/2014/main" id="{4B85F016-AAC6-4668-BB83-8377419A4DC8}"/>
              </a:ext>
            </a:extLst>
          </p:cNvPr>
          <p:cNvSpPr txBox="1"/>
          <p:nvPr/>
        </p:nvSpPr>
        <p:spPr>
          <a:xfrm>
            <a:off x="1164920" y="1350798"/>
            <a:ext cx="5783344" cy="1938992"/>
          </a:xfrm>
          <a:prstGeom prst="rect">
            <a:avLst/>
          </a:prstGeom>
          <a:noFill/>
          <a:ln>
            <a:solidFill>
              <a:srgbClr val="7030A0"/>
            </a:solidFill>
          </a:ln>
        </p:spPr>
        <p:txBody>
          <a:bodyPr wrap="square" rtlCol="0">
            <a:spAutoFit/>
          </a:bodyPr>
          <a:lstStyle/>
          <a:p>
            <a:pPr algn="l"/>
            <a:r>
              <a:rPr lang="en-US" altLang="zh-CN" sz="2000" b="1" dirty="0" err="1">
                <a:latin typeface="Consolas" panose="020B0609020204030204" pitchFamily="49" charset="0"/>
              </a:rPr>
              <a:t>cls.h</a:t>
            </a:r>
            <a:r>
              <a:rPr lang="en-US" altLang="zh-CN" sz="2000" b="1" dirty="0">
                <a:latin typeface="Consolas" panose="020B0609020204030204" pitchFamily="49" charset="0"/>
              </a:rPr>
              <a:t>:</a:t>
            </a:r>
          </a:p>
          <a:p>
            <a:pPr lvl="1"/>
            <a:r>
              <a:rPr lang="zh-CN" altLang="en-US" sz="2000" b="1" dirty="0">
                <a:solidFill>
                  <a:srgbClr val="B40062"/>
                </a:solidFill>
                <a:latin typeface="Consolas" panose="020B0609020204030204" pitchFamily="49" charset="0"/>
              </a:rPr>
              <a:t>class</a:t>
            </a:r>
            <a:r>
              <a:rPr lang="zh-CN" altLang="en-US" sz="2000" b="1" dirty="0">
                <a:latin typeface="Consolas" panose="020B0609020204030204" pitchFamily="49" charset="0"/>
              </a:rPr>
              <a:t> </a:t>
            </a:r>
            <a:r>
              <a:rPr lang="en-US" altLang="zh-CN" sz="2000" b="1" dirty="0">
                <a:latin typeface="Consolas" panose="020B0609020204030204" pitchFamily="49" charset="0"/>
              </a:rPr>
              <a:t>C</a:t>
            </a:r>
            <a:r>
              <a:rPr lang="zh-CN" altLang="en-US" sz="2000" b="1" dirty="0">
                <a:latin typeface="Consolas" panose="020B0609020204030204" pitchFamily="49" charset="0"/>
              </a:rPr>
              <a:t>ls {</a:t>
            </a:r>
          </a:p>
          <a:p>
            <a:pPr lvl="1"/>
            <a:r>
              <a:rPr lang="zh-CN" altLang="en-US" sz="2000" b="1" dirty="0">
                <a:solidFill>
                  <a:srgbClr val="B40062"/>
                </a:solidFill>
                <a:latin typeface="Consolas" panose="020B0609020204030204" pitchFamily="49" charset="0"/>
              </a:rPr>
              <a:t>public</a:t>
            </a:r>
            <a:r>
              <a:rPr lang="zh-CN" altLang="en-US" sz="2000" b="1" dirty="0">
                <a:latin typeface="Consolas" panose="020B0609020204030204" pitchFamily="49" charset="0"/>
              </a:rPr>
              <a:t>:</a:t>
            </a:r>
          </a:p>
          <a:p>
            <a:pPr lvl="1"/>
            <a:r>
              <a:rPr lang="zh-CN" altLang="en-US" sz="2000" b="1" dirty="0">
                <a:latin typeface="Consolas" panose="020B0609020204030204" pitchFamily="49" charset="0"/>
              </a:rPr>
              <a:t>   </a:t>
            </a:r>
            <a:r>
              <a:rPr lang="zh-CN" altLang="en-US" sz="2000" b="1" dirty="0">
                <a:solidFill>
                  <a:srgbClr val="B40062"/>
                </a:solidFill>
                <a:latin typeface="Consolas" panose="020B0609020204030204" pitchFamily="49" charset="0"/>
              </a:rPr>
              <a:t>int</a:t>
            </a:r>
            <a:r>
              <a:rPr lang="zh-CN" altLang="en-US" sz="2000" b="1" dirty="0">
                <a:latin typeface="Consolas" panose="020B0609020204030204" pitchFamily="49" charset="0"/>
              </a:rPr>
              <a:t> </a:t>
            </a:r>
            <a:r>
              <a:rPr lang="en-US" altLang="zh-CN" sz="2000" b="1" dirty="0">
                <a:latin typeface="Consolas" panose="020B0609020204030204" pitchFamily="49" charset="0"/>
              </a:rPr>
              <a:t>data</a:t>
            </a:r>
            <a:r>
              <a:rPr lang="zh-CN" altLang="en-US" sz="2000" b="1" dirty="0">
                <a:latin typeface="Consolas" panose="020B0609020204030204" pitchFamily="49" charset="0"/>
              </a:rPr>
              <a:t>;</a:t>
            </a:r>
            <a:endParaRPr lang="en-US" altLang="zh-CN" sz="2000" b="1" dirty="0">
              <a:latin typeface="Consolas" panose="020B0609020204030204" pitchFamily="49" charset="0"/>
            </a:endParaRPr>
          </a:p>
          <a:p>
            <a:pPr lvl="1"/>
            <a:r>
              <a:rPr lang="en-US" altLang="zh-CN" sz="2000" b="1" dirty="0">
                <a:latin typeface="Consolas" panose="020B0609020204030204" pitchFamily="49" charset="0"/>
              </a:rPr>
              <a:t>	</a:t>
            </a:r>
            <a:r>
              <a:rPr lang="en-US" altLang="zh-CN" sz="2000" b="1" dirty="0" err="1">
                <a:solidFill>
                  <a:srgbClr val="B40062"/>
                </a:solidFill>
                <a:latin typeface="Consolas" panose="020B0609020204030204" pitchFamily="49" charset="0"/>
              </a:rPr>
              <a:t>Cls</a:t>
            </a:r>
            <a:r>
              <a:rPr lang="en-US" altLang="zh-CN" sz="2000" b="1" dirty="0">
                <a:latin typeface="Consolas" panose="020B0609020204030204" pitchFamily="49" charset="0"/>
              </a:rPr>
              <a:t>(int _data): data(_data) {}</a:t>
            </a:r>
          </a:p>
          <a:p>
            <a:pPr lvl="1"/>
            <a:r>
              <a:rPr lang="zh-CN" altLang="en-US" sz="2000" b="1" dirty="0">
                <a:latin typeface="Consolas" panose="020B0609020204030204" pitchFamily="49" charset="0"/>
              </a:rPr>
              <a:t>};</a:t>
            </a:r>
          </a:p>
        </p:txBody>
      </p:sp>
      <p:sp>
        <p:nvSpPr>
          <p:cNvPr id="6" name="文本框 5">
            <a:extLst>
              <a:ext uri="{FF2B5EF4-FFF2-40B4-BE49-F238E27FC236}">
                <a16:creationId xmlns:a16="http://schemas.microsoft.com/office/drawing/2014/main" id="{53596CCA-7910-4D54-B44C-B448C3902842}"/>
              </a:ext>
            </a:extLst>
          </p:cNvPr>
          <p:cNvSpPr txBox="1"/>
          <p:nvPr/>
        </p:nvSpPr>
        <p:spPr>
          <a:xfrm>
            <a:off x="1226838" y="3565310"/>
            <a:ext cx="2736304" cy="1938992"/>
          </a:xfrm>
          <a:prstGeom prst="rect">
            <a:avLst/>
          </a:prstGeom>
          <a:noFill/>
          <a:ln>
            <a:solidFill>
              <a:srgbClr val="7030A0"/>
            </a:solidFill>
          </a:ln>
        </p:spPr>
        <p:txBody>
          <a:bodyPr wrap="square" rtlCol="0">
            <a:spAutoFit/>
          </a:bodyPr>
          <a:lstStyle/>
          <a:p>
            <a:pPr algn="l"/>
            <a:r>
              <a:rPr lang="en-US" altLang="zh-CN" sz="2000" b="1" dirty="0">
                <a:solidFill>
                  <a:srgbClr val="00B050"/>
                </a:solidFill>
                <a:latin typeface="Consolas" panose="020B0609020204030204" pitchFamily="49" charset="0"/>
              </a:rPr>
              <a:t>//</a:t>
            </a:r>
            <a:r>
              <a:rPr lang="en-US" altLang="zh-CN" sz="2000" b="1" dirty="0" err="1">
                <a:solidFill>
                  <a:srgbClr val="00B050"/>
                </a:solidFill>
                <a:latin typeface="Consolas" panose="020B0609020204030204" pitchFamily="49" charset="0"/>
              </a:rPr>
              <a:t>main.cpp</a:t>
            </a:r>
            <a:r>
              <a:rPr lang="en-US" altLang="zh-CN" sz="2000" b="1" dirty="0">
                <a:solidFill>
                  <a:srgbClr val="00B050"/>
                </a:solidFill>
                <a:latin typeface="Consolas" panose="020B0609020204030204" pitchFamily="49" charset="0"/>
              </a:rPr>
              <a:t>:</a:t>
            </a:r>
          </a:p>
          <a:p>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main(){</a:t>
            </a:r>
          </a:p>
          <a:p>
            <a:pPr lvl="1"/>
            <a:r>
              <a:rPr lang="en-US" altLang="zh-CN" sz="2000" b="1" dirty="0" err="1">
                <a:solidFill>
                  <a:srgbClr val="B40062"/>
                </a:solidFill>
                <a:latin typeface="Consolas" panose="020B0609020204030204" pitchFamily="49" charset="0"/>
              </a:rPr>
              <a:t>Cls</a:t>
            </a:r>
            <a:r>
              <a:rPr lang="en-US" altLang="zh-CN" sz="2000" b="1" dirty="0">
                <a:latin typeface="Consolas" panose="020B0609020204030204" pitchFamily="49" charset="0"/>
              </a:rPr>
              <a:t> a, b(3);</a:t>
            </a:r>
          </a:p>
          <a:p>
            <a:pPr lvl="1"/>
            <a:r>
              <a:rPr lang="en-US" altLang="zh-CN" sz="2000" b="1" dirty="0">
                <a:solidFill>
                  <a:srgbClr val="FF0000"/>
                </a:solidFill>
                <a:latin typeface="Consolas" panose="020B0609020204030204" pitchFamily="49" charset="0"/>
              </a:rPr>
              <a:t>a = b; //?</a:t>
            </a:r>
          </a:p>
          <a:p>
            <a:pPr lvl="1"/>
            <a:r>
              <a:rPr lang="en-US" altLang="zh-CN" sz="2000" b="1" dirty="0">
                <a:solidFill>
                  <a:srgbClr val="B40062"/>
                </a:solidFill>
                <a:latin typeface="Consolas" panose="020B0609020204030204" pitchFamily="49" charset="0"/>
              </a:rPr>
              <a:t>return</a:t>
            </a:r>
            <a:r>
              <a:rPr lang="en-US" altLang="zh-CN" sz="2000" b="1" dirty="0">
                <a:latin typeface="Consolas" panose="020B0609020204030204" pitchFamily="49" charset="0"/>
              </a:rPr>
              <a:t> 0;</a:t>
            </a:r>
          </a:p>
          <a:p>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7" name="文本框 6">
            <a:extLst>
              <a:ext uri="{FF2B5EF4-FFF2-40B4-BE49-F238E27FC236}">
                <a16:creationId xmlns:a16="http://schemas.microsoft.com/office/drawing/2014/main" id="{882F979D-CE6B-4D2F-A38A-D7D539A2DA5C}"/>
              </a:ext>
            </a:extLst>
          </p:cNvPr>
          <p:cNvSpPr txBox="1"/>
          <p:nvPr/>
        </p:nvSpPr>
        <p:spPr>
          <a:xfrm>
            <a:off x="4283968" y="3486487"/>
            <a:ext cx="4649204" cy="2246769"/>
          </a:xfrm>
          <a:prstGeom prst="rect">
            <a:avLst/>
          </a:prstGeom>
          <a:noFill/>
          <a:ln>
            <a:solidFill>
              <a:srgbClr val="7030A0"/>
            </a:solidFill>
          </a:ln>
        </p:spPr>
        <p:txBody>
          <a:bodyPr wrap="square" rtlCol="0">
            <a:spAutoFit/>
          </a:bodyPr>
          <a:lstStyle/>
          <a:p>
            <a:pPr algn="l"/>
            <a:r>
              <a:rPr lang="en-US" altLang="zh-CN" sz="2000" b="1" dirty="0">
                <a:solidFill>
                  <a:srgbClr val="00B050"/>
                </a:solidFill>
                <a:latin typeface="Consolas" panose="020B0609020204030204" pitchFamily="49" charset="0"/>
              </a:rPr>
              <a:t>//</a:t>
            </a:r>
            <a:r>
              <a:rPr lang="en-US" altLang="zh-CN" sz="2000" b="1" dirty="0" err="1">
                <a:solidFill>
                  <a:srgbClr val="00B050"/>
                </a:solidFill>
                <a:latin typeface="Consolas" panose="020B0609020204030204" pitchFamily="49" charset="0"/>
              </a:rPr>
              <a:t>func.cpp</a:t>
            </a:r>
            <a:r>
              <a:rPr lang="en-US" altLang="zh-CN" sz="2000" b="1" dirty="0">
                <a:solidFill>
                  <a:srgbClr val="00B050"/>
                </a:solidFill>
                <a:latin typeface="Consolas" panose="020B0609020204030204" pitchFamily="49" charset="0"/>
              </a:rPr>
              <a:t>:</a:t>
            </a:r>
          </a:p>
          <a:p>
            <a:pPr algn="l"/>
            <a:r>
              <a:rPr lang="en-US" altLang="zh-CN" sz="2000" b="1" dirty="0" err="1">
                <a:solidFill>
                  <a:srgbClr val="B40062"/>
                </a:solidFill>
                <a:latin typeface="Consolas" panose="020B0609020204030204" pitchFamily="49" charset="0"/>
              </a:rPr>
              <a:t>Cls</a:t>
            </a:r>
            <a:r>
              <a:rPr lang="en-US" altLang="zh-CN" sz="2000" b="1" dirty="0">
                <a:solidFill>
                  <a:srgbClr val="B40062"/>
                </a:solidFill>
                <a:latin typeface="Consolas" panose="020B0609020204030204" pitchFamily="49" charset="0"/>
              </a:rPr>
              <a:t>&amp; </a:t>
            </a:r>
            <a:r>
              <a:rPr lang="en-US" altLang="zh-CN" sz="2000" b="1" dirty="0">
                <a:latin typeface="Consolas" panose="020B0609020204030204" pitchFamily="49" charset="0"/>
              </a:rPr>
              <a:t>operator=(</a:t>
            </a:r>
            <a:r>
              <a:rPr lang="en-US" altLang="zh-CN" sz="2000" b="1" dirty="0" err="1">
                <a:latin typeface="Consolas" panose="020B0609020204030204" pitchFamily="49" charset="0"/>
              </a:rPr>
              <a:t>Cls</a:t>
            </a:r>
            <a:r>
              <a:rPr lang="en-US" altLang="zh-CN" sz="2000" b="1" dirty="0">
                <a:latin typeface="Consolas" panose="020B0609020204030204" pitchFamily="49" charset="0"/>
              </a:rPr>
              <a:t> &amp;a, </a:t>
            </a:r>
            <a:r>
              <a:rPr lang="en-US" altLang="zh-CN" sz="2000" b="1" dirty="0" err="1">
                <a:latin typeface="Consolas" panose="020B0609020204030204" pitchFamily="49" charset="0"/>
              </a:rPr>
              <a:t>Cls</a:t>
            </a:r>
            <a:r>
              <a:rPr lang="en-US" altLang="zh-CN" sz="2000" b="1" dirty="0">
                <a:latin typeface="Consolas" panose="020B0609020204030204" pitchFamily="49" charset="0"/>
              </a:rPr>
              <a:t> b)</a:t>
            </a:r>
          </a:p>
          <a:p>
            <a:pPr algn="l"/>
            <a:r>
              <a:rPr lang="en-US" altLang="zh-CN" sz="2000" b="1" dirty="0">
                <a:latin typeface="Consolas" panose="020B0609020204030204" pitchFamily="49" charset="0"/>
              </a:rPr>
              <a:t>{</a:t>
            </a:r>
          </a:p>
          <a:p>
            <a:pPr algn="l"/>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 &lt;&lt; "operator="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pPr algn="l"/>
            <a:r>
              <a:rPr lang="en-US" altLang="zh-CN" sz="2000" b="1" dirty="0">
                <a:latin typeface="Consolas" panose="020B0609020204030204" pitchFamily="49" charset="0"/>
              </a:rPr>
              <a:t>	</a:t>
            </a:r>
            <a:r>
              <a:rPr lang="en-US" altLang="zh-CN" sz="2000" b="1" dirty="0" err="1">
                <a:latin typeface="Consolas" panose="020B0609020204030204" pitchFamily="49" charset="0"/>
              </a:rPr>
              <a:t>a.data</a:t>
            </a:r>
            <a:r>
              <a:rPr lang="en-US" altLang="zh-CN" sz="2000" b="1" dirty="0">
                <a:latin typeface="Consolas" panose="020B0609020204030204" pitchFamily="49" charset="0"/>
              </a:rPr>
              <a:t> = </a:t>
            </a:r>
            <a:r>
              <a:rPr lang="en-US" altLang="zh-CN" sz="2000" b="1" dirty="0" err="1">
                <a:latin typeface="Consolas" panose="020B0609020204030204" pitchFamily="49" charset="0"/>
              </a:rPr>
              <a:t>b.data</a:t>
            </a:r>
            <a:r>
              <a:rPr lang="en-US" altLang="zh-CN" sz="2000" b="1" dirty="0">
                <a:latin typeface="Consolas" panose="020B0609020204030204" pitchFamily="49" charset="0"/>
              </a:rPr>
              <a:t>;</a:t>
            </a:r>
          </a:p>
          <a:p>
            <a:pPr algn="l"/>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return</a:t>
            </a:r>
            <a:r>
              <a:rPr lang="en-US" altLang="zh-CN" sz="2000" b="1" dirty="0">
                <a:latin typeface="Consolas" panose="020B0609020204030204" pitchFamily="49" charset="0"/>
              </a:rPr>
              <a:t> a;</a:t>
            </a:r>
          </a:p>
          <a:p>
            <a:pPr algn="l"/>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9" name="文本框 8">
            <a:extLst>
              <a:ext uri="{FF2B5EF4-FFF2-40B4-BE49-F238E27FC236}">
                <a16:creationId xmlns:a16="http://schemas.microsoft.com/office/drawing/2014/main" id="{C064A988-A9D3-4304-837E-DF9A2C0012F7}"/>
              </a:ext>
            </a:extLst>
          </p:cNvPr>
          <p:cNvSpPr txBox="1"/>
          <p:nvPr/>
        </p:nvSpPr>
        <p:spPr>
          <a:xfrm>
            <a:off x="1216028" y="5838806"/>
            <a:ext cx="6768752" cy="830997"/>
          </a:xfrm>
          <a:prstGeom prst="rect">
            <a:avLst/>
          </a:prstGeom>
          <a:noFill/>
        </p:spPr>
        <p:txBody>
          <a:bodyPr wrap="square" rtlCol="0">
            <a:spAutoFit/>
          </a:bodyPr>
          <a:lstStyle/>
          <a:p>
            <a:pPr algn="l"/>
            <a:r>
              <a:rPr lang="zh-CN" altLang="en-US" sz="2400" b="1" dirty="0">
                <a:latin typeface="Consolas" panose="020B0609020204030204" pitchFamily="49" charset="0"/>
              </a:rPr>
              <a:t>调用自动合成运算？还是全局重载运算？</a:t>
            </a:r>
            <a:endParaRPr lang="en-US" altLang="zh-CN" sz="2400" b="1" dirty="0">
              <a:latin typeface="Consolas" panose="020B0609020204030204" pitchFamily="49" charset="0"/>
            </a:endParaRPr>
          </a:p>
          <a:p>
            <a:pPr algn="l"/>
            <a:r>
              <a:rPr lang="en-US" altLang="zh-CN" sz="2400" b="1" dirty="0">
                <a:latin typeface="Consolas" panose="020B0609020204030204" pitchFamily="49" charset="0"/>
              </a:rPr>
              <a:t>C++</a:t>
            </a:r>
            <a:r>
              <a:rPr lang="zh-CN" altLang="en-US" sz="2400" b="1" dirty="0">
                <a:latin typeface="Consolas" panose="020B0609020204030204" pitchFamily="49" charset="0"/>
              </a:rPr>
              <a:t>标准禁止了</a:t>
            </a:r>
            <a:r>
              <a:rPr lang="en-US" altLang="zh-CN" sz="2400" b="1" dirty="0">
                <a:latin typeface="Consolas" panose="020B0609020204030204" pitchFamily="49" charset="0"/>
              </a:rPr>
              <a:t>operator=</a:t>
            </a:r>
            <a:r>
              <a:rPr lang="zh-CN" altLang="en-US" sz="2400" b="1" dirty="0">
                <a:latin typeface="Consolas" panose="020B0609020204030204" pitchFamily="49" charset="0"/>
              </a:rPr>
              <a:t>的全局重载</a:t>
            </a:r>
          </a:p>
        </p:txBody>
      </p:sp>
    </p:spTree>
    <p:extLst>
      <p:ext uri="{BB962C8B-B14F-4D97-AF65-F5344CB8AC3E}">
        <p14:creationId xmlns:p14="http://schemas.microsoft.com/office/powerpoint/2010/main" val="40750512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a:t>对象输入输出 </a:t>
            </a:r>
            <a:r>
              <a:rPr kumimoji="1" lang="en-US" altLang="zh-CN"/>
              <a:t>——</a:t>
            </a:r>
            <a:r>
              <a:rPr kumimoji="1" lang="zh-CN" altLang="en-US"/>
              <a:t> 流运算符重载</a:t>
            </a:r>
          </a:p>
        </p:txBody>
      </p:sp>
      <p:sp>
        <p:nvSpPr>
          <p:cNvPr id="3" name="内容占位符 2"/>
          <p:cNvSpPr>
            <a:spLocks noGrp="1"/>
          </p:cNvSpPr>
          <p:nvPr>
            <p:ph idx="1"/>
          </p:nvPr>
        </p:nvSpPr>
        <p:spPr>
          <a:xfrm>
            <a:off x="637853" y="1442195"/>
            <a:ext cx="8047806" cy="4749029"/>
          </a:xfrm>
        </p:spPr>
        <p:txBody>
          <a:bodyPr/>
          <a:lstStyle/>
          <a:p>
            <a:r>
              <a:rPr kumimoji="1" lang="zh-CN" altLang="en-US" dirty="0"/>
              <a:t>用户自定义的类，虽然可以像内置类型那样定义变量（对象），但想要使用流运算符输入、输出对象，则还需要为类定义流运算符重载。</a:t>
            </a:r>
          </a:p>
          <a:p>
            <a:r>
              <a:rPr kumimoji="1" lang="zh-CN" altLang="en-US" dirty="0"/>
              <a:t>如：</a:t>
            </a:r>
          </a:p>
          <a:p>
            <a:pPr marL="457200" lvl="1" indent="0">
              <a:buNone/>
            </a:pPr>
            <a:r>
              <a:rPr kumimoji="1" lang="en-US" altLang="zh-CN" dirty="0"/>
              <a:t>Test</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err="1"/>
              <a:t>cin</a:t>
            </a:r>
            <a:r>
              <a:rPr kumimoji="1" lang="zh-CN" altLang="en-US" dirty="0"/>
              <a:t> </a:t>
            </a:r>
            <a:r>
              <a:rPr kumimoji="1" lang="en-US" altLang="zh-CN" dirty="0"/>
              <a:t>&gt;&gt;</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a:t>...</a:t>
            </a:r>
            <a:endParaRPr kumimoji="1" lang="zh-CN" altLang="en-US" dirty="0"/>
          </a:p>
          <a:p>
            <a:pPr marL="457200" lvl="1" indent="0">
              <a:buNone/>
            </a:pPr>
            <a:r>
              <a:rPr kumimoji="1" lang="en-US" altLang="zh-CN" dirty="0" err="1"/>
              <a:t>cout</a:t>
            </a:r>
            <a:r>
              <a:rPr kumimoji="1" lang="zh-CN" altLang="en-US" dirty="0"/>
              <a:t> </a:t>
            </a:r>
            <a:r>
              <a:rPr kumimoji="1" lang="en-US" altLang="zh-CN" dirty="0"/>
              <a:t>&lt;&lt;</a:t>
            </a:r>
            <a:r>
              <a:rPr kumimoji="1" lang="zh-CN" altLang="en-US" dirty="0"/>
              <a:t> </a:t>
            </a:r>
            <a:r>
              <a:rPr kumimoji="1" lang="en-US" altLang="zh-CN" dirty="0" err="1"/>
              <a:t>obj</a:t>
            </a:r>
            <a:r>
              <a:rPr kumimoji="1" lang="en-US" altLang="zh-CN" dirty="0"/>
              <a:t>;</a:t>
            </a:r>
            <a:endParaRPr kumimoji="1" lang="zh-CN" altLang="en-US" dirty="0"/>
          </a:p>
          <a:p>
            <a:pPr marL="457200" lvl="1" indent="0">
              <a:buNone/>
            </a:pPr>
            <a:r>
              <a:rPr kumimoji="1" lang="en-US" altLang="zh-CN" dirty="0"/>
              <a:t>...</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zh-CN" dirty="0"/>
              <a:t>构造函数：对象的“生”</a:t>
            </a:r>
            <a:endParaRPr kumimoji="1" lang="en-US" dirty="0"/>
          </a:p>
        </p:txBody>
      </p:sp>
      <p:sp>
        <p:nvSpPr>
          <p:cNvPr id="4" name="内容占位符 3"/>
          <p:cNvSpPr>
            <a:spLocks noGrp="1"/>
          </p:cNvSpPr>
          <p:nvPr>
            <p:ph idx="1"/>
          </p:nvPr>
        </p:nvSpPr>
        <p:spPr/>
        <p:txBody>
          <a:bodyPr/>
          <a:lstStyle/>
          <a:p>
            <a:r>
              <a:rPr lang="zh-CN" altLang="zh-CN" dirty="0">
                <a:latin typeface="华文楷体" panose="02010600040101010101" pitchFamily="2" charset="-122"/>
              </a:rPr>
              <a:t>对象的“生”（初始化工作）是由编译器在创建对象处自动生成调用构造函数的代码来完成的</a:t>
            </a:r>
            <a:r>
              <a:rPr lang="zh-CN" altLang="en-US" dirty="0">
                <a:latin typeface="华文楷体" panose="02010600040101010101" pitchFamily="2" charset="-122"/>
              </a:rPr>
              <a:t>。</a:t>
            </a:r>
            <a:endParaRPr lang="en-US" altLang="zh-CN" dirty="0">
              <a:latin typeface="华文楷体" panose="02010600040101010101" pitchFamily="2" charset="-122"/>
            </a:endParaRPr>
          </a:p>
          <a:p>
            <a:r>
              <a:rPr lang="zh-CN" altLang="zh-CN" dirty="0">
                <a:latin typeface="华文楷体" panose="02010600040101010101" pitchFamily="2" charset="-122"/>
              </a:rPr>
              <a:t>构造函数是类的特殊成员函数，它用来确保类的每个对象都能正确地初始化</a:t>
            </a:r>
            <a:r>
              <a:rPr lang="zh-CN" altLang="en-US" dirty="0">
                <a:latin typeface="华文楷体" panose="02010600040101010101" pitchFamily="2" charset="-122"/>
              </a:rPr>
              <a:t>。</a:t>
            </a:r>
            <a:endParaRPr lang="zh-CN" altLang="zh-CN" dirty="0">
              <a:latin typeface="华文楷体"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r>
              <a:rPr kumimoji="1" lang="zh-CN" altLang="en-US"/>
              <a:t>流运算符重载函数的声明</a:t>
            </a:r>
          </a:p>
        </p:txBody>
      </p:sp>
      <p:sp>
        <p:nvSpPr>
          <p:cNvPr id="5" name="矩形 4"/>
          <p:cNvSpPr/>
          <p:nvPr/>
        </p:nvSpPr>
        <p:spPr>
          <a:xfrm>
            <a:off x="539552" y="1700808"/>
            <a:ext cx="8009978" cy="1200329"/>
          </a:xfrm>
          <a:prstGeom prst="rect">
            <a:avLst/>
          </a:prstGeom>
        </p:spPr>
        <p:txBody>
          <a:bodyPr wrap="square">
            <a:spAutoFit/>
          </a:bodyPr>
          <a:lstStyle/>
          <a:p>
            <a:r>
              <a:rPr lang="en-US" altLang="zh-CN" sz="2400" dirty="0" err="1">
                <a:solidFill>
                  <a:srgbClr val="FF0000"/>
                </a:solidFill>
                <a:latin typeface="Menlo-Regular" charset="0"/>
              </a:rPr>
              <a:t>istream</a:t>
            </a:r>
            <a:r>
              <a:rPr lang="en-US" altLang="zh-CN" sz="2400" dirty="0">
                <a:solidFill>
                  <a:srgbClr val="FF0000"/>
                </a:solidFill>
                <a:latin typeface="Menlo-Regular" charset="0"/>
              </a:rPr>
              <a:t>&amp;</a:t>
            </a:r>
            <a:r>
              <a:rPr lang="en-US" altLang="zh-CN" sz="2400" dirty="0">
                <a:latin typeface="Menlo-Regular" charset="0"/>
              </a:rPr>
              <a:t> </a:t>
            </a:r>
            <a:r>
              <a:rPr lang="en-US" altLang="zh-CN" sz="2400" b="1" dirty="0">
                <a:solidFill>
                  <a:srgbClr val="0066CC"/>
                </a:solidFill>
                <a:latin typeface="Menlo-Regular" charset="0"/>
              </a:rPr>
              <a:t>operator&gt;&gt;</a:t>
            </a:r>
            <a:r>
              <a:rPr lang="en-US" altLang="zh-CN" sz="2400" dirty="0">
                <a:latin typeface="Menlo-Regular" charset="0"/>
              </a:rPr>
              <a:t> (</a:t>
            </a:r>
            <a:r>
              <a:rPr lang="en-US" altLang="zh-CN" sz="2400" dirty="0" err="1">
                <a:solidFill>
                  <a:srgbClr val="FF0000"/>
                </a:solidFill>
                <a:latin typeface="Menlo-Regular" charset="0"/>
              </a:rPr>
              <a:t>istream</a:t>
            </a:r>
            <a:r>
              <a:rPr lang="en-US" altLang="zh-CN" sz="2400" dirty="0">
                <a:solidFill>
                  <a:srgbClr val="FF0000"/>
                </a:solidFill>
                <a:latin typeface="Menlo-Regular" charset="0"/>
              </a:rPr>
              <a:t>&amp;</a:t>
            </a:r>
            <a:r>
              <a:rPr lang="en-US" altLang="zh-CN" sz="2400" dirty="0">
                <a:latin typeface="Menlo-Regular" charset="0"/>
              </a:rPr>
              <a:t> in, Test&amp; </a:t>
            </a:r>
            <a:r>
              <a:rPr lang="en-US" altLang="zh-CN" sz="2400" dirty="0" err="1">
                <a:latin typeface="Menlo-Regular" charset="0"/>
              </a:rPr>
              <a:t>dst</a:t>
            </a:r>
            <a:r>
              <a:rPr lang="zh-CN" altLang="en-US" sz="2400" dirty="0">
                <a:latin typeface="Menlo-Regular" charset="0"/>
              </a:rPr>
              <a:t> </a:t>
            </a:r>
            <a:r>
              <a:rPr lang="en-US" altLang="zh-CN" sz="2400" dirty="0">
                <a:latin typeface="Menlo-Regular" charset="0"/>
              </a:rPr>
              <a:t>);</a:t>
            </a:r>
            <a:endParaRPr lang="zh-CN" altLang="en-US" sz="2400" dirty="0">
              <a:latin typeface="Menlo-Regular" charset="0"/>
            </a:endParaRPr>
          </a:p>
          <a:p>
            <a:r>
              <a:rPr lang="en-US" altLang="zh-CN" sz="2400" dirty="0">
                <a:latin typeface="Menlo-Regular" charset="0"/>
              </a:rPr>
              <a:t> </a:t>
            </a:r>
          </a:p>
          <a:p>
            <a:r>
              <a:rPr lang="en-US" altLang="zh-CN" sz="2400" dirty="0" err="1">
                <a:solidFill>
                  <a:srgbClr val="FF0000"/>
                </a:solidFill>
                <a:latin typeface="Menlo-Regular" charset="0"/>
              </a:rPr>
              <a:t>ostream</a:t>
            </a:r>
            <a:r>
              <a:rPr lang="en-US" altLang="zh-CN" sz="2400" dirty="0">
                <a:solidFill>
                  <a:srgbClr val="FF0000"/>
                </a:solidFill>
                <a:latin typeface="Menlo-Regular" charset="0"/>
              </a:rPr>
              <a:t>&amp;</a:t>
            </a:r>
            <a:r>
              <a:rPr lang="en-US" altLang="zh-CN" sz="2400" dirty="0">
                <a:latin typeface="Menlo-Regular" charset="0"/>
              </a:rPr>
              <a:t> </a:t>
            </a:r>
            <a:r>
              <a:rPr lang="en-US" altLang="zh-CN" sz="2400" b="1" dirty="0">
                <a:solidFill>
                  <a:srgbClr val="0066CC"/>
                </a:solidFill>
                <a:latin typeface="Menlo-Regular" charset="0"/>
              </a:rPr>
              <a:t>operator&lt;&lt;</a:t>
            </a:r>
            <a:r>
              <a:rPr lang="en-US" altLang="zh-CN" sz="2400" dirty="0">
                <a:latin typeface="Menlo-Regular" charset="0"/>
              </a:rPr>
              <a:t> (</a:t>
            </a:r>
            <a:r>
              <a:rPr lang="en-US" altLang="zh-CN" sz="2400" dirty="0" err="1">
                <a:solidFill>
                  <a:srgbClr val="FF0000"/>
                </a:solidFill>
                <a:latin typeface="Menlo-Regular" charset="0"/>
              </a:rPr>
              <a:t>ostream</a:t>
            </a:r>
            <a:r>
              <a:rPr lang="en-US" altLang="zh-CN" sz="2400" dirty="0">
                <a:solidFill>
                  <a:srgbClr val="FF0000"/>
                </a:solidFill>
                <a:latin typeface="Menlo-Regular" charset="0"/>
              </a:rPr>
              <a:t>&amp;</a:t>
            </a:r>
            <a:r>
              <a:rPr lang="en-US" altLang="zh-CN" sz="2400" dirty="0">
                <a:latin typeface="Menlo-Regular" charset="0"/>
              </a:rPr>
              <a:t> out, const Test&amp; </a:t>
            </a:r>
            <a:r>
              <a:rPr lang="en-US" altLang="zh-CN" sz="2400" dirty="0" err="1">
                <a:latin typeface="Menlo-Regular" charset="0"/>
              </a:rPr>
              <a:t>src</a:t>
            </a:r>
            <a:r>
              <a:rPr lang="zh-CN" altLang="en-US" sz="2400" dirty="0">
                <a:latin typeface="Menlo-Regular" charset="0"/>
              </a:rPr>
              <a:t> </a:t>
            </a:r>
            <a:r>
              <a:rPr lang="en-US" altLang="zh-CN" sz="2400" dirty="0">
                <a:latin typeface="Menlo-Regular" charset="0"/>
              </a:rPr>
              <a:t>); </a:t>
            </a:r>
          </a:p>
        </p:txBody>
      </p:sp>
      <p:sp>
        <p:nvSpPr>
          <p:cNvPr id="6" name="内容占位符 2"/>
          <p:cNvSpPr>
            <a:spLocks noGrp="1"/>
          </p:cNvSpPr>
          <p:nvPr>
            <p:ph idx="1"/>
          </p:nvPr>
        </p:nvSpPr>
        <p:spPr>
          <a:xfrm>
            <a:off x="539552" y="3573016"/>
            <a:ext cx="8047806" cy="2986970"/>
          </a:xfrm>
        </p:spPr>
        <p:txBody>
          <a:bodyPr/>
          <a:lstStyle/>
          <a:p>
            <a:r>
              <a:rPr kumimoji="1" lang="zh-CN" altLang="en-US" dirty="0"/>
              <a:t>函数名为：</a:t>
            </a:r>
            <a:r>
              <a:rPr kumimoji="1" lang="en-US" altLang="zh-CN" dirty="0"/>
              <a:t>operator&gt;&gt;</a:t>
            </a:r>
            <a:r>
              <a:rPr kumimoji="1" lang="zh-CN" altLang="en-US" dirty="0"/>
              <a:t> 和 </a:t>
            </a:r>
            <a:r>
              <a:rPr kumimoji="1" lang="en-US" altLang="zh-CN" dirty="0"/>
              <a:t>operator&lt;&lt;</a:t>
            </a:r>
            <a:r>
              <a:rPr kumimoji="1" lang="zh-CN" altLang="en-US" dirty="0"/>
              <a:t> </a:t>
            </a:r>
          </a:p>
          <a:p>
            <a:r>
              <a:rPr kumimoji="1" lang="zh-CN" altLang="en-US" dirty="0"/>
              <a:t>不修改</a:t>
            </a:r>
            <a:r>
              <a:rPr kumimoji="1" lang="en-US" altLang="zh-CN" dirty="0" err="1"/>
              <a:t>istream</a:t>
            </a:r>
            <a:r>
              <a:rPr kumimoji="1" lang="zh-CN" altLang="en-US" dirty="0"/>
              <a:t>和</a:t>
            </a:r>
            <a:r>
              <a:rPr kumimoji="1" lang="en-US" altLang="zh-CN" dirty="0" err="1"/>
              <a:t>ostream</a:t>
            </a:r>
            <a:r>
              <a:rPr kumimoji="1" lang="zh-CN" altLang="en-US" dirty="0"/>
              <a:t>类的情况下，只能使用全局函数重载</a:t>
            </a:r>
            <a:endParaRPr kumimoji="1" lang="en-US" altLang="zh-CN" dirty="0"/>
          </a:p>
          <a:p>
            <a:r>
              <a:rPr kumimoji="1" lang="zh-CN" altLang="en-US" dirty="0"/>
              <a:t>返回值为：</a:t>
            </a:r>
            <a:r>
              <a:rPr kumimoji="1" lang="en-US" altLang="zh-CN" dirty="0" err="1"/>
              <a:t>istream</a:t>
            </a:r>
            <a:r>
              <a:rPr kumimoji="1" lang="en-US" altLang="zh-CN" dirty="0"/>
              <a:t>&amp;</a:t>
            </a:r>
            <a:r>
              <a:rPr kumimoji="1" lang="zh-CN" altLang="en-US" dirty="0"/>
              <a:t> 和 </a:t>
            </a:r>
            <a:r>
              <a:rPr kumimoji="1" lang="en-US" altLang="zh-CN" dirty="0" err="1"/>
              <a:t>ostream</a:t>
            </a:r>
            <a:r>
              <a:rPr kumimoji="1" lang="en-US" altLang="zh-CN" dirty="0"/>
              <a:t>&amp;</a:t>
            </a:r>
            <a:r>
              <a:rPr kumimoji="1" lang="zh-CN" altLang="en-US" dirty="0"/>
              <a:t>，均为引用</a:t>
            </a:r>
          </a:p>
          <a:p>
            <a:r>
              <a:rPr kumimoji="1" lang="zh-CN" altLang="en-US" dirty="0"/>
              <a:t>参数分别：流对象的引用、目标对象的引用。对于输出流，目标对象一般是常量引用。</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88640"/>
            <a:ext cx="8640960" cy="6986528"/>
          </a:xfrm>
          <a:prstGeom prst="rect">
            <a:avLst/>
          </a:prstGeom>
        </p:spPr>
        <p:txBody>
          <a:bodyPr wrap="square">
            <a:spAutoFit/>
          </a:bodyPr>
          <a:lstStyle/>
          <a:p>
            <a:r>
              <a:rPr lang="en-US" altLang="zh-CN" sz="1600" b="1" dirty="0">
                <a:solidFill>
                  <a:srgbClr val="6E200D"/>
                </a:solidFill>
                <a:latin typeface="Consolas" panose="020B0609020204030204" pitchFamily="49" charset="0"/>
              </a:rPr>
              <a:t>#include </a:t>
            </a:r>
            <a:r>
              <a:rPr lang="en-US" altLang="zh-CN" sz="1600" b="1" dirty="0">
                <a:solidFill>
                  <a:srgbClr val="BA0011"/>
                </a:solidFill>
                <a:latin typeface="Consolas" panose="020B0609020204030204" pitchFamily="49" charset="0"/>
              </a:rPr>
              <a:t>&lt;</a:t>
            </a:r>
            <a:r>
              <a:rPr lang="en-US" altLang="zh-CN" sz="1600" b="1" dirty="0" err="1">
                <a:solidFill>
                  <a:srgbClr val="BA0011"/>
                </a:solidFill>
                <a:latin typeface="Consolas" panose="020B0609020204030204" pitchFamily="49" charset="0"/>
              </a:rPr>
              <a:t>iostream</a:t>
            </a:r>
            <a:r>
              <a:rPr lang="en-US" altLang="zh-CN" sz="1600" b="1" dirty="0">
                <a:solidFill>
                  <a:srgbClr val="BA0011"/>
                </a:solidFill>
                <a:latin typeface="Consolas" panose="020B0609020204030204" pitchFamily="49" charset="0"/>
              </a:rPr>
              <a:t>&gt;</a:t>
            </a:r>
            <a:endParaRPr lang="en-US" altLang="zh-CN" sz="1600" b="1" dirty="0">
              <a:solidFill>
                <a:srgbClr val="6E200D"/>
              </a:solidFill>
              <a:latin typeface="Consolas" panose="020B0609020204030204" pitchFamily="49" charset="0"/>
            </a:endParaRPr>
          </a:p>
          <a:p>
            <a:r>
              <a:rPr lang="en-US" altLang="zh-CN" sz="1600" b="1" dirty="0">
                <a:solidFill>
                  <a:srgbClr val="B40062"/>
                </a:solidFill>
                <a:latin typeface="Consolas" panose="020B0609020204030204" pitchFamily="49" charset="0"/>
              </a:rPr>
              <a:t>using</a:t>
            </a:r>
            <a:r>
              <a:rPr lang="en-US" altLang="zh-CN" sz="1600" b="1" dirty="0">
                <a:solidFill>
                  <a:srgbClr val="000000"/>
                </a:solidFill>
                <a:latin typeface="Consolas" panose="020B0609020204030204" pitchFamily="49" charset="0"/>
              </a:rPr>
              <a:t> </a:t>
            </a:r>
            <a:r>
              <a:rPr lang="en-US" altLang="zh-CN" sz="1600" b="1" dirty="0">
                <a:solidFill>
                  <a:srgbClr val="B40062"/>
                </a:solidFill>
                <a:latin typeface="Consolas" panose="020B0609020204030204" pitchFamily="49" charset="0"/>
              </a:rPr>
              <a:t>namespace</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std</a:t>
            </a:r>
            <a:r>
              <a:rPr lang="en-US" altLang="zh-CN" sz="1600" b="1" dirty="0">
                <a:solidFill>
                  <a:srgbClr val="000000"/>
                </a:solidFill>
                <a:latin typeface="Consolas" panose="020B0609020204030204" pitchFamily="49" charset="0"/>
              </a:rPr>
              <a:t>;</a:t>
            </a:r>
          </a:p>
          <a:p>
            <a:endParaRPr lang="en-US" altLang="zh-CN" sz="1600" b="1" dirty="0">
              <a:solidFill>
                <a:srgbClr val="000000"/>
              </a:solidFill>
              <a:latin typeface="Consolas" panose="020B0609020204030204" pitchFamily="49" charset="0"/>
            </a:endParaRPr>
          </a:p>
          <a:p>
            <a:r>
              <a:rPr lang="en-US" altLang="zh-CN" sz="1600" b="1" dirty="0">
                <a:solidFill>
                  <a:srgbClr val="B40062"/>
                </a:solidFill>
                <a:latin typeface="Consolas" panose="020B0609020204030204" pitchFamily="49" charset="0"/>
              </a:rPr>
              <a:t>class</a:t>
            </a:r>
            <a:r>
              <a:rPr lang="en-US" altLang="zh-CN" sz="1600" b="1" dirty="0">
                <a:solidFill>
                  <a:srgbClr val="000000"/>
                </a:solidFill>
                <a:latin typeface="Consolas" panose="020B0609020204030204" pitchFamily="49" charset="0"/>
              </a:rPr>
              <a:t> Test {</a:t>
            </a:r>
          </a:p>
          <a:p>
            <a:r>
              <a:rPr lang="en-US" altLang="zh-CN" sz="1600" b="1" dirty="0">
                <a:solidFill>
                  <a:srgbClr val="000000"/>
                </a:solidFill>
                <a:latin typeface="Consolas" panose="020B0609020204030204" pitchFamily="49" charset="0"/>
              </a:rPr>
              <a:t>	</a:t>
            </a:r>
            <a:r>
              <a:rPr lang="en-US" altLang="zh-CN" sz="1600" b="1" dirty="0">
                <a:solidFill>
                  <a:srgbClr val="B40062"/>
                </a:solidFill>
                <a:latin typeface="Consolas" panose="020B0609020204030204" pitchFamily="49" charset="0"/>
              </a:rPr>
              <a:t>int</a:t>
            </a:r>
            <a:r>
              <a:rPr lang="en-US" altLang="zh-CN" sz="1600" b="1" dirty="0">
                <a:solidFill>
                  <a:srgbClr val="000000"/>
                </a:solidFill>
                <a:latin typeface="Consolas" panose="020B0609020204030204" pitchFamily="49" charset="0"/>
              </a:rPr>
              <a:t> id;</a:t>
            </a:r>
          </a:p>
          <a:p>
            <a:r>
              <a:rPr lang="en-US" altLang="zh-CN" sz="1600" b="1" dirty="0">
                <a:solidFill>
                  <a:srgbClr val="B40062"/>
                </a:solidFill>
                <a:latin typeface="Consolas" panose="020B0609020204030204" pitchFamily="49" charset="0"/>
              </a:rPr>
              <a:t>public</a:t>
            </a:r>
            <a:r>
              <a:rPr lang="en-US" altLang="zh-CN" sz="1600" b="1" dirty="0">
                <a:solidFill>
                  <a:srgbClr val="000000"/>
                </a:solidFill>
                <a:latin typeface="Consolas" panose="020B0609020204030204" pitchFamily="49" charset="0"/>
              </a:rPr>
              <a:t>:</a:t>
            </a:r>
          </a:p>
          <a:p>
            <a:r>
              <a:rPr lang="en-US" altLang="zh-CN" sz="1600" b="1" dirty="0">
                <a:solidFill>
                  <a:srgbClr val="000000"/>
                </a:solidFill>
                <a:latin typeface="Consolas" panose="020B0609020204030204" pitchFamily="49" charset="0"/>
              </a:rPr>
              <a:t>	Test(</a:t>
            </a:r>
            <a:r>
              <a:rPr lang="en-US" altLang="zh-CN" sz="1600" b="1" dirty="0">
                <a:solidFill>
                  <a:srgbClr val="B40062"/>
                </a:solidFill>
                <a:latin typeface="Consolas" panose="020B0609020204030204" pitchFamily="49" charset="0"/>
              </a:rPr>
              <a:t>int</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 : id(</a:t>
            </a:r>
            <a:r>
              <a:rPr lang="en-US" altLang="zh-CN" sz="1600" b="1" dirty="0" err="1">
                <a:solidFill>
                  <a:srgbClr val="000000"/>
                </a:solidFill>
                <a:latin typeface="Consolas" panose="020B0609020204030204" pitchFamily="49" charset="0"/>
              </a:rPr>
              <a:t>i</a:t>
            </a:r>
            <a:r>
              <a:rPr lang="en-US" altLang="zh-CN" sz="1600" b="1" dirty="0">
                <a:solidFill>
                  <a:srgbClr val="000000"/>
                </a:solidFill>
                <a:latin typeface="Consolas" panose="020B0609020204030204" pitchFamily="49" charset="0"/>
              </a:rPr>
              <a:t>) { </a:t>
            </a:r>
            <a:r>
              <a:rPr lang="en-US" altLang="zh-CN" sz="1600" b="1" dirty="0" err="1">
                <a:solidFill>
                  <a:srgbClr val="000000"/>
                </a:solidFill>
                <a:latin typeface="Consolas" panose="020B0609020204030204" pitchFamily="49" charset="0"/>
              </a:rPr>
              <a:t>cout</a:t>
            </a:r>
            <a:r>
              <a:rPr lang="en-US" altLang="zh-CN" sz="1600" b="1" dirty="0">
                <a:solidFill>
                  <a:srgbClr val="000000"/>
                </a:solidFill>
                <a:latin typeface="Consolas" panose="020B0609020204030204" pitchFamily="49" charset="0"/>
              </a:rPr>
              <a:t> &lt;&lt; </a:t>
            </a:r>
            <a:r>
              <a:rPr lang="en-US" altLang="zh-CN" sz="1600" b="1" dirty="0">
                <a:solidFill>
                  <a:srgbClr val="BA0011"/>
                </a:solidFill>
                <a:latin typeface="Consolas" panose="020B0609020204030204" pitchFamily="49" charset="0"/>
              </a:rPr>
              <a:t>"</a:t>
            </a:r>
            <a:r>
              <a:rPr lang="en-US" altLang="zh-CN" sz="1600" b="1" dirty="0" err="1">
                <a:solidFill>
                  <a:srgbClr val="BA0011"/>
                </a:solidFill>
                <a:latin typeface="Consolas" panose="020B0609020204030204" pitchFamily="49" charset="0"/>
              </a:rPr>
              <a:t>obj</a:t>
            </a:r>
            <a:r>
              <a:rPr lang="en-US" altLang="zh-CN" sz="1600" b="1" dirty="0">
                <a:solidFill>
                  <a:srgbClr val="BA0011"/>
                </a:solidFill>
                <a:latin typeface="Consolas" panose="020B0609020204030204" pitchFamily="49" charset="0"/>
              </a:rPr>
              <a:t>_"</a:t>
            </a:r>
            <a:r>
              <a:rPr lang="en-US" altLang="zh-CN" sz="1600" b="1" dirty="0">
                <a:solidFill>
                  <a:srgbClr val="000000"/>
                </a:solidFill>
                <a:latin typeface="Consolas" panose="020B0609020204030204" pitchFamily="49" charset="0"/>
              </a:rPr>
              <a:t> &lt;&lt; id &lt;&lt; </a:t>
            </a:r>
            <a:r>
              <a:rPr lang="en-US" altLang="zh-CN" sz="1600" b="1" dirty="0">
                <a:solidFill>
                  <a:srgbClr val="BA0011"/>
                </a:solidFill>
                <a:latin typeface="Consolas" panose="020B0609020204030204" pitchFamily="49" charset="0"/>
              </a:rPr>
              <a:t>" created\n"</a:t>
            </a:r>
            <a:r>
              <a:rPr lang="en-US" altLang="zh-CN" sz="1600" b="1" dirty="0">
                <a:solidFill>
                  <a:srgbClr val="000000"/>
                </a:solidFill>
                <a:latin typeface="Consolas" panose="020B0609020204030204" pitchFamily="49" charset="0"/>
              </a:rPr>
              <a:t>; } </a:t>
            </a:r>
          </a:p>
          <a:p>
            <a:r>
              <a:rPr lang="en-US" altLang="zh-CN" sz="1600" b="1" dirty="0">
                <a:solidFill>
                  <a:srgbClr val="000000"/>
                </a:solidFill>
                <a:latin typeface="Consolas" panose="020B0609020204030204" pitchFamily="49" charset="0"/>
              </a:rPr>
              <a:t>	</a:t>
            </a:r>
          </a:p>
          <a:p>
            <a:r>
              <a:rPr lang="en-US" altLang="zh-CN" sz="1600" b="1" dirty="0">
                <a:solidFill>
                  <a:srgbClr val="000000"/>
                </a:solidFill>
                <a:latin typeface="Consolas" panose="020B0609020204030204" pitchFamily="49" charset="0"/>
              </a:rPr>
              <a:t>	</a:t>
            </a:r>
            <a:r>
              <a:rPr lang="en-US" altLang="zh-CN" sz="1600" b="1" dirty="0">
                <a:solidFill>
                  <a:srgbClr val="FF0000"/>
                </a:solidFill>
                <a:latin typeface="Consolas" panose="020B0609020204030204" pitchFamily="49" charset="0"/>
              </a:rPr>
              <a:t>friend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a:t>
            </a:r>
            <a:r>
              <a:rPr lang="en-US" altLang="zh-CN" sz="1600" b="1" dirty="0">
                <a:solidFill>
                  <a:srgbClr val="B40062"/>
                </a:solidFill>
                <a:latin typeface="Consolas" panose="020B0609020204030204" pitchFamily="49" charset="0"/>
              </a:rPr>
              <a:t>operator</a:t>
            </a:r>
            <a:r>
              <a:rPr lang="en-US" altLang="zh-CN" sz="1600" b="1" dirty="0">
                <a:solidFill>
                  <a:srgbClr val="000000"/>
                </a:solidFill>
                <a:latin typeface="Consolas" panose="020B0609020204030204" pitchFamily="49" charset="0"/>
              </a:rPr>
              <a:t>&gt;&gt; (</a:t>
            </a:r>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in, Test&amp; </a:t>
            </a:r>
            <a:r>
              <a:rPr lang="en-US" altLang="zh-CN" sz="1600" b="1" dirty="0" err="1">
                <a:solidFill>
                  <a:srgbClr val="000000"/>
                </a:solidFill>
                <a:latin typeface="Consolas" panose="020B0609020204030204" pitchFamily="49" charset="0"/>
              </a:rPr>
              <a:t>dst</a:t>
            </a:r>
            <a:r>
              <a:rPr lang="en-US" altLang="zh-CN" sz="1600" b="1" dirty="0">
                <a:solidFill>
                  <a:srgbClr val="000000"/>
                </a:solidFill>
                <a:latin typeface="Consolas" panose="020B0609020204030204" pitchFamily="49" charset="0"/>
              </a:rPr>
              <a:t>); </a:t>
            </a:r>
          </a:p>
          <a:p>
            <a:r>
              <a:rPr lang="en-US" altLang="zh-CN" sz="1600" b="1" dirty="0">
                <a:solidFill>
                  <a:srgbClr val="000000"/>
                </a:solidFill>
                <a:latin typeface="Consolas" panose="020B0609020204030204" pitchFamily="49" charset="0"/>
              </a:rPr>
              <a:t>	</a:t>
            </a:r>
            <a:r>
              <a:rPr lang="en-US" altLang="zh-CN" sz="1600" b="1" dirty="0">
                <a:solidFill>
                  <a:srgbClr val="FF0000"/>
                </a:solidFill>
                <a:latin typeface="Consolas" panose="020B0609020204030204" pitchFamily="49" charset="0"/>
              </a:rPr>
              <a:t>friend</a:t>
            </a:r>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ostream</a:t>
            </a:r>
            <a:r>
              <a:rPr lang="en-US" altLang="zh-CN" sz="1600" b="1" dirty="0">
                <a:solidFill>
                  <a:srgbClr val="000000"/>
                </a:solidFill>
                <a:latin typeface="Consolas" panose="020B0609020204030204" pitchFamily="49" charset="0"/>
              </a:rPr>
              <a:t>&amp; </a:t>
            </a:r>
            <a:r>
              <a:rPr lang="en-US" altLang="zh-CN" sz="1600" b="1" dirty="0">
                <a:solidFill>
                  <a:srgbClr val="B40062"/>
                </a:solidFill>
                <a:latin typeface="Consolas" panose="020B0609020204030204" pitchFamily="49" charset="0"/>
              </a:rPr>
              <a:t>operator</a:t>
            </a:r>
            <a:r>
              <a:rPr lang="en-US" altLang="zh-CN" sz="1600" b="1" dirty="0">
                <a:solidFill>
                  <a:srgbClr val="000000"/>
                </a:solidFill>
                <a:latin typeface="Consolas" panose="020B0609020204030204" pitchFamily="49" charset="0"/>
              </a:rPr>
              <a:t>&lt;&lt; (</a:t>
            </a:r>
            <a:r>
              <a:rPr lang="en-US" altLang="zh-CN" sz="1600" b="1" dirty="0" err="1">
                <a:solidFill>
                  <a:srgbClr val="000000"/>
                </a:solidFill>
                <a:latin typeface="Consolas" panose="020B0609020204030204" pitchFamily="49" charset="0"/>
              </a:rPr>
              <a:t>ostream</a:t>
            </a:r>
            <a:r>
              <a:rPr lang="en-US" altLang="zh-CN" sz="1600" b="1" dirty="0">
                <a:solidFill>
                  <a:srgbClr val="000000"/>
                </a:solidFill>
                <a:latin typeface="Consolas" panose="020B0609020204030204" pitchFamily="49" charset="0"/>
              </a:rPr>
              <a:t>&amp; out, </a:t>
            </a:r>
            <a:r>
              <a:rPr lang="en-US" altLang="zh-CN" sz="1600" b="1" dirty="0" err="1">
                <a:solidFill>
                  <a:srgbClr val="B40062"/>
                </a:solidFill>
                <a:latin typeface="Consolas" panose="020B0609020204030204" pitchFamily="49" charset="0"/>
              </a:rPr>
              <a:t>const</a:t>
            </a:r>
            <a:r>
              <a:rPr lang="en-US" altLang="zh-CN" sz="1600" b="1" dirty="0">
                <a:solidFill>
                  <a:srgbClr val="000000"/>
                </a:solidFill>
                <a:latin typeface="Consolas" panose="020B0609020204030204" pitchFamily="49" charset="0"/>
              </a:rPr>
              <a:t> Test&amp; </a:t>
            </a:r>
            <a:r>
              <a:rPr lang="en-US" altLang="zh-CN" sz="1600" b="1" dirty="0" err="1">
                <a:solidFill>
                  <a:srgbClr val="000000"/>
                </a:solidFill>
                <a:latin typeface="Consolas" panose="020B0609020204030204" pitchFamily="49" charset="0"/>
              </a:rPr>
              <a:t>src</a:t>
            </a:r>
            <a:r>
              <a:rPr lang="en-US" altLang="zh-CN" sz="1600" b="1" dirty="0">
                <a:solidFill>
                  <a:srgbClr val="000000"/>
                </a:solidFill>
                <a:latin typeface="Consolas" panose="020B0609020204030204" pitchFamily="49" charset="0"/>
              </a:rPr>
              <a:t>); </a:t>
            </a:r>
          </a:p>
          <a:p>
            <a:r>
              <a:rPr lang="en-US" altLang="zh-CN" sz="1600" b="1" dirty="0">
                <a:solidFill>
                  <a:srgbClr val="000000"/>
                </a:solidFill>
                <a:latin typeface="Consolas" panose="020B0609020204030204" pitchFamily="49" charset="0"/>
              </a:rPr>
              <a:t>};	</a:t>
            </a:r>
          </a:p>
          <a:p>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a:t>
            </a:r>
            <a:r>
              <a:rPr lang="en-US" altLang="zh-CN" sz="1600" b="1" dirty="0">
                <a:solidFill>
                  <a:srgbClr val="B40062"/>
                </a:solidFill>
                <a:latin typeface="Consolas" panose="020B0609020204030204" pitchFamily="49" charset="0"/>
              </a:rPr>
              <a:t>operator</a:t>
            </a:r>
            <a:r>
              <a:rPr lang="en-US" altLang="zh-CN" sz="1600" b="1" dirty="0">
                <a:solidFill>
                  <a:srgbClr val="000000"/>
                </a:solidFill>
                <a:latin typeface="Consolas" panose="020B0609020204030204" pitchFamily="49" charset="0"/>
              </a:rPr>
              <a:t>&gt;&gt; (</a:t>
            </a:r>
            <a:r>
              <a:rPr lang="en-US" altLang="zh-CN" sz="1600" b="1" dirty="0" err="1">
                <a:solidFill>
                  <a:srgbClr val="000000"/>
                </a:solidFill>
                <a:latin typeface="Consolas" panose="020B0609020204030204" pitchFamily="49" charset="0"/>
              </a:rPr>
              <a:t>istream</a:t>
            </a:r>
            <a:r>
              <a:rPr lang="en-US" altLang="zh-CN" sz="1600" b="1" dirty="0">
                <a:solidFill>
                  <a:srgbClr val="000000"/>
                </a:solidFill>
                <a:latin typeface="Consolas" panose="020B0609020204030204" pitchFamily="49" charset="0"/>
              </a:rPr>
              <a:t>&amp; in, Test&amp; </a:t>
            </a:r>
            <a:r>
              <a:rPr lang="en-US" altLang="zh-CN" sz="1600" b="1" dirty="0" err="1">
                <a:solidFill>
                  <a:srgbClr val="000000"/>
                </a:solidFill>
                <a:latin typeface="Consolas" panose="020B0609020204030204" pitchFamily="49" charset="0"/>
              </a:rPr>
              <a:t>dst</a:t>
            </a:r>
            <a:r>
              <a:rPr lang="en-US" altLang="zh-CN" sz="1600" b="1" dirty="0">
                <a:solidFill>
                  <a:srgbClr val="000000"/>
                </a:solidFill>
                <a:latin typeface="Consolas" panose="020B0609020204030204" pitchFamily="49" charset="0"/>
              </a:rPr>
              <a:t>) {</a:t>
            </a:r>
          </a:p>
          <a:p>
            <a:r>
              <a:rPr lang="pl-PL" altLang="zh-CN" sz="1600" b="1" dirty="0">
                <a:solidFill>
                  <a:srgbClr val="000000"/>
                </a:solidFill>
                <a:latin typeface="Consolas" panose="020B0609020204030204" pitchFamily="49" charset="0"/>
              </a:rPr>
              <a:t>		in &gt;&gt; dst.id;</a:t>
            </a:r>
          </a:p>
          <a:p>
            <a:r>
              <a:rPr lang="pl-PL" altLang="zh-CN" sz="1600" b="1" dirty="0">
                <a:solidFill>
                  <a:srgbClr val="000000"/>
                </a:solidFill>
                <a:latin typeface="Consolas" panose="020B0609020204030204" pitchFamily="49" charset="0"/>
              </a:rPr>
              <a:t>		</a:t>
            </a:r>
            <a:r>
              <a:rPr lang="pl-PL" altLang="zh-CN" sz="1600" b="1" dirty="0">
                <a:solidFill>
                  <a:srgbClr val="B40062"/>
                </a:solidFill>
                <a:latin typeface="Consolas" panose="020B0609020204030204" pitchFamily="49" charset="0"/>
              </a:rPr>
              <a:t>return</a:t>
            </a:r>
            <a:r>
              <a:rPr lang="pl-PL" altLang="zh-CN" sz="1600" b="1" dirty="0">
                <a:solidFill>
                  <a:srgbClr val="000000"/>
                </a:solidFill>
                <a:latin typeface="Consolas" panose="020B0609020204030204" pitchFamily="49" charset="0"/>
              </a:rPr>
              <a:t> in;</a:t>
            </a:r>
          </a:p>
          <a:p>
            <a:r>
              <a:rPr lang="pl-PL" altLang="zh-CN" sz="1600" b="1" dirty="0">
                <a:solidFill>
                  <a:srgbClr val="000000"/>
                </a:solidFill>
                <a:latin typeface="Consolas" panose="020B0609020204030204" pitchFamily="49" charset="0"/>
              </a:rPr>
              <a:t>}</a:t>
            </a:r>
          </a:p>
          <a:p>
            <a:r>
              <a:rPr lang="pl-PL" altLang="zh-CN" sz="1600" b="1" dirty="0">
                <a:solidFill>
                  <a:srgbClr val="000000"/>
                </a:solidFill>
                <a:latin typeface="Consolas" panose="020B0609020204030204" pitchFamily="49" charset="0"/>
              </a:rPr>
              <a:t>ostream&amp; </a:t>
            </a:r>
            <a:r>
              <a:rPr lang="pl-PL" altLang="zh-CN" sz="1600" b="1" dirty="0">
                <a:solidFill>
                  <a:srgbClr val="B40062"/>
                </a:solidFill>
                <a:latin typeface="Consolas" panose="020B0609020204030204" pitchFamily="49" charset="0"/>
              </a:rPr>
              <a:t>operator</a:t>
            </a:r>
            <a:r>
              <a:rPr lang="pl-PL" altLang="zh-CN" sz="1600" b="1" dirty="0">
                <a:solidFill>
                  <a:srgbClr val="000000"/>
                </a:solidFill>
                <a:latin typeface="Consolas" panose="020B0609020204030204" pitchFamily="49" charset="0"/>
              </a:rPr>
              <a:t>&lt;&lt; (ostream&amp; out, </a:t>
            </a:r>
            <a:r>
              <a:rPr lang="pl-PL" altLang="zh-CN" sz="1600" b="1" dirty="0">
                <a:solidFill>
                  <a:srgbClr val="B40062"/>
                </a:solidFill>
                <a:latin typeface="Consolas" panose="020B0609020204030204" pitchFamily="49" charset="0"/>
              </a:rPr>
              <a:t>const</a:t>
            </a:r>
            <a:r>
              <a:rPr lang="pl-PL" altLang="zh-CN" sz="1600" b="1" dirty="0">
                <a:solidFill>
                  <a:srgbClr val="000000"/>
                </a:solidFill>
                <a:latin typeface="Consolas" panose="020B0609020204030204" pitchFamily="49" charset="0"/>
              </a:rPr>
              <a:t> Test&amp; src) {</a:t>
            </a:r>
          </a:p>
          <a:p>
            <a:r>
              <a:rPr lang="pl-PL" altLang="zh-CN" sz="1600" b="1" dirty="0">
                <a:solidFill>
                  <a:srgbClr val="000000"/>
                </a:solidFill>
                <a:latin typeface="Consolas" panose="020B0609020204030204" pitchFamily="49" charset="0"/>
              </a:rPr>
              <a:t>	out &lt;&lt; src.id &lt;&lt; endl;</a:t>
            </a:r>
          </a:p>
          <a:p>
            <a:r>
              <a:rPr lang="pl-PL" altLang="zh-CN" sz="1600" b="1" dirty="0">
                <a:solidFill>
                  <a:srgbClr val="000000"/>
                </a:solidFill>
                <a:latin typeface="Consolas" panose="020B0609020204030204" pitchFamily="49" charset="0"/>
              </a:rPr>
              <a:t>	</a:t>
            </a:r>
            <a:r>
              <a:rPr lang="pl-PL" altLang="zh-CN" sz="1600" b="1" dirty="0">
                <a:solidFill>
                  <a:srgbClr val="B40062"/>
                </a:solidFill>
                <a:latin typeface="Consolas" panose="020B0609020204030204" pitchFamily="49" charset="0"/>
              </a:rPr>
              <a:t>return</a:t>
            </a:r>
            <a:r>
              <a:rPr lang="pl-PL" altLang="zh-CN" sz="1600" b="1" dirty="0">
                <a:solidFill>
                  <a:srgbClr val="000000"/>
                </a:solidFill>
                <a:latin typeface="Consolas" panose="020B0609020204030204" pitchFamily="49" charset="0"/>
              </a:rPr>
              <a:t> out;</a:t>
            </a:r>
          </a:p>
          <a:p>
            <a:r>
              <a:rPr lang="pl-PL" altLang="zh-CN" sz="1600" b="1" dirty="0">
                <a:solidFill>
                  <a:srgbClr val="000000"/>
                </a:solidFill>
                <a:latin typeface="Consolas" panose="020B0609020204030204" pitchFamily="49" charset="0"/>
              </a:rPr>
              <a:t>} </a:t>
            </a:r>
          </a:p>
          <a:p>
            <a:endParaRPr lang="pl-PL" altLang="zh-CN" sz="1600" b="1" dirty="0">
              <a:solidFill>
                <a:srgbClr val="000000"/>
              </a:solidFill>
              <a:latin typeface="Consolas" panose="020B0609020204030204" pitchFamily="49" charset="0"/>
            </a:endParaRPr>
          </a:p>
          <a:p>
            <a:r>
              <a:rPr lang="pl-PL" altLang="zh-CN" sz="1600" b="1" dirty="0">
                <a:solidFill>
                  <a:srgbClr val="B40062"/>
                </a:solidFill>
                <a:latin typeface="Consolas" panose="020B0609020204030204" pitchFamily="49" charset="0"/>
              </a:rPr>
              <a:t>int</a:t>
            </a:r>
            <a:r>
              <a:rPr lang="pl-PL" altLang="zh-CN" sz="1600" b="1" dirty="0">
                <a:solidFill>
                  <a:srgbClr val="000000"/>
                </a:solidFill>
                <a:latin typeface="Consolas" panose="020B0609020204030204" pitchFamily="49" charset="0"/>
              </a:rPr>
              <a:t> main() {</a:t>
            </a:r>
          </a:p>
          <a:p>
            <a:r>
              <a:rPr lang="pl-PL" altLang="zh-CN" sz="1600" b="1" dirty="0">
                <a:solidFill>
                  <a:srgbClr val="000000"/>
                </a:solidFill>
                <a:latin typeface="Consolas" panose="020B0609020204030204" pitchFamily="49" charset="0"/>
              </a:rPr>
              <a:t>	Test obj(</a:t>
            </a:r>
            <a:r>
              <a:rPr lang="pl-PL" altLang="zh-CN" sz="1600" b="1" dirty="0">
                <a:solidFill>
                  <a:srgbClr val="000BFF"/>
                </a:solidFill>
                <a:latin typeface="Consolas" panose="020B0609020204030204" pitchFamily="49" charset="0"/>
              </a:rPr>
              <a:t>1</a:t>
            </a:r>
            <a:r>
              <a:rPr lang="pl-PL" altLang="zh-CN" sz="1600" b="1" dirty="0">
                <a:solidFill>
                  <a:srgbClr val="000000"/>
                </a:solidFill>
                <a:latin typeface="Consolas" panose="020B0609020204030204" pitchFamily="49" charset="0"/>
              </a:rPr>
              <a:t>);</a:t>
            </a:r>
            <a:r>
              <a:rPr lang="zh-CN" altLang="en-US"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zh-CN" altLang="en-US"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cout</a:t>
            </a:r>
            <a:r>
              <a:rPr lang="en-US" altLang="zh-CN" sz="1600" b="1" dirty="0">
                <a:solidFill>
                  <a:srgbClr val="000000"/>
                </a:solidFill>
                <a:latin typeface="Consolas" panose="020B0609020204030204" pitchFamily="49" charset="0"/>
              </a:rPr>
              <a:t> &lt;&lt; </a:t>
            </a:r>
            <a:r>
              <a:rPr lang="en-US" altLang="zh-CN" sz="1600" b="1" dirty="0" err="1">
                <a:solidFill>
                  <a:srgbClr val="000000"/>
                </a:solidFill>
                <a:latin typeface="Consolas" panose="020B0609020204030204" pitchFamily="49" charset="0"/>
              </a:rPr>
              <a:t>obj</a:t>
            </a:r>
            <a:r>
              <a:rPr lang="en-US" altLang="zh-CN" sz="1600" b="1" dirty="0">
                <a:solidFill>
                  <a:srgbClr val="000000"/>
                </a:solidFill>
                <a:latin typeface="Consolas" panose="020B0609020204030204" pitchFamily="49" charset="0"/>
              </a:rPr>
              <a:t>;</a:t>
            </a:r>
            <a:r>
              <a:rPr lang="zh-CN" altLang="en-US" sz="1600" b="1" dirty="0">
                <a:solidFill>
                  <a:srgbClr val="000000"/>
                </a:solidFill>
                <a:latin typeface="Consolas" panose="020B0609020204030204" pitchFamily="49" charset="0"/>
              </a:rPr>
              <a:t>  </a:t>
            </a:r>
            <a:r>
              <a:rPr lang="en-US" altLang="zh-CN" sz="1600" b="1" dirty="0">
                <a:solidFill>
                  <a:srgbClr val="008000"/>
                </a:solidFill>
                <a:latin typeface="Consolas" panose="020B0609020204030204" pitchFamily="49" charset="0"/>
              </a:rPr>
              <a:t>//</a:t>
            </a:r>
            <a:r>
              <a:rPr lang="zh-CN" altLang="en-US" sz="1600" b="1" dirty="0">
                <a:solidFill>
                  <a:srgbClr val="008000"/>
                </a:solidFill>
                <a:latin typeface="Consolas" panose="020B0609020204030204" pitchFamily="49" charset="0"/>
              </a:rPr>
              <a:t> </a:t>
            </a:r>
            <a:r>
              <a:rPr lang="en-US" altLang="zh-CN" sz="1600" b="1" dirty="0">
                <a:solidFill>
                  <a:srgbClr val="008000"/>
                </a:solidFill>
                <a:latin typeface="Consolas" panose="020B0609020204030204" pitchFamily="49" charset="0"/>
              </a:rPr>
              <a:t>operator&lt;&lt;(</a:t>
            </a:r>
            <a:r>
              <a:rPr lang="en-US" altLang="zh-CN" sz="1600" b="1" dirty="0" err="1">
                <a:solidFill>
                  <a:srgbClr val="008000"/>
                </a:solidFill>
                <a:latin typeface="Consolas" panose="020B0609020204030204" pitchFamily="49" charset="0"/>
              </a:rPr>
              <a:t>cout,obj</a:t>
            </a:r>
            <a:r>
              <a:rPr lang="en-US" altLang="zh-CN" sz="1600" b="1" dirty="0">
                <a:solidFill>
                  <a:srgbClr val="008000"/>
                </a:solidFill>
                <a:latin typeface="Consolas" panose="020B0609020204030204" pitchFamily="49" charset="0"/>
              </a:rPr>
              <a:t>)</a:t>
            </a:r>
          </a:p>
          <a:p>
            <a:r>
              <a:rPr lang="en-US" altLang="zh-CN"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cin</a:t>
            </a:r>
            <a:r>
              <a:rPr lang="en-US" altLang="zh-CN" sz="1600" b="1" dirty="0">
                <a:solidFill>
                  <a:srgbClr val="000000"/>
                </a:solidFill>
                <a:latin typeface="Consolas" panose="020B0609020204030204" pitchFamily="49" charset="0"/>
              </a:rPr>
              <a:t> &gt;&gt; </a:t>
            </a:r>
            <a:r>
              <a:rPr lang="en-US" altLang="zh-CN" sz="1600" b="1" dirty="0" err="1">
                <a:solidFill>
                  <a:srgbClr val="000000"/>
                </a:solidFill>
                <a:latin typeface="Consolas" panose="020B0609020204030204" pitchFamily="49" charset="0"/>
              </a:rPr>
              <a:t>obj</a:t>
            </a:r>
            <a:r>
              <a:rPr lang="en-US" altLang="zh-CN" sz="1600" b="1" dirty="0">
                <a:solidFill>
                  <a:srgbClr val="000000"/>
                </a:solidFill>
                <a:latin typeface="Consolas" panose="020B0609020204030204" pitchFamily="49" charset="0"/>
              </a:rPr>
              <a:t>;</a:t>
            </a:r>
            <a:r>
              <a:rPr lang="zh-CN" altLang="en-US" sz="1600" b="1" dirty="0">
                <a:solidFill>
                  <a:srgbClr val="000000"/>
                </a:solidFill>
                <a:latin typeface="Consolas" panose="020B0609020204030204" pitchFamily="49" charset="0"/>
              </a:rPr>
              <a:t>	</a:t>
            </a:r>
            <a:r>
              <a:rPr lang="en-US" altLang="zh-CN" sz="1600" b="1" dirty="0">
                <a:solidFill>
                  <a:srgbClr val="000000"/>
                </a:solidFill>
                <a:latin typeface="Consolas" panose="020B0609020204030204" pitchFamily="49" charset="0"/>
              </a:rPr>
              <a:t> </a:t>
            </a:r>
            <a:r>
              <a:rPr lang="en-US" altLang="zh-CN" sz="1600" b="1" dirty="0">
                <a:solidFill>
                  <a:srgbClr val="008000"/>
                </a:solidFill>
                <a:latin typeface="Consolas" panose="020B0609020204030204" pitchFamily="49" charset="0"/>
              </a:rPr>
              <a:t>//</a:t>
            </a:r>
            <a:r>
              <a:rPr lang="zh-CN" altLang="en-US" sz="1600" b="1" dirty="0">
                <a:solidFill>
                  <a:srgbClr val="008000"/>
                </a:solidFill>
                <a:latin typeface="Consolas" panose="020B0609020204030204" pitchFamily="49" charset="0"/>
              </a:rPr>
              <a:t> </a:t>
            </a:r>
            <a:r>
              <a:rPr lang="en-US" altLang="zh-CN" sz="1600" b="1" dirty="0">
                <a:solidFill>
                  <a:srgbClr val="008000"/>
                </a:solidFill>
                <a:latin typeface="Consolas" panose="020B0609020204030204" pitchFamily="49" charset="0"/>
              </a:rPr>
              <a:t>operator&gt;&gt;(</a:t>
            </a:r>
            <a:r>
              <a:rPr lang="en-US" altLang="zh-CN" sz="1600" b="1" dirty="0" err="1">
                <a:solidFill>
                  <a:srgbClr val="008000"/>
                </a:solidFill>
                <a:latin typeface="Consolas" panose="020B0609020204030204" pitchFamily="49" charset="0"/>
              </a:rPr>
              <a:t>cin,obj</a:t>
            </a:r>
            <a:r>
              <a:rPr lang="en-US" altLang="zh-CN" sz="1600" b="1" dirty="0">
                <a:solidFill>
                  <a:srgbClr val="008000"/>
                </a:solidFill>
                <a:latin typeface="Consolas" panose="020B0609020204030204" pitchFamily="49" charset="0"/>
              </a:rPr>
              <a:t>) </a:t>
            </a:r>
            <a:r>
              <a:rPr lang="zh-CN" altLang="en-US" sz="1600" b="1" dirty="0">
                <a:solidFill>
                  <a:srgbClr val="000000"/>
                </a:solidFill>
                <a:latin typeface="Consolas" panose="020B0609020204030204" pitchFamily="49" charset="0"/>
              </a:rPr>
              <a:t>	</a:t>
            </a:r>
            <a:endParaRPr lang="en-US" altLang="zh-CN" sz="1600" b="1" dirty="0">
              <a:solidFill>
                <a:srgbClr val="000000"/>
              </a:solidFill>
              <a:latin typeface="Consolas" panose="020B0609020204030204" pitchFamily="49" charset="0"/>
            </a:endParaRPr>
          </a:p>
          <a:p>
            <a:r>
              <a:rPr lang="zh-CN" altLang="en-US" sz="1600" b="1" dirty="0">
                <a:solidFill>
                  <a:srgbClr val="000000"/>
                </a:solidFill>
                <a:latin typeface="Consolas" panose="020B0609020204030204" pitchFamily="49" charset="0"/>
              </a:rPr>
              <a:t>    </a:t>
            </a:r>
            <a:r>
              <a:rPr lang="en-US" altLang="zh-CN" sz="1600" b="1" dirty="0" err="1">
                <a:solidFill>
                  <a:srgbClr val="000000"/>
                </a:solidFill>
                <a:latin typeface="Consolas" panose="020B0609020204030204" pitchFamily="49" charset="0"/>
              </a:rPr>
              <a:t>cout</a:t>
            </a:r>
            <a:r>
              <a:rPr lang="en-US" altLang="zh-CN" sz="1600" b="1" dirty="0">
                <a:solidFill>
                  <a:srgbClr val="000000"/>
                </a:solidFill>
                <a:latin typeface="Consolas" panose="020B0609020204030204" pitchFamily="49" charset="0"/>
              </a:rPr>
              <a:t> &lt;&lt; </a:t>
            </a:r>
            <a:r>
              <a:rPr lang="en-US" altLang="zh-CN" sz="1600" b="1" dirty="0" err="1">
                <a:solidFill>
                  <a:srgbClr val="000000"/>
                </a:solidFill>
                <a:latin typeface="Consolas" panose="020B0609020204030204" pitchFamily="49" charset="0"/>
              </a:rPr>
              <a:t>obj</a:t>
            </a:r>
            <a:r>
              <a:rPr lang="en-US" altLang="zh-CN" sz="1600" b="1" dirty="0">
                <a:solidFill>
                  <a:srgbClr val="000000"/>
                </a:solidFill>
                <a:latin typeface="Consolas" panose="020B0609020204030204" pitchFamily="49" charset="0"/>
              </a:rPr>
              <a:t>;	</a:t>
            </a:r>
          </a:p>
          <a:p>
            <a:r>
              <a:rPr lang="en-US" altLang="zh-CN" sz="1600" b="1" dirty="0">
                <a:solidFill>
                  <a:srgbClr val="000000"/>
                </a:solidFill>
                <a:latin typeface="Consolas" panose="020B0609020204030204" pitchFamily="49" charset="0"/>
              </a:rPr>
              <a:t>	</a:t>
            </a:r>
            <a:r>
              <a:rPr lang="en-US" altLang="zh-CN" sz="1600" b="1" dirty="0">
                <a:solidFill>
                  <a:srgbClr val="B40062"/>
                </a:solidFill>
                <a:latin typeface="Consolas" panose="020B0609020204030204" pitchFamily="49" charset="0"/>
              </a:rPr>
              <a:t>return</a:t>
            </a:r>
            <a:r>
              <a:rPr lang="en-US" altLang="zh-CN" sz="1600" b="1" dirty="0">
                <a:solidFill>
                  <a:srgbClr val="000000"/>
                </a:solidFill>
                <a:latin typeface="Consolas" panose="020B0609020204030204" pitchFamily="49" charset="0"/>
              </a:rPr>
              <a:t> </a:t>
            </a:r>
            <a:r>
              <a:rPr lang="en-US" altLang="zh-CN" sz="1600" b="1" dirty="0">
                <a:solidFill>
                  <a:srgbClr val="000BFF"/>
                </a:solidFill>
                <a:latin typeface="Consolas" panose="020B0609020204030204" pitchFamily="49" charset="0"/>
              </a:rPr>
              <a:t>0</a:t>
            </a:r>
            <a:r>
              <a:rPr lang="en-US" altLang="zh-CN" sz="1600" b="1" dirty="0">
                <a:solidFill>
                  <a:srgbClr val="000000"/>
                </a:solidFill>
                <a:latin typeface="Consolas" panose="020B0609020204030204" pitchFamily="49" charset="0"/>
              </a:rPr>
              <a:t>;</a:t>
            </a:r>
          </a:p>
          <a:p>
            <a:r>
              <a:rPr lang="en-US" altLang="zh-CN" sz="1600" b="1" dirty="0">
                <a:solidFill>
                  <a:srgbClr val="000000"/>
                </a:solidFill>
                <a:latin typeface="Consolas" panose="020B0609020204030204" pitchFamily="49" charset="0"/>
              </a:rPr>
              <a:t>}	</a:t>
            </a:r>
          </a:p>
        </p:txBody>
      </p:sp>
      <p:sp>
        <p:nvSpPr>
          <p:cNvPr id="5" name="标题 1"/>
          <p:cNvSpPr>
            <a:spLocks noGrp="1"/>
          </p:cNvSpPr>
          <p:nvPr>
            <p:ph type="title"/>
          </p:nvPr>
        </p:nvSpPr>
        <p:spPr>
          <a:xfrm>
            <a:off x="1043608" y="116632"/>
            <a:ext cx="7886700" cy="1325563"/>
          </a:xfrm>
        </p:spPr>
        <p:txBody>
          <a:bodyPr/>
          <a:lstStyle/>
          <a:p>
            <a:pPr algn="r"/>
            <a:r>
              <a:rPr kumimoji="1" lang="zh-CN" altLang="en-US">
                <a:solidFill>
                  <a:srgbClr val="0066CC"/>
                </a:solidFill>
              </a:rPr>
              <a:t>流运算符重载示例</a:t>
            </a: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t>61</a:t>
            </a:fld>
            <a:endParaRPr lang="en-US" altLang="zh-CN"/>
          </a:p>
        </p:txBody>
      </p:sp>
      <p:sp>
        <p:nvSpPr>
          <p:cNvPr id="6" name="圆角矩形 5"/>
          <p:cNvSpPr/>
          <p:nvPr/>
        </p:nvSpPr>
        <p:spPr>
          <a:xfrm>
            <a:off x="5528757" y="5549573"/>
            <a:ext cx="3491880"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dirty="0"/>
              <a:t>思考题：</a:t>
            </a:r>
            <a:endParaRPr kumimoji="1" lang="en-US" altLang="zh-CN" dirty="0"/>
          </a:p>
          <a:p>
            <a:r>
              <a:rPr kumimoji="1" lang="zh-CN" altLang="en-US" dirty="0"/>
              <a:t>为什么形参和返回值都是引用？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FDCEA-2624-9245-8816-14A0F1988FB9}"/>
              </a:ext>
            </a:extLst>
          </p:cNvPr>
          <p:cNvSpPr>
            <a:spLocks noGrp="1"/>
          </p:cNvSpPr>
          <p:nvPr>
            <p:ph type="title"/>
          </p:nvPr>
        </p:nvSpPr>
        <p:spPr/>
        <p:txBody>
          <a:bodyPr/>
          <a:lstStyle/>
          <a:p>
            <a:r>
              <a:rPr kumimoji="1" lang="zh-CN" altLang="en-US"/>
              <a:t>为什么返回值要</a:t>
            </a:r>
            <a:r>
              <a:rPr kumimoji="1" lang="zh-CN" altLang="en-US" dirty="0"/>
              <a:t>引用</a:t>
            </a:r>
            <a:r>
              <a:rPr kumimoji="1" lang="en-US" altLang="zh-CN" dirty="0"/>
              <a:t>?</a:t>
            </a:r>
            <a:endParaRPr kumimoji="1" lang="zh-CN" altLang="en-US" dirty="0"/>
          </a:p>
        </p:txBody>
      </p:sp>
      <p:sp>
        <p:nvSpPr>
          <p:cNvPr id="4" name="灯片编号占位符 3">
            <a:extLst>
              <a:ext uri="{FF2B5EF4-FFF2-40B4-BE49-F238E27FC236}">
                <a16:creationId xmlns:a16="http://schemas.microsoft.com/office/drawing/2014/main" id="{391102EA-3C2D-C548-A065-2B0DDB591884}"/>
              </a:ext>
            </a:extLst>
          </p:cNvPr>
          <p:cNvSpPr>
            <a:spLocks noGrp="1"/>
          </p:cNvSpPr>
          <p:nvPr>
            <p:ph type="sldNum" sz="quarter" idx="12"/>
          </p:nvPr>
        </p:nvSpPr>
        <p:spPr/>
        <p:txBody>
          <a:bodyPr/>
          <a:lstStyle/>
          <a:p>
            <a:pPr>
              <a:defRPr/>
            </a:pPr>
            <a:fld id="{BFD7BE51-03DD-4CCA-8227-D775462981B4}" type="slidenum">
              <a:rPr lang="en-US" altLang="zh-CN" smtClean="0"/>
              <a:t>62</a:t>
            </a:fld>
            <a:endParaRPr lang="en-US" altLang="zh-CN"/>
          </a:p>
        </p:txBody>
      </p:sp>
      <p:sp>
        <p:nvSpPr>
          <p:cNvPr id="5" name="矩形 4">
            <a:extLst>
              <a:ext uri="{FF2B5EF4-FFF2-40B4-BE49-F238E27FC236}">
                <a16:creationId xmlns:a16="http://schemas.microsoft.com/office/drawing/2014/main" id="{5D30B26A-2AEA-3D41-9614-71E882B31A0A}"/>
              </a:ext>
            </a:extLst>
          </p:cNvPr>
          <p:cNvSpPr/>
          <p:nvPr/>
        </p:nvSpPr>
        <p:spPr>
          <a:xfrm>
            <a:off x="896471" y="3515508"/>
            <a:ext cx="7802136" cy="2862322"/>
          </a:xfrm>
          <a:prstGeom prst="rect">
            <a:avLst/>
          </a:prstGeom>
        </p:spPr>
        <p:txBody>
          <a:bodyPr wrap="none">
            <a:spAutoFit/>
          </a:bodyPr>
          <a:lstStyle/>
          <a:p>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测试代码</a:t>
            </a:r>
            <a:endParaRPr lang="en-US" altLang="zh-CN" sz="2000" b="1" dirty="0">
              <a:solidFill>
                <a:srgbClr val="00B050"/>
              </a:solidFill>
              <a:latin typeface="Consolas" panose="020B0609020204030204" pitchFamily="49" charset="0"/>
            </a:endParaRPr>
          </a:p>
          <a:p>
            <a:r>
              <a:rPr lang="en-US" altLang="zh-CN" sz="2000" b="1" dirty="0" err="1">
                <a:solidFill>
                  <a:srgbClr val="000000"/>
                </a:solidFill>
                <a:latin typeface="Consolas" panose="020B0609020204030204" pitchFamily="49" charset="0"/>
              </a:rPr>
              <a:t>cout</a:t>
            </a:r>
            <a:r>
              <a:rPr lang="en-US" altLang="zh-CN" sz="2000" b="1" dirty="0">
                <a:solidFill>
                  <a:srgbClr val="000000"/>
                </a:solidFill>
                <a:latin typeface="Consolas" panose="020B0609020204030204" pitchFamily="49" charset="0"/>
              </a:rPr>
              <a:t> &lt;&lt; </a:t>
            </a:r>
            <a:r>
              <a:rPr lang="en-US" altLang="zh-CN" sz="2000" b="1" dirty="0" err="1">
                <a:solidFill>
                  <a:srgbClr val="000000"/>
                </a:solidFill>
                <a:latin typeface="Consolas" panose="020B0609020204030204" pitchFamily="49" charset="0"/>
              </a:rPr>
              <a:t>obj</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&lt;&lt;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obj2</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&lt;&lt;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obj3</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&lt;&lt;</a:t>
            </a:r>
            <a:r>
              <a:rPr lang="zh-CN" altLang="en-US"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endl</a:t>
            </a:r>
            <a:r>
              <a:rPr lang="en-US" altLang="zh-CN" sz="2000" b="1" dirty="0">
                <a:solidFill>
                  <a:srgbClr val="000000"/>
                </a:solidFill>
                <a:latin typeface="Consolas" panose="020B0609020204030204" pitchFamily="49" charset="0"/>
              </a:rPr>
              <a:t>;</a:t>
            </a:r>
          </a:p>
          <a:p>
            <a:endParaRPr lang="en-US" altLang="zh-CN" sz="2000" b="1" dirty="0">
              <a:solidFill>
                <a:srgbClr val="000000"/>
              </a:solidFill>
              <a:latin typeface="Consolas" panose="020B0609020204030204" pitchFamily="49" charset="0"/>
            </a:endParaRPr>
          </a:p>
          <a:p>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等价于</a:t>
            </a:r>
            <a:endParaRPr lang="en-US" altLang="zh-CN" sz="2000" b="1" dirty="0">
              <a:solidFill>
                <a:srgbClr val="00B050"/>
              </a:solidFill>
              <a:latin typeface="Consolas" panose="020B0609020204030204" pitchFamily="49" charset="0"/>
            </a:endParaRPr>
          </a:p>
          <a:p>
            <a:r>
              <a:rPr lang="en-US" altLang="zh-CN" sz="2000" b="1" dirty="0" err="1">
                <a:solidFill>
                  <a:srgbClr val="000000"/>
                </a:solidFill>
                <a:latin typeface="Consolas" panose="020B0609020204030204" pitchFamily="49" charset="0"/>
              </a:rPr>
              <a:t>ostream</a:t>
            </a:r>
            <a:r>
              <a:rPr lang="en-US" altLang="zh-CN" sz="2000" b="1" dirty="0">
                <a:solidFill>
                  <a:srgbClr val="000000"/>
                </a:solidFill>
                <a:latin typeface="Consolas" panose="020B0609020204030204" pitchFamily="49" charset="0"/>
              </a:rPr>
              <a:t>&amp;</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out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operator&lt;&lt;(</a:t>
            </a:r>
            <a:r>
              <a:rPr lang="en-US" altLang="zh-CN" sz="2000" b="1" dirty="0" err="1">
                <a:solidFill>
                  <a:srgbClr val="000000"/>
                </a:solidFill>
                <a:latin typeface="Consolas" panose="020B0609020204030204" pitchFamily="49" charset="0"/>
              </a:rPr>
              <a:t>cout</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err="1">
                <a:solidFill>
                  <a:srgbClr val="000000"/>
                </a:solidFill>
                <a:latin typeface="Consolas" panose="020B0609020204030204" pitchFamily="49" charset="0"/>
              </a:rPr>
              <a:t>obj</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en-US" altLang="zh-CN" sz="2000" b="1" dirty="0">
                <a:solidFill>
                  <a:srgbClr val="FF0000"/>
                </a:solidFill>
                <a:latin typeface="Consolas" panose="020B0609020204030204" pitchFamily="49" charset="0"/>
              </a:rPr>
              <a:t>return</a:t>
            </a:r>
            <a:r>
              <a:rPr lang="zh-CN" altLang="en-US"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cout</a:t>
            </a:r>
            <a:r>
              <a:rPr lang="en-US" altLang="zh-CN" sz="2000" b="1" dirty="0">
                <a:solidFill>
                  <a:srgbClr val="FF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r>
              <a:rPr lang="en-US" altLang="zh-CN" sz="2000" b="1" dirty="0" err="1">
                <a:solidFill>
                  <a:srgbClr val="000000"/>
                </a:solidFill>
                <a:latin typeface="Consolas" panose="020B0609020204030204" pitchFamily="49" charset="0"/>
              </a:rPr>
              <a:t>ostream</a:t>
            </a:r>
            <a:r>
              <a:rPr lang="en-US" altLang="zh-CN" sz="2000" b="1" dirty="0">
                <a:solidFill>
                  <a:srgbClr val="000000"/>
                </a:solidFill>
                <a:latin typeface="Consolas" panose="020B0609020204030204" pitchFamily="49" charset="0"/>
              </a:rPr>
              <a:t>&amp;</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out1</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operator&lt;&lt;(out,</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obj2);</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en-US" altLang="zh-CN" sz="2000" b="1" dirty="0">
                <a:solidFill>
                  <a:srgbClr val="FF0000"/>
                </a:solidFill>
                <a:latin typeface="Consolas" panose="020B0609020204030204" pitchFamily="49" charset="0"/>
              </a:rPr>
              <a:t>return</a:t>
            </a:r>
            <a:r>
              <a:rPr lang="zh-CN" altLang="en-US"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cout</a:t>
            </a:r>
            <a:r>
              <a:rPr lang="en-US" altLang="zh-CN" sz="2000" b="1" dirty="0">
                <a:solidFill>
                  <a:srgbClr val="FF0000"/>
                </a:solidFill>
                <a:latin typeface="Consolas" panose="020B0609020204030204" pitchFamily="49" charset="0"/>
              </a:rPr>
              <a:t>;</a:t>
            </a:r>
            <a:endParaRPr lang="en-US" altLang="zh-CN" sz="2000" b="1" dirty="0">
              <a:solidFill>
                <a:srgbClr val="000000"/>
              </a:solidFill>
              <a:latin typeface="Consolas" panose="020B0609020204030204" pitchFamily="49" charset="0"/>
            </a:endParaRPr>
          </a:p>
          <a:p>
            <a:r>
              <a:rPr lang="en-US" altLang="zh-CN" sz="2000" b="1" dirty="0" err="1">
                <a:solidFill>
                  <a:srgbClr val="000000"/>
                </a:solidFill>
                <a:latin typeface="Consolas" panose="020B0609020204030204" pitchFamily="49" charset="0"/>
              </a:rPr>
              <a:t>ostream</a:t>
            </a:r>
            <a:r>
              <a:rPr lang="en-US" altLang="zh-CN" sz="2000" b="1" dirty="0">
                <a:solidFill>
                  <a:srgbClr val="000000"/>
                </a:solidFill>
                <a:latin typeface="Consolas" panose="020B0609020204030204" pitchFamily="49" charset="0"/>
              </a:rPr>
              <a:t>&amp;</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out2</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 operator&lt;&lt;(out1,</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obj3);</a:t>
            </a:r>
            <a:r>
              <a:rPr lang="zh-CN" altLang="en-US" sz="2000" b="1" dirty="0">
                <a:solidFill>
                  <a:srgbClr val="000000"/>
                </a:solidFill>
                <a:latin typeface="Consolas" panose="020B0609020204030204" pitchFamily="49" charset="0"/>
              </a:rPr>
              <a:t> </a:t>
            </a:r>
            <a:r>
              <a:rPr lang="en-US" altLang="zh-CN" sz="2000" b="1" dirty="0">
                <a:solidFill>
                  <a:srgbClr val="000000"/>
                </a:solidFill>
                <a:latin typeface="Consolas" panose="020B0609020204030204" pitchFamily="49" charset="0"/>
              </a:rPr>
              <a:t>//</a:t>
            </a:r>
            <a:r>
              <a:rPr lang="en-US" altLang="zh-CN" sz="2000" b="1" dirty="0">
                <a:solidFill>
                  <a:srgbClr val="FF0000"/>
                </a:solidFill>
                <a:latin typeface="Consolas" panose="020B0609020204030204" pitchFamily="49" charset="0"/>
              </a:rPr>
              <a:t>return</a:t>
            </a:r>
            <a:r>
              <a:rPr lang="zh-CN" altLang="en-US" sz="2000" b="1" dirty="0">
                <a:solidFill>
                  <a:srgbClr val="FF0000"/>
                </a:solidFill>
                <a:latin typeface="Consolas" panose="020B0609020204030204" pitchFamily="49" charset="0"/>
              </a:rPr>
              <a:t> </a:t>
            </a:r>
            <a:r>
              <a:rPr lang="en-US" altLang="zh-CN" sz="2000" b="1" dirty="0" err="1">
                <a:solidFill>
                  <a:srgbClr val="FF0000"/>
                </a:solidFill>
                <a:latin typeface="Consolas" panose="020B0609020204030204" pitchFamily="49" charset="0"/>
              </a:rPr>
              <a:t>cout</a:t>
            </a:r>
            <a:r>
              <a:rPr lang="en-US" altLang="zh-CN" sz="2000" b="1" dirty="0">
                <a:solidFill>
                  <a:srgbClr val="FF0000"/>
                </a:solidFill>
                <a:latin typeface="Consolas" panose="020B0609020204030204" pitchFamily="49" charset="0"/>
              </a:rPr>
              <a:t>;</a:t>
            </a:r>
          </a:p>
          <a:p>
            <a:endParaRPr lang="en-US" altLang="zh-CN" sz="2000" b="1" dirty="0">
              <a:solidFill>
                <a:srgbClr val="000000"/>
              </a:solidFill>
              <a:latin typeface="Consolas" panose="020B0609020204030204" pitchFamily="49" charset="0"/>
            </a:endParaRPr>
          </a:p>
          <a:p>
            <a:endParaRPr lang="zh-CN" altLang="en-US" sz="2000" dirty="0"/>
          </a:p>
        </p:txBody>
      </p:sp>
      <p:sp>
        <p:nvSpPr>
          <p:cNvPr id="6" name="矩形 5">
            <a:extLst>
              <a:ext uri="{FF2B5EF4-FFF2-40B4-BE49-F238E27FC236}">
                <a16:creationId xmlns:a16="http://schemas.microsoft.com/office/drawing/2014/main" id="{8B13253D-C3B2-C84F-AC26-09616B8DF9E9}"/>
              </a:ext>
            </a:extLst>
          </p:cNvPr>
          <p:cNvSpPr/>
          <p:nvPr/>
        </p:nvSpPr>
        <p:spPr>
          <a:xfrm>
            <a:off x="899592" y="1639372"/>
            <a:ext cx="7920880" cy="1323439"/>
          </a:xfrm>
          <a:prstGeom prst="rect">
            <a:avLst/>
          </a:prstGeom>
        </p:spPr>
        <p:txBody>
          <a:bodyPr wrap="square">
            <a:spAutoFit/>
          </a:bodyPr>
          <a:lstStyle/>
          <a:p>
            <a:r>
              <a:rPr lang="pl-PL" altLang="zh-CN" sz="2000" b="1" dirty="0" err="1">
                <a:solidFill>
                  <a:srgbClr val="000000"/>
                </a:solidFill>
                <a:latin typeface="Consolas" panose="020B0609020204030204" pitchFamily="49" charset="0"/>
              </a:rPr>
              <a:t>ostream</a:t>
            </a:r>
            <a:r>
              <a:rPr lang="pl-PL" altLang="zh-CN" sz="2000" b="1" dirty="0">
                <a:solidFill>
                  <a:srgbClr val="000000"/>
                </a:solidFill>
                <a:latin typeface="Consolas" panose="020B0609020204030204" pitchFamily="49" charset="0"/>
              </a:rPr>
              <a:t>&amp; </a:t>
            </a:r>
            <a:r>
              <a:rPr lang="pl-PL" altLang="zh-CN" sz="2000" b="1" dirty="0">
                <a:solidFill>
                  <a:srgbClr val="B40062"/>
                </a:solidFill>
                <a:latin typeface="Consolas" panose="020B0609020204030204" pitchFamily="49" charset="0"/>
              </a:rPr>
              <a:t>operator</a:t>
            </a:r>
            <a:r>
              <a:rPr lang="pl-PL" altLang="zh-CN" sz="2000" b="1" dirty="0">
                <a:solidFill>
                  <a:srgbClr val="000000"/>
                </a:solidFill>
                <a:latin typeface="Consolas" panose="020B0609020204030204" pitchFamily="49" charset="0"/>
              </a:rPr>
              <a:t>&lt;&lt; (</a:t>
            </a:r>
            <a:r>
              <a:rPr lang="pl-PL" altLang="zh-CN" sz="2000" b="1" dirty="0" err="1">
                <a:solidFill>
                  <a:srgbClr val="000000"/>
                </a:solidFill>
                <a:latin typeface="Consolas" panose="020B0609020204030204" pitchFamily="49" charset="0"/>
              </a:rPr>
              <a:t>ostream</a:t>
            </a:r>
            <a:r>
              <a:rPr lang="pl-PL" altLang="zh-CN" sz="2000" b="1" dirty="0">
                <a:solidFill>
                  <a:srgbClr val="000000"/>
                </a:solidFill>
                <a:latin typeface="Consolas" panose="020B0609020204030204" pitchFamily="49" charset="0"/>
              </a:rPr>
              <a:t>&amp; out, </a:t>
            </a:r>
            <a:r>
              <a:rPr lang="pl-PL" altLang="zh-CN" sz="2000" b="1" dirty="0" err="1">
                <a:solidFill>
                  <a:srgbClr val="B40062"/>
                </a:solidFill>
                <a:latin typeface="Consolas" panose="020B0609020204030204" pitchFamily="49" charset="0"/>
              </a:rPr>
              <a:t>const</a:t>
            </a:r>
            <a:r>
              <a:rPr lang="pl-PL" altLang="zh-CN" sz="2000" b="1" dirty="0">
                <a:solidFill>
                  <a:srgbClr val="000000"/>
                </a:solidFill>
                <a:latin typeface="Consolas" panose="020B0609020204030204" pitchFamily="49" charset="0"/>
              </a:rPr>
              <a:t> Test&amp; </a:t>
            </a:r>
            <a:r>
              <a:rPr lang="pl-PL" altLang="zh-CN" sz="2000" b="1" dirty="0" err="1">
                <a:solidFill>
                  <a:srgbClr val="000000"/>
                </a:solidFill>
                <a:latin typeface="Consolas" panose="020B0609020204030204" pitchFamily="49" charset="0"/>
              </a:rPr>
              <a:t>src</a:t>
            </a:r>
            <a:r>
              <a:rPr lang="pl-PL" altLang="zh-CN" sz="2000" b="1" dirty="0">
                <a:solidFill>
                  <a:srgbClr val="000000"/>
                </a:solidFill>
                <a:latin typeface="Consolas" panose="020B0609020204030204" pitchFamily="49" charset="0"/>
              </a:rPr>
              <a:t>) {</a:t>
            </a:r>
          </a:p>
          <a:p>
            <a:r>
              <a:rPr lang="pl-PL" altLang="zh-CN" sz="2000" b="1" dirty="0">
                <a:solidFill>
                  <a:srgbClr val="000000"/>
                </a:solidFill>
                <a:latin typeface="Consolas" panose="020B0609020204030204" pitchFamily="49" charset="0"/>
              </a:rPr>
              <a:t>	out &lt;&lt; </a:t>
            </a:r>
            <a:r>
              <a:rPr lang="pl-PL" altLang="zh-CN" sz="2000" b="1" dirty="0" err="1">
                <a:solidFill>
                  <a:srgbClr val="000000"/>
                </a:solidFill>
                <a:latin typeface="Consolas" panose="020B0609020204030204" pitchFamily="49" charset="0"/>
              </a:rPr>
              <a:t>src.id</a:t>
            </a:r>
            <a:r>
              <a:rPr lang="pl-PL" altLang="zh-CN" sz="2000" b="1" dirty="0">
                <a:solidFill>
                  <a:srgbClr val="000000"/>
                </a:solidFill>
                <a:latin typeface="Consolas" panose="020B0609020204030204" pitchFamily="49" charset="0"/>
              </a:rPr>
              <a:t> &lt;&lt; </a:t>
            </a:r>
            <a:r>
              <a:rPr lang="pl-PL" altLang="zh-CN" sz="2000" b="1" dirty="0" err="1">
                <a:solidFill>
                  <a:srgbClr val="000000"/>
                </a:solidFill>
                <a:latin typeface="Consolas" panose="020B0609020204030204" pitchFamily="49" charset="0"/>
              </a:rPr>
              <a:t>endl</a:t>
            </a:r>
            <a:r>
              <a:rPr lang="pl-PL" altLang="zh-CN" sz="2000" b="1" dirty="0">
                <a:solidFill>
                  <a:srgbClr val="000000"/>
                </a:solidFill>
                <a:latin typeface="Consolas" panose="020B0609020204030204" pitchFamily="49" charset="0"/>
              </a:rPr>
              <a:t>;</a:t>
            </a:r>
          </a:p>
          <a:p>
            <a:r>
              <a:rPr lang="pl-PL" altLang="zh-CN" sz="2000" b="1" dirty="0">
                <a:solidFill>
                  <a:srgbClr val="000000"/>
                </a:solidFill>
                <a:latin typeface="Consolas" panose="020B0609020204030204" pitchFamily="49" charset="0"/>
              </a:rPr>
              <a:t>	</a:t>
            </a:r>
            <a:r>
              <a:rPr lang="pl-PL" altLang="zh-CN" sz="2000" b="1" dirty="0">
                <a:solidFill>
                  <a:srgbClr val="B40062"/>
                </a:solidFill>
                <a:latin typeface="Consolas" panose="020B0609020204030204" pitchFamily="49" charset="0"/>
              </a:rPr>
              <a:t>return</a:t>
            </a:r>
            <a:r>
              <a:rPr lang="pl-PL" altLang="zh-CN" sz="2000" b="1" dirty="0">
                <a:solidFill>
                  <a:srgbClr val="000000"/>
                </a:solidFill>
                <a:latin typeface="Consolas" panose="020B0609020204030204" pitchFamily="49" charset="0"/>
              </a:rPr>
              <a:t> out;</a:t>
            </a:r>
          </a:p>
          <a:p>
            <a:r>
              <a:rPr lang="pl-PL" altLang="zh-CN" sz="2000" b="1" dirty="0">
                <a:solidFill>
                  <a:srgbClr val="000000"/>
                </a:solidFill>
                <a:latin typeface="Consolas" panose="020B0609020204030204" pitchFamily="49" charset="0"/>
              </a:rPr>
              <a:t>} </a:t>
            </a:r>
            <a:endParaRPr lang="zh-CN" altLang="en-US" sz="2000" dirty="0"/>
          </a:p>
        </p:txBody>
      </p:sp>
    </p:spTree>
    <p:extLst>
      <p:ext uri="{BB962C8B-B14F-4D97-AF65-F5344CB8AC3E}">
        <p14:creationId xmlns:p14="http://schemas.microsoft.com/office/powerpoint/2010/main" val="28512306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课后阅读</a:t>
            </a:r>
          </a:p>
        </p:txBody>
      </p:sp>
      <p:sp>
        <p:nvSpPr>
          <p:cNvPr id="3" name="内容占位符 2"/>
          <p:cNvSpPr>
            <a:spLocks noGrp="1"/>
          </p:cNvSpPr>
          <p:nvPr>
            <p:ph idx="1"/>
          </p:nvPr>
        </p:nvSpPr>
        <p:spPr/>
        <p:txBody>
          <a:bodyPr/>
          <a:lstStyle/>
          <a:p>
            <a:r>
              <a:rPr kumimoji="1" lang="en-US" altLang="zh-CN" dirty="0"/>
              <a:t>《</a:t>
            </a:r>
            <a:r>
              <a:rPr kumimoji="1" lang="en-US" altLang="zh-CN" dirty="0" err="1"/>
              <a:t>c++</a:t>
            </a:r>
            <a:r>
              <a:rPr kumimoji="1" lang="zh-CN" altLang="en-US" dirty="0"/>
              <a:t>编程思想</a:t>
            </a:r>
            <a:r>
              <a:rPr kumimoji="1" lang="en-US" altLang="zh-CN" dirty="0"/>
              <a:t>》</a:t>
            </a:r>
          </a:p>
          <a:p>
            <a:pPr lvl="1"/>
            <a:r>
              <a:rPr kumimoji="1" lang="zh-CN" altLang="en-US" dirty="0"/>
              <a:t>初始化与清除，第</a:t>
            </a:r>
            <a:r>
              <a:rPr kumimoji="1" lang="en-US" altLang="zh-CN" dirty="0"/>
              <a:t>6</a:t>
            </a:r>
            <a:r>
              <a:rPr kumimoji="1" lang="zh-CN" altLang="en-US" dirty="0"/>
              <a:t>章</a:t>
            </a:r>
            <a:endParaRPr kumimoji="1" lang="en-US" altLang="zh-CN" dirty="0"/>
          </a:p>
          <a:p>
            <a:pPr lvl="1"/>
            <a:r>
              <a:rPr kumimoji="1" lang="zh-CN" altLang="en-US" dirty="0"/>
              <a:t>运算符重载，第</a:t>
            </a:r>
            <a:r>
              <a:rPr kumimoji="1" lang="en-US" altLang="zh-CN" dirty="0"/>
              <a:t>12</a:t>
            </a:r>
            <a:r>
              <a:rPr kumimoji="1" lang="zh-CN" altLang="en-US" dirty="0"/>
              <a:t>章</a:t>
            </a:r>
            <a:endParaRPr kumimoji="1" lang="en-US" altLang="zh-CN"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1793B-50BA-4B01-A4B4-67633F1FBF35}"/>
              </a:ext>
            </a:extLst>
          </p:cNvPr>
          <p:cNvSpPr>
            <a:spLocks noGrp="1"/>
          </p:cNvSpPr>
          <p:nvPr>
            <p:ph type="title"/>
          </p:nvPr>
        </p:nvSpPr>
        <p:spPr/>
        <p:txBody>
          <a:bodyPr/>
          <a:lstStyle/>
          <a:p>
            <a:r>
              <a:rPr lang="zh-CN" altLang="en-US" dirty="0"/>
              <a:t>课后练习（不需提交）</a:t>
            </a:r>
          </a:p>
        </p:txBody>
      </p:sp>
      <p:sp>
        <p:nvSpPr>
          <p:cNvPr id="3" name="内容占位符 2">
            <a:extLst>
              <a:ext uri="{FF2B5EF4-FFF2-40B4-BE49-F238E27FC236}">
                <a16:creationId xmlns:a16="http://schemas.microsoft.com/office/drawing/2014/main" id="{11132522-92B9-4DE3-97E0-4DC0B8FA16ED}"/>
              </a:ext>
            </a:extLst>
          </p:cNvPr>
          <p:cNvSpPr>
            <a:spLocks noGrp="1"/>
          </p:cNvSpPr>
          <p:nvPr>
            <p:ph idx="1"/>
          </p:nvPr>
        </p:nvSpPr>
        <p:spPr>
          <a:xfrm>
            <a:off x="548097" y="1422948"/>
            <a:ext cx="8047806" cy="4749029"/>
          </a:xfrm>
        </p:spPr>
        <p:txBody>
          <a:bodyPr/>
          <a:lstStyle/>
          <a:p>
            <a:r>
              <a:rPr lang="zh-CN" altLang="en-US" dirty="0"/>
              <a:t>不给成员变量初始化会怎样？</a:t>
            </a:r>
            <a:endParaRPr lang="en-US" altLang="zh-CN" dirty="0"/>
          </a:p>
          <a:p>
            <a:pPr lvl="1"/>
            <a:r>
              <a:rPr lang="zh-CN" altLang="en-US" dirty="0"/>
              <a:t>看下列代码，猜猜运行结果</a:t>
            </a:r>
            <a:endParaRPr lang="en-US" altLang="zh-CN" dirty="0"/>
          </a:p>
        </p:txBody>
      </p:sp>
      <p:sp>
        <p:nvSpPr>
          <p:cNvPr id="4" name="灯片编号占位符 3">
            <a:extLst>
              <a:ext uri="{FF2B5EF4-FFF2-40B4-BE49-F238E27FC236}">
                <a16:creationId xmlns:a16="http://schemas.microsoft.com/office/drawing/2014/main" id="{F3DBB2BB-D9A6-4EB0-8417-AB2C865ABFEC}"/>
              </a:ext>
            </a:extLst>
          </p:cNvPr>
          <p:cNvSpPr>
            <a:spLocks noGrp="1"/>
          </p:cNvSpPr>
          <p:nvPr>
            <p:ph type="sldNum" sz="quarter" idx="12"/>
          </p:nvPr>
        </p:nvSpPr>
        <p:spPr/>
        <p:txBody>
          <a:bodyPr/>
          <a:lstStyle/>
          <a:p>
            <a:pPr>
              <a:defRPr/>
            </a:pPr>
            <a:fld id="{BFD7BE51-03DD-4CCA-8227-D775462981B4}" type="slidenum">
              <a:rPr lang="en-US" altLang="zh-CN" smtClean="0"/>
              <a:t>64</a:t>
            </a:fld>
            <a:endParaRPr lang="en-US" altLang="zh-CN"/>
          </a:p>
        </p:txBody>
      </p:sp>
      <p:sp>
        <p:nvSpPr>
          <p:cNvPr id="5" name="文本框 4">
            <a:extLst>
              <a:ext uri="{FF2B5EF4-FFF2-40B4-BE49-F238E27FC236}">
                <a16:creationId xmlns:a16="http://schemas.microsoft.com/office/drawing/2014/main" id="{E7F285EE-996F-43E6-ADBE-FEC3775F2839}"/>
              </a:ext>
            </a:extLst>
          </p:cNvPr>
          <p:cNvSpPr txBox="1"/>
          <p:nvPr/>
        </p:nvSpPr>
        <p:spPr>
          <a:xfrm>
            <a:off x="1907704" y="2250455"/>
            <a:ext cx="5134739" cy="4524315"/>
          </a:xfrm>
          <a:prstGeom prst="rect">
            <a:avLst/>
          </a:prstGeom>
          <a:noFill/>
        </p:spPr>
        <p:txBody>
          <a:bodyPr wrap="none" rtlCol="0">
            <a:spAutoFit/>
          </a:bodyPr>
          <a:lstStyle/>
          <a:p>
            <a:r>
              <a:rPr lang="en-US" altLang="zh-CN" sz="1600" b="1" dirty="0">
                <a:solidFill>
                  <a:srgbClr val="B40062"/>
                </a:solidFill>
                <a:latin typeface="Consolas" panose="020B0609020204030204" pitchFamily="49" charset="0"/>
              </a:rPr>
              <a:t>#include &lt;iostream&gt;</a:t>
            </a:r>
          </a:p>
          <a:p>
            <a:r>
              <a:rPr lang="en-US" altLang="zh-CN" sz="1600" b="1" dirty="0">
                <a:solidFill>
                  <a:srgbClr val="B40062"/>
                </a:solidFill>
                <a:latin typeface="Consolas" panose="020B0609020204030204" pitchFamily="49" charset="0"/>
              </a:rPr>
              <a:t>using namespace </a:t>
            </a:r>
            <a:r>
              <a:rPr lang="en-US" altLang="zh-CN" sz="1600" b="1" dirty="0">
                <a:latin typeface="Consolas" panose="020B0609020204030204" pitchFamily="49" charset="0"/>
              </a:rPr>
              <a:t>std;</a:t>
            </a:r>
          </a:p>
          <a:p>
            <a:r>
              <a:rPr lang="en-US" altLang="zh-CN" sz="1600" b="1" dirty="0">
                <a:solidFill>
                  <a:srgbClr val="B40062"/>
                </a:solidFill>
                <a:latin typeface="Consolas" panose="020B0609020204030204" pitchFamily="49" charset="0"/>
              </a:rPr>
              <a:t>class</a:t>
            </a:r>
            <a:r>
              <a:rPr lang="en-US" altLang="zh-CN" sz="1600" b="1" dirty="0">
                <a:latin typeface="Consolas" panose="020B0609020204030204" pitchFamily="49" charset="0"/>
              </a:rPr>
              <a:t> A</a:t>
            </a:r>
          </a:p>
          <a:p>
            <a:r>
              <a:rPr lang="en-US" altLang="zh-CN" sz="1600" b="1" dirty="0">
                <a:latin typeface="Consolas" panose="020B0609020204030204" pitchFamily="49" charset="0"/>
              </a:rPr>
              <a:t>{</a:t>
            </a:r>
          </a:p>
          <a:p>
            <a:r>
              <a:rPr lang="en-US" altLang="zh-CN" sz="1600" b="1" dirty="0">
                <a:solidFill>
                  <a:srgbClr val="B40062"/>
                </a:solidFill>
                <a:latin typeface="Consolas" panose="020B0609020204030204" pitchFamily="49" charset="0"/>
              </a:rPr>
              <a:t>public</a:t>
            </a:r>
            <a:r>
              <a:rPr lang="en-US" altLang="zh-CN" sz="1600" b="1" dirty="0">
                <a:latin typeface="Consolas" panose="020B0609020204030204" pitchFamily="49" charset="0"/>
              </a:rPr>
              <a:t>:</a:t>
            </a: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int</a:t>
            </a:r>
            <a:r>
              <a:rPr lang="en-US" altLang="zh-CN" sz="1600" b="1" dirty="0">
                <a:latin typeface="Consolas" panose="020B0609020204030204" pitchFamily="49" charset="0"/>
              </a:rPr>
              <a:t> a;</a:t>
            </a: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int</a:t>
            </a:r>
            <a:r>
              <a:rPr lang="en-US" altLang="zh-CN" sz="1600" b="1" dirty="0">
                <a:latin typeface="Consolas" panose="020B0609020204030204" pitchFamily="49" charset="0"/>
              </a:rPr>
              <a:t> b = 1;</a:t>
            </a:r>
          </a:p>
          <a:p>
            <a:r>
              <a:rPr lang="en-US" altLang="zh-CN" sz="1600" b="1" dirty="0">
                <a:latin typeface="Consolas" panose="020B0609020204030204" pitchFamily="49" charset="0"/>
              </a:rPr>
              <a:t>};</a:t>
            </a:r>
          </a:p>
          <a:p>
            <a:r>
              <a:rPr lang="en-US" altLang="zh-CN" sz="1600" b="1" dirty="0">
                <a:latin typeface="Consolas" panose="020B0609020204030204" pitchFamily="49" charset="0"/>
              </a:rPr>
              <a:t>A obj1;</a:t>
            </a:r>
          </a:p>
          <a:p>
            <a:r>
              <a:rPr lang="en-US" altLang="zh-CN" sz="1600" b="1" dirty="0">
                <a:solidFill>
                  <a:srgbClr val="B40062"/>
                </a:solidFill>
                <a:latin typeface="Consolas" panose="020B0609020204030204" pitchFamily="49" charset="0"/>
              </a:rPr>
              <a:t>int</a:t>
            </a:r>
            <a:r>
              <a:rPr lang="en-US" altLang="zh-CN" sz="1600" b="1" dirty="0">
                <a:latin typeface="Consolas" panose="020B0609020204030204" pitchFamily="49" charset="0"/>
              </a:rPr>
              <a:t> main()</a:t>
            </a:r>
          </a:p>
          <a:p>
            <a:r>
              <a:rPr lang="en-US" altLang="zh-CN" sz="1600" b="1" dirty="0">
                <a:latin typeface="Consolas" panose="020B0609020204030204" pitchFamily="49" charset="0"/>
              </a:rPr>
              <a:t>{</a:t>
            </a:r>
          </a:p>
          <a:p>
            <a:r>
              <a:rPr lang="en-US" altLang="zh-CN" sz="1600" b="1" dirty="0">
                <a:latin typeface="Consolas" panose="020B0609020204030204" pitchFamily="49" charset="0"/>
              </a:rPr>
              <a:t>	A obj2;</a:t>
            </a: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static</a:t>
            </a:r>
            <a:r>
              <a:rPr lang="en-US" altLang="zh-CN" sz="1600" b="1" dirty="0">
                <a:latin typeface="Consolas" panose="020B0609020204030204" pitchFamily="49" charset="0"/>
              </a:rPr>
              <a:t> A obj3;</a:t>
            </a:r>
          </a:p>
          <a:p>
            <a:r>
              <a:rPr lang="en-US" altLang="zh-CN" sz="1600" b="1" dirty="0">
                <a:latin typeface="Consolas" panose="020B0609020204030204" pitchFamily="49" charset="0"/>
              </a:rPr>
              <a:t>	</a:t>
            </a:r>
            <a:r>
              <a:rPr lang="en-US" altLang="zh-CN" sz="1600" b="1" dirty="0" err="1">
                <a:solidFill>
                  <a:srgbClr val="B40062"/>
                </a:solidFill>
                <a:latin typeface="Consolas" panose="020B0609020204030204" pitchFamily="49" charset="0"/>
              </a:rPr>
              <a:t>cout</a:t>
            </a:r>
            <a:r>
              <a:rPr lang="en-US" altLang="zh-CN" sz="1600" b="1" dirty="0">
                <a:latin typeface="Consolas" panose="020B0609020204030204" pitchFamily="49" charset="0"/>
              </a:rPr>
              <a:t> &lt;&lt; obj1.a &lt;&lt; " " &lt;&lt; obj1.b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r>
              <a:rPr lang="en-US" altLang="zh-CN" sz="1600" b="1" dirty="0">
                <a:latin typeface="Consolas" panose="020B0609020204030204" pitchFamily="49" charset="0"/>
              </a:rPr>
              <a:t>	</a:t>
            </a:r>
            <a:r>
              <a:rPr lang="en-US" altLang="zh-CN" sz="1600" b="1" dirty="0" err="1">
                <a:solidFill>
                  <a:srgbClr val="B40062"/>
                </a:solidFill>
                <a:latin typeface="Consolas" panose="020B0609020204030204" pitchFamily="49" charset="0"/>
              </a:rPr>
              <a:t>cout</a:t>
            </a:r>
            <a:r>
              <a:rPr lang="en-US" altLang="zh-CN" sz="1600" b="1" dirty="0">
                <a:latin typeface="Consolas" panose="020B0609020204030204" pitchFamily="49" charset="0"/>
              </a:rPr>
              <a:t> &lt;&lt; obj2.a &lt;&lt; " " &lt;&lt; obj3.b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r>
              <a:rPr lang="en-US" altLang="zh-CN" sz="1600" b="1" dirty="0">
                <a:latin typeface="Consolas" panose="020B0609020204030204" pitchFamily="49" charset="0"/>
              </a:rPr>
              <a:t>	</a:t>
            </a:r>
            <a:r>
              <a:rPr lang="en-US" altLang="zh-CN" sz="1600" b="1" dirty="0" err="1">
                <a:solidFill>
                  <a:srgbClr val="B40062"/>
                </a:solidFill>
                <a:latin typeface="Consolas" panose="020B0609020204030204" pitchFamily="49" charset="0"/>
              </a:rPr>
              <a:t>cout</a:t>
            </a:r>
            <a:r>
              <a:rPr lang="en-US" altLang="zh-CN" sz="1600" b="1" dirty="0">
                <a:latin typeface="Consolas" panose="020B0609020204030204" pitchFamily="49" charset="0"/>
              </a:rPr>
              <a:t> &lt;&lt; obj3.a &lt;&lt; " " &lt;&lt; obj3.b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r>
              <a:rPr lang="en-US" altLang="zh-CN" sz="1600" b="1" dirty="0">
                <a:latin typeface="Consolas" panose="020B0609020204030204" pitchFamily="49" charset="0"/>
              </a:rPr>
              <a:t>	</a:t>
            </a:r>
            <a:r>
              <a:rPr lang="en-US" altLang="zh-CN" sz="1600" b="1" dirty="0">
                <a:solidFill>
                  <a:srgbClr val="B40062"/>
                </a:solidFill>
                <a:latin typeface="Consolas" panose="020B0609020204030204" pitchFamily="49" charset="0"/>
              </a:rPr>
              <a:t>return</a:t>
            </a:r>
            <a:r>
              <a:rPr lang="en-US" altLang="zh-CN" sz="1600" b="1" dirty="0">
                <a:latin typeface="Consolas" panose="020B0609020204030204" pitchFamily="49" charset="0"/>
              </a:rPr>
              <a:t> 0;</a:t>
            </a:r>
          </a:p>
          <a:p>
            <a:r>
              <a:rPr lang="en-US" altLang="zh-CN" sz="1600" b="1" dirty="0">
                <a:latin typeface="Consolas" panose="020B0609020204030204" pitchFamily="49" charset="0"/>
              </a:rPr>
              <a:t>}</a:t>
            </a:r>
            <a:endParaRPr lang="zh-CN" altLang="en-US" sz="1600" b="1" dirty="0">
              <a:latin typeface="Consolas" panose="020B0609020204030204" pitchFamily="49" charset="0"/>
            </a:endParaRPr>
          </a:p>
        </p:txBody>
      </p:sp>
    </p:spTree>
    <p:extLst>
      <p:ext uri="{BB962C8B-B14F-4D97-AF65-F5344CB8AC3E}">
        <p14:creationId xmlns:p14="http://schemas.microsoft.com/office/powerpoint/2010/main" val="2969645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1793B-50BA-4B01-A4B4-67633F1FBF35}"/>
              </a:ext>
            </a:extLst>
          </p:cNvPr>
          <p:cNvSpPr>
            <a:spLocks noGrp="1"/>
          </p:cNvSpPr>
          <p:nvPr>
            <p:ph type="title"/>
          </p:nvPr>
        </p:nvSpPr>
        <p:spPr/>
        <p:txBody>
          <a:bodyPr/>
          <a:lstStyle/>
          <a:p>
            <a:r>
              <a:rPr lang="zh-CN" altLang="en-US" dirty="0"/>
              <a:t>课后练习（不需提交）</a:t>
            </a:r>
          </a:p>
        </p:txBody>
      </p:sp>
      <p:sp>
        <p:nvSpPr>
          <p:cNvPr id="3" name="内容占位符 2">
            <a:extLst>
              <a:ext uri="{FF2B5EF4-FFF2-40B4-BE49-F238E27FC236}">
                <a16:creationId xmlns:a16="http://schemas.microsoft.com/office/drawing/2014/main" id="{11132522-92B9-4DE3-97E0-4DC0B8FA16ED}"/>
              </a:ext>
            </a:extLst>
          </p:cNvPr>
          <p:cNvSpPr>
            <a:spLocks noGrp="1"/>
          </p:cNvSpPr>
          <p:nvPr>
            <p:ph idx="1"/>
          </p:nvPr>
        </p:nvSpPr>
        <p:spPr>
          <a:xfrm>
            <a:off x="548097" y="1422948"/>
            <a:ext cx="8047806" cy="4749029"/>
          </a:xfrm>
        </p:spPr>
        <p:txBody>
          <a:bodyPr/>
          <a:lstStyle/>
          <a:p>
            <a:r>
              <a:rPr lang="zh-CN" altLang="en-US" dirty="0"/>
              <a:t>提示</a:t>
            </a:r>
            <a:endParaRPr lang="en-US" altLang="zh-CN" dirty="0"/>
          </a:p>
          <a:p>
            <a:pPr lvl="1"/>
            <a:r>
              <a:rPr lang="zh-CN" altLang="en-US" dirty="0"/>
              <a:t>全局变量和函数静态变量会自动置</a:t>
            </a:r>
            <a:r>
              <a:rPr lang="en-US" altLang="zh-CN" dirty="0"/>
              <a:t>0</a:t>
            </a:r>
          </a:p>
          <a:p>
            <a:pPr lvl="1"/>
            <a:r>
              <a:rPr lang="zh-CN" altLang="en-US" dirty="0"/>
              <a:t>局部变量一般不会自动初始化，其值为未定义。具体运行结果可能会和系统、编译器有关。</a:t>
            </a:r>
            <a:endParaRPr lang="en-US" altLang="zh-CN" dirty="0"/>
          </a:p>
          <a:p>
            <a:pPr lvl="1"/>
            <a:endParaRPr lang="en-US" altLang="zh-CN" dirty="0"/>
          </a:p>
          <a:p>
            <a:r>
              <a:rPr lang="zh-CN" altLang="en-US" dirty="0"/>
              <a:t>拓展阅读</a:t>
            </a:r>
            <a:endParaRPr lang="en-US" altLang="zh-CN" dirty="0"/>
          </a:p>
          <a:p>
            <a:pPr lvl="1"/>
            <a:r>
              <a:rPr lang="en-US" altLang="zh-CN" dirty="0"/>
              <a:t>https://blog.csdn.net/dog250/article/details/107403337</a:t>
            </a:r>
          </a:p>
          <a:p>
            <a:pPr lvl="2"/>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F3DBB2BB-D9A6-4EB0-8417-AB2C865ABFEC}"/>
              </a:ext>
            </a:extLst>
          </p:cNvPr>
          <p:cNvSpPr>
            <a:spLocks noGrp="1"/>
          </p:cNvSpPr>
          <p:nvPr>
            <p:ph type="sldNum" sz="quarter" idx="12"/>
          </p:nvPr>
        </p:nvSpPr>
        <p:spPr/>
        <p:txBody>
          <a:bodyPr/>
          <a:lstStyle/>
          <a:p>
            <a:pPr>
              <a:defRPr/>
            </a:pPr>
            <a:fld id="{BFD7BE51-03DD-4CCA-8227-D775462981B4}" type="slidenum">
              <a:rPr lang="en-US" altLang="zh-CN" smtClean="0"/>
              <a:t>65</a:t>
            </a:fld>
            <a:endParaRPr lang="en-US" altLang="zh-CN"/>
          </a:p>
        </p:txBody>
      </p:sp>
    </p:spTree>
    <p:extLst>
      <p:ext uri="{BB962C8B-B14F-4D97-AF65-F5344CB8AC3E}">
        <p14:creationId xmlns:p14="http://schemas.microsoft.com/office/powerpoint/2010/main" val="15973465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54103-C218-4814-BC6F-20D41C1371C5}"/>
              </a:ext>
            </a:extLst>
          </p:cNvPr>
          <p:cNvSpPr>
            <a:spLocks noGrp="1"/>
          </p:cNvSpPr>
          <p:nvPr>
            <p:ph type="title"/>
          </p:nvPr>
        </p:nvSpPr>
        <p:spPr/>
        <p:txBody>
          <a:bodyPr/>
          <a:lstStyle/>
          <a:p>
            <a:r>
              <a:rPr lang="zh-CN" altLang="en-US" dirty="0"/>
              <a:t>课后练习（不需提交）</a:t>
            </a:r>
          </a:p>
        </p:txBody>
      </p:sp>
      <p:sp>
        <p:nvSpPr>
          <p:cNvPr id="3" name="内容占位符 2">
            <a:extLst>
              <a:ext uri="{FF2B5EF4-FFF2-40B4-BE49-F238E27FC236}">
                <a16:creationId xmlns:a16="http://schemas.microsoft.com/office/drawing/2014/main" id="{55823F0C-C3CE-4844-949A-63D07E2514ED}"/>
              </a:ext>
            </a:extLst>
          </p:cNvPr>
          <p:cNvSpPr>
            <a:spLocks noGrp="1"/>
          </p:cNvSpPr>
          <p:nvPr>
            <p:ph idx="1"/>
          </p:nvPr>
        </p:nvSpPr>
        <p:spPr/>
        <p:txBody>
          <a:bodyPr/>
          <a:lstStyle/>
          <a:p>
            <a:r>
              <a:rPr lang="zh-CN" altLang="en-US" dirty="0"/>
              <a:t>试试运算符重载吧</a:t>
            </a:r>
            <a:endParaRPr lang="en-US" altLang="zh-CN" dirty="0"/>
          </a:p>
          <a:p>
            <a:pPr lvl="1"/>
            <a:r>
              <a:rPr lang="zh-CN" altLang="en-US" dirty="0"/>
              <a:t>我们知道，</a:t>
            </a:r>
            <a:r>
              <a:rPr lang="en-US" altLang="zh-CN" dirty="0"/>
              <a:t>int</a:t>
            </a:r>
            <a:r>
              <a:rPr lang="zh-CN" altLang="en-US" dirty="0"/>
              <a:t>的范围是</a:t>
            </a:r>
            <a:r>
              <a:rPr lang="en-US" altLang="zh-CN" dirty="0"/>
              <a:t>-2^31~2^31-1</a:t>
            </a:r>
            <a:r>
              <a:rPr lang="zh-CN" altLang="en-US" dirty="0"/>
              <a:t>。请你实现一个范围更大的</a:t>
            </a:r>
            <a:r>
              <a:rPr lang="en-US" altLang="zh-CN" dirty="0"/>
              <a:t>Int</a:t>
            </a:r>
            <a:r>
              <a:rPr lang="zh-CN" altLang="en-US" dirty="0"/>
              <a:t>，定义如下</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尝试重载运算符</a:t>
            </a:r>
            <a:endParaRPr lang="en-US" altLang="zh-CN" dirty="0"/>
          </a:p>
          <a:p>
            <a:pPr lvl="2"/>
            <a:r>
              <a:rPr lang="zh-CN" altLang="en-US" dirty="0"/>
              <a:t>可以试试成员函数重载与全局重载两种方法</a:t>
            </a:r>
            <a:endParaRPr lang="en-US" altLang="zh-CN" dirty="0"/>
          </a:p>
          <a:p>
            <a:pPr lvl="2"/>
            <a:r>
              <a:rPr lang="zh-CN" altLang="en-US" dirty="0"/>
              <a:t>下一页给出几个最核心的几个运算符，更多的查看课上运算符列表</a:t>
            </a:r>
            <a:endParaRPr lang="en-US" altLang="zh-CN" dirty="0"/>
          </a:p>
        </p:txBody>
      </p:sp>
      <p:sp>
        <p:nvSpPr>
          <p:cNvPr id="4" name="灯片编号占位符 3">
            <a:extLst>
              <a:ext uri="{FF2B5EF4-FFF2-40B4-BE49-F238E27FC236}">
                <a16:creationId xmlns:a16="http://schemas.microsoft.com/office/drawing/2014/main" id="{68520AF4-1783-4AF1-BDE8-5905E9C29EC1}"/>
              </a:ext>
            </a:extLst>
          </p:cNvPr>
          <p:cNvSpPr>
            <a:spLocks noGrp="1"/>
          </p:cNvSpPr>
          <p:nvPr>
            <p:ph type="sldNum" sz="quarter" idx="12"/>
          </p:nvPr>
        </p:nvSpPr>
        <p:spPr/>
        <p:txBody>
          <a:bodyPr/>
          <a:lstStyle/>
          <a:p>
            <a:pPr>
              <a:defRPr/>
            </a:pPr>
            <a:fld id="{BFD7BE51-03DD-4CCA-8227-D775462981B4}" type="slidenum">
              <a:rPr lang="en-US" altLang="zh-CN" smtClean="0"/>
              <a:t>66</a:t>
            </a:fld>
            <a:endParaRPr lang="en-US" altLang="zh-CN"/>
          </a:p>
        </p:txBody>
      </p:sp>
      <p:sp>
        <p:nvSpPr>
          <p:cNvPr id="5" name="文本框 4">
            <a:extLst>
              <a:ext uri="{FF2B5EF4-FFF2-40B4-BE49-F238E27FC236}">
                <a16:creationId xmlns:a16="http://schemas.microsoft.com/office/drawing/2014/main" id="{E980FEF3-DB6F-4B47-8B7F-D7700F8A4279}"/>
              </a:ext>
            </a:extLst>
          </p:cNvPr>
          <p:cNvSpPr txBox="1"/>
          <p:nvPr/>
        </p:nvSpPr>
        <p:spPr>
          <a:xfrm>
            <a:off x="1619672" y="2924944"/>
            <a:ext cx="6609502" cy="1631216"/>
          </a:xfrm>
          <a:prstGeom prst="rect">
            <a:avLst/>
          </a:prstGeom>
          <a:noFill/>
        </p:spPr>
        <p:txBody>
          <a:bodyPr wrap="none" rtlCol="0">
            <a:spAutoFit/>
          </a:bodyPr>
          <a:lstStyle/>
          <a:p>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Int</a:t>
            </a:r>
          </a:p>
          <a:p>
            <a:r>
              <a:rPr lang="en-US" altLang="zh-CN" sz="2000" b="1" dirty="0">
                <a:latin typeface="Consolas" panose="020B0609020204030204" pitchFamily="49" charset="0"/>
              </a:rPr>
              <a:t>{</a:t>
            </a:r>
          </a:p>
          <a:p>
            <a:r>
              <a:rPr lang="en-US" altLang="zh-CN" sz="2000" b="1" dirty="0">
                <a:solidFill>
                  <a:srgbClr val="B40062"/>
                </a:solidFill>
                <a:latin typeface="Consolas" panose="020B0609020204030204" pitchFamily="49" charset="0"/>
              </a:rPr>
              <a:t>private</a:t>
            </a:r>
            <a:r>
              <a:rPr lang="en-US" altLang="zh-CN" sz="2000" b="1" dirty="0">
                <a:latin typeface="Consolas" panose="020B0609020204030204" pitchFamily="49" charset="0"/>
              </a:rPr>
              <a:t>:</a:t>
            </a:r>
          </a:p>
          <a:p>
            <a:r>
              <a:rPr lang="en-US" altLang="zh-CN" sz="2000" b="1" dirty="0">
                <a:latin typeface="Consolas" panose="020B0609020204030204" pitchFamily="49" charset="0"/>
              </a:rPr>
              <a:t>	int high, low; </a:t>
            </a:r>
            <a:r>
              <a:rPr lang="en-US" altLang="zh-CN" sz="2000" b="1" dirty="0">
                <a:solidFill>
                  <a:srgbClr val="008000"/>
                </a:solidFill>
                <a:latin typeface="Consolas" panose="020B0609020204030204" pitchFamily="49" charset="0"/>
              </a:rPr>
              <a:t>//</a:t>
            </a:r>
            <a:r>
              <a:rPr lang="zh-CN" altLang="en-US" sz="2000" b="1" dirty="0">
                <a:solidFill>
                  <a:srgbClr val="008000"/>
                </a:solidFill>
                <a:latin typeface="Consolas" panose="020B0609020204030204" pitchFamily="49" charset="0"/>
              </a:rPr>
              <a:t>实际值为</a:t>
            </a:r>
            <a:r>
              <a:rPr lang="en-US" altLang="zh-CN" sz="2000" b="1" dirty="0">
                <a:solidFill>
                  <a:srgbClr val="008000"/>
                </a:solidFill>
                <a:latin typeface="Consolas" panose="020B0609020204030204" pitchFamily="49" charset="0"/>
              </a:rPr>
              <a:t>high * 10^8 + low;</a:t>
            </a:r>
          </a:p>
          <a:p>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7515561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964488" cy="1325563"/>
          </a:xfrm>
        </p:spPr>
        <p:txBody>
          <a:bodyPr/>
          <a:lstStyle/>
          <a:p>
            <a:pPr lvl="1"/>
            <a:r>
              <a:rPr lang="zh-CN" altLang="en-US" b="1" dirty="0"/>
              <a:t>精简列表</a:t>
            </a:r>
          </a:p>
        </p:txBody>
      </p:sp>
      <p:sp>
        <p:nvSpPr>
          <p:cNvPr id="3" name="内容占位符 2"/>
          <p:cNvSpPr>
            <a:spLocks noGrp="1"/>
          </p:cNvSpPr>
          <p:nvPr>
            <p:ph idx="1"/>
          </p:nvPr>
        </p:nvSpPr>
        <p:spPr>
          <a:xfrm>
            <a:off x="637852" y="1442195"/>
            <a:ext cx="8367811" cy="5083149"/>
          </a:xfrm>
        </p:spPr>
        <p:txBody>
          <a:bodyPr/>
          <a:lstStyle/>
          <a:p>
            <a:r>
              <a:rPr lang="zh-CN" altLang="en-US" sz="2800" dirty="0">
                <a:sym typeface="+mn-ea"/>
              </a:rPr>
              <a:t>简单难度：</a:t>
            </a:r>
            <a:endParaRPr lang="en-US" altLang="zh-CN" sz="2800" dirty="0">
              <a:sym typeface="+mn-ea"/>
            </a:endParaRPr>
          </a:p>
          <a:p>
            <a:pPr lvl="1"/>
            <a:r>
              <a:rPr lang="zh-CN" altLang="en-US" dirty="0">
                <a:sym typeface="+mn-ea"/>
              </a:rPr>
              <a:t>双目算术运算符	</a:t>
            </a:r>
            <a:endParaRPr lang="zh-CN" altLang="en-US" dirty="0"/>
          </a:p>
          <a:p>
            <a:pPr lvl="2"/>
            <a:r>
              <a:rPr lang="zh-CN" altLang="en-US" sz="2400" dirty="0">
                <a:sym typeface="+mn-ea"/>
              </a:rPr>
              <a:t>+ (加)，-(减)</a:t>
            </a:r>
            <a:endParaRPr lang="zh-CN" altLang="en-US" dirty="0"/>
          </a:p>
          <a:p>
            <a:pPr lvl="1"/>
            <a:r>
              <a:rPr lang="zh-CN" altLang="en-US" sz="2800" dirty="0">
                <a:sym typeface="+mn-ea"/>
              </a:rPr>
              <a:t>关系运算符</a:t>
            </a:r>
            <a:endParaRPr lang="en-US" altLang="zh-CN" sz="2800" dirty="0">
              <a:sym typeface="+mn-ea"/>
            </a:endParaRPr>
          </a:p>
          <a:p>
            <a:pPr lvl="2"/>
            <a:r>
              <a:rPr lang="zh-CN" altLang="en-US" dirty="0">
                <a:sym typeface="+mn-ea"/>
              </a:rPr>
              <a:t>==(等于)， &lt; (小于)</a:t>
            </a:r>
            <a:endParaRPr lang="en-US" altLang="zh-CN" dirty="0">
              <a:sym typeface="+mn-ea"/>
            </a:endParaRPr>
          </a:p>
          <a:p>
            <a:r>
              <a:rPr lang="zh-CN" altLang="en-US" dirty="0">
                <a:sym typeface="+mn-ea"/>
              </a:rPr>
              <a:t>中等难度</a:t>
            </a:r>
            <a:endParaRPr lang="en-US" altLang="zh-CN" dirty="0">
              <a:sym typeface="+mn-ea"/>
            </a:endParaRPr>
          </a:p>
          <a:p>
            <a:pPr lvl="1"/>
            <a:r>
              <a:rPr lang="zh-CN" altLang="en-US" dirty="0">
                <a:sym typeface="+mn-ea"/>
              </a:rPr>
              <a:t>单目运算符 </a:t>
            </a:r>
            <a:r>
              <a:rPr lang="en-US" altLang="zh-CN" dirty="0">
                <a:sym typeface="+mn-ea"/>
              </a:rPr>
              <a:t>-</a:t>
            </a:r>
            <a:r>
              <a:rPr lang="zh-CN" altLang="en-US" dirty="0">
                <a:sym typeface="+mn-ea"/>
              </a:rPr>
              <a:t>（负号）</a:t>
            </a:r>
            <a:endParaRPr lang="en-US" altLang="zh-CN" dirty="0">
              <a:sym typeface="+mn-ea"/>
            </a:endParaRPr>
          </a:p>
          <a:p>
            <a:r>
              <a:rPr lang="zh-CN" altLang="en-US" dirty="0">
                <a:sym typeface="+mn-ea"/>
              </a:rPr>
              <a:t>高级难度</a:t>
            </a:r>
            <a:endParaRPr lang="en-US" altLang="zh-CN" dirty="0">
              <a:sym typeface="+mn-ea"/>
            </a:endParaRPr>
          </a:p>
          <a:p>
            <a:pPr lvl="1"/>
            <a:r>
              <a:rPr lang="zh-CN" altLang="en-US" dirty="0">
                <a:sym typeface="+mn-ea"/>
              </a:rPr>
              <a:t>（注意返回值是否需要引用，有什么区别？）</a:t>
            </a:r>
            <a:endParaRPr lang="en-US" altLang="zh-CN" dirty="0">
              <a:sym typeface="+mn-ea"/>
            </a:endParaRPr>
          </a:p>
          <a:p>
            <a:pPr lvl="1"/>
            <a:r>
              <a:rPr lang="zh-CN" altLang="en-US" dirty="0">
                <a:sym typeface="+mn-ea"/>
              </a:rPr>
              <a:t>自增运算符（前置和后置）两种 </a:t>
            </a:r>
            <a:r>
              <a:rPr lang="en-US" altLang="zh-CN" dirty="0">
                <a:sym typeface="+mn-ea"/>
              </a:rPr>
              <a:t>++</a:t>
            </a:r>
            <a:r>
              <a:rPr lang="zh-CN" altLang="en-US" dirty="0">
                <a:sym typeface="+mn-ea"/>
              </a:rPr>
              <a:t>（自增）</a:t>
            </a:r>
            <a:endParaRPr lang="en-US" altLang="zh-CN" dirty="0">
              <a:sym typeface="+mn-ea"/>
            </a:endParaRPr>
          </a:p>
          <a:p>
            <a:pPr lvl="1"/>
            <a:r>
              <a:rPr lang="zh-CN" altLang="en-US" dirty="0">
                <a:sym typeface="+mn-ea"/>
              </a:rPr>
              <a:t>赋值运算符 </a:t>
            </a:r>
            <a:r>
              <a:rPr lang="en-US" altLang="zh-CN" dirty="0">
                <a:sym typeface="+mn-ea"/>
              </a:rPr>
              <a:t>=, +=</a:t>
            </a:r>
          </a:p>
          <a:p>
            <a:pPr lvl="1"/>
            <a:r>
              <a:rPr lang="zh-CN" altLang="en-US" dirty="0">
                <a:sym typeface="+mn-ea"/>
              </a:rPr>
              <a:t>流运算符 </a:t>
            </a:r>
            <a:r>
              <a:rPr lang="en-US" altLang="zh-CN" dirty="0">
                <a:sym typeface="+mn-ea"/>
              </a:rPr>
              <a:t>(</a:t>
            </a:r>
            <a:r>
              <a:rPr lang="en-US" altLang="zh-CN" dirty="0" err="1">
                <a:sym typeface="+mn-ea"/>
              </a:rPr>
              <a:t>cout</a:t>
            </a:r>
            <a:r>
              <a:rPr lang="en-US" altLang="zh-CN" dirty="0">
                <a:sym typeface="+mn-ea"/>
              </a:rPr>
              <a:t>) &lt;&lt;, &gt;&gt;</a:t>
            </a:r>
          </a:p>
          <a:p>
            <a:pPr lvl="1"/>
            <a:endParaRPr lang="zh-CN" altLang="en-US" dirty="0"/>
          </a:p>
          <a:p>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67</a:t>
            </a:fld>
            <a:endParaRPr lang="en-US" altLang="zh-CN"/>
          </a:p>
        </p:txBody>
      </p:sp>
    </p:spTree>
    <p:extLst>
      <p:ext uri="{BB962C8B-B14F-4D97-AF65-F5344CB8AC3E}">
        <p14:creationId xmlns:p14="http://schemas.microsoft.com/office/powerpoint/2010/main" val="37808773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
        <p:nvSpPr>
          <p:cNvPr id="2" name="灯片编号占位符 1"/>
          <p:cNvSpPr>
            <a:spLocks noGrp="1"/>
          </p:cNvSpPr>
          <p:nvPr>
            <p:ph type="sldNum" sz="quarter" idx="12"/>
          </p:nvPr>
        </p:nvSpPr>
        <p:spPr/>
        <p:txBody>
          <a:bodyPr/>
          <a:lstStyle/>
          <a:p>
            <a:pPr>
              <a:defRPr/>
            </a:pPr>
            <a:fld id="{E5375CB7-C50A-49C3-BF10-448E10BBECBB}" type="slidenum">
              <a:rPr lang="en-US" altLang="zh-CN"/>
              <a:t>68</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a:t>
            </a:r>
          </a:p>
        </p:txBody>
      </p:sp>
      <p:sp>
        <p:nvSpPr>
          <p:cNvPr id="3" name="内容占位符 2"/>
          <p:cNvSpPr>
            <a:spLocks noGrp="1"/>
          </p:cNvSpPr>
          <p:nvPr>
            <p:ph idx="1"/>
          </p:nvPr>
        </p:nvSpPr>
        <p:spPr>
          <a:xfrm>
            <a:off x="548097" y="1442195"/>
            <a:ext cx="8047806" cy="4749029"/>
          </a:xfrm>
        </p:spPr>
        <p:txBody>
          <a:bodyPr/>
          <a:lstStyle/>
          <a:p>
            <a:r>
              <a:rPr kumimoji="1" lang="zh-CN" altLang="en-US" dirty="0"/>
              <a:t>构造函数没有返回值类型，函数名与类名相同</a:t>
            </a:r>
          </a:p>
          <a:p>
            <a:r>
              <a:rPr kumimoji="1" lang="zh-CN" altLang="en-US" dirty="0"/>
              <a:t>类的构造函数可以重载，即可以使用不同的函数参数进行对象初始化</a:t>
            </a:r>
          </a:p>
          <a:p>
            <a:pPr marL="0" indent="0">
              <a:buNone/>
            </a:pPr>
            <a:endParaRPr kumimoji="1" lang="zh-CN" altLang="en-US" dirty="0"/>
          </a:p>
        </p:txBody>
      </p:sp>
      <p:sp>
        <p:nvSpPr>
          <p:cNvPr id="5" name="矩形 4"/>
          <p:cNvSpPr/>
          <p:nvPr/>
        </p:nvSpPr>
        <p:spPr>
          <a:xfrm>
            <a:off x="2051720" y="3158966"/>
            <a:ext cx="5616624" cy="2862322"/>
          </a:xfrm>
          <a:prstGeom prst="rect">
            <a:avLst/>
          </a:prstGeom>
        </p:spPr>
        <p:txBody>
          <a:bodyPr wrap="square">
            <a:spAutoFit/>
          </a:bodyPr>
          <a:lstStyle/>
          <a:p>
            <a:r>
              <a:rPr lang="en-US" altLang="zh-CN" sz="2000" b="1" dirty="0">
                <a:solidFill>
                  <a:srgbClr val="B40062"/>
                </a:solidFill>
                <a:latin typeface="Consolas" panose="020B0609020204030204" pitchFamily="49" charset="0"/>
              </a:rPr>
              <a:t>class</a:t>
            </a:r>
            <a:r>
              <a:rPr lang="en-US" altLang="zh-CN" sz="2000" b="1" dirty="0">
                <a:solidFill>
                  <a:srgbClr val="000000"/>
                </a:solidFill>
                <a:latin typeface="Consolas" panose="020B0609020204030204" pitchFamily="49" charset="0"/>
              </a:rPr>
              <a:t> Student {</a:t>
            </a:r>
          </a:p>
          <a:p>
            <a:r>
              <a:rPr lang="en-US" altLang="zh-CN" sz="2000" b="1" dirty="0">
                <a:solidFill>
                  <a:srgbClr val="000000"/>
                </a:solidFill>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ID;</a:t>
            </a:r>
          </a:p>
          <a:p>
            <a:r>
              <a:rPr lang="en-US" altLang="zh-CN" sz="2000" b="1" dirty="0">
                <a:solidFill>
                  <a:srgbClr val="B40062"/>
                </a:solidFill>
                <a:latin typeface="Consolas" panose="020B0609020204030204" pitchFamily="49" charset="0"/>
              </a:rPr>
              <a:t>public</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id) { ID = id; }</a:t>
            </a:r>
          </a:p>
          <a:p>
            <a:r>
              <a:rPr lang="en-US" altLang="zh-CN" sz="2000" b="1" dirty="0">
                <a:solidFill>
                  <a:srgbClr val="000000"/>
                </a:solidFill>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year, </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order) { </a:t>
            </a:r>
          </a:p>
          <a:p>
            <a:r>
              <a:rPr lang="en-US" altLang="zh-CN" sz="2000" b="1" dirty="0">
                <a:solidFill>
                  <a:srgbClr val="000000"/>
                </a:solidFill>
                <a:latin typeface="Consolas" panose="020B0609020204030204" pitchFamily="49" charset="0"/>
              </a:rPr>
              <a:t>			</a:t>
            </a:r>
            <a:r>
              <a:rPr lang="en-US" altLang="zh-CN" sz="2000" b="1" dirty="0">
                <a:solidFill>
                  <a:srgbClr val="448993"/>
                </a:solidFill>
                <a:latin typeface="Consolas" panose="020B0609020204030204" pitchFamily="49" charset="0"/>
              </a:rPr>
              <a:t>ID</a:t>
            </a:r>
            <a:r>
              <a:rPr lang="en-US" altLang="zh-CN" sz="2000" b="1" dirty="0">
                <a:solidFill>
                  <a:srgbClr val="000000"/>
                </a:solidFill>
                <a:latin typeface="Consolas" panose="020B0609020204030204" pitchFamily="49" charset="0"/>
              </a:rPr>
              <a:t> = year * </a:t>
            </a:r>
            <a:r>
              <a:rPr lang="en-US" altLang="zh-CN" sz="2000" b="1" dirty="0">
                <a:solidFill>
                  <a:srgbClr val="000BFF"/>
                </a:solidFill>
                <a:latin typeface="Consolas" panose="020B0609020204030204" pitchFamily="49" charset="0"/>
              </a:rPr>
              <a:t>10000</a:t>
            </a:r>
            <a:r>
              <a:rPr lang="en-US" altLang="zh-CN" sz="2000" b="1" dirty="0">
                <a:solidFill>
                  <a:srgbClr val="000000"/>
                </a:solidFill>
                <a:latin typeface="Consolas" panose="020B0609020204030204" pitchFamily="49" charset="0"/>
              </a:rPr>
              <a:t> + order; </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a:t>
            </a:r>
            <a:endParaRPr lang="zh-CN" altLang="en-US" sz="2000" b="1"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7</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构造函数的初始化列表</a:t>
            </a:r>
          </a:p>
        </p:txBody>
      </p:sp>
      <p:sp>
        <p:nvSpPr>
          <p:cNvPr id="3" name="内容占位符 2"/>
          <p:cNvSpPr>
            <a:spLocks noGrp="1"/>
          </p:cNvSpPr>
          <p:nvPr>
            <p:ph idx="1"/>
          </p:nvPr>
        </p:nvSpPr>
        <p:spPr>
          <a:xfrm>
            <a:off x="611560" y="1196752"/>
            <a:ext cx="8047806" cy="4749029"/>
          </a:xfrm>
        </p:spPr>
        <p:txBody>
          <a:bodyPr/>
          <a:lstStyle/>
          <a:p>
            <a:pPr>
              <a:lnSpc>
                <a:spcPct val="110000"/>
              </a:lnSpc>
            </a:pPr>
            <a:r>
              <a:rPr kumimoji="1" lang="zh-CN" altLang="en-US" dirty="0"/>
              <a:t>构造函数可以使用初始化列表</a:t>
            </a:r>
            <a:r>
              <a:rPr kumimoji="1" lang="zh-CN" altLang="en-US" dirty="0">
                <a:solidFill>
                  <a:srgbClr val="FF0000"/>
                </a:solidFill>
              </a:rPr>
              <a:t>初始化成员数据</a:t>
            </a:r>
            <a:endParaRPr kumimoji="1" lang="en-US" altLang="zh-CN" dirty="0">
              <a:solidFill>
                <a:srgbClr val="FF0000"/>
              </a:solidFill>
            </a:endParaRPr>
          </a:p>
          <a:p>
            <a:pPr>
              <a:lnSpc>
                <a:spcPct val="110000"/>
              </a:lnSpc>
            </a:pPr>
            <a:r>
              <a:rPr kumimoji="1" lang="zh-CN" altLang="en-US" dirty="0"/>
              <a:t>该列表在定义构造函数时使用，位置在函数体之前、函数参数列表之后，以冒号作开头。</a:t>
            </a:r>
          </a:p>
          <a:p>
            <a:pPr>
              <a:lnSpc>
                <a:spcPct val="110000"/>
              </a:lnSpc>
            </a:pPr>
            <a:r>
              <a:rPr kumimoji="1" lang="zh-CN" altLang="en-US" dirty="0"/>
              <a:t>使用“数据成员</a:t>
            </a:r>
            <a:r>
              <a:rPr kumimoji="1" lang="en-US" altLang="zh-CN" dirty="0"/>
              <a:t>(</a:t>
            </a:r>
            <a:r>
              <a:rPr kumimoji="1" lang="zh-CN" altLang="en-US" dirty="0"/>
              <a:t>初始值</a:t>
            </a:r>
            <a:r>
              <a:rPr kumimoji="1" lang="en-US" altLang="zh-CN" dirty="0"/>
              <a:t>)</a:t>
            </a:r>
            <a:r>
              <a:rPr kumimoji="1" lang="zh-CN" altLang="en-US" dirty="0"/>
              <a:t>”的形式</a:t>
            </a:r>
          </a:p>
        </p:txBody>
      </p:sp>
      <p:sp>
        <p:nvSpPr>
          <p:cNvPr id="4" name="矩形 3"/>
          <p:cNvSpPr/>
          <p:nvPr/>
        </p:nvSpPr>
        <p:spPr>
          <a:xfrm>
            <a:off x="2051720" y="3564161"/>
            <a:ext cx="5400600" cy="3120662"/>
          </a:xfrm>
          <a:prstGeom prst="rect">
            <a:avLst/>
          </a:prstGeom>
        </p:spPr>
        <p:txBody>
          <a:bodyPr wrap="square">
            <a:spAutoFit/>
          </a:bodyPr>
          <a:lstStyle/>
          <a:p>
            <a:pPr>
              <a:lnSpc>
                <a:spcPct val="110000"/>
              </a:lnSpc>
            </a:pPr>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a:lnSpc>
                <a:spcPct val="110000"/>
              </a:lnSpc>
            </a:pPr>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声明</a:t>
            </a:r>
            <a:endParaRPr lang="en-US" altLang="zh-CN" sz="2000" b="1" dirty="0">
              <a:solidFill>
                <a:srgbClr val="00B050"/>
              </a:solidFill>
              <a:latin typeface="Consolas" panose="020B0609020204030204" pitchFamily="49" charset="0"/>
            </a:endParaRPr>
          </a:p>
          <a:p>
            <a:pPr>
              <a:lnSpc>
                <a:spcPct val="110000"/>
              </a:lnSpc>
            </a:pP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a:lnSpc>
                <a:spcPct val="110000"/>
              </a:lnSpc>
            </a:pPr>
            <a:r>
              <a:rPr lang="en-US" altLang="zh-CN" sz="2000" b="1" dirty="0">
                <a:latin typeface="Consolas" panose="020B0609020204030204" pitchFamily="49" charset="0"/>
              </a:rPr>
              <a:t>    </a:t>
            </a:r>
            <a:r>
              <a:rPr lang="en-US" altLang="zh-CN" sz="2000" b="1" dirty="0">
                <a:solidFill>
                  <a:srgbClr val="FF0000"/>
                </a:solidFill>
                <a:latin typeface="Consolas" panose="020B0609020204030204" pitchFamily="49" charset="0"/>
              </a:rPr>
              <a:t>Student(int id) : ID(id)</a:t>
            </a:r>
            <a:r>
              <a:rPr lang="zh-CN" altLang="en-US" sz="2000" b="1" dirty="0">
                <a:solidFill>
                  <a:srgbClr val="FF0000"/>
                </a:solidFill>
                <a:latin typeface="Consolas" panose="020B0609020204030204" pitchFamily="49" charset="0"/>
              </a:rPr>
              <a:t> </a:t>
            </a:r>
            <a:r>
              <a:rPr lang="en-US" altLang="zh-CN" sz="2000" b="1" dirty="0">
                <a:solidFill>
                  <a:srgbClr val="FF0000"/>
                </a:solidFill>
                <a:latin typeface="Consolas" panose="020B0609020204030204" pitchFamily="49" charset="0"/>
              </a:rPr>
              <a:t>{ }</a:t>
            </a:r>
          </a:p>
          <a:p>
            <a:pPr>
              <a:lnSpc>
                <a:spcPct val="110000"/>
              </a:lnSpc>
            </a:pPr>
            <a:r>
              <a:rPr lang="en-US" altLang="zh-CN" sz="2000" b="1" dirty="0">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year,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order) { </a:t>
            </a:r>
          </a:p>
          <a:p>
            <a:pPr>
              <a:lnSpc>
                <a:spcPct val="110000"/>
              </a:lnSpc>
            </a:pPr>
            <a:r>
              <a:rPr lang="en-US" altLang="zh-CN" sz="2000" b="1" dirty="0">
                <a:latin typeface="Consolas" panose="020B0609020204030204" pitchFamily="49" charset="0"/>
              </a:rPr>
              <a:t>			ID = year * 10000 + order; </a:t>
            </a:r>
          </a:p>
          <a:p>
            <a:pPr>
              <a:lnSpc>
                <a:spcPct val="110000"/>
              </a:lnSpc>
            </a:pPr>
            <a:r>
              <a:rPr lang="en-US" altLang="zh-CN" sz="2000" b="1" dirty="0">
                <a:latin typeface="Consolas" panose="020B0609020204030204" pitchFamily="49" charset="0"/>
              </a:rPr>
              <a:t>    }</a:t>
            </a:r>
          </a:p>
          <a:p>
            <a:pPr>
              <a:lnSpc>
                <a:spcPct val="110000"/>
              </a:lnSpc>
            </a:pPr>
            <a:r>
              <a:rPr lang="en-US" altLang="zh-CN" sz="2000" b="1" dirty="0">
                <a:latin typeface="Consolas" panose="020B0609020204030204" pitchFamily="49" charset="0"/>
              </a:rPr>
              <a:t>    ...</a:t>
            </a:r>
          </a:p>
          <a:p>
            <a:pPr>
              <a:lnSpc>
                <a:spcPct val="110000"/>
              </a:lnSpc>
            </a:pPr>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构造函数的初始化列表</a:t>
            </a:r>
          </a:p>
        </p:txBody>
      </p:sp>
      <p:sp>
        <p:nvSpPr>
          <p:cNvPr id="3" name="内容占位符 2"/>
          <p:cNvSpPr>
            <a:spLocks noGrp="1"/>
          </p:cNvSpPr>
          <p:nvPr>
            <p:ph idx="1"/>
          </p:nvPr>
        </p:nvSpPr>
        <p:spPr>
          <a:xfrm>
            <a:off x="611560" y="1196752"/>
            <a:ext cx="8047806" cy="4749029"/>
          </a:xfrm>
        </p:spPr>
        <p:txBody>
          <a:bodyPr/>
          <a:lstStyle/>
          <a:p>
            <a:pPr>
              <a:lnSpc>
                <a:spcPct val="110000"/>
              </a:lnSpc>
            </a:pPr>
            <a:r>
              <a:rPr kumimoji="1" lang="zh-CN" altLang="en-US" dirty="0"/>
              <a:t>初始化列表的成员是按照</a:t>
            </a:r>
            <a:r>
              <a:rPr kumimoji="1" lang="zh-CN" altLang="en-US" dirty="0">
                <a:solidFill>
                  <a:srgbClr val="FF0000"/>
                </a:solidFill>
              </a:rPr>
              <a:t>声明的顺序初始化</a:t>
            </a:r>
            <a:r>
              <a:rPr kumimoji="1" lang="zh-CN" altLang="en-US" dirty="0"/>
              <a:t>的，而不是按照出现在初始化列表中的顺序</a:t>
            </a:r>
          </a:p>
          <a:p>
            <a:pPr>
              <a:lnSpc>
                <a:spcPct val="110000"/>
              </a:lnSpc>
            </a:pPr>
            <a:r>
              <a:rPr kumimoji="1" lang="zh-CN" altLang="en-US" dirty="0"/>
              <a:t>在下面的代码中，编译器先初始化</a:t>
            </a:r>
            <a:r>
              <a:rPr kumimoji="1" lang="en-US" altLang="zh-CN" dirty="0"/>
              <a:t>ID1</a:t>
            </a:r>
            <a:r>
              <a:rPr kumimoji="1" lang="zh-CN" altLang="en-US" dirty="0"/>
              <a:t>，再初始化</a:t>
            </a:r>
            <a:r>
              <a:rPr kumimoji="1" lang="en-US" altLang="zh-CN" dirty="0"/>
              <a:t>ID2</a:t>
            </a:r>
            <a:r>
              <a:rPr kumimoji="1" lang="zh-CN" altLang="en-US" dirty="0"/>
              <a:t>，因此</a:t>
            </a:r>
            <a:r>
              <a:rPr kumimoji="1" lang="en-US" altLang="zh-CN" dirty="0"/>
              <a:t>ID1</a:t>
            </a:r>
            <a:r>
              <a:rPr kumimoji="1" lang="zh-CN" altLang="en-US" dirty="0"/>
              <a:t>的值将不可预测</a:t>
            </a:r>
          </a:p>
        </p:txBody>
      </p:sp>
      <p:sp>
        <p:nvSpPr>
          <p:cNvPr id="4" name="矩形 3"/>
          <p:cNvSpPr/>
          <p:nvPr/>
        </p:nvSpPr>
        <p:spPr>
          <a:xfrm>
            <a:off x="1533404" y="3463739"/>
            <a:ext cx="6204118" cy="2461260"/>
          </a:xfrm>
          <a:prstGeom prst="rect">
            <a:avLst/>
          </a:prstGeom>
        </p:spPr>
        <p:txBody>
          <a:bodyPr wrap="square">
            <a:spAutoFit/>
          </a:bodyPr>
          <a:lstStyle/>
          <a:p>
            <a:pPr>
              <a:lnSpc>
                <a:spcPct val="110000"/>
              </a:lnSpc>
            </a:pPr>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a:lnSpc>
                <a:spcPct val="110000"/>
              </a:lnSpc>
            </a:pPr>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ID1;</a:t>
            </a:r>
            <a:r>
              <a:rPr lang="en-US" altLang="zh-CN" sz="2000" b="1" dirty="0">
                <a:solidFill>
                  <a:srgbClr val="00B050"/>
                </a:solidFill>
                <a:latin typeface="Consolas" panose="020B0609020204030204" pitchFamily="49" charset="0"/>
              </a:rPr>
              <a:t> //</a:t>
            </a:r>
            <a:r>
              <a:rPr lang="zh-CN" altLang="en-US" sz="2000" b="1" dirty="0">
                <a:solidFill>
                  <a:srgbClr val="00B050"/>
                </a:solidFill>
                <a:latin typeface="Consolas" panose="020B0609020204030204" pitchFamily="49" charset="0"/>
              </a:rPr>
              <a:t>声明</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sym typeface="+mn-ea"/>
              </a:rPr>
              <a:t> </a:t>
            </a:r>
            <a:r>
              <a:rPr lang="en-US" altLang="zh-CN" sz="2000" b="1" dirty="0">
                <a:solidFill>
                  <a:srgbClr val="B40062"/>
                </a:solidFill>
                <a:latin typeface="Consolas" panose="020B0609020204030204" pitchFamily="49" charset="0"/>
                <a:sym typeface="+mn-ea"/>
              </a:rPr>
              <a:t>int</a:t>
            </a:r>
            <a:r>
              <a:rPr lang="en-US" altLang="zh-CN" sz="2000" b="1" dirty="0">
                <a:latin typeface="Consolas" panose="020B0609020204030204" pitchFamily="49" charset="0"/>
                <a:sym typeface="+mn-ea"/>
              </a:rPr>
              <a:t> ID2;</a:t>
            </a:r>
            <a:r>
              <a:rPr lang="en-US" altLang="zh-CN" sz="2000" b="1" dirty="0">
                <a:solidFill>
                  <a:srgbClr val="00B050"/>
                </a:solidFill>
                <a:latin typeface="Consolas" panose="020B0609020204030204" pitchFamily="49" charset="0"/>
              </a:rPr>
              <a:t> //</a:t>
            </a:r>
            <a:r>
              <a:rPr lang="zh-CN" altLang="en-US" sz="2000" b="1" dirty="0">
                <a:solidFill>
                  <a:srgbClr val="00B050"/>
                </a:solidFill>
                <a:latin typeface="Consolas" panose="020B0609020204030204" pitchFamily="49" charset="0"/>
              </a:rPr>
              <a:t>声明</a:t>
            </a:r>
            <a:endParaRPr lang="en-US" altLang="zh-CN" sz="2000" b="1" dirty="0">
              <a:latin typeface="Consolas" panose="020B0609020204030204" pitchFamily="49" charset="0"/>
            </a:endParaRPr>
          </a:p>
          <a:p>
            <a:pPr>
              <a:lnSpc>
                <a:spcPct val="110000"/>
              </a:lnSpc>
            </a:pP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a:lnSpc>
                <a:spcPct val="110000"/>
              </a:lnSpc>
            </a:pPr>
            <a:r>
              <a:rPr lang="en-US" altLang="zh-CN" sz="2000" b="1" dirty="0">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 </a:t>
            </a:r>
            <a:r>
              <a:rPr lang="en-US" altLang="zh-CN" sz="2000" b="1" dirty="0">
                <a:solidFill>
                  <a:srgbClr val="FF0000"/>
                </a:solidFill>
                <a:latin typeface="Consolas" panose="020B0609020204030204" pitchFamily="49" charset="0"/>
              </a:rPr>
              <a:t>: ID2(id), </a:t>
            </a:r>
            <a:r>
              <a:rPr lang="en-US" altLang="zh-CN" sz="2000" b="1" dirty="0">
                <a:solidFill>
                  <a:srgbClr val="FF0000"/>
                </a:solidFill>
                <a:latin typeface="Consolas" panose="020B0609020204030204" pitchFamily="49" charset="0"/>
                <a:sym typeface="+mn-ea"/>
              </a:rPr>
              <a:t>ID1(ID2)</a:t>
            </a:r>
            <a:r>
              <a:rPr lang="zh-CN" altLang="en-US" sz="2000" b="1" dirty="0">
                <a:solidFill>
                  <a:srgbClr val="FF0000"/>
                </a:solidFill>
                <a:latin typeface="Consolas" panose="020B0609020204030204" pitchFamily="49" charset="0"/>
              </a:rPr>
              <a:t> </a:t>
            </a:r>
            <a:r>
              <a:rPr lang="en-US" altLang="zh-CN" sz="2000" b="1" dirty="0">
                <a:latin typeface="Consolas" panose="020B0609020204030204" pitchFamily="49" charset="0"/>
              </a:rPr>
              <a:t>{ }</a:t>
            </a:r>
          </a:p>
          <a:p>
            <a:pPr>
              <a:lnSpc>
                <a:spcPct val="110000"/>
              </a:lnSpc>
            </a:pPr>
            <a:r>
              <a:rPr lang="en-US" altLang="zh-CN" sz="2000" b="1" dirty="0">
                <a:latin typeface="Consolas" panose="020B0609020204030204" pitchFamily="49" charset="0"/>
              </a:rPr>
              <a:t>    ...</a:t>
            </a:r>
          </a:p>
          <a:p>
            <a:pPr>
              <a:lnSpc>
                <a:spcPct val="110000"/>
              </a:lnSpc>
            </a:pPr>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a:t>9</a:t>
            </a:fld>
            <a:endParaRPr lang="en-US" altLang="zh-CN"/>
          </a:p>
        </p:txBody>
      </p:sp>
    </p:spTree>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Office Theme</Template>
  <TotalTime>1377</TotalTime>
  <Words>7235</Words>
  <Application>Microsoft Macintosh PowerPoint</Application>
  <PresentationFormat>全屏显示(4:3)</PresentationFormat>
  <Paragraphs>1020</Paragraphs>
  <Slides>68</Slides>
  <Notes>19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68</vt:i4>
      </vt:variant>
    </vt:vector>
  </HeadingPairs>
  <TitlesOfParts>
    <vt:vector size="83" baseType="lpstr">
      <vt:lpstr>华文仿宋</vt:lpstr>
      <vt:lpstr>华文楷体</vt:lpstr>
      <vt:lpstr>宋体</vt:lpstr>
      <vt:lpstr>微软雅黑</vt:lpstr>
      <vt:lpstr>STHeitiSC-Light</vt:lpstr>
      <vt:lpstr>AndaleMono</vt:lpstr>
      <vt:lpstr>Arial</vt:lpstr>
      <vt:lpstr>Calibri</vt:lpstr>
      <vt:lpstr>Calibri Light</vt:lpstr>
      <vt:lpstr>Consolas</vt:lpstr>
      <vt:lpstr>Courier</vt:lpstr>
      <vt:lpstr>Courier New</vt:lpstr>
      <vt:lpstr>Menlo-Regular</vt:lpstr>
      <vt:lpstr>Wingdings</vt:lpstr>
      <vt:lpstr>Office Theme</vt:lpstr>
      <vt:lpstr>面向对象程序设计基础 （OOP）</vt:lpstr>
      <vt:lpstr>上期要点回顾</vt:lpstr>
      <vt:lpstr>本讲内容提要</vt:lpstr>
      <vt:lpstr>如何使含有对象的程序更可靠？</vt:lpstr>
      <vt:lpstr>如何使含有对象的程序更可靠？</vt:lpstr>
      <vt:lpstr>构造函数：对象的“生”</vt:lpstr>
      <vt:lpstr>构造函数</vt:lpstr>
      <vt:lpstr>构造函数的初始化列表</vt:lpstr>
      <vt:lpstr>构造函数的初始化列表</vt:lpstr>
      <vt:lpstr>构造函数的初始化列表</vt:lpstr>
      <vt:lpstr>构造函数</vt:lpstr>
      <vt:lpstr>默认构造函数</vt:lpstr>
      <vt:lpstr>默认构造函数</vt:lpstr>
      <vt:lpstr>默认构造函数</vt:lpstr>
      <vt:lpstr>默认构造函数</vt:lpstr>
      <vt:lpstr>默认构造函数</vt:lpstr>
      <vt:lpstr>默认构造函数</vt:lpstr>
      <vt:lpstr>默认构造函数</vt:lpstr>
      <vt:lpstr>默认构造函数</vt:lpstr>
      <vt:lpstr>默认构造函数</vt:lpstr>
      <vt:lpstr>默认构造函数</vt:lpstr>
      <vt:lpstr>默认构造函数</vt:lpstr>
      <vt:lpstr>对象数组的初始化</vt:lpstr>
      <vt:lpstr>析构函数：对象的“死”</vt:lpstr>
      <vt:lpstr>析构函数</vt:lpstr>
      <vt:lpstr>析构函数</vt:lpstr>
      <vt:lpstr>析构函数</vt:lpstr>
      <vt:lpstr>析构函数</vt:lpstr>
      <vt:lpstr>局部对象的构造与析构</vt:lpstr>
      <vt:lpstr>局部对象的构造与析构</vt:lpstr>
      <vt:lpstr>全局对象的构造与析构</vt:lpstr>
      <vt:lpstr>全局对象的构造与析构</vt:lpstr>
      <vt:lpstr>引用</vt:lpstr>
      <vt:lpstr>引用</vt:lpstr>
      <vt:lpstr>引用</vt:lpstr>
      <vt:lpstr>比较：参数中的值、引用</vt:lpstr>
      <vt:lpstr>引用</vt:lpstr>
      <vt:lpstr>引用</vt:lpstr>
      <vt:lpstr>反思：为什么要“引用”？</vt:lpstr>
      <vt:lpstr>思考：如何像基本类型一样的操作?</vt:lpstr>
      <vt:lpstr>类的运算符重载</vt:lpstr>
      <vt:lpstr>运算符重载</vt:lpstr>
      <vt:lpstr>运算符重载</vt:lpstr>
      <vt:lpstr>可以重载的运算符</vt:lpstr>
      <vt:lpstr>可以重载的运算符</vt:lpstr>
      <vt:lpstr>前缀与后缀的++、--</vt:lpstr>
      <vt:lpstr>++前缀、后缀语义</vt:lpstr>
      <vt:lpstr>前缀运算符++重载示例</vt:lpstr>
      <vt:lpstr>后缀运算符++重载示例</vt:lpstr>
      <vt:lpstr>前缀与后缀的++、--</vt:lpstr>
      <vt:lpstr>函数运算符 ( ) 重载</vt:lpstr>
      <vt:lpstr>函数运算符 ( ) 重载示例</vt:lpstr>
      <vt:lpstr>数组下标运算符 [ ] 重载</vt:lpstr>
      <vt:lpstr>数组下标运算符重载示例</vt:lpstr>
      <vt:lpstr>数组下标运算符重载示例</vt:lpstr>
      <vt:lpstr>只能成员函数重载的运算符</vt:lpstr>
      <vt:lpstr>只能成员函数重载的运算符</vt:lpstr>
      <vt:lpstr>假设能全局重载的例子</vt:lpstr>
      <vt:lpstr>对象输入输出 —— 流运算符重载</vt:lpstr>
      <vt:lpstr>流运算符重载函数的声明</vt:lpstr>
      <vt:lpstr>流运算符重载示例</vt:lpstr>
      <vt:lpstr>为什么返回值要引用?</vt:lpstr>
      <vt:lpstr>课后阅读</vt:lpstr>
      <vt:lpstr>课后练习（不需提交）</vt:lpstr>
      <vt:lpstr>课后练习（不需提交）</vt:lpstr>
      <vt:lpstr>课后练习（不需提交）</vt:lpstr>
      <vt:lpstr>精简列表</vt:lpstr>
      <vt:lpstr>结 束</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Yuqi Luo</cp:lastModifiedBy>
  <cp:revision>2307</cp:revision>
  <cp:lastPrinted>2021-03-14T08:46:37Z</cp:lastPrinted>
  <dcterms:created xsi:type="dcterms:W3CDTF">2020-03-01T12:28:10Z</dcterms:created>
  <dcterms:modified xsi:type="dcterms:W3CDTF">2025-03-09T15:57:58Z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2052-2.0.0.3163</vt:lpwstr>
  </property>
</Properties>
</file>