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58"/>
  </p:handoutMasterIdLst>
  <p:sldIdLst>
    <p:sldId id="466" r:id="rId3"/>
    <p:sldId id="560" r:id="rId5"/>
    <p:sldId id="522" r:id="rId6"/>
    <p:sldId id="627" r:id="rId7"/>
    <p:sldId id="628" r:id="rId8"/>
    <p:sldId id="649" r:id="rId9"/>
    <p:sldId id="629" r:id="rId10"/>
    <p:sldId id="631" r:id="rId11"/>
    <p:sldId id="630" r:id="rId12"/>
    <p:sldId id="632" r:id="rId13"/>
    <p:sldId id="579" r:id="rId14"/>
    <p:sldId id="657" r:id="rId15"/>
    <p:sldId id="654" r:id="rId16"/>
    <p:sldId id="656" r:id="rId17"/>
    <p:sldId id="497" r:id="rId18"/>
    <p:sldId id="521" r:id="rId19"/>
    <p:sldId id="573" r:id="rId20"/>
    <p:sldId id="572" r:id="rId21"/>
    <p:sldId id="546" r:id="rId22"/>
    <p:sldId id="498" r:id="rId23"/>
    <p:sldId id="547" r:id="rId24"/>
    <p:sldId id="580" r:id="rId25"/>
    <p:sldId id="500" r:id="rId26"/>
    <p:sldId id="575" r:id="rId27"/>
    <p:sldId id="574" r:id="rId28"/>
    <p:sldId id="501" r:id="rId29"/>
    <p:sldId id="541" r:id="rId30"/>
    <p:sldId id="544" r:id="rId31"/>
    <p:sldId id="576" r:id="rId32"/>
    <p:sldId id="550" r:id="rId33"/>
    <p:sldId id="578" r:id="rId34"/>
    <p:sldId id="577" r:id="rId35"/>
    <p:sldId id="562" r:id="rId36"/>
    <p:sldId id="536" r:id="rId37"/>
    <p:sldId id="554" r:id="rId38"/>
    <p:sldId id="537" r:id="rId39"/>
    <p:sldId id="539" r:id="rId40"/>
    <p:sldId id="540" r:id="rId41"/>
    <p:sldId id="538" r:id="rId42"/>
    <p:sldId id="515" r:id="rId43"/>
    <p:sldId id="516" r:id="rId44"/>
    <p:sldId id="555" r:id="rId45"/>
    <p:sldId id="556" r:id="rId46"/>
    <p:sldId id="517" r:id="rId47"/>
    <p:sldId id="557" r:id="rId48"/>
    <p:sldId id="518" r:id="rId49"/>
    <p:sldId id="519" r:id="rId50"/>
    <p:sldId id="659" r:id="rId51"/>
    <p:sldId id="558" r:id="rId52"/>
    <p:sldId id="660" r:id="rId53"/>
    <p:sldId id="661" r:id="rId54"/>
    <p:sldId id="662" r:id="rId55"/>
    <p:sldId id="663" r:id="rId56"/>
    <p:sldId id="475" r:id="rId57"/>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FF0000"/>
    <a:srgbClr val="003366"/>
    <a:srgbClr val="FFFF00"/>
    <a:srgbClr val="00CC00"/>
    <a:srgbClr val="008000"/>
    <a:srgbClr val="FFFFFF"/>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7" autoAdjust="0"/>
    <p:restoredTop sz="91293" autoAdjust="0"/>
  </p:normalViewPr>
  <p:slideViewPr>
    <p:cSldViewPr showGuides="1">
      <p:cViewPr varScale="1">
        <p:scale>
          <a:sx n="112" d="100"/>
          <a:sy n="112" d="100"/>
        </p:scale>
        <p:origin x="1080" y="184"/>
      </p:cViewPr>
      <p:guideLst>
        <p:guide orient="horz" pos="2160"/>
        <p:guide pos="28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a:t>.h</a:t>
            </a:r>
            <a:r>
              <a:rPr kumimoji="1" lang="zh-CN" altLang="en-US" dirty="0"/>
              <a:t> 中定义</a:t>
            </a:r>
            <a:r>
              <a:rPr kumimoji="1" lang="en-US" altLang="zh-CN" dirty="0"/>
              <a:t>static</a:t>
            </a:r>
            <a:endParaRPr kumimoji="1" lang="en-US" altLang="zh-CN" dirty="0"/>
          </a:p>
          <a:p>
            <a:r>
              <a:rPr kumimoji="1" lang="zh-CN" altLang="en-US" dirty="0"/>
              <a:t>可以在多</a:t>
            </a:r>
            <a:r>
              <a:rPr kumimoji="1" lang="en-US" altLang="zh-CN" dirty="0" err="1"/>
              <a:t>cpp</a:t>
            </a:r>
            <a:r>
              <a:rPr kumimoji="1" lang="zh-CN" altLang="en-US" dirty="0"/>
              <a:t>中使用，因为相当于在多个</a:t>
            </a:r>
            <a:r>
              <a:rPr kumimoji="1" lang="en-US" altLang="zh-CN" dirty="0" err="1"/>
              <a:t>cpp</a:t>
            </a:r>
            <a:r>
              <a:rPr kumimoji="1" lang="zh-CN" altLang="en-US" dirty="0"/>
              <a:t>中定义了自己范围内的</a:t>
            </a:r>
            <a:r>
              <a:rPr kumimoji="1" lang="en-US" altLang="zh-CN" dirty="0"/>
              <a:t>static</a:t>
            </a:r>
            <a:r>
              <a:rPr kumimoji="1" lang="zh-CN" altLang="en-US" dirty="0"/>
              <a:t>变量或函数</a:t>
            </a:r>
            <a:endParaRPr kumimoji="1" lang="en-US" altLang="zh-CN" dirty="0"/>
          </a:p>
          <a:p>
            <a:r>
              <a:rPr kumimoji="1" lang="zh-CN" altLang="en-US" dirty="0"/>
              <a:t> </a:t>
            </a:r>
            <a:r>
              <a:rPr kumimoji="1" lang="en-US" altLang="zh-CN" dirty="0"/>
              <a:t>include</a:t>
            </a:r>
            <a:r>
              <a:rPr kumimoji="1" lang="zh-CN" altLang="en-US" dirty="0"/>
              <a:t> </a:t>
            </a:r>
            <a:r>
              <a:rPr kumimoji="1" lang="en-US" altLang="zh-CN" dirty="0"/>
              <a:t>.h</a:t>
            </a:r>
            <a:r>
              <a:rPr kumimoji="1" lang="zh-CN" altLang="en-US" dirty="0"/>
              <a:t> 是将代码</a:t>
            </a:r>
            <a:r>
              <a:rPr kumimoji="1" lang="en-US" altLang="zh-CN" dirty="0"/>
              <a:t>copy</a:t>
            </a:r>
            <a:r>
              <a:rPr kumimoji="1" lang="zh-CN" altLang="en-US" dirty="0"/>
              <a:t>到对应的</a:t>
            </a:r>
            <a:r>
              <a:rPr kumimoji="1" lang="en-US" altLang="zh-CN" dirty="0" err="1"/>
              <a:t>cpp</a:t>
            </a:r>
            <a:r>
              <a:rPr kumimoji="1" lang="zh-CN" altLang="en-US" dirty="0"/>
              <a:t>中去。</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每次构造函数调用，对同一个变量</a:t>
            </a:r>
            <a:r>
              <a:rPr kumimoji="1" lang="en-US" altLang="zh-CN" dirty="0"/>
              <a:t>+1</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常量对象如果允许访问一般函数，一般函数中很可能对成员变量进行修改；</a:t>
            </a:r>
            <a:endParaRPr kumimoji="1" lang="en-US" altLang="zh-CN" dirty="0"/>
          </a:p>
          <a:p>
            <a:r>
              <a:rPr kumimoji="1" lang="zh-CN" altLang="en-US" dirty="0"/>
              <a:t>与常量对象的值必须维持不变 矛盾</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常量对象如果允许访问一般函数，一般函数中很可能对成员变量进行修改；</a:t>
            </a:r>
            <a:endParaRPr kumimoji="1" lang="en-US" altLang="zh-CN" dirty="0"/>
          </a:p>
          <a:p>
            <a:r>
              <a:rPr kumimoji="1" lang="zh-CN" altLang="en-US" dirty="0"/>
              <a:t>与常量对象的值必须维持不变 矛盾</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静态成员函数（全局地址）</a:t>
            </a:r>
            <a:endParaRPr kumimoji="1" lang="en-US" altLang="zh-CN" dirty="0"/>
          </a:p>
          <a:p>
            <a:r>
              <a:rPr kumimoji="1" lang="zh-CN" altLang="en-US" dirty="0"/>
              <a:t> 不能访问常量数据成员</a:t>
            </a:r>
            <a:r>
              <a:rPr kumimoji="1" lang="en-US" altLang="zh-CN" dirty="0"/>
              <a:t>(</a:t>
            </a:r>
            <a:r>
              <a:rPr kumimoji="1" lang="zh-CN" altLang="en-US" dirty="0"/>
              <a:t>属于类的某个对象</a:t>
            </a:r>
            <a:r>
              <a:rPr kumimoji="1" lang="en-US" altLang="zh-CN" dirty="0"/>
              <a:t>)</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构造 不多不少，不增不减</a:t>
            </a:r>
            <a:endParaRPr kumimoji="1" lang="en-US" altLang="zh-CN" dirty="0"/>
          </a:p>
          <a:p>
            <a:r>
              <a:rPr lang="en-US" altLang="zh-CN" dirty="0">
                <a:latin typeface="Consolas" panose="020B0609020204030204" pitchFamily="49" charset="0"/>
              </a:rPr>
              <a:t>fun(A b)</a:t>
            </a:r>
            <a:r>
              <a:rPr lang="zh-CN" altLang="en-US" dirty="0">
                <a:latin typeface="Consolas" panose="020B0609020204030204" pitchFamily="49" charset="0"/>
              </a:rPr>
              <a:t> 参数赋值发生一次拷贝构造</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所有的主题都围绕创建和销毁：</a:t>
            </a:r>
            <a:endParaRPr kumimoji="1" lang="en-US" altLang="zh-CN" dirty="0"/>
          </a:p>
          <a:p>
            <a:r>
              <a:rPr kumimoji="1" lang="zh-CN" altLang="en-US" dirty="0"/>
              <a:t>静态成员是何时创建，何时销毁的</a:t>
            </a:r>
            <a:endParaRPr kumimoji="1" lang="en-US" altLang="zh-CN" dirty="0"/>
          </a:p>
          <a:p>
            <a:r>
              <a:rPr kumimoji="1" lang="zh-CN" altLang="en-US" dirty="0"/>
              <a:t>常量 该如何定义、何时初始化？</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全局重载；实现参数交换顺序的重载</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t>这里的</a:t>
            </a:r>
            <a:r>
              <a:rPr kumimoji="1" lang="en-US" altLang="zh-CN" dirty="0"/>
              <a:t>print</a:t>
            </a:r>
            <a:r>
              <a:rPr kumimoji="1" lang="zh-CN" altLang="en-US" dirty="0"/>
              <a:t>定义了一个全局函数？</a:t>
            </a:r>
            <a:endParaRPr kumimoji="1"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dirty="0">
                <a:latin typeface="Consolas" panose="020B0609020204030204" pitchFamily="49" charset="0"/>
              </a:rPr>
              <a:t>void print() { </a:t>
            </a:r>
            <a:r>
              <a:rPr lang="en-US" altLang="zh-CN" sz="1200" dirty="0" err="1">
                <a:latin typeface="Consolas" panose="020B0609020204030204" pitchFamily="49" charset="0"/>
              </a:rPr>
              <a:t>cout</a:t>
            </a:r>
            <a:r>
              <a:rPr lang="en-US" altLang="zh-CN" sz="1200" dirty="0">
                <a:latin typeface="Consolas" panose="020B0609020204030204" pitchFamily="49" charset="0"/>
              </a:rPr>
              <a:t> &lt;&lt; data &lt;&lt; “ inside\n”; }</a:t>
            </a:r>
            <a:r>
              <a:rPr lang="zh-CN" altLang="en-US" sz="1200" dirty="0">
                <a:latin typeface="Consolas" panose="020B0609020204030204" pitchFamily="49" charset="0"/>
              </a:rPr>
              <a:t> 这行定义了一个成员函数</a:t>
            </a:r>
            <a:endParaRPr lang="en-US" altLang="zh-CN" sz="1200" dirty="0">
              <a:latin typeface="Consolas" panose="020B0609020204030204" pitchFamily="49" charset="0"/>
            </a:endParaRPr>
          </a:p>
          <a:p>
            <a:r>
              <a:rPr lang="en-US" altLang="zh-CN" sz="1200" dirty="0">
                <a:latin typeface="Consolas" panose="020B0609020204030204" pitchFamily="49" charset="0"/>
              </a:rPr>
              <a:t>friend void print(A a) { </a:t>
            </a:r>
            <a:r>
              <a:rPr lang="en-US" altLang="zh-CN" sz="1200" dirty="0" err="1">
                <a:latin typeface="Consolas" panose="020B0609020204030204" pitchFamily="49" charset="0"/>
              </a:rPr>
              <a:t>cout</a:t>
            </a:r>
            <a:r>
              <a:rPr lang="en-US" altLang="zh-CN" sz="1200" dirty="0">
                <a:latin typeface="Consolas" panose="020B0609020204030204" pitchFamily="49" charset="0"/>
              </a:rPr>
              <a:t> &lt;&lt; </a:t>
            </a:r>
            <a:r>
              <a:rPr lang="en-US" altLang="zh-CN" sz="1200" dirty="0" err="1">
                <a:latin typeface="Consolas" panose="020B0609020204030204" pitchFamily="49" charset="0"/>
              </a:rPr>
              <a:t>a.data</a:t>
            </a:r>
            <a:r>
              <a:rPr lang="en-US" altLang="zh-CN" sz="1200" dirty="0">
                <a:latin typeface="Consolas" panose="020B0609020204030204" pitchFamily="49" charset="0"/>
              </a:rPr>
              <a:t> &lt;&lt; “ outside\n”; } </a:t>
            </a:r>
            <a:r>
              <a:rPr lang="zh-CN" altLang="en-US" sz="1200" dirty="0">
                <a:latin typeface="Consolas" panose="020B0609020204030204" pitchFamily="49" charset="0"/>
              </a:rPr>
              <a:t>这行定义了一个全局函数</a:t>
            </a:r>
            <a:endParaRPr lang="en-US" altLang="zh-CN" sz="1200" dirty="0">
              <a:latin typeface="Consolas" panose="020B0609020204030204" pitchFamily="49" charset="0"/>
            </a:endParaRP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t>这里可以给个例子，但因为</a:t>
            </a:r>
            <a:r>
              <a:rPr kumimoji="1" lang="en-US" altLang="zh-CN" dirty="0"/>
              <a:t>C++</a:t>
            </a:r>
            <a:r>
              <a:rPr kumimoji="1" lang="zh-CN" altLang="en-US" dirty="0"/>
              <a:t>编译时需要先声明才能引用，两个类互相引用需要复杂的前置声明，比较繁琐。这个不是特别重要的点，只需要知道成员函数可以是友元函数即可</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nlp.csai.tsinghua.edu.cn/" TargetMode="External"/><Relationship Id="rId1" Type="http://schemas.openxmlformats.org/officeDocument/2006/relationships/hyperlink" Target="mailto:liuzy@tsinghua.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p:nvPr>
            <p:ph type="subTitle" idx="1"/>
          </p:nvPr>
        </p:nvSpPr>
        <p:spPr>
          <a:xfrm>
            <a:off x="1214120" y="3788728"/>
            <a:ext cx="6858000" cy="1655762"/>
          </a:xfrm>
        </p:spPr>
        <p:txBody>
          <a:bodyPr/>
          <a:p>
            <a:r>
              <a:rPr lang="zh-CN" altLang="en-US" b="1" dirty="0">
                <a:solidFill>
                  <a:srgbClr val="0066CC"/>
                </a:solidFill>
                <a:latin typeface="微软雅黑" panose="020B0503020204020204" pitchFamily="34" charset="-122"/>
                <a:ea typeface="微软雅黑" panose="020B0503020204020204" pitchFamily="34" charset="-122"/>
                <a:sym typeface="+mn-ea"/>
              </a:rPr>
              <a:t>创建与销毁</a:t>
            </a:r>
            <a:r>
              <a:rPr lang="en-US" altLang="zh-CN" b="1" dirty="0">
                <a:solidFill>
                  <a:srgbClr val="0066CC"/>
                </a:solidFill>
                <a:latin typeface="微软雅黑" panose="020B0503020204020204" pitchFamily="34" charset="-122"/>
                <a:ea typeface="微软雅黑" panose="020B0503020204020204" pitchFamily="34" charset="-122"/>
                <a:sym typeface="+mn-ea"/>
              </a:rPr>
              <a:t>2</a:t>
            </a:r>
            <a:endParaRPr lang="zh-CN" altLang="en-US"/>
          </a:p>
        </p:txBody>
      </p:sp>
      <p:sp>
        <p:nvSpPr>
          <p:cNvPr id="5" name="副标题 2"/>
          <p:cNvSpPr txBox="1"/>
          <p:nvPr/>
        </p:nvSpPr>
        <p:spPr bwMode="auto">
          <a:xfrm>
            <a:off x="1040396" y="4509120"/>
            <a:ext cx="7128296"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eaLnBrk="1" hangingPunct="1"/>
            <a:r>
              <a:rPr lang="zh-CN" altLang="en-US" sz="3600" b="1" dirty="0"/>
              <a:t>刘知远</a:t>
            </a:r>
            <a:r>
              <a:rPr lang="zh-CN" altLang="en-US" sz="2800" b="1" dirty="0"/>
              <a:t> </a:t>
            </a:r>
            <a:endParaRPr lang="en-US" altLang="zh-CN" sz="2800" b="1" dirty="0"/>
          </a:p>
          <a:p>
            <a:r>
              <a:rPr lang="en-US" altLang="zh-CN" sz="2800" b="1" dirty="0">
                <a:hlinkClick r:id="rId1"/>
              </a:rPr>
              <a:t>liuzy@tsinghua.edu.cn</a:t>
            </a:r>
            <a:endParaRPr lang="en-US" altLang="zh-CN" sz="2800" b="1" dirty="0"/>
          </a:p>
          <a:p>
            <a:pPr defTabSz="914400" eaLnBrk="1" hangingPunct="1"/>
            <a:r>
              <a:rPr lang="en-US" altLang="zh-CN" sz="2800" b="1" dirty="0">
                <a:hlinkClick r:id="rId2"/>
              </a:rPr>
              <a:t>https://nlp.csai.tsinghua.edu.cn</a:t>
            </a:r>
            <a:r>
              <a:rPr lang="en-US" altLang="zh-CN" sz="2800" b="1">
                <a:hlinkClick r:id="rId2"/>
              </a:rPr>
              <a:t>/</a:t>
            </a:r>
            <a:r>
              <a:rPr lang="zh-CN" altLang="en-US" sz="2800" b="1"/>
              <a:t> </a:t>
            </a:r>
            <a:endParaRPr lang="en-US" altLang="zh-CN" sz="2800" b="1" dirty="0"/>
          </a:p>
          <a:p>
            <a:pPr defTabSz="914400" eaLnBrk="1" hangingPunct="1"/>
            <a:r>
              <a:rPr lang="zh-CN" altLang="en-US" b="1" dirty="0"/>
              <a:t>课程团队：刘知远 任炬 黄民烈</a:t>
            </a:r>
            <a:endParaRPr lang="zh-CN" altLang="en-US" b="1" dirty="0"/>
          </a:p>
        </p:txBody>
      </p:sp>
      <p:sp>
        <p:nvSpPr>
          <p:cNvPr id="7" name="标题 1"/>
          <p:cNvSpPr>
            <a:spLocks noGrp="1"/>
          </p:cNvSpPr>
          <p:nvPr/>
        </p:nvSpPr>
        <p:spPr>
          <a:xfrm>
            <a:off x="611188" y="837213"/>
            <a:ext cx="8062912" cy="2952328"/>
          </a:xfrm>
          <a:prstGeom prst="rect">
            <a:avLst/>
          </a:prstGeom>
          <a:noFill/>
          <a:ln>
            <a:noFill/>
          </a:ln>
        </p:spPr>
        <p:txBody>
          <a:bodyPr vert="horz" wrap="square" lIns="91440" tIns="45720" rIns="91440" bIns="45720" numCol="1" rtlCol="0" anchor="ctr" anchorCtr="0" compatLnSpc="1">
            <a:normAutofit/>
          </a:bodyPr>
          <a:lstStyle>
            <a:lvl1pPr algn="ctr" rtl="0" fontAlgn="base">
              <a:lnSpc>
                <a:spcPct val="90000"/>
              </a:lnSpc>
              <a:spcBef>
                <a:spcPct val="0"/>
              </a:spcBef>
              <a:spcAft>
                <a:spcPct val="0"/>
              </a:spcAft>
              <a:defRPr sz="60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rPr>
              <a:t>面向对象程序设计基础</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友元</a:t>
            </a:r>
            <a:endParaRPr kumimoji="1" lang="zh-CN" altLang="en-US"/>
          </a:p>
        </p:txBody>
      </p:sp>
      <p:sp>
        <p:nvSpPr>
          <p:cNvPr id="3" name="内容占位符 2"/>
          <p:cNvSpPr>
            <a:spLocks noGrp="1"/>
          </p:cNvSpPr>
          <p:nvPr>
            <p:ph idx="1"/>
          </p:nvPr>
        </p:nvSpPr>
        <p:spPr>
          <a:xfrm>
            <a:off x="611560" y="1268760"/>
            <a:ext cx="8047806" cy="4749029"/>
          </a:xfrm>
        </p:spPr>
        <p:txBody>
          <a:bodyPr/>
          <a:lstStyle/>
          <a:p>
            <a:r>
              <a:rPr kumimoji="1" lang="zh-CN" altLang="en-US" dirty="0"/>
              <a:t>注意事项</a:t>
            </a:r>
            <a:endParaRPr kumimoji="1" lang="en-US" altLang="zh-CN" dirty="0"/>
          </a:p>
          <a:p>
            <a:pPr lvl="1"/>
            <a:r>
              <a:rPr kumimoji="1" lang="zh-CN" altLang="en-US" b="1" dirty="0">
                <a:solidFill>
                  <a:srgbClr val="FF0000"/>
                </a:solidFill>
              </a:rPr>
              <a:t>非对称关系</a:t>
            </a:r>
            <a:r>
              <a:rPr kumimoji="1" lang="zh-CN" altLang="en-US" dirty="0"/>
              <a:t>：类</a:t>
            </a:r>
            <a:r>
              <a:rPr kumimoji="1" lang="en-US" altLang="zh-CN" dirty="0"/>
              <a:t>A</a:t>
            </a:r>
            <a:r>
              <a:rPr kumimoji="1" lang="zh-CN" altLang="en-US" dirty="0"/>
              <a:t>中声明</a:t>
            </a:r>
            <a:r>
              <a:rPr kumimoji="1" lang="en-US" altLang="zh-CN" dirty="0"/>
              <a:t>B</a:t>
            </a:r>
            <a:r>
              <a:rPr kumimoji="1" lang="zh-CN" altLang="en-US" dirty="0"/>
              <a:t>是</a:t>
            </a:r>
            <a:r>
              <a:rPr kumimoji="1" lang="en-US" altLang="zh-CN" dirty="0"/>
              <a:t>A</a:t>
            </a:r>
            <a:r>
              <a:rPr kumimoji="1" lang="zh-CN" altLang="en-US" dirty="0"/>
              <a:t>的友元类，则</a:t>
            </a:r>
            <a:r>
              <a:rPr kumimoji="1" lang="en-US" altLang="zh-CN" dirty="0"/>
              <a:t>B</a:t>
            </a:r>
            <a:r>
              <a:rPr kumimoji="1" lang="zh-CN" altLang="en-US" dirty="0"/>
              <a:t>可以访问</a:t>
            </a:r>
            <a:r>
              <a:rPr kumimoji="1" lang="en-US" altLang="zh-CN" dirty="0"/>
              <a:t>A</a:t>
            </a:r>
            <a:r>
              <a:rPr kumimoji="1" lang="zh-CN" altLang="en-US" dirty="0"/>
              <a:t>的私有成员，但</a:t>
            </a:r>
            <a:r>
              <a:rPr kumimoji="1" lang="en-US" altLang="zh-CN" dirty="0"/>
              <a:t>A</a:t>
            </a:r>
            <a:r>
              <a:rPr kumimoji="1" lang="zh-CN" altLang="en-US" dirty="0"/>
              <a:t>不能访问</a:t>
            </a:r>
            <a:r>
              <a:rPr kumimoji="1" lang="en-US" altLang="zh-CN" dirty="0"/>
              <a:t>B</a:t>
            </a:r>
            <a:r>
              <a:rPr kumimoji="1" lang="zh-CN" altLang="en-US" dirty="0"/>
              <a:t>的私有成员。</a:t>
            </a:r>
            <a:endParaRPr kumimoji="1" lang="en-US" altLang="zh-CN" dirty="0"/>
          </a:p>
          <a:p>
            <a:pPr lvl="1"/>
            <a:r>
              <a:rPr kumimoji="1" lang="zh-CN" altLang="en-US" b="1" dirty="0">
                <a:solidFill>
                  <a:srgbClr val="FF0000"/>
                </a:solidFill>
              </a:rPr>
              <a:t>友元不传递</a:t>
            </a:r>
            <a:endParaRPr kumimoji="1" lang="en-US" altLang="zh-CN" b="1" dirty="0">
              <a:solidFill>
                <a:srgbClr val="FF0000"/>
              </a:solidFill>
            </a:endParaRPr>
          </a:p>
          <a:p>
            <a:pPr lvl="2"/>
            <a:r>
              <a:rPr kumimoji="1" lang="zh-CN" altLang="en-US" dirty="0"/>
              <a:t>朋友的朋友不是你的朋友</a:t>
            </a:r>
            <a:endParaRPr kumimoji="1" lang="en-US" altLang="zh-CN" dirty="0"/>
          </a:p>
          <a:p>
            <a:pPr lvl="1"/>
            <a:r>
              <a:rPr kumimoji="1" lang="zh-CN" altLang="en-US" b="1" dirty="0">
                <a:solidFill>
                  <a:srgbClr val="FF0000"/>
                </a:solidFill>
              </a:rPr>
              <a:t>友元不继承</a:t>
            </a:r>
            <a:r>
              <a:rPr kumimoji="1" lang="zh-CN" altLang="en-US" dirty="0"/>
              <a:t>（继承为后续内容）</a:t>
            </a:r>
            <a:endParaRPr kumimoji="1" lang="en-US" altLang="zh-CN" dirty="0"/>
          </a:p>
          <a:p>
            <a:pPr lvl="2"/>
            <a:r>
              <a:rPr kumimoji="1" lang="zh-CN" altLang="en-US" dirty="0"/>
              <a:t>朋友的孩子不是你的朋友</a:t>
            </a:r>
            <a:endParaRPr kumimoji="1" lang="en-US" altLang="zh-CN" dirty="0"/>
          </a:p>
          <a:p>
            <a:pPr lvl="1"/>
            <a:r>
              <a:rPr kumimoji="1" lang="zh-CN" altLang="en-US" b="1" dirty="0"/>
              <a:t>友元声明不能定义新的</a:t>
            </a:r>
            <a:r>
              <a:rPr kumimoji="1" lang="en-US" altLang="zh-CN" b="1" dirty="0"/>
              <a:t>class</a:t>
            </a:r>
            <a:r>
              <a:rPr kumimoji="1" lang="zh-CN" altLang="en-US" dirty="0"/>
              <a:t>，如</a:t>
            </a:r>
            <a:endParaRPr kumimoji="1" lang="en-US" altLang="zh-CN" dirty="0"/>
          </a:p>
          <a:p>
            <a:pPr lvl="1"/>
            <a:endParaRPr lang="en-US" altLang="zh-CN" b="1" dirty="0"/>
          </a:p>
        </p:txBody>
      </p:sp>
      <p:sp>
        <p:nvSpPr>
          <p:cNvPr id="6" name="矩形 5"/>
          <p:cNvSpPr/>
          <p:nvPr/>
        </p:nvSpPr>
        <p:spPr>
          <a:xfrm>
            <a:off x="5182768" y="4784326"/>
            <a:ext cx="3384376" cy="1200329"/>
          </a:xfrm>
          <a:prstGeom prst="rect">
            <a:avLst/>
          </a:prstGeom>
        </p:spPr>
        <p:txBody>
          <a:bodyPr wrap="square">
            <a:spAutoFit/>
          </a:bodyPr>
          <a:lstStyle/>
          <a:p>
            <a:r>
              <a:rPr lang="en-US" altLang="zh-CN" dirty="0">
                <a:latin typeface="Consolas" panose="020B0609020204030204" pitchFamily="49" charset="0"/>
              </a:rPr>
              <a:t>class X    </a:t>
            </a:r>
            <a:endParaRPr lang="en-US" altLang="zh-CN" dirty="0">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class Y {}; </a:t>
            </a:r>
            <a:r>
              <a:rPr lang="zh-CN" altLang="en-US" dirty="0">
                <a:solidFill>
                  <a:srgbClr val="FF0000"/>
                </a:solidFill>
                <a:latin typeface="Consolas" panose="020B0609020204030204" pitchFamily="49" charset="0"/>
                <a:sym typeface="Wingdings" panose="05000000000000000000" pitchFamily="2" charset="2"/>
              </a:rPr>
              <a:t></a:t>
            </a:r>
            <a:endParaRPr lang="en-US" altLang="zh-CN" dirty="0">
              <a:solidFill>
                <a:srgbClr val="FF0000"/>
              </a:solidFill>
              <a:latin typeface="Consolas" panose="020B0609020204030204" pitchFamily="49" charset="0"/>
              <a:sym typeface="Wingdings" panose="05000000000000000000" pitchFamily="2" charset="2"/>
            </a:endParaRPr>
          </a:p>
          <a:p>
            <a:r>
              <a:rPr lang="en-US" altLang="zh-CN" dirty="0">
                <a:latin typeface="Consolas" panose="020B0609020204030204" pitchFamily="49" charset="0"/>
                <a:sym typeface="Wingdings" panose="05000000000000000000" pitchFamily="2" charset="2"/>
              </a:rPr>
              <a:t>}</a:t>
            </a:r>
            <a:endParaRPr lang="en-US" altLang="zh-CN"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矩形 6"/>
          <p:cNvSpPr/>
          <p:nvPr/>
        </p:nvSpPr>
        <p:spPr>
          <a:xfrm>
            <a:off x="971600" y="4712077"/>
            <a:ext cx="3384376" cy="1754326"/>
          </a:xfrm>
          <a:prstGeom prst="rect">
            <a:avLst/>
          </a:prstGeom>
        </p:spPr>
        <p:txBody>
          <a:bodyPr wrap="square">
            <a:spAutoFit/>
          </a:bodyPr>
          <a:lstStyle/>
          <a:p>
            <a:r>
              <a:rPr lang="en-US" altLang="zh-CN" dirty="0">
                <a:latin typeface="Consolas" panose="020B0609020204030204" pitchFamily="49" charset="0"/>
              </a:rPr>
              <a:t>class B</a:t>
            </a:r>
            <a:r>
              <a:rPr lang="zh-CN" altLang="en-US" dirty="0">
                <a:latin typeface="Consolas" panose="020B0609020204030204" pitchFamily="49" charset="0"/>
              </a:rPr>
              <a:t> </a:t>
            </a:r>
            <a:r>
              <a:rPr lang="en-US" altLang="zh-CN" dirty="0">
                <a:latin typeface="Consolas" panose="020B0609020204030204" pitchFamily="49" charset="0"/>
              </a:rPr>
              <a:t>{</a:t>
            </a:r>
            <a:r>
              <a:rPr lang="en-US" altLang="zh-CN" dirty="0">
                <a:latin typeface="Consolas" panose="020B0609020204030204" pitchFamily="49" charset="0"/>
                <a:sym typeface="Wingdings" panose="05000000000000000000" pitchFamily="2" charset="2"/>
              </a:rPr>
              <a:t>};</a:t>
            </a:r>
            <a:endParaRPr lang="en-US" altLang="zh-CN" dirty="0">
              <a:latin typeface="Consolas" panose="020B0609020204030204" pitchFamily="49" charset="0"/>
              <a:sym typeface="Wingdings" panose="05000000000000000000" pitchFamily="2" charset="2"/>
            </a:endParaRPr>
          </a:p>
          <a:p>
            <a:endParaRPr lang="en-US" altLang="zh-CN" dirty="0">
              <a:latin typeface="Consolas" panose="020B0609020204030204" pitchFamily="49" charset="0"/>
              <a:sym typeface="Wingdings" panose="05000000000000000000" pitchFamily="2" charset="2"/>
            </a:endParaRPr>
          </a:p>
          <a:p>
            <a:r>
              <a:rPr lang="en-US" altLang="zh-CN" dirty="0">
                <a:latin typeface="Consolas" panose="020B0609020204030204" pitchFamily="49" charset="0"/>
              </a:rPr>
              <a:t>class A</a:t>
            </a:r>
            <a:r>
              <a:rPr lang="zh-CN" altLang="en-US" dirty="0">
                <a:latin typeface="Consolas" panose="020B0609020204030204" pitchFamily="49" charset="0"/>
              </a:rPr>
              <a:t> </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sym typeface="Wingdings" panose="05000000000000000000" pitchFamily="2" charset="2"/>
              </a:rPr>
              <a:t>	friend</a:t>
            </a:r>
            <a:r>
              <a:rPr lang="zh-CN" altLang="en-US" dirty="0">
                <a:latin typeface="Consolas" panose="020B0609020204030204" pitchFamily="49" charset="0"/>
                <a:sym typeface="Wingdings" panose="05000000000000000000" pitchFamily="2" charset="2"/>
              </a:rPr>
              <a:t> </a:t>
            </a:r>
            <a:r>
              <a:rPr lang="en-US" altLang="zh-CN" dirty="0">
                <a:latin typeface="Consolas" panose="020B0609020204030204" pitchFamily="49" charset="0"/>
                <a:sym typeface="Wingdings" panose="05000000000000000000" pitchFamily="2" charset="2"/>
              </a:rPr>
              <a:t>B;</a:t>
            </a:r>
            <a:endParaRPr lang="en-US" altLang="zh-CN" dirty="0">
              <a:latin typeface="Consolas" panose="020B0609020204030204" pitchFamily="49" charset="0"/>
              <a:sym typeface="Wingdings" panose="05000000000000000000" pitchFamily="2" charset="2"/>
            </a:endParaRPr>
          </a:p>
          <a:p>
            <a:r>
              <a:rPr lang="en-US" altLang="zh-CN" dirty="0">
                <a:latin typeface="Consolas" panose="020B0609020204030204" pitchFamily="49" charset="0"/>
                <a:sym typeface="Wingdings" panose="05000000000000000000" pitchFamily="2" charset="2"/>
              </a:rPr>
              <a:t>};</a:t>
            </a:r>
            <a:endParaRPr lang="en-US" altLang="zh-CN" dirty="0">
              <a:latin typeface="Consolas" panose="020B0609020204030204" pitchFamily="49" charset="0"/>
              <a:sym typeface="Wingdings" panose="05000000000000000000" pitchFamily="2" charset="2"/>
            </a:endParaRPr>
          </a:p>
          <a:p>
            <a:endParaRPr lang="en-US" altLang="zh-CN" dirty="0">
              <a:latin typeface="Consolas" panose="020B0609020204030204" pitchFamily="49" charset="0"/>
              <a:sym typeface="Wingdings" panose="05000000000000000000" pitchFamily="2"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a:t>
            </a:r>
            <a:r>
              <a:rPr kumimoji="1" lang="en-US" altLang="zh-CN" dirty="0"/>
              <a:t>C</a:t>
            </a:r>
            <a:r>
              <a:rPr kumimoji="1" lang="zh-CN" altLang="en-US" dirty="0"/>
              <a:t>中的静态变量</a:t>
            </a:r>
            <a:r>
              <a:rPr kumimoji="1" lang="en-US" altLang="zh-CN" dirty="0"/>
              <a:t>/</a:t>
            </a:r>
            <a:r>
              <a:rPr kumimoji="1" lang="zh-CN" altLang="en-US" dirty="0"/>
              <a:t>函数</a:t>
            </a:r>
            <a:endParaRPr kumimoji="1" lang="zh-CN" altLang="en-US" dirty="0"/>
          </a:p>
        </p:txBody>
      </p:sp>
      <p:sp>
        <p:nvSpPr>
          <p:cNvPr id="3" name="内容占位符 2"/>
          <p:cNvSpPr>
            <a:spLocks noGrp="1"/>
          </p:cNvSpPr>
          <p:nvPr>
            <p:ph idx="1"/>
          </p:nvPr>
        </p:nvSpPr>
        <p:spPr>
          <a:xfrm>
            <a:off x="539552" y="1412776"/>
            <a:ext cx="8424936" cy="5040560"/>
          </a:xfrm>
        </p:spPr>
        <p:txBody>
          <a:bodyPr/>
          <a:lstStyle/>
          <a:p>
            <a:r>
              <a:rPr kumimoji="1" lang="zh-CN" altLang="en-US" dirty="0"/>
              <a:t>静态变量：使用</a:t>
            </a:r>
            <a:r>
              <a:rPr kumimoji="1" lang="en-US" altLang="zh-CN" dirty="0"/>
              <a:t>static</a:t>
            </a:r>
            <a:r>
              <a:rPr kumimoji="1" lang="zh-CN" altLang="en-US" dirty="0"/>
              <a:t>修饰的变量</a:t>
            </a:r>
            <a:endParaRPr kumimoji="1" lang="en-US" altLang="zh-CN" dirty="0"/>
          </a:p>
          <a:p>
            <a:pPr lvl="1"/>
            <a:r>
              <a:rPr lang="zh-CN" altLang="en-US" dirty="0"/>
              <a:t>定义示例：</a:t>
            </a:r>
            <a:r>
              <a:rPr lang="en-US" altLang="zh-CN" sz="2000" dirty="0"/>
              <a:t>static int </a:t>
            </a:r>
            <a:r>
              <a:rPr lang="en-US" altLang="zh-CN" sz="2000" dirty="0" err="1"/>
              <a:t>i</a:t>
            </a:r>
            <a:r>
              <a:rPr lang="en-US" altLang="zh-CN" sz="2000" dirty="0"/>
              <a:t> = 1;</a:t>
            </a:r>
            <a:endParaRPr lang="en-US" altLang="zh-CN" sz="2000" dirty="0"/>
          </a:p>
          <a:p>
            <a:pPr lvl="1"/>
            <a:r>
              <a:rPr kumimoji="1" lang="zh-CN" altLang="en-US" dirty="0"/>
              <a:t>初始化：初次定义时需要</a:t>
            </a:r>
            <a:r>
              <a:rPr kumimoji="1" lang="zh-CN" altLang="en-US" dirty="0">
                <a:solidFill>
                  <a:srgbClr val="FF0000"/>
                </a:solidFill>
              </a:rPr>
              <a:t>初始化</a:t>
            </a:r>
            <a:r>
              <a:rPr kumimoji="1" lang="zh-CN" altLang="en-US" dirty="0"/>
              <a:t>，且只能初始化</a:t>
            </a:r>
            <a:r>
              <a:rPr kumimoji="1" lang="zh-CN" altLang="en-US" dirty="0">
                <a:solidFill>
                  <a:srgbClr val="FF0000"/>
                </a:solidFill>
              </a:rPr>
              <a:t>一次</a:t>
            </a:r>
            <a:r>
              <a:rPr kumimoji="1" lang="zh-CN" altLang="en-US" dirty="0"/>
              <a:t>。</a:t>
            </a:r>
            <a:endParaRPr kumimoji="1" lang="en-US" altLang="zh-CN" dirty="0"/>
          </a:p>
          <a:p>
            <a:pPr lvl="1"/>
            <a:r>
              <a:rPr kumimoji="1" lang="zh-CN" altLang="en-US" dirty="0"/>
              <a:t>静态局部变量存储在静态存储区，生命周期将持续到</a:t>
            </a:r>
            <a:r>
              <a:rPr kumimoji="1" lang="zh-CN" altLang="en-US" dirty="0">
                <a:solidFill>
                  <a:srgbClr val="FF0000"/>
                </a:solidFill>
              </a:rPr>
              <a:t>整个程序结束</a:t>
            </a:r>
            <a:endParaRPr kumimoji="1" lang="en-US" altLang="zh-CN" dirty="0">
              <a:solidFill>
                <a:srgbClr val="FF0000"/>
              </a:solidFill>
            </a:endParaRPr>
          </a:p>
          <a:p>
            <a:pPr lvl="1"/>
            <a:r>
              <a:rPr kumimoji="1" lang="zh-CN" altLang="en-US" dirty="0"/>
              <a:t>静态全局变量是</a:t>
            </a:r>
            <a:r>
              <a:rPr kumimoji="1" lang="zh-CN" altLang="en-US" dirty="0">
                <a:solidFill>
                  <a:srgbClr val="FF0000"/>
                </a:solidFill>
              </a:rPr>
              <a:t>内部可链接</a:t>
            </a:r>
            <a:r>
              <a:rPr kumimoji="1" lang="zh-CN" altLang="en-US" dirty="0"/>
              <a:t>的，作用域仅限其声明的文件，不能被其他文件所用，可以避免和其他文件中的同名变量冲突</a:t>
            </a:r>
            <a:endParaRPr kumimoji="1" lang="en-US" altLang="zh-CN" dirty="0"/>
          </a:p>
          <a:p>
            <a:r>
              <a:rPr kumimoji="1" lang="zh-CN" altLang="en-US" dirty="0"/>
              <a:t>静态函数：使用</a:t>
            </a:r>
            <a:r>
              <a:rPr kumimoji="1" lang="en-US" altLang="zh-CN" dirty="0"/>
              <a:t>static</a:t>
            </a:r>
            <a:r>
              <a:rPr kumimoji="1" lang="zh-CN" altLang="en-US" dirty="0"/>
              <a:t>修饰的函数</a:t>
            </a:r>
            <a:endParaRPr kumimoji="1" lang="en-US" altLang="zh-CN" dirty="0"/>
          </a:p>
          <a:p>
            <a:pPr lvl="1"/>
            <a:r>
              <a:rPr lang="zh-CN" altLang="en-US" dirty="0"/>
              <a:t>定义示例：</a:t>
            </a:r>
            <a:r>
              <a:rPr lang="en-US" altLang="zh-CN" sz="2000" dirty="0"/>
              <a:t>static int </a:t>
            </a:r>
            <a:r>
              <a:rPr lang="en-US" altLang="zh-CN" sz="2000" dirty="0" err="1"/>
              <a:t>func</a:t>
            </a:r>
            <a:r>
              <a:rPr lang="en-US" altLang="zh-CN" sz="2000" dirty="0"/>
              <a:t>() {…}</a:t>
            </a:r>
            <a:endParaRPr lang="en-US" altLang="zh-CN" sz="2000" dirty="0"/>
          </a:p>
          <a:p>
            <a:pPr lvl="1"/>
            <a:r>
              <a:rPr kumimoji="1" lang="zh-CN" altLang="en-US" dirty="0"/>
              <a:t>静态函数是</a:t>
            </a:r>
            <a:r>
              <a:rPr kumimoji="1" lang="zh-CN" altLang="en-US" dirty="0">
                <a:solidFill>
                  <a:srgbClr val="FF0000"/>
                </a:solidFill>
              </a:rPr>
              <a:t>内部可链接</a:t>
            </a:r>
            <a:r>
              <a:rPr kumimoji="1" lang="zh-CN" altLang="en-US" dirty="0"/>
              <a:t>的，作用域仅限其声明的文件，不能被其他文件所用，可以避免和其他文件中的同名函数冲突</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a:t>
            </a:r>
            <a:r>
              <a:rPr kumimoji="1" lang="en-US" altLang="zh-CN" dirty="0"/>
              <a:t>C</a:t>
            </a:r>
            <a:r>
              <a:rPr kumimoji="1" lang="zh-CN" altLang="en-US" dirty="0"/>
              <a:t>中的静态变量</a:t>
            </a:r>
            <a:r>
              <a:rPr kumimoji="1" lang="en-US" altLang="zh-CN" dirty="0"/>
              <a:t>/</a:t>
            </a:r>
            <a:r>
              <a:rPr kumimoji="1" lang="zh-CN" altLang="en-US" dirty="0"/>
              <a:t>函数</a:t>
            </a:r>
            <a:endParaRPr kumimoji="1" lang="zh-CN" altLang="en-US" dirty="0"/>
          </a:p>
        </p:txBody>
      </p:sp>
      <p:sp>
        <p:nvSpPr>
          <p:cNvPr id="3" name="内容占位符 2"/>
          <p:cNvSpPr>
            <a:spLocks noGrp="1"/>
          </p:cNvSpPr>
          <p:nvPr>
            <p:ph idx="1"/>
          </p:nvPr>
        </p:nvSpPr>
        <p:spPr>
          <a:xfrm>
            <a:off x="539552" y="1412776"/>
            <a:ext cx="8424936" cy="5040560"/>
          </a:xfrm>
        </p:spPr>
        <p:txBody>
          <a:bodyPr/>
          <a:lstStyle/>
          <a:p>
            <a:r>
              <a:rPr kumimoji="1" lang="zh-CN" altLang="en-US" dirty="0"/>
              <a:t>区别：静态全局变量</a:t>
            </a:r>
            <a:r>
              <a:rPr kumimoji="1" lang="en-US" altLang="zh-CN" dirty="0"/>
              <a:t>/</a:t>
            </a:r>
            <a:r>
              <a:rPr kumimoji="1" lang="zh-CN" altLang="en-US" dirty="0"/>
              <a:t>静态函数和非静态全局变量</a:t>
            </a:r>
            <a:r>
              <a:rPr kumimoji="1" lang="en-US" altLang="zh-CN" dirty="0"/>
              <a:t>/</a:t>
            </a:r>
            <a:r>
              <a:rPr kumimoji="1" lang="zh-CN" altLang="en-US" dirty="0"/>
              <a:t>非静态全局函数</a:t>
            </a:r>
            <a:endParaRPr kumimoji="1" lang="en-US" altLang="zh-CN" dirty="0"/>
          </a:p>
          <a:p>
            <a:pPr lvl="1"/>
            <a:r>
              <a:rPr kumimoji="1" lang="zh-CN" altLang="en-US" dirty="0"/>
              <a:t>静态全局变量</a:t>
            </a:r>
            <a:r>
              <a:rPr kumimoji="1" lang="en-US" altLang="zh-CN" dirty="0"/>
              <a:t>/</a:t>
            </a:r>
            <a:r>
              <a:rPr kumimoji="1" lang="zh-CN" altLang="en-US" dirty="0"/>
              <a:t>静态函数是</a:t>
            </a:r>
            <a:r>
              <a:rPr kumimoji="1" lang="zh-CN" altLang="en-US" dirty="0">
                <a:solidFill>
                  <a:srgbClr val="FF0000"/>
                </a:solidFill>
              </a:rPr>
              <a:t>内部可链接</a:t>
            </a:r>
            <a:r>
              <a:rPr kumimoji="1" lang="zh-CN" altLang="en-US" dirty="0"/>
              <a:t>的，作用域仅限其声明的文件，不能被其他文件所用</a:t>
            </a:r>
            <a:endParaRPr kumimoji="1" lang="en-US" altLang="zh-CN" dirty="0"/>
          </a:p>
          <a:p>
            <a:pPr lvl="1"/>
            <a:r>
              <a:rPr kumimoji="1" lang="zh-CN" altLang="en-US" dirty="0"/>
              <a:t>非静态全局变量</a:t>
            </a:r>
            <a:r>
              <a:rPr kumimoji="1" lang="en-US" altLang="zh-CN" dirty="0"/>
              <a:t>/</a:t>
            </a:r>
            <a:r>
              <a:rPr kumimoji="1" lang="zh-CN" altLang="en-US" dirty="0"/>
              <a:t>非静态全局函数是</a:t>
            </a:r>
            <a:r>
              <a:rPr kumimoji="1" lang="zh-CN" altLang="en-US" dirty="0">
                <a:solidFill>
                  <a:srgbClr val="FF0000"/>
                </a:solidFill>
              </a:rPr>
              <a:t>外部可链接</a:t>
            </a:r>
            <a:r>
              <a:rPr kumimoji="1" lang="zh-CN" altLang="en-US" dirty="0"/>
              <a:t>的，可以被其他文件所用</a:t>
            </a:r>
            <a:endParaRPr kumimoji="1"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静态变量示例</a:t>
            </a:r>
            <a:endParaRPr kumimoji="1" lang="zh-CN" altLang="en-US" dirty="0">
              <a:solidFill>
                <a:srgbClr val="0066CC"/>
              </a:solidFill>
            </a:endParaRPr>
          </a:p>
        </p:txBody>
      </p:sp>
      <p:sp>
        <p:nvSpPr>
          <p:cNvPr id="4" name="矩形 3"/>
          <p:cNvSpPr/>
          <p:nvPr/>
        </p:nvSpPr>
        <p:spPr>
          <a:xfrm>
            <a:off x="143508" y="1306503"/>
            <a:ext cx="6084676" cy="3293209"/>
          </a:xfrm>
          <a:prstGeom prst="rect">
            <a:avLst/>
          </a:prstGeom>
        </p:spPr>
        <p:txBody>
          <a:bodyPr wrap="square">
            <a:spAutoFit/>
          </a:bodyPr>
          <a:lstStyle/>
          <a:p>
            <a:r>
              <a:rPr lang="en-US" altLang="zh-CN" sz="1600" b="1" dirty="0">
                <a:solidFill>
                  <a:srgbClr val="00B050"/>
                </a:solidFill>
                <a:latin typeface="Consolas" panose="020B0609020204030204" pitchFamily="49" charset="0"/>
              </a:rPr>
              <a:t>//a.cpp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endParaRPr lang="en-US" altLang="zh-CN" sz="1600" dirty="0">
              <a:solidFill>
                <a:srgbClr val="BA0011"/>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std;</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static int </a:t>
            </a:r>
            <a:r>
              <a:rPr lang="en-US" altLang="zh-CN" sz="1600" dirty="0" err="1">
                <a:latin typeface="Consolas" panose="020B0609020204030204" pitchFamily="49" charset="0"/>
              </a:rPr>
              <a:t>i</a:t>
            </a:r>
            <a:r>
              <a:rPr lang="en-US" altLang="zh-CN" sz="1600" dirty="0">
                <a:latin typeface="Consolas" panose="020B0609020204030204" pitchFamily="49" charset="0"/>
              </a:rPr>
              <a:t> = 1;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静态全局变量，只能用于</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j = 2;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非静态全局变量，可用于其他文件</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add_i</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a:t>
            </a:r>
            <a:endParaRPr lang="en-US" altLang="zh-CN" sz="1600" dirty="0">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i</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 ” </a:t>
            </a:r>
            <a:r>
              <a:rPr lang="en-US" altLang="zh-CN" sz="1600" dirty="0">
                <a:solidFill>
                  <a:srgbClr val="000000"/>
                </a:solidFill>
                <a:latin typeface="Consolas" panose="020B0609020204030204" pitchFamily="49" charset="0"/>
              </a:rPr>
              <a:t>&lt;&lt; </a:t>
            </a:r>
            <a:r>
              <a:rPr lang="en-US" altLang="zh-CN" sz="1600" dirty="0">
                <a:latin typeface="Consolas" panose="020B0609020204030204" pitchFamily="49" charset="0"/>
              </a:rPr>
              <a:t>j</a:t>
            </a:r>
            <a:r>
              <a:rPr lang="en-US" altLang="zh-CN" sz="1600" dirty="0">
                <a:solidFill>
                  <a:srgbClr val="BA0011"/>
                </a:solidFill>
                <a:latin typeface="Consolas" panose="020B0609020204030204" pitchFamily="49" charset="0"/>
              </a:rPr>
              <a: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 return </a:t>
            </a:r>
            <a:r>
              <a:rPr lang="en-US" altLang="zh-CN" sz="1600" dirty="0">
                <a:latin typeface="Consolas" panose="020B0609020204030204" pitchFamily="49" charset="0"/>
              </a:rPr>
              <a:t>0;</a:t>
            </a:r>
            <a:endParaRPr lang="en-US" altLang="zh-CN" sz="1600" dirty="0">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p:txBody>
      </p:sp>
      <p:sp>
        <p:nvSpPr>
          <p:cNvPr id="6" name="矩形 5"/>
          <p:cNvSpPr/>
          <p:nvPr/>
        </p:nvSpPr>
        <p:spPr>
          <a:xfrm>
            <a:off x="5056731" y="4253026"/>
            <a:ext cx="3884977" cy="398780"/>
          </a:xfrm>
          <a:prstGeom prst="rect">
            <a:avLst/>
          </a:prstGeom>
        </p:spPr>
        <p:txBody>
          <a:bodyPr wrap="square">
            <a:spAutoFit/>
          </a:bodyPr>
          <a:lstStyle/>
          <a:p>
            <a:r>
              <a:rPr lang="en-US" altLang="zh-CN" sz="2000" b="1" dirty="0">
                <a:solidFill>
                  <a:srgbClr val="FF0000"/>
                </a:solidFill>
                <a:latin typeface="华文宋体" panose="02010600040101010101" charset="-122"/>
                <a:ea typeface="华文宋体" panose="02010600040101010101" charset="-122"/>
              </a:rPr>
              <a:t>b.cpp: undefined reference to ‘</a:t>
            </a:r>
            <a:r>
              <a:rPr lang="en-US" altLang="zh-CN" sz="2000" b="1" dirty="0" err="1">
                <a:solidFill>
                  <a:srgbClr val="FF0000"/>
                </a:solidFill>
                <a:latin typeface="华文宋体" panose="02010600040101010101" charset="-122"/>
                <a:ea typeface="华文宋体" panose="02010600040101010101" charset="-122"/>
              </a:rPr>
              <a:t>i</a:t>
            </a:r>
            <a:r>
              <a:rPr lang="en-US" altLang="zh-CN" sz="2000" b="1" dirty="0">
                <a:solidFill>
                  <a:srgbClr val="FF0000"/>
                </a:solidFill>
                <a:latin typeface="华文宋体" panose="02010600040101010101" charset="-122"/>
                <a:ea typeface="华文宋体" panose="02010600040101010101" charset="-122"/>
              </a:rPr>
              <a:t>’</a:t>
            </a:r>
            <a:endParaRPr lang="zh-CN" altLang="en-US" sz="2000" b="1" dirty="0">
              <a:solidFill>
                <a:srgbClr val="FF0000"/>
              </a:solidFill>
              <a:latin typeface="华文宋体" panose="02010600040101010101" charset="-122"/>
              <a:ea typeface="华文宋体" panose="02010600040101010101" charset="-122"/>
            </a:endParaRPr>
          </a:p>
        </p:txBody>
      </p:sp>
      <p:sp>
        <p:nvSpPr>
          <p:cNvPr id="7" name="文本框 6"/>
          <p:cNvSpPr txBox="1"/>
          <p:nvPr/>
        </p:nvSpPr>
        <p:spPr>
          <a:xfrm>
            <a:off x="5091089" y="3861048"/>
            <a:ext cx="2749471" cy="400110"/>
          </a:xfrm>
          <a:prstGeom prst="rect">
            <a:avLst/>
          </a:prstGeom>
          <a:solidFill>
            <a:srgbClr val="FFFF00"/>
          </a:solidFill>
        </p:spPr>
        <p:txBody>
          <a:bodyPr wrap="none" rtlCol="0">
            <a:spAutoFit/>
          </a:bodyPr>
          <a:lstStyle/>
          <a:p>
            <a:r>
              <a:rPr kumimoji="1" lang="zh-CN" altLang="en-US" sz="2000" b="1" dirty="0"/>
              <a:t>编译器提示：链接错误</a:t>
            </a:r>
            <a:endParaRPr kumimoji="1" lang="zh-CN" altLang="en-US" sz="2000" b="1" dirty="0"/>
          </a:p>
        </p:txBody>
      </p:sp>
      <p:sp>
        <p:nvSpPr>
          <p:cNvPr id="9" name="矩形 8"/>
          <p:cNvSpPr/>
          <p:nvPr/>
        </p:nvSpPr>
        <p:spPr>
          <a:xfrm>
            <a:off x="143508" y="5013176"/>
            <a:ext cx="8460940" cy="1569660"/>
          </a:xfrm>
          <a:prstGeom prst="rect">
            <a:avLst/>
          </a:prstGeom>
        </p:spPr>
        <p:txBody>
          <a:bodyPr wrap="square">
            <a:spAutoFit/>
          </a:bodyPr>
          <a:lstStyle/>
          <a:p>
            <a:r>
              <a:rPr lang="en-US" altLang="zh-CN" sz="1600" b="1" dirty="0">
                <a:solidFill>
                  <a:srgbClr val="00B050"/>
                </a:solidFill>
                <a:latin typeface="Consolas" panose="020B0609020204030204" pitchFamily="49" charset="0"/>
              </a:rPr>
              <a:t>//b.cpp</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extern int </a:t>
            </a:r>
            <a:r>
              <a:rPr lang="en-US" altLang="zh-CN" sz="1600" dirty="0" err="1">
                <a:latin typeface="Consolas" panose="020B0609020204030204" pitchFamily="49" charset="0"/>
              </a:rPr>
              <a:t>i</a:t>
            </a:r>
            <a:r>
              <a:rPr lang="en-US" altLang="zh-CN" sz="1600" dirty="0">
                <a:latin typeface="Consolas" panose="020B0609020204030204" pitchFamily="49" charset="0"/>
              </a:rPr>
              <a: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链接时出错，因为</a:t>
            </a:r>
            <a:r>
              <a:rPr lang="en-US" altLang="zh-CN" sz="1600" b="1" dirty="0" err="1">
                <a:solidFill>
                  <a:srgbClr val="00B050"/>
                </a:solidFill>
                <a:latin typeface="Consolas" panose="020B0609020204030204" pitchFamily="49" charset="0"/>
              </a:rPr>
              <a:t>i</a:t>
            </a:r>
            <a:r>
              <a:rPr lang="zh-CN" altLang="en-US" sz="1600" b="1" dirty="0">
                <a:solidFill>
                  <a:srgbClr val="00B050"/>
                </a:solidFill>
                <a:latin typeface="Consolas" panose="020B0609020204030204" pitchFamily="49" charset="0"/>
              </a:rPr>
              <a:t>为静态全局变量，仅能用于其声明的文件</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extern int </a:t>
            </a:r>
            <a:r>
              <a:rPr lang="en-US" altLang="zh-CN" sz="1600" dirty="0">
                <a:latin typeface="Consolas" panose="020B0609020204030204" pitchFamily="49" charset="0"/>
              </a:rPr>
              <a:t>j;</a:t>
            </a:r>
            <a:endParaRPr lang="en-US" altLang="zh-CN" sz="1600" dirty="0">
              <a:latin typeface="Consolas" panose="020B0609020204030204" pitchFamily="49" charset="0"/>
            </a:endParaRPr>
          </a:p>
          <a:p>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add_i</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k+i</a:t>
            </a:r>
            <a:r>
              <a:rPr lang="en-US" altLang="zh-CN" sz="1600" dirty="0">
                <a:latin typeface="Consolas" panose="020B0609020204030204" pitchFamily="49" charset="0"/>
              </a:rPr>
              <a:t>; };</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k+j</a:t>
            </a:r>
            <a:r>
              <a:rPr lang="en-US" altLang="zh-CN" sz="1600" dirty="0">
                <a:latin typeface="Consolas" panose="020B0609020204030204" pitchFamily="49" charset="0"/>
              </a:rPr>
              <a:t>; };</a:t>
            </a:r>
            <a:endParaRPr lang="en-US" altLang="zh-CN" sz="1600" dirty="0">
              <a:latin typeface="Consolas" panose="020B0609020204030204" pitchFamily="49" charset="0"/>
            </a:endParaRPr>
          </a:p>
        </p:txBody>
      </p:sp>
      <p:sp>
        <p:nvSpPr>
          <p:cNvPr id="10" name="文本框 9"/>
          <p:cNvSpPr txBox="1"/>
          <p:nvPr/>
        </p:nvSpPr>
        <p:spPr>
          <a:xfrm>
            <a:off x="5091089" y="2628927"/>
            <a:ext cx="1467068" cy="400110"/>
          </a:xfrm>
          <a:prstGeom prst="rect">
            <a:avLst/>
          </a:prstGeom>
          <a:solidFill>
            <a:srgbClr val="FFFF00"/>
          </a:solidFill>
        </p:spPr>
        <p:txBody>
          <a:bodyPr wrap="none" rtlCol="0">
            <a:spAutoFit/>
          </a:bodyPr>
          <a:lstStyle/>
          <a:p>
            <a:r>
              <a:rPr kumimoji="1" lang="zh-CN" altLang="en-US" sz="2000" b="1" dirty="0"/>
              <a:t>编译指令：</a:t>
            </a:r>
            <a:endParaRPr kumimoji="1" lang="zh-CN" altLang="en-US" sz="2000" b="1" dirty="0"/>
          </a:p>
        </p:txBody>
      </p:sp>
      <p:sp>
        <p:nvSpPr>
          <p:cNvPr id="11" name="矩形 10"/>
          <p:cNvSpPr/>
          <p:nvPr/>
        </p:nvSpPr>
        <p:spPr>
          <a:xfrm>
            <a:off x="4943165" y="3054151"/>
            <a:ext cx="4381967" cy="398780"/>
          </a:xfrm>
          <a:prstGeom prst="rect">
            <a:avLst/>
          </a:prstGeom>
        </p:spPr>
        <p:txBody>
          <a:bodyPr wrap="square">
            <a:spAutoFit/>
          </a:bodyPr>
          <a:lstStyle/>
          <a:p>
            <a:r>
              <a:rPr lang="en-US" altLang="zh-CN" sz="2000" b="1" dirty="0">
                <a:solidFill>
                  <a:srgbClr val="FF0000"/>
                </a:solidFill>
                <a:latin typeface="华文宋体" panose="02010600040101010101" charset="-122"/>
                <a:ea typeface="华文宋体" panose="02010600040101010101" charset="-122"/>
              </a:rPr>
              <a:t>g++ a.cpp b.cpp -o test1 </a:t>
            </a:r>
            <a:endParaRPr lang="en-US" altLang="zh-CN" sz="2000" b="1" dirty="0">
              <a:solidFill>
                <a:srgbClr val="FF0000"/>
              </a:solidFill>
              <a:latin typeface="华文宋体" panose="02010600040101010101" charset="-122"/>
              <a:ea typeface="华文宋体" panose="0201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静态函数示例</a:t>
            </a:r>
            <a:endParaRPr kumimoji="1" lang="zh-CN" altLang="en-US" dirty="0">
              <a:solidFill>
                <a:srgbClr val="0066CC"/>
              </a:solidFill>
            </a:endParaRPr>
          </a:p>
        </p:txBody>
      </p:sp>
      <p:sp>
        <p:nvSpPr>
          <p:cNvPr id="4" name="矩形 3"/>
          <p:cNvSpPr/>
          <p:nvPr/>
        </p:nvSpPr>
        <p:spPr>
          <a:xfrm>
            <a:off x="143507" y="1215911"/>
            <a:ext cx="6588733" cy="3293209"/>
          </a:xfrm>
          <a:prstGeom prst="rect">
            <a:avLst/>
          </a:prstGeom>
        </p:spPr>
        <p:txBody>
          <a:bodyPr wrap="square">
            <a:spAutoFit/>
          </a:bodyPr>
          <a:lstStyle/>
          <a:p>
            <a:r>
              <a:rPr lang="en-US" altLang="zh-CN" sz="1600" b="1" dirty="0">
                <a:solidFill>
                  <a:srgbClr val="00B050"/>
                </a:solidFill>
                <a:latin typeface="Consolas" panose="020B0609020204030204" pitchFamily="49" charset="0"/>
              </a:rPr>
              <a:t>//a.cpp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endParaRPr lang="en-US" altLang="zh-CN" sz="1600" dirty="0">
              <a:solidFill>
                <a:srgbClr val="BA0011"/>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std;</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j = 2; </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static 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静态函数，只能用于</a:t>
            </a:r>
            <a:r>
              <a:rPr lang="en-US" altLang="zh-CN" sz="1600" b="1" dirty="0">
                <a:solidFill>
                  <a:srgbClr val="00B050"/>
                </a:solidFill>
                <a:latin typeface="Consolas" panose="020B0609020204030204" pitchFamily="49" charset="0"/>
              </a:rPr>
              <a:t>a.cpp</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return </a:t>
            </a:r>
            <a:r>
              <a:rPr lang="en-US" altLang="zh-CN" sz="1600" dirty="0" err="1">
                <a:latin typeface="Consolas" panose="020B0609020204030204" pitchFamily="49" charset="0"/>
              </a:rPr>
              <a:t>k+j</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add_j</a:t>
            </a:r>
            <a:r>
              <a:rPr lang="en-US" altLang="zh-CN" sz="1600" dirty="0">
                <a:solidFill>
                  <a:srgbClr val="000000"/>
                </a:solidFill>
                <a:latin typeface="Consolas" panose="020B0609020204030204" pitchFamily="49" charset="0"/>
              </a:rPr>
              <a:t>(3)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return </a:t>
            </a:r>
            <a:r>
              <a:rPr lang="en-US" altLang="zh-CN" sz="1600" dirty="0">
                <a:latin typeface="Consolas" panose="020B0609020204030204" pitchFamily="49" charset="0"/>
              </a:rPr>
              <a:t>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p:txBody>
      </p:sp>
      <p:sp>
        <p:nvSpPr>
          <p:cNvPr id="6" name="矩形 5"/>
          <p:cNvSpPr/>
          <p:nvPr/>
        </p:nvSpPr>
        <p:spPr>
          <a:xfrm>
            <a:off x="4526280" y="4634865"/>
            <a:ext cx="4364990" cy="368300"/>
          </a:xfrm>
          <a:prstGeom prst="rect">
            <a:avLst/>
          </a:prstGeom>
        </p:spPr>
        <p:txBody>
          <a:bodyPr wrap="square">
            <a:spAutoFit/>
          </a:bodyPr>
          <a:lstStyle/>
          <a:p>
            <a:r>
              <a:rPr lang="en-US" altLang="zh-CN" sz="1800" b="1" dirty="0">
                <a:solidFill>
                  <a:srgbClr val="FF0000"/>
                </a:solidFill>
                <a:latin typeface="Times New Roman" panose="02020603050405020304" pitchFamily="18" charset="0"/>
                <a:ea typeface="华文宋体" panose="02010600040101010101" charset="-122"/>
                <a:cs typeface="Times New Roman" panose="02020603050405020304" pitchFamily="18" charset="0"/>
              </a:rPr>
              <a:t>b.cpp: undefined reference to ‘</a:t>
            </a:r>
            <a:r>
              <a:rPr lang="en-US" altLang="zh-CN" sz="1800" b="1" dirty="0" err="1">
                <a:solidFill>
                  <a:srgbClr val="FF0000"/>
                </a:solidFill>
                <a:latin typeface="Times New Roman" panose="02020603050405020304" pitchFamily="18" charset="0"/>
                <a:ea typeface="华文宋体" panose="02010600040101010101" charset="-122"/>
                <a:cs typeface="Times New Roman" panose="02020603050405020304" pitchFamily="18" charset="0"/>
              </a:rPr>
              <a:t>add_j</a:t>
            </a:r>
            <a:r>
              <a:rPr lang="en-US" altLang="zh-CN" sz="1800" b="1" dirty="0">
                <a:solidFill>
                  <a:srgbClr val="FF0000"/>
                </a:solidFill>
                <a:latin typeface="Times New Roman" panose="02020603050405020304" pitchFamily="18" charset="0"/>
                <a:ea typeface="华文宋体" panose="02010600040101010101" charset="-122"/>
                <a:cs typeface="Times New Roman" panose="02020603050405020304" pitchFamily="18" charset="0"/>
              </a:rPr>
              <a:t>(int)’</a:t>
            </a:r>
            <a:endParaRPr lang="en-US" altLang="zh-CN" sz="1800" b="1" dirty="0">
              <a:solidFill>
                <a:srgbClr val="FF0000"/>
              </a:solidFill>
              <a:latin typeface="Times New Roman" panose="02020603050405020304" pitchFamily="18" charset="0"/>
              <a:ea typeface="华文宋体" panose="02010600040101010101" charset="-122"/>
              <a:cs typeface="Times New Roman" panose="02020603050405020304" pitchFamily="18" charset="0"/>
            </a:endParaRPr>
          </a:p>
        </p:txBody>
      </p:sp>
      <p:sp>
        <p:nvSpPr>
          <p:cNvPr id="7" name="文本框 6"/>
          <p:cNvSpPr txBox="1"/>
          <p:nvPr/>
        </p:nvSpPr>
        <p:spPr>
          <a:xfrm>
            <a:off x="4526009" y="4026911"/>
            <a:ext cx="2749471" cy="400110"/>
          </a:xfrm>
          <a:prstGeom prst="rect">
            <a:avLst/>
          </a:prstGeom>
          <a:solidFill>
            <a:srgbClr val="FFFF00"/>
          </a:solidFill>
        </p:spPr>
        <p:txBody>
          <a:bodyPr wrap="none" rtlCol="0">
            <a:spAutoFit/>
          </a:bodyPr>
          <a:lstStyle/>
          <a:p>
            <a:r>
              <a:rPr kumimoji="1" lang="zh-CN" altLang="en-US" sz="2000" b="1" dirty="0"/>
              <a:t>编译器提示：链接错误</a:t>
            </a:r>
            <a:endParaRPr kumimoji="1" lang="zh-CN" altLang="en-US" sz="2000" b="1" dirty="0"/>
          </a:p>
        </p:txBody>
      </p:sp>
      <p:sp>
        <p:nvSpPr>
          <p:cNvPr id="9" name="矩形 8"/>
          <p:cNvSpPr/>
          <p:nvPr/>
        </p:nvSpPr>
        <p:spPr>
          <a:xfrm>
            <a:off x="143508" y="5085184"/>
            <a:ext cx="8460940" cy="1077218"/>
          </a:xfrm>
          <a:prstGeom prst="rect">
            <a:avLst/>
          </a:prstGeom>
        </p:spPr>
        <p:txBody>
          <a:bodyPr wrap="square">
            <a:spAutoFit/>
          </a:bodyPr>
          <a:lstStyle/>
          <a:p>
            <a:r>
              <a:rPr lang="en-US" altLang="zh-CN" sz="1600" b="1" dirty="0">
                <a:solidFill>
                  <a:srgbClr val="00B050"/>
                </a:solidFill>
                <a:latin typeface="Consolas" panose="020B0609020204030204" pitchFamily="49" charset="0"/>
              </a:rPr>
              <a:t>//b.cpp</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extern int </a:t>
            </a:r>
            <a:r>
              <a:rPr lang="en-US" altLang="zh-CN" sz="1600" dirty="0" err="1">
                <a:latin typeface="Consolas" panose="020B0609020204030204" pitchFamily="49" charset="0"/>
              </a:rPr>
              <a:t>add_j</a:t>
            </a:r>
            <a:r>
              <a:rPr lang="en-US" altLang="zh-CN" sz="1600" dirty="0">
                <a:latin typeface="Consolas" panose="020B0609020204030204" pitchFamily="49" charset="0"/>
              </a:rPr>
              <a:t>(</a:t>
            </a:r>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k); </a:t>
            </a:r>
            <a:endParaRPr lang="en-US" altLang="zh-CN" sz="1600" dirty="0">
              <a:latin typeface="Consolas" panose="020B0609020204030204" pitchFamily="49" charset="0"/>
            </a:endParaRPr>
          </a:p>
          <a:p>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链接时出错，因为</a:t>
            </a:r>
            <a:r>
              <a:rPr lang="en-US" altLang="zh-CN" sz="1600" b="1" dirty="0" err="1">
                <a:solidFill>
                  <a:srgbClr val="00B050"/>
                </a:solidFill>
                <a:latin typeface="Consolas" panose="020B0609020204030204" pitchFamily="49" charset="0"/>
              </a:rPr>
              <a:t>add_j</a:t>
            </a:r>
            <a:r>
              <a:rPr lang="zh-CN" altLang="en-US" sz="1600" b="1" dirty="0">
                <a:solidFill>
                  <a:srgbClr val="00B050"/>
                </a:solidFill>
                <a:latin typeface="Consolas" panose="020B0609020204030204" pitchFamily="49" charset="0"/>
              </a:rPr>
              <a:t>为静态函数，仅能用于其声明的文件</a:t>
            </a:r>
            <a:r>
              <a:rPr lang="en-US" altLang="zh-CN" sz="1600" b="1" dirty="0">
                <a:solidFill>
                  <a:srgbClr val="00B050"/>
                </a:solidFill>
                <a:latin typeface="Consolas" panose="020B0609020204030204" pitchFamily="49" charset="0"/>
              </a:rPr>
              <a:t>a.cpp</a:t>
            </a:r>
            <a:endParaRPr lang="en-US" altLang="zh-CN" sz="1600" b="1" dirty="0">
              <a:solidFill>
                <a:srgbClr val="00B050"/>
              </a:solidFill>
              <a:latin typeface="Consolas" panose="020B0609020204030204" pitchFamily="49" charset="0"/>
            </a:endParaRPr>
          </a:p>
          <a:p>
            <a:r>
              <a:rPr lang="en-US" altLang="zh-CN" sz="1600" dirty="0">
                <a:solidFill>
                  <a:srgbClr val="B40062"/>
                </a:solidFill>
                <a:latin typeface="Consolas" panose="020B0609020204030204" pitchFamily="49" charset="0"/>
              </a:rPr>
              <a:t>int </a:t>
            </a:r>
            <a:r>
              <a:rPr lang="en-US" altLang="zh-CN" sz="1600" dirty="0">
                <a:latin typeface="Consolas" panose="020B0609020204030204" pitchFamily="49" charset="0"/>
              </a:rPr>
              <a:t>add() { </a:t>
            </a:r>
            <a:r>
              <a:rPr lang="en-US" altLang="zh-CN" sz="1600" dirty="0">
                <a:solidFill>
                  <a:srgbClr val="B40062"/>
                </a:solidFill>
                <a:latin typeface="Consolas" panose="020B0609020204030204" pitchFamily="49" charset="0"/>
              </a:rPr>
              <a:t>return </a:t>
            </a:r>
            <a:r>
              <a:rPr lang="en-US" altLang="zh-CN" sz="1600" dirty="0" err="1">
                <a:latin typeface="Consolas" panose="020B0609020204030204" pitchFamily="49" charset="0"/>
              </a:rPr>
              <a:t>add_j</a:t>
            </a:r>
            <a:r>
              <a:rPr lang="en-US" altLang="zh-CN" sz="1600" dirty="0">
                <a:latin typeface="Consolas" panose="020B0609020204030204" pitchFamily="49" charset="0"/>
              </a:rPr>
              <a:t>(1); };</a:t>
            </a:r>
            <a:endParaRPr lang="en-US" altLang="zh-CN" sz="1600" b="1" dirty="0">
              <a:solidFill>
                <a:srgbClr val="00B050"/>
              </a:solidFill>
              <a:latin typeface="Consolas" panose="020B0609020204030204" pitchFamily="49" charset="0"/>
            </a:endParaRPr>
          </a:p>
        </p:txBody>
      </p:sp>
      <p:sp>
        <p:nvSpPr>
          <p:cNvPr id="10" name="文本框 9"/>
          <p:cNvSpPr txBox="1"/>
          <p:nvPr/>
        </p:nvSpPr>
        <p:spPr>
          <a:xfrm>
            <a:off x="4526009" y="3133274"/>
            <a:ext cx="1467068" cy="400110"/>
          </a:xfrm>
          <a:prstGeom prst="rect">
            <a:avLst/>
          </a:prstGeom>
          <a:solidFill>
            <a:srgbClr val="FFFF00"/>
          </a:solidFill>
        </p:spPr>
        <p:txBody>
          <a:bodyPr wrap="none" rtlCol="0">
            <a:spAutoFit/>
          </a:bodyPr>
          <a:lstStyle/>
          <a:p>
            <a:r>
              <a:rPr kumimoji="1" lang="zh-CN" altLang="en-US" sz="2000" b="1" dirty="0"/>
              <a:t>编译指令：</a:t>
            </a:r>
            <a:endParaRPr kumimoji="1" lang="zh-CN" altLang="en-US" sz="2000" b="1" dirty="0"/>
          </a:p>
        </p:txBody>
      </p:sp>
      <p:sp>
        <p:nvSpPr>
          <p:cNvPr id="11" name="矩形 10"/>
          <p:cNvSpPr/>
          <p:nvPr/>
        </p:nvSpPr>
        <p:spPr>
          <a:xfrm>
            <a:off x="4499992" y="3533384"/>
            <a:ext cx="4355975" cy="398780"/>
          </a:xfrm>
          <a:prstGeom prst="rect">
            <a:avLst/>
          </a:prstGeom>
        </p:spPr>
        <p:txBody>
          <a:bodyPr wrap="square">
            <a:spAutoFit/>
          </a:bodyPr>
          <a:lstStyle/>
          <a:p>
            <a:r>
              <a:rPr lang="en-US" altLang="zh-CN" sz="2000" b="1" dirty="0">
                <a:solidFill>
                  <a:srgbClr val="FF0000"/>
                </a:solidFill>
                <a:latin typeface="华文宋体" panose="02010600040101010101" charset="-122"/>
                <a:ea typeface="华文宋体" panose="02010600040101010101" charset="-122"/>
              </a:rPr>
              <a:t>g++ a.cpp b.cpp -o test1 </a:t>
            </a:r>
            <a:endParaRPr lang="en-US" altLang="zh-CN" sz="2000" b="1" dirty="0">
              <a:solidFill>
                <a:srgbClr val="FF0000"/>
              </a:solidFill>
              <a:latin typeface="华文宋体" panose="02010600040101010101" charset="-122"/>
              <a:ea typeface="华文宋体" panose="020106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静态数据成员</a:t>
            </a:r>
            <a:endParaRPr kumimoji="1" lang="zh-CN" altLang="en-US" dirty="0"/>
          </a:p>
        </p:txBody>
      </p:sp>
      <p:sp>
        <p:nvSpPr>
          <p:cNvPr id="3" name="内容占位符 2"/>
          <p:cNvSpPr>
            <a:spLocks noGrp="1"/>
          </p:cNvSpPr>
          <p:nvPr>
            <p:ph idx="1"/>
          </p:nvPr>
        </p:nvSpPr>
        <p:spPr>
          <a:xfrm>
            <a:off x="539552" y="1484784"/>
            <a:ext cx="8424936" cy="4824536"/>
          </a:xfrm>
        </p:spPr>
        <p:txBody>
          <a:bodyPr/>
          <a:lstStyle/>
          <a:p>
            <a:r>
              <a:rPr kumimoji="1" lang="zh-CN" altLang="en-US" dirty="0"/>
              <a:t>静态数据成员：使用</a:t>
            </a:r>
            <a:r>
              <a:rPr kumimoji="1" lang="en-US" altLang="zh-CN" dirty="0"/>
              <a:t>static</a:t>
            </a:r>
            <a:r>
              <a:rPr kumimoji="1" lang="zh-CN" altLang="en-US" dirty="0"/>
              <a:t>修饰的数据成员，是隶属于类的，称为类的</a:t>
            </a:r>
            <a:r>
              <a:rPr kumimoji="1" lang="zh-CN" altLang="en-US" dirty="0">
                <a:solidFill>
                  <a:srgbClr val="FF0000"/>
                </a:solidFill>
              </a:rPr>
              <a:t>静态数据成员</a:t>
            </a:r>
            <a:r>
              <a:rPr kumimoji="1" lang="zh-CN" altLang="en-US" dirty="0"/>
              <a:t>，也称“类变量”</a:t>
            </a:r>
            <a:endParaRPr kumimoji="1" lang="en-US" altLang="zh-CN" dirty="0"/>
          </a:p>
          <a:p>
            <a:pPr lvl="1"/>
            <a:r>
              <a:rPr lang="zh-CN" altLang="en-US" dirty="0"/>
              <a:t>静态数据成员被该类的所有对象</a:t>
            </a:r>
            <a:r>
              <a:rPr lang="zh-CN" altLang="en-US" dirty="0">
                <a:solidFill>
                  <a:srgbClr val="FF0000"/>
                </a:solidFill>
              </a:rPr>
              <a:t>共享</a:t>
            </a:r>
            <a:r>
              <a:rPr lang="zh-CN" altLang="en-US" dirty="0"/>
              <a:t>（即所有对象中的这个数据域处在同一内存位置）</a:t>
            </a:r>
            <a:endParaRPr lang="en-US" altLang="zh-CN" dirty="0"/>
          </a:p>
          <a:p>
            <a:pPr lvl="1"/>
            <a:r>
              <a:rPr kumimoji="1" lang="zh-CN" altLang="en-US" dirty="0"/>
              <a:t>类的静态成员（数据、函数）既可以通过</a:t>
            </a:r>
            <a:r>
              <a:rPr kumimoji="1" lang="zh-CN" altLang="en-US" dirty="0">
                <a:solidFill>
                  <a:srgbClr val="FF0000"/>
                </a:solidFill>
              </a:rPr>
              <a:t>对象</a:t>
            </a:r>
            <a:r>
              <a:rPr kumimoji="1" lang="zh-CN" altLang="en-US" dirty="0"/>
              <a:t>来访问，也可以通过</a:t>
            </a:r>
            <a:r>
              <a:rPr kumimoji="1" lang="zh-CN" altLang="en-US" dirty="0">
                <a:solidFill>
                  <a:srgbClr val="FF0000"/>
                </a:solidFill>
              </a:rPr>
              <a:t>类名</a:t>
            </a:r>
            <a:r>
              <a:rPr kumimoji="1" lang="zh-CN" altLang="en-US" dirty="0"/>
              <a:t>来访问，如</a:t>
            </a:r>
            <a:r>
              <a:rPr kumimoji="1" lang="en-US" altLang="zh-CN" sz="2000" dirty="0" err="1">
                <a:solidFill>
                  <a:srgbClr val="FF0000"/>
                </a:solidFill>
              </a:rPr>
              <a:t>ClassName</a:t>
            </a:r>
            <a:r>
              <a:rPr kumimoji="1" lang="en-US" altLang="zh-CN" sz="2000" dirty="0">
                <a:solidFill>
                  <a:srgbClr val="FF0000"/>
                </a:solidFill>
              </a:rPr>
              <a:t>::</a:t>
            </a:r>
            <a:r>
              <a:rPr kumimoji="1" lang="en-US" altLang="zh-CN" sz="2000" dirty="0" err="1">
                <a:solidFill>
                  <a:srgbClr val="FF0000"/>
                </a:solidFill>
              </a:rPr>
              <a:t>static_var</a:t>
            </a:r>
            <a:r>
              <a:rPr kumimoji="1" lang="zh-CN" altLang="en-US" dirty="0"/>
              <a:t>或者</a:t>
            </a:r>
            <a:r>
              <a:rPr kumimoji="1" lang="en-US" altLang="zh-CN" sz="2000" dirty="0" err="1">
                <a:solidFill>
                  <a:srgbClr val="FF0000"/>
                </a:solidFill>
              </a:rPr>
              <a:t>a.static_var</a:t>
            </a:r>
            <a:r>
              <a:rPr kumimoji="1" lang="zh-CN" altLang="en-US" dirty="0"/>
              <a:t>（</a:t>
            </a:r>
            <a:r>
              <a:rPr kumimoji="1" lang="en-US" altLang="zh-CN" dirty="0"/>
              <a:t>a</a:t>
            </a:r>
            <a:r>
              <a:rPr kumimoji="1" lang="zh-CN" altLang="en-US" dirty="0"/>
              <a:t>为</a:t>
            </a:r>
            <a:r>
              <a:rPr kumimoji="1" lang="en-US" altLang="zh-CN" dirty="0" err="1"/>
              <a:t>ClassName</a:t>
            </a:r>
            <a:r>
              <a:rPr kumimoji="1" lang="zh-CN" altLang="en-US" dirty="0"/>
              <a:t>类的对象）</a:t>
            </a:r>
            <a:endParaRPr kumimoji="1" lang="en-US" altLang="zh-CN" dirty="0"/>
          </a:p>
          <a:p>
            <a:pPr lvl="1"/>
            <a:r>
              <a:rPr lang="zh-CN" altLang="en-US" dirty="0"/>
              <a:t>类的静态数据成员要在</a:t>
            </a:r>
            <a:r>
              <a:rPr lang="zh-CN" altLang="en-US" dirty="0">
                <a:solidFill>
                  <a:srgbClr val="FF0000"/>
                </a:solidFill>
              </a:rPr>
              <a:t>实现文件</a:t>
            </a:r>
            <a:r>
              <a:rPr lang="zh-CN" altLang="en-US" dirty="0"/>
              <a:t>中赋初值，格式为：</a:t>
            </a:r>
            <a:endParaRPr lang="en-US" altLang="zh-CN" dirty="0"/>
          </a:p>
          <a:p>
            <a:pPr lvl="1"/>
            <a:r>
              <a:rPr kumimoji="1" lang="en-US" altLang="zh-CN" dirty="0">
                <a:solidFill>
                  <a:srgbClr val="FF0000"/>
                </a:solidFill>
              </a:rPr>
              <a:t>	</a:t>
            </a:r>
            <a:r>
              <a:rPr kumimoji="1" lang="en-US" altLang="zh-CN" sz="2000" dirty="0">
                <a:solidFill>
                  <a:srgbClr val="FF0000"/>
                </a:solidFill>
              </a:rPr>
              <a:t>Type</a:t>
            </a:r>
            <a:r>
              <a:rPr kumimoji="1" lang="zh-CN" altLang="en-US" sz="2000" dirty="0">
                <a:solidFill>
                  <a:srgbClr val="FF0000"/>
                </a:solidFill>
              </a:rPr>
              <a:t> </a:t>
            </a:r>
            <a:r>
              <a:rPr kumimoji="1" lang="en-US" altLang="zh-CN" sz="2000" dirty="0" err="1">
                <a:solidFill>
                  <a:srgbClr val="FF0000"/>
                </a:solidFill>
              </a:rPr>
              <a:t>ClassName</a:t>
            </a:r>
            <a:r>
              <a:rPr kumimoji="1" lang="en-US" altLang="zh-CN" sz="2000" dirty="0">
                <a:solidFill>
                  <a:srgbClr val="FF0000"/>
                </a:solidFill>
              </a:rPr>
              <a:t>::</a:t>
            </a:r>
            <a:r>
              <a:rPr kumimoji="1" lang="en-US" altLang="zh-CN" sz="2000" dirty="0" err="1">
                <a:solidFill>
                  <a:srgbClr val="FF0000"/>
                </a:solidFill>
              </a:rPr>
              <a:t>static_var</a:t>
            </a:r>
            <a:r>
              <a:rPr kumimoji="1" lang="zh-CN" altLang="en-US" sz="2000" dirty="0">
                <a:solidFill>
                  <a:srgbClr val="FF0000"/>
                </a:solidFill>
              </a:rPr>
              <a:t> </a:t>
            </a:r>
            <a:r>
              <a:rPr kumimoji="1" lang="en-US" altLang="zh-CN" sz="2000" dirty="0">
                <a:solidFill>
                  <a:srgbClr val="FF0000"/>
                </a:solidFill>
              </a:rPr>
              <a:t>=</a:t>
            </a:r>
            <a:r>
              <a:rPr kumimoji="1" lang="zh-CN" altLang="en-US" sz="2000" dirty="0">
                <a:solidFill>
                  <a:srgbClr val="FF0000"/>
                </a:solidFill>
              </a:rPr>
              <a:t> </a:t>
            </a:r>
            <a:r>
              <a:rPr kumimoji="1" lang="en-US" altLang="zh-CN" sz="2000" dirty="0">
                <a:solidFill>
                  <a:srgbClr val="FF0000"/>
                </a:solidFill>
              </a:rPr>
              <a:t>Value;</a:t>
            </a:r>
            <a:r>
              <a:rPr kumimoji="1" lang="zh-CN" altLang="en-US" sz="2000" dirty="0"/>
              <a:t> </a:t>
            </a:r>
            <a:endParaRPr kumimoji="1" lang="en-US" altLang="zh-CN" sz="2000" dirty="0"/>
          </a:p>
          <a:p>
            <a:pPr lvl="1"/>
            <a:endParaRPr lang="en-US" altLang="zh-CN" dirty="0"/>
          </a:p>
          <a:p>
            <a:pPr lvl="1"/>
            <a:r>
              <a:rPr lang="zh-CN" altLang="en-US" dirty="0"/>
              <a:t>和全局变量一样，类的静态数据成员在程序开始前初始化</a:t>
            </a:r>
            <a:endParaRPr kumimoji="1" lang="en-US" altLang="zh-CN"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静态数据成员的多文件编译</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kumimoji="1" lang="zh-CN" altLang="en-US" dirty="0"/>
              <a:t>静态数据成员</a:t>
            </a:r>
            <a:r>
              <a:rPr lang="zh-CN" altLang="en-US" b="0" dirty="0"/>
              <a:t>应该在</a:t>
            </a:r>
            <a:r>
              <a:rPr lang="en-US" altLang="zh-CN" b="0" dirty="0"/>
              <a:t>.h</a:t>
            </a:r>
            <a:r>
              <a:rPr lang="zh-CN" altLang="en-US" b="0" dirty="0"/>
              <a:t>文件中</a:t>
            </a:r>
            <a:r>
              <a:rPr lang="zh-CN" altLang="en-US" b="0" dirty="0">
                <a:solidFill>
                  <a:srgbClr val="FF0000"/>
                </a:solidFill>
              </a:rPr>
              <a:t>声明</a:t>
            </a:r>
            <a:r>
              <a:rPr lang="zh-CN" altLang="en-US" b="0" dirty="0"/>
              <a:t>，在</a:t>
            </a:r>
            <a:r>
              <a:rPr lang="en-US" altLang="zh-CN" b="0" dirty="0"/>
              <a:t>.</a:t>
            </a:r>
            <a:r>
              <a:rPr lang="en-US" altLang="zh-CN" b="0" dirty="0" err="1"/>
              <a:t>cpp</a:t>
            </a:r>
            <a:r>
              <a:rPr lang="zh-CN" altLang="en-US" b="0" dirty="0"/>
              <a:t>文件中</a:t>
            </a:r>
            <a:r>
              <a:rPr lang="zh-CN" altLang="en-US" b="0" dirty="0">
                <a:solidFill>
                  <a:srgbClr val="FF0000"/>
                </a:solidFill>
              </a:rPr>
              <a:t>定义</a:t>
            </a:r>
            <a:r>
              <a:rPr lang="zh-CN" altLang="en-US" b="0" dirty="0"/>
              <a:t>。</a:t>
            </a:r>
            <a:endParaRPr lang="en-US" altLang="zh-CN" b="0" dirty="0"/>
          </a:p>
          <a:p>
            <a:r>
              <a:rPr lang="zh-CN" altLang="en-US" b="0" dirty="0"/>
              <a:t>如果在</a:t>
            </a:r>
            <a:r>
              <a:rPr lang="en-US" altLang="zh-CN" b="0" dirty="0"/>
              <a:t>.h</a:t>
            </a:r>
            <a:r>
              <a:rPr lang="zh-CN" altLang="en-US" b="0" dirty="0"/>
              <a:t>文件中同时完成声明和定义，会出现问题。</a:t>
            </a:r>
            <a:endParaRPr lang="en-US" altLang="zh-CN" b="0" dirty="0"/>
          </a:p>
          <a:p>
            <a:pPr lvl="1"/>
            <a:r>
              <a:rPr lang="zh-CN" altLang="en-US" dirty="0"/>
              <a:t>包含了该头文件的所有源文件中都定义了这些静态成员变量，即该头文件被包含了多少次，这些变量就定义了多少次。</a:t>
            </a:r>
            <a:endParaRPr lang="en-US" altLang="zh-CN" dirty="0"/>
          </a:p>
          <a:p>
            <a:pPr lvl="1"/>
            <a:r>
              <a:rPr lang="zh-CN" altLang="en-US" dirty="0"/>
              <a:t>同一个变量被定义多次，会导致链接无法进行，程序</a:t>
            </a:r>
            <a:r>
              <a:rPr lang="zh-CN" altLang="en-US" dirty="0">
                <a:solidFill>
                  <a:srgbClr val="FF0000"/>
                </a:solidFill>
              </a:rPr>
              <a:t>编译失败</a:t>
            </a:r>
            <a:r>
              <a:rPr lang="zh-CN" altLang="en-US" dirty="0"/>
              <a:t>。</a:t>
            </a:r>
            <a:endParaRPr lang="zh-CN" altLang="en-US" b="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静态数据成员示例</a:t>
            </a:r>
            <a:endParaRPr kumimoji="1" lang="zh-CN" altLang="en-US" dirty="0">
              <a:solidFill>
                <a:srgbClr val="0066CC"/>
              </a:solidFill>
            </a:endParaRPr>
          </a:p>
        </p:txBody>
      </p:sp>
      <p:sp>
        <p:nvSpPr>
          <p:cNvPr id="4" name="矩形 3"/>
          <p:cNvSpPr/>
          <p:nvPr/>
        </p:nvSpPr>
        <p:spPr>
          <a:xfrm>
            <a:off x="143508" y="3763784"/>
            <a:ext cx="8712968" cy="2800767"/>
          </a:xfrm>
          <a:prstGeom prst="rect">
            <a:avLst/>
          </a:prstGeom>
        </p:spPr>
        <p:txBody>
          <a:bodyPr wrap="square">
            <a:spAutoFit/>
          </a:bodyPr>
          <a:lstStyle/>
          <a:p>
            <a:r>
              <a:rPr lang="en-US" altLang="zh-CN" sz="1600" b="1" dirty="0">
                <a:solidFill>
                  <a:srgbClr val="00B050"/>
                </a:solidFill>
                <a:latin typeface="Consolas" panose="020B0609020204030204" pitchFamily="49" charset="0"/>
              </a:rPr>
              <a:t>//main.cpp</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&lt;iostream&gt;</a:t>
            </a:r>
            <a:endParaRPr lang="en-US" altLang="zh-CN" sz="1600" dirty="0">
              <a:solidFill>
                <a:srgbClr val="BA0011"/>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a:t>
            </a:r>
            <a:r>
              <a:rPr lang="en-US" altLang="zh-CN" sz="1600" dirty="0" err="1">
                <a:solidFill>
                  <a:srgbClr val="BA0011"/>
                </a:solidFill>
                <a:latin typeface="Consolas" panose="020B0609020204030204" pitchFamily="49" charset="0"/>
              </a:rPr>
              <a:t>Test.h</a:t>
            </a:r>
            <a:r>
              <a:rPr lang="en-US" altLang="zh-CN" sz="1600" dirty="0">
                <a:solidFill>
                  <a:srgbClr val="BA0011"/>
                </a:solidFill>
                <a:latin typeface="Consolas" panose="020B0609020204030204" pitchFamily="49" charset="0"/>
              </a:rPr>
              <a: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Test t[10];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“Test#: ”</a:t>
            </a:r>
            <a:r>
              <a:rPr lang="en-US" altLang="zh-CN" sz="1600" dirty="0">
                <a:solidFill>
                  <a:srgbClr val="000000"/>
                </a:solidFill>
                <a:latin typeface="Consolas" panose="020B0609020204030204" pitchFamily="49" charset="0"/>
              </a:rPr>
              <a:t> &lt;&lt; Test::count &lt;&lt; </a:t>
            </a:r>
            <a:r>
              <a:rPr lang="en-US" altLang="zh-CN" sz="1600" dirty="0">
                <a:solidFill>
                  <a:srgbClr val="BA0011"/>
                </a:solidFill>
                <a:latin typeface="Consolas" panose="020B0609020204030204" pitchFamily="49" charset="0"/>
              </a:rPr>
              <a:t>“ or ” </a:t>
            </a:r>
            <a:r>
              <a:rPr lang="en-US" altLang="zh-CN" sz="1600" dirty="0">
                <a:latin typeface="Consolas" panose="020B0609020204030204" pitchFamily="49" charset="0"/>
              </a:rPr>
              <a:t>&lt;&lt; t[0].count </a:t>
            </a:r>
            <a:r>
              <a:rPr lang="en-US" altLang="zh-CN" sz="1600" dirty="0">
                <a:solidFill>
                  <a:srgbClr val="000000"/>
                </a:solidFill>
                <a:latin typeface="Consolas" panose="020B0609020204030204" pitchFamily="49" charset="0"/>
              </a:rPr>
              <a:t>&lt;&lt;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zh-CN" altLang="en-US" sz="1600" b="1" dirty="0">
                <a:solidFill>
                  <a:srgbClr val="00B050"/>
                </a:solidFill>
                <a:latin typeface="Consolas" panose="020B0609020204030204" pitchFamily="49" charset="0"/>
              </a:rPr>
              <a: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通过类名或对象访问静态数据成员</a:t>
            </a:r>
            <a:endParaRPr lang="en-US" altLang="zh-CN" sz="1600" b="1" dirty="0">
              <a:solidFill>
                <a:srgbClr val="00B050"/>
              </a:solidFill>
              <a:latin typeface="Consolas" panose="020B0609020204030204" pitchFamily="49" charset="0"/>
            </a:endParaRPr>
          </a:p>
          <a:p>
            <a:r>
              <a:rPr lang="en-US" altLang="zh-CN" sz="1600" b="1" dirty="0">
                <a:solidFill>
                  <a:srgbClr val="00B050"/>
                </a:solidFill>
                <a:latin typeface="Consolas" panose="020B0609020204030204" pitchFamily="49" charset="0"/>
              </a:rPr>
              <a:t>  </a:t>
            </a:r>
            <a:r>
              <a:rPr lang="is-IS" altLang="zh-CN" sz="1600" dirty="0">
                <a:solidFill>
                  <a:srgbClr val="B40062"/>
                </a:solidFill>
                <a:latin typeface="Consolas" panose="020B0609020204030204" pitchFamily="49" charset="0"/>
              </a:rPr>
              <a:t>return</a:t>
            </a:r>
            <a:r>
              <a:rPr lang="en-US" altLang="zh-CN" sz="1600" dirty="0">
                <a:latin typeface="Consolas" panose="020B0609020204030204" pitchFamily="49" charset="0"/>
              </a:rPr>
              <a:t> 0;</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p:txBody>
      </p:sp>
      <p:sp>
        <p:nvSpPr>
          <p:cNvPr id="6" name="矩形 5"/>
          <p:cNvSpPr/>
          <p:nvPr/>
        </p:nvSpPr>
        <p:spPr>
          <a:xfrm>
            <a:off x="6125322" y="4324398"/>
            <a:ext cx="2623142" cy="398780"/>
          </a:xfrm>
          <a:prstGeom prst="rect">
            <a:avLst/>
          </a:prstGeom>
        </p:spPr>
        <p:txBody>
          <a:bodyPr wrap="square">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rPr>
              <a:t>Test#: 10 or 10</a:t>
            </a:r>
            <a:endParaRPr lang="en-US" altLang="zh-CN" sz="2000" b="1" dirty="0">
              <a:solidFill>
                <a:srgbClr val="FF0000"/>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6156176" y="3845598"/>
            <a:ext cx="1723549" cy="400110"/>
          </a:xfrm>
          <a:prstGeom prst="rect">
            <a:avLst/>
          </a:prstGeom>
          <a:solidFill>
            <a:srgbClr val="FFFF00"/>
          </a:solidFill>
        </p:spPr>
        <p:txBody>
          <a:bodyPr wrap="none" rtlCol="0">
            <a:spAutoFit/>
          </a:bodyPr>
          <a:lstStyle/>
          <a:p>
            <a:r>
              <a:rPr kumimoji="1" lang="zh-CN" altLang="en-US" sz="2000" b="1" dirty="0"/>
              <a:t>运行输出结果</a:t>
            </a:r>
            <a:endParaRPr kumimoji="1" lang="zh-CN" altLang="en-US" sz="2000" b="1" dirty="0"/>
          </a:p>
        </p:txBody>
      </p:sp>
      <p:sp>
        <p:nvSpPr>
          <p:cNvPr id="8" name="矩形 7"/>
          <p:cNvSpPr/>
          <p:nvPr/>
        </p:nvSpPr>
        <p:spPr>
          <a:xfrm>
            <a:off x="107504" y="1408024"/>
            <a:ext cx="4392488" cy="1815882"/>
          </a:xfrm>
          <a:prstGeom prst="rect">
            <a:avLst/>
          </a:prstGeom>
        </p:spPr>
        <p:txBody>
          <a:bodyPr wrap="square">
            <a:spAutoFit/>
          </a:bodyPr>
          <a:lstStyle/>
          <a:p>
            <a:r>
              <a:rPr lang="en-US" altLang="zh-CN" sz="1600" b="1" dirty="0">
                <a:solidFill>
                  <a:srgbClr val="00B050"/>
                </a:solidFill>
                <a:latin typeface="Consolas" panose="020B0609020204030204" pitchFamily="49" charset="0"/>
              </a:rPr>
              <a:t>//</a:t>
            </a:r>
            <a:r>
              <a:rPr lang="en-US" altLang="zh-CN" sz="1600" b="1" dirty="0" err="1">
                <a:solidFill>
                  <a:srgbClr val="00B050"/>
                </a:solidFill>
                <a:latin typeface="Consolas" panose="020B0609020204030204" pitchFamily="49" charset="0"/>
              </a:rPr>
              <a:t>Test.h</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Test {</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static</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count; </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声明静态数据成员</a:t>
            </a:r>
            <a:r>
              <a:rPr lang="en-US" altLang="zh-CN" sz="1600" dirty="0">
                <a:solidFill>
                  <a:srgbClr val="000000"/>
                </a:solidFill>
                <a:latin typeface="Consolas" panose="020B0609020204030204" pitchFamily="49" charset="0"/>
              </a:rPr>
              <a: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Test();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~Test();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p:txBody>
      </p:sp>
      <p:sp>
        <p:nvSpPr>
          <p:cNvPr id="9" name="矩形 8"/>
          <p:cNvSpPr/>
          <p:nvPr/>
        </p:nvSpPr>
        <p:spPr>
          <a:xfrm>
            <a:off x="4652890" y="1396340"/>
            <a:ext cx="5145623" cy="1569660"/>
          </a:xfrm>
          <a:prstGeom prst="rect">
            <a:avLst/>
          </a:prstGeom>
        </p:spPr>
        <p:txBody>
          <a:bodyPr wrap="square">
            <a:spAutoFit/>
          </a:bodyPr>
          <a:lstStyle/>
          <a:p>
            <a:r>
              <a:rPr lang="en-US" altLang="zh-CN" sz="1600" b="1" dirty="0">
                <a:solidFill>
                  <a:srgbClr val="00B050"/>
                </a:solidFill>
                <a:latin typeface="Consolas" panose="020B0609020204030204" pitchFamily="49" charset="0"/>
              </a:rPr>
              <a:t>//Test.cpp</a:t>
            </a:r>
            <a:endParaRPr lang="en-US" altLang="zh-CN" sz="1600" b="1" dirty="0">
              <a:solidFill>
                <a:srgbClr val="00B050"/>
              </a:solidFill>
              <a:latin typeface="Consolas" panose="020B0609020204030204" pitchFamily="49" charset="0"/>
            </a:endParaRPr>
          </a:p>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a:t>
            </a:r>
            <a:r>
              <a:rPr lang="en-US" altLang="zh-CN" sz="1600" dirty="0" err="1">
                <a:solidFill>
                  <a:srgbClr val="BA0011"/>
                </a:solidFill>
                <a:latin typeface="Consolas" panose="020B0609020204030204" pitchFamily="49" charset="0"/>
              </a:rPr>
              <a:t>Test.h</a:t>
            </a:r>
            <a:r>
              <a:rPr lang="en-US" altLang="zh-CN" sz="1600" dirty="0">
                <a:solidFill>
                  <a:srgbClr val="BA0011"/>
                </a:solidFill>
                <a:latin typeface="Consolas" panose="020B0609020204030204" pitchFamily="49" charset="0"/>
              </a:rPr>
              <a:t>”</a:t>
            </a:r>
            <a:endParaRPr lang="en-US" altLang="zh-CN" sz="1600" dirty="0">
              <a:solidFill>
                <a:srgbClr val="BA0011"/>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Test::count = </a:t>
            </a:r>
            <a:r>
              <a:rPr lang="en-US" altLang="zh-CN" sz="1600" dirty="0">
                <a:solidFill>
                  <a:srgbClr val="000BFF"/>
                </a:solidFill>
                <a:latin typeface="Consolas" panose="020B0609020204030204" pitchFamily="49" charset="0"/>
              </a:rPr>
              <a:t>0</a:t>
            </a:r>
            <a:r>
              <a:rPr lang="en-US" altLang="zh-CN" sz="1600" dirty="0">
                <a:solidFill>
                  <a:srgbClr val="000000"/>
                </a:solidFill>
                <a:latin typeface="Consolas" panose="020B0609020204030204" pitchFamily="49" charset="0"/>
              </a:rPr>
              <a:t>;</a:t>
            </a:r>
            <a:r>
              <a:rPr lang="en-US" altLang="zh-CN" sz="1600" b="1" dirty="0">
                <a:solidFill>
                  <a:srgbClr val="00B050"/>
                </a:solidFill>
                <a:latin typeface="Consolas" panose="020B0609020204030204" pitchFamily="49" charset="0"/>
              </a:rPr>
              <a:t>//</a:t>
            </a:r>
            <a:r>
              <a:rPr lang="zh-CN" altLang="en-US" sz="1600" b="1" dirty="0">
                <a:solidFill>
                  <a:srgbClr val="00B050"/>
                </a:solidFill>
                <a:latin typeface="Consolas" panose="020B0609020204030204" pitchFamily="49" charset="0"/>
              </a:rPr>
              <a:t>定义静态数据成员</a:t>
            </a:r>
            <a:endParaRPr lang="en-US" altLang="zh-CN" sz="1600" b="1" dirty="0">
              <a:solidFill>
                <a:srgbClr val="00B050"/>
              </a:solidFill>
              <a:latin typeface="Consolas" panose="020B0609020204030204" pitchFamily="49" charset="0"/>
            </a:endParaRPr>
          </a:p>
          <a:p>
            <a:r>
              <a:rPr lang="en-US" altLang="zh-CN" sz="1600" dirty="0">
                <a:solidFill>
                  <a:srgbClr val="000000"/>
                </a:solidFill>
                <a:latin typeface="Consolas" panose="020B0609020204030204" pitchFamily="49" charset="0"/>
              </a:rPr>
              <a:t>Test::Test() { count ++;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Test::~Test() { count --; }</a:t>
            </a:r>
            <a:endParaRPr lang="en-US" altLang="zh-CN" sz="1600" dirty="0">
              <a:solidFill>
                <a:srgbClr val="00B050"/>
              </a:solidFill>
              <a:latin typeface="Consolas" panose="020B060902020403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静态成员函数</a:t>
            </a:r>
            <a:endParaRPr kumimoji="1" lang="zh-CN" altLang="en-US" dirty="0"/>
          </a:p>
        </p:txBody>
      </p:sp>
      <p:sp>
        <p:nvSpPr>
          <p:cNvPr id="3" name="内容占位符 2"/>
          <p:cNvSpPr>
            <a:spLocks noGrp="1"/>
          </p:cNvSpPr>
          <p:nvPr>
            <p:ph idx="1"/>
          </p:nvPr>
        </p:nvSpPr>
        <p:spPr>
          <a:xfrm>
            <a:off x="539552" y="1484784"/>
            <a:ext cx="8424936" cy="4968552"/>
          </a:xfrm>
        </p:spPr>
        <p:txBody>
          <a:bodyPr/>
          <a:lstStyle/>
          <a:p>
            <a:r>
              <a:rPr kumimoji="1" lang="zh-CN" altLang="en-US" dirty="0"/>
              <a:t>静态成员函数：在返回值前面添加</a:t>
            </a:r>
            <a:r>
              <a:rPr kumimoji="1" lang="en-US" altLang="zh-CN" dirty="0"/>
              <a:t>static</a:t>
            </a:r>
            <a:r>
              <a:rPr kumimoji="1" lang="zh-CN" altLang="en-US" dirty="0"/>
              <a:t>修饰的成员函数，称为类的</a:t>
            </a:r>
            <a:r>
              <a:rPr kumimoji="1" lang="zh-CN" altLang="en-US" dirty="0">
                <a:solidFill>
                  <a:srgbClr val="FF0000"/>
                </a:solidFill>
              </a:rPr>
              <a:t>静态成员函数</a:t>
            </a:r>
            <a:endParaRPr kumimoji="1" lang="en-US" altLang="zh-CN" dirty="0">
              <a:solidFill>
                <a:srgbClr val="FF0000"/>
              </a:solidFill>
            </a:endParaRPr>
          </a:p>
          <a:p>
            <a:pPr lvl="1"/>
            <a:r>
              <a:rPr lang="zh-CN" altLang="en-US" dirty="0"/>
              <a:t>和静态数据成员类似，类的静态成员函数既可以通过</a:t>
            </a:r>
            <a:r>
              <a:rPr lang="zh-CN" altLang="en-US" dirty="0">
                <a:solidFill>
                  <a:srgbClr val="FF0000"/>
                </a:solidFill>
              </a:rPr>
              <a:t>对象</a:t>
            </a:r>
            <a:r>
              <a:rPr lang="zh-CN" altLang="en-US" dirty="0"/>
              <a:t>来访问，也可以通过</a:t>
            </a:r>
            <a:r>
              <a:rPr lang="zh-CN" altLang="en-US" dirty="0">
                <a:solidFill>
                  <a:srgbClr val="FF0000"/>
                </a:solidFill>
              </a:rPr>
              <a:t>类名</a:t>
            </a:r>
            <a:r>
              <a:rPr lang="zh-CN" altLang="en-US" dirty="0"/>
              <a:t>来访问，如</a:t>
            </a:r>
            <a:r>
              <a:rPr lang="en-US" altLang="zh-CN" sz="2000" dirty="0" err="1">
                <a:solidFill>
                  <a:srgbClr val="FF0000"/>
                </a:solidFill>
              </a:rPr>
              <a:t>ClassName</a:t>
            </a:r>
            <a:r>
              <a:rPr lang="en-US" altLang="zh-CN" sz="2000" dirty="0">
                <a:solidFill>
                  <a:srgbClr val="FF0000"/>
                </a:solidFill>
              </a:rPr>
              <a:t>::</a:t>
            </a:r>
            <a:r>
              <a:rPr lang="en-US" altLang="zh-CN" sz="2000" dirty="0" err="1">
                <a:solidFill>
                  <a:srgbClr val="FF0000"/>
                </a:solidFill>
              </a:rPr>
              <a:t>static_function</a:t>
            </a:r>
            <a:r>
              <a:rPr lang="zh-CN" altLang="en-US" dirty="0"/>
              <a:t>或者</a:t>
            </a:r>
            <a:r>
              <a:rPr lang="en-US" altLang="zh-CN" sz="2000" dirty="0" err="1">
                <a:solidFill>
                  <a:srgbClr val="FF0000"/>
                </a:solidFill>
              </a:rPr>
              <a:t>a.static_function</a:t>
            </a:r>
            <a:r>
              <a:rPr lang="en-US" altLang="zh-CN" sz="2000" dirty="0"/>
              <a:t>(</a:t>
            </a:r>
            <a:r>
              <a:rPr lang="en-US" altLang="zh-CN" dirty="0"/>
              <a:t>a</a:t>
            </a:r>
            <a:r>
              <a:rPr lang="zh-CN" altLang="en-US" dirty="0"/>
              <a:t>为</a:t>
            </a:r>
            <a:r>
              <a:rPr lang="en-US" altLang="zh-CN" dirty="0" err="1"/>
              <a:t>ClassName</a:t>
            </a:r>
            <a:r>
              <a:rPr lang="zh-CN" altLang="en-US" dirty="0"/>
              <a:t>类的对象）</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静态成员函数的访问权限</a:t>
            </a:r>
            <a:endParaRPr kumimoji="1" lang="zh-CN" altLang="en-US" dirty="0"/>
          </a:p>
        </p:txBody>
      </p:sp>
      <p:sp>
        <p:nvSpPr>
          <p:cNvPr id="3" name="内容占位符 2"/>
          <p:cNvSpPr>
            <a:spLocks noGrp="1"/>
          </p:cNvSpPr>
          <p:nvPr>
            <p:ph idx="1"/>
          </p:nvPr>
        </p:nvSpPr>
        <p:spPr>
          <a:xfrm>
            <a:off x="539552" y="1442194"/>
            <a:ext cx="8047806" cy="4723109"/>
          </a:xfrm>
        </p:spPr>
        <p:txBody>
          <a:bodyPr/>
          <a:lstStyle/>
          <a:p>
            <a:r>
              <a:rPr kumimoji="1" lang="zh-CN" altLang="en-US" dirty="0"/>
              <a:t>静态成员函数不能访问非静态成员</a:t>
            </a:r>
            <a:endParaRPr kumimoji="1" lang="en-US" altLang="zh-CN" dirty="0"/>
          </a:p>
          <a:p>
            <a:pPr lvl="1"/>
            <a:r>
              <a:rPr lang="zh-CN" altLang="en-US" dirty="0"/>
              <a:t>静态成员函数</a:t>
            </a:r>
            <a:r>
              <a:rPr lang="zh-CN" altLang="en-US" dirty="0">
                <a:solidFill>
                  <a:srgbClr val="FF0000"/>
                </a:solidFill>
              </a:rPr>
              <a:t>属于整个类</a:t>
            </a:r>
            <a:r>
              <a:rPr lang="zh-CN" altLang="en-US" dirty="0"/>
              <a:t>，在类实例化对象之前已经分配了内存空间。</a:t>
            </a:r>
            <a:endParaRPr lang="en-US" altLang="zh-CN" dirty="0"/>
          </a:p>
          <a:p>
            <a:pPr lvl="1"/>
            <a:r>
              <a:rPr lang="zh-CN" altLang="en-US" dirty="0"/>
              <a:t>类的非静态成员必须在</a:t>
            </a:r>
            <a:r>
              <a:rPr lang="zh-CN" altLang="en-US" dirty="0">
                <a:solidFill>
                  <a:srgbClr val="FF0000"/>
                </a:solidFill>
              </a:rPr>
              <a:t>类实例化对象后</a:t>
            </a:r>
            <a:r>
              <a:rPr lang="zh-CN" altLang="en-US" dirty="0"/>
              <a:t>才分配内存空间。</a:t>
            </a:r>
            <a:endParaRPr lang="en-US" altLang="zh-CN" dirty="0"/>
          </a:p>
          <a:p>
            <a:pPr lvl="1"/>
            <a:r>
              <a:rPr lang="zh-CN" altLang="en-US" dirty="0"/>
              <a:t>如果使用静态成员函数访问非静态成员，相当于没有定义一个变量却要使用它。</a:t>
            </a: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endParaRPr kumimoji="1" lang="zh-CN" altLang="en-US" dirty="0"/>
          </a:p>
        </p:txBody>
      </p:sp>
      <p:sp>
        <p:nvSpPr>
          <p:cNvPr id="3" name="内容占位符 2"/>
          <p:cNvSpPr>
            <a:spLocks noGrp="1"/>
          </p:cNvSpPr>
          <p:nvPr>
            <p:ph idx="1"/>
          </p:nvPr>
        </p:nvSpPr>
        <p:spPr/>
        <p:txBody>
          <a:bodyPr/>
          <a:lstStyle/>
          <a:p>
            <a:r>
              <a:rPr kumimoji="1" lang="zh-CN" altLang="en-US" dirty="0"/>
              <a:t>构造函数、析构函数</a:t>
            </a:r>
            <a:endParaRPr kumimoji="1" lang="en-US" altLang="zh-CN" dirty="0"/>
          </a:p>
          <a:p>
            <a:r>
              <a:rPr kumimoji="1" lang="zh-CN" altLang="en-US" dirty="0"/>
              <a:t>全局和局部对象的构造与析构时机</a:t>
            </a:r>
            <a:endParaRPr kumimoji="1" lang="en-US" altLang="zh-CN" dirty="0"/>
          </a:p>
          <a:p>
            <a:r>
              <a:rPr kumimoji="1" lang="zh-CN" altLang="en-US" dirty="0"/>
              <a:t>引用</a:t>
            </a:r>
            <a:endParaRPr kumimoji="1" lang="en-US" altLang="zh-CN" dirty="0"/>
          </a:p>
          <a:p>
            <a:r>
              <a:rPr kumimoji="1" lang="zh-CN" altLang="en-US" dirty="0"/>
              <a:t>运算符重载：流运算符</a:t>
            </a:r>
            <a:r>
              <a:rPr kumimoji="1" lang="en-US" altLang="zh-CN" dirty="0"/>
              <a:t>(&lt;&lt;,&gt;&gt;),</a:t>
            </a:r>
            <a:r>
              <a:rPr kumimoji="1" lang="zh-CN" altLang="en-US" dirty="0"/>
              <a:t>函数运算符</a:t>
            </a:r>
            <a:r>
              <a:rPr kumimoji="1" lang="en-US" altLang="zh-CN" dirty="0"/>
              <a:t>(),</a:t>
            </a:r>
            <a:r>
              <a:rPr kumimoji="1" lang="zh-CN" altLang="en-US" dirty="0"/>
              <a:t>前缀运算符</a:t>
            </a:r>
            <a:r>
              <a:rPr kumimoji="1" lang="en-US" altLang="zh-CN" dirty="0"/>
              <a:t>(++,--),</a:t>
            </a:r>
            <a:r>
              <a:rPr kumimoji="1" lang="zh-CN" altLang="en-US" dirty="0"/>
              <a:t>下标运算符</a:t>
            </a:r>
            <a:r>
              <a:rPr kumimoji="1" lang="en-US" altLang="zh-CN" dirty="0"/>
              <a:t>[]</a:t>
            </a:r>
            <a:endParaRPr kumimoji="1" lang="en-US" altLang="zh-CN"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静态成员函数示例</a:t>
            </a:r>
            <a:endParaRPr kumimoji="1" lang="zh-CN" altLang="en-US" dirty="0">
              <a:solidFill>
                <a:srgbClr val="0066CC"/>
              </a:solidFill>
            </a:endParaRPr>
          </a:p>
        </p:txBody>
      </p:sp>
      <p:sp>
        <p:nvSpPr>
          <p:cNvPr id="4" name="矩形 3"/>
          <p:cNvSpPr/>
          <p:nvPr/>
        </p:nvSpPr>
        <p:spPr>
          <a:xfrm>
            <a:off x="539552" y="987107"/>
            <a:ext cx="8064896" cy="6186309"/>
          </a:xfrm>
          <a:prstGeom prst="rect">
            <a:avLst/>
          </a:prstGeom>
        </p:spPr>
        <p:txBody>
          <a:bodyPr wrap="square">
            <a:spAutoFit/>
          </a:bodyPr>
          <a:lstStyle/>
          <a:p>
            <a:r>
              <a:rPr lang="en-US" altLang="zh-CN" dirty="0">
                <a:solidFill>
                  <a:srgbClr val="6E200D"/>
                </a:solidFill>
                <a:latin typeface="Consolas" panose="020B0609020204030204" pitchFamily="49" charset="0"/>
              </a:rPr>
              <a:t>#include </a:t>
            </a:r>
            <a:r>
              <a:rPr lang="en-US" altLang="zh-CN" dirty="0">
                <a:solidFill>
                  <a:srgbClr val="BA0011"/>
                </a:solidFill>
                <a:latin typeface="Consolas" panose="020B0609020204030204" pitchFamily="49" charset="0"/>
              </a:rPr>
              <a:t>&lt;</a:t>
            </a:r>
            <a:r>
              <a:rPr lang="en-US" altLang="zh-CN" dirty="0" err="1">
                <a:solidFill>
                  <a:srgbClr val="BA0011"/>
                </a:solidFill>
                <a:latin typeface="Consolas" panose="020B0609020204030204" pitchFamily="49" charset="0"/>
              </a:rPr>
              <a:t>iostream</a:t>
            </a:r>
            <a:r>
              <a:rPr lang="en-US" altLang="zh-CN" dirty="0">
                <a:solidFill>
                  <a:srgbClr val="BA0011"/>
                </a:solidFill>
                <a:latin typeface="Consolas" panose="020B0609020204030204" pitchFamily="49" charset="0"/>
              </a:rPr>
              <a:t>&gt;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std</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class</a:t>
            </a:r>
            <a:r>
              <a:rPr lang="en-US" altLang="zh-CN" dirty="0">
                <a:solidFill>
                  <a:srgbClr val="000000"/>
                </a:solidFill>
                <a:latin typeface="Consolas" panose="020B0609020204030204" pitchFamily="49" charset="0"/>
              </a:rPr>
              <a:t> Test {</a:t>
            </a:r>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public</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count;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声明静态数据成员</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float</a:t>
            </a:r>
            <a:r>
              <a:rPr lang="en-US" altLang="zh-CN" dirty="0">
                <a:solidFill>
                  <a:srgbClr val="000000"/>
                </a:solidFill>
                <a:latin typeface="Consolas" panose="020B0609020204030204" pitchFamily="49" charset="0"/>
              </a:rPr>
              <a:t> value;</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v): value(v) { count ++;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 { count --;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static</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 </a:t>
            </a:r>
            <a:r>
              <a:rPr lang="en-US" altLang="zh-CN" dirty="0">
                <a:solidFill>
                  <a:srgbClr val="B40062"/>
                </a:solidFill>
                <a:latin typeface="Consolas" panose="020B0609020204030204" pitchFamily="49" charset="0"/>
              </a:rPr>
              <a:t>return</a:t>
            </a:r>
            <a:r>
              <a:rPr lang="en-US" altLang="zh-CN" dirty="0">
                <a:solidFill>
                  <a:srgbClr val="000000"/>
                </a:solidFill>
                <a:latin typeface="Consolas" panose="020B0609020204030204" pitchFamily="49" charset="0"/>
              </a:rPr>
              <a:t> count; } </a:t>
            </a:r>
            <a:endParaRPr lang="en-US" altLang="zh-CN" dirty="0">
              <a:solidFill>
                <a:srgbClr val="000000"/>
              </a:solidFill>
              <a:latin typeface="Consolas" panose="020B0609020204030204" pitchFamily="49" charset="0"/>
            </a:endParaRPr>
          </a:p>
          <a:p>
            <a:r>
              <a:rPr lang="en-US" altLang="zh-CN" b="1" dirty="0">
                <a:solidFill>
                  <a:srgbClr val="000000"/>
                </a:solidFill>
                <a:latin typeface="Consolas" panose="020B0609020204030204" pitchFamily="49" charset="0"/>
              </a:rPr>
              <a:t>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静态成员函数</a:t>
            </a:r>
            <a:r>
              <a:rPr lang="en-US" altLang="zh-CN" b="1" dirty="0" err="1">
                <a:solidFill>
                  <a:srgbClr val="00B050"/>
                </a:solidFill>
                <a:latin typeface="Consolas" panose="020B0609020204030204" pitchFamily="49" charset="0"/>
              </a:rPr>
              <a:t>how_many</a:t>
            </a:r>
            <a:r>
              <a:rPr lang="zh-CN" altLang="en-US" b="1" dirty="0">
                <a:solidFill>
                  <a:srgbClr val="00B050"/>
                </a:solidFill>
                <a:latin typeface="Consolas" panose="020B0609020204030204" pitchFamily="49" charset="0"/>
              </a:rPr>
              <a:t>仅能访问</a:t>
            </a:r>
            <a:r>
              <a:rPr lang="en-US" altLang="zh-CN" b="1" dirty="0">
                <a:solidFill>
                  <a:srgbClr val="00B050"/>
                </a:solidFill>
                <a:latin typeface="Consolas" panose="020B0609020204030204" pitchFamily="49" charset="0"/>
              </a:rPr>
              <a:t>count</a:t>
            </a:r>
            <a:r>
              <a:rPr lang="zh-CN" altLang="en-US" b="1" dirty="0">
                <a:solidFill>
                  <a:srgbClr val="00B050"/>
                </a:solidFill>
                <a:latin typeface="Consolas" panose="020B0609020204030204" pitchFamily="49" charset="0"/>
              </a:rPr>
              <a:t>，无法访问</a:t>
            </a:r>
            <a:r>
              <a:rPr lang="en-US" altLang="zh-CN" b="1" dirty="0">
                <a:solidFill>
                  <a:srgbClr val="00B050"/>
                </a:solidFill>
                <a:latin typeface="Consolas" panose="020B0609020204030204" pitchFamily="49" charset="0"/>
              </a:rPr>
              <a:t>value</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Test::count = </a:t>
            </a:r>
            <a:r>
              <a:rPr lang="en-US" altLang="zh-CN" dirty="0">
                <a:solidFill>
                  <a:srgbClr val="000BFF"/>
                </a:solidFill>
                <a:latin typeface="Consolas" panose="020B0609020204030204" pitchFamily="49" charset="0"/>
              </a:rPr>
              <a:t>0</a:t>
            </a:r>
            <a:r>
              <a:rPr lang="en-US" altLang="zh-CN" dirty="0">
                <a:solidFill>
                  <a:srgbClr val="000000"/>
                </a:solidFill>
                <a:latin typeface="Consolas" panose="020B0609020204030204" pitchFamily="49" charset="0"/>
              </a:rPr>
              <a:t>;</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定义静态数据成员</a:t>
            </a:r>
            <a:endParaRPr lang="en-US" altLang="zh-CN" b="1" dirty="0">
              <a:solidFill>
                <a:srgbClr val="00B050"/>
              </a:solidFill>
              <a:latin typeface="Consolas" panose="020B0609020204030204" pitchFamily="49" charset="0"/>
            </a:endParaRPr>
          </a:p>
          <a:p>
            <a:endParaRPr lang="en-US" altLang="zh-CN" b="1" dirty="0">
              <a:solidFill>
                <a:srgbClr val="00B050"/>
              </a:solidFill>
              <a:latin typeface="Consolas" panose="020B0609020204030204" pitchFamily="49" charset="0"/>
            </a:endParaRPr>
          </a:p>
          <a:p>
            <a:r>
              <a:rPr lang="en-US" altLang="zh-CN" dirty="0">
                <a:solidFill>
                  <a:srgbClr val="B40062"/>
                </a:solidFill>
                <a:latin typeface="Consolas" panose="020B0609020204030204" pitchFamily="49" charset="0"/>
              </a:rPr>
              <a:t>int</a:t>
            </a:r>
            <a:r>
              <a:rPr lang="en-US" altLang="zh-CN" dirty="0">
                <a:solidFill>
                  <a:srgbClr val="000000"/>
                </a:solidFill>
                <a:latin typeface="Consolas" panose="020B0609020204030204" pitchFamily="49" charset="0"/>
              </a:rPr>
              <a:t> main() {</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Test t(2);</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“Test#: ”</a:t>
            </a:r>
            <a:r>
              <a:rPr lang="en-US" altLang="zh-CN" dirty="0">
                <a:solidFill>
                  <a:srgbClr val="000000"/>
                </a:solidFill>
                <a:latin typeface="Consolas" panose="020B0609020204030204" pitchFamily="49" charset="0"/>
              </a:rPr>
              <a:t> &lt;&lt; Test::</a:t>
            </a:r>
            <a:r>
              <a:rPr lang="en-US" altLang="zh-CN" dirty="0" err="1">
                <a:solidFill>
                  <a:srgbClr val="000000"/>
                </a:solidFill>
                <a:latin typeface="Consolas" panose="020B0609020204030204" pitchFamily="49" charset="0"/>
              </a:rPr>
              <a:t>how_many</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ro-RO"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cout</a:t>
            </a:r>
            <a:r>
              <a:rPr lang="en-US" altLang="zh-CN" dirty="0">
                <a:solidFill>
                  <a:srgbClr val="000000"/>
                </a:solidFill>
                <a:latin typeface="Consolas" panose="020B0609020204030204" pitchFamily="49" charset="0"/>
              </a:rPr>
              <a:t> &lt;&lt; </a:t>
            </a:r>
            <a:r>
              <a:rPr lang="en-US" altLang="zh-CN" dirty="0">
                <a:solidFill>
                  <a:srgbClr val="BA0011"/>
                </a:solidFill>
                <a:latin typeface="Consolas" panose="020B0609020204030204" pitchFamily="49" charset="0"/>
              </a:rPr>
              <a:t>“</a:t>
            </a:r>
            <a:r>
              <a:rPr lang="en-US" altLang="zh-CN" dirty="0" err="1">
                <a:solidFill>
                  <a:srgbClr val="BA0011"/>
                </a:solidFill>
                <a:latin typeface="Consolas" panose="020B0609020204030204" pitchFamily="49" charset="0"/>
              </a:rPr>
              <a:t>Test.value</a:t>
            </a:r>
            <a:r>
              <a:rPr lang="en-US" altLang="zh-CN" dirty="0">
                <a:solidFill>
                  <a:srgbClr val="BA0011"/>
                </a:solidFill>
                <a:latin typeface="Consolas" panose="020B0609020204030204" pitchFamily="49" charset="0"/>
              </a:rPr>
              <a:t>: ”</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t.value</a:t>
            </a:r>
            <a:r>
              <a:rPr lang="en-US" altLang="zh-CN" dirty="0">
                <a:solidFill>
                  <a:srgbClr val="000000"/>
                </a:solidFill>
                <a:latin typeface="Consolas" panose="020B0609020204030204" pitchFamily="49" charset="0"/>
              </a:rPr>
              <a:t> &lt;&lt; </a:t>
            </a:r>
            <a:r>
              <a:rPr lang="en-US" altLang="zh-CN" dirty="0" err="1">
                <a:solidFill>
                  <a:srgbClr val="000000"/>
                </a:solidFill>
                <a:latin typeface="Consolas" panose="020B0609020204030204" pitchFamily="49" charset="0"/>
              </a:rPr>
              <a:t>endl</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  </a:t>
            </a:r>
            <a:r>
              <a:rPr lang="is-IS" altLang="zh-CN" dirty="0">
                <a:solidFill>
                  <a:srgbClr val="B40062"/>
                </a:solidFill>
                <a:latin typeface="Consolas" panose="020B0609020204030204" pitchFamily="49" charset="0"/>
              </a:rPr>
              <a:t>return</a:t>
            </a:r>
            <a:r>
              <a:rPr lang="is-IS" altLang="zh-CN" dirty="0">
                <a:solidFill>
                  <a:srgbClr val="000000"/>
                </a:solidFill>
                <a:latin typeface="Consolas" panose="020B0609020204030204" pitchFamily="49" charset="0"/>
              </a:rPr>
              <a:t> </a:t>
            </a:r>
            <a:r>
              <a:rPr lang="is-IS" altLang="zh-CN" dirty="0">
                <a:solidFill>
                  <a:srgbClr val="000BFF"/>
                </a:solidFill>
                <a:latin typeface="Consolas" panose="020B0609020204030204" pitchFamily="49" charset="0"/>
              </a:rPr>
              <a:t>0</a:t>
            </a:r>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a:p>
            <a:r>
              <a:rPr lang="is-I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a:p>
            <a:endParaRPr lang="en-US" altLang="zh-CN" b="1" dirty="0">
              <a:solidFill>
                <a:srgbClr val="00B050"/>
              </a:solidFill>
              <a:latin typeface="Consolas" panose="020B0609020204030204" pitchFamily="49" charset="0"/>
            </a:endParaRPr>
          </a:p>
        </p:txBody>
      </p:sp>
      <p:sp>
        <p:nvSpPr>
          <p:cNvPr id="6" name="矩形 5"/>
          <p:cNvSpPr/>
          <p:nvPr/>
        </p:nvSpPr>
        <p:spPr>
          <a:xfrm>
            <a:off x="6876256" y="5229200"/>
            <a:ext cx="2304256" cy="706755"/>
          </a:xfrm>
          <a:prstGeom prst="rect">
            <a:avLst/>
          </a:prstGeom>
        </p:spPr>
        <p:txBody>
          <a:bodyPr wrap="square">
            <a:spAutoFit/>
          </a:bodyPr>
          <a:lstStyle/>
          <a:p>
            <a:r>
              <a:rPr lang="en-US" altLang="zh-CN" sz="2000" b="1" dirty="0">
                <a:solidFill>
                  <a:srgbClr val="FF0000"/>
                </a:solidFill>
                <a:latin typeface="Times New Roman" panose="02020603050405020304" pitchFamily="18" charset="0"/>
                <a:cs typeface="Times New Roman" panose="02020603050405020304" pitchFamily="18" charset="0"/>
              </a:rPr>
              <a:t>Test#: 1</a:t>
            </a:r>
            <a:endParaRPr lang="en-US" altLang="zh-CN" sz="2000" b="1" dirty="0">
              <a:solidFill>
                <a:srgbClr val="FF0000"/>
              </a:solidFill>
              <a:latin typeface="Times New Roman" panose="02020603050405020304" pitchFamily="18" charset="0"/>
              <a:cs typeface="Times New Roman" panose="02020603050405020304" pitchFamily="18" charset="0"/>
            </a:endParaRPr>
          </a:p>
          <a:p>
            <a:r>
              <a:rPr lang="en-US" altLang="zh-CN" sz="2000" b="1" dirty="0" err="1">
                <a:solidFill>
                  <a:srgbClr val="FF0000"/>
                </a:solidFill>
                <a:latin typeface="Times New Roman" panose="02020603050405020304" pitchFamily="18" charset="0"/>
                <a:cs typeface="Times New Roman" panose="02020603050405020304" pitchFamily="18" charset="0"/>
              </a:rPr>
              <a:t>Test.value</a:t>
            </a:r>
            <a:r>
              <a:rPr lang="en-US" altLang="zh-CN" sz="2000" b="1" dirty="0">
                <a:solidFill>
                  <a:srgbClr val="FF0000"/>
                </a:solidFill>
                <a:latin typeface="Times New Roman" panose="02020603050405020304" pitchFamily="18" charset="0"/>
                <a:cs typeface="Times New Roman" panose="02020603050405020304" pitchFamily="18" charset="0"/>
              </a:rPr>
              <a:t>: 2</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6907110" y="4750400"/>
            <a:ext cx="1723549" cy="400110"/>
          </a:xfrm>
          <a:prstGeom prst="rect">
            <a:avLst/>
          </a:prstGeom>
          <a:solidFill>
            <a:srgbClr val="FFFF00"/>
          </a:solidFill>
        </p:spPr>
        <p:txBody>
          <a:bodyPr wrap="none" rtlCol="0">
            <a:spAutoFit/>
          </a:bodyPr>
          <a:lstStyle/>
          <a:p>
            <a:r>
              <a:rPr kumimoji="1" lang="zh-CN" altLang="en-US" sz="2000" b="1" dirty="0"/>
              <a:t>运行输出结果</a:t>
            </a:r>
            <a:endParaRPr kumimoji="1" lang="zh-CN" altLang="en-US" sz="20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536" y="1352957"/>
            <a:ext cx="7632848" cy="4524315"/>
          </a:xfrm>
          <a:prstGeom prst="rect">
            <a:avLst/>
          </a:prstGeom>
        </p:spPr>
        <p:txBody>
          <a:bodyPr wrap="square">
            <a:spAutoFit/>
          </a:bodyPr>
          <a:lstStyle/>
          <a:p>
            <a:r>
              <a:rPr lang="en-US" altLang="zh-CN" dirty="0">
                <a:solidFill>
                  <a:srgbClr val="6E200D"/>
                </a:solidFill>
                <a:latin typeface="Consolas" panose="020B0609020204030204" pitchFamily="49" charset="0"/>
              </a:rPr>
              <a:t>	#include </a:t>
            </a:r>
            <a:r>
              <a:rPr lang="en-US" altLang="zh-CN" dirty="0">
                <a:solidFill>
                  <a:srgbClr val="BA0011"/>
                </a:solidFill>
                <a:latin typeface="Consolas" panose="020B0609020204030204" pitchFamily="49" charset="0"/>
              </a:rPr>
              <a:t>&lt;iostream&gt;</a:t>
            </a:r>
            <a:endParaRPr lang="en-US" altLang="zh-CN" dirty="0">
              <a:solidFill>
                <a:srgbClr val="6E200D"/>
              </a:solidFill>
              <a:latin typeface="Consolas" panose="020B0609020204030204" pitchFamily="49" charset="0"/>
            </a:endParaRPr>
          </a:p>
          <a:p>
            <a:r>
              <a:rPr lang="en-US" altLang="zh-CN" dirty="0">
                <a:solidFill>
                  <a:srgbClr val="B40062"/>
                </a:solidFill>
                <a:latin typeface="Consolas" panose="020B0609020204030204" pitchFamily="49" charset="0"/>
              </a:rPr>
              <a:t>	using</a:t>
            </a:r>
            <a:r>
              <a:rPr lang="en-US" altLang="zh-CN" dirty="0">
                <a:solidFill>
                  <a:srgbClr val="000000"/>
                </a:solidFill>
                <a:latin typeface="Consolas" panose="020B0609020204030204" pitchFamily="49" charset="0"/>
              </a:rPr>
              <a:t> </a:t>
            </a:r>
            <a:r>
              <a:rPr lang="en-US" altLang="zh-CN" dirty="0">
                <a:solidFill>
                  <a:srgbClr val="B40062"/>
                </a:solidFill>
                <a:latin typeface="Consolas" panose="020B0609020204030204" pitchFamily="49" charset="0"/>
              </a:rPr>
              <a:t>namespace</a:t>
            </a:r>
            <a:r>
              <a:rPr lang="en-US" altLang="zh-CN" dirty="0">
                <a:solidFill>
                  <a:srgbClr val="000000"/>
                </a:solidFill>
                <a:latin typeface="Consolas" panose="020B0609020204030204" pitchFamily="49" charset="0"/>
              </a:rPr>
              <a:t> std;</a:t>
            </a:r>
            <a:endParaRPr lang="en-US" altLang="zh-CN" dirty="0">
              <a:solidFill>
                <a:srgbClr val="000000"/>
              </a:solidFill>
              <a:latin typeface="Consolas" panose="020B0609020204030204" pitchFamily="49" charset="0"/>
            </a:endParaRPr>
          </a:p>
          <a:p>
            <a:pPr lvl="1"/>
            <a:endParaRPr lang="en-US" altLang="zh-CN" b="1" dirty="0">
              <a:latin typeface="Consolas" panose="020B0609020204030204" pitchFamily="49" charset="0"/>
            </a:endParaRPr>
          </a:p>
          <a:p>
            <a:pPr lvl="1"/>
            <a:r>
              <a:rPr lang="en-US" altLang="zh-CN" dirty="0">
                <a:solidFill>
                  <a:srgbClr val="B40062"/>
                </a:solidFill>
                <a:latin typeface="Consolas" panose="020B0609020204030204" pitchFamily="49" charset="0"/>
              </a:rPr>
              <a:t>class</a:t>
            </a:r>
            <a:r>
              <a:rPr lang="en-US" altLang="zh-CN" dirty="0">
                <a:latin typeface="Consolas" panose="020B0609020204030204" pitchFamily="49" charset="0"/>
              </a:rPr>
              <a:t> A {  </a:t>
            </a:r>
            <a:endParaRPr lang="en-US" altLang="zh-CN" dirty="0">
              <a:latin typeface="Consolas" panose="020B0609020204030204" pitchFamily="49" charset="0"/>
            </a:endParaRPr>
          </a:p>
          <a:p>
            <a:pPr lvl="1"/>
            <a:r>
              <a:rPr lang="en-US" altLang="zh-CN" dirty="0">
                <a:solidFill>
                  <a:srgbClr val="FF0000"/>
                </a:solidFill>
                <a:latin typeface="Consolas" panose="020B0609020204030204" pitchFamily="49" charset="0"/>
              </a:rPr>
              <a:t>	</a:t>
            </a:r>
            <a:r>
              <a:rPr lang="en-US" altLang="zh-CN" dirty="0">
                <a:solidFill>
                  <a:srgbClr val="B40062"/>
                </a:solidFill>
                <a:latin typeface="Consolas" panose="020B0609020204030204" pitchFamily="49" charset="0"/>
              </a:rPr>
              <a:t>int</a:t>
            </a:r>
            <a:r>
              <a:rPr lang="en-US" altLang="zh-CN" dirty="0">
                <a:latin typeface="Consolas" panose="020B0609020204030204" pitchFamily="49" charset="0"/>
              </a:rPr>
              <a:t> data;</a:t>
            </a:r>
            <a:endParaRPr lang="en-US" altLang="zh-CN" dirty="0">
              <a:latin typeface="Consolas" panose="020B0609020204030204" pitchFamily="49" charset="0"/>
            </a:endParaRPr>
          </a:p>
          <a:p>
            <a:pPr lvl="1"/>
            <a:r>
              <a:rPr lang="en-US" altLang="zh-CN" dirty="0">
                <a:solidFill>
                  <a:srgbClr val="B40062"/>
                </a:solidFill>
                <a:latin typeface="Consolas" panose="020B0609020204030204" pitchFamily="49" charset="0"/>
              </a:rPr>
              <a:t>public</a:t>
            </a:r>
            <a:r>
              <a:rPr lang="en-US" altLang="zh-CN" dirty="0">
                <a:latin typeface="Consolas" panose="020B0609020204030204" pitchFamily="49" charset="0"/>
              </a:rPr>
              <a:t>:    </a:t>
            </a:r>
            <a:endParaRPr lang="en-US" altLang="zh-CN" dirty="0">
              <a:latin typeface="Consolas" panose="020B0609020204030204" pitchFamily="49" charset="0"/>
            </a:endParaRPr>
          </a:p>
          <a:p>
            <a:pPr lvl="1"/>
            <a:r>
              <a:rPr lang="en-US" altLang="zh-CN" dirty="0">
                <a:solidFill>
                  <a:srgbClr val="B40062"/>
                </a:solidFill>
                <a:latin typeface="Consolas" panose="020B0609020204030204" pitchFamily="49" charset="0"/>
              </a:rPr>
              <a:t>	static</a:t>
            </a:r>
            <a:r>
              <a:rPr lang="en-US" altLang="zh-CN" dirty="0">
                <a:latin typeface="Consolas" panose="020B0609020204030204" pitchFamily="49" charset="0"/>
              </a:rPr>
              <a:t> </a:t>
            </a:r>
            <a:r>
              <a:rPr lang="en-US" altLang="zh-CN" dirty="0">
                <a:solidFill>
                  <a:srgbClr val="B40062"/>
                </a:solidFill>
                <a:latin typeface="Consolas" panose="020B0609020204030204" pitchFamily="49" charset="0"/>
              </a:rPr>
              <a:t>void</a:t>
            </a:r>
            <a:r>
              <a:rPr lang="en-US" altLang="zh-CN" dirty="0">
                <a:latin typeface="Consolas" panose="020B0609020204030204" pitchFamily="49" charset="0"/>
              </a:rPr>
              <a:t> output() {  </a:t>
            </a:r>
            <a:endParaRPr lang="en-US" altLang="zh-CN" dirty="0">
              <a:latin typeface="Consolas" panose="020B0609020204030204" pitchFamily="49" charset="0"/>
            </a:endParaRPr>
          </a:p>
          <a:p>
            <a:pPr lvl="1"/>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data &lt;&lt; </a:t>
            </a:r>
            <a:r>
              <a:rPr lang="en-US" altLang="zh-CN" dirty="0" err="1">
                <a:latin typeface="Consolas" panose="020B0609020204030204" pitchFamily="49" charset="0"/>
              </a:rPr>
              <a:t>endl</a:t>
            </a:r>
            <a:r>
              <a:rPr lang="en-US" altLang="zh-CN" dirty="0">
                <a:latin typeface="Consolas" panose="020B0609020204030204" pitchFamily="49" charset="0"/>
              </a:rPr>
              <a:t>; </a:t>
            </a:r>
            <a:r>
              <a:rPr lang="en-US" altLang="zh-CN"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编译错误</a:t>
            </a:r>
            <a:endParaRPr lang="en-US" altLang="zh-CN" dirty="0">
              <a:solidFill>
                <a:srgbClr val="FF0000"/>
              </a:solidFill>
              <a:latin typeface="Consolas" panose="020B0609020204030204" pitchFamily="49" charset="0"/>
            </a:endParaRPr>
          </a:p>
          <a:p>
            <a:pPr lvl="1"/>
            <a:r>
              <a:rPr lang="en-US" altLang="zh-CN" dirty="0">
                <a:latin typeface="Consolas" panose="020B0609020204030204" pitchFamily="49" charset="0"/>
              </a:rPr>
              <a:t>    }  </a:t>
            </a:r>
            <a:endParaRPr lang="en-US" altLang="zh-CN" dirty="0">
              <a:latin typeface="Consolas" panose="020B0609020204030204" pitchFamily="49" charset="0"/>
            </a:endParaRPr>
          </a:p>
          <a:p>
            <a:pPr lvl="1"/>
            <a:r>
              <a:rPr lang="en-US" altLang="zh-CN" dirty="0">
                <a:latin typeface="Consolas" panose="020B0609020204030204" pitchFamily="49" charset="0"/>
              </a:rPr>
              <a:t>};  </a:t>
            </a:r>
            <a:endParaRPr lang="en-US" altLang="zh-CN" dirty="0">
              <a:latin typeface="Consolas" panose="020B0609020204030204" pitchFamily="49" charset="0"/>
            </a:endParaRPr>
          </a:p>
          <a:p>
            <a:pPr lvl="1"/>
            <a:r>
              <a:rPr lang="en-US" altLang="zh-CN" dirty="0">
                <a:solidFill>
                  <a:srgbClr val="B40062"/>
                </a:solidFill>
                <a:latin typeface="Consolas" panose="020B0609020204030204" pitchFamily="49" charset="0"/>
              </a:rPr>
              <a:t>int</a:t>
            </a:r>
            <a:r>
              <a:rPr lang="en-US" altLang="zh-CN" dirty="0">
                <a:latin typeface="Consolas" panose="020B0609020204030204" pitchFamily="49" charset="0"/>
              </a:rPr>
              <a:t> main()  </a:t>
            </a:r>
            <a:endParaRPr lang="en-US" altLang="zh-CN" dirty="0">
              <a:latin typeface="Consolas" panose="020B0609020204030204" pitchFamily="49" charset="0"/>
            </a:endParaRPr>
          </a:p>
          <a:p>
            <a:pPr lvl="1"/>
            <a:r>
              <a:rPr lang="en-US" altLang="zh-CN" dirty="0">
                <a:latin typeface="Consolas" panose="020B0609020204030204" pitchFamily="49" charset="0"/>
              </a:rPr>
              <a:t>{  </a:t>
            </a:r>
            <a:endParaRPr lang="en-US" altLang="zh-CN" dirty="0">
              <a:latin typeface="Consolas" panose="020B0609020204030204" pitchFamily="49" charset="0"/>
            </a:endParaRPr>
          </a:p>
          <a:p>
            <a:pPr lvl="1"/>
            <a:r>
              <a:rPr lang="en-US" altLang="zh-CN" dirty="0">
                <a:latin typeface="Consolas" panose="020B0609020204030204" pitchFamily="49" charset="0"/>
              </a:rPr>
              <a:t>    A </a:t>
            </a:r>
            <a:r>
              <a:rPr lang="en-US" altLang="zh-CN" dirty="0" err="1">
                <a:latin typeface="Consolas" panose="020B0609020204030204" pitchFamily="49" charset="0"/>
              </a:rPr>
              <a:t>a</a:t>
            </a:r>
            <a:r>
              <a:rPr lang="en-US" altLang="zh-CN" dirty="0">
                <a:latin typeface="Consolas" panose="020B0609020204030204" pitchFamily="49" charset="0"/>
              </a:rPr>
              <a:t>;  </a:t>
            </a:r>
            <a:endParaRPr lang="en-US" altLang="zh-CN" dirty="0">
              <a:latin typeface="Consolas" panose="020B0609020204030204" pitchFamily="49" charset="0"/>
            </a:endParaRPr>
          </a:p>
          <a:p>
            <a:pPr lvl="1"/>
            <a:r>
              <a:rPr lang="en-US" altLang="zh-CN" dirty="0">
                <a:latin typeface="Consolas" panose="020B0609020204030204" pitchFamily="49" charset="0"/>
              </a:rPr>
              <a:t>    </a:t>
            </a:r>
            <a:r>
              <a:rPr lang="en-US" altLang="zh-CN" dirty="0" err="1">
                <a:latin typeface="Consolas" panose="020B0609020204030204" pitchFamily="49" charset="0"/>
              </a:rPr>
              <a:t>a.output</a:t>
            </a:r>
            <a:r>
              <a:rPr lang="en-US" altLang="zh-CN" dirty="0">
                <a:latin typeface="Consolas" panose="020B0609020204030204" pitchFamily="49" charset="0"/>
              </a:rPr>
              <a:t>();  </a:t>
            </a:r>
            <a:endParaRPr lang="en-US" altLang="zh-CN" dirty="0">
              <a:latin typeface="Consolas" panose="020B0609020204030204" pitchFamily="49" charset="0"/>
            </a:endParaRPr>
          </a:p>
          <a:p>
            <a:pPr lvl="1"/>
            <a:r>
              <a:rPr lang="en-US" altLang="zh-CN" dirty="0">
                <a:latin typeface="Consolas" panose="020B0609020204030204" pitchFamily="49" charset="0"/>
              </a:rPr>
              <a:t> 	</a:t>
            </a:r>
            <a:r>
              <a:rPr lang="is-IS" altLang="zh-CN" dirty="0">
                <a:solidFill>
                  <a:srgbClr val="B40062"/>
                </a:solidFill>
                <a:latin typeface="Consolas" panose="020B0609020204030204" pitchFamily="49" charset="0"/>
              </a:rPr>
              <a:t>return</a:t>
            </a:r>
            <a:r>
              <a:rPr lang="en-US" altLang="zh-CN" dirty="0">
                <a:latin typeface="Consolas" panose="020B0609020204030204" pitchFamily="49" charset="0"/>
              </a:rPr>
              <a:t> 0;</a:t>
            </a:r>
            <a:endParaRPr lang="en-US" altLang="zh-CN" dirty="0">
              <a:latin typeface="Consolas" panose="020B0609020204030204" pitchFamily="49" charset="0"/>
            </a:endParaRPr>
          </a:p>
          <a:p>
            <a:pPr lvl="1"/>
            <a:r>
              <a:rPr lang="en-US" altLang="zh-CN" dirty="0">
                <a:latin typeface="Consolas" panose="020B0609020204030204" pitchFamily="49" charset="0"/>
              </a:rPr>
              <a:t>} </a:t>
            </a:r>
            <a:endParaRPr lang="zh-CN" altLang="en-US" dirty="0">
              <a:solidFill>
                <a:srgbClr val="FF0000"/>
              </a:solidFill>
              <a:latin typeface="Consolas" panose="020B0609020204030204" pitchFamily="49" charset="0"/>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静态成员函数错误调用示例</a:t>
            </a:r>
            <a:endParaRPr kumimoji="1" lang="zh-CN" altLang="en-US" dirty="0">
              <a:solidFill>
                <a:srgbClr val="0066CC"/>
              </a:solidFill>
            </a:endParaRPr>
          </a:p>
        </p:txBody>
      </p:sp>
      <p:sp>
        <p:nvSpPr>
          <p:cNvPr id="2" name="矩形 1"/>
          <p:cNvSpPr/>
          <p:nvPr/>
        </p:nvSpPr>
        <p:spPr>
          <a:xfrm>
            <a:off x="1547664" y="6081107"/>
            <a:ext cx="6696744" cy="646331"/>
          </a:xfrm>
          <a:prstGeom prst="rect">
            <a:avLst/>
          </a:prstGeom>
        </p:spPr>
        <p:txBody>
          <a:bodyPr wrap="square">
            <a:spAutoFit/>
          </a:bodyPr>
          <a:lstStyle/>
          <a:p>
            <a:r>
              <a:rPr lang="zh-CN" altLang="en-US" dirty="0"/>
              <a:t>*编译器错误提示：</a:t>
            </a:r>
            <a:endParaRPr lang="en-US" altLang="zh-CN" dirty="0"/>
          </a:p>
          <a:p>
            <a:r>
              <a:rPr lang="zh-CN" altLang="en-US" b="1" dirty="0">
                <a:solidFill>
                  <a:srgbClr val="FF0000"/>
                </a:solidFill>
              </a:rPr>
              <a:t>[Error] invalid use of member 'A::data' in static member function</a:t>
            </a:r>
            <a:endParaRPr lang="zh-CN" altLang="en-US" b="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回顾：常量</a:t>
            </a:r>
            <a:endParaRPr kumimoji="1" lang="zh-CN" altLang="en-US" dirty="0"/>
          </a:p>
        </p:txBody>
      </p:sp>
      <p:sp>
        <p:nvSpPr>
          <p:cNvPr id="3" name="内容占位符 2"/>
          <p:cNvSpPr>
            <a:spLocks noGrp="1"/>
          </p:cNvSpPr>
          <p:nvPr>
            <p:ph idx="1"/>
          </p:nvPr>
        </p:nvSpPr>
        <p:spPr>
          <a:xfrm>
            <a:off x="539552" y="1484784"/>
            <a:ext cx="8424936" cy="5040560"/>
          </a:xfrm>
        </p:spPr>
        <p:txBody>
          <a:bodyPr/>
          <a:lstStyle/>
          <a:p>
            <a:r>
              <a:rPr kumimoji="1" lang="zh-CN" altLang="en-US" dirty="0"/>
              <a:t>常量关键字</a:t>
            </a:r>
            <a:r>
              <a:rPr kumimoji="1" lang="en-US" altLang="zh-CN" dirty="0"/>
              <a:t>const</a:t>
            </a:r>
            <a:r>
              <a:rPr kumimoji="1" lang="zh-CN" altLang="en-US" dirty="0"/>
              <a:t>常用于修饰变量、引用</a:t>
            </a:r>
            <a:r>
              <a:rPr kumimoji="1" lang="en-US" altLang="zh-CN" dirty="0"/>
              <a:t>/</a:t>
            </a:r>
            <a:r>
              <a:rPr kumimoji="1" lang="zh-CN" altLang="en-US" dirty="0"/>
              <a:t>指针、函数返回值等</a:t>
            </a:r>
            <a:endParaRPr kumimoji="1" lang="en-US" altLang="zh-CN" dirty="0"/>
          </a:p>
          <a:p>
            <a:pPr lvl="1"/>
            <a:r>
              <a:rPr lang="zh-CN" altLang="en-US" dirty="0"/>
              <a:t>修饰</a:t>
            </a:r>
            <a:r>
              <a:rPr lang="zh-CN" altLang="en-US" b="1" dirty="0"/>
              <a:t>变量</a:t>
            </a:r>
            <a:r>
              <a:rPr lang="zh-CN" altLang="en-US" dirty="0"/>
              <a:t>时（如</a:t>
            </a:r>
            <a:r>
              <a:rPr lang="en-US" altLang="zh-CN" sz="2000" dirty="0"/>
              <a:t>const int n = 1;</a:t>
            </a:r>
            <a:r>
              <a:rPr lang="zh-CN" altLang="en-US" dirty="0"/>
              <a:t>），必须就地初始化，该变量的值在其生命周期内都不会发生变化</a:t>
            </a:r>
            <a:endParaRPr lang="en-US" altLang="zh-CN" dirty="0"/>
          </a:p>
          <a:p>
            <a:pPr lvl="1"/>
            <a:r>
              <a:rPr kumimoji="1" lang="zh-CN" altLang="en-US" dirty="0"/>
              <a:t>修饰</a:t>
            </a:r>
            <a:r>
              <a:rPr kumimoji="1" lang="zh-CN" altLang="en-US" b="1" dirty="0"/>
              <a:t>引用</a:t>
            </a:r>
            <a:r>
              <a:rPr kumimoji="1" lang="en-US" altLang="zh-CN" b="1" dirty="0"/>
              <a:t>/</a:t>
            </a:r>
            <a:r>
              <a:rPr kumimoji="1" lang="zh-CN" altLang="en-US" b="1" dirty="0"/>
              <a:t>指针</a:t>
            </a:r>
            <a:r>
              <a:rPr kumimoji="1" lang="zh-CN" altLang="en-US" dirty="0"/>
              <a:t>时（如</a:t>
            </a:r>
            <a:r>
              <a:rPr kumimoji="1" lang="en-US" altLang="zh-CN" sz="2000" dirty="0"/>
              <a:t>int a=1; const int&amp; b=a;</a:t>
            </a:r>
            <a:r>
              <a:rPr kumimoji="1" lang="zh-CN" altLang="en-US" dirty="0"/>
              <a:t>），不能通过该引用</a:t>
            </a:r>
            <a:r>
              <a:rPr kumimoji="1" lang="en-US" altLang="zh-CN" dirty="0"/>
              <a:t>/</a:t>
            </a:r>
            <a:r>
              <a:rPr kumimoji="1" lang="zh-CN" altLang="en-US" dirty="0"/>
              <a:t>指针修改相应变量的值，常用于函数参数以保证函数体中无法修改参数的值</a:t>
            </a:r>
            <a:endParaRPr kumimoji="1" lang="en-US" altLang="zh-CN" dirty="0"/>
          </a:p>
          <a:p>
            <a:pPr lvl="1"/>
            <a:r>
              <a:rPr kumimoji="1" lang="zh-CN" altLang="en-US" dirty="0"/>
              <a:t>修饰</a:t>
            </a:r>
            <a:r>
              <a:rPr kumimoji="1" lang="zh-CN" altLang="en-US" b="1" dirty="0"/>
              <a:t>函数返回值</a:t>
            </a:r>
            <a:r>
              <a:rPr kumimoji="1" lang="zh-CN" altLang="en-US" dirty="0"/>
              <a:t>时（如</a:t>
            </a:r>
            <a:r>
              <a:rPr kumimoji="1" lang="en-US" altLang="zh-CN" sz="2000" dirty="0"/>
              <a:t>const int* </a:t>
            </a:r>
            <a:r>
              <a:rPr kumimoji="1" lang="en-US" altLang="zh-CN" sz="2000" dirty="0" err="1"/>
              <a:t>func</a:t>
            </a:r>
            <a:r>
              <a:rPr kumimoji="1" lang="en-US" altLang="zh-CN" sz="2000" dirty="0"/>
              <a:t>() {…}</a:t>
            </a:r>
            <a:r>
              <a:rPr kumimoji="1" lang="zh-CN" altLang="en-US" dirty="0"/>
              <a:t>），函数返回值的内容（或其指向的内容）不能被修改</a:t>
            </a:r>
            <a:endParaRPr kumimoji="1"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常量数据成员</a:t>
            </a:r>
            <a:endParaRPr kumimoji="1" lang="zh-CN" altLang="en-US" dirty="0"/>
          </a:p>
        </p:txBody>
      </p:sp>
      <p:sp>
        <p:nvSpPr>
          <p:cNvPr id="3" name="内容占位符 2"/>
          <p:cNvSpPr>
            <a:spLocks noGrp="1"/>
          </p:cNvSpPr>
          <p:nvPr>
            <p:ph idx="1"/>
          </p:nvPr>
        </p:nvSpPr>
        <p:spPr>
          <a:xfrm>
            <a:off x="628650" y="1442196"/>
            <a:ext cx="8263830" cy="4935634"/>
          </a:xfrm>
        </p:spPr>
        <p:txBody>
          <a:bodyPr/>
          <a:lstStyle/>
          <a:p>
            <a:r>
              <a:rPr kumimoji="1" lang="zh-CN" altLang="en-US" dirty="0"/>
              <a:t>常量数据成员：使用</a:t>
            </a:r>
            <a:r>
              <a:rPr kumimoji="1" lang="en-US" altLang="zh-CN" dirty="0" err="1"/>
              <a:t>const</a:t>
            </a:r>
            <a:r>
              <a:rPr kumimoji="1" lang="zh-CN" altLang="en-US" dirty="0"/>
              <a:t>修饰的数据成员，称为类的</a:t>
            </a:r>
            <a:r>
              <a:rPr kumimoji="1" lang="zh-CN" altLang="en-US" dirty="0">
                <a:solidFill>
                  <a:srgbClr val="FF0000"/>
                </a:solidFill>
              </a:rPr>
              <a:t>常量数据成员</a:t>
            </a:r>
            <a:r>
              <a:rPr kumimoji="1" lang="zh-CN" altLang="en-US" dirty="0"/>
              <a:t>，在对象的整个生命周期里不可更改</a:t>
            </a:r>
            <a:endParaRPr kumimoji="1" lang="zh-CN" altLang="en-US" dirty="0"/>
          </a:p>
          <a:p>
            <a:r>
              <a:rPr kumimoji="1" lang="zh-CN" altLang="en-US" dirty="0"/>
              <a:t>常量数据成员可以在</a:t>
            </a:r>
            <a:endParaRPr kumimoji="1" lang="en-US" altLang="zh-CN" dirty="0"/>
          </a:p>
          <a:p>
            <a:pPr lvl="1"/>
            <a:r>
              <a:rPr kumimoji="1" lang="zh-CN" altLang="en-US" dirty="0"/>
              <a:t>构造函数的</a:t>
            </a:r>
            <a:r>
              <a:rPr kumimoji="1" lang="zh-CN" altLang="en-US" b="1" dirty="0">
                <a:solidFill>
                  <a:srgbClr val="FF0000"/>
                </a:solidFill>
              </a:rPr>
              <a:t>初始化列表</a:t>
            </a:r>
            <a:r>
              <a:rPr kumimoji="1" lang="zh-CN" altLang="en-US" dirty="0"/>
              <a:t>中被初始化</a:t>
            </a:r>
            <a:endParaRPr kumimoji="1" lang="en-US" altLang="zh-CN" dirty="0"/>
          </a:p>
          <a:p>
            <a:pPr lvl="1"/>
            <a:r>
              <a:rPr kumimoji="1" lang="zh-CN" altLang="en-US" dirty="0"/>
              <a:t>就地初始化</a:t>
            </a:r>
            <a:endParaRPr kumimoji="1" lang="en-US" altLang="zh-CN" dirty="0"/>
          </a:p>
          <a:p>
            <a:pPr lvl="1"/>
            <a:r>
              <a:rPr kumimoji="1" lang="zh-CN" altLang="en-US" b="1" dirty="0">
                <a:solidFill>
                  <a:srgbClr val="FF0000"/>
                </a:solidFill>
              </a:rPr>
              <a:t>不允许</a:t>
            </a:r>
            <a:r>
              <a:rPr kumimoji="1" lang="zh-CN" altLang="en-US" dirty="0"/>
              <a:t>在构造函数的函数体中通过赋值来设置</a:t>
            </a:r>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常量数据成员示例</a:t>
            </a:r>
            <a:endParaRPr kumimoji="1" lang="zh-CN" altLang="en-US" dirty="0">
              <a:solidFill>
                <a:srgbClr val="0066CC"/>
              </a:solidFill>
            </a:endParaRPr>
          </a:p>
        </p:txBody>
      </p:sp>
      <p:sp>
        <p:nvSpPr>
          <p:cNvPr id="6" name="矩形 5"/>
          <p:cNvSpPr/>
          <p:nvPr/>
        </p:nvSpPr>
        <p:spPr>
          <a:xfrm>
            <a:off x="179512" y="1197327"/>
            <a:ext cx="8856984" cy="4770537"/>
          </a:xfrm>
          <a:prstGeom prst="rect">
            <a:avLst/>
          </a:prstGeom>
        </p:spPr>
        <p:txBody>
          <a:bodyPr wrap="square">
            <a:spAutoFit/>
          </a:bodyPr>
          <a:lstStyle/>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a:t>
            </a:r>
            <a:r>
              <a:rPr lang="en-US" altLang="zh-CN" sz="1600" dirty="0" err="1">
                <a:solidFill>
                  <a:srgbClr val="BA0011"/>
                </a:solidFill>
                <a:latin typeface="Consolas" panose="020B0609020204030204" pitchFamily="49" charset="0"/>
              </a:rPr>
              <a:t>iostream</a:t>
            </a:r>
            <a:r>
              <a:rPr lang="en-US" altLang="zh-CN" sz="1600" dirty="0">
                <a:solidFill>
                  <a:srgbClr val="BA0011"/>
                </a:solidFill>
                <a:latin typeface="Consolas" panose="020B0609020204030204" pitchFamily="49" charset="0"/>
              </a:rPr>
              <a:t>&gt;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Student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ID;</a:t>
            </a:r>
            <a:r>
              <a:rPr lang="en-US" altLang="zh-CN" sz="1600" dirty="0">
                <a:solidFill>
                  <a:srgbClr val="1D8519"/>
                </a:solidFill>
                <a:latin typeface="Consolas" panose="020B0609020204030204" pitchFamily="49" charset="0"/>
              </a:rPr>
              <a:t> //</a:t>
            </a:r>
            <a:r>
              <a:rPr lang="zh-CN" altLang="en-US" sz="1600" dirty="0">
                <a:solidFill>
                  <a:srgbClr val="1D8519"/>
                </a:solidFill>
                <a:latin typeface="Consolas" panose="020B0609020204030204" pitchFamily="49" charset="0"/>
              </a:rPr>
              <a:t>常量数据成员</a:t>
            </a:r>
            <a:endParaRPr lang="en-US" altLang="zh-CN" sz="1600" dirty="0">
              <a:solidFill>
                <a:srgbClr val="1D8519"/>
              </a:solidFill>
              <a:latin typeface="Consolas" panose="020B0609020204030204" pitchFamily="49" charset="0"/>
            </a:endParaRPr>
          </a:p>
          <a:p>
            <a:r>
              <a:rPr lang="en-US" altLang="zh-CN" sz="1600" dirty="0">
                <a:solidFill>
                  <a:srgbClr val="1D8519"/>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age = 9;</a:t>
            </a:r>
            <a:r>
              <a:rPr lang="en-US" altLang="zh-CN" sz="1600" dirty="0">
                <a:solidFill>
                  <a:srgbClr val="1D8519"/>
                </a:solidFill>
                <a:latin typeface="Consolas" panose="020B0609020204030204" pitchFamily="49" charset="0"/>
              </a:rPr>
              <a:t> // </a:t>
            </a:r>
            <a:r>
              <a:rPr lang="zh-CN" altLang="en-US" sz="1600" dirty="0">
                <a:solidFill>
                  <a:srgbClr val="1D8519"/>
                </a:solidFill>
                <a:latin typeface="Consolas" panose="020B0609020204030204" pitchFamily="49" charset="0"/>
              </a:rPr>
              <a:t>就地初始化</a:t>
            </a:r>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fr-FR" altLang="zh-CN" sz="1600" dirty="0">
                <a:solidFill>
                  <a:srgbClr val="000000"/>
                </a:solidFill>
                <a:latin typeface="Consolas" panose="020B0609020204030204" pitchFamily="49" charset="0"/>
              </a:rPr>
              <a:t>  </a:t>
            </a:r>
            <a:r>
              <a:rPr lang="fr-FR" altLang="zh-CN" sz="1600" dirty="0" err="1">
                <a:solidFill>
                  <a:srgbClr val="000000"/>
                </a:solidFill>
                <a:latin typeface="Consolas" panose="020B0609020204030204" pitchFamily="49" charset="0"/>
              </a:rPr>
              <a:t>Student</a:t>
            </a:r>
            <a:r>
              <a:rPr lang="fr-FR" altLang="zh-CN" sz="1600" dirty="0">
                <a:solidFill>
                  <a:srgbClr val="000000"/>
                </a:solidFill>
                <a:latin typeface="Consolas" panose="020B0609020204030204" pitchFamily="49" charset="0"/>
              </a:rPr>
              <a:t>(</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id) : ID(id) {} </a:t>
            </a:r>
            <a:r>
              <a:rPr lang="en-US" altLang="zh-CN" sz="1600" dirty="0">
                <a:solidFill>
                  <a:srgbClr val="1D8519"/>
                </a:solidFill>
                <a:latin typeface="Consolas" panose="020B0609020204030204" pitchFamily="49" charset="0"/>
              </a:rPr>
              <a:t>// </a:t>
            </a:r>
            <a:r>
              <a:rPr lang="zh-CN" altLang="en-US" sz="1600" dirty="0">
                <a:solidFill>
                  <a:srgbClr val="1D8519"/>
                </a:solidFill>
                <a:latin typeface="Consolas" panose="020B0609020204030204" pitchFamily="49" charset="0"/>
              </a:rPr>
              <a:t>通过初始化列表初始化常量数据成员</a:t>
            </a:r>
            <a:endParaRPr lang="fr-FR" altLang="zh-CN" sz="1600" dirty="0">
              <a:solidFill>
                <a:srgbClr val="000000"/>
              </a:solidFill>
              <a:latin typeface="Consolas" panose="020B0609020204030204" pitchFamily="49" charset="0"/>
            </a:endParaRPr>
          </a:p>
          <a:p>
            <a:r>
              <a:rPr lang="fr-FR" altLang="zh-CN" sz="1600" dirty="0">
                <a:solidFill>
                  <a:srgbClr val="B40062"/>
                </a:solidFill>
                <a:latin typeface="Consolas" panose="020B0609020204030204" pitchFamily="49" charset="0"/>
              </a:rPr>
              <a:t>  int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Next()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ID++;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该处会出现编译错误，因为常量数据成员不可更改</a:t>
            </a:r>
            <a:endParaRPr lang="en-US"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a:t>
            </a:r>
            <a:r>
              <a:rPr lang="fr-FR" altLang="zh-CN" sz="1600" dirty="0">
                <a:solidFill>
                  <a:srgbClr val="B40062"/>
                </a:solidFill>
                <a:latin typeface="Consolas" panose="020B0609020204030204" pitchFamily="49" charset="0"/>
              </a:rPr>
              <a:t>return</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ID; </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Student </a:t>
            </a:r>
            <a:r>
              <a:rPr lang="en-US" altLang="zh-CN" sz="1600" dirty="0" err="1">
                <a:solidFill>
                  <a:srgbClr val="000000"/>
                </a:solidFill>
                <a:latin typeface="Consolas" panose="020B0609020204030204" pitchFamily="49" charset="0"/>
              </a:rPr>
              <a:t>stu</a:t>
            </a:r>
            <a:r>
              <a:rPr lang="en-US" altLang="zh-CN" sz="1600" dirty="0">
                <a:solidFill>
                  <a:srgbClr val="000000"/>
                </a:solidFill>
                <a:latin typeface="Consolas" panose="020B0609020204030204" pitchFamily="49" charset="0"/>
              </a:rPr>
              <a:t>(</a:t>
            </a:r>
            <a:r>
              <a:rPr lang="en-US" altLang="zh-CN" sz="1600" dirty="0">
                <a:solidFill>
                  <a:srgbClr val="000BFF"/>
                </a:solidFill>
                <a:latin typeface="Consolas" panose="020B0609020204030204" pitchFamily="49" charset="0"/>
              </a:rPr>
              <a:t>20151145</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 = "</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stu.Next</a:t>
            </a:r>
            <a:r>
              <a:rPr lang="en-US" altLang="zh-CN" sz="1600" dirty="0">
                <a:solidFill>
                  <a:srgbClr val="000000"/>
                </a:solidFill>
                <a:latin typeface="Consolas" panose="020B0609020204030204" pitchFamily="49" charset="0"/>
              </a:rPr>
              <a:t>()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is-IS" altLang="zh-CN" sz="1600" dirty="0">
                <a:solidFill>
                  <a:srgbClr val="B40062"/>
                </a:solidFill>
                <a:latin typeface="Consolas" panose="020B0609020204030204" pitchFamily="49" charset="0"/>
              </a:rPr>
              <a:t>  return</a:t>
            </a:r>
            <a:r>
              <a:rPr lang="is-IS" altLang="zh-CN" sz="1600" dirty="0">
                <a:solidFill>
                  <a:srgbClr val="000000"/>
                </a:solidFill>
                <a:latin typeface="Consolas" panose="020B0609020204030204" pitchFamily="49" charset="0"/>
              </a:rPr>
              <a:t> </a:t>
            </a:r>
            <a:r>
              <a:rPr lang="is-IS" altLang="zh-CN" sz="1600" dirty="0">
                <a:solidFill>
                  <a:srgbClr val="000BFF"/>
                </a:solidFill>
                <a:latin typeface="Consolas" panose="020B0609020204030204" pitchFamily="49" charset="0"/>
              </a:rPr>
              <a:t>0</a:t>
            </a:r>
            <a:r>
              <a:rPr lang="is-IS" altLang="zh-CN" sz="1600" dirty="0">
                <a:solidFill>
                  <a:srgbClr val="000000"/>
                </a:solidFill>
                <a:latin typeface="Consolas" panose="020B0609020204030204" pitchFamily="49" charset="0"/>
              </a:rPr>
              <a:t>;</a:t>
            </a:r>
            <a:endParaRPr lang="is-IS" altLang="zh-CN" sz="1600" dirty="0">
              <a:solidFill>
                <a:srgbClr val="000000"/>
              </a:solidFill>
              <a:latin typeface="Consolas" panose="020B0609020204030204" pitchFamily="49" charset="0"/>
            </a:endParaRPr>
          </a:p>
          <a:p>
            <a:r>
              <a:rPr lang="is-IS" altLang="zh-CN" sz="1600" dirty="0">
                <a:solidFill>
                  <a:srgbClr val="000000"/>
                </a:solidFill>
                <a:latin typeface="Consolas" panose="020B0609020204030204" pitchFamily="49" charset="0"/>
              </a:rPr>
              <a:t>}</a:t>
            </a:r>
            <a:endParaRPr lang="is-IS" altLang="zh-CN" sz="1600" dirty="0">
              <a:solidFill>
                <a:srgbClr val="000000"/>
              </a:solidFill>
              <a:latin typeface="Consolas" panose="020B0609020204030204" pitchFamily="49" charset="0"/>
            </a:endParaRPr>
          </a:p>
        </p:txBody>
      </p:sp>
      <p:sp>
        <p:nvSpPr>
          <p:cNvPr id="4" name="矩形 3"/>
          <p:cNvSpPr/>
          <p:nvPr/>
        </p:nvSpPr>
        <p:spPr>
          <a:xfrm>
            <a:off x="2159732" y="5967864"/>
            <a:ext cx="4824536" cy="646331"/>
          </a:xfrm>
          <a:prstGeom prst="rect">
            <a:avLst/>
          </a:prstGeom>
        </p:spPr>
        <p:txBody>
          <a:bodyPr wrap="square">
            <a:spAutoFit/>
          </a:bodyPr>
          <a:lstStyle/>
          <a:p>
            <a:r>
              <a:rPr lang="zh-CN" altLang="en-US" dirty="0"/>
              <a:t>*编译器错误提示：</a:t>
            </a:r>
            <a:endParaRPr lang="en-US" altLang="zh-CN" dirty="0"/>
          </a:p>
          <a:p>
            <a:r>
              <a:rPr lang="en-US" altLang="zh-CN" b="1" dirty="0">
                <a:solidFill>
                  <a:srgbClr val="FF0000"/>
                </a:solidFill>
              </a:rPr>
              <a:t>[Error] increment of read-only member 'Test::ID'</a:t>
            </a:r>
            <a:endParaRPr lang="zh-CN" altLang="en-US" b="1"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常量成员函数</a:t>
            </a:r>
            <a:endParaRPr kumimoji="1" lang="zh-CN" altLang="en-US" dirty="0"/>
          </a:p>
        </p:txBody>
      </p:sp>
      <p:sp>
        <p:nvSpPr>
          <p:cNvPr id="3" name="内容占位符 2"/>
          <p:cNvSpPr>
            <a:spLocks noGrp="1"/>
          </p:cNvSpPr>
          <p:nvPr>
            <p:ph idx="1"/>
          </p:nvPr>
        </p:nvSpPr>
        <p:spPr>
          <a:xfrm>
            <a:off x="628650" y="1442196"/>
            <a:ext cx="8263830" cy="4935634"/>
          </a:xfrm>
        </p:spPr>
        <p:txBody>
          <a:bodyPr/>
          <a:lstStyle/>
          <a:p>
            <a:r>
              <a:rPr kumimoji="1" lang="zh-CN" altLang="en-US" dirty="0"/>
              <a:t>常量成员函数：成员函数也能用</a:t>
            </a:r>
            <a:r>
              <a:rPr kumimoji="1" lang="en-US" altLang="zh-CN" dirty="0"/>
              <a:t>const</a:t>
            </a:r>
            <a:r>
              <a:rPr kumimoji="1" lang="zh-CN" altLang="en-US" dirty="0"/>
              <a:t>来修饰，称为</a:t>
            </a:r>
            <a:r>
              <a:rPr kumimoji="1" lang="zh-CN" altLang="en-US" dirty="0">
                <a:solidFill>
                  <a:srgbClr val="FF0000"/>
                </a:solidFill>
              </a:rPr>
              <a:t>常量成员函数</a:t>
            </a:r>
            <a:r>
              <a:rPr kumimoji="1" lang="zh-CN" altLang="en-US" dirty="0"/>
              <a:t>。</a:t>
            </a:r>
            <a:endParaRPr kumimoji="1" lang="en-US" altLang="zh-CN" dirty="0"/>
          </a:p>
          <a:p>
            <a:r>
              <a:rPr kumimoji="1" lang="zh-CN" altLang="en-US" dirty="0"/>
              <a:t>常量成员函数的访问权限：实现语句不能修改类的</a:t>
            </a:r>
            <a:r>
              <a:rPr kumimoji="1" lang="zh-CN" altLang="en-US" dirty="0">
                <a:solidFill>
                  <a:srgbClr val="FF0000"/>
                </a:solidFill>
              </a:rPr>
              <a:t>非静态</a:t>
            </a:r>
            <a:r>
              <a:rPr kumimoji="1" lang="zh-CN" altLang="en-US" dirty="0"/>
              <a:t>数据成员，即不能改变对象状态（内容）</a:t>
            </a:r>
            <a:endParaRPr kumimoji="1" lang="en-US" altLang="zh-CN" dirty="0"/>
          </a:p>
          <a:p>
            <a:pPr lvl="1"/>
            <a:r>
              <a:rPr kumimoji="1" lang="en-US" altLang="zh-CN" dirty="0" err="1"/>
              <a:t>ReturnType</a:t>
            </a:r>
            <a:r>
              <a:rPr kumimoji="1" lang="zh-CN" altLang="en-US" dirty="0"/>
              <a:t> </a:t>
            </a:r>
            <a:r>
              <a:rPr kumimoji="1" lang="en-US" altLang="zh-CN" dirty="0" err="1"/>
              <a:t>Func</a:t>
            </a:r>
            <a:r>
              <a:rPr kumimoji="1" lang="en-US" altLang="zh-CN" dirty="0"/>
              <a:t>(</a:t>
            </a:r>
            <a:r>
              <a:rPr kumimoji="1" lang="en-US" altLang="zh-CN" dirty="0"/>
              <a:t>…</a:t>
            </a:r>
            <a:r>
              <a:rPr kumimoji="1" lang="en-US" altLang="zh-CN" dirty="0"/>
              <a:t>)</a:t>
            </a:r>
            <a:r>
              <a:rPr kumimoji="1" lang="zh-CN" altLang="en-US" dirty="0"/>
              <a:t> </a:t>
            </a:r>
            <a:r>
              <a:rPr kumimoji="1" lang="en-US" altLang="zh-CN" b="1" dirty="0"/>
              <a:t>const</a:t>
            </a:r>
            <a:r>
              <a:rPr kumimoji="1" lang="zh-CN" altLang="en-US" dirty="0"/>
              <a:t> </a:t>
            </a:r>
            <a:r>
              <a:rPr kumimoji="1" lang="en-US" altLang="zh-CN" dirty="0"/>
              <a:t>{</a:t>
            </a:r>
            <a:r>
              <a:rPr kumimoji="1" lang="en-US" altLang="zh-CN" dirty="0"/>
              <a:t>…</a:t>
            </a:r>
            <a:r>
              <a:rPr kumimoji="1" lang="en-US" altLang="zh-CN" dirty="0"/>
              <a:t>}</a:t>
            </a:r>
            <a:endParaRPr kumimoji="1" lang="zh-CN" altLang="en-US" dirty="0"/>
          </a:p>
          <a:p>
            <a:pPr lvl="1"/>
            <a:r>
              <a:rPr kumimoji="1" lang="zh-CN" altLang="en-US" dirty="0">
                <a:solidFill>
                  <a:srgbClr val="FF0000"/>
                </a:solidFill>
              </a:rPr>
              <a:t>注意区别</a:t>
            </a:r>
            <a:r>
              <a:rPr kumimoji="1" lang="zh-CN" altLang="en-US" dirty="0"/>
              <a:t>：</a:t>
            </a:r>
            <a:r>
              <a:rPr kumimoji="1" lang="en-US" altLang="zh-CN" b="1" dirty="0"/>
              <a:t>const</a:t>
            </a:r>
            <a:r>
              <a:rPr kumimoji="1" lang="zh-CN" altLang="en-US" dirty="0"/>
              <a:t> </a:t>
            </a:r>
            <a:r>
              <a:rPr kumimoji="1" lang="en-US" altLang="zh-CN" dirty="0" err="1"/>
              <a:t>ReturnType</a:t>
            </a:r>
            <a:r>
              <a:rPr kumimoji="1" lang="zh-CN" altLang="en-US" dirty="0"/>
              <a:t> </a:t>
            </a:r>
            <a:r>
              <a:rPr kumimoji="1" lang="en-US" altLang="zh-CN" dirty="0" err="1"/>
              <a:t>Func</a:t>
            </a:r>
            <a:r>
              <a:rPr kumimoji="1" lang="en-US" altLang="zh-CN" dirty="0"/>
              <a:t>(</a:t>
            </a:r>
            <a:r>
              <a:rPr kumimoji="1" lang="en-US" altLang="zh-CN" dirty="0"/>
              <a:t>…</a:t>
            </a:r>
            <a:r>
              <a:rPr kumimoji="1" lang="en-US" altLang="zh-CN" dirty="0"/>
              <a:t>)</a:t>
            </a:r>
            <a:r>
              <a:rPr kumimoji="1" lang="zh-CN" altLang="en-US" dirty="0"/>
              <a:t> </a:t>
            </a:r>
            <a:r>
              <a:rPr kumimoji="1" lang="en-US" altLang="zh-CN" dirty="0"/>
              <a:t>{</a:t>
            </a:r>
            <a:r>
              <a:rPr kumimoji="1" lang="en-US" altLang="zh-CN" dirty="0"/>
              <a:t>…</a:t>
            </a:r>
            <a:r>
              <a:rPr kumimoji="1" lang="en-US" altLang="zh-CN" dirty="0"/>
              <a:t>}</a:t>
            </a:r>
            <a:endParaRPr kumimoji="1" lang="zh-CN" altLang="en-US" dirty="0"/>
          </a:p>
          <a:p>
            <a:pPr lvl="1"/>
            <a:endParaRPr kumimoji="1" lang="en-US" altLang="zh-CN" dirty="0"/>
          </a:p>
          <a:p>
            <a:endParaRPr kumimoji="1" lang="en-US" altLang="zh-CN" dirty="0"/>
          </a:p>
          <a:p>
            <a:r>
              <a:rPr kumimoji="1" lang="zh-CN" altLang="en-US" dirty="0"/>
              <a:t>若对象被定义为常量</a:t>
            </a:r>
            <a:r>
              <a:rPr kumimoji="1" lang="en-US" altLang="zh-CN" b="0" dirty="0"/>
              <a:t>(</a:t>
            </a:r>
            <a:r>
              <a:rPr kumimoji="1" lang="en-US" altLang="zh-CN" b="0" dirty="0">
                <a:solidFill>
                  <a:srgbClr val="FF0000"/>
                </a:solidFill>
              </a:rPr>
              <a:t>const</a:t>
            </a:r>
            <a:r>
              <a:rPr kumimoji="1" lang="zh-CN" altLang="en-US" b="0" dirty="0">
                <a:solidFill>
                  <a:srgbClr val="FF0000"/>
                </a:solidFill>
              </a:rPr>
              <a:t> </a:t>
            </a:r>
            <a:r>
              <a:rPr kumimoji="1" lang="en-US" altLang="zh-CN" b="0" dirty="0" err="1">
                <a:solidFill>
                  <a:srgbClr val="FF0000"/>
                </a:solidFill>
              </a:rPr>
              <a:t>ClassName</a:t>
            </a:r>
            <a:r>
              <a:rPr kumimoji="1" lang="zh-CN" altLang="en-US" b="0" dirty="0">
                <a:solidFill>
                  <a:srgbClr val="FF0000"/>
                </a:solidFill>
              </a:rPr>
              <a:t> </a:t>
            </a:r>
            <a:r>
              <a:rPr kumimoji="1" lang="en-US" altLang="zh-CN" b="0" dirty="0">
                <a:solidFill>
                  <a:srgbClr val="FF0000"/>
                </a:solidFill>
              </a:rPr>
              <a:t>a;</a:t>
            </a:r>
            <a:r>
              <a:rPr kumimoji="1" lang="en-US" altLang="zh-CN" b="0" dirty="0">
                <a:solidFill>
                  <a:schemeClr val="tx1"/>
                </a:solidFill>
              </a:rPr>
              <a:t>)</a:t>
            </a:r>
            <a:r>
              <a:rPr kumimoji="1" lang="zh-CN" altLang="en-US" b="0" dirty="0">
                <a:solidFill>
                  <a:schemeClr val="tx1"/>
                </a:solidFill>
              </a:rPr>
              <a:t>，</a:t>
            </a:r>
            <a:r>
              <a:rPr kumimoji="1" lang="zh-CN" altLang="en-US" dirty="0"/>
              <a:t>则它只能调用以</a:t>
            </a:r>
            <a:r>
              <a:rPr kumimoji="1" lang="en-US" altLang="zh-CN" dirty="0"/>
              <a:t>const</a:t>
            </a:r>
            <a:r>
              <a:rPr kumimoji="1" lang="zh-CN" altLang="en-US" dirty="0"/>
              <a:t>修饰的成员函数</a:t>
            </a:r>
            <a:endParaRPr kumimoji="1" lang="en-US" altLang="zh-CN" dirty="0"/>
          </a:p>
          <a:p>
            <a:pPr lvl="1"/>
            <a:r>
              <a:rPr kumimoji="1" lang="zh-CN" altLang="en-US" dirty="0"/>
              <a:t>常量对象：对象中的“</a:t>
            </a:r>
            <a:r>
              <a:rPr kumimoji="1" lang="zh-CN" altLang="en-US" dirty="0">
                <a:solidFill>
                  <a:srgbClr val="FF0000"/>
                </a:solidFill>
              </a:rPr>
              <a:t>数据</a:t>
            </a:r>
            <a:r>
              <a:rPr kumimoji="1" lang="zh-CN" altLang="en-US" dirty="0"/>
              <a:t>”不能变</a:t>
            </a:r>
            <a:endParaRPr kumimoji="1"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常量成员函数示例</a:t>
            </a:r>
            <a:endParaRPr kumimoji="1" lang="zh-CN" altLang="en-US" dirty="0">
              <a:solidFill>
                <a:srgbClr val="0066CC"/>
              </a:solidFill>
            </a:endParaRPr>
          </a:p>
        </p:txBody>
      </p:sp>
      <p:sp>
        <p:nvSpPr>
          <p:cNvPr id="6" name="矩形 5"/>
          <p:cNvSpPr/>
          <p:nvPr/>
        </p:nvSpPr>
        <p:spPr>
          <a:xfrm>
            <a:off x="323528" y="440080"/>
            <a:ext cx="8712968" cy="6001643"/>
          </a:xfrm>
          <a:prstGeom prst="rect">
            <a:avLst/>
          </a:prstGeom>
        </p:spPr>
        <p:txBody>
          <a:bodyPr wrap="square">
            <a:spAutoFit/>
          </a:bodyPr>
          <a:lstStyle/>
          <a:p>
            <a:r>
              <a:rPr lang="en-US" altLang="zh-CN" sz="1600" dirty="0">
                <a:solidFill>
                  <a:srgbClr val="6E200D"/>
                </a:solidFill>
                <a:latin typeface="Consolas" panose="020B0609020204030204" pitchFamily="49" charset="0"/>
              </a:rPr>
              <a:t>#include </a:t>
            </a:r>
            <a:r>
              <a:rPr lang="en-US" altLang="zh-CN" sz="1600" dirty="0">
                <a:solidFill>
                  <a:srgbClr val="BA0011"/>
                </a:solidFill>
                <a:latin typeface="Consolas" panose="020B0609020204030204" pitchFamily="49" charset="0"/>
              </a:rPr>
              <a:t>&lt;</a:t>
            </a:r>
            <a:r>
              <a:rPr lang="en-US" altLang="zh-CN" sz="1600" dirty="0" err="1">
                <a:solidFill>
                  <a:srgbClr val="BA0011"/>
                </a:solidFill>
                <a:latin typeface="Consolas" panose="020B0609020204030204" pitchFamily="49" charset="0"/>
              </a:rPr>
              <a:t>iostream</a:t>
            </a:r>
            <a:r>
              <a:rPr lang="en-US" altLang="zh-CN" sz="1600" dirty="0">
                <a:solidFill>
                  <a:srgbClr val="BA0011"/>
                </a:solidFill>
                <a:latin typeface="Consolas" panose="020B0609020204030204" pitchFamily="49" charset="0"/>
              </a:rPr>
              <a:t>&gt;</a:t>
            </a:r>
            <a:endParaRPr lang="en-US" altLang="zh-CN" sz="1600" dirty="0">
              <a:solidFill>
                <a:srgbClr val="6E200D"/>
              </a:solidFill>
              <a:latin typeface="Consolas" panose="020B0609020204030204" pitchFamily="49" charset="0"/>
            </a:endParaRPr>
          </a:p>
          <a:p>
            <a:r>
              <a:rPr lang="en-US" altLang="zh-CN" sz="1600" dirty="0">
                <a:solidFill>
                  <a:srgbClr val="B40062"/>
                </a:solidFill>
                <a:latin typeface="Consolas" panose="020B0609020204030204" pitchFamily="49" charset="0"/>
              </a:rPr>
              <a:t>using</a:t>
            </a:r>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namespace</a:t>
            </a:r>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std</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class</a:t>
            </a:r>
            <a:r>
              <a:rPr lang="en-US" altLang="zh-CN" sz="1600" dirty="0">
                <a:solidFill>
                  <a:srgbClr val="000000"/>
                </a:solidFill>
                <a:latin typeface="Consolas" panose="020B0609020204030204" pitchFamily="49" charset="0"/>
              </a:rPr>
              <a:t> Student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ID;</a:t>
            </a:r>
            <a:r>
              <a:rPr lang="en-US" altLang="zh-CN" sz="1600" dirty="0">
                <a:solidFill>
                  <a:srgbClr val="1D8519"/>
                </a:solidFill>
                <a:latin typeface="Consolas" panose="020B0609020204030204" pitchFamily="49" charset="0"/>
              </a:rPr>
              <a:t> </a:t>
            </a:r>
            <a:endParaRPr lang="en-US" altLang="zh-CN" sz="1600" dirty="0">
              <a:solidFill>
                <a:srgbClr val="1D8519"/>
              </a:solidFill>
              <a:latin typeface="Consolas" panose="020B0609020204030204" pitchFamily="49" charset="0"/>
            </a:endParaRPr>
          </a:p>
          <a:p>
            <a:r>
              <a:rPr lang="en-US" altLang="zh-CN" sz="1600" dirty="0">
                <a:solidFill>
                  <a:srgbClr val="B40062"/>
                </a:solidFill>
                <a:latin typeface="Consolas" panose="020B0609020204030204" pitchFamily="49" charset="0"/>
              </a:rPr>
              <a:t>public</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fr-FR" altLang="zh-CN" sz="1600" dirty="0">
                <a:solidFill>
                  <a:srgbClr val="000000"/>
                </a:solidFill>
                <a:latin typeface="Consolas" panose="020B0609020204030204" pitchFamily="49" charset="0"/>
              </a:rPr>
              <a:t>  </a:t>
            </a:r>
            <a:r>
              <a:rPr lang="fr-FR" altLang="zh-CN" sz="1600" dirty="0" err="1">
                <a:solidFill>
                  <a:srgbClr val="000000"/>
                </a:solidFill>
                <a:latin typeface="Consolas" panose="020B0609020204030204" pitchFamily="49" charset="0"/>
              </a:rPr>
              <a:t>Student</a:t>
            </a:r>
            <a:r>
              <a:rPr lang="fr-FR" altLang="zh-CN" sz="1600" dirty="0">
                <a:solidFill>
                  <a:srgbClr val="000000"/>
                </a:solidFill>
                <a:latin typeface="Consolas" panose="020B0609020204030204" pitchFamily="49" charset="0"/>
              </a:rPr>
              <a:t>(</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id) : ID(id) {}</a:t>
            </a:r>
            <a:endParaRPr lang="fr-FR" altLang="zh-CN" sz="1600" dirty="0">
              <a:solidFill>
                <a:srgbClr val="000000"/>
              </a:solidFill>
              <a:latin typeface="Consolas" panose="020B0609020204030204" pitchFamily="49" charset="0"/>
            </a:endParaRPr>
          </a:p>
          <a:p>
            <a:r>
              <a:rPr lang="fr-FR" altLang="zh-CN" sz="1600" dirty="0">
                <a:solidFill>
                  <a:srgbClr val="000000"/>
                </a:solidFill>
                <a:latin typeface="Consolas" panose="020B0609020204030204" pitchFamily="49" charset="0"/>
              </a:rPr>
              <a:t>  </a:t>
            </a:r>
            <a:r>
              <a:rPr lang="fr-FR" altLang="zh-CN" sz="1600" dirty="0">
                <a:solidFill>
                  <a:srgbClr val="B40062"/>
                </a:solidFill>
                <a:latin typeface="Consolas" panose="020B0609020204030204" pitchFamily="49" charset="0"/>
              </a:rPr>
              <a:t>int</a:t>
            </a:r>
            <a:r>
              <a:rPr lang="fr-FR" altLang="zh-CN" sz="1600" dirty="0">
                <a:solidFill>
                  <a:srgbClr val="000000"/>
                </a:solidFill>
                <a:latin typeface="Consolas" panose="020B0609020204030204" pitchFamily="49" charset="0"/>
              </a:rPr>
              <a:t> MyID() </a:t>
            </a:r>
            <a:r>
              <a:rPr lang="fr-FR" altLang="zh-CN" sz="1600" dirty="0">
                <a:solidFill>
                  <a:srgbClr val="B40062"/>
                </a:solidFill>
                <a:latin typeface="Consolas" panose="020B0609020204030204" pitchFamily="49" charset="0"/>
              </a:rPr>
              <a:t>const</a:t>
            </a:r>
            <a:r>
              <a:rPr lang="fr-FR" altLang="zh-CN" sz="1600" dirty="0">
                <a:solidFill>
                  <a:srgbClr val="000000"/>
                </a:solidFill>
                <a:latin typeface="Consolas" panose="020B0609020204030204" pitchFamily="49" charset="0"/>
              </a:rPr>
              <a:t> { </a:t>
            </a:r>
            <a:r>
              <a:rPr lang="fr-FR" altLang="zh-CN" sz="1600" dirty="0">
                <a:solidFill>
                  <a:srgbClr val="B40062"/>
                </a:solidFill>
                <a:latin typeface="Consolas" panose="020B0609020204030204" pitchFamily="49" charset="0"/>
              </a:rPr>
              <a:t>return</a:t>
            </a:r>
            <a:r>
              <a:rPr lang="fr-FR" altLang="zh-CN" sz="1600" dirty="0">
                <a:solidFill>
                  <a:srgbClr val="000000"/>
                </a:solidFill>
                <a:latin typeface="Consolas" panose="020B0609020204030204" pitchFamily="49" charset="0"/>
              </a:rPr>
              <a:t> ID; }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常量成员函数</a:t>
            </a:r>
            <a:endParaRPr lang="en-US" altLang="zh-CN" sz="1600" dirty="0">
              <a:solidFill>
                <a:srgbClr val="1D8519"/>
              </a:solidFill>
              <a:latin typeface="Consolas" panose="020B0609020204030204" pitchFamily="49" charset="0"/>
            </a:endParaRPr>
          </a:p>
          <a:p>
            <a:r>
              <a:rPr lang="en-US" altLang="zh-CN" sz="1600" dirty="0">
                <a:solidFill>
                  <a:srgbClr val="1D8519"/>
                </a:solidFill>
                <a:latin typeface="Consolas" panose="020B0609020204030204" pitchFamily="49" charset="0"/>
              </a:rPr>
              <a:t>  </a:t>
            </a:r>
            <a:r>
              <a:rPr lang="fr-FR" altLang="zh-CN" sz="1600" dirty="0">
                <a:solidFill>
                  <a:srgbClr val="B40062"/>
                </a:solidFill>
                <a:latin typeface="Consolas" panose="020B0609020204030204" pitchFamily="49" charset="0"/>
              </a:rPr>
              <a:t>int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Next() </a:t>
            </a:r>
            <a:r>
              <a:rPr lang="fr-FR" altLang="zh-CN" sz="1600" dirty="0">
                <a:solidFill>
                  <a:srgbClr val="B40062"/>
                </a:solidFill>
                <a:latin typeface="Consolas" panose="020B0609020204030204" pitchFamily="49" charset="0"/>
              </a:rPr>
              <a:t>const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 ID++; </a:t>
            </a:r>
            <a:r>
              <a:rPr lang="fr-FR" altLang="zh-CN" sz="1600" dirty="0">
                <a:solidFill>
                  <a:srgbClr val="B40062"/>
                </a:solidFill>
                <a:latin typeface="Consolas" panose="020B0609020204030204" pitchFamily="49" charset="0"/>
              </a:rPr>
              <a:t>return</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ID; }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编译错误，常量成员函数不能修改数据成员</a:t>
            </a:r>
            <a:endParaRPr lang="fr-FR" altLang="zh-CN" sz="1600" dirty="0">
              <a:latin typeface="Consolas" panose="020B0609020204030204" pitchFamily="49" charset="0"/>
            </a:endParaRPr>
          </a:p>
          <a:p>
            <a:r>
              <a:rPr lang="en-US" altLang="zh-CN" sz="1600" dirty="0">
                <a:solidFill>
                  <a:srgbClr val="B40062"/>
                </a:solidFill>
                <a:latin typeface="Consolas" panose="020B0609020204030204" pitchFamily="49" charset="0"/>
              </a:rPr>
              <a:t>  int</a:t>
            </a:r>
            <a:r>
              <a:rPr lang="en-US" altLang="zh-CN" sz="1600" dirty="0">
                <a:solidFill>
                  <a:srgbClr val="000000"/>
                </a:solidFill>
                <a:latin typeface="Consolas" panose="020B0609020204030204" pitchFamily="49" charset="0"/>
              </a:rPr>
              <a:t> Who() { </a:t>
            </a:r>
            <a:r>
              <a:rPr lang="en-US" altLang="zh-CN" sz="1600" dirty="0">
                <a:solidFill>
                  <a:srgbClr val="B40062"/>
                </a:solidFill>
                <a:latin typeface="Consolas" panose="020B0609020204030204" pitchFamily="49" charset="0"/>
              </a:rPr>
              <a:t>return</a:t>
            </a:r>
            <a:r>
              <a:rPr lang="en-US" altLang="zh-CN" sz="1600" dirty="0">
                <a:solidFill>
                  <a:srgbClr val="000000"/>
                </a:solidFill>
                <a:latin typeface="Consolas" panose="020B0609020204030204" pitchFamily="49" charset="0"/>
              </a:rPr>
              <a:t> ID; }</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B40062"/>
                </a:solidFill>
                <a:latin typeface="Consolas" panose="020B0609020204030204" pitchFamily="49" charset="0"/>
              </a:rPr>
              <a:t>int</a:t>
            </a:r>
            <a:r>
              <a:rPr lang="en-US" altLang="zh-CN" sz="1600" dirty="0">
                <a:solidFill>
                  <a:srgbClr val="000000"/>
                </a:solidFill>
                <a:latin typeface="Consolas" panose="020B0609020204030204" pitchFamily="49" charset="0"/>
              </a:rPr>
              <a:t> main()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Student stu1(</a:t>
            </a:r>
            <a:r>
              <a:rPr lang="en-US" altLang="zh-CN" sz="1600" dirty="0">
                <a:solidFill>
                  <a:srgbClr val="000BFF"/>
                </a:solidFill>
                <a:latin typeface="Consolas" panose="020B0609020204030204" pitchFamily="49" charset="0"/>
              </a:rPr>
              <a:t>20151145</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"ID_1 = "</a:t>
            </a:r>
            <a:r>
              <a:rPr lang="en-US" altLang="zh-CN" sz="1600" dirty="0">
                <a:solidFill>
                  <a:srgbClr val="000000"/>
                </a:solidFill>
                <a:latin typeface="Consolas" panose="020B0609020204030204" pitchFamily="49" charset="0"/>
              </a:rPr>
              <a:t> &lt;&lt; stu1.MyID()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"ID_2 = "</a:t>
            </a:r>
            <a:r>
              <a:rPr lang="en-US" altLang="zh-CN" sz="1600" dirty="0">
                <a:solidFill>
                  <a:srgbClr val="000000"/>
                </a:solidFill>
                <a:latin typeface="Consolas" panose="020B0609020204030204" pitchFamily="49" charset="0"/>
              </a:rPr>
              <a:t> &lt;&lt; stu1.Who()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a:solidFill>
                  <a:srgbClr val="B40062"/>
                </a:solidFill>
                <a:latin typeface="Consolas" panose="020B0609020204030204" pitchFamily="49" charset="0"/>
              </a:rPr>
              <a:t>const</a:t>
            </a:r>
            <a:r>
              <a:rPr lang="en-US" altLang="zh-CN" sz="1600" dirty="0">
                <a:solidFill>
                  <a:srgbClr val="000000"/>
                </a:solidFill>
                <a:latin typeface="Consolas" panose="020B0609020204030204" pitchFamily="49" charset="0"/>
              </a:rPr>
              <a:t> Student obj2(</a:t>
            </a:r>
            <a:r>
              <a:rPr lang="en-US" altLang="zh-CN" sz="1600" dirty="0">
                <a:solidFill>
                  <a:srgbClr val="000BFF"/>
                </a:solidFill>
                <a:latin typeface="Consolas" panose="020B0609020204030204" pitchFamily="49" charset="0"/>
              </a:rPr>
              <a:t>20160301</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solidFill>
                  <a:srgbClr val="000000"/>
                </a:solidFill>
                <a:latin typeface="Consolas" panose="020B0609020204030204" pitchFamily="49" charset="0"/>
              </a:rPr>
              <a:t>cout</a:t>
            </a:r>
            <a:r>
              <a:rPr lang="en-US" altLang="zh-CN" sz="1600" dirty="0">
                <a:solidFill>
                  <a:srgbClr val="000000"/>
                </a:solidFill>
                <a:latin typeface="Consolas" panose="020B0609020204030204" pitchFamily="49" charset="0"/>
              </a:rPr>
              <a:t> &lt;&lt; </a:t>
            </a:r>
            <a:r>
              <a:rPr lang="en-US" altLang="zh-CN" sz="1600" dirty="0">
                <a:solidFill>
                  <a:srgbClr val="BA0011"/>
                </a:solidFill>
                <a:latin typeface="Consolas" panose="020B0609020204030204" pitchFamily="49" charset="0"/>
              </a:rPr>
              <a:t>"id_1 : "</a:t>
            </a:r>
            <a:r>
              <a:rPr lang="en-US" altLang="zh-CN" sz="1600" dirty="0">
                <a:solidFill>
                  <a:srgbClr val="000000"/>
                </a:solidFill>
                <a:latin typeface="Consolas" panose="020B0609020204030204" pitchFamily="49" charset="0"/>
              </a:rPr>
              <a:t> &lt;&lt; stu2.MyID() &lt;&lt; </a:t>
            </a:r>
            <a:r>
              <a:rPr lang="en-US" altLang="zh-CN" sz="1600" dirty="0" err="1">
                <a:solidFill>
                  <a:srgbClr val="000000"/>
                </a:solidFill>
                <a:latin typeface="Consolas" panose="020B0609020204030204" pitchFamily="49" charset="0"/>
              </a:rPr>
              <a:t>endl</a:t>
            </a:r>
            <a:r>
              <a:rPr lang="en-US" altLang="zh-CN" sz="1600" dirty="0">
                <a:solidFill>
                  <a:srgbClr val="000000"/>
                </a:solidFill>
                <a:latin typeface="Consolas" panose="020B0609020204030204" pitchFamily="49" charset="0"/>
              </a:rPr>
              <a:t>;</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a:solidFill>
                  <a:srgbClr val="BA0011"/>
                </a:solidFill>
                <a:latin typeface="Consolas" panose="020B0609020204030204" pitchFamily="49" charset="0"/>
              </a:rPr>
              <a:t>“id_2 : ”</a:t>
            </a:r>
            <a:r>
              <a:rPr lang="en-US" altLang="zh-CN" sz="1600" dirty="0">
                <a:solidFill>
                  <a:srgbClr val="000000"/>
                </a:solidFill>
                <a:latin typeface="Consolas" panose="020B0609020204030204" pitchFamily="49" charset="0"/>
              </a:rPr>
              <a:t> </a:t>
            </a:r>
            <a:r>
              <a:rPr lang="en-US" altLang="zh-CN" sz="1600" dirty="0">
                <a:latin typeface="Consolas" panose="020B0609020204030204" pitchFamily="49" charset="0"/>
              </a:rPr>
              <a:t>&lt;&lt;</a:t>
            </a:r>
            <a:r>
              <a:rPr lang="en-US" altLang="zh-CN" sz="1600" dirty="0">
                <a:solidFill>
                  <a:srgbClr val="1D8519"/>
                </a:solidFill>
                <a:latin typeface="Consolas" panose="020B0609020204030204" pitchFamily="49" charset="0"/>
              </a:rPr>
              <a:t> </a:t>
            </a:r>
            <a:r>
              <a:rPr lang="en-US" altLang="zh-CN" sz="1600" dirty="0">
                <a:latin typeface="Consolas" panose="020B0609020204030204" pitchFamily="49" charset="0"/>
              </a:rPr>
              <a:t>stu2.Who()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r>
              <a:rPr lang="en-US" altLang="zh-CN" sz="1600" dirty="0">
                <a:solidFill>
                  <a:srgbClr val="1D8519"/>
                </a:solidFill>
                <a:latin typeface="Consolas" panose="020B0609020204030204" pitchFamily="49" charset="0"/>
              </a:rPr>
              <a:t>//</a:t>
            </a:r>
            <a:r>
              <a:rPr lang="zh-CN" altLang="en-US" sz="1600" dirty="0">
                <a:solidFill>
                  <a:srgbClr val="1D8519"/>
                </a:solidFill>
                <a:latin typeface="Consolas" panose="020B0609020204030204" pitchFamily="49" charset="0"/>
              </a:rPr>
              <a:t>编译错误，常量对象不能调用非常量成员函数</a:t>
            </a:r>
            <a:endParaRPr lang="en-US" altLang="zh-CN" sz="1600" dirty="0">
              <a:latin typeface="Consolas" panose="020B0609020204030204" pitchFamily="49" charset="0"/>
            </a:endParaRPr>
          </a:p>
          <a:p>
            <a:r>
              <a:rPr lang="is-IS" altLang="zh-CN" sz="1600" dirty="0">
                <a:solidFill>
                  <a:srgbClr val="000000"/>
                </a:solidFill>
                <a:latin typeface="Consolas" panose="020B0609020204030204" pitchFamily="49" charset="0"/>
              </a:rPr>
              <a:t>  </a:t>
            </a:r>
            <a:r>
              <a:rPr lang="is-IS" altLang="zh-CN" sz="1600" dirty="0">
                <a:solidFill>
                  <a:srgbClr val="B40062"/>
                </a:solidFill>
                <a:latin typeface="Consolas" panose="020B0609020204030204" pitchFamily="49" charset="0"/>
              </a:rPr>
              <a:t>return</a:t>
            </a:r>
            <a:r>
              <a:rPr lang="is-IS" altLang="zh-CN" sz="1600" dirty="0">
                <a:solidFill>
                  <a:srgbClr val="000000"/>
                </a:solidFill>
                <a:latin typeface="Consolas" panose="020B0609020204030204" pitchFamily="49" charset="0"/>
              </a:rPr>
              <a:t> </a:t>
            </a:r>
            <a:r>
              <a:rPr lang="is-IS" altLang="zh-CN" sz="1600" dirty="0">
                <a:solidFill>
                  <a:srgbClr val="000BFF"/>
                </a:solidFill>
                <a:latin typeface="Consolas" panose="020B0609020204030204" pitchFamily="49" charset="0"/>
              </a:rPr>
              <a:t>0</a:t>
            </a:r>
            <a:r>
              <a:rPr lang="is-IS" altLang="zh-CN" sz="1600" dirty="0">
                <a:solidFill>
                  <a:srgbClr val="000000"/>
                </a:solidFill>
                <a:latin typeface="Consolas" panose="020B0609020204030204" pitchFamily="49" charset="0"/>
              </a:rPr>
              <a:t>;</a:t>
            </a:r>
            <a:endParaRPr lang="is-IS" altLang="zh-CN" sz="1600" dirty="0">
              <a:solidFill>
                <a:srgbClr val="000000"/>
              </a:solidFill>
              <a:latin typeface="Consolas" panose="020B0609020204030204" pitchFamily="49" charset="0"/>
            </a:endParaRPr>
          </a:p>
          <a:p>
            <a:r>
              <a:rPr lang="is-IS" altLang="zh-CN" sz="1600" dirty="0">
                <a:solidFill>
                  <a:srgbClr val="000000"/>
                </a:solidFill>
                <a:latin typeface="Consolas" panose="020B0609020204030204" pitchFamily="49" charset="0"/>
              </a:rPr>
              <a:t>}</a:t>
            </a:r>
            <a:endParaRPr lang="is-IS" altLang="zh-CN" sz="1600" dirty="0">
              <a:solidFill>
                <a:srgbClr val="000000"/>
              </a:solidFill>
              <a:latin typeface="Consolas" panose="020B0609020204030204" pitchFamily="49" charset="0"/>
            </a:endParaRPr>
          </a:p>
        </p:txBody>
      </p:sp>
      <p:sp>
        <p:nvSpPr>
          <p:cNvPr id="7" name="矩形 6"/>
          <p:cNvSpPr/>
          <p:nvPr/>
        </p:nvSpPr>
        <p:spPr>
          <a:xfrm>
            <a:off x="3563888" y="2708920"/>
            <a:ext cx="5496919" cy="584775"/>
          </a:xfrm>
          <a:prstGeom prst="rect">
            <a:avLst/>
          </a:prstGeom>
          <a:ln w="19050">
            <a:solidFill>
              <a:srgbClr val="0070C0"/>
            </a:solidFill>
          </a:ln>
        </p:spPr>
        <p:txBody>
          <a:bodyPr wrap="square">
            <a:spAutoFit/>
          </a:bodyPr>
          <a:lstStyle/>
          <a:p>
            <a:r>
              <a:rPr lang="zh-CN" altLang="en-US" sz="1600" dirty="0"/>
              <a:t>*编译器错误提示：</a:t>
            </a:r>
            <a:endParaRPr lang="en-US" altLang="zh-CN" sz="1600" dirty="0"/>
          </a:p>
          <a:p>
            <a:r>
              <a:rPr lang="en-US" altLang="zh-CN" sz="1600" b="1" dirty="0">
                <a:solidFill>
                  <a:srgbClr val="FF0000"/>
                </a:solidFill>
              </a:rPr>
              <a:t>[Error] increment of member ‘Student::ID' in read-only object</a:t>
            </a:r>
            <a:endParaRPr lang="zh-CN" altLang="en-US" sz="1600" b="1" dirty="0">
              <a:solidFill>
                <a:srgbClr val="FF0000"/>
              </a:solidFill>
            </a:endParaRPr>
          </a:p>
        </p:txBody>
      </p:sp>
      <p:sp>
        <p:nvSpPr>
          <p:cNvPr id="10" name="矩形 9"/>
          <p:cNvSpPr/>
          <p:nvPr/>
        </p:nvSpPr>
        <p:spPr>
          <a:xfrm>
            <a:off x="2699793" y="5876513"/>
            <a:ext cx="6248280" cy="830997"/>
          </a:xfrm>
          <a:prstGeom prst="rect">
            <a:avLst/>
          </a:prstGeom>
          <a:ln w="19050">
            <a:solidFill>
              <a:srgbClr val="0070C0"/>
            </a:solidFill>
          </a:ln>
        </p:spPr>
        <p:txBody>
          <a:bodyPr wrap="square">
            <a:spAutoFit/>
          </a:bodyPr>
          <a:lstStyle/>
          <a:p>
            <a:r>
              <a:rPr lang="zh-CN" altLang="en-US" sz="1600" dirty="0"/>
              <a:t>*编译器错误提示：</a:t>
            </a:r>
            <a:endParaRPr lang="en-US" altLang="zh-CN" sz="1600" dirty="0"/>
          </a:p>
          <a:p>
            <a:r>
              <a:rPr lang="en-US" altLang="zh-CN" sz="1600" b="1" dirty="0">
                <a:solidFill>
                  <a:srgbClr val="FF0000"/>
                </a:solidFill>
              </a:rPr>
              <a:t>[Error] passing 'const Student' as 'this' argument of 'int Student::Who()' discards qualifiers</a:t>
            </a:r>
            <a:endParaRPr lang="zh-CN" altLang="en-US" sz="1600" b="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常量静态变量</a:t>
            </a:r>
            <a:endParaRPr lang="zh-CN" altLang="en-US" dirty="0"/>
          </a:p>
        </p:txBody>
      </p:sp>
      <p:sp>
        <p:nvSpPr>
          <p:cNvPr id="3" name="内容占位符 2"/>
          <p:cNvSpPr>
            <a:spLocks noGrp="1"/>
          </p:cNvSpPr>
          <p:nvPr>
            <p:ph idx="1"/>
          </p:nvPr>
        </p:nvSpPr>
        <p:spPr>
          <a:xfrm>
            <a:off x="628650" y="1628800"/>
            <a:ext cx="8377014" cy="5112568"/>
          </a:xfrm>
        </p:spPr>
        <p:txBody>
          <a:bodyPr/>
          <a:lstStyle/>
          <a:p>
            <a:r>
              <a:rPr lang="zh-CN" altLang="en-US" dirty="0"/>
              <a:t>当然，我们可以定义既是常量也是静态的变量</a:t>
            </a:r>
            <a:endParaRPr lang="en-US" altLang="zh-CN" dirty="0"/>
          </a:p>
          <a:p>
            <a:pPr lvl="1"/>
            <a:r>
              <a:rPr lang="zh-CN" altLang="en-US" dirty="0"/>
              <a:t>作为类的常量变量</a:t>
            </a:r>
            <a:endParaRPr lang="en-US" altLang="zh-CN" dirty="0"/>
          </a:p>
          <a:p>
            <a:r>
              <a:rPr lang="zh-CN" altLang="en-US" dirty="0"/>
              <a:t>常量静态变量需要在类外进行定义</a:t>
            </a:r>
            <a:endParaRPr lang="en-US" altLang="zh-CN" dirty="0"/>
          </a:p>
          <a:p>
            <a:pPr lvl="1"/>
            <a:r>
              <a:rPr lang="zh-CN" altLang="en-US" dirty="0"/>
              <a:t>和静态变量一样</a:t>
            </a:r>
            <a:endParaRPr lang="en-US" altLang="zh-CN" dirty="0"/>
          </a:p>
          <a:p>
            <a:pPr lvl="1"/>
            <a:r>
              <a:rPr lang="zh-CN" altLang="en-US" dirty="0"/>
              <a:t>但有两个</a:t>
            </a:r>
            <a:r>
              <a:rPr lang="zh-CN" altLang="en-US" b="1" dirty="0"/>
              <a:t>例外</a:t>
            </a:r>
            <a:r>
              <a:rPr lang="zh-CN" altLang="en-US" dirty="0"/>
              <a:t>：</a:t>
            </a:r>
            <a:r>
              <a:rPr lang="en-US" altLang="zh-CN" dirty="0" err="1">
                <a:solidFill>
                  <a:srgbClr val="FF0000"/>
                </a:solidFill>
              </a:rPr>
              <a:t>int</a:t>
            </a:r>
            <a:r>
              <a:rPr lang="zh-CN" altLang="en-US" dirty="0"/>
              <a:t>和</a:t>
            </a:r>
            <a:r>
              <a:rPr lang="en-US" altLang="zh-CN" dirty="0" err="1">
                <a:solidFill>
                  <a:srgbClr val="FF0000"/>
                </a:solidFill>
              </a:rPr>
              <a:t>enum</a:t>
            </a:r>
            <a:r>
              <a:rPr lang="zh-CN" altLang="en-US" dirty="0"/>
              <a:t>类型可以就地初始化</a:t>
            </a:r>
            <a:endParaRPr lang="zh-CN" altLang="en-US" dirty="0"/>
          </a:p>
          <a:p>
            <a:r>
              <a:rPr lang="zh-CN" altLang="en-US" dirty="0"/>
              <a:t>常量静态变量和</a:t>
            </a:r>
            <a:r>
              <a:rPr lang="zh-CN" altLang="en-US" dirty="0"/>
              <a:t>常量变量一样，满足访问权限的任意函数均可访问，但都不能修改</a:t>
            </a:r>
            <a:endParaRPr lang="en-US" altLang="zh-CN" dirty="0"/>
          </a:p>
          <a:p>
            <a:pPr marL="0" indent="0">
              <a:buNone/>
            </a:pPr>
            <a:r>
              <a:rPr lang="zh-CN" altLang="en-US" dirty="0"/>
              <a:t>*注意：</a:t>
            </a:r>
            <a:r>
              <a:rPr lang="zh-CN" altLang="en-US" dirty="0">
                <a:solidFill>
                  <a:srgbClr val="FF0000"/>
                </a:solidFill>
              </a:rPr>
              <a:t>不存在</a:t>
            </a:r>
            <a:r>
              <a:rPr lang="zh-CN" altLang="en-US" dirty="0"/>
              <a:t>常量静态函数</a:t>
            </a:r>
            <a:endParaRPr lang="en-US" altLang="zh-CN" dirty="0"/>
          </a:p>
          <a:p>
            <a:pPr lvl="1"/>
            <a:r>
              <a:rPr lang="zh-CN" altLang="en-US" dirty="0"/>
              <a:t>静态函数隶属于类，可以不实例化而直接通过类名访问</a:t>
            </a:r>
            <a:endParaRPr lang="en-US" altLang="zh-CN" dirty="0"/>
          </a:p>
          <a:p>
            <a:pPr lvl="1"/>
            <a:r>
              <a:rPr lang="zh-CN" altLang="en-US" dirty="0"/>
              <a:t>常量</a:t>
            </a:r>
            <a:r>
              <a:rPr lang="en-US" altLang="zh-CN" dirty="0"/>
              <a:t>/</a:t>
            </a:r>
            <a:r>
              <a:rPr lang="zh-CN" altLang="en-US" dirty="0"/>
              <a:t>非常量函数的访问权限需要通过实例化后的对象是否为常量对象来决定。</a:t>
            </a:r>
            <a:r>
              <a:rPr lang="zh-CN" altLang="en-US" dirty="0">
                <a:solidFill>
                  <a:srgbClr val="FF0000"/>
                </a:solidFill>
              </a:rPr>
              <a:t>常量修饰函数必须绑定在对象上</a:t>
            </a:r>
            <a:endParaRPr lang="en-US" altLang="zh-CN" dirty="0">
              <a:solidFill>
                <a:srgbClr val="FF0000"/>
              </a:solidFill>
            </a:endParaRPr>
          </a:p>
          <a:p>
            <a:pPr lvl="1"/>
            <a:r>
              <a:rPr lang="zh-CN" altLang="en-US" dirty="0"/>
              <a:t>因此，静态函数和常量函数互相冲突</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常量静态变量</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文本框 6"/>
          <p:cNvSpPr txBox="1"/>
          <p:nvPr/>
        </p:nvSpPr>
        <p:spPr>
          <a:xfrm>
            <a:off x="899592" y="2204864"/>
            <a:ext cx="7632848" cy="3046988"/>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foo {</a:t>
            </a:r>
            <a:endParaRPr lang="en-US" altLang="zh-CN" sz="2400" b="1" dirty="0">
              <a:latin typeface="Consolas" panose="020B0609020204030204" pitchFamily="49" charset="0"/>
            </a:endParaRP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a:t>
            </a:r>
            <a:r>
              <a:rPr lang="en-US" altLang="zh-CN" sz="2400" b="1" dirty="0" err="1">
                <a:latin typeface="Consolas" panose="020B0609020204030204" pitchFamily="49" charset="0"/>
              </a:rPr>
              <a:t>cs</a:t>
            </a:r>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不可就地初始化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a:t>
            </a:r>
            <a:r>
              <a:rPr lang="en-US" altLang="zh-CN" sz="2400" b="1" dirty="0" err="1">
                <a:latin typeface="Consolas" panose="020B0609020204030204" pitchFamily="49" charset="0"/>
              </a:rPr>
              <a:t>i</a:t>
            </a:r>
            <a:r>
              <a:rPr lang="en-US" altLang="zh-CN" sz="2400" b="1" dirty="0">
                <a:latin typeface="Consolas" panose="020B0609020204030204" pitchFamily="49" charset="0"/>
              </a:rPr>
              <a:t> = 3;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可以就地初始化</a:t>
            </a:r>
            <a:endParaRPr lang="en-US" altLang="zh-CN" sz="2400" b="1" dirty="0">
              <a:solidFill>
                <a:srgbClr val="008000"/>
              </a:solidFill>
              <a:latin typeface="Consolas" panose="020B0609020204030204" pitchFamily="49" charset="0"/>
            </a:endParaRPr>
          </a:p>
          <a:p>
            <a:pPr lvl="1"/>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j; </a:t>
            </a:r>
            <a:r>
              <a:rPr lang="en-US" altLang="zh-CN" sz="2400" b="1" dirty="0">
                <a:solidFill>
                  <a:srgbClr val="008000"/>
                </a:solidFill>
                <a:latin typeface="Consolas" panose="020B0609020204030204" pitchFamily="49" charset="0"/>
              </a:rPr>
              <a:t>// </a:t>
            </a:r>
            <a:r>
              <a:rPr lang="zh-CN" altLang="en-US" sz="2400" b="1" dirty="0">
                <a:solidFill>
                  <a:srgbClr val="008000"/>
                </a:solidFill>
                <a:latin typeface="Consolas" panose="020B0609020204030204" pitchFamily="49" charset="0"/>
              </a:rPr>
              <a:t>也可以在类外定义</a:t>
            </a:r>
            <a:endParaRPr lang="en-US" altLang="zh-CN" sz="2400" b="1" dirty="0">
              <a:solidFill>
                <a:srgbClr val="008000"/>
              </a:solidFill>
              <a:latin typeface="Consolas" panose="020B0609020204030204" pitchFamily="49" charset="0"/>
            </a:endParaRPr>
          </a:p>
          <a:p>
            <a:r>
              <a:rPr lang="en-US" altLang="zh-CN" sz="2400" b="1" dirty="0">
                <a:latin typeface="Consolas" panose="020B0609020204030204" pitchFamily="49" charset="0"/>
              </a:rPr>
              <a:t>};</a:t>
            </a:r>
            <a:endParaRPr lang="en-US" altLang="zh-CN" sz="2400" b="1" dirty="0">
              <a:latin typeface="Consolas" panose="020B0609020204030204" pitchFamily="49" charset="0"/>
            </a:endParaRPr>
          </a:p>
          <a:p>
            <a:endParaRPr lang="en-US" altLang="zh-CN" sz="2400" b="1" dirty="0">
              <a:latin typeface="Consolas" panose="020B0609020204030204" pitchFamily="49" charset="0"/>
            </a:endParaRP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char*</a:t>
            </a:r>
            <a:r>
              <a:rPr lang="en-US" altLang="zh-CN" sz="2400" b="1" dirty="0">
                <a:latin typeface="Consolas" panose="020B0609020204030204" pitchFamily="49" charset="0"/>
              </a:rPr>
              <a:t> foo::</a:t>
            </a:r>
            <a:r>
              <a:rPr lang="en-US" altLang="zh-CN" sz="2400" b="1" dirty="0" err="1">
                <a:latin typeface="Consolas" panose="020B0609020204030204" pitchFamily="49" charset="0"/>
              </a:rPr>
              <a:t>cs</a:t>
            </a:r>
            <a:r>
              <a:rPr lang="en-US" altLang="zh-CN" sz="2400" b="1" dirty="0">
                <a:latin typeface="Consolas" panose="020B0609020204030204" pitchFamily="49" charset="0"/>
              </a:rPr>
              <a:t> = "foo C string";</a:t>
            </a:r>
            <a:endParaRPr lang="en-US" altLang="zh-CN" sz="2400" b="1" dirty="0">
              <a:latin typeface="Consolas" panose="020B0609020204030204" pitchFamily="49" charset="0"/>
            </a:endParaRPr>
          </a:p>
          <a:p>
            <a:r>
              <a:rPr lang="en-US" altLang="zh-CN" sz="2400" b="1" dirty="0" err="1">
                <a:solidFill>
                  <a:srgbClr val="C00000"/>
                </a:solidFill>
                <a:latin typeface="Consolas" panose="020B0609020204030204" pitchFamily="49" charset="0"/>
              </a:rPr>
              <a:t>const</a:t>
            </a:r>
            <a:r>
              <a:rPr lang="en-US" altLang="zh-CN" sz="2400" b="1" dirty="0">
                <a:latin typeface="Consolas" panose="020B0609020204030204" pitchFamily="49" charset="0"/>
              </a:rPr>
              <a:t> </a:t>
            </a:r>
            <a:r>
              <a:rPr lang="en-US" altLang="zh-CN" sz="2400" b="1" dirty="0" err="1">
                <a:solidFill>
                  <a:srgbClr val="C00000"/>
                </a:solidFill>
                <a:latin typeface="Consolas" panose="020B0609020204030204" pitchFamily="49" charset="0"/>
              </a:rPr>
              <a:t>int</a:t>
            </a:r>
            <a:r>
              <a:rPr lang="en-US" altLang="zh-CN" sz="2400" b="1" dirty="0">
                <a:latin typeface="Consolas" panose="020B0609020204030204" pitchFamily="49" charset="0"/>
              </a:rPr>
              <a:t> foo::j = 4;</a:t>
            </a:r>
            <a:endParaRPr lang="zh-CN" altLang="en-US" sz="2400" b="1" dirty="0">
              <a:latin typeface="Consolas" panose="020B060902020403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常量、静态成员总结</a:t>
            </a:r>
            <a:endParaRPr kumimoji="1" lang="zh-CN" altLang="en-US" dirty="0"/>
          </a:p>
        </p:txBody>
      </p:sp>
      <p:graphicFrame>
        <p:nvGraphicFramePr>
          <p:cNvPr id="4" name="表格 3"/>
          <p:cNvGraphicFramePr>
            <a:graphicFrameLocks noGrp="1"/>
          </p:cNvGraphicFramePr>
          <p:nvPr/>
        </p:nvGraphicFramePr>
        <p:xfrm>
          <a:off x="84664" y="1270848"/>
          <a:ext cx="8974672" cy="5110480"/>
        </p:xfrm>
        <a:graphic>
          <a:graphicData uri="http://schemas.openxmlformats.org/drawingml/2006/table">
            <a:tbl>
              <a:tblPr firstRow="1" bandRow="1">
                <a:tableStyleId>{5C22544A-7EE6-4342-B048-85BDC9FD1C3A}</a:tableStyleId>
              </a:tblPr>
              <a:tblGrid>
                <a:gridCol w="2111072"/>
                <a:gridCol w="1728192"/>
                <a:gridCol w="1584176"/>
                <a:gridCol w="1800201"/>
                <a:gridCol w="1751031"/>
              </a:tblGrid>
              <a:tr h="370840">
                <a:tc>
                  <a:txBody>
                    <a:bodyPr/>
                    <a:lstStyle/>
                    <a:p>
                      <a:pPr algn="ctr"/>
                      <a:endParaRPr lang="zh-CN" altLang="en-US" sz="20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anose="02010600040101010101" pitchFamily="2" charset="-122"/>
                          <a:ea typeface="华文楷体" panose="02010600040101010101" pitchFamily="2" charset="-122"/>
                          <a:cs typeface="+mn-cs"/>
                        </a:rPr>
                        <a:t>静态数据成员</a:t>
                      </a:r>
                      <a:endParaRPr lang="zh-CN" altLang="en-US" sz="20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anose="02010600040101010101" pitchFamily="2" charset="-122"/>
                          <a:ea typeface="华文楷体" panose="02010600040101010101" pitchFamily="2" charset="-122"/>
                          <a:cs typeface="+mn-cs"/>
                        </a:rPr>
                        <a:t>常量数据成员</a:t>
                      </a:r>
                      <a:endParaRPr lang="zh-CN" altLang="en-US" sz="16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anose="02010600040101010101" pitchFamily="2" charset="-122"/>
                          <a:ea typeface="华文楷体" panose="02010600040101010101" pitchFamily="2" charset="-122"/>
                          <a:cs typeface="+mn-cs"/>
                        </a:rPr>
                        <a:t>常量静态数据成员</a:t>
                      </a:r>
                      <a:r>
                        <a:rPr lang="en-US" altLang="zh-CN" sz="1600" b="1" kern="1200" dirty="0">
                          <a:solidFill>
                            <a:schemeClr val="tx1"/>
                          </a:solidFill>
                          <a:latin typeface="华文楷体" panose="02010600040101010101" pitchFamily="2" charset="-122"/>
                          <a:ea typeface="华文楷体" panose="02010600040101010101" pitchFamily="2" charset="-122"/>
                          <a:cs typeface="+mn-cs"/>
                        </a:rPr>
                        <a:t>(</a:t>
                      </a:r>
                      <a:r>
                        <a:rPr lang="zh-CN" altLang="en-US" sz="1600" b="1" kern="1200" dirty="0">
                          <a:solidFill>
                            <a:schemeClr val="tx1"/>
                          </a:solidFill>
                          <a:latin typeface="华文楷体" panose="02010600040101010101" pitchFamily="2" charset="-122"/>
                          <a:ea typeface="华文楷体" panose="02010600040101010101" pitchFamily="2" charset="-122"/>
                          <a:cs typeface="+mn-cs"/>
                        </a:rPr>
                        <a:t>除</a:t>
                      </a:r>
                      <a:r>
                        <a:rPr lang="en-US" altLang="zh-CN" sz="1600" b="1" kern="1200" dirty="0">
                          <a:solidFill>
                            <a:schemeClr val="tx1"/>
                          </a:solidFill>
                          <a:latin typeface="华文楷体" panose="02010600040101010101" pitchFamily="2" charset="-122"/>
                          <a:ea typeface="华文楷体" panose="02010600040101010101" pitchFamily="2" charset="-122"/>
                          <a:cs typeface="+mn-cs"/>
                        </a:rPr>
                        <a:t>int, </a:t>
                      </a:r>
                      <a:r>
                        <a:rPr lang="en-US" altLang="zh-CN" sz="1600" b="1" kern="1200" dirty="0" err="1">
                          <a:solidFill>
                            <a:schemeClr val="tx1"/>
                          </a:solidFill>
                          <a:latin typeface="华文楷体" panose="02010600040101010101" pitchFamily="2" charset="-122"/>
                          <a:ea typeface="华文楷体" panose="02010600040101010101" pitchFamily="2" charset="-122"/>
                          <a:cs typeface="+mn-cs"/>
                        </a:rPr>
                        <a:t>enum</a:t>
                      </a:r>
                      <a:r>
                        <a:rPr lang="zh-CN" altLang="en-US" sz="1600" b="1" kern="1200" dirty="0">
                          <a:solidFill>
                            <a:schemeClr val="tx1"/>
                          </a:solidFill>
                          <a:latin typeface="华文楷体" panose="02010600040101010101" pitchFamily="2" charset="-122"/>
                          <a:ea typeface="华文楷体" panose="02010600040101010101" pitchFamily="2" charset="-122"/>
                          <a:cs typeface="+mn-cs"/>
                        </a:rPr>
                        <a:t>外</a:t>
                      </a:r>
                      <a:r>
                        <a:rPr lang="en-US" altLang="zh-CN" sz="1600" b="1" kern="1200" dirty="0">
                          <a:solidFill>
                            <a:schemeClr val="tx1"/>
                          </a:solidFill>
                          <a:latin typeface="华文楷体" panose="02010600040101010101" pitchFamily="2" charset="-122"/>
                          <a:ea typeface="华文楷体" panose="02010600040101010101" pitchFamily="2" charset="-122"/>
                          <a:cs typeface="+mn-cs"/>
                        </a:rPr>
                        <a:t>)</a:t>
                      </a:r>
                      <a:endParaRPr lang="zh-CN" altLang="en-US" sz="16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kern="1200" dirty="0">
                          <a:solidFill>
                            <a:schemeClr val="tx1"/>
                          </a:solidFill>
                          <a:latin typeface="华文楷体" panose="02010600040101010101" pitchFamily="2" charset="-122"/>
                          <a:ea typeface="华文楷体" panose="02010600040101010101" pitchFamily="2" charset="-122"/>
                          <a:cs typeface="+mn-cs"/>
                        </a:rPr>
                        <a:t>常量静态数据成员</a:t>
                      </a:r>
                      <a:r>
                        <a:rPr lang="en-US" altLang="zh-CN" sz="1600" b="1" kern="1200" dirty="0">
                          <a:solidFill>
                            <a:schemeClr val="tx1"/>
                          </a:solidFill>
                          <a:latin typeface="华文楷体" panose="02010600040101010101" pitchFamily="2" charset="-122"/>
                          <a:ea typeface="华文楷体" panose="02010600040101010101" pitchFamily="2" charset="-122"/>
                          <a:cs typeface="+mn-cs"/>
                        </a:rPr>
                        <a:t>(int, </a:t>
                      </a:r>
                      <a:r>
                        <a:rPr lang="en-US" altLang="zh-CN" sz="1600" b="1" kern="1200" dirty="0" err="1">
                          <a:solidFill>
                            <a:schemeClr val="tx1"/>
                          </a:solidFill>
                          <a:latin typeface="华文楷体" panose="02010600040101010101" pitchFamily="2" charset="-122"/>
                          <a:ea typeface="华文楷体" panose="02010600040101010101" pitchFamily="2" charset="-122"/>
                          <a:cs typeface="+mn-cs"/>
                        </a:rPr>
                        <a:t>enum</a:t>
                      </a:r>
                      <a:r>
                        <a:rPr lang="en-US" altLang="zh-CN" sz="1600" b="1" kern="1200" dirty="0">
                          <a:solidFill>
                            <a:schemeClr val="tx1"/>
                          </a:solidFill>
                          <a:latin typeface="华文楷体" panose="02010600040101010101" pitchFamily="2" charset="-122"/>
                          <a:ea typeface="华文楷体" panose="02010600040101010101" pitchFamily="2" charset="-122"/>
                          <a:cs typeface="+mn-cs"/>
                        </a:rPr>
                        <a:t>)</a:t>
                      </a:r>
                      <a:endParaRPr lang="zh-CN" altLang="en-US" sz="16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gridSpan="5">
                  <a:txBody>
                    <a:bodyPr/>
                    <a:lstStyle/>
                    <a:p>
                      <a:pPr algn="ctr"/>
                      <a:r>
                        <a:rPr lang="zh-CN" altLang="en-US" sz="1600" b="1" kern="1200" dirty="0">
                          <a:solidFill>
                            <a:schemeClr val="tx1"/>
                          </a:solidFill>
                          <a:latin typeface="华文楷体" panose="02010600040101010101" pitchFamily="2" charset="-122"/>
                          <a:ea typeface="华文楷体" panose="02010600040101010101" pitchFamily="2" charset="-122"/>
                          <a:cs typeface="+mn-cs"/>
                        </a:rPr>
                        <a:t>初始化</a:t>
                      </a:r>
                      <a:endParaRPr lang="zh-CN" altLang="en-US" sz="1600" b="1" kern="1200" dirty="0">
                        <a:solidFill>
                          <a:schemeClr val="tx1"/>
                        </a:solidFill>
                        <a:latin typeface="华文楷体" panose="02010600040101010101" pitchFamily="2" charset="-122"/>
                        <a:ea typeface="华文楷体" panose="02010600040101010101"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sz="1600" dirty="0">
                          <a:latin typeface="华文楷体" panose="02010600040101010101" pitchFamily="2" charset="-122"/>
                          <a:ea typeface="华文楷体" panose="02010600040101010101" pitchFamily="2" charset="-122"/>
                        </a:rPr>
                        <a:t>就地初始化</a:t>
                      </a: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sz="1600" dirty="0">
                          <a:latin typeface="华文楷体" panose="02010600040101010101" pitchFamily="2" charset="-122"/>
                          <a:ea typeface="华文楷体" panose="02010600040101010101" pitchFamily="2" charset="-122"/>
                        </a:rPr>
                        <a:t>初始化列表初始化</a:t>
                      </a: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zh-CN" altLang="en-US" sz="1600" dirty="0">
                          <a:latin typeface="华文楷体" panose="02010600040101010101" pitchFamily="2" charset="-122"/>
                          <a:ea typeface="华文楷体" panose="02010600040101010101" pitchFamily="2" charset="-122"/>
                        </a:rPr>
                        <a:t>构造函数体内初始化</a:t>
                      </a: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类外初始化</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dirty="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gridSpan="5">
                  <a:txBody>
                    <a:bodyPr/>
                    <a:lstStyle/>
                    <a:p>
                      <a:pPr algn="ctr"/>
                      <a:r>
                        <a:rPr lang="zh-CN" altLang="en-US" sz="1600" b="1" dirty="0">
                          <a:latin typeface="华文楷体" panose="02010600040101010101" pitchFamily="2" charset="-122"/>
                          <a:ea typeface="华文楷体" panose="02010600040101010101" pitchFamily="2" charset="-122"/>
                        </a:rPr>
                        <a:t>访问</a:t>
                      </a:r>
                      <a:endParaRPr lang="en-US" altLang="zh-CN" sz="1600" b="1"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普通成员函数</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华文楷体" panose="02010600040101010101" pitchFamily="2" charset="-122"/>
                          <a:ea typeface="华文楷体" panose="02010600040101010101" pitchFamily="2" charset="-122"/>
                        </a:rPr>
                        <a:t>√</a:t>
                      </a:r>
                      <a:endParaRPr lang="en-US" altLang="zh-CN" sz="14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静态成员函数</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华文楷体" panose="02010600040101010101" pitchFamily="2" charset="-122"/>
                          <a:ea typeface="华文楷体" panose="02010600040101010101" pitchFamily="2" charset="-122"/>
                        </a:rPr>
                        <a:t>√</a:t>
                      </a:r>
                      <a:endParaRPr lang="en-US" altLang="zh-CN" sz="14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3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常量成员函数</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华文楷体" panose="02010600040101010101" pitchFamily="2" charset="-122"/>
                          <a:ea typeface="华文楷体" panose="02010600040101010101" pitchFamily="2" charset="-122"/>
                        </a:rPr>
                        <a:t>√</a:t>
                      </a:r>
                      <a:endParaRPr lang="en-US" altLang="zh-CN" sz="14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gridSpan="5">
                  <a:txBody>
                    <a:bodyPr/>
                    <a:lstStyle/>
                    <a:p>
                      <a:pPr algn="ctr"/>
                      <a:r>
                        <a:rPr lang="zh-CN" altLang="en-US" sz="1600" b="1" dirty="0">
                          <a:latin typeface="华文楷体" panose="02010600040101010101" pitchFamily="2" charset="-122"/>
                          <a:ea typeface="华文楷体" panose="02010600040101010101" pitchFamily="2" charset="-122"/>
                        </a:rPr>
                        <a:t>修改</a:t>
                      </a:r>
                      <a:endParaRPr lang="en-US" altLang="zh-CN" sz="1600" b="1"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普通成员函数</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华文楷体" panose="02010600040101010101" pitchFamily="2" charset="-122"/>
                          <a:ea typeface="华文楷体" panose="02010600040101010101" pitchFamily="2" charset="-122"/>
                        </a:rPr>
                        <a:t>√</a:t>
                      </a:r>
                      <a:endParaRPr lang="en-US" altLang="zh-CN" sz="14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静态成员函数</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华文楷体" panose="02010600040101010101" pitchFamily="2" charset="-122"/>
                          <a:ea typeface="华文楷体" panose="02010600040101010101" pitchFamily="2" charset="-122"/>
                        </a:rPr>
                        <a:t>√</a:t>
                      </a:r>
                      <a:endParaRPr lang="en-US" altLang="zh-CN" sz="14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13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ctr"/>
                      <a:r>
                        <a:rPr lang="zh-CN" altLang="en-US" sz="1600" dirty="0">
                          <a:latin typeface="华文楷体" panose="02010600040101010101" pitchFamily="2" charset="-122"/>
                          <a:ea typeface="华文楷体" panose="02010600040101010101" pitchFamily="2" charset="-122"/>
                        </a:rPr>
                        <a:t>常量成员函数</a:t>
                      </a:r>
                      <a:endParaRPr lang="en-US" altLang="zh-CN" sz="16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latin typeface="华文楷体" panose="02010600040101010101" pitchFamily="2" charset="-122"/>
                          <a:ea typeface="华文楷体" panose="02010600040101010101" pitchFamily="2" charset="-122"/>
                        </a:rPr>
                        <a:t>√</a:t>
                      </a: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1200" dirty="0">
                        <a:latin typeface="华文楷体" panose="02010600040101010101" pitchFamily="2" charset="-122"/>
                        <a:ea typeface="华文楷体" panose="0201060004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a:xfrm>
            <a:off x="971600" y="3212976"/>
            <a:ext cx="7704856" cy="2804813"/>
          </a:xfrm>
        </p:spPr>
        <p:txBody>
          <a:bodyPr/>
          <a:lstStyle/>
          <a:p>
            <a:r>
              <a:rPr lang="en-US" altLang="zh-CN" dirty="0"/>
              <a:t>5.1</a:t>
            </a:r>
            <a:r>
              <a:rPr lang="zh-CN" altLang="en-US" dirty="0"/>
              <a:t> 友元</a:t>
            </a:r>
            <a:endParaRPr lang="en-US" altLang="zh-CN" dirty="0"/>
          </a:p>
          <a:p>
            <a:r>
              <a:rPr lang="en-US" altLang="zh-CN" dirty="0"/>
              <a:t>5.2 </a:t>
            </a:r>
            <a:r>
              <a:rPr lang="zh-CN" altLang="en-US" dirty="0"/>
              <a:t>静态成员与常量成员</a:t>
            </a:r>
            <a:endParaRPr lang="en-US" altLang="zh-CN" dirty="0"/>
          </a:p>
          <a:p>
            <a:r>
              <a:rPr lang="en-US" altLang="zh-CN" dirty="0"/>
              <a:t>5.3 </a:t>
            </a:r>
            <a:r>
              <a:rPr lang="zh-CN" altLang="en-US" dirty="0"/>
              <a:t>常量</a:t>
            </a:r>
            <a:r>
              <a:rPr lang="en-US" altLang="zh-CN" dirty="0"/>
              <a:t>/</a:t>
            </a:r>
            <a:r>
              <a:rPr lang="zh-CN" altLang="en-US" dirty="0"/>
              <a:t>静态</a:t>
            </a:r>
            <a:r>
              <a:rPr lang="en-US" altLang="zh-CN" dirty="0"/>
              <a:t>/</a:t>
            </a:r>
            <a:r>
              <a:rPr lang="zh-CN" altLang="en-US" dirty="0"/>
              <a:t>参数对象的构造与析构时机</a:t>
            </a:r>
            <a:endParaRPr lang="zh-CN" altLang="en-US" dirty="0"/>
          </a:p>
          <a:p>
            <a:r>
              <a:rPr lang="en-US" altLang="zh-CN" dirty="0"/>
              <a:t>5.4 </a:t>
            </a:r>
            <a:r>
              <a:rPr lang="zh-CN" altLang="en-US" dirty="0"/>
              <a:t>对象的</a:t>
            </a:r>
            <a:r>
              <a:rPr lang="en-US" altLang="zh-CN" dirty="0"/>
              <a:t>new</a:t>
            </a:r>
            <a:r>
              <a:rPr lang="zh-CN" altLang="en-US" dirty="0"/>
              <a:t>和</a:t>
            </a:r>
            <a:r>
              <a:rPr lang="en-US" altLang="zh-CN" dirty="0"/>
              <a:t>delete</a:t>
            </a:r>
            <a:endParaRPr lang="zh-CN" altLang="en-US" dirty="0"/>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fld>
            <a:endParaRPr lang="en-US" altLang="zh-CN"/>
          </a:p>
        </p:txBody>
      </p:sp>
      <p:sp>
        <p:nvSpPr>
          <p:cNvPr id="5" name="圆角矩形 4"/>
          <p:cNvSpPr/>
          <p:nvPr/>
        </p:nvSpPr>
        <p:spPr>
          <a:xfrm>
            <a:off x="827584" y="1484784"/>
            <a:ext cx="4994845" cy="15121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kumimoji="1" lang="zh-CN" altLang="en-US" sz="2400" b="1" dirty="0"/>
              <a:t>静态成员何时创建、何时销毁？</a:t>
            </a:r>
            <a:endParaRPr kumimoji="1" lang="en-US" altLang="zh-CN" sz="2400" b="1" dirty="0"/>
          </a:p>
          <a:p>
            <a:pPr marL="342900" indent="-342900">
              <a:buFont typeface="Arial" panose="020B0604020202020204" pitchFamily="34" charset="0"/>
              <a:buChar char="•"/>
            </a:pPr>
            <a:r>
              <a:rPr kumimoji="1" lang="zh-CN" altLang="en-US" sz="2400" b="1" dirty="0"/>
              <a:t>常量该如何定义、如何初始化？</a:t>
            </a:r>
            <a:endParaRPr kumimoji="1" lang="en-US" altLang="zh-CN" sz="2400" b="1" dirty="0"/>
          </a:p>
          <a:p>
            <a:pPr marL="342900" indent="-342900">
              <a:buFont typeface="Arial" panose="020B0604020202020204" pitchFamily="34" charset="0"/>
              <a:buChar char="•"/>
            </a:pPr>
            <a:r>
              <a:rPr kumimoji="1" lang="zh-CN" altLang="en-US" sz="2400" b="1" dirty="0"/>
              <a:t>指针如何创建、如何销毁？</a:t>
            </a:r>
            <a:endParaRPr kumimoji="1"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常量对象的构造与析构</a:t>
            </a:r>
            <a:endParaRPr lang="zh-CN" altLang="en-US" dirty="0"/>
          </a:p>
        </p:txBody>
      </p:sp>
      <p:sp>
        <p:nvSpPr>
          <p:cNvPr id="3" name="内容占位符 2"/>
          <p:cNvSpPr>
            <a:spLocks noGrp="1"/>
          </p:cNvSpPr>
          <p:nvPr>
            <p:ph idx="1"/>
          </p:nvPr>
        </p:nvSpPr>
        <p:spPr/>
        <p:txBody>
          <a:bodyPr/>
          <a:lstStyle/>
          <a:p>
            <a:r>
              <a:rPr lang="zh-CN" altLang="en-US" dirty="0"/>
              <a:t>常量全局</a:t>
            </a:r>
            <a:r>
              <a:rPr lang="en-US" altLang="zh-CN" dirty="0"/>
              <a:t>/</a:t>
            </a:r>
            <a:r>
              <a:rPr lang="zh-CN" altLang="en-US" dirty="0"/>
              <a:t>局部对象的构造与析构时机和普通全局</a:t>
            </a:r>
            <a:r>
              <a:rPr lang="en-US" altLang="zh-CN" dirty="0"/>
              <a:t>/</a:t>
            </a:r>
            <a:r>
              <a:rPr lang="zh-CN" altLang="en-US" dirty="0"/>
              <a:t>局部对象相同</a:t>
            </a:r>
            <a:endParaRPr lang="en-US" altLang="zh-CN" b="0" dirty="0"/>
          </a:p>
          <a:p>
            <a:pPr lvl="1"/>
            <a:r>
              <a:rPr lang="zh-CN" altLang="en-US" dirty="0"/>
              <a:t>常量全局对象：在</a:t>
            </a:r>
            <a:r>
              <a:rPr lang="en-US" altLang="zh-CN" dirty="0"/>
              <a:t>main()</a:t>
            </a:r>
            <a:r>
              <a:rPr lang="zh-CN" altLang="en-US" dirty="0"/>
              <a:t>函数调用之前进行初始化，在</a:t>
            </a:r>
            <a:r>
              <a:rPr lang="en-US" altLang="zh-CN" dirty="0"/>
              <a:t>main()</a:t>
            </a:r>
            <a:r>
              <a:rPr lang="zh-CN" altLang="en-US" dirty="0"/>
              <a:t>函数执行完</a:t>
            </a:r>
            <a:r>
              <a:rPr lang="en-US" altLang="zh-CN" dirty="0"/>
              <a:t>return</a:t>
            </a:r>
            <a:r>
              <a:rPr lang="zh-CN" altLang="en-US" dirty="0"/>
              <a:t>，程序结束时，对象被析构</a:t>
            </a:r>
            <a:endParaRPr lang="en-US" altLang="zh-CN" dirty="0"/>
          </a:p>
          <a:p>
            <a:pPr lvl="1"/>
            <a:r>
              <a:rPr lang="zh-CN" altLang="en-US" dirty="0"/>
              <a:t>常量局部对象：在程序执行到该局部对象的代码时被初始化。在局部对象生命周期结束、即所在作用域结束后被析构</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静态对象的构造与析构</a:t>
            </a:r>
            <a:endParaRPr lang="zh-CN" altLang="en-US" dirty="0"/>
          </a:p>
        </p:txBody>
      </p:sp>
      <p:sp>
        <p:nvSpPr>
          <p:cNvPr id="3" name="内容占位符 2"/>
          <p:cNvSpPr>
            <a:spLocks noGrp="1"/>
          </p:cNvSpPr>
          <p:nvPr>
            <p:ph idx="1"/>
          </p:nvPr>
        </p:nvSpPr>
        <p:spPr>
          <a:xfrm>
            <a:off x="628650" y="1628800"/>
            <a:ext cx="8377014" cy="4749029"/>
          </a:xfrm>
        </p:spPr>
        <p:txBody>
          <a:bodyPr/>
          <a:lstStyle/>
          <a:p>
            <a:r>
              <a:rPr lang="zh-CN" altLang="en-US" dirty="0"/>
              <a:t>静态全局对象的构造与析构时机和普通全局对象相同</a:t>
            </a:r>
            <a:endParaRPr lang="en-US" altLang="zh-CN" dirty="0"/>
          </a:p>
          <a:p>
            <a:r>
              <a:rPr lang="zh-CN" altLang="en-US" dirty="0"/>
              <a:t>函数中静态对象：在函数内部定义的静态局部对象</a:t>
            </a:r>
            <a:endParaRPr lang="en-US" altLang="zh-CN" dirty="0"/>
          </a:p>
          <a:p>
            <a:pPr lvl="1"/>
            <a:r>
              <a:rPr lang="zh-CN" altLang="en-US" dirty="0"/>
              <a:t>在程序执行到该静态局部对象的代码时被初始化。</a:t>
            </a:r>
            <a:endParaRPr lang="en-US" altLang="zh-CN" dirty="0"/>
          </a:p>
          <a:p>
            <a:pPr lvl="1"/>
            <a:r>
              <a:rPr lang="zh-CN" altLang="en-US" dirty="0"/>
              <a:t>离开作用域</a:t>
            </a:r>
            <a:r>
              <a:rPr lang="zh-CN" altLang="en-US" dirty="0">
                <a:solidFill>
                  <a:srgbClr val="FF0000"/>
                </a:solidFill>
              </a:rPr>
              <a:t>不析构</a:t>
            </a:r>
            <a:r>
              <a:rPr lang="zh-CN" altLang="en-US" dirty="0"/>
              <a:t>。</a:t>
            </a:r>
            <a:endParaRPr lang="en-US" altLang="zh-CN" dirty="0"/>
          </a:p>
          <a:p>
            <a:pPr lvl="1"/>
            <a:r>
              <a:rPr lang="zh-CN" altLang="en-US" dirty="0">
                <a:solidFill>
                  <a:srgbClr val="FF0000"/>
                </a:solidFill>
              </a:rPr>
              <a:t>第二次</a:t>
            </a:r>
            <a:r>
              <a:rPr lang="zh-CN" altLang="en-US" dirty="0"/>
              <a:t>执行到该对象代码时，</a:t>
            </a:r>
            <a:r>
              <a:rPr lang="zh-CN" altLang="en-US" dirty="0">
                <a:solidFill>
                  <a:srgbClr val="FF0000"/>
                </a:solidFill>
              </a:rPr>
              <a:t>不再初始化</a:t>
            </a:r>
            <a:r>
              <a:rPr lang="zh-CN" altLang="en-US" dirty="0"/>
              <a:t>，直接使用上一次的对象</a:t>
            </a:r>
            <a:endParaRPr lang="en-US" altLang="zh-CN" dirty="0"/>
          </a:p>
          <a:p>
            <a:pPr lvl="1"/>
            <a:r>
              <a:rPr lang="zh-CN" altLang="en-US" dirty="0"/>
              <a:t>在</a:t>
            </a:r>
            <a:r>
              <a:rPr lang="en-US" altLang="zh-CN" dirty="0"/>
              <a:t>main()</a:t>
            </a:r>
            <a:r>
              <a:rPr lang="zh-CN" altLang="en-US" dirty="0"/>
              <a:t>函数结束后被析构。</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2195736" y="5085184"/>
            <a:ext cx="5339923" cy="1323439"/>
          </a:xfrm>
          <a:prstGeom prst="rect">
            <a:avLst/>
          </a:prstGeom>
          <a:noFill/>
        </p:spPr>
        <p:txBody>
          <a:bodyPr wrap="none" rtlCol="0">
            <a:spAutoFit/>
          </a:bodyPr>
          <a:lstStyle/>
          <a:p>
            <a:r>
              <a:rPr lang="en-US" altLang="zh-CN" sz="2000" dirty="0">
                <a:latin typeface="Consolas" panose="020B0609020204030204" pitchFamily="49" charset="0"/>
              </a:rPr>
              <a:t>void fun(</a:t>
            </a:r>
            <a:r>
              <a:rPr lang="en-US" altLang="zh-CN" sz="2000" dirty="0" err="1">
                <a:latin typeface="Consolas" panose="020B0609020204030204" pitchFamily="49" charset="0"/>
              </a:rPr>
              <a:t>int</a:t>
            </a:r>
            <a:r>
              <a:rPr lang="en-US" altLang="zh-CN" sz="2000" dirty="0">
                <a:latin typeface="Consolas" panose="020B0609020204030204" pitchFamily="49" charset="0"/>
              </a:rPr>
              <a:t>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en-US" altLang="zh-CN" sz="2000" dirty="0" err="1">
                <a:latin typeface="Consolas" panose="020B0609020204030204" pitchFamily="49" charset="0"/>
              </a:rPr>
              <a:t>int</a:t>
            </a:r>
            <a:r>
              <a:rPr lang="en-US" altLang="zh-CN" sz="2000" dirty="0">
                <a:latin typeface="Consolas" panose="020B0609020204030204" pitchFamily="49" charset="0"/>
              </a:rPr>
              <a:t> n) {</a:t>
            </a:r>
            <a:endParaRPr lang="en-US" altLang="zh-CN" sz="2000" dirty="0">
              <a:latin typeface="Consolas" panose="020B0609020204030204" pitchFamily="49" charset="0"/>
            </a:endParaRPr>
          </a:p>
          <a:p>
            <a:r>
              <a:rPr lang="en-US" altLang="zh-CN" sz="2000" dirty="0">
                <a:latin typeface="Consolas" panose="020B0609020204030204" pitchFamily="49" charset="0"/>
              </a:rPr>
              <a:t>	if (</a:t>
            </a:r>
            <a:r>
              <a:rPr lang="en-US" altLang="zh-CN" sz="2000" dirty="0" err="1">
                <a:latin typeface="Consolas" panose="020B0609020204030204" pitchFamily="49" charset="0"/>
              </a:rPr>
              <a:t>i</a:t>
            </a:r>
            <a:r>
              <a:rPr lang="en-US" altLang="zh-CN" sz="2000" dirty="0">
                <a:latin typeface="Consolas" panose="020B0609020204030204" pitchFamily="49" charset="0"/>
              </a:rPr>
              <a:t> &gt;= n) </a:t>
            </a:r>
            <a:endParaRPr lang="en-US" altLang="zh-CN" sz="2000" dirty="0">
              <a:latin typeface="Consolas" panose="020B0609020204030204" pitchFamily="49" charset="0"/>
            </a:endParaRPr>
          </a:p>
          <a:p>
            <a:r>
              <a:rPr lang="en-US" altLang="zh-CN" sz="2000" dirty="0">
                <a:solidFill>
                  <a:srgbClr val="FF0000"/>
                </a:solidFill>
                <a:latin typeface="Consolas" panose="020B0609020204030204" pitchFamily="49" charset="0"/>
              </a:rPr>
              <a:t>		</a:t>
            </a:r>
            <a:r>
              <a:rPr lang="en-US" altLang="zh-CN" sz="2000" b="1" dirty="0">
                <a:solidFill>
                  <a:srgbClr val="FF0000"/>
                </a:solidFill>
                <a:latin typeface="Consolas" panose="020B0609020204030204" pitchFamily="49" charset="0"/>
              </a:rPr>
              <a:t>static</a:t>
            </a:r>
            <a:r>
              <a:rPr lang="en-US" altLang="zh-CN" sz="2000" dirty="0">
                <a:latin typeface="Consolas" panose="020B0609020204030204" pitchFamily="49" charset="0"/>
              </a:rPr>
              <a:t> A </a:t>
            </a:r>
            <a:r>
              <a:rPr lang="en-US" altLang="zh-CN" sz="2000" dirty="0" err="1">
                <a:latin typeface="Consolas" panose="020B0609020204030204" pitchFamily="49" charset="0"/>
              </a:rPr>
              <a:t>static_obj</a:t>
            </a:r>
            <a:r>
              <a:rPr lang="en-US" altLang="zh-CN" sz="2000" dirty="0">
                <a:latin typeface="Consolas" panose="020B0609020204030204" pitchFamily="49" charset="0"/>
              </a:rPr>
              <a:t>("static");</a:t>
            </a:r>
            <a:endParaRPr lang="en-US" altLang="zh-CN" sz="2000" dirty="0">
              <a:latin typeface="Consolas" panose="020B0609020204030204" pitchFamily="49" charset="0"/>
            </a:endParaRPr>
          </a:p>
          <a:p>
            <a:r>
              <a:rPr lang="en-US" altLang="zh-CN" sz="2000" dirty="0">
                <a:latin typeface="Consolas" panose="020B0609020204030204" pitchFamily="49" charset="0"/>
              </a:rPr>
              <a:t>}</a:t>
            </a:r>
            <a:endParaRPr lang="en-US" altLang="zh-CN" sz="2000" dirty="0">
              <a:latin typeface="Consolas" panose="020B060902020403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静态对象的构造与析构</a:t>
            </a:r>
            <a:endParaRPr lang="zh-CN" altLang="en-US" dirty="0"/>
          </a:p>
        </p:txBody>
      </p:sp>
      <p:sp>
        <p:nvSpPr>
          <p:cNvPr id="3" name="内容占位符 2"/>
          <p:cNvSpPr>
            <a:spLocks noGrp="1"/>
          </p:cNvSpPr>
          <p:nvPr>
            <p:ph idx="1"/>
          </p:nvPr>
        </p:nvSpPr>
        <p:spPr/>
        <p:txBody>
          <a:bodyPr/>
          <a:lstStyle/>
          <a:p>
            <a:r>
              <a:rPr lang="zh-CN" altLang="en-US" dirty="0"/>
              <a:t>类静态对象：类</a:t>
            </a:r>
            <a:r>
              <a:rPr lang="en-US" altLang="zh-CN" dirty="0"/>
              <a:t>A</a:t>
            </a:r>
            <a:r>
              <a:rPr lang="zh-CN" altLang="en-US" dirty="0"/>
              <a:t>的对象</a:t>
            </a:r>
            <a:r>
              <a:rPr lang="en-US" altLang="zh-CN" dirty="0"/>
              <a:t>a</a:t>
            </a:r>
            <a:r>
              <a:rPr lang="zh-CN" altLang="en-US" dirty="0"/>
              <a:t>作为类</a:t>
            </a:r>
            <a:r>
              <a:rPr lang="en-US" altLang="zh-CN" dirty="0"/>
              <a:t>B</a:t>
            </a:r>
            <a:r>
              <a:rPr lang="zh-CN" altLang="en-US" dirty="0"/>
              <a:t>的静态变量</a:t>
            </a:r>
            <a:endParaRPr lang="en-US" altLang="zh-CN" dirty="0"/>
          </a:p>
          <a:p>
            <a:pPr lvl="1"/>
            <a:r>
              <a:rPr lang="en-US" altLang="zh-CN" dirty="0"/>
              <a:t>a</a:t>
            </a:r>
            <a:r>
              <a:rPr lang="zh-CN" altLang="en-US" dirty="0"/>
              <a:t>的构造与析构表现和全局对象类似，即在</a:t>
            </a:r>
            <a:r>
              <a:rPr lang="en-US" altLang="zh-CN" dirty="0"/>
              <a:t>main()</a:t>
            </a:r>
            <a:r>
              <a:rPr lang="zh-CN" altLang="en-US" dirty="0"/>
              <a:t>函数调用之前进行初始化，在</a:t>
            </a:r>
            <a:r>
              <a:rPr lang="en-US" altLang="zh-CN" dirty="0"/>
              <a:t>main()</a:t>
            </a:r>
            <a:r>
              <a:rPr lang="zh-CN" altLang="en-US" dirty="0"/>
              <a:t>函数执行完</a:t>
            </a:r>
            <a:r>
              <a:rPr lang="en-US" altLang="zh-CN" dirty="0"/>
              <a:t>return</a:t>
            </a:r>
            <a:r>
              <a:rPr lang="zh-CN" altLang="en-US" dirty="0"/>
              <a:t>，程序结束时，对象被析构</a:t>
            </a:r>
            <a:endParaRPr lang="en-US" altLang="zh-CN" dirty="0"/>
          </a:p>
          <a:p>
            <a:pPr lvl="1"/>
            <a:r>
              <a:rPr lang="zh-CN" altLang="en-US" dirty="0"/>
              <a:t>和</a:t>
            </a:r>
            <a:r>
              <a:rPr lang="en-US" altLang="zh-CN" dirty="0"/>
              <a:t>B</a:t>
            </a:r>
            <a:r>
              <a:rPr lang="zh-CN" altLang="en-US" dirty="0"/>
              <a:t>是否实例化</a:t>
            </a:r>
            <a:r>
              <a:rPr lang="zh-CN" altLang="en-US" dirty="0">
                <a:solidFill>
                  <a:srgbClr val="FF0000"/>
                </a:solidFill>
              </a:rPr>
              <a:t>无关</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971600" y="3866272"/>
            <a:ext cx="7632848" cy="1938992"/>
          </a:xfrm>
          <a:prstGeom prst="rect">
            <a:avLst/>
          </a:prstGeom>
          <a:noFill/>
        </p:spPr>
        <p:txBody>
          <a:bodyPr wrap="square" rtlCol="0">
            <a:spAutoFit/>
          </a:bodyPr>
          <a:lstStyle/>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A {};</a:t>
            </a:r>
            <a:endParaRPr lang="en-US" altLang="zh-CN" sz="2400" b="1" dirty="0">
              <a:latin typeface="Consolas" panose="020B0609020204030204" pitchFamily="49" charset="0"/>
            </a:endParaRPr>
          </a:p>
          <a:p>
            <a:endParaRPr lang="en-US" altLang="zh-CN" sz="2400" b="1" dirty="0">
              <a:solidFill>
                <a:srgbClr val="C00000"/>
              </a:solidFill>
              <a:latin typeface="Consolas" panose="020B0609020204030204" pitchFamily="49" charset="0"/>
            </a:endParaRPr>
          </a:p>
          <a:p>
            <a:r>
              <a:rPr lang="en-US" altLang="zh-CN" sz="2400" b="1" dirty="0">
                <a:solidFill>
                  <a:srgbClr val="C00000"/>
                </a:solidFill>
                <a:latin typeface="Consolas" panose="020B0609020204030204" pitchFamily="49" charset="0"/>
              </a:rPr>
              <a:t>class</a:t>
            </a:r>
            <a:r>
              <a:rPr lang="en-US" altLang="zh-CN" sz="2400" b="1" dirty="0">
                <a:latin typeface="Consolas" panose="020B0609020204030204" pitchFamily="49" charset="0"/>
              </a:rPr>
              <a:t> B {</a:t>
            </a:r>
            <a:endParaRPr lang="en-US" altLang="zh-CN" sz="2400" b="1" dirty="0">
              <a:latin typeface="Consolas" panose="020B0609020204030204" pitchFamily="49" charset="0"/>
            </a:endParaRPr>
          </a:p>
          <a:p>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static</a:t>
            </a:r>
            <a:r>
              <a:rPr lang="en-US" altLang="zh-CN" sz="2400" b="1" dirty="0">
                <a:latin typeface="Consolas" panose="020B0609020204030204" pitchFamily="49" charset="0"/>
              </a:rPr>
              <a:t> </a:t>
            </a:r>
            <a:r>
              <a:rPr lang="en-US" altLang="zh-CN" sz="2400" b="1" dirty="0">
                <a:solidFill>
                  <a:srgbClr val="C00000"/>
                </a:solidFill>
                <a:latin typeface="Consolas" panose="020B0609020204030204" pitchFamily="49" charset="0"/>
              </a:rPr>
              <a:t>A</a:t>
            </a:r>
            <a:r>
              <a:rPr lang="en-US" altLang="zh-CN" sz="2400" b="1" dirty="0">
                <a:latin typeface="Consolas" panose="020B0609020204030204" pitchFamily="49" charset="0"/>
              </a:rPr>
              <a:t> a; </a:t>
            </a:r>
            <a:r>
              <a:rPr lang="en-US" altLang="zh-CN" sz="2400" b="1" dirty="0">
                <a:solidFill>
                  <a:srgbClr val="008000"/>
                </a:solidFill>
                <a:latin typeface="Consolas" panose="020B0609020204030204" pitchFamily="49" charset="0"/>
              </a:rPr>
              <a:t>//</a:t>
            </a:r>
            <a:endParaRPr lang="en-US" altLang="zh-CN" sz="2400" b="1" dirty="0">
              <a:solidFill>
                <a:srgbClr val="008000"/>
              </a:solidFill>
              <a:latin typeface="Consolas" panose="020B0609020204030204" pitchFamily="49" charset="0"/>
            </a:endParaRPr>
          </a:p>
          <a:p>
            <a:r>
              <a:rPr lang="en-US" altLang="zh-CN" sz="2400" b="1" dirty="0">
                <a:latin typeface="Consolas" panose="020B0609020204030204" pitchFamily="49" charset="0"/>
              </a:rPr>
              <a:t>};</a:t>
            </a:r>
            <a:endParaRPr lang="en-US" altLang="zh-CN" sz="2400" b="1" dirty="0">
              <a:latin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2232" y="49957"/>
            <a:ext cx="5234125" cy="6786473"/>
          </a:xfrm>
          <a:prstGeom prst="rect">
            <a:avLst/>
          </a:prstGeom>
          <a:noFill/>
        </p:spPr>
        <p:txBody>
          <a:bodyPr wrap="none" rtlCol="0">
            <a:spAutoFit/>
          </a:bodyPr>
          <a:lstStyle/>
          <a:p>
            <a:r>
              <a:rPr lang="en-US" altLang="zh-CN" sz="1500" dirty="0">
                <a:solidFill>
                  <a:srgbClr val="00B050"/>
                </a:solidFill>
                <a:latin typeface="Consolas" panose="020B0609020204030204" pitchFamily="49" charset="0"/>
              </a:rPr>
              <a:t>#include &lt;iostream&gt;</a:t>
            </a:r>
            <a:endParaRPr lang="en-US" altLang="zh-CN" sz="1500" dirty="0">
              <a:solidFill>
                <a:srgbClr val="00B050"/>
              </a:solidFill>
              <a:latin typeface="Consolas" panose="020B0609020204030204" pitchFamily="49" charset="0"/>
            </a:endParaRPr>
          </a:p>
          <a:p>
            <a:r>
              <a:rPr lang="en-US" altLang="zh-CN" sz="1500" dirty="0">
                <a:solidFill>
                  <a:srgbClr val="C00000"/>
                </a:solidFill>
                <a:latin typeface="Consolas" panose="020B0609020204030204" pitchFamily="49" charset="0"/>
              </a:rPr>
              <a:t>using namespace </a:t>
            </a:r>
            <a:r>
              <a:rPr lang="en-US" altLang="zh-CN" sz="1500" dirty="0">
                <a:latin typeface="Consolas" panose="020B0609020204030204" pitchFamily="49" charset="0"/>
              </a:rPr>
              <a:t>std;</a:t>
            </a:r>
            <a:endParaRPr lang="en-US" altLang="zh-CN" sz="1500" dirty="0">
              <a:latin typeface="Consolas" panose="020B0609020204030204" pitchFamily="49" charset="0"/>
            </a:endParaRPr>
          </a:p>
          <a:p>
            <a:endParaRPr lang="en-US" altLang="zh-CN" sz="1500" dirty="0">
              <a:solidFill>
                <a:srgbClr val="C00000"/>
              </a:solidFill>
              <a:latin typeface="Consolas" panose="020B0609020204030204" pitchFamily="49" charset="0"/>
            </a:endParaRPr>
          </a:p>
          <a:p>
            <a:r>
              <a:rPr lang="en-US" altLang="zh-CN" sz="1500" dirty="0">
                <a:solidFill>
                  <a:srgbClr val="C00000"/>
                </a:solidFill>
                <a:latin typeface="Consolas" panose="020B0609020204030204" pitchFamily="49" charset="0"/>
              </a:rPr>
              <a:t>class</a:t>
            </a:r>
            <a:r>
              <a:rPr lang="en-US" altLang="zh-CN" sz="1500" dirty="0">
                <a:latin typeface="Consolas" panose="020B0609020204030204" pitchFamily="49" charset="0"/>
              </a:rPr>
              <a:t> A {</a:t>
            </a:r>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	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a:t>
            </a:r>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public</a:t>
            </a:r>
            <a:r>
              <a:rPr lang="en-US" altLang="zh-CN" sz="1500" dirty="0">
                <a:latin typeface="Consolas" panose="020B0609020204030204" pitchFamily="49" charset="0"/>
              </a:rPr>
              <a:t>:</a:t>
            </a:r>
            <a:endParaRPr lang="en-US" altLang="zh-CN" sz="1500" dirty="0">
              <a:latin typeface="Consolas" panose="020B0609020204030204" pitchFamily="49" charset="0"/>
            </a:endParaRPr>
          </a:p>
          <a:p>
            <a:r>
              <a:rPr lang="en-US" altLang="zh-CN" sz="1500" dirty="0">
                <a:latin typeface="Consolas" panose="020B0609020204030204" pitchFamily="49" charset="0"/>
              </a:rPr>
              <a:t>	A(</a:t>
            </a:r>
            <a:r>
              <a:rPr lang="en-US" altLang="zh-CN" sz="1500" dirty="0">
                <a:solidFill>
                  <a:srgbClr val="C00000"/>
                </a:solidFill>
                <a:latin typeface="Consolas" panose="020B0609020204030204" pitchFamily="49" charset="0"/>
              </a:rPr>
              <a:t>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str):s(str) { </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s &lt;&lt; " A constructing"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endParaRPr lang="en-US" altLang="zh-CN" sz="1500" dirty="0">
              <a:latin typeface="Consolas" panose="020B0609020204030204" pitchFamily="49" charset="0"/>
            </a:endParaRPr>
          </a:p>
          <a:p>
            <a:r>
              <a:rPr lang="en-US" altLang="zh-CN" sz="1500" dirty="0">
                <a:latin typeface="Consolas" panose="020B0609020204030204" pitchFamily="49" charset="0"/>
              </a:rPr>
              <a:t>	}</a:t>
            </a:r>
            <a:endParaRPr lang="en-US" altLang="zh-CN" sz="1500" dirty="0">
              <a:latin typeface="Consolas" panose="020B0609020204030204" pitchFamily="49" charset="0"/>
            </a:endParaRPr>
          </a:p>
          <a:p>
            <a:r>
              <a:rPr lang="en-US" altLang="zh-CN" sz="1500" dirty="0">
                <a:latin typeface="Consolas" panose="020B0609020204030204" pitchFamily="49" charset="0"/>
              </a:rPr>
              <a:t>	~A() { </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s &lt;&lt; " A destructing" &lt;&lt; </a:t>
            </a:r>
            <a:r>
              <a:rPr lang="en-US" altLang="zh-CN" sz="1500" dirty="0" err="1">
                <a:latin typeface="Consolas" panose="020B0609020204030204" pitchFamily="49" charset="0"/>
              </a:rPr>
              <a:t>endl</a:t>
            </a:r>
            <a:r>
              <a:rPr lang="en-US" altLang="zh-CN" sz="1500" dirty="0">
                <a:latin typeface="Consolas" panose="020B0609020204030204" pitchFamily="49" charset="0"/>
              </a:rPr>
              <a:t>; </a:t>
            </a:r>
            <a:endParaRPr lang="en-US" altLang="zh-CN" sz="1500" dirty="0">
              <a:latin typeface="Consolas" panose="020B0609020204030204" pitchFamily="49" charset="0"/>
            </a:endParaRPr>
          </a:p>
          <a:p>
            <a:r>
              <a:rPr lang="en-US" altLang="zh-CN" sz="1500" dirty="0">
                <a:latin typeface="Consolas" panose="020B0609020204030204" pitchFamily="49" charset="0"/>
              </a:rPr>
              <a:t>	}</a:t>
            </a:r>
            <a:endParaRPr lang="en-US" altLang="zh-CN" sz="1500" dirty="0">
              <a:latin typeface="Consolas" panose="020B0609020204030204" pitchFamily="49" charset="0"/>
            </a:endParaRPr>
          </a:p>
          <a:p>
            <a:r>
              <a:rPr lang="en-US" altLang="zh-CN" sz="1500" dirty="0">
                <a:latin typeface="Consolas" panose="020B0609020204030204" pitchFamily="49" charset="0"/>
              </a:rPr>
              <a:t>};</a:t>
            </a:r>
            <a:endParaRPr lang="en-US" altLang="zh-CN" sz="1500" dirty="0">
              <a:latin typeface="Consolas" panose="020B0609020204030204" pitchFamily="49" charset="0"/>
            </a:endParaRPr>
          </a:p>
          <a:p>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class</a:t>
            </a:r>
            <a:r>
              <a:rPr lang="en-US" altLang="zh-CN" sz="1500" dirty="0">
                <a:latin typeface="Consolas" panose="020B0609020204030204" pitchFamily="49" charset="0"/>
              </a:rPr>
              <a:t> B {</a:t>
            </a:r>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	static </a:t>
            </a:r>
            <a:r>
              <a:rPr lang="en-US" altLang="zh-CN" sz="1500" dirty="0">
                <a:latin typeface="Consolas" panose="020B0609020204030204" pitchFamily="49" charset="0"/>
              </a:rPr>
              <a:t>A a1;</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const </a:t>
            </a:r>
            <a:r>
              <a:rPr lang="en-US" altLang="zh-CN" sz="1500" dirty="0">
                <a:latin typeface="Consolas" panose="020B0609020204030204" pitchFamily="49" charset="0"/>
              </a:rPr>
              <a:t>A a2;</a:t>
            </a:r>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public</a:t>
            </a:r>
            <a:r>
              <a:rPr lang="en-US" altLang="zh-CN" sz="1500" dirty="0">
                <a:latin typeface="Consolas" panose="020B0609020204030204" pitchFamily="49" charset="0"/>
              </a:rPr>
              <a:t>:</a:t>
            </a:r>
            <a:endParaRPr lang="en-US" altLang="zh-CN" sz="1500" dirty="0">
              <a:latin typeface="Consolas" panose="020B0609020204030204" pitchFamily="49" charset="0"/>
            </a:endParaRPr>
          </a:p>
          <a:p>
            <a:r>
              <a:rPr lang="en-US" altLang="zh-CN" sz="1500" dirty="0">
                <a:latin typeface="Consolas" panose="020B0609020204030204" pitchFamily="49" charset="0"/>
              </a:rPr>
              <a:t>	B(</a:t>
            </a:r>
            <a:r>
              <a:rPr lang="en-US" altLang="zh-CN" sz="1500" dirty="0">
                <a:solidFill>
                  <a:srgbClr val="C00000"/>
                </a:solidFill>
                <a:latin typeface="Consolas" panose="020B0609020204030204" pitchFamily="49" charset="0"/>
              </a:rPr>
              <a:t>const</a:t>
            </a:r>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char*</a:t>
            </a:r>
            <a:r>
              <a:rPr lang="en-US" altLang="zh-CN" sz="1500" dirty="0">
                <a:latin typeface="Consolas" panose="020B0609020204030204" pitchFamily="49" charset="0"/>
              </a:rPr>
              <a:t> str):a2(str) { }</a:t>
            </a:r>
            <a:endParaRPr lang="en-US" altLang="zh-CN" sz="1500" dirty="0">
              <a:latin typeface="Consolas" panose="020B0609020204030204" pitchFamily="49" charset="0"/>
            </a:endParaRPr>
          </a:p>
          <a:p>
            <a:r>
              <a:rPr lang="en-US" altLang="zh-CN" sz="1500" dirty="0">
                <a:latin typeface="Consolas" panose="020B0609020204030204" pitchFamily="49" charset="0"/>
              </a:rPr>
              <a:t>	~B() { }</a:t>
            </a:r>
            <a:endParaRPr lang="en-US" altLang="zh-CN" sz="1500" dirty="0">
              <a:latin typeface="Consolas" panose="020B0609020204030204" pitchFamily="49" charset="0"/>
            </a:endParaRPr>
          </a:p>
          <a:p>
            <a:r>
              <a:rPr lang="en-US" altLang="zh-CN" sz="1500" dirty="0">
                <a:latin typeface="Consolas" panose="020B0609020204030204" pitchFamily="49" charset="0"/>
              </a:rPr>
              <a:t>};</a:t>
            </a:r>
            <a:endParaRPr lang="en-US" altLang="zh-CN" sz="1500" dirty="0">
              <a:latin typeface="Consolas" panose="020B0609020204030204" pitchFamily="49" charset="0"/>
            </a:endParaRPr>
          </a:p>
          <a:p>
            <a:endParaRPr lang="en-US"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void</a:t>
            </a:r>
            <a:r>
              <a:rPr lang="en-US" altLang="zh-CN" sz="1500" dirty="0">
                <a:latin typeface="Consolas" panose="020B0609020204030204" pitchFamily="49" charset="0"/>
              </a:rPr>
              <a:t> fun() {</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static</a:t>
            </a:r>
            <a:r>
              <a:rPr lang="en-US" altLang="zh-CN" sz="1500" dirty="0">
                <a:latin typeface="Consolas" panose="020B0609020204030204" pitchFamily="49" charset="0"/>
              </a:rPr>
              <a:t> A </a:t>
            </a:r>
            <a:r>
              <a:rPr lang="en-US" altLang="zh-CN" sz="1500" dirty="0" err="1">
                <a:latin typeface="Consolas" panose="020B0609020204030204" pitchFamily="49" charset="0"/>
              </a:rPr>
              <a:t>static_obj</a:t>
            </a:r>
            <a:r>
              <a:rPr lang="en-US" altLang="zh-CN" sz="1500" dirty="0">
                <a:latin typeface="Consolas" panose="020B0609020204030204" pitchFamily="49" charset="0"/>
              </a:rPr>
              <a:t>("static");</a:t>
            </a:r>
            <a:endParaRPr lang="en-US" altLang="zh-CN" sz="1500" dirty="0">
              <a:latin typeface="Consolas" panose="020B0609020204030204" pitchFamily="49" charset="0"/>
            </a:endParaRPr>
          </a:p>
          <a:p>
            <a:r>
              <a:rPr lang="en-US" altLang="zh-CN" sz="1500" dirty="0">
                <a:latin typeface="Consolas" panose="020B0609020204030204" pitchFamily="49" charset="0"/>
              </a:rPr>
              <a:t>}</a:t>
            </a:r>
            <a:endParaRPr lang="en-US" altLang="zh-CN" sz="1500" dirty="0">
              <a:latin typeface="Consolas" panose="020B0609020204030204" pitchFamily="49" charset="0"/>
            </a:endParaRPr>
          </a:p>
          <a:p>
            <a:endParaRPr lang="en-US" altLang="zh-CN" sz="1500" dirty="0">
              <a:solidFill>
                <a:srgbClr val="C00000"/>
              </a:solidFill>
            </a:endParaRPr>
          </a:p>
          <a:p>
            <a:r>
              <a:rPr lang="en-US" altLang="zh-CN" sz="1500" dirty="0">
                <a:solidFill>
                  <a:srgbClr val="C00000"/>
                </a:solidFill>
                <a:latin typeface="Consolas" panose="020B0609020204030204" pitchFamily="49" charset="0"/>
              </a:rPr>
              <a:t>const </a:t>
            </a:r>
            <a:r>
              <a:rPr lang="en-US" altLang="zh-CN" sz="1500" dirty="0">
                <a:latin typeface="Consolas" panose="020B0609020204030204" pitchFamily="49" charset="0"/>
              </a:rPr>
              <a:t>A</a:t>
            </a:r>
            <a:r>
              <a:rPr lang="en-US" altLang="zh-CN" sz="1500" dirty="0">
                <a:solidFill>
                  <a:srgbClr val="C00000"/>
                </a:solidFill>
                <a:latin typeface="Consolas" panose="020B0609020204030204" pitchFamily="49" charset="0"/>
              </a:rPr>
              <a:t> </a:t>
            </a:r>
            <a:r>
              <a:rPr lang="pt-BR" altLang="zh-CN" sz="1500" dirty="0">
                <a:latin typeface="Consolas" panose="020B0609020204030204" pitchFamily="49" charset="0"/>
              </a:rPr>
              <a:t>c_a("const c_a");</a:t>
            </a:r>
            <a:endParaRPr lang="pt-BR" altLang="zh-CN" sz="1500" dirty="0">
              <a:latin typeface="Consolas" panose="020B0609020204030204" pitchFamily="49" charset="0"/>
            </a:endParaRPr>
          </a:p>
          <a:p>
            <a:r>
              <a:rPr lang="en-US" altLang="zh-CN" sz="1500" dirty="0">
                <a:solidFill>
                  <a:srgbClr val="C00000"/>
                </a:solidFill>
                <a:latin typeface="Consolas" panose="020B0609020204030204" pitchFamily="49" charset="0"/>
              </a:rPr>
              <a:t>static </a:t>
            </a:r>
            <a:r>
              <a:rPr lang="en-US" altLang="zh-CN" sz="1500" dirty="0">
                <a:latin typeface="Consolas" panose="020B0609020204030204" pitchFamily="49" charset="0"/>
              </a:rPr>
              <a:t>A</a:t>
            </a:r>
            <a:r>
              <a:rPr lang="en-US" altLang="zh-CN" sz="1500" dirty="0">
                <a:solidFill>
                  <a:srgbClr val="C00000"/>
                </a:solidFill>
                <a:latin typeface="Consolas" panose="020B0609020204030204" pitchFamily="49" charset="0"/>
              </a:rPr>
              <a:t> </a:t>
            </a:r>
            <a:r>
              <a:rPr lang="pt-BR" altLang="zh-CN" sz="1500" dirty="0">
                <a:latin typeface="Consolas" panose="020B0609020204030204" pitchFamily="49" charset="0"/>
              </a:rPr>
              <a:t>s_a("static s_a");</a:t>
            </a:r>
            <a:endParaRPr lang="pt-BR" altLang="zh-CN" sz="1500" dirty="0">
              <a:latin typeface="Consolas" panose="020B0609020204030204" pitchFamily="49" charset="0"/>
            </a:endParaRPr>
          </a:p>
          <a:p>
            <a:r>
              <a:rPr lang="en-US" altLang="zh-CN" sz="1500" dirty="0">
                <a:latin typeface="Consolas" panose="020B0609020204030204" pitchFamily="49" charset="0"/>
              </a:rPr>
              <a:t>A B::a1("static B::a1");</a:t>
            </a:r>
            <a:endParaRPr lang="zh-CN" altLang="en-US" sz="1500" dirty="0">
              <a:latin typeface="Consolas" panose="020B0609020204030204" pitchFamily="49" charset="0"/>
            </a:endParaRPr>
          </a:p>
        </p:txBody>
      </p:sp>
      <p:sp>
        <p:nvSpPr>
          <p:cNvPr id="6" name="标题 1"/>
          <p:cNvSpPr>
            <a:spLocks noGrp="1"/>
          </p:cNvSpPr>
          <p:nvPr>
            <p:ph type="title"/>
          </p:nvPr>
        </p:nvSpPr>
        <p:spPr>
          <a:xfrm>
            <a:off x="3347864" y="116632"/>
            <a:ext cx="5582444" cy="1325563"/>
          </a:xfrm>
        </p:spPr>
        <p:txBody>
          <a:bodyPr/>
          <a:lstStyle/>
          <a:p>
            <a:pPr algn="r"/>
            <a:r>
              <a:rPr kumimoji="1" lang="zh-CN" altLang="en-US" dirty="0">
                <a:solidFill>
                  <a:srgbClr val="0066CC"/>
                </a:solidFill>
              </a:rPr>
              <a:t>常量</a:t>
            </a:r>
            <a:r>
              <a:rPr kumimoji="1" lang="en-US" altLang="zh-CN" dirty="0">
                <a:solidFill>
                  <a:srgbClr val="0066CC"/>
                </a:solidFill>
              </a:rPr>
              <a:t>/</a:t>
            </a:r>
            <a:r>
              <a:rPr kumimoji="1" lang="zh-CN" altLang="en-US" dirty="0">
                <a:solidFill>
                  <a:srgbClr val="0066CC"/>
                </a:solidFill>
              </a:rPr>
              <a:t>静态对象的构造与析构实例</a:t>
            </a:r>
            <a:endParaRPr kumimoji="1" lang="zh-CN" altLang="en-US" dirty="0">
              <a:solidFill>
                <a:srgbClr val="0066CC"/>
              </a:solidFill>
            </a:endParaRPr>
          </a:p>
        </p:txBody>
      </p:sp>
      <p:sp>
        <p:nvSpPr>
          <p:cNvPr id="7" name="文本框 6"/>
          <p:cNvSpPr txBox="1"/>
          <p:nvPr/>
        </p:nvSpPr>
        <p:spPr>
          <a:xfrm>
            <a:off x="5148064" y="1340768"/>
            <a:ext cx="4137671" cy="2400657"/>
          </a:xfrm>
          <a:prstGeom prst="rect">
            <a:avLst/>
          </a:prstGeom>
          <a:noFill/>
        </p:spPr>
        <p:txBody>
          <a:bodyPr wrap="none" rtlCol="0">
            <a:spAutoFit/>
          </a:bodyPr>
          <a:lstStyle/>
          <a:p>
            <a:r>
              <a:rPr lang="en-US" altLang="zh-CN" sz="1500" dirty="0">
                <a:solidFill>
                  <a:srgbClr val="C00000"/>
                </a:solidFill>
                <a:latin typeface="Consolas" panose="020B0609020204030204" pitchFamily="49" charset="0"/>
              </a:rPr>
              <a:t>int</a:t>
            </a:r>
            <a:r>
              <a:rPr lang="en-US" altLang="zh-CN" sz="1500" dirty="0">
                <a:latin typeface="Consolas" panose="020B0609020204030204" pitchFamily="49" charset="0"/>
              </a:rPr>
              <a:t> main() {</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"main starts"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endParaRPr lang="en-US" altLang="zh-CN" sz="1500" dirty="0">
              <a:latin typeface="Consolas" panose="020B0609020204030204" pitchFamily="49" charset="0"/>
            </a:endParaRPr>
          </a:p>
          <a:p>
            <a:r>
              <a:rPr lang="nn-NO"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static</a:t>
            </a:r>
            <a:r>
              <a:rPr lang="en-US" altLang="zh-CN" sz="1500" dirty="0">
                <a:latin typeface="Consolas" panose="020B0609020204030204" pitchFamily="49" charset="0"/>
              </a:rPr>
              <a:t> B </a:t>
            </a:r>
            <a:r>
              <a:rPr lang="en-US" altLang="zh-CN" sz="1500" dirty="0" err="1">
                <a:latin typeface="Consolas" panose="020B0609020204030204" pitchFamily="49" charset="0"/>
              </a:rPr>
              <a:t>main_b</a:t>
            </a:r>
            <a:r>
              <a:rPr lang="en-US" altLang="zh-CN" sz="1500" dirty="0">
                <a:latin typeface="Consolas" panose="020B0609020204030204" pitchFamily="49" charset="0"/>
              </a:rPr>
              <a:t>("static </a:t>
            </a:r>
            <a:r>
              <a:rPr lang="en-US" altLang="zh-CN" sz="1500" dirty="0" err="1">
                <a:latin typeface="Consolas" panose="020B0609020204030204" pitchFamily="49" charset="0"/>
              </a:rPr>
              <a:t>main_b</a:t>
            </a:r>
            <a:r>
              <a:rPr lang="en-US" altLang="zh-CN" sz="1500" dirty="0">
                <a:latin typeface="Consolas" panose="020B0609020204030204" pitchFamily="49" charset="0"/>
              </a:rPr>
              <a:t>");</a:t>
            </a:r>
            <a:endParaRPr lang="nn-NO" altLang="zh-CN" sz="1500" dirty="0">
              <a:latin typeface="Consolas" panose="020B0609020204030204" pitchFamily="49" charset="0"/>
            </a:endParaRPr>
          </a:p>
          <a:p>
            <a:r>
              <a:rPr lang="nn-NO" altLang="zh-CN" sz="1500" dirty="0">
                <a:solidFill>
                  <a:srgbClr val="C00000"/>
                </a:solidFill>
                <a:latin typeface="Consolas" panose="020B0609020204030204" pitchFamily="49" charset="0"/>
              </a:rPr>
              <a:t>	for</a:t>
            </a:r>
            <a:r>
              <a:rPr lang="nn-NO" altLang="zh-CN" sz="1500" dirty="0">
                <a:latin typeface="Consolas" panose="020B0609020204030204" pitchFamily="49" charset="0"/>
              </a:rPr>
              <a:t> (</a:t>
            </a:r>
            <a:r>
              <a:rPr lang="nn-NO" altLang="zh-CN" sz="1500" dirty="0">
                <a:solidFill>
                  <a:srgbClr val="C00000"/>
                </a:solidFill>
                <a:latin typeface="Consolas" panose="020B0609020204030204" pitchFamily="49" charset="0"/>
              </a:rPr>
              <a:t>int</a:t>
            </a:r>
            <a:r>
              <a:rPr lang="nn-NO" altLang="zh-CN" sz="1500" dirty="0">
                <a:latin typeface="Consolas" panose="020B0609020204030204" pitchFamily="49" charset="0"/>
              </a:rPr>
              <a:t> i = 0; i &lt; 4; i++) {</a:t>
            </a:r>
            <a:endParaRPr lang="nn-NO" altLang="zh-CN" sz="1500" dirty="0">
              <a:latin typeface="Consolas" panose="020B0609020204030204" pitchFamily="49" charset="0"/>
            </a:endParaRPr>
          </a:p>
          <a:p>
            <a:r>
              <a:rPr lang="en-US" altLang="zh-CN" sz="1500" dirty="0">
                <a:latin typeface="Consolas" panose="020B0609020204030204" pitchFamily="49" charset="0"/>
              </a:rPr>
              <a:t>		fun();</a:t>
            </a:r>
            <a:endParaRPr lang="en-US" altLang="zh-CN" sz="1500" dirty="0">
              <a:latin typeface="Consolas" panose="020B0609020204030204" pitchFamily="49" charset="0"/>
            </a:endParaRPr>
          </a:p>
          <a:p>
            <a:r>
              <a:rPr lang="en-US" altLang="zh-CN" sz="1500" dirty="0">
                <a:latin typeface="Consolas" panose="020B0609020204030204" pitchFamily="49" charset="0"/>
              </a:rPr>
              <a:t>	}</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err="1">
                <a:latin typeface="Consolas" panose="020B0609020204030204" pitchFamily="49" charset="0"/>
              </a:rPr>
              <a:t>cout</a:t>
            </a:r>
            <a:r>
              <a:rPr lang="en-US" altLang="zh-CN" sz="1500" dirty="0">
                <a:latin typeface="Consolas" panose="020B0609020204030204" pitchFamily="49" charset="0"/>
              </a:rPr>
              <a:t> &lt;&lt; "main ends" &lt;&lt; </a:t>
            </a:r>
            <a:r>
              <a:rPr lang="en-US" altLang="zh-CN" sz="1500" dirty="0" err="1">
                <a:latin typeface="Consolas" panose="020B0609020204030204" pitchFamily="49" charset="0"/>
              </a:rPr>
              <a:t>endl</a:t>
            </a:r>
            <a:r>
              <a:rPr lang="en-US" altLang="zh-CN" sz="1500" dirty="0">
                <a:latin typeface="Consolas" panose="020B0609020204030204" pitchFamily="49" charset="0"/>
              </a:rPr>
              <a:t>;</a:t>
            </a:r>
            <a:endParaRPr lang="en-US" altLang="zh-CN" sz="1500" dirty="0">
              <a:latin typeface="Consolas" panose="020B0609020204030204" pitchFamily="49" charset="0"/>
            </a:endParaRPr>
          </a:p>
          <a:p>
            <a:r>
              <a:rPr lang="en-US" altLang="zh-CN" sz="1500" dirty="0">
                <a:latin typeface="Consolas" panose="020B0609020204030204" pitchFamily="49" charset="0"/>
              </a:rPr>
              <a:t>	</a:t>
            </a:r>
            <a:r>
              <a:rPr lang="en-US" altLang="zh-CN" sz="1500" dirty="0">
                <a:solidFill>
                  <a:srgbClr val="C00000"/>
                </a:solidFill>
                <a:latin typeface="Consolas" panose="020B0609020204030204" pitchFamily="49" charset="0"/>
              </a:rPr>
              <a:t>return</a:t>
            </a:r>
            <a:r>
              <a:rPr lang="en-US" altLang="zh-CN" sz="1500" dirty="0">
                <a:latin typeface="Consolas" panose="020B0609020204030204" pitchFamily="49" charset="0"/>
              </a:rPr>
              <a:t> 0;</a:t>
            </a:r>
            <a:endParaRPr lang="en-US" altLang="zh-CN" sz="1500" dirty="0">
              <a:latin typeface="Consolas" panose="020B0609020204030204" pitchFamily="49" charset="0"/>
            </a:endParaRPr>
          </a:p>
          <a:p>
            <a:r>
              <a:rPr lang="en-US" altLang="zh-CN" sz="1500" dirty="0">
                <a:latin typeface="Consolas" panose="020B0609020204030204" pitchFamily="49" charset="0"/>
              </a:rPr>
              <a:t>}</a:t>
            </a:r>
            <a:endParaRPr lang="en-US" altLang="zh-CN" sz="1500" dirty="0">
              <a:solidFill>
                <a:srgbClr val="C00000"/>
              </a:solidFill>
              <a:latin typeface="Consolas" panose="020B0609020204030204" pitchFamily="49" charset="0"/>
            </a:endParaRPr>
          </a:p>
          <a:p>
            <a:endParaRPr lang="zh-CN" altLang="en-US" sz="1500" b="1" dirty="0">
              <a:latin typeface="Consolas" panose="020B0609020204030204" pitchFamily="49" charset="0"/>
            </a:endParaRPr>
          </a:p>
        </p:txBody>
      </p:sp>
      <p:cxnSp>
        <p:nvCxnSpPr>
          <p:cNvPr id="3" name="直接连接符 2"/>
          <p:cNvCxnSpPr/>
          <p:nvPr/>
        </p:nvCxnSpPr>
        <p:spPr>
          <a:xfrm>
            <a:off x="5148064" y="1340768"/>
            <a:ext cx="0" cy="5328592"/>
          </a:xfrm>
          <a:prstGeom prst="line">
            <a:avLst/>
          </a:prstGeom>
          <a:ln w="19050">
            <a:solidFill>
              <a:srgbClr val="0070C0"/>
            </a:solidFill>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916671" y="3423315"/>
            <a:ext cx="2600455" cy="3385542"/>
          </a:xfrm>
          <a:prstGeom prst="rect">
            <a:avLst/>
          </a:prstGeom>
          <a:noFill/>
        </p:spPr>
        <p:txBody>
          <a:bodyPr wrap="none" rtlCol="0">
            <a:spAutoFit/>
          </a:bodyPr>
          <a:lstStyle/>
          <a:p>
            <a:r>
              <a:rPr lang="zh-CN" altLang="en-US" sz="1600" b="1" dirty="0">
                <a:solidFill>
                  <a:srgbClr val="008000"/>
                </a:solidFill>
              </a:rPr>
              <a:t>运行结果：</a:t>
            </a:r>
            <a:endParaRPr lang="en-US" altLang="zh-CN" sz="1600" b="1" dirty="0">
              <a:solidFill>
                <a:srgbClr val="008000"/>
              </a:solidFill>
            </a:endParaRPr>
          </a:p>
          <a:p>
            <a:r>
              <a:rPr lang="en-US" altLang="zh-CN" sz="1600" b="1" dirty="0">
                <a:solidFill>
                  <a:srgbClr val="008000"/>
                </a:solidFill>
              </a:rPr>
              <a:t>const </a:t>
            </a:r>
            <a:r>
              <a:rPr lang="en-US" altLang="zh-CN" sz="1600" b="1" dirty="0" err="1">
                <a:solidFill>
                  <a:srgbClr val="008000"/>
                </a:solidFill>
              </a:rPr>
              <a:t>c_a</a:t>
            </a:r>
            <a:r>
              <a:rPr lang="en-US" altLang="zh-CN" sz="1600" b="1" dirty="0">
                <a:solidFill>
                  <a:srgbClr val="008000"/>
                </a:solidFill>
              </a:rPr>
              <a:t> A constructing</a:t>
            </a:r>
            <a:endParaRPr lang="en-US" altLang="zh-CN" sz="1600" b="1" dirty="0">
              <a:solidFill>
                <a:srgbClr val="008000"/>
              </a:solidFill>
            </a:endParaRPr>
          </a:p>
          <a:p>
            <a:r>
              <a:rPr lang="en-US" altLang="zh-CN" sz="1600" b="1" dirty="0">
                <a:solidFill>
                  <a:srgbClr val="008000"/>
                </a:solidFill>
              </a:rPr>
              <a:t>static </a:t>
            </a:r>
            <a:r>
              <a:rPr lang="en-US" altLang="zh-CN" sz="1600" b="1" dirty="0" err="1">
                <a:solidFill>
                  <a:srgbClr val="008000"/>
                </a:solidFill>
              </a:rPr>
              <a:t>s_a</a:t>
            </a:r>
            <a:r>
              <a:rPr lang="en-US" altLang="zh-CN" sz="1600" b="1" dirty="0">
                <a:solidFill>
                  <a:srgbClr val="008000"/>
                </a:solidFill>
              </a:rPr>
              <a:t> A constructing</a:t>
            </a:r>
            <a:endParaRPr lang="en-US" altLang="zh-CN" sz="1600" b="1" dirty="0">
              <a:solidFill>
                <a:srgbClr val="008000"/>
              </a:solidFill>
            </a:endParaRPr>
          </a:p>
          <a:p>
            <a:r>
              <a:rPr lang="en-US" altLang="zh-CN" sz="1600" b="1" dirty="0">
                <a:solidFill>
                  <a:srgbClr val="008000"/>
                </a:solidFill>
              </a:rPr>
              <a:t>static B::a1 A constructing</a:t>
            </a:r>
            <a:endParaRPr lang="en-US" altLang="zh-CN" sz="1600" b="1" dirty="0">
              <a:solidFill>
                <a:srgbClr val="008000"/>
              </a:solidFill>
            </a:endParaRPr>
          </a:p>
          <a:p>
            <a:r>
              <a:rPr lang="en-US" altLang="zh-CN" sz="1600" b="1" dirty="0">
                <a:solidFill>
                  <a:srgbClr val="008000"/>
                </a:solidFill>
              </a:rPr>
              <a:t>main starts</a:t>
            </a:r>
            <a:endParaRPr lang="en-US" altLang="zh-CN" sz="1600" b="1" dirty="0">
              <a:solidFill>
                <a:srgbClr val="008000"/>
              </a:solidFill>
            </a:endParaRPr>
          </a:p>
          <a:p>
            <a:r>
              <a:rPr lang="en-US" altLang="zh-CN" sz="1600" b="1" dirty="0">
                <a:solidFill>
                  <a:srgbClr val="008000"/>
                </a:solidFill>
              </a:rPr>
              <a:t>static </a:t>
            </a:r>
            <a:r>
              <a:rPr lang="en-US" altLang="zh-CN" sz="1600" b="1" dirty="0" err="1">
                <a:solidFill>
                  <a:srgbClr val="008000"/>
                </a:solidFill>
              </a:rPr>
              <a:t>main_b</a:t>
            </a:r>
            <a:r>
              <a:rPr lang="en-US" altLang="zh-CN" sz="1600" b="1" dirty="0">
                <a:solidFill>
                  <a:srgbClr val="008000"/>
                </a:solidFill>
              </a:rPr>
              <a:t> A constructing</a:t>
            </a:r>
            <a:endParaRPr lang="en-US" altLang="zh-CN" sz="1600" b="1" dirty="0">
              <a:solidFill>
                <a:srgbClr val="008000"/>
              </a:solidFill>
            </a:endParaRPr>
          </a:p>
          <a:p>
            <a:r>
              <a:rPr lang="en-US" altLang="zh-CN" sz="1600" b="1" dirty="0">
                <a:solidFill>
                  <a:srgbClr val="008000"/>
                </a:solidFill>
              </a:rPr>
              <a:t>static A constructing</a:t>
            </a:r>
            <a:endParaRPr lang="en-US" altLang="zh-CN" sz="1600" b="1" dirty="0">
              <a:solidFill>
                <a:srgbClr val="008000"/>
              </a:solidFill>
            </a:endParaRPr>
          </a:p>
          <a:p>
            <a:r>
              <a:rPr lang="en-US" altLang="zh-CN" sz="1600" b="1" dirty="0">
                <a:solidFill>
                  <a:srgbClr val="008000"/>
                </a:solidFill>
              </a:rPr>
              <a:t>main ends</a:t>
            </a:r>
            <a:endParaRPr lang="en-US" altLang="zh-CN" sz="1600" b="1" dirty="0">
              <a:solidFill>
                <a:srgbClr val="008000"/>
              </a:solidFill>
            </a:endParaRPr>
          </a:p>
          <a:p>
            <a:r>
              <a:rPr lang="en-US" altLang="zh-CN" sz="1600" b="1" dirty="0">
                <a:solidFill>
                  <a:srgbClr val="008000"/>
                </a:solidFill>
              </a:rPr>
              <a:t>static A destructing</a:t>
            </a:r>
            <a:endParaRPr lang="en-US" altLang="zh-CN" sz="1600" b="1" dirty="0">
              <a:solidFill>
                <a:srgbClr val="008000"/>
              </a:solidFill>
            </a:endParaRPr>
          </a:p>
          <a:p>
            <a:r>
              <a:rPr lang="en-US" altLang="zh-CN" sz="1600" b="1" dirty="0">
                <a:solidFill>
                  <a:srgbClr val="008000"/>
                </a:solidFill>
              </a:rPr>
              <a:t>static </a:t>
            </a:r>
            <a:r>
              <a:rPr lang="en-US" altLang="zh-CN" sz="1600" b="1" dirty="0" err="1">
                <a:solidFill>
                  <a:srgbClr val="008000"/>
                </a:solidFill>
              </a:rPr>
              <a:t>main_b</a:t>
            </a:r>
            <a:r>
              <a:rPr lang="en-US" altLang="zh-CN" sz="1600" b="1" dirty="0">
                <a:solidFill>
                  <a:srgbClr val="008000"/>
                </a:solidFill>
              </a:rPr>
              <a:t> A destructing</a:t>
            </a:r>
            <a:endParaRPr lang="en-US" altLang="zh-CN" sz="1600" b="1" dirty="0">
              <a:solidFill>
                <a:srgbClr val="008000"/>
              </a:solidFill>
            </a:endParaRPr>
          </a:p>
          <a:p>
            <a:r>
              <a:rPr lang="en-US" altLang="zh-CN" sz="1600" b="1" dirty="0">
                <a:solidFill>
                  <a:srgbClr val="008000"/>
                </a:solidFill>
              </a:rPr>
              <a:t>static B::a1 A destructing</a:t>
            </a:r>
            <a:endParaRPr lang="en-US" altLang="zh-CN" sz="1600" b="1" dirty="0">
              <a:solidFill>
                <a:srgbClr val="008000"/>
              </a:solidFill>
            </a:endParaRPr>
          </a:p>
          <a:p>
            <a:r>
              <a:rPr lang="en-US" altLang="zh-CN" sz="1600" b="1" dirty="0">
                <a:solidFill>
                  <a:srgbClr val="008000"/>
                </a:solidFill>
              </a:rPr>
              <a:t>static </a:t>
            </a:r>
            <a:r>
              <a:rPr lang="en-US" altLang="zh-CN" sz="1600" b="1" dirty="0" err="1">
                <a:solidFill>
                  <a:srgbClr val="008000"/>
                </a:solidFill>
              </a:rPr>
              <a:t>s_a</a:t>
            </a:r>
            <a:r>
              <a:rPr lang="en-US" altLang="zh-CN" sz="1600" b="1" dirty="0">
                <a:solidFill>
                  <a:srgbClr val="008000"/>
                </a:solidFill>
              </a:rPr>
              <a:t> A destructing</a:t>
            </a:r>
            <a:endParaRPr lang="en-US" altLang="zh-CN" sz="1600" b="1" dirty="0">
              <a:solidFill>
                <a:srgbClr val="008000"/>
              </a:solidFill>
            </a:endParaRPr>
          </a:p>
          <a:p>
            <a:r>
              <a:rPr lang="en-US" altLang="zh-CN" sz="1600" b="1" dirty="0">
                <a:solidFill>
                  <a:srgbClr val="008000"/>
                </a:solidFill>
              </a:rPr>
              <a:t>const </a:t>
            </a:r>
            <a:r>
              <a:rPr lang="en-US" altLang="zh-CN" sz="1600" b="1" dirty="0" err="1">
                <a:solidFill>
                  <a:srgbClr val="008000"/>
                </a:solidFill>
              </a:rPr>
              <a:t>c_a</a:t>
            </a:r>
            <a:r>
              <a:rPr lang="en-US" altLang="zh-CN" sz="1600" b="1" dirty="0">
                <a:solidFill>
                  <a:srgbClr val="008000"/>
                </a:solidFill>
              </a:rPr>
              <a:t> A destructing</a:t>
            </a:r>
            <a:endParaRPr lang="zh-CN" altLang="en-US" sz="1600" b="1" dirty="0">
              <a:solidFill>
                <a:srgbClr val="008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lang="zh-CN" altLang="en-US" b="0" dirty="0"/>
              <a:t>如果传递的是形参</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被构造，调用</a:t>
            </a:r>
            <a:r>
              <a:rPr lang="zh-CN" altLang="en-US" dirty="0">
                <a:solidFill>
                  <a:srgbClr val="FF0000"/>
                </a:solidFill>
              </a:rPr>
              <a:t>拷贝构造函数（以后内容）</a:t>
            </a:r>
            <a:r>
              <a:rPr lang="zh-CN" altLang="en-US" dirty="0"/>
              <a:t>进行初始化。默认情况下，对象</a:t>
            </a:r>
            <a:r>
              <a:rPr lang="en-US" altLang="zh-CN" dirty="0"/>
              <a:t>b</a:t>
            </a:r>
            <a:r>
              <a:rPr lang="zh-CN" altLang="en-US" dirty="0"/>
              <a:t>的属性值和</a:t>
            </a:r>
            <a:r>
              <a:rPr lang="en-US" altLang="zh-CN" dirty="0"/>
              <a:t>a</a:t>
            </a:r>
            <a:r>
              <a:rPr lang="zh-CN" altLang="en-US" dirty="0"/>
              <a:t>一致。</a:t>
            </a:r>
            <a:endParaRPr lang="en-US" altLang="zh-CN" dirty="0"/>
          </a:p>
          <a:p>
            <a:pPr lvl="1"/>
            <a:r>
              <a:rPr lang="zh-CN" altLang="en-US" b="0" dirty="0"/>
              <a:t>在函数结束时，调用析构函数，</a:t>
            </a:r>
            <a:r>
              <a:rPr lang="en-US" altLang="zh-CN" dirty="0"/>
              <a:t>b</a:t>
            </a:r>
            <a:r>
              <a:rPr lang="zh-CN" altLang="en-US" b="0" dirty="0"/>
              <a:t>被析构。</a:t>
            </a:r>
            <a:endParaRPr lang="en-US" altLang="zh-CN" b="0" dirty="0"/>
          </a:p>
          <a:p>
            <a:pPr lvl="1"/>
            <a:endParaRPr lang="en-US" altLang="zh-CN" dirty="0"/>
          </a:p>
          <a:p>
            <a:pPr lvl="1"/>
            <a:endParaRPr lang="en-US" altLang="zh-CN" b="0" dirty="0"/>
          </a:p>
          <a:p>
            <a:pPr marL="457200" lvl="1" indent="0">
              <a:buNone/>
            </a:pPr>
            <a:endParaRPr lang="en-US" altLang="zh-CN" b="0" dirty="0"/>
          </a:p>
        </p:txBody>
      </p:sp>
      <p:sp>
        <p:nvSpPr>
          <p:cNvPr id="4" name="矩形 3"/>
          <p:cNvSpPr/>
          <p:nvPr/>
        </p:nvSpPr>
        <p:spPr>
          <a:xfrm>
            <a:off x="1547664" y="2060848"/>
            <a:ext cx="6696744" cy="1200329"/>
          </a:xfrm>
          <a:prstGeom prst="rect">
            <a:avLst/>
          </a:prstGeom>
        </p:spPr>
        <p:txBody>
          <a:bodyPr wrap="square">
            <a:spAutoFit/>
          </a:bodyPr>
          <a:lstStyle/>
          <a:p>
            <a:r>
              <a:rPr lang="en-US" altLang="zh-CN" b="1" dirty="0">
                <a:solidFill>
                  <a:srgbClr val="C00000"/>
                </a:solidFill>
                <a:latin typeface="Consolas" panose="020B0609020204030204" pitchFamily="49" charset="0"/>
              </a:rPr>
              <a:t>void</a:t>
            </a:r>
            <a:r>
              <a:rPr lang="en-US" altLang="zh-CN" b="1" dirty="0">
                <a:latin typeface="Consolas" panose="020B0609020204030204" pitchFamily="49" charset="0"/>
              </a:rPr>
              <a:t> fun(A b) {</a:t>
            </a:r>
            <a:endParaRPr lang="en-US" altLang="zh-CN" b="1" dirty="0">
              <a:latin typeface="Consolas" panose="020B0609020204030204" pitchFamily="49" charset="0"/>
            </a:endParaRP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 &lt;&lt; "In fun: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b.s</a:t>
            </a:r>
            <a:r>
              <a:rPr lang="en-US" altLang="zh-CN" b="1" dirty="0">
                <a:latin typeface="Consolas" panose="020B0609020204030204" pitchFamily="49" charset="0"/>
              </a:rPr>
              <a:t> &lt;&lt; </a:t>
            </a:r>
            <a:r>
              <a:rPr lang="en-US" altLang="zh-CN" b="1" dirty="0" err="1">
                <a:latin typeface="Consolas" panose="020B0609020204030204" pitchFamily="49" charset="0"/>
              </a:rPr>
              <a:t>endl</a:t>
            </a:r>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a:t>
            </a:r>
            <a:endParaRPr lang="en-US" altLang="zh-CN" b="1" dirty="0">
              <a:latin typeface="Consolas" panose="020B0609020204030204" pitchFamily="49" charset="0"/>
            </a:endParaRPr>
          </a:p>
          <a:p>
            <a:r>
              <a:rPr lang="en-US" altLang="zh-CN" b="1" dirty="0">
                <a:latin typeface="Consolas" panose="020B0609020204030204" pitchFamily="49" charset="0"/>
              </a:rPr>
              <a:t>fun(a);</a:t>
            </a:r>
            <a:endParaRPr lang="en-US" altLang="zh-CN" b="1" dirty="0">
              <a:solidFill>
                <a:srgbClr val="6E200D"/>
              </a:solidFill>
              <a:latin typeface="Consolas" panose="020B060902020403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5" name="文本框 4"/>
          <p:cNvSpPr txBox="1"/>
          <p:nvPr/>
        </p:nvSpPr>
        <p:spPr>
          <a:xfrm>
            <a:off x="566007" y="296064"/>
            <a:ext cx="6598281" cy="6063198"/>
          </a:xfrm>
          <a:prstGeom prst="rect">
            <a:avLst/>
          </a:prstGeom>
          <a:noFill/>
        </p:spPr>
        <p:txBody>
          <a:bodyPr wrap="none" rtlCol="0">
            <a:spAutoFit/>
          </a:bodyPr>
          <a:lstStyle/>
          <a:p>
            <a:r>
              <a:rPr lang="en-US" altLang="zh-CN" b="1" dirty="0">
                <a:solidFill>
                  <a:srgbClr val="0066CC"/>
                </a:solidFill>
                <a:latin typeface="Consolas" panose="020B0609020204030204" pitchFamily="49" charset="0"/>
              </a:rPr>
              <a:t>#include &lt;iostream&gt;</a:t>
            </a:r>
            <a:endParaRPr lang="en-US" altLang="zh-CN" b="1" dirty="0">
              <a:solidFill>
                <a:srgbClr val="0066CC"/>
              </a:solidFill>
              <a:latin typeface="Consolas" panose="020B0609020204030204" pitchFamily="49" charset="0"/>
            </a:endParaRPr>
          </a:p>
          <a:p>
            <a:r>
              <a:rPr lang="en-US" altLang="zh-CN" dirty="0">
                <a:solidFill>
                  <a:srgbClr val="C00000"/>
                </a:solidFill>
                <a:latin typeface="Consolas" panose="020B0609020204030204" pitchFamily="49" charset="0"/>
              </a:rPr>
              <a:t>using namespace </a:t>
            </a:r>
            <a:r>
              <a:rPr lang="en-US" altLang="zh-CN" dirty="0">
                <a:latin typeface="Consolas" panose="020B0609020204030204" pitchFamily="49" charset="0"/>
              </a:rPr>
              <a:t>std;</a:t>
            </a:r>
            <a:endParaRPr lang="en-US" altLang="zh-CN" dirty="0">
              <a:solidFill>
                <a:srgbClr val="C00000"/>
              </a:solidFill>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 {</a:t>
            </a:r>
            <a:endParaRPr lang="en-US" altLang="zh-CN" dirty="0">
              <a:latin typeface="Consolas" panose="020B0609020204030204" pitchFamily="49" charset="0"/>
            </a:endParaRPr>
          </a:p>
          <a:p>
            <a:r>
              <a:rPr lang="en-US" altLang="zh-CN" dirty="0">
                <a:solidFill>
                  <a:srgbClr val="C00000"/>
                </a:solidFill>
                <a:latin typeface="Consolas" panose="020B0609020204030204" pitchFamily="49" charset="0"/>
              </a:rPr>
              <a:t>public</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s;</a:t>
            </a:r>
            <a:endParaRPr lang="en-US" altLang="zh-CN" dirty="0">
              <a:latin typeface="Consolas" panose="020B0609020204030204" pitchFamily="49" charset="0"/>
            </a:endParaRPr>
          </a:p>
          <a:p>
            <a:r>
              <a:rPr lang="en-US" altLang="zh-CN" dirty="0">
                <a:latin typeface="Consolas" panose="020B0609020204030204" pitchFamily="49" charset="0"/>
              </a:rPr>
              <a:t>	A(</a:t>
            </a:r>
            <a:r>
              <a:rPr lang="en-US" altLang="zh-CN" dirty="0" err="1">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rPr>
              <a:t> </a:t>
            </a:r>
            <a:r>
              <a:rPr lang="en-US" altLang="zh-CN" dirty="0" err="1">
                <a:latin typeface="Consolas" panose="020B0609020204030204" pitchFamily="49" charset="0"/>
              </a:rPr>
              <a:t>str</a:t>
            </a:r>
            <a:r>
              <a:rPr lang="en-US" altLang="zh-CN" dirty="0">
                <a:latin typeface="Consolas" panose="020B0609020204030204" pitchFamily="49" charset="0"/>
              </a:rPr>
              <a:t>):s(</a:t>
            </a:r>
            <a:r>
              <a:rPr lang="en-US" altLang="zh-CN" dirty="0" err="1">
                <a:latin typeface="Consolas" panose="020B0609020204030204" pitchFamily="49" charset="0"/>
              </a:rPr>
              <a:t>str</a:t>
            </a:r>
            <a:r>
              <a:rPr lang="en-US" altLang="zh-CN" dirty="0">
                <a:latin typeface="Consolas" panose="020B0609020204030204" pitchFamily="49" charset="0"/>
              </a:rPr>
              <a:t>) {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s &lt;&lt; " A constructing" &lt;&lt; </a:t>
            </a:r>
            <a:r>
              <a:rPr lang="en-US" altLang="zh-CN" dirty="0" err="1">
                <a:latin typeface="Consolas" panose="020B0609020204030204" pitchFamily="49" charset="0"/>
              </a:rPr>
              <a:t>endl</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 { </a:t>
            </a:r>
            <a:r>
              <a:rPr lang="en-US" altLang="zh-CN" dirty="0" err="1">
                <a:latin typeface="Consolas" panose="020B0609020204030204" pitchFamily="49" charset="0"/>
              </a:rPr>
              <a:t>cout</a:t>
            </a:r>
            <a:r>
              <a:rPr lang="en-US" altLang="zh-CN" dirty="0">
                <a:latin typeface="Consolas" panose="020B0609020204030204" pitchFamily="49" charset="0"/>
              </a:rPr>
              <a:t> &lt;&lt; s &lt;&lt; " A destructing" &lt;&lt; </a:t>
            </a:r>
            <a:r>
              <a:rPr lang="en-US" altLang="zh-CN" dirty="0" err="1">
                <a:latin typeface="Consolas" panose="020B0609020204030204" pitchFamily="49" charset="0"/>
              </a:rPr>
              <a:t>endl</a:t>
            </a:r>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b)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a:solidFill>
                  <a:srgbClr val="C00000"/>
                </a:solidFill>
                <a:latin typeface="Consolas" panose="020B0609020204030204" pitchFamily="49" charset="0"/>
              </a:rPr>
              <a:t>"In fun: </a:t>
            </a:r>
            <a:r>
              <a:rPr lang="en-US" altLang="zh-CN" dirty="0" err="1">
                <a:solidFill>
                  <a:srgbClr val="C00000"/>
                </a:solidFill>
                <a:latin typeface="Consolas" panose="020B0609020204030204" pitchFamily="49" charset="0"/>
              </a:rPr>
              <a:t>b.s</a:t>
            </a:r>
            <a:r>
              <a:rPr lang="en-US" altLang="zh-CN" dirty="0">
                <a:solidFill>
                  <a:srgbClr val="C00000"/>
                </a:solidFill>
                <a:latin typeface="Consolas" panose="020B0609020204030204" pitchFamily="49" charset="0"/>
              </a:rPr>
              <a:t>="</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a:p>
            <a:endParaRPr lang="zh-CN" altLang="en-US" dirty="0">
              <a:latin typeface="Consolas" panose="020B0609020204030204" pitchFamily="49" charset="0"/>
            </a:endParaRP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endParaRPr lang="en-US" altLang="zh-CN" dirty="0">
              <a:latin typeface="Consolas" panose="020B0609020204030204" pitchFamily="49" charset="0"/>
            </a:endParaRPr>
          </a:p>
          <a:p>
            <a:r>
              <a:rPr lang="en-US" altLang="zh-CN" dirty="0">
                <a:latin typeface="Consolas" panose="020B0609020204030204" pitchFamily="49" charset="0"/>
              </a:rPr>
              <a:t>	A a(</a:t>
            </a:r>
            <a:r>
              <a:rPr lang="en-US" altLang="zh-CN" dirty="0">
                <a:solidFill>
                  <a:srgbClr val="C00000"/>
                </a:solidFill>
                <a:latin typeface="Consolas" panose="020B0609020204030204" pitchFamily="49" charset="0"/>
              </a:rPr>
              <a:t>"a"</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	fun(a);</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0;</a:t>
            </a:r>
            <a:endParaRPr lang="en-US" altLang="zh-CN" dirty="0">
              <a:latin typeface="Consolas" panose="020B0609020204030204" pitchFamily="49" charset="0"/>
            </a:endParaRPr>
          </a:p>
          <a:p>
            <a:r>
              <a:rPr lang="en-US" altLang="zh-CN" dirty="0">
                <a:latin typeface="Consolas" panose="020B0609020204030204" pitchFamily="49" charset="0"/>
              </a:rPr>
              <a:t>}</a:t>
            </a:r>
            <a:endParaRPr lang="zh-CN" altLang="en-US" sz="2800" b="1" dirty="0">
              <a:latin typeface="Consolas" panose="020B0609020204030204" pitchFamily="49" charset="0"/>
            </a:endParaRPr>
          </a:p>
        </p:txBody>
      </p:sp>
      <p:sp>
        <p:nvSpPr>
          <p:cNvPr id="6" name="标题 1"/>
          <p:cNvSpPr>
            <a:spLocks noGrp="1"/>
          </p:cNvSpPr>
          <p:nvPr>
            <p:ph type="title"/>
          </p:nvPr>
        </p:nvSpPr>
        <p:spPr>
          <a:xfrm>
            <a:off x="1043608" y="116632"/>
            <a:ext cx="7886700" cy="1325563"/>
          </a:xfrm>
        </p:spPr>
        <p:txBody>
          <a:bodyPr/>
          <a:lstStyle/>
          <a:p>
            <a:pPr algn="r"/>
            <a:r>
              <a:rPr kumimoji="1" lang="zh-CN" altLang="en-US" dirty="0">
                <a:solidFill>
                  <a:srgbClr val="0066CC"/>
                </a:solidFill>
              </a:rPr>
              <a:t>参数对象的构造</a:t>
            </a:r>
            <a:br>
              <a:rPr kumimoji="1" lang="en-US" altLang="zh-CN" dirty="0">
                <a:solidFill>
                  <a:srgbClr val="0066CC"/>
                </a:solidFill>
              </a:rPr>
            </a:br>
            <a:r>
              <a:rPr kumimoji="1" lang="zh-CN" altLang="en-US" dirty="0">
                <a:solidFill>
                  <a:srgbClr val="0066CC"/>
                </a:solidFill>
              </a:rPr>
              <a:t>与析构实例</a:t>
            </a:r>
            <a:endParaRPr kumimoji="1" lang="zh-CN" altLang="en-US" dirty="0">
              <a:solidFill>
                <a:srgbClr val="0066CC"/>
              </a:solidFill>
            </a:endParaRPr>
          </a:p>
        </p:txBody>
      </p:sp>
      <p:sp>
        <p:nvSpPr>
          <p:cNvPr id="9" name="文本框 8"/>
          <p:cNvSpPr txBox="1"/>
          <p:nvPr/>
        </p:nvSpPr>
        <p:spPr>
          <a:xfrm>
            <a:off x="4139952" y="4822120"/>
            <a:ext cx="1898918" cy="1631216"/>
          </a:xfrm>
          <a:prstGeom prst="rect">
            <a:avLst/>
          </a:prstGeom>
          <a:noFill/>
        </p:spPr>
        <p:txBody>
          <a:bodyPr wrap="none" rtlCol="0">
            <a:spAutoFit/>
          </a:bodyPr>
          <a:lstStyle/>
          <a:p>
            <a:r>
              <a:rPr lang="zh-CN" altLang="en-US" sz="2000" b="1" dirty="0">
                <a:solidFill>
                  <a:srgbClr val="008000"/>
                </a:solidFill>
              </a:rPr>
              <a:t>运行结果：</a:t>
            </a:r>
            <a:endParaRPr lang="en-US" altLang="zh-CN" sz="2000" b="1" dirty="0">
              <a:solidFill>
                <a:srgbClr val="008000"/>
              </a:solidFill>
            </a:endParaRP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constructing</a:t>
            </a:r>
            <a:endParaRPr lang="en-US" altLang="zh-CN" sz="2000" b="1" dirty="0">
              <a:solidFill>
                <a:srgbClr val="008000"/>
              </a:solidFill>
            </a:endParaRPr>
          </a:p>
          <a:p>
            <a:r>
              <a:rPr lang="en-US" altLang="zh-CN" sz="2000" b="1" dirty="0">
                <a:solidFill>
                  <a:srgbClr val="008000"/>
                </a:solidFill>
              </a:rPr>
              <a:t>In fun: </a:t>
            </a:r>
            <a:r>
              <a:rPr lang="en-US" altLang="zh-CN" sz="2000" b="1" dirty="0" err="1">
                <a:solidFill>
                  <a:srgbClr val="008000"/>
                </a:solidFill>
              </a:rPr>
              <a:t>b.s</a:t>
            </a:r>
            <a:r>
              <a:rPr lang="en-US" altLang="zh-CN" sz="2000" b="1" dirty="0">
                <a:solidFill>
                  <a:srgbClr val="008000"/>
                </a:solidFill>
              </a:rPr>
              <a:t>=a</a:t>
            </a:r>
            <a:endParaRPr lang="en-US" altLang="zh-CN" sz="2000" b="1" dirty="0">
              <a:solidFill>
                <a:srgbClr val="008000"/>
              </a:solidFill>
            </a:endParaRP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endParaRPr lang="en-US" altLang="zh-CN" sz="2000" b="1" dirty="0">
              <a:solidFill>
                <a:srgbClr val="008000"/>
              </a:solidFill>
            </a:endParaRPr>
          </a:p>
          <a:p>
            <a:r>
              <a:rPr lang="en-US" altLang="zh-CN" sz="2000" b="1" dirty="0">
                <a:solidFill>
                  <a:srgbClr val="008000"/>
                </a:solidFill>
              </a:rPr>
              <a:t>a </a:t>
            </a:r>
            <a:r>
              <a:rPr lang="en-US" altLang="zh-CN" sz="2000" b="1" dirty="0" err="1">
                <a:solidFill>
                  <a:srgbClr val="008000"/>
                </a:solidFill>
              </a:rPr>
              <a:t>A</a:t>
            </a:r>
            <a:r>
              <a:rPr lang="en-US" altLang="zh-CN" sz="2000" b="1" dirty="0">
                <a:solidFill>
                  <a:srgbClr val="008000"/>
                </a:solidFill>
              </a:rPr>
              <a:t> destructing</a:t>
            </a:r>
            <a:endParaRPr lang="en-US" altLang="zh-CN" sz="2000" b="1" dirty="0">
              <a:solidFill>
                <a:srgbClr val="008000"/>
              </a:solidFill>
            </a:endParaRPr>
          </a:p>
        </p:txBody>
      </p:sp>
      <p:sp>
        <p:nvSpPr>
          <p:cNvPr id="2" name="文本框 1"/>
          <p:cNvSpPr txBox="1"/>
          <p:nvPr/>
        </p:nvSpPr>
        <p:spPr>
          <a:xfrm>
            <a:off x="6660232" y="5063698"/>
            <a:ext cx="1980029" cy="954107"/>
          </a:xfrm>
          <a:prstGeom prst="rect">
            <a:avLst/>
          </a:prstGeom>
          <a:noFill/>
        </p:spPr>
        <p:txBody>
          <a:bodyPr wrap="none" rtlCol="0">
            <a:spAutoFit/>
          </a:bodyPr>
          <a:lstStyle/>
          <a:p>
            <a:r>
              <a:rPr lang="zh-CN" altLang="en-US" sz="2800" b="1" dirty="0"/>
              <a:t>构造一次，</a:t>
            </a:r>
            <a:endParaRPr lang="en-US" altLang="zh-CN" sz="2800" b="1" dirty="0"/>
          </a:p>
          <a:p>
            <a:r>
              <a:rPr lang="zh-CN" altLang="en-US" sz="2800" b="1" dirty="0"/>
              <a:t>析构两次</a:t>
            </a:r>
            <a:r>
              <a:rPr lang="en-US" altLang="zh-CN" sz="2800" b="1" dirty="0"/>
              <a:t>?</a:t>
            </a:r>
            <a:endParaRPr lang="en-US" altLang="zh-CN" sz="2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endParaRPr kumimoji="1" lang="zh-CN" altLang="en-US" dirty="0"/>
          </a:p>
        </p:txBody>
      </p:sp>
      <p:sp>
        <p:nvSpPr>
          <p:cNvPr id="3" name="内容占位符 2"/>
          <p:cNvSpPr>
            <a:spLocks noGrp="1"/>
          </p:cNvSpPr>
          <p:nvPr>
            <p:ph idx="1"/>
          </p:nvPr>
        </p:nvSpPr>
        <p:spPr>
          <a:xfrm>
            <a:off x="628650" y="1442196"/>
            <a:ext cx="8263830" cy="4935634"/>
          </a:xfrm>
        </p:spPr>
        <p:txBody>
          <a:bodyPr/>
          <a:lstStyle/>
          <a:p>
            <a:r>
              <a:rPr lang="zh-CN" altLang="en-US" b="0" dirty="0"/>
              <a:t>如果参数是类对象的引用</a:t>
            </a:r>
            <a:endParaRPr lang="en-US" altLang="zh-CN" b="0" dirty="0"/>
          </a:p>
          <a:p>
            <a:pPr lvl="1"/>
            <a:endParaRPr lang="en-US" altLang="zh-CN" dirty="0"/>
          </a:p>
          <a:p>
            <a:pPr lvl="1"/>
            <a:endParaRPr lang="en-US" altLang="zh-CN" b="0" dirty="0"/>
          </a:p>
          <a:p>
            <a:pPr lvl="1"/>
            <a:endParaRPr lang="en-US" altLang="zh-CN" dirty="0"/>
          </a:p>
          <a:p>
            <a:pPr lvl="1"/>
            <a:endParaRPr lang="en-US" altLang="zh-CN" dirty="0"/>
          </a:p>
          <a:p>
            <a:pPr lvl="1"/>
            <a:r>
              <a:rPr lang="zh-CN" altLang="en-US" dirty="0"/>
              <a:t>在函数被调用时，</a:t>
            </a:r>
            <a:r>
              <a:rPr lang="en-US" altLang="zh-CN" dirty="0"/>
              <a:t>b</a:t>
            </a:r>
            <a:r>
              <a:rPr lang="zh-CN" altLang="en-US" dirty="0"/>
              <a:t>不需要初始化，因为</a:t>
            </a:r>
            <a:r>
              <a:rPr lang="en-US" altLang="zh-CN" dirty="0"/>
              <a:t>b</a:t>
            </a:r>
            <a:r>
              <a:rPr lang="zh-CN" altLang="en-US" dirty="0"/>
              <a:t>是</a:t>
            </a:r>
            <a:r>
              <a:rPr lang="en-US" altLang="zh-CN" dirty="0"/>
              <a:t>a</a:t>
            </a:r>
            <a:r>
              <a:rPr lang="zh-CN" altLang="en-US" dirty="0"/>
              <a:t>的引用。</a:t>
            </a:r>
            <a:endParaRPr lang="en-US" altLang="zh-CN" dirty="0"/>
          </a:p>
          <a:p>
            <a:pPr lvl="1"/>
            <a:r>
              <a:rPr lang="zh-CN" altLang="en-US" b="0" dirty="0"/>
              <a:t>在函数结束时，也不需要调用析构函数，因为</a:t>
            </a:r>
            <a:r>
              <a:rPr lang="en-US" altLang="zh-CN" b="0" dirty="0"/>
              <a:t>b</a:t>
            </a:r>
            <a:r>
              <a:rPr lang="zh-CN" altLang="en-US" dirty="0"/>
              <a:t>只是一个引用，而不是</a:t>
            </a:r>
            <a:r>
              <a:rPr lang="en-US" altLang="zh-CN" dirty="0"/>
              <a:t>A</a:t>
            </a:r>
            <a:r>
              <a:rPr lang="zh-CN" altLang="en-US" dirty="0"/>
              <a:t>的对象</a:t>
            </a:r>
            <a:r>
              <a:rPr lang="zh-CN" altLang="en-US" b="0" dirty="0"/>
              <a:t>。</a:t>
            </a:r>
            <a:endParaRPr lang="en-US" altLang="zh-CN" b="0" dirty="0"/>
          </a:p>
          <a:p>
            <a:pPr marL="457200" lvl="1" indent="0">
              <a:buNone/>
            </a:pPr>
            <a:endParaRPr lang="en-US" altLang="zh-CN" b="0" dirty="0"/>
          </a:p>
        </p:txBody>
      </p:sp>
      <p:sp>
        <p:nvSpPr>
          <p:cNvPr id="5" name="矩形 4"/>
          <p:cNvSpPr/>
          <p:nvPr/>
        </p:nvSpPr>
        <p:spPr>
          <a:xfrm>
            <a:off x="1547664" y="2060848"/>
            <a:ext cx="6696744" cy="1200329"/>
          </a:xfrm>
          <a:prstGeom prst="rect">
            <a:avLst/>
          </a:prstGeom>
        </p:spPr>
        <p:txBody>
          <a:bodyPr wrap="square">
            <a:spAutoFit/>
          </a:bodyPr>
          <a:lstStyle/>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fun(A &amp;b)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"In fun: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b.s</a:t>
            </a:r>
            <a:r>
              <a:rPr lang="en-US" altLang="zh-CN" dirty="0">
                <a:latin typeface="Consolas" panose="020B0609020204030204" pitchFamily="49" charset="0"/>
              </a:rPr>
              <a:t> &lt;&lt; </a:t>
            </a:r>
            <a:r>
              <a:rPr lang="en-US" altLang="zh-CN" dirty="0" err="1">
                <a:latin typeface="Consolas" panose="020B0609020204030204" pitchFamily="49" charset="0"/>
              </a:rPr>
              <a:t>endl</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fun(a);</a:t>
            </a:r>
            <a:endParaRPr lang="en-US" altLang="zh-CN" dirty="0">
              <a:solidFill>
                <a:srgbClr val="6E200D"/>
              </a:solidFill>
              <a:latin typeface="Consolas" panose="020B060902020403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lang="zh-CN" altLang="en-US" b="0" dirty="0"/>
              <a:t>如果一个类含有指针成员</a:t>
            </a:r>
            <a:r>
              <a:rPr lang="en-US" altLang="zh-CN" b="0" dirty="0"/>
              <a:t>?</a:t>
            </a:r>
            <a:endParaRPr lang="en-US" altLang="zh-CN" b="0" dirty="0"/>
          </a:p>
        </p:txBody>
      </p:sp>
      <p:sp>
        <p:nvSpPr>
          <p:cNvPr id="4" name="矩形 3"/>
          <p:cNvSpPr/>
          <p:nvPr/>
        </p:nvSpPr>
        <p:spPr>
          <a:xfrm>
            <a:off x="1259632" y="1960959"/>
            <a:ext cx="7596336" cy="4924425"/>
          </a:xfrm>
          <a:prstGeom prst="rect">
            <a:avLst/>
          </a:prstGeom>
        </p:spPr>
        <p:txBody>
          <a:bodyPr wrap="square">
            <a:spAutoFit/>
          </a:bodyPr>
          <a:lstStyle/>
          <a:p>
            <a:r>
              <a:rPr lang="en-US" altLang="zh-CN" sz="1600" dirty="0">
                <a:solidFill>
                  <a:srgbClr val="00B050"/>
                </a:solidFill>
                <a:latin typeface="Consolas" panose="020B0609020204030204" pitchFamily="49" charset="0"/>
              </a:rPr>
              <a:t>#include &lt;iostream&gt;</a:t>
            </a:r>
            <a:endParaRPr lang="en-US" altLang="zh-CN" sz="1600" dirty="0">
              <a:solidFill>
                <a:srgbClr val="00B050"/>
              </a:solidFill>
              <a:latin typeface="Consolas" panose="020B0609020204030204" pitchFamily="49" charset="0"/>
            </a:endParaRPr>
          </a:p>
          <a:p>
            <a:r>
              <a:rPr lang="en-US" altLang="zh-CN" sz="1600" dirty="0">
                <a:solidFill>
                  <a:srgbClr val="C00000"/>
                </a:solidFill>
                <a:latin typeface="Consolas" panose="020B0609020204030204" pitchFamily="49" charset="0"/>
              </a:rPr>
              <a:t>using namespace </a:t>
            </a:r>
            <a:r>
              <a:rPr lang="en-US" altLang="zh-CN" sz="1600" dirty="0">
                <a:latin typeface="Consolas" panose="020B0609020204030204" pitchFamily="49" charset="0"/>
              </a:rPr>
              <a:t>std;</a:t>
            </a:r>
            <a:endParaRPr lang="en-US" altLang="zh-CN" sz="1600" dirty="0">
              <a:latin typeface="Consolas" panose="020B0609020204030204" pitchFamily="49" charset="0"/>
            </a:endParaRPr>
          </a:p>
          <a:p>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class A {</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public:</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    int *data;</a:t>
            </a:r>
            <a:r>
              <a:rPr lang="zh-CN" altLang="en-US" sz="1600" dirty="0">
                <a:solidFill>
                  <a:srgbClr val="6E200D"/>
                </a:solidFill>
                <a:latin typeface="Consolas" panose="020B0609020204030204" pitchFamily="49" charset="0"/>
              </a:rPr>
              <a:t> </a:t>
            </a:r>
            <a:r>
              <a:rPr lang="en-US" altLang="zh-CN" sz="1600" b="1" dirty="0">
                <a:solidFill>
                  <a:srgbClr val="008000"/>
                </a:solidFill>
                <a:latin typeface="Consolas" panose="020B0609020204030204" pitchFamily="49" charset="0"/>
              </a:rPr>
              <a:t>// </a:t>
            </a:r>
            <a:r>
              <a:rPr lang="zh-CN" altLang="en-US" sz="1600" b="1" dirty="0">
                <a:solidFill>
                  <a:srgbClr val="008000"/>
                </a:solidFill>
                <a:latin typeface="Consolas" panose="020B0609020204030204" pitchFamily="49" charset="0"/>
              </a:rPr>
              <a:t>注意这是一个指针</a:t>
            </a:r>
            <a:endParaRPr lang="en-US" altLang="zh-CN" sz="1600" b="1" dirty="0">
              <a:solidFill>
                <a:srgbClr val="008000"/>
              </a:solidFill>
              <a:latin typeface="Consolas" panose="020B0609020204030204" pitchFamily="49" charset="0"/>
            </a:endParaRPr>
          </a:p>
          <a:p>
            <a:r>
              <a:rPr lang="en-US" altLang="zh-CN" sz="1600" dirty="0">
                <a:solidFill>
                  <a:srgbClr val="6E200D"/>
                </a:solidFill>
                <a:latin typeface="Consolas" panose="020B0609020204030204" pitchFamily="49" charset="0"/>
              </a:rPr>
              <a:t>    A(</a:t>
            </a:r>
            <a:r>
              <a:rPr lang="en-US" altLang="zh-CN" sz="1600" dirty="0" err="1">
                <a:solidFill>
                  <a:srgbClr val="6E200D"/>
                </a:solidFill>
                <a:latin typeface="Consolas" panose="020B0609020204030204" pitchFamily="49" charset="0"/>
              </a:rPr>
              <a:t>int</a:t>
            </a:r>
            <a:r>
              <a:rPr lang="zh-CN" altLang="en-US" sz="1600" dirty="0">
                <a:solidFill>
                  <a:srgbClr val="6E200D"/>
                </a:solidFill>
                <a:latin typeface="Consolas" panose="020B0609020204030204" pitchFamily="49" charset="0"/>
              </a:rPr>
              <a:t> </a:t>
            </a:r>
            <a:r>
              <a:rPr lang="en-US" altLang="zh-CN" sz="1600" dirty="0">
                <a:solidFill>
                  <a:srgbClr val="6E200D"/>
                </a:solidFill>
                <a:latin typeface="Consolas" panose="020B0609020204030204" pitchFamily="49" charset="0"/>
              </a:rPr>
              <a:t>d) {data = new int(d);}</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    </a:t>
            </a:r>
            <a:r>
              <a:rPr lang="en-US" altLang="zh-CN" sz="1600" dirty="0">
                <a:solidFill>
                  <a:srgbClr val="FF0000"/>
                </a:solidFill>
                <a:latin typeface="Consolas" panose="020B0609020204030204" pitchFamily="49" charset="0"/>
              </a:rPr>
              <a:t>~A() {delete data;} </a:t>
            </a:r>
            <a:r>
              <a:rPr lang="en-US" altLang="zh-CN" sz="1600" b="1" dirty="0">
                <a:solidFill>
                  <a:srgbClr val="008000"/>
                </a:solidFill>
                <a:latin typeface="Consolas" panose="020B0609020204030204" pitchFamily="49" charset="0"/>
              </a:rPr>
              <a:t>// </a:t>
            </a:r>
            <a:r>
              <a:rPr lang="zh-CN" altLang="en-US" sz="1600" b="1" dirty="0">
                <a:solidFill>
                  <a:srgbClr val="008000"/>
                </a:solidFill>
                <a:latin typeface="Consolas" panose="020B0609020204030204" pitchFamily="49" charset="0"/>
              </a:rPr>
              <a:t>注意这里，释放之前申请的内存</a:t>
            </a:r>
            <a:endParaRPr lang="en-US" altLang="zh-CN" sz="1600" b="1" dirty="0">
              <a:solidFill>
                <a:srgbClr val="008000"/>
              </a:solidFill>
              <a:latin typeface="Consolas" panose="020B0609020204030204" pitchFamily="49" charset="0"/>
            </a:endParaRPr>
          </a:p>
          <a:p>
            <a:r>
              <a:rPr lang="en-US" altLang="zh-CN" sz="1600" dirty="0">
                <a:solidFill>
                  <a:srgbClr val="6E200D"/>
                </a:solidFill>
                <a:latin typeface="Consolas" panose="020B0609020204030204" pitchFamily="49" charset="0"/>
              </a:rPr>
              <a:t>};</a:t>
            </a:r>
            <a:endParaRPr lang="en-US" altLang="zh-CN" sz="1600" dirty="0">
              <a:solidFill>
                <a:srgbClr val="6E200D"/>
              </a:solidFill>
              <a:latin typeface="Consolas" panose="020B0609020204030204" pitchFamily="49" charset="0"/>
            </a:endParaRPr>
          </a:p>
          <a:p>
            <a:endParaRPr lang="en-US" altLang="zh-CN" sz="1600"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void fun(</a:t>
            </a:r>
            <a:r>
              <a:rPr lang="en-US" altLang="zh-CN" sz="1600" b="1" dirty="0">
                <a:solidFill>
                  <a:srgbClr val="FF0000"/>
                </a:solidFill>
                <a:latin typeface="Consolas" panose="020B0609020204030204" pitchFamily="49" charset="0"/>
              </a:rPr>
              <a:t>A a</a:t>
            </a:r>
            <a:r>
              <a:rPr lang="en-US" altLang="zh-CN" sz="1600" b="1" dirty="0">
                <a:solidFill>
                  <a:srgbClr val="6E200D"/>
                </a:solidFill>
                <a:latin typeface="Consolas" panose="020B0609020204030204" pitchFamily="49" charset="0"/>
              </a:rPr>
              <a:t>) { </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a:t>
            </a:r>
            <a:r>
              <a:rPr lang="en-US" altLang="zh-CN" sz="1600" b="1" dirty="0" err="1">
                <a:solidFill>
                  <a:srgbClr val="6E200D"/>
                </a:solidFill>
                <a:latin typeface="Consolas" panose="020B0609020204030204" pitchFamily="49" charset="0"/>
              </a:rPr>
              <a:t>cout</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a.data</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endl</a:t>
            </a:r>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a:p>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int main() {</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    A </a:t>
            </a:r>
            <a:r>
              <a:rPr lang="en-US" altLang="zh-CN" sz="1600" dirty="0" err="1">
                <a:solidFill>
                  <a:srgbClr val="6E200D"/>
                </a:solidFill>
                <a:latin typeface="Consolas" panose="020B0609020204030204" pitchFamily="49" charset="0"/>
              </a:rPr>
              <a:t>object_a</a:t>
            </a:r>
            <a:r>
              <a:rPr lang="en-US" altLang="zh-CN" sz="1600" dirty="0">
                <a:solidFill>
                  <a:srgbClr val="6E200D"/>
                </a:solidFill>
                <a:latin typeface="Consolas" panose="020B0609020204030204" pitchFamily="49" charset="0"/>
              </a:rPr>
              <a:t>(3);</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    fun(</a:t>
            </a:r>
            <a:r>
              <a:rPr lang="en-US" altLang="zh-CN" sz="1600" dirty="0" err="1">
                <a:solidFill>
                  <a:srgbClr val="6E200D"/>
                </a:solidFill>
                <a:latin typeface="Consolas" panose="020B0609020204030204" pitchFamily="49" charset="0"/>
              </a:rPr>
              <a:t>object_a</a:t>
            </a:r>
            <a:r>
              <a:rPr lang="en-US" altLang="zh-CN" sz="1600" dirty="0">
                <a:solidFill>
                  <a:srgbClr val="6E200D"/>
                </a:solidFill>
                <a:latin typeface="Consolas" panose="020B0609020204030204" pitchFamily="49" charset="0"/>
              </a:rPr>
              <a:t>);</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    return 0; // </a:t>
            </a:r>
            <a:r>
              <a:rPr lang="zh-CN" altLang="en-US" sz="1600" dirty="0">
                <a:solidFill>
                  <a:srgbClr val="6E200D"/>
                </a:solidFill>
                <a:latin typeface="Consolas" panose="020B0609020204030204" pitchFamily="49" charset="0"/>
              </a:rPr>
              <a:t>在程序结束时会出错</a:t>
            </a:r>
            <a:endParaRPr lang="en-US" altLang="zh-CN" sz="1600" dirty="0">
              <a:solidFill>
                <a:srgbClr val="6E200D"/>
              </a:solidFill>
              <a:latin typeface="Consolas" panose="020B0609020204030204" pitchFamily="49" charset="0"/>
            </a:endParaRPr>
          </a:p>
          <a:p>
            <a:r>
              <a:rPr lang="en-US" altLang="zh-CN" sz="1600" dirty="0">
                <a:solidFill>
                  <a:srgbClr val="6E200D"/>
                </a:solidFill>
                <a:latin typeface="Consolas" panose="020B0609020204030204" pitchFamily="49" charset="0"/>
              </a:rPr>
              <a:t>}</a:t>
            </a:r>
            <a:endParaRPr lang="en-US" altLang="zh-CN" sz="1600" dirty="0">
              <a:solidFill>
                <a:srgbClr val="6E200D"/>
              </a:solidFill>
              <a:latin typeface="Consolas" panose="020B060902020403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lang="zh-CN" altLang="en-US" b="0" dirty="0"/>
              <a:t>如果一个类含有指针成员</a:t>
            </a:r>
            <a:r>
              <a:rPr lang="en-US" altLang="zh-CN" b="0" dirty="0"/>
              <a:t>?</a:t>
            </a:r>
            <a:endParaRPr lang="en-US" altLang="zh-CN" b="0" dirty="0"/>
          </a:p>
          <a:p>
            <a:pPr lvl="1"/>
            <a:r>
              <a:rPr lang="zh-CN" altLang="en-US" dirty="0"/>
              <a:t>对象</a:t>
            </a:r>
            <a:r>
              <a:rPr lang="en-US" altLang="zh-CN" dirty="0"/>
              <a:t>a</a:t>
            </a:r>
            <a:r>
              <a:rPr lang="zh-CN" altLang="en-US" dirty="0"/>
              <a:t>和对象</a:t>
            </a:r>
            <a:r>
              <a:rPr lang="en-US" altLang="zh-CN" dirty="0" err="1"/>
              <a:t>object_a</a:t>
            </a:r>
            <a:r>
              <a:rPr lang="zh-CN" altLang="en-US" dirty="0"/>
              <a:t>的</a:t>
            </a:r>
            <a:r>
              <a:rPr lang="en-US" altLang="zh-CN" dirty="0"/>
              <a:t>data</a:t>
            </a:r>
            <a:r>
              <a:rPr lang="zh-CN" altLang="en-US" dirty="0"/>
              <a:t>成员一样（地址一样），所以</a:t>
            </a:r>
            <a:r>
              <a:rPr lang="en-US" altLang="zh-CN" dirty="0"/>
              <a:t>delete</a:t>
            </a:r>
            <a:r>
              <a:rPr lang="zh-CN" altLang="en-US" dirty="0"/>
              <a:t>的时候释放的是同一块内存地址。</a:t>
            </a:r>
            <a:endParaRPr lang="en-US" altLang="zh-CN" dirty="0"/>
          </a:p>
          <a:p>
            <a:pPr lvl="1"/>
            <a:r>
              <a:rPr lang="zh-CN" altLang="en-US" b="0" dirty="0"/>
              <a:t>对象</a:t>
            </a:r>
            <a:r>
              <a:rPr lang="en-US" altLang="zh-CN" b="0" dirty="0"/>
              <a:t>a</a:t>
            </a:r>
            <a:r>
              <a:rPr lang="zh-CN" altLang="en-US" b="0" dirty="0"/>
              <a:t>析构时不会出错</a:t>
            </a:r>
            <a:r>
              <a:rPr lang="zh-CN" altLang="en-US" dirty="0"/>
              <a:t>。但</a:t>
            </a:r>
            <a:r>
              <a:rPr lang="zh-CN" altLang="en-US" b="0" dirty="0"/>
              <a:t>对象</a:t>
            </a:r>
            <a:r>
              <a:rPr lang="en-US" altLang="zh-CN" b="0" dirty="0" err="1"/>
              <a:t>object_a</a:t>
            </a:r>
            <a:r>
              <a:rPr lang="zh-CN" altLang="en-US" b="0" dirty="0"/>
              <a:t>析构时，因为试图释放一块已经释放过的内存，所以会出错。</a:t>
            </a:r>
            <a:endParaRPr lang="en-US" altLang="zh-CN" b="0" dirty="0"/>
          </a:p>
        </p:txBody>
      </p:sp>
      <p:sp>
        <p:nvSpPr>
          <p:cNvPr id="4" name="圆角矩形 3"/>
          <p:cNvSpPr/>
          <p:nvPr/>
        </p:nvSpPr>
        <p:spPr>
          <a:xfrm>
            <a:off x="2123728" y="4221088"/>
            <a:ext cx="4994845"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t>析构两次，两个对象的指针是同一个内存地址，但是被删除两次</a:t>
            </a:r>
            <a:endParaRPr kumimoji="1"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参数对象的构造与析构</a:t>
            </a:r>
            <a:endParaRPr kumimoji="1" lang="zh-CN" altLang="en-US" dirty="0"/>
          </a:p>
        </p:txBody>
      </p:sp>
      <p:sp>
        <p:nvSpPr>
          <p:cNvPr id="3" name="内容占位符 2"/>
          <p:cNvSpPr>
            <a:spLocks noGrp="1"/>
          </p:cNvSpPr>
          <p:nvPr>
            <p:ph idx="1"/>
          </p:nvPr>
        </p:nvSpPr>
        <p:spPr>
          <a:xfrm>
            <a:off x="628650" y="1442196"/>
            <a:ext cx="8047806" cy="4935634"/>
          </a:xfrm>
        </p:spPr>
        <p:txBody>
          <a:bodyPr/>
          <a:lstStyle/>
          <a:p>
            <a:r>
              <a:rPr lang="zh-CN" altLang="en-US" b="0" dirty="0"/>
              <a:t>尽量使用对象引用作为参数，这样做还可以减少时间开销</a:t>
            </a:r>
            <a:endParaRPr lang="en-US" altLang="zh-CN" b="0" dirty="0"/>
          </a:p>
        </p:txBody>
      </p:sp>
      <p:sp>
        <p:nvSpPr>
          <p:cNvPr id="4" name="矩形 3"/>
          <p:cNvSpPr/>
          <p:nvPr/>
        </p:nvSpPr>
        <p:spPr>
          <a:xfrm>
            <a:off x="1259632" y="2176983"/>
            <a:ext cx="7577930" cy="4924425"/>
          </a:xfrm>
          <a:prstGeom prst="rect">
            <a:avLst/>
          </a:prstGeom>
        </p:spPr>
        <p:txBody>
          <a:bodyPr wrap="square">
            <a:spAutoFit/>
          </a:bodyPr>
          <a:lstStyle/>
          <a:p>
            <a:r>
              <a:rPr lang="en-US" altLang="zh-CN" sz="1600" dirty="0">
                <a:solidFill>
                  <a:srgbClr val="00B050"/>
                </a:solidFill>
                <a:latin typeface="Consolas" panose="020B0609020204030204" pitchFamily="49" charset="0"/>
              </a:rPr>
              <a:t>#include &lt;iostream&gt;</a:t>
            </a:r>
            <a:endParaRPr lang="en-US" altLang="zh-CN" sz="1600" dirty="0">
              <a:solidFill>
                <a:srgbClr val="00B050"/>
              </a:solidFill>
              <a:latin typeface="Consolas" panose="020B0609020204030204" pitchFamily="49" charset="0"/>
            </a:endParaRPr>
          </a:p>
          <a:p>
            <a:r>
              <a:rPr lang="en-US" altLang="zh-CN" sz="1600" dirty="0">
                <a:solidFill>
                  <a:srgbClr val="C00000"/>
                </a:solidFill>
                <a:latin typeface="Consolas" panose="020B0609020204030204" pitchFamily="49" charset="0"/>
              </a:rPr>
              <a:t>using namespace </a:t>
            </a:r>
            <a:r>
              <a:rPr lang="en-US" altLang="zh-CN" sz="1600" dirty="0">
                <a:latin typeface="Consolas" panose="020B0609020204030204" pitchFamily="49" charset="0"/>
              </a:rPr>
              <a:t>std;</a:t>
            </a:r>
            <a:endParaRPr lang="en-US" altLang="zh-CN" sz="1600" dirty="0">
              <a:latin typeface="Consolas" panose="020B0609020204030204" pitchFamily="49" charset="0"/>
            </a:endParaRP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class A {</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public:</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int *data;</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A(</a:t>
            </a:r>
            <a:r>
              <a:rPr lang="en-US" altLang="zh-CN" sz="1600" b="1" dirty="0" err="1">
                <a:solidFill>
                  <a:srgbClr val="6E200D"/>
                </a:solidFill>
                <a:latin typeface="Consolas" panose="020B0609020204030204" pitchFamily="49" charset="0"/>
              </a:rPr>
              <a:t>int</a:t>
            </a:r>
            <a:r>
              <a:rPr lang="zh-CN" altLang="en-US" sz="1600" b="1" dirty="0">
                <a:solidFill>
                  <a:srgbClr val="6E200D"/>
                </a:solidFill>
                <a:latin typeface="Consolas" panose="020B0609020204030204" pitchFamily="49" charset="0"/>
              </a:rPr>
              <a:t> </a:t>
            </a:r>
            <a:r>
              <a:rPr lang="en-US" altLang="zh-CN" sz="1600" b="1" dirty="0">
                <a:solidFill>
                  <a:srgbClr val="6E200D"/>
                </a:solidFill>
                <a:latin typeface="Consolas" panose="020B0609020204030204" pitchFamily="49" charset="0"/>
              </a:rPr>
              <a:t>d) {data = new int(d);}</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a:t>
            </a:r>
            <a:r>
              <a:rPr lang="en-US" altLang="zh-CN" sz="1600" b="1" dirty="0">
                <a:solidFill>
                  <a:srgbClr val="FF0000"/>
                </a:solidFill>
                <a:latin typeface="Consolas" panose="020B0609020204030204" pitchFamily="49" charset="0"/>
              </a:rPr>
              <a:t>~A() {delete data;} </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注意这里，释放之前申请的内存</a:t>
            </a:r>
            <a:endParaRPr lang="en-US" altLang="zh-CN" sz="1600" b="1" dirty="0">
              <a:solidFill>
                <a:srgbClr val="00CC00"/>
              </a:solidFill>
              <a:latin typeface="Consolas" panose="020B0609020204030204" pitchFamily="49" charset="0"/>
            </a:endParaRPr>
          </a:p>
          <a:p>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void fun(</a:t>
            </a:r>
            <a:r>
              <a:rPr lang="en-US" altLang="zh-CN" sz="1600" b="1" dirty="0">
                <a:solidFill>
                  <a:srgbClr val="FF0000"/>
                </a:solidFill>
                <a:latin typeface="Consolas" panose="020B0609020204030204" pitchFamily="49" charset="0"/>
              </a:rPr>
              <a:t>A &amp;a</a:t>
            </a:r>
            <a:r>
              <a:rPr lang="en-US" altLang="zh-CN" sz="1600" b="1" dirty="0">
                <a:solidFill>
                  <a:srgbClr val="6E200D"/>
                </a:solidFill>
                <a:latin typeface="Consolas" panose="020B0609020204030204" pitchFamily="49" charset="0"/>
              </a:rPr>
              <a:t>) { </a:t>
            </a:r>
            <a:r>
              <a:rPr lang="en-US" altLang="zh-CN" sz="1600" b="1" dirty="0">
                <a:solidFill>
                  <a:srgbClr val="00CC00"/>
                </a:solidFill>
                <a:latin typeface="Consolas" panose="020B0609020204030204" pitchFamily="49" charset="0"/>
              </a:rPr>
              <a:t>// </a:t>
            </a:r>
            <a:r>
              <a:rPr lang="zh-CN" altLang="en-US" sz="1600" b="1" dirty="0">
                <a:solidFill>
                  <a:srgbClr val="00CC00"/>
                </a:solidFill>
                <a:latin typeface="Consolas" panose="020B0609020204030204" pitchFamily="49" charset="0"/>
              </a:rPr>
              <a:t>这种情况下，程序不会出现问题</a:t>
            </a:r>
            <a:endParaRPr lang="en-US" altLang="zh-CN" sz="1600" b="1" dirty="0">
              <a:solidFill>
                <a:srgbClr val="00CC00"/>
              </a:solidFill>
              <a:latin typeface="Consolas" panose="020B0609020204030204" pitchFamily="49" charset="0"/>
            </a:endParaRPr>
          </a:p>
          <a:p>
            <a:r>
              <a:rPr lang="en-US" altLang="zh-CN" sz="1600" b="1" dirty="0">
                <a:solidFill>
                  <a:srgbClr val="6E200D"/>
                </a:solidFill>
                <a:latin typeface="Consolas" panose="020B0609020204030204" pitchFamily="49" charset="0"/>
              </a:rPr>
              <a:t>    </a:t>
            </a:r>
            <a:r>
              <a:rPr lang="en-US" altLang="zh-CN" sz="1600" b="1" dirty="0" err="1">
                <a:solidFill>
                  <a:srgbClr val="6E200D"/>
                </a:solidFill>
                <a:latin typeface="Consolas" panose="020B0609020204030204" pitchFamily="49" charset="0"/>
              </a:rPr>
              <a:t>cout</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a.data</a:t>
            </a:r>
            <a:r>
              <a:rPr lang="en-US" altLang="zh-CN" sz="1600" b="1" dirty="0">
                <a:solidFill>
                  <a:srgbClr val="6E200D"/>
                </a:solidFill>
                <a:latin typeface="Consolas" panose="020B0609020204030204" pitchFamily="49" charset="0"/>
              </a:rPr>
              <a:t>) &lt;&lt; </a:t>
            </a:r>
            <a:r>
              <a:rPr lang="en-US" altLang="zh-CN" sz="1600" b="1" dirty="0" err="1">
                <a:solidFill>
                  <a:srgbClr val="6E200D"/>
                </a:solidFill>
                <a:latin typeface="Consolas" panose="020B0609020204030204" pitchFamily="49" charset="0"/>
              </a:rPr>
              <a:t>endl</a:t>
            </a:r>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a:p>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int main() {</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A </a:t>
            </a:r>
            <a:r>
              <a:rPr lang="en-US" altLang="zh-CN" sz="1600" b="1" dirty="0" err="1">
                <a:solidFill>
                  <a:srgbClr val="6E200D"/>
                </a:solidFill>
                <a:latin typeface="Consolas" panose="020B0609020204030204" pitchFamily="49" charset="0"/>
              </a:rPr>
              <a:t>object_a</a:t>
            </a:r>
            <a:r>
              <a:rPr lang="en-US" altLang="zh-CN" sz="1600" b="1" dirty="0">
                <a:solidFill>
                  <a:srgbClr val="6E200D"/>
                </a:solidFill>
                <a:latin typeface="Consolas" panose="020B0609020204030204" pitchFamily="49" charset="0"/>
              </a:rPr>
              <a:t>(3);</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fun(</a:t>
            </a:r>
            <a:r>
              <a:rPr lang="en-US" altLang="zh-CN" sz="1600" b="1" dirty="0" err="1">
                <a:solidFill>
                  <a:srgbClr val="6E200D"/>
                </a:solidFill>
                <a:latin typeface="Consolas" panose="020B0609020204030204" pitchFamily="49" charset="0"/>
              </a:rPr>
              <a:t>object_a</a:t>
            </a:r>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    return 0;</a:t>
            </a:r>
            <a:endParaRPr lang="en-US" altLang="zh-CN" sz="1600" b="1" dirty="0">
              <a:solidFill>
                <a:srgbClr val="6E200D"/>
              </a:solidFill>
              <a:latin typeface="Consolas" panose="020B0609020204030204" pitchFamily="49" charset="0"/>
            </a:endParaRPr>
          </a:p>
          <a:p>
            <a:r>
              <a:rPr lang="en-US" altLang="zh-CN" sz="1600" b="1" dirty="0">
                <a:solidFill>
                  <a:srgbClr val="6E200D"/>
                </a:solidFill>
                <a:latin typeface="Consolas" panose="020B0609020204030204" pitchFamily="49" charset="0"/>
              </a:rPr>
              <a:t>}</a:t>
            </a:r>
            <a:endParaRPr lang="en-US" altLang="zh-CN" sz="1600" b="1" dirty="0">
              <a:solidFill>
                <a:srgbClr val="6E200D"/>
              </a:solidFill>
              <a:latin typeface="Consolas" panose="020B0609020204030204" pitchFamily="49"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115616" y="3640438"/>
            <a:ext cx="4320480" cy="1264988"/>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圆角矩形 6"/>
          <p:cNvSpPr/>
          <p:nvPr/>
        </p:nvSpPr>
        <p:spPr>
          <a:xfrm>
            <a:off x="1125296" y="5160617"/>
            <a:ext cx="4320480" cy="1264988"/>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p:txBody>
          <a:bodyPr/>
          <a:lstStyle/>
          <a:p>
            <a:r>
              <a:rPr kumimoji="1" lang="zh-CN" altLang="en-US"/>
              <a:t>友元</a:t>
            </a:r>
            <a:endParaRPr kumimoji="1" lang="zh-CN" altLang="en-US"/>
          </a:p>
        </p:txBody>
      </p:sp>
      <p:sp>
        <p:nvSpPr>
          <p:cNvPr id="3" name="内容占位符 2"/>
          <p:cNvSpPr>
            <a:spLocks noGrp="1"/>
          </p:cNvSpPr>
          <p:nvPr>
            <p:ph idx="1"/>
          </p:nvPr>
        </p:nvSpPr>
        <p:spPr>
          <a:xfrm>
            <a:off x="611560" y="1268760"/>
            <a:ext cx="8047806" cy="4749029"/>
          </a:xfrm>
        </p:spPr>
        <p:txBody>
          <a:bodyPr/>
          <a:lstStyle/>
          <a:p>
            <a:r>
              <a:rPr kumimoji="1" lang="zh-CN" altLang="en-US" dirty="0"/>
              <a:t>友元</a:t>
            </a:r>
            <a:endParaRPr kumimoji="1" lang="en-US" altLang="zh-CN" dirty="0"/>
          </a:p>
          <a:p>
            <a:pPr lvl="1"/>
            <a:r>
              <a:rPr kumimoji="1" lang="zh-CN" altLang="en-US" dirty="0"/>
              <a:t>被声明为友元的函数或类，具有对</a:t>
            </a:r>
            <a:r>
              <a:rPr lang="zh-CN" altLang="en-US" dirty="0">
                <a:solidFill>
                  <a:srgbClr val="FF0000"/>
                </a:solidFill>
              </a:rPr>
              <a:t>出现友元声明的类</a:t>
            </a:r>
            <a:r>
              <a:rPr lang="zh-CN" altLang="en-US" dirty="0"/>
              <a:t>的</a:t>
            </a:r>
            <a:r>
              <a:rPr lang="en-US" altLang="zh-CN" dirty="0"/>
              <a:t>private</a:t>
            </a:r>
            <a:r>
              <a:rPr lang="zh-CN" altLang="en-US" dirty="0"/>
              <a:t>及</a:t>
            </a:r>
            <a:r>
              <a:rPr lang="en-US" altLang="zh-CN" dirty="0"/>
              <a:t>protected</a:t>
            </a:r>
            <a:r>
              <a:rPr lang="zh-CN" altLang="en-US" dirty="0"/>
              <a:t>成员的访问权限，即可以访问该类的一切成员。</a:t>
            </a:r>
            <a:endParaRPr lang="en-US" altLang="zh-CN" dirty="0"/>
          </a:p>
          <a:p>
            <a:pPr lvl="1"/>
            <a:r>
              <a:rPr kumimoji="1" lang="zh-CN" altLang="en-US" dirty="0"/>
              <a:t>友元的声明只能在</a:t>
            </a:r>
            <a:r>
              <a:rPr kumimoji="1" lang="zh-CN" altLang="en-US" dirty="0">
                <a:solidFill>
                  <a:srgbClr val="FF0000"/>
                </a:solidFill>
              </a:rPr>
              <a:t>类内</a:t>
            </a:r>
            <a:r>
              <a:rPr kumimoji="1" lang="zh-CN" altLang="en-US" dirty="0"/>
              <a:t>进行。</a:t>
            </a:r>
            <a:endParaRPr kumimoji="1" lang="en-US" altLang="zh-CN" dirty="0"/>
          </a:p>
          <a:p>
            <a:pPr lvl="1"/>
            <a:endParaRPr lang="en-US" altLang="zh-CN" dirty="0"/>
          </a:p>
          <a:p>
            <a:pPr lvl="1"/>
            <a:endParaRPr kumimoji="1" lang="zh-CN" altLang="en-US" dirty="0"/>
          </a:p>
        </p:txBody>
      </p:sp>
      <p:sp>
        <p:nvSpPr>
          <p:cNvPr id="6" name="矩形 5"/>
          <p:cNvSpPr/>
          <p:nvPr/>
        </p:nvSpPr>
        <p:spPr>
          <a:xfrm>
            <a:off x="1403648" y="3676180"/>
            <a:ext cx="4572000" cy="2585323"/>
          </a:xfrm>
          <a:prstGeom prst="rect">
            <a:avLst/>
          </a:prstGeom>
        </p:spPr>
        <p:txBody>
          <a:bodyPr>
            <a:spAutoFit/>
          </a:bodyPr>
          <a:lstStyle/>
          <a:p>
            <a:r>
              <a:rPr lang="zh-CN" altLang="en-US" dirty="0">
                <a:solidFill>
                  <a:srgbClr val="C00000"/>
                </a:solidFill>
                <a:latin typeface="Consolas" panose="020B0609020204030204" pitchFamily="49" charset="0"/>
              </a:rPr>
              <a:t>class</a:t>
            </a:r>
            <a:r>
              <a:rPr lang="zh-CN" altLang="en-US" dirty="0">
                <a:latin typeface="Consolas" panose="020B0609020204030204" pitchFamily="49" charset="0"/>
              </a:rPr>
              <a:t> </a:t>
            </a:r>
            <a:r>
              <a:rPr lang="en-US" altLang="zh-CN" dirty="0">
                <a:latin typeface="Consolas" panose="020B0609020204030204" pitchFamily="49" charset="0"/>
              </a:rPr>
              <a:t>A</a:t>
            </a:r>
            <a:r>
              <a:rPr lang="zh-CN" altLang="en-US" dirty="0">
                <a:latin typeface="Consolas" panose="020B0609020204030204" pitchFamily="49" charset="0"/>
              </a:rPr>
              <a:t> {</a:t>
            </a:r>
            <a:endParaRPr lang="zh-CN" altLang="en-US" dirty="0">
              <a:latin typeface="Consolas" panose="020B0609020204030204" pitchFamily="49" charset="0"/>
            </a:endParaRPr>
          </a:p>
          <a:p>
            <a:r>
              <a:rPr lang="zh-CN" altLang="en-US" dirty="0">
                <a:latin typeface="Consolas" panose="020B0609020204030204" pitchFamily="49" charset="0"/>
              </a:rPr>
              <a:t>    </a:t>
            </a:r>
            <a:r>
              <a:rPr lang="zh-CN" altLang="en-US" dirty="0">
                <a:solidFill>
                  <a:srgbClr val="C00000"/>
                </a:solidFill>
                <a:latin typeface="Consolas" panose="020B0609020204030204" pitchFamily="49" charset="0"/>
              </a:rPr>
              <a:t>int</a:t>
            </a:r>
            <a:r>
              <a:rPr lang="zh-CN" altLang="en-US" dirty="0">
                <a:latin typeface="Consolas" panose="020B0609020204030204" pitchFamily="49" charset="0"/>
              </a:rPr>
              <a:t> data;</a:t>
            </a:r>
            <a:r>
              <a:rPr lang="en-US" altLang="zh-CN" dirty="0">
                <a:latin typeface="Consolas" panose="020B0609020204030204" pitchFamily="49" charset="0"/>
              </a:rPr>
              <a:t>//</a:t>
            </a:r>
            <a:r>
              <a:rPr lang="zh-CN" altLang="en-US" b="1" dirty="0">
                <a:solidFill>
                  <a:srgbClr val="7030A0"/>
                </a:solidFill>
                <a:latin typeface="Consolas" panose="020B0609020204030204" pitchFamily="49" charset="0"/>
              </a:rPr>
              <a:t>默认私有成员</a:t>
            </a:r>
            <a:r>
              <a:rPr lang="zh-CN" altLang="en-US"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friend</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a:t>
            </a:r>
            <a:endParaRPr lang="en-US" altLang="zh-CN" dirty="0">
              <a:latin typeface="Consolas" panose="020B0609020204030204" pitchFamily="49" charset="0"/>
            </a:endParaRPr>
          </a:p>
          <a:p>
            <a:r>
              <a:rPr lang="zh-CN" altLang="en-US"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void</a:t>
            </a:r>
            <a:r>
              <a:rPr lang="en-US" altLang="zh-CN" dirty="0">
                <a:latin typeface="Consolas" panose="020B0609020204030204" pitchFamily="49" charset="0"/>
              </a:rPr>
              <a:t> foo(A &amp;a)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solidFill>
                  <a:srgbClr val="FF0000"/>
                </a:solidFill>
                <a:latin typeface="Consolas" panose="020B0609020204030204" pitchFamily="49" charset="0"/>
              </a:rPr>
              <a:t>a.data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a:t>
            </a:r>
            <a:endParaRPr lang="en-US" altLang="zh-CN" dirty="0">
              <a:latin typeface="Consolas" panose="020B0609020204030204" pitchFamily="49" charset="0"/>
            </a:endParaRPr>
          </a:p>
          <a:p>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8" name="矩形 7"/>
          <p:cNvSpPr/>
          <p:nvPr/>
        </p:nvSpPr>
        <p:spPr>
          <a:xfrm>
            <a:off x="5705408" y="4645675"/>
            <a:ext cx="3180422" cy="923330"/>
          </a:xfrm>
          <a:prstGeom prst="rect">
            <a:avLst/>
          </a:prstGeom>
        </p:spPr>
        <p:txBody>
          <a:bodyPr wrap="none">
            <a:spAutoFit/>
          </a:bodyPr>
          <a:lstStyle/>
          <a:p>
            <a:pPr marL="0" indent="0">
              <a:buNone/>
            </a:pPr>
            <a:r>
              <a:rPr kumimoji="1" lang="zh-CN" altLang="en-US" b="1" dirty="0">
                <a:solidFill>
                  <a:srgbClr val="FF0000"/>
                </a:solidFill>
              </a:rPr>
              <a:t>函数</a:t>
            </a:r>
            <a:r>
              <a:rPr kumimoji="1" lang="en-US" altLang="zh-CN" b="1" dirty="0">
                <a:solidFill>
                  <a:srgbClr val="FF0000"/>
                </a:solidFill>
              </a:rPr>
              <a:t>foo</a:t>
            </a:r>
            <a:r>
              <a:rPr kumimoji="1" lang="zh-CN" altLang="en-US" b="1" dirty="0">
                <a:solidFill>
                  <a:srgbClr val="FF0000"/>
                </a:solidFill>
              </a:rPr>
              <a:t> 是 类</a:t>
            </a:r>
            <a:r>
              <a:rPr kumimoji="1" lang="en-US" altLang="zh-CN" b="1" dirty="0">
                <a:solidFill>
                  <a:srgbClr val="FF0000"/>
                </a:solidFill>
              </a:rPr>
              <a:t>A</a:t>
            </a:r>
            <a:r>
              <a:rPr kumimoji="1" lang="zh-CN" altLang="en-US" b="1" dirty="0">
                <a:solidFill>
                  <a:srgbClr val="FF0000"/>
                </a:solidFill>
              </a:rPr>
              <a:t>的朋友因此</a:t>
            </a:r>
            <a:endParaRPr kumimoji="1" lang="en-US" altLang="zh-CN" b="1" dirty="0">
              <a:solidFill>
                <a:srgbClr val="FF0000"/>
              </a:solidFill>
            </a:endParaRPr>
          </a:p>
          <a:p>
            <a:pPr marL="0" indent="0">
              <a:buNone/>
            </a:pPr>
            <a:r>
              <a:rPr kumimoji="1" lang="zh-CN" altLang="en-US" b="1" dirty="0">
                <a:solidFill>
                  <a:srgbClr val="FF0000"/>
                </a:solidFill>
              </a:rPr>
              <a:t>在</a:t>
            </a:r>
            <a:r>
              <a:rPr kumimoji="1" lang="en-US" altLang="zh-CN" b="1" dirty="0">
                <a:solidFill>
                  <a:srgbClr val="FF0000"/>
                </a:solidFill>
              </a:rPr>
              <a:t>foo</a:t>
            </a:r>
            <a:r>
              <a:rPr kumimoji="1" lang="zh-CN" altLang="en-US" b="1" dirty="0">
                <a:solidFill>
                  <a:srgbClr val="FF0000"/>
                </a:solidFill>
              </a:rPr>
              <a:t>内可以访问</a:t>
            </a:r>
            <a:r>
              <a:rPr kumimoji="1" lang="en-US" altLang="zh-CN" b="1" dirty="0">
                <a:solidFill>
                  <a:srgbClr val="FF0000"/>
                </a:solidFill>
              </a:rPr>
              <a:t>A</a:t>
            </a:r>
            <a:r>
              <a:rPr kumimoji="1" lang="zh-CN" altLang="en-US" b="1" dirty="0">
                <a:solidFill>
                  <a:srgbClr val="FF0000"/>
                </a:solidFill>
              </a:rPr>
              <a:t>的私有成员</a:t>
            </a:r>
            <a:endParaRPr kumimoji="1" lang="en-US" altLang="zh-CN" b="1" dirty="0">
              <a:solidFill>
                <a:srgbClr val="FF0000"/>
              </a:solidFill>
            </a:endParaRPr>
          </a:p>
          <a:p>
            <a:pPr marL="0" indent="0">
              <a:buNone/>
            </a:pPr>
            <a:r>
              <a:rPr kumimoji="1" lang="zh-CN" altLang="en-US" b="1" dirty="0">
                <a:solidFill>
                  <a:srgbClr val="FF0000"/>
                </a:solidFill>
              </a:rPr>
              <a:t>和保护成员</a:t>
            </a:r>
            <a:endParaRPr kumimoji="1" lang="zh-CN" altLang="en-US" b="1" dirty="0">
              <a:solidFill>
                <a:srgbClr val="FF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en-US" altLang="zh-CN" dirty="0"/>
              <a:t>new</a:t>
            </a:r>
            <a:endParaRPr kumimoji="1" lang="en-US" altLang="zh-CN" dirty="0"/>
          </a:p>
          <a:p>
            <a:pPr lvl="1"/>
            <a:r>
              <a:rPr kumimoji="1" lang="zh-CN" altLang="en-US" dirty="0"/>
              <a:t>生成一个类对象，并返回地址（构造函数会被调用）</a:t>
            </a:r>
            <a:endParaRPr kumimoji="1" lang="en-US" altLang="zh-CN" dirty="0"/>
          </a:p>
          <a:p>
            <a:pPr lvl="1"/>
            <a:endParaRPr kumimoji="1" lang="en-US" altLang="zh-CN" dirty="0"/>
          </a:p>
          <a:p>
            <a:pPr lvl="1"/>
            <a:endParaRPr kumimoji="1" lang="en-US" altLang="zh-CN" dirty="0"/>
          </a:p>
          <a:p>
            <a:r>
              <a:rPr kumimoji="1" lang="en-US" altLang="zh-CN" dirty="0"/>
              <a:t>delete</a:t>
            </a:r>
            <a:endParaRPr kumimoji="1" lang="en-US" altLang="zh-CN" dirty="0"/>
          </a:p>
          <a:p>
            <a:pPr lvl="1"/>
            <a:r>
              <a:rPr kumimoji="1" lang="zh-CN" altLang="en-US" dirty="0"/>
              <a:t>删除该类对象，释放内存资源（析构函数会被调用）</a:t>
            </a:r>
            <a:endParaRPr kumimoji="1" lang="en-US" altLang="zh-CN" dirty="0"/>
          </a:p>
          <a:p>
            <a:pPr lvl="2"/>
            <a:endParaRPr kumimoji="1" lang="en-US" altLang="zh-CN" dirty="0"/>
          </a:p>
        </p:txBody>
      </p:sp>
      <p:sp>
        <p:nvSpPr>
          <p:cNvPr id="4" name="矩形 3"/>
          <p:cNvSpPr/>
          <p:nvPr/>
        </p:nvSpPr>
        <p:spPr>
          <a:xfrm>
            <a:off x="1835696" y="2276872"/>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A(some parameters);</a:t>
            </a:r>
            <a:endParaRPr lang="is-IS" altLang="zh-CN" dirty="0">
              <a:solidFill>
                <a:srgbClr val="000000"/>
              </a:solidFill>
              <a:latin typeface="Consolas" panose="020B0609020204030204" pitchFamily="49" charset="0"/>
            </a:endParaRPr>
          </a:p>
        </p:txBody>
      </p:sp>
      <p:sp>
        <p:nvSpPr>
          <p:cNvPr id="5" name="矩形 4"/>
          <p:cNvSpPr/>
          <p:nvPr/>
        </p:nvSpPr>
        <p:spPr>
          <a:xfrm>
            <a:off x="1835696" y="3877954"/>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4" name="矩形 3"/>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grpSp>
        <p:nvGrpSpPr>
          <p:cNvPr id="6" name="组合 5"/>
          <p:cNvGrpSpPr/>
          <p:nvPr/>
        </p:nvGrpSpPr>
        <p:grpSpPr>
          <a:xfrm>
            <a:off x="5487649" y="3063366"/>
            <a:ext cx="1358874" cy="2525874"/>
            <a:chOff x="753036" y="2353235"/>
            <a:chExt cx="1210236" cy="1936377"/>
          </a:xfrm>
        </p:grpSpPr>
        <p:sp>
          <p:nvSpPr>
            <p:cNvPr id="8" name="矩形 7"/>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0" name="文本框 9"/>
          <p:cNvSpPr txBox="1"/>
          <p:nvPr/>
        </p:nvSpPr>
        <p:spPr>
          <a:xfrm>
            <a:off x="395536" y="2924048"/>
            <a:ext cx="3456384" cy="163121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①调用</a:t>
            </a:r>
            <a:r>
              <a:rPr lang="en-US" altLang="zh-CN" sz="2000" b="1" dirty="0">
                <a:latin typeface="华文楷体" panose="02010600040101010101" pitchFamily="2" charset="-122"/>
                <a:ea typeface="华文楷体" panose="02010600040101010101" pitchFamily="2" charset="-122"/>
              </a:rPr>
              <a:t>operator new[ ] </a:t>
            </a:r>
            <a:r>
              <a:rPr lang="zh-CN" altLang="en-US" sz="2000" b="1" dirty="0">
                <a:latin typeface="华文楷体" panose="02010600040101010101" pitchFamily="2" charset="-122"/>
                <a:ea typeface="华文楷体" panose="02010600040101010101" pitchFamily="2" charset="-122"/>
              </a:rPr>
              <a:t>标准库函数来分配足够大的原始未类型化的内存。</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注意要多出</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个字节来存放数组的大小。</a:t>
            </a:r>
            <a:endParaRPr lang="zh-CN" altLang="en-US" sz="2000" b="1" dirty="0">
              <a:latin typeface="华文楷体" panose="02010600040101010101" pitchFamily="2" charset="-122"/>
              <a:ea typeface="华文楷体" panose="02010600040101010101" pitchFamily="2" charset="-122"/>
            </a:endParaRPr>
          </a:p>
        </p:txBody>
      </p:sp>
      <p:sp>
        <p:nvSpPr>
          <p:cNvPr id="11" name="文本框 10"/>
          <p:cNvSpPr txBox="1"/>
          <p:nvPr/>
        </p:nvSpPr>
        <p:spPr>
          <a:xfrm>
            <a:off x="4145101" y="298884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p:cNvGrpSpPr/>
          <p:nvPr/>
        </p:nvGrpSpPr>
        <p:grpSpPr>
          <a:xfrm>
            <a:off x="5487649" y="3063366"/>
            <a:ext cx="1358874" cy="2525874"/>
            <a:chOff x="753036" y="2353235"/>
            <a:chExt cx="1210236" cy="1936377"/>
          </a:xfrm>
        </p:grpSpPr>
        <p:sp>
          <p:nvSpPr>
            <p:cNvPr id="8" name="矩形 7"/>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p:cNvSpPr txBox="1"/>
          <p:nvPr/>
        </p:nvSpPr>
        <p:spPr>
          <a:xfrm>
            <a:off x="395536" y="2924048"/>
            <a:ext cx="3123397"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②在刚分配的内存上运行构造函数对新建的对象进行初始化构造。</a:t>
            </a:r>
            <a:endParaRPr lang="zh-CN" altLang="en-US" sz="2000" b="1" dirty="0">
              <a:latin typeface="华文楷体" panose="02010600040101010101" pitchFamily="2" charset="-122"/>
              <a:ea typeface="华文楷体" panose="02010600040101010101" pitchFamily="2" charset="-122"/>
            </a:endParaRPr>
          </a:p>
        </p:txBody>
      </p:sp>
      <p:sp>
        <p:nvSpPr>
          <p:cNvPr id="11" name="文本框 10"/>
          <p:cNvSpPr txBox="1"/>
          <p:nvPr/>
        </p:nvSpPr>
        <p:spPr>
          <a:xfrm>
            <a:off x="4145101" y="298884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484031" y="3059810"/>
            <a:ext cx="1362492" cy="2529430"/>
            <a:chOff x="3957918" y="441380"/>
            <a:chExt cx="1210236" cy="1936377"/>
          </a:xfrm>
        </p:grpSpPr>
        <p:sp>
          <p:nvSpPr>
            <p:cNvPr id="14" name="矩形 13"/>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6" name="矩形: 圆角 15"/>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内容占位符 2"/>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21" name="矩形 20"/>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p:cNvGrpSpPr/>
          <p:nvPr/>
        </p:nvGrpSpPr>
        <p:grpSpPr>
          <a:xfrm>
            <a:off x="5487649" y="3063366"/>
            <a:ext cx="1358874" cy="2525874"/>
            <a:chOff x="753036" y="2353235"/>
            <a:chExt cx="1210236" cy="1936377"/>
          </a:xfrm>
        </p:grpSpPr>
        <p:sp>
          <p:nvSpPr>
            <p:cNvPr id="8" name="矩形 7"/>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p:cNvSpPr txBox="1"/>
          <p:nvPr/>
        </p:nvSpPr>
        <p:spPr>
          <a:xfrm>
            <a:off x="395536" y="2924048"/>
            <a:ext cx="3123397" cy="707886"/>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③返回指向新分配并构造好的对象数组的指针。</a:t>
            </a:r>
            <a:endParaRPr lang="zh-CN" altLang="en-US" sz="2000" b="1" dirty="0">
              <a:latin typeface="华文楷体" panose="02010600040101010101" pitchFamily="2" charset="-122"/>
              <a:ea typeface="华文楷体" panose="02010600040101010101" pitchFamily="2" charset="-122"/>
            </a:endParaRPr>
          </a:p>
        </p:txBody>
      </p:sp>
      <p:sp>
        <p:nvSpPr>
          <p:cNvPr id="12" name="文本框 11"/>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3" name="组合 12"/>
          <p:cNvGrpSpPr/>
          <p:nvPr/>
        </p:nvGrpSpPr>
        <p:grpSpPr>
          <a:xfrm>
            <a:off x="5484031" y="3059810"/>
            <a:ext cx="1362492" cy="2529430"/>
            <a:chOff x="3957918" y="441380"/>
            <a:chExt cx="1210236" cy="1936377"/>
          </a:xfrm>
        </p:grpSpPr>
        <p:sp>
          <p:nvSpPr>
            <p:cNvPr id="14" name="矩形 13"/>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6" name="矩形: 圆角 15"/>
            <p:cNvSpPr/>
            <p:nvPr/>
          </p:nvSpPr>
          <p:spPr>
            <a:xfrm>
              <a:off x="3957918" y="952468"/>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20" name="连接符: 肘形 19"/>
          <p:cNvCxnSpPr>
            <a:stCxn id="19"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内容占位符 2"/>
          <p:cNvSpPr>
            <a:spLocks noGrp="1"/>
          </p:cNvSpPr>
          <p:nvPr>
            <p:ph idx="1"/>
          </p:nvPr>
        </p:nvSpPr>
        <p:spPr>
          <a:xfrm>
            <a:off x="611560" y="1268760"/>
            <a:ext cx="8532440" cy="4749029"/>
          </a:xfrm>
        </p:spPr>
        <p:txBody>
          <a:bodyPr/>
          <a:lstStyle/>
          <a:p>
            <a:r>
              <a:rPr kumimoji="1" lang="zh-CN" altLang="en-US" dirty="0"/>
              <a:t>实例：生成一个类对象的数组</a:t>
            </a:r>
            <a:endParaRPr kumimoji="1" lang="en-US" altLang="zh-CN" dirty="0"/>
          </a:p>
          <a:p>
            <a:pPr lvl="1"/>
            <a:r>
              <a:rPr kumimoji="1" lang="zh-CN" altLang="en-US" sz="2000" b="1" dirty="0"/>
              <a:t>注意</a:t>
            </a:r>
            <a:r>
              <a:rPr kumimoji="1" lang="zh-CN" altLang="en-US" sz="2000" dirty="0"/>
              <a:t>：该实例的实现细节和编译器实现有关，并不通用于所有编译器</a:t>
            </a:r>
            <a:endParaRPr kumimoji="1" lang="en-US" altLang="zh-CN" sz="2000" dirty="0"/>
          </a:p>
          <a:p>
            <a:pPr lvl="1"/>
            <a:endParaRPr kumimoji="1" lang="en-US" altLang="zh-CN" dirty="0"/>
          </a:p>
          <a:p>
            <a:pPr lvl="2"/>
            <a:endParaRPr kumimoji="1" lang="en-US" altLang="zh-CN" dirty="0"/>
          </a:p>
        </p:txBody>
      </p:sp>
      <p:sp>
        <p:nvSpPr>
          <p:cNvPr id="22" name="矩形 21"/>
          <p:cNvSpPr/>
          <p:nvPr/>
        </p:nvSpPr>
        <p:spPr>
          <a:xfrm>
            <a:off x="3231307" y="2204864"/>
            <a:ext cx="2564829" cy="369332"/>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is-IS" altLang="zh-CN" dirty="0">
              <a:solidFill>
                <a:srgbClr val="000000"/>
              </a:solidFill>
              <a:latin typeface="Consolas" panose="020B060902020403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539552" y="1124744"/>
            <a:ext cx="8532440" cy="4749029"/>
          </a:xfrm>
        </p:spPr>
        <p:txBody>
          <a:bodyPr/>
          <a:lstStyle/>
          <a:p>
            <a:pPr>
              <a:lnSpc>
                <a:spcPct val="100000"/>
              </a:lnSpc>
            </a:pPr>
            <a:r>
              <a:rPr kumimoji="1" lang="zh-CN" altLang="en-US" dirty="0"/>
              <a:t>实例：删除该对象数组及数组中的每个元素（释放内存资源）</a:t>
            </a:r>
            <a:endParaRPr kumimoji="1" lang="en-US" altLang="zh-CN" dirty="0"/>
          </a:p>
          <a:p>
            <a:pPr marL="720090" lvl="2"/>
            <a:r>
              <a:rPr kumimoji="1" lang="zh-CN" altLang="en-US" b="1" dirty="0"/>
              <a:t>注意</a:t>
            </a:r>
            <a:r>
              <a:rPr kumimoji="1" lang="zh-CN" altLang="en-US" dirty="0"/>
              <a:t>：该实例的实现细节和编译器实现有关，并不通用于所有编译器</a:t>
            </a:r>
            <a:endParaRPr kumimoji="1" lang="zh-CN" altLang="en-US" dirty="0"/>
          </a:p>
        </p:txBody>
      </p:sp>
      <p:sp>
        <p:nvSpPr>
          <p:cNvPr id="5" name="矩形 4"/>
          <p:cNvSpPr/>
          <p:nvPr/>
        </p:nvSpPr>
        <p:spPr>
          <a:xfrm>
            <a:off x="3347864" y="248291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grpSp>
        <p:nvGrpSpPr>
          <p:cNvPr id="6" name="组合 5"/>
          <p:cNvGrpSpPr/>
          <p:nvPr/>
        </p:nvGrpSpPr>
        <p:grpSpPr>
          <a:xfrm>
            <a:off x="5487649" y="3063366"/>
            <a:ext cx="1358874" cy="2525874"/>
            <a:chOff x="753036" y="2353235"/>
            <a:chExt cx="1210236" cy="1936377"/>
          </a:xfrm>
        </p:grpSpPr>
        <p:sp>
          <p:nvSpPr>
            <p:cNvPr id="8" name="矩形 7"/>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p:cNvSpPr txBox="1"/>
          <p:nvPr/>
        </p:nvSpPr>
        <p:spPr>
          <a:xfrm>
            <a:off x="323528" y="2924048"/>
            <a:ext cx="3195405" cy="1015663"/>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①对数组中各个对象运行析构函数，数组的维数保存在</a:t>
            </a:r>
            <a:r>
              <a:rPr lang="en-US" altLang="zh-CN" sz="2000" b="1" dirty="0" err="1">
                <a:latin typeface="华文楷体" panose="02010600040101010101" pitchFamily="2" charset="-122"/>
                <a:ea typeface="华文楷体" panose="02010600040101010101" pitchFamily="2" charset="-122"/>
              </a:rPr>
              <a:t>pA</a:t>
            </a:r>
            <a:r>
              <a:rPr lang="zh-CN" altLang="en-US" sz="2000" b="1" dirty="0">
                <a:latin typeface="华文楷体" panose="02010600040101010101" pitchFamily="2" charset="-122"/>
                <a:ea typeface="华文楷体" panose="02010600040101010101" pitchFamily="2" charset="-122"/>
              </a:rPr>
              <a:t>前</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个字节里。</a:t>
            </a:r>
            <a:endParaRPr lang="zh-CN" altLang="en-US" sz="2000" b="1" dirty="0">
              <a:latin typeface="华文楷体" panose="02010600040101010101" pitchFamily="2" charset="-122"/>
              <a:ea typeface="华文楷体" panose="02010600040101010101" pitchFamily="2" charset="-122"/>
            </a:endParaRPr>
          </a:p>
        </p:txBody>
      </p:sp>
      <p:sp>
        <p:nvSpPr>
          <p:cNvPr id="11" name="文本框 10"/>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484031" y="3059810"/>
            <a:ext cx="1362492" cy="2529430"/>
            <a:chOff x="3957918" y="441380"/>
            <a:chExt cx="1210236" cy="1936377"/>
          </a:xfrm>
        </p:grpSpPr>
        <p:sp>
          <p:nvSpPr>
            <p:cNvPr id="13" name="矩形 12"/>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8" name="矩形 17"/>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p:cNvCxnSpPr>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grpSp>
        <p:nvGrpSpPr>
          <p:cNvPr id="6" name="组合 5"/>
          <p:cNvGrpSpPr/>
          <p:nvPr/>
        </p:nvGrpSpPr>
        <p:grpSpPr>
          <a:xfrm>
            <a:off x="5487649" y="3063366"/>
            <a:ext cx="1358874" cy="2525874"/>
            <a:chOff x="753036" y="2353235"/>
            <a:chExt cx="1210236" cy="1936377"/>
          </a:xfrm>
        </p:grpSpPr>
        <p:sp>
          <p:nvSpPr>
            <p:cNvPr id="8" name="矩形 7"/>
            <p:cNvSpPr/>
            <p:nvPr/>
          </p:nvSpPr>
          <p:spPr>
            <a:xfrm>
              <a:off x="753036" y="2743200"/>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53036" y="2353235"/>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rgbClr val="C00000"/>
                  </a:solidFill>
                </a:rPr>
                <a:t>3</a:t>
              </a:r>
              <a:endParaRPr lang="zh-CN" altLang="en-US" sz="1400" b="1" dirty="0">
                <a:solidFill>
                  <a:srgbClr val="C00000"/>
                </a:solidFill>
              </a:endParaRPr>
            </a:p>
          </p:txBody>
        </p:sp>
      </p:grpSp>
      <p:sp>
        <p:nvSpPr>
          <p:cNvPr id="10" name="文本框 9"/>
          <p:cNvSpPr txBox="1"/>
          <p:nvPr/>
        </p:nvSpPr>
        <p:spPr>
          <a:xfrm>
            <a:off x="323528" y="2924048"/>
            <a:ext cx="3456384" cy="1323439"/>
          </a:xfrm>
          <a:prstGeom prst="rect">
            <a:avLst/>
          </a:prstGeom>
          <a:noFill/>
        </p:spPr>
        <p:txBody>
          <a:bodyPr wrap="square" rtlCol="0">
            <a:spAutoFit/>
          </a:bodyPr>
          <a:lstStyle/>
          <a:p>
            <a:r>
              <a:rPr lang="zh-CN" altLang="en-US" sz="2000" b="1" dirty="0">
                <a:latin typeface="华文楷体" panose="02010600040101010101" pitchFamily="2" charset="-122"/>
                <a:ea typeface="华文楷体" panose="02010600040101010101" pitchFamily="2" charset="-122"/>
              </a:rPr>
              <a:t>②调用</a:t>
            </a:r>
            <a:r>
              <a:rPr lang="en-US" altLang="zh-CN" sz="2000" b="1" dirty="0">
                <a:latin typeface="华文楷体" panose="02010600040101010101" pitchFamily="2" charset="-122"/>
                <a:ea typeface="华文楷体" panose="02010600040101010101" pitchFamily="2" charset="-122"/>
              </a:rPr>
              <a:t>operator delete[ ]</a:t>
            </a:r>
            <a:r>
              <a:rPr lang="zh-CN" altLang="en-US" sz="2000" b="1" dirty="0">
                <a:latin typeface="华文楷体" panose="02010600040101010101" pitchFamily="2" charset="-122"/>
                <a:ea typeface="华文楷体" panose="02010600040101010101" pitchFamily="2" charset="-122"/>
              </a:rPr>
              <a:t>标准库函数释放申请的空间。</a:t>
            </a:r>
            <a:endParaRPr lang="en-US" altLang="zh-CN" sz="20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不仅仅释放对象数组所占的空间，还有上面的</a:t>
            </a: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个字节。</a:t>
            </a:r>
            <a:endParaRPr lang="zh-CN" altLang="en-US" sz="2000" b="1" dirty="0">
              <a:latin typeface="华文楷体" panose="02010600040101010101" pitchFamily="2" charset="-122"/>
              <a:ea typeface="华文楷体" panose="02010600040101010101" pitchFamily="2" charset="-122"/>
            </a:endParaRPr>
          </a:p>
        </p:txBody>
      </p:sp>
      <p:sp>
        <p:nvSpPr>
          <p:cNvPr id="11" name="文本框 10"/>
          <p:cNvSpPr txBox="1"/>
          <p:nvPr/>
        </p:nvSpPr>
        <p:spPr>
          <a:xfrm>
            <a:off x="4142505" y="3504709"/>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484031" y="3059810"/>
            <a:ext cx="1362492" cy="2529430"/>
            <a:chOff x="3957918" y="441380"/>
            <a:chExt cx="1210236" cy="1936377"/>
          </a:xfrm>
        </p:grpSpPr>
        <p:sp>
          <p:nvSpPr>
            <p:cNvPr id="13" name="矩形 12"/>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grpSp>
      <p:sp>
        <p:nvSpPr>
          <p:cNvPr id="18" name="矩形 17"/>
          <p:cNvSpPr/>
          <p:nvPr/>
        </p:nvSpPr>
        <p:spPr>
          <a:xfrm>
            <a:off x="4142506" y="2971145"/>
            <a:ext cx="818234" cy="3899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rgbClr val="C00000"/>
                </a:solidFill>
                <a:latin typeface="微软雅黑" panose="020B0503020204020204" pitchFamily="34" charset="-122"/>
                <a:ea typeface="微软雅黑" panose="020B0503020204020204" pitchFamily="34" charset="-122"/>
              </a:rPr>
              <a:t>pA</a:t>
            </a:r>
            <a:endParaRPr lang="zh-CN" altLang="en-US" dirty="0">
              <a:solidFill>
                <a:srgbClr val="C00000"/>
              </a:solidFill>
              <a:latin typeface="微软雅黑" panose="020B0503020204020204" pitchFamily="34" charset="-122"/>
              <a:ea typeface="微软雅黑" panose="020B0503020204020204" pitchFamily="34" charset="-122"/>
            </a:endParaRPr>
          </a:p>
        </p:txBody>
      </p:sp>
      <p:cxnSp>
        <p:nvCxnSpPr>
          <p:cNvPr id="19" name="连接符: 肘形 18"/>
          <p:cNvCxnSpPr>
            <a:stCxn id="18" idx="3"/>
          </p:cNvCxnSpPr>
          <p:nvPr/>
        </p:nvCxnSpPr>
        <p:spPr>
          <a:xfrm>
            <a:off x="4960740" y="3166128"/>
            <a:ext cx="502638" cy="389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87368" y="3225681"/>
            <a:ext cx="235527" cy="26323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094295" y="3233302"/>
            <a:ext cx="221673" cy="25561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内容占位符 2"/>
          <p:cNvSpPr>
            <a:spLocks noGrp="1"/>
          </p:cNvSpPr>
          <p:nvPr>
            <p:ph idx="1"/>
          </p:nvPr>
        </p:nvSpPr>
        <p:spPr>
          <a:xfrm>
            <a:off x="539552" y="1124744"/>
            <a:ext cx="8532440" cy="4749029"/>
          </a:xfrm>
        </p:spPr>
        <p:txBody>
          <a:bodyPr/>
          <a:lstStyle/>
          <a:p>
            <a:pPr>
              <a:lnSpc>
                <a:spcPct val="100000"/>
              </a:lnSpc>
            </a:pPr>
            <a:r>
              <a:rPr kumimoji="1" lang="zh-CN" altLang="en-US" dirty="0"/>
              <a:t>实例：删除该对象数组及数组中的每个元素（释放内存资源）</a:t>
            </a:r>
            <a:endParaRPr kumimoji="1" lang="en-US" altLang="zh-CN" dirty="0"/>
          </a:p>
          <a:p>
            <a:pPr marL="720090" lvl="2"/>
            <a:r>
              <a:rPr kumimoji="1" lang="zh-CN" altLang="en-US" b="1" dirty="0"/>
              <a:t>注意</a:t>
            </a:r>
            <a:r>
              <a:rPr kumimoji="1" lang="zh-CN" altLang="en-US" dirty="0"/>
              <a:t>：该实例的实现细节和编译器实现有关，并不通用于所有编译器</a:t>
            </a:r>
            <a:endParaRPr kumimoji="1" lang="zh-CN" altLang="en-US" dirty="0"/>
          </a:p>
        </p:txBody>
      </p:sp>
      <p:sp>
        <p:nvSpPr>
          <p:cNvPr id="21" name="矩形 20"/>
          <p:cNvSpPr/>
          <p:nvPr/>
        </p:nvSpPr>
        <p:spPr>
          <a:xfrm>
            <a:off x="3347864" y="2482917"/>
            <a:ext cx="6696744" cy="369332"/>
          </a:xfrm>
          <a:prstGeom prst="rect">
            <a:avLst/>
          </a:prstGeom>
        </p:spPr>
        <p:txBody>
          <a:bodyPr wrap="square">
            <a:spAutoFit/>
          </a:bodyPr>
          <a:lstStyle/>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pPr>
              <a:lnSpc>
                <a:spcPct val="100000"/>
              </a:lnSpc>
            </a:pPr>
            <a:r>
              <a:rPr kumimoji="1" lang="en-US" altLang="zh-CN" dirty="0"/>
              <a:t>new</a:t>
            </a:r>
            <a:r>
              <a:rPr kumimoji="1" lang="zh-CN" altLang="en-US" dirty="0"/>
              <a:t>和</a:t>
            </a:r>
            <a:r>
              <a:rPr kumimoji="1" lang="en-US" altLang="zh-CN" dirty="0"/>
              <a:t>delete</a:t>
            </a:r>
            <a:r>
              <a:rPr kumimoji="1" lang="zh-CN" altLang="en-US" dirty="0"/>
              <a:t>要配套使用</a:t>
            </a:r>
            <a:endParaRPr kumimoji="1" lang="en-US" altLang="zh-CN" dirty="0"/>
          </a:p>
          <a:p>
            <a:pPr lvl="2">
              <a:lnSpc>
                <a:spcPct val="100000"/>
              </a:lnSpc>
            </a:pPr>
            <a:r>
              <a:rPr kumimoji="1" lang="en-US" altLang="zh-CN" dirty="0"/>
              <a:t>new </a:t>
            </a:r>
            <a:r>
              <a:rPr kumimoji="1" lang="zh-CN" altLang="en-US" dirty="0"/>
              <a:t>和 </a:t>
            </a:r>
            <a:r>
              <a:rPr kumimoji="1" lang="en-US" altLang="zh-CN" dirty="0"/>
              <a:t>delete</a:t>
            </a:r>
            <a:endParaRPr kumimoji="1" lang="en-US" altLang="zh-CN" dirty="0"/>
          </a:p>
          <a:p>
            <a:pPr lvl="2">
              <a:lnSpc>
                <a:spcPct val="100000"/>
              </a:lnSpc>
            </a:pPr>
            <a:r>
              <a:rPr kumimoji="1" lang="en-US" altLang="zh-CN" dirty="0"/>
              <a:t>new[] </a:t>
            </a:r>
            <a:r>
              <a:rPr kumimoji="1" lang="zh-CN" altLang="en-US" dirty="0"/>
              <a:t>和 </a:t>
            </a:r>
            <a:r>
              <a:rPr kumimoji="1" lang="en-US" altLang="zh-CN" dirty="0"/>
              <a:t>delete[]</a:t>
            </a:r>
            <a:endParaRPr kumimoji="1" lang="en-US" altLang="zh-CN" dirty="0"/>
          </a:p>
          <a:p>
            <a:pPr>
              <a:lnSpc>
                <a:spcPct val="100000"/>
              </a:lnSpc>
            </a:pPr>
            <a:endParaRPr kumimoji="1" lang="en-US" altLang="zh-CN" dirty="0"/>
          </a:p>
          <a:p>
            <a:pPr>
              <a:lnSpc>
                <a:spcPct val="100000"/>
              </a:lnSpc>
            </a:pPr>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p:txBody>
      </p:sp>
      <p:sp>
        <p:nvSpPr>
          <p:cNvPr id="6" name="矩形 5"/>
          <p:cNvSpPr/>
          <p:nvPr/>
        </p:nvSpPr>
        <p:spPr>
          <a:xfrm>
            <a:off x="1619672" y="3717032"/>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对象的</a:t>
            </a:r>
            <a:r>
              <a:rPr kumimoji="1" lang="en-US" altLang="zh-CN" dirty="0"/>
              <a:t>new</a:t>
            </a:r>
            <a:r>
              <a:rPr kumimoji="1" lang="zh-CN" altLang="en-US" dirty="0"/>
              <a:t>和</a:t>
            </a:r>
            <a:r>
              <a:rPr kumimoji="1" lang="en-US" altLang="zh-CN" dirty="0"/>
              <a:t>delete</a:t>
            </a:r>
            <a:endParaRPr kumimoji="1" lang="zh-CN" altLang="en-US" dirty="0"/>
          </a:p>
        </p:txBody>
      </p:sp>
      <p:sp>
        <p:nvSpPr>
          <p:cNvPr id="3" name="内容占位符 2"/>
          <p:cNvSpPr>
            <a:spLocks noGrp="1"/>
          </p:cNvSpPr>
          <p:nvPr>
            <p:ph idx="1"/>
          </p:nvPr>
        </p:nvSpPr>
        <p:spPr>
          <a:xfrm>
            <a:off x="611560" y="1268760"/>
            <a:ext cx="8047806" cy="5184576"/>
          </a:xfrm>
        </p:spPr>
        <p:txBody>
          <a:bodyPr/>
          <a:lstStyle/>
          <a:p>
            <a:r>
              <a:rPr kumimoji="1" lang="en-US" altLang="zh-CN" dirty="0"/>
              <a:t>new &amp; delete</a:t>
            </a:r>
            <a:endParaRPr kumimoji="1" lang="en-US" altLang="zh-CN" dirty="0"/>
          </a:p>
          <a:p>
            <a:pPr lvl="1"/>
            <a:r>
              <a:rPr kumimoji="1" lang="zh-CN" altLang="en-US" dirty="0"/>
              <a:t>如果同时使用</a:t>
            </a:r>
            <a:r>
              <a:rPr kumimoji="1" lang="en-US" altLang="zh-CN" dirty="0"/>
              <a:t>new[]</a:t>
            </a:r>
            <a:r>
              <a:rPr kumimoji="1" lang="zh-CN" altLang="en-US" dirty="0"/>
              <a:t>和</a:t>
            </a:r>
            <a:r>
              <a:rPr kumimoji="1" lang="en-US" altLang="zh-CN" dirty="0"/>
              <a:t>delete</a:t>
            </a:r>
            <a:r>
              <a:rPr kumimoji="1" lang="zh-CN" altLang="en-US" dirty="0"/>
              <a:t>，会有什么后果？</a:t>
            </a:r>
            <a:endParaRPr kumimoji="1" lang="en-US" altLang="zh-CN" dirty="0"/>
          </a:p>
          <a:p>
            <a:pPr lvl="1"/>
            <a:endParaRPr kumimoji="1" lang="en-US" altLang="zh-CN" dirty="0"/>
          </a:p>
          <a:p>
            <a:pPr lvl="1"/>
            <a:endParaRPr kumimoji="1" lang="en-US" altLang="zh-CN" dirty="0"/>
          </a:p>
          <a:p>
            <a:pPr lvl="1"/>
            <a:r>
              <a:rPr kumimoji="1" lang="zh-CN" altLang="en-US" dirty="0"/>
              <a:t>该</a:t>
            </a:r>
            <a:r>
              <a:rPr kumimoji="1" lang="en-US" altLang="zh-CN" dirty="0"/>
              <a:t>delete</a:t>
            </a:r>
            <a:r>
              <a:rPr kumimoji="1" lang="zh-CN" altLang="en-US" dirty="0"/>
              <a:t>命令做了两件事：</a:t>
            </a:r>
            <a:endParaRPr kumimoji="1" lang="en-US" altLang="zh-CN" dirty="0"/>
          </a:p>
          <a:p>
            <a:pPr lvl="2"/>
            <a:r>
              <a:rPr lang="zh-CN" altLang="en-US" dirty="0"/>
              <a:t>调用一次 </a:t>
            </a:r>
            <a:r>
              <a:rPr lang="en-US" altLang="zh-CN" dirty="0" err="1"/>
              <a:t>pA</a:t>
            </a:r>
            <a:r>
              <a:rPr lang="en-US" altLang="zh-CN" dirty="0"/>
              <a:t> </a:t>
            </a:r>
            <a:r>
              <a:rPr lang="zh-CN" altLang="en-US" dirty="0"/>
              <a:t>指向的对象的析构函数。</a:t>
            </a:r>
            <a:endParaRPr lang="en-US" altLang="zh-CN" dirty="0"/>
          </a:p>
          <a:p>
            <a:pPr lvl="2"/>
            <a:r>
              <a:rPr kumimoji="1" lang="zh-CN" altLang="en-US" dirty="0"/>
              <a:t>释放</a:t>
            </a:r>
            <a:r>
              <a:rPr kumimoji="1" lang="en-US" altLang="zh-CN" dirty="0" err="1"/>
              <a:t>pA</a:t>
            </a:r>
            <a:r>
              <a:rPr kumimoji="1" lang="zh-CN" altLang="en-US" dirty="0"/>
              <a:t>地址的内存。</a:t>
            </a:r>
            <a:endParaRPr kumimoji="1" lang="en-US" altLang="zh-CN" dirty="0"/>
          </a:p>
          <a:p>
            <a:pPr lvl="1"/>
            <a:r>
              <a:rPr kumimoji="1" lang="zh-CN" altLang="en-US" dirty="0"/>
              <a:t>后果如下：</a:t>
            </a:r>
            <a:endParaRPr kumimoji="1" lang="en-US" altLang="zh-CN" dirty="0"/>
          </a:p>
          <a:p>
            <a:pPr lvl="2"/>
            <a:r>
              <a:rPr kumimoji="1" lang="zh-CN" altLang="en-US" dirty="0">
                <a:solidFill>
                  <a:srgbClr val="FF0000"/>
                </a:solidFill>
              </a:rPr>
              <a:t>只调用一次析构函数</a:t>
            </a:r>
            <a:r>
              <a:rPr kumimoji="1" lang="zh-CN" altLang="en-US" dirty="0"/>
              <a:t>。如果类对象中有大量申请内存的操作，那么因为没有调用析构函数，这些内存无法被释放，</a:t>
            </a:r>
            <a:r>
              <a:rPr kumimoji="1" lang="zh-CN" altLang="en-US" dirty="0">
                <a:solidFill>
                  <a:schemeClr val="accent4"/>
                </a:solidFill>
              </a:rPr>
              <a:t>造成内存泄漏</a:t>
            </a:r>
            <a:r>
              <a:rPr kumimoji="1" lang="zh-CN" altLang="en-US" dirty="0"/>
              <a:t>。</a:t>
            </a:r>
            <a:endParaRPr kumimoji="1" lang="en-US" altLang="zh-CN" dirty="0"/>
          </a:p>
          <a:p>
            <a:pPr lvl="2"/>
            <a:r>
              <a:rPr lang="zh-CN" altLang="en-US" dirty="0"/>
              <a:t>直接释放</a:t>
            </a:r>
            <a:r>
              <a:rPr lang="en-US" altLang="zh-CN" dirty="0" err="1"/>
              <a:t>pA</a:t>
            </a:r>
            <a:r>
              <a:rPr lang="zh-CN" altLang="en-US" dirty="0"/>
              <a:t>指向的内存空间，这个会造成严重的</a:t>
            </a:r>
            <a:r>
              <a:rPr lang="zh-CN" altLang="en-US" dirty="0">
                <a:solidFill>
                  <a:srgbClr val="FF0000"/>
                </a:solidFill>
              </a:rPr>
              <a:t>段错误</a:t>
            </a:r>
            <a:r>
              <a:rPr lang="zh-CN" altLang="en-US" dirty="0"/>
              <a:t>，程序必然会崩溃。因为分配空间的起始地址是</a:t>
            </a:r>
            <a:r>
              <a:rPr lang="en-US" altLang="zh-CN" dirty="0">
                <a:solidFill>
                  <a:srgbClr val="FF0000"/>
                </a:solidFill>
              </a:rPr>
              <a:t>pA-4byte</a:t>
            </a:r>
            <a:r>
              <a:rPr lang="zh-CN" altLang="en-US" dirty="0"/>
              <a:t>。（</a:t>
            </a:r>
            <a:r>
              <a:rPr lang="en-US" altLang="zh-CN" dirty="0">
                <a:solidFill>
                  <a:srgbClr val="FF0000"/>
                </a:solidFill>
              </a:rPr>
              <a:t>delete[] </a:t>
            </a:r>
            <a:r>
              <a:rPr lang="en-US" altLang="zh-CN" dirty="0" err="1">
                <a:solidFill>
                  <a:srgbClr val="FF0000"/>
                </a:solidFill>
              </a:rPr>
              <a:t>pA</a:t>
            </a:r>
            <a:r>
              <a:rPr lang="zh-CN" altLang="en-US" dirty="0"/>
              <a:t>的释放地址自动转换为</a:t>
            </a:r>
            <a:r>
              <a:rPr lang="en-US" altLang="zh-CN" dirty="0">
                <a:solidFill>
                  <a:srgbClr val="FF0000"/>
                </a:solidFill>
              </a:rPr>
              <a:t>pA-4byte</a:t>
            </a:r>
            <a:r>
              <a:rPr lang="zh-CN" altLang="en-US" dirty="0"/>
              <a:t>）</a:t>
            </a:r>
            <a:endParaRPr lang="en-US" altLang="zh-CN" dirty="0"/>
          </a:p>
          <a:p>
            <a:pPr lvl="1"/>
            <a:r>
              <a:rPr kumimoji="1" lang="zh-CN" altLang="en-US" b="1" dirty="0"/>
              <a:t>注意</a:t>
            </a:r>
            <a:r>
              <a:rPr kumimoji="1" lang="zh-CN" altLang="en-US" dirty="0"/>
              <a:t>：该页的解释说明同样和编译器具体实现相关</a:t>
            </a:r>
            <a:endParaRPr kumimoji="1" lang="en-US" altLang="zh-CN" dirty="0"/>
          </a:p>
        </p:txBody>
      </p:sp>
      <p:sp>
        <p:nvSpPr>
          <p:cNvPr id="6" name="矩形 5"/>
          <p:cNvSpPr/>
          <p:nvPr/>
        </p:nvSpPr>
        <p:spPr>
          <a:xfrm>
            <a:off x="1475656" y="2132856"/>
            <a:ext cx="6696744" cy="646331"/>
          </a:xfrm>
          <a:prstGeom prst="rect">
            <a:avLst/>
          </a:prstGeom>
        </p:spPr>
        <p:txBody>
          <a:bodyPr wrap="square">
            <a:spAutoFit/>
          </a:bodyPr>
          <a:lstStyle/>
          <a:p>
            <a:r>
              <a:rPr lang="en-US" altLang="zh-CN" dirty="0">
                <a:solidFill>
                  <a:srgbClr val="000000"/>
                </a:solidFill>
                <a:latin typeface="Consolas" panose="020B0609020204030204" pitchFamily="49" charset="0"/>
              </a:rPr>
              <a:t>A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 = new A[3];</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delete </a:t>
            </a:r>
            <a:r>
              <a:rPr lang="en-US" altLang="zh-CN" dirty="0" err="1">
                <a:solidFill>
                  <a:srgbClr val="000000"/>
                </a:solidFill>
                <a:latin typeface="Consolas" panose="020B0609020204030204" pitchFamily="49" charset="0"/>
              </a:rPr>
              <a:t>pA</a:t>
            </a:r>
            <a:r>
              <a:rPr lang="en-US" altLang="zh-CN" dirty="0">
                <a:solidFill>
                  <a:srgbClr val="000000"/>
                </a:solidFill>
                <a:latin typeface="Consolas" panose="020B0609020204030204" pitchFamily="49" charset="0"/>
              </a:rPr>
              <a:t>;</a:t>
            </a:r>
            <a:endParaRPr lang="is-IS" altLang="zh-CN" dirty="0">
              <a:solidFill>
                <a:srgbClr val="000000"/>
              </a:solidFill>
              <a:latin typeface="Consolas" panose="020B06090202040302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Delete</a:t>
            </a:r>
            <a:r>
              <a:rPr kumimoji="1" lang="zh-CN" altLang="en-US" dirty="0"/>
              <a:t>和</a:t>
            </a:r>
            <a:r>
              <a:rPr kumimoji="1" lang="en-US" altLang="zh-CN" dirty="0"/>
              <a:t>Delete[]</a:t>
            </a:r>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grpSp>
        <p:nvGrpSpPr>
          <p:cNvPr id="5" name="组合 4"/>
          <p:cNvGrpSpPr/>
          <p:nvPr/>
        </p:nvGrpSpPr>
        <p:grpSpPr>
          <a:xfrm>
            <a:off x="1475656" y="3033074"/>
            <a:ext cx="1362492" cy="2529430"/>
            <a:chOff x="3957918" y="441380"/>
            <a:chExt cx="1210236" cy="1936377"/>
          </a:xfrm>
        </p:grpSpPr>
        <p:sp>
          <p:nvSpPr>
            <p:cNvPr id="6" name="矩形 5"/>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957918" y="441380"/>
              <a:ext cx="1210236" cy="389965"/>
            </a:xfrm>
            <a:prstGeom prst="rect">
              <a:avLst/>
            </a:prstGeom>
            <a:pattFill prst="wdUpDiag">
              <a:fgClr>
                <a:schemeClr val="tx1"/>
              </a:fgClr>
              <a:bgClr>
                <a:schemeClr val="bg1"/>
              </a:bgClr>
            </a:patt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8" name="矩形: 圆角 15"/>
            <p:cNvSpPr/>
            <p:nvPr/>
          </p:nvSpPr>
          <p:spPr>
            <a:xfrm>
              <a:off x="3957918" y="952468"/>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16"/>
            <p:cNvSpPr/>
            <p:nvPr/>
          </p:nvSpPr>
          <p:spPr>
            <a:xfrm>
              <a:off x="3957918" y="1414017"/>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17"/>
            <p:cNvSpPr/>
            <p:nvPr/>
          </p:nvSpPr>
          <p:spPr>
            <a:xfrm>
              <a:off x="3957918" y="1866669"/>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5556609" y="3033074"/>
            <a:ext cx="1362492" cy="2529430"/>
            <a:chOff x="3957918" y="441380"/>
            <a:chExt cx="1210236" cy="1936377"/>
          </a:xfrm>
        </p:grpSpPr>
        <p:sp>
          <p:nvSpPr>
            <p:cNvPr id="12" name="矩形 11"/>
            <p:cNvSpPr/>
            <p:nvPr/>
          </p:nvSpPr>
          <p:spPr>
            <a:xfrm>
              <a:off x="3957918" y="831345"/>
              <a:ext cx="1210236" cy="1546412"/>
            </a:xfrm>
            <a:prstGeom prst="rect">
              <a:avLst/>
            </a:prstGeom>
            <a:solidFill>
              <a:srgbClr val="AA9AB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57918" y="441380"/>
              <a:ext cx="1210236" cy="389965"/>
            </a:xfrm>
            <a:prstGeom prst="rect">
              <a:avLst/>
            </a:prstGeom>
            <a:solidFill>
              <a:srgbClr val="4AACC5"/>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3</a:t>
              </a:r>
              <a:endParaRPr lang="zh-CN" altLang="en-US" b="1" dirty="0">
                <a:solidFill>
                  <a:srgbClr val="C00000"/>
                </a:solidFill>
              </a:endParaRPr>
            </a:p>
          </p:txBody>
        </p:sp>
        <p:sp>
          <p:nvSpPr>
            <p:cNvPr id="14" name="矩形: 圆角 15"/>
            <p:cNvSpPr/>
            <p:nvPr/>
          </p:nvSpPr>
          <p:spPr>
            <a:xfrm>
              <a:off x="3957918" y="952468"/>
              <a:ext cx="1210236" cy="389965"/>
            </a:xfrm>
            <a:prstGeom prst="roundRect">
              <a:avLst/>
            </a:prstGeom>
            <a:pattFill prst="wdUpDiag">
              <a:fgClr>
                <a:schemeClr val="tx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6"/>
            <p:cNvSpPr/>
            <p:nvPr/>
          </p:nvSpPr>
          <p:spPr>
            <a:xfrm>
              <a:off x="3957918" y="1414017"/>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7"/>
            <p:cNvSpPr/>
            <p:nvPr/>
          </p:nvSpPr>
          <p:spPr>
            <a:xfrm>
              <a:off x="3957918" y="1866669"/>
              <a:ext cx="1210236" cy="389965"/>
            </a:xfrm>
            <a:prstGeom prst="roundRect">
              <a:avLst/>
            </a:prstGeom>
            <a:solidFill>
              <a:srgbClr val="03AE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矩形 16"/>
          <p:cNvSpPr/>
          <p:nvPr/>
        </p:nvSpPr>
        <p:spPr>
          <a:xfrm>
            <a:off x="1043608" y="1575913"/>
            <a:ext cx="3312368" cy="830997"/>
          </a:xfrm>
          <a:prstGeom prst="rect">
            <a:avLst/>
          </a:prstGeom>
        </p:spPr>
        <p:txBody>
          <a:bodyPr wrap="square">
            <a:spAutoFit/>
          </a:bodyPr>
          <a:lstStyle/>
          <a:p>
            <a:r>
              <a:rPr lang="en-US" altLang="zh-CN" sz="2400" dirty="0">
                <a:solidFill>
                  <a:srgbClr val="000000"/>
                </a:solidFill>
                <a:latin typeface="Consolas" panose="020B0609020204030204" pitchFamily="49" charset="0"/>
              </a:rPr>
              <a:t>A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 = new A[3];</a:t>
            </a:r>
            <a:endParaRPr lang="en-US" altLang="zh-CN" sz="2400" dirty="0">
              <a:solidFill>
                <a:srgbClr val="000000"/>
              </a:solidFill>
              <a:latin typeface="Consolas" panose="020B0609020204030204" pitchFamily="49" charset="0"/>
            </a:endParaRPr>
          </a:p>
          <a:p>
            <a:r>
              <a:rPr lang="en-US" altLang="zh-CN" sz="2400" dirty="0">
                <a:solidFill>
                  <a:srgbClr val="FF0000"/>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a:t>
            </a:r>
            <a:endParaRPr lang="is-IS" altLang="zh-CN" sz="2400" dirty="0">
              <a:solidFill>
                <a:srgbClr val="000000"/>
              </a:solidFill>
              <a:latin typeface="Consolas" panose="020B0609020204030204" pitchFamily="49" charset="0"/>
            </a:endParaRPr>
          </a:p>
        </p:txBody>
      </p:sp>
      <p:sp>
        <p:nvSpPr>
          <p:cNvPr id="18" name="矩形 17"/>
          <p:cNvSpPr/>
          <p:nvPr/>
        </p:nvSpPr>
        <p:spPr>
          <a:xfrm>
            <a:off x="5076056" y="1596070"/>
            <a:ext cx="3312368" cy="830997"/>
          </a:xfrm>
          <a:prstGeom prst="rect">
            <a:avLst/>
          </a:prstGeom>
        </p:spPr>
        <p:txBody>
          <a:bodyPr wrap="square">
            <a:spAutoFit/>
          </a:bodyPr>
          <a:lstStyle/>
          <a:p>
            <a:r>
              <a:rPr lang="en-US" altLang="zh-CN" sz="2400" dirty="0">
                <a:solidFill>
                  <a:srgbClr val="000000"/>
                </a:solidFill>
                <a:latin typeface="Consolas" panose="020B0609020204030204" pitchFamily="49" charset="0"/>
              </a:rPr>
              <a:t>A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 = new A[3];</a:t>
            </a:r>
            <a:endParaRPr lang="en-US" altLang="zh-CN" sz="2400" dirty="0">
              <a:solidFill>
                <a:srgbClr val="000000"/>
              </a:solidFill>
              <a:latin typeface="Consolas" panose="020B0609020204030204" pitchFamily="49" charset="0"/>
            </a:endParaRPr>
          </a:p>
          <a:p>
            <a:r>
              <a:rPr lang="en-US" altLang="zh-CN" sz="2400" dirty="0">
                <a:solidFill>
                  <a:srgbClr val="FF0000"/>
                </a:solidFill>
                <a:latin typeface="Consolas" panose="020B0609020204030204" pitchFamily="49" charset="0"/>
              </a:rPr>
              <a:t>delete</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pA</a:t>
            </a:r>
            <a:r>
              <a:rPr lang="en-US" altLang="zh-CN" sz="2400" dirty="0">
                <a:solidFill>
                  <a:srgbClr val="000000"/>
                </a:solidFill>
                <a:latin typeface="Consolas" panose="020B0609020204030204" pitchFamily="49" charset="0"/>
              </a:rPr>
              <a:t>;</a:t>
            </a:r>
            <a:endParaRPr lang="is-IS" altLang="zh-CN" sz="2400" dirty="0">
              <a:solidFill>
                <a:srgbClr val="000000"/>
              </a:solidFill>
              <a:latin typeface="Consolas" panose="020B0609020204030204" pitchFamily="49" charset="0"/>
            </a:endParaRPr>
          </a:p>
        </p:txBody>
      </p:sp>
      <p:sp>
        <p:nvSpPr>
          <p:cNvPr id="19" name="文本框 18"/>
          <p:cNvSpPr txBox="1"/>
          <p:nvPr/>
        </p:nvSpPr>
        <p:spPr>
          <a:xfrm>
            <a:off x="145590" y="3160395"/>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42994" y="367625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4137837" y="3160395"/>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0x007DA28C</a:t>
            </a:r>
            <a:endParaRPr lang="zh-CN" altLang="en-US" sz="2000" b="1"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4135241" y="3676257"/>
            <a:ext cx="1345144" cy="307777"/>
          </a:xfrm>
          <a:prstGeom prst="rect">
            <a:avLst/>
          </a:prstGeom>
          <a:noFill/>
        </p:spPr>
        <p:txBody>
          <a:bodyPr wrap="square" rtlCol="0">
            <a:spAutoFit/>
          </a:bodyPr>
          <a:lstStyle/>
          <a:p>
            <a:r>
              <a:rPr lang="en-US" altLang="zh-CN" sz="1400" b="1" dirty="0">
                <a:latin typeface="微软雅黑" panose="020B0503020204020204" pitchFamily="34" charset="-122"/>
                <a:ea typeface="微软雅黑" panose="020B0503020204020204" pitchFamily="34" charset="-122"/>
              </a:rPr>
              <a:t>0x007DA290</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endParaRPr kumimoji="1" lang="zh-CN" altLang="en-US" dirty="0"/>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endParaRPr kumimoji="1" lang="en-US" altLang="zh-CN" dirty="0"/>
          </a:p>
          <a:p>
            <a:pPr lvl="1"/>
            <a:r>
              <a:rPr kumimoji="1" lang="zh-CN" altLang="en-US" dirty="0"/>
              <a:t>常量，第八章</a:t>
            </a:r>
            <a:endParaRPr kumimoji="1" lang="en-US" altLang="zh-CN" dirty="0"/>
          </a:p>
          <a:p>
            <a:pPr lvl="1"/>
            <a:r>
              <a:rPr kumimoji="1" lang="zh-CN" altLang="en-US" dirty="0"/>
              <a:t>名字控制，第十章 </a:t>
            </a:r>
            <a:r>
              <a:rPr kumimoji="1" lang="en-US" altLang="zh-CN" dirty="0"/>
              <a:t>(</a:t>
            </a:r>
            <a:r>
              <a:rPr kumimoji="1" lang="zh-CN" altLang="en-US" dirty="0"/>
              <a:t>高级内容：静态初始化的相依性</a:t>
            </a:r>
            <a:r>
              <a:rPr kumimoji="1" lang="en-US" altLang="zh-CN" dirty="0"/>
              <a:t>)</a:t>
            </a:r>
            <a:endParaRPr kumimoji="1" lang="en-US" altLang="zh-CN" dirty="0"/>
          </a:p>
          <a:p>
            <a:pPr lvl="1"/>
            <a:r>
              <a:rPr kumimoji="1" lang="zh-CN" altLang="en-US" dirty="0"/>
              <a:t>动态对象创建，第十三章</a:t>
            </a:r>
            <a:endParaRPr kumimoji="1"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友元函数</a:t>
            </a:r>
            <a:endParaRPr kumimoji="1" lang="zh-CN" altLang="en-US" dirty="0"/>
          </a:p>
        </p:txBody>
      </p:sp>
      <p:sp>
        <p:nvSpPr>
          <p:cNvPr id="3" name="内容占位符 2"/>
          <p:cNvSpPr>
            <a:spLocks noGrp="1"/>
          </p:cNvSpPr>
          <p:nvPr>
            <p:ph idx="1"/>
          </p:nvPr>
        </p:nvSpPr>
        <p:spPr>
          <a:xfrm>
            <a:off x="611560" y="1128243"/>
            <a:ext cx="8047806" cy="4749029"/>
          </a:xfrm>
        </p:spPr>
        <p:txBody>
          <a:bodyPr/>
          <a:lstStyle/>
          <a:p>
            <a:r>
              <a:rPr kumimoji="1" lang="zh-CN" altLang="en-US" sz="2400" dirty="0"/>
              <a:t>有时需要允许某些函数访问对象的</a:t>
            </a:r>
            <a:r>
              <a:rPr kumimoji="1" lang="zh-CN" altLang="en-US" sz="2400" dirty="0">
                <a:solidFill>
                  <a:srgbClr val="FF0000"/>
                </a:solidFill>
              </a:rPr>
              <a:t>私有成员</a:t>
            </a:r>
            <a:r>
              <a:rPr kumimoji="1" lang="zh-CN" altLang="en-US" sz="2400" dirty="0"/>
              <a:t>，可以通过声明该函数为类的“友元”来实现</a:t>
            </a:r>
            <a:endParaRPr kumimoji="1" lang="zh-CN" altLang="en-US" sz="2400" dirty="0"/>
          </a:p>
        </p:txBody>
      </p:sp>
      <p:sp>
        <p:nvSpPr>
          <p:cNvPr id="4" name="矩形 3"/>
          <p:cNvSpPr/>
          <p:nvPr/>
        </p:nvSpPr>
        <p:spPr>
          <a:xfrm>
            <a:off x="724744" y="1838429"/>
            <a:ext cx="8280920" cy="5015865"/>
          </a:xfrm>
          <a:prstGeom prst="rect">
            <a:avLst/>
          </a:prstGeom>
        </p:spPr>
        <p:txBody>
          <a:bodyPr wrap="square">
            <a:spAutoFit/>
          </a:bodyPr>
          <a:lstStyle/>
          <a:p>
            <a:r>
              <a:rPr lang="en-US" altLang="zh-CN" sz="1600" dirty="0">
                <a:solidFill>
                  <a:srgbClr val="C00000"/>
                </a:solidFill>
                <a:latin typeface="Consolas" panose="020B0609020204030204" pitchFamily="49" charset="0"/>
              </a:rPr>
              <a:t>#include </a:t>
            </a:r>
            <a:r>
              <a:rPr lang="en-US" altLang="zh-CN" sz="1600" dirty="0">
                <a:latin typeface="Consolas" panose="020B0609020204030204" pitchFamily="49" charset="0"/>
              </a:rPr>
              <a:t>&lt;iostream&gt;</a:t>
            </a:r>
            <a:endParaRPr lang="en-US" altLang="zh-CN" sz="1600" dirty="0">
              <a:latin typeface="Consolas" panose="020B0609020204030204" pitchFamily="49" charset="0"/>
            </a:endParaRPr>
          </a:p>
          <a:p>
            <a:r>
              <a:rPr lang="en-US" altLang="zh-CN" sz="1600" dirty="0">
                <a:latin typeface="Consolas" panose="020B0609020204030204" pitchFamily="49" charset="0"/>
              </a:rPr>
              <a:t>using namespace std;</a:t>
            </a:r>
            <a:endParaRPr lang="en-US" altLang="zh-CN" sz="1600" dirty="0">
              <a:latin typeface="Consolas" panose="020B0609020204030204" pitchFamily="49" charset="0"/>
            </a:endParaRPr>
          </a:p>
          <a:p>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class</a:t>
            </a:r>
            <a:r>
              <a:rPr lang="en-US" altLang="zh-CN" sz="1600" dirty="0">
                <a:latin typeface="Consolas" panose="020B0609020204030204" pitchFamily="49" charset="0"/>
              </a:rPr>
              <a:t> Test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int</a:t>
            </a:r>
            <a:r>
              <a:rPr lang="en-US" altLang="zh-CN" sz="1600" dirty="0">
                <a:latin typeface="Consolas" panose="020B0609020204030204" pitchFamily="49" charset="0"/>
              </a:rPr>
              <a:t> id;</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public</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	Test(int </a:t>
            </a:r>
            <a:r>
              <a:rPr lang="en-US" altLang="zh-CN" sz="1600" dirty="0" err="1">
                <a:latin typeface="Consolas" panose="020B0609020204030204" pitchFamily="49" charset="0"/>
              </a:rPr>
              <a:t>i</a:t>
            </a:r>
            <a:r>
              <a:rPr lang="en-US" altLang="zh-CN" sz="1600" dirty="0">
                <a:latin typeface="Consolas" panose="020B0609020204030204" pitchFamily="49" charset="0"/>
              </a:rPr>
              <a:t>) : id(</a:t>
            </a:r>
            <a:r>
              <a:rPr lang="en-US" altLang="zh-CN" sz="1600" dirty="0" err="1">
                <a:latin typeface="Consolas" panose="020B0609020204030204" pitchFamily="49" charset="0"/>
              </a:rPr>
              <a:t>i</a:t>
            </a:r>
            <a:r>
              <a:rPr lang="en-US" altLang="zh-CN" sz="1600" dirty="0">
                <a:latin typeface="Consolas" panose="020B0609020204030204" pitchFamily="49" charset="0"/>
              </a:rPr>
              <a:t>) { </a:t>
            </a:r>
            <a:r>
              <a:rPr lang="en-US" altLang="zh-CN" sz="1600" dirty="0" err="1">
                <a:latin typeface="Consolas" panose="020B0609020204030204" pitchFamily="49" charset="0"/>
              </a:rPr>
              <a:t>cout</a:t>
            </a:r>
            <a:r>
              <a:rPr lang="en-US" altLang="zh-CN" sz="1600" dirty="0">
                <a:latin typeface="Consolas" panose="020B0609020204030204" pitchFamily="49" charset="0"/>
              </a:rPr>
              <a:t> &lt;&lt; "obj_" &lt;&lt; id &lt;&lt; " created\n"; } </a:t>
            </a:r>
            <a:endParaRPr lang="en-US" altLang="zh-CN" sz="1600" dirty="0">
              <a:latin typeface="Consolas" panose="020B0609020204030204" pitchFamily="49" charset="0"/>
            </a:endParaRPr>
          </a:p>
          <a:p>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friend</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operator&gt;&gt;</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in, Test&amp; </a:t>
            </a:r>
            <a:r>
              <a:rPr lang="en-US" altLang="zh-CN" sz="1600" dirty="0" err="1">
                <a:latin typeface="Consolas" panose="020B0609020204030204" pitchFamily="49" charset="0"/>
              </a:rPr>
              <a:t>dst</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friend</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operator&lt;&lt;</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out, const Test&amp; </a:t>
            </a:r>
            <a:r>
              <a:rPr lang="en-US" altLang="zh-CN" sz="1600" dirty="0" err="1">
                <a:latin typeface="Consolas" panose="020B0609020204030204" pitchFamily="49" charset="0"/>
              </a:rPr>
              <a:t>src</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zh-CN" altLang="en-US" sz="1600" dirty="0">
              <a:latin typeface="Consolas" panose="020B0609020204030204" pitchFamily="49" charset="0"/>
            </a:endParaRPr>
          </a:p>
          <a:p>
            <a:r>
              <a:rPr lang="en-US" altLang="zh-CN" sz="1600" dirty="0" err="1">
                <a:latin typeface="Consolas" panose="020B0609020204030204" pitchFamily="49" charset="0"/>
              </a:rPr>
              <a:t>istream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operator&gt;&gt;</a:t>
            </a:r>
            <a:r>
              <a:rPr lang="en-US" altLang="zh-CN" sz="1600" dirty="0">
                <a:latin typeface="Consolas" panose="020B0609020204030204" pitchFamily="49" charset="0"/>
              </a:rPr>
              <a:t> (</a:t>
            </a:r>
            <a:r>
              <a:rPr lang="en-US" altLang="zh-CN" sz="1600" dirty="0" err="1">
                <a:latin typeface="Consolas" panose="020B0609020204030204" pitchFamily="49" charset="0"/>
              </a:rPr>
              <a:t>istream</a:t>
            </a:r>
            <a:r>
              <a:rPr lang="en-US" altLang="zh-CN" sz="1600" dirty="0">
                <a:latin typeface="Consolas" panose="020B0609020204030204" pitchFamily="49" charset="0"/>
              </a:rPr>
              <a:t>&amp; in, Test&amp; </a:t>
            </a:r>
            <a:r>
              <a:rPr lang="en-US" altLang="zh-CN" sz="1600" dirty="0" err="1">
                <a:latin typeface="Consolas" panose="020B0609020204030204" pitchFamily="49" charset="0"/>
              </a:rPr>
              <a:t>dst</a:t>
            </a:r>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solidFill>
                  <a:srgbClr val="008000"/>
                </a:solidFill>
                <a:latin typeface="Consolas" panose="020B0609020204030204" pitchFamily="49" charset="0"/>
              </a:rPr>
              <a:t>	</a:t>
            </a:r>
            <a:r>
              <a:rPr lang="en-US" altLang="zh-CN" sz="1600" dirty="0">
                <a:latin typeface="Consolas" panose="020B0609020204030204" pitchFamily="49" charset="0"/>
              </a:rPr>
              <a:t>in</a:t>
            </a:r>
            <a:r>
              <a:rPr lang="zh-CN" altLang="en-US" sz="1600" dirty="0">
                <a:latin typeface="Consolas" panose="020B0609020204030204" pitchFamily="49" charset="0"/>
              </a:rPr>
              <a:t> </a:t>
            </a:r>
            <a:r>
              <a:rPr lang="en-US" altLang="zh-CN" sz="1600" dirty="0">
                <a:latin typeface="Consolas" panose="020B0609020204030204" pitchFamily="49" charset="0"/>
              </a:rPr>
              <a:t>&gt;&gt;</a:t>
            </a:r>
            <a:r>
              <a:rPr lang="zh-CN" altLang="en-US" sz="1600" dirty="0">
                <a:latin typeface="Consolas" panose="020B0609020204030204" pitchFamily="49" charset="0"/>
              </a:rPr>
              <a:t> </a:t>
            </a:r>
            <a:r>
              <a:rPr lang="en-US" altLang="zh-CN" sz="1600" dirty="0">
                <a:latin typeface="Consolas" panose="020B0609020204030204" pitchFamily="49" charset="0"/>
              </a:rPr>
              <a:t>dst.id;</a:t>
            </a:r>
            <a:endParaRPr lang="en-US" altLang="zh-CN" sz="1600" dirty="0">
              <a:latin typeface="Consolas" panose="020B0609020204030204" pitchFamily="49" charset="0"/>
            </a:endParaRPr>
          </a:p>
          <a:p>
            <a:r>
              <a:rPr lang="en-US" altLang="zh-CN" sz="1600" dirty="0">
                <a:latin typeface="Consolas" panose="020B0609020204030204" pitchFamily="49" charset="0"/>
              </a:rPr>
              <a:t>	return</a:t>
            </a:r>
            <a:r>
              <a:rPr lang="zh-CN" altLang="en-US" sz="1600" dirty="0">
                <a:latin typeface="Consolas" panose="020B0609020204030204" pitchFamily="49" charset="0"/>
              </a:rPr>
              <a:t> </a:t>
            </a:r>
            <a:r>
              <a:rPr lang="en-US" altLang="zh-CN" sz="1600" dirty="0">
                <a:latin typeface="Consolas" panose="020B0609020204030204" pitchFamily="49" charset="0"/>
              </a:rPr>
              <a:t>in;</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err="1">
                <a:latin typeface="Consolas" panose="020B0609020204030204" pitchFamily="49" charset="0"/>
              </a:rPr>
              <a:t>ostream</a:t>
            </a:r>
            <a:r>
              <a:rPr lang="en-US" altLang="zh-CN" sz="1600" dirty="0">
                <a:latin typeface="Consolas" panose="020B0609020204030204" pitchFamily="49" charset="0"/>
              </a:rPr>
              <a:t>&amp; </a:t>
            </a:r>
            <a:r>
              <a:rPr lang="en-US" altLang="zh-CN" sz="1600" b="1" dirty="0">
                <a:solidFill>
                  <a:srgbClr val="0066CC"/>
                </a:solidFill>
                <a:latin typeface="Consolas" panose="020B0609020204030204" pitchFamily="49" charset="0"/>
              </a:rPr>
              <a:t>operator&lt;&lt;</a:t>
            </a:r>
            <a:r>
              <a:rPr lang="en-US" altLang="zh-CN" sz="1600" dirty="0">
                <a:latin typeface="Consolas" panose="020B0609020204030204" pitchFamily="49" charset="0"/>
              </a:rPr>
              <a:t> (</a:t>
            </a:r>
            <a:r>
              <a:rPr lang="en-US" altLang="zh-CN" sz="1600" dirty="0" err="1">
                <a:latin typeface="Consolas" panose="020B0609020204030204" pitchFamily="49" charset="0"/>
              </a:rPr>
              <a:t>ostream</a:t>
            </a:r>
            <a:r>
              <a:rPr lang="en-US" altLang="zh-CN" sz="1600" dirty="0">
                <a:latin typeface="Consolas" panose="020B0609020204030204" pitchFamily="49" charset="0"/>
              </a:rPr>
              <a:t>&amp; out, const Test&amp; </a:t>
            </a:r>
            <a:r>
              <a:rPr lang="en-US" altLang="zh-CN" sz="1600" dirty="0" err="1">
                <a:latin typeface="Consolas" panose="020B0609020204030204" pitchFamily="49" charset="0"/>
              </a:rPr>
              <a:t>src</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out &lt;&lt; src.id;</a:t>
            </a:r>
            <a:endParaRPr lang="en-US" altLang="zh-CN" sz="1600" dirty="0">
              <a:latin typeface="Consolas" panose="020B0609020204030204" pitchFamily="49" charset="0"/>
            </a:endParaRPr>
          </a:p>
          <a:p>
            <a:r>
              <a:rPr lang="en-US" altLang="zh-CN" sz="1600" dirty="0">
                <a:latin typeface="Consolas" panose="020B0609020204030204" pitchFamily="49" charset="0"/>
              </a:rPr>
              <a:t>	return out;</a:t>
            </a:r>
            <a:endParaRPr lang="en-US" altLang="zh-CN" sz="1600" dirty="0">
              <a:latin typeface="Consolas" panose="020B0609020204030204" pitchFamily="49" charset="0"/>
            </a:endParaRPr>
          </a:p>
          <a:p>
            <a:r>
              <a:rPr lang="en-US" altLang="zh-CN" sz="1600" dirty="0">
                <a:latin typeface="Consolas" panose="020B0609020204030204" pitchFamily="49" charset="0"/>
              </a:rPr>
              <a:t>}</a:t>
            </a:r>
            <a:r>
              <a:rPr lang="zh-CN" altLang="en-US" sz="1600" dirty="0">
                <a:latin typeface="Consolas" panose="020B0609020204030204" pitchFamily="49" charset="0"/>
              </a:rPr>
              <a:t> </a:t>
            </a:r>
            <a:r>
              <a:rPr lang="en-US" altLang="zh-CN" sz="1600" dirty="0">
                <a:latin typeface="Consolas" panose="020B0609020204030204" pitchFamily="49" charset="0"/>
              </a:rPr>
              <a:t>	</a:t>
            </a:r>
            <a:r>
              <a:rPr lang="en-US" altLang="zh-CN" sz="1600" dirty="0">
                <a:solidFill>
                  <a:srgbClr val="008000"/>
                </a:solidFill>
                <a:latin typeface="Menlo-Regular" charset="0"/>
              </a:rPr>
              <a:t>//</a:t>
            </a:r>
            <a:r>
              <a:rPr lang="zh-CN" altLang="en-US" sz="1600" dirty="0">
                <a:solidFill>
                  <a:srgbClr val="008000"/>
                </a:solidFill>
                <a:latin typeface="Menlo-Regular" charset="0"/>
              </a:rPr>
              <a:t> 以上类中声明了</a:t>
            </a:r>
            <a:r>
              <a:rPr lang="en-US" altLang="zh-CN" sz="1600" dirty="0">
                <a:solidFill>
                  <a:srgbClr val="008000"/>
                </a:solidFill>
                <a:latin typeface="华文宋体" panose="02010600040101010101" charset="-122"/>
                <a:ea typeface="华文宋体" panose="02010600040101010101" charset="-122"/>
              </a:rPr>
              <a:t>Test</a:t>
            </a:r>
            <a:r>
              <a:rPr lang="zh-CN" altLang="en-US" sz="1600" dirty="0">
                <a:solidFill>
                  <a:srgbClr val="008000"/>
                </a:solidFill>
                <a:latin typeface="Menlo-Regular" charset="0"/>
              </a:rPr>
              <a:t>类的两个友元函数 </a:t>
            </a:r>
            <a:r>
              <a:rPr lang="en-US" altLang="zh-CN" sz="1600" dirty="0">
                <a:solidFill>
                  <a:srgbClr val="008000"/>
                </a:solidFill>
                <a:latin typeface="Menlo-Regular" charset="0"/>
              </a:rPr>
              <a:t>——</a:t>
            </a:r>
            <a:r>
              <a:rPr lang="zh-CN" altLang="en-US" sz="1600" dirty="0">
                <a:solidFill>
                  <a:srgbClr val="008000"/>
                </a:solidFill>
                <a:latin typeface="Menlo-Regular" charset="0"/>
              </a:rPr>
              <a:t> 全局流运算符重载函数，</a:t>
            </a:r>
            <a:endParaRPr lang="zh-CN" altLang="en-US" sz="1600" dirty="0">
              <a:solidFill>
                <a:srgbClr val="008000"/>
              </a:solidFill>
              <a:latin typeface="Menlo-Regular" charset="0"/>
            </a:endParaRPr>
          </a:p>
          <a:p>
            <a:r>
              <a:rPr lang="en-US" altLang="zh-CN" sz="1600" dirty="0">
                <a:solidFill>
                  <a:srgbClr val="008000"/>
                </a:solidFill>
                <a:latin typeface="Menlo-Regular" charset="0"/>
              </a:rPr>
              <a:t>	//</a:t>
            </a:r>
            <a:r>
              <a:rPr lang="zh-CN" altLang="en-US" sz="1600" dirty="0">
                <a:solidFill>
                  <a:srgbClr val="008000"/>
                </a:solidFill>
                <a:latin typeface="Menlo-Regular" charset="0"/>
              </a:rPr>
              <a:t> 使这两个函数在实现时可以访问对象的私有成员（如</a:t>
            </a:r>
            <a:r>
              <a:rPr lang="en-US" altLang="zh-CN" sz="1600" dirty="0">
                <a:solidFill>
                  <a:srgbClr val="008000"/>
                </a:solidFill>
                <a:latin typeface="华文宋体" panose="02010600040101010101" charset="-122"/>
                <a:ea typeface="华文宋体" panose="02010600040101010101" charset="-122"/>
              </a:rPr>
              <a:t>int</a:t>
            </a:r>
            <a:r>
              <a:rPr lang="zh-CN" altLang="en-US" sz="1600" dirty="0">
                <a:solidFill>
                  <a:srgbClr val="008000"/>
                </a:solidFill>
                <a:latin typeface="华文宋体" panose="02010600040101010101" charset="-122"/>
                <a:ea typeface="华文宋体" panose="02010600040101010101" charset="-122"/>
              </a:rPr>
              <a:t> </a:t>
            </a:r>
            <a:r>
              <a:rPr lang="en-US" altLang="zh-CN" sz="1600" dirty="0">
                <a:solidFill>
                  <a:srgbClr val="008000"/>
                </a:solidFill>
                <a:latin typeface="华文宋体" panose="02010600040101010101" charset="-122"/>
                <a:ea typeface="华文宋体" panose="02010600040101010101" charset="-122"/>
              </a:rPr>
              <a:t>id</a:t>
            </a:r>
            <a:r>
              <a:rPr lang="zh-CN" altLang="en-US" sz="1600" dirty="0">
                <a:solidFill>
                  <a:srgbClr val="008000"/>
                </a:solidFill>
                <a:latin typeface="Menlo-Regular" charset="0"/>
              </a:rPr>
              <a:t>）</a:t>
            </a:r>
            <a:r>
              <a:rPr lang="en-US" altLang="zh-CN" sz="1600" dirty="0">
                <a:solidFill>
                  <a:srgbClr val="008000"/>
                </a:solidFill>
                <a:latin typeface="Menlo-Regular" charset="0"/>
              </a:rPr>
              <a:t>.</a:t>
            </a:r>
            <a:r>
              <a:rPr lang="zh-CN" altLang="en-US" sz="1600" dirty="0">
                <a:solidFill>
                  <a:srgbClr val="008000"/>
                </a:solidFill>
                <a:latin typeface="Menlo-Regular" charset="0"/>
              </a:rPr>
              <a:t> </a:t>
            </a:r>
            <a:r>
              <a:rPr lang="en-US" altLang="zh-CN" sz="1600" dirty="0">
                <a:latin typeface="Menlo-Regular" charset="0"/>
              </a:rPr>
              <a:t>	</a:t>
            </a:r>
            <a:endParaRPr lang="en-US" altLang="zh-CN" sz="1600" dirty="0">
              <a:latin typeface="Menlo-Regular" charset="0"/>
            </a:endParaRPr>
          </a:p>
        </p:txBody>
      </p:sp>
      <p:sp>
        <p:nvSpPr>
          <p:cNvPr id="5" name="灯片编号占位符 4"/>
          <p:cNvSpPr>
            <a:spLocks noGrp="1"/>
          </p:cNvSpPr>
          <p:nvPr>
            <p:ph type="sldNum" sz="quarter" idx="12"/>
          </p:nvPr>
        </p:nvSpPr>
        <p:spPr/>
        <p:txBody>
          <a:bodyPr/>
          <a:lstStyle/>
          <a:p>
            <a:pPr>
              <a:defRPr/>
            </a:pPr>
            <a:fld id="{BFD7BE51-03DD-4CCA-8227-D775462981B4}" type="slidenum">
              <a:rPr lang="en-US" altLang="zh-CN" smtClean="0"/>
            </a:fld>
            <a:endParaRPr lang="en-US" altLang="zh-CN" dirty="0"/>
          </a:p>
        </p:txBody>
      </p:sp>
      <p:sp>
        <p:nvSpPr>
          <p:cNvPr id="6" name="圆角矩形 5"/>
          <p:cNvSpPr/>
          <p:nvPr/>
        </p:nvSpPr>
        <p:spPr>
          <a:xfrm>
            <a:off x="6101308" y="1916832"/>
            <a:ext cx="2880320" cy="1370103"/>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600" dirty="0" err="1">
                <a:solidFill>
                  <a:schemeClr val="tx1"/>
                </a:solidFill>
              </a:rPr>
              <a:t>int</a:t>
            </a:r>
            <a:r>
              <a:rPr kumimoji="1" lang="zh-CN" altLang="en-US" sz="1600" dirty="0">
                <a:solidFill>
                  <a:schemeClr val="tx1"/>
                </a:solidFill>
              </a:rPr>
              <a:t> </a:t>
            </a:r>
            <a:r>
              <a:rPr kumimoji="1" lang="en-US" altLang="zh-CN" sz="1600" dirty="0">
                <a:solidFill>
                  <a:schemeClr val="tx1"/>
                </a:solidFill>
              </a:rPr>
              <a:t>main()</a:t>
            </a:r>
            <a:r>
              <a:rPr kumimoji="1" lang="zh-CN" altLang="en-US" sz="1600" dirty="0">
                <a:solidFill>
                  <a:schemeClr val="tx1"/>
                </a:solidFill>
              </a:rPr>
              <a:t> </a:t>
            </a:r>
            <a:r>
              <a:rPr kumimoji="1" lang="en-US" altLang="zh-CN" sz="1600" dirty="0">
                <a:solidFill>
                  <a:schemeClr val="tx1"/>
                </a:solidFill>
              </a:rPr>
              <a:t>{</a:t>
            </a:r>
            <a:endParaRPr kumimoji="1" lang="en-US" altLang="zh-CN" sz="1600" dirty="0">
              <a:solidFill>
                <a:schemeClr val="tx1"/>
              </a:solidFill>
            </a:endParaRPr>
          </a:p>
          <a:p>
            <a:r>
              <a:rPr kumimoji="1" lang="en-US" altLang="zh-CN" sz="1600" dirty="0">
                <a:solidFill>
                  <a:schemeClr val="tx1"/>
                </a:solidFill>
              </a:rPr>
              <a:t>	Test</a:t>
            </a:r>
            <a:r>
              <a:rPr kumimoji="1" lang="zh-CN" altLang="en-US" sz="1600" dirty="0">
                <a:solidFill>
                  <a:schemeClr val="tx1"/>
                </a:solidFill>
              </a:rPr>
              <a:t> </a:t>
            </a:r>
            <a:r>
              <a:rPr kumimoji="1" lang="en-US" altLang="zh-CN" sz="1600" dirty="0">
                <a:solidFill>
                  <a:schemeClr val="tx1"/>
                </a:solidFill>
              </a:rPr>
              <a:t>test(0);</a:t>
            </a:r>
            <a:endParaRPr kumimoji="1" lang="en-US" altLang="zh-CN" sz="1600" dirty="0">
              <a:solidFill>
                <a:schemeClr val="tx1"/>
              </a:solidFill>
            </a:endParaRPr>
          </a:p>
          <a:p>
            <a:r>
              <a:rPr kumimoji="1" lang="en-US" altLang="zh-CN" sz="1600" dirty="0">
                <a:solidFill>
                  <a:schemeClr val="tx1"/>
                </a:solidFill>
              </a:rPr>
              <a:t>	</a:t>
            </a:r>
            <a:r>
              <a:rPr kumimoji="1" lang="en-US" altLang="zh-CN" sz="1600" dirty="0" err="1">
                <a:solidFill>
                  <a:schemeClr val="tx1"/>
                </a:solidFill>
              </a:rPr>
              <a:t>cin</a:t>
            </a:r>
            <a:r>
              <a:rPr kumimoji="1" lang="zh-CN" altLang="en-US" sz="1600" dirty="0">
                <a:solidFill>
                  <a:schemeClr val="tx1"/>
                </a:solidFill>
              </a:rPr>
              <a:t> </a:t>
            </a:r>
            <a:r>
              <a:rPr kumimoji="1" lang="en-US" altLang="zh-CN" sz="1600" dirty="0">
                <a:solidFill>
                  <a:schemeClr val="tx1"/>
                </a:solidFill>
              </a:rPr>
              <a:t>&gt;&gt;</a:t>
            </a:r>
            <a:r>
              <a:rPr kumimoji="1" lang="zh-CN" altLang="en-US" sz="1600" dirty="0">
                <a:solidFill>
                  <a:schemeClr val="tx1"/>
                </a:solidFill>
              </a:rPr>
              <a:t> </a:t>
            </a:r>
            <a:r>
              <a:rPr kumimoji="1" lang="en-US" altLang="zh-CN" sz="1600" dirty="0">
                <a:solidFill>
                  <a:schemeClr val="tx1"/>
                </a:solidFill>
              </a:rPr>
              <a:t>test;</a:t>
            </a:r>
            <a:endParaRPr kumimoji="1" lang="en-US" altLang="zh-CN" sz="1600" dirty="0">
              <a:solidFill>
                <a:schemeClr val="tx1"/>
              </a:solidFill>
            </a:endParaRPr>
          </a:p>
          <a:p>
            <a:r>
              <a:rPr kumimoji="1" lang="en-US" altLang="zh-CN" sz="1600" dirty="0">
                <a:solidFill>
                  <a:schemeClr val="tx1"/>
                </a:solidFill>
              </a:rPr>
              <a:t>	</a:t>
            </a:r>
            <a:r>
              <a:rPr kumimoji="1" lang="en-US" altLang="zh-CN" sz="1600" dirty="0" err="1">
                <a:solidFill>
                  <a:schemeClr val="tx1"/>
                </a:solidFill>
              </a:rPr>
              <a:t>cout</a:t>
            </a:r>
            <a:r>
              <a:rPr kumimoji="1" lang="zh-CN" altLang="en-US" sz="1600" dirty="0">
                <a:solidFill>
                  <a:schemeClr val="tx1"/>
                </a:solidFill>
              </a:rPr>
              <a:t> </a:t>
            </a:r>
            <a:r>
              <a:rPr kumimoji="1" lang="en-US" altLang="zh-CN" sz="1600" dirty="0">
                <a:solidFill>
                  <a:schemeClr val="tx1"/>
                </a:solidFill>
              </a:rPr>
              <a:t>&lt;&lt;</a:t>
            </a:r>
            <a:r>
              <a:rPr kumimoji="1" lang="zh-CN" altLang="en-US" sz="1600" dirty="0">
                <a:solidFill>
                  <a:schemeClr val="tx1"/>
                </a:solidFill>
              </a:rPr>
              <a:t> </a:t>
            </a:r>
            <a:r>
              <a:rPr kumimoji="1" lang="en-US" altLang="zh-CN" sz="1600" dirty="0">
                <a:solidFill>
                  <a:schemeClr val="tx1"/>
                </a:solidFill>
              </a:rPr>
              <a:t>test</a:t>
            </a:r>
            <a:r>
              <a:rPr kumimoji="1" lang="zh-CN" altLang="en-US" sz="1600" dirty="0">
                <a:solidFill>
                  <a:schemeClr val="tx1"/>
                </a:solidFill>
              </a:rPr>
              <a:t> </a:t>
            </a:r>
            <a:r>
              <a:rPr kumimoji="1" lang="en-US" altLang="zh-CN" sz="1600" dirty="0">
                <a:solidFill>
                  <a:schemeClr val="tx1"/>
                </a:solidFill>
              </a:rPr>
              <a:t>&lt;&lt;</a:t>
            </a:r>
            <a:r>
              <a:rPr kumimoji="1" lang="zh-CN" altLang="en-US" sz="1600" dirty="0">
                <a:solidFill>
                  <a:schemeClr val="tx1"/>
                </a:solidFill>
              </a:rPr>
              <a:t> </a:t>
            </a:r>
            <a:r>
              <a:rPr kumimoji="1" lang="en-US" altLang="zh-CN" sz="1600" dirty="0" err="1">
                <a:solidFill>
                  <a:schemeClr val="tx1"/>
                </a:solidFill>
              </a:rPr>
              <a:t>endl</a:t>
            </a:r>
            <a:r>
              <a:rPr kumimoji="1" lang="en-US" altLang="zh-CN" sz="1600" dirty="0">
                <a:solidFill>
                  <a:schemeClr val="tx1"/>
                </a:solidFill>
              </a:rPr>
              <a:t>;</a:t>
            </a:r>
            <a:endParaRPr kumimoji="1" lang="en-US" altLang="zh-CN" sz="1600" dirty="0">
              <a:solidFill>
                <a:schemeClr val="tx1"/>
              </a:solidFill>
            </a:endParaRPr>
          </a:p>
          <a:p>
            <a:r>
              <a:rPr kumimoji="1" lang="en-US" altLang="zh-CN" sz="1600" dirty="0">
                <a:solidFill>
                  <a:schemeClr val="tx1"/>
                </a:solidFill>
              </a:rPr>
              <a:t>}</a:t>
            </a:r>
            <a:endParaRPr kumimoji="1" lang="zh-CN" altLang="en-US" sz="1600"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课后练习</a:t>
            </a:r>
            <a:endParaRPr lang="en-US" dirty="0"/>
          </a:p>
        </p:txBody>
      </p:sp>
      <p:sp>
        <p:nvSpPr>
          <p:cNvPr id="3" name="Content Placeholder 2"/>
          <p:cNvSpPr>
            <a:spLocks noGrp="1"/>
          </p:cNvSpPr>
          <p:nvPr>
            <p:ph idx="1"/>
          </p:nvPr>
        </p:nvSpPr>
        <p:spPr/>
        <p:txBody>
          <a:bodyPr/>
          <a:lstStyle/>
          <a:p>
            <a:r>
              <a:rPr lang="en-US" altLang="en-US" dirty="0" err="1"/>
              <a:t>实现一个类</a:t>
            </a:r>
            <a:r>
              <a:rPr lang="en-US" altLang="en-US" dirty="0"/>
              <a:t> </a:t>
            </a:r>
            <a:r>
              <a:rPr lang="en-US" altLang="en-US" dirty="0" err="1"/>
              <a:t>A，这个类有一个</a:t>
            </a:r>
            <a:r>
              <a:rPr lang="en-US" altLang="en-US" dirty="0"/>
              <a:t> int </a:t>
            </a:r>
            <a:r>
              <a:rPr lang="en-US" altLang="en-US" dirty="0" err="1"/>
              <a:t>类型的静态成员变量</a:t>
            </a:r>
            <a:r>
              <a:rPr lang="en-US" altLang="en-US" dirty="0"/>
              <a:t> count。当这个类被创建时，这个变量会增加1；当这个类被销毁时，这个变量会减少1。在类中添加一个成员函数打印这个变量。 </a:t>
            </a:r>
            <a:r>
              <a:rPr lang="en-US" altLang="en-US" dirty="0" err="1"/>
              <a:t>测试代码</a:t>
            </a:r>
            <a:r>
              <a:rPr lang="zh-CN" altLang="en-US" dirty="0"/>
              <a:t>见下页</a:t>
            </a:r>
            <a:endParaRPr lang="en-US" altLang="en-US" dirty="0"/>
          </a:p>
          <a:p>
            <a:endParaRPr lang="en-US" altLang="en-US" dirty="0"/>
          </a:p>
          <a:p>
            <a:r>
              <a:rPr lang="en-US" altLang="en-US" dirty="0" err="1"/>
              <a:t>思考</a:t>
            </a:r>
            <a:r>
              <a:rPr lang="zh-CN" altLang="en-US" dirty="0"/>
              <a:t>：</a:t>
            </a:r>
            <a:r>
              <a:rPr lang="en-US" altLang="en-US" dirty="0" err="1"/>
              <a:t>这样的变量可能会有什么用处</a:t>
            </a:r>
            <a:r>
              <a:rPr lang="en-US" altLang="en-US" dirty="0"/>
              <a:t>？</a:t>
            </a:r>
            <a:endParaRPr lang="en-US" altLang="en-US" dirty="0"/>
          </a:p>
          <a:p>
            <a:endParaRPr lang="en-US" altLang="zh-CN" dirty="0"/>
          </a:p>
          <a:p>
            <a:endParaRPr lang="en-US" dirty="0"/>
          </a:p>
        </p:txBody>
      </p:sp>
      <p:sp>
        <p:nvSpPr>
          <p:cNvPr id="4" name="Slide Number Placeholder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404664"/>
            <a:ext cx="6120680" cy="5829149"/>
          </a:xfrm>
        </p:spPr>
        <p:txBody>
          <a:bodyPr/>
          <a:lstStyle/>
          <a:p>
            <a:pPr marL="0" indent="0">
              <a:buNone/>
            </a:pPr>
            <a:r>
              <a:rPr lang="en-US" sz="2000" dirty="0"/>
              <a:t>#include &lt;iostream&gt;</a:t>
            </a:r>
            <a:endParaRPr lang="en-US" sz="2000" dirty="0"/>
          </a:p>
          <a:p>
            <a:pPr marL="0" indent="0">
              <a:buNone/>
            </a:pPr>
            <a:r>
              <a:rPr lang="en-US" sz="2000" dirty="0"/>
              <a:t>#include "</a:t>
            </a:r>
            <a:r>
              <a:rPr lang="en-US" sz="2000" dirty="0" err="1"/>
              <a:t>A.h</a:t>
            </a:r>
            <a:r>
              <a:rPr lang="en-US" sz="2000" dirty="0"/>
              <a:t>"</a:t>
            </a:r>
            <a:endParaRPr lang="en-US" sz="2000" dirty="0"/>
          </a:p>
          <a:p>
            <a:pPr marL="0" indent="0">
              <a:buNone/>
            </a:pPr>
            <a:endParaRPr lang="en-US" sz="2000" dirty="0"/>
          </a:p>
          <a:p>
            <a:pPr marL="0" indent="0">
              <a:buNone/>
            </a:pPr>
            <a:r>
              <a:rPr lang="en-US" sz="2000" dirty="0"/>
              <a:t>void f() {</a:t>
            </a:r>
            <a:endParaRPr lang="en-US" sz="2000" dirty="0"/>
          </a:p>
          <a:p>
            <a:pPr marL="0" indent="0">
              <a:buNone/>
            </a:pPr>
            <a:r>
              <a:rPr lang="en-US" sz="2000" dirty="0"/>
              <a:t>    A </a:t>
            </a:r>
            <a:r>
              <a:rPr lang="en-US" altLang="zh-CN" sz="2000" dirty="0"/>
              <a:t>obj</a:t>
            </a:r>
            <a:r>
              <a:rPr lang="en-US" sz="2000" dirty="0"/>
              <a:t>;</a:t>
            </a:r>
            <a:endParaRPr lang="en-US" sz="2000" dirty="0"/>
          </a:p>
          <a:p>
            <a:pPr marL="0" indent="0">
              <a:buNone/>
            </a:pPr>
            <a:r>
              <a:rPr lang="en-US" sz="2000" dirty="0"/>
              <a:t>    </a:t>
            </a:r>
            <a:r>
              <a:rPr lang="en-US" sz="2000" dirty="0" err="1"/>
              <a:t>obj.printRef</a:t>
            </a:r>
            <a:r>
              <a:rPr lang="en-US" sz="2000" dirty="0"/>
              <a:t>();</a:t>
            </a:r>
            <a:endParaRPr lang="en-US" sz="2000" dirty="0"/>
          </a:p>
          <a:p>
            <a:pPr marL="0" indent="0">
              <a:buNone/>
            </a:pPr>
            <a:r>
              <a:rPr lang="en-US" sz="2000" dirty="0"/>
              <a:t>}</a:t>
            </a:r>
            <a:endParaRPr lang="en-US" sz="2000" dirty="0"/>
          </a:p>
          <a:p>
            <a:pPr marL="0" indent="0">
              <a:buNone/>
            </a:pPr>
            <a:endParaRPr lang="en-US" sz="2000" dirty="0"/>
          </a:p>
          <a:p>
            <a:pPr marL="0" indent="0">
              <a:buNone/>
            </a:pPr>
            <a:r>
              <a:rPr lang="en-US" sz="2000" dirty="0"/>
              <a:t>int main() {</a:t>
            </a:r>
            <a:endParaRPr lang="en-US" sz="2000" dirty="0"/>
          </a:p>
          <a:p>
            <a:pPr marL="0" indent="0">
              <a:buNone/>
            </a:pPr>
            <a:r>
              <a:rPr lang="en-US" sz="2000" dirty="0"/>
              <a:t>    A *p = new A;</a:t>
            </a:r>
            <a:endParaRPr lang="en-US" sz="2000" dirty="0"/>
          </a:p>
          <a:p>
            <a:pPr marL="0" indent="0">
              <a:buNone/>
            </a:pPr>
            <a:r>
              <a:rPr lang="en-US" sz="2000" dirty="0"/>
              <a:t>    p-&gt;</a:t>
            </a:r>
            <a:r>
              <a:rPr lang="en-US" sz="2000" dirty="0" err="1"/>
              <a:t>printRef</a:t>
            </a:r>
            <a:r>
              <a:rPr lang="en-US" sz="2000" dirty="0"/>
              <a:t>()；</a:t>
            </a:r>
            <a:endParaRPr lang="en-US" sz="2000" dirty="0"/>
          </a:p>
          <a:p>
            <a:pPr marL="0" indent="0">
              <a:buNone/>
            </a:pPr>
            <a:r>
              <a:rPr lang="en-US" sz="2000" dirty="0"/>
              <a:t>    f();</a:t>
            </a:r>
            <a:endParaRPr lang="en-US" sz="2000" dirty="0"/>
          </a:p>
          <a:p>
            <a:pPr marL="0" indent="0">
              <a:buNone/>
            </a:pPr>
            <a:r>
              <a:rPr lang="en-US" sz="2000" dirty="0"/>
              <a:t>    delete p;</a:t>
            </a:r>
            <a:endParaRPr lang="en-US" sz="2000" dirty="0"/>
          </a:p>
          <a:p>
            <a:pPr marL="0" indent="0">
              <a:buNone/>
            </a:pPr>
            <a:r>
              <a:rPr lang="en-US" sz="2000" dirty="0"/>
              <a:t>    return 0;</a:t>
            </a:r>
            <a:endParaRPr lang="en-US" sz="2000" dirty="0"/>
          </a:p>
          <a:p>
            <a:pPr marL="0" indent="0">
              <a:buNone/>
            </a:pPr>
            <a:r>
              <a:rPr lang="en-US" sz="2000" dirty="0"/>
              <a:t>}</a:t>
            </a:r>
            <a:endParaRPr lang="en-US" sz="4000" dirty="0"/>
          </a:p>
        </p:txBody>
      </p:sp>
      <p:sp>
        <p:nvSpPr>
          <p:cNvPr id="4" name="Slide Number Placeholder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课后练习</a:t>
            </a:r>
            <a:endParaRPr lang="en-US" dirty="0"/>
          </a:p>
        </p:txBody>
      </p:sp>
      <p:sp>
        <p:nvSpPr>
          <p:cNvPr id="3" name="Content Placeholder 2"/>
          <p:cNvSpPr>
            <a:spLocks noGrp="1"/>
          </p:cNvSpPr>
          <p:nvPr>
            <p:ph idx="1"/>
          </p:nvPr>
        </p:nvSpPr>
        <p:spPr/>
        <p:txBody>
          <a:bodyPr/>
          <a:lstStyle/>
          <a:p>
            <a:r>
              <a:rPr lang="zh-CN" altLang="en-US" dirty="0"/>
              <a:t>编写一个向量 </a:t>
            </a:r>
            <a:r>
              <a:rPr lang="en-US" altLang="zh-CN" dirty="0"/>
              <a:t>Vector </a:t>
            </a:r>
            <a:r>
              <a:rPr lang="zh-CN" altLang="en-US" dirty="0"/>
              <a:t>类，这个类的一个对象代表一个三维向量，三个坐标都是 </a:t>
            </a:r>
            <a:r>
              <a:rPr lang="en-US" altLang="zh-CN" dirty="0"/>
              <a:t>double </a:t>
            </a:r>
            <a:r>
              <a:rPr lang="zh-CN" altLang="en-US" dirty="0"/>
              <a:t>类型。通过重载运算符实现向量直接的加减，向量和常数之间的加减、数乘（注意需要满足交换律），以及使用标准输入输出流进行打印。测试代码见下页： </a:t>
            </a:r>
            <a:endParaRPr lang="zh-CN" altLang="en-US" dirty="0"/>
          </a:p>
          <a:p>
            <a:endParaRPr lang="en-US" dirty="0"/>
          </a:p>
        </p:txBody>
      </p:sp>
      <p:sp>
        <p:nvSpPr>
          <p:cNvPr id="4" name="Slide Number Placeholder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047806" cy="4749029"/>
          </a:xfrm>
        </p:spPr>
        <p:txBody>
          <a:bodyPr/>
          <a:lstStyle/>
          <a:p>
            <a:pPr marL="0" indent="0">
              <a:buNone/>
            </a:pPr>
            <a:r>
              <a:rPr lang="en-US" sz="2000" dirty="0"/>
              <a:t>#include &lt;iostream&gt;</a:t>
            </a:r>
            <a:endParaRPr lang="en-US" sz="2000" dirty="0"/>
          </a:p>
          <a:p>
            <a:pPr marL="0" indent="0">
              <a:buNone/>
            </a:pPr>
            <a:r>
              <a:rPr lang="en-US" sz="2000" dirty="0"/>
              <a:t>#include "</a:t>
            </a:r>
            <a:r>
              <a:rPr lang="en-US" sz="2000" dirty="0" err="1"/>
              <a:t>Vector.h</a:t>
            </a:r>
            <a:r>
              <a:rPr lang="en-US" sz="2000" dirty="0"/>
              <a:t>"</a:t>
            </a:r>
            <a:endParaRPr lang="en-US" sz="2000" dirty="0"/>
          </a:p>
          <a:p>
            <a:pPr marL="0" indent="0">
              <a:buNone/>
            </a:pPr>
            <a:endParaRPr lang="en-US" sz="2000" dirty="0"/>
          </a:p>
          <a:p>
            <a:pPr marL="0" indent="0">
              <a:buNone/>
            </a:pPr>
            <a:r>
              <a:rPr lang="en-US" sz="2000" dirty="0"/>
              <a:t>int main() {</a:t>
            </a:r>
            <a:endParaRPr lang="en-US" sz="2000" dirty="0"/>
          </a:p>
          <a:p>
            <a:pPr marL="0" indent="0">
              <a:buNone/>
            </a:pPr>
            <a:r>
              <a:rPr lang="en-US" sz="2000" dirty="0"/>
              <a:t>    Vector v1(1.1, 1.2, 1.3);</a:t>
            </a:r>
            <a:endParaRPr lang="en-US" sz="2000" dirty="0"/>
          </a:p>
          <a:p>
            <a:pPr marL="0" indent="0">
              <a:buNone/>
            </a:pPr>
            <a:r>
              <a:rPr lang="en-US" sz="2000" dirty="0"/>
              <a:t>    Vector v2(0, -3.4, 2.5);</a:t>
            </a:r>
            <a:endParaRPr lang="en-US" sz="2000" dirty="0"/>
          </a:p>
          <a:p>
            <a:pPr marL="0" indent="0">
              <a:buNone/>
            </a:pPr>
            <a:r>
              <a:rPr lang="en-US" sz="2000" dirty="0"/>
              <a:t>    Vector v3 = v1 + v2;</a:t>
            </a:r>
            <a:endParaRPr lang="en-US" sz="2000" dirty="0"/>
          </a:p>
          <a:p>
            <a:pPr marL="0" indent="0">
              <a:buNone/>
            </a:pPr>
            <a:r>
              <a:rPr lang="en-US" sz="2000" dirty="0"/>
              <a:t>    std::</a:t>
            </a:r>
            <a:r>
              <a:rPr lang="en-US" sz="2000" dirty="0" err="1"/>
              <a:t>cout</a:t>
            </a:r>
            <a:r>
              <a:rPr lang="en-US" sz="2000" dirty="0"/>
              <a:t> &lt;&lt; v3 &lt;&lt; std::</a:t>
            </a:r>
            <a:r>
              <a:rPr lang="en-US" sz="2000" dirty="0" err="1"/>
              <a:t>endl</a:t>
            </a:r>
            <a:r>
              <a:rPr lang="en-US" sz="2000" dirty="0"/>
              <a:t>;</a:t>
            </a:r>
            <a:endParaRPr lang="en-US" sz="2000" dirty="0"/>
          </a:p>
          <a:p>
            <a:pPr marL="0" indent="0">
              <a:buNone/>
            </a:pPr>
            <a:r>
              <a:rPr lang="en-US" sz="2000" dirty="0"/>
              <a:t>    Vector v4 = v3 + 2;</a:t>
            </a:r>
            <a:endParaRPr lang="en-US" sz="2000" dirty="0"/>
          </a:p>
          <a:p>
            <a:pPr marL="0" indent="0">
              <a:buNone/>
            </a:pPr>
            <a:r>
              <a:rPr lang="en-US" sz="2000" dirty="0"/>
              <a:t>    Vector v5 = 3 * v4 + 5;</a:t>
            </a:r>
            <a:endParaRPr lang="en-US" sz="2000" dirty="0"/>
          </a:p>
          <a:p>
            <a:pPr marL="0" indent="0">
              <a:buNone/>
            </a:pPr>
            <a:r>
              <a:rPr lang="en-US" sz="2000" dirty="0"/>
              <a:t>    std::</a:t>
            </a:r>
            <a:r>
              <a:rPr lang="en-US" sz="2000" dirty="0" err="1"/>
              <a:t>cout</a:t>
            </a:r>
            <a:r>
              <a:rPr lang="en-US" sz="2000" dirty="0"/>
              <a:t> &lt;&lt; v5 &lt;&lt; std::</a:t>
            </a:r>
            <a:r>
              <a:rPr lang="en-US" sz="2000" dirty="0" err="1"/>
              <a:t>endl</a:t>
            </a:r>
            <a:r>
              <a:rPr lang="en-US" sz="2000" dirty="0"/>
              <a:t>;</a:t>
            </a:r>
            <a:endParaRPr lang="en-US" sz="2000" dirty="0"/>
          </a:p>
          <a:p>
            <a:pPr marL="0" indent="0">
              <a:buNone/>
            </a:pPr>
            <a:r>
              <a:rPr lang="en-US" sz="2000" dirty="0"/>
              <a:t>    Vector v6 = 1.4 - (3 * v2 - v1);</a:t>
            </a:r>
            <a:endParaRPr lang="en-US" sz="2000" dirty="0"/>
          </a:p>
          <a:p>
            <a:pPr marL="0" indent="0">
              <a:buNone/>
            </a:pPr>
            <a:r>
              <a:rPr lang="en-US" sz="2000" dirty="0"/>
              <a:t>    std::</a:t>
            </a:r>
            <a:r>
              <a:rPr lang="en-US" sz="2000" dirty="0" err="1"/>
              <a:t>cout</a:t>
            </a:r>
            <a:r>
              <a:rPr lang="en-US" sz="2000" dirty="0"/>
              <a:t> &lt;&lt; v6 &lt;&lt; std::</a:t>
            </a:r>
            <a:r>
              <a:rPr lang="en-US" sz="2000" dirty="0" err="1"/>
              <a:t>endl</a:t>
            </a:r>
            <a:r>
              <a:rPr lang="en-US" sz="2000" dirty="0"/>
              <a:t>;</a:t>
            </a:r>
            <a:endParaRPr lang="en-US" sz="2000" dirty="0"/>
          </a:p>
          <a:p>
            <a:pPr marL="0" indent="0">
              <a:buNone/>
            </a:pPr>
            <a:r>
              <a:rPr lang="en-US" sz="2000" dirty="0"/>
              <a:t>    return 0;</a:t>
            </a:r>
            <a:endParaRPr lang="en-US" sz="2000" dirty="0"/>
          </a:p>
          <a:p>
            <a:pPr marL="0" indent="0">
              <a:buNone/>
            </a:pPr>
            <a:r>
              <a:rPr lang="en-US" sz="2000" dirty="0"/>
              <a:t>}</a:t>
            </a:r>
            <a:endParaRPr lang="en-US" sz="2000" dirty="0"/>
          </a:p>
        </p:txBody>
      </p:sp>
      <p:sp>
        <p:nvSpPr>
          <p:cNvPr id="4" name="Slide Number Placeholder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a:t>
            </a:r>
            <a:r>
              <a:rPr kumimoji="1" lang="zh-CN" altLang="en-US" dirty="0"/>
              <a:t>函数</a:t>
            </a:r>
            <a:endParaRPr lang="zh-CN" altLang="en-US" dirty="0"/>
          </a:p>
        </p:txBody>
      </p:sp>
      <p:sp>
        <p:nvSpPr>
          <p:cNvPr id="3" name="内容占位符 2"/>
          <p:cNvSpPr>
            <a:spLocks noGrp="1"/>
          </p:cNvSpPr>
          <p:nvPr>
            <p:ph idx="1"/>
          </p:nvPr>
        </p:nvSpPr>
        <p:spPr>
          <a:xfrm>
            <a:off x="555333" y="1196752"/>
            <a:ext cx="8047806" cy="4749029"/>
          </a:xfrm>
        </p:spPr>
        <p:txBody>
          <a:bodyPr/>
          <a:lstStyle/>
          <a:p>
            <a:r>
              <a:rPr lang="zh-CN" altLang="en-US" dirty="0"/>
              <a:t>被友元声明的函数一定不是当前类的成员函数，</a:t>
            </a:r>
            <a:r>
              <a:rPr lang="zh-CN" altLang="en-US" b="1" dirty="0">
                <a:solidFill>
                  <a:srgbClr val="FF0000"/>
                </a:solidFill>
              </a:rPr>
              <a:t>即使该函数的定义写在当前类内</a:t>
            </a:r>
            <a:endParaRPr lang="zh-CN" altLang="en-US" b="1" dirty="0">
              <a:solidFill>
                <a:srgbClr val="FF0000"/>
              </a:solidFill>
            </a:endParaRPr>
          </a:p>
          <a:p>
            <a:r>
              <a:rPr lang="zh-CN" altLang="en-US" dirty="0"/>
              <a:t>当前类的成员函数也不需要友元修饰</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6" name="文本框 5"/>
          <p:cNvSpPr txBox="1"/>
          <p:nvPr/>
        </p:nvSpPr>
        <p:spPr>
          <a:xfrm>
            <a:off x="971599" y="2607290"/>
            <a:ext cx="7624211" cy="4278094"/>
          </a:xfrm>
          <a:prstGeom prst="rect">
            <a:avLst/>
          </a:prstGeom>
          <a:noFill/>
        </p:spPr>
        <p:txBody>
          <a:bodyPr wrap="square" rtlCol="0">
            <a:spAutoFit/>
          </a:bodyPr>
          <a:lstStyle/>
          <a:p>
            <a:r>
              <a:rPr lang="en-US" altLang="zh-CN" sz="1600" dirty="0">
                <a:solidFill>
                  <a:srgbClr val="C00000"/>
                </a:solidFill>
                <a:latin typeface="Consolas" panose="020B0609020204030204" pitchFamily="49" charset="0"/>
              </a:rPr>
              <a:t>#include </a:t>
            </a:r>
            <a:r>
              <a:rPr lang="en-US" altLang="zh-CN" sz="1600" dirty="0">
                <a:latin typeface="Consolas" panose="020B0609020204030204" pitchFamily="49" charset="0"/>
              </a:rPr>
              <a:t>&lt;iostream&gt;</a:t>
            </a:r>
            <a:endParaRPr lang="en-US" altLang="zh-CN" sz="1600" dirty="0">
              <a:latin typeface="Consolas" panose="020B0609020204030204" pitchFamily="49" charset="0"/>
            </a:endParaRPr>
          </a:p>
          <a:p>
            <a:r>
              <a:rPr lang="en-US" altLang="zh-CN" sz="1600" dirty="0">
                <a:latin typeface="Consolas" panose="020B0609020204030204" pitchFamily="49" charset="0"/>
              </a:rPr>
              <a:t>using namespace std;</a:t>
            </a:r>
            <a:endParaRPr lang="en-US" altLang="zh-CN" sz="1600" dirty="0">
              <a:latin typeface="Consolas" panose="020B0609020204030204" pitchFamily="49" charset="0"/>
            </a:endParaRPr>
          </a:p>
          <a:p>
            <a:r>
              <a:rPr lang="en-US" altLang="zh-CN" sz="1600" dirty="0">
                <a:latin typeface="Consolas" panose="020B0609020204030204" pitchFamily="49" charset="0"/>
              </a:rPr>
              <a:t>class A {</a:t>
            </a:r>
            <a:endParaRPr lang="en-US" altLang="zh-CN" sz="1600" dirty="0">
              <a:latin typeface="Consolas" panose="020B0609020204030204" pitchFamily="49" charset="0"/>
            </a:endParaRPr>
          </a:p>
          <a:p>
            <a:r>
              <a:rPr lang="en-US" altLang="zh-CN" sz="1600" dirty="0">
                <a:latin typeface="Consolas" panose="020B0609020204030204" pitchFamily="49" charset="0"/>
              </a:rPr>
              <a:t>private:</a:t>
            </a:r>
            <a:endParaRPr lang="en-US" altLang="zh-CN" sz="1600" dirty="0">
              <a:latin typeface="Consolas" panose="020B0609020204030204" pitchFamily="49" charset="0"/>
            </a:endParaRPr>
          </a:p>
          <a:p>
            <a:r>
              <a:rPr lang="en-US" altLang="zh-CN" sz="1600" dirty="0">
                <a:latin typeface="Consolas" panose="020B0609020204030204" pitchFamily="49" charset="0"/>
              </a:rPr>
              <a:t>    int data;</a:t>
            </a:r>
            <a:endParaRPr lang="en-US" altLang="zh-CN" sz="1600" dirty="0">
              <a:latin typeface="Consolas" panose="020B0609020204030204" pitchFamily="49" charset="0"/>
            </a:endParaRPr>
          </a:p>
          <a:p>
            <a:r>
              <a:rPr lang="en-US" altLang="zh-CN" sz="1600" dirty="0">
                <a:latin typeface="Consolas" panose="020B0609020204030204" pitchFamily="49" charset="0"/>
              </a:rPr>
              <a:t>public:</a:t>
            </a:r>
            <a:endParaRPr lang="en-US" altLang="zh-CN" sz="1600" dirty="0">
              <a:latin typeface="Consolas" panose="020B0609020204030204" pitchFamily="49" charset="0"/>
            </a:endParaRPr>
          </a:p>
          <a:p>
            <a:r>
              <a:rPr lang="en-US" altLang="zh-CN" sz="1600" dirty="0">
                <a:latin typeface="Consolas" panose="020B0609020204030204" pitchFamily="49" charset="0"/>
              </a:rPr>
              <a:t>    A(int </a:t>
            </a:r>
            <a:r>
              <a:rPr lang="en-US" altLang="zh-CN" sz="1600" dirty="0" err="1">
                <a:latin typeface="Consolas" panose="020B0609020204030204" pitchFamily="49" charset="0"/>
              </a:rPr>
              <a:t>i</a:t>
            </a:r>
            <a:r>
              <a:rPr lang="en-US" altLang="zh-CN" sz="1600" dirty="0">
                <a:latin typeface="Consolas" panose="020B0609020204030204" pitchFamily="49" charset="0"/>
              </a:rPr>
              <a:t>) : data(</a:t>
            </a:r>
            <a:r>
              <a:rPr lang="en-US" altLang="zh-CN" sz="1600" dirty="0" err="1">
                <a:latin typeface="Consolas" panose="020B0609020204030204" pitchFamily="49" charset="0"/>
              </a:rPr>
              <a:t>i</a:t>
            </a:r>
            <a:r>
              <a:rPr lang="en-US" altLang="zh-CN" sz="1600" dirty="0">
                <a:latin typeface="Consolas" panose="020B0609020204030204" pitchFamily="49" charset="0"/>
              </a:rPr>
              <a:t>) {}</a:t>
            </a:r>
            <a:endParaRPr lang="en-US" altLang="zh-CN" sz="1600" dirty="0">
              <a:latin typeface="Consolas" panose="020B0609020204030204" pitchFamily="49" charset="0"/>
            </a:endParaRPr>
          </a:p>
          <a:p>
            <a:r>
              <a:rPr lang="en-US" altLang="zh-CN" sz="1600" dirty="0">
                <a:latin typeface="Consolas" panose="020B0609020204030204" pitchFamily="49" charset="0"/>
              </a:rPr>
              <a:t>    void print() { </a:t>
            </a:r>
            <a:r>
              <a:rPr lang="en-US" altLang="zh-CN" sz="1600" dirty="0" err="1">
                <a:latin typeface="Consolas" panose="020B0609020204030204" pitchFamily="49" charset="0"/>
              </a:rPr>
              <a:t>cout</a:t>
            </a:r>
            <a:r>
              <a:rPr lang="en-US" altLang="zh-CN" sz="1600" dirty="0">
                <a:latin typeface="Consolas" panose="020B0609020204030204" pitchFamily="49" charset="0"/>
              </a:rPr>
              <a:t> &lt;&lt; data &lt;&lt; " inside\n"; }</a:t>
            </a:r>
            <a:endParaRPr lang="en-US" altLang="zh-CN" sz="1600" dirty="0">
              <a:latin typeface="Consolas" panose="020B0609020204030204" pitchFamily="49" charset="0"/>
            </a:endParaRPr>
          </a:p>
          <a:p>
            <a:r>
              <a:rPr lang="en-US" altLang="zh-CN" sz="1600" dirty="0">
                <a:solidFill>
                  <a:srgbClr val="C00000"/>
                </a:solidFill>
                <a:latin typeface="Consolas" panose="020B0609020204030204" pitchFamily="49" charset="0"/>
              </a:rPr>
              <a:t>    </a:t>
            </a:r>
            <a:r>
              <a:rPr lang="en-US" altLang="zh-CN" sz="1600" b="1" dirty="0">
                <a:solidFill>
                  <a:srgbClr val="0066CC"/>
                </a:solidFill>
                <a:latin typeface="Consolas" panose="020B0609020204030204" pitchFamily="49" charset="0"/>
              </a:rPr>
              <a:t>friend void print(A a)  // </a:t>
            </a:r>
            <a:r>
              <a:rPr lang="zh-CN" altLang="en-US" sz="1600" b="1" dirty="0">
                <a:solidFill>
                  <a:srgbClr val="0066CC"/>
                </a:solidFill>
                <a:latin typeface="Consolas" panose="020B0609020204030204" pitchFamily="49" charset="0"/>
              </a:rPr>
              <a:t>这一行的</a:t>
            </a:r>
            <a:r>
              <a:rPr lang="en-US" altLang="zh-CN" sz="1600" b="1" dirty="0">
                <a:solidFill>
                  <a:srgbClr val="0066CC"/>
                </a:solidFill>
                <a:latin typeface="Consolas" panose="020B0609020204030204" pitchFamily="49" charset="0"/>
              </a:rPr>
              <a:t>print</a:t>
            </a:r>
            <a:r>
              <a:rPr lang="zh-CN" altLang="en-US" sz="1600" b="1" dirty="0">
                <a:solidFill>
                  <a:srgbClr val="0066CC"/>
                </a:solidFill>
                <a:latin typeface="Consolas" panose="020B0609020204030204" pitchFamily="49" charset="0"/>
              </a:rPr>
              <a:t>是全局函数</a:t>
            </a:r>
            <a:endParaRPr lang="en-US" altLang="zh-CN" sz="1600" b="1" dirty="0">
              <a:solidFill>
                <a:srgbClr val="0066CC"/>
              </a:solidFill>
              <a:latin typeface="Consolas" panose="020B0609020204030204" pitchFamily="49" charset="0"/>
            </a:endParaRPr>
          </a:p>
          <a:p>
            <a:r>
              <a:rPr lang="en-US" altLang="zh-CN" sz="1600" b="1" dirty="0">
                <a:solidFill>
                  <a:srgbClr val="0066CC"/>
                </a:solidFill>
                <a:latin typeface="Consolas" panose="020B0609020204030204" pitchFamily="49" charset="0"/>
              </a:rPr>
              <a:t>		{ </a:t>
            </a:r>
            <a:r>
              <a:rPr lang="en-US" altLang="zh-CN" sz="1600" b="1" dirty="0" err="1">
                <a:solidFill>
                  <a:srgbClr val="0066CC"/>
                </a:solidFill>
                <a:latin typeface="Consolas" panose="020B0609020204030204" pitchFamily="49" charset="0"/>
              </a:rPr>
              <a:t>cout</a:t>
            </a:r>
            <a:r>
              <a:rPr lang="en-US" altLang="zh-CN" sz="1600" b="1" dirty="0">
                <a:solidFill>
                  <a:srgbClr val="0066CC"/>
                </a:solidFill>
                <a:latin typeface="Consolas" panose="020B0609020204030204" pitchFamily="49" charset="0"/>
              </a:rPr>
              <a:t> &lt;&lt; </a:t>
            </a:r>
            <a:r>
              <a:rPr lang="en-US" altLang="zh-CN" sz="1600" b="1" dirty="0" err="1">
                <a:solidFill>
                  <a:srgbClr val="0066CC"/>
                </a:solidFill>
                <a:latin typeface="Consolas" panose="020B0609020204030204" pitchFamily="49" charset="0"/>
              </a:rPr>
              <a:t>a.data</a:t>
            </a:r>
            <a:r>
              <a:rPr lang="en-US" altLang="zh-CN" sz="1600" b="1" dirty="0">
                <a:solidFill>
                  <a:srgbClr val="0066CC"/>
                </a:solidFill>
                <a:latin typeface="Consolas" panose="020B0609020204030204" pitchFamily="49" charset="0"/>
              </a:rPr>
              <a:t> &lt;&lt; " outside\n"; }</a:t>
            </a:r>
            <a:endParaRPr lang="en-US" altLang="zh-CN" sz="1600" b="1" dirty="0">
              <a:solidFill>
                <a:srgbClr val="0066CC"/>
              </a:solidFill>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a:p>
            <a:r>
              <a:rPr lang="en-US" altLang="zh-CN" sz="1600" dirty="0">
                <a:latin typeface="Consolas" panose="020B0609020204030204" pitchFamily="49" charset="0"/>
              </a:rPr>
              <a:t>int main() {</a:t>
            </a:r>
            <a:endParaRPr lang="en-US" altLang="zh-CN" sz="1600" dirty="0">
              <a:latin typeface="Consolas" panose="020B0609020204030204" pitchFamily="49" charset="0"/>
            </a:endParaRPr>
          </a:p>
          <a:p>
            <a:r>
              <a:rPr lang="en-US" altLang="zh-CN" sz="1600" dirty="0">
                <a:latin typeface="Consolas" panose="020B0609020204030204" pitchFamily="49" charset="0"/>
              </a:rPr>
              <a:t>    A c(1);</a:t>
            </a:r>
            <a:endParaRPr lang="en-US" altLang="zh-CN" sz="1600" dirty="0">
              <a:latin typeface="Consolas" panose="020B0609020204030204" pitchFamily="49" charset="0"/>
            </a:endParaRPr>
          </a:p>
          <a:p>
            <a:r>
              <a:rPr lang="en-US" altLang="zh-CN" sz="1600" dirty="0">
                <a:latin typeface="Consolas" panose="020B0609020204030204" pitchFamily="49" charset="0"/>
              </a:rPr>
              <a:t>    </a:t>
            </a:r>
            <a:r>
              <a:rPr lang="en-US" altLang="zh-CN" sz="1600" dirty="0" err="1">
                <a:latin typeface="Consolas" panose="020B0609020204030204" pitchFamily="49" charset="0"/>
              </a:rPr>
              <a:t>c.print</a:t>
            </a:r>
            <a:r>
              <a:rPr lang="en-US" altLang="zh-CN" sz="1600" dirty="0">
                <a:latin typeface="Consolas" panose="020B0609020204030204" pitchFamily="49" charset="0"/>
              </a:rPr>
              <a:t>(); </a:t>
            </a:r>
            <a:r>
              <a:rPr lang="en-US" altLang="zh-CN" sz="1600" dirty="0">
                <a:solidFill>
                  <a:srgbClr val="008000"/>
                </a:solidFill>
                <a:latin typeface="Consolas" panose="020B0609020204030204" pitchFamily="49" charset="0"/>
              </a:rPr>
              <a:t>// 1 inside</a:t>
            </a:r>
            <a:endParaRPr lang="en-US" altLang="zh-CN" sz="1600" dirty="0">
              <a:solidFill>
                <a:srgbClr val="008000"/>
              </a:solidFill>
              <a:latin typeface="Consolas" panose="020B0609020204030204" pitchFamily="49" charset="0"/>
            </a:endParaRPr>
          </a:p>
          <a:p>
            <a:r>
              <a:rPr lang="en-US" altLang="zh-CN" sz="1600" dirty="0">
                <a:latin typeface="Consolas" panose="020B0609020204030204" pitchFamily="49" charset="0"/>
              </a:rPr>
              <a:t>    print(c); </a:t>
            </a:r>
            <a:r>
              <a:rPr lang="en-US" altLang="zh-CN" sz="1600" dirty="0">
                <a:solidFill>
                  <a:srgbClr val="008000"/>
                </a:solidFill>
                <a:latin typeface="Consolas" panose="020B0609020204030204" pitchFamily="49" charset="0"/>
              </a:rPr>
              <a:t>// 1 outside</a:t>
            </a:r>
            <a:endParaRPr lang="en-US" altLang="zh-CN" sz="1600" dirty="0">
              <a:solidFill>
                <a:srgbClr val="008000"/>
              </a:solidFill>
              <a:latin typeface="Consolas" panose="020B0609020204030204" pitchFamily="49" charset="0"/>
            </a:endParaRPr>
          </a:p>
          <a:p>
            <a:r>
              <a:rPr lang="en-US" altLang="zh-CN" sz="1600" dirty="0">
                <a:latin typeface="Consolas" panose="020B0609020204030204" pitchFamily="49" charset="0"/>
              </a:rPr>
              <a:t>    return 0;</a:t>
            </a:r>
            <a:endParaRPr lang="en-US" altLang="zh-CN" sz="1600" dirty="0">
              <a:latin typeface="Consolas" panose="020B0609020204030204" pitchFamily="49" charset="0"/>
            </a:endParaRPr>
          </a:p>
          <a:p>
            <a:r>
              <a:rPr lang="en-US" altLang="zh-CN" sz="1600" dirty="0">
                <a:latin typeface="Consolas" panose="020B0609020204030204" pitchFamily="49" charset="0"/>
              </a:rPr>
              <a:t>}</a:t>
            </a:r>
            <a:endParaRPr lang="en-US" altLang="zh-CN" sz="1600" dirty="0">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友元函数</a:t>
            </a:r>
            <a:endParaRPr kumimoji="1" lang="zh-CN" altLang="en-US" dirty="0"/>
          </a:p>
        </p:txBody>
      </p:sp>
      <p:sp>
        <p:nvSpPr>
          <p:cNvPr id="3" name="内容占位符 2"/>
          <p:cNvSpPr>
            <a:spLocks noGrp="1"/>
          </p:cNvSpPr>
          <p:nvPr>
            <p:ph idx="1"/>
          </p:nvPr>
        </p:nvSpPr>
        <p:spPr>
          <a:xfrm>
            <a:off x="467544" y="1268760"/>
            <a:ext cx="8394104" cy="5109070"/>
          </a:xfrm>
        </p:spPr>
        <p:txBody>
          <a:bodyPr/>
          <a:lstStyle/>
          <a:p>
            <a:r>
              <a:rPr kumimoji="1" lang="zh-CN" altLang="en-US" dirty="0"/>
              <a:t>可以声明别的类的成员函数，为当前类的友元。</a:t>
            </a:r>
            <a:endParaRPr kumimoji="1" lang="en-US" altLang="zh-CN" dirty="0"/>
          </a:p>
          <a:p>
            <a:pPr lvl="1"/>
            <a:r>
              <a:rPr kumimoji="1" lang="zh-CN" altLang="en-US" dirty="0"/>
              <a:t>其中，</a:t>
            </a:r>
            <a:r>
              <a:rPr kumimoji="1" lang="zh-CN" altLang="en-US" dirty="0">
                <a:solidFill>
                  <a:srgbClr val="FF0000"/>
                </a:solidFill>
              </a:rPr>
              <a:t>构造函数、析构函数</a:t>
            </a:r>
            <a:r>
              <a:rPr kumimoji="1" lang="zh-CN" altLang="en-US" dirty="0"/>
              <a:t>也可以是友元。</a:t>
            </a:r>
            <a:endParaRPr kumimoji="1" lang="en-US" altLang="zh-CN" dirty="0"/>
          </a:p>
          <a:p>
            <a:pPr lvl="1"/>
            <a:endParaRPr kumimoji="1" lang="en-US" altLang="zh-CN" dirty="0"/>
          </a:p>
          <a:p>
            <a:pPr lvl="1"/>
            <a:endParaRPr kumimoji="1" lang="en-US" altLang="zh-CN" dirty="0"/>
          </a:p>
          <a:p>
            <a:pPr lvl="1"/>
            <a:endParaRPr kumimoji="1" lang="en-US" altLang="zh-CN" dirty="0"/>
          </a:p>
          <a:p>
            <a:pPr marL="457200" lvl="1" indent="0">
              <a:buNone/>
            </a:pPr>
            <a:endParaRPr kumimoji="1" lang="en-US" altLang="zh-CN" dirty="0"/>
          </a:p>
          <a:p>
            <a:pPr lvl="1"/>
            <a:r>
              <a:rPr kumimoji="1" lang="en-US" altLang="zh-CN" dirty="0"/>
              <a:t>X</a:t>
            </a:r>
            <a:r>
              <a:rPr kumimoji="1" lang="zh-CN" altLang="en-US" dirty="0"/>
              <a:t>的构造函数</a:t>
            </a:r>
            <a:r>
              <a:rPr kumimoji="1" lang="en-US" altLang="zh-CN" dirty="0"/>
              <a:t>X::X()</a:t>
            </a:r>
            <a:r>
              <a:rPr kumimoji="1" lang="zh-CN" altLang="en-US" dirty="0"/>
              <a:t>和析构函数</a:t>
            </a:r>
            <a:r>
              <a:rPr kumimoji="1" lang="en-US" altLang="zh-CN" dirty="0"/>
              <a:t>X::~X()</a:t>
            </a:r>
            <a:r>
              <a:rPr kumimoji="1" lang="zh-CN" altLang="en-US" dirty="0"/>
              <a:t>为</a:t>
            </a:r>
            <a:r>
              <a:rPr kumimoji="1" lang="en-US" altLang="zh-CN" dirty="0"/>
              <a:t>Y</a:t>
            </a:r>
            <a:r>
              <a:rPr kumimoji="1" lang="zh-CN" altLang="en-US" dirty="0"/>
              <a:t>的友元函数，则在它们的函数体内可直接访问</a:t>
            </a:r>
            <a:r>
              <a:rPr kumimoji="1" lang="en-US" altLang="zh-CN" dirty="0"/>
              <a:t>/</a:t>
            </a:r>
            <a:r>
              <a:rPr kumimoji="1" lang="zh-CN" altLang="en-US" dirty="0"/>
              <a:t>修改</a:t>
            </a:r>
            <a:r>
              <a:rPr kumimoji="1" lang="en-US" altLang="zh-CN" dirty="0"/>
              <a:t>Y</a:t>
            </a:r>
            <a:r>
              <a:rPr kumimoji="1" lang="zh-CN" altLang="en-US" dirty="0"/>
              <a:t>的私有成员。</a:t>
            </a:r>
            <a:endParaRPr kumimoji="1" lang="en-US" altLang="zh-CN" dirty="0"/>
          </a:p>
          <a:p>
            <a:r>
              <a:rPr kumimoji="1" lang="zh-CN" altLang="en-US" dirty="0"/>
              <a:t>友元的声明与当前所在域是否为</a:t>
            </a:r>
            <a:r>
              <a:rPr kumimoji="1" lang="en-US" altLang="zh-CN" dirty="0"/>
              <a:t>private</a:t>
            </a:r>
            <a:r>
              <a:rPr kumimoji="1" lang="zh-CN" altLang="en-US" dirty="0"/>
              <a:t>或</a:t>
            </a:r>
            <a:r>
              <a:rPr kumimoji="1" lang="en-US" altLang="zh-CN" dirty="0"/>
              <a:t>public</a:t>
            </a:r>
            <a:r>
              <a:rPr kumimoji="1" lang="zh-CN" altLang="en-US" dirty="0"/>
              <a:t>无关</a:t>
            </a:r>
            <a:endParaRPr kumimoji="1" lang="en-US" altLang="zh-CN" dirty="0"/>
          </a:p>
        </p:txBody>
      </p:sp>
      <p:sp>
        <p:nvSpPr>
          <p:cNvPr id="6" name="矩形 5"/>
          <p:cNvSpPr/>
          <p:nvPr/>
        </p:nvSpPr>
        <p:spPr>
          <a:xfrm>
            <a:off x="1475656" y="2132856"/>
            <a:ext cx="6984776" cy="1477328"/>
          </a:xfrm>
          <a:prstGeom prst="rect">
            <a:avLst/>
          </a:prstGeom>
        </p:spPr>
        <p:txBody>
          <a:bodyPr wrap="square">
            <a:spAutoFit/>
          </a:bodyPr>
          <a:lstStyle/>
          <a:p>
            <a:r>
              <a:rPr lang="en-US" altLang="zh-CN" dirty="0">
                <a:latin typeface="Consolas" panose="020B0609020204030204" pitchFamily="49" charset="0"/>
              </a:rPr>
              <a:t>class Y {</a:t>
            </a:r>
            <a:endParaRPr lang="en-US" altLang="zh-CN" dirty="0">
              <a:latin typeface="Consolas" panose="020B0609020204030204" pitchFamily="49" charset="0"/>
            </a:endParaRPr>
          </a:p>
          <a:p>
            <a:r>
              <a:rPr lang="en-US" altLang="zh-CN" dirty="0">
                <a:latin typeface="Consolas" panose="020B0609020204030204" pitchFamily="49" charset="0"/>
              </a:rPr>
              <a:t>    int data;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X::foo(Y); </a:t>
            </a:r>
            <a:endParaRPr lang="zh-CN" altLang="en-US" dirty="0">
              <a:solidFill>
                <a:srgbClr val="FF0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 X::X(Y), X::~X(); </a:t>
            </a:r>
            <a:endParaRPr lang="zh-CN" altLang="en-US" dirty="0">
              <a:solidFill>
                <a:srgbClr val="FF0000"/>
              </a:solidFill>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矩形 6"/>
          <p:cNvSpPr/>
          <p:nvPr/>
        </p:nvSpPr>
        <p:spPr>
          <a:xfrm>
            <a:off x="470390" y="5392565"/>
            <a:ext cx="3744416" cy="1200329"/>
          </a:xfrm>
          <a:prstGeom prst="rect">
            <a:avLst/>
          </a:prstGeom>
        </p:spPr>
        <p:txBody>
          <a:bodyPr wrap="square">
            <a:spAutoFit/>
          </a:bodyPr>
          <a:lstStyle/>
          <a:p>
            <a:r>
              <a:rPr lang="en-US" altLang="zh-CN" dirty="0">
                <a:latin typeface="Consolas" panose="020B0609020204030204" pitchFamily="49" charset="0"/>
              </a:rPr>
              <a:t>class Y {</a:t>
            </a:r>
            <a:endParaRPr lang="en-US" altLang="zh-CN" dirty="0">
              <a:latin typeface="Consolas" panose="020B0609020204030204" pitchFamily="49" charset="0"/>
            </a:endParaRPr>
          </a:p>
          <a:p>
            <a:r>
              <a:rPr lang="en-US" altLang="zh-CN" dirty="0">
                <a:solidFill>
                  <a:srgbClr val="FF0000"/>
                </a:solidFill>
                <a:latin typeface="Consolas" panose="020B0609020204030204" pitchFamily="49" charset="0"/>
              </a:rPr>
              <a:t>private:</a:t>
            </a:r>
            <a:endParaRPr lang="en-US" altLang="zh-CN" dirty="0">
              <a:solidFill>
                <a:srgbClr val="FF0000"/>
              </a:solidFill>
              <a:latin typeface="Consolas" panose="020B0609020204030204" pitchFamily="49" charset="0"/>
            </a:endParaRPr>
          </a:p>
          <a:p>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friend void X::foo(Y); </a:t>
            </a:r>
            <a:endParaRPr lang="zh-CN" altLang="en-US" dirty="0">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p:txBody>
      </p:sp>
      <p:sp>
        <p:nvSpPr>
          <p:cNvPr id="8" name="矩形 7"/>
          <p:cNvSpPr/>
          <p:nvPr/>
        </p:nvSpPr>
        <p:spPr>
          <a:xfrm>
            <a:off x="4907204" y="5350936"/>
            <a:ext cx="3744416" cy="1200329"/>
          </a:xfrm>
          <a:prstGeom prst="rect">
            <a:avLst/>
          </a:prstGeom>
        </p:spPr>
        <p:txBody>
          <a:bodyPr wrap="square">
            <a:spAutoFit/>
          </a:bodyPr>
          <a:lstStyle/>
          <a:p>
            <a:r>
              <a:rPr lang="en-US" altLang="zh-CN" dirty="0">
                <a:latin typeface="Consolas" panose="020B0609020204030204" pitchFamily="49" charset="0"/>
              </a:rPr>
              <a:t>class Y {</a:t>
            </a:r>
            <a:endParaRPr lang="en-US" altLang="zh-CN" dirty="0">
              <a:latin typeface="Consolas" panose="020B0609020204030204" pitchFamily="49" charset="0"/>
            </a:endParaRPr>
          </a:p>
          <a:p>
            <a:r>
              <a:rPr lang="en-US" altLang="zh-CN" dirty="0">
                <a:solidFill>
                  <a:srgbClr val="FF0000"/>
                </a:solidFill>
                <a:latin typeface="Consolas" panose="020B0609020204030204" pitchFamily="49" charset="0"/>
              </a:rPr>
              <a:t>public:</a:t>
            </a:r>
            <a:endParaRPr lang="en-US" altLang="zh-CN" dirty="0">
              <a:solidFill>
                <a:srgbClr val="FF0000"/>
              </a:solidFill>
              <a:latin typeface="Consolas" panose="020B0609020204030204" pitchFamily="49" charset="0"/>
            </a:endParaRPr>
          </a:p>
          <a:p>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friend void X::foo(Y); </a:t>
            </a:r>
            <a:endParaRPr lang="zh-CN" altLang="en-US" dirty="0">
              <a:latin typeface="Consolas" panose="020B0609020204030204" pitchFamily="49" charset="0"/>
            </a:endParaRPr>
          </a:p>
          <a:p>
            <a:r>
              <a:rPr lang="en-US" altLang="zh-CN" dirty="0">
                <a:latin typeface="Consolas" panose="020B0609020204030204" pitchFamily="49" charset="0"/>
              </a:rPr>
              <a:t>};</a:t>
            </a:r>
            <a:endParaRPr lang="en-US" altLang="zh-CN" dirty="0">
              <a:latin typeface="Consolas" panose="020B0609020204030204" pitchFamily="49" charset="0"/>
            </a:endParaRPr>
          </a:p>
        </p:txBody>
      </p:sp>
      <p:sp>
        <p:nvSpPr>
          <p:cNvPr id="9" name="文本框 8"/>
          <p:cNvSpPr txBox="1"/>
          <p:nvPr/>
        </p:nvSpPr>
        <p:spPr>
          <a:xfrm>
            <a:off x="3868415" y="5700532"/>
            <a:ext cx="902811" cy="523220"/>
          </a:xfrm>
          <a:prstGeom prst="rect">
            <a:avLst/>
          </a:prstGeom>
          <a:noFill/>
        </p:spPr>
        <p:txBody>
          <a:bodyPr wrap="none" rtlCol="0">
            <a:spAutoFit/>
          </a:bodyPr>
          <a:lstStyle/>
          <a:p>
            <a:r>
              <a:rPr lang="zh-CN" altLang="en-US" sz="2800" b="1" dirty="0"/>
              <a:t>等价</a:t>
            </a:r>
            <a:endParaRPr lang="zh-CN" altLang="en-US" sz="28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zh-CN" altLang="en-US" dirty="0"/>
              <a:t>友元</a:t>
            </a:r>
            <a:endParaRPr kumimoji="1" lang="en-US" altLang="zh-CN" dirty="0"/>
          </a:p>
          <a:p>
            <a:pPr lvl="1"/>
            <a:r>
              <a:rPr lang="zh-CN" altLang="en-US" b="1" dirty="0"/>
              <a:t>一个普通函数可以是多个类的友元函数</a:t>
            </a:r>
            <a:endParaRPr lang="en-US" altLang="zh-CN" b="1" dirty="0"/>
          </a:p>
        </p:txBody>
      </p:sp>
      <p:sp>
        <p:nvSpPr>
          <p:cNvPr id="5" name="矩形 4"/>
          <p:cNvSpPr/>
          <p:nvPr/>
        </p:nvSpPr>
        <p:spPr>
          <a:xfrm>
            <a:off x="1331640" y="2053970"/>
            <a:ext cx="7327726" cy="4524315"/>
          </a:xfrm>
          <a:prstGeom prst="rect">
            <a:avLst/>
          </a:prstGeom>
        </p:spPr>
        <p:txBody>
          <a:bodyPr wrap="square">
            <a:spAutoFit/>
          </a:bodyPr>
          <a:lstStyle/>
          <a:p>
            <a:r>
              <a:rPr lang="en-US" altLang="zh-CN" dirty="0">
                <a:latin typeface="Consolas" panose="020B0609020204030204" pitchFamily="49" charset="0"/>
              </a:rPr>
              <a:t>class Y;</a:t>
            </a:r>
            <a:endParaRPr lang="en-US" altLang="zh-CN" dirty="0">
              <a:latin typeface="Consolas" panose="020B0609020204030204" pitchFamily="49" charset="0"/>
            </a:endParaRPr>
          </a:p>
          <a:p>
            <a:r>
              <a:rPr lang="en-US" altLang="zh-CN" dirty="0">
                <a:latin typeface="Consolas" panose="020B0609020204030204" pitchFamily="49" charset="0"/>
              </a:rPr>
              <a:t>class X    </a:t>
            </a:r>
            <a:endParaRPr lang="en-US" altLang="zh-CN" dirty="0">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int data;</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show(X &amp;x, Y &amp;y);</a:t>
            </a:r>
            <a:endParaRPr lang="en-US" altLang="zh-CN" dirty="0">
              <a:solidFill>
                <a:srgbClr val="FF0000"/>
              </a:solidFill>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class Y  </a:t>
            </a:r>
            <a:endParaRPr lang="en-US" altLang="zh-CN" dirty="0">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int data;</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friend void show(X &amp;x, Y &amp;y);</a:t>
            </a:r>
            <a:endParaRPr lang="en-US" altLang="zh-CN" dirty="0">
              <a:solidFill>
                <a:srgbClr val="FF0000"/>
              </a:solidFill>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void show(X &amp;x, Y &amp;y)  </a:t>
            </a:r>
            <a:r>
              <a:rPr lang="en-US" altLang="zh-CN" b="1" dirty="0">
                <a:solidFill>
                  <a:srgbClr val="00B050"/>
                </a:solidFill>
                <a:latin typeface="Consolas" panose="020B0609020204030204" pitchFamily="49" charset="0"/>
              </a:rPr>
              <a:t>//</a:t>
            </a:r>
            <a:r>
              <a:rPr lang="zh-CN" altLang="en-US" b="1" dirty="0">
                <a:solidFill>
                  <a:srgbClr val="00B050"/>
                </a:solidFill>
                <a:latin typeface="Consolas" panose="020B0609020204030204" pitchFamily="49" charset="0"/>
              </a:rPr>
              <a:t>全局函数，可以访问</a:t>
            </a:r>
            <a:r>
              <a:rPr lang="en-US" altLang="zh-CN" b="1" dirty="0">
                <a:solidFill>
                  <a:srgbClr val="00B050"/>
                </a:solidFill>
                <a:latin typeface="Consolas" panose="020B0609020204030204" pitchFamily="49" charset="0"/>
              </a:rPr>
              <a:t>X</a:t>
            </a:r>
            <a:r>
              <a:rPr lang="zh-CN" altLang="en-US" b="1" dirty="0">
                <a:solidFill>
                  <a:srgbClr val="00B050"/>
                </a:solidFill>
                <a:latin typeface="Consolas" panose="020B0609020204030204" pitchFamily="49" charset="0"/>
              </a:rPr>
              <a:t>，</a:t>
            </a:r>
            <a:r>
              <a:rPr lang="en-US" altLang="zh-CN" b="1" dirty="0">
                <a:solidFill>
                  <a:srgbClr val="00B050"/>
                </a:solidFill>
                <a:latin typeface="Consolas" panose="020B0609020204030204" pitchFamily="49" charset="0"/>
              </a:rPr>
              <a:t>Y</a:t>
            </a:r>
            <a:r>
              <a:rPr lang="zh-CN" altLang="en-US" b="1" dirty="0">
                <a:solidFill>
                  <a:srgbClr val="00B050"/>
                </a:solidFill>
                <a:latin typeface="Consolas" panose="020B0609020204030204" pitchFamily="49" charset="0"/>
              </a:rPr>
              <a:t>的私有数据</a:t>
            </a:r>
            <a:endParaRPr lang="en-US" altLang="zh-CN" b="1" dirty="0">
              <a:solidFill>
                <a:srgbClr val="00B050"/>
              </a:solidFill>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a:t>
            </a:r>
            <a:r>
              <a:rPr lang="en-US" altLang="zh-CN" dirty="0" err="1">
                <a:solidFill>
                  <a:srgbClr val="FF0000"/>
                </a:solidFill>
                <a:latin typeface="Consolas" panose="020B0609020204030204" pitchFamily="49" charset="0"/>
              </a:rPr>
              <a:t>x.data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 " &lt;&lt; </a:t>
            </a:r>
            <a:r>
              <a:rPr lang="en-US" altLang="zh-CN" dirty="0" err="1">
                <a:solidFill>
                  <a:srgbClr val="FF0000"/>
                </a:solidFill>
                <a:latin typeface="Consolas" panose="020B0609020204030204" pitchFamily="49" charset="0"/>
              </a:rPr>
              <a:t>y.data</a:t>
            </a:r>
            <a:r>
              <a:rPr lang="en-US" altLang="zh-CN" dirty="0">
                <a:solidFill>
                  <a:srgbClr val="FF0000"/>
                </a:solidFill>
                <a:latin typeface="Consolas" panose="020B0609020204030204" pitchFamily="49" charset="0"/>
              </a:rPr>
              <a:t> </a:t>
            </a:r>
            <a:r>
              <a:rPr lang="en-US" altLang="zh-CN" dirty="0">
                <a:latin typeface="Consolas" panose="020B0609020204030204" pitchFamily="49" charset="0"/>
              </a:rPr>
              <a:t>&lt;&lt; </a:t>
            </a:r>
            <a:r>
              <a:rPr lang="en-US" altLang="zh-CN" dirty="0" err="1">
                <a:latin typeface="Consolas" panose="020B0609020204030204" pitchFamily="49" charset="0"/>
              </a:rPr>
              <a:t>endl</a:t>
            </a:r>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 </a:t>
            </a:r>
            <a:endParaRPr lang="zh-CN" altLang="en-US" dirty="0">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友元类</a:t>
            </a:r>
            <a:endParaRPr kumimoji="1" lang="zh-CN" altLang="en-US" dirty="0"/>
          </a:p>
        </p:txBody>
      </p:sp>
      <p:sp>
        <p:nvSpPr>
          <p:cNvPr id="3" name="内容占位符 2"/>
          <p:cNvSpPr>
            <a:spLocks noGrp="1"/>
          </p:cNvSpPr>
          <p:nvPr>
            <p:ph idx="1"/>
          </p:nvPr>
        </p:nvSpPr>
        <p:spPr>
          <a:xfrm>
            <a:off x="611560" y="1268760"/>
            <a:ext cx="8047806" cy="4749029"/>
          </a:xfrm>
        </p:spPr>
        <p:txBody>
          <a:bodyPr/>
          <a:lstStyle/>
          <a:p>
            <a:r>
              <a:rPr kumimoji="1" lang="zh-CN" altLang="en-US" dirty="0"/>
              <a:t>友元类</a:t>
            </a:r>
            <a:endParaRPr kumimoji="1" lang="en-US" altLang="zh-CN" dirty="0"/>
          </a:p>
          <a:p>
            <a:pPr lvl="1"/>
            <a:r>
              <a:rPr kumimoji="1" lang="zh-CN" altLang="en-US" dirty="0"/>
              <a:t>可对</a:t>
            </a:r>
            <a:r>
              <a:rPr kumimoji="1" lang="en-US" altLang="zh-CN" dirty="0"/>
              <a:t>class/</a:t>
            </a:r>
            <a:r>
              <a:rPr kumimoji="1" lang="en-US" altLang="zh-CN" dirty="0" err="1"/>
              <a:t>struct</a:t>
            </a:r>
            <a:r>
              <a:rPr kumimoji="1" lang="en-US" altLang="zh-CN" dirty="0"/>
              <a:t>/union</a:t>
            </a:r>
            <a:r>
              <a:rPr kumimoji="1" lang="zh-CN" altLang="en-US" dirty="0"/>
              <a:t>进行友元声明，代表该类的所有成员函数均为友元函数</a:t>
            </a:r>
            <a:endParaRPr kumimoji="1" lang="en-US" altLang="zh-CN" dirty="0"/>
          </a:p>
          <a:p>
            <a:pPr lvl="1"/>
            <a:r>
              <a:rPr kumimoji="1" lang="zh-CN" altLang="en-US" dirty="0"/>
              <a:t>对基础类型的友元声明会被忽略（因为没有实际价值）。编译器可能会发出警告，但不会认为是错误。</a:t>
            </a:r>
            <a:endParaRPr kumimoji="1" lang="zh-CN" altLang="en-US" dirty="0"/>
          </a:p>
        </p:txBody>
      </p:sp>
      <p:sp>
        <p:nvSpPr>
          <p:cNvPr id="6" name="矩形 5"/>
          <p:cNvSpPr/>
          <p:nvPr/>
        </p:nvSpPr>
        <p:spPr>
          <a:xfrm>
            <a:off x="1242542" y="3340636"/>
            <a:ext cx="7416824" cy="2308324"/>
          </a:xfrm>
          <a:prstGeom prst="rect">
            <a:avLst/>
          </a:prstGeom>
        </p:spPr>
        <p:txBody>
          <a:bodyPr wrap="square">
            <a:spAutoFit/>
          </a:bodyPr>
          <a:lstStyle/>
          <a:p>
            <a:r>
              <a:rPr lang="en-US" altLang="zh-CN" dirty="0">
                <a:latin typeface="Consolas" panose="020B0609020204030204" pitchFamily="49" charset="0"/>
              </a:rPr>
              <a:t>class Y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定义类</a:t>
            </a:r>
            <a:r>
              <a:rPr lang="en-US" altLang="zh-CN" b="1" dirty="0">
                <a:solidFill>
                  <a:srgbClr val="008000"/>
                </a:solidFill>
                <a:latin typeface="Consolas" panose="020B0609020204030204" pitchFamily="49" charset="0"/>
              </a:rPr>
              <a:t>Y</a:t>
            </a:r>
            <a:r>
              <a:rPr lang="zh-CN" altLang="en-US" b="1" dirty="0">
                <a:solidFill>
                  <a:srgbClr val="008000"/>
                </a:solidFill>
                <a:latin typeface="Consolas" panose="020B0609020204030204" pitchFamily="49" charset="0"/>
              </a:rPr>
              <a:t>，且</a:t>
            </a:r>
            <a:r>
              <a:rPr lang="en-US" altLang="zh-CN" b="1" dirty="0">
                <a:solidFill>
                  <a:srgbClr val="008000"/>
                </a:solidFill>
                <a:latin typeface="Consolas" panose="020B0609020204030204" pitchFamily="49" charset="0"/>
              </a:rPr>
              <a:t>Y</a:t>
            </a:r>
            <a:r>
              <a:rPr lang="zh-CN" altLang="en-US" b="1" dirty="0">
                <a:solidFill>
                  <a:srgbClr val="008000"/>
                </a:solidFill>
                <a:latin typeface="Consolas" panose="020B0609020204030204" pitchFamily="49" charset="0"/>
              </a:rPr>
              <a:t>能访问</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的所有成员</a:t>
            </a:r>
            <a:endParaRPr lang="en-US" altLang="zh-CN" b="1" dirty="0">
              <a:solidFill>
                <a:srgbClr val="008000"/>
              </a:solidFill>
              <a:latin typeface="Consolas" panose="020B0609020204030204" pitchFamily="49" charset="0"/>
            </a:endParaRPr>
          </a:p>
          <a:p>
            <a:r>
              <a:rPr lang="en-US" altLang="zh-CN" dirty="0">
                <a:latin typeface="Consolas" panose="020B0609020204030204" pitchFamily="49" charset="0"/>
              </a:rPr>
              <a:t>class A {</a:t>
            </a:r>
            <a:endParaRPr lang="en-US" altLang="zh-CN" dirty="0">
              <a:latin typeface="Consolas" panose="020B0609020204030204" pitchFamily="49" charset="0"/>
            </a:endParaRPr>
          </a:p>
          <a:p>
            <a:r>
              <a:rPr lang="en-US" altLang="zh-CN" dirty="0">
                <a:latin typeface="Consolas" panose="020B0609020204030204" pitchFamily="49" charset="0"/>
              </a:rPr>
              <a:t>    int data;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私有数据成员</a:t>
            </a:r>
            <a:endParaRPr lang="en-US" altLang="zh-CN" b="1" dirty="0">
              <a:solidFill>
                <a:srgbClr val="008000"/>
              </a:solidFill>
              <a:latin typeface="Consolas" panose="020B0609020204030204" pitchFamily="49" charset="0"/>
            </a:endParaRPr>
          </a:p>
          <a:p>
            <a:endParaRPr lang="zh-CN" altLang="en-US" b="1" dirty="0">
              <a:solidFill>
                <a:srgbClr val="008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a:t>
            </a:r>
            <a:r>
              <a:rPr lang="en-US" altLang="zh-CN" dirty="0">
                <a:latin typeface="Consolas" panose="020B0609020204030204" pitchFamily="49" charset="0"/>
              </a:rPr>
              <a:t> class X;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友元类前置声明（详细类型指定符）</a:t>
            </a:r>
            <a:endParaRPr lang="zh-CN" altLang="en-US" b="1" dirty="0">
              <a:solidFill>
                <a:srgbClr val="008000"/>
              </a:solidFill>
              <a:latin typeface="Consolas" panose="020B0609020204030204" pitchFamily="49" charset="0"/>
            </a:endParaRPr>
          </a:p>
          <a:p>
            <a:r>
              <a:rPr lang="zh-CN" altLang="en-US" dirty="0">
                <a:latin typeface="Consolas" panose="020B0609020204030204" pitchFamily="49" charset="0"/>
              </a:rPr>
              <a:t>    </a:t>
            </a:r>
            <a:r>
              <a:rPr lang="en-US" altLang="zh-CN" dirty="0">
                <a:solidFill>
                  <a:srgbClr val="FF0000"/>
                </a:solidFill>
                <a:latin typeface="Consolas" panose="020B0609020204030204" pitchFamily="49" charset="0"/>
              </a:rPr>
              <a:t>friend</a:t>
            </a:r>
            <a:r>
              <a:rPr lang="en-US" altLang="zh-CN" dirty="0">
                <a:latin typeface="Consolas" panose="020B0609020204030204" pitchFamily="49" charset="0"/>
              </a:rPr>
              <a:t> Y;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友元类声明（简单类型指定符） </a:t>
            </a:r>
            <a:r>
              <a:rPr lang="en-US" altLang="zh-CN" b="1" dirty="0">
                <a:solidFill>
                  <a:srgbClr val="008000"/>
                </a:solidFill>
                <a:latin typeface="Consolas" panose="020B0609020204030204" pitchFamily="49" charset="0"/>
              </a:rPr>
              <a:t>(C++11</a:t>
            </a:r>
            <a:r>
              <a:rPr lang="zh-CN" altLang="en-US" b="1" dirty="0">
                <a:solidFill>
                  <a:srgbClr val="008000"/>
                </a:solidFill>
                <a:latin typeface="Consolas" panose="020B0609020204030204" pitchFamily="49" charset="0"/>
              </a:rPr>
              <a:t>起</a:t>
            </a:r>
            <a:r>
              <a:rPr lang="en-US" altLang="zh-CN" b="1" dirty="0">
                <a:solidFill>
                  <a:srgbClr val="008000"/>
                </a:solidFill>
                <a:latin typeface="Consolas" panose="020B0609020204030204" pitchFamily="49" charset="0"/>
              </a:rPr>
              <a:t>)</a:t>
            </a:r>
            <a:endParaRPr lang="en-US" altLang="zh-CN" b="1" dirty="0">
              <a:solidFill>
                <a:srgbClr val="008000"/>
              </a:solidFill>
              <a:latin typeface="Consolas" panose="020B0609020204030204" pitchFamily="49" charset="0"/>
            </a:endParaRPr>
          </a:p>
          <a:p>
            <a:r>
              <a:rPr lang="en-US" altLang="zh-CN" dirty="0">
                <a:latin typeface="Consolas" panose="020B0609020204030204" pitchFamily="49" charset="0"/>
              </a:rPr>
              <a:t>}; </a:t>
            </a:r>
            <a:endParaRPr lang="en-US" altLang="zh-CN" dirty="0">
              <a:latin typeface="Consolas" panose="020B0609020204030204" pitchFamily="49" charset="0"/>
            </a:endParaRPr>
          </a:p>
          <a:p>
            <a:r>
              <a:rPr lang="en-US" altLang="zh-CN" dirty="0">
                <a:latin typeface="Consolas" panose="020B0609020204030204" pitchFamily="49" charset="0"/>
              </a:rPr>
              <a:t>class X {}; </a:t>
            </a:r>
            <a:r>
              <a:rPr lang="en-US" altLang="zh-CN" b="1" dirty="0">
                <a:solidFill>
                  <a:srgbClr val="008000"/>
                </a:solidFill>
                <a:latin typeface="Consolas" panose="020B0609020204030204" pitchFamily="49" charset="0"/>
              </a:rPr>
              <a:t>// </a:t>
            </a:r>
            <a:r>
              <a:rPr lang="zh-CN" altLang="en-US" b="1" dirty="0">
                <a:solidFill>
                  <a:srgbClr val="008000"/>
                </a:solidFill>
                <a:latin typeface="Consolas" panose="020B0609020204030204" pitchFamily="49" charset="0"/>
              </a:rPr>
              <a:t>定义类</a:t>
            </a:r>
            <a:r>
              <a:rPr lang="en-US" altLang="zh-CN" b="1" dirty="0">
                <a:solidFill>
                  <a:srgbClr val="008000"/>
                </a:solidFill>
                <a:latin typeface="Consolas" panose="020B0609020204030204" pitchFamily="49" charset="0"/>
              </a:rPr>
              <a:t>X</a:t>
            </a:r>
            <a:r>
              <a:rPr lang="zh-CN" altLang="en-US" b="1" dirty="0">
                <a:solidFill>
                  <a:srgbClr val="008000"/>
                </a:solidFill>
                <a:latin typeface="Consolas" panose="020B0609020204030204" pitchFamily="49" charset="0"/>
              </a:rPr>
              <a:t>，</a:t>
            </a:r>
            <a:r>
              <a:rPr lang="en-US" altLang="zh-CN" b="1" dirty="0">
                <a:solidFill>
                  <a:srgbClr val="008000"/>
                </a:solidFill>
                <a:latin typeface="Consolas" panose="020B0609020204030204" pitchFamily="49" charset="0"/>
              </a:rPr>
              <a:t>X</a:t>
            </a:r>
            <a:r>
              <a:rPr lang="zh-CN" altLang="en-US" b="1" dirty="0">
                <a:solidFill>
                  <a:srgbClr val="008000"/>
                </a:solidFill>
                <a:latin typeface="Consolas" panose="020B0609020204030204" pitchFamily="49" charset="0"/>
              </a:rPr>
              <a:t>能访问</a:t>
            </a:r>
            <a:r>
              <a:rPr lang="en-US" altLang="zh-CN" b="1" dirty="0">
                <a:solidFill>
                  <a:srgbClr val="008000"/>
                </a:solidFill>
                <a:latin typeface="Consolas" panose="020B0609020204030204" pitchFamily="49" charset="0"/>
              </a:rPr>
              <a:t>A</a:t>
            </a:r>
            <a:r>
              <a:rPr lang="zh-CN" altLang="en-US" b="1" dirty="0">
                <a:solidFill>
                  <a:srgbClr val="008000"/>
                </a:solidFill>
                <a:latin typeface="Consolas" panose="020B0609020204030204" pitchFamily="49" charset="0"/>
              </a:rPr>
              <a:t>的所有成员</a:t>
            </a:r>
            <a:endParaRPr lang="zh-CN" altLang="en-US" b="1" dirty="0">
              <a:solidFill>
                <a:srgbClr val="008000"/>
              </a:solidFill>
              <a:latin typeface="Consolas" panose="020B0609020204030204" pitchFamily="49" charset="0"/>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fld>
            <a:endParaRPr lang="en-US" altLang="zh-CN"/>
          </a:p>
        </p:txBody>
      </p:sp>
      <p:sp>
        <p:nvSpPr>
          <p:cNvPr id="7" name="圆角矩形 6"/>
          <p:cNvSpPr/>
          <p:nvPr/>
        </p:nvSpPr>
        <p:spPr>
          <a:xfrm>
            <a:off x="2158486" y="5823966"/>
            <a:ext cx="2618473" cy="773386"/>
          </a:xfrm>
          <a:prstGeom prst="roundRect">
            <a:avLst/>
          </a:prstGeom>
          <a:solidFill>
            <a:schemeClr val="accent4">
              <a:lumMod val="40000"/>
              <a:lumOff val="60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dirty="0">
                <a:solidFill>
                  <a:schemeClr val="tx1"/>
                </a:solidFill>
              </a:rPr>
              <a:t>注意两行的差别</a:t>
            </a:r>
            <a:endParaRPr kumimoji="1" lang="zh-CN" altLang="en-US" sz="2400"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12427</Words>
  <Application>WPS 演示</Application>
  <PresentationFormat>全屏显示(4:3)</PresentationFormat>
  <Paragraphs>1057</Paragraphs>
  <Slides>54</Slides>
  <Notes>35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54</vt:i4>
      </vt:variant>
    </vt:vector>
  </HeadingPairs>
  <TitlesOfParts>
    <vt:vector size="69" baseType="lpstr">
      <vt:lpstr>Arial</vt:lpstr>
      <vt:lpstr>宋体</vt:lpstr>
      <vt:lpstr>Wingdings</vt:lpstr>
      <vt:lpstr>Calibri</vt:lpstr>
      <vt:lpstr>微软雅黑</vt:lpstr>
      <vt:lpstr>Calibri Light</vt:lpstr>
      <vt:lpstr>Consolas</vt:lpstr>
      <vt:lpstr>华文楷体</vt:lpstr>
      <vt:lpstr>Menlo-Regular</vt:lpstr>
      <vt:lpstr>SWAstro</vt:lpstr>
      <vt:lpstr>华文宋体</vt:lpstr>
      <vt:lpstr>Arial Unicode MS</vt:lpstr>
      <vt:lpstr>等线</vt:lpstr>
      <vt:lpstr>Times New Roman</vt:lpstr>
      <vt:lpstr>Office Theme</vt:lpstr>
      <vt:lpstr>PowerPoint 演示文稿</vt:lpstr>
      <vt:lpstr>上期要点回顾</vt:lpstr>
      <vt:lpstr>本讲内容提要</vt:lpstr>
      <vt:lpstr>友元</vt:lpstr>
      <vt:lpstr>友元函数</vt:lpstr>
      <vt:lpstr>友元函数</vt:lpstr>
      <vt:lpstr>友元函数</vt:lpstr>
      <vt:lpstr>友元</vt:lpstr>
      <vt:lpstr>友元类</vt:lpstr>
      <vt:lpstr>友元</vt:lpstr>
      <vt:lpstr>回顾：C中的静态变量/函数</vt:lpstr>
      <vt:lpstr>回顾：C中的静态变量/函数</vt:lpstr>
      <vt:lpstr>静态变量示例</vt:lpstr>
      <vt:lpstr>静态函数示例</vt:lpstr>
      <vt:lpstr>静态数据成员</vt:lpstr>
      <vt:lpstr>静态数据成员的多文件编译</vt:lpstr>
      <vt:lpstr>静态数据成员示例</vt:lpstr>
      <vt:lpstr>静态成员函数</vt:lpstr>
      <vt:lpstr>静态成员函数的访问权限</vt:lpstr>
      <vt:lpstr>静态成员函数示例</vt:lpstr>
      <vt:lpstr>静态成员函数错误调用示例</vt:lpstr>
      <vt:lpstr>回顾：常量</vt:lpstr>
      <vt:lpstr>常量数据成员</vt:lpstr>
      <vt:lpstr>常量数据成员示例</vt:lpstr>
      <vt:lpstr>常量成员函数</vt:lpstr>
      <vt:lpstr>常量成员函数示例</vt:lpstr>
      <vt:lpstr>常量静态变量</vt:lpstr>
      <vt:lpstr>常量静态变量</vt:lpstr>
      <vt:lpstr>常量、静态成员总结</vt:lpstr>
      <vt:lpstr>常量对象的构造与析构</vt:lpstr>
      <vt:lpstr>静态对象的构造与析构</vt:lpstr>
      <vt:lpstr>静态对象的构造与析构</vt:lpstr>
      <vt:lpstr>常量/静态对象的构造与析构实例</vt:lpstr>
      <vt:lpstr>参数对象的构造与析构</vt:lpstr>
      <vt:lpstr>参数对象的构造 与析构实例</vt:lpstr>
      <vt:lpstr>参数对象的构造与析构</vt:lpstr>
      <vt:lpstr>参数对象的构造与析构</vt:lpstr>
      <vt:lpstr>参数对象的构造与析构</vt:lpstr>
      <vt:lpstr>参数对象的构造与析构</vt:lpstr>
      <vt:lpstr>对象的new和delete</vt:lpstr>
      <vt:lpstr>对象的new和delete</vt:lpstr>
      <vt:lpstr>对象的new和delete</vt:lpstr>
      <vt:lpstr>对象的new和delete</vt:lpstr>
      <vt:lpstr>对象的new和delete</vt:lpstr>
      <vt:lpstr>对象的new和delete</vt:lpstr>
      <vt:lpstr>对象的new和delete</vt:lpstr>
      <vt:lpstr>对象的new和delete</vt:lpstr>
      <vt:lpstr>Delete和Delete[]</vt:lpstr>
      <vt:lpstr>课后阅读</vt:lpstr>
      <vt:lpstr>课后练习</vt:lpstr>
      <vt:lpstr>PowerPoint 演示文稿</vt:lpstr>
      <vt:lpstr>课后练习</vt:lpstr>
      <vt:lpstr>PowerPoint 演示文稿</vt:lpstr>
      <vt:lpstr>结 束</vt:lpstr>
    </vt:vector>
  </TitlesOfParts>
  <Company>清华大学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10149</cp:lastModifiedBy>
  <cp:revision>2425</cp:revision>
  <cp:lastPrinted>2021-03-21T13:00:00Z</cp:lastPrinted>
  <dcterms:created xsi:type="dcterms:W3CDTF">2002-09-18T00:55:00Z</dcterms:created>
  <dcterms:modified xsi:type="dcterms:W3CDTF">2025-03-18T11:27:22Z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EF1D4B8F51A04DCA8BFBCE2B610F9A7C_12</vt:lpwstr>
  </property>
  <property fmtid="{D5CDD505-2E9C-101B-9397-08002B2CF9AE}" pid="3" name="KSOProductBuildVer">
    <vt:lpwstr>2052-12.1.0.19302</vt:lpwstr>
  </property>
</Properties>
</file>