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51"/>
  </p:notesMasterIdLst>
  <p:sldIdLst>
    <p:sldId id="392" r:id="rId2"/>
    <p:sldId id="610" r:id="rId3"/>
    <p:sldId id="621" r:id="rId4"/>
    <p:sldId id="534" r:id="rId5"/>
    <p:sldId id="635" r:id="rId6"/>
    <p:sldId id="637" r:id="rId7"/>
    <p:sldId id="638" r:id="rId8"/>
    <p:sldId id="573" r:id="rId9"/>
    <p:sldId id="657" r:id="rId10"/>
    <p:sldId id="574" r:id="rId11"/>
    <p:sldId id="656" r:id="rId12"/>
    <p:sldId id="658" r:id="rId13"/>
    <p:sldId id="636" r:id="rId14"/>
    <p:sldId id="639" r:id="rId15"/>
    <p:sldId id="535" r:id="rId16"/>
    <p:sldId id="611" r:id="rId17"/>
    <p:sldId id="538" r:id="rId18"/>
    <p:sldId id="624" r:id="rId19"/>
    <p:sldId id="541" r:id="rId20"/>
    <p:sldId id="542" r:id="rId21"/>
    <p:sldId id="265" r:id="rId22"/>
    <p:sldId id="266" r:id="rId23"/>
    <p:sldId id="548" r:id="rId24"/>
    <p:sldId id="608" r:id="rId25"/>
    <p:sldId id="609" r:id="rId26"/>
    <p:sldId id="539" r:id="rId27"/>
    <p:sldId id="544" r:id="rId28"/>
    <p:sldId id="545" r:id="rId29"/>
    <p:sldId id="572" r:id="rId30"/>
    <p:sldId id="601" r:id="rId31"/>
    <p:sldId id="508" r:id="rId32"/>
    <p:sldId id="603" r:id="rId33"/>
    <p:sldId id="625" r:id="rId34"/>
    <p:sldId id="570" r:id="rId35"/>
    <p:sldId id="605" r:id="rId36"/>
    <p:sldId id="607" r:id="rId37"/>
    <p:sldId id="626" r:id="rId38"/>
    <p:sldId id="571" r:id="rId39"/>
    <p:sldId id="634" r:id="rId40"/>
    <p:sldId id="531" r:id="rId41"/>
    <p:sldId id="600" r:id="rId42"/>
    <p:sldId id="654" r:id="rId43"/>
    <p:sldId id="655" r:id="rId44"/>
    <p:sldId id="659" r:id="rId45"/>
    <p:sldId id="652" r:id="rId46"/>
    <p:sldId id="653" r:id="rId47"/>
    <p:sldId id="664" r:id="rId48"/>
    <p:sldId id="475" r:id="rId49"/>
    <p:sldId id="663" r:id="rId5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CC00"/>
    <a:srgbClr val="008000"/>
    <a:srgbClr val="B40061"/>
    <a:srgbClr val="003366"/>
    <a:srgbClr val="FF0000"/>
    <a:srgbClr val="B40062"/>
    <a:srgbClr val="FFFFFF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43" autoAdjust="0"/>
    <p:restoredTop sz="87234" autoAdjust="0"/>
  </p:normalViewPr>
  <p:slideViewPr>
    <p:cSldViewPr>
      <p:cViewPr varScale="1">
        <p:scale>
          <a:sx n="102" d="100"/>
          <a:sy n="102" d="100"/>
        </p:scale>
        <p:origin x="18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TenosDoIt/p/3590491.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435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回顾上一节内容</a:t>
            </a:r>
          </a:p>
          <a:p>
            <a:r>
              <a:rPr kumimoji="1" lang="zh-CN" altLang="en-US" sz="1200" dirty="0"/>
              <a:t>第</a:t>
            </a:r>
            <a:r>
              <a:rPr kumimoji="1" lang="en-US" altLang="zh-CN" sz="1200" dirty="0"/>
              <a:t>5</a:t>
            </a:r>
            <a:r>
              <a:rPr kumimoji="1" lang="zh-CN" altLang="en-US" sz="1200" dirty="0"/>
              <a:t>页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120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对象自身要包含自己实际类型的信息：虚函数表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362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对象自身要包含自己实际类型的信息：虚函数表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569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thinking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c++</a:t>
            </a:r>
            <a:r>
              <a:rPr kumimoji="1" lang="zh-CN" altLang="en-US" dirty="0"/>
              <a:t> </a:t>
            </a:r>
            <a:r>
              <a:rPr kumimoji="1" lang="en-US" altLang="zh-CN" dirty="0"/>
              <a:t>15.5.1</a:t>
            </a:r>
            <a:r>
              <a:rPr kumimoji="1" lang="zh-CN" altLang="en-US" dirty="0"/>
              <a:t> </a:t>
            </a:r>
            <a:r>
              <a:rPr kumimoji="1" lang="en-US" altLang="zh-CN" dirty="0"/>
              <a:t>15.5.2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360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</a:t>
            </a:r>
            <a:r>
              <a:rPr kumimoji="1" lang="zh-CN" altLang="en-US" dirty="0"/>
              <a:t> 类 的虚函数表</a:t>
            </a:r>
            <a:endParaRPr kumimoji="1" lang="en-US" altLang="zh-CN" dirty="0"/>
          </a:p>
          <a:p>
            <a:r>
              <a:rPr kumimoji="1" lang="en-US" altLang="zh-CN" dirty="0"/>
              <a:t>D</a:t>
            </a:r>
            <a:r>
              <a:rPr kumimoji="1" lang="zh-CN" altLang="en-US" dirty="0"/>
              <a:t>类的虚函数表 其中有一个就是指向</a:t>
            </a:r>
            <a:r>
              <a:rPr kumimoji="1" lang="en-US" altLang="zh-CN" dirty="0"/>
              <a:t>D::fun1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079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#pragma </a:t>
            </a:r>
            <a:r>
              <a:rPr lang="en-US" altLang="zh-CN" dirty="0"/>
              <a:t>pack(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lang="en-US" altLang="zh-CN" dirty="0"/>
              <a:t>)</a:t>
            </a:r>
            <a:r>
              <a:rPr lang="zh-CN" altLang="en-US" dirty="0"/>
              <a:t> 如果加这个一个语句，则可以产生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的输出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www.cnblogs.com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TenosDoIt</a:t>
            </a:r>
            <a:r>
              <a:rPr kumimoji="1" lang="en-US" altLang="zh-CN" dirty="0"/>
              <a:t>/p/3590491.html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为什么要进行内存对齐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呢？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平台原因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移植原因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：不是所有的硬件平台都能访问任意地址上的任意数据的；某些硬件平台只能在某些地址处取某些特定类型的数据，否则抛出硬件异常。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性能原因：数据结构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尤其是栈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应该尽可能地在自然边界上对齐。原因在于，为了访问未对齐的内存，处理器需要作两次内存访问；而对齐的内存访问仅需要一次访问。                                                                       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本文地址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编译器一般按照几个字节对齐呢？本文中两个编译器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默认按照类中最大类型长度来对齐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，我么也可以使用语句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#pragma pack(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)(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= 1,2,4,8,16)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来设置对齐字节数目，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还可以在项目属性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配置属性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-c/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c++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代码生成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结构成员对齐设置。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664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回顾上一节内容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454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构造函数与虚函数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在构造函数中调用一个虚函数，被调用的只是这个函数的</a:t>
            </a:r>
            <a:r>
              <a:rPr kumimoji="1" lang="zh-CN" altLang="en-US" dirty="0">
                <a:solidFill>
                  <a:srgbClr val="FF0000"/>
                </a:solidFill>
              </a:rPr>
              <a:t>本地版本</a:t>
            </a:r>
            <a:r>
              <a:rPr kumimoji="1" lang="zh-CN" altLang="en-US" dirty="0"/>
              <a:t>，即虚机制在构造函数中不工作。</a:t>
            </a:r>
            <a:endParaRPr kumimoji="1"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基类先初始化；此时派生类对象还没有初始化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0528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kumimoji="1" lang="zh-CN" altLang="en-US" dirty="0"/>
              <a:t>原因：基类的构造函数比派生类先执行，调用基类构造函数时派生类中的数据成员还没有初始化</a:t>
            </a:r>
            <a:r>
              <a:rPr kumimoji="1" lang="en-US" altLang="zh-CN" dirty="0"/>
              <a:t>(</a:t>
            </a:r>
            <a:r>
              <a:rPr kumimoji="1" lang="zh-CN" altLang="en-US" dirty="0"/>
              <a:t>上例中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中的数据成员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r>
              <a:rPr kumimoji="1" lang="zh-CN" altLang="en-US" dirty="0">
                <a:solidFill>
                  <a:srgbClr val="FF0000"/>
                </a:solidFill>
              </a:rPr>
              <a:t>如果允许</a:t>
            </a:r>
            <a:r>
              <a:rPr kumimoji="1" lang="zh-CN" altLang="en-US" dirty="0"/>
              <a:t>调用实际对象的虚函数</a:t>
            </a:r>
            <a:r>
              <a:rPr kumimoji="1" lang="en-US" altLang="zh-CN" dirty="0"/>
              <a:t>(</a:t>
            </a:r>
            <a:r>
              <a:rPr kumimoji="1" lang="zh-CN" altLang="en-US" dirty="0"/>
              <a:t>如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，则可能会用到</a:t>
            </a:r>
            <a:r>
              <a:rPr kumimoji="1" lang="zh-CN" altLang="en-US" dirty="0">
                <a:solidFill>
                  <a:srgbClr val="FF0000"/>
                </a:solidFill>
              </a:rPr>
              <a:t>未初始化</a:t>
            </a:r>
            <a:r>
              <a:rPr kumimoji="1" lang="zh-CN" altLang="en-US" dirty="0"/>
              <a:t>的派生类成员。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96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回顾上一节内容：</a:t>
            </a:r>
            <a:endParaRPr kumimoji="1" lang="en-US" altLang="zh-CN" dirty="0"/>
          </a:p>
          <a:p>
            <a:r>
              <a:rPr kumimoji="1" lang="zh-CN" altLang="en-US" dirty="0"/>
              <a:t>构造的顺序与析构的顺序是相反的。</a:t>
            </a:r>
            <a:endParaRPr kumimoji="1" lang="en-US" altLang="zh-CN" dirty="0"/>
          </a:p>
          <a:p>
            <a:r>
              <a:rPr kumimoji="1" lang="zh-CN" altLang="en-US" dirty="0"/>
              <a:t>注意析构函数：最晚派生的析构会被最先调用；</a:t>
            </a:r>
            <a:endParaRPr kumimoji="1" lang="en-US" altLang="zh-CN" dirty="0"/>
          </a:p>
          <a:p>
            <a:r>
              <a:rPr kumimoji="1" lang="zh-CN" altLang="en-US" dirty="0"/>
              <a:t>如果我们允许这样的机制，说明这种调用很可能发生在一个已经被删除的对象上，从而造成非法调用。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662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集合交：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成员 和 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 继承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相交得到 </a:t>
            </a:r>
            <a:r>
              <a:rPr kumimoji="1" lang="en-US" altLang="zh-CN" dirty="0"/>
              <a:t>private</a:t>
            </a:r>
          </a:p>
          <a:p>
            <a:r>
              <a:rPr kumimoji="1" lang="en-US" altLang="zh-CN" dirty="0"/>
              <a:t>Public</a:t>
            </a:r>
            <a:r>
              <a:rPr kumimoji="1" lang="zh-CN" altLang="en-US" dirty="0"/>
              <a:t> 成员 与 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 继承 </a:t>
            </a:r>
            <a:r>
              <a:rPr kumimoji="1" lang="en-US" altLang="zh-CN" dirty="0"/>
              <a:t>--》</a:t>
            </a:r>
            <a:r>
              <a:rPr kumimoji="1" lang="zh-CN" altLang="en-US" dirty="0"/>
              <a:t>得到</a:t>
            </a:r>
            <a:r>
              <a:rPr kumimoji="1" lang="en-US" altLang="zh-CN" dirty="0"/>
              <a:t>private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309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Note1</a:t>
            </a:r>
            <a:r>
              <a:rPr kumimoji="1" lang="zh-CN" altLang="en-US" dirty="0"/>
              <a:t>：如果函数参数相同，但是基类的函数</a:t>
            </a:r>
            <a:r>
              <a:rPr kumimoji="1" lang="zh-CN" altLang="en-US" dirty="0">
                <a:solidFill>
                  <a:srgbClr val="FF0000"/>
                </a:solidFill>
              </a:rPr>
              <a:t>不是虚函数</a:t>
            </a:r>
            <a:r>
              <a:rPr kumimoji="1" lang="zh-CN" altLang="en-US" dirty="0"/>
              <a:t>，则基类的函数***被隐藏***。 </a:t>
            </a:r>
            <a:r>
              <a:rPr kumimoji="1" lang="en-US" altLang="zh-CN" dirty="0"/>
              <a:t>---&gt;</a:t>
            </a:r>
            <a:r>
              <a:rPr kumimoji="1" lang="zh-CN" altLang="en-US" dirty="0"/>
              <a:t>这个被隐藏的具体含义是什么？即无法被调用，编译不能通过</a:t>
            </a:r>
            <a:endParaRPr kumimoji="1" lang="en-US" altLang="zh-CN" dirty="0"/>
          </a:p>
          <a:p>
            <a:r>
              <a:rPr kumimoji="1" lang="zh-CN" altLang="en-US" dirty="0"/>
              <a:t>在参数相同的情况下，如果基类有两个函数，派生类重新定义其中的一个，</a:t>
            </a:r>
            <a:endParaRPr kumimoji="1" lang="en-US" altLang="zh-CN" dirty="0"/>
          </a:p>
          <a:p>
            <a:r>
              <a:rPr kumimoji="1" lang="zh-CN" altLang="en-US" dirty="0"/>
              <a:t>不论基类的函数是否虚函数，基类的其它函数都会被隐藏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Note2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中返回值不相同的情况也是允许的，可以看教材的例子（基类返回和派生类返回）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5552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Note1</a:t>
            </a:r>
            <a:r>
              <a:rPr kumimoji="1" lang="zh-CN" altLang="en-US" dirty="0"/>
              <a:t>：如果函数参数相同，但是基类的函数</a:t>
            </a:r>
            <a:r>
              <a:rPr kumimoji="1" lang="zh-CN" altLang="en-US" dirty="0">
                <a:solidFill>
                  <a:srgbClr val="FF0000"/>
                </a:solidFill>
              </a:rPr>
              <a:t>不是虚函数</a:t>
            </a:r>
            <a:r>
              <a:rPr kumimoji="1" lang="zh-CN" altLang="en-US" dirty="0"/>
              <a:t>，则基类的函数***被隐藏***。 </a:t>
            </a:r>
            <a:r>
              <a:rPr kumimoji="1" lang="en-US" altLang="zh-CN" dirty="0"/>
              <a:t>---&gt;</a:t>
            </a:r>
            <a:r>
              <a:rPr kumimoji="1" lang="zh-CN" altLang="en-US" dirty="0"/>
              <a:t>这个被隐藏的具体含义是什么？</a:t>
            </a:r>
            <a:endParaRPr kumimoji="1" lang="en-US" altLang="zh-CN" dirty="0"/>
          </a:p>
          <a:p>
            <a:r>
              <a:rPr kumimoji="1" lang="zh-CN" altLang="en-US" dirty="0"/>
              <a:t>在参数相同的情况下，如果基类有两个函数，派生类重新定义其中的一个，</a:t>
            </a:r>
            <a:endParaRPr kumimoji="1" lang="en-US" altLang="zh-CN" dirty="0"/>
          </a:p>
          <a:p>
            <a:r>
              <a:rPr kumimoji="1" lang="zh-CN" altLang="en-US" dirty="0"/>
              <a:t>不论基类的函数是否虚函数，基类的其它函数都会被隐藏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Note2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中返回值不相同的情况也是允许的，可以看教材的例子（基类返回和派生类返回）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214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>
                <a:solidFill>
                  <a:prstClr val="black"/>
                </a:solidFill>
                <a:ea typeface="宋体"/>
              </a:rPr>
              <a:pPr>
                <a:defRPr/>
              </a:pPr>
              <a:t>31</a:t>
            </a:fld>
            <a:endParaRPr lang="en-US" altLang="zh-CN">
              <a:solidFill>
                <a:prstClr val="black"/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961424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5753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5650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trike="sngStrike" dirty="0"/>
              <a:t>避免造成重写隐藏的情况？？？  这个是什么意思？有没有</a:t>
            </a:r>
            <a:r>
              <a:rPr kumimoji="1" lang="en-US" altLang="zh-CN" strike="sngStrike" dirty="0"/>
              <a:t>override</a:t>
            </a:r>
            <a:r>
              <a:rPr kumimoji="1" lang="zh-CN" altLang="en-US" strike="sngStrike" dirty="0"/>
              <a:t>这个关键字的核心差别是什么？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340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之前的例子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773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之前的例子加入</a:t>
            </a:r>
            <a:r>
              <a:rPr kumimoji="1" lang="en-US" altLang="zh-CN" dirty="0"/>
              <a:t>override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9326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p2-&gt;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(3.0);</a:t>
            </a:r>
            <a:r>
              <a:rPr lang="zh-CN" alt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----</a:t>
            </a:r>
            <a:r>
              <a:rPr lang="zh-CN" alt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虚函数表指向地址依然是基类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base::foo(</a:t>
            </a:r>
            <a:r>
              <a:rPr lang="en-US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6259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某些实现系统服务、基础功能和加密等的类通常是不允许有子类的；实现者不想客户端从这些类派生新类而修改他们。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58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如果是一个 </a:t>
            </a:r>
            <a:r>
              <a:rPr kumimoji="1" lang="en-US" altLang="zh-CN" dirty="0"/>
              <a:t>Base</a:t>
            </a:r>
            <a:r>
              <a:rPr kumimoji="1" lang="zh-CN" altLang="en-US" baseline="0" dirty="0"/>
              <a:t> * </a:t>
            </a:r>
            <a:r>
              <a:rPr kumimoji="1" lang="en-US" altLang="zh-CN" baseline="0" dirty="0"/>
              <a:t>p=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&amp;Derive;</a:t>
            </a:r>
          </a:p>
          <a:p>
            <a:r>
              <a:rPr kumimoji="1" lang="zh-CN" altLang="en-US" baseline="0" dirty="0"/>
              <a:t>如果私有继承 允许这种向上转换产生，</a:t>
            </a:r>
            <a:endParaRPr kumimoji="1" lang="en-US" altLang="zh-CN" baseline="0" dirty="0"/>
          </a:p>
          <a:p>
            <a:r>
              <a:rPr kumimoji="1" lang="zh-CN" altLang="en-US" baseline="0" dirty="0"/>
              <a:t>那么</a:t>
            </a:r>
            <a:r>
              <a:rPr kumimoji="1" lang="en-US" altLang="zh-CN" baseline="0" dirty="0"/>
              <a:t>p</a:t>
            </a:r>
            <a:r>
              <a:rPr kumimoji="1" lang="zh-CN" altLang="en-US" baseline="0" dirty="0"/>
              <a:t>很可能访问 </a:t>
            </a:r>
            <a:r>
              <a:rPr kumimoji="1" lang="en-US" altLang="zh-CN" baseline="0" dirty="0"/>
              <a:t>Base</a:t>
            </a:r>
            <a:r>
              <a:rPr kumimoji="1" lang="zh-CN" altLang="en-US" baseline="0" dirty="0"/>
              <a:t>的公有函数，破坏了封装性。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1398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数据抽象：类的接口与实现分离</a:t>
            </a:r>
            <a:endParaRPr kumimoji="1" lang="en-US" altLang="zh-CN" dirty="0"/>
          </a:p>
          <a:p>
            <a:r>
              <a:rPr kumimoji="1" lang="zh-CN" altLang="en-US" dirty="0"/>
              <a:t>抽象类 定义接口；具体实现在子类中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0011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数据抽象：类的接口与实现分离</a:t>
            </a:r>
            <a:endParaRPr kumimoji="1" lang="en-US" altLang="zh-CN" dirty="0"/>
          </a:p>
          <a:p>
            <a:r>
              <a:rPr kumimoji="1" lang="zh-CN" altLang="en-US" dirty="0"/>
              <a:t>抽象类 定义接口；具体实现在子类中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21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6753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0014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不能，对象不是协变的。协变的定义很复杂，在最后有链接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3755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34412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2324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对象切片，虚拟继承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55106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49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对象切片 </a:t>
            </a:r>
            <a:r>
              <a:rPr kumimoji="1" lang="en-US" altLang="zh-CN" dirty="0"/>
              <a:t>---</a:t>
            </a:r>
            <a:r>
              <a:rPr kumimoji="1" lang="zh-CN" altLang="en-US" dirty="0"/>
              <a:t>数据成员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3070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对象切片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553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早绑定 </a:t>
            </a:r>
            <a:r>
              <a:rPr kumimoji="1" lang="en-US" altLang="zh-CN" dirty="0"/>
              <a:t>---</a:t>
            </a:r>
            <a:r>
              <a:rPr kumimoji="1" lang="zh-CN" altLang="en-US" dirty="0"/>
              <a:t>函数成员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0963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553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注意这里没有对象切片产生，因为传递的是引用。</a:t>
            </a:r>
            <a:endParaRPr lang="en-US" altLang="zh-CN" dirty="0"/>
          </a:p>
          <a:p>
            <a:r>
              <a:rPr lang="zh-CN" altLang="en-US" dirty="0"/>
              <a:t>这里是因为 编译器早绑定产生的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465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思考：如何确定？</a:t>
            </a:r>
          </a:p>
          <a:p>
            <a:r>
              <a:rPr kumimoji="1" lang="zh-CN" altLang="en-US" dirty="0"/>
              <a:t>说明对象自身要包含自己实际类型的信息。</a:t>
            </a:r>
          </a:p>
          <a:p>
            <a:r>
              <a:rPr kumimoji="1" lang="zh-CN" altLang="en-US" dirty="0"/>
              <a:t>用虚函数解决早捆绑，实现多态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392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9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9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9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6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9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5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7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将图片拖动到占位符，或单击添加图标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7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uzy@tsinghua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lp.csai.tsinghua.edu.c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cv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en.cppreference.com/w/cpp/language/virtual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面向对象程序设计基础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66CC"/>
                </a:solidFill>
              </a:rPr>
              <a:t>（</a:t>
            </a:r>
            <a:r>
              <a:rPr lang="en-US" altLang="zh-CN" dirty="0">
                <a:solidFill>
                  <a:srgbClr val="0066CC"/>
                </a:solidFill>
              </a:rPr>
              <a:t>OOP</a:t>
            </a:r>
            <a:r>
              <a:rPr lang="zh-CN" altLang="en-US" dirty="0">
                <a:solidFill>
                  <a:srgbClr val="0066CC"/>
                </a:solidFill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副标题 2"/>
          <p:cNvSpPr>
            <a:spLocks noGrp="1"/>
          </p:cNvSpPr>
          <p:nvPr>
            <p:ph type="subTitle" idx="1"/>
          </p:nvPr>
        </p:nvSpPr>
        <p:spPr>
          <a:xfrm>
            <a:off x="0" y="4509120"/>
            <a:ext cx="9144000" cy="2348880"/>
          </a:xfrm>
        </p:spPr>
        <p:txBody>
          <a:bodyPr/>
          <a:lstStyle/>
          <a:p>
            <a:pPr defTabSz="914400" eaLnBrk="1" hangingPunct="1"/>
            <a:r>
              <a:rPr lang="zh-CN" altLang="en-US" sz="3600" b="1" dirty="0"/>
              <a:t>刘知远</a:t>
            </a:r>
            <a:r>
              <a:rPr lang="zh-CN" altLang="en-US" sz="4400" b="1" dirty="0"/>
              <a:t> </a:t>
            </a:r>
            <a:endParaRPr lang="en-US" altLang="zh-CN" sz="4400" b="1" dirty="0"/>
          </a:p>
          <a:p>
            <a:r>
              <a:rPr lang="en-US" altLang="zh-CN" sz="2800" b="1" dirty="0">
                <a:hlinkClick r:id="rId3"/>
              </a:rPr>
              <a:t>liuzy@tsinghua.edu.cn</a:t>
            </a:r>
            <a:endParaRPr lang="en-US" altLang="zh-CN" sz="2800" b="1" dirty="0"/>
          </a:p>
          <a:p>
            <a:r>
              <a:rPr lang="en-US" altLang="zh-CN" sz="2800" b="1" dirty="0">
                <a:hlinkClick r:id="rId4"/>
              </a:rPr>
              <a:t>https://nlp.csai.tsinghua.edu.cn/</a:t>
            </a:r>
            <a:endParaRPr lang="en-US" altLang="zh-CN" sz="2800" b="1" dirty="0"/>
          </a:p>
          <a:p>
            <a:pPr defTabSz="914400" eaLnBrk="1" hangingPunct="1"/>
            <a:r>
              <a:rPr lang="zh-CN" altLang="en-US" b="1" dirty="0"/>
              <a:t>课程团队：刘知远 任炬 黄民烈</a:t>
            </a:r>
          </a:p>
        </p:txBody>
      </p:sp>
    </p:spTree>
    <p:extLst>
      <p:ext uri="{BB962C8B-B14F-4D97-AF65-F5344CB8AC3E}">
        <p14:creationId xmlns:p14="http://schemas.microsoft.com/office/powerpoint/2010/main" val="243992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494084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name(){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"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Pet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::name()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name(){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"Dog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::name()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 err="1">
                <a:solidFill>
                  <a:srgbClr val="0066CC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getName</a:t>
            </a:r>
            <a:r>
              <a:rPr lang="en-US" altLang="zh-CN" b="1" dirty="0">
                <a:solidFill>
                  <a:srgbClr val="0066CC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(Pet p){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p.name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();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Dog g;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g.name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();	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getName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(g); 	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对象切片（传参），调用基类的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name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函数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Pet p = g;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p.name();  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对象切片（赋值），调用基类的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name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函数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latin typeface="Consolas" panose="020B0609020204030204" pitchFamily="49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派生类新方法丢失示例</a:t>
            </a:r>
          </a:p>
        </p:txBody>
      </p:sp>
      <p:sp>
        <p:nvSpPr>
          <p:cNvPr id="7" name="矩形 6"/>
          <p:cNvSpPr/>
          <p:nvPr/>
        </p:nvSpPr>
        <p:spPr>
          <a:xfrm>
            <a:off x="6716192" y="4034681"/>
            <a:ext cx="2445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Dog::name()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Pet::name()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Pet::name()</a:t>
            </a:r>
            <a:endParaRPr lang="zh-CN" altLang="en-US" b="1" dirty="0">
              <a:solidFill>
                <a:srgbClr val="00B050"/>
              </a:solidFill>
            </a:endParaRPr>
          </a:p>
          <a:p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85868" y="3573016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32577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指针（引用）的向上转换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lang="zh-CN" altLang="en-US" dirty="0"/>
              <a:t>当派生类的指针（引用）被转换为基类指针（引用）时，不会创建新的对象，但只保留基类的接口。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530289" y="2740273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基类部分</a:t>
            </a:r>
          </a:p>
        </p:txBody>
      </p:sp>
      <p:sp>
        <p:nvSpPr>
          <p:cNvPr id="8" name="Rectangle 8" descr="Wide upward diagonal"/>
          <p:cNvSpPr>
            <a:spLocks noChangeArrowheads="1"/>
          </p:cNvSpPr>
          <p:nvPr/>
        </p:nvSpPr>
        <p:spPr bwMode="auto">
          <a:xfrm>
            <a:off x="3491880" y="3861048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9" descr="Solid diamond"/>
          <p:cNvSpPr>
            <a:spLocks noChangeArrowheads="1"/>
          </p:cNvSpPr>
          <p:nvPr/>
        </p:nvSpPr>
        <p:spPr bwMode="auto">
          <a:xfrm>
            <a:off x="3491880" y="6020048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 flipH="1">
            <a:off x="3129930" y="5372348"/>
            <a:ext cx="288925" cy="1295400"/>
          </a:xfrm>
          <a:prstGeom prst="rightBrace">
            <a:avLst>
              <a:gd name="adj1" fmla="val 37363"/>
              <a:gd name="adj2" fmla="val 51963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899592" y="5837202"/>
            <a:ext cx="2249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latin typeface="Lantinghei SC Demibold" panose="02000000000000000000" pitchFamily="2" charset="-122"/>
                <a:ea typeface="Lantinghei SC Demibold" panose="02000000000000000000" pitchFamily="2" charset="-122"/>
              </a:rPr>
              <a:t>派生类新定义部分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491880" y="5370760"/>
            <a:ext cx="1293812" cy="612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solidFill>
                  <a:srgbClr val="FFFF00"/>
                </a:solidFill>
                <a:ea typeface="黑体" charset="0"/>
              </a:rPr>
              <a:t>Private</a:t>
            </a:r>
            <a:endParaRPr kumimoji="0" lang="zh-CN" altLang="en-US" sz="2000" b="1">
              <a:solidFill>
                <a:srgbClr val="FFFF00"/>
              </a:solidFill>
              <a:ea typeface="黑体" charset="0"/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5121696" y="612958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接口</a:t>
            </a:r>
          </a:p>
        </p:txBody>
      </p:sp>
      <p:sp>
        <p:nvSpPr>
          <p:cNvPr id="18" name="AutoShape 21"/>
          <p:cNvSpPr>
            <a:spLocks/>
          </p:cNvSpPr>
          <p:nvPr/>
        </p:nvSpPr>
        <p:spPr bwMode="auto">
          <a:xfrm>
            <a:off x="4812680" y="3897560"/>
            <a:ext cx="215900" cy="1439863"/>
          </a:xfrm>
          <a:prstGeom prst="rightBrace">
            <a:avLst>
              <a:gd name="adj1" fmla="val 55576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9" name="AutoShape 22"/>
          <p:cNvSpPr>
            <a:spLocks/>
          </p:cNvSpPr>
          <p:nvPr/>
        </p:nvSpPr>
        <p:spPr bwMode="auto">
          <a:xfrm>
            <a:off x="4787280" y="6056560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5120093" y="4435723"/>
            <a:ext cx="70083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接口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3495055" y="3168898"/>
            <a:ext cx="1293812" cy="64770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solidFill>
                  <a:srgbClr val="FFFF00"/>
                </a:solidFill>
                <a:ea typeface="黑体" charset="0"/>
              </a:rPr>
              <a:t>Private</a:t>
            </a:r>
            <a:endParaRPr kumimoji="0" lang="zh-CN" altLang="en-US" sz="2000" b="1" dirty="0">
              <a:solidFill>
                <a:srgbClr val="FFFF00"/>
              </a:solidFill>
              <a:ea typeface="黑体" charset="0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3680792" y="4435723"/>
            <a:ext cx="954088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ea typeface="黑体" charset="0"/>
              </a:rPr>
              <a:t>Public</a:t>
            </a:r>
            <a:endParaRPr kumimoji="0" lang="zh-CN" altLang="en-US" sz="4000" b="1" dirty="0">
              <a:ea typeface="黑体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3693492" y="6129585"/>
            <a:ext cx="954088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ea typeface="黑体" charset="0"/>
              </a:rPr>
              <a:t>Public</a:t>
            </a:r>
            <a:endParaRPr kumimoji="0" lang="zh-CN" altLang="en-US" sz="4000" b="1">
              <a:ea typeface="黑体" charset="0"/>
            </a:endParaRPr>
          </a:p>
        </p:txBody>
      </p:sp>
      <p:sp>
        <p:nvSpPr>
          <p:cNvPr id="27" name="Text Box 23">
            <a:extLst>
              <a:ext uri="{FF2B5EF4-FFF2-40B4-BE49-F238E27FC236}">
                <a16:creationId xmlns:a16="http://schemas.microsoft.com/office/drawing/2014/main" id="{400FFE40-4BC2-439C-BB8C-122855A30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1717" y="5148619"/>
            <a:ext cx="26963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派生类指针（引用）可访问</a:t>
            </a:r>
          </a:p>
        </p:txBody>
      </p:sp>
      <p:sp>
        <p:nvSpPr>
          <p:cNvPr id="28" name="Text Box 23">
            <a:extLst>
              <a:ext uri="{FF2B5EF4-FFF2-40B4-BE49-F238E27FC236}">
                <a16:creationId xmlns:a16="http://schemas.microsoft.com/office/drawing/2014/main" id="{2C84B020-65E0-414B-932F-927C000F6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11" y="4152895"/>
            <a:ext cx="21194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基类指针（引用）可访问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8ED8CC0-2177-4F17-B13D-8CFE122FBFA7}"/>
              </a:ext>
            </a:extLst>
          </p:cNvPr>
          <p:cNvCxnSpPr>
            <a:stCxn id="28" idx="3"/>
            <a:endCxn id="8" idx="1"/>
          </p:cNvCxnSpPr>
          <p:nvPr/>
        </p:nvCxnSpPr>
        <p:spPr>
          <a:xfrm>
            <a:off x="2608365" y="4506838"/>
            <a:ext cx="883515" cy="109860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0B7DF77-23AF-4C41-B65B-2E4665E50481}"/>
              </a:ext>
            </a:extLst>
          </p:cNvPr>
          <p:cNvCxnSpPr>
            <a:cxnSpLocks/>
            <a:stCxn id="27" idx="1"/>
            <a:endCxn id="20" idx="2"/>
          </p:cNvCxnSpPr>
          <p:nvPr/>
        </p:nvCxnSpPr>
        <p:spPr>
          <a:xfrm flipH="1" flipV="1">
            <a:off x="5470510" y="4835833"/>
            <a:ext cx="601207" cy="666729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E090E0E-62E1-461C-BA6B-5938B5F6F1E0}"/>
              </a:ext>
            </a:extLst>
          </p:cNvPr>
          <p:cNvCxnSpPr>
            <a:cxnSpLocks/>
            <a:stCxn id="27" idx="1"/>
            <a:endCxn id="17" idx="0"/>
          </p:cNvCxnSpPr>
          <p:nvPr/>
        </p:nvCxnSpPr>
        <p:spPr>
          <a:xfrm flipH="1">
            <a:off x="5470510" y="5502562"/>
            <a:ext cx="601207" cy="627023"/>
          </a:xfrm>
          <a:prstGeom prst="straightConnector1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91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1540" y="200386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/>
              <a:t>#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cs typeface="Consolas" charset="0"/>
              </a:rPr>
              <a:t>pragma</a:t>
            </a:r>
            <a:r>
              <a:rPr lang="en-US" altLang="zh-CN" dirty="0"/>
              <a:t> pack(4)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Pet(int x=0):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(x) 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Dog(int x=0, int y=0): Pet(x),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(y) 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Dog g(2,3);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g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att_i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latin typeface="Consolas" charset="0"/>
                <a:ea typeface="Consolas" charset="0"/>
                <a:cs typeface="Consolas" charset="0"/>
              </a:rPr>
              <a:t>&lt;&lt; " "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g.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j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Pet&amp; p = g;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 		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引用向上转换</a:t>
            </a:r>
            <a:endParaRPr lang="en-US" altLang="zh-CN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C00000"/>
                </a:solidFill>
                <a:latin typeface="Consolas" charset="0"/>
                <a:cs typeface="Consolas" charset="0"/>
              </a:rPr>
              <a:t>p.att_i</a:t>
            </a:r>
            <a:r>
              <a:rPr lang="en-US" altLang="zh-CN" dirty="0">
                <a:solidFill>
                  <a:srgbClr val="C00000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C00000"/>
                </a:solidFill>
                <a:latin typeface="Consolas" charset="0"/>
              </a:rPr>
              <a:t>p.att_i</a:t>
            </a:r>
            <a:r>
              <a:rPr lang="en-US" altLang="zh-CN" dirty="0">
                <a:solidFill>
                  <a:srgbClr val="C00000"/>
                </a:solidFill>
                <a:latin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= 1;       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修改基类存在的数据</a:t>
            </a:r>
            <a:endParaRPr lang="en-US" altLang="zh-CN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C00000"/>
                </a:solidFill>
                <a:latin typeface="Consolas" charset="0"/>
                <a:cs typeface="Consolas" charset="0"/>
              </a:rPr>
              <a:t>p.att_i</a:t>
            </a:r>
            <a:r>
              <a:rPr lang="en-US" altLang="zh-CN" dirty="0">
                <a:solidFill>
                  <a:srgbClr val="C00000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g.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 </a:t>
            </a:r>
            <a:r>
              <a:rPr lang="fi-FI" altLang="zh-CN" dirty="0">
                <a:latin typeface="Consolas" charset="0"/>
                <a:ea typeface="Consolas" charset="0"/>
                <a:cs typeface="Consolas" charset="0"/>
              </a:rPr>
              <a:t>&lt;&lt; " "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g.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j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影响派生类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008000"/>
              </a:solidFill>
              <a:latin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引用的向上类型转换</a:t>
            </a:r>
          </a:p>
        </p:txBody>
      </p:sp>
      <p:sp>
        <p:nvSpPr>
          <p:cNvPr id="7" name="矩形 6"/>
          <p:cNvSpPr/>
          <p:nvPr/>
        </p:nvSpPr>
        <p:spPr>
          <a:xfrm>
            <a:off x="7444860" y="3746649"/>
            <a:ext cx="1485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2 3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2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1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1 3</a:t>
            </a:r>
          </a:p>
          <a:p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14536" y="3284984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917403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542" y="342962"/>
            <a:ext cx="8982457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"Instrument::play"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//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Redefine interface function: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"Wind::play"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tune(Instrument&amp;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i.play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Wind flute;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tune(flute);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引用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的向上类型转换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传参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，编译器早绑定，无对象切片产生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Instrument &amp;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inst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 = flute;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  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引用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的向上类型转换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赋值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)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inst.play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();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引用的向上类型转换</a:t>
            </a:r>
          </a:p>
        </p:txBody>
      </p:sp>
      <p:sp>
        <p:nvSpPr>
          <p:cNvPr id="7" name="矩形 6"/>
          <p:cNvSpPr/>
          <p:nvPr/>
        </p:nvSpPr>
        <p:spPr>
          <a:xfrm>
            <a:off x="5366420" y="4612022"/>
            <a:ext cx="2445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Instrument::play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Instrument::play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36096" y="4150357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3763E7-335D-9A4D-A081-E2AB16623311}"/>
              </a:ext>
            </a:extLst>
          </p:cNvPr>
          <p:cNvSpPr txBox="1"/>
          <p:nvPr/>
        </p:nvSpPr>
        <p:spPr>
          <a:xfrm>
            <a:off x="4318640" y="3614561"/>
            <a:ext cx="482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如果</a:t>
            </a:r>
            <a:r>
              <a:rPr kumimoji="1" lang="en-US" altLang="zh-CN" sz="2800" b="1" dirty="0"/>
              <a:t>tune</a:t>
            </a:r>
            <a:r>
              <a:rPr kumimoji="1" lang="zh-CN" altLang="en-US" sz="2800" b="1" dirty="0"/>
              <a:t>的参数修改为指针？</a:t>
            </a:r>
          </a:p>
        </p:txBody>
      </p:sp>
    </p:spTree>
    <p:extLst>
      <p:ext uri="{BB962C8B-B14F-4D97-AF65-F5344CB8AC3E}">
        <p14:creationId xmlns:p14="http://schemas.microsoft.com/office/powerpoint/2010/main" val="320032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52" y="548680"/>
            <a:ext cx="849694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&lt;iostream&gt;</a:t>
            </a:r>
            <a:b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 namespace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{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  int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data{0};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cs typeface="Consolas" charset="0"/>
              </a:rPr>
              <a:t>///</a:t>
            </a:r>
            <a:r>
              <a:rPr lang="en-US" altLang="zh-CN" dirty="0" err="1">
                <a:solidFill>
                  <a:srgbClr val="1D8519"/>
                </a:solidFill>
                <a:latin typeface="Consolas" charset="0"/>
                <a:cs typeface="Consolas" charset="0"/>
              </a:rPr>
              <a:t>c++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cs typeface="Consolas" charset="0"/>
              </a:rPr>
              <a:t>11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cs typeface="Consolas" charset="0"/>
              </a:rPr>
              <a:t>标准</a:t>
            </a:r>
            <a:br>
              <a:rPr lang="en-US" altLang="zh-CN" dirty="0">
                <a:solidFill>
                  <a:srgbClr val="1D8519"/>
                </a:solidFill>
                <a:latin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data;}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){ data=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D1 :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private</a:t>
            </a:r>
            <a:r>
              <a:rPr lang="en-US" altLang="zh-CN" dirty="0">
                <a:solidFill>
                  <a:srgbClr val="0066CC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{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B::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main() {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D1 d1;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&lt;&lt;d1.getData();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//d1.setData(10); 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隐藏了基类的</a:t>
            </a:r>
            <a:r>
              <a:rPr lang="en-US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函数，不可访问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//B&amp; b = d1;       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不允许私有继承的向上转换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b.setData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(10);   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否则可以绕过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D1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，调用基类的</a:t>
            </a:r>
            <a:r>
              <a:rPr lang="en-US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setData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函数</a:t>
            </a:r>
            <a:endParaRPr lang="en-US" altLang="zh-CN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365820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私有继承“照此实现”</a:t>
            </a:r>
          </a:p>
        </p:txBody>
      </p:sp>
    </p:spTree>
    <p:extLst>
      <p:ext uri="{BB962C8B-B14F-4D97-AF65-F5344CB8AC3E}">
        <p14:creationId xmlns:p14="http://schemas.microsoft.com/office/powerpoint/2010/main" val="376694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函数调用捆绑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sz="2400" dirty="0"/>
              <a:t>把函数体与函数调用相联系称为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捆绑</a:t>
            </a:r>
            <a:r>
              <a:rPr kumimoji="1" lang="en-US" altLang="zh-CN" sz="2400" dirty="0">
                <a:solidFill>
                  <a:srgbClr val="FF0000"/>
                </a:solidFill>
              </a:rPr>
              <a:t>(binding)</a:t>
            </a:r>
            <a:r>
              <a:rPr kumimoji="1" lang="zh-CN" altLang="en-US" sz="2400" dirty="0">
                <a:solidFill>
                  <a:srgbClr val="FF0000"/>
                </a:solidFill>
              </a:rPr>
              <a:t>。</a:t>
            </a:r>
          </a:p>
          <a:p>
            <a:pPr lvl="1"/>
            <a:r>
              <a:rPr kumimoji="1" lang="zh-CN" altLang="en-US" sz="2000" dirty="0"/>
              <a:t>即将函数体的具体实现代码，与调用的函数名绑定。执行到调用代码时直接进入捆绑好的函数体内部。</a:t>
            </a:r>
            <a:endParaRPr kumimoji="1" lang="zh-CN" altLang="en-US" sz="2400" dirty="0"/>
          </a:p>
          <a:p>
            <a:r>
              <a:rPr kumimoji="1" lang="zh-CN" altLang="en-US" sz="2400" dirty="0"/>
              <a:t>当捆绑在程序运行之前（由编译器和连接器）完成时，称为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早捆绑</a:t>
            </a:r>
            <a:r>
              <a:rPr kumimoji="1" lang="en-US" altLang="zh-CN" sz="2400" dirty="0">
                <a:solidFill>
                  <a:srgbClr val="FF0000"/>
                </a:solidFill>
              </a:rPr>
              <a:t>(early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binding)</a:t>
            </a:r>
            <a:r>
              <a:rPr kumimoji="1" lang="zh-CN" altLang="en-US" sz="2400" dirty="0">
                <a:solidFill>
                  <a:srgbClr val="FF0000"/>
                </a:solidFill>
              </a:rPr>
              <a:t>。</a:t>
            </a:r>
          </a:p>
          <a:p>
            <a:pPr lvl="1"/>
            <a:r>
              <a:rPr kumimoji="1" lang="zh-CN" altLang="en-US" sz="2000" b="1" dirty="0"/>
              <a:t>运行之前</a:t>
            </a:r>
            <a:r>
              <a:rPr kumimoji="1" lang="zh-CN" altLang="en-US" sz="2000" dirty="0"/>
              <a:t>已经决定了函数调用代码到底进入哪个函数。</a:t>
            </a:r>
          </a:p>
          <a:p>
            <a:pPr lvl="1"/>
            <a:r>
              <a:rPr kumimoji="1" lang="zh-CN" altLang="en-US" sz="2000" dirty="0"/>
              <a:t>上面程序中的问题是早捆绑引起的，编译器将</a:t>
            </a:r>
            <a:r>
              <a:rPr kumimoji="1" lang="en-US" altLang="zh-CN" sz="2000" dirty="0"/>
              <a:t>tune</a:t>
            </a:r>
            <a:r>
              <a:rPr kumimoji="1" lang="zh-CN" altLang="en-US" sz="2000" dirty="0"/>
              <a:t>中的函数调用</a:t>
            </a:r>
            <a:r>
              <a:rPr lang="en-US" altLang="zh-CN" sz="2000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i.play</a:t>
            </a:r>
            <a:r>
              <a:rPr lang="en-US" altLang="zh-CN" sz="20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kumimoji="1" lang="zh-CN" altLang="en-US" sz="2000" dirty="0"/>
              <a:t>与</a:t>
            </a:r>
            <a:r>
              <a:rPr kumimoji="1" lang="en-US" altLang="zh-CN" sz="2000" dirty="0"/>
              <a:t>Instrument::play()</a:t>
            </a:r>
            <a:r>
              <a:rPr kumimoji="1" lang="zh-CN" altLang="en-US" sz="2000" dirty="0"/>
              <a:t>绑定。</a:t>
            </a:r>
            <a:endParaRPr kumimoji="1" lang="zh-CN" altLang="en-US" sz="2400" dirty="0"/>
          </a:p>
          <a:p>
            <a:r>
              <a:rPr kumimoji="1" lang="zh-CN" altLang="en-US" sz="2400" dirty="0"/>
              <a:t>当捆绑根据对象的实际类型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上例中即子类</a:t>
            </a:r>
            <a:r>
              <a:rPr kumimoji="1" lang="en-US" altLang="zh-CN" sz="2400" dirty="0"/>
              <a:t>Wind</a:t>
            </a:r>
            <a:r>
              <a:rPr kumimoji="1" lang="zh-CN" altLang="en-US" sz="2400" dirty="0"/>
              <a:t>而非</a:t>
            </a:r>
            <a:r>
              <a:rPr kumimoji="1" lang="en-US" altLang="zh-CN" sz="2400" dirty="0"/>
              <a:t>Instrument)</a:t>
            </a:r>
            <a:r>
              <a:rPr kumimoji="1" lang="zh-CN" altLang="en-US" sz="2400" dirty="0"/>
              <a:t>，发生在程序运行时，称为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晚捆绑</a:t>
            </a:r>
            <a:r>
              <a:rPr kumimoji="1" lang="en-US" altLang="zh-CN" sz="2400" dirty="0">
                <a:solidFill>
                  <a:srgbClr val="FF0000"/>
                </a:solidFill>
              </a:rPr>
              <a:t>(late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binding)</a:t>
            </a:r>
            <a:r>
              <a:rPr kumimoji="1" lang="zh-CN" altLang="en-US" sz="2400" dirty="0"/>
              <a:t>，又称动态捆绑或运行时捆绑。</a:t>
            </a:r>
            <a:endParaRPr kumimoji="1" lang="zh-CN" altLang="en-US" sz="1600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sz="2000" dirty="0"/>
              <a:t>要求在</a:t>
            </a:r>
            <a:r>
              <a:rPr kumimoji="1" lang="zh-CN" altLang="en-US" sz="2000" b="1" dirty="0"/>
              <a:t>运行时</a:t>
            </a:r>
            <a:r>
              <a:rPr kumimoji="1" lang="zh-CN" altLang="en-US" sz="2000" dirty="0"/>
              <a:t>能确定对象的实际类型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思考：如何确定？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，并绑定正确的函数。</a:t>
            </a:r>
          </a:p>
          <a:p>
            <a:pPr lvl="1"/>
            <a:r>
              <a:rPr kumimoji="1" lang="zh-CN" altLang="en-US" sz="2000" dirty="0"/>
              <a:t>晚捆绑只对类中的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虚函数</a:t>
            </a:r>
            <a:r>
              <a:rPr kumimoji="1" lang="zh-CN" altLang="en-US" sz="2000" dirty="0"/>
              <a:t>起作用，使用 </a:t>
            </a:r>
            <a:r>
              <a:rPr kumimoji="1" lang="en-US" altLang="zh-CN" sz="2000" b="1" dirty="0">
                <a:solidFill>
                  <a:srgbClr val="FF0000"/>
                </a:solidFill>
              </a:rPr>
              <a:t>virtual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zh-CN" altLang="en-US" sz="2000" dirty="0"/>
              <a:t>关键字声明虚函数。</a:t>
            </a:r>
          </a:p>
          <a:p>
            <a:pPr marL="0" indent="0">
              <a:buNone/>
            </a:pP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8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虚函数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28110"/>
            <a:ext cx="8064896" cy="5328592"/>
          </a:xfrm>
        </p:spPr>
        <p:txBody>
          <a:bodyPr/>
          <a:lstStyle/>
          <a:p>
            <a:r>
              <a:rPr kumimoji="1" lang="zh-CN" altLang="en-US" sz="2400" dirty="0"/>
              <a:t>对于被派生类重新定义的成员函数，若它在基类中被声明为虚函数（如下所示），则</a:t>
            </a:r>
            <a:r>
              <a:rPr kumimoji="1" lang="zh-CN" altLang="en-US" sz="2400" dirty="0">
                <a:solidFill>
                  <a:srgbClr val="FF0000"/>
                </a:solidFill>
              </a:rPr>
              <a:t>通过基类指针或引用</a:t>
            </a:r>
            <a:r>
              <a:rPr kumimoji="1" lang="zh-CN" altLang="en-US" sz="2400" dirty="0"/>
              <a:t>调用该成员函数时，编译器将</a:t>
            </a:r>
            <a:r>
              <a:rPr kumimoji="1" lang="zh-CN" altLang="en-US" sz="2400" dirty="0">
                <a:solidFill>
                  <a:srgbClr val="FF0000"/>
                </a:solidFill>
              </a:rPr>
              <a:t>根据所指（或引用）对象的实际类型</a:t>
            </a:r>
            <a:r>
              <a:rPr kumimoji="1" lang="zh-CN" altLang="en-US" sz="2400" dirty="0"/>
              <a:t>决定是调用基类中的函数，还是调用派生类重写的函数。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400" dirty="0"/>
              <a:t> 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class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Base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{</a:t>
            </a:r>
            <a:endParaRPr kumimoji="1"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1800" b="0" dirty="0">
                <a:solidFill>
                  <a:schemeClr val="tx1"/>
                </a:solidFill>
              </a:rPr>
              <a:t>  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public:</a:t>
            </a:r>
            <a:endParaRPr kumimoji="1" lang="zh-CN" altLang="en-US" sz="18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CN" altLang="en-US" sz="1800" dirty="0">
                <a:solidFill>
                  <a:srgbClr val="FF0000"/>
                </a:solidFill>
              </a:rPr>
              <a:t>	</a:t>
            </a:r>
            <a:r>
              <a:rPr kumimoji="1" lang="en-US" altLang="zh-CN" sz="1800" dirty="0">
                <a:solidFill>
                  <a:srgbClr val="FF0000"/>
                </a:solidFill>
              </a:rPr>
              <a:t>virtual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 err="1"/>
              <a:t>ReturnType</a:t>
            </a:r>
            <a:r>
              <a:rPr kumimoji="1" lang="zh-CN" altLang="en-US" sz="1800" dirty="0"/>
              <a:t> </a:t>
            </a:r>
            <a:r>
              <a:rPr kumimoji="1" lang="en-US" altLang="zh-CN" sz="1800" dirty="0" err="1"/>
              <a:t>FuncName</a:t>
            </a:r>
            <a:r>
              <a:rPr kumimoji="1" lang="en-US" altLang="zh-CN" sz="1800" dirty="0"/>
              <a:t>(argument);</a:t>
            </a:r>
            <a:r>
              <a:rPr kumimoji="1" lang="zh-CN" altLang="en-US" sz="1800" dirty="0"/>
              <a:t> </a:t>
            </a:r>
            <a:r>
              <a:rPr kumimoji="1" lang="en-US" altLang="zh-CN" sz="1800" b="1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1" dirty="0">
                <a:solidFill>
                  <a:srgbClr val="008000"/>
                </a:solidFill>
              </a:rPr>
              <a:t>虚函数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zh-CN" altLang="en-US" sz="1800" dirty="0"/>
              <a:t>	</a:t>
            </a:r>
            <a:r>
              <a:rPr kumimoji="1" lang="en-US" altLang="zh-CN" sz="1800" dirty="0"/>
              <a:t>...</a:t>
            </a:r>
            <a:endParaRPr kumimoji="1" lang="zh-CN" altLang="en-US" sz="1800" dirty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zh-CN" sz="1800" dirty="0"/>
              <a:t>};</a:t>
            </a:r>
            <a:endParaRPr kumimoji="1" lang="zh-CN" altLang="en-US" sz="1800" dirty="0"/>
          </a:p>
          <a:p>
            <a:r>
              <a:rPr kumimoji="1" lang="zh-CN" altLang="en-US" sz="2400" dirty="0"/>
              <a:t>若某成员函数在基类中声明为虚函数，当派生类</a:t>
            </a:r>
            <a:r>
              <a:rPr kumimoji="1" lang="zh-CN" altLang="en-US" sz="2400" dirty="0">
                <a:solidFill>
                  <a:srgbClr val="FF0000"/>
                </a:solidFill>
              </a:rPr>
              <a:t>重写覆盖</a:t>
            </a:r>
            <a:r>
              <a:rPr kumimoji="1" lang="zh-CN" altLang="en-US" sz="2400" dirty="0"/>
              <a:t>它时</a:t>
            </a:r>
            <a:r>
              <a:rPr kumimoji="1" lang="en-US" altLang="zh-CN" sz="2400" dirty="0">
                <a:solidFill>
                  <a:srgbClr val="FF0000"/>
                </a:solidFill>
              </a:rPr>
              <a:t>(</a:t>
            </a:r>
            <a:r>
              <a:rPr kumimoji="1" lang="zh-CN" altLang="en-US" sz="2400" dirty="0">
                <a:solidFill>
                  <a:srgbClr val="FF0000"/>
                </a:solidFill>
              </a:rPr>
              <a:t>同名，同参数函数</a:t>
            </a:r>
            <a:r>
              <a:rPr kumimoji="1" lang="en-US" altLang="zh-CN" sz="2400" dirty="0">
                <a:solidFill>
                  <a:srgbClr val="FF0000"/>
                </a:solidFill>
              </a:rPr>
              <a:t>)</a:t>
            </a:r>
            <a:r>
              <a:rPr kumimoji="1" lang="zh-CN" altLang="en-US" sz="2400" dirty="0"/>
              <a:t> ，无论是否声明为虚函数，该成员函数都仍然是虚函数。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03803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3568" y="1816248"/>
            <a:ext cx="1008112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28092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"Instrument::play"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"Wind::play"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     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solidFill>
                  <a:srgbClr val="1D8519"/>
                </a:solidFill>
                <a:latin typeface="Consolas" panose="020B0609020204030204" pitchFamily="49" charset="0"/>
              </a:rPr>
              <a:t>重写覆盖</a:t>
            </a:r>
            <a:r>
              <a:rPr lang="en-US" altLang="zh-CN" b="1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solidFill>
                  <a:srgbClr val="1D8519"/>
                </a:solidFill>
                <a:latin typeface="Consolas" panose="020B0609020204030204" pitchFamily="49" charset="0"/>
              </a:rPr>
              <a:t>稍后：重写隐藏和重写覆盖的区别）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tune(Instrument&amp; ins)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ins.play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由于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Instrument::play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是虚函数，编译时不再直接绑定，运行时根据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ins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的实际类型调用。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Wind flute;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tune(flute);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 向上类型转换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重写覆盖虚函数</a:t>
            </a:r>
          </a:p>
        </p:txBody>
      </p:sp>
      <p:sp>
        <p:nvSpPr>
          <p:cNvPr id="7" name="矩形 6"/>
          <p:cNvSpPr/>
          <p:nvPr/>
        </p:nvSpPr>
        <p:spPr>
          <a:xfrm>
            <a:off x="6230516" y="5733256"/>
            <a:ext cx="2445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Wind::play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00673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1680" y="4005064"/>
            <a:ext cx="1800200" cy="28803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74846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"Instrument::play"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play()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"Wind::play"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tune(Instrument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ins)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ins.play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晚绑定只对指针和引用有效，这里早绑定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Instrument::play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Wind flute;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tune(flute); 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向上类型转换，对象切片</a:t>
            </a:r>
            <a:endParaRPr lang="en-US" altLang="zh-CN" dirty="0">
              <a:solidFill>
                <a:srgbClr val="1D8519"/>
              </a:solidFill>
              <a:latin typeface="Menlo-Regular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zh-CN" altLang="en-US" dirty="0">
              <a:solidFill>
                <a:srgbClr val="1D8519"/>
              </a:solidFill>
              <a:latin typeface="Menlo-Regular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晚绑定只对</a:t>
            </a:r>
            <a:br>
              <a:rPr kumimoji="1" lang="zh-CN" altLang="en-US" dirty="0">
                <a:solidFill>
                  <a:srgbClr val="0070C0"/>
                </a:solidFill>
              </a:rPr>
            </a:br>
            <a:r>
              <a:rPr kumimoji="1" lang="zh-CN" altLang="en-US" dirty="0">
                <a:solidFill>
                  <a:srgbClr val="0070C0"/>
                </a:solidFill>
              </a:rPr>
              <a:t>指针和引用有效</a:t>
            </a:r>
          </a:p>
        </p:txBody>
      </p:sp>
      <p:sp>
        <p:nvSpPr>
          <p:cNvPr id="7" name="矩形 6"/>
          <p:cNvSpPr/>
          <p:nvPr/>
        </p:nvSpPr>
        <p:spPr>
          <a:xfrm>
            <a:off x="6230516" y="5733256"/>
            <a:ext cx="24459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Instrument::play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00192" y="5271591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25754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sz="2400" dirty="0"/>
              <a:t>对象自身要包含自己实际类型的信息：用</a:t>
            </a:r>
            <a:r>
              <a:rPr kumimoji="1" lang="zh-CN" altLang="en-US" sz="2400" u="sng" dirty="0"/>
              <a:t>虚函数表</a:t>
            </a:r>
            <a:r>
              <a:rPr kumimoji="1" lang="zh-CN" altLang="en-US" sz="2400" dirty="0"/>
              <a:t>表示。运行时通过虚函数表确定对象的实际类型。</a:t>
            </a:r>
          </a:p>
          <a:p>
            <a:r>
              <a:rPr kumimoji="1" lang="zh-CN" altLang="en-US" sz="2400" dirty="0"/>
              <a:t>虚函数表</a:t>
            </a:r>
            <a:r>
              <a:rPr kumimoji="1" lang="en-US" altLang="zh-CN" sz="2400" dirty="0"/>
              <a:t>(VTABLE)</a:t>
            </a:r>
            <a:r>
              <a:rPr kumimoji="1" lang="zh-CN" altLang="en-US" sz="2400" dirty="0"/>
              <a:t>：每个</a:t>
            </a:r>
            <a:r>
              <a:rPr kumimoji="1" lang="zh-CN" altLang="en-US" sz="2400" dirty="0">
                <a:solidFill>
                  <a:srgbClr val="FF0000"/>
                </a:solidFill>
              </a:rPr>
              <a:t>包含虚函数的类</a:t>
            </a:r>
            <a:r>
              <a:rPr kumimoji="1" lang="zh-CN" altLang="en-US" sz="2400" dirty="0"/>
              <a:t>用于存储</a:t>
            </a:r>
            <a:r>
              <a:rPr kumimoji="1" lang="zh-CN" altLang="en-US" sz="2400" dirty="0">
                <a:solidFill>
                  <a:srgbClr val="FF0000"/>
                </a:solidFill>
              </a:rPr>
              <a:t>虚函数地址</a:t>
            </a:r>
            <a:r>
              <a:rPr kumimoji="1" lang="zh-CN" altLang="en-US" sz="2400" dirty="0"/>
              <a:t>的表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虚函数表有唯一性，即使没有重写虚函数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。</a:t>
            </a:r>
          </a:p>
          <a:p>
            <a:r>
              <a:rPr kumimoji="1" lang="zh-CN" altLang="en-US" sz="2400" dirty="0"/>
              <a:t>每个包含虚函数的类</a:t>
            </a:r>
            <a:r>
              <a:rPr kumimoji="1" lang="zh-CN" altLang="en-US" sz="2400" dirty="0">
                <a:solidFill>
                  <a:srgbClr val="FF0000"/>
                </a:solidFill>
              </a:rPr>
              <a:t>对象</a:t>
            </a:r>
            <a:r>
              <a:rPr kumimoji="1" lang="zh-CN" altLang="en-US" sz="2400" dirty="0"/>
              <a:t>中，编译器秘密地放一个指针，称为虚函数指针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vpointer</a:t>
            </a:r>
            <a:r>
              <a:rPr kumimoji="1" lang="en-US" altLang="zh-CN" sz="2400" dirty="0"/>
              <a:t>/VPTR)</a:t>
            </a:r>
            <a:r>
              <a:rPr kumimoji="1" lang="zh-CN" altLang="en-US" sz="2400" dirty="0"/>
              <a:t>，指向这个类的</a:t>
            </a:r>
            <a:r>
              <a:rPr kumimoji="1" lang="en-US" altLang="zh-CN" sz="2400" dirty="0"/>
              <a:t>VTABLE</a:t>
            </a:r>
            <a:r>
              <a:rPr kumimoji="1" lang="zh-CN" altLang="en-US" sz="2400" dirty="0"/>
              <a:t>。</a:t>
            </a:r>
          </a:p>
          <a:p>
            <a:r>
              <a:rPr kumimoji="1" lang="zh-CN" altLang="en-US" sz="2400" dirty="0"/>
              <a:t>当通过基类指针做虚函数调用时，编译器静态地插入能取得这个</a:t>
            </a:r>
            <a:r>
              <a:rPr kumimoji="1" lang="en-US" altLang="zh-CN" sz="2400" dirty="0"/>
              <a:t>VPTR</a:t>
            </a:r>
            <a:r>
              <a:rPr kumimoji="1" lang="zh-CN" altLang="en-US" sz="2400" dirty="0"/>
              <a:t>并在</a:t>
            </a:r>
            <a:r>
              <a:rPr kumimoji="1" lang="en-US" altLang="zh-CN" sz="2400" dirty="0"/>
              <a:t>VTABLE</a:t>
            </a:r>
            <a:r>
              <a:rPr kumimoji="1" lang="zh-CN" altLang="en-US" sz="2400" dirty="0"/>
              <a:t>表中查找函数地址的代码，这样就能调用正确的函数并引起晚捆绑的发生。</a:t>
            </a:r>
          </a:p>
          <a:p>
            <a:pPr lvl="1"/>
            <a:r>
              <a:rPr kumimoji="1" lang="zh-CN" altLang="en-US" sz="2000" b="1" dirty="0"/>
              <a:t>编译期间</a:t>
            </a:r>
            <a:r>
              <a:rPr kumimoji="1" lang="zh-CN" altLang="en-US" sz="2000" dirty="0"/>
              <a:t>：建立虚函数表</a:t>
            </a:r>
            <a:r>
              <a:rPr kumimoji="1" lang="en-US" altLang="zh-CN" sz="2000" dirty="0"/>
              <a:t>VTABLE</a:t>
            </a:r>
            <a:r>
              <a:rPr kumimoji="1" lang="zh-CN" altLang="en-US" sz="2000" dirty="0"/>
              <a:t>，记录每个类或该类的基类中所有已声明的虚函数入口地址。</a:t>
            </a:r>
          </a:p>
          <a:p>
            <a:pPr lvl="1"/>
            <a:r>
              <a:rPr kumimoji="1" lang="zh-CN" altLang="en-US" sz="2000" b="1" dirty="0"/>
              <a:t>运行期间</a:t>
            </a:r>
            <a:r>
              <a:rPr kumimoji="1" lang="zh-CN" altLang="en-US" sz="2000" dirty="0"/>
              <a:t>：建立虚函数指针</a:t>
            </a:r>
            <a:r>
              <a:rPr kumimoji="1" lang="en-US" altLang="zh-CN" sz="2000" dirty="0"/>
              <a:t>VPTR</a:t>
            </a:r>
            <a:r>
              <a:rPr kumimoji="1" lang="zh-CN" altLang="en-US" sz="2000" dirty="0"/>
              <a:t>，在构造函数中发生，指向相应的</a:t>
            </a:r>
            <a:r>
              <a:rPr kumimoji="1" lang="en-US" altLang="zh-CN" sz="2000" dirty="0"/>
              <a:t>VTABLE</a:t>
            </a:r>
            <a:r>
              <a:rPr kumimoji="1" lang="zh-CN" altLang="en-US" sz="2000" dirty="0"/>
              <a:t>。</a:t>
            </a:r>
          </a:p>
          <a:p>
            <a:pPr marL="0" indent="0">
              <a:buNone/>
            </a:pPr>
            <a:r>
              <a:rPr kumimoji="1" lang="zh-CN" alt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6851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上期要点回顾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组合与继承</a:t>
            </a:r>
            <a:endParaRPr kumimoji="1" lang="en-US" altLang="zh-CN" dirty="0"/>
          </a:p>
          <a:p>
            <a:r>
              <a:rPr kumimoji="1" lang="zh-CN" altLang="en-US" dirty="0"/>
              <a:t>成员访问权限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937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55884" y="168882"/>
            <a:ext cx="576064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B{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float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j;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fun1() {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"B::fun1()"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fun2() {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"B::fun2()"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D: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B{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double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k;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virtual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fun1() {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"D::fun1()"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 }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对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fun1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重写覆盖，对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fun2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没有，则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fun2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使用基类的虚函数地址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B b; D d;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B 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= &amp;d;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pB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-&gt;fun1();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return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示例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4063639" y="5683466"/>
            <a:ext cx="2445940" cy="830997"/>
            <a:chOff x="6230516" y="5271591"/>
            <a:chExt cx="2445940" cy="830997"/>
          </a:xfrm>
        </p:grpSpPr>
        <p:sp>
          <p:nvSpPr>
            <p:cNvPr id="7" name="矩形 6"/>
            <p:cNvSpPr/>
            <p:nvPr/>
          </p:nvSpPr>
          <p:spPr>
            <a:xfrm>
              <a:off x="6230516" y="5733256"/>
              <a:ext cx="244594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00B050"/>
                  </a:solidFill>
                  <a:latin typeface="AndaleMono" charset="0"/>
                </a:rPr>
                <a:t>D::fun1()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300192" y="5271591"/>
              <a:ext cx="1415772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/>
                <a:t>运行结果</a:t>
              </a:r>
            </a:p>
          </p:txBody>
        </p:sp>
      </p:grpSp>
      <p:sp>
        <p:nvSpPr>
          <p:cNvPr id="48" name="TextBox 6"/>
          <p:cNvSpPr txBox="1">
            <a:spLocks noChangeArrowheads="1"/>
          </p:cNvSpPr>
          <p:nvPr/>
        </p:nvSpPr>
        <p:spPr bwMode="auto">
          <a:xfrm>
            <a:off x="6685656" y="1172457"/>
            <a:ext cx="493712" cy="371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 b="1"/>
              <a:t>pB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819668"/>
              </p:ext>
            </p:extLst>
          </p:nvPr>
        </p:nvGraphicFramePr>
        <p:xfrm>
          <a:off x="7863581" y="1488369"/>
          <a:ext cx="1189037" cy="1857375"/>
        </p:xfrm>
        <a:graphic>
          <a:graphicData uri="http://schemas.openxmlformats.org/drawingml/2006/table">
            <a:tbl>
              <a:tblPr/>
              <a:tblGrid>
                <a:gridCol w="1189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Object d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vptr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j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k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840428"/>
              </p:ext>
            </p:extLst>
          </p:nvPr>
        </p:nvGraphicFramePr>
        <p:xfrm>
          <a:off x="6207818" y="1686807"/>
          <a:ext cx="1116013" cy="14859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Object b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vptr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j</a:t>
                      </a:r>
                    </a:p>
                  </a:txBody>
                  <a:tcPr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403350"/>
              </p:ext>
            </p:extLst>
          </p:nvPr>
        </p:nvGraphicFramePr>
        <p:xfrm>
          <a:off x="6099868" y="3991857"/>
          <a:ext cx="1223963" cy="111759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B::</a:t>
                      </a:r>
                      <a:r>
                        <a:rPr lang="en-US" sz="1800" b="1" dirty="0" err="1"/>
                        <a:t>vtable</a:t>
                      </a:r>
                      <a:endParaRPr lang="en-US" sz="1800" b="1" dirty="0"/>
                    </a:p>
                  </a:txBody>
                  <a:tcPr marL="91427" marR="91427" marT="45707" marB="457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fun1</a:t>
                      </a:r>
                    </a:p>
                  </a:txBody>
                  <a:tcPr marL="91427" marR="91427" marT="45707" marB="45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fun2</a:t>
                      </a:r>
                    </a:p>
                  </a:txBody>
                  <a:tcPr marL="91427" marR="91427" marT="45707" marB="45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68495"/>
              </p:ext>
            </p:extLst>
          </p:nvPr>
        </p:nvGraphicFramePr>
        <p:xfrm>
          <a:off x="6134793" y="5431719"/>
          <a:ext cx="1187450" cy="111283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D::</a:t>
                      </a:r>
                      <a:r>
                        <a:rPr lang="en-US" sz="1800" b="1" dirty="0" err="1"/>
                        <a:t>vtable</a:t>
                      </a:r>
                      <a:endParaRPr lang="en-US" sz="1800" b="1" dirty="0"/>
                    </a:p>
                  </a:txBody>
                  <a:tcPr marL="91427" marR="91427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/>
                        <a:t>fun1</a:t>
                      </a:r>
                      <a:endParaRPr lang="en-US" sz="1800" b="1" dirty="0"/>
                    </a:p>
                  </a:txBody>
                  <a:tcPr marL="91427" marR="91427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fun2</a:t>
                      </a:r>
                    </a:p>
                  </a:txBody>
                  <a:tcPr marL="91427" marR="91427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833372"/>
              </p:ext>
            </p:extLst>
          </p:nvPr>
        </p:nvGraphicFramePr>
        <p:xfrm>
          <a:off x="7647681" y="3975982"/>
          <a:ext cx="1476375" cy="2538481"/>
        </p:xfrm>
        <a:graphic>
          <a:graphicData uri="http://schemas.openxmlformats.org/drawingml/2006/table">
            <a:tbl>
              <a:tblPr/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functions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D2D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B::fun1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3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B::fun2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3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3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D::fun1</a:t>
                      </a:r>
                    </a:p>
                  </a:txBody>
                  <a:tcPr marL="91485" marR="91485" marT="45705" marB="45705" horzOverflow="overflow">
                    <a:lnL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9298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54" name="肘形连接符 53"/>
          <p:cNvCxnSpPr/>
          <p:nvPr/>
        </p:nvCxnSpPr>
        <p:spPr>
          <a:xfrm>
            <a:off x="7155556" y="1399469"/>
            <a:ext cx="671512" cy="53498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任意多边形 34"/>
          <p:cNvSpPr/>
          <p:nvPr/>
        </p:nvSpPr>
        <p:spPr>
          <a:xfrm>
            <a:off x="5945881" y="2232907"/>
            <a:ext cx="242887" cy="1900237"/>
          </a:xfrm>
          <a:custGeom>
            <a:avLst/>
            <a:gdLst>
              <a:gd name="connsiteX0" fmla="*/ 242887 w 242887"/>
              <a:gd name="connsiteY0" fmla="*/ 0 h 1900237"/>
              <a:gd name="connsiteX1" fmla="*/ 114300 w 242887"/>
              <a:gd name="connsiteY1" fmla="*/ 628650 h 1900237"/>
              <a:gd name="connsiteX2" fmla="*/ 0 w 242887"/>
              <a:gd name="connsiteY2" fmla="*/ 1571625 h 1900237"/>
              <a:gd name="connsiteX3" fmla="*/ 114300 w 242887"/>
              <a:gd name="connsiteY3" fmla="*/ 1900237 h 190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887" h="1900237">
                <a:moveTo>
                  <a:pt x="242887" y="0"/>
                </a:moveTo>
                <a:cubicBezTo>
                  <a:pt x="198834" y="183356"/>
                  <a:pt x="154781" y="366713"/>
                  <a:pt x="114300" y="628650"/>
                </a:cubicBezTo>
                <a:cubicBezTo>
                  <a:pt x="73819" y="890587"/>
                  <a:pt x="0" y="1359694"/>
                  <a:pt x="0" y="1571625"/>
                </a:cubicBezTo>
                <a:cubicBezTo>
                  <a:pt x="0" y="1783556"/>
                  <a:pt x="57150" y="1841896"/>
                  <a:pt x="114300" y="1900237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6" name="任意多边形 35"/>
          <p:cNvSpPr/>
          <p:nvPr/>
        </p:nvSpPr>
        <p:spPr>
          <a:xfrm>
            <a:off x="5779193" y="2118607"/>
            <a:ext cx="2066925" cy="3514725"/>
          </a:xfrm>
          <a:custGeom>
            <a:avLst/>
            <a:gdLst>
              <a:gd name="connsiteX0" fmla="*/ 2066925 w 2066925"/>
              <a:gd name="connsiteY0" fmla="*/ 0 h 3514724"/>
              <a:gd name="connsiteX1" fmla="*/ 1552575 w 2066925"/>
              <a:gd name="connsiteY1" fmla="*/ 1400175 h 3514724"/>
              <a:gd name="connsiteX2" fmla="*/ 352425 w 2066925"/>
              <a:gd name="connsiteY2" fmla="*/ 1571625 h 3514724"/>
              <a:gd name="connsiteX3" fmla="*/ 38100 w 2066925"/>
              <a:gd name="connsiteY3" fmla="*/ 2528887 h 3514724"/>
              <a:gd name="connsiteX4" fmla="*/ 123825 w 2066925"/>
              <a:gd name="connsiteY4" fmla="*/ 3357562 h 3514724"/>
              <a:gd name="connsiteX5" fmla="*/ 338138 w 2066925"/>
              <a:gd name="connsiteY5" fmla="*/ 3471862 h 3514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66925" h="3514724">
                <a:moveTo>
                  <a:pt x="2066925" y="0"/>
                </a:moveTo>
                <a:cubicBezTo>
                  <a:pt x="1952625" y="569119"/>
                  <a:pt x="1838325" y="1138238"/>
                  <a:pt x="1552575" y="1400175"/>
                </a:cubicBezTo>
                <a:cubicBezTo>
                  <a:pt x="1266825" y="1662112"/>
                  <a:pt x="604837" y="1383506"/>
                  <a:pt x="352425" y="1571625"/>
                </a:cubicBezTo>
                <a:cubicBezTo>
                  <a:pt x="100013" y="1759744"/>
                  <a:pt x="76200" y="2231231"/>
                  <a:pt x="38100" y="2528887"/>
                </a:cubicBezTo>
                <a:cubicBezTo>
                  <a:pt x="0" y="2826543"/>
                  <a:pt x="73819" y="3200400"/>
                  <a:pt x="123825" y="3357562"/>
                </a:cubicBezTo>
                <a:cubicBezTo>
                  <a:pt x="173831" y="3514724"/>
                  <a:pt x="255984" y="3493293"/>
                  <a:pt x="338138" y="3471862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7" name="任意多边形 36"/>
          <p:cNvSpPr/>
          <p:nvPr/>
        </p:nvSpPr>
        <p:spPr>
          <a:xfrm>
            <a:off x="7346056" y="4547482"/>
            <a:ext cx="314325" cy="14287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8" name="任意多边形 37"/>
          <p:cNvSpPr/>
          <p:nvPr/>
        </p:nvSpPr>
        <p:spPr>
          <a:xfrm>
            <a:off x="7323831" y="4926894"/>
            <a:ext cx="287337" cy="360363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9" name="任意多边形 38"/>
          <p:cNvSpPr/>
          <p:nvPr/>
        </p:nvSpPr>
        <p:spPr>
          <a:xfrm>
            <a:off x="7323831" y="6007982"/>
            <a:ext cx="287337" cy="360362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0" name="任意多边形 39"/>
          <p:cNvSpPr/>
          <p:nvPr/>
        </p:nvSpPr>
        <p:spPr>
          <a:xfrm flipV="1">
            <a:off x="7323831" y="5360282"/>
            <a:ext cx="287337" cy="1008062"/>
          </a:xfrm>
          <a:custGeom>
            <a:avLst/>
            <a:gdLst>
              <a:gd name="connsiteX0" fmla="*/ 0 w 314325"/>
              <a:gd name="connsiteY0" fmla="*/ 0 h 14287"/>
              <a:gd name="connsiteX1" fmla="*/ 314325 w 314325"/>
              <a:gd name="connsiteY1" fmla="*/ 14287 h 14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4325" h="14287">
                <a:moveTo>
                  <a:pt x="0" y="0"/>
                </a:moveTo>
                <a:lnTo>
                  <a:pt x="314325" y="14287"/>
                </a:lnTo>
              </a:path>
            </a:pathLst>
          </a:cu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5804700" y="6510256"/>
            <a:ext cx="33392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虚函数入口地址	 虚函数体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1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存放类型信息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16632"/>
            <a:ext cx="83529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#pragma </a:t>
            </a:r>
            <a:r>
              <a:rPr lang="en-US" altLang="zh-CN" dirty="0">
                <a:latin typeface="Consolas" panose="020B0609020204030204" pitchFamily="49" charset="0"/>
              </a:rPr>
              <a:t>pack(</a:t>
            </a:r>
            <a:r>
              <a:rPr lang="en-US" altLang="zh-CN" dirty="0">
                <a:latin typeface="Consolas" panose="020B0609020204030204" pitchFamily="49" charset="0"/>
                <a:ea typeface="宋体" panose="02010600030101010101" pitchFamily="2" charset="-122"/>
              </a:rPr>
              <a:t>4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按照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4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字节进行内存对齐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NoVirtual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没有虚函数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f1()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f2()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return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1;}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OneVirtual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一个虚函数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f1()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f2()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return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1;}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TwoVirtual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两个虚函数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f1()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virtual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f2() </a:t>
            </a:r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const</a:t>
            </a:r>
            <a:r>
              <a:rPr lang="zh-CN" altLang="en-US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return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1;}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74578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存放类型信息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3529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main(){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&lt;&lt;"int: "&lt;&lt;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(int)&lt;&lt;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&lt;&lt;"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"&lt;&lt;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NoVirtual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&lt;&lt;"void* : "&lt;&lt;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(void*)&lt;&lt;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&lt;&lt;"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OneVirtual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"&lt;&lt;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OneVirtual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&lt;&lt;"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TwoVirtual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"&lt;&lt;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TwoVirtual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return 0;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0152" y="4039904"/>
            <a:ext cx="244594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: 4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NoVirtual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: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4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void* : 8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OneVirtual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: 12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TwoVirtual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: 12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09828" y="3578239"/>
            <a:ext cx="2957861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64</a:t>
            </a:r>
            <a:r>
              <a:rPr kumimoji="1" lang="zh-CN" altLang="en-US" sz="2400" b="1" dirty="0"/>
              <a:t>位机器上运行结果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95536" y="3561397"/>
            <a:ext cx="5146748" cy="3035955"/>
          </a:xfrm>
        </p:spPr>
        <p:txBody>
          <a:bodyPr/>
          <a:lstStyle/>
          <a:p>
            <a:r>
              <a:rPr kumimoji="1" lang="zh-CN" altLang="en-US" sz="2000" dirty="0"/>
              <a:t>对不带虚函数的类</a:t>
            </a:r>
            <a:r>
              <a:rPr kumimoji="1" lang="en-US" altLang="zh-CN" sz="2000" dirty="0" err="1"/>
              <a:t>NoVirtual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对象的大小就是单个</a:t>
            </a:r>
            <a:r>
              <a:rPr kumimoji="1" lang="en-US" altLang="zh-CN" sz="2000" dirty="0" err="1"/>
              <a:t>int</a:t>
            </a:r>
            <a:r>
              <a:rPr kumimoji="1" lang="zh-CN" altLang="en-US" sz="2000" dirty="0"/>
              <a:t>的大小。</a:t>
            </a:r>
          </a:p>
          <a:p>
            <a:r>
              <a:rPr kumimoji="1" lang="zh-CN" altLang="en-US" sz="2000" dirty="0"/>
              <a:t>对带有单个虚函数的类</a:t>
            </a:r>
            <a:r>
              <a:rPr kumimoji="1" lang="en-US" altLang="zh-CN" sz="2000" dirty="0" err="1"/>
              <a:t>OneVirtual</a:t>
            </a:r>
            <a:r>
              <a:rPr kumimoji="1" lang="zh-CN" altLang="en-US" sz="2000" dirty="0"/>
              <a:t>，对象的大小是单个</a:t>
            </a:r>
            <a:r>
              <a:rPr kumimoji="1" lang="en-US" altLang="zh-CN" sz="2000" dirty="0" err="1"/>
              <a:t>int</a:t>
            </a:r>
            <a:r>
              <a:rPr kumimoji="1" lang="zh-CN" altLang="en-US" sz="2000" dirty="0"/>
              <a:t>的大小加上一个</a:t>
            </a:r>
            <a:r>
              <a:rPr kumimoji="1" lang="en-US" altLang="zh-CN" sz="2000" dirty="0"/>
              <a:t>void</a:t>
            </a:r>
            <a:r>
              <a:rPr kumimoji="1" lang="zh-CN" altLang="en-US" sz="2000" dirty="0"/>
              <a:t>指针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实际上是</a:t>
            </a:r>
            <a:r>
              <a:rPr kumimoji="1" lang="en-US" altLang="zh-CN" sz="2000" dirty="0"/>
              <a:t>VPTR)</a:t>
            </a:r>
            <a:r>
              <a:rPr kumimoji="1" lang="zh-CN" altLang="en-US" sz="2000" dirty="0"/>
              <a:t>的大小。</a:t>
            </a:r>
          </a:p>
          <a:p>
            <a:r>
              <a:rPr kumimoji="1" lang="zh-CN" altLang="en-US" sz="2000" dirty="0"/>
              <a:t>带有多个虚函数的类</a:t>
            </a:r>
            <a:r>
              <a:rPr kumimoji="1" lang="en-US" altLang="zh-CN" sz="2000" dirty="0" err="1"/>
              <a:t>TwoVirtual</a:t>
            </a:r>
            <a:r>
              <a:rPr kumimoji="1" lang="zh-CN" altLang="en-US" sz="2000" dirty="0"/>
              <a:t>与</a:t>
            </a:r>
            <a:r>
              <a:rPr kumimoji="1" lang="en-US" altLang="zh-CN" sz="2000" dirty="0" err="1"/>
              <a:t>OneVirtual</a:t>
            </a:r>
            <a:r>
              <a:rPr kumimoji="1" lang="zh-CN" altLang="en-US" sz="2000" dirty="0"/>
              <a:t>大小相同，因为</a:t>
            </a:r>
            <a:r>
              <a:rPr kumimoji="1" lang="en-US" altLang="zh-CN" sz="2000" dirty="0"/>
              <a:t>VPTR</a:t>
            </a:r>
            <a:r>
              <a:rPr kumimoji="1" lang="zh-CN" altLang="en-US" sz="2000" dirty="0"/>
              <a:t>指向一个存放所有虚函数地址的表。</a:t>
            </a:r>
          </a:p>
        </p:txBody>
      </p:sp>
    </p:spTree>
    <p:extLst>
      <p:ext uri="{BB962C8B-B14F-4D97-AF65-F5344CB8AC3E}">
        <p14:creationId xmlns:p14="http://schemas.microsoft.com/office/powerpoint/2010/main" val="501867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虚函数和构造函数、析构函数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dirty="0"/>
              <a:t>虚函数与构造函数</a:t>
            </a:r>
          </a:p>
          <a:p>
            <a:pPr lvl="1"/>
            <a:r>
              <a:rPr kumimoji="1" lang="zh-CN" altLang="en-US" dirty="0"/>
              <a:t>当创建一个包含有虚函数的</a:t>
            </a:r>
            <a:r>
              <a:rPr kumimoji="1" lang="zh-CN" altLang="en-US" dirty="0">
                <a:solidFill>
                  <a:srgbClr val="FF0000"/>
                </a:solidFill>
              </a:rPr>
              <a:t>对象</a:t>
            </a:r>
            <a:r>
              <a:rPr kumimoji="1" lang="zh-CN" altLang="en-US" dirty="0"/>
              <a:t>时，必须初始化它的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以指向相应的</a:t>
            </a:r>
            <a:r>
              <a:rPr kumimoji="1" lang="en-US" altLang="zh-CN" dirty="0"/>
              <a:t>VTABLE</a:t>
            </a:r>
            <a:r>
              <a:rPr kumimoji="1" lang="zh-CN" altLang="en-US" dirty="0"/>
              <a:t>。设置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的工作由</a:t>
            </a:r>
            <a:r>
              <a:rPr kumimoji="1" lang="zh-CN" altLang="en-US" dirty="0">
                <a:solidFill>
                  <a:srgbClr val="FF0000"/>
                </a:solidFill>
              </a:rPr>
              <a:t>构造函数</a:t>
            </a:r>
            <a:r>
              <a:rPr kumimoji="1" lang="zh-CN" altLang="en-US" dirty="0"/>
              <a:t>完成。编译器在构造函数的开头秘密的插入能初始化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的代码。</a:t>
            </a:r>
          </a:p>
          <a:p>
            <a:pPr lvl="1"/>
            <a:endParaRPr kumimoji="1" lang="zh-CN" altLang="en-US" dirty="0"/>
          </a:p>
          <a:p>
            <a:pPr lvl="1"/>
            <a:r>
              <a:rPr kumimoji="1" lang="zh-CN" altLang="en-US" dirty="0"/>
              <a:t>构造函数</a:t>
            </a:r>
            <a:r>
              <a:rPr kumimoji="1" lang="zh-CN" altLang="en-US" dirty="0">
                <a:solidFill>
                  <a:srgbClr val="FF0000"/>
                </a:solidFill>
              </a:rPr>
              <a:t>不能也不必</a:t>
            </a:r>
            <a:r>
              <a:rPr kumimoji="1" lang="zh-CN" altLang="en-US" dirty="0"/>
              <a:t>是虚函数。</a:t>
            </a:r>
          </a:p>
          <a:p>
            <a:pPr lvl="2"/>
            <a:r>
              <a:rPr kumimoji="1" lang="zh-CN" altLang="en-US" b="1" dirty="0">
                <a:solidFill>
                  <a:srgbClr val="FF0000"/>
                </a:solidFill>
              </a:rPr>
              <a:t>不能</a:t>
            </a:r>
            <a:r>
              <a:rPr kumimoji="1" lang="zh-CN" altLang="en-US" dirty="0"/>
              <a:t>：如果构造函数是虚函数，则创建对象时需要先知道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，而在构造函数调用前，</a:t>
            </a:r>
            <a:r>
              <a:rPr kumimoji="1" lang="en-US" altLang="zh-CN" dirty="0"/>
              <a:t>VPTR</a:t>
            </a:r>
            <a:r>
              <a:rPr kumimoji="1" lang="zh-CN" altLang="en-US" dirty="0"/>
              <a:t>未初始化。</a:t>
            </a:r>
          </a:p>
          <a:p>
            <a:pPr lvl="2"/>
            <a:r>
              <a:rPr kumimoji="1" lang="zh-CN" altLang="en-US" b="1" dirty="0">
                <a:solidFill>
                  <a:srgbClr val="FF0000"/>
                </a:solidFill>
              </a:rPr>
              <a:t>不必</a:t>
            </a:r>
            <a:r>
              <a:rPr kumimoji="1" lang="zh-CN" altLang="en-US" dirty="0"/>
              <a:t>：</a:t>
            </a:r>
            <a:r>
              <a:rPr lang="zh-CN" altLang="en-US" dirty="0"/>
              <a:t>构造函数的作用是提供类中成员初始化，调用时</a:t>
            </a:r>
            <a:r>
              <a:rPr lang="zh-CN" altLang="en-US" dirty="0">
                <a:solidFill>
                  <a:srgbClr val="FF0000"/>
                </a:solidFill>
              </a:rPr>
              <a:t>明确指定</a:t>
            </a:r>
            <a:r>
              <a:rPr lang="zh-CN" altLang="en-US" dirty="0"/>
              <a:t>要创建对象的类型，没有必要是虚函数。</a:t>
            </a:r>
            <a:endParaRPr kumimoji="1" lang="zh-CN" altLang="en-US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6832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构造函数调用虚函数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28092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foo(){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"Base::foo"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();}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 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在构造函数中调用虚函数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foo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();};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在普通函数中调用虚函数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foo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zh-CN" altLang="en-US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foo(){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"Derived::foo"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&lt;&lt;_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;}</a:t>
            </a:r>
            <a:b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Derived(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j):Base(),_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(j){}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main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dirty="0">
                <a:solidFill>
                  <a:srgbClr val="003366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&amp;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b.bar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b.foo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003366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05137" y="5301208"/>
            <a:ext cx="60144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	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构造函数中调用的是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foo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的“本地版本”</a:t>
            </a:r>
            <a:br>
              <a:rPr lang="zh-CN" altLang="en-US" b="1" dirty="0">
                <a:solidFill>
                  <a:srgbClr val="00B050"/>
                </a:solidFill>
                <a:latin typeface="AndaleMono" charset="0"/>
              </a:rPr>
            </a:b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			为什么？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(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提示：基类构造时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_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num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的状态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Derived::foo0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在普通函数中调用虚函数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Derived::foo0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//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直接调用虚函数</a:t>
            </a:r>
            <a:endParaRPr lang="mr-IN" altLang="zh-CN" b="1" dirty="0">
              <a:solidFill>
                <a:srgbClr val="00B050"/>
              </a:solidFill>
              <a:latin typeface="AndaleMono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74813" y="483954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611560" y="2060848"/>
            <a:ext cx="2016224" cy="360040"/>
          </a:xfrm>
          <a:prstGeom prst="round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932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虚函数和构造函数、析构函数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dirty="0"/>
              <a:t>虚函数与构造函数</a:t>
            </a:r>
          </a:p>
          <a:p>
            <a:pPr lvl="1"/>
            <a:r>
              <a:rPr kumimoji="1" lang="zh-CN" altLang="en-US" dirty="0"/>
              <a:t>在构造函数中调用一个虚函数，被调用的只是这个函数的</a:t>
            </a:r>
            <a:r>
              <a:rPr kumimoji="1" lang="zh-CN" altLang="en-US" dirty="0">
                <a:solidFill>
                  <a:srgbClr val="FF0000"/>
                </a:solidFill>
              </a:rPr>
              <a:t>本地版本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zh-CN" altLang="en-US" dirty="0">
                <a:solidFill>
                  <a:srgbClr val="FF0000"/>
                </a:solidFill>
              </a:rPr>
              <a:t>即当前类的版本</a:t>
            </a:r>
            <a:r>
              <a:rPr kumimoji="1" lang="en-US" altLang="zh-CN" dirty="0">
                <a:solidFill>
                  <a:srgbClr val="FF0000"/>
                </a:solidFill>
              </a:rPr>
              <a:t>)</a:t>
            </a:r>
            <a:r>
              <a:rPr kumimoji="1" lang="zh-CN" altLang="en-US" dirty="0"/>
              <a:t>，即虚机制在构造函数中不工作。</a:t>
            </a:r>
          </a:p>
          <a:p>
            <a:pPr lvl="1"/>
            <a:r>
              <a:rPr kumimoji="1" lang="zh-CN" altLang="en-US" dirty="0"/>
              <a:t>派生类对象初始化顺序：</a:t>
            </a:r>
            <a:r>
              <a:rPr kumimoji="1" lang="en-US" altLang="zh-CN" dirty="0"/>
              <a:t>(</a:t>
            </a:r>
            <a:r>
              <a:rPr kumimoji="1" lang="zh-CN" altLang="en-US" dirty="0"/>
              <a:t>与构造函数初始化列表顺序无关</a:t>
            </a:r>
            <a:r>
              <a:rPr kumimoji="1" lang="en-US" altLang="zh-CN" dirty="0"/>
              <a:t>)</a:t>
            </a:r>
            <a:endParaRPr kumimoji="1" lang="zh-CN" altLang="en-US" dirty="0"/>
          </a:p>
          <a:p>
            <a:pPr marL="1371600" lvl="2" indent="-457200">
              <a:buFont typeface="+mj-ea"/>
              <a:buAutoNum type="circleNumDbPlain"/>
            </a:pPr>
            <a:r>
              <a:rPr lang="zh-CN" altLang="en-US" b="1" dirty="0"/>
              <a:t>基类初始化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zh-CN" altLang="en-US" b="1" dirty="0"/>
              <a:t>对象成员初始化</a:t>
            </a:r>
          </a:p>
          <a:p>
            <a:pPr marL="1371600" lvl="2" indent="-457200">
              <a:buFont typeface="+mj-ea"/>
              <a:buAutoNum type="circleNumDbPlain"/>
            </a:pPr>
            <a:r>
              <a:rPr lang="zh-CN" altLang="en-US" b="1" dirty="0"/>
              <a:t>构造函数体</a:t>
            </a:r>
            <a:endParaRPr kumimoji="1" lang="zh-CN" altLang="en-US" b="1" dirty="0"/>
          </a:p>
          <a:p>
            <a:pPr lvl="1"/>
            <a:r>
              <a:rPr kumimoji="1" lang="zh-CN" altLang="en-US" dirty="0"/>
              <a:t>原因：基类的构造函数比派生类先执行，调用基类构造函数时派生类中的数据成员还没有初始化</a:t>
            </a:r>
            <a:r>
              <a:rPr kumimoji="1" lang="en-US" altLang="zh-CN" dirty="0"/>
              <a:t>(</a:t>
            </a:r>
            <a:r>
              <a:rPr kumimoji="1" lang="zh-CN" altLang="en-US" dirty="0"/>
              <a:t>上例中 </a:t>
            </a:r>
            <a:r>
              <a:rPr kumimoji="1" lang="en-US" altLang="zh-CN" dirty="0"/>
              <a:t>Derive</a:t>
            </a:r>
            <a:r>
              <a:rPr kumimoji="1" lang="zh-CN" altLang="en-US" dirty="0"/>
              <a:t>中的数据成员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r>
              <a:rPr kumimoji="1" lang="zh-CN" altLang="en-US" dirty="0">
                <a:solidFill>
                  <a:srgbClr val="FF0000"/>
                </a:solidFill>
              </a:rPr>
              <a:t>如果允许</a:t>
            </a:r>
            <a:r>
              <a:rPr kumimoji="1" lang="zh-CN" altLang="en-US" dirty="0"/>
              <a:t>调用实际对象的虚函数</a:t>
            </a:r>
            <a:r>
              <a:rPr kumimoji="1" lang="en-US" altLang="zh-CN" dirty="0"/>
              <a:t>(</a:t>
            </a:r>
            <a:r>
              <a:rPr kumimoji="1" lang="zh-CN" altLang="en-US" dirty="0"/>
              <a:t>如</a:t>
            </a:r>
            <a:r>
              <a:rPr lang="mr-IN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，则可能会用到</a:t>
            </a:r>
            <a:r>
              <a:rPr kumimoji="1" lang="zh-CN" altLang="en-US" dirty="0">
                <a:solidFill>
                  <a:srgbClr val="FF0000"/>
                </a:solidFill>
              </a:rPr>
              <a:t>未初始化</a:t>
            </a:r>
            <a:r>
              <a:rPr kumimoji="1" lang="zh-CN" altLang="en-US" dirty="0"/>
              <a:t>的派生类成员。</a:t>
            </a:r>
          </a:p>
          <a:p>
            <a:pPr lvl="1"/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475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虚函数和构造函数、析构函数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4896544"/>
          </a:xfrm>
        </p:spPr>
        <p:txBody>
          <a:bodyPr/>
          <a:lstStyle/>
          <a:p>
            <a:r>
              <a:rPr kumimoji="1" lang="zh-CN" altLang="en-US" dirty="0"/>
              <a:t>虚函数与析构函数</a:t>
            </a:r>
          </a:p>
          <a:p>
            <a:pPr lvl="1"/>
            <a:r>
              <a:rPr kumimoji="1" lang="zh-CN" altLang="en-US" dirty="0"/>
              <a:t>析构函数能是虚的，且常常是虚的。虚析构函数</a:t>
            </a:r>
            <a:r>
              <a:rPr kumimoji="1" lang="zh-CN" altLang="en-US" dirty="0">
                <a:solidFill>
                  <a:srgbClr val="FF0000"/>
                </a:solidFill>
              </a:rPr>
              <a:t>仍需定义函数体</a:t>
            </a:r>
            <a:r>
              <a:rPr kumimoji="1" lang="zh-CN" altLang="en-US" dirty="0"/>
              <a:t>。</a:t>
            </a: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虚析构函数</a:t>
            </a:r>
            <a:r>
              <a:rPr kumimoji="1" lang="zh-CN" altLang="en-US" dirty="0"/>
              <a:t>的用途：当删除基类对象指针时，编译器将根据指针所指对象的</a:t>
            </a:r>
            <a:r>
              <a:rPr kumimoji="1" lang="zh-CN" altLang="en-US" dirty="0">
                <a:solidFill>
                  <a:srgbClr val="FF0000"/>
                </a:solidFill>
              </a:rPr>
              <a:t>实际类型</a:t>
            </a:r>
            <a:r>
              <a:rPr kumimoji="1" lang="zh-CN" altLang="en-US" dirty="0"/>
              <a:t>，调用相应的析构函数。</a:t>
            </a:r>
          </a:p>
          <a:p>
            <a:pPr lvl="1"/>
            <a:r>
              <a:rPr kumimoji="1" lang="zh-CN" altLang="en-US" dirty="0"/>
              <a:t>若基类析构不是虚函数，则删除基类指针所指派生类对象时，编译器仅自动调用基类的析构函数，而不会考虑实际对象是不是基类的对象。这可能会导致内存泄漏。</a:t>
            </a:r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b="1" dirty="0"/>
              <a:t>析构函数中调用一个虚函数</a:t>
            </a:r>
            <a:r>
              <a:rPr kumimoji="1" lang="zh-CN" altLang="en-US" dirty="0"/>
              <a:t>，被调用的只是这个函数的</a:t>
            </a:r>
            <a:r>
              <a:rPr kumimoji="1" lang="zh-CN" altLang="en-US" dirty="0">
                <a:solidFill>
                  <a:srgbClr val="FF0000"/>
                </a:solidFill>
              </a:rPr>
              <a:t>本地版本</a:t>
            </a:r>
            <a:r>
              <a:rPr kumimoji="1" lang="zh-CN" altLang="en-US" dirty="0"/>
              <a:t>，即虚机制在析构函数中不工作。   </a:t>
            </a:r>
            <a:r>
              <a:rPr kumimoji="1" lang="zh-CN" altLang="en-US" b="1" dirty="0">
                <a:solidFill>
                  <a:srgbClr val="FF0000"/>
                </a:solidFill>
              </a:rPr>
              <a:t>为什么？</a:t>
            </a:r>
          </a:p>
          <a:p>
            <a:pPr lvl="1"/>
            <a:endParaRPr kumimoji="1" lang="zh-CN" altLang="en-US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158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虚析构函数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411043"/>
            <a:ext cx="792088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Base1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~Base1()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"~Base1()\n"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Derived1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Base1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~Derived1()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"~Derived1()\n"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Base2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~Base2()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"~Base2()\n"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Derived2 :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public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Base2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~Derived2() {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"~Derived2()\n"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is-I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79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虚析构函数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1541691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main()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Base1*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bp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=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new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Derived1;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bp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只调用了基类的析构函数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Base2* b2p =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new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Derived2;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delete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b2p;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派生类虚析构函数调用完后调用基类的虚析构函数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Consolas" charset="0"/>
                <a:cs typeface="Consolas" charset="0"/>
              </a:rPr>
              <a:t>  return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endParaRPr lang="is-I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3892" y="4178697"/>
            <a:ext cx="2445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~</a:t>
            </a:r>
            <a:r>
              <a:rPr lang="mr-IN" altLang="zh-CN" b="1" dirty="0">
                <a:solidFill>
                  <a:srgbClr val="00B050"/>
                </a:solidFill>
                <a:latin typeface="AndaleMono" charset="0"/>
              </a:rPr>
              <a:t>Base1()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~</a:t>
            </a:r>
            <a:r>
              <a:rPr lang="mr-IN" altLang="zh-CN" b="1" dirty="0">
                <a:solidFill>
                  <a:srgbClr val="00B050"/>
                </a:solidFill>
                <a:latin typeface="AndaleMono" charset="0"/>
              </a:rPr>
              <a:t>Derived2()</a:t>
            </a:r>
          </a:p>
          <a:p>
            <a:r>
              <a:rPr lang="mr-IN" altLang="zh-CN" b="1" dirty="0">
                <a:solidFill>
                  <a:srgbClr val="00B050"/>
                </a:solidFill>
                <a:latin typeface="AndaleMono" charset="0"/>
              </a:rPr>
              <a:t>~Base2()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3568" y="3717032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845372" y="4581128"/>
            <a:ext cx="5820454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400" dirty="0"/>
              <a:t>重要原则：</a:t>
            </a:r>
            <a:endParaRPr kumimoji="1" lang="en-US" altLang="zh-CN" sz="2400" dirty="0"/>
          </a:p>
          <a:p>
            <a:r>
              <a:rPr kumimoji="1" lang="zh-CN" altLang="en-US" sz="2400" dirty="0"/>
              <a:t>总是将基类的析构函数设置为虚析构函数</a:t>
            </a:r>
          </a:p>
        </p:txBody>
      </p:sp>
    </p:spTree>
    <p:extLst>
      <p:ext uri="{BB962C8B-B14F-4D97-AF65-F5344CB8AC3E}">
        <p14:creationId xmlns:p14="http://schemas.microsoft.com/office/powerpoint/2010/main" val="17842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重载、重写覆盖与重写隐藏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重载</a:t>
            </a:r>
            <a:r>
              <a:rPr kumimoji="1" lang="en-US" altLang="zh-CN" dirty="0"/>
              <a:t>(overload)</a:t>
            </a:r>
            <a:r>
              <a:rPr kumimoji="1" lang="zh-CN" altLang="en-US" dirty="0"/>
              <a:t>：</a:t>
            </a:r>
          </a:p>
          <a:p>
            <a:pPr lvl="1"/>
            <a:r>
              <a:rPr kumimoji="1" lang="zh-CN" altLang="en-US" dirty="0"/>
              <a:t>函数名必须相同，函数参数必须</a:t>
            </a:r>
            <a:r>
              <a:rPr kumimoji="1"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，作用域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同一个类，或同为全局函数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/>
              <a:t>返回值</a:t>
            </a:r>
            <a:r>
              <a:rPr lang="zh-CN" altLang="en-US" dirty="0">
                <a:solidFill>
                  <a:srgbClr val="FF0000"/>
                </a:solidFill>
              </a:rPr>
              <a:t>可以相同或不同</a:t>
            </a:r>
            <a:r>
              <a:rPr lang="zh-CN" altLang="en-US" dirty="0"/>
              <a:t>。</a:t>
            </a:r>
          </a:p>
          <a:p>
            <a:r>
              <a:rPr kumimoji="1" lang="zh-CN" altLang="en-US" dirty="0"/>
              <a:t>重写覆盖</a:t>
            </a:r>
            <a:r>
              <a:rPr kumimoji="1" lang="en-US" altLang="zh-CN" dirty="0"/>
              <a:t>(override)</a:t>
            </a:r>
            <a:r>
              <a:rPr kumimoji="1" lang="zh-CN" altLang="en-US" dirty="0"/>
              <a:t>：</a:t>
            </a:r>
          </a:p>
          <a:p>
            <a:pPr lvl="1"/>
            <a:r>
              <a:rPr lang="zh-CN" altLang="en-US" dirty="0"/>
              <a:t>派生类重新定义基类中的</a:t>
            </a:r>
            <a:r>
              <a:rPr lang="zh-CN" altLang="en-US" dirty="0">
                <a:solidFill>
                  <a:srgbClr val="FF0000"/>
                </a:solidFill>
              </a:rPr>
              <a:t>虚函数</a:t>
            </a:r>
            <a:r>
              <a:rPr lang="zh-CN" altLang="en-US" dirty="0"/>
              <a:t>，函数名必须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，函数参数必须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，返回值一般情况应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派生类的</a:t>
            </a:r>
            <a:r>
              <a:rPr kumimoji="1" lang="zh-CN" altLang="en-US" dirty="0">
                <a:solidFill>
                  <a:srgbClr val="FF0000"/>
                </a:solidFill>
              </a:rPr>
              <a:t>虚函数表</a:t>
            </a:r>
            <a:r>
              <a:rPr kumimoji="1" lang="zh-CN" altLang="en-US" dirty="0"/>
              <a:t>中原基类的虚函数指针会被派生类中重新定义的虚函数指针覆盖掉。</a:t>
            </a:r>
          </a:p>
          <a:p>
            <a:r>
              <a:rPr kumimoji="1" lang="zh-CN" altLang="en-US" dirty="0"/>
              <a:t>重写隐藏</a:t>
            </a:r>
            <a:r>
              <a:rPr kumimoji="1" lang="en-US" altLang="zh-CN" dirty="0"/>
              <a:t>(redefining)</a:t>
            </a:r>
            <a:r>
              <a:rPr kumimoji="1" lang="zh-CN" altLang="en-US" dirty="0"/>
              <a:t>：</a:t>
            </a:r>
          </a:p>
          <a:p>
            <a:pPr lvl="1"/>
            <a:r>
              <a:rPr lang="zh-CN" altLang="en-US" dirty="0"/>
              <a:t>派生类重新定义基类中的函数，函数名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，但是参数</a:t>
            </a:r>
            <a:r>
              <a:rPr lang="zh-CN" altLang="en-US" dirty="0">
                <a:solidFill>
                  <a:srgbClr val="FF0000"/>
                </a:solidFill>
              </a:rPr>
              <a:t>不同</a:t>
            </a:r>
            <a:r>
              <a:rPr lang="zh-CN" altLang="en-US" dirty="0"/>
              <a:t>或者基类的函数</a:t>
            </a:r>
            <a:r>
              <a:rPr lang="zh-CN" altLang="en-US" dirty="0">
                <a:solidFill>
                  <a:srgbClr val="FF0000"/>
                </a:solidFill>
              </a:rPr>
              <a:t>不是虚函数</a:t>
            </a:r>
            <a:r>
              <a:rPr lang="zh-CN" altLang="en-US" dirty="0"/>
              <a:t>。</a:t>
            </a:r>
            <a:r>
              <a:rPr lang="en-US" altLang="zh-CN" dirty="0"/>
              <a:t>(</a:t>
            </a:r>
            <a:r>
              <a:rPr lang="zh-CN" altLang="en-US" dirty="0"/>
              <a:t>参数相同</a:t>
            </a:r>
            <a:r>
              <a:rPr lang="en-US" altLang="zh-CN" dirty="0"/>
              <a:t>+</a:t>
            </a:r>
            <a:r>
              <a:rPr lang="zh-CN" altLang="en-US" dirty="0"/>
              <a:t>虚函数</a:t>
            </a:r>
            <a:r>
              <a:rPr lang="en-US" altLang="zh-CN" dirty="0"/>
              <a:t>-&gt;</a:t>
            </a:r>
            <a:r>
              <a:rPr lang="zh-CN" altLang="en-US" dirty="0"/>
              <a:t>不是重写隐藏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zh-CN" altLang="en-US" dirty="0"/>
              <a:t>重写隐藏中</a:t>
            </a:r>
            <a:r>
              <a:rPr lang="zh-CN" altLang="en-US" dirty="0">
                <a:solidFill>
                  <a:srgbClr val="FF0000"/>
                </a:solidFill>
              </a:rPr>
              <a:t>虚函数表</a:t>
            </a:r>
            <a:r>
              <a:rPr lang="zh-CN" altLang="en-US" dirty="0"/>
              <a:t>不会发生覆盖。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788024" y="1196752"/>
            <a:ext cx="417646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进一步阅读</a:t>
            </a:r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》15.9</a:t>
            </a:r>
            <a:r>
              <a:rPr kumimoji="1" lang="zh-CN" altLang="en-US" dirty="0"/>
              <a:t>节</a:t>
            </a:r>
          </a:p>
        </p:txBody>
      </p:sp>
    </p:spTree>
    <p:extLst>
      <p:ext uri="{BB962C8B-B14F-4D97-AF65-F5344CB8AC3E}">
        <p14:creationId xmlns:p14="http://schemas.microsoft.com/office/powerpoint/2010/main" val="94690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成员访问权限</a:t>
            </a: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56743"/>
              </p:ext>
            </p:extLst>
          </p:nvPr>
        </p:nvGraphicFramePr>
        <p:xfrm>
          <a:off x="153715" y="1458799"/>
          <a:ext cx="8882780" cy="2232026"/>
        </p:xfrm>
        <a:graphic>
          <a:graphicData uri="http://schemas.openxmlformats.org/drawingml/2006/table">
            <a:tbl>
              <a:tblPr/>
              <a:tblGrid>
                <a:gridCol w="1910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3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6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81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18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继承表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黑体" pitchFamily="2" charset="-122"/>
                          <a:cs typeface="+mn-cs"/>
                        </a:rPr>
                        <a:t>继承方法</a:t>
                      </a:r>
                      <a:endParaRPr kumimoji="0" lang="en-US" altLang="zh-CN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public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private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protected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基类中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成员类型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黑体" pitchFamily="2" charset="-122"/>
                      </a:endParaRPr>
                    </a:p>
                  </a:txBody>
                  <a:tcPr marL="91431" marR="9143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public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pub/yes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private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protected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prv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黑体" pitchFamily="2" charset="-122"/>
                          <a:cs typeface="+mn-cs"/>
                        </a:rPr>
                        <a:t>YES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黑体" pitchFamily="2" charset="-122"/>
                        </a:rPr>
                        <a:t>pro/no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Line 46"/>
          <p:cNvSpPr>
            <a:spLocks noChangeShapeType="1"/>
          </p:cNvSpPr>
          <p:nvPr/>
        </p:nvSpPr>
        <p:spPr bwMode="auto">
          <a:xfrm>
            <a:off x="4284663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323850" y="3884191"/>
            <a:ext cx="3671888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solidFill>
                  <a:srgbClr val="7030A0"/>
                </a:solidFill>
              </a:rPr>
              <a:t>派生类成员函数</a:t>
            </a:r>
            <a:r>
              <a:rPr kumimoji="0" lang="zh-CN" altLang="en-US" sz="2000" b="1" dirty="0"/>
              <a:t>是否能访问基类成员</a:t>
            </a:r>
            <a:endParaRPr kumimoji="0" lang="en-US" altLang="zh-CN" sz="2000" b="1" dirty="0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>
            <a:off x="5003800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2" name="Text Box 49"/>
          <p:cNvSpPr txBox="1">
            <a:spLocks noChangeArrowheads="1"/>
          </p:cNvSpPr>
          <p:nvPr/>
        </p:nvSpPr>
        <p:spPr bwMode="auto">
          <a:xfrm>
            <a:off x="4140200" y="4676353"/>
            <a:ext cx="4031873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latin typeface="+mn-lt"/>
                <a:ea typeface="宋体" charset="-122"/>
              </a:rPr>
              <a:t>基类成员在派生类中的成员类型，</a:t>
            </a:r>
          </a:p>
          <a:p>
            <a:pPr eaLnBrk="1" hangingPunct="1">
              <a:defRPr/>
            </a:pPr>
            <a:r>
              <a:rPr lang="zh-CN" altLang="en-US" sz="2000" b="1" dirty="0">
                <a:solidFill>
                  <a:srgbClr val="008000"/>
                </a:solidFill>
                <a:latin typeface="+mn-lt"/>
                <a:ea typeface="宋体" charset="-122"/>
              </a:rPr>
              <a:t>派生类对象</a:t>
            </a:r>
            <a:r>
              <a:rPr lang="zh-CN" altLang="en-US" sz="2000" b="1" dirty="0">
                <a:latin typeface="+mn-lt"/>
                <a:ea typeface="宋体" charset="-122"/>
              </a:rPr>
              <a:t>是否能访问基类成员</a:t>
            </a:r>
            <a:endParaRPr lang="en-US" altLang="zh-CN" sz="2000" b="1" dirty="0">
              <a:solidFill>
                <a:srgbClr val="0000FF"/>
              </a:solidFill>
              <a:latin typeface="+mn-lt"/>
              <a:ea typeface="宋体" charset="-122"/>
            </a:endParaRPr>
          </a:p>
        </p:txBody>
      </p:sp>
      <p:sp>
        <p:nvSpPr>
          <p:cNvPr id="13" name="Line 48"/>
          <p:cNvSpPr>
            <a:spLocks noChangeShapeType="1"/>
          </p:cNvSpPr>
          <p:nvPr/>
        </p:nvSpPr>
        <p:spPr bwMode="auto">
          <a:xfrm>
            <a:off x="6588224" y="3741316"/>
            <a:ext cx="0" cy="9350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" name="Line 48"/>
          <p:cNvSpPr>
            <a:spLocks noChangeShapeType="1"/>
          </p:cNvSpPr>
          <p:nvPr/>
        </p:nvSpPr>
        <p:spPr bwMode="auto">
          <a:xfrm>
            <a:off x="8460432" y="3741316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Line 48"/>
          <p:cNvSpPr>
            <a:spLocks noChangeShapeType="1"/>
          </p:cNvSpPr>
          <p:nvPr/>
        </p:nvSpPr>
        <p:spPr bwMode="auto">
          <a:xfrm>
            <a:off x="5003800" y="4460453"/>
            <a:ext cx="345663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6" name="Line 46"/>
          <p:cNvSpPr>
            <a:spLocks noChangeShapeType="1"/>
          </p:cNvSpPr>
          <p:nvPr/>
        </p:nvSpPr>
        <p:spPr bwMode="auto">
          <a:xfrm>
            <a:off x="5796136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Line 46"/>
          <p:cNvSpPr>
            <a:spLocks noChangeShapeType="1"/>
          </p:cNvSpPr>
          <p:nvPr/>
        </p:nvSpPr>
        <p:spPr bwMode="auto">
          <a:xfrm>
            <a:off x="7452320" y="3741316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" name="Line 48"/>
          <p:cNvSpPr>
            <a:spLocks noChangeShapeType="1"/>
          </p:cNvSpPr>
          <p:nvPr/>
        </p:nvSpPr>
        <p:spPr bwMode="auto">
          <a:xfrm>
            <a:off x="3995738" y="4173116"/>
            <a:ext cx="345658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9" name="文本框 1"/>
          <p:cNvSpPr txBox="1">
            <a:spLocks noChangeArrowheads="1"/>
          </p:cNvSpPr>
          <p:nvPr/>
        </p:nvSpPr>
        <p:spPr bwMode="auto">
          <a:xfrm>
            <a:off x="539750" y="5457403"/>
            <a:ext cx="23034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prv: private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pro: protected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/>
              <a:t>pub: public</a:t>
            </a:r>
            <a:endParaRPr kumimoji="0" lang="zh-CN" altLang="en-US" sz="1800"/>
          </a:p>
        </p:txBody>
      </p:sp>
      <p:sp>
        <p:nvSpPr>
          <p:cNvPr id="3" name="矩形 2"/>
          <p:cNvSpPr/>
          <p:nvPr/>
        </p:nvSpPr>
        <p:spPr>
          <a:xfrm>
            <a:off x="3510136" y="5710611"/>
            <a:ext cx="5310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类似集合交运算（成员类型与继承方法之间的交）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Order: public </a:t>
            </a:r>
            <a:r>
              <a:rPr kumimoji="1" lang="zh-CN" altLang="en-US" b="1" dirty="0"/>
              <a:t>    </a:t>
            </a:r>
            <a:r>
              <a:rPr kumimoji="1" lang="zh-CN" altLang="en-US" dirty="0"/>
              <a:t> </a:t>
            </a:r>
            <a:r>
              <a:rPr kumimoji="1" lang="en-US" altLang="zh-CN" dirty="0"/>
              <a:t> protected </a:t>
            </a:r>
            <a:r>
              <a:rPr kumimoji="1" lang="zh-CN" altLang="en-US" b="1" dirty="0"/>
              <a:t>   </a:t>
            </a:r>
            <a:r>
              <a:rPr kumimoji="1" lang="en-US" altLang="zh-CN" dirty="0"/>
              <a:t> </a:t>
            </a:r>
            <a:r>
              <a:rPr kumimoji="1" lang="zh-CN" altLang="en-US" dirty="0"/>
              <a:t>  </a:t>
            </a:r>
            <a:r>
              <a:rPr kumimoji="1" lang="en-US" altLang="zh-CN" dirty="0"/>
              <a:t>private</a:t>
            </a:r>
          </a:p>
        </p:txBody>
      </p:sp>
      <p:sp>
        <p:nvSpPr>
          <p:cNvPr id="21" name="文本框 20"/>
          <p:cNvSpPr txBox="1"/>
          <p:nvPr/>
        </p:nvSpPr>
        <p:spPr>
          <a:xfrm rot="10800000">
            <a:off x="6001708" y="6338306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 dirty="0"/>
              <a:t>U</a:t>
            </a:r>
            <a:endParaRPr kumimoji="1" lang="zh-CN" altLang="en-US" sz="2000" b="1" dirty="0"/>
          </a:p>
        </p:txBody>
      </p:sp>
      <p:sp>
        <p:nvSpPr>
          <p:cNvPr id="22" name="文本框 21"/>
          <p:cNvSpPr txBox="1"/>
          <p:nvPr/>
        </p:nvSpPr>
        <p:spPr>
          <a:xfrm rot="10800000">
            <a:off x="4799637" y="6338306"/>
            <a:ext cx="492443" cy="2590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sz="2000" b="1" dirty="0"/>
              <a:t>U</a:t>
            </a:r>
            <a:endParaRPr kumimoji="1"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18097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重写覆盖与重写隐藏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5040560"/>
          </a:xfrm>
        </p:spPr>
        <p:txBody>
          <a:bodyPr/>
          <a:lstStyle/>
          <a:p>
            <a:r>
              <a:rPr kumimoji="1" lang="zh-CN" altLang="en-US" dirty="0"/>
              <a:t>重写覆盖和重写隐藏：</a:t>
            </a:r>
          </a:p>
          <a:p>
            <a:pPr lvl="1"/>
            <a:r>
              <a:rPr kumimoji="1" lang="zh-CN" altLang="en-US" dirty="0"/>
              <a:t>相同点：</a:t>
            </a:r>
          </a:p>
          <a:p>
            <a:pPr lvl="2"/>
            <a:r>
              <a:rPr kumimoji="1" lang="zh-CN" altLang="en-US" dirty="0"/>
              <a:t>都要求派生类定义的函数与基类</a:t>
            </a:r>
            <a:r>
              <a:rPr kumimoji="1" lang="zh-CN" altLang="en-US" dirty="0">
                <a:solidFill>
                  <a:srgbClr val="FF0000"/>
                </a:solidFill>
              </a:rPr>
              <a:t>同名</a:t>
            </a:r>
            <a:r>
              <a:rPr kumimoji="1" lang="zh-CN" altLang="en-US" dirty="0"/>
              <a:t>。</a:t>
            </a:r>
          </a:p>
          <a:p>
            <a:pPr lvl="2"/>
            <a:r>
              <a:rPr kumimoji="1" lang="zh-CN" altLang="en-US" dirty="0"/>
              <a:t>都会</a:t>
            </a:r>
            <a:r>
              <a:rPr kumimoji="1" lang="zh-CN" altLang="en-US" dirty="0">
                <a:solidFill>
                  <a:srgbClr val="FF0000"/>
                </a:solidFill>
              </a:rPr>
              <a:t>屏蔽</a:t>
            </a:r>
            <a:r>
              <a:rPr kumimoji="1" lang="zh-CN" altLang="en-US" dirty="0"/>
              <a:t>基类中的</a:t>
            </a:r>
            <a:r>
              <a:rPr kumimoji="1" lang="zh-CN" altLang="en-US" dirty="0">
                <a:solidFill>
                  <a:srgbClr val="FF0000"/>
                </a:solidFill>
              </a:rPr>
              <a:t>同名</a:t>
            </a:r>
            <a:r>
              <a:rPr kumimoji="1" lang="zh-CN" altLang="en-US" dirty="0"/>
              <a:t>函数，即派生类的</a:t>
            </a:r>
            <a:r>
              <a:rPr kumimoji="1" lang="zh-CN" altLang="en-US" dirty="0">
                <a:solidFill>
                  <a:srgbClr val="FF0000"/>
                </a:solidFill>
              </a:rPr>
              <a:t>实例</a:t>
            </a:r>
            <a:r>
              <a:rPr kumimoji="1" lang="zh-CN" altLang="en-US" dirty="0"/>
              <a:t>无法调用基类的同名函数。</a:t>
            </a:r>
          </a:p>
          <a:p>
            <a:pPr lvl="1"/>
            <a:r>
              <a:rPr kumimoji="1" lang="zh-CN" altLang="en-US" dirty="0"/>
              <a:t>不同点：</a:t>
            </a:r>
          </a:p>
          <a:p>
            <a:pPr lvl="2"/>
            <a:r>
              <a:rPr kumimoji="1" lang="zh-CN" altLang="en-US" dirty="0"/>
              <a:t>重写覆盖要求基类的函数是</a:t>
            </a:r>
            <a:r>
              <a:rPr kumimoji="1" lang="zh-CN" altLang="en-US" dirty="0">
                <a:solidFill>
                  <a:srgbClr val="FF0000"/>
                </a:solidFill>
              </a:rPr>
              <a:t>虚函数</a:t>
            </a:r>
            <a:r>
              <a:rPr kumimoji="1" lang="zh-CN" altLang="en-US" dirty="0"/>
              <a:t>，且函数参数</a:t>
            </a:r>
            <a:r>
              <a:rPr kumimoji="1" lang="zh-CN" altLang="en-US" dirty="0">
                <a:solidFill>
                  <a:srgbClr val="FF0000"/>
                </a:solidFill>
              </a:rPr>
              <a:t>相同</a:t>
            </a:r>
            <a:r>
              <a:rPr kumimoji="1" lang="zh-CN" altLang="en-US" dirty="0"/>
              <a:t>，</a:t>
            </a:r>
            <a:r>
              <a:rPr lang="zh-CN" altLang="en-US" dirty="0"/>
              <a:t>返回值一般情况应</a:t>
            </a:r>
            <a:r>
              <a:rPr lang="zh-CN" altLang="en-US" dirty="0">
                <a:solidFill>
                  <a:srgbClr val="FF0000"/>
                </a:solidFill>
              </a:rPr>
              <a:t>相同</a:t>
            </a:r>
            <a:r>
              <a:rPr lang="zh-CN" altLang="en-US" dirty="0"/>
              <a:t>；重写隐藏要求基类的函数</a:t>
            </a:r>
            <a:r>
              <a:rPr lang="zh-CN" altLang="en-US" dirty="0">
                <a:solidFill>
                  <a:srgbClr val="FF0000"/>
                </a:solidFill>
              </a:rPr>
              <a:t>不是虚函数或者函数参数不同</a:t>
            </a:r>
            <a:r>
              <a:rPr lang="zh-CN" altLang="en-US" dirty="0"/>
              <a:t>。</a:t>
            </a:r>
          </a:p>
          <a:p>
            <a:pPr lvl="2"/>
            <a:r>
              <a:rPr lang="zh-CN" altLang="en-US" dirty="0"/>
              <a:t>重写覆盖会使派生类虚函数表中</a:t>
            </a:r>
            <a:r>
              <a:rPr lang="zh-CN" altLang="en-US" dirty="0">
                <a:solidFill>
                  <a:srgbClr val="FF0000"/>
                </a:solidFill>
              </a:rPr>
              <a:t>基类的虚函数</a:t>
            </a:r>
            <a:r>
              <a:rPr lang="zh-CN" altLang="en-US" dirty="0"/>
              <a:t>的指针被</a:t>
            </a:r>
            <a:r>
              <a:rPr lang="zh-CN" altLang="en-US" dirty="0">
                <a:solidFill>
                  <a:srgbClr val="FF0000"/>
                </a:solidFill>
              </a:rPr>
              <a:t>派生类的虚函数</a:t>
            </a:r>
            <a:r>
              <a:rPr lang="zh-CN" altLang="en-US" dirty="0"/>
              <a:t>指针</a:t>
            </a:r>
            <a:r>
              <a:rPr lang="zh-CN" altLang="en-US" dirty="0">
                <a:solidFill>
                  <a:srgbClr val="FF0000"/>
                </a:solidFill>
              </a:rPr>
              <a:t>覆盖</a:t>
            </a:r>
            <a:r>
              <a:rPr lang="zh-CN" altLang="en-US" dirty="0"/>
              <a:t>。重写隐藏不会。</a:t>
            </a:r>
          </a:p>
          <a:p>
            <a:endParaRPr kumimoji="1"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4652553" y="1268760"/>
            <a:ext cx="417646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进一步阅读</a:t>
            </a:r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 15.9</a:t>
            </a:r>
            <a:r>
              <a:rPr kumimoji="1" lang="zh-CN" altLang="en-US" dirty="0"/>
              <a:t>节</a:t>
            </a:r>
          </a:p>
        </p:txBody>
      </p:sp>
    </p:spTree>
    <p:extLst>
      <p:ext uri="{BB962C8B-B14F-4D97-AF65-F5344CB8AC3E}">
        <p14:creationId xmlns:p14="http://schemas.microsoft.com/office/powerpoint/2010/main" val="1044786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重载、重写隐藏与重写覆盖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59802"/>
              </p:ext>
            </p:extLst>
          </p:nvPr>
        </p:nvGraphicFramePr>
        <p:xfrm>
          <a:off x="395536" y="1988840"/>
          <a:ext cx="8568953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7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89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重载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(overload)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重写隐藏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(redefining)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重写覆盖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(override)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作用域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</a:t>
                      </a:r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同一个类中，或者均为全局函数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不同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</a:t>
                      </a:r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派生类和基类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不同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(</a:t>
                      </a:r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派生类和基类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)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函数参数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不同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/</a:t>
                      </a:r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不同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相同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返回值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不能仅返回值不同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无要求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华文楷体" pitchFamily="2" charset="-122"/>
                          <a:ea typeface="华文楷体" pitchFamily="2" charset="-122"/>
                        </a:rPr>
                        <a:t>相同或协变的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645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华文楷体" pitchFamily="2" charset="-122"/>
                          <a:ea typeface="华文楷体" pitchFamily="2" charset="-122"/>
                        </a:rPr>
                        <a:t>其他要求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华文楷体" pitchFamily="2" charset="-122"/>
                          <a:ea typeface="华文楷体" pitchFamily="2" charset="-122"/>
                        </a:rPr>
                        <a:t>—</a:t>
                      </a:r>
                      <a:endParaRPr lang="zh-CN" altLang="en-US" sz="20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800" dirty="0">
                          <a:latin typeface="华文楷体" pitchFamily="2" charset="-122"/>
                          <a:ea typeface="华文楷体" pitchFamily="2" charset="-122"/>
                        </a:rPr>
                        <a:t>如果函数参数相同，则基类函数不能为虚函数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华文楷体" pitchFamily="2" charset="-122"/>
                          <a:ea typeface="华文楷体" pitchFamily="2" charset="-122"/>
                        </a:rPr>
                        <a:t>基类函数为虚函数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圆角矩形 2">
            <a:extLst>
              <a:ext uri="{FF2B5EF4-FFF2-40B4-BE49-F238E27FC236}">
                <a16:creationId xmlns:a16="http://schemas.microsoft.com/office/drawing/2014/main" id="{83363789-591B-4F4A-82EB-01DCEB71612B}"/>
              </a:ext>
            </a:extLst>
          </p:cNvPr>
          <p:cNvSpPr/>
          <p:nvPr/>
        </p:nvSpPr>
        <p:spPr>
          <a:xfrm>
            <a:off x="1907704" y="5589240"/>
            <a:ext cx="446449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重写覆盖同样会隐藏掉基类的同名函数！</a:t>
            </a:r>
          </a:p>
        </p:txBody>
      </p:sp>
    </p:spTree>
    <p:extLst>
      <p:ext uri="{BB962C8B-B14F-4D97-AF65-F5344CB8AC3E}">
        <p14:creationId xmlns:p14="http://schemas.microsoft.com/office/powerpoint/2010/main" val="3451298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412776"/>
            <a:ext cx="90776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mr-IN" altLang="zh-CN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include</a:t>
            </a:r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&lt;&lt;e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重载</a:t>
            </a:r>
            <a:br>
              <a:rPr lang="zh-CN" altLang="mr-IN" dirty="0">
                <a:solidFill>
                  <a:srgbClr val="1D8519"/>
                </a:solidFill>
                <a:latin typeface="Menlo-Regular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(){};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Derived1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 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"Derived1::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是重写覆盖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Derived2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 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"Derived2::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误把参数写错了，不是重写覆盖，是重写隐藏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29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341923"/>
            <a:ext cx="90776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main()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Derived1 d1;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Derived2 d2;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Base* p1 = &amp;d1;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Base* p2 = &amp;d2;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//d1.foo();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由于派生类都定义了带参数的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，基类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对实例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不可见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//d2.foo();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p1-&gt;foo();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但是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虚函数表中有继承自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p2-&gt;foo();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d1.foo(3);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d2.foo(3.0); 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调用的是派生类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foo(float )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p1-&gt;foo(3);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，虚函数表中是派生类的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foo(</a:t>
            </a:r>
            <a:r>
              <a:rPr lang="en-US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p2-&gt;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(3.0); 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重写隐藏，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虚函数表中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是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继承自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foo(int )</a:t>
            </a:r>
            <a:endParaRPr lang="en-US" altLang="zh-CN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   return 0;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97951" y="5103674"/>
            <a:ext cx="3816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Derived2::foo(float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Base::foo(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06163" y="5013176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426451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关键字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重写覆盖要满足的条件很多，很容易写错，可以使用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关键字辅助检查。</a:t>
            </a:r>
          </a:p>
          <a:p>
            <a:r>
              <a:rPr kumimoji="1" lang="en-US" altLang="zh-CN" dirty="0"/>
              <a:t>override</a:t>
            </a:r>
            <a:r>
              <a:rPr kumimoji="1" lang="zh-CN" altLang="en-US" dirty="0"/>
              <a:t>关键字明确地告诉编译器一个函数是对基类中一个</a:t>
            </a:r>
            <a:r>
              <a:rPr kumimoji="1" lang="zh-CN" altLang="en-US" dirty="0">
                <a:solidFill>
                  <a:srgbClr val="FF0000"/>
                </a:solidFill>
              </a:rPr>
              <a:t>虚函数</a:t>
            </a:r>
            <a:r>
              <a:rPr kumimoji="1" lang="zh-CN" altLang="en-US" dirty="0"/>
              <a:t>的重写覆盖，编译器将对重写覆盖要满足的条件进行检查，</a:t>
            </a:r>
            <a:r>
              <a:rPr kumimoji="1" lang="zh-CN" altLang="en-US" dirty="0">
                <a:solidFill>
                  <a:srgbClr val="FF0000"/>
                </a:solidFill>
              </a:rPr>
              <a:t>正确的重写覆盖</a:t>
            </a:r>
            <a:r>
              <a:rPr kumimoji="1" lang="zh-CN" altLang="en-US" dirty="0"/>
              <a:t>才能通过编译。</a:t>
            </a:r>
          </a:p>
          <a:p>
            <a:r>
              <a:rPr kumimoji="1" lang="zh-CN" altLang="en-US" dirty="0"/>
              <a:t>如果没有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关键字，但是满足了重写覆盖的各项条件，也能实现重写覆盖。它只是编译器的一个检查，正确实现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时，对编译结果没有影响。</a:t>
            </a:r>
          </a:p>
        </p:txBody>
      </p:sp>
    </p:spTree>
    <p:extLst>
      <p:ext uri="{BB962C8B-B14F-4D97-AF65-F5344CB8AC3E}">
        <p14:creationId xmlns:p14="http://schemas.microsoft.com/office/powerpoint/2010/main" val="165514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关键字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412776"/>
            <a:ext cx="90776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</a:t>
            </a:r>
            <a:r>
              <a:rPr lang="mr-IN" altLang="zh-CN" dirty="0" err="1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include</a:t>
            </a:r>
            <a:r>
              <a:rPr lang="mr-IN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&lt;&lt;e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&lt;&lt;e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重载</a:t>
            </a:r>
            <a:br>
              <a:rPr lang="zh-CN" altLang="mr-IN" dirty="0">
                <a:solidFill>
                  <a:srgbClr val="1D8519"/>
                </a:solidFill>
                <a:latin typeface="Menlo-Regular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(){};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Derived1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 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"Derived1::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是重写覆盖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Derived2 :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) {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"Derived2::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)"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;}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误把参数写错了，不是重写覆盖，是重写隐藏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168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关键字</a:t>
            </a:r>
          </a:p>
        </p:txBody>
      </p:sp>
      <p:sp>
        <p:nvSpPr>
          <p:cNvPr id="4" name="矩形 3"/>
          <p:cNvSpPr/>
          <p:nvPr/>
        </p:nvSpPr>
        <p:spPr>
          <a:xfrm>
            <a:off x="107504" y="1341923"/>
            <a:ext cx="90776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Derived3 : 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Base 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foo(</a:t>
            </a:r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mr-IN" altLang="zh-CN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{cout&lt;&lt;</a:t>
            </a:r>
            <a:r>
              <a:rPr lang="mr-IN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"Derived3::foo(int )"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&lt;&lt;endl;};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重写覆盖正确，与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Derived1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等价</a:t>
            </a:r>
            <a:endParaRPr lang="en-US" altLang="zh-CN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//void foo(float ) override {};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参数不同，不是重写覆盖，编译错误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mr-IN" altLang="zh-CN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mr-IN" altLang="zh-CN" dirty="0" err="1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mr-IN" altLang="zh-CN" dirty="0">
                <a:solidFill>
                  <a:schemeClr val="accent2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{};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 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非虚函数，编译错误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72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en-US" altLang="zh-CN" dirty="0"/>
              <a:t>Override</a:t>
            </a:r>
            <a:r>
              <a:rPr kumimoji="1" lang="zh-CN" altLang="en-US" dirty="0"/>
              <a:t>关键字</a:t>
            </a:r>
          </a:p>
        </p:txBody>
      </p:sp>
      <p:sp>
        <p:nvSpPr>
          <p:cNvPr id="4" name="矩形 3"/>
          <p:cNvSpPr/>
          <p:nvPr/>
        </p:nvSpPr>
        <p:spPr>
          <a:xfrm>
            <a:off x="177776" y="572194"/>
            <a:ext cx="87129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main()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Derived1 d1;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Derived2 d2;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Derived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 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* p1 = &amp;d1;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* p2 = &amp;d2;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= &amp;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//d1.foo();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由于派生类都定义了带参数的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，基类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对实例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不可见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//d2.foo();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但是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虚函数表中有继承自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基类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的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虚函数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p1-&gt;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(); 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p2-&gt;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d1.foo(3);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d2.foo(3.0); 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调用的是派生类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float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)</a:t>
            </a:r>
            <a:endParaRPr lang="zh-CN" altLang="en-US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d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.</a:t>
            </a:r>
            <a:r>
              <a:rPr lang="mr-IN" altLang="zh-CN" dirty="0" err="1"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(3);</a:t>
            </a: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p1-&gt;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(3); 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b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zh-CN" altLang="mr-IN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p2-&gt;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(3.0);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重写隐藏，调用的是基类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mr-IN" altLang="zh-CN" dirty="0" err="1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zh-CN" altLang="mr-IN" dirty="0">
                <a:latin typeface="Consolas" charset="0"/>
                <a:ea typeface="Consolas" charset="0"/>
                <a:cs typeface="Consolas" charset="0"/>
              </a:rPr>
            </a:br>
            <a:r>
              <a:rPr lang="zh-CN" altLang="en-US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3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mr-IN" altLang="zh-CN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foo</a:t>
            </a:r>
            <a:r>
              <a:rPr lang="mr-IN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(3); </a:t>
            </a:r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mr-IN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mr-I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重写覆盖</a:t>
            </a:r>
            <a:endParaRPr lang="en-US" altLang="zh-CN" dirty="0">
              <a:solidFill>
                <a:srgbClr val="1D8519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    return 0;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mr-IN" altLang="zh-CN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mr-IN" altLang="zh-CN" dirty="0">
                <a:latin typeface="Consolas" charset="0"/>
                <a:ea typeface="Consolas" charset="0"/>
                <a:cs typeface="Consolas" charset="0"/>
              </a:rPr>
            </a:br>
            <a:endParaRPr lang="fi-FI" altLang="zh-CN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28184" y="4077072"/>
            <a:ext cx="36724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Base::foo()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Derived2::foo(float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Derived3::foo(</a:t>
            </a:r>
            <a:r>
              <a:rPr lang="en-US" altLang="zh-CN" b="1" dirty="0" err="1">
                <a:solidFill>
                  <a:srgbClr val="00B05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00B05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Derived1::foo(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Base::foo(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  <a:endParaRPr lang="zh-CN" altLang="en-US" b="1" dirty="0">
              <a:solidFill>
                <a:srgbClr val="FF0000"/>
              </a:solidFill>
              <a:latin typeface="AndaleMono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Derived3::foo(</a:t>
            </a:r>
            <a:r>
              <a:rPr lang="en-US" altLang="zh-CN" b="1" dirty="0" err="1">
                <a:solidFill>
                  <a:srgbClr val="FF0000"/>
                </a:solidFill>
                <a:latin typeface="AndaleMono" charset="0"/>
              </a:rPr>
              <a:t>int</a:t>
            </a:r>
            <a:r>
              <a:rPr lang="zh-CN" altLang="en-US" b="1" dirty="0">
                <a:solidFill>
                  <a:srgbClr val="FF000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AndaleMono" charset="0"/>
              </a:rPr>
              <a:t>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08930" y="3573016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1675329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8047806" cy="4749029"/>
          </a:xfrm>
        </p:spPr>
        <p:txBody>
          <a:bodyPr/>
          <a:lstStyle/>
          <a:p>
            <a:r>
              <a:rPr kumimoji="1" lang="zh-CN" altLang="en-US" dirty="0"/>
              <a:t>不想让使用者继承？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关键字</a:t>
            </a:r>
            <a:r>
              <a:rPr kumimoji="1" lang="en-US" altLang="zh-CN" dirty="0"/>
              <a:t>!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b="1" dirty="0">
                <a:solidFill>
                  <a:srgbClr val="FF0000"/>
                </a:solidFill>
              </a:rPr>
              <a:t>虚函数声明或定义中</a:t>
            </a:r>
            <a:r>
              <a:rPr kumimoji="1" lang="zh-CN" altLang="en-US" dirty="0"/>
              <a:t>使用时，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确保函数为虚且不可被派生类重写。</a:t>
            </a:r>
            <a:r>
              <a:rPr lang="zh-CN" altLang="en-US" dirty="0">
                <a:latin typeface="华文楷体" panose="02010600040101010101" pitchFamily="2" charset="-122"/>
              </a:rPr>
              <a:t>可在继承关系链的“中途”进行设定，禁止后续派生类对指定虚函数重写。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在</a:t>
            </a:r>
            <a:r>
              <a:rPr kumimoji="1" lang="zh-CN" altLang="en-US" b="1" dirty="0">
                <a:solidFill>
                  <a:srgbClr val="FF0000"/>
                </a:solidFill>
              </a:rPr>
              <a:t>类定义</a:t>
            </a:r>
            <a:r>
              <a:rPr kumimoji="1" lang="zh-CN" altLang="en-US" dirty="0"/>
              <a:t>中使用时，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指定此类不可被继承。</a:t>
            </a:r>
          </a:p>
          <a:p>
            <a:pPr lvl="1"/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final</a:t>
            </a:r>
            <a:r>
              <a:rPr kumimoji="1" lang="zh-CN" altLang="en-US" dirty="0"/>
              <a:t>关键字</a:t>
            </a:r>
          </a:p>
        </p:txBody>
      </p:sp>
      <p:sp>
        <p:nvSpPr>
          <p:cNvPr id="5" name="矩形 4"/>
          <p:cNvSpPr/>
          <p:nvPr/>
        </p:nvSpPr>
        <p:spPr>
          <a:xfrm>
            <a:off x="827584" y="3212976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void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foo(){};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foo()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final</a:t>
            </a:r>
            <a:r>
              <a:rPr lang="en-US" altLang="zh-CN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重写覆盖，且是最终覆盖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final</a:t>
            </a:r>
            <a:r>
              <a:rPr lang="zh-CN" alt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bar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非虚函数，编译错误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final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A{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void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foo()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override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{};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A::foo 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已是最终覆盖，编译错误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 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zh-CN" altLang="en-US" dirty="0">
                <a:solidFill>
                  <a:srgbClr val="1D8519"/>
                </a:solidFill>
                <a:latin typeface="Consolas" charset="0"/>
                <a:ea typeface="Consolas" charset="0"/>
                <a:cs typeface="Consolas" charset="0"/>
              </a:rPr>
              <a:t> 不能被继承，编译错误</a:t>
            </a:r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886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核心思想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412776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的核心思想是</a:t>
            </a:r>
            <a:r>
              <a:rPr kumimoji="1" lang="zh-CN" altLang="en-US" dirty="0">
                <a:solidFill>
                  <a:srgbClr val="FF0000"/>
                </a:solidFill>
              </a:rPr>
              <a:t>数据抽象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与</a:t>
            </a:r>
            <a:r>
              <a:rPr kumimoji="1" lang="zh-CN" altLang="en-US" dirty="0">
                <a:solidFill>
                  <a:srgbClr val="FF0000"/>
                </a:solidFill>
              </a:rPr>
              <a:t>动态绑定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数据抽象</a:t>
            </a:r>
            <a:r>
              <a:rPr kumimoji="1" lang="zh-CN" altLang="en-US" dirty="0"/>
              <a:t>：类的接口与实现分离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：建立相关类型的层次关系（基类与派生类）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动态绑定</a:t>
            </a:r>
            <a:r>
              <a:rPr kumimoji="1" lang="zh-CN" altLang="en-US" dirty="0"/>
              <a:t>：统一使用基类指针，实现多态行为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03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向上类型转换</a:t>
            </a:r>
          </a:p>
          <a:p>
            <a:r>
              <a:rPr lang="zh-CN" altLang="en-US" dirty="0"/>
              <a:t> 对象切片</a:t>
            </a:r>
            <a:endParaRPr lang="en-US" altLang="zh-CN" dirty="0"/>
          </a:p>
          <a:p>
            <a:r>
              <a:rPr lang="zh-CN" altLang="en-US" dirty="0"/>
              <a:t> 函数调用捆绑</a:t>
            </a:r>
          </a:p>
          <a:p>
            <a:r>
              <a:rPr lang="zh-CN" altLang="en-US" dirty="0"/>
              <a:t> 虚函数和虚函数表</a:t>
            </a:r>
          </a:p>
          <a:p>
            <a:r>
              <a:rPr lang="zh-CN" altLang="en-US" dirty="0"/>
              <a:t> 虚函数和构造函数、析构函数</a:t>
            </a:r>
          </a:p>
          <a:p>
            <a:r>
              <a:rPr lang="zh-CN" altLang="en-US" dirty="0"/>
              <a:t> 重写覆盖，</a:t>
            </a:r>
            <a:r>
              <a:rPr lang="en-US" altLang="zh-CN" dirty="0"/>
              <a:t>override</a:t>
            </a:r>
            <a:r>
              <a:rPr lang="zh-CN" altLang="en-US" dirty="0"/>
              <a:t>和</a:t>
            </a:r>
            <a:r>
              <a:rPr lang="en-US" altLang="zh-CN" dirty="0"/>
              <a:t>final</a:t>
            </a:r>
            <a:endParaRPr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68950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核心思想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412776"/>
            <a:ext cx="8047806" cy="4749029"/>
          </a:xfrm>
        </p:spPr>
        <p:txBody>
          <a:bodyPr/>
          <a:lstStyle/>
          <a:p>
            <a:r>
              <a:rPr kumimoji="1" lang="en-US" altLang="zh-CN" dirty="0"/>
              <a:t>OOP</a:t>
            </a:r>
            <a:r>
              <a:rPr kumimoji="1" lang="zh-CN" altLang="en-US" dirty="0"/>
              <a:t>的核心思想是</a:t>
            </a:r>
            <a:r>
              <a:rPr kumimoji="1" lang="zh-CN" altLang="en-US" dirty="0">
                <a:solidFill>
                  <a:srgbClr val="FF0000"/>
                </a:solidFill>
              </a:rPr>
              <a:t>数据抽象</a:t>
            </a:r>
            <a:r>
              <a:rPr kumimoji="1" lang="zh-CN" altLang="en-US" dirty="0"/>
              <a:t>、</a:t>
            </a:r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与</a:t>
            </a:r>
            <a:r>
              <a:rPr kumimoji="1" lang="zh-CN" altLang="en-US" dirty="0">
                <a:solidFill>
                  <a:srgbClr val="FF0000"/>
                </a:solidFill>
              </a:rPr>
              <a:t>动态绑定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数据抽象</a:t>
            </a:r>
            <a:r>
              <a:rPr kumimoji="1" lang="zh-CN" altLang="en-US" dirty="0"/>
              <a:t>：类的接口与实现分离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纯虚函数、模板（下一讲介绍）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继承</a:t>
            </a:r>
            <a:r>
              <a:rPr kumimoji="1" lang="zh-CN" altLang="en-US" dirty="0"/>
              <a:t>：建立相关类型的层次关系（基类与派生类）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Is-a</a:t>
            </a:r>
            <a:r>
              <a:rPr kumimoji="1" lang="zh-CN" altLang="en-US" dirty="0"/>
              <a:t>、</a:t>
            </a:r>
            <a:r>
              <a:rPr kumimoji="1" lang="en-US" altLang="zh-CN" dirty="0"/>
              <a:t>is-implementing-in-terms-of:</a:t>
            </a:r>
            <a:r>
              <a:rPr kumimoji="1" lang="zh-CN" altLang="en-US" dirty="0"/>
              <a:t> 客观世界的认知关系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动态绑定</a:t>
            </a:r>
            <a:r>
              <a:rPr kumimoji="1" lang="zh-CN" altLang="en-US" dirty="0"/>
              <a:t>：统一使用基类指针，实现多态行为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虚函数、类型转换</a:t>
            </a:r>
            <a:endParaRPr kumimoji="1" lang="en-US" altLang="zh-CN" dirty="0"/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747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课后阅读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《C++</a:t>
            </a:r>
            <a:r>
              <a:rPr kumimoji="1" lang="zh-CN" altLang="en-US" dirty="0"/>
              <a:t>编程思想</a:t>
            </a:r>
            <a:r>
              <a:rPr kumimoji="1" lang="en-US" altLang="zh-CN" dirty="0"/>
              <a:t>》</a:t>
            </a:r>
          </a:p>
          <a:p>
            <a:pPr lvl="1"/>
            <a:r>
              <a:rPr kumimoji="1" lang="zh-CN" altLang="en-US" dirty="0"/>
              <a:t>多态性与虚函数，第</a:t>
            </a:r>
            <a:r>
              <a:rPr kumimoji="1" lang="en-US" altLang="zh-CN" dirty="0"/>
              <a:t>15</a:t>
            </a:r>
            <a:r>
              <a:rPr kumimoji="1" lang="zh-CN" altLang="en-US" dirty="0"/>
              <a:t>章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350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重写覆盖的条件（课后探究）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E604438-8B63-1345-8536-26C8AAA94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628800"/>
            <a:ext cx="8047806" cy="4749029"/>
          </a:xfrm>
        </p:spPr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一个例子：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使用</a:t>
            </a:r>
            <a:r>
              <a:rPr kumimoji="1" lang="en-US" altLang="zh-CN" dirty="0"/>
              <a:t>const</a:t>
            </a:r>
            <a:r>
              <a:rPr kumimoji="1" lang="zh-CN" altLang="en-US" dirty="0"/>
              <a:t>修饰成员函数，可能导致重写覆盖失效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A5BA83-7571-0C40-A91F-417BC6F10B4D}"/>
              </a:ext>
            </a:extLst>
          </p:cNvPr>
          <p:cNvSpPr txBox="1"/>
          <p:nvPr/>
        </p:nvSpPr>
        <p:spPr>
          <a:xfrm>
            <a:off x="816906" y="5122890"/>
            <a:ext cx="7360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rgbClr val="FF0000"/>
                </a:solidFill>
              </a:rPr>
              <a:t>进一步阅读：</a:t>
            </a:r>
            <a:r>
              <a:rPr lang="en-US" altLang="zh-CN" sz="2000" dirty="0">
                <a:hlinkClick r:id="rId3"/>
              </a:rPr>
              <a:t> </a:t>
            </a:r>
            <a:r>
              <a:rPr lang="en-US" altLang="zh-CN" sz="2000" dirty="0">
                <a:hlinkClick r:id="rId4"/>
              </a:rPr>
              <a:t>https://en.cppreference.com/w/cpp/language/virtual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BEE64C-94A4-4DA5-9FB7-D8F30CB35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01" y="1386893"/>
            <a:ext cx="8079058" cy="203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21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FFB1CBD-DD92-1946-9B84-EAEF695DD0D1}"/>
              </a:ext>
            </a:extLst>
          </p:cNvPr>
          <p:cNvSpPr/>
          <p:nvPr/>
        </p:nvSpPr>
        <p:spPr>
          <a:xfrm>
            <a:off x="-36512" y="0"/>
            <a:ext cx="6444208" cy="724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&lt;iostream&gt;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using namespace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std;</a:t>
            </a:r>
          </a:p>
          <a:p>
            <a:pPr>
              <a:lnSpc>
                <a:spcPts val="17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Base1{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virtual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f()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"Base1::f"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Derive1: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Base1{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重写覆盖失效，其实是重写隐藏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 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f()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"Derive1::f"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 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using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恢复被隐藏的基类函数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Base1::f;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7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Base2{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virtual void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g()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"Base2::g"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Derive2: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Base2{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  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g()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重写覆盖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&lt;&lt; "Derive2::g"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Base2::g;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7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97F1E4-3A2D-7E46-9781-07659DD8BD51}"/>
              </a:ext>
            </a:extLst>
          </p:cNvPr>
          <p:cNvSpPr/>
          <p:nvPr/>
        </p:nvSpPr>
        <p:spPr>
          <a:xfrm>
            <a:off x="4860032" y="1552306"/>
            <a:ext cx="432048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Derive1 a;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const Derive1 b;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a.f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//Base1::f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已被恢复，非常量对象优先匹配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Base1::f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b.f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常量对象调用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Derive1::f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Base2 c;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Derive2 d;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c.g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d.g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重写覆盖，调用</a:t>
            </a:r>
            <a:r>
              <a:rPr lang="en-US" altLang="zh-CN" sz="1600" dirty="0">
                <a:solidFill>
                  <a:srgbClr val="008000"/>
                </a:solidFill>
                <a:latin typeface="Consolas" panose="020B0609020204030204" pitchFamily="49" charset="0"/>
              </a:rPr>
              <a:t>Derive2::g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66CC"/>
                </a:solidFill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60"/>
              </a:lnSpc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0AE1520F-665E-BA45-9372-FB8918287CA4}"/>
              </a:ext>
            </a:extLst>
          </p:cNvPr>
          <p:cNvCxnSpPr>
            <a:cxnSpLocks/>
          </p:cNvCxnSpPr>
          <p:nvPr/>
        </p:nvCxnSpPr>
        <p:spPr>
          <a:xfrm>
            <a:off x="4860032" y="1628800"/>
            <a:ext cx="0" cy="50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7D6E66D-939D-7440-BAB2-5890662C2E53}"/>
              </a:ext>
            </a:extLst>
          </p:cNvPr>
          <p:cNvSpPr/>
          <p:nvPr/>
        </p:nvSpPr>
        <p:spPr>
          <a:xfrm>
            <a:off x="6440743" y="5428171"/>
            <a:ext cx="14157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</a:rPr>
              <a:t>Base1::f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Derive1::f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Base2::g</a:t>
            </a:r>
          </a:p>
          <a:p>
            <a:r>
              <a:rPr lang="en-US" altLang="zh-CN" dirty="0">
                <a:solidFill>
                  <a:srgbClr val="008000"/>
                </a:solidFill>
              </a:rPr>
              <a:t>Derive2::g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BC1977-4A9B-5B46-AE28-47DF1C23F6EF}"/>
              </a:ext>
            </a:extLst>
          </p:cNvPr>
          <p:cNvSpPr txBox="1"/>
          <p:nvPr/>
        </p:nvSpPr>
        <p:spPr>
          <a:xfrm>
            <a:off x="6444208" y="480598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E0CE025E-42DB-254F-997A-70F55747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en-US" altLang="zh-CN" dirty="0">
                <a:solidFill>
                  <a:srgbClr val="0070C0"/>
                </a:solidFill>
              </a:rPr>
              <a:t>const</a:t>
            </a:r>
            <a:r>
              <a:rPr kumimoji="1" lang="zh-CN" altLang="en-US" dirty="0">
                <a:solidFill>
                  <a:srgbClr val="0070C0"/>
                </a:solidFill>
              </a:rPr>
              <a:t>对重写覆盖</a:t>
            </a:r>
            <a:br>
              <a:rPr kumimoji="1" lang="en-US" altLang="zh-CN" dirty="0">
                <a:solidFill>
                  <a:srgbClr val="0070C0"/>
                </a:solidFill>
              </a:rPr>
            </a:br>
            <a:r>
              <a:rPr kumimoji="1" lang="zh-CN" altLang="en-US" dirty="0">
                <a:solidFill>
                  <a:srgbClr val="0070C0"/>
                </a:solidFill>
              </a:rPr>
              <a:t>和重写隐藏的影响</a:t>
            </a:r>
          </a:p>
        </p:txBody>
      </p:sp>
    </p:spTree>
    <p:extLst>
      <p:ext uri="{BB962C8B-B14F-4D97-AF65-F5344CB8AC3E}">
        <p14:creationId xmlns:p14="http://schemas.microsoft.com/office/powerpoint/2010/main" val="39332431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虚函数的返回值（课后探究）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228110"/>
            <a:ext cx="8064896" cy="5328592"/>
          </a:xfrm>
        </p:spPr>
        <p:txBody>
          <a:bodyPr/>
          <a:lstStyle/>
          <a:p>
            <a:r>
              <a:rPr kumimoji="1" lang="zh-CN" altLang="en-US" sz="2400" dirty="0"/>
              <a:t>一般来说，派生类虚函数的返回类型应该和基类</a:t>
            </a:r>
            <a:r>
              <a:rPr kumimoji="1" lang="zh-CN" altLang="en-US" sz="2400" dirty="0">
                <a:solidFill>
                  <a:srgbClr val="C00000"/>
                </a:solidFill>
              </a:rPr>
              <a:t>相同</a:t>
            </a:r>
            <a:r>
              <a:rPr kumimoji="1" lang="zh-CN" altLang="en-US" sz="2400" dirty="0"/>
              <a:t>；</a:t>
            </a:r>
            <a:endParaRPr kumimoji="1" lang="en-US" altLang="zh-CN" sz="2400" dirty="0"/>
          </a:p>
          <a:p>
            <a:r>
              <a:rPr kumimoji="1" lang="zh-CN" altLang="en-US" sz="2400" dirty="0"/>
              <a:t>或者，是协变</a:t>
            </a:r>
            <a:r>
              <a:rPr kumimoji="1" lang="en-US" altLang="zh-CN" sz="2400" dirty="0"/>
              <a:t>(</a:t>
            </a:r>
            <a:r>
              <a:rPr lang="en-US" altLang="zh-CN" sz="2400" dirty="0"/>
              <a:t>Covariant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的，例如</a:t>
            </a:r>
            <a:endParaRPr kumimoji="1" lang="en-US" altLang="zh-CN" sz="2400" dirty="0"/>
          </a:p>
          <a:p>
            <a:pPr lvl="1"/>
            <a:r>
              <a:rPr kumimoji="1" lang="zh-CN" altLang="en-US" sz="2000" dirty="0"/>
              <a:t>基类和派生类的指针是协变的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基类和派生类的引用是协变的</a:t>
            </a:r>
            <a:endParaRPr kumimoji="1" lang="en-US" altLang="zh-CN" sz="2000" dirty="0"/>
          </a:p>
          <a:p>
            <a:pPr lvl="1"/>
            <a:endParaRPr kumimoji="1"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E7BB2A-160F-4244-8D89-2948C4DBB31C}"/>
              </a:ext>
            </a:extLst>
          </p:cNvPr>
          <p:cNvSpPr/>
          <p:nvPr/>
        </p:nvSpPr>
        <p:spPr>
          <a:xfrm>
            <a:off x="927156" y="2893615"/>
            <a:ext cx="71287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1"/>
                </a:solidFill>
                <a:latin typeface="Consolas" charset="0"/>
                <a:ea typeface="Consolas" charset="0"/>
                <a:cs typeface="Consolas" charset="0"/>
              </a:rPr>
              <a:t>virtual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Instrument&amp;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getObj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() { return *this;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Wind 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Instrument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virtual Wind&amp;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getObj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return *this;}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//Wind&amp;</a:t>
            </a:r>
            <a:r>
              <a:rPr lang="zh-CN" altLang="en-US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和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Instrument&amp;</a:t>
            </a:r>
            <a:r>
              <a:rPr lang="zh-CN" altLang="en-US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协变</a:t>
            </a:r>
            <a:endParaRPr lang="en-US" altLang="zh-CN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7AFBD9-2BAF-4ACD-996E-29A7C7EEE319}"/>
              </a:ext>
            </a:extLst>
          </p:cNvPr>
          <p:cNvSpPr txBox="1"/>
          <p:nvPr/>
        </p:nvSpPr>
        <p:spPr>
          <a:xfrm>
            <a:off x="4932040" y="6149945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去掉引用是否能够编译？</a:t>
            </a:r>
          </a:p>
        </p:txBody>
      </p:sp>
    </p:spTree>
    <p:extLst>
      <p:ext uri="{BB962C8B-B14F-4D97-AF65-F5344CB8AC3E}">
        <p14:creationId xmlns:p14="http://schemas.microsoft.com/office/powerpoint/2010/main" val="1307973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80920" cy="1325563"/>
          </a:xfrm>
        </p:spPr>
        <p:txBody>
          <a:bodyPr/>
          <a:lstStyle/>
          <a:p>
            <a:r>
              <a:rPr kumimoji="1" lang="zh-CN" altLang="en-US" dirty="0"/>
              <a:t>虚函数的返回值类型（课后探究）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850" y="1196752"/>
            <a:ext cx="8866149" cy="2448272"/>
          </a:xfrm>
        </p:spPr>
        <p:txBody>
          <a:bodyPr/>
          <a:lstStyle/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class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Base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{</a:t>
            </a:r>
            <a:endParaRPr kumimoji="1"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public:</a:t>
            </a: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	</a:t>
            </a:r>
            <a:r>
              <a:rPr kumimoji="1" lang="en-US" altLang="zh-CN" sz="1800" dirty="0">
                <a:solidFill>
                  <a:srgbClr val="FF0000"/>
                </a:solidFill>
              </a:rPr>
              <a:t>virtual</a:t>
            </a:r>
            <a:r>
              <a:rPr kumimoji="1" lang="zh-CN" altLang="en-US" sz="1800" dirty="0">
                <a:solidFill>
                  <a:srgbClr val="FF0000"/>
                </a:solidFill>
              </a:rPr>
              <a:t> </a:t>
            </a:r>
            <a:r>
              <a:rPr kumimoji="1" lang="en-US" altLang="zh-CN" sz="1800" dirty="0">
                <a:solidFill>
                  <a:schemeClr val="tx1"/>
                </a:solidFill>
              </a:rPr>
              <a:t>ReturnType1</a:t>
            </a:r>
            <a:r>
              <a:rPr kumimoji="1" lang="zh-CN" altLang="en-US" sz="1800" dirty="0">
                <a:solidFill>
                  <a:schemeClr val="tx1"/>
                </a:solidFill>
              </a:rPr>
              <a:t> </a:t>
            </a:r>
            <a:r>
              <a:rPr kumimoji="1" lang="en-US" altLang="zh-CN" sz="1800" dirty="0">
                <a:solidFill>
                  <a:schemeClr val="tx1"/>
                </a:solidFill>
              </a:rPr>
              <a:t>f(argument){}</a:t>
            </a: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};</a:t>
            </a: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class Derive : public Base {</a:t>
            </a: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	</a:t>
            </a:r>
            <a:r>
              <a:rPr kumimoji="1" lang="en-US" altLang="zh-CN" sz="1800" dirty="0">
                <a:solidFill>
                  <a:schemeClr val="tx1"/>
                </a:solidFill>
              </a:rPr>
              <a:t>ReturnType2 f(argument)()</a:t>
            </a:r>
          </a:p>
          <a:p>
            <a:pPr marL="0" indent="0">
              <a:lnSpc>
                <a:spcPts val="16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};</a:t>
            </a:r>
          </a:p>
          <a:p>
            <a:pPr>
              <a:lnSpc>
                <a:spcPts val="1860"/>
              </a:lnSpc>
            </a:pPr>
            <a:r>
              <a:rPr kumimoji="1" lang="zh-CN" altLang="en-US" sz="2000" b="0" dirty="0"/>
              <a:t>虚函数的返回类型需要满足如下两个条件之一</a:t>
            </a:r>
            <a:r>
              <a:rPr kumimoji="1" lang="zh-CN" altLang="en-US" sz="2000" b="0" dirty="0">
                <a:solidFill>
                  <a:schemeClr val="tx1"/>
                </a:solidFill>
              </a:rPr>
              <a:t>：</a:t>
            </a:r>
            <a:endParaRPr kumimoji="1" lang="en-US" altLang="zh-CN" sz="2000" b="0" dirty="0">
              <a:solidFill>
                <a:schemeClr val="tx1"/>
              </a:solidFill>
            </a:endParaRPr>
          </a:p>
          <a:p>
            <a:pPr lvl="1">
              <a:lnSpc>
                <a:spcPts val="1860"/>
              </a:lnSpc>
            </a:pPr>
            <a:r>
              <a:rPr kumimoji="1" lang="en-US" altLang="zh-CN" sz="1800" b="0" dirty="0">
                <a:solidFill>
                  <a:schemeClr val="tx1"/>
                </a:solidFill>
              </a:rPr>
              <a:t>Derive</a:t>
            </a:r>
            <a:r>
              <a:rPr kumimoji="1" lang="en-US" altLang="zh-CN" sz="1800" dirty="0"/>
              <a:t>::f</a:t>
            </a:r>
            <a:r>
              <a:rPr kumimoji="1" lang="zh-CN" altLang="en-US" sz="1800" dirty="0"/>
              <a:t>返回类型与</a:t>
            </a:r>
            <a:r>
              <a:rPr kumimoji="1" lang="en-US" altLang="zh-CN" sz="1800" dirty="0"/>
              <a:t>Base::f</a:t>
            </a:r>
            <a:r>
              <a:rPr kumimoji="1" lang="zh-CN" altLang="en-US" sz="1800" dirty="0"/>
              <a:t>的相同</a:t>
            </a:r>
            <a:endParaRPr kumimoji="1" lang="en-US" altLang="zh-CN" sz="1800" dirty="0"/>
          </a:p>
          <a:p>
            <a:pPr lvl="1">
              <a:lnSpc>
                <a:spcPts val="1860"/>
              </a:lnSpc>
            </a:pPr>
            <a:r>
              <a:rPr kumimoji="1" lang="en-US" altLang="zh-CN" sz="1800" b="0" dirty="0">
                <a:solidFill>
                  <a:schemeClr val="tx1"/>
                </a:solidFill>
              </a:rPr>
              <a:t>Derive::f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返回类型和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Base</a:t>
            </a:r>
            <a:r>
              <a:rPr kumimoji="1" lang="en-US" altLang="zh-CN" sz="1800" dirty="0"/>
              <a:t>::f</a:t>
            </a:r>
            <a:r>
              <a:rPr kumimoji="1" lang="zh-CN" altLang="en-US" sz="1800" dirty="0"/>
              <a:t>的返回类型是协变的，即满足如下所有条件</a:t>
            </a:r>
            <a:r>
              <a:rPr kumimoji="1" lang="en-US" altLang="zh-CN" sz="1800" dirty="0"/>
              <a:t>:</a:t>
            </a:r>
          </a:p>
          <a:p>
            <a:pPr lvl="2">
              <a:lnSpc>
                <a:spcPts val="1860"/>
              </a:lnSpc>
            </a:pPr>
            <a:r>
              <a:rPr kumimoji="1" lang="zh-CN" altLang="en-US" sz="1800" dirty="0"/>
              <a:t>都是指针（不能是多级指针）、都是左值引用或都是右值引用，且在</a:t>
            </a:r>
            <a:r>
              <a:rPr kumimoji="1" lang="en-US" altLang="zh-CN" sz="1800" dirty="0"/>
              <a:t>Derive::f</a:t>
            </a:r>
            <a:r>
              <a:rPr kumimoji="1" lang="zh-CN" altLang="en-US" sz="1800" dirty="0"/>
              <a:t>声明时，</a:t>
            </a:r>
            <a:r>
              <a:rPr kumimoji="1" lang="en-US" altLang="zh-CN" sz="1800" dirty="0"/>
              <a:t>Derive::f</a:t>
            </a:r>
            <a:r>
              <a:rPr kumimoji="1" lang="zh-CN" altLang="en-US" sz="1800" dirty="0"/>
              <a:t>的返回类型必须是</a:t>
            </a:r>
            <a:r>
              <a:rPr kumimoji="1" lang="en-US" altLang="zh-CN" sz="1800" dirty="0"/>
              <a:t>Derive</a:t>
            </a:r>
            <a:r>
              <a:rPr kumimoji="1" lang="zh-CN" altLang="en-US" sz="1800" dirty="0"/>
              <a:t>或其他已经完整定义的类型</a:t>
            </a:r>
            <a:endParaRPr kumimoji="1" lang="en-US" altLang="zh-CN" sz="1800" dirty="0"/>
          </a:p>
          <a:p>
            <a:pPr lvl="2">
              <a:lnSpc>
                <a:spcPts val="1860"/>
              </a:lnSpc>
            </a:pPr>
            <a:r>
              <a:rPr kumimoji="1" lang="en-US" altLang="zh-CN" sz="1800" dirty="0"/>
              <a:t>ReturnType1</a:t>
            </a:r>
            <a:r>
              <a:rPr kumimoji="1" lang="zh-CN" altLang="en-US" sz="1800" dirty="0"/>
              <a:t>中被引用或指向的类是</a:t>
            </a:r>
            <a:r>
              <a:rPr kumimoji="1" lang="en-US" altLang="zh-CN" sz="1800" dirty="0"/>
              <a:t>ReturnType2</a:t>
            </a:r>
            <a:r>
              <a:rPr kumimoji="1" lang="zh-CN" altLang="en-US" sz="1800" dirty="0"/>
              <a:t>中被引用或指向的类的祖先类</a:t>
            </a:r>
            <a:endParaRPr kumimoji="1" lang="en-US" altLang="zh-CN" sz="1800" dirty="0"/>
          </a:p>
          <a:p>
            <a:pPr lvl="2">
              <a:lnSpc>
                <a:spcPts val="1860"/>
              </a:lnSpc>
            </a:pPr>
            <a:r>
              <a:rPr kumimoji="1" lang="en-US" altLang="zh-CN" sz="1800" dirty="0"/>
              <a:t>Base::f</a:t>
            </a:r>
            <a:r>
              <a:rPr kumimoji="1" lang="zh-CN" altLang="en-US" sz="1800" dirty="0"/>
              <a:t>的返回类型相比</a:t>
            </a:r>
            <a:r>
              <a:rPr kumimoji="1" lang="en-US" altLang="zh-CN" sz="1800" dirty="0"/>
              <a:t>Derive::f</a:t>
            </a:r>
            <a:r>
              <a:rPr kumimoji="1" lang="zh-CN" altLang="en-US" sz="1800" dirty="0"/>
              <a:t>的返回类型同等或更加</a:t>
            </a:r>
            <a:r>
              <a:rPr kumimoji="1" lang="en-US" altLang="zh-CN" sz="1800" u="sng" dirty="0">
                <a:solidFill>
                  <a:srgbClr val="00B0F0"/>
                </a:solidFill>
              </a:rPr>
              <a:t>cv-qualified</a:t>
            </a:r>
          </a:p>
          <a:p>
            <a:pPr lvl="2">
              <a:lnSpc>
                <a:spcPts val="1860"/>
              </a:lnSpc>
            </a:pPr>
            <a:endParaRPr kumimoji="1" lang="zh-CN" altLang="en-US" sz="1800" b="0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01FD66-A78D-BF4E-BBB1-664B23272273}"/>
              </a:ext>
            </a:extLst>
          </p:cNvPr>
          <p:cNvSpPr txBox="1"/>
          <p:nvPr/>
        </p:nvSpPr>
        <p:spPr>
          <a:xfrm>
            <a:off x="1588851" y="6309320"/>
            <a:ext cx="664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进一步阅读：</a:t>
            </a:r>
            <a:r>
              <a:rPr lang="en-US" altLang="zh-CN" dirty="0"/>
              <a:t> https://en.cppreference.com/w/cpp/language/virtual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867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0"/>
            <a:ext cx="8866149" cy="6741368"/>
          </a:xfrm>
        </p:spPr>
        <p:txBody>
          <a:bodyPr/>
          <a:lstStyle/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A{};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: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A{};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C{};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D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: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B,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C{};</a:t>
            </a:r>
          </a:p>
          <a:p>
            <a:pPr marL="0" indent="0">
              <a:lnSpc>
                <a:spcPts val="1560"/>
              </a:lnSpc>
              <a:buNone/>
            </a:pP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Base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{</a:t>
            </a:r>
            <a:endParaRPr kumimoji="1" lang="zh-CN" altLang="en-US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virtual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Base* f1(){}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virtual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Base** f2(){}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virtual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Base&amp; f3(){}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virtual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A&amp; f4(){}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};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class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Derive : </a:t>
            </a: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 Base {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rgbClr val="B40061"/>
                </a:solidFill>
              </a:rPr>
              <a:t>public</a:t>
            </a:r>
            <a:r>
              <a:rPr kumimoji="1" lang="en-US" altLang="zh-CN" sz="1800" b="0" dirty="0">
                <a:solidFill>
                  <a:schemeClr val="tx1"/>
                </a:solidFill>
              </a:rPr>
              <a:t>:</a:t>
            </a: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Derive* f1(){}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返回值类型都是指针，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Base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是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Derive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的祖先类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//Derive** f2(){}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编译错误，不能是多级指针</a:t>
            </a:r>
            <a:endParaRPr kumimoji="1" lang="en-US" altLang="zh-CN" sz="1800" b="0" dirty="0">
              <a:solidFill>
                <a:srgbClr val="008000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Base** f2(){}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返回值类型相同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Derive&amp; f3(){}</a:t>
            </a:r>
            <a:r>
              <a:rPr kumimoji="1" lang="zh-CN" altLang="en-US" sz="1800" b="0" dirty="0">
                <a:solidFill>
                  <a:schemeClr val="tx1"/>
                </a:solidFill>
              </a:rPr>
              <a:t>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返回值类型都是引用，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Base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是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Derive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的祖先类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//Derive* f3(){} 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编译错误，类型不同，且非协变</a:t>
            </a:r>
            <a:endParaRPr kumimoji="1" lang="en-US" altLang="zh-CN" sz="1800" b="0" dirty="0">
              <a:solidFill>
                <a:srgbClr val="008000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  D&amp; f4(){}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 //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返回值类型都是引用，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A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是</a:t>
            </a:r>
            <a:r>
              <a:rPr kumimoji="1" lang="en-US" altLang="zh-CN" sz="1800" b="0" dirty="0">
                <a:solidFill>
                  <a:srgbClr val="008000"/>
                </a:solidFill>
              </a:rPr>
              <a:t>D</a:t>
            </a:r>
            <a:r>
              <a:rPr kumimoji="1" lang="zh-CN" altLang="en-US" sz="1800" b="0" dirty="0">
                <a:solidFill>
                  <a:srgbClr val="008000"/>
                </a:solidFill>
              </a:rPr>
              <a:t>的祖先类</a:t>
            </a:r>
            <a:endParaRPr kumimoji="1" lang="en-US" altLang="zh-CN" sz="1800" b="0" dirty="0">
              <a:solidFill>
                <a:schemeClr val="tx1"/>
              </a:solidFill>
            </a:endParaRPr>
          </a:p>
          <a:p>
            <a:pPr marL="0" indent="0">
              <a:lnSpc>
                <a:spcPts val="1560"/>
              </a:lnSpc>
              <a:buNone/>
            </a:pPr>
            <a:r>
              <a:rPr kumimoji="1" lang="en-US" altLang="zh-CN" sz="1800" b="0" dirty="0">
                <a:solidFill>
                  <a:schemeClr val="tx1"/>
                </a:solidFill>
              </a:rPr>
              <a:t>};</a:t>
            </a:r>
          </a:p>
          <a:p>
            <a:pPr lvl="2">
              <a:lnSpc>
                <a:spcPts val="1560"/>
              </a:lnSpc>
            </a:pPr>
            <a:endParaRPr kumimoji="1" lang="zh-CN" altLang="en-US" sz="1800" b="0" dirty="0">
              <a:solidFill>
                <a:schemeClr val="tx1"/>
              </a:solidFill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F25D933-C082-074B-9D67-9CCA9C49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300" y="-23068"/>
            <a:ext cx="4718348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虚函数返回类型</a:t>
            </a:r>
          </a:p>
        </p:txBody>
      </p:sp>
    </p:spTree>
    <p:extLst>
      <p:ext uri="{BB962C8B-B14F-4D97-AF65-F5344CB8AC3E}">
        <p14:creationId xmlns:p14="http://schemas.microsoft.com/office/powerpoint/2010/main" val="14635107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5471D-A1B8-403F-8E46-E96C07F6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2"/>
            <a:ext cx="8355806" cy="1325563"/>
          </a:xfrm>
        </p:spPr>
        <p:txBody>
          <a:bodyPr/>
          <a:lstStyle/>
          <a:p>
            <a:r>
              <a:rPr lang="zh-CN" altLang="en-US" dirty="0"/>
              <a:t>使用虚函数实现多态（课后练习）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10D8E-37A5-4103-B667-95A403042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12" y="1364793"/>
            <a:ext cx="8047806" cy="4749029"/>
          </a:xfrm>
        </p:spPr>
        <p:txBody>
          <a:bodyPr/>
          <a:lstStyle/>
          <a:p>
            <a:r>
              <a:rPr lang="zh-CN" altLang="en-US" dirty="0"/>
              <a:t>根据以下代码实现</a:t>
            </a:r>
            <a:r>
              <a:rPr lang="en-US" altLang="zh-CN" dirty="0"/>
              <a:t>Animal</a:t>
            </a:r>
            <a:r>
              <a:rPr lang="zh-CN" altLang="en-US" dirty="0"/>
              <a:t>、</a:t>
            </a:r>
            <a:r>
              <a:rPr lang="en-US" altLang="zh-CN" dirty="0"/>
              <a:t>Bird</a:t>
            </a:r>
            <a:r>
              <a:rPr lang="zh-CN" altLang="en-US" dirty="0"/>
              <a:t>、</a:t>
            </a:r>
            <a:r>
              <a:rPr lang="en-US" altLang="zh-CN" dirty="0"/>
              <a:t>Fish</a:t>
            </a:r>
            <a:r>
              <a:rPr lang="zh-CN" altLang="en-US" dirty="0"/>
              <a:t>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EAAC2B-EB38-427B-B02A-2E73D3A9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873322-4A2C-43C2-9F74-39ED07FF0DDA}"/>
              </a:ext>
            </a:extLst>
          </p:cNvPr>
          <p:cNvSpPr txBox="1"/>
          <p:nvPr/>
        </p:nvSpPr>
        <p:spPr>
          <a:xfrm>
            <a:off x="694991" y="1847721"/>
            <a:ext cx="7632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void action(Animal* </a:t>
            </a:r>
            <a:r>
              <a:rPr lang="en-US" altLang="zh-CN" sz="2400" b="1" dirty="0" err="1"/>
              <a:t>pAnimal</a:t>
            </a:r>
            <a:r>
              <a:rPr lang="en-US" altLang="zh-CN" sz="2400" b="1" dirty="0"/>
              <a:t>) {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pAnimal</a:t>
            </a:r>
            <a:r>
              <a:rPr lang="en-US" altLang="zh-CN" sz="2400" b="1" dirty="0"/>
              <a:t> -&gt; sing();</a:t>
            </a:r>
          </a:p>
          <a:p>
            <a:r>
              <a:rPr lang="en-US" altLang="zh-CN" sz="2400" b="1" dirty="0"/>
              <a:t>	</a:t>
            </a:r>
            <a:r>
              <a:rPr lang="en-US" altLang="zh-CN" sz="2400" b="1" dirty="0" err="1"/>
              <a:t>pAnimal</a:t>
            </a:r>
            <a:r>
              <a:rPr lang="en-US" altLang="zh-CN" sz="2400" b="1" dirty="0"/>
              <a:t> -&gt; swim();</a:t>
            </a:r>
          </a:p>
          <a:p>
            <a:r>
              <a:rPr lang="en-US" altLang="zh-CN" sz="2400" b="1" dirty="0"/>
              <a:t>}</a:t>
            </a:r>
          </a:p>
          <a:p>
            <a:r>
              <a:rPr lang="en-US" altLang="zh-CN" sz="2400" b="1" dirty="0"/>
              <a:t>int main(){</a:t>
            </a:r>
          </a:p>
          <a:p>
            <a:pPr lvl="1"/>
            <a:r>
              <a:rPr lang="en-US" altLang="zh-CN" sz="2400" b="1" dirty="0"/>
              <a:t>Animal *</a:t>
            </a:r>
            <a:r>
              <a:rPr lang="en-US" altLang="zh-CN" sz="2400" b="1" dirty="0" err="1"/>
              <a:t>myBird</a:t>
            </a:r>
            <a:r>
              <a:rPr lang="en-US" altLang="zh-CN" sz="2400" b="1" dirty="0"/>
              <a:t> = new Bird();</a:t>
            </a:r>
          </a:p>
          <a:p>
            <a:pPr lvl="1"/>
            <a:r>
              <a:rPr lang="en-US" altLang="zh-CN" sz="2400" b="1" dirty="0"/>
              <a:t>Animal *</a:t>
            </a:r>
            <a:r>
              <a:rPr lang="en-US" altLang="zh-CN" sz="2400" b="1" dirty="0" err="1"/>
              <a:t>myFish</a:t>
            </a:r>
            <a:r>
              <a:rPr lang="en-US" altLang="zh-CN" sz="2400" b="1" dirty="0"/>
              <a:t> = new Fish();</a:t>
            </a:r>
          </a:p>
          <a:p>
            <a:pPr lvl="1"/>
            <a:r>
              <a:rPr lang="en-US" altLang="zh-CN" sz="2400" b="1" dirty="0"/>
              <a:t>action(</a:t>
            </a:r>
            <a:r>
              <a:rPr lang="en-US" altLang="zh-CN" sz="2400" b="1" dirty="0" err="1"/>
              <a:t>myBird</a:t>
            </a:r>
            <a:r>
              <a:rPr lang="en-US" altLang="zh-CN" sz="2400" b="1" dirty="0"/>
              <a:t>);</a:t>
            </a:r>
          </a:p>
          <a:p>
            <a:pPr lvl="1"/>
            <a:r>
              <a:rPr lang="en-US" altLang="zh-CN" sz="2400" b="1" dirty="0"/>
              <a:t>action(</a:t>
            </a:r>
            <a:r>
              <a:rPr lang="en-US" altLang="zh-CN" sz="2400" b="1" dirty="0" err="1"/>
              <a:t>myFish</a:t>
            </a:r>
            <a:r>
              <a:rPr lang="en-US" altLang="zh-CN" sz="2400" b="1" dirty="0"/>
              <a:t>);</a:t>
            </a:r>
          </a:p>
          <a:p>
            <a:pPr lvl="1"/>
            <a:r>
              <a:rPr lang="en-US" altLang="zh-CN" sz="2400" b="1" dirty="0"/>
              <a:t>delete </a:t>
            </a:r>
            <a:r>
              <a:rPr lang="en-US" altLang="zh-CN" sz="2400" b="1" dirty="0" err="1"/>
              <a:t>myBird</a:t>
            </a:r>
            <a:r>
              <a:rPr lang="en-US" altLang="zh-CN" sz="2400" b="1" dirty="0"/>
              <a:t>;</a:t>
            </a:r>
          </a:p>
          <a:p>
            <a:pPr lvl="1"/>
            <a:r>
              <a:rPr lang="en-US" altLang="zh-CN" sz="2400" b="1" dirty="0"/>
              <a:t>delete </a:t>
            </a:r>
            <a:r>
              <a:rPr lang="en-US" altLang="zh-CN" sz="2400" b="1" dirty="0" err="1"/>
              <a:t>myFish</a:t>
            </a:r>
            <a:r>
              <a:rPr lang="en-US" altLang="zh-CN" sz="2400" b="1" dirty="0"/>
              <a:t>;</a:t>
            </a:r>
          </a:p>
          <a:p>
            <a:pPr lvl="1"/>
            <a:r>
              <a:rPr lang="en-US" altLang="zh-CN" sz="2400" b="1" dirty="0"/>
              <a:t>return 0;</a:t>
            </a:r>
          </a:p>
          <a:p>
            <a:pPr marL="0" lvl="1"/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86AF86-E8F2-4904-ADF6-8F41E9C190D1}"/>
              </a:ext>
            </a:extLst>
          </p:cNvPr>
          <p:cNvSpPr txBox="1"/>
          <p:nvPr/>
        </p:nvSpPr>
        <p:spPr>
          <a:xfrm>
            <a:off x="5617394" y="3407916"/>
            <a:ext cx="23777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参考输出：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bird is singing.</a:t>
            </a:r>
          </a:p>
          <a:p>
            <a:r>
              <a:rPr lang="en-US" altLang="zh-CN" sz="2400" b="1" dirty="0"/>
              <a:t>bird can't swim.</a:t>
            </a:r>
          </a:p>
          <a:p>
            <a:r>
              <a:rPr lang="en-US" altLang="zh-CN" sz="2400" b="1" dirty="0"/>
              <a:t>fish can't sing.</a:t>
            </a:r>
          </a:p>
          <a:p>
            <a:r>
              <a:rPr lang="en-US" altLang="zh-CN" sz="2400" b="1" dirty="0"/>
              <a:t>fish is swimming.</a:t>
            </a:r>
          </a:p>
          <a:p>
            <a:r>
              <a:rPr lang="en-US" altLang="zh-CN" sz="2400" b="1" dirty="0"/>
              <a:t>bird has gone.</a:t>
            </a:r>
          </a:p>
          <a:p>
            <a:r>
              <a:rPr lang="en-US" altLang="zh-CN" sz="2400" b="1" dirty="0"/>
              <a:t>fish has gone.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515587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957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3928" y="1259835"/>
            <a:ext cx="5256584" cy="5256584"/>
          </a:xfrm>
        </p:spPr>
        <p:txBody>
          <a:bodyPr/>
          <a:lstStyle/>
          <a:p>
            <a:r>
              <a:rPr kumimoji="1" lang="zh-CN" altLang="en-US" sz="2000" dirty="0"/>
              <a:t>返回值优化条件</a:t>
            </a:r>
            <a:endParaRPr kumimoji="1" lang="en-US" altLang="zh-CN" sz="2000" dirty="0"/>
          </a:p>
          <a:p>
            <a:pPr lvl="1"/>
            <a:r>
              <a:rPr lang="zh-CN" altLang="en-US" sz="2000" dirty="0"/>
              <a:t>返回的值类型与函数签名的返回值类型相同</a:t>
            </a:r>
            <a:endParaRPr lang="en-US" altLang="zh-CN" sz="2000" dirty="0"/>
          </a:p>
          <a:p>
            <a:pPr lvl="1"/>
            <a:r>
              <a:rPr lang="zh-CN" altLang="en-US" sz="2000" dirty="0"/>
              <a:t>返回的是一个局部对象的左值</a:t>
            </a:r>
            <a:endParaRPr lang="en-US" altLang="zh-CN" sz="2000" dirty="0"/>
          </a:p>
          <a:p>
            <a:r>
              <a:rPr lang="zh-CN" altLang="en-US" sz="2000" dirty="0"/>
              <a:t>建议做法包括</a:t>
            </a:r>
            <a:r>
              <a:rPr lang="en-US" altLang="zh-CN" sz="2000" dirty="0"/>
              <a:t>(1)(4)(5)(6),</a:t>
            </a:r>
            <a:r>
              <a:rPr lang="zh-CN" altLang="en-US" sz="2000" dirty="0"/>
              <a:t>避免多余拷贝，优化资源利用</a:t>
            </a:r>
            <a:endParaRPr lang="en-US" altLang="zh-CN" sz="2000" dirty="0"/>
          </a:p>
          <a:p>
            <a:pPr lvl="1"/>
            <a:r>
              <a:rPr lang="en-US" altLang="zh-CN" sz="2000" dirty="0"/>
              <a:t>Test fn1(); </a:t>
            </a:r>
            <a:r>
              <a:rPr lang="zh-CN" altLang="en-US" sz="2000" dirty="0"/>
              <a:t>满足返回值优化条件</a:t>
            </a:r>
            <a:endParaRPr lang="en-US" altLang="zh-CN" sz="2000" dirty="0"/>
          </a:p>
          <a:p>
            <a:pPr lvl="1"/>
            <a:r>
              <a:rPr lang="zh-CN" altLang="en-US" sz="2000" dirty="0"/>
              <a:t>可利用常量左值引用（</a:t>
            </a:r>
            <a:r>
              <a:rPr lang="en-US" altLang="zh-CN" sz="2000" dirty="0"/>
              <a:t>4</a:t>
            </a:r>
            <a:r>
              <a:rPr lang="zh-CN" altLang="en-US" sz="2000" dirty="0"/>
              <a:t>），右值引用（</a:t>
            </a:r>
            <a:r>
              <a:rPr lang="en-US" altLang="zh-CN" sz="2000" dirty="0"/>
              <a:t>5</a:t>
            </a:r>
            <a:r>
              <a:rPr lang="zh-CN" altLang="en-US" sz="2000" dirty="0"/>
              <a:t>），构造新对象（</a:t>
            </a:r>
            <a:r>
              <a:rPr lang="en-US" altLang="zh-CN" sz="2000" dirty="0"/>
              <a:t>6</a:t>
            </a:r>
            <a:r>
              <a:rPr lang="zh-CN" altLang="en-US" sz="2000" dirty="0"/>
              <a:t>）的方式接收返回值</a:t>
            </a:r>
            <a:endParaRPr lang="en-US" altLang="zh-CN" sz="2000" dirty="0"/>
          </a:p>
          <a:p>
            <a:r>
              <a:rPr lang="zh-CN" altLang="en-US" sz="2000" dirty="0"/>
              <a:t>不建议做法包括</a:t>
            </a:r>
            <a:r>
              <a:rPr lang="en-US" altLang="zh-CN" sz="2000" dirty="0"/>
              <a:t>(2)(3)(7)</a:t>
            </a:r>
          </a:p>
          <a:p>
            <a:pPr lvl="1"/>
            <a:r>
              <a:rPr kumimoji="1" lang="en-US" altLang="zh-CN" sz="2000" dirty="0"/>
              <a:t>(2)(7) d</a:t>
            </a:r>
            <a:r>
              <a:rPr kumimoji="1" lang="zh-CN" altLang="en-US" sz="2000" dirty="0"/>
              <a:t>会指向被析构的</a:t>
            </a:r>
            <a:r>
              <a:rPr kumimoji="1" lang="en-US" altLang="zh-CN" sz="2000" dirty="0" err="1"/>
              <a:t>tmp</a:t>
            </a:r>
            <a:r>
              <a:rPr kumimoji="1" lang="zh-CN" altLang="en-US" sz="2000" dirty="0"/>
              <a:t>，出现运行错误</a:t>
            </a:r>
            <a:endParaRPr kumimoji="1" lang="en-US" altLang="zh-CN" sz="2000" dirty="0"/>
          </a:p>
          <a:p>
            <a:pPr lvl="1"/>
            <a:r>
              <a:rPr lang="en-US" altLang="zh-CN" sz="2000" dirty="0"/>
              <a:t>std::move()</a:t>
            </a:r>
            <a:r>
              <a:rPr lang="zh-CN" altLang="en-US" sz="2000" dirty="0"/>
              <a:t>将左值转变为右值，不进行返回值优化，</a:t>
            </a:r>
            <a:r>
              <a:rPr lang="en-US" altLang="zh-CN" sz="2000" dirty="0"/>
              <a:t>(3)</a:t>
            </a:r>
            <a:r>
              <a:rPr lang="zh-CN" altLang="en-US" sz="2000" dirty="0"/>
              <a:t>会移动构造临时变量</a:t>
            </a:r>
            <a:endParaRPr lang="en-US" altLang="zh-CN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利用返回值优化提高执行效率</a:t>
            </a:r>
          </a:p>
        </p:txBody>
      </p:sp>
      <p:sp>
        <p:nvSpPr>
          <p:cNvPr id="6" name="矩形 24">
            <a:extLst>
              <a:ext uri="{FF2B5EF4-FFF2-40B4-BE49-F238E27FC236}">
                <a16:creationId xmlns:a16="http://schemas.microsoft.com/office/drawing/2014/main" id="{D9C75654-BE4E-9C4D-8539-6236082496B8}"/>
              </a:ext>
            </a:extLst>
          </p:cNvPr>
          <p:cNvSpPr/>
          <p:nvPr/>
        </p:nvSpPr>
        <p:spPr>
          <a:xfrm>
            <a:off x="107504" y="1262945"/>
            <a:ext cx="3893734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&lt;iostream&gt;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 namespace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ts val="1520"/>
              </a:lnSpc>
              <a:buNone/>
            </a:pP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Test{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data = 0;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Test(){}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Test(const Test&amp; t){}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Test(Test&amp;&amp; t){}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0" indent="0">
              <a:lnSpc>
                <a:spcPts val="1520"/>
              </a:lnSpc>
              <a:buNone/>
            </a:pP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Test fn1(){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 return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1" lang="zh-CN" alt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//(1)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Test&amp;&amp; fn2(){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 return move(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//(2)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Test fn3(){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 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 return move(</a:t>
            </a:r>
            <a:r>
              <a:rPr kumimoji="1" lang="en-US" altLang="zh-CN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//(3)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520"/>
              </a:lnSpc>
              <a:buNone/>
            </a:pPr>
            <a:endParaRPr kumimoji="1" lang="en-US" altLang="zh-CN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main(){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Test&amp; a = fn1();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//(4)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Test&amp;&amp; b = fn1();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//(5)</a:t>
            </a:r>
          </a:p>
          <a:p>
            <a:pPr>
              <a:lnSpc>
                <a:spcPts val="1520"/>
              </a:lnSpc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 c = fn1();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//(6)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Test&amp;&amp; d = fn2(); </a:t>
            </a:r>
            <a:r>
              <a:rPr kumimoji="1" lang="en-US" altLang="zh-CN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//(7)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1" lang="en-US" altLang="zh-CN" sz="1400" b="1" dirty="0">
                <a:solidFill>
                  <a:srgbClr val="B4006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pPr marL="0" indent="0">
              <a:lnSpc>
                <a:spcPts val="1520"/>
              </a:lnSpc>
              <a:buNone/>
            </a:pPr>
            <a:r>
              <a:rPr kumimoji="1" lang="en-US" altLang="zh-CN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8851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向上类型转换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kumimoji="1" lang="zh-CN" altLang="en-US" sz="2400" dirty="0"/>
              <a:t>派生类对象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指针转换成基类对象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指针，称为</a:t>
            </a:r>
            <a:r>
              <a:rPr kumimoji="1" lang="zh-CN" altLang="en-US" sz="2400" dirty="0">
                <a:solidFill>
                  <a:srgbClr val="FF0000"/>
                </a:solidFill>
              </a:rPr>
              <a:t>向上类型转换</a:t>
            </a:r>
            <a:r>
              <a:rPr kumimoji="1" lang="zh-CN" altLang="en-US" sz="2400" dirty="0"/>
              <a:t>。只对</a:t>
            </a:r>
            <a:r>
              <a:rPr kumimoji="1" lang="en-US" altLang="zh-CN" sz="2400" dirty="0">
                <a:solidFill>
                  <a:srgbClr val="FF0000"/>
                </a:solidFill>
              </a:rPr>
              <a:t>public</a:t>
            </a:r>
            <a:r>
              <a:rPr kumimoji="1" lang="zh-CN" altLang="en-US" sz="2400" dirty="0"/>
              <a:t>继承有效，在继承图上是上升的；对</a:t>
            </a:r>
            <a:r>
              <a:rPr kumimoji="1" lang="en-US" altLang="zh-CN" sz="2400" dirty="0">
                <a:solidFill>
                  <a:srgbClr val="FF0000"/>
                </a:solidFill>
              </a:rPr>
              <a:t>private</a:t>
            </a:r>
            <a:r>
              <a:rPr kumimoji="1" lang="zh-CN" altLang="en-US" sz="2400" dirty="0">
                <a:solidFill>
                  <a:srgbClr val="FF0000"/>
                </a:solidFill>
              </a:rPr>
              <a:t>、</a:t>
            </a:r>
            <a:r>
              <a:rPr kumimoji="1" lang="en-US" altLang="zh-CN" sz="2400" dirty="0">
                <a:solidFill>
                  <a:srgbClr val="FF0000"/>
                </a:solidFill>
              </a:rPr>
              <a:t>protected</a:t>
            </a:r>
            <a:r>
              <a:rPr kumimoji="1" lang="zh-CN" altLang="en-US" sz="2400" dirty="0"/>
              <a:t>继承无效。</a:t>
            </a:r>
          </a:p>
          <a:p>
            <a:r>
              <a:rPr kumimoji="1" lang="zh-CN" altLang="en-US" sz="2400" dirty="0"/>
              <a:t>向上类型转换（派生类到基类）可以由编译器</a:t>
            </a:r>
            <a:r>
              <a:rPr kumimoji="1" lang="zh-CN" altLang="en-US" sz="2400" dirty="0">
                <a:solidFill>
                  <a:srgbClr val="FF0000"/>
                </a:solidFill>
              </a:rPr>
              <a:t>自动完成</a:t>
            </a:r>
            <a:r>
              <a:rPr kumimoji="1" lang="zh-CN" altLang="en-US" sz="2400" dirty="0"/>
              <a:t>，是一种</a:t>
            </a:r>
            <a:r>
              <a:rPr kumimoji="1" lang="zh-CN" altLang="en-US" sz="2400" dirty="0">
                <a:solidFill>
                  <a:srgbClr val="FF0000"/>
                </a:solidFill>
              </a:rPr>
              <a:t>隐式</a:t>
            </a:r>
            <a:r>
              <a:rPr kumimoji="1" lang="zh-CN" altLang="en-US" sz="2400" dirty="0"/>
              <a:t>类型转换。</a:t>
            </a:r>
            <a:endParaRPr kumimoji="1" lang="zh-CN" altLang="en-US" sz="2400" dirty="0">
              <a:solidFill>
                <a:srgbClr val="FF0000"/>
              </a:solidFill>
            </a:endParaRPr>
          </a:p>
          <a:p>
            <a:r>
              <a:rPr kumimoji="1" lang="zh-CN" altLang="en-US" sz="2400" dirty="0">
                <a:solidFill>
                  <a:srgbClr val="FF0000"/>
                </a:solidFill>
              </a:rPr>
              <a:t>凡是</a:t>
            </a:r>
            <a:r>
              <a:rPr kumimoji="1" lang="zh-CN" altLang="en-US" sz="2400" dirty="0"/>
              <a:t>接受基类对象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指针的地方（如函数参数），</a:t>
            </a:r>
            <a:r>
              <a:rPr kumimoji="1" lang="zh-CN" altLang="en-US" sz="2400" dirty="0">
                <a:solidFill>
                  <a:srgbClr val="FF0000"/>
                </a:solidFill>
              </a:rPr>
              <a:t>都可以</a:t>
            </a:r>
            <a:r>
              <a:rPr kumimoji="1" lang="zh-CN" altLang="en-US" sz="2400" dirty="0"/>
              <a:t>使用派生类对象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引用</a:t>
            </a:r>
            <a:r>
              <a:rPr kumimoji="1" lang="en-US" altLang="zh-CN" sz="2400" dirty="0"/>
              <a:t>/</a:t>
            </a:r>
            <a:r>
              <a:rPr kumimoji="1" lang="zh-CN" altLang="en-US" sz="2400" dirty="0"/>
              <a:t>指针，编译器会自动将派生类对象转换为基类对象以便使用。</a:t>
            </a:r>
          </a:p>
          <a:p>
            <a:endParaRPr kumimoji="1" lang="zh-CN" altLang="en-US" sz="2400" dirty="0"/>
          </a:p>
          <a:p>
            <a:endParaRPr kumimoji="1" lang="zh-CN" altLang="en-US" sz="24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551562" y="5155902"/>
            <a:ext cx="1584325" cy="4619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Base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516637" y="6135389"/>
            <a:ext cx="1655763" cy="46196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Derived</a:t>
            </a:r>
          </a:p>
        </p:txBody>
      </p:sp>
      <p:cxnSp>
        <p:nvCxnSpPr>
          <p:cNvPr id="8" name="直接箭头连接符 8"/>
          <p:cNvCxnSpPr/>
          <p:nvPr/>
        </p:nvCxnSpPr>
        <p:spPr>
          <a:xfrm flipH="1" flipV="1">
            <a:off x="7308304" y="5617864"/>
            <a:ext cx="1587" cy="517525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9"/>
          <p:cNvSpPr/>
          <p:nvPr/>
        </p:nvSpPr>
        <p:spPr>
          <a:xfrm>
            <a:off x="7236296" y="5632152"/>
            <a:ext cx="144463" cy="215900"/>
          </a:xfrm>
          <a:prstGeom prst="triangle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8630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对象的向上类型转换</a:t>
            </a:r>
          </a:p>
        </p:txBody>
      </p:sp>
      <p:sp>
        <p:nvSpPr>
          <p:cNvPr id="6" name="矩形 5"/>
          <p:cNvSpPr/>
          <p:nvPr/>
        </p:nvSpPr>
        <p:spPr>
          <a:xfrm>
            <a:off x="395536" y="411043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Base {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::</a:t>
            </a:r>
            <a:r>
              <a:rPr lang="fi-FI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print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()"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void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fun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Base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obj.print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 }</a:t>
            </a:r>
          </a:p>
          <a:p>
            <a:endParaRPr lang="fi-FI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i-FI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fi-FI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Derive</a:t>
            </a:r>
            <a:r>
              <a:rPr lang="fi-FI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d;</a:t>
            </a:r>
          </a:p>
          <a:p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d.print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();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</a:p>
          <a:p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ro-RO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fun</a:t>
            </a:r>
            <a:r>
              <a:rPr lang="ro-RO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(d);		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///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Menlo-Regular" charset="0"/>
              </a:rPr>
              <a:t>本意：希望对</a:t>
            </a:r>
            <a:r>
              <a:rPr lang="en-US" altLang="zh-CN" dirty="0">
                <a:solidFill>
                  <a:srgbClr val="FF0000"/>
                </a:solidFill>
                <a:latin typeface="Menlo-Regular" charset="0"/>
              </a:rPr>
              <a:t>Drive::print</a:t>
            </a:r>
            <a:r>
              <a:rPr lang="zh-CN" altLang="en-US" dirty="0">
                <a:solidFill>
                  <a:srgbClr val="FF0000"/>
                </a:solidFill>
                <a:latin typeface="Menlo-Regular" charset="0"/>
              </a:rPr>
              <a:t>的调用</a:t>
            </a:r>
            <a:endParaRPr lang="ro-RO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solidFill>
                  <a:srgbClr val="000BFF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5798468" y="4595368"/>
            <a:ext cx="2445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Derive::print()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Base::print()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68144" y="413370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  <p:cxnSp>
        <p:nvCxnSpPr>
          <p:cNvPr id="10" name="直线连接符 9"/>
          <p:cNvCxnSpPr/>
          <p:nvPr/>
        </p:nvCxnSpPr>
        <p:spPr>
          <a:xfrm>
            <a:off x="1043608" y="4364536"/>
            <a:ext cx="1728192" cy="0"/>
          </a:xfrm>
          <a:prstGeom prst="line">
            <a:avLst/>
          </a:prstGeom>
          <a:ln w="28575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/>
        </p:nvCxnSpPr>
        <p:spPr>
          <a:xfrm>
            <a:off x="683568" y="5949280"/>
            <a:ext cx="936104" cy="0"/>
          </a:xfrm>
          <a:prstGeom prst="line">
            <a:avLst/>
          </a:prstGeom>
          <a:ln w="28575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786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对象切片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lang="zh-CN" altLang="en-US" dirty="0"/>
              <a:t>当派生类的</a:t>
            </a:r>
            <a:r>
              <a:rPr lang="zh-CN" altLang="en-US" dirty="0">
                <a:solidFill>
                  <a:srgbClr val="FF0000"/>
                </a:solidFill>
              </a:rPr>
              <a:t>对象</a:t>
            </a:r>
            <a:r>
              <a:rPr lang="en-US" altLang="zh-CN" dirty="0"/>
              <a:t>(</a:t>
            </a:r>
            <a:r>
              <a:rPr lang="zh-CN" altLang="en-US" dirty="0"/>
              <a:t>不是指针或引用</a:t>
            </a:r>
            <a:r>
              <a:rPr lang="en-US" altLang="zh-CN" dirty="0"/>
              <a:t>)</a:t>
            </a:r>
            <a:r>
              <a:rPr lang="zh-CN" altLang="en-US" dirty="0"/>
              <a:t>被转换为基类的对象时，派生类的对象被</a:t>
            </a:r>
            <a:r>
              <a:rPr lang="zh-CN" altLang="en-US" dirty="0">
                <a:solidFill>
                  <a:srgbClr val="FF0000"/>
                </a:solidFill>
              </a:rPr>
              <a:t>切片</a:t>
            </a:r>
            <a:r>
              <a:rPr lang="zh-CN" altLang="en-US" dirty="0"/>
              <a:t>为对应基类的子对象。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Rectangle 4" descr="Wide upward diagonal"/>
          <p:cNvSpPr>
            <a:spLocks noChangeArrowheads="1"/>
          </p:cNvSpPr>
          <p:nvPr/>
        </p:nvSpPr>
        <p:spPr bwMode="auto">
          <a:xfrm>
            <a:off x="2051050" y="3899172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52638" y="3186385"/>
            <a:ext cx="1293812" cy="682625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solidFill>
                  <a:srgbClr val="FFFF00"/>
                </a:solidFill>
                <a:ea typeface="黑体" charset="0"/>
              </a:rPr>
              <a:t>Private</a:t>
            </a:r>
            <a:endParaRPr kumimoji="0" lang="zh-CN" altLang="en-US" sz="2000" b="1">
              <a:solidFill>
                <a:srgbClr val="FFFF00"/>
              </a:solidFill>
              <a:ea typeface="黑体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403118" y="274188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基类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848341" y="2741885"/>
            <a:ext cx="9541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>
                <a:ea typeface="黑体" charset="0"/>
              </a:rPr>
              <a:t>派生类</a:t>
            </a:r>
          </a:p>
        </p:txBody>
      </p:sp>
      <p:sp>
        <p:nvSpPr>
          <p:cNvPr id="8" name="Rectangle 8" descr="Wide upward diagonal"/>
          <p:cNvSpPr>
            <a:spLocks noChangeArrowheads="1"/>
          </p:cNvSpPr>
          <p:nvPr/>
        </p:nvSpPr>
        <p:spPr bwMode="auto">
          <a:xfrm>
            <a:off x="5678488" y="3862660"/>
            <a:ext cx="1295400" cy="151130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9" name="Rectangle 9" descr="Solid diamond"/>
          <p:cNvSpPr>
            <a:spLocks noChangeArrowheads="1"/>
          </p:cNvSpPr>
          <p:nvPr/>
        </p:nvSpPr>
        <p:spPr bwMode="auto">
          <a:xfrm>
            <a:off x="5678488" y="6021660"/>
            <a:ext cx="1295400" cy="647700"/>
          </a:xfrm>
          <a:prstGeom prst="rect">
            <a:avLst/>
          </a:prstGeom>
          <a:pattFill prst="solidDmnd">
            <a:fgClr>
              <a:schemeClr val="bg2"/>
            </a:fgClr>
            <a:bgClr>
              <a:srgbClr val="FFFFFF"/>
            </a:bgClr>
          </a:patt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 rot="10800000">
            <a:off x="3348038" y="3532460"/>
            <a:ext cx="2160587" cy="7334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1800" b="1">
                <a:ea typeface="黑体" charset="0"/>
              </a:rPr>
              <a:t>cast</a:t>
            </a:r>
            <a:endParaRPr kumimoji="0" lang="zh-CN" altLang="en-US" sz="1800" b="1">
              <a:ea typeface="黑体" charset="0"/>
            </a:endParaRPr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 flipH="1">
            <a:off x="5316538" y="5373960"/>
            <a:ext cx="288925" cy="1295400"/>
          </a:xfrm>
          <a:prstGeom prst="rightBrace">
            <a:avLst>
              <a:gd name="adj1" fmla="val 37363"/>
              <a:gd name="adj2" fmla="val 51963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289406" y="5858117"/>
            <a:ext cx="9541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新定义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678488" y="5372372"/>
            <a:ext cx="1293812" cy="612775"/>
          </a:xfrm>
          <a:prstGeom prst="rect">
            <a:avLst/>
          </a:prstGeom>
          <a:solidFill>
            <a:schemeClr val="hlink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solidFill>
                  <a:srgbClr val="FFFF00"/>
                </a:solidFill>
                <a:ea typeface="黑体" charset="0"/>
              </a:rPr>
              <a:t>Private</a:t>
            </a:r>
            <a:endParaRPr kumimoji="0" lang="zh-CN" altLang="en-US" sz="2000" b="1">
              <a:solidFill>
                <a:srgbClr val="FFFF00"/>
              </a:solidFill>
              <a:ea typeface="黑体" charset="0"/>
            </a:endParaRP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249488" y="4396060"/>
            <a:ext cx="954087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ea typeface="黑体" charset="0"/>
              </a:rPr>
              <a:t>Public</a:t>
            </a:r>
            <a:endParaRPr kumimoji="0" lang="zh-CN" altLang="en-US" sz="4000" b="1">
              <a:ea typeface="黑体" charset="0"/>
            </a:endParaRPr>
          </a:p>
        </p:txBody>
      </p:sp>
      <p:sp>
        <p:nvSpPr>
          <p:cNvPr id="15" name="AutoShape 18"/>
          <p:cNvSpPr>
            <a:spLocks/>
          </p:cNvSpPr>
          <p:nvPr/>
        </p:nvSpPr>
        <p:spPr bwMode="auto">
          <a:xfrm flipH="1">
            <a:off x="1762125" y="3899172"/>
            <a:ext cx="288925" cy="1511300"/>
          </a:xfrm>
          <a:prstGeom prst="rightBrace">
            <a:avLst>
              <a:gd name="adj1" fmla="val 43590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994052" y="443733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/>
              <a:t>接口</a:t>
            </a:r>
            <a:endParaRPr kumimoji="0" lang="zh-CN" altLang="en-US" sz="2000" b="1" dirty="0"/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7308304" y="6131197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接口</a:t>
            </a:r>
          </a:p>
        </p:txBody>
      </p:sp>
      <p:sp>
        <p:nvSpPr>
          <p:cNvPr id="18" name="AutoShape 21"/>
          <p:cNvSpPr>
            <a:spLocks/>
          </p:cNvSpPr>
          <p:nvPr/>
        </p:nvSpPr>
        <p:spPr bwMode="auto">
          <a:xfrm>
            <a:off x="6999288" y="3899172"/>
            <a:ext cx="215900" cy="1439863"/>
          </a:xfrm>
          <a:prstGeom prst="rightBrace">
            <a:avLst>
              <a:gd name="adj1" fmla="val 55576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19" name="AutoShape 22"/>
          <p:cNvSpPr>
            <a:spLocks/>
          </p:cNvSpPr>
          <p:nvPr/>
        </p:nvSpPr>
        <p:spPr bwMode="auto">
          <a:xfrm>
            <a:off x="6973888" y="6058172"/>
            <a:ext cx="287337" cy="576263"/>
          </a:xfrm>
          <a:prstGeom prst="rightBrace">
            <a:avLst>
              <a:gd name="adj1" fmla="val 16713"/>
              <a:gd name="adj2" fmla="val 51963"/>
            </a:avLst>
          </a:prstGeom>
          <a:solidFill>
            <a:srgbClr val="0099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0" name="Text Box 23"/>
          <p:cNvSpPr txBox="1">
            <a:spLocks noChangeArrowheads="1"/>
          </p:cNvSpPr>
          <p:nvPr/>
        </p:nvSpPr>
        <p:spPr bwMode="auto">
          <a:xfrm>
            <a:off x="7308304" y="4437335"/>
            <a:ext cx="6976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000" b="1" dirty="0"/>
              <a:t>接口</a:t>
            </a: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1042988" y="3178447"/>
            <a:ext cx="6985000" cy="2232025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2" name="Rectangle 29" descr="Divot"/>
          <p:cNvSpPr>
            <a:spLocks noChangeArrowheads="1"/>
          </p:cNvSpPr>
          <p:nvPr/>
        </p:nvSpPr>
        <p:spPr bwMode="auto">
          <a:xfrm>
            <a:off x="2051050" y="5415235"/>
            <a:ext cx="1295400" cy="1223962"/>
          </a:xfrm>
          <a:prstGeom prst="rect">
            <a:avLst/>
          </a:prstGeom>
          <a:pattFill prst="divot">
            <a:fgClr>
              <a:srgbClr val="FF0000"/>
            </a:fgClr>
            <a:bgClr>
              <a:srgbClr val="FFFFFF"/>
            </a:bgClr>
          </a:pattFill>
          <a:ln w="12700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en-US" sz="1800"/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024812" y="5877197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b="1" dirty="0">
                <a:ea typeface="方正姚体" charset="0"/>
              </a:rPr>
              <a:t>数据丢失！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5681663" y="3170510"/>
            <a:ext cx="1293812" cy="647700"/>
          </a:xfrm>
          <a:prstGeom prst="rect">
            <a:avLst/>
          </a:prstGeom>
          <a:solidFill>
            <a:srgbClr val="008000"/>
          </a:solidFill>
          <a:ln w="28575">
            <a:solidFill>
              <a:srgbClr val="33CCFF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solidFill>
                  <a:srgbClr val="FFFF00"/>
                </a:solidFill>
                <a:ea typeface="黑体" charset="0"/>
              </a:rPr>
              <a:t>Private</a:t>
            </a:r>
            <a:endParaRPr kumimoji="0" lang="zh-CN" altLang="en-US" sz="2000" b="1" dirty="0">
              <a:solidFill>
                <a:srgbClr val="FFFF00"/>
              </a:solidFill>
              <a:ea typeface="黑体" charset="0"/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5867400" y="4437335"/>
            <a:ext cx="954088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 dirty="0">
                <a:ea typeface="黑体" charset="0"/>
              </a:rPr>
              <a:t>Public</a:t>
            </a:r>
            <a:endParaRPr kumimoji="0" lang="zh-CN" altLang="en-US" sz="4000" b="1" dirty="0">
              <a:ea typeface="黑体" charset="0"/>
            </a:endParaRPr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5880100" y="6131197"/>
            <a:ext cx="954088" cy="40005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en-US" altLang="zh-CN" sz="2000" b="1">
                <a:ea typeface="黑体" charset="0"/>
              </a:rPr>
              <a:t>Public</a:t>
            </a:r>
            <a:endParaRPr kumimoji="0" lang="zh-CN" altLang="en-US" sz="4000" b="1">
              <a:ea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30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1540" y="200386"/>
            <a:ext cx="828092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cs typeface="Consolas" charset="0"/>
              </a:rPr>
              <a:t>pragma</a:t>
            </a:r>
            <a:r>
              <a:rPr lang="en-US" altLang="zh-CN" dirty="0">
                <a:latin typeface="Consolas" panose="020B0609020204030204" pitchFamily="49" charset="0"/>
              </a:rPr>
              <a:t> pack(4)</a:t>
            </a:r>
            <a:endParaRPr lang="en-US" altLang="zh-CN" dirty="0">
              <a:solidFill>
                <a:srgbClr val="B40062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	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表示属性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	Pet(int x=0):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(x) {};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	public: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	Dog(int x=0, int y=0): Pet(x),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(y) 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void </a:t>
            </a:r>
            <a:r>
              <a:rPr lang="en-US" altLang="zh-CN" b="1" dirty="0" err="1">
                <a:solidFill>
                  <a:srgbClr val="0066CC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getSize</a:t>
            </a:r>
            <a:r>
              <a:rPr lang="en-US" altLang="zh-CN" b="1" dirty="0">
                <a:solidFill>
                  <a:srgbClr val="0066CC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(Pet p)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"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Pet</a:t>
            </a:r>
            <a:r>
              <a:rPr lang="zh-CN" altLang="en-US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size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:"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(p)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  <a:p>
            <a:r>
              <a:rPr lang="en-US" altLang="zh-CN" dirty="0" err="1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Pet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"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Pet</a:t>
            </a:r>
            <a:r>
              <a:rPr lang="zh-CN" altLang="en-US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size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:"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(p)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Dog g;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"</a:t>
            </a:r>
            <a:r>
              <a:rPr lang="en-US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Dog</a:t>
            </a:r>
            <a:r>
              <a:rPr lang="zh-CN" altLang="en-US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fi-FI" altLang="zh-CN" dirty="0" err="1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size</a:t>
            </a:r>
            <a:r>
              <a:rPr lang="fi-FI" altLang="zh-CN" dirty="0">
                <a:solidFill>
                  <a:srgbClr val="BA0011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:"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(g)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getSize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(g); 	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对象切片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传参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，数据丢失</a:t>
            </a:r>
            <a:endParaRPr lang="en-US" altLang="zh-CN" dirty="0">
              <a:solidFill>
                <a:srgbClr val="1D8519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p = g;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 		/// 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对象切片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赋值</a:t>
            </a:r>
            <a:r>
              <a:rPr lang="en-US" altLang="zh-CN" dirty="0">
                <a:solidFill>
                  <a:srgbClr val="1D8519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1D8519"/>
                </a:solidFill>
                <a:latin typeface="Consolas" panose="020B0609020204030204" pitchFamily="49" charset="0"/>
              </a:rPr>
              <a:t>，数据丢失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 &lt;&lt;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cs typeface="Consolas" charset="0"/>
              </a:rPr>
              <a:t>"Pet size:"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(p) &lt;&lt;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latin typeface="Consolas" panose="020B0609020204030204" pitchFamily="49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派生类新数据丢失示例</a:t>
            </a:r>
          </a:p>
        </p:txBody>
      </p:sp>
      <p:sp>
        <p:nvSpPr>
          <p:cNvPr id="7" name="矩形 6"/>
          <p:cNvSpPr/>
          <p:nvPr/>
        </p:nvSpPr>
        <p:spPr>
          <a:xfrm>
            <a:off x="7020272" y="4581128"/>
            <a:ext cx="180111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size:4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Dog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size:8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</a:t>
            </a:r>
            <a:r>
              <a:rPr lang="zh-CN" altLang="en-US" b="1" dirty="0">
                <a:solidFill>
                  <a:srgbClr val="00B050"/>
                </a:solidFill>
                <a:latin typeface="AndaleMono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size:4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Pet size:4</a:t>
            </a:r>
          </a:p>
          <a:p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22342" y="4127617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302107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1540" y="200386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E200D"/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iostream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&gt;</a:t>
            </a:r>
            <a:endParaRPr lang="en-US" altLang="zh-CN" dirty="0">
              <a:solidFill>
                <a:srgbClr val="6E200D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namespace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std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/>
              <a:t>#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cs typeface="Consolas" charset="0"/>
              </a:rPr>
              <a:t>pragma</a:t>
            </a:r>
            <a:r>
              <a:rPr lang="en-US" altLang="zh-CN" dirty="0"/>
              <a:t> pack(4)</a:t>
            </a:r>
          </a:p>
          <a:p>
            <a:endParaRPr lang="en-US" altLang="zh-CN" dirty="0">
              <a:solidFill>
                <a:srgbClr val="B4006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表示属性</a:t>
            </a:r>
            <a:endParaRPr lang="en-US" altLang="zh-CN" dirty="0">
              <a:solidFill>
                <a:srgbClr val="008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Pet(int x=0):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(x) 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Dog: </a:t>
            </a:r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{ 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public: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	Dog(int x=0, int y=0): Pet(x),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att_j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(y) {}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r>
              <a:rPr lang="en-U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main() {</a:t>
            </a:r>
            <a:endParaRPr lang="zh-CN" altLang="en-US" dirty="0">
              <a:solidFill>
                <a:srgbClr val="000000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Pet</a:t>
            </a:r>
            <a:r>
              <a:rPr lang="zh-CN" altLang="en-US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p(1);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p.att_i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Dog g(2,3);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&lt;&lt;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 g.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i </a:t>
            </a:r>
            <a:r>
              <a:rPr lang="fi-FI" altLang="zh-CN" dirty="0">
                <a:latin typeface="Consolas" charset="0"/>
                <a:ea typeface="Consolas" charset="0"/>
                <a:cs typeface="Consolas" charset="0"/>
              </a:rPr>
              <a:t>&lt;&lt; " " &lt;&lt; 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g.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</a:t>
            </a:r>
            <a:r>
              <a:rPr lang="en-US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_</a:t>
            </a:r>
            <a:r>
              <a:rPr lang="fi-FI" altLang="zh-CN" dirty="0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j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p = g;</a:t>
            </a:r>
            <a:r>
              <a:rPr lang="en-US" altLang="zh-CN" dirty="0">
                <a:solidFill>
                  <a:srgbClr val="1D8519"/>
                </a:solidFill>
                <a:latin typeface="Menlo-Regular" charset="0"/>
              </a:rPr>
              <a:t> 		/// </a:t>
            </a:r>
            <a:r>
              <a:rPr lang="zh-CN" altLang="en-US" dirty="0">
                <a:solidFill>
                  <a:srgbClr val="1D8519"/>
                </a:solidFill>
                <a:latin typeface="Menlo-Regular" charset="0"/>
              </a:rPr>
              <a:t>对象切片，只赋值基类数据</a:t>
            </a:r>
            <a:endParaRPr lang="en-US" altLang="zh-CN" dirty="0">
              <a:solidFill>
                <a:srgbClr val="000000"/>
              </a:solidFill>
              <a:latin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C00000"/>
                </a:solidFill>
                <a:latin typeface="Consolas" charset="0"/>
                <a:cs typeface="Consolas" charset="0"/>
              </a:rPr>
              <a:t>p.</a:t>
            </a:r>
            <a:r>
              <a:rPr lang="en-US" altLang="zh-CN" dirty="0" err="1">
                <a:solidFill>
                  <a:srgbClr val="BA0011"/>
                </a:solidFill>
                <a:latin typeface="Consolas" charset="0"/>
                <a:ea typeface="Consolas" charset="0"/>
                <a:cs typeface="Consolas" charset="0"/>
              </a:rPr>
              <a:t>att_</a:t>
            </a:r>
            <a:r>
              <a:rPr lang="en-US" altLang="zh-CN" dirty="0" err="1">
                <a:solidFill>
                  <a:srgbClr val="C00000"/>
                </a:solidFill>
                <a:latin typeface="Consolas" charset="0"/>
                <a:cs typeface="Consolas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Consolas" charset="0"/>
                <a:cs typeface="Consolas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&lt;&lt; </a:t>
            </a:r>
            <a:r>
              <a:rPr lang="en-US" altLang="zh-CN" dirty="0" err="1">
                <a:solidFill>
                  <a:srgbClr val="000000"/>
                </a:solidFill>
                <a:latin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cs typeface="Consolas" charset="0"/>
              </a:rPr>
              <a:t>  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cs typeface="Consolas" charset="0"/>
              </a:rPr>
              <a:t>//</a:t>
            </a:r>
            <a:r>
              <a:rPr lang="en-US" altLang="zh-CN" dirty="0" err="1">
                <a:solidFill>
                  <a:srgbClr val="008000"/>
                </a:solidFill>
                <a:latin typeface="Consolas" charset="0"/>
                <a:cs typeface="Consolas" charset="0"/>
              </a:rPr>
              <a:t>cout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8000"/>
                </a:solidFill>
                <a:latin typeface="Consolas" charset="0"/>
                <a:cs typeface="Consolas" charset="0"/>
              </a:rPr>
              <a:t>p.att_j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cs typeface="Consolas" charset="0"/>
              </a:rPr>
              <a:t> &lt;&lt; </a:t>
            </a:r>
            <a:r>
              <a:rPr lang="en-US" altLang="zh-CN" dirty="0" err="1">
                <a:solidFill>
                  <a:srgbClr val="008000"/>
                </a:solidFill>
                <a:latin typeface="Consolas" charset="0"/>
                <a:cs typeface="Consolas" charset="0"/>
              </a:rPr>
              <a:t>endl</a:t>
            </a:r>
            <a:r>
              <a:rPr lang="en-US" altLang="zh-CN" dirty="0">
                <a:solidFill>
                  <a:srgbClr val="008000"/>
                </a:solidFill>
                <a:latin typeface="Consolas" charset="0"/>
                <a:cs typeface="Consolas" charset="0"/>
              </a:rPr>
              <a:t>;  // </a:t>
            </a:r>
            <a:r>
              <a:rPr lang="zh-CN" altLang="en-US" dirty="0">
                <a:solidFill>
                  <a:srgbClr val="008000"/>
                </a:solidFill>
                <a:latin typeface="Consolas" charset="0"/>
                <a:cs typeface="Consolas" charset="0"/>
              </a:rPr>
              <a:t>没有该参数，编译错误</a:t>
            </a:r>
            <a:endParaRPr lang="en-US" altLang="zh-CN" dirty="0">
              <a:solidFill>
                <a:srgbClr val="008000"/>
              </a:solidFill>
              <a:latin typeface="Consolas" charset="0"/>
              <a:cs typeface="Consolas" charset="0"/>
            </a:endParaRPr>
          </a:p>
          <a:p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is-IS" altLang="zh-CN" dirty="0">
                <a:solidFill>
                  <a:srgbClr val="B40062"/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is-IS" altLang="zh-CN" dirty="0"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is-I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;</a:t>
            </a:r>
            <a:endParaRPr lang="en-US" altLang="zh-CN" dirty="0">
              <a:solidFill>
                <a:srgbClr val="008000"/>
              </a:solidFill>
              <a:latin typeface="Consolas" charset="0"/>
              <a:cs typeface="Consolas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68882"/>
            <a:ext cx="7886700" cy="1325563"/>
          </a:xfrm>
        </p:spPr>
        <p:txBody>
          <a:bodyPr/>
          <a:lstStyle/>
          <a:p>
            <a:pPr algn="r"/>
            <a:r>
              <a:rPr kumimoji="1" lang="zh-CN" altLang="en-US" dirty="0">
                <a:solidFill>
                  <a:srgbClr val="0070C0"/>
                </a:solidFill>
              </a:rPr>
              <a:t>派生类新数据丢失示例</a:t>
            </a:r>
          </a:p>
        </p:txBody>
      </p:sp>
      <p:sp>
        <p:nvSpPr>
          <p:cNvPr id="7" name="矩形 6"/>
          <p:cNvSpPr/>
          <p:nvPr/>
        </p:nvSpPr>
        <p:spPr>
          <a:xfrm>
            <a:off x="7335936" y="4581128"/>
            <a:ext cx="1485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1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2 3</a:t>
            </a:r>
          </a:p>
          <a:p>
            <a:r>
              <a:rPr lang="en-US" altLang="zh-CN" b="1" dirty="0">
                <a:solidFill>
                  <a:srgbClr val="00B050"/>
                </a:solidFill>
                <a:latin typeface="AndaleMono" charset="0"/>
              </a:rPr>
              <a:t>2</a:t>
            </a:r>
          </a:p>
          <a:p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05612" y="4119463"/>
            <a:ext cx="141577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运行结果</a:t>
            </a:r>
          </a:p>
        </p:txBody>
      </p:sp>
    </p:spTree>
    <p:extLst>
      <p:ext uri="{BB962C8B-B14F-4D97-AF65-F5344CB8AC3E}">
        <p14:creationId xmlns:p14="http://schemas.microsoft.com/office/powerpoint/2010/main" val="403164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组合与继承" id="{F1B1E50D-EA5B-FC45-8B7A-C66EF2726E6C}" vid="{227C9911-8B80-9A4F-AEB1-49CEC3FCAF2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oop</Template>
  <TotalTime>16854</TotalTime>
  <Words>7601</Words>
  <Application>Microsoft Macintosh PowerPoint</Application>
  <PresentationFormat>全屏显示(4:3)</PresentationFormat>
  <Paragraphs>895</Paragraphs>
  <Slides>49</Slides>
  <Notes>38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3" baseType="lpstr">
      <vt:lpstr>方正姚体</vt:lpstr>
      <vt:lpstr>黑体</vt:lpstr>
      <vt:lpstr>华文楷体</vt:lpstr>
      <vt:lpstr>宋体</vt:lpstr>
      <vt:lpstr>微软雅黑</vt:lpstr>
      <vt:lpstr>Lantinghei SC Demibold</vt:lpstr>
      <vt:lpstr>AndaleMono</vt:lpstr>
      <vt:lpstr>Arial</vt:lpstr>
      <vt:lpstr>Calibri</vt:lpstr>
      <vt:lpstr>Calibri Light</vt:lpstr>
      <vt:lpstr>Consolas</vt:lpstr>
      <vt:lpstr>Menlo-Regular</vt:lpstr>
      <vt:lpstr>Wingdings</vt:lpstr>
      <vt:lpstr>Office 主题</vt:lpstr>
      <vt:lpstr>面向对象程序设计基础 （OOP）</vt:lpstr>
      <vt:lpstr>上期要点回顾</vt:lpstr>
      <vt:lpstr>成员访问权限</vt:lpstr>
      <vt:lpstr>本讲内容提要</vt:lpstr>
      <vt:lpstr>向上类型转换</vt:lpstr>
      <vt:lpstr>对象的向上类型转换</vt:lpstr>
      <vt:lpstr>对象切片</vt:lpstr>
      <vt:lpstr>派生类新数据丢失示例</vt:lpstr>
      <vt:lpstr>派生类新数据丢失示例</vt:lpstr>
      <vt:lpstr>派生类新方法丢失示例</vt:lpstr>
      <vt:lpstr>指针（引用）的向上转换</vt:lpstr>
      <vt:lpstr>引用的向上类型转换</vt:lpstr>
      <vt:lpstr>引用的向上类型转换</vt:lpstr>
      <vt:lpstr>私有继承“照此实现”</vt:lpstr>
      <vt:lpstr>函数调用捆绑</vt:lpstr>
      <vt:lpstr>虚函数</vt:lpstr>
      <vt:lpstr>重写覆盖虚函数</vt:lpstr>
      <vt:lpstr>晚绑定只对 指针和引用有效</vt:lpstr>
      <vt:lpstr>虚函数表</vt:lpstr>
      <vt:lpstr>示例</vt:lpstr>
      <vt:lpstr>存放类型信息</vt:lpstr>
      <vt:lpstr>存放类型信息</vt:lpstr>
      <vt:lpstr>虚函数和构造函数、析构函数</vt:lpstr>
      <vt:lpstr>构造函数调用虚函数</vt:lpstr>
      <vt:lpstr>虚函数和构造函数、析构函数</vt:lpstr>
      <vt:lpstr>虚函数和构造函数、析构函数</vt:lpstr>
      <vt:lpstr>虚析构函数</vt:lpstr>
      <vt:lpstr>虚析构函数</vt:lpstr>
      <vt:lpstr>重载、重写覆盖与重写隐藏</vt:lpstr>
      <vt:lpstr>重写覆盖与重写隐藏</vt:lpstr>
      <vt:lpstr>重载、重写隐藏与重写覆盖</vt:lpstr>
      <vt:lpstr>重写覆盖</vt:lpstr>
      <vt:lpstr>重写覆盖</vt:lpstr>
      <vt:lpstr>Override关键字</vt:lpstr>
      <vt:lpstr>Override关键字</vt:lpstr>
      <vt:lpstr>Override关键字</vt:lpstr>
      <vt:lpstr>Override关键字</vt:lpstr>
      <vt:lpstr>final关键字</vt:lpstr>
      <vt:lpstr>OOP核心思想</vt:lpstr>
      <vt:lpstr>OOP核心思想</vt:lpstr>
      <vt:lpstr>课后阅读</vt:lpstr>
      <vt:lpstr>重写覆盖的条件（课后探究）</vt:lpstr>
      <vt:lpstr>const对重写覆盖 和重写隐藏的影响</vt:lpstr>
      <vt:lpstr>虚函数的返回值（课后探究）</vt:lpstr>
      <vt:lpstr>虚函数的返回值类型（课后探究）</vt:lpstr>
      <vt:lpstr>虚函数返回类型</vt:lpstr>
      <vt:lpstr>使用虚函数实现多态（课后练习）</vt:lpstr>
      <vt:lpstr>结 束</vt:lpstr>
      <vt:lpstr>利用返回值优化提高执行效率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面向对象程序设计基础 （OOP）</dc:title>
  <dc:creator>Microsoft Office 用户</dc:creator>
  <cp:lastModifiedBy>Sunny Song</cp:lastModifiedBy>
  <cp:revision>694</cp:revision>
  <cp:lastPrinted>2021-04-18T14:09:54Z</cp:lastPrinted>
  <dcterms:created xsi:type="dcterms:W3CDTF">2018-01-30T12:02:41Z</dcterms:created>
  <dcterms:modified xsi:type="dcterms:W3CDTF">2025-04-07T02:50:33Z</dcterms:modified>
</cp:coreProperties>
</file>