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4"/>
  </p:notesMasterIdLst>
  <p:handoutMasterIdLst>
    <p:handoutMasterId r:id="rId25"/>
  </p:handoutMasterIdLst>
  <p:sldIdLst>
    <p:sldId id="258" r:id="rId4"/>
    <p:sldId id="456" r:id="rId5"/>
    <p:sldId id="457" r:id="rId6"/>
    <p:sldId id="474" r:id="rId7"/>
    <p:sldId id="475" r:id="rId8"/>
    <p:sldId id="476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9" r:id="rId20"/>
    <p:sldId id="488" r:id="rId21"/>
    <p:sldId id="490" r:id="rId22"/>
    <p:sldId id="491" r:id="rId23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90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公钥基础设施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3.4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获得证书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任何</a:t>
            </a:r>
            <a:r>
              <a:rPr lang="zh-CN" altLang="en-US" dirty="0">
                <a:latin typeface="+mn-ea"/>
              </a:rPr>
              <a:t>可以访问</a:t>
            </a:r>
            <a:r>
              <a:rPr lang="en-US" altLang="zh-CN" dirty="0">
                <a:latin typeface="+mn-ea"/>
              </a:rPr>
              <a:t>CA</a:t>
            </a:r>
            <a:r>
              <a:rPr lang="zh-CN" altLang="en-US" dirty="0">
                <a:latin typeface="+mn-ea"/>
              </a:rPr>
              <a:t>的用户都可以从它获得</a:t>
            </a:r>
            <a:r>
              <a:rPr lang="zh-CN" altLang="en-US" dirty="0" smtClean="0">
                <a:latin typeface="+mn-ea"/>
              </a:rPr>
              <a:t>证书。</a:t>
            </a:r>
            <a:endParaRPr lang="en-US" altLang="zh-CN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只有</a:t>
            </a:r>
            <a:r>
              <a:rPr lang="en-US" altLang="zh-CN" dirty="0">
                <a:latin typeface="+mn-ea"/>
              </a:rPr>
              <a:t>CA</a:t>
            </a:r>
            <a:r>
              <a:rPr lang="zh-CN" altLang="en-US" dirty="0">
                <a:latin typeface="+mn-ea"/>
              </a:rPr>
              <a:t>可以修改</a:t>
            </a:r>
            <a:r>
              <a:rPr lang="zh-CN" altLang="en-US" dirty="0" smtClean="0">
                <a:latin typeface="+mn-ea"/>
              </a:rPr>
              <a:t>证书。</a:t>
            </a:r>
            <a:endParaRPr lang="en-US" altLang="zh-CN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因为不能被伪造，证书可以存放在一个公共字典</a:t>
            </a:r>
            <a:r>
              <a:rPr lang="zh-CN" altLang="en-US" dirty="0" smtClean="0">
                <a:latin typeface="+mn-ea"/>
              </a:rPr>
              <a:t>里。</a:t>
            </a:r>
            <a:endParaRPr lang="en-AU" altLang="zh-CN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3.5 </a:t>
            </a:r>
            <a:r>
              <a:rPr lang="en-AU" altLang="zh-CN" dirty="0" smtClean="0">
                <a:solidFill>
                  <a:srgbClr val="FFFF00"/>
                </a:solidFill>
                <a:latin typeface="+mn-ea"/>
              </a:rPr>
              <a:t>CA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层次结构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如果两个用户共享一个</a:t>
            </a:r>
            <a:r>
              <a:rPr lang="en-US" altLang="zh-CN" sz="2800" dirty="0">
                <a:latin typeface="Times New Roman" panose="02020603050405020304" pitchFamily="18" charset="0"/>
              </a:rPr>
              <a:t>CA</a:t>
            </a:r>
            <a:r>
              <a:rPr lang="zh-CN" altLang="en-US" sz="2800" dirty="0">
                <a:latin typeface="Times New Roman" panose="02020603050405020304" pitchFamily="18" charset="0"/>
              </a:rPr>
              <a:t>，那么假设他们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知道各自</a:t>
            </a:r>
            <a:r>
              <a:rPr lang="zh-CN" altLang="en-US" sz="2800" dirty="0">
                <a:latin typeface="Times New Roman" panose="02020603050405020304" pitchFamily="18" charset="0"/>
              </a:rPr>
              <a:t>的公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钥。否则</a:t>
            </a:r>
            <a:r>
              <a:rPr lang="en-AU" altLang="zh-CN" sz="2800" dirty="0">
                <a:latin typeface="Times New Roman" panose="02020603050405020304" pitchFamily="18" charset="0"/>
              </a:rPr>
              <a:t>CA </a:t>
            </a:r>
            <a:r>
              <a:rPr lang="zh-CN" altLang="en-US" sz="2800" dirty="0">
                <a:latin typeface="Times New Roman" panose="02020603050405020304" pitchFamily="18" charset="0"/>
              </a:rPr>
              <a:t>必须组成一个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层次结构。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用户证书链接层次的成员去验证其它</a:t>
            </a:r>
            <a:r>
              <a:rPr lang="en-AU" altLang="zh-CN" sz="2800" dirty="0">
                <a:latin typeface="Times New Roman" panose="02020603050405020304" pitchFamily="18" charset="0"/>
              </a:rPr>
              <a:t>CA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用户。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每个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的目录入口都包括 前向证书（由其他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生成的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的证书）和反向证书（由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生成的其它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的证书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）。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</a:rPr>
              <a:t>层次结构中，允许所有其他</a:t>
            </a:r>
            <a:r>
              <a:rPr lang="en-US" altLang="zh-CN" sz="2800" dirty="0">
                <a:latin typeface="Times New Roman" panose="02020603050405020304" pitchFamily="18" charset="0"/>
              </a:rPr>
              <a:t>CA</a:t>
            </a:r>
            <a:r>
              <a:rPr lang="zh-CN" altLang="en-US" sz="2800" dirty="0">
                <a:latin typeface="Times New Roman" panose="02020603050405020304" pitchFamily="18" charset="0"/>
              </a:rPr>
              <a:t>的用户通过一个</a:t>
            </a:r>
            <a:r>
              <a:rPr lang="en-US" altLang="zh-CN" sz="2800" dirty="0">
                <a:latin typeface="Times New Roman" panose="02020603050405020304" pitchFamily="18" charset="0"/>
              </a:rPr>
              <a:t>CA</a:t>
            </a:r>
            <a:r>
              <a:rPr lang="zh-CN" altLang="en-US" sz="2800" dirty="0">
                <a:latin typeface="Times New Roman" panose="02020603050405020304" pitchFamily="18" charset="0"/>
              </a:rPr>
              <a:t>验证任何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证书。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4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3.5 </a:t>
            </a:r>
            <a:r>
              <a:rPr lang="en-AU" altLang="zh-CN" dirty="0" smtClean="0">
                <a:solidFill>
                  <a:srgbClr val="FFFF00"/>
                </a:solidFill>
                <a:latin typeface="+mn-ea"/>
              </a:rPr>
              <a:t>CA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层次结构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5768040" y="2420888"/>
            <a:ext cx="360040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5552016" y="270892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552016" y="2708920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H="1">
            <a:off x="5335992" y="2975466"/>
            <a:ext cx="288032" cy="3095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4831936" y="3501008"/>
            <a:ext cx="360040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4399888" y="4055586"/>
            <a:ext cx="288032" cy="3095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344047" y="3404934"/>
            <a:ext cx="497225" cy="621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5762105" y="4027745"/>
            <a:ext cx="497225" cy="621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/>
          <p:cNvSpPr/>
          <p:nvPr/>
        </p:nvSpPr>
        <p:spPr bwMode="auto">
          <a:xfrm>
            <a:off x="5574061" y="3807725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5574061" y="381172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4399888" y="4509120"/>
            <a:ext cx="497225" cy="621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/>
          <p:cNvSpPr/>
          <p:nvPr/>
        </p:nvSpPr>
        <p:spPr bwMode="auto">
          <a:xfrm>
            <a:off x="4629902" y="491191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4629902" y="4915907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615912" y="378904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615912" y="3789040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186098" y="4555867"/>
            <a:ext cx="497225" cy="621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6416112" y="495865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6416112" y="4962654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992119" y="443053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5992119" y="4434532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5119968" y="323046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5119968" y="3234462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 flipH="1">
            <a:off x="3910434" y="4554334"/>
            <a:ext cx="360040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椭圆 56"/>
          <p:cNvSpPr/>
          <p:nvPr/>
        </p:nvSpPr>
        <p:spPr bwMode="auto">
          <a:xfrm>
            <a:off x="3679808" y="489064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3679808" y="4890646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4183864" y="431058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4183864" y="4314582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4232920" y="2564904"/>
            <a:ext cx="86409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U&lt;&lt;V&gt;&gt;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V&lt;&lt;U&gt;&gt;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5792216" y="3140968"/>
            <a:ext cx="88897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&lt;&lt;Y&gt;&gt;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Y&lt;&lt;V&gt;&gt;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6414778" y="3865057"/>
            <a:ext cx="914486" cy="7386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&lt;&lt;Z&gt;&gt;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Z&lt;&lt;Y&gt;&gt;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Z&lt;&lt;X&gt;&gt;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6375513" y="5353471"/>
            <a:ext cx="1008112" cy="3077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&lt;&lt;B&gt;&gt;</a:t>
            </a:r>
          </a:p>
        </p:txBody>
      </p:sp>
      <p:sp>
        <p:nvSpPr>
          <p:cNvPr id="66" name="TextBox 6"/>
          <p:cNvSpPr txBox="1">
            <a:spLocks noChangeArrowheads="1"/>
          </p:cNvSpPr>
          <p:nvPr/>
        </p:nvSpPr>
        <p:spPr bwMode="auto">
          <a:xfrm>
            <a:off x="4313072" y="5373216"/>
            <a:ext cx="1008112" cy="3077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&lt;&lt;A&gt;&gt;</a:t>
            </a:r>
          </a:p>
        </p:txBody>
      </p: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2986739" y="5356503"/>
            <a:ext cx="1008112" cy="3077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&lt;&lt;C&gt;&gt;</a:t>
            </a:r>
          </a:p>
        </p:txBody>
      </p:sp>
      <p:sp>
        <p:nvSpPr>
          <p:cNvPr id="68" name="TextBox 6"/>
          <p:cNvSpPr txBox="1">
            <a:spLocks noChangeArrowheads="1"/>
          </p:cNvSpPr>
          <p:nvPr/>
        </p:nvSpPr>
        <p:spPr bwMode="auto">
          <a:xfrm>
            <a:off x="2986739" y="3741746"/>
            <a:ext cx="950703" cy="7386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W&lt;&lt;X&gt;&gt;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X&lt;&lt;W&gt;&gt;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X&lt;&lt;Z&gt;&gt;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"/>
          <p:cNvSpPr txBox="1">
            <a:spLocks noChangeArrowheads="1"/>
          </p:cNvSpPr>
          <p:nvPr/>
        </p:nvSpPr>
        <p:spPr bwMode="auto">
          <a:xfrm>
            <a:off x="3656856" y="3140968"/>
            <a:ext cx="915341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V&lt;&lt;W&gt;&gt;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W&lt;&lt;V&gt;&gt;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/>
          <p:cNvCxnSpPr>
            <a:endCxn id="53" idx="0"/>
          </p:cNvCxnSpPr>
          <p:nvPr/>
        </p:nvCxnSpPr>
        <p:spPr bwMode="auto">
          <a:xfrm>
            <a:off x="5097016" y="3088124"/>
            <a:ext cx="166968" cy="146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连接符 80"/>
          <p:cNvCxnSpPr>
            <a:stCxn id="39" idx="0"/>
            <a:endCxn id="69" idx="3"/>
          </p:cNvCxnSpPr>
          <p:nvPr/>
        </p:nvCxnSpPr>
        <p:spPr bwMode="auto">
          <a:xfrm flipH="1" flipV="1">
            <a:off x="4572197" y="3402578"/>
            <a:ext cx="187731" cy="386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/>
          <p:cNvCxnSpPr>
            <a:stCxn id="59" idx="0"/>
            <a:endCxn id="68" idx="3"/>
          </p:cNvCxnSpPr>
          <p:nvPr/>
        </p:nvCxnSpPr>
        <p:spPr bwMode="auto">
          <a:xfrm flipH="1" flipV="1">
            <a:off x="3937442" y="4111078"/>
            <a:ext cx="390438" cy="199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连接符 87"/>
          <p:cNvCxnSpPr>
            <a:stCxn id="67" idx="0"/>
            <a:endCxn id="58" idx="1"/>
          </p:cNvCxnSpPr>
          <p:nvPr/>
        </p:nvCxnSpPr>
        <p:spPr bwMode="auto">
          <a:xfrm flipV="1">
            <a:off x="3490795" y="5059923"/>
            <a:ext cx="189013" cy="296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/>
          <p:cNvCxnSpPr>
            <a:stCxn id="66" idx="0"/>
          </p:cNvCxnSpPr>
          <p:nvPr/>
        </p:nvCxnSpPr>
        <p:spPr bwMode="auto">
          <a:xfrm flipH="1" flipV="1">
            <a:off x="4736976" y="5182454"/>
            <a:ext cx="80152" cy="1907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连接符 97"/>
          <p:cNvCxnSpPr>
            <a:stCxn id="65" idx="0"/>
            <a:endCxn id="43" idx="6"/>
          </p:cNvCxnSpPr>
          <p:nvPr/>
        </p:nvCxnSpPr>
        <p:spPr bwMode="auto">
          <a:xfrm flipH="1" flipV="1">
            <a:off x="6704144" y="5102674"/>
            <a:ext cx="175425" cy="25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>
            <a:stCxn id="48" idx="6"/>
            <a:endCxn id="64" idx="1"/>
          </p:cNvCxnSpPr>
          <p:nvPr/>
        </p:nvCxnSpPr>
        <p:spPr bwMode="auto">
          <a:xfrm flipV="1">
            <a:off x="6280151" y="4234389"/>
            <a:ext cx="134627" cy="340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/>
          <p:cNvCxnSpPr>
            <a:stCxn id="32" idx="0"/>
            <a:endCxn id="63" idx="2"/>
          </p:cNvCxnSpPr>
          <p:nvPr/>
        </p:nvCxnSpPr>
        <p:spPr bwMode="auto">
          <a:xfrm flipV="1">
            <a:off x="5718077" y="3664188"/>
            <a:ext cx="518627" cy="147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0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3.6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证书撤销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证书包含一个</a:t>
            </a:r>
            <a:r>
              <a:rPr lang="zh-CN" altLang="en-US" sz="2800" dirty="0" smtClean="0">
                <a:latin typeface="+mn-ea"/>
              </a:rPr>
              <a:t>有效期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可能</a:t>
            </a:r>
            <a:r>
              <a:rPr lang="zh-CN" altLang="en-US" sz="2800" dirty="0">
                <a:latin typeface="+mn-ea"/>
              </a:rPr>
              <a:t>需要在过期前将其撤销</a:t>
            </a:r>
            <a:r>
              <a:rPr lang="en-US" altLang="zh-CN" sz="2800" dirty="0">
                <a:latin typeface="+mn-ea"/>
              </a:rPr>
              <a:t>, </a:t>
            </a:r>
            <a:r>
              <a:rPr lang="zh-CN" altLang="en-US" sz="2800" dirty="0">
                <a:latin typeface="+mn-ea"/>
              </a:rPr>
              <a:t>例如：</a:t>
            </a:r>
            <a:endParaRPr lang="en-US" altLang="zh-CN" sz="2800" dirty="0">
              <a:latin typeface="+mn-ea"/>
            </a:endParaRPr>
          </a:p>
          <a:p>
            <a:pPr marL="97200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用户的私钥被认为已泄露</a:t>
            </a:r>
            <a:endParaRPr lang="en-AU" altLang="zh-CN" sz="2500" b="1" dirty="0">
              <a:latin typeface="+mn-ea"/>
              <a:ea typeface="+mn-ea"/>
            </a:endParaRPr>
          </a:p>
          <a:p>
            <a:pPr marL="97200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用户不再被</a:t>
            </a:r>
            <a:r>
              <a:rPr lang="en-US" altLang="zh-CN" sz="2500" b="1" dirty="0">
                <a:latin typeface="+mn-ea"/>
                <a:ea typeface="+mn-ea"/>
              </a:rPr>
              <a:t>CA</a:t>
            </a:r>
            <a:r>
              <a:rPr lang="zh-CN" altLang="en-US" sz="2500" b="1" dirty="0">
                <a:latin typeface="+mn-ea"/>
                <a:ea typeface="+mn-ea"/>
              </a:rPr>
              <a:t>信任</a:t>
            </a:r>
            <a:endParaRPr lang="en-AU" altLang="zh-CN" sz="2500" b="1" dirty="0">
              <a:latin typeface="+mn-ea"/>
              <a:ea typeface="+mn-ea"/>
            </a:endParaRPr>
          </a:p>
          <a:p>
            <a:pPr marL="97200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en-AU" altLang="zh-CN" sz="2500" b="1" dirty="0">
                <a:latin typeface="+mn-ea"/>
                <a:ea typeface="+mn-ea"/>
              </a:rPr>
              <a:t>CA</a:t>
            </a:r>
            <a:r>
              <a:rPr lang="zh-CN" altLang="en-US" sz="2500" b="1" dirty="0">
                <a:latin typeface="+mn-ea"/>
                <a:ea typeface="+mn-ea"/>
              </a:rPr>
              <a:t>的证书被认为已泄露</a:t>
            </a:r>
            <a:endParaRPr lang="en-AU" altLang="zh-CN" sz="2500" b="1" dirty="0">
              <a:latin typeface="+mn-ea"/>
              <a:ea typeface="+mn-ea"/>
            </a:endParaRPr>
          </a:p>
          <a:p>
            <a:pPr marL="609600" indent="-609600" eaLnBrk="1" hangingPunct="1"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每个</a:t>
            </a:r>
            <a:r>
              <a:rPr lang="en-US" altLang="zh-CN" sz="2800" dirty="0">
                <a:latin typeface="+mn-ea"/>
              </a:rPr>
              <a:t>CA</a:t>
            </a:r>
            <a:r>
              <a:rPr lang="zh-CN" altLang="en-US" sz="2800" dirty="0">
                <a:latin typeface="+mn-ea"/>
              </a:rPr>
              <a:t>都维护被撤销证书的列表</a:t>
            </a:r>
            <a:r>
              <a:rPr lang="en-US" altLang="zh-CN" sz="2800" dirty="0">
                <a:latin typeface="+mn-ea"/>
              </a:rPr>
              <a:t>(CRL</a:t>
            </a:r>
            <a:r>
              <a:rPr lang="en-US" altLang="zh-CN" sz="2800" dirty="0" smtClean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marL="609600" indent="-609600" eaLnBrk="1" hangingPunct="1"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用户应该使用</a:t>
            </a:r>
            <a:r>
              <a:rPr lang="en-US" altLang="zh-CN" sz="2800" dirty="0">
                <a:latin typeface="+mn-ea"/>
              </a:rPr>
              <a:t>CA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 smtClean="0">
                <a:latin typeface="+mn-ea"/>
              </a:rPr>
              <a:t>CRL</a:t>
            </a:r>
            <a:r>
              <a:rPr lang="zh-CN" altLang="en-US" sz="2800" dirty="0" smtClean="0">
                <a:latin typeface="+mn-ea"/>
              </a:rPr>
              <a:t>检查证书是否被撤销。</a:t>
            </a:r>
            <a:endParaRPr lang="en-AU" altLang="zh-CN" sz="2800" dirty="0"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89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3.7 X.509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额外的信息应该被包含在证书</a:t>
            </a:r>
            <a:r>
              <a:rPr lang="zh-CN" altLang="en-US" sz="2800" dirty="0" smtClean="0">
                <a:latin typeface="+mn-ea"/>
              </a:rPr>
              <a:t>里，</a:t>
            </a:r>
            <a:r>
              <a:rPr lang="zh-CN" altLang="en-US" sz="2800" dirty="0">
                <a:latin typeface="+mn-ea"/>
              </a:rPr>
              <a:t>而不是继续在固定的格式上添加新的域</a:t>
            </a:r>
            <a:endParaRPr lang="en-AU" altLang="zh-CN" sz="2800" dirty="0">
              <a:latin typeface="+mn-ea"/>
            </a:endParaRP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en-AU" altLang="zh-CN" sz="2500" b="1" dirty="0" smtClean="0">
                <a:latin typeface="+mn-ea"/>
                <a:ea typeface="+mn-ea"/>
              </a:rPr>
              <a:t>email/URL</a:t>
            </a:r>
            <a:r>
              <a:rPr lang="en-AU" altLang="zh-CN" sz="2500" b="1" dirty="0">
                <a:latin typeface="+mn-ea"/>
                <a:ea typeface="+mn-ea"/>
              </a:rPr>
              <a:t>, </a:t>
            </a:r>
            <a:r>
              <a:rPr lang="zh-CN" altLang="en-US" sz="2500" b="1" dirty="0">
                <a:latin typeface="+mn-ea"/>
                <a:ea typeface="+mn-ea"/>
              </a:rPr>
              <a:t>策略详细</a:t>
            </a:r>
            <a:r>
              <a:rPr lang="en-AU" altLang="zh-CN" sz="2500" b="1" dirty="0">
                <a:latin typeface="+mn-ea"/>
                <a:ea typeface="+mn-ea"/>
              </a:rPr>
              <a:t>, </a:t>
            </a:r>
            <a:r>
              <a:rPr lang="zh-CN" altLang="en-US" sz="2500" b="1" dirty="0">
                <a:latin typeface="+mn-ea"/>
                <a:ea typeface="+mn-ea"/>
              </a:rPr>
              <a:t>使用限制</a:t>
            </a:r>
            <a:endParaRPr lang="en-AU" altLang="zh-CN" sz="25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扩展</a:t>
            </a:r>
            <a:r>
              <a:rPr lang="zh-CN" altLang="en-US" sz="2800" dirty="0">
                <a:latin typeface="+mn-ea"/>
              </a:rPr>
              <a:t>包含</a:t>
            </a:r>
            <a:r>
              <a:rPr lang="en-US" altLang="zh-CN" sz="2800" dirty="0">
                <a:latin typeface="+mn-ea"/>
              </a:rPr>
              <a:t>:</a:t>
            </a: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扩展标识符</a:t>
            </a:r>
            <a:endParaRPr lang="en-US" altLang="zh-CN" sz="2500" b="1" dirty="0">
              <a:latin typeface="+mn-ea"/>
              <a:ea typeface="+mn-ea"/>
            </a:endParaRP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危险指标</a:t>
            </a:r>
            <a:endParaRPr lang="en-US" altLang="zh-CN" sz="2500" b="1" dirty="0">
              <a:latin typeface="+mn-ea"/>
              <a:ea typeface="+mn-ea"/>
            </a:endParaRP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扩展值</a:t>
            </a:r>
            <a:endParaRPr lang="en-AU" altLang="zh-CN" sz="2500" b="1" dirty="0">
              <a:latin typeface="+mn-ea"/>
              <a:ea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72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3.7 X.509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扩展</a:t>
            </a:r>
            <a:r>
              <a:rPr lang="zh-CN" altLang="en-US" dirty="0">
                <a:latin typeface="+mn-ea"/>
              </a:rPr>
              <a:t>包含</a:t>
            </a:r>
            <a:r>
              <a:rPr lang="en-US" altLang="zh-CN" dirty="0">
                <a:latin typeface="+mn-ea"/>
              </a:rPr>
              <a:t>:</a:t>
            </a:r>
          </a:p>
          <a:p>
            <a:pPr marL="9144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密钥和策略信息</a:t>
            </a:r>
            <a:r>
              <a:rPr lang="en-US" altLang="zh-CN" sz="2600" dirty="0" smtClean="0">
                <a:latin typeface="+mn-ea"/>
              </a:rPr>
              <a:t>:</a:t>
            </a:r>
            <a:r>
              <a:rPr lang="zh-CN" altLang="en-US" sz="2600" dirty="0">
                <a:latin typeface="+mn-ea"/>
              </a:rPr>
              <a:t>传送关于主体与发放者密钥的附加信息和证书策略指示</a:t>
            </a:r>
            <a:r>
              <a:rPr lang="zh-CN" altLang="en-US" sz="2600" dirty="0" smtClean="0">
                <a:latin typeface="+mn-ea"/>
              </a:rPr>
              <a:t>符。</a:t>
            </a:r>
            <a:endParaRPr lang="en-US" altLang="zh-CN" sz="2600" dirty="0">
              <a:latin typeface="+mn-ea"/>
            </a:endParaRPr>
          </a:p>
          <a:p>
            <a:pPr marL="9144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证书主体和证书发放者</a:t>
            </a:r>
            <a:r>
              <a:rPr lang="zh-CN" altLang="en-US" sz="2600" dirty="0" smtClean="0">
                <a:latin typeface="+mn-ea"/>
              </a:rPr>
              <a:t>属性</a:t>
            </a:r>
            <a:r>
              <a:rPr lang="en-US" altLang="zh-CN" sz="2600" dirty="0" smtClean="0">
                <a:latin typeface="+mn-ea"/>
              </a:rPr>
              <a:t>:</a:t>
            </a:r>
            <a:r>
              <a:rPr lang="zh-CN" altLang="en-US" sz="2600" b="1" dirty="0" smtClean="0">
                <a:latin typeface="+mn-ea"/>
                <a:ea typeface="+mn-ea"/>
                <a:cs typeface="+mn-cs"/>
              </a:rPr>
              <a:t>支持</a:t>
            </a:r>
            <a:r>
              <a:rPr lang="zh-CN" altLang="en-US" sz="2600" b="1" dirty="0">
                <a:latin typeface="+mn-ea"/>
                <a:ea typeface="+mn-ea"/>
                <a:cs typeface="+mn-cs"/>
              </a:rPr>
              <a:t>可选择的名称，发放者可选择的名称，主体目录</a:t>
            </a:r>
            <a:r>
              <a:rPr lang="zh-CN" altLang="en-US" sz="2600" b="1" dirty="0" smtClean="0">
                <a:latin typeface="+mn-ea"/>
                <a:ea typeface="+mn-ea"/>
                <a:cs typeface="+mn-cs"/>
              </a:rPr>
              <a:t>属性。</a:t>
            </a:r>
            <a:endParaRPr lang="en-US" altLang="zh-CN" sz="2600" b="1" dirty="0">
              <a:latin typeface="+mn-ea"/>
              <a:ea typeface="+mn-ea"/>
              <a:cs typeface="+mn-cs"/>
            </a:endParaRPr>
          </a:p>
          <a:p>
            <a:pPr marL="9144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认证路径</a:t>
            </a:r>
            <a:r>
              <a:rPr lang="zh-CN" altLang="en-US" sz="2600" dirty="0" smtClean="0">
                <a:latin typeface="+mn-ea"/>
              </a:rPr>
              <a:t>约束：</a:t>
            </a:r>
            <a:r>
              <a:rPr lang="zh-CN" altLang="en-US" sz="2600" b="1" dirty="0" smtClean="0">
                <a:latin typeface="+mn-ea"/>
                <a:ea typeface="+mn-ea"/>
                <a:cs typeface="+mn-cs"/>
              </a:rPr>
              <a:t>允许</a:t>
            </a:r>
            <a:r>
              <a:rPr lang="zh-CN" altLang="en-US" sz="2600" b="1" dirty="0">
                <a:latin typeface="+mn-ea"/>
                <a:ea typeface="+mn-ea"/>
                <a:cs typeface="+mn-cs"/>
              </a:rPr>
              <a:t>在</a:t>
            </a:r>
            <a:r>
              <a:rPr lang="en-US" altLang="zh-CN" sz="2600" b="1" dirty="0">
                <a:latin typeface="+mn-ea"/>
                <a:ea typeface="+mn-ea"/>
                <a:cs typeface="+mn-cs"/>
              </a:rPr>
              <a:t>CA</a:t>
            </a:r>
            <a:r>
              <a:rPr lang="zh-CN" altLang="en-US" sz="2600" b="1" dirty="0">
                <a:latin typeface="+mn-ea"/>
                <a:ea typeface="+mn-ea"/>
                <a:cs typeface="+mn-cs"/>
              </a:rPr>
              <a:t>发放给</a:t>
            </a:r>
            <a:r>
              <a:rPr lang="en-US" altLang="zh-CN" sz="2600" b="1" dirty="0">
                <a:latin typeface="+mn-ea"/>
                <a:ea typeface="+mn-ea"/>
                <a:cs typeface="+mn-cs"/>
              </a:rPr>
              <a:t>CA</a:t>
            </a:r>
            <a:r>
              <a:rPr lang="zh-CN" altLang="en-US" sz="2600" b="1" dirty="0">
                <a:latin typeface="+mn-ea"/>
                <a:ea typeface="+mn-ea"/>
                <a:cs typeface="+mn-cs"/>
              </a:rPr>
              <a:t>的证书中包括约束</a:t>
            </a:r>
            <a:r>
              <a:rPr lang="zh-CN" altLang="en-US" sz="2600" b="1" dirty="0" smtClean="0">
                <a:latin typeface="+mn-ea"/>
                <a:ea typeface="+mn-ea"/>
                <a:cs typeface="+mn-cs"/>
              </a:rPr>
              <a:t>规定。</a:t>
            </a:r>
            <a:endParaRPr lang="en-AU" altLang="zh-CN" sz="2600" b="1" dirty="0">
              <a:latin typeface="+mn-ea"/>
              <a:ea typeface="+mn-ea"/>
              <a:cs typeface="+mn-cs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5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公钥基础</a:t>
            </a:r>
            <a:r>
              <a:rPr lang="zh-CN" altLang="en-US" sz="6000" dirty="0" smtClean="0"/>
              <a:t>设施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什么是公钥基础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设施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</a:rPr>
              <a:t>公钥基础设施（</a:t>
            </a:r>
            <a:r>
              <a:rPr lang="en-US" altLang="zh-CN" dirty="0" smtClean="0">
                <a:latin typeface="+mn-ea"/>
              </a:rPr>
              <a:t>PKI</a:t>
            </a:r>
            <a:r>
              <a:rPr lang="zh-CN" altLang="en-US" dirty="0" smtClean="0">
                <a:latin typeface="+mn-ea"/>
              </a:rPr>
              <a:t>）定义为基于非对称密码体制的用来生成、管理、存储、分配和撤销数字证书的一套硬件、软件、人员、策略和过程。开发一个</a:t>
            </a:r>
            <a:r>
              <a:rPr lang="en-US" altLang="zh-CN" dirty="0" smtClean="0">
                <a:latin typeface="+mn-ea"/>
              </a:rPr>
              <a:t>PKI</a:t>
            </a:r>
            <a:r>
              <a:rPr lang="zh-CN" altLang="en-US" dirty="0" smtClean="0">
                <a:latin typeface="+mn-ea"/>
              </a:rPr>
              <a:t>的主要目标希望安全、方便和高效获取公钥。</a:t>
            </a:r>
            <a:endParaRPr lang="en-AU" altLang="zh-CN" sz="2600" b="1" dirty="0">
              <a:latin typeface="+mn-ea"/>
              <a:ea typeface="+mn-ea"/>
              <a:cs typeface="+mn-cs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3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公钥基础</a:t>
            </a:r>
            <a:r>
              <a:rPr lang="zh-CN" altLang="en-US" sz="6000" dirty="0" smtClean="0"/>
              <a:t>设施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公钥基础设施的主要要素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端实体</a:t>
            </a:r>
            <a:r>
              <a:rPr lang="zh-CN" altLang="en-US" sz="2600" dirty="0" smtClean="0">
                <a:latin typeface="+mn-ea"/>
              </a:rPr>
              <a:t>：表示终端用户、设备或者其它实体。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认证中心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</a:rPr>
              <a:t>(CA)</a:t>
            </a:r>
            <a:r>
              <a:rPr lang="zh-CN" altLang="en-US" sz="2600" dirty="0" smtClean="0">
                <a:latin typeface="+mn-ea"/>
              </a:rPr>
              <a:t>：证书的发放者。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注册中心（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</a:rPr>
              <a:t>RA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600" dirty="0" smtClean="0">
                <a:latin typeface="+mn-ea"/>
              </a:rPr>
              <a:t>：可选部分，负责端实体的注册过程。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撤销证书列表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</a:rPr>
              <a:t>(CRL)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发放者</a:t>
            </a:r>
            <a:r>
              <a:rPr lang="zh-CN" altLang="en-US" sz="2600" dirty="0" smtClean="0">
                <a:latin typeface="+mn-ea"/>
              </a:rPr>
              <a:t>：可选部分，代理</a:t>
            </a:r>
            <a:r>
              <a:rPr lang="en-US" altLang="zh-CN" sz="2600" dirty="0" smtClean="0">
                <a:latin typeface="+mn-ea"/>
              </a:rPr>
              <a:t>CA</a:t>
            </a:r>
            <a:r>
              <a:rPr lang="zh-CN" altLang="en-US" sz="2600" dirty="0" smtClean="0">
                <a:latin typeface="+mn-ea"/>
              </a:rPr>
              <a:t>发布</a:t>
            </a:r>
            <a:r>
              <a:rPr lang="en-US" altLang="zh-CN" sz="2600" dirty="0" smtClean="0">
                <a:latin typeface="+mn-ea"/>
              </a:rPr>
              <a:t>CRL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存储库</a:t>
            </a:r>
            <a:r>
              <a:rPr lang="zh-CN" altLang="en-US" sz="2600" dirty="0" smtClean="0">
                <a:latin typeface="+mn-ea"/>
              </a:rPr>
              <a:t>：用来存储证书和</a:t>
            </a:r>
            <a:r>
              <a:rPr lang="en-US" altLang="zh-CN" sz="2600" dirty="0" smtClean="0">
                <a:latin typeface="+mn-ea"/>
              </a:rPr>
              <a:t>CRL</a:t>
            </a:r>
            <a:r>
              <a:rPr lang="zh-CN" altLang="en-US" sz="2600" dirty="0" smtClean="0">
                <a:latin typeface="+mn-ea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公钥基础</a:t>
            </a:r>
            <a:r>
              <a:rPr lang="zh-CN" altLang="en-US" sz="6000" dirty="0" smtClean="0"/>
              <a:t>设施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公钥基础设施模型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05128" y="3284984"/>
            <a:ext cx="8640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端实体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00672" y="2996952"/>
            <a:ext cx="547569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94436" y="3068960"/>
            <a:ext cx="36004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证书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存储库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2548241" y="249289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548241" y="5157192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2548241" y="2492896"/>
            <a:ext cx="964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3512840" y="249289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3512840" y="2996952"/>
            <a:ext cx="5040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8553400" y="2996952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3584848" y="5517232"/>
            <a:ext cx="4968552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2548241" y="5805263"/>
            <a:ext cx="10366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3584848" y="5517232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603676" y="2492896"/>
            <a:ext cx="864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PKI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用户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2576736" y="5282044"/>
            <a:ext cx="940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PKI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管理实体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548834" y="4358865"/>
            <a:ext cx="92444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认证中心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6969224" y="5037285"/>
            <a:ext cx="92444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认证中心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6753200" y="3592761"/>
            <a:ext cx="0" cy="76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7185248" y="4666642"/>
            <a:ext cx="0" cy="370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7257255" y="4705399"/>
            <a:ext cx="9143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交叉认证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6800082" y="3718773"/>
            <a:ext cx="16093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注册、初始化、认证、密钥对恢复、密钥对更新、撤销请求</a:t>
            </a:r>
            <a:endParaRPr lang="en-US" altLang="zh-CN" sz="12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/>
          <p:cNvCxnSpPr/>
          <p:nvPr/>
        </p:nvCxnSpPr>
        <p:spPr bwMode="auto">
          <a:xfrm flipH="1" flipV="1">
            <a:off x="2548240" y="3718773"/>
            <a:ext cx="600516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>
            <a:stCxn id="7" idx="1"/>
          </p:cNvCxnSpPr>
          <p:nvPr/>
        </p:nvCxnSpPr>
        <p:spPr bwMode="auto">
          <a:xfrm flipH="1" flipV="1">
            <a:off x="2548240" y="3429000"/>
            <a:ext cx="3556888" cy="9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3743112" y="3995192"/>
            <a:ext cx="106587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注册中心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50" idx="1"/>
          </p:cNvCxnSpPr>
          <p:nvPr/>
        </p:nvCxnSpPr>
        <p:spPr bwMode="auto">
          <a:xfrm flipH="1" flipV="1">
            <a:off x="2545916" y="4149080"/>
            <a:ext cx="11971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肘形连接符 53"/>
          <p:cNvCxnSpPr>
            <a:endCxn id="50" idx="3"/>
          </p:cNvCxnSpPr>
          <p:nvPr/>
        </p:nvCxnSpPr>
        <p:spPr bwMode="auto">
          <a:xfrm rot="10800000" flipV="1">
            <a:off x="4808984" y="3592761"/>
            <a:ext cx="1512168" cy="556320"/>
          </a:xfrm>
          <a:prstGeom prst="bentConnector3">
            <a:avLst>
              <a:gd name="adj1" fmla="val -33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34" idx="1"/>
          </p:cNvCxnSpPr>
          <p:nvPr/>
        </p:nvCxnSpPr>
        <p:spPr bwMode="auto">
          <a:xfrm flipH="1" flipV="1">
            <a:off x="2545916" y="4509120"/>
            <a:ext cx="4002918" cy="3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4319536" y="4859287"/>
            <a:ext cx="120952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发放者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" name="TextBox 6"/>
          <p:cNvSpPr txBox="1">
            <a:spLocks noChangeArrowheads="1"/>
          </p:cNvSpPr>
          <p:nvPr/>
        </p:nvSpPr>
        <p:spPr bwMode="auto">
          <a:xfrm>
            <a:off x="3622647" y="3129353"/>
            <a:ext cx="16183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证书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撤销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2593012" y="3861048"/>
            <a:ext cx="1196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证书发放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4872141" y="4201343"/>
            <a:ext cx="138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证书</a:t>
            </a:r>
            <a:r>
              <a:rPr lang="en-US" altLang="zh-CN" sz="1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发放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58" idx="1"/>
          </p:cNvCxnSpPr>
          <p:nvPr/>
        </p:nvCxnSpPr>
        <p:spPr bwMode="auto">
          <a:xfrm flipH="1">
            <a:off x="2545916" y="5013176"/>
            <a:ext cx="17736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肘形连接符 64"/>
          <p:cNvCxnSpPr/>
          <p:nvPr/>
        </p:nvCxnSpPr>
        <p:spPr bwMode="auto">
          <a:xfrm rot="10800000" flipV="1">
            <a:off x="5529065" y="4672671"/>
            <a:ext cx="1269398" cy="352560"/>
          </a:xfrm>
          <a:prstGeom prst="bentConnector3">
            <a:avLst>
              <a:gd name="adj1" fmla="val 9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"/>
          <p:cNvSpPr txBox="1">
            <a:spLocks noChangeArrowheads="1"/>
          </p:cNvSpPr>
          <p:nvPr/>
        </p:nvSpPr>
        <p:spPr bwMode="auto">
          <a:xfrm>
            <a:off x="2841261" y="4684204"/>
            <a:ext cx="138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发放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6"/>
          <p:cNvSpPr txBox="1">
            <a:spLocks noChangeArrowheads="1"/>
          </p:cNvSpPr>
          <p:nvPr/>
        </p:nvSpPr>
        <p:spPr bwMode="auto">
          <a:xfrm>
            <a:off x="4088904" y="5733256"/>
            <a:ext cx="2644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PKIX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架构模型</a:t>
            </a:r>
          </a:p>
        </p:txBody>
      </p:sp>
    </p:spTree>
    <p:extLst>
      <p:ext uri="{BB962C8B-B14F-4D97-AF65-F5344CB8AC3E}">
        <p14:creationId xmlns:p14="http://schemas.microsoft.com/office/powerpoint/2010/main" val="24614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公钥基础</a:t>
            </a:r>
            <a:r>
              <a:rPr lang="zh-CN" altLang="en-US" sz="6000" dirty="0" smtClean="0"/>
              <a:t>设施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13854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公钥基础设施管理作用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600" dirty="0">
                <a:latin typeface="+mn-ea"/>
              </a:rPr>
              <a:t>公钥基础</a:t>
            </a:r>
            <a:r>
              <a:rPr lang="zh-CN" altLang="en-US" sz="2600" dirty="0" smtClean="0">
                <a:latin typeface="+mn-ea"/>
              </a:rPr>
              <a:t>设施的管理功能包括：</a:t>
            </a:r>
            <a:endParaRPr lang="en-US" altLang="zh-CN" sz="2600" dirty="0" smtClean="0">
              <a:latin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注册</a:t>
            </a:r>
            <a:r>
              <a:rPr lang="zh-CN" altLang="en-US" sz="2600" b="1" dirty="0" smtClean="0">
                <a:latin typeface="+mn-ea"/>
                <a:ea typeface="+mn-ea"/>
              </a:rPr>
              <a:t>：让</a:t>
            </a:r>
            <a:r>
              <a:rPr lang="en-US" altLang="zh-CN" sz="2600" b="1" dirty="0" smtClean="0">
                <a:latin typeface="+mn-ea"/>
                <a:ea typeface="+mn-ea"/>
              </a:rPr>
              <a:t>CA</a:t>
            </a:r>
            <a:r>
              <a:rPr lang="zh-CN" altLang="en-US" sz="2600" b="1" dirty="0" smtClean="0">
                <a:latin typeface="+mn-ea"/>
                <a:ea typeface="+mn-ea"/>
              </a:rPr>
              <a:t>知道端实体。</a:t>
            </a:r>
            <a:endParaRPr lang="en-US" altLang="zh-CN" sz="2600" b="1" dirty="0"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初始化</a:t>
            </a:r>
            <a:r>
              <a:rPr lang="zh-CN" altLang="en-US" sz="2600" b="1" dirty="0" smtClean="0">
                <a:latin typeface="+mn-ea"/>
                <a:ea typeface="+mn-ea"/>
              </a:rPr>
              <a:t>：客户端安装密钥资料。</a:t>
            </a:r>
            <a:endParaRPr lang="en-US" altLang="zh-CN" sz="2600" b="1" dirty="0"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认证</a:t>
            </a:r>
            <a:r>
              <a:rPr lang="zh-CN" altLang="en-US" sz="2600" b="1" dirty="0" smtClean="0">
                <a:latin typeface="+mn-ea"/>
              </a:rPr>
              <a:t>：</a:t>
            </a:r>
            <a:r>
              <a:rPr lang="en-US" altLang="zh-CN" sz="2600" b="1" dirty="0" smtClean="0">
                <a:latin typeface="+mn-ea"/>
              </a:rPr>
              <a:t>CA</a:t>
            </a:r>
            <a:r>
              <a:rPr lang="zh-CN" altLang="en-US" sz="2600" b="1" dirty="0" smtClean="0">
                <a:latin typeface="+mn-ea"/>
              </a:rPr>
              <a:t>为一个用户的公钥发放一个证书过程。</a:t>
            </a:r>
            <a:endParaRPr lang="en-US" altLang="zh-CN" sz="2600" b="1" dirty="0"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密钥对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恢复</a:t>
            </a:r>
            <a:r>
              <a:rPr lang="zh-CN" altLang="en-US" sz="2600" b="1" dirty="0" smtClean="0">
                <a:latin typeface="+mn-ea"/>
              </a:rPr>
              <a:t>：端实体恢复加密</a:t>
            </a:r>
            <a:r>
              <a:rPr lang="en-US" altLang="zh-CN" sz="2600" b="1" dirty="0" smtClean="0">
                <a:latin typeface="+mn-ea"/>
              </a:rPr>
              <a:t>/</a:t>
            </a:r>
            <a:r>
              <a:rPr lang="zh-CN" altLang="en-US" sz="2600" b="1" dirty="0" smtClean="0">
                <a:latin typeface="+mn-ea"/>
              </a:rPr>
              <a:t>解密密钥对。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密钥对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更新</a:t>
            </a:r>
            <a:r>
              <a:rPr lang="zh-CN" altLang="en-US" sz="2600" b="1" dirty="0" smtClean="0">
                <a:latin typeface="+mn-ea"/>
              </a:rPr>
              <a:t>：密钥对更新并发放新证书。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撤销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申请</a:t>
            </a:r>
            <a:r>
              <a:rPr lang="zh-CN" altLang="en-US" sz="2600" b="1" dirty="0" smtClean="0">
                <a:latin typeface="+mn-ea"/>
              </a:rPr>
              <a:t>：撤销已有的公钥证书。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交叉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认证</a:t>
            </a:r>
            <a:r>
              <a:rPr lang="zh-CN" altLang="en-US" b="1" dirty="0" smtClean="0">
                <a:latin typeface="+mn-ea"/>
              </a:rPr>
              <a:t>：两个</a:t>
            </a:r>
            <a:r>
              <a:rPr lang="en-US" altLang="zh-CN" b="1" dirty="0" smtClean="0">
                <a:latin typeface="+mn-ea"/>
              </a:rPr>
              <a:t>CA</a:t>
            </a:r>
            <a:r>
              <a:rPr lang="zh-CN" altLang="en-US" b="1" dirty="0" smtClean="0">
                <a:latin typeface="+mn-ea"/>
              </a:rPr>
              <a:t>互相交换用于建立交叉证书信息。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9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公钥证书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基于公钥密码的密钥分发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X.509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公钥基础设施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6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公钥证书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什么是公钥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</a:t>
            </a:r>
            <a:endParaRPr lang="zh-CN" altLang="en-US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公钥证书由公钥加上公钥所有者的用户</a:t>
            </a:r>
            <a:r>
              <a:rPr lang="en-US" altLang="zh-CN" sz="2800" dirty="0" smtClean="0">
                <a:latin typeface="+mn-ea"/>
              </a:rPr>
              <a:t>ID</a:t>
            </a:r>
            <a:r>
              <a:rPr lang="zh-CN" altLang="en-US" sz="2800" dirty="0" smtClean="0">
                <a:latin typeface="+mn-ea"/>
              </a:rPr>
              <a:t>以及可信的第三方签名的整个数据块组成。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第三方就是用户团体所信任的认证中心</a:t>
            </a:r>
            <a:r>
              <a:rPr lang="en-US" altLang="zh-CN" sz="2600" dirty="0" smtClean="0">
                <a:latin typeface="+mn-ea"/>
              </a:rPr>
              <a:t>(CA)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用户通过安全渠道把公钥提交给</a:t>
            </a:r>
            <a:r>
              <a:rPr lang="en-US" altLang="zh-CN" sz="2600" dirty="0" smtClean="0">
                <a:latin typeface="+mn-ea"/>
              </a:rPr>
              <a:t>CA</a:t>
            </a:r>
            <a:r>
              <a:rPr lang="zh-CN" altLang="en-US" sz="2600" dirty="0" smtClean="0">
                <a:latin typeface="+mn-ea"/>
              </a:rPr>
              <a:t>获取证书。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用户发布证书，其它人可以通过</a:t>
            </a:r>
            <a:r>
              <a:rPr lang="en-US" altLang="zh-CN" sz="2600" dirty="0" smtClean="0">
                <a:latin typeface="+mn-ea"/>
              </a:rPr>
              <a:t>CA</a:t>
            </a:r>
            <a:r>
              <a:rPr lang="zh-CN" altLang="en-US" sz="2600" dirty="0" smtClean="0">
                <a:latin typeface="+mn-ea"/>
              </a:rPr>
              <a:t>验证其有效性。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404664"/>
            <a:ext cx="6815110" cy="1872208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基于公钥密码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2348880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基于公钥密码的密钥分发</a:t>
            </a:r>
            <a:endParaRPr lang="en-US" altLang="zh-CN" sz="280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 smtClean="0">
                <a:latin typeface="+mn-ea"/>
              </a:rPr>
              <a:t>传统加密时，双方需要有一个共享会话密钥，可以用公钥密码实现会话密钥分发。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64" y="394801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14" y="3995638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28664" y="5067201"/>
            <a:ext cx="1800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共享密钥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2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129718" y="5019576"/>
            <a:ext cx="18277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800" b="1" dirty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共享密钥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2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636982" y="4456013"/>
            <a:ext cx="2448272" cy="2691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062578" y="3933056"/>
            <a:ext cx="1662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E(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</a:rPr>
              <a:t>PU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)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473280" y="3700189"/>
            <a:ext cx="19062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公</a:t>
            </a:r>
            <a:r>
              <a:rPr lang="zh-CN" altLang="en-US" sz="2800" b="1" dirty="0" smtClean="0">
                <a:latin typeface="+mn-ea"/>
                <a:ea typeface="+mn-ea"/>
              </a:rPr>
              <a:t>钥：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PU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B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私钥：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PS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B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</a:t>
            </a:r>
            <a:endParaRPr lang="zh-CN" altLang="en-US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sz="2800" dirty="0" smtClean="0">
                <a:latin typeface="+mn-ea"/>
              </a:rPr>
              <a:t>X.509</a:t>
            </a:r>
            <a:r>
              <a:rPr lang="zh-CN" altLang="en-US" sz="2800" dirty="0" smtClean="0">
                <a:latin typeface="+mn-ea"/>
              </a:rPr>
              <a:t>定义了一个使用</a:t>
            </a:r>
            <a:r>
              <a:rPr lang="zh-CN" altLang="en-US" sz="2800" dirty="0">
                <a:latin typeface="+mn-ea"/>
              </a:rPr>
              <a:t>公钥证书</a:t>
            </a:r>
            <a:r>
              <a:rPr lang="zh-CN" altLang="en-US" sz="2800" dirty="0" smtClean="0">
                <a:latin typeface="+mn-ea"/>
              </a:rPr>
              <a:t>存储库向其用户提供认证服务的框架，还定义了另一个基于使用公钥证书的认证协议。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每个证书都包括用户的公钥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由一个可信任的认证中心用私钥签名。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基于公钥加密体制和数字签名的作用。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79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证书制作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8070" y="2636912"/>
            <a:ext cx="1290361" cy="11910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63292" y="2708920"/>
            <a:ext cx="12935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末签名证书：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用户公钥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用户信息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 bwMode="auto">
          <a:xfrm>
            <a:off x="3598431" y="3232418"/>
            <a:ext cx="1217330" cy="1944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 bwMode="auto">
          <a:xfrm>
            <a:off x="4815761" y="2963828"/>
            <a:ext cx="648072" cy="5760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937129" y="3067774"/>
            <a:ext cx="454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H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746929" y="2586390"/>
            <a:ext cx="926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散列值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5454851" y="3267829"/>
            <a:ext cx="1217330" cy="1944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7365268" y="3467884"/>
            <a:ext cx="12441" cy="6091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041232" y="4077072"/>
            <a:ext cx="648072" cy="5760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150361" y="4109010"/>
            <a:ext cx="454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 S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7377709" y="4668512"/>
            <a:ext cx="12441" cy="6091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288704" y="4110196"/>
            <a:ext cx="1290361" cy="11910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8704" y="5261138"/>
            <a:ext cx="1290361" cy="40011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684232" y="3068960"/>
            <a:ext cx="1290361" cy="40011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758983" y="5261138"/>
            <a:ext cx="1290361" cy="40011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>
            <a:stCxn id="29" idx="1"/>
            <a:endCxn id="27" idx="3"/>
          </p:cNvCxnSpPr>
          <p:nvPr/>
        </p:nvCxnSpPr>
        <p:spPr bwMode="auto">
          <a:xfrm flipH="1">
            <a:off x="3579065" y="5461193"/>
            <a:ext cx="317991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288704" y="4253013"/>
            <a:ext cx="1289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签名证书：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</a:t>
            </a: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的公钥进行验证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6063516" y="4364511"/>
            <a:ext cx="984128" cy="972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5" name="Picture 16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56" y="4133580"/>
            <a:ext cx="246820" cy="48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7724232" y="3958733"/>
            <a:ext cx="1224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</a:t>
            </a: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的私钥对散列值进行签名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1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latin typeface="+mn-ea"/>
              </a:rPr>
              <a:t>由可</a:t>
            </a:r>
            <a:r>
              <a:rPr lang="zh-CN" altLang="en-US" sz="2800" dirty="0">
                <a:latin typeface="+mn-ea"/>
              </a:rPr>
              <a:t>信任的认证</a:t>
            </a:r>
            <a:r>
              <a:rPr lang="zh-CN" altLang="en-US" sz="2800" dirty="0" smtClean="0">
                <a:latin typeface="+mn-ea"/>
              </a:rPr>
              <a:t>中心创建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 smtClean="0">
                <a:latin typeface="+mn-ea"/>
              </a:rPr>
              <a:t>包括以下信息</a:t>
            </a:r>
            <a:r>
              <a:rPr lang="en-AU" altLang="zh-CN" sz="2800" dirty="0" smtClean="0">
                <a:latin typeface="+mn-ea"/>
              </a:rPr>
              <a:t>: </a:t>
            </a:r>
            <a:endParaRPr lang="en-AU" altLang="zh-CN" sz="2800" dirty="0">
              <a:latin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版本</a:t>
            </a:r>
            <a:r>
              <a:rPr lang="zh-CN" altLang="en-US" sz="2500" b="1" dirty="0" smtClean="0">
                <a:latin typeface="+mn-ea"/>
                <a:ea typeface="+mn-ea"/>
              </a:rPr>
              <a:t>：区别连续版本中的证书格式。</a:t>
            </a:r>
            <a:r>
              <a:rPr lang="en-AU" altLang="zh-CN" sz="2500" b="1" dirty="0" smtClean="0">
                <a:latin typeface="+mn-ea"/>
                <a:ea typeface="+mn-ea"/>
              </a:rPr>
              <a:t>  </a:t>
            </a:r>
            <a:endParaRPr lang="en-AU" altLang="zh-CN" sz="2500" b="1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序列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号</a:t>
            </a:r>
            <a:r>
              <a:rPr lang="zh-CN" altLang="en-US" sz="2500" b="1" dirty="0" smtClean="0">
                <a:latin typeface="+mn-ea"/>
                <a:ea typeface="+mn-ea"/>
              </a:rPr>
              <a:t>：一个整数值，在</a:t>
            </a:r>
            <a:r>
              <a:rPr lang="en-AU" altLang="zh-CN" sz="2500" b="1" dirty="0" smtClean="0">
                <a:latin typeface="+mn-ea"/>
                <a:ea typeface="+mn-ea"/>
              </a:rPr>
              <a:t>CA</a:t>
            </a:r>
            <a:r>
              <a:rPr lang="zh-CN" altLang="en-US" sz="2500" b="1" dirty="0">
                <a:latin typeface="+mn-ea"/>
                <a:ea typeface="+mn-ea"/>
              </a:rPr>
              <a:t>中</a:t>
            </a:r>
            <a:r>
              <a:rPr lang="zh-CN" altLang="en-US" sz="2500" b="1" dirty="0" smtClean="0">
                <a:latin typeface="+mn-ea"/>
                <a:ea typeface="+mn-ea"/>
              </a:rPr>
              <a:t>唯一标识该证书。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签名算法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标识符</a:t>
            </a:r>
            <a:r>
              <a:rPr lang="zh-CN" altLang="en-US" sz="2500" b="1" dirty="0" smtClean="0">
                <a:latin typeface="+mn-ea"/>
                <a:ea typeface="+mn-ea"/>
              </a:rPr>
              <a:t>：指明用于签名的算法及其参数。</a:t>
            </a:r>
            <a:endParaRPr lang="en-AU" altLang="zh-CN" sz="2500" b="1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发放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者名称</a:t>
            </a:r>
            <a:r>
              <a:rPr lang="zh-CN" altLang="en-US" sz="2500" b="1" dirty="0" smtClean="0">
                <a:latin typeface="+mn-ea"/>
                <a:ea typeface="+mn-ea"/>
              </a:rPr>
              <a:t>：创建和签发该证书的</a:t>
            </a:r>
            <a:r>
              <a:rPr lang="en-US" altLang="zh-CN" sz="2500" b="1" dirty="0" smtClean="0">
                <a:latin typeface="+mn-ea"/>
                <a:ea typeface="+mn-ea"/>
              </a:rPr>
              <a:t>CA</a:t>
            </a:r>
            <a:r>
              <a:rPr lang="zh-CN" altLang="en-US" sz="2500" b="1" dirty="0" smtClean="0">
                <a:latin typeface="+mn-ea"/>
                <a:ea typeface="+mn-ea"/>
              </a:rPr>
              <a:t>名称。</a:t>
            </a:r>
            <a:endParaRPr lang="en-AU" altLang="zh-CN" sz="2500" b="1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有效期</a:t>
            </a:r>
            <a:r>
              <a:rPr lang="zh-CN" altLang="en-US" sz="2500" b="1" dirty="0" smtClean="0">
                <a:latin typeface="+mn-ea"/>
                <a:ea typeface="+mn-ea"/>
              </a:rPr>
              <a:t>：该证书有效的最初日期和最晚日期。</a:t>
            </a:r>
            <a:endParaRPr lang="en-AU" altLang="zh-CN" sz="2500" b="1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33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latin typeface="+mn-ea"/>
              </a:rPr>
              <a:t>由可</a:t>
            </a:r>
            <a:r>
              <a:rPr lang="zh-CN" altLang="en-US" sz="2800" dirty="0">
                <a:latin typeface="+mn-ea"/>
              </a:rPr>
              <a:t>信任的认证</a:t>
            </a:r>
            <a:r>
              <a:rPr lang="zh-CN" altLang="en-US" sz="2800" dirty="0" smtClean="0">
                <a:latin typeface="+mn-ea"/>
              </a:rPr>
              <a:t>中心创建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 smtClean="0">
                <a:latin typeface="+mn-ea"/>
              </a:rPr>
              <a:t>包括以下信息</a:t>
            </a:r>
            <a:r>
              <a:rPr lang="en-AU" altLang="zh-CN" sz="2800" dirty="0" smtClean="0">
                <a:latin typeface="+mn-ea"/>
              </a:rPr>
              <a:t>:</a:t>
            </a: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主体名称</a:t>
            </a:r>
            <a:r>
              <a:rPr lang="zh-CN" altLang="en-US" sz="2500" b="1" dirty="0" smtClean="0">
                <a:latin typeface="+mn-ea"/>
                <a:ea typeface="+mn-ea"/>
              </a:rPr>
              <a:t>：该证书指向用户的名称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主体公钥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信息</a:t>
            </a:r>
            <a:r>
              <a:rPr lang="zh-CN" altLang="en-US" sz="2500" b="1" dirty="0" smtClean="0">
                <a:latin typeface="+mn-ea"/>
                <a:ea typeface="+mn-ea"/>
              </a:rPr>
              <a:t>：</a:t>
            </a:r>
            <a:r>
              <a:rPr lang="zh-CN" altLang="en-US" sz="2500" b="1" dirty="0">
                <a:latin typeface="+mn-ea"/>
              </a:rPr>
              <a:t>表明</a:t>
            </a:r>
            <a:r>
              <a:rPr lang="zh-CN" altLang="en-US" sz="2500" b="1" dirty="0" smtClean="0">
                <a:latin typeface="+mn-ea"/>
                <a:ea typeface="+mn-ea"/>
              </a:rPr>
              <a:t>公钥和其用于何种算法、相关参数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发放者唯一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标识符</a:t>
            </a:r>
            <a:r>
              <a:rPr lang="zh-CN" altLang="en-US" sz="2500" b="1" dirty="0" smtClean="0">
                <a:latin typeface="+mn-ea"/>
                <a:ea typeface="+mn-ea"/>
              </a:rPr>
              <a:t>：可选域，唯一确定发放证书的</a:t>
            </a:r>
            <a:r>
              <a:rPr lang="en-US" altLang="zh-CN" sz="2500" b="1" dirty="0" smtClean="0">
                <a:latin typeface="+mn-ea"/>
                <a:ea typeface="+mn-ea"/>
              </a:rPr>
              <a:t>CA</a:t>
            </a:r>
            <a:r>
              <a:rPr lang="zh-CN" altLang="en-US" sz="2500" b="1" dirty="0" smtClean="0">
                <a:latin typeface="+mn-ea"/>
                <a:ea typeface="+mn-ea"/>
              </a:rPr>
              <a:t>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主体唯一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标识符</a:t>
            </a:r>
            <a:r>
              <a:rPr lang="zh-CN" altLang="en-US" sz="2500" b="1" dirty="0" smtClean="0">
                <a:latin typeface="+mn-ea"/>
                <a:ea typeface="+mn-ea"/>
              </a:rPr>
              <a:t>：可选域，唯一确定主体。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扩展</a:t>
            </a:r>
            <a:r>
              <a:rPr lang="zh-CN" altLang="en-US" sz="2500" b="1" dirty="0" smtClean="0">
                <a:latin typeface="+mn-ea"/>
                <a:ea typeface="+mn-ea"/>
              </a:rPr>
              <a:t>：一个和多个扩展域组成的集合。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签名</a:t>
            </a:r>
            <a:r>
              <a:rPr lang="zh-CN" altLang="en-US" sz="2500" b="1" dirty="0" smtClean="0">
                <a:latin typeface="+mn-ea"/>
                <a:ea typeface="+mn-ea"/>
              </a:rPr>
              <a:t>：包括此证书的一切其他的域。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证书概览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196660" y="922499"/>
            <a:ext cx="2315894" cy="40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版本</a:t>
            </a:r>
            <a:endParaRPr lang="en-US" altLang="zh-CN" sz="2000" b="1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864767" y="242088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" name="TextBox 6"/>
          <p:cNvSpPr txBox="1">
            <a:spLocks noChangeArrowheads="1"/>
          </p:cNvSpPr>
          <p:nvPr/>
        </p:nvSpPr>
        <p:spPr bwMode="auto">
          <a:xfrm>
            <a:off x="2864768" y="244237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版本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864767" y="278092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" name="TextBox 6"/>
          <p:cNvSpPr txBox="1">
            <a:spLocks noChangeArrowheads="1"/>
          </p:cNvSpPr>
          <p:nvPr/>
        </p:nvSpPr>
        <p:spPr bwMode="auto">
          <a:xfrm>
            <a:off x="2864768" y="280241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证书序列号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864767" y="314096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2864768" y="316245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签名算法标识符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864767" y="350100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864768" y="352249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发放者名称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864767" y="386104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" name="TextBox 6"/>
          <p:cNvSpPr txBox="1">
            <a:spLocks noChangeArrowheads="1"/>
          </p:cNvSpPr>
          <p:nvPr/>
        </p:nvSpPr>
        <p:spPr bwMode="auto">
          <a:xfrm>
            <a:off x="2864768" y="388253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有效期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864766" y="414908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TextBox 6"/>
          <p:cNvSpPr txBox="1">
            <a:spLocks noChangeArrowheads="1"/>
          </p:cNvSpPr>
          <p:nvPr/>
        </p:nvSpPr>
        <p:spPr bwMode="auto">
          <a:xfrm>
            <a:off x="2864767" y="417056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主体名称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864767" y="450912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" name="TextBox 6"/>
          <p:cNvSpPr txBox="1">
            <a:spLocks noChangeArrowheads="1"/>
          </p:cNvSpPr>
          <p:nvPr/>
        </p:nvSpPr>
        <p:spPr bwMode="auto">
          <a:xfrm>
            <a:off x="2864768" y="453060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主体公钥信息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864767" y="486916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864766" y="522920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" name="TextBox 6"/>
          <p:cNvSpPr txBox="1">
            <a:spLocks noChangeArrowheads="1"/>
          </p:cNvSpPr>
          <p:nvPr/>
        </p:nvSpPr>
        <p:spPr bwMode="auto">
          <a:xfrm>
            <a:off x="2864767" y="525068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主体唯一标识符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864767" y="558924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2864768" y="561072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扩展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864766" y="594928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8" name="TextBox 6"/>
          <p:cNvSpPr txBox="1">
            <a:spLocks noChangeArrowheads="1"/>
          </p:cNvSpPr>
          <p:nvPr/>
        </p:nvSpPr>
        <p:spPr bwMode="auto">
          <a:xfrm>
            <a:off x="2864767" y="597076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1352600" y="3047474"/>
            <a:ext cx="1872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算法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参数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80" name="右大括号 79"/>
          <p:cNvSpPr/>
          <p:nvPr/>
        </p:nvSpPr>
        <p:spPr bwMode="auto">
          <a:xfrm>
            <a:off x="2576736" y="3162454"/>
            <a:ext cx="144016" cy="33855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1568624" y="3717032"/>
            <a:ext cx="122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在此之后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在此之前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82" name="右大括号 81"/>
          <p:cNvSpPr/>
          <p:nvPr/>
        </p:nvSpPr>
        <p:spPr bwMode="auto">
          <a:xfrm>
            <a:off x="2576736" y="3832012"/>
            <a:ext cx="144016" cy="33855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2000672" y="4326195"/>
            <a:ext cx="7200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算法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参数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密钥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84" name="右大括号 83"/>
          <p:cNvSpPr/>
          <p:nvPr/>
        </p:nvSpPr>
        <p:spPr bwMode="auto">
          <a:xfrm>
            <a:off x="2576736" y="4437112"/>
            <a:ext cx="144016" cy="62658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6" name="TextBox 6"/>
          <p:cNvSpPr txBox="1">
            <a:spLocks noChangeArrowheads="1"/>
          </p:cNvSpPr>
          <p:nvPr/>
        </p:nvSpPr>
        <p:spPr bwMode="auto">
          <a:xfrm>
            <a:off x="1568624" y="5229200"/>
            <a:ext cx="10081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算法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参数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被加密</a:t>
            </a:r>
            <a:endParaRPr lang="zh-CN" altLang="en-US" sz="1600" b="1" dirty="0">
              <a:latin typeface="+mn-ea"/>
              <a:ea typeface="+mn-ea"/>
            </a:endParaRPr>
          </a:p>
        </p:txBody>
      </p:sp>
      <p:cxnSp>
        <p:nvCxnSpPr>
          <p:cNvPr id="89" name="直接箭头连接符 88"/>
          <p:cNvCxnSpPr>
            <a:stCxn id="78" idx="1"/>
          </p:cNvCxnSpPr>
          <p:nvPr/>
        </p:nvCxnSpPr>
        <p:spPr bwMode="auto">
          <a:xfrm flipH="1" flipV="1">
            <a:off x="2522729" y="5508521"/>
            <a:ext cx="342038" cy="631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77" idx="1"/>
          </p:cNvCxnSpPr>
          <p:nvPr/>
        </p:nvCxnSpPr>
        <p:spPr bwMode="auto">
          <a:xfrm flipH="1" flipV="1">
            <a:off x="2522729" y="5970766"/>
            <a:ext cx="342037" cy="158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矩形 93"/>
          <p:cNvSpPr/>
          <p:nvPr/>
        </p:nvSpPr>
        <p:spPr bwMode="auto">
          <a:xfrm>
            <a:off x="6105127" y="242088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" name="TextBox 6"/>
          <p:cNvSpPr txBox="1">
            <a:spLocks noChangeArrowheads="1"/>
          </p:cNvSpPr>
          <p:nvPr/>
        </p:nvSpPr>
        <p:spPr bwMode="auto">
          <a:xfrm>
            <a:off x="6105128" y="244237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签名算法标识符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105127" y="278092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" name="TextBox 6"/>
          <p:cNvSpPr txBox="1">
            <a:spLocks noChangeArrowheads="1"/>
          </p:cNvSpPr>
          <p:nvPr/>
        </p:nvSpPr>
        <p:spPr bwMode="auto">
          <a:xfrm>
            <a:off x="6105128" y="280241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发放者名称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105127" y="314096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" name="TextBox 6"/>
          <p:cNvSpPr txBox="1">
            <a:spLocks noChangeArrowheads="1"/>
          </p:cNvSpPr>
          <p:nvPr/>
        </p:nvSpPr>
        <p:spPr bwMode="auto">
          <a:xfrm>
            <a:off x="6105128" y="316245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上次更新日期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105127" y="350100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" name="TextBox 6"/>
          <p:cNvSpPr txBox="1">
            <a:spLocks noChangeArrowheads="1"/>
          </p:cNvSpPr>
          <p:nvPr/>
        </p:nvSpPr>
        <p:spPr bwMode="auto">
          <a:xfrm>
            <a:off x="6105128" y="352249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下期更新日期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105127" y="386104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" name="TextBox 6"/>
          <p:cNvSpPr txBox="1">
            <a:spLocks noChangeArrowheads="1"/>
          </p:cNvSpPr>
          <p:nvPr/>
        </p:nvSpPr>
        <p:spPr bwMode="auto">
          <a:xfrm>
            <a:off x="6105128" y="388253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用户证书序列号</a:t>
            </a: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#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105126" y="414908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6105127" y="417056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撤销日期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105127" y="450912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6105128" y="453060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105127" y="4797152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9" name="TextBox 6"/>
          <p:cNvSpPr txBox="1">
            <a:spLocks noChangeArrowheads="1"/>
          </p:cNvSpPr>
          <p:nvPr/>
        </p:nvSpPr>
        <p:spPr bwMode="auto">
          <a:xfrm>
            <a:off x="6105128" y="4818638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105126" y="5157192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1" name="TextBox 6"/>
          <p:cNvSpPr txBox="1">
            <a:spLocks noChangeArrowheads="1"/>
          </p:cNvSpPr>
          <p:nvPr/>
        </p:nvSpPr>
        <p:spPr bwMode="auto">
          <a:xfrm>
            <a:off x="6105127" y="5178678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Times New Roman" panose="02020603050405020304" pitchFamily="18" charset="0"/>
              </a:rPr>
              <a:t>用户证书序列号</a:t>
            </a:r>
            <a:r>
              <a:rPr lang="en-US" altLang="zh-CN" sz="1600" b="1" dirty="0">
                <a:latin typeface="Times New Roman" panose="02020603050405020304" pitchFamily="18" charset="0"/>
              </a:rPr>
              <a:t>#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105127" y="5517232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3" name="TextBox 6"/>
          <p:cNvSpPr txBox="1">
            <a:spLocks noChangeArrowheads="1"/>
          </p:cNvSpPr>
          <p:nvPr/>
        </p:nvSpPr>
        <p:spPr bwMode="auto">
          <a:xfrm>
            <a:off x="6105128" y="5538718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Times New Roman" panose="02020603050405020304" pitchFamily="18" charset="0"/>
              </a:rPr>
              <a:t>撤销日期</a:t>
            </a:r>
          </a:p>
        </p:txBody>
      </p:sp>
      <p:sp>
        <p:nvSpPr>
          <p:cNvPr id="114" name="矩形 113"/>
          <p:cNvSpPr/>
          <p:nvPr/>
        </p:nvSpPr>
        <p:spPr bwMode="auto">
          <a:xfrm>
            <a:off x="6105126" y="5877272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5" name="TextBox 6"/>
          <p:cNvSpPr txBox="1">
            <a:spLocks noChangeArrowheads="1"/>
          </p:cNvSpPr>
          <p:nvPr/>
        </p:nvSpPr>
        <p:spPr bwMode="auto">
          <a:xfrm>
            <a:off x="6105127" y="5898758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7" name="TextBox 6"/>
          <p:cNvSpPr txBox="1">
            <a:spLocks noChangeArrowheads="1"/>
          </p:cNvSpPr>
          <p:nvPr/>
        </p:nvSpPr>
        <p:spPr bwMode="auto">
          <a:xfrm>
            <a:off x="8295704" y="3888215"/>
            <a:ext cx="83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已撤销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证书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18" name="右大括号 117"/>
          <p:cNvSpPr/>
          <p:nvPr/>
        </p:nvSpPr>
        <p:spPr bwMode="auto">
          <a:xfrm>
            <a:off x="8121351" y="3940150"/>
            <a:ext cx="120345" cy="4608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9" name="TextBox 6"/>
          <p:cNvSpPr txBox="1">
            <a:spLocks noChangeArrowheads="1"/>
          </p:cNvSpPr>
          <p:nvPr/>
        </p:nvSpPr>
        <p:spPr bwMode="auto">
          <a:xfrm>
            <a:off x="8295704" y="5292497"/>
            <a:ext cx="83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已撤销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证书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20" name="右大括号 119"/>
          <p:cNvSpPr/>
          <p:nvPr/>
        </p:nvSpPr>
        <p:spPr bwMode="auto">
          <a:xfrm>
            <a:off x="8121351" y="5344432"/>
            <a:ext cx="120345" cy="4608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1" name="TextBox 6"/>
          <p:cNvSpPr txBox="1">
            <a:spLocks noChangeArrowheads="1"/>
          </p:cNvSpPr>
          <p:nvPr/>
        </p:nvSpPr>
        <p:spPr bwMode="auto">
          <a:xfrm>
            <a:off x="4783209" y="5239943"/>
            <a:ext cx="10081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算法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参数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被加密</a:t>
            </a:r>
            <a:endParaRPr lang="zh-CN" altLang="en-US" sz="1600" b="1" dirty="0">
              <a:latin typeface="+mn-ea"/>
              <a:ea typeface="+mn-ea"/>
            </a:endParaRPr>
          </a:p>
        </p:txBody>
      </p:sp>
      <p:cxnSp>
        <p:nvCxnSpPr>
          <p:cNvPr id="122" name="直接箭头连接符 121"/>
          <p:cNvCxnSpPr/>
          <p:nvPr/>
        </p:nvCxnSpPr>
        <p:spPr bwMode="auto">
          <a:xfrm flipH="1" flipV="1">
            <a:off x="5737314" y="5447256"/>
            <a:ext cx="342038" cy="631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/>
          <p:nvPr/>
        </p:nvCxnSpPr>
        <p:spPr bwMode="auto">
          <a:xfrm flipH="1" flipV="1">
            <a:off x="5737314" y="5909501"/>
            <a:ext cx="342037" cy="158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818531" y="6309320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+mn-ea"/>
                <a:ea typeface="+mn-ea"/>
              </a:rPr>
              <a:t>X</a:t>
            </a:r>
            <a:r>
              <a:rPr lang="en-US" altLang="zh-CN" sz="1600" b="1" dirty="0">
                <a:latin typeface="+mn-ea"/>
                <a:ea typeface="+mn-ea"/>
              </a:rPr>
              <a:t>.</a:t>
            </a:r>
            <a:r>
              <a:rPr lang="en-US" altLang="zh-CN" sz="1600" b="1" dirty="0" smtClean="0">
                <a:latin typeface="+mn-ea"/>
                <a:ea typeface="+mn-ea"/>
              </a:rPr>
              <a:t>509</a:t>
            </a:r>
            <a:r>
              <a:rPr lang="zh-CN" altLang="en-US" sz="1600" b="1" dirty="0" smtClean="0">
                <a:latin typeface="+mn-ea"/>
                <a:ea typeface="+mn-ea"/>
              </a:rPr>
              <a:t>证书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25" name="TextBox 6"/>
          <p:cNvSpPr txBox="1">
            <a:spLocks noChangeArrowheads="1"/>
          </p:cNvSpPr>
          <p:nvPr/>
        </p:nvSpPr>
        <p:spPr bwMode="auto">
          <a:xfrm>
            <a:off x="6105128" y="6309320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撤销证书列表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26" name="TextBox 6"/>
          <p:cNvSpPr txBox="1">
            <a:spLocks noChangeArrowheads="1"/>
          </p:cNvSpPr>
          <p:nvPr/>
        </p:nvSpPr>
        <p:spPr bwMode="auto">
          <a:xfrm>
            <a:off x="2864768" y="489064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发放者唯一标识符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5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9736</TotalTime>
  <Words>1270</Words>
  <Application>Microsoft Office PowerPoint</Application>
  <PresentationFormat>A4 纸张(210x297 毫米)</PresentationFormat>
  <Paragraphs>221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第12讲 公钥基础设施</vt:lpstr>
      <vt:lpstr>大  纲</vt:lpstr>
      <vt:lpstr>1.公钥证书</vt:lpstr>
      <vt:lpstr>2.基于公钥密码的 密钥分发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4.公钥基础设施</vt:lpstr>
      <vt:lpstr>4.公钥基础设施</vt:lpstr>
      <vt:lpstr>4.公钥基础设施</vt:lpstr>
      <vt:lpstr>4.公钥基础设施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682</cp:revision>
  <cp:lastPrinted>2014-08-23T14:47:45Z</cp:lastPrinted>
  <dcterms:created xsi:type="dcterms:W3CDTF">2003-05-17T02:00:08Z</dcterms:created>
  <dcterms:modified xsi:type="dcterms:W3CDTF">2018-08-02T06:04:58Z</dcterms:modified>
</cp:coreProperties>
</file>