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2"/>
  </p:notesMasterIdLst>
  <p:handoutMasterIdLst>
    <p:handoutMasterId r:id="rId33"/>
  </p:handoutMasterIdLst>
  <p:sldIdLst>
    <p:sldId id="258" r:id="rId4"/>
    <p:sldId id="456" r:id="rId5"/>
    <p:sldId id="457" r:id="rId6"/>
    <p:sldId id="468" r:id="rId7"/>
    <p:sldId id="467" r:id="rId8"/>
    <p:sldId id="470" r:id="rId9"/>
    <p:sldId id="471" r:id="rId10"/>
    <p:sldId id="472" r:id="rId11"/>
    <p:sldId id="473" r:id="rId12"/>
    <p:sldId id="474" r:id="rId13"/>
    <p:sldId id="475" r:id="rId14"/>
    <p:sldId id="476" r:id="rId15"/>
    <p:sldId id="477" r:id="rId16"/>
    <p:sldId id="478" r:id="rId17"/>
    <p:sldId id="489" r:id="rId18"/>
    <p:sldId id="487" r:id="rId19"/>
    <p:sldId id="488" r:id="rId20"/>
    <p:sldId id="490" r:id="rId21"/>
    <p:sldId id="479" r:id="rId22"/>
    <p:sldId id="480" r:id="rId23"/>
    <p:sldId id="482" r:id="rId24"/>
    <p:sldId id="483" r:id="rId25"/>
    <p:sldId id="484" r:id="rId26"/>
    <p:sldId id="481" r:id="rId27"/>
    <p:sldId id="485" r:id="rId28"/>
    <p:sldId id="492" r:id="rId29"/>
    <p:sldId id="486" r:id="rId30"/>
    <p:sldId id="491" r:id="rId31"/>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116" d="100"/>
          <a:sy n="116" d="100"/>
        </p:scale>
        <p:origin x="150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98994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5%8F%A4%E5%B8%8C%E8%85%8A/1420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381100" y="1714488"/>
            <a:ext cx="72802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24</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恶意软件</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3.2 </a:t>
            </a:r>
            <a:r>
              <a:rPr lang="zh-CN" altLang="en-US" dirty="0" smtClean="0">
                <a:solidFill>
                  <a:srgbClr val="FFFF00"/>
                </a:solidFill>
                <a:latin typeface="+mn-ea"/>
              </a:rPr>
              <a:t>外因：利益驱使</a:t>
            </a:r>
          </a:p>
          <a:p>
            <a:pPr eaLnBrk="1" hangingPunct="1"/>
            <a:r>
              <a:rPr lang="en-US" altLang="zh-CN" sz="2800" b="0" dirty="0" smtClean="0"/>
              <a:t>•</a:t>
            </a:r>
            <a:r>
              <a:rPr lang="zh-CN" altLang="en-US" sz="2800" b="0" dirty="0" smtClean="0"/>
              <a:t>盗号木马、网银木马等恶意软件可以获得巨大的物质利益，而间谍软件等可以窃取用户的隐私进而讹诈用户，</a:t>
            </a:r>
          </a:p>
          <a:p>
            <a:pPr eaLnBrk="1" hangingPunct="1"/>
            <a:r>
              <a:rPr lang="zh-CN" altLang="en-US" sz="2800" b="0" dirty="0" smtClean="0"/>
              <a:t>才使得攻击者乐此不疲、研发出越来越先进的恶意代码。 </a:t>
            </a:r>
            <a:endParaRPr lang="en-US" altLang="zh-CN" sz="2800" b="0" dirty="0" smtClean="0"/>
          </a:p>
          <a:p>
            <a:pPr eaLnBrk="1" hangingPunct="1"/>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4.1 </a:t>
            </a:r>
            <a:r>
              <a:rPr lang="zh-CN" altLang="en-US" sz="2400" dirty="0" smtClean="0">
                <a:solidFill>
                  <a:srgbClr val="FFFF00"/>
                </a:solidFill>
                <a:latin typeface="+mn-ea"/>
              </a:rPr>
              <a:t>后门</a:t>
            </a:r>
          </a:p>
          <a:p>
            <a:pPr eaLnBrk="1" hangingPunct="1"/>
            <a:r>
              <a:rPr lang="en-US" altLang="zh-CN" sz="2400" b="0" dirty="0" smtClean="0"/>
              <a:t>•</a:t>
            </a:r>
            <a:r>
              <a:rPr lang="zh-CN" altLang="en-US" sz="2400" b="0" dirty="0" smtClean="0"/>
              <a:t>后门也被称为陷阱，它是某个正常程序的秘密入口，通过该入口启动程序，可以绕过正常的访问控制过程。因此，获悉后门的人员可以绕过访问控制过程，直接对资源进行访问。</a:t>
            </a:r>
            <a:endParaRPr lang="en-US" altLang="zh-CN" sz="2400" b="0" dirty="0" smtClean="0"/>
          </a:p>
          <a:p>
            <a:pPr eaLnBrk="1" hangingPunct="1"/>
            <a:endParaRPr lang="zh-CN" altLang="en-US" sz="2400" b="0" dirty="0" smtClean="0"/>
          </a:p>
          <a:p>
            <a:pPr eaLnBrk="1" hangingPunct="1"/>
            <a:r>
              <a:rPr lang="en-US" altLang="zh-CN" sz="2400" b="0" dirty="0" smtClean="0"/>
              <a:t>• </a:t>
            </a:r>
            <a:r>
              <a:rPr lang="zh-CN" altLang="en-US" sz="2400" b="0" dirty="0" smtClean="0"/>
              <a:t>后门最初的作用是程序员开发具有鉴别或登录过程的应用程序时，为避免每一次调试程序时都需输入大量鉴别或登录过程所需要的信息，通过后门启动程序的方式来绕过鉴别或登录过程。当程序正式发布时，程序员会删除该后门。后来程序员有意在程序中留下后门，以防止非授权用户的盗用。再后来，某些（尤其是免费的共享）软件故意留下后门，以窃取目标系统的敏感信息。 </a:t>
            </a:r>
            <a:endParaRPr lang="en-US" altLang="zh-CN" sz="2400" b="0" dirty="0" smtClean="0"/>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4.2 </a:t>
            </a:r>
            <a:r>
              <a:rPr lang="zh-CN" altLang="en-US" sz="2400" dirty="0" smtClean="0">
                <a:solidFill>
                  <a:srgbClr val="FFFF00"/>
                </a:solidFill>
                <a:latin typeface="+mn-ea"/>
              </a:rPr>
              <a:t>逻辑炸弹</a:t>
            </a:r>
          </a:p>
          <a:p>
            <a:pPr eaLnBrk="1" hangingPunct="1"/>
            <a:r>
              <a:rPr lang="en-US" altLang="zh-CN" sz="2400" b="0" dirty="0" smtClean="0"/>
              <a:t>• </a:t>
            </a:r>
            <a:r>
              <a:rPr lang="zh-CN" altLang="en-US" sz="2400" b="0" dirty="0" smtClean="0"/>
              <a:t>逻辑炸弹是包含在正常应用程序中的一段恶意代码，当某种条件出现，如到达某个特定日期、增加或删除某个特定文件等，将触发这一段恶意代码，执行这一段恶意代码将导致非常严重的后果，如删除系统中的重要文件和数据、使系统崩溃等。</a:t>
            </a:r>
            <a:endParaRPr lang="en-US" altLang="zh-CN" sz="2400" b="0" dirty="0" smtClean="0"/>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4.3 </a:t>
            </a:r>
            <a:r>
              <a:rPr lang="zh-CN" altLang="en-US" sz="2400" dirty="0" smtClean="0">
                <a:solidFill>
                  <a:srgbClr val="FFFF00"/>
                </a:solidFill>
                <a:latin typeface="+mn-ea"/>
              </a:rPr>
              <a:t>间谍软件</a:t>
            </a:r>
          </a:p>
          <a:p>
            <a:pPr eaLnBrk="1" hangingPunct="1"/>
            <a:r>
              <a:rPr lang="en-US" altLang="zh-CN" sz="2400" b="0" dirty="0" smtClean="0"/>
              <a:t>• </a:t>
            </a:r>
            <a:r>
              <a:rPr lang="zh-CN" altLang="en-US" sz="2400" b="0" dirty="0" smtClean="0"/>
              <a:t>间谍软件（</a:t>
            </a:r>
            <a:r>
              <a:rPr lang="en-US" altLang="zh-CN" sz="2400" b="0" dirty="0" smtClean="0"/>
              <a:t>Spyware</a:t>
            </a:r>
            <a:r>
              <a:rPr lang="zh-CN" altLang="en-US" sz="2400" b="0" dirty="0" smtClean="0"/>
              <a:t>）与商业软件产品有关。有些商业软件产品在安装到用户机器上的时候，未经用户授权就通过</a:t>
            </a:r>
            <a:r>
              <a:rPr lang="en-US" altLang="zh-CN" sz="2400" b="0" dirty="0" smtClean="0"/>
              <a:t>Internet</a:t>
            </a:r>
            <a:r>
              <a:rPr lang="zh-CN" altLang="en-US" sz="2400" b="0" dirty="0" smtClean="0"/>
              <a:t>连接，让用户方软件与开发商软件进行通信，这部分通信软件就叫做谍件。用户只有安装了基于主机的防火墙，通过记录网络活动，才可能发现软件产品与其开发商在进行定期通讯。</a:t>
            </a:r>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 </a:t>
            </a:r>
            <a:r>
              <a:rPr lang="zh-CN" altLang="en-US" sz="2400" dirty="0" smtClean="0">
                <a:solidFill>
                  <a:srgbClr val="FFFF00"/>
                </a:solidFill>
                <a:latin typeface="+mn-ea"/>
              </a:rPr>
              <a:t>特洛伊木马</a:t>
            </a:r>
            <a:endParaRPr lang="en-US" altLang="zh-CN" sz="2400" dirty="0" smtClean="0">
              <a:solidFill>
                <a:srgbClr val="FFFF00"/>
              </a:solidFill>
              <a:latin typeface="+mn-ea"/>
            </a:endParaRPr>
          </a:p>
          <a:p>
            <a:pPr eaLnBrk="1" hangingPunct="1"/>
            <a:r>
              <a:rPr lang="en-US" altLang="zh-CN" sz="2400" b="0" dirty="0"/>
              <a:t>• </a:t>
            </a:r>
            <a:r>
              <a:rPr lang="zh-CN" altLang="en-US" sz="2400" b="0" dirty="0" smtClean="0"/>
              <a:t>特洛伊木马的</a:t>
            </a:r>
            <a:r>
              <a:rPr lang="zh-CN" altLang="en-US" sz="2400" b="0" dirty="0"/>
              <a:t>故事是在</a:t>
            </a:r>
            <a:r>
              <a:rPr lang="zh-CN" altLang="en-US" sz="2400" b="0" dirty="0">
                <a:hlinkClick r:id="rId2"/>
              </a:rPr>
              <a:t>古希腊</a:t>
            </a:r>
            <a:r>
              <a:rPr lang="zh-CN" altLang="en-US" sz="2400" b="0" dirty="0"/>
              <a:t>传说中，希腊联军围困特洛伊久攻不下，于是假装撤退，留下一具巨大的中空木马，特洛伊守军不知是计，把木马运进城中作为战利品。夜深人静之际，木马腹中躲藏的希腊士兵打开城门，特洛伊沦陷</a:t>
            </a:r>
            <a:r>
              <a:rPr lang="zh-CN" altLang="en-US" sz="2400" b="0" dirty="0" smtClean="0"/>
              <a:t>。</a:t>
            </a:r>
            <a:endParaRPr lang="zh-CN" altLang="en-US" sz="2400" b="0" dirty="0"/>
          </a:p>
          <a:p>
            <a:pPr eaLnBrk="1" hangingPunct="1"/>
            <a:r>
              <a:rPr lang="en-US" altLang="zh-CN" sz="2400" b="0" dirty="0" smtClean="0"/>
              <a:t>• </a:t>
            </a:r>
            <a:r>
              <a:rPr lang="zh-CN" altLang="en-US" sz="2400" b="0" dirty="0" smtClean="0"/>
              <a:t>特洛伊木马也是包含在正常应用程序中的一段恶意代码，一旦执行这样的应用程序，将触发恶意代码。木马的功能主要在于削弱系统的安全控制机制，尤其是访问控制机制。</a:t>
            </a:r>
          </a:p>
          <a:p>
            <a:pPr eaLnBrk="1" hangingPunct="1"/>
            <a:r>
              <a:rPr lang="en-US" altLang="zh-CN" sz="2400" b="0" dirty="0" smtClean="0"/>
              <a:t>• </a:t>
            </a:r>
            <a:r>
              <a:rPr lang="zh-CN" altLang="en-US" sz="2400" b="0" dirty="0" smtClean="0"/>
              <a:t>远程访问特洛伊</a:t>
            </a:r>
            <a:r>
              <a:rPr lang="en-US" altLang="zh-CN" sz="2400" b="0" dirty="0" smtClean="0"/>
              <a:t>RAT</a:t>
            </a:r>
            <a:r>
              <a:rPr lang="zh-CN" altLang="en-US" sz="2400" b="0" dirty="0" smtClean="0"/>
              <a:t>（</a:t>
            </a:r>
            <a:r>
              <a:rPr lang="en-US" altLang="zh-CN" sz="2400" b="0" dirty="0" smtClean="0"/>
              <a:t>Remote Access Trojan</a:t>
            </a:r>
            <a:r>
              <a:rPr lang="zh-CN" altLang="en-US" sz="2400" b="0" dirty="0" smtClean="0"/>
              <a:t>）是安装在受害者机器上，实现非授权的网络访问的程序。</a:t>
            </a:r>
            <a:r>
              <a:rPr lang="en-US" altLang="zh-CN" sz="2400" b="0" dirty="0" smtClean="0"/>
              <a:t>RAT</a:t>
            </a:r>
            <a:r>
              <a:rPr lang="zh-CN" altLang="en-US" sz="2400" b="0" dirty="0" smtClean="0"/>
              <a:t>可以伪装成其他程序，迷惑用户下载安装。</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 </a:t>
            </a:r>
            <a:r>
              <a:rPr lang="zh-CN" altLang="en-US" sz="2400" dirty="0" smtClean="0">
                <a:solidFill>
                  <a:srgbClr val="FFFF00"/>
                </a:solidFill>
                <a:latin typeface="+mn-ea"/>
              </a:rPr>
              <a:t>特洛伊木马</a:t>
            </a:r>
          </a:p>
          <a:p>
            <a:pPr eaLnBrk="1" hangingPunct="1"/>
            <a:r>
              <a:rPr lang="zh-CN" altLang="en-US" sz="2400" b="0" dirty="0" smtClean="0"/>
              <a:t>一个完整的木马与远程控制软件</a:t>
            </a:r>
            <a:r>
              <a:rPr lang="en-US" altLang="zh-CN" sz="2400" b="0" dirty="0" smtClean="0"/>
              <a:t>(</a:t>
            </a:r>
            <a:r>
              <a:rPr lang="zh-CN" altLang="en-US" sz="2400" b="0" dirty="0" smtClean="0"/>
              <a:t>如</a:t>
            </a:r>
            <a:r>
              <a:rPr lang="en-US" altLang="zh-CN" sz="2400" b="0" dirty="0" smtClean="0"/>
              <a:t>Windows</a:t>
            </a:r>
            <a:r>
              <a:rPr lang="zh-CN" altLang="en-US" sz="2400" b="0" dirty="0" smtClean="0"/>
              <a:t>的远程桌面、</a:t>
            </a:r>
            <a:r>
              <a:rPr lang="en-US" altLang="zh-CN" sz="2400" b="0" dirty="0" smtClean="0"/>
              <a:t>Linux</a:t>
            </a:r>
            <a:r>
              <a:rPr lang="zh-CN" altLang="en-US" sz="2400" b="0" dirty="0" smtClean="0"/>
              <a:t>系统的</a:t>
            </a:r>
            <a:r>
              <a:rPr lang="en-US" altLang="zh-CN" sz="2400" b="0" dirty="0" smtClean="0"/>
              <a:t>VNC</a:t>
            </a:r>
            <a:r>
              <a:rPr lang="zh-CN" altLang="en-US" sz="2400" b="0" dirty="0" smtClean="0"/>
              <a:t>、</a:t>
            </a:r>
            <a:r>
              <a:rPr lang="en-US" altLang="zh-CN" sz="2400" b="0" dirty="0" err="1" smtClean="0"/>
              <a:t>PCAnywhere</a:t>
            </a:r>
            <a:r>
              <a:rPr lang="zh-CN" altLang="en-US" sz="2400" b="0" dirty="0" smtClean="0"/>
              <a:t>等</a:t>
            </a:r>
            <a:r>
              <a:rPr lang="en-US" altLang="zh-CN" sz="2400" b="0" dirty="0" smtClean="0"/>
              <a:t>)</a:t>
            </a:r>
            <a:r>
              <a:rPr lang="zh-CN" altLang="en-US" sz="2400" b="0" dirty="0" smtClean="0"/>
              <a:t>有些相似，但由于远程控制软件是“善意”的控制，因此通常不具有也不必具有隐蔽性；而“木马”则完全相反，木马是“恶意的”，是在用户毫不知情的情况下远</a:t>
            </a:r>
          </a:p>
          <a:p>
            <a:pPr eaLnBrk="1" hangingPunct="1"/>
            <a:r>
              <a:rPr lang="zh-CN" altLang="en-US" sz="2400" b="0" dirty="0" smtClean="0"/>
              <a:t>程控制目标系统。目标系统一旦被植入木马，则攻击者可以进行各种形式的攻击，比如偷窃资料、散布病毒、修改配置等。</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4.4.1 </a:t>
            </a:r>
            <a:r>
              <a:rPr lang="zh-CN" altLang="en-US" sz="2400" dirty="0" smtClean="0">
                <a:solidFill>
                  <a:srgbClr val="FFFF00"/>
                </a:solidFill>
                <a:latin typeface="+mn-ea"/>
              </a:rPr>
              <a:t>常见的特洛伊木马</a:t>
            </a:r>
          </a:p>
          <a:p>
            <a:pPr eaLnBrk="1" hangingPunct="1"/>
            <a:r>
              <a:rPr lang="en-US" altLang="zh-CN" sz="2400" b="0" dirty="0" smtClean="0"/>
              <a:t>(1) </a:t>
            </a:r>
            <a:r>
              <a:rPr lang="zh-CN" altLang="en-US" sz="2400" b="0" dirty="0" smtClean="0"/>
              <a:t>网游木马</a:t>
            </a:r>
          </a:p>
          <a:p>
            <a:pPr eaLnBrk="1" hangingPunct="1"/>
            <a:r>
              <a:rPr lang="en-US" altLang="zh-CN" sz="2400" b="0" dirty="0" smtClean="0"/>
              <a:t>(2) </a:t>
            </a:r>
            <a:r>
              <a:rPr lang="zh-CN" altLang="en-US" sz="2400" b="0" dirty="0" smtClean="0"/>
              <a:t>网银木马</a:t>
            </a:r>
          </a:p>
          <a:p>
            <a:pPr eaLnBrk="1" hangingPunct="1"/>
            <a:r>
              <a:rPr lang="en-US" altLang="zh-CN" sz="2400" b="0" dirty="0" smtClean="0"/>
              <a:t>(3) </a:t>
            </a:r>
            <a:r>
              <a:rPr lang="zh-CN" altLang="en-US" sz="2400" b="0" dirty="0" smtClean="0"/>
              <a:t>下载类</a:t>
            </a:r>
          </a:p>
          <a:p>
            <a:pPr eaLnBrk="1" hangingPunct="1"/>
            <a:r>
              <a:rPr lang="en-US" altLang="zh-CN" sz="2400" b="0" dirty="0" smtClean="0"/>
              <a:t>(4) </a:t>
            </a:r>
            <a:r>
              <a:rPr lang="zh-CN" altLang="en-US" sz="2400" b="0" dirty="0" smtClean="0"/>
              <a:t>代理类</a:t>
            </a:r>
          </a:p>
          <a:p>
            <a:pPr eaLnBrk="1" hangingPunct="1"/>
            <a:r>
              <a:rPr lang="en-US" altLang="zh-CN" sz="2400" b="0" dirty="0" smtClean="0"/>
              <a:t>(5) FTP</a:t>
            </a:r>
            <a:r>
              <a:rPr lang="zh-CN" altLang="en-US" sz="2400" b="0" dirty="0" smtClean="0"/>
              <a:t>木马</a:t>
            </a:r>
          </a:p>
          <a:p>
            <a:pPr eaLnBrk="1" hangingPunct="1"/>
            <a:r>
              <a:rPr lang="en-US" altLang="zh-CN" sz="2400" b="0" dirty="0" smtClean="0"/>
              <a:t>(6) </a:t>
            </a:r>
            <a:r>
              <a:rPr lang="zh-CN" altLang="en-US" sz="2400" b="0" dirty="0" smtClean="0"/>
              <a:t>通讯软件类</a:t>
            </a:r>
          </a:p>
          <a:p>
            <a:pPr eaLnBrk="1" hangingPunct="1"/>
            <a:r>
              <a:rPr lang="en-US" altLang="zh-CN" sz="2400" b="0" dirty="0" smtClean="0"/>
              <a:t>(7) </a:t>
            </a:r>
            <a:r>
              <a:rPr lang="zh-CN" altLang="en-US" sz="2400" b="0" dirty="0" smtClean="0"/>
              <a:t>网页点击类</a:t>
            </a:r>
          </a:p>
          <a:p>
            <a:pPr eaLnBrk="1" hangingPunct="1"/>
            <a:r>
              <a:rPr lang="en-US" altLang="zh-CN" sz="2400" b="0" dirty="0" smtClean="0"/>
              <a:t>(8) </a:t>
            </a:r>
            <a:r>
              <a:rPr lang="zh-CN" altLang="en-US" sz="2400" b="0" dirty="0" smtClean="0"/>
              <a:t>攻击型的木马</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4.4.2 </a:t>
            </a:r>
            <a:r>
              <a:rPr lang="zh-CN" altLang="en-US" sz="2400" dirty="0" smtClean="0">
                <a:solidFill>
                  <a:srgbClr val="FFFF00"/>
                </a:solidFill>
                <a:latin typeface="+mn-ea"/>
              </a:rPr>
              <a:t>特洛伊木马的典型结构</a:t>
            </a:r>
          </a:p>
          <a:p>
            <a:pPr eaLnBrk="1" hangingPunct="1"/>
            <a:r>
              <a:rPr lang="zh-CN" altLang="en-US" sz="2400" b="0" dirty="0" smtClean="0"/>
              <a:t>一个完整的特洛伊木马套装程序含了两部分：服务端（服务器部分）和客户端（控制器部分）。植入对方电脑的是服务端，而黑客正是利用客户端进入运行了服务端的电脑。运行了木马程序的服务端以后，会产生一个有着容易迷惑用户的名称的进程，暗中打开端口，向指定地点发送数据（如网络游戏的密码，即时通信软件密码和用户上网密码等），黑客甚至可以利用这些打开的端口进入电脑系统。</a:t>
            </a:r>
          </a:p>
          <a:p>
            <a:pPr eaLnBrk="1" hangingPunct="1"/>
            <a:r>
              <a:rPr lang="zh-CN" altLang="en-US" sz="2400" b="0" dirty="0" smtClean="0"/>
              <a:t>由于现在的网络信息系统会网络边界配置防火墙以阻止非授权端口被外网连接，使得传统的木马服务端无非被控制，现代的目标主要采用反弹端口的形式：即客户端被植入到目标系统，而服务端在攻击者的电脑中运行，木马客户端运行后主动连接服务端，而由内网到外网的连接是不会被防火墙封堵的。这种木马就是所谓的“反弹端口型木马”。</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4.4.2 </a:t>
            </a:r>
            <a:r>
              <a:rPr lang="zh-CN" altLang="en-US" sz="2400" dirty="0" smtClean="0">
                <a:solidFill>
                  <a:srgbClr val="FFFF00"/>
                </a:solidFill>
                <a:latin typeface="+mn-ea"/>
              </a:rPr>
              <a:t>特洛伊木马的典型结构</a:t>
            </a:r>
          </a:p>
          <a:p>
            <a:pPr eaLnBrk="1" hangingPunct="1"/>
            <a:r>
              <a:rPr lang="zh-CN" altLang="en-US" sz="2400" b="0" dirty="0" smtClean="0"/>
              <a:t>如图所示的木马服务端开设的端口号为</a:t>
            </a:r>
            <a:r>
              <a:rPr lang="en-US" altLang="zh-CN" sz="2400" b="0" dirty="0" smtClean="0"/>
              <a:t>TCP 80</a:t>
            </a:r>
            <a:r>
              <a:rPr lang="zh-CN" altLang="en-US" sz="2400" b="0" dirty="0" smtClean="0"/>
              <a:t>，即</a:t>
            </a:r>
            <a:r>
              <a:rPr lang="en-US" altLang="zh-CN" sz="2400" b="0" dirty="0" smtClean="0"/>
              <a:t>Web</a:t>
            </a:r>
            <a:r>
              <a:rPr lang="zh-CN" altLang="en-US" sz="2400" b="0" dirty="0" smtClean="0"/>
              <a:t>服</a:t>
            </a:r>
          </a:p>
          <a:p>
            <a:pPr eaLnBrk="1" hangingPunct="1"/>
            <a:r>
              <a:rPr lang="zh-CN" altLang="en-US" sz="2400" b="0" dirty="0" smtClean="0"/>
              <a:t>务的默认端口。木马客户端连接该端口时被防火墙认为是</a:t>
            </a:r>
          </a:p>
          <a:p>
            <a:pPr eaLnBrk="1" hangingPunct="1"/>
            <a:r>
              <a:rPr lang="zh-CN" altLang="en-US" sz="2400" b="0" dirty="0" smtClean="0"/>
              <a:t>访问 </a:t>
            </a:r>
            <a:r>
              <a:rPr lang="en-US" altLang="zh-CN" sz="2400" b="0" dirty="0" smtClean="0"/>
              <a:t>Web</a:t>
            </a:r>
            <a:r>
              <a:rPr lang="zh-CN" altLang="en-US" sz="2400" b="0" dirty="0" smtClean="0"/>
              <a:t>服务器，因此允许该连接的数据包通过。</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pic>
        <p:nvPicPr>
          <p:cNvPr id="1026" name="Picture 2"/>
          <p:cNvPicPr>
            <a:picLocks noChangeAspect="1" noChangeArrowheads="1"/>
          </p:cNvPicPr>
          <p:nvPr/>
        </p:nvPicPr>
        <p:blipFill>
          <a:blip r:embed="rId2"/>
          <a:srcRect/>
          <a:stretch>
            <a:fillRect/>
          </a:stretch>
        </p:blipFill>
        <p:spPr bwMode="auto">
          <a:xfrm>
            <a:off x="881034" y="3357562"/>
            <a:ext cx="7929618" cy="2610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4.5 </a:t>
            </a:r>
            <a:r>
              <a:rPr lang="zh-CN" altLang="en-US" sz="2400" dirty="0" smtClean="0">
                <a:solidFill>
                  <a:srgbClr val="FFFF00"/>
                </a:solidFill>
                <a:latin typeface="+mn-ea"/>
              </a:rPr>
              <a:t>僵尸</a:t>
            </a:r>
          </a:p>
          <a:p>
            <a:pPr eaLnBrk="1" hangingPunct="1"/>
            <a:r>
              <a:rPr lang="en-US" altLang="zh-CN" sz="2400" b="0" dirty="0" smtClean="0"/>
              <a:t>•</a:t>
            </a:r>
            <a:r>
              <a:rPr lang="zh-CN" altLang="en-US" sz="2400" b="0" dirty="0" smtClean="0"/>
              <a:t> </a:t>
            </a:r>
            <a:r>
              <a:rPr lang="en-US" altLang="zh-CN" sz="2400" b="0" dirty="0" smtClean="0"/>
              <a:t>Zombie(</a:t>
            </a:r>
            <a:r>
              <a:rPr lang="zh-CN" altLang="en-US" sz="2400" b="0" dirty="0" smtClean="0"/>
              <a:t>俗称僵尸</a:t>
            </a:r>
            <a:r>
              <a:rPr lang="en-US" altLang="zh-CN" sz="2400" b="0" dirty="0" smtClean="0"/>
              <a:t>)</a:t>
            </a:r>
            <a:r>
              <a:rPr lang="zh-CN" altLang="en-US" sz="2400" b="0" dirty="0" smtClean="0"/>
              <a:t>是一种在被入侵者控制的系统上安装的、能对某个特定系统发动攻击的恶意代码。</a:t>
            </a:r>
          </a:p>
          <a:p>
            <a:pPr eaLnBrk="1" hangingPunct="1"/>
            <a:r>
              <a:rPr lang="en-US" altLang="zh-CN" sz="2400" b="0" dirty="0" smtClean="0"/>
              <a:t>• Zombie</a:t>
            </a:r>
            <a:r>
              <a:rPr lang="zh-CN" altLang="en-US" sz="2400" b="0" dirty="0" smtClean="0"/>
              <a:t>主要用于定义恶意代码的功能，并没有涉及该恶意代码的结构和自我复制过程，因此，分别存在符合狭义病毒的定义</a:t>
            </a:r>
          </a:p>
          <a:p>
            <a:pPr eaLnBrk="1" hangingPunct="1"/>
            <a:r>
              <a:rPr lang="zh-CN" altLang="en-US" sz="2400" b="0" dirty="0" smtClean="0"/>
              <a:t>和蠕虫定义的</a:t>
            </a:r>
            <a:r>
              <a:rPr lang="en-US" altLang="zh-CN" sz="2400" b="0" dirty="0" smtClean="0"/>
              <a:t>Zombie</a:t>
            </a:r>
            <a:r>
              <a:rPr lang="zh-CN" altLang="en-US" sz="2400" b="0" dirty="0" smtClean="0"/>
              <a:t>。</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7"/>
            <a:ext cx="8785225" cy="3143272"/>
          </a:xfrm>
        </p:spPr>
        <p:txBody>
          <a:bodyPr/>
          <a:lstStyle/>
          <a:p>
            <a:pPr marL="514350" indent="-514350">
              <a:buSzPct val="80000"/>
              <a:buFont typeface="+mj-lt"/>
              <a:buAutoNum type="arabicPeriod"/>
            </a:pPr>
            <a:r>
              <a:rPr lang="zh-CN" altLang="en-US" dirty="0" smtClean="0"/>
              <a:t>恶意软件的概念</a:t>
            </a:r>
            <a:endParaRPr lang="en-US" altLang="zh-CN" dirty="0" smtClean="0"/>
          </a:p>
          <a:p>
            <a:pPr marL="514350" indent="-514350">
              <a:buSzPct val="80000"/>
              <a:buFont typeface="+mj-lt"/>
              <a:buAutoNum type="arabicPeriod"/>
            </a:pPr>
            <a:r>
              <a:rPr lang="zh-CN" altLang="en-US" dirty="0" smtClean="0"/>
              <a:t>恶意软件的分类</a:t>
            </a:r>
            <a:endParaRPr lang="en-US" altLang="zh-CN" dirty="0" smtClean="0"/>
          </a:p>
          <a:p>
            <a:pPr marL="514350" indent="-514350">
              <a:buSzPct val="80000"/>
              <a:buFont typeface="+mj-lt"/>
              <a:buAutoNum type="arabicPeriod"/>
            </a:pPr>
            <a:r>
              <a:rPr lang="zh-CN" altLang="en-US" dirty="0" smtClean="0"/>
              <a:t>恶意软件存在的原因</a:t>
            </a:r>
            <a:endParaRPr lang="en-US" altLang="zh-CN" dirty="0" smtClean="0"/>
          </a:p>
          <a:p>
            <a:pPr marL="514350" indent="-514350">
              <a:buSzPct val="80000"/>
              <a:buFont typeface="+mj-lt"/>
              <a:buAutoNum type="arabicPeriod"/>
            </a:pPr>
            <a:r>
              <a:rPr lang="zh-CN" altLang="en-US" dirty="0" smtClean="0"/>
              <a:t>恶意软件的介绍</a:t>
            </a:r>
            <a:endParaRPr lang="en-US" altLang="zh-CN" dirty="0" smtClean="0"/>
          </a:p>
          <a:p>
            <a:pPr marL="514350" indent="-514350">
              <a:buSzPct val="800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 </a:t>
            </a:r>
            <a:r>
              <a:rPr lang="zh-CN" altLang="en-US" sz="2400" dirty="0" smtClean="0">
                <a:solidFill>
                  <a:srgbClr val="FFFF00"/>
                </a:solidFill>
                <a:latin typeface="+mn-ea"/>
              </a:rPr>
              <a:t>病毒</a:t>
            </a:r>
          </a:p>
          <a:p>
            <a:pPr eaLnBrk="1" hangingPunct="1"/>
            <a:r>
              <a:rPr lang="en-US" altLang="zh-CN" sz="2400" b="0" dirty="0" smtClean="0"/>
              <a:t>•</a:t>
            </a:r>
            <a:r>
              <a:rPr lang="zh-CN" altLang="en-US" sz="2400" b="0" dirty="0" smtClean="0"/>
              <a:t>这里的病毒是狭义病毒，即传统意义上的病毒，指那种既具有自我复制能力，又必须寄生在其他程序</a:t>
            </a:r>
            <a:r>
              <a:rPr lang="en-US" altLang="zh-CN" sz="2400" b="0" dirty="0" smtClean="0"/>
              <a:t>(</a:t>
            </a:r>
            <a:r>
              <a:rPr lang="zh-CN" altLang="en-US" sz="2400" b="0" dirty="0" smtClean="0"/>
              <a:t>或文件</a:t>
            </a:r>
            <a:r>
              <a:rPr lang="en-US" altLang="zh-CN" sz="2400" b="0" dirty="0" smtClean="0"/>
              <a:t>)</a:t>
            </a:r>
            <a:r>
              <a:rPr lang="zh-CN" altLang="en-US" sz="2400" b="0" dirty="0" smtClean="0"/>
              <a:t>中的恶意代码。</a:t>
            </a:r>
          </a:p>
          <a:p>
            <a:pPr eaLnBrk="1" hangingPunct="1"/>
            <a:r>
              <a:rPr lang="en-US" altLang="zh-CN" sz="2400" b="0" dirty="0" smtClean="0"/>
              <a:t>• </a:t>
            </a:r>
            <a:r>
              <a:rPr lang="zh-CN" altLang="en-US" sz="2400" b="0" dirty="0" smtClean="0"/>
              <a:t>它和陷阱门、逻辑炸弹的最大不同在于自我复制能力。通常情况下，陷阱门、逻辑炸弹不会感染其他实用程序，而病毒会自</a:t>
            </a:r>
          </a:p>
          <a:p>
            <a:pPr eaLnBrk="1" hangingPunct="1"/>
            <a:r>
              <a:rPr lang="zh-CN" altLang="en-US" sz="2400" b="0" dirty="0" smtClean="0"/>
              <a:t>动将自身添加到其他实用程序中。</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4.6.1 </a:t>
            </a:r>
            <a:r>
              <a:rPr lang="zh-CN" altLang="en-US" sz="2400" dirty="0" smtClean="0">
                <a:solidFill>
                  <a:srgbClr val="FFFF00"/>
                </a:solidFill>
                <a:latin typeface="+mn-ea"/>
              </a:rPr>
              <a:t>病毒的分类</a:t>
            </a:r>
          </a:p>
          <a:p>
            <a:pPr>
              <a:buFont typeface="Wingdings" pitchFamily="2" charset="2"/>
              <a:buChar char="l"/>
            </a:pPr>
            <a:r>
              <a:rPr lang="zh-CN" altLang="en-US" sz="2400" b="0" dirty="0" smtClean="0"/>
              <a:t>引导扇区</a:t>
            </a:r>
          </a:p>
          <a:p>
            <a:pPr>
              <a:buFont typeface="Wingdings" pitchFamily="2" charset="2"/>
              <a:buChar char="l"/>
            </a:pPr>
            <a:r>
              <a:rPr lang="zh-CN" altLang="en-US" sz="2400" b="0" dirty="0" smtClean="0"/>
              <a:t>文件病毒</a:t>
            </a:r>
          </a:p>
          <a:p>
            <a:pPr>
              <a:buFont typeface="Wingdings" pitchFamily="2" charset="2"/>
              <a:buChar char="l"/>
            </a:pPr>
            <a:r>
              <a:rPr lang="zh-CN" altLang="en-US" sz="2400" b="0" dirty="0" smtClean="0"/>
              <a:t>宏病毒</a:t>
            </a:r>
          </a:p>
          <a:p>
            <a:pPr>
              <a:buFont typeface="Wingdings" pitchFamily="2" charset="2"/>
              <a:buChar char="l"/>
            </a:pPr>
            <a:r>
              <a:rPr lang="zh-CN" altLang="en-US" sz="2400" b="0" dirty="0" smtClean="0"/>
              <a:t>加密的病毒</a:t>
            </a:r>
          </a:p>
          <a:p>
            <a:pPr>
              <a:buFont typeface="Wingdings" pitchFamily="2" charset="2"/>
              <a:buChar char="l"/>
            </a:pPr>
            <a:r>
              <a:rPr lang="zh-CN" altLang="en-US" sz="2400" b="0" dirty="0" smtClean="0"/>
              <a:t>隐形病毒</a:t>
            </a:r>
          </a:p>
          <a:p>
            <a:pPr>
              <a:buFont typeface="Wingdings" pitchFamily="2" charset="2"/>
              <a:buChar char="l"/>
            </a:pPr>
            <a:r>
              <a:rPr lang="zh-CN" altLang="en-US" sz="2400" b="0" dirty="0" smtClean="0"/>
              <a:t>多态病毒</a:t>
            </a:r>
          </a:p>
          <a:p>
            <a:pPr>
              <a:buFont typeface="Wingdings" pitchFamily="2" charset="2"/>
              <a:buChar char="l"/>
            </a:pPr>
            <a:r>
              <a:rPr lang="zh-CN" altLang="en-US" sz="2400" b="0" dirty="0" smtClean="0"/>
              <a:t>变形病毒</a:t>
            </a:r>
            <a:endParaRPr lang="zh-CN" altLang="en-US" sz="2400" b="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4.6.2 </a:t>
            </a:r>
            <a:r>
              <a:rPr lang="zh-CN" altLang="en-US" sz="2400" dirty="0" smtClean="0">
                <a:solidFill>
                  <a:srgbClr val="FFFF00"/>
                </a:solidFill>
                <a:latin typeface="+mn-ea"/>
              </a:rPr>
              <a:t>病毒的结构</a:t>
            </a:r>
            <a:endParaRPr lang="en-US" altLang="zh-CN" sz="2400" dirty="0" smtClean="0">
              <a:solidFill>
                <a:srgbClr val="FFFF00"/>
              </a:solidFill>
              <a:latin typeface="+mn-ea"/>
            </a:endParaRPr>
          </a:p>
          <a:p>
            <a:pPr eaLnBrk="1" hangingPunct="1"/>
            <a:r>
              <a:rPr lang="zh-CN" altLang="en-US" sz="2400" dirty="0" smtClean="0">
                <a:solidFill>
                  <a:srgbClr val="FFFF00"/>
                </a:solidFill>
                <a:latin typeface="+mn-ea"/>
              </a:rPr>
              <a:t>病毒的结构包括引导模块、感染模块、触发模块和破坏模块。</a:t>
            </a:r>
          </a:p>
          <a:p>
            <a:pPr>
              <a:buFont typeface="Wingdings" pitchFamily="2" charset="2"/>
              <a:buChar char="l"/>
            </a:pPr>
            <a:r>
              <a:rPr lang="zh-CN" altLang="en-US" sz="2400" b="0" dirty="0" smtClean="0"/>
              <a:t>引导模块：引导模块是病毒的入口模块，它最先获得系统的</a:t>
            </a:r>
          </a:p>
          <a:p>
            <a:r>
              <a:rPr lang="zh-CN" altLang="en-US" sz="2400" b="0" dirty="0" smtClean="0"/>
              <a:t>控制权。引导模块首先将病毒代码引导到内存中的适当位置，其次调用感染模块进行感染，然后根据触发模块的返回值决定是调用病毒的破坏模块还是执行正常的程序。</a:t>
            </a:r>
            <a:endParaRPr lang="en-US" altLang="zh-CN" sz="2400" b="0" dirty="0" smtClean="0"/>
          </a:p>
          <a:p>
            <a:pPr>
              <a:buFont typeface="Wingdings" pitchFamily="2" charset="2"/>
              <a:buChar char="l"/>
            </a:pPr>
            <a:r>
              <a:rPr lang="zh-CN" altLang="en-US" sz="2400" b="0" dirty="0" smtClean="0"/>
              <a:t>感染模块：感染模块负责完成病毒的感染功能，这是病毒最核心、最关键的代码，需要极高的技术才能设计出来。它寻找要感染的目标文件，判断该文件是否已经被感染了（通过判断该文件是否被标上了感染标志）。如果没有被感染，则进行感染，并标上感染标志。</a:t>
            </a:r>
          </a:p>
          <a:p>
            <a:pPr>
              <a:buFont typeface="Wingdings" pitchFamily="2" charset="2"/>
              <a:buChar char="l"/>
            </a:pPr>
            <a:endParaRPr lang="zh-CN" altLang="en-US" sz="240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4.6.2 </a:t>
            </a:r>
            <a:r>
              <a:rPr lang="zh-CN" altLang="en-US" sz="2400" dirty="0" smtClean="0">
                <a:solidFill>
                  <a:srgbClr val="FFFF00"/>
                </a:solidFill>
                <a:latin typeface="+mn-ea"/>
              </a:rPr>
              <a:t>病毒的结构</a:t>
            </a:r>
          </a:p>
          <a:p>
            <a:pPr>
              <a:buFont typeface="Wingdings" pitchFamily="2" charset="2"/>
              <a:buChar char="l"/>
            </a:pPr>
            <a:r>
              <a:rPr lang="zh-CN" altLang="en-US" sz="2400" b="0" dirty="0" smtClean="0"/>
              <a:t>触发模块：触发模块对预先设定的条件进行判断，如果满足则返回真值，否则返回假值。触发的判断条件通常是时间、记数、特定事件、特定程序执行等。</a:t>
            </a:r>
            <a:endParaRPr lang="en-US" altLang="zh-CN" sz="2400" b="0" dirty="0" smtClean="0"/>
          </a:p>
          <a:p>
            <a:pPr>
              <a:buFont typeface="Wingdings" pitchFamily="2" charset="2"/>
              <a:buChar char="l"/>
            </a:pPr>
            <a:r>
              <a:rPr lang="zh-CN" altLang="en-US" sz="2400" b="0" dirty="0" smtClean="0"/>
              <a:t>破坏模块：破坏模块完成具体的破坏作用，其破坏形式和表象由病毒编写者的目的决定。</a:t>
            </a:r>
            <a:endParaRPr lang="zh-CN" altLang="en-US" sz="2400" b="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 </a:t>
            </a:r>
            <a:r>
              <a:rPr lang="zh-CN" altLang="en-US" sz="2400" dirty="0" smtClean="0">
                <a:solidFill>
                  <a:srgbClr val="FFFF00"/>
                </a:solidFill>
                <a:latin typeface="+mn-ea"/>
              </a:rPr>
              <a:t>蠕虫</a:t>
            </a:r>
          </a:p>
          <a:p>
            <a:pPr eaLnBrk="1" hangingPunct="1"/>
            <a:r>
              <a:rPr lang="en-US" altLang="zh-CN" sz="2400" b="0" dirty="0" smtClean="0"/>
              <a:t>•</a:t>
            </a:r>
            <a:r>
              <a:rPr lang="zh-CN" altLang="en-US" sz="2400" b="0" dirty="0" smtClean="0"/>
              <a:t>蠕虫也是一种病毒，但它和狭义病毒的最大不同在于自</a:t>
            </a:r>
          </a:p>
          <a:p>
            <a:pPr eaLnBrk="1" hangingPunct="1"/>
            <a:r>
              <a:rPr lang="zh-CN" altLang="en-US" sz="2400" b="0" dirty="0" smtClean="0"/>
              <a:t>我复制过程。病毒的自我复制过程需要人工干预，无论</a:t>
            </a:r>
          </a:p>
          <a:p>
            <a:pPr eaLnBrk="1" hangingPunct="1"/>
            <a:r>
              <a:rPr lang="zh-CN" altLang="en-US" sz="2400" b="0" dirty="0" smtClean="0"/>
              <a:t>是运行感染病毒的实用程序，还是打开包含宏病毒的电</a:t>
            </a:r>
          </a:p>
          <a:p>
            <a:pPr eaLnBrk="1" hangingPunct="1"/>
            <a:r>
              <a:rPr lang="zh-CN" altLang="en-US" sz="2400" b="0" dirty="0" smtClean="0"/>
              <a:t>子邮件，都不是由病毒程序自我完成的。蠕虫的传播不</a:t>
            </a:r>
          </a:p>
          <a:p>
            <a:pPr eaLnBrk="1" hangingPunct="1"/>
            <a:r>
              <a:rPr lang="zh-CN" altLang="en-US" sz="2400" b="0" dirty="0" smtClean="0"/>
              <a:t>需要人工干预，他其实是能完成特殊攻击过程的自治软</a:t>
            </a:r>
          </a:p>
          <a:p>
            <a:pPr eaLnBrk="1" hangingPunct="1"/>
            <a:r>
              <a:rPr lang="zh-CN" altLang="en-US" sz="2400" b="0" dirty="0" smtClean="0"/>
              <a:t>件，它自动完成以下任务：</a:t>
            </a:r>
          </a:p>
          <a:p>
            <a:pPr eaLnBrk="1" hangingPunct="1"/>
            <a:r>
              <a:rPr lang="zh-CN" altLang="en-US" sz="2400" b="0" dirty="0" smtClean="0"/>
              <a:t>① 查找攻击对象：利用网络侦察技术查找下一个存在漏</a:t>
            </a:r>
          </a:p>
          <a:p>
            <a:pPr eaLnBrk="1" hangingPunct="1"/>
            <a:r>
              <a:rPr lang="zh-CN" altLang="en-US" sz="2400" b="0" dirty="0" smtClean="0"/>
              <a:t>洞的目标。</a:t>
            </a:r>
          </a:p>
          <a:p>
            <a:pPr eaLnBrk="1" hangingPunct="1"/>
            <a:r>
              <a:rPr lang="zh-CN" altLang="en-US" sz="2400" b="0" dirty="0" smtClean="0"/>
              <a:t>② 入侵目标：利用漏洞入侵目标系统。</a:t>
            </a:r>
          </a:p>
          <a:p>
            <a:pPr eaLnBrk="1" hangingPunct="1"/>
            <a:r>
              <a:rPr lang="zh-CN" altLang="en-US" sz="2400" b="0" dirty="0" smtClean="0"/>
              <a:t>③ 复制自己：复制自己到被攻击的系统，并运行它。</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488096"/>
          </a:xfrm>
        </p:spPr>
        <p:txBody>
          <a:bodyPr/>
          <a:lstStyle/>
          <a:p>
            <a:pPr eaLnBrk="1" hangingPunct="1"/>
            <a:r>
              <a:rPr lang="en-US" altLang="zh-CN" sz="2400" dirty="0" smtClean="0">
                <a:solidFill>
                  <a:srgbClr val="FFFF00"/>
                </a:solidFill>
                <a:latin typeface="+mn-ea"/>
              </a:rPr>
              <a:t>4.7.1 </a:t>
            </a:r>
            <a:r>
              <a:rPr lang="zh-CN" altLang="en-US" sz="2400" dirty="0" smtClean="0">
                <a:solidFill>
                  <a:srgbClr val="FFFF00"/>
                </a:solidFill>
                <a:latin typeface="+mn-ea"/>
              </a:rPr>
              <a:t>蠕虫与狭义病毒的区别</a:t>
            </a:r>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52559528"/>
              </p:ext>
            </p:extLst>
          </p:nvPr>
        </p:nvGraphicFramePr>
        <p:xfrm>
          <a:off x="992560" y="2204864"/>
          <a:ext cx="8064896" cy="2595880"/>
        </p:xfrm>
        <a:graphic>
          <a:graphicData uri="http://schemas.openxmlformats.org/drawingml/2006/table">
            <a:tbl>
              <a:tblPr firstRow="1" bandRow="1">
                <a:tableStyleId>{5C22544A-7EE6-4342-B048-85BDC9FD1C3A}</a:tableStyleId>
              </a:tblPr>
              <a:tblGrid>
                <a:gridCol w="2201333"/>
                <a:gridCol w="2479187"/>
                <a:gridCol w="3384376"/>
              </a:tblGrid>
              <a:tr h="370840">
                <a:tc>
                  <a:txBody>
                    <a:bodyPr/>
                    <a:lstStyle/>
                    <a:p>
                      <a:r>
                        <a:rPr lang="zh-CN" altLang="en-US" dirty="0" smtClean="0"/>
                        <a:t>区别</a:t>
                      </a:r>
                      <a:endParaRPr lang="zh-CN" altLang="en-US" dirty="0"/>
                    </a:p>
                  </a:txBody>
                  <a:tcPr/>
                </a:tc>
                <a:tc>
                  <a:txBody>
                    <a:bodyPr/>
                    <a:lstStyle/>
                    <a:p>
                      <a:r>
                        <a:rPr lang="zh-CN" altLang="en-US" dirty="0" smtClean="0"/>
                        <a:t>狭义病毒</a:t>
                      </a:r>
                      <a:endParaRPr lang="zh-CN" altLang="en-US" dirty="0"/>
                    </a:p>
                  </a:txBody>
                  <a:tcPr/>
                </a:tc>
                <a:tc>
                  <a:txBody>
                    <a:bodyPr/>
                    <a:lstStyle/>
                    <a:p>
                      <a:r>
                        <a:rPr lang="zh-CN" altLang="en-US" dirty="0" smtClean="0"/>
                        <a:t>蠕虫</a:t>
                      </a:r>
                      <a:endParaRPr lang="zh-CN" altLang="en-US" dirty="0"/>
                    </a:p>
                  </a:txBody>
                  <a:tcPr/>
                </a:tc>
              </a:tr>
              <a:tr h="370840">
                <a:tc>
                  <a:txBody>
                    <a:bodyPr/>
                    <a:lstStyle/>
                    <a:p>
                      <a:r>
                        <a:rPr lang="zh-CN" altLang="en-US" dirty="0" smtClean="0"/>
                        <a:t>存在形式</a:t>
                      </a:r>
                      <a:endParaRPr lang="zh-CN" altLang="en-US" dirty="0"/>
                    </a:p>
                  </a:txBody>
                  <a:tcPr/>
                </a:tc>
                <a:tc>
                  <a:txBody>
                    <a:bodyPr/>
                    <a:lstStyle/>
                    <a:p>
                      <a:r>
                        <a:rPr lang="zh-CN" altLang="en-US" dirty="0" smtClean="0"/>
                        <a:t>是寄生体</a:t>
                      </a:r>
                      <a:endParaRPr lang="zh-CN" altLang="en-US" dirty="0"/>
                    </a:p>
                  </a:txBody>
                  <a:tcPr/>
                </a:tc>
                <a:tc>
                  <a:txBody>
                    <a:bodyPr/>
                    <a:lstStyle/>
                    <a:p>
                      <a:r>
                        <a:rPr lang="zh-CN" altLang="en-US" dirty="0" smtClean="0"/>
                        <a:t>是独立体</a:t>
                      </a:r>
                      <a:endParaRPr lang="zh-CN" altLang="en-US" dirty="0"/>
                    </a:p>
                  </a:txBody>
                  <a:tcPr/>
                </a:tc>
              </a:tr>
              <a:tr h="370840">
                <a:tc>
                  <a:txBody>
                    <a:bodyPr/>
                    <a:lstStyle/>
                    <a:p>
                      <a:r>
                        <a:rPr lang="zh-CN" altLang="en-US" dirty="0" smtClean="0"/>
                        <a:t>复制形式</a:t>
                      </a:r>
                      <a:endParaRPr lang="zh-CN" altLang="en-US" dirty="0"/>
                    </a:p>
                  </a:txBody>
                  <a:tcPr/>
                </a:tc>
                <a:tc>
                  <a:txBody>
                    <a:bodyPr/>
                    <a:lstStyle/>
                    <a:p>
                      <a:r>
                        <a:rPr lang="zh-CN" altLang="en-US" dirty="0" smtClean="0"/>
                        <a:t>插入宿主文件</a:t>
                      </a:r>
                      <a:endParaRPr lang="zh-CN" altLang="en-US" dirty="0"/>
                    </a:p>
                  </a:txBody>
                  <a:tcPr/>
                </a:tc>
                <a:tc>
                  <a:txBody>
                    <a:bodyPr/>
                    <a:lstStyle/>
                    <a:p>
                      <a:r>
                        <a:rPr lang="zh-CN" altLang="en-US" dirty="0" smtClean="0"/>
                        <a:t>自身进行复制</a:t>
                      </a:r>
                      <a:endParaRPr lang="zh-CN" altLang="en-US" dirty="0"/>
                    </a:p>
                  </a:txBody>
                  <a:tcPr/>
                </a:tc>
              </a:tr>
              <a:tr h="370840">
                <a:tc>
                  <a:txBody>
                    <a:bodyPr/>
                    <a:lstStyle/>
                    <a:p>
                      <a:r>
                        <a:rPr lang="zh-CN" altLang="en-US" dirty="0" smtClean="0"/>
                        <a:t>传染机制</a:t>
                      </a:r>
                      <a:endParaRPr lang="zh-CN" altLang="en-US" dirty="0"/>
                    </a:p>
                  </a:txBody>
                  <a:tcPr/>
                </a:tc>
                <a:tc>
                  <a:txBody>
                    <a:bodyPr/>
                    <a:lstStyle/>
                    <a:p>
                      <a:r>
                        <a:rPr lang="zh-CN" altLang="en-US" dirty="0" smtClean="0"/>
                        <a:t>利用宿主程序运行</a:t>
                      </a:r>
                      <a:endParaRPr lang="zh-CN" altLang="en-US" dirty="0"/>
                    </a:p>
                  </a:txBody>
                  <a:tcPr/>
                </a:tc>
                <a:tc>
                  <a:txBody>
                    <a:bodyPr/>
                    <a:lstStyle/>
                    <a:p>
                      <a:r>
                        <a:rPr lang="zh-CN" altLang="en-US" dirty="0" smtClean="0"/>
                        <a:t>利用系统漏洞</a:t>
                      </a:r>
                      <a:endParaRPr lang="zh-CN" altLang="en-US" dirty="0"/>
                    </a:p>
                  </a:txBody>
                  <a:tcPr/>
                </a:tc>
              </a:tr>
              <a:tr h="370840">
                <a:tc>
                  <a:txBody>
                    <a:bodyPr/>
                    <a:lstStyle/>
                    <a:p>
                      <a:r>
                        <a:rPr lang="zh-CN" altLang="en-US" dirty="0" smtClean="0"/>
                        <a:t>触发传染</a:t>
                      </a:r>
                      <a:endParaRPr lang="zh-CN" altLang="en-US" dirty="0"/>
                    </a:p>
                  </a:txBody>
                  <a:tcPr/>
                </a:tc>
                <a:tc>
                  <a:txBody>
                    <a:bodyPr/>
                    <a:lstStyle/>
                    <a:p>
                      <a:r>
                        <a:rPr lang="zh-CN" altLang="en-US" dirty="0" smtClean="0"/>
                        <a:t>由计算机使用者触发</a:t>
                      </a:r>
                      <a:endParaRPr lang="zh-CN" altLang="en-US" dirty="0"/>
                    </a:p>
                  </a:txBody>
                  <a:tcPr/>
                </a:tc>
                <a:tc>
                  <a:txBody>
                    <a:bodyPr/>
                    <a:lstStyle/>
                    <a:p>
                      <a:r>
                        <a:rPr lang="zh-CN" altLang="en-US" dirty="0" smtClean="0"/>
                        <a:t>程序自身触发</a:t>
                      </a:r>
                      <a:endParaRPr lang="zh-CN" altLang="en-US" dirty="0"/>
                    </a:p>
                  </a:txBody>
                  <a:tcPr/>
                </a:tc>
              </a:tr>
              <a:tr h="370840">
                <a:tc>
                  <a:txBody>
                    <a:bodyPr/>
                    <a:lstStyle/>
                    <a:p>
                      <a:r>
                        <a:rPr lang="zh-CN" altLang="en-US" dirty="0" smtClean="0"/>
                        <a:t>攻击目标</a:t>
                      </a:r>
                      <a:endParaRPr lang="zh-CN" altLang="en-US" dirty="0"/>
                    </a:p>
                  </a:txBody>
                  <a:tcPr/>
                </a:tc>
                <a:tc>
                  <a:txBody>
                    <a:bodyPr/>
                    <a:lstStyle/>
                    <a:p>
                      <a:r>
                        <a:rPr lang="zh-CN" altLang="en-US" dirty="0" smtClean="0"/>
                        <a:t>攻击本地文件</a:t>
                      </a:r>
                      <a:endParaRPr lang="zh-CN" altLang="en-US" dirty="0"/>
                    </a:p>
                  </a:txBody>
                  <a:tcPr/>
                </a:tc>
                <a:tc>
                  <a:txBody>
                    <a:bodyPr/>
                    <a:lstStyle/>
                    <a:p>
                      <a:r>
                        <a:rPr lang="zh-CN" altLang="en-US" dirty="0" smtClean="0"/>
                        <a:t>攻击网络其他计算机</a:t>
                      </a:r>
                      <a:endParaRPr lang="zh-CN" altLang="en-US" dirty="0"/>
                    </a:p>
                  </a:txBody>
                  <a:tcPr/>
                </a:tc>
              </a:tr>
              <a:tr h="370840">
                <a:tc>
                  <a:txBody>
                    <a:bodyPr/>
                    <a:lstStyle/>
                    <a:p>
                      <a:r>
                        <a:rPr lang="zh-CN" altLang="en-US" dirty="0" smtClean="0"/>
                        <a:t>影响重点</a:t>
                      </a:r>
                      <a:endParaRPr lang="zh-CN" altLang="en-US" dirty="0"/>
                    </a:p>
                  </a:txBody>
                  <a:tcPr/>
                </a:tc>
                <a:tc>
                  <a:txBody>
                    <a:bodyPr/>
                    <a:lstStyle/>
                    <a:p>
                      <a:r>
                        <a:rPr lang="zh-CN" altLang="en-US" dirty="0" smtClean="0"/>
                        <a:t>主要影响文件系统</a:t>
                      </a:r>
                      <a:endParaRPr lang="zh-CN" altLang="en-US" dirty="0"/>
                    </a:p>
                  </a:txBody>
                  <a:tcPr/>
                </a:tc>
                <a:tc>
                  <a:txBody>
                    <a:bodyPr/>
                    <a:lstStyle/>
                    <a:p>
                      <a:r>
                        <a:rPr lang="zh-CN" altLang="en-US" dirty="0" smtClean="0"/>
                        <a:t>主要影响网络性能和系统性能</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4.7.2 </a:t>
            </a:r>
            <a:r>
              <a:rPr lang="zh-CN" altLang="en-US" sz="2400" dirty="0" smtClean="0">
                <a:solidFill>
                  <a:srgbClr val="FFFF00"/>
                </a:solidFill>
                <a:latin typeface="+mn-ea"/>
              </a:rPr>
              <a:t>蠕虫传播机制</a:t>
            </a:r>
            <a:endParaRPr lang="en-US" altLang="zh-CN" sz="2400" dirty="0" smtClean="0">
              <a:solidFill>
                <a:srgbClr val="FFFF00"/>
              </a:solidFill>
              <a:latin typeface="+mn-ea"/>
            </a:endParaRPr>
          </a:p>
          <a:p>
            <a:pPr marL="457200" indent="-457200" eaLnBrk="1" hangingPunct="1">
              <a:buAutoNum type="arabicParenBoth"/>
            </a:pPr>
            <a:r>
              <a:rPr lang="zh-CN" altLang="en-US" sz="2400" b="0" dirty="0" smtClean="0"/>
              <a:t>利用系统漏洞主动传播</a:t>
            </a:r>
            <a:endParaRPr lang="en-US" altLang="zh-CN" sz="2400" b="0" dirty="0" smtClean="0"/>
          </a:p>
          <a:p>
            <a:pPr marL="457200" indent="-457200" eaLnBrk="1" hangingPunct="1">
              <a:buAutoNum type="arabicParenBoth"/>
            </a:pPr>
            <a:r>
              <a:rPr lang="zh-CN" altLang="en-US" sz="2400" b="0" dirty="0" smtClean="0"/>
              <a:t>利用电子邮件系统传播</a:t>
            </a:r>
            <a:endParaRPr lang="en-US" altLang="zh-CN" sz="2400" b="0" dirty="0" smtClean="0"/>
          </a:p>
          <a:p>
            <a:pPr marL="457200" indent="-457200" eaLnBrk="1" hangingPunct="1">
              <a:buAutoNum type="arabicParenBoth"/>
            </a:pPr>
            <a:r>
              <a:rPr lang="zh-CN" altLang="en-US" sz="2400" b="0" dirty="0" smtClean="0"/>
              <a:t>通过局域网传播</a:t>
            </a:r>
            <a:endParaRPr lang="en-US" altLang="zh-CN" sz="2400" b="0" dirty="0" smtClean="0"/>
          </a:p>
          <a:p>
            <a:pPr marL="457200" indent="-457200" eaLnBrk="1" hangingPunct="1">
              <a:buAutoNum type="arabicParenBoth"/>
            </a:pPr>
            <a:r>
              <a:rPr lang="zh-CN" altLang="en-US" sz="2400" b="0" dirty="0" smtClean="0"/>
              <a:t>通过即时工具传播</a:t>
            </a:r>
            <a:endParaRPr lang="en-US" altLang="zh-CN" sz="2400" b="0" dirty="0" smtClean="0"/>
          </a:p>
          <a:p>
            <a:pPr marL="457200" indent="-457200" eaLnBrk="1" hangingPunct="1">
              <a:buAutoNum type="arabicParenBoth"/>
            </a:pPr>
            <a:r>
              <a:rPr lang="zh-CN" altLang="en-US" sz="2400" b="0" dirty="0" smtClean="0"/>
              <a:t>多种方式组合传播</a:t>
            </a:r>
            <a:endParaRPr lang="en-US" altLang="zh-CN" sz="2400" b="0" dirty="0" smtClean="0"/>
          </a:p>
          <a:p>
            <a:pPr marL="457200" indent="-457200" eaLnBrk="1" hangingPunct="1">
              <a:buAutoNum type="arabicParenBoth"/>
            </a:pPr>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26</a:t>
            </a:fld>
            <a:endParaRPr lang="en-US" altLang="zh-CN" dirty="0"/>
          </a:p>
        </p:txBody>
      </p:sp>
    </p:spTree>
    <p:extLst>
      <p:ext uri="{BB962C8B-B14F-4D97-AF65-F5344CB8AC3E}">
        <p14:creationId xmlns:p14="http://schemas.microsoft.com/office/powerpoint/2010/main" val="914545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4.7.3 </a:t>
            </a:r>
            <a:r>
              <a:rPr lang="zh-CN" altLang="en-US" sz="2400" dirty="0" smtClean="0">
                <a:solidFill>
                  <a:srgbClr val="FFFF00"/>
                </a:solidFill>
                <a:latin typeface="+mn-ea"/>
              </a:rPr>
              <a:t>蠕虫防御方法</a:t>
            </a:r>
            <a:endParaRPr lang="en-US" altLang="zh-CN" sz="2400" dirty="0" smtClean="0">
              <a:solidFill>
                <a:srgbClr val="FFFF00"/>
              </a:solidFill>
              <a:latin typeface="+mn-ea"/>
            </a:endParaRPr>
          </a:p>
          <a:p>
            <a:pPr marL="457200" indent="-457200">
              <a:buFont typeface="+mj-ea"/>
              <a:buAutoNum type="circleNumDbPlain"/>
            </a:pPr>
            <a:r>
              <a:rPr lang="zh-CN" altLang="en-US" sz="2400" dirty="0" smtClean="0"/>
              <a:t>  </a:t>
            </a:r>
            <a:r>
              <a:rPr lang="zh-CN" altLang="en-US" sz="2400" b="0" dirty="0" smtClean="0"/>
              <a:t>基于签名的蠕虫扫描过滤</a:t>
            </a:r>
          </a:p>
          <a:p>
            <a:pPr marL="457200" indent="-457200">
              <a:buFont typeface="+mj-ea"/>
              <a:buAutoNum type="circleNumDbPlain"/>
            </a:pPr>
            <a:r>
              <a:rPr lang="zh-CN" altLang="en-US" sz="2400" b="0" dirty="0" smtClean="0"/>
              <a:t>  基于过滤的蠕虫控制</a:t>
            </a:r>
          </a:p>
          <a:p>
            <a:pPr marL="457200" indent="-457200">
              <a:buFont typeface="+mj-ea"/>
              <a:buAutoNum type="circleNumDbPlain"/>
            </a:pPr>
            <a:r>
              <a:rPr lang="zh-CN" altLang="en-US" sz="2400" b="0" dirty="0" smtClean="0"/>
              <a:t>  基于有效载荷分类的蠕虫控制</a:t>
            </a:r>
          </a:p>
          <a:p>
            <a:pPr marL="457200" indent="-457200">
              <a:buFont typeface="+mj-ea"/>
              <a:buAutoNum type="circleNumDbPlain"/>
            </a:pPr>
            <a:r>
              <a:rPr lang="zh-CN" altLang="en-US" sz="2400" b="0" dirty="0" smtClean="0"/>
              <a:t>  阈值随机游走扫描检测</a:t>
            </a:r>
          </a:p>
          <a:p>
            <a:pPr marL="457200" indent="-457200">
              <a:buFont typeface="+mj-ea"/>
              <a:buAutoNum type="circleNumDbPlain"/>
            </a:pPr>
            <a:r>
              <a:rPr lang="zh-CN" altLang="en-US" sz="2400" b="0" dirty="0" smtClean="0"/>
              <a:t>  速率限制和速率停止</a:t>
            </a:r>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400" dirty="0" smtClean="0"/>
              <a:t>[1]</a:t>
            </a:r>
            <a:r>
              <a:rPr lang="zh-CN" altLang="en-US" sz="2400" dirty="0" smtClean="0">
                <a:latin typeface="+mn-ea"/>
              </a:rPr>
              <a:t>曾凡平</a:t>
            </a:r>
            <a:r>
              <a:rPr lang="en-US" altLang="zh-CN" sz="2400" dirty="0" smtClean="0">
                <a:latin typeface="+mn-ea"/>
              </a:rPr>
              <a:t>.</a:t>
            </a:r>
            <a:r>
              <a:rPr lang="zh-CN" altLang="en-US" sz="2400" dirty="0" smtClean="0">
                <a:latin typeface="+mn-ea"/>
              </a:rPr>
              <a:t>第</a:t>
            </a:r>
            <a:r>
              <a:rPr lang="en-US" altLang="zh-CN" sz="2400" dirty="0" smtClean="0">
                <a:latin typeface="+mn-ea"/>
              </a:rPr>
              <a:t>14</a:t>
            </a:r>
            <a:r>
              <a:rPr lang="zh-CN" altLang="en-US" sz="2400" dirty="0" smtClean="0">
                <a:latin typeface="+mn-ea"/>
              </a:rPr>
              <a:t>章 恶意代码攻击</a:t>
            </a:r>
            <a:r>
              <a:rPr lang="en-US" altLang="zh-CN" sz="2400" dirty="0" smtClean="0">
                <a:latin typeface="+mn-ea"/>
              </a:rPr>
              <a:t>.</a:t>
            </a:r>
            <a:r>
              <a:rPr lang="zh-CN" altLang="en-US" sz="2400" dirty="0" smtClean="0">
                <a:latin typeface="+mn-ea"/>
              </a:rPr>
              <a:t>中国科学技术大学</a:t>
            </a:r>
            <a:r>
              <a:rPr lang="en-US" altLang="zh-CN" sz="2400" dirty="0" smtClean="0">
                <a:latin typeface="+mn-ea"/>
              </a:rPr>
              <a:t>.</a:t>
            </a:r>
          </a:p>
          <a:p>
            <a:pPr algn="just" eaLnBrk="1" hangingPunct="1"/>
            <a:r>
              <a:rPr lang="en-US" altLang="zh-CN" sz="2400" dirty="0"/>
              <a:t>[2]</a:t>
            </a:r>
            <a:r>
              <a:rPr lang="zh-CN" altLang="en-US" sz="2400" dirty="0"/>
              <a:t>张同光</a:t>
            </a:r>
            <a:r>
              <a:rPr lang="en-US" altLang="zh-CN" sz="2400" dirty="0"/>
              <a:t>.</a:t>
            </a:r>
            <a:r>
              <a:rPr lang="zh-CN" altLang="en-US" sz="2400" dirty="0"/>
              <a:t>  计算机安全技术</a:t>
            </a:r>
            <a:r>
              <a:rPr lang="en-US" altLang="zh-CN" sz="2400" dirty="0"/>
              <a:t>.</a:t>
            </a:r>
            <a:r>
              <a:rPr lang="zh-CN" altLang="en-US" sz="2400" dirty="0"/>
              <a:t>清华大学出版社</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28</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latin typeface="+mj-ea"/>
              </a:rPr>
              <a:t>恶意软件</a:t>
            </a:r>
            <a:r>
              <a:rPr lang="zh-CN" altLang="en-US" sz="6000" dirty="0" smtClean="0"/>
              <a:t>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1.1 </a:t>
            </a:r>
            <a:r>
              <a:rPr lang="zh-CN" altLang="en-US" dirty="0" smtClean="0">
                <a:solidFill>
                  <a:srgbClr val="FFFF00"/>
                </a:solidFill>
                <a:latin typeface="+mn-ea"/>
              </a:rPr>
              <a:t>什么是恶意软件</a:t>
            </a:r>
          </a:p>
          <a:p>
            <a:pPr eaLnBrk="1" hangingPunct="1"/>
            <a:r>
              <a:rPr lang="zh-CN" altLang="en-US" b="0" dirty="0" smtClean="0"/>
              <a:t>恶意软件是指任何的程序或可执行代码，其目的是在用户未授权的情况下更改或控制计算机及网络系统。</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latin typeface="+mj-ea"/>
              </a:rPr>
              <a:t>恶意软件</a:t>
            </a:r>
            <a:r>
              <a:rPr lang="zh-CN" altLang="en-US" sz="6000" dirty="0" smtClean="0"/>
              <a:t>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1.2 </a:t>
            </a:r>
            <a:r>
              <a:rPr lang="zh-CN" altLang="en-US" dirty="0" smtClean="0">
                <a:solidFill>
                  <a:srgbClr val="FFFF00"/>
                </a:solidFill>
                <a:latin typeface="+mn-ea"/>
              </a:rPr>
              <a:t>常见的恶意软件</a:t>
            </a:r>
          </a:p>
          <a:p>
            <a:pPr eaLnBrk="1" hangingPunct="1"/>
            <a:r>
              <a:rPr lang="zh-CN" altLang="en-US" b="0" dirty="0" smtClean="0"/>
              <a:t>病毒、木马、蠕虫、逻辑炸弹、后门（陷门）、可移动代码、漏洞利用、下载者、自由路由程序、病毒生成工具包、垃圾邮件程序、键盘日志、</a:t>
            </a:r>
            <a:r>
              <a:rPr lang="en-US" altLang="zh-CN" b="0" dirty="0" err="1" smtClean="0"/>
              <a:t>Rootkit</a:t>
            </a:r>
            <a:r>
              <a:rPr lang="zh-CN" altLang="en-US" b="0" dirty="0" smtClean="0"/>
              <a:t>、僵尸、间谍软件（</a:t>
            </a:r>
            <a:r>
              <a:rPr lang="en-US" altLang="zh-CN" b="0" dirty="0" smtClean="0"/>
              <a:t>Spyware</a:t>
            </a:r>
            <a:r>
              <a:rPr lang="zh-CN" altLang="en-US" b="0" dirty="0" smtClean="0"/>
              <a:t>）、广告软件。</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恶意软件</a:t>
            </a:r>
            <a:r>
              <a:rPr lang="zh-CN" altLang="en-US" sz="6000" dirty="0" smtClean="0"/>
              <a:t>的分类</a:t>
            </a:r>
            <a:endParaRPr lang="zh-CN" altLang="en-US" sz="6000" dirty="0"/>
          </a:p>
        </p:txBody>
      </p:sp>
      <p:sp>
        <p:nvSpPr>
          <p:cNvPr id="3" name="内容占位符 2"/>
          <p:cNvSpPr>
            <a:spLocks noGrp="1"/>
          </p:cNvSpPr>
          <p:nvPr>
            <p:ph idx="1"/>
          </p:nvPr>
        </p:nvSpPr>
        <p:spPr>
          <a:xfrm>
            <a:off x="809596" y="1428736"/>
            <a:ext cx="8785225" cy="314327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独立与寄生的恶意软件</a:t>
            </a:r>
          </a:p>
          <a:p>
            <a:pPr eaLnBrk="1" hangingPunct="1"/>
            <a:r>
              <a:rPr lang="zh-CN" altLang="en-US" sz="2800" b="0" dirty="0" smtClean="0"/>
              <a:t>根据其代码是否独立， 可以将其分成独立的和寄生的恶意软件 。</a:t>
            </a:r>
            <a:endParaRPr lang="en-US" altLang="zh-CN" sz="2800" b="0" dirty="0" smtClean="0"/>
          </a:p>
          <a:p>
            <a:pPr eaLnBrk="1" hangingPunct="1"/>
            <a:r>
              <a:rPr lang="zh-CN" altLang="en-US" sz="2800" b="0" dirty="0" smtClean="0"/>
              <a:t>独立的恶意代码能够独立传播和运行，是一个完整的程序，它不需要寄宿在另一个程序中。如蠕虫、木马和僵尸。</a:t>
            </a:r>
            <a:endParaRPr lang="en-US" altLang="zh-CN" sz="2800" b="0" dirty="0" smtClean="0"/>
          </a:p>
          <a:p>
            <a:pPr eaLnBrk="1" hangingPunct="1"/>
            <a:r>
              <a:rPr lang="zh-CN" altLang="en-US" sz="2800" b="0" dirty="0" smtClean="0"/>
              <a:t>非独立的恶意代码只是一段代码，必须寄生在某个程序</a:t>
            </a:r>
            <a:r>
              <a:rPr lang="en-US" altLang="zh-CN" sz="2800" b="0" dirty="0" smtClean="0"/>
              <a:t>(</a:t>
            </a:r>
            <a:r>
              <a:rPr lang="zh-CN" altLang="en-US" sz="2800" b="0" dirty="0" smtClean="0"/>
              <a:t>或文档</a:t>
            </a:r>
            <a:r>
              <a:rPr lang="en-US" altLang="zh-CN" sz="2800" b="0" dirty="0" smtClean="0"/>
              <a:t>)</a:t>
            </a:r>
            <a:r>
              <a:rPr lang="zh-CN" altLang="en-US" sz="2800" b="0" dirty="0" smtClean="0"/>
              <a:t>中，作为该程序的一部分进行传播和运行。如病毒。</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恶意软件</a:t>
            </a:r>
            <a:r>
              <a:rPr lang="zh-CN" altLang="en-US" sz="6000" dirty="0" smtClean="0"/>
              <a:t>的分类</a:t>
            </a:r>
            <a:endParaRPr lang="zh-CN" altLang="en-US" sz="60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广义病毒与普通的恶意代码</a:t>
            </a:r>
          </a:p>
          <a:p>
            <a:pPr eaLnBrk="1" hangingPunct="1"/>
            <a:r>
              <a:rPr lang="zh-CN" altLang="en-US" sz="2800" b="0" dirty="0" smtClean="0"/>
              <a:t>根据恶意软件是否能自我复制</a:t>
            </a:r>
            <a:r>
              <a:rPr lang="en-US" altLang="zh-CN" sz="2800" b="0" dirty="0" smtClean="0"/>
              <a:t>( </a:t>
            </a:r>
            <a:r>
              <a:rPr lang="zh-CN" altLang="en-US" sz="2800" b="0" dirty="0" smtClean="0"/>
              <a:t>自动传染</a:t>
            </a:r>
            <a:r>
              <a:rPr lang="en-US" altLang="zh-CN" sz="2800" b="0" dirty="0" smtClean="0"/>
              <a:t>) </a:t>
            </a:r>
            <a:r>
              <a:rPr lang="zh-CN" altLang="en-US" sz="2800" b="0" dirty="0" smtClean="0"/>
              <a:t>， 可以将其分成 广义病毒及普通的恶意代码 。</a:t>
            </a:r>
            <a:endParaRPr lang="en-US" altLang="zh-CN" sz="2800" b="0" dirty="0" smtClean="0"/>
          </a:p>
          <a:p>
            <a:pPr eaLnBrk="1" hangingPunct="1"/>
            <a:r>
              <a:rPr lang="zh-CN" altLang="en-US" sz="2800" b="0" dirty="0" smtClean="0"/>
              <a:t>对于非独立恶意代码，自我复制过程就是将自身嵌入宿主程序的过程，这个过程也称为感染宿主程序的过程。如狭义病毒。</a:t>
            </a:r>
          </a:p>
          <a:p>
            <a:pPr eaLnBrk="1" hangingPunct="1"/>
            <a:r>
              <a:rPr lang="zh-CN" altLang="en-US" sz="2800" b="0" dirty="0" smtClean="0"/>
              <a:t>对于独立恶意代码，自我复制过程就是将自身传</a:t>
            </a:r>
          </a:p>
          <a:p>
            <a:pPr eaLnBrk="1" hangingPunct="1"/>
            <a:r>
              <a:rPr lang="zh-CN" altLang="en-US" sz="2800" b="0" dirty="0" smtClean="0"/>
              <a:t>播给其他系统的过程。如蠕虫。</a:t>
            </a:r>
            <a:endParaRPr lang="en-US" altLang="zh-CN" sz="2800" b="0" dirty="0" smtClean="0"/>
          </a:p>
          <a:p>
            <a:pPr eaLnBrk="1" hangingPunct="1"/>
            <a:r>
              <a:rPr lang="zh-CN" altLang="en-US" sz="2800" b="0" dirty="0" smtClean="0"/>
              <a:t>不具有自我复制能力的恶意代码必须借助其他媒介进行传播。如木马和垃圾邮件。</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eaLnBrk="1" hangingPunct="1"/>
            <a:r>
              <a:rPr lang="zh-CN" altLang="en-US" sz="2800" b="0" dirty="0" smtClean="0"/>
              <a:t>现有软件不可避免地存在缺陷和漏洞，这正是恶意代码赖以生存的基础。</a:t>
            </a:r>
            <a:endParaRPr lang="en-US" altLang="zh-CN" sz="2800" b="0" dirty="0" smtClean="0"/>
          </a:p>
          <a:p>
            <a:pPr eaLnBrk="1" hangingPunct="1"/>
            <a:endParaRPr lang="en-US" altLang="zh-CN" sz="2800" b="0" dirty="0" smtClean="0"/>
          </a:p>
          <a:p>
            <a:pPr eaLnBrk="1" hangingPunct="1"/>
            <a:r>
              <a:rPr lang="zh-CN" altLang="en-US" sz="2800" b="0" dirty="0"/>
              <a:t>分析与测试是发现软件漏洞的主要技术手段。然</a:t>
            </a:r>
          </a:p>
          <a:p>
            <a:pPr eaLnBrk="1" hangingPunct="1"/>
            <a:r>
              <a:rPr lang="zh-CN" altLang="en-US" sz="2800" b="0" dirty="0"/>
              <a:t>而由于软件的复杂性，在现有的资源条件下要对</a:t>
            </a:r>
          </a:p>
          <a:p>
            <a:pPr eaLnBrk="1" hangingPunct="1"/>
            <a:r>
              <a:rPr lang="zh-CN" altLang="en-US" sz="2800" b="0" dirty="0"/>
              <a:t>所有软件进行彻底分析与测试是一个尚待解决的</a:t>
            </a:r>
          </a:p>
          <a:p>
            <a:pPr eaLnBrk="1" hangingPunct="1"/>
            <a:r>
              <a:rPr lang="zh-CN" altLang="en-US" sz="2800" b="0" dirty="0"/>
              <a:t>世界难题</a:t>
            </a:r>
            <a:r>
              <a:rPr lang="zh-CN" altLang="en-US" sz="2800" b="0" dirty="0" smtClean="0"/>
              <a:t>。</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1120775" y="1571612"/>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latinLnBrk="1"/>
            <a:r>
              <a:rPr lang="en-US" altLang="zh-CN" sz="2800" b="0" dirty="0" smtClean="0"/>
              <a:t>• </a:t>
            </a:r>
            <a:r>
              <a:rPr lang="zh-CN" altLang="en-US" sz="2800" b="0" dirty="0" smtClean="0"/>
              <a:t>缓解方法：软件安全性测试。</a:t>
            </a:r>
            <a:endParaRPr lang="en-US" altLang="zh-CN" sz="2800" b="0" dirty="0" smtClean="0"/>
          </a:p>
          <a:p>
            <a:pPr latinLnBrk="1"/>
            <a:r>
              <a:rPr lang="zh-CN" altLang="en-US" sz="2800" b="0" dirty="0" smtClean="0"/>
              <a:t>目前主要安全测试方法有：</a:t>
            </a:r>
          </a:p>
          <a:p>
            <a:pPr latinLnBrk="1"/>
            <a:r>
              <a:rPr lang="zh-CN" altLang="en-US" sz="2800" b="0" dirty="0" smtClean="0"/>
              <a:t>①静态的代码安全测试：主要通过对源代码进行安全扫描，根据程序中数据流、控制流、语义等信息与其特有软件安全规则库进行匹对，从中找出代码中潜在的安全漏洞。</a:t>
            </a:r>
            <a:endParaRPr lang="en-US" altLang="zh-CN" sz="2800" b="0" dirty="0" smtClean="0"/>
          </a:p>
          <a:p>
            <a:pPr latinLnBrk="1"/>
            <a:r>
              <a:rPr lang="zh-CN" altLang="en-US" sz="2800" b="0" dirty="0" smtClean="0"/>
              <a:t>静态代码测试比较适用于早期的代码开发阶段，而不是测试阶段。</a:t>
            </a:r>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1120775" y="1571612"/>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latinLnBrk="1"/>
            <a:r>
              <a:rPr lang="zh-CN" altLang="en-US" sz="2800" b="0" dirty="0" smtClean="0"/>
              <a:t>②动态的渗透测试：渗透测试也是常用的安全测试方法。是使用自动化工具或者人工的方法模拟黑客的输入，对应用系统进行攻击性测试，从中找出运行时刻所存在的安全漏洞。</a:t>
            </a:r>
          </a:p>
          <a:p>
            <a:pPr latinLnBrk="1"/>
            <a:r>
              <a:rPr lang="zh-CN" altLang="en-US" sz="2800" b="0" dirty="0" smtClean="0"/>
              <a:t>③程序数据扫描。一个有高安全性需求的软件，在运行过程中数据是不能遭到破坏的，否则就会导致缓冲区溢出类型的攻击。数据扫描的手段通常是进行内存测试，内存测试可以发现许多诸如缓冲区溢出之类的漏洞，而这类漏洞使用除此之外的测试手段都难以发现。</a:t>
            </a:r>
          </a:p>
          <a:p>
            <a:pPr eaLnBrk="1" hangingPunct="1"/>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9875</TotalTime>
  <Words>2327</Words>
  <Application>Microsoft Office PowerPoint</Application>
  <PresentationFormat>A4 纸张(210x297 毫米)</PresentationFormat>
  <Paragraphs>195</Paragraphs>
  <Slides>28</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28</vt:i4>
      </vt:variant>
    </vt:vector>
  </HeadingPairs>
  <TitlesOfParts>
    <vt:vector size="39" baseType="lpstr">
      <vt:lpstr>楷体_GB2312</vt:lpstr>
      <vt:lpstr>隶书</vt:lpstr>
      <vt:lpstr>宋体</vt:lpstr>
      <vt:lpstr>微软雅黑</vt:lpstr>
      <vt:lpstr>Arial</vt:lpstr>
      <vt:lpstr>Calibri</vt:lpstr>
      <vt:lpstr>Tahoma</vt:lpstr>
      <vt:lpstr>Wingdings</vt:lpstr>
      <vt:lpstr>安全导论</vt:lpstr>
      <vt:lpstr>1_安全导论</vt:lpstr>
      <vt:lpstr>自定义设计方案</vt:lpstr>
      <vt:lpstr>第24讲 恶意软件</vt:lpstr>
      <vt:lpstr>大  纲</vt:lpstr>
      <vt:lpstr>1.恶意软件的概念</vt:lpstr>
      <vt:lpstr>1.恶意软件的概念</vt:lpstr>
      <vt:lpstr>2.恶意软件的分类</vt:lpstr>
      <vt:lpstr>2.恶意软件的分类</vt:lpstr>
      <vt:lpstr>3.恶意软件存在的原因</vt:lpstr>
      <vt:lpstr>3.恶意软件存在的原因</vt:lpstr>
      <vt:lpstr>3.恶意软件存在的原因</vt:lpstr>
      <vt:lpstr>3.恶意软件存在的原因</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参考文献</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Chen Fei</cp:lastModifiedBy>
  <cp:revision>706</cp:revision>
  <cp:lastPrinted>2014-08-23T14:47:45Z</cp:lastPrinted>
  <dcterms:created xsi:type="dcterms:W3CDTF">2003-05-17T02:00:08Z</dcterms:created>
  <dcterms:modified xsi:type="dcterms:W3CDTF">2018-11-06T01:16:55Z</dcterms:modified>
</cp:coreProperties>
</file>