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36"/>
  </p:notesMasterIdLst>
  <p:handoutMasterIdLst>
    <p:handoutMasterId r:id="rId37"/>
  </p:handoutMasterIdLst>
  <p:sldIdLst>
    <p:sldId id="258" r:id="rId4"/>
    <p:sldId id="456" r:id="rId5"/>
    <p:sldId id="457" r:id="rId6"/>
    <p:sldId id="458" r:id="rId7"/>
    <p:sldId id="475" r:id="rId8"/>
    <p:sldId id="459" r:id="rId9"/>
    <p:sldId id="460" r:id="rId10"/>
    <p:sldId id="464" r:id="rId11"/>
    <p:sldId id="462" r:id="rId12"/>
    <p:sldId id="465" r:id="rId13"/>
    <p:sldId id="463" r:id="rId14"/>
    <p:sldId id="466" r:id="rId15"/>
    <p:sldId id="467" r:id="rId16"/>
    <p:sldId id="469" r:id="rId17"/>
    <p:sldId id="474" r:id="rId18"/>
    <p:sldId id="476" r:id="rId19"/>
    <p:sldId id="477" r:id="rId20"/>
    <p:sldId id="468" r:id="rId21"/>
    <p:sldId id="479" r:id="rId22"/>
    <p:sldId id="481" r:id="rId23"/>
    <p:sldId id="482" r:id="rId24"/>
    <p:sldId id="470" r:id="rId25"/>
    <p:sldId id="483" r:id="rId26"/>
    <p:sldId id="471" r:id="rId27"/>
    <p:sldId id="484" r:id="rId28"/>
    <p:sldId id="485" r:id="rId29"/>
    <p:sldId id="486" r:id="rId30"/>
    <p:sldId id="487" r:id="rId31"/>
    <p:sldId id="488" r:id="rId32"/>
    <p:sldId id="472" r:id="rId33"/>
    <p:sldId id="473" r:id="rId34"/>
    <p:sldId id="489" r:id="rId35"/>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116" d="100"/>
          <a:sy n="116" d="100"/>
        </p:scale>
        <p:origin x="1500"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extLst>
      <p:ext uri="{BB962C8B-B14F-4D97-AF65-F5344CB8AC3E}">
        <p14:creationId xmlns:p14="http://schemas.microsoft.com/office/powerpoint/2010/main" val="364966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2018/11/6</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381100" y="1714488"/>
            <a:ext cx="72802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25</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网络攻击</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攻击准备阶段</a:t>
            </a:r>
            <a:endParaRPr lang="en-US" altLang="zh-CN" dirty="0" smtClean="0">
              <a:solidFill>
                <a:srgbClr val="FFFF00"/>
              </a:solidFill>
              <a:latin typeface="+mn-ea"/>
            </a:endParaRPr>
          </a:p>
          <a:p>
            <a:pPr eaLnBrk="1" hangingPunct="1"/>
            <a:r>
              <a:rPr lang="zh-CN" altLang="en-US" dirty="0" smtClean="0">
                <a:solidFill>
                  <a:srgbClr val="FFFF00"/>
                </a:solidFill>
                <a:latin typeface="+mn-ea"/>
              </a:rPr>
              <a:t>扫描相关工具：</a:t>
            </a:r>
            <a:endParaRPr lang="en-US" altLang="zh-CN" dirty="0" smtClean="0">
              <a:solidFill>
                <a:srgbClr val="FFFF00"/>
              </a:solidFill>
              <a:latin typeface="+mn-ea"/>
            </a:endParaRPr>
          </a:p>
          <a:p>
            <a:pPr latinLnBrk="1"/>
            <a:r>
              <a:rPr lang="en-US" altLang="zh-CN" sz="1800" b="0" dirty="0"/>
              <a:t>-- </a:t>
            </a:r>
            <a:r>
              <a:rPr lang="en-US" altLang="zh-CN" sz="1800" dirty="0" err="1"/>
              <a:t>fping</a:t>
            </a:r>
            <a:r>
              <a:rPr lang="zh-CN" altLang="en-US" sz="1800" b="0" dirty="0"/>
              <a:t> </a:t>
            </a:r>
            <a:r>
              <a:rPr lang="en-US" altLang="zh-CN" sz="1800" b="0" dirty="0"/>
              <a:t>: </a:t>
            </a:r>
            <a:r>
              <a:rPr lang="zh-CN" altLang="en-US" sz="1800" b="0" dirty="0"/>
              <a:t>功能与</a:t>
            </a:r>
            <a:r>
              <a:rPr lang="en-US" altLang="zh-CN" sz="1800" b="0" dirty="0"/>
              <a:t>ping</a:t>
            </a:r>
            <a:r>
              <a:rPr lang="zh-CN" altLang="en-US" sz="1800" b="0" dirty="0"/>
              <a:t>类似</a:t>
            </a:r>
            <a:r>
              <a:rPr lang="en-US" altLang="zh-CN" sz="1800" b="0" dirty="0"/>
              <a:t>, </a:t>
            </a:r>
            <a:r>
              <a:rPr lang="zh-CN" altLang="en-US" sz="1800" b="0" dirty="0"/>
              <a:t>不通之处就是可以指定多个 </a:t>
            </a:r>
            <a:r>
              <a:rPr lang="en-US" altLang="zh-CN" sz="1800" b="0" dirty="0"/>
              <a:t>ping </a:t>
            </a:r>
            <a:r>
              <a:rPr lang="zh-CN" altLang="en-US" sz="1800" b="0" dirty="0"/>
              <a:t>目的主机</a:t>
            </a:r>
            <a:r>
              <a:rPr lang="en-US" altLang="zh-CN" sz="1800" b="0" dirty="0"/>
              <a:t>;</a:t>
            </a:r>
            <a:endParaRPr lang="zh-CN" altLang="en-US" sz="1800" b="0" dirty="0"/>
          </a:p>
          <a:p>
            <a:pPr latinLnBrk="1"/>
            <a:r>
              <a:rPr lang="en-US" altLang="zh-CN" sz="1800" b="0" dirty="0"/>
              <a:t>-- </a:t>
            </a:r>
            <a:r>
              <a:rPr lang="en-US" altLang="zh-CN" sz="1800" dirty="0" err="1"/>
              <a:t>hping</a:t>
            </a:r>
            <a:r>
              <a:rPr lang="zh-CN" altLang="en-US" sz="1800" b="0" dirty="0"/>
              <a:t> </a:t>
            </a:r>
            <a:r>
              <a:rPr lang="en-US" altLang="zh-CN" sz="1800" b="0" dirty="0"/>
              <a:t>: TCP/IP </a:t>
            </a:r>
            <a:r>
              <a:rPr lang="zh-CN" altLang="en-US" sz="1800" b="0" dirty="0"/>
              <a:t>数据包组装</a:t>
            </a:r>
            <a:r>
              <a:rPr lang="en-US" altLang="zh-CN" sz="1800" b="0" dirty="0"/>
              <a:t>/</a:t>
            </a:r>
            <a:r>
              <a:rPr lang="zh-CN" altLang="en-US" sz="1800" b="0" dirty="0"/>
              <a:t>分析工具</a:t>
            </a:r>
            <a:r>
              <a:rPr lang="en-US" altLang="zh-CN" sz="1800" b="0" dirty="0"/>
              <a:t>, </a:t>
            </a:r>
            <a:r>
              <a:rPr lang="zh-CN" altLang="en-US" sz="1800" b="0" dirty="0"/>
              <a:t>常用于监测网络主机</a:t>
            </a:r>
            <a:r>
              <a:rPr lang="en-US" altLang="zh-CN" sz="1800" b="0" dirty="0"/>
              <a:t>;</a:t>
            </a:r>
            <a:endParaRPr lang="zh-CN" altLang="en-US" sz="1800" b="0" dirty="0"/>
          </a:p>
          <a:p>
            <a:pPr latinLnBrk="1"/>
            <a:r>
              <a:rPr lang="en-US" altLang="zh-CN" sz="1800" b="0" dirty="0"/>
              <a:t>-- </a:t>
            </a:r>
            <a:r>
              <a:rPr lang="en-US" altLang="zh-CN" sz="1800" dirty="0" err="1"/>
              <a:t>nmap</a:t>
            </a:r>
            <a:r>
              <a:rPr lang="zh-CN" altLang="en-US" sz="1800" b="0" dirty="0"/>
              <a:t> </a:t>
            </a:r>
            <a:r>
              <a:rPr lang="en-US" altLang="zh-CN" sz="1800" b="0" dirty="0"/>
              <a:t>: </a:t>
            </a:r>
            <a:r>
              <a:rPr lang="zh-CN" altLang="en-US" sz="1800" b="0" dirty="0"/>
              <a:t>针对大型网络的端口扫描工具</a:t>
            </a:r>
            <a:r>
              <a:rPr lang="en-US" altLang="zh-CN" sz="1800" b="0" dirty="0"/>
              <a:t>, </a:t>
            </a:r>
            <a:r>
              <a:rPr lang="zh-CN" altLang="en-US" sz="1800" b="0" dirty="0"/>
              <a:t>可以隐藏扫描</a:t>
            </a:r>
            <a:r>
              <a:rPr lang="en-US" altLang="zh-CN" sz="1800" b="0" dirty="0"/>
              <a:t>, </a:t>
            </a:r>
            <a:r>
              <a:rPr lang="zh-CN" altLang="en-US" sz="1800" b="0" dirty="0"/>
              <a:t>越过防火墙扫描</a:t>
            </a:r>
            <a:r>
              <a:rPr lang="en-US" altLang="zh-CN" sz="1800" b="0" dirty="0"/>
              <a:t>, </a:t>
            </a:r>
            <a:r>
              <a:rPr lang="zh-CN" altLang="en-US" sz="1800" b="0" dirty="0"/>
              <a:t>使用不通的协议扫描</a:t>
            </a:r>
            <a:r>
              <a:rPr lang="en-US" altLang="zh-CN" sz="1800" b="0" dirty="0"/>
              <a:t>;</a:t>
            </a:r>
            <a:endParaRPr lang="zh-CN" altLang="en-US" sz="1800" b="0" dirty="0"/>
          </a:p>
          <a:p>
            <a:pPr latinLnBrk="1"/>
            <a:r>
              <a:rPr lang="en-US" altLang="zh-CN" sz="1800" b="0" dirty="0"/>
              <a:t>--</a:t>
            </a:r>
            <a:r>
              <a:rPr lang="zh-CN" altLang="en-US" sz="1800" dirty="0"/>
              <a:t> </a:t>
            </a:r>
            <a:r>
              <a:rPr lang="en-US" altLang="zh-CN" sz="1800" dirty="0" err="1"/>
              <a:t>SuperScan</a:t>
            </a:r>
            <a:r>
              <a:rPr lang="zh-CN" altLang="en-US" sz="1800" b="0" dirty="0"/>
              <a:t> </a:t>
            </a:r>
            <a:r>
              <a:rPr lang="en-US" altLang="zh-CN" sz="1800" b="0" dirty="0"/>
              <a:t>: </a:t>
            </a:r>
            <a:r>
              <a:rPr lang="zh-CN" altLang="en-US" sz="1800" b="0" dirty="0"/>
              <a:t>功能强大的端口扫描工具</a:t>
            </a:r>
            <a:r>
              <a:rPr lang="en-US" altLang="zh-CN" sz="1800" b="0" dirty="0"/>
              <a:t>;</a:t>
            </a:r>
            <a:endParaRPr lang="zh-CN" altLang="en-US" sz="1800" b="0" dirty="0"/>
          </a:p>
          <a:p>
            <a:pPr latinLnBrk="1"/>
            <a:r>
              <a:rPr lang="en-US" altLang="zh-CN" sz="1800" b="0" dirty="0"/>
              <a:t>-- </a:t>
            </a:r>
            <a:r>
              <a:rPr lang="en-US" altLang="zh-CN" sz="1800" dirty="0" err="1"/>
              <a:t>AutoScan</a:t>
            </a:r>
            <a:r>
              <a:rPr lang="zh-CN" altLang="en-US" sz="1800" b="0" dirty="0"/>
              <a:t> </a:t>
            </a:r>
            <a:r>
              <a:rPr lang="en-US" altLang="zh-CN" sz="1800" b="0" dirty="0"/>
              <a:t>: </a:t>
            </a:r>
            <a:r>
              <a:rPr lang="zh-CN" altLang="en-US" sz="1800" b="0" dirty="0"/>
              <a:t>是一款完善的网络检测软件</a:t>
            </a:r>
            <a:r>
              <a:rPr lang="en-US" altLang="zh-CN" sz="1800" b="0" dirty="0"/>
              <a:t>, </a:t>
            </a:r>
            <a:r>
              <a:rPr lang="zh-CN" altLang="en-US" sz="1800" b="0" dirty="0"/>
              <a:t>可以自动查找网络</a:t>
            </a:r>
            <a:r>
              <a:rPr lang="en-US" altLang="zh-CN" sz="1800" b="0" dirty="0"/>
              <a:t>, </a:t>
            </a:r>
            <a:r>
              <a:rPr lang="zh-CN" altLang="en-US" sz="1800" b="0" dirty="0"/>
              <a:t>自动扫描网络</a:t>
            </a:r>
            <a:r>
              <a:rPr lang="en-US" altLang="zh-CN" sz="1800" b="0" dirty="0"/>
              <a:t>, </a:t>
            </a:r>
            <a:r>
              <a:rPr lang="zh-CN" altLang="en-US" sz="1800" b="0" dirty="0"/>
              <a:t>自动探测操作系统</a:t>
            </a:r>
            <a:r>
              <a:rPr lang="en-US" altLang="zh-CN" sz="1800" b="0" dirty="0"/>
              <a:t>;</a:t>
            </a:r>
            <a:endParaRPr lang="zh-CN" altLang="en-US" sz="1800" b="0" dirty="0"/>
          </a:p>
          <a:p>
            <a:pPr latinLnBrk="1"/>
            <a:r>
              <a:rPr lang="en-US" altLang="zh-CN" sz="1800" b="0" dirty="0"/>
              <a:t>-- </a:t>
            </a:r>
            <a:r>
              <a:rPr lang="en-US" altLang="zh-CN" sz="1800" dirty="0" err="1"/>
              <a:t>Scanline</a:t>
            </a:r>
            <a:r>
              <a:rPr lang="en-US" altLang="zh-CN" sz="1800" dirty="0"/>
              <a:t> </a:t>
            </a:r>
            <a:r>
              <a:rPr lang="en-US" altLang="zh-CN" sz="1800" dirty="0" err="1"/>
              <a:t>nmap</a:t>
            </a:r>
            <a:r>
              <a:rPr lang="zh-CN" altLang="en-US" sz="1800" b="0" dirty="0"/>
              <a:t> </a:t>
            </a:r>
            <a:r>
              <a:rPr lang="en-US" altLang="zh-CN" sz="1800" b="0" dirty="0"/>
              <a:t>: </a:t>
            </a:r>
            <a:r>
              <a:rPr lang="zh-CN" altLang="en-US" sz="1800" b="0" dirty="0"/>
              <a:t>端口扫描工具</a:t>
            </a:r>
            <a:r>
              <a:rPr lang="en-US" altLang="zh-CN" sz="1800" b="0" dirty="0"/>
              <a:t>;</a:t>
            </a:r>
            <a:endParaRPr lang="zh-CN" altLang="en-US" sz="1800" b="0" dirty="0"/>
          </a:p>
          <a:p>
            <a:pPr latinLnBrk="1"/>
            <a:r>
              <a:rPr lang="en-US" altLang="zh-CN" sz="1800" b="0" dirty="0"/>
              <a:t>-- </a:t>
            </a:r>
            <a:r>
              <a:rPr lang="en-US" altLang="zh-CN" sz="1800" dirty="0" err="1"/>
              <a:t>amap</a:t>
            </a:r>
            <a:r>
              <a:rPr lang="zh-CN" altLang="en-US" sz="1800" b="0" dirty="0"/>
              <a:t> </a:t>
            </a:r>
            <a:r>
              <a:rPr lang="en-US" altLang="zh-CN" sz="1800" b="0" dirty="0"/>
              <a:t>: </a:t>
            </a:r>
            <a:r>
              <a:rPr lang="zh-CN" altLang="en-US" sz="1800" b="0" dirty="0"/>
              <a:t>安全扫描软件</a:t>
            </a:r>
            <a:r>
              <a:rPr lang="en-US" altLang="zh-CN" sz="1800" b="0" dirty="0"/>
              <a:t>;</a:t>
            </a:r>
            <a:endParaRPr lang="zh-CN" altLang="en-US" sz="1800" b="0" dirty="0"/>
          </a:p>
          <a:p>
            <a:pPr latinLnBrk="1"/>
            <a:r>
              <a:rPr lang="en-US" altLang="zh-CN" sz="1800" b="0" dirty="0"/>
              <a:t>-- </a:t>
            </a:r>
            <a:r>
              <a:rPr lang="en-US" altLang="zh-CN" sz="1800" dirty="0" err="1"/>
              <a:t>SinFP</a:t>
            </a:r>
            <a:r>
              <a:rPr lang="zh-CN" altLang="en-US" sz="1800" b="0" dirty="0"/>
              <a:t> </a:t>
            </a:r>
            <a:r>
              <a:rPr lang="en-US" altLang="zh-CN" sz="1800" b="0" dirty="0"/>
              <a:t>: </a:t>
            </a:r>
            <a:r>
              <a:rPr lang="zh-CN" altLang="en-US" sz="1800" b="0" dirty="0"/>
              <a:t>识别对方操作系统类型的工具</a:t>
            </a:r>
            <a:r>
              <a:rPr lang="en-US" altLang="zh-CN" sz="1800" b="0" dirty="0"/>
              <a:t>;</a:t>
            </a:r>
            <a:endParaRPr lang="zh-CN" altLang="en-US" sz="1800" b="0" dirty="0"/>
          </a:p>
          <a:p>
            <a:pPr latinLnBrk="1"/>
            <a:r>
              <a:rPr lang="en-US" altLang="zh-CN" sz="1800" b="0" dirty="0"/>
              <a:t>-- </a:t>
            </a:r>
            <a:r>
              <a:rPr lang="en-US" altLang="zh-CN" sz="1800" dirty="0"/>
              <a:t>xprobe2</a:t>
            </a:r>
            <a:r>
              <a:rPr lang="zh-CN" altLang="en-US" sz="1800" b="0" dirty="0"/>
              <a:t> </a:t>
            </a:r>
            <a:r>
              <a:rPr lang="en-US" altLang="zh-CN" sz="1800" b="0" dirty="0"/>
              <a:t>: </a:t>
            </a:r>
            <a:r>
              <a:rPr lang="zh-CN" altLang="en-US" sz="1800" b="0" dirty="0"/>
              <a:t>远程主机操作系统探查工具</a:t>
            </a:r>
            <a:r>
              <a:rPr lang="en-US" altLang="zh-CN" sz="1800" b="0" dirty="0" smtClean="0"/>
              <a:t>;</a:t>
            </a:r>
          </a:p>
          <a:p>
            <a:pPr latinLnBrk="1"/>
            <a:r>
              <a:rPr lang="en-US" altLang="zh-CN" sz="1800" b="0" dirty="0" smtClean="0"/>
              <a:t>-- </a:t>
            </a:r>
            <a:r>
              <a:rPr lang="en-US" altLang="zh-CN" sz="1800" dirty="0" smtClean="0"/>
              <a:t>Nessus</a:t>
            </a:r>
            <a:r>
              <a:rPr lang="zh-CN" altLang="en-US" sz="1800" dirty="0" smtClean="0"/>
              <a:t>：</a:t>
            </a:r>
            <a:r>
              <a:rPr lang="zh-CN" altLang="en-US" sz="1800" b="0" dirty="0"/>
              <a:t>漏洞扫描工具</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extLst>
      <p:ext uri="{BB962C8B-B14F-4D97-AF65-F5344CB8AC3E}">
        <p14:creationId xmlns:p14="http://schemas.microsoft.com/office/powerpoint/2010/main" val="513992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攻击准备阶段</a:t>
            </a:r>
            <a:endParaRPr lang="en-US" altLang="zh-CN" dirty="0" smtClean="0">
              <a:solidFill>
                <a:srgbClr val="FFFF00"/>
              </a:solidFill>
              <a:latin typeface="+mn-ea"/>
            </a:endParaRPr>
          </a:p>
          <a:p>
            <a:pPr eaLnBrk="1" hangingPunct="1"/>
            <a:r>
              <a:rPr lang="zh-CN" altLang="en-US" dirty="0" smtClean="0">
                <a:solidFill>
                  <a:srgbClr val="FFFF00"/>
                </a:solidFill>
                <a:latin typeface="+mn-ea"/>
              </a:rPr>
              <a:t>查点：</a:t>
            </a:r>
            <a:r>
              <a:rPr lang="zh-CN" altLang="en-US" dirty="0" smtClean="0"/>
              <a:t>是</a:t>
            </a:r>
            <a:r>
              <a:rPr lang="zh-CN" altLang="en-US" dirty="0"/>
              <a:t>攻击者常采用的从目标系统</a:t>
            </a:r>
            <a:r>
              <a:rPr lang="zh-CN" altLang="en-US" dirty="0" smtClean="0"/>
              <a:t>中</a:t>
            </a:r>
            <a:r>
              <a:rPr lang="zh-CN" altLang="en-US" dirty="0"/>
              <a:t>找出系统上的合法用户帐号</a:t>
            </a:r>
            <a:r>
              <a:rPr lang="en-US" altLang="zh-CN" dirty="0"/>
              <a:t>, </a:t>
            </a:r>
            <a:r>
              <a:rPr lang="zh-CN" altLang="en-US" dirty="0"/>
              <a:t>和一些共享</a:t>
            </a:r>
            <a:r>
              <a:rPr lang="zh-CN" altLang="en-US" dirty="0" smtClean="0"/>
              <a:t>资源的技术，</a:t>
            </a:r>
            <a:r>
              <a:rPr lang="zh-CN" altLang="en-US" dirty="0"/>
              <a:t>查点的信息 </a:t>
            </a:r>
            <a:r>
              <a:rPr lang="zh-CN" altLang="en-US" dirty="0" smtClean="0"/>
              <a:t>类型大体</a:t>
            </a:r>
            <a:r>
              <a:rPr lang="zh-CN" altLang="en-US" dirty="0"/>
              <a:t>可以归为网络资源和共享资源、用户 和用户组和服务器程序及其旗标三类</a:t>
            </a:r>
            <a:r>
              <a:rPr lang="zh-CN" altLang="en-US" dirty="0" smtClean="0"/>
              <a:t>。（所有的技术包括列出</a:t>
            </a:r>
            <a:r>
              <a:rPr lang="zh-CN" altLang="en-US" dirty="0"/>
              <a:t>用户帐号</a:t>
            </a:r>
            <a:r>
              <a:rPr lang="en-US" altLang="zh-CN" dirty="0"/>
              <a:t>, </a:t>
            </a:r>
            <a:r>
              <a:rPr lang="zh-CN" altLang="en-US" dirty="0"/>
              <a:t>列出主机共享文件</a:t>
            </a:r>
            <a:r>
              <a:rPr lang="en-US" altLang="zh-CN" dirty="0"/>
              <a:t>, </a:t>
            </a:r>
            <a:r>
              <a:rPr lang="zh-CN" altLang="en-US" dirty="0"/>
              <a:t>识别目标主机的应用程序</a:t>
            </a:r>
            <a:r>
              <a:rPr lang="en-US" altLang="zh-CN" dirty="0"/>
              <a:t>, </a:t>
            </a:r>
            <a:r>
              <a:rPr lang="en-US" altLang="zh-CN" dirty="0" smtClean="0"/>
              <a:t>SNMP</a:t>
            </a:r>
            <a:r>
              <a:rPr lang="zh-CN" altLang="en-US" dirty="0" smtClean="0"/>
              <a:t>）</a:t>
            </a:r>
            <a:endParaRPr lang="en-US" altLang="zh-CN" dirty="0" smtClean="0"/>
          </a:p>
          <a:p>
            <a:pPr eaLnBrk="1" hangingPunct="1"/>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extLst>
      <p:ext uri="{BB962C8B-B14F-4D97-AF65-F5344CB8AC3E}">
        <p14:creationId xmlns:p14="http://schemas.microsoft.com/office/powerpoint/2010/main" val="4031652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攻击准备阶段</a:t>
            </a:r>
            <a:endParaRPr lang="en-US" altLang="zh-CN" dirty="0" smtClean="0">
              <a:solidFill>
                <a:srgbClr val="FFFF00"/>
              </a:solidFill>
              <a:latin typeface="+mn-ea"/>
            </a:endParaRPr>
          </a:p>
          <a:p>
            <a:pPr eaLnBrk="1" hangingPunct="1"/>
            <a:r>
              <a:rPr lang="zh-CN" altLang="en-US" dirty="0" smtClean="0">
                <a:solidFill>
                  <a:srgbClr val="FFFF00"/>
                </a:solidFill>
                <a:latin typeface="+mn-ea"/>
              </a:rPr>
              <a:t>查点工具：</a:t>
            </a:r>
            <a:endParaRPr lang="en-US" altLang="zh-CN" dirty="0" smtClean="0">
              <a:solidFill>
                <a:srgbClr val="FFFF00"/>
              </a:solidFill>
              <a:latin typeface="+mn-ea"/>
            </a:endParaRPr>
          </a:p>
          <a:p>
            <a:pPr latinLnBrk="1"/>
            <a:r>
              <a:rPr lang="en-US" altLang="zh-CN" sz="1800" b="0" dirty="0"/>
              <a:t>-- </a:t>
            </a:r>
            <a:r>
              <a:rPr lang="zh-CN" altLang="en-US" sz="1800" dirty="0"/>
              <a:t>空会话 </a:t>
            </a:r>
            <a:r>
              <a:rPr lang="en-US" altLang="zh-CN" sz="1800" b="0" dirty="0"/>
              <a:t>: </a:t>
            </a:r>
            <a:r>
              <a:rPr lang="zh-CN" altLang="en-US" sz="1800" b="0" dirty="0"/>
              <a:t>在没有信任的情况下与服务器建立的会话</a:t>
            </a:r>
            <a:r>
              <a:rPr lang="en-US" altLang="zh-CN" sz="1800" b="0" dirty="0"/>
              <a:t>;</a:t>
            </a:r>
            <a:endParaRPr lang="zh-CN" altLang="en-US" sz="1800" b="0" dirty="0"/>
          </a:p>
          <a:p>
            <a:pPr latinLnBrk="1"/>
            <a:r>
              <a:rPr lang="en-US" altLang="zh-CN" sz="1800" b="0" dirty="0"/>
              <a:t>-- </a:t>
            </a:r>
            <a:r>
              <a:rPr lang="en-US" altLang="zh-CN" sz="1800" dirty="0" err="1"/>
              <a:t>DumpSec</a:t>
            </a:r>
            <a:r>
              <a:rPr lang="en-US" altLang="zh-CN" sz="1800" b="0" dirty="0"/>
              <a:t> : </a:t>
            </a:r>
          </a:p>
          <a:p>
            <a:pPr latinLnBrk="1"/>
            <a:r>
              <a:rPr lang="en-US" altLang="zh-CN" sz="1800" b="0" dirty="0"/>
              <a:t>-- </a:t>
            </a:r>
            <a:r>
              <a:rPr lang="en-US" altLang="zh-CN" sz="1800" dirty="0" err="1"/>
              <a:t>PSTools</a:t>
            </a:r>
            <a:r>
              <a:rPr lang="en-US" altLang="zh-CN" sz="1800" b="0" dirty="0"/>
              <a:t> : </a:t>
            </a:r>
            <a:r>
              <a:rPr lang="zh-CN" altLang="en-US" sz="1800" b="0" dirty="0"/>
              <a:t>一款功能强大的远程管理工具包</a:t>
            </a:r>
            <a:r>
              <a:rPr lang="en-US" altLang="zh-CN" sz="1800" b="0" dirty="0"/>
              <a:t>;</a:t>
            </a:r>
            <a:endParaRPr lang="zh-CN" altLang="en-US" sz="1800" b="0" dirty="0"/>
          </a:p>
          <a:p>
            <a:pPr latinLnBrk="1"/>
            <a:r>
              <a:rPr lang="en-US" altLang="zh-CN" sz="1800" b="0" dirty="0"/>
              <a:t>-- </a:t>
            </a:r>
            <a:r>
              <a:rPr lang="en-US" altLang="zh-CN" sz="1800" dirty="0" err="1"/>
              <a:t>showmount</a:t>
            </a:r>
            <a:r>
              <a:rPr lang="en-US" altLang="zh-CN" sz="1800" dirty="0"/>
              <a:t> </a:t>
            </a:r>
            <a:r>
              <a:rPr lang="en-US" altLang="zh-CN" sz="1800" b="0" dirty="0"/>
              <a:t>: </a:t>
            </a:r>
            <a:r>
              <a:rPr lang="zh-CN" altLang="en-US" sz="1800" b="0" dirty="0"/>
              <a:t>查询 </a:t>
            </a:r>
            <a:r>
              <a:rPr lang="en-US" altLang="zh-CN" sz="1800" b="0" dirty="0"/>
              <a:t>NFS </a:t>
            </a:r>
            <a:r>
              <a:rPr lang="zh-CN" altLang="en-US" sz="1800" b="0" dirty="0"/>
              <a:t>服务器相关信息</a:t>
            </a:r>
            <a:r>
              <a:rPr lang="en-US" altLang="zh-CN" sz="1800" b="0" dirty="0"/>
              <a:t>;</a:t>
            </a:r>
            <a:endParaRPr lang="zh-CN" altLang="en-US" sz="1800" b="0" dirty="0"/>
          </a:p>
          <a:p>
            <a:pPr latinLnBrk="1"/>
            <a:r>
              <a:rPr lang="en-US" altLang="zh-CN" sz="1800" b="0" dirty="0"/>
              <a:t>-- </a:t>
            </a:r>
            <a:r>
              <a:rPr lang="en-US" altLang="zh-CN" sz="1800" dirty="0"/>
              <a:t>SMB-NAT</a:t>
            </a:r>
            <a:r>
              <a:rPr lang="en-US" altLang="zh-CN" sz="1800" b="0" dirty="0"/>
              <a:t> : SMB</a:t>
            </a:r>
            <a:r>
              <a:rPr lang="zh-CN" altLang="en-US" sz="1800" b="0" dirty="0"/>
              <a:t>网络分析工具</a:t>
            </a:r>
            <a:r>
              <a:rPr lang="en-US" altLang="zh-CN" sz="1800" b="0" dirty="0"/>
              <a:t>;</a:t>
            </a:r>
            <a:endParaRPr lang="zh-CN" altLang="en-US" sz="1800" b="0" dirty="0"/>
          </a:p>
          <a:p>
            <a:pPr latinLnBrk="1"/>
            <a:r>
              <a:rPr lang="en-US" altLang="zh-CN" sz="1800" b="0" dirty="0"/>
              <a:t>-- </a:t>
            </a:r>
            <a:r>
              <a:rPr lang="en-US" altLang="zh-CN" sz="1800" dirty="0" err="1"/>
              <a:t>rpcinfo</a:t>
            </a:r>
            <a:r>
              <a:rPr lang="en-US" altLang="zh-CN" sz="1800" b="0" dirty="0"/>
              <a:t> : </a:t>
            </a:r>
            <a:r>
              <a:rPr lang="zh-CN" altLang="en-US" sz="1800" b="0" dirty="0"/>
              <a:t>该工具可以显示使用 </a:t>
            </a:r>
            <a:r>
              <a:rPr lang="en-US" altLang="zh-CN" sz="1800" b="0" dirty="0" err="1"/>
              <a:t>portmap</a:t>
            </a:r>
            <a:r>
              <a:rPr lang="en-US" altLang="zh-CN" sz="1800" b="0" dirty="0"/>
              <a:t> </a:t>
            </a:r>
            <a:r>
              <a:rPr lang="zh-CN" altLang="en-US" sz="1800" b="0" dirty="0"/>
              <a:t>注册程序的信息</a:t>
            </a:r>
            <a:r>
              <a:rPr lang="en-US" altLang="zh-CN" sz="1800" b="0" dirty="0"/>
              <a:t>, </a:t>
            </a:r>
            <a:r>
              <a:rPr lang="zh-CN" altLang="en-US" sz="1800" b="0" dirty="0"/>
              <a:t>向程序进行 </a:t>
            </a:r>
            <a:r>
              <a:rPr lang="en-US" altLang="zh-CN" sz="1800" b="0" dirty="0"/>
              <a:t>RPC </a:t>
            </a:r>
            <a:r>
              <a:rPr lang="zh-CN" altLang="en-US" sz="1800" b="0" dirty="0"/>
              <a:t>调用</a:t>
            </a:r>
            <a:r>
              <a:rPr lang="en-US" altLang="zh-CN" sz="1800" b="0" dirty="0"/>
              <a:t>, </a:t>
            </a:r>
            <a:r>
              <a:rPr lang="zh-CN" altLang="en-US" sz="1800" b="0" dirty="0"/>
              <a:t>检查它们是否正常运行</a:t>
            </a:r>
            <a:r>
              <a:rPr lang="en-US" altLang="zh-CN" sz="1800" b="0" dirty="0"/>
              <a:t>;</a:t>
            </a:r>
            <a:endParaRPr lang="zh-CN" altLang="en-US" sz="1800" b="0" dirty="0"/>
          </a:p>
          <a:p>
            <a:pPr latinLnBrk="1"/>
            <a:r>
              <a:rPr lang="en-US" altLang="zh-CN" sz="1800" b="0" dirty="0"/>
              <a:t>-- </a:t>
            </a:r>
            <a:r>
              <a:rPr lang="en-US" altLang="zh-CN" sz="1800" dirty="0"/>
              <a:t>Cisco Torch</a:t>
            </a:r>
            <a:r>
              <a:rPr lang="en-US" altLang="zh-CN" sz="1800" b="0" dirty="0"/>
              <a:t> :</a:t>
            </a:r>
            <a:r>
              <a:rPr lang="en-US" altLang="zh-CN" b="0" dirty="0"/>
              <a:t> </a:t>
            </a:r>
          </a:p>
          <a:p>
            <a:pPr eaLnBrk="1" hangingPunct="1"/>
            <a:endParaRPr lang="en-US" altLang="zh-CN" dirty="0" smtClean="0"/>
          </a:p>
          <a:p>
            <a:pPr eaLnBrk="1" hangingPunct="1"/>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3402989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6" y="1785926"/>
            <a:ext cx="9096403" cy="4091345"/>
          </a:xfrm>
        </p:spPr>
        <p:txBody>
          <a:bodyPr/>
          <a:lstStyle/>
          <a:p>
            <a:pPr eaLnBrk="1" hangingPunct="1"/>
            <a:r>
              <a:rPr lang="en-US" altLang="zh-CN" dirty="0" smtClean="0">
                <a:latin typeface="+mn-ea"/>
              </a:rPr>
              <a:t>2.2 </a:t>
            </a:r>
            <a:r>
              <a:rPr lang="zh-CN" altLang="en-US" dirty="0" smtClean="0">
                <a:latin typeface="+mn-ea"/>
              </a:rPr>
              <a:t>攻击实施阶段</a:t>
            </a:r>
            <a:endParaRPr lang="en-US" altLang="zh-CN" dirty="0" smtClean="0">
              <a:latin typeface="+mn-ea"/>
            </a:endParaRPr>
          </a:p>
          <a:p>
            <a:pPr eaLnBrk="1" hangingPunct="1"/>
            <a:r>
              <a:rPr lang="zh-CN" altLang="en-US" dirty="0">
                <a:latin typeface="+mn-ea"/>
              </a:rPr>
              <a:t>分为四种技术</a:t>
            </a:r>
            <a:r>
              <a:rPr lang="zh-CN" altLang="en-US" dirty="0" smtClean="0">
                <a:latin typeface="+mn-ea"/>
              </a:rPr>
              <a:t>：</a:t>
            </a:r>
            <a:endParaRPr lang="en-US" altLang="zh-CN" dirty="0" smtClean="0">
              <a:latin typeface="+mn-ea"/>
            </a:endParaRPr>
          </a:p>
          <a:p>
            <a:pPr marL="514350" indent="-514350" eaLnBrk="1" hangingPunct="1">
              <a:buFont typeface="+mj-ea"/>
              <a:buAutoNum type="circleNumDbPlain"/>
            </a:pPr>
            <a:r>
              <a:rPr lang="zh-CN" altLang="en-US" dirty="0" smtClean="0">
                <a:latin typeface="+mn-ea"/>
              </a:rPr>
              <a:t>窃听技术</a:t>
            </a:r>
            <a:endParaRPr lang="en-US" altLang="zh-CN" dirty="0" smtClean="0">
              <a:latin typeface="+mn-ea"/>
            </a:endParaRPr>
          </a:p>
          <a:p>
            <a:pPr marL="514350" indent="-514350" eaLnBrk="1" hangingPunct="1">
              <a:buFont typeface="+mj-ea"/>
              <a:buAutoNum type="circleNumDbPlain"/>
            </a:pPr>
            <a:r>
              <a:rPr lang="zh-CN" altLang="en-US" dirty="0" smtClean="0">
                <a:latin typeface="+mn-ea"/>
              </a:rPr>
              <a:t>欺骗技术</a:t>
            </a:r>
            <a:endParaRPr lang="en-US" altLang="zh-CN" dirty="0" smtClean="0">
              <a:latin typeface="+mn-ea"/>
            </a:endParaRPr>
          </a:p>
          <a:p>
            <a:pPr marL="514350" indent="-514350" eaLnBrk="1" hangingPunct="1">
              <a:buFont typeface="+mj-ea"/>
              <a:buAutoNum type="circleNumDbPlain"/>
            </a:pPr>
            <a:r>
              <a:rPr lang="zh-CN" altLang="en-US" dirty="0" smtClean="0">
                <a:latin typeface="+mn-ea"/>
              </a:rPr>
              <a:t>拒绝服务</a:t>
            </a:r>
            <a:endParaRPr lang="en-US" altLang="zh-CN" dirty="0" smtClean="0">
              <a:latin typeface="+mn-ea"/>
            </a:endParaRPr>
          </a:p>
          <a:p>
            <a:pPr marL="514350" indent="-514350" eaLnBrk="1" hangingPunct="1">
              <a:buFont typeface="+mj-ea"/>
              <a:buAutoNum type="circleNumDbPlain"/>
            </a:pPr>
            <a:r>
              <a:rPr lang="zh-CN" altLang="en-US" dirty="0" smtClean="0">
                <a:latin typeface="+mn-ea"/>
              </a:rPr>
              <a:t>数据驱动</a:t>
            </a:r>
            <a:r>
              <a:rPr lang="zh-CN" altLang="en-US" dirty="0">
                <a:latin typeface="+mn-ea"/>
              </a:rPr>
              <a:t>攻击</a:t>
            </a:r>
            <a:r>
              <a:rPr lang="zh-CN" altLang="en-US" dirty="0" smtClean="0">
                <a:latin typeface="+mn-ea"/>
              </a:rPr>
              <a:t>。</a:t>
            </a:r>
            <a:r>
              <a:rPr lang="en-US" altLang="zh-CN" b="0" dirty="0"/>
              <a:t> </a:t>
            </a:r>
            <a:endParaRPr lang="en-US" altLang="zh-CN" b="0" dirty="0" smtClean="0"/>
          </a:p>
          <a:p>
            <a:pPr eaLnBrk="1" hangingPunct="1"/>
            <a:r>
              <a:rPr lang="zh-CN" altLang="en-US" dirty="0" smtClean="0">
                <a:latin typeface="+mn-ea"/>
              </a:rPr>
              <a:t>目的</a:t>
            </a:r>
            <a:r>
              <a:rPr lang="zh-CN" altLang="en-US" dirty="0">
                <a:latin typeface="+mn-ea"/>
              </a:rPr>
              <a:t>是非授权访问目标系统、提升权限、窃取信息等。</a:t>
            </a:r>
            <a:endParaRPr lang="en-US" altLang="zh-CN" dirty="0">
              <a:latin typeface="+mn-ea"/>
            </a:endParaRPr>
          </a:p>
          <a:p>
            <a:pPr eaLnBrk="1" hangingPunct="1"/>
            <a:endParaRPr lang="en-US" altLang="zh-CN" dirty="0" smtClean="0"/>
          </a:p>
          <a:p>
            <a:pPr eaLnBrk="1" hangingPunct="1"/>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extLst>
      <p:ext uri="{BB962C8B-B14F-4D97-AF65-F5344CB8AC3E}">
        <p14:creationId xmlns:p14="http://schemas.microsoft.com/office/powerpoint/2010/main" val="2069492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dirty="0" smtClean="0">
                <a:solidFill>
                  <a:srgbClr val="FFFF00"/>
                </a:solidFill>
                <a:latin typeface="+mn-ea"/>
              </a:rPr>
              <a:t>窃听</a:t>
            </a:r>
            <a:r>
              <a:rPr lang="zh-CN" altLang="en-US" dirty="0">
                <a:solidFill>
                  <a:srgbClr val="FFFF00"/>
                </a:solidFill>
                <a:latin typeface="+mn-ea"/>
              </a:rPr>
              <a:t>技术：</a:t>
            </a:r>
            <a:r>
              <a:rPr lang="zh-CN" altLang="en-US" dirty="0">
                <a:latin typeface="+mn-ea"/>
              </a:rPr>
              <a:t>窃听技术指攻击者通过非法手段对</a:t>
            </a:r>
            <a:r>
              <a:rPr lang="zh-CN" altLang="en-US" dirty="0" smtClean="0">
                <a:latin typeface="+mn-ea"/>
              </a:rPr>
              <a:t>系统活动</a:t>
            </a:r>
            <a:r>
              <a:rPr lang="zh-CN" altLang="en-US" dirty="0">
                <a:latin typeface="+mn-ea"/>
              </a:rPr>
              <a:t>的监视从而获得一些安全关键信息。</a:t>
            </a:r>
            <a:r>
              <a:rPr lang="zh-CN" altLang="en-US" dirty="0" smtClean="0">
                <a:latin typeface="+mn-ea"/>
              </a:rPr>
              <a:t>目前属于</a:t>
            </a:r>
            <a:r>
              <a:rPr lang="zh-CN" altLang="en-US" dirty="0">
                <a:latin typeface="+mn-ea"/>
              </a:rPr>
              <a:t>窃听技术的流行攻击方法有键击记录器</a:t>
            </a:r>
            <a:r>
              <a:rPr lang="zh-CN" altLang="en-US" dirty="0" smtClean="0">
                <a:latin typeface="+mn-ea"/>
              </a:rPr>
              <a:t>、网络</a:t>
            </a:r>
            <a:r>
              <a:rPr lang="zh-CN" altLang="en-US" dirty="0">
                <a:latin typeface="+mn-ea"/>
              </a:rPr>
              <a:t>监听、非法访问数据和攫取密码文件。 </a:t>
            </a:r>
            <a:endParaRPr lang="en-US" altLang="zh-CN" dirty="0" smtClean="0"/>
          </a:p>
          <a:p>
            <a:pPr eaLnBrk="1" hangingPunct="1"/>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extLst>
      <p:ext uri="{BB962C8B-B14F-4D97-AF65-F5344CB8AC3E}">
        <p14:creationId xmlns:p14="http://schemas.microsoft.com/office/powerpoint/2010/main" val="1535355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marL="514350" indent="-514350" eaLnBrk="1" hangingPunct="1">
              <a:buFont typeface="+mj-ea"/>
              <a:buAutoNum type="circleNumDbPlain"/>
            </a:pPr>
            <a:r>
              <a:rPr lang="zh-CN" altLang="en-US" dirty="0">
                <a:solidFill>
                  <a:srgbClr val="FFFF00"/>
                </a:solidFill>
                <a:latin typeface="+mn-ea"/>
              </a:rPr>
              <a:t>键击记录器</a:t>
            </a:r>
            <a:r>
              <a:rPr lang="zh-CN" altLang="en-US" dirty="0" smtClean="0">
                <a:solidFill>
                  <a:srgbClr val="FFFF00"/>
                </a:solidFill>
                <a:latin typeface="+mn-ea"/>
              </a:rPr>
              <a:t>：</a:t>
            </a:r>
            <a:r>
              <a:rPr lang="zh-CN" altLang="en-US" dirty="0">
                <a:latin typeface="+mn-ea"/>
              </a:rPr>
              <a:t>键击记录器是植入操作系统内核的</a:t>
            </a:r>
            <a:r>
              <a:rPr lang="zh-CN" altLang="en-US" dirty="0" smtClean="0">
                <a:latin typeface="+mn-ea"/>
              </a:rPr>
              <a:t>隐蔽软件</a:t>
            </a:r>
            <a:r>
              <a:rPr lang="zh-CN" altLang="en-US" dirty="0">
                <a:latin typeface="+mn-ea"/>
              </a:rPr>
              <a:t>，通常实现为一个键盘设备驱动程序，</a:t>
            </a:r>
            <a:r>
              <a:rPr lang="zh-CN" altLang="en-US" dirty="0" smtClean="0">
                <a:latin typeface="+mn-ea"/>
              </a:rPr>
              <a:t>能够</a:t>
            </a:r>
            <a:r>
              <a:rPr lang="zh-CN" altLang="en-US" dirty="0">
                <a:latin typeface="+mn-ea"/>
              </a:rPr>
              <a:t>把每次键击都记录下来，存放到攻击者</a:t>
            </a:r>
            <a:r>
              <a:rPr lang="zh-CN" altLang="en-US" dirty="0" smtClean="0">
                <a:latin typeface="+mn-ea"/>
              </a:rPr>
              <a:t>指定的</a:t>
            </a:r>
            <a:r>
              <a:rPr lang="zh-CN" altLang="en-US" dirty="0">
                <a:latin typeface="+mn-ea"/>
              </a:rPr>
              <a:t>隐藏的本地文件中</a:t>
            </a:r>
            <a:r>
              <a:rPr lang="zh-CN" altLang="en-US" dirty="0" smtClean="0">
                <a:latin typeface="+mn-ea"/>
              </a:rPr>
              <a:t>。</a:t>
            </a:r>
            <a:endParaRPr lang="en-US" altLang="zh-CN" dirty="0" smtClean="0">
              <a:latin typeface="+mn-ea"/>
            </a:endParaRPr>
          </a:p>
          <a:p>
            <a:pPr eaLnBrk="1" hangingPunct="1"/>
            <a:r>
              <a:rPr lang="en-US" altLang="zh-CN" dirty="0">
                <a:latin typeface="+mn-ea"/>
              </a:rPr>
              <a:t> </a:t>
            </a:r>
            <a:r>
              <a:rPr lang="en-US" altLang="zh-CN" dirty="0" smtClean="0">
                <a:latin typeface="+mn-ea"/>
              </a:rPr>
              <a:t> </a:t>
            </a:r>
            <a:r>
              <a:rPr lang="zh-CN" altLang="en-US" dirty="0" smtClean="0">
                <a:latin typeface="+mn-ea"/>
              </a:rPr>
              <a:t>著名</a:t>
            </a:r>
            <a:r>
              <a:rPr lang="zh-CN" altLang="en-US" dirty="0">
                <a:latin typeface="+mn-ea"/>
              </a:rPr>
              <a:t>的有 </a:t>
            </a:r>
            <a:r>
              <a:rPr lang="en-US" altLang="zh-CN" dirty="0">
                <a:latin typeface="+mn-ea"/>
              </a:rPr>
              <a:t>Win32 </a:t>
            </a:r>
            <a:r>
              <a:rPr lang="zh-CN" altLang="en-US" dirty="0">
                <a:latin typeface="+mn-ea"/>
              </a:rPr>
              <a:t>平台</a:t>
            </a:r>
            <a:r>
              <a:rPr lang="zh-CN" altLang="en-US" dirty="0" smtClean="0">
                <a:latin typeface="+mn-ea"/>
              </a:rPr>
              <a:t>下适用的</a:t>
            </a:r>
            <a:r>
              <a:rPr lang="en-US" altLang="zh-CN" dirty="0" smtClean="0">
                <a:latin typeface="+mn-ea"/>
              </a:rPr>
              <a:t>IKS</a:t>
            </a:r>
            <a:r>
              <a:rPr lang="zh-CN" altLang="en-US" dirty="0" smtClean="0">
                <a:latin typeface="+mn-ea"/>
              </a:rPr>
              <a:t>等</a:t>
            </a:r>
            <a:r>
              <a:rPr lang="zh-CN" altLang="en-US" dirty="0">
                <a:latin typeface="+mn-ea"/>
              </a:rPr>
              <a:t>。 </a:t>
            </a:r>
            <a:endParaRPr lang="en-US" altLang="zh-CN" dirty="0" smtClean="0"/>
          </a:p>
          <a:p>
            <a:pPr eaLnBrk="1" hangingPunct="1"/>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extLst>
      <p:ext uri="{BB962C8B-B14F-4D97-AF65-F5344CB8AC3E}">
        <p14:creationId xmlns:p14="http://schemas.microsoft.com/office/powerpoint/2010/main" val="1382802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marL="514350" indent="-514350" eaLnBrk="1" hangingPunct="1">
              <a:buFont typeface="+mj-ea"/>
              <a:buAutoNum type="circleNumDbPlain" startAt="2"/>
            </a:pPr>
            <a:r>
              <a:rPr lang="zh-CN" altLang="en-US" sz="2400" dirty="0">
                <a:latin typeface="+mn-ea"/>
              </a:rPr>
              <a:t>网络监听</a:t>
            </a:r>
            <a:r>
              <a:rPr lang="zh-CN" altLang="en-US" sz="2400" dirty="0" smtClean="0">
                <a:latin typeface="+mn-ea"/>
              </a:rPr>
              <a:t>：</a:t>
            </a:r>
            <a:r>
              <a:rPr lang="zh-CN" altLang="en-US" sz="2400" dirty="0">
                <a:latin typeface="+mn-ea"/>
              </a:rPr>
              <a:t>网络监听则是攻击者一旦在目标网络上 获得一个立足点之后刺探网络情报的最有效方 法，通过设置网卡的混杂（</a:t>
            </a:r>
            <a:r>
              <a:rPr lang="en-US" altLang="zh-CN" sz="2400" dirty="0">
                <a:latin typeface="+mn-ea"/>
              </a:rPr>
              <a:t>promiscuous</a:t>
            </a:r>
            <a:r>
              <a:rPr lang="zh-CN" altLang="en-US" sz="2400" dirty="0">
                <a:latin typeface="+mn-ea"/>
              </a:rPr>
              <a:t>）模式 获得网络上所有的数据包，并从中抽取安全关 键信息，如明文方式传输的口令。</a:t>
            </a:r>
            <a:r>
              <a:rPr lang="en-US" altLang="zh-CN" sz="2400" dirty="0">
                <a:latin typeface="+mn-ea"/>
              </a:rPr>
              <a:t>Unix </a:t>
            </a:r>
            <a:r>
              <a:rPr lang="zh-CN" altLang="en-US" sz="2400" dirty="0">
                <a:latin typeface="+mn-ea"/>
              </a:rPr>
              <a:t>平台下 提供了 </a:t>
            </a:r>
            <a:r>
              <a:rPr lang="en-US" altLang="zh-CN" sz="2400" dirty="0" err="1">
                <a:latin typeface="+mn-ea"/>
              </a:rPr>
              <a:t>libpcap</a:t>
            </a:r>
            <a:r>
              <a:rPr lang="en-US" altLang="zh-CN" sz="2400" dirty="0">
                <a:latin typeface="+mn-ea"/>
              </a:rPr>
              <a:t> </a:t>
            </a:r>
            <a:r>
              <a:rPr lang="zh-CN" altLang="en-US" sz="2400" dirty="0">
                <a:latin typeface="+mn-ea"/>
              </a:rPr>
              <a:t>网络监听工具库和 </a:t>
            </a:r>
            <a:r>
              <a:rPr lang="en-US" altLang="zh-CN" sz="2400" dirty="0" err="1">
                <a:latin typeface="+mn-ea"/>
              </a:rPr>
              <a:t>tcpdump</a:t>
            </a:r>
            <a:r>
              <a:rPr lang="zh-CN" altLang="en-US" sz="2400" dirty="0">
                <a:latin typeface="+mn-ea"/>
              </a:rPr>
              <a:t>、 </a:t>
            </a:r>
            <a:r>
              <a:rPr lang="en-US" altLang="zh-CN" sz="2400" dirty="0" err="1">
                <a:latin typeface="+mn-ea"/>
              </a:rPr>
              <a:t>dsniff</a:t>
            </a:r>
            <a:r>
              <a:rPr lang="en-US" altLang="zh-CN" sz="2400" dirty="0">
                <a:latin typeface="+mn-ea"/>
              </a:rPr>
              <a:t> </a:t>
            </a:r>
            <a:r>
              <a:rPr lang="zh-CN" altLang="en-US" sz="2400" dirty="0">
                <a:latin typeface="+mn-ea"/>
              </a:rPr>
              <a:t>等著名监听工具，而在 </a:t>
            </a:r>
            <a:r>
              <a:rPr lang="en-US" altLang="zh-CN" sz="2400" dirty="0">
                <a:latin typeface="+mn-ea"/>
              </a:rPr>
              <a:t>Win32 </a:t>
            </a:r>
            <a:r>
              <a:rPr lang="zh-CN" altLang="en-US" sz="2400" dirty="0">
                <a:latin typeface="+mn-ea"/>
              </a:rPr>
              <a:t>平台下也 拥有</a:t>
            </a:r>
            <a:r>
              <a:rPr lang="en-US" altLang="zh-CN" sz="2400" dirty="0" err="1">
                <a:latin typeface="+mn-ea"/>
              </a:rPr>
              <a:t>WinPcap</a:t>
            </a:r>
            <a:r>
              <a:rPr lang="zh-CN" altLang="en-US" sz="2400" dirty="0">
                <a:latin typeface="+mn-ea"/>
              </a:rPr>
              <a:t>监听工具库和</a:t>
            </a:r>
            <a:r>
              <a:rPr lang="en-US" altLang="zh-CN" sz="2400" dirty="0" err="1">
                <a:latin typeface="+mn-ea"/>
              </a:rPr>
              <a:t>windump</a:t>
            </a:r>
            <a:r>
              <a:rPr lang="zh-CN" altLang="en-US" sz="2400" dirty="0">
                <a:latin typeface="+mn-ea"/>
              </a:rPr>
              <a:t>、</a:t>
            </a:r>
            <a:r>
              <a:rPr lang="en-US" altLang="zh-CN" sz="2400" dirty="0" err="1">
                <a:latin typeface="+mn-ea"/>
              </a:rPr>
              <a:t>dsniff</a:t>
            </a:r>
            <a:r>
              <a:rPr lang="en-US" altLang="zh-CN" sz="2400" dirty="0">
                <a:latin typeface="+mn-ea"/>
              </a:rPr>
              <a:t> for Win32</a:t>
            </a:r>
            <a:r>
              <a:rPr lang="zh-CN" altLang="en-US" sz="2400" dirty="0">
                <a:latin typeface="+mn-ea"/>
              </a:rPr>
              <a:t>、</a:t>
            </a:r>
            <a:r>
              <a:rPr lang="en-US" altLang="zh-CN" sz="2400" dirty="0">
                <a:latin typeface="+mn-ea"/>
              </a:rPr>
              <a:t>sniffer </a:t>
            </a:r>
            <a:r>
              <a:rPr lang="zh-CN" altLang="en-US" sz="2400" dirty="0">
                <a:latin typeface="+mn-ea"/>
              </a:rPr>
              <a:t>等免费工具，另外还拥有大量</a:t>
            </a:r>
            <a:r>
              <a:rPr lang="zh-CN" altLang="en-US" sz="2400" dirty="0" smtClean="0">
                <a:latin typeface="+mn-ea"/>
              </a:rPr>
              <a:t>简单</a:t>
            </a:r>
            <a:r>
              <a:rPr lang="zh-CN" altLang="en-US" sz="2400" dirty="0">
                <a:latin typeface="+mn-ea"/>
              </a:rPr>
              <a:t>易用的商业监听产品如 </a:t>
            </a:r>
            <a:r>
              <a:rPr lang="en-US" altLang="zh-CN" sz="2400" dirty="0">
                <a:latin typeface="+mn-ea"/>
              </a:rPr>
              <a:t>Sniffer Pro</a:t>
            </a:r>
            <a:r>
              <a:rPr lang="zh-CN" altLang="en-US" sz="2400" dirty="0" smtClean="0"/>
              <a:t>       </a:t>
            </a:r>
            <a:endParaRPr lang="zh-CN" altLang="en-US" sz="24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extLst>
      <p:ext uri="{BB962C8B-B14F-4D97-AF65-F5344CB8AC3E}">
        <p14:creationId xmlns:p14="http://schemas.microsoft.com/office/powerpoint/2010/main" val="2228393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6" y="1785926"/>
            <a:ext cx="9096403"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marL="514350" indent="-514350" eaLnBrk="1" hangingPunct="1">
              <a:buFont typeface="+mj-ea"/>
              <a:buAutoNum type="circleNumDbPlain" startAt="3"/>
            </a:pPr>
            <a:r>
              <a:rPr lang="zh-CN" altLang="en-US" sz="2800" dirty="0">
                <a:latin typeface="+mn-ea"/>
              </a:rPr>
              <a:t>非法访问数据</a:t>
            </a:r>
            <a:r>
              <a:rPr lang="zh-CN" altLang="en-US" sz="2800" dirty="0" smtClean="0">
                <a:solidFill>
                  <a:srgbClr val="FFFF00"/>
                </a:solidFill>
                <a:latin typeface="+mn-ea"/>
              </a:rPr>
              <a:t>：</a:t>
            </a:r>
            <a:r>
              <a:rPr lang="zh-CN" altLang="en-US" sz="2800" dirty="0">
                <a:latin typeface="+mn-ea"/>
              </a:rPr>
              <a:t>非法访问数据指攻击者或内部人员</a:t>
            </a:r>
            <a:r>
              <a:rPr lang="zh-CN" altLang="en-US" sz="2800" dirty="0" smtClean="0">
                <a:latin typeface="+mn-ea"/>
              </a:rPr>
              <a:t>违反安全策略</a:t>
            </a:r>
            <a:r>
              <a:rPr lang="zh-CN" altLang="en-US" sz="2800" dirty="0">
                <a:latin typeface="+mn-ea"/>
              </a:rPr>
              <a:t>对其访问权限之外的数据进行非法</a:t>
            </a:r>
            <a:r>
              <a:rPr lang="zh-CN" altLang="en-US" sz="2800" dirty="0" smtClean="0">
                <a:latin typeface="+mn-ea"/>
              </a:rPr>
              <a:t>访问</a:t>
            </a:r>
            <a:endParaRPr lang="en-US" altLang="zh-CN" sz="2800" dirty="0" smtClean="0">
              <a:latin typeface="+mn-ea"/>
            </a:endParaRPr>
          </a:p>
          <a:p>
            <a:pPr marL="514350" indent="-514350" eaLnBrk="1" hangingPunct="1">
              <a:buFont typeface="+mj-ea"/>
              <a:buAutoNum type="circleNumDbPlain" startAt="3"/>
            </a:pPr>
            <a:r>
              <a:rPr lang="zh-CN" altLang="en-US" sz="2800" dirty="0">
                <a:latin typeface="+mn-ea"/>
              </a:rPr>
              <a:t>攫取密码文件是攻击者进行口令破解</a:t>
            </a:r>
            <a:r>
              <a:rPr lang="zh-CN" altLang="en-US" sz="2800" dirty="0" smtClean="0">
                <a:latin typeface="+mn-ea"/>
              </a:rPr>
              <a:t>获取</a:t>
            </a:r>
            <a:r>
              <a:rPr lang="zh-CN" altLang="en-US" sz="2800" dirty="0">
                <a:latin typeface="+mn-ea"/>
              </a:rPr>
              <a:t>特权用户或其他用户口令的必要前提，</a:t>
            </a:r>
            <a:r>
              <a:rPr lang="zh-CN" altLang="en-US" sz="2800" dirty="0" smtClean="0">
                <a:latin typeface="+mn-ea"/>
              </a:rPr>
              <a:t>关键的</a:t>
            </a:r>
            <a:r>
              <a:rPr lang="zh-CN" altLang="en-US" sz="2800" dirty="0">
                <a:latin typeface="+mn-ea"/>
              </a:rPr>
              <a:t>密码文件如 </a:t>
            </a:r>
            <a:r>
              <a:rPr lang="en-US" altLang="zh-CN" sz="2800" dirty="0">
                <a:latin typeface="+mn-ea"/>
              </a:rPr>
              <a:t>Win9x </a:t>
            </a:r>
            <a:r>
              <a:rPr lang="zh-CN" altLang="en-US" sz="2800" dirty="0">
                <a:latin typeface="+mn-ea"/>
              </a:rPr>
              <a:t>下的 </a:t>
            </a:r>
            <a:r>
              <a:rPr lang="en-US" altLang="zh-CN" sz="2800" dirty="0">
                <a:latin typeface="+mn-ea"/>
              </a:rPr>
              <a:t>PWL </a:t>
            </a:r>
            <a:r>
              <a:rPr lang="zh-CN" altLang="en-US" sz="2800" dirty="0">
                <a:latin typeface="+mn-ea"/>
              </a:rPr>
              <a:t>文件、</a:t>
            </a:r>
            <a:r>
              <a:rPr lang="en-US" altLang="zh-CN" sz="2800" dirty="0">
                <a:latin typeface="+mn-ea"/>
              </a:rPr>
              <a:t>Win NT/2000 </a:t>
            </a:r>
            <a:r>
              <a:rPr lang="zh-CN" altLang="en-US" sz="2800" dirty="0">
                <a:latin typeface="+mn-ea"/>
              </a:rPr>
              <a:t>下的 </a:t>
            </a:r>
            <a:r>
              <a:rPr lang="en-US" altLang="zh-CN" sz="2800" dirty="0">
                <a:latin typeface="+mn-ea"/>
              </a:rPr>
              <a:t>SAM </a:t>
            </a:r>
            <a:r>
              <a:rPr lang="zh-CN" altLang="en-US" sz="2800" dirty="0">
                <a:latin typeface="+mn-ea"/>
              </a:rPr>
              <a:t>文件和 </a:t>
            </a:r>
            <a:r>
              <a:rPr lang="en-US" altLang="zh-CN" sz="2800" dirty="0">
                <a:latin typeface="+mn-ea"/>
              </a:rPr>
              <a:t>Unix </a:t>
            </a:r>
            <a:r>
              <a:rPr lang="zh-CN" altLang="en-US" sz="2800" dirty="0">
                <a:latin typeface="+mn-ea"/>
              </a:rPr>
              <a:t>平台下的 </a:t>
            </a:r>
            <a:r>
              <a:rPr lang="en-US" altLang="zh-CN" sz="2800" dirty="0">
                <a:latin typeface="+mn-ea"/>
              </a:rPr>
              <a:t>/</a:t>
            </a:r>
            <a:r>
              <a:rPr lang="en-US" altLang="zh-CN" sz="2800" dirty="0" err="1">
                <a:latin typeface="+mn-ea"/>
              </a:rPr>
              <a:t>etc</a:t>
            </a:r>
            <a:r>
              <a:rPr lang="en-US" altLang="zh-CN" sz="2800" dirty="0">
                <a:latin typeface="+mn-ea"/>
              </a:rPr>
              <a:t>/password </a:t>
            </a:r>
            <a:r>
              <a:rPr lang="zh-CN" altLang="en-US" sz="2800" dirty="0">
                <a:latin typeface="+mn-ea"/>
              </a:rPr>
              <a:t>和</a:t>
            </a:r>
            <a:r>
              <a:rPr lang="en-US" altLang="zh-CN" sz="2800" dirty="0">
                <a:latin typeface="+mn-ea"/>
              </a:rPr>
              <a:t>/</a:t>
            </a:r>
            <a:r>
              <a:rPr lang="en-US" altLang="zh-CN" sz="2800" dirty="0" err="1">
                <a:latin typeface="+mn-ea"/>
              </a:rPr>
              <a:t>etc</a:t>
            </a:r>
            <a:r>
              <a:rPr lang="en-US" altLang="zh-CN" sz="2800" dirty="0">
                <a:latin typeface="+mn-ea"/>
              </a:rPr>
              <a:t>/shadow</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extLst>
      <p:ext uri="{BB962C8B-B14F-4D97-AF65-F5344CB8AC3E}">
        <p14:creationId xmlns:p14="http://schemas.microsoft.com/office/powerpoint/2010/main" val="3624611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dirty="0" smtClean="0">
                <a:solidFill>
                  <a:srgbClr val="FFFF00"/>
                </a:solidFill>
                <a:latin typeface="+mn-ea"/>
              </a:rPr>
              <a:t>欺骗技术：</a:t>
            </a:r>
            <a:r>
              <a:rPr lang="zh-CN" altLang="en-US" dirty="0">
                <a:latin typeface="+mn-ea"/>
              </a:rPr>
              <a:t>欺骗技术是攻击者通过冒充正常用户以</a:t>
            </a:r>
            <a:r>
              <a:rPr lang="zh-CN" altLang="en-US" dirty="0" smtClean="0">
                <a:latin typeface="+mn-ea"/>
              </a:rPr>
              <a:t>获取</a:t>
            </a:r>
            <a:r>
              <a:rPr lang="zh-CN" altLang="en-US" dirty="0">
                <a:latin typeface="+mn-ea"/>
              </a:rPr>
              <a:t>对攻击目标访问权或获取关键信息的攻击</a:t>
            </a:r>
            <a:r>
              <a:rPr lang="zh-CN" altLang="en-US" dirty="0" smtClean="0">
                <a:latin typeface="+mn-ea"/>
              </a:rPr>
              <a:t>方法</a:t>
            </a:r>
            <a:r>
              <a:rPr lang="zh-CN" altLang="en-US" dirty="0">
                <a:latin typeface="+mn-ea"/>
              </a:rPr>
              <a:t>，属于此类的有获取口令、恶意代码、</a:t>
            </a:r>
            <a:r>
              <a:rPr lang="zh-CN" altLang="en-US" dirty="0" smtClean="0">
                <a:latin typeface="+mn-ea"/>
              </a:rPr>
              <a:t>网络欺骗</a:t>
            </a:r>
            <a:r>
              <a:rPr lang="zh-CN" altLang="en-US" dirty="0">
                <a:latin typeface="+mn-ea"/>
              </a:rPr>
              <a:t>等攻击手法。 </a:t>
            </a:r>
            <a:endParaRPr lang="en-US" altLang="zh-CN" dirty="0" smtClean="0"/>
          </a:p>
          <a:p>
            <a:pPr eaLnBrk="1" hangingPunct="1"/>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extLst>
      <p:ext uri="{BB962C8B-B14F-4D97-AF65-F5344CB8AC3E}">
        <p14:creationId xmlns:p14="http://schemas.microsoft.com/office/powerpoint/2010/main" val="189194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400" dirty="0">
                <a:latin typeface="+mn-ea"/>
              </a:rPr>
              <a:t>获取口令的方式有通过缺省口令、口令</a:t>
            </a:r>
            <a:r>
              <a:rPr lang="zh-CN" altLang="en-US" sz="2400" dirty="0" smtClean="0">
                <a:latin typeface="+mn-ea"/>
              </a:rPr>
              <a:t>猜测</a:t>
            </a:r>
            <a:r>
              <a:rPr lang="zh-CN" altLang="en-US" sz="2400" dirty="0">
                <a:latin typeface="+mn-ea"/>
              </a:rPr>
              <a:t>和口令破解三种途径。某些软件和网络设备 在初始化时会设置缺省的用户名和密码，意</a:t>
            </a:r>
            <a:r>
              <a:rPr lang="zh-CN" altLang="en-US" sz="2400" dirty="0" smtClean="0">
                <a:latin typeface="+mn-ea"/>
              </a:rPr>
              <a:t>在允许</a:t>
            </a:r>
            <a:r>
              <a:rPr lang="zh-CN" altLang="en-US" sz="2400" dirty="0">
                <a:latin typeface="+mn-ea"/>
              </a:rPr>
              <a:t>厂家有能力绕过被锁闭或遗忘的管理员</a:t>
            </a:r>
            <a:r>
              <a:rPr lang="zh-CN" altLang="en-US" sz="2400" dirty="0" smtClean="0">
                <a:latin typeface="+mn-ea"/>
              </a:rPr>
              <a:t>帐号</a:t>
            </a:r>
            <a:r>
              <a:rPr lang="zh-CN" altLang="en-US" sz="2400" dirty="0">
                <a:latin typeface="+mn-ea"/>
              </a:rPr>
              <a:t>，但这些缺省口令也给攻击者提供了最容易 利用的脆弱点</a:t>
            </a:r>
            <a:r>
              <a:rPr lang="zh-CN" altLang="en-US" sz="2400" dirty="0" smtClean="0">
                <a:latin typeface="+mn-ea"/>
              </a:rPr>
              <a:t>。</a:t>
            </a:r>
            <a:endParaRPr lang="en-US" altLang="zh-CN" sz="2400" dirty="0" smtClean="0">
              <a:latin typeface="+mn-ea"/>
            </a:endParaRPr>
          </a:p>
          <a:p>
            <a:pPr eaLnBrk="1" hangingPunct="1"/>
            <a:r>
              <a:rPr lang="zh-CN" altLang="en-US" sz="2400" dirty="0" smtClean="0">
                <a:latin typeface="+mn-ea"/>
              </a:rPr>
              <a:t>口令</a:t>
            </a:r>
            <a:r>
              <a:rPr lang="zh-CN" altLang="en-US" sz="2400" dirty="0">
                <a:latin typeface="+mn-ea"/>
              </a:rPr>
              <a:t>破解技术 则提供了进行口令猜测的自动化工具，通常需 要攻击者首先获取密码文件，然后遍历字典</a:t>
            </a:r>
            <a:r>
              <a:rPr lang="zh-CN" altLang="en-US" sz="2400" dirty="0" smtClean="0">
                <a:latin typeface="+mn-ea"/>
              </a:rPr>
              <a:t>或高频</a:t>
            </a:r>
            <a:r>
              <a:rPr lang="zh-CN" altLang="en-US" sz="2400" dirty="0">
                <a:latin typeface="+mn-ea"/>
              </a:rPr>
              <a:t>密码列表从而找到正确的口令。著名的工 具有 </a:t>
            </a:r>
            <a:r>
              <a:rPr lang="en-US" altLang="zh-CN" sz="2400" dirty="0">
                <a:latin typeface="+mn-ea"/>
              </a:rPr>
              <a:t>John the Ripple</a:t>
            </a:r>
            <a:r>
              <a:rPr lang="zh-CN" altLang="en-US" sz="2400" dirty="0">
                <a:latin typeface="+mn-ea"/>
              </a:rPr>
              <a:t>、</a:t>
            </a:r>
            <a:r>
              <a:rPr lang="en-US" altLang="zh-CN" sz="2400" dirty="0">
                <a:latin typeface="+mn-ea"/>
              </a:rPr>
              <a:t>Crack </a:t>
            </a:r>
            <a:r>
              <a:rPr lang="zh-CN" altLang="en-US" sz="2400" dirty="0">
                <a:latin typeface="+mn-ea"/>
              </a:rPr>
              <a:t>和适用于 </a:t>
            </a:r>
            <a:r>
              <a:rPr lang="en-US" altLang="zh-CN" sz="2400" dirty="0">
                <a:latin typeface="+mn-ea"/>
              </a:rPr>
              <a:t>Win32 </a:t>
            </a:r>
            <a:r>
              <a:rPr lang="zh-CN" altLang="en-US" sz="2400" dirty="0">
                <a:latin typeface="+mn-ea"/>
              </a:rPr>
              <a:t>平 台的 </a:t>
            </a:r>
            <a:r>
              <a:rPr lang="en-US" altLang="zh-CN" sz="2400" dirty="0">
                <a:latin typeface="+mn-ea"/>
              </a:rPr>
              <a:t>L0phtcrack </a:t>
            </a:r>
            <a:r>
              <a:rPr lang="zh-CN" altLang="en-US" sz="2400" dirty="0">
                <a:latin typeface="+mn-ea"/>
              </a:rPr>
              <a:t>等。</a:t>
            </a:r>
            <a:endParaRPr lang="zh-CN" altLang="en-US" sz="24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extLst>
      <p:ext uri="{BB962C8B-B14F-4D97-AF65-F5344CB8AC3E}">
        <p14:creationId xmlns:p14="http://schemas.microsoft.com/office/powerpoint/2010/main" val="2828626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7"/>
            <a:ext cx="8785225" cy="3143272"/>
          </a:xfrm>
        </p:spPr>
        <p:txBody>
          <a:bodyPr/>
          <a:lstStyle/>
          <a:p>
            <a:pPr marL="514350" indent="-514350">
              <a:buSzPct val="80000"/>
              <a:buFont typeface="+mj-lt"/>
              <a:buAutoNum type="arabicPeriod"/>
            </a:pPr>
            <a:r>
              <a:rPr lang="zh-CN" altLang="en-US" dirty="0" smtClean="0"/>
              <a:t>网络攻击的概念</a:t>
            </a:r>
            <a:endParaRPr lang="en-US" altLang="zh-CN" dirty="0" smtClean="0"/>
          </a:p>
          <a:p>
            <a:pPr marL="514350" indent="-514350">
              <a:buSzPct val="80000"/>
              <a:buFont typeface="+mj-lt"/>
              <a:buAutoNum type="arabicPeriod"/>
            </a:pPr>
            <a:r>
              <a:rPr lang="zh-CN" altLang="en-US" dirty="0" smtClean="0"/>
              <a:t>网络攻击的步骤和方法</a:t>
            </a:r>
            <a:endParaRPr lang="en-US" altLang="zh-CN" dirty="0" smtClean="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400" dirty="0">
                <a:latin typeface="+mn-ea"/>
              </a:rPr>
              <a:t>恶意代码包括特洛伊木马应用程序、邮件 病毒、网页病毒等，通常冒充成有用的软件工 具、重要的信息等，诱导用户下载运行或利用 邮件客户端和浏览器的自动运行机制，在</a:t>
            </a:r>
            <a:r>
              <a:rPr lang="zh-CN" altLang="en-US" sz="2400" dirty="0" smtClean="0">
                <a:latin typeface="+mn-ea"/>
              </a:rPr>
              <a:t>启动后</a:t>
            </a:r>
            <a:r>
              <a:rPr lang="zh-CN" altLang="en-US" sz="2400" dirty="0">
                <a:latin typeface="+mn-ea"/>
              </a:rPr>
              <a:t>暗地里安装邪恶的或破坏性软件的程序，通 常为攻击者给出能够完全控制该主机的远程连 接。 </a:t>
            </a:r>
            <a:endParaRPr lang="zh-CN" altLang="en-US" sz="24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extLst>
      <p:ext uri="{BB962C8B-B14F-4D97-AF65-F5344CB8AC3E}">
        <p14:creationId xmlns:p14="http://schemas.microsoft.com/office/powerpoint/2010/main" val="585739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400" dirty="0">
                <a:latin typeface="+mn-ea"/>
              </a:rPr>
              <a:t>网络欺骗指攻击者通过向攻击目标发送 冒充其信任主机的网络数据包，达到获取访问 权或执行命令的攻击方法。具体的有 </a:t>
            </a:r>
            <a:r>
              <a:rPr lang="en-US" altLang="zh-CN" sz="2400" dirty="0">
                <a:latin typeface="+mn-ea"/>
              </a:rPr>
              <a:t>IP </a:t>
            </a:r>
            <a:r>
              <a:rPr lang="zh-CN" altLang="en-US" sz="2400" dirty="0">
                <a:latin typeface="+mn-ea"/>
              </a:rPr>
              <a:t>欺骗、 会话劫持、</a:t>
            </a:r>
            <a:r>
              <a:rPr lang="en-US" altLang="zh-CN" sz="2400" dirty="0">
                <a:latin typeface="+mn-ea"/>
              </a:rPr>
              <a:t>ARP</a:t>
            </a:r>
            <a:r>
              <a:rPr lang="zh-CN" altLang="en-US" sz="2400" dirty="0">
                <a:latin typeface="+mn-ea"/>
              </a:rPr>
              <a:t>（地址解析协议）重定向和 </a:t>
            </a:r>
            <a:r>
              <a:rPr lang="en-US" altLang="zh-CN" sz="2400" dirty="0">
                <a:latin typeface="+mn-ea"/>
              </a:rPr>
              <a:t>RIP </a:t>
            </a:r>
            <a:r>
              <a:rPr lang="zh-CN" altLang="en-US" sz="2400" dirty="0">
                <a:latin typeface="+mn-ea"/>
              </a:rPr>
              <a:t>（路由信息协议）路由欺骗等。 </a:t>
            </a:r>
            <a:endParaRPr lang="zh-CN" altLang="en-US" sz="24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extLst>
      <p:ext uri="{BB962C8B-B14F-4D97-AF65-F5344CB8AC3E}">
        <p14:creationId xmlns:p14="http://schemas.microsoft.com/office/powerpoint/2010/main" val="2117455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dirty="0">
                <a:solidFill>
                  <a:srgbClr val="FFFF00"/>
                </a:solidFill>
                <a:latin typeface="+mn-ea"/>
              </a:rPr>
              <a:t>拒绝服务</a:t>
            </a:r>
            <a:r>
              <a:rPr lang="zh-CN" altLang="en-US" dirty="0" smtClean="0">
                <a:solidFill>
                  <a:srgbClr val="FFFF00"/>
                </a:solidFill>
                <a:latin typeface="+mn-ea"/>
              </a:rPr>
              <a:t>攻击：</a:t>
            </a:r>
            <a:r>
              <a:rPr lang="zh-CN" altLang="en-US" dirty="0">
                <a:latin typeface="+mn-ea"/>
              </a:rPr>
              <a:t>拒绝服务攻击指中断或者完全拒绝对</a:t>
            </a:r>
            <a:r>
              <a:rPr lang="zh-CN" altLang="en-US" dirty="0" smtClean="0">
                <a:latin typeface="+mn-ea"/>
              </a:rPr>
              <a:t>合法用户</a:t>
            </a:r>
            <a:r>
              <a:rPr lang="zh-CN" altLang="en-US" dirty="0">
                <a:latin typeface="+mn-ea"/>
              </a:rPr>
              <a:t>、网络、系统和其他资源的服务的攻击</a:t>
            </a:r>
            <a:r>
              <a:rPr lang="zh-CN" altLang="en-US" dirty="0" smtClean="0">
                <a:latin typeface="+mn-ea"/>
              </a:rPr>
              <a:t>方法</a:t>
            </a:r>
            <a:r>
              <a:rPr lang="zh-CN" altLang="en-US" dirty="0">
                <a:latin typeface="+mn-ea"/>
              </a:rPr>
              <a:t>，被认为是最邪恶的攻击</a:t>
            </a:r>
            <a:r>
              <a:rPr lang="zh-CN" altLang="en-US" dirty="0" smtClean="0">
                <a:latin typeface="+mn-ea"/>
              </a:rPr>
              <a:t>，它往往</a:t>
            </a:r>
            <a:r>
              <a:rPr lang="zh-CN" altLang="en-US" dirty="0">
                <a:latin typeface="+mn-ea"/>
              </a:rPr>
              <a:t>比真正取得他们的访问权</a:t>
            </a:r>
            <a:r>
              <a:rPr lang="zh-CN" altLang="en-US" dirty="0" smtClean="0">
                <a:latin typeface="+mn-ea"/>
              </a:rPr>
              <a:t>要容易</a:t>
            </a:r>
            <a:r>
              <a:rPr lang="zh-CN" altLang="en-US" dirty="0">
                <a:latin typeface="+mn-ea"/>
              </a:rPr>
              <a:t>得多，同时所需的工具在网络上也</a:t>
            </a:r>
            <a:r>
              <a:rPr lang="zh-CN" altLang="en-US" dirty="0" smtClean="0">
                <a:latin typeface="+mn-ea"/>
              </a:rPr>
              <a:t>唾手可得</a:t>
            </a:r>
            <a:r>
              <a:rPr lang="zh-CN" altLang="en-US" dirty="0">
                <a:latin typeface="+mn-ea"/>
              </a:rPr>
              <a:t>。因此拒绝服务攻击，特别是分布式拒绝</a:t>
            </a:r>
            <a:r>
              <a:rPr lang="zh-CN" altLang="en-US" dirty="0" smtClean="0">
                <a:latin typeface="+mn-ea"/>
              </a:rPr>
              <a:t>服务</a:t>
            </a:r>
            <a:r>
              <a:rPr lang="zh-CN" altLang="en-US" dirty="0">
                <a:latin typeface="+mn-ea"/>
              </a:rPr>
              <a:t>攻击对目前的互联网络构成了严重的威胁</a:t>
            </a:r>
            <a:r>
              <a:rPr lang="zh-CN" altLang="en-US" dirty="0" smtClean="0">
                <a:latin typeface="+mn-ea"/>
              </a:rPr>
              <a:t>，造成</a:t>
            </a:r>
            <a:r>
              <a:rPr lang="zh-CN" altLang="en-US" dirty="0">
                <a:latin typeface="+mn-ea"/>
              </a:rPr>
              <a:t>的经济损失也极为庞大。 </a:t>
            </a:r>
            <a:endParaRPr lang="en-US" altLang="zh-CN" dirty="0" smtClean="0"/>
          </a:p>
          <a:p>
            <a:pPr eaLnBrk="1" hangingPunct="1"/>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22</a:t>
            </a:fld>
            <a:endParaRPr lang="en-US" altLang="zh-CN" dirty="0"/>
          </a:p>
        </p:txBody>
      </p:sp>
    </p:spTree>
    <p:extLst>
      <p:ext uri="{BB962C8B-B14F-4D97-AF65-F5344CB8AC3E}">
        <p14:creationId xmlns:p14="http://schemas.microsoft.com/office/powerpoint/2010/main" val="3317848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400" dirty="0">
                <a:solidFill>
                  <a:schemeClr val="bg2"/>
                </a:solidFill>
                <a:latin typeface="+mn-ea"/>
              </a:rPr>
              <a:t>拒绝服务攻击的类型按其攻击形式划分包 括导致异常型、资源耗尽型、欺骗型。另外分 布式拒绝服务攻击（</a:t>
            </a:r>
            <a:r>
              <a:rPr lang="en-US" altLang="zh-CN" sz="2400" dirty="0" err="1">
                <a:solidFill>
                  <a:schemeClr val="bg2"/>
                </a:solidFill>
                <a:latin typeface="+mn-ea"/>
              </a:rPr>
              <a:t>DDoS</a:t>
            </a:r>
            <a:r>
              <a:rPr lang="zh-CN" altLang="en-US" sz="2400" dirty="0">
                <a:solidFill>
                  <a:schemeClr val="bg2"/>
                </a:solidFill>
                <a:latin typeface="+mn-ea"/>
              </a:rPr>
              <a:t>）采用资源耗尽型 的攻击方式，但由于其特殊性，我们将其另归 为一类</a:t>
            </a:r>
            <a:r>
              <a:rPr lang="zh-CN" altLang="en-US" sz="2400" dirty="0" smtClean="0">
                <a:solidFill>
                  <a:schemeClr val="bg2"/>
                </a:solidFill>
                <a:latin typeface="+mn-ea"/>
              </a:rPr>
              <a:t>。</a:t>
            </a:r>
            <a:endParaRPr lang="en-US" altLang="zh-CN" sz="2400" dirty="0" smtClean="0">
              <a:solidFill>
                <a:schemeClr val="bg2"/>
              </a:solidFill>
              <a:latin typeface="+mn-ea"/>
            </a:endParaRPr>
          </a:p>
          <a:p>
            <a:pPr latinLnBrk="1"/>
            <a:r>
              <a:rPr lang="zh-CN" altLang="en-US" sz="2400" dirty="0"/>
              <a:t>使用到的技术</a:t>
            </a:r>
            <a:r>
              <a:rPr lang="zh-CN" altLang="en-US" sz="2400" b="0" dirty="0"/>
              <a:t> </a:t>
            </a:r>
            <a:r>
              <a:rPr lang="en-US" altLang="zh-CN" sz="2400" b="0" dirty="0"/>
              <a:t>: SYN</a:t>
            </a:r>
            <a:r>
              <a:rPr lang="zh-CN" altLang="en-US" sz="2400" b="0" dirty="0"/>
              <a:t>泛洪</a:t>
            </a:r>
            <a:r>
              <a:rPr lang="en-US" altLang="zh-CN" sz="2400" b="0" dirty="0"/>
              <a:t>, ICMP</a:t>
            </a:r>
            <a:r>
              <a:rPr lang="zh-CN" altLang="en-US" sz="2400" b="0" dirty="0"/>
              <a:t>技术</a:t>
            </a:r>
            <a:r>
              <a:rPr lang="en-US" altLang="zh-CN" sz="2400" b="0" dirty="0"/>
              <a:t>, Overlapping fragment, Out of bounds TCP options, </a:t>
            </a:r>
            <a:r>
              <a:rPr lang="en-US" altLang="zh-CN" sz="2400" b="0" dirty="0" err="1"/>
              <a:t>DDoS</a:t>
            </a:r>
            <a:r>
              <a:rPr lang="en-US" altLang="zh-CN" sz="2400" b="0" dirty="0"/>
              <a:t>;</a:t>
            </a:r>
          </a:p>
          <a:p>
            <a:pPr latinLnBrk="1"/>
            <a:r>
              <a:rPr lang="zh-CN" altLang="en-US" sz="2400" dirty="0" smtClean="0"/>
              <a:t>使用</a:t>
            </a:r>
            <a:r>
              <a:rPr lang="zh-CN" altLang="en-US" sz="2400" dirty="0"/>
              <a:t>到的工具</a:t>
            </a:r>
            <a:r>
              <a:rPr lang="zh-CN" altLang="en-US" sz="2400" b="0" dirty="0"/>
              <a:t> </a:t>
            </a:r>
            <a:r>
              <a:rPr lang="en-US" altLang="zh-CN" sz="2400" b="0" dirty="0"/>
              <a:t>: synk4, ping of death, </a:t>
            </a:r>
            <a:r>
              <a:rPr lang="en-US" altLang="zh-CN" sz="2400" b="0" dirty="0" err="1"/>
              <a:t>smurf</a:t>
            </a:r>
            <a:r>
              <a:rPr lang="en-US" altLang="zh-CN" sz="2400" b="0" dirty="0"/>
              <a:t>, ICMP nuke, bonk, </a:t>
            </a:r>
            <a:r>
              <a:rPr lang="en-US" altLang="zh-CN" sz="2400" b="0" dirty="0" err="1"/>
              <a:t>newtear</a:t>
            </a:r>
            <a:r>
              <a:rPr lang="en-US" altLang="zh-CN" sz="2400" b="0" dirty="0"/>
              <a:t>, supernuke.exe, </a:t>
            </a:r>
            <a:r>
              <a:rPr lang="en-US" altLang="zh-CN" sz="2400" b="0" dirty="0" err="1"/>
              <a:t>trincoo</a:t>
            </a:r>
            <a:r>
              <a:rPr lang="en-US" altLang="zh-CN" sz="2400" b="0" dirty="0"/>
              <a:t>, TNF, </a:t>
            </a:r>
            <a:r>
              <a:rPr lang="en-US" altLang="zh-CN" sz="2400" b="0" dirty="0" err="1"/>
              <a:t>stacheldraht</a:t>
            </a:r>
            <a:r>
              <a:rPr lang="en-US" altLang="zh-CN" sz="2400" b="0" dirty="0"/>
              <a:t>;</a:t>
            </a:r>
          </a:p>
          <a:p>
            <a:pPr eaLnBrk="1" hangingPunct="1"/>
            <a:endParaRPr lang="zh-CN" altLang="en-US" dirty="0" smtClean="0">
              <a:solidFill>
                <a:schemeClr val="bg2"/>
              </a:solidFill>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23</a:t>
            </a:fld>
            <a:endParaRPr lang="en-US" altLang="zh-CN" dirty="0"/>
          </a:p>
        </p:txBody>
      </p:sp>
    </p:spTree>
    <p:extLst>
      <p:ext uri="{BB962C8B-B14F-4D97-AF65-F5344CB8AC3E}">
        <p14:creationId xmlns:p14="http://schemas.microsoft.com/office/powerpoint/2010/main" val="1488218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dirty="0" smtClean="0">
                <a:solidFill>
                  <a:srgbClr val="FFFF00"/>
                </a:solidFill>
                <a:latin typeface="+mn-ea"/>
              </a:rPr>
              <a:t>数据驱动攻击：</a:t>
            </a:r>
            <a:r>
              <a:rPr lang="zh-CN" altLang="en-US" dirty="0">
                <a:latin typeface="+mn-ea"/>
              </a:rPr>
              <a:t>数据驱动攻击是通过向某个程序发送</a:t>
            </a:r>
            <a:r>
              <a:rPr lang="zh-CN" altLang="en-US" dirty="0" smtClean="0">
                <a:latin typeface="+mn-ea"/>
              </a:rPr>
              <a:t>数据</a:t>
            </a:r>
            <a:r>
              <a:rPr lang="zh-CN" altLang="en-US" dirty="0">
                <a:latin typeface="+mn-ea"/>
              </a:rPr>
              <a:t>，以产生非预期结果的攻击，通常为攻击</a:t>
            </a:r>
            <a:r>
              <a:rPr lang="zh-CN" altLang="en-US" dirty="0" smtClean="0">
                <a:latin typeface="+mn-ea"/>
              </a:rPr>
              <a:t>者给</a:t>
            </a:r>
            <a:r>
              <a:rPr lang="zh-CN" altLang="en-US" dirty="0">
                <a:latin typeface="+mn-ea"/>
              </a:rPr>
              <a:t>出访问目标系统的权限，数据驱动攻击</a:t>
            </a:r>
            <a:r>
              <a:rPr lang="zh-CN" altLang="en-US" dirty="0" smtClean="0">
                <a:latin typeface="+mn-ea"/>
              </a:rPr>
              <a:t>分为缓冲区</a:t>
            </a:r>
            <a:r>
              <a:rPr lang="zh-CN" altLang="en-US" dirty="0">
                <a:latin typeface="+mn-ea"/>
              </a:rPr>
              <a:t>溢出攻击、格式化字符串攻击、输入</a:t>
            </a:r>
            <a:r>
              <a:rPr lang="zh-CN" altLang="en-US" dirty="0" smtClean="0">
                <a:latin typeface="+mn-ea"/>
              </a:rPr>
              <a:t>验证</a:t>
            </a:r>
            <a:r>
              <a:rPr lang="zh-CN" altLang="en-US" dirty="0">
                <a:latin typeface="+mn-ea"/>
              </a:rPr>
              <a:t>攻击、同步漏洞攻击、信任漏洞攻击等。 </a:t>
            </a:r>
            <a:r>
              <a:rPr lang="zh-CN" altLang="en-US" sz="2400" dirty="0" smtClean="0"/>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24</a:t>
            </a:fld>
            <a:endParaRPr lang="en-US" altLang="zh-CN" dirty="0"/>
          </a:p>
        </p:txBody>
      </p:sp>
    </p:spTree>
    <p:extLst>
      <p:ext uri="{BB962C8B-B14F-4D97-AF65-F5344CB8AC3E}">
        <p14:creationId xmlns:p14="http://schemas.microsoft.com/office/powerpoint/2010/main" val="279165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800" dirty="0" smtClean="0">
                <a:latin typeface="+mn-ea"/>
              </a:rPr>
              <a:t>缓冲区</a:t>
            </a:r>
            <a:r>
              <a:rPr lang="zh-CN" altLang="en-US" sz="2800" dirty="0">
                <a:latin typeface="+mn-ea"/>
              </a:rPr>
              <a:t>溢出攻击的原理是通过往程序的缓冲区写 入超出其边界的内容，造成缓冲区的溢出，</a:t>
            </a:r>
            <a:r>
              <a:rPr lang="zh-CN" altLang="en-US" sz="2800" dirty="0" smtClean="0">
                <a:latin typeface="+mn-ea"/>
              </a:rPr>
              <a:t>使得</a:t>
            </a:r>
            <a:r>
              <a:rPr lang="zh-CN" altLang="en-US" sz="2800" dirty="0">
                <a:latin typeface="+mn-ea"/>
              </a:rPr>
              <a:t>程序转而执行其他攻击者指定的代码，</a:t>
            </a:r>
            <a:r>
              <a:rPr lang="zh-CN" altLang="en-US" sz="2800" dirty="0" smtClean="0">
                <a:latin typeface="+mn-ea"/>
              </a:rPr>
              <a:t>通常是</a:t>
            </a:r>
            <a:r>
              <a:rPr lang="zh-CN" altLang="en-US" sz="2800" dirty="0">
                <a:latin typeface="+mn-ea"/>
              </a:rPr>
              <a:t>为攻击者打开远程连接的 </a:t>
            </a:r>
            <a:r>
              <a:rPr lang="en-US" altLang="zh-CN" sz="2800" dirty="0" err="1">
                <a:latin typeface="+mn-ea"/>
              </a:rPr>
              <a:t>ShellCode</a:t>
            </a:r>
            <a:r>
              <a:rPr lang="zh-CN" altLang="en-US" sz="2800" dirty="0">
                <a:latin typeface="+mn-ea"/>
              </a:rPr>
              <a:t>，以</a:t>
            </a:r>
            <a:r>
              <a:rPr lang="zh-CN" altLang="en-US" sz="2800" dirty="0" smtClean="0">
                <a:latin typeface="+mn-ea"/>
              </a:rPr>
              <a:t>达到攻击</a:t>
            </a:r>
            <a:r>
              <a:rPr lang="zh-CN" altLang="en-US" sz="2800" dirty="0">
                <a:latin typeface="+mn-ea"/>
              </a:rPr>
              <a:t>目标</a:t>
            </a:r>
            <a:r>
              <a:rPr lang="zh-CN" altLang="en-US" sz="2800" dirty="0" smtClean="0">
                <a:latin typeface="+mn-ea"/>
              </a:rPr>
              <a:t>。近年来</a:t>
            </a:r>
            <a:r>
              <a:rPr lang="zh-CN" altLang="en-US" sz="2800" dirty="0">
                <a:latin typeface="+mn-ea"/>
              </a:rPr>
              <a:t>著名的蠕虫如 </a:t>
            </a:r>
            <a:r>
              <a:rPr lang="en-US" altLang="zh-CN" sz="2800" dirty="0">
                <a:latin typeface="+mn-ea"/>
              </a:rPr>
              <a:t>Code-Red</a:t>
            </a:r>
            <a:r>
              <a:rPr lang="zh-CN" altLang="en-US" sz="2800" dirty="0">
                <a:latin typeface="+mn-ea"/>
              </a:rPr>
              <a:t>、 </a:t>
            </a:r>
            <a:r>
              <a:rPr lang="en-US" altLang="zh-CN" sz="2800" dirty="0" err="1">
                <a:latin typeface="+mn-ea"/>
              </a:rPr>
              <a:t>SQL.Slammer</a:t>
            </a:r>
            <a:r>
              <a:rPr lang="zh-CN" altLang="en-US" sz="2800" dirty="0">
                <a:latin typeface="+mn-ea"/>
              </a:rPr>
              <a:t>、</a:t>
            </a:r>
            <a:r>
              <a:rPr lang="en-US" altLang="zh-CN" sz="2800" dirty="0">
                <a:latin typeface="+mn-ea"/>
              </a:rPr>
              <a:t>Blaster </a:t>
            </a:r>
            <a:r>
              <a:rPr lang="zh-CN" altLang="en-US" sz="2800" dirty="0">
                <a:latin typeface="+mn-ea"/>
              </a:rPr>
              <a:t>和 </a:t>
            </a:r>
            <a:r>
              <a:rPr lang="en-US" altLang="zh-CN" sz="2800" dirty="0" err="1">
                <a:latin typeface="+mn-ea"/>
              </a:rPr>
              <a:t>Sasser</a:t>
            </a:r>
            <a:r>
              <a:rPr lang="en-US" altLang="zh-CN" sz="2800" dirty="0">
                <a:latin typeface="+mn-ea"/>
              </a:rPr>
              <a:t> </a:t>
            </a:r>
            <a:r>
              <a:rPr lang="zh-CN" altLang="en-US" sz="2800" dirty="0">
                <a:latin typeface="+mn-ea"/>
              </a:rPr>
              <a:t>都是通过缓冲 区溢出攻击获得系统管理员权限后进行传播。</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25</a:t>
            </a:fld>
            <a:endParaRPr lang="en-US" altLang="zh-CN" dirty="0"/>
          </a:p>
        </p:txBody>
      </p:sp>
    </p:spTree>
    <p:extLst>
      <p:ext uri="{BB962C8B-B14F-4D97-AF65-F5344CB8AC3E}">
        <p14:creationId xmlns:p14="http://schemas.microsoft.com/office/powerpoint/2010/main" val="2546270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dirty="0">
                <a:latin typeface="+mn-ea"/>
              </a:rPr>
              <a:t>格式化字符串攻击主要是利用由于</a:t>
            </a:r>
            <a:r>
              <a:rPr lang="zh-CN" altLang="en-US" dirty="0" smtClean="0">
                <a:latin typeface="+mn-ea"/>
              </a:rPr>
              <a:t>格式化</a:t>
            </a:r>
            <a:r>
              <a:rPr lang="zh-CN" altLang="en-US" dirty="0">
                <a:latin typeface="+mn-ea"/>
              </a:rPr>
              <a:t>函数的微妙程序设计错误造成的安全漏洞</a:t>
            </a:r>
            <a:r>
              <a:rPr lang="zh-CN" altLang="en-US" dirty="0" smtClean="0">
                <a:latin typeface="+mn-ea"/>
              </a:rPr>
              <a:t>，通过</a:t>
            </a:r>
            <a:r>
              <a:rPr lang="zh-CN" altLang="en-US" dirty="0">
                <a:latin typeface="+mn-ea"/>
              </a:rPr>
              <a:t>传递精心编制的含有格式化指令的文本</a:t>
            </a:r>
            <a:r>
              <a:rPr lang="zh-CN" altLang="en-US" dirty="0" smtClean="0">
                <a:latin typeface="+mn-ea"/>
              </a:rPr>
              <a:t>字符串</a:t>
            </a:r>
            <a:r>
              <a:rPr lang="zh-CN" altLang="en-US" dirty="0">
                <a:latin typeface="+mn-ea"/>
              </a:rPr>
              <a:t>，以使目标程序执行任意命令。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26</a:t>
            </a:fld>
            <a:endParaRPr lang="en-US" altLang="zh-CN" dirty="0"/>
          </a:p>
        </p:txBody>
      </p:sp>
    </p:spTree>
    <p:extLst>
      <p:ext uri="{BB962C8B-B14F-4D97-AF65-F5344CB8AC3E}">
        <p14:creationId xmlns:p14="http://schemas.microsoft.com/office/powerpoint/2010/main" val="668931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800" dirty="0">
                <a:latin typeface="+mn-ea"/>
              </a:rPr>
              <a:t>输入验证攻击针对程序未能对输入</a:t>
            </a:r>
            <a:r>
              <a:rPr lang="zh-CN" altLang="en-US" sz="2800" dirty="0" smtClean="0">
                <a:latin typeface="+mn-ea"/>
              </a:rPr>
              <a:t>进行有效</a:t>
            </a:r>
            <a:r>
              <a:rPr lang="zh-CN" altLang="en-US" sz="2800" dirty="0">
                <a:latin typeface="+mn-ea"/>
              </a:rPr>
              <a:t>的验证的安全漏洞，使得攻击者能够让</a:t>
            </a:r>
            <a:r>
              <a:rPr lang="zh-CN" altLang="en-US" sz="2800" dirty="0" smtClean="0">
                <a:latin typeface="+mn-ea"/>
              </a:rPr>
              <a:t>程序</a:t>
            </a:r>
            <a:r>
              <a:rPr lang="zh-CN" altLang="en-US" sz="2800" dirty="0">
                <a:latin typeface="+mn-ea"/>
              </a:rPr>
              <a:t>执行指定的命令。</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27</a:t>
            </a:fld>
            <a:endParaRPr lang="en-US" altLang="zh-CN" dirty="0"/>
          </a:p>
        </p:txBody>
      </p:sp>
    </p:spTree>
    <p:extLst>
      <p:ext uri="{BB962C8B-B14F-4D97-AF65-F5344CB8AC3E}">
        <p14:creationId xmlns:p14="http://schemas.microsoft.com/office/powerpoint/2010/main" val="1200695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800" dirty="0">
                <a:latin typeface="+mn-ea"/>
              </a:rPr>
              <a:t>同步漏洞攻击利用程序在处理</a:t>
            </a:r>
            <a:r>
              <a:rPr lang="zh-CN" altLang="en-US" sz="2800" dirty="0" smtClean="0">
                <a:latin typeface="+mn-ea"/>
              </a:rPr>
              <a:t>同步操作时</a:t>
            </a:r>
            <a:r>
              <a:rPr lang="zh-CN" altLang="en-US" sz="2800" dirty="0">
                <a:latin typeface="+mn-ea"/>
              </a:rPr>
              <a:t>的缺陷，如竞争状态。信号处理等问题，</a:t>
            </a:r>
            <a:r>
              <a:rPr lang="zh-CN" altLang="en-US" sz="2800" dirty="0" smtClean="0">
                <a:latin typeface="+mn-ea"/>
              </a:rPr>
              <a:t>以获取</a:t>
            </a:r>
            <a:r>
              <a:rPr lang="zh-CN" altLang="en-US" sz="2800" dirty="0">
                <a:latin typeface="+mn-ea"/>
              </a:rPr>
              <a:t>更高权限的访问。 </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28</a:t>
            </a:fld>
            <a:endParaRPr lang="en-US" altLang="zh-CN" dirty="0"/>
          </a:p>
        </p:txBody>
      </p:sp>
    </p:spTree>
    <p:extLst>
      <p:ext uri="{BB962C8B-B14F-4D97-AF65-F5344CB8AC3E}">
        <p14:creationId xmlns:p14="http://schemas.microsoft.com/office/powerpoint/2010/main" val="1300506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攻击实施阶段</a:t>
            </a:r>
            <a:endParaRPr lang="en-US" altLang="zh-CN" dirty="0" smtClean="0">
              <a:solidFill>
                <a:srgbClr val="FFFF00"/>
              </a:solidFill>
              <a:latin typeface="+mn-ea"/>
            </a:endParaRPr>
          </a:p>
          <a:p>
            <a:pPr eaLnBrk="1" hangingPunct="1"/>
            <a:r>
              <a:rPr lang="zh-CN" altLang="en-US" sz="2800" dirty="0">
                <a:latin typeface="+mn-ea"/>
              </a:rPr>
              <a:t>发掘信任漏洞攻击则利用程序滥设的</a:t>
            </a:r>
            <a:r>
              <a:rPr lang="zh-CN" altLang="en-US" sz="2800" dirty="0" smtClean="0">
                <a:latin typeface="+mn-ea"/>
              </a:rPr>
              <a:t>信任</a:t>
            </a:r>
            <a:r>
              <a:rPr lang="zh-CN" altLang="en-US" sz="2800" dirty="0">
                <a:latin typeface="+mn-ea"/>
              </a:rPr>
              <a:t>关系获取访问权的一种方法，著名的有 </a:t>
            </a:r>
            <a:r>
              <a:rPr lang="en-US" altLang="zh-CN" sz="2800" dirty="0">
                <a:latin typeface="+mn-ea"/>
              </a:rPr>
              <a:t>Win32 </a:t>
            </a:r>
            <a:r>
              <a:rPr lang="zh-CN" altLang="en-US" sz="2800" dirty="0">
                <a:latin typeface="+mn-ea"/>
              </a:rPr>
              <a:t>平台下互为映象的本地和域 </a:t>
            </a:r>
            <a:r>
              <a:rPr lang="en-US" altLang="zh-CN" sz="2800" dirty="0">
                <a:latin typeface="+mn-ea"/>
              </a:rPr>
              <a:t>Administrator </a:t>
            </a:r>
            <a:r>
              <a:rPr lang="zh-CN" altLang="en-US" sz="2800" dirty="0">
                <a:latin typeface="+mn-ea"/>
              </a:rPr>
              <a:t>凭证、</a:t>
            </a:r>
            <a:r>
              <a:rPr lang="en-US" altLang="zh-CN" sz="2800" dirty="0">
                <a:latin typeface="+mn-ea"/>
              </a:rPr>
              <a:t>LSA </a:t>
            </a:r>
            <a:r>
              <a:rPr lang="zh-CN" altLang="en-US" sz="2800" dirty="0">
                <a:latin typeface="+mn-ea"/>
              </a:rPr>
              <a:t>密码（</a:t>
            </a:r>
            <a:r>
              <a:rPr lang="en-US" altLang="zh-CN" sz="2800" dirty="0">
                <a:latin typeface="+mn-ea"/>
              </a:rPr>
              <a:t>Local Security Authority</a:t>
            </a:r>
            <a:r>
              <a:rPr lang="zh-CN" altLang="en-US" sz="2800" dirty="0">
                <a:latin typeface="+mn-ea"/>
              </a:rPr>
              <a:t>）和</a:t>
            </a:r>
            <a:r>
              <a:rPr lang="en-US" altLang="zh-CN" sz="2800" dirty="0">
                <a:latin typeface="+mn-ea"/>
              </a:rPr>
              <a:t>Unix </a:t>
            </a:r>
            <a:r>
              <a:rPr lang="zh-CN" altLang="en-US" sz="2800" dirty="0">
                <a:latin typeface="+mn-ea"/>
              </a:rPr>
              <a:t>平台下 </a:t>
            </a:r>
            <a:r>
              <a:rPr lang="en-US" altLang="zh-CN" sz="2800" dirty="0">
                <a:latin typeface="+mn-ea"/>
              </a:rPr>
              <a:t>SUID </a:t>
            </a:r>
            <a:r>
              <a:rPr lang="zh-CN" altLang="en-US" sz="2800" dirty="0">
                <a:latin typeface="+mn-ea"/>
              </a:rPr>
              <a:t>权限的滥用和 </a:t>
            </a:r>
            <a:r>
              <a:rPr lang="en-US" altLang="zh-CN" sz="2800" dirty="0">
                <a:latin typeface="+mn-ea"/>
              </a:rPr>
              <a:t>X Window </a:t>
            </a:r>
            <a:r>
              <a:rPr lang="zh-CN" altLang="en-US" sz="2800" dirty="0">
                <a:latin typeface="+mn-ea"/>
              </a:rPr>
              <a:t>系统的 </a:t>
            </a:r>
            <a:r>
              <a:rPr lang="en-US" altLang="zh-CN" sz="2800" dirty="0" err="1">
                <a:latin typeface="+mn-ea"/>
              </a:rPr>
              <a:t>xhost</a:t>
            </a:r>
            <a:r>
              <a:rPr lang="en-US" altLang="zh-CN" sz="2800" dirty="0">
                <a:latin typeface="+mn-ea"/>
              </a:rPr>
              <a:t> </a:t>
            </a:r>
            <a:r>
              <a:rPr lang="zh-CN" altLang="en-US" sz="2800" dirty="0">
                <a:latin typeface="+mn-ea"/>
              </a:rPr>
              <a:t>认证机制等。 </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29</a:t>
            </a:fld>
            <a:endParaRPr lang="en-US" altLang="zh-CN" dirty="0"/>
          </a:p>
        </p:txBody>
      </p:sp>
    </p:spTree>
    <p:extLst>
      <p:ext uri="{BB962C8B-B14F-4D97-AF65-F5344CB8AC3E}">
        <p14:creationId xmlns:p14="http://schemas.microsoft.com/office/powerpoint/2010/main" val="337426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1.</a:t>
            </a:r>
            <a:r>
              <a:rPr lang="zh-CN" altLang="en-US" sz="6000" dirty="0" smtClean="0">
                <a:latin typeface="+mj-ea"/>
              </a:rPr>
              <a:t>网络攻击</a:t>
            </a:r>
            <a:r>
              <a:rPr lang="zh-CN" altLang="en-US" sz="6000" dirty="0" smtClean="0"/>
              <a:t>的概念</a:t>
            </a:r>
            <a:endParaRPr lang="zh-CN" altLang="en-US" sz="6000" dirty="0"/>
          </a:p>
        </p:txBody>
      </p:sp>
      <p:sp>
        <p:nvSpPr>
          <p:cNvPr id="3" name="内容占位符 2"/>
          <p:cNvSpPr>
            <a:spLocks noGrp="1"/>
          </p:cNvSpPr>
          <p:nvPr>
            <p:ph idx="1"/>
          </p:nvPr>
        </p:nvSpPr>
        <p:spPr>
          <a:xfrm>
            <a:off x="809596" y="1785926"/>
            <a:ext cx="8785225" cy="3947329"/>
          </a:xfrm>
        </p:spPr>
        <p:txBody>
          <a:bodyPr/>
          <a:lstStyle/>
          <a:p>
            <a:pPr eaLnBrk="1" hangingPunct="1"/>
            <a:r>
              <a:rPr lang="en-US" altLang="zh-CN" dirty="0" smtClean="0">
                <a:solidFill>
                  <a:srgbClr val="FFFF00"/>
                </a:solidFill>
                <a:latin typeface="+mn-ea"/>
              </a:rPr>
              <a:t>1.1 </a:t>
            </a:r>
            <a:r>
              <a:rPr lang="zh-CN" altLang="en-US" dirty="0" smtClean="0">
                <a:solidFill>
                  <a:srgbClr val="FFFF00"/>
                </a:solidFill>
                <a:latin typeface="+mn-ea"/>
              </a:rPr>
              <a:t>什么是网络攻击</a:t>
            </a:r>
            <a:endParaRPr lang="en-US" altLang="zh-CN" dirty="0" smtClean="0">
              <a:solidFill>
                <a:srgbClr val="FFFF00"/>
              </a:solidFill>
              <a:latin typeface="+mn-ea"/>
            </a:endParaRPr>
          </a:p>
          <a:p>
            <a:pPr eaLnBrk="1" hangingPunct="1"/>
            <a:r>
              <a:rPr lang="zh-CN" altLang="en-US" b="0" dirty="0"/>
              <a:t>网络攻击是指网络攻击者通过</a:t>
            </a:r>
            <a:r>
              <a:rPr lang="zh-CN" altLang="en-US" b="0" dirty="0" smtClean="0"/>
              <a:t>非常的</a:t>
            </a:r>
            <a:r>
              <a:rPr lang="zh-CN" altLang="en-US" b="0" dirty="0"/>
              <a:t>手段（如破译密码、电子欺骗等）获得非法的权限并通过使用这些非法的权限使网络攻击者能够对被攻击的主机进行非授权的操作</a:t>
            </a:r>
            <a:r>
              <a:rPr lang="zh-CN" altLang="en-US" b="0" dirty="0" smtClean="0"/>
              <a:t>。</a:t>
            </a:r>
            <a:endParaRPr lang="en-US" altLang="zh-CN" b="0" dirty="0" smtClean="0"/>
          </a:p>
          <a:p>
            <a:pPr eaLnBrk="1" hangingPunct="1"/>
            <a:r>
              <a:rPr lang="en-US" altLang="zh-CN" dirty="0">
                <a:solidFill>
                  <a:srgbClr val="FFFF00"/>
                </a:solidFill>
                <a:latin typeface="+mn-ea"/>
              </a:rPr>
              <a:t>1.2 </a:t>
            </a:r>
            <a:r>
              <a:rPr lang="zh-CN" altLang="en-US" dirty="0">
                <a:solidFill>
                  <a:srgbClr val="FFFF00"/>
                </a:solidFill>
                <a:latin typeface="+mn-ea"/>
              </a:rPr>
              <a:t>黑客分类</a:t>
            </a:r>
            <a:endParaRPr lang="en-US" altLang="zh-CN" dirty="0">
              <a:solidFill>
                <a:srgbClr val="FFFF00"/>
              </a:solidFill>
              <a:latin typeface="+mn-ea"/>
            </a:endParaRPr>
          </a:p>
          <a:p>
            <a:pPr eaLnBrk="1" hangingPunct="1"/>
            <a:r>
              <a:rPr lang="en-US" altLang="zh-CN" b="0" dirty="0"/>
              <a:t> </a:t>
            </a:r>
            <a:r>
              <a:rPr lang="zh-CN" altLang="en-US" b="0" dirty="0" smtClean="0"/>
              <a:t>白帽黑客（黑客），黑帽黑客（骇客）</a:t>
            </a:r>
            <a:endParaRPr lang="en-US" altLang="zh-CN" b="0" dirty="0" smtClean="0"/>
          </a:p>
          <a:p>
            <a:pPr eaLnBrk="1" hangingPunct="1"/>
            <a:endParaRPr lang="en-US" altLang="en-US" b="0" dirty="0"/>
          </a:p>
          <a:p>
            <a:pPr eaLnBrk="1" hangingPunct="1"/>
            <a:endParaRPr lang="en-AU" altLang="en-US" dirty="0" smtClean="0"/>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2.3 </a:t>
            </a:r>
            <a:r>
              <a:rPr lang="zh-CN" altLang="en-US" dirty="0" smtClean="0">
                <a:solidFill>
                  <a:srgbClr val="FFFF00"/>
                </a:solidFill>
                <a:latin typeface="+mn-ea"/>
              </a:rPr>
              <a:t>攻击善后阶段</a:t>
            </a:r>
            <a:endParaRPr lang="en-US" altLang="zh-CN" dirty="0" smtClean="0">
              <a:solidFill>
                <a:srgbClr val="FFFF00"/>
              </a:solidFill>
              <a:latin typeface="+mn-ea"/>
            </a:endParaRPr>
          </a:p>
          <a:p>
            <a:pPr eaLnBrk="1" hangingPunct="1"/>
            <a:r>
              <a:rPr lang="zh-CN" altLang="en-US" dirty="0">
                <a:solidFill>
                  <a:srgbClr val="FFFF00"/>
                </a:solidFill>
                <a:latin typeface="+mn-ea"/>
              </a:rPr>
              <a:t>主要</a:t>
            </a:r>
            <a:r>
              <a:rPr lang="zh-CN" altLang="en-US" dirty="0" smtClean="0">
                <a:solidFill>
                  <a:srgbClr val="FFFF00"/>
                </a:solidFill>
                <a:latin typeface="+mn-ea"/>
              </a:rPr>
              <a:t>包括</a:t>
            </a:r>
            <a:r>
              <a:rPr lang="zh-CN" altLang="en-US" dirty="0">
                <a:solidFill>
                  <a:srgbClr val="FFFF00"/>
                </a:solidFill>
                <a:latin typeface="+mn-ea"/>
              </a:rPr>
              <a:t>日志</a:t>
            </a:r>
            <a:r>
              <a:rPr lang="zh-CN" altLang="en-US" dirty="0" smtClean="0">
                <a:solidFill>
                  <a:srgbClr val="FFFF00"/>
                </a:solidFill>
                <a:latin typeface="+mn-ea"/>
              </a:rPr>
              <a:t>清理</a:t>
            </a:r>
            <a:r>
              <a:rPr lang="zh-CN" altLang="en-US" dirty="0">
                <a:solidFill>
                  <a:srgbClr val="FFFF00"/>
                </a:solidFill>
                <a:latin typeface="+mn-ea"/>
              </a:rPr>
              <a:t>、安装</a:t>
            </a:r>
            <a:r>
              <a:rPr lang="zh-CN" altLang="en-US" dirty="0" smtClean="0">
                <a:solidFill>
                  <a:srgbClr val="FFFF00"/>
                </a:solidFill>
                <a:latin typeface="+mn-ea"/>
              </a:rPr>
              <a:t>后门和内核</a:t>
            </a:r>
            <a:r>
              <a:rPr lang="zh-CN" altLang="en-US" dirty="0">
                <a:solidFill>
                  <a:srgbClr val="FFFF00"/>
                </a:solidFill>
                <a:latin typeface="+mn-ea"/>
              </a:rPr>
              <a:t>套件等</a:t>
            </a:r>
            <a:r>
              <a:rPr lang="zh-CN" altLang="en-US" dirty="0" smtClean="0">
                <a:solidFill>
                  <a:srgbClr val="FFFF00"/>
                </a:solidFill>
                <a:latin typeface="+mn-ea"/>
              </a:rPr>
              <a:t>。</a:t>
            </a:r>
            <a:endParaRPr lang="en-US" altLang="zh-CN" dirty="0" smtClean="0">
              <a:solidFill>
                <a:srgbClr val="FFFF00"/>
              </a:solidFill>
              <a:latin typeface="+mn-ea"/>
            </a:endParaRPr>
          </a:p>
          <a:p>
            <a:pPr latinLnBrk="1"/>
            <a:r>
              <a:rPr lang="zh-CN" altLang="en-US" dirty="0" smtClean="0">
                <a:solidFill>
                  <a:srgbClr val="FFFF00"/>
                </a:solidFill>
                <a:latin typeface="+mn-ea"/>
              </a:rPr>
              <a:t>日志清理：</a:t>
            </a:r>
            <a:r>
              <a:rPr lang="en-US" altLang="zh-CN" b="0" dirty="0" smtClean="0"/>
              <a:t> </a:t>
            </a:r>
          </a:p>
          <a:p>
            <a:pPr latinLnBrk="1"/>
            <a:r>
              <a:rPr lang="zh-CN" altLang="en-US" sz="2800" b="0" dirty="0" smtClean="0"/>
              <a:t>目的：控制</a:t>
            </a:r>
            <a:r>
              <a:rPr lang="zh-CN" altLang="en-US" sz="2800" b="0" dirty="0"/>
              <a:t>目标系统后</a:t>
            </a:r>
            <a:r>
              <a:rPr lang="en-US" altLang="zh-CN" sz="2800" b="0" dirty="0"/>
              <a:t>, </a:t>
            </a:r>
            <a:r>
              <a:rPr lang="zh-CN" altLang="en-US" sz="2800" b="0" dirty="0"/>
              <a:t>避免被管理员发现</a:t>
            </a:r>
            <a:r>
              <a:rPr lang="en-US" altLang="zh-CN" sz="2800" b="0" dirty="0"/>
              <a:t>, </a:t>
            </a:r>
            <a:r>
              <a:rPr lang="zh-CN" altLang="en-US" sz="2800" b="0" dirty="0"/>
              <a:t>掩盖来访</a:t>
            </a:r>
            <a:r>
              <a:rPr lang="zh-CN" altLang="en-US" sz="2800" b="0" dirty="0" smtClean="0"/>
              <a:t>痕迹。</a:t>
            </a:r>
            <a:endParaRPr lang="zh-CN" altLang="en-US" sz="2800" b="0" dirty="0"/>
          </a:p>
          <a:p>
            <a:pPr latinLnBrk="1"/>
            <a:r>
              <a:rPr lang="zh-CN" altLang="en-US" sz="2800" b="0" dirty="0"/>
              <a:t>使用的技术 </a:t>
            </a:r>
            <a:r>
              <a:rPr lang="en-US" altLang="zh-CN" sz="2800" b="0" dirty="0"/>
              <a:t>: </a:t>
            </a:r>
            <a:r>
              <a:rPr lang="zh-CN" altLang="en-US" sz="2800" b="0" dirty="0"/>
              <a:t>清除日志记录</a:t>
            </a:r>
            <a:r>
              <a:rPr lang="en-US" altLang="zh-CN" sz="2800" b="0" dirty="0"/>
              <a:t>, </a:t>
            </a:r>
            <a:r>
              <a:rPr lang="zh-CN" altLang="en-US" sz="2800" b="0" dirty="0"/>
              <a:t>掩藏工具</a:t>
            </a:r>
            <a:r>
              <a:rPr lang="en-US" altLang="zh-CN" sz="2800" b="0" dirty="0" smtClean="0"/>
              <a:t>;</a:t>
            </a:r>
            <a:endParaRPr lang="zh-CN" altLang="en-US" sz="2800" b="0" dirty="0"/>
          </a:p>
          <a:p>
            <a:pPr latinLnBrk="1"/>
            <a:r>
              <a:rPr lang="zh-CN" altLang="en-US" sz="2800" dirty="0"/>
              <a:t>使用到的工具</a:t>
            </a:r>
            <a:r>
              <a:rPr lang="zh-CN" altLang="en-US" sz="2800" b="0" dirty="0"/>
              <a:t> </a:t>
            </a:r>
            <a:r>
              <a:rPr lang="en-US" altLang="zh-CN" sz="2800" b="0" dirty="0"/>
              <a:t>: </a:t>
            </a:r>
            <a:r>
              <a:rPr lang="en-US" altLang="zh-CN" sz="2800" b="0" dirty="0" err="1"/>
              <a:t>logclean-ng</a:t>
            </a:r>
            <a:r>
              <a:rPr lang="en-US" altLang="zh-CN" sz="2800" b="0" dirty="0"/>
              <a:t>, </a:t>
            </a:r>
            <a:r>
              <a:rPr lang="en-US" altLang="zh-CN" sz="2800" b="0" dirty="0" err="1"/>
              <a:t>wtmpclean</a:t>
            </a:r>
            <a:r>
              <a:rPr lang="en-US" altLang="zh-CN" sz="2800" b="0" dirty="0"/>
              <a:t>, rootkits, </a:t>
            </a:r>
            <a:r>
              <a:rPr lang="zh-CN" altLang="en-US" sz="2800" b="0" dirty="0"/>
              <a:t>文件流</a:t>
            </a:r>
            <a:r>
              <a:rPr lang="en-US" altLang="zh-CN" sz="2800" b="0" dirty="0"/>
              <a:t>;</a:t>
            </a:r>
            <a:endParaRPr lang="zh-CN" altLang="en-US" sz="2800" b="0" dirty="0"/>
          </a:p>
          <a:p>
            <a:r>
              <a:rPr lang="zh-CN" altLang="en-US" dirty="0"/>
              <a:t/>
            </a:r>
            <a:br>
              <a:rPr lang="zh-CN" altLang="en-US" dirty="0"/>
            </a:br>
            <a:endParaRPr lang="en-US" altLang="zh-CN" dirty="0" smtClean="0">
              <a:solidFill>
                <a:srgbClr val="FFFF00"/>
              </a:solidFill>
              <a:latin typeface="+mn-ea"/>
            </a:endParaRPr>
          </a:p>
          <a:p>
            <a:pPr eaLnBrk="1" hangingPunct="1"/>
            <a:r>
              <a:rPr lang="zh-CN" altLang="en-US" dirty="0" smtClean="0">
                <a:solidFill>
                  <a:srgbClr val="FFFF00"/>
                </a:solidFill>
                <a:latin typeface="+mn-ea"/>
              </a:rPr>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30</a:t>
            </a:fld>
            <a:endParaRPr lang="en-US" altLang="zh-CN" dirty="0"/>
          </a:p>
        </p:txBody>
      </p:sp>
    </p:spTree>
    <p:extLst>
      <p:ext uri="{BB962C8B-B14F-4D97-AF65-F5344CB8AC3E}">
        <p14:creationId xmlns:p14="http://schemas.microsoft.com/office/powerpoint/2010/main" val="3884470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2.3 </a:t>
            </a:r>
            <a:r>
              <a:rPr lang="zh-CN" altLang="en-US" dirty="0" smtClean="0">
                <a:solidFill>
                  <a:srgbClr val="FFFF00"/>
                </a:solidFill>
                <a:latin typeface="+mn-ea"/>
              </a:rPr>
              <a:t>攻击善后阶段</a:t>
            </a:r>
            <a:endParaRPr lang="en-US" altLang="zh-CN" dirty="0" smtClean="0">
              <a:solidFill>
                <a:srgbClr val="FFFF00"/>
              </a:solidFill>
              <a:latin typeface="+mn-ea"/>
            </a:endParaRPr>
          </a:p>
          <a:p>
            <a:pPr eaLnBrk="1" hangingPunct="1"/>
            <a:r>
              <a:rPr lang="zh-CN" altLang="en-US" dirty="0" smtClean="0">
                <a:solidFill>
                  <a:srgbClr val="FFFF00"/>
                </a:solidFill>
                <a:latin typeface="+mn-ea"/>
              </a:rPr>
              <a:t>安装后门和内核套件</a:t>
            </a:r>
            <a:endParaRPr lang="en-US" altLang="zh-CN" dirty="0" smtClean="0">
              <a:solidFill>
                <a:srgbClr val="FFFF00"/>
              </a:solidFill>
              <a:latin typeface="+mn-ea"/>
            </a:endParaRPr>
          </a:p>
          <a:p>
            <a:pPr latinLnBrk="1"/>
            <a:r>
              <a:rPr lang="zh-CN" altLang="en-US" sz="2400" b="0" dirty="0" smtClean="0"/>
              <a:t>目的：</a:t>
            </a:r>
            <a:r>
              <a:rPr lang="zh-CN" altLang="en-US" sz="2400" b="0" dirty="0"/>
              <a:t>留下后门和陷阱</a:t>
            </a:r>
            <a:r>
              <a:rPr lang="en-US" altLang="zh-CN" sz="2400" b="0" dirty="0"/>
              <a:t>, </a:t>
            </a:r>
            <a:r>
              <a:rPr lang="zh-CN" altLang="en-US" sz="2400" b="0" dirty="0"/>
              <a:t>以便下次继续入侵</a:t>
            </a:r>
            <a:r>
              <a:rPr lang="zh-CN" altLang="en-US" sz="2400" b="0" dirty="0" smtClean="0"/>
              <a:t>。</a:t>
            </a:r>
            <a:endParaRPr lang="zh-CN" altLang="en-US" sz="2400" b="0" dirty="0"/>
          </a:p>
          <a:p>
            <a:pPr latinLnBrk="1"/>
            <a:r>
              <a:rPr lang="zh-CN" altLang="en-US" sz="2400" b="0" dirty="0"/>
              <a:t>使用的技术 </a:t>
            </a:r>
            <a:r>
              <a:rPr lang="en-US" altLang="zh-CN" sz="2400" b="0" dirty="0" smtClean="0"/>
              <a:t>:</a:t>
            </a:r>
            <a:r>
              <a:rPr lang="zh-CN" altLang="en-US" sz="2400" b="0" dirty="0"/>
              <a:t>创建流氓用户帐号</a:t>
            </a:r>
            <a:r>
              <a:rPr lang="en-US" altLang="zh-CN" sz="2400" b="0" dirty="0"/>
              <a:t>, </a:t>
            </a:r>
            <a:r>
              <a:rPr lang="zh-CN" altLang="en-US" sz="2400" b="0" dirty="0"/>
              <a:t>安排批处理作业</a:t>
            </a:r>
            <a:r>
              <a:rPr lang="en-US" altLang="zh-CN" sz="2400" b="0" dirty="0"/>
              <a:t>, </a:t>
            </a:r>
            <a:r>
              <a:rPr lang="zh-CN" altLang="en-US" sz="2400" b="0" dirty="0"/>
              <a:t>感染启动文件</a:t>
            </a:r>
            <a:r>
              <a:rPr lang="en-US" altLang="zh-CN" sz="2400" b="0" dirty="0"/>
              <a:t>, </a:t>
            </a:r>
            <a:r>
              <a:rPr lang="zh-CN" altLang="en-US" sz="2400" b="0" dirty="0"/>
              <a:t>植入远程控制服务</a:t>
            </a:r>
            <a:r>
              <a:rPr lang="en-US" altLang="zh-CN" sz="2400" b="0" dirty="0"/>
              <a:t>, </a:t>
            </a:r>
            <a:r>
              <a:rPr lang="zh-CN" altLang="en-US" sz="2400" b="0" dirty="0"/>
              <a:t>安装监控机制</a:t>
            </a:r>
            <a:r>
              <a:rPr lang="en-US" altLang="zh-CN" sz="2400" b="0" dirty="0"/>
              <a:t>, </a:t>
            </a:r>
            <a:r>
              <a:rPr lang="zh-CN" altLang="en-US" sz="2400" b="0" dirty="0"/>
              <a:t>用特洛伊木马替换真实应用</a:t>
            </a:r>
            <a:r>
              <a:rPr lang="en-US" altLang="zh-CN" sz="2400" b="0" dirty="0" smtClean="0"/>
              <a:t>;</a:t>
            </a:r>
            <a:endParaRPr lang="zh-CN" altLang="en-US" sz="2400" b="0" dirty="0"/>
          </a:p>
          <a:p>
            <a:pPr latinLnBrk="1"/>
            <a:r>
              <a:rPr lang="zh-CN" altLang="en-US" sz="2400" dirty="0"/>
              <a:t>使用到的工具</a:t>
            </a:r>
            <a:r>
              <a:rPr lang="zh-CN" altLang="en-US" sz="2400" b="0" dirty="0"/>
              <a:t> </a:t>
            </a:r>
            <a:r>
              <a:rPr lang="en-US" altLang="zh-CN" sz="2400" b="0" dirty="0"/>
              <a:t>: embers of wheel, Administrators </a:t>
            </a:r>
            <a:r>
              <a:rPr lang="en-US" altLang="zh-CN" sz="2400" b="0" dirty="0" err="1"/>
              <a:t>cron</a:t>
            </a:r>
            <a:r>
              <a:rPr lang="en-US" altLang="zh-CN" sz="2400" b="0" dirty="0"/>
              <a:t>, </a:t>
            </a:r>
            <a:r>
              <a:rPr lang="zh-CN" altLang="en-US" sz="2400" b="0" dirty="0"/>
              <a:t>注册表</a:t>
            </a:r>
            <a:r>
              <a:rPr lang="en-US" altLang="zh-CN" sz="2400" b="0" dirty="0"/>
              <a:t>, </a:t>
            </a:r>
            <a:r>
              <a:rPr lang="zh-CN" altLang="en-US" sz="2400" b="0" dirty="0"/>
              <a:t>启动目录</a:t>
            </a:r>
            <a:r>
              <a:rPr lang="en-US" altLang="zh-CN" sz="2400" b="0" dirty="0"/>
              <a:t>, </a:t>
            </a:r>
            <a:r>
              <a:rPr lang="en-US" altLang="zh-CN" sz="2400" b="0" dirty="0" err="1"/>
              <a:t>netcat</a:t>
            </a:r>
            <a:r>
              <a:rPr lang="en-US" altLang="zh-CN" sz="2400" b="0" dirty="0"/>
              <a:t>, </a:t>
            </a:r>
            <a:r>
              <a:rPr lang="en-US" altLang="zh-CN" sz="2400" b="0" dirty="0" err="1"/>
              <a:t>psexec</a:t>
            </a:r>
            <a:r>
              <a:rPr lang="en-US" altLang="zh-CN" sz="2400" b="0" dirty="0"/>
              <a:t>, VNC, </a:t>
            </a:r>
            <a:r>
              <a:rPr lang="zh-CN" altLang="en-US" sz="2400" b="0" dirty="0"/>
              <a:t>键击记录器</a:t>
            </a:r>
            <a:r>
              <a:rPr lang="en-US" altLang="zh-CN" sz="2400" b="0" dirty="0"/>
              <a:t>, login, </a:t>
            </a:r>
            <a:r>
              <a:rPr lang="en-US" altLang="zh-CN" sz="2400" b="0" dirty="0" err="1"/>
              <a:t>fpnwclnt</a:t>
            </a:r>
            <a:r>
              <a:rPr lang="en-US" altLang="zh-CN" sz="2400" b="0" dirty="0"/>
              <a:t>, </a:t>
            </a:r>
            <a:r>
              <a:rPr lang="en-US" altLang="zh-CN" sz="2400" b="0" dirty="0" err="1"/>
              <a:t>ptched</a:t>
            </a:r>
            <a:r>
              <a:rPr lang="en-US" altLang="zh-CN" sz="2400" b="0" dirty="0"/>
              <a:t> SSH </a:t>
            </a:r>
            <a:r>
              <a:rPr lang="en-US" altLang="zh-CN" sz="2400" b="0" dirty="0" err="1" smtClean="0"/>
              <a:t>ersions</a:t>
            </a:r>
            <a:r>
              <a:rPr lang="zh-CN" altLang="en-US" sz="2400" b="0" dirty="0" smtClean="0"/>
              <a:t> </a:t>
            </a:r>
            <a:r>
              <a:rPr lang="zh-CN" altLang="en-US" sz="2400" b="0" dirty="0"/>
              <a:t>。内核</a:t>
            </a:r>
            <a:r>
              <a:rPr lang="zh-CN" altLang="en-US" sz="2400" b="0" dirty="0" smtClean="0"/>
              <a:t>套件则</a:t>
            </a:r>
            <a:r>
              <a:rPr lang="zh-CN" altLang="en-US" sz="2400" b="0" dirty="0"/>
              <a:t>直接控制操作系统内核，提供给攻击者一 个完整的隐藏自身的工具包，著名的有 </a:t>
            </a:r>
            <a:r>
              <a:rPr lang="en-US" altLang="zh-CN" sz="2400" b="0" dirty="0" err="1"/>
              <a:t>knark</a:t>
            </a:r>
            <a:r>
              <a:rPr lang="en-US" altLang="zh-CN" sz="2400" b="0" dirty="0"/>
              <a:t> for Linux</a:t>
            </a:r>
            <a:r>
              <a:rPr lang="zh-CN" altLang="en-US" sz="2400" b="0" dirty="0"/>
              <a:t>、</a:t>
            </a:r>
            <a:r>
              <a:rPr lang="en-US" altLang="zh-CN" sz="2400" b="0" dirty="0"/>
              <a:t>Linux Root Kit </a:t>
            </a:r>
            <a:r>
              <a:rPr lang="zh-CN" altLang="en-US" sz="2400" b="0" dirty="0"/>
              <a:t>及</a:t>
            </a:r>
            <a:r>
              <a:rPr lang="en-US" altLang="zh-CN" sz="2400" b="0" dirty="0"/>
              <a:t>Win32 </a:t>
            </a:r>
            <a:r>
              <a:rPr lang="zh-CN" altLang="en-US" sz="2400" b="0" dirty="0"/>
              <a:t>平台下的 </a:t>
            </a:r>
            <a:r>
              <a:rPr lang="en-US" altLang="zh-CN" sz="2400" b="0" dirty="0"/>
              <a:t>NT/2000 </a:t>
            </a:r>
            <a:r>
              <a:rPr lang="en-US" altLang="zh-CN" sz="2400" b="0" dirty="0" smtClean="0"/>
              <a:t>rootkit</a:t>
            </a:r>
            <a:r>
              <a:rPr lang="zh-CN" altLang="en-US" dirty="0"/>
              <a:t/>
            </a:r>
            <a:br>
              <a:rPr lang="zh-CN" altLang="en-US" dirty="0"/>
            </a:br>
            <a:endParaRPr lang="en-US" altLang="zh-CN" dirty="0" smtClean="0">
              <a:solidFill>
                <a:srgbClr val="FFFF00"/>
              </a:solidFill>
              <a:latin typeface="+mn-ea"/>
            </a:endParaRPr>
          </a:p>
          <a:p>
            <a:pPr eaLnBrk="1" hangingPunct="1"/>
            <a:r>
              <a:rPr lang="zh-CN" altLang="en-US" dirty="0" smtClean="0">
                <a:solidFill>
                  <a:srgbClr val="FFFF00"/>
                </a:solidFill>
                <a:latin typeface="+mn-ea"/>
              </a:rPr>
              <a:t> </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31</a:t>
            </a:fld>
            <a:endParaRPr lang="en-US" altLang="zh-CN" dirty="0"/>
          </a:p>
        </p:txBody>
      </p:sp>
    </p:spTree>
    <p:extLst>
      <p:ext uri="{BB962C8B-B14F-4D97-AF65-F5344CB8AC3E}">
        <p14:creationId xmlns:p14="http://schemas.microsoft.com/office/powerpoint/2010/main" val="447702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zh-CN" altLang="en-US" sz="6000" dirty="0" smtClean="0">
                <a:latin typeface="+mj-ea"/>
              </a:rPr>
              <a:t>参考文献</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algn="just" eaLnBrk="1" hangingPunct="1"/>
            <a:r>
              <a:rPr lang="en-US" altLang="zh-CN" sz="2000" b="0" dirty="0" smtClean="0"/>
              <a:t>[1]</a:t>
            </a:r>
            <a:r>
              <a:rPr lang="zh-CN" altLang="en-US" sz="2000" b="0" dirty="0" smtClean="0"/>
              <a:t>诸葛建伟</a:t>
            </a:r>
            <a:r>
              <a:rPr lang="en-US" altLang="zh-CN" sz="2000" b="0" dirty="0" smtClean="0"/>
              <a:t>,</a:t>
            </a:r>
            <a:r>
              <a:rPr lang="zh-CN" altLang="en-US" sz="2000" b="0" dirty="0" smtClean="0"/>
              <a:t>叶志远</a:t>
            </a:r>
            <a:r>
              <a:rPr lang="en-US" altLang="zh-CN" sz="2000" b="0" dirty="0" smtClean="0"/>
              <a:t>,</a:t>
            </a:r>
            <a:r>
              <a:rPr lang="zh-CN" altLang="en-US" sz="2000" b="0" dirty="0" smtClean="0"/>
              <a:t>邹维</a:t>
            </a:r>
            <a:r>
              <a:rPr lang="en-US" altLang="zh-CN" sz="2000" b="0" dirty="0" smtClean="0"/>
              <a:t>.</a:t>
            </a:r>
            <a:r>
              <a:rPr lang="zh-CN" altLang="en-US" sz="2000" b="0" dirty="0" smtClean="0"/>
              <a:t>攻击技术分类研究</a:t>
            </a:r>
            <a:r>
              <a:rPr lang="en-US" altLang="zh-CN" sz="2000" b="0" dirty="0" smtClean="0"/>
              <a:t>[J].</a:t>
            </a:r>
            <a:r>
              <a:rPr lang="zh-CN" altLang="en-US" sz="2000" b="0" dirty="0" smtClean="0"/>
              <a:t>计算机工程</a:t>
            </a:r>
            <a:r>
              <a:rPr lang="en-US" altLang="zh-CN" sz="2000" b="0" dirty="0" smtClean="0"/>
              <a:t>,2005,(21):121-123,126. DOI:10.3969/j.issn.1000-3428.2005.21.043.</a:t>
            </a:r>
            <a:endParaRPr lang="zh-CN" altLang="en-US" sz="20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32</a:t>
            </a:fld>
            <a:endParaRPr lang="en-US" altLang="zh-CN" dirty="0"/>
          </a:p>
        </p:txBody>
      </p:sp>
    </p:spTree>
    <p:extLst>
      <p:ext uri="{BB962C8B-B14F-4D97-AF65-F5344CB8AC3E}">
        <p14:creationId xmlns:p14="http://schemas.microsoft.com/office/powerpoint/2010/main" val="44770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zh-CN" altLang="en-US" dirty="0" smtClean="0"/>
              <a:t>一般</a:t>
            </a:r>
            <a:r>
              <a:rPr lang="zh-CN" altLang="en-US" dirty="0"/>
              <a:t>网络攻击都分为三个</a:t>
            </a:r>
            <a:r>
              <a:rPr lang="zh-CN" altLang="en-US" dirty="0" smtClean="0"/>
              <a:t>阶段：</a:t>
            </a:r>
            <a:endParaRPr lang="en-US" altLang="zh-CN" dirty="0" smtClean="0"/>
          </a:p>
          <a:p>
            <a:pPr marL="514350" indent="-514350" eaLnBrk="1" hangingPunct="1">
              <a:buFont typeface="+mj-ea"/>
              <a:buAutoNum type="circleNumDbPlain"/>
            </a:pPr>
            <a:r>
              <a:rPr lang="zh-CN" altLang="en-US" dirty="0" smtClean="0"/>
              <a:t>攻击准备阶段。</a:t>
            </a:r>
            <a:endParaRPr lang="en-US" altLang="zh-CN" dirty="0" smtClean="0"/>
          </a:p>
          <a:p>
            <a:pPr eaLnBrk="1" hangingPunct="1"/>
            <a:r>
              <a:rPr lang="en-US" altLang="zh-CN" dirty="0" smtClean="0"/>
              <a:t>     </a:t>
            </a:r>
            <a:r>
              <a:rPr lang="zh-CN" altLang="en-US" sz="2400" dirty="0" smtClean="0"/>
              <a:t>确定</a:t>
            </a:r>
            <a:r>
              <a:rPr lang="zh-CN" altLang="en-US" sz="2400" dirty="0"/>
              <a:t>攻击目的、准备攻击工具和收集目标信息。</a:t>
            </a:r>
            <a:r>
              <a:rPr lang="zh-CN" altLang="en-US" dirty="0"/>
              <a:t> </a:t>
            </a:r>
            <a:endParaRPr lang="en-US" altLang="zh-CN" dirty="0" smtClean="0"/>
          </a:p>
          <a:p>
            <a:pPr marL="514350" indent="-514350" eaLnBrk="1" hangingPunct="1">
              <a:buFont typeface="+mj-ea"/>
              <a:buAutoNum type="circleNumDbPlain" startAt="2"/>
            </a:pPr>
            <a:r>
              <a:rPr lang="zh-CN" altLang="en-US" dirty="0" smtClean="0"/>
              <a:t>攻击实施阶段。</a:t>
            </a:r>
            <a:endParaRPr lang="en-US" altLang="zh-CN" dirty="0" smtClean="0"/>
          </a:p>
          <a:p>
            <a:pPr eaLnBrk="1" hangingPunct="1"/>
            <a:r>
              <a:rPr lang="zh-CN" altLang="en-US" sz="2400" dirty="0" smtClean="0"/>
              <a:t>       窃听、欺骗、拒绝服务、数据驱动攻击等。</a:t>
            </a:r>
            <a:endParaRPr lang="en-US" altLang="zh-CN" sz="2400" dirty="0"/>
          </a:p>
          <a:p>
            <a:pPr marL="514350" indent="-514350" eaLnBrk="1" hangingPunct="1">
              <a:buFont typeface="+mj-ea"/>
              <a:buAutoNum type="circleNumDbPlain" startAt="3"/>
            </a:pPr>
            <a:r>
              <a:rPr lang="zh-CN" altLang="en-US" dirty="0" smtClean="0"/>
              <a:t>攻击善后</a:t>
            </a:r>
            <a:r>
              <a:rPr lang="zh-CN" altLang="en-US" dirty="0"/>
              <a:t>阶段</a:t>
            </a:r>
            <a:r>
              <a:rPr lang="zh-CN" altLang="en-US" dirty="0" smtClean="0"/>
              <a:t>。</a:t>
            </a:r>
            <a:endParaRPr lang="en-US" altLang="zh-CN" dirty="0" smtClean="0"/>
          </a:p>
          <a:p>
            <a:pPr eaLnBrk="1" hangingPunct="1"/>
            <a:r>
              <a:rPr lang="zh-CN" altLang="en-US" sz="2400" dirty="0" smtClean="0"/>
              <a:t>       消除</a:t>
            </a:r>
            <a:r>
              <a:rPr lang="zh-CN" altLang="en-US" sz="2400" dirty="0"/>
              <a:t>攻击的痕迹、植入后门，退出。</a:t>
            </a:r>
            <a:endParaRPr lang="en-AU" altLang="en-US" sz="2400" dirty="0"/>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extLst>
      <p:ext uri="{BB962C8B-B14F-4D97-AF65-F5344CB8AC3E}">
        <p14:creationId xmlns:p14="http://schemas.microsoft.com/office/powerpoint/2010/main" val="1626957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0792" y="404664"/>
            <a:ext cx="5040560" cy="603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84696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攻击准备阶段</a:t>
            </a:r>
            <a:endParaRPr lang="en-US" altLang="zh-CN" dirty="0" smtClean="0">
              <a:solidFill>
                <a:srgbClr val="FFFF00"/>
              </a:solidFill>
              <a:latin typeface="+mn-ea"/>
            </a:endParaRPr>
          </a:p>
          <a:p>
            <a:pPr eaLnBrk="1" hangingPunct="1"/>
            <a:r>
              <a:rPr lang="zh-CN" altLang="en-US" dirty="0"/>
              <a:t>目的收集各种信息，包括网络信息（域名、</a:t>
            </a:r>
            <a:r>
              <a:rPr lang="en-US" altLang="zh-CN" dirty="0"/>
              <a:t>IP</a:t>
            </a:r>
            <a:r>
              <a:rPr lang="zh-CN" altLang="en-US" dirty="0"/>
              <a:t>地址、网络拓扑）、系统信息（操作系统版本、开放的网络服务版本）、用户信息（用户标识、组标识、共享资源、即时通账号、邮件账号等）</a:t>
            </a:r>
            <a:endParaRPr lang="en-US" altLang="zh-CN" dirty="0"/>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extLst>
      <p:ext uri="{BB962C8B-B14F-4D97-AF65-F5344CB8AC3E}">
        <p14:creationId xmlns:p14="http://schemas.microsoft.com/office/powerpoint/2010/main" val="291531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7" cy="4235362"/>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攻击准备阶段</a:t>
            </a:r>
            <a:endParaRPr lang="en-US" altLang="zh-CN" dirty="0" smtClean="0">
              <a:solidFill>
                <a:srgbClr val="FFFF00"/>
              </a:solidFill>
              <a:latin typeface="+mn-ea"/>
            </a:endParaRPr>
          </a:p>
          <a:p>
            <a:pPr eaLnBrk="1" hangingPunct="1"/>
            <a:r>
              <a:rPr lang="zh-CN" altLang="en-US" dirty="0">
                <a:solidFill>
                  <a:srgbClr val="FFFF00"/>
                </a:solidFill>
                <a:latin typeface="+mn-ea"/>
              </a:rPr>
              <a:t>分为三</a:t>
            </a:r>
            <a:r>
              <a:rPr lang="zh-CN" altLang="en-US" dirty="0" smtClean="0">
                <a:solidFill>
                  <a:srgbClr val="FFFF00"/>
                </a:solidFill>
                <a:latin typeface="+mn-ea"/>
              </a:rPr>
              <a:t>个基本</a:t>
            </a:r>
            <a:r>
              <a:rPr lang="zh-CN" altLang="en-US" dirty="0">
                <a:solidFill>
                  <a:srgbClr val="FFFF00"/>
                </a:solidFill>
                <a:latin typeface="+mn-ea"/>
              </a:rPr>
              <a:t>步骤：踩点、扫描和查点。 </a:t>
            </a:r>
            <a:endParaRPr lang="en-US" altLang="zh-CN" dirty="0">
              <a:solidFill>
                <a:srgbClr val="FFFF00"/>
              </a:solidFill>
              <a:latin typeface="+mn-ea"/>
            </a:endParaRPr>
          </a:p>
          <a:p>
            <a:pPr eaLnBrk="1" hangingPunct="1"/>
            <a:r>
              <a:rPr lang="zh-CN" altLang="en-US" dirty="0" smtClean="0">
                <a:solidFill>
                  <a:srgbClr val="FFFF00"/>
                </a:solidFill>
                <a:latin typeface="+mn-ea"/>
              </a:rPr>
              <a:t>踩点</a:t>
            </a:r>
            <a:r>
              <a:rPr lang="zh-CN" altLang="en-US" dirty="0">
                <a:solidFill>
                  <a:srgbClr val="FFFF00"/>
                </a:solidFill>
                <a:latin typeface="+mn-ea"/>
              </a:rPr>
              <a:t>：</a:t>
            </a:r>
            <a:r>
              <a:rPr lang="zh-CN" altLang="en-US" dirty="0" smtClean="0"/>
              <a:t>指</a:t>
            </a:r>
            <a:r>
              <a:rPr lang="zh-CN" altLang="en-US" dirty="0"/>
              <a:t>攻击者结合各种工具和技巧，以</a:t>
            </a:r>
            <a:r>
              <a:rPr lang="zh-CN" altLang="en-US" dirty="0" smtClean="0"/>
              <a:t>正常</a:t>
            </a:r>
            <a:r>
              <a:rPr lang="zh-CN" altLang="en-US" dirty="0"/>
              <a:t>合法的途径对攻击目标进行窥探，对其安全 情况建立完整的剖析图。常用的方法有通过搜 索引擎对开放信息源进行搜索、域名查询、 </a:t>
            </a:r>
            <a:r>
              <a:rPr lang="en-US" altLang="zh-CN" dirty="0"/>
              <a:t>DNS </a:t>
            </a:r>
            <a:r>
              <a:rPr lang="zh-CN" altLang="en-US" dirty="0"/>
              <a:t>查询、网络勘察等</a:t>
            </a:r>
            <a:r>
              <a:rPr lang="zh-CN" altLang="en-US" dirty="0" smtClean="0"/>
              <a:t>。（</a:t>
            </a:r>
            <a:r>
              <a:rPr lang="en-US" altLang="zh-CN" dirty="0"/>
              <a:t> </a:t>
            </a:r>
            <a:r>
              <a:rPr lang="zh-CN" altLang="en-US" dirty="0" smtClean="0"/>
              <a:t>相关技术包括</a:t>
            </a:r>
            <a:r>
              <a:rPr lang="zh-CN" altLang="en-US" b="0" dirty="0"/>
              <a:t> 源查询</a:t>
            </a:r>
            <a:r>
              <a:rPr lang="en-US" altLang="zh-CN" b="0" dirty="0"/>
              <a:t>, </a:t>
            </a:r>
            <a:r>
              <a:rPr lang="en-US" altLang="zh-CN" b="0" dirty="0" err="1"/>
              <a:t>whois</a:t>
            </a:r>
            <a:r>
              <a:rPr lang="en-US" altLang="zh-CN" b="0" dirty="0"/>
              <a:t>, </a:t>
            </a:r>
            <a:r>
              <a:rPr lang="en-US" altLang="zh-CN" b="0" dirty="0" err="1"/>
              <a:t>whois</a:t>
            </a:r>
            <a:r>
              <a:rPr lang="zh-CN" altLang="en-US" b="0" dirty="0"/>
              <a:t>的</a:t>
            </a:r>
            <a:r>
              <a:rPr lang="en-US" altLang="zh-CN" b="0" dirty="0"/>
              <a:t>Web</a:t>
            </a:r>
            <a:r>
              <a:rPr lang="zh-CN" altLang="en-US" b="0" dirty="0"/>
              <a:t>接口</a:t>
            </a:r>
            <a:r>
              <a:rPr lang="en-US" altLang="zh-CN" b="0" dirty="0"/>
              <a:t>, ARIN </a:t>
            </a:r>
            <a:r>
              <a:rPr lang="en-US" altLang="zh-CN" b="0" dirty="0" err="1"/>
              <a:t>whois</a:t>
            </a:r>
            <a:r>
              <a:rPr lang="zh-CN" altLang="en-US" dirty="0" smtClean="0"/>
              <a:t>）</a:t>
            </a:r>
            <a:endParaRPr lang="en-AU" altLang="en-US" sz="2400" dirty="0"/>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extLst>
      <p:ext uri="{BB962C8B-B14F-4D97-AF65-F5344CB8AC3E}">
        <p14:creationId xmlns:p14="http://schemas.microsoft.com/office/powerpoint/2010/main" val="2239368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7" cy="4235362"/>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攻击准备阶段</a:t>
            </a:r>
            <a:endParaRPr lang="en-US" altLang="zh-CN" dirty="0" smtClean="0">
              <a:solidFill>
                <a:srgbClr val="FFFF00"/>
              </a:solidFill>
              <a:latin typeface="+mn-ea"/>
            </a:endParaRPr>
          </a:p>
          <a:p>
            <a:pPr latinLnBrk="1"/>
            <a:r>
              <a:rPr lang="zh-CN" altLang="en-US" dirty="0" smtClean="0">
                <a:solidFill>
                  <a:srgbClr val="FFFF00"/>
                </a:solidFill>
                <a:latin typeface="+mn-ea"/>
              </a:rPr>
              <a:t>踩点相关工具：</a:t>
            </a:r>
            <a:endParaRPr lang="en-US" altLang="zh-CN" dirty="0" smtClean="0">
              <a:solidFill>
                <a:srgbClr val="FFFF00"/>
              </a:solidFill>
              <a:latin typeface="+mn-ea"/>
            </a:endParaRPr>
          </a:p>
          <a:p>
            <a:pPr latinLnBrk="1"/>
            <a:r>
              <a:rPr lang="en-US" altLang="zh-CN" sz="1800" b="0" dirty="0" smtClean="0"/>
              <a:t>--</a:t>
            </a:r>
            <a:r>
              <a:rPr lang="en-US" altLang="zh-CN" sz="1800" b="0" dirty="0"/>
              <a:t> </a:t>
            </a:r>
            <a:r>
              <a:rPr lang="en-US" altLang="zh-CN" sz="1800" dirty="0"/>
              <a:t>Usenet (</a:t>
            </a:r>
            <a:r>
              <a:rPr lang="zh-CN" altLang="en-US" sz="1800" dirty="0"/>
              <a:t>新闻组</a:t>
            </a:r>
            <a:r>
              <a:rPr lang="en-US" altLang="zh-CN" sz="1800" dirty="0"/>
              <a:t>)</a:t>
            </a:r>
            <a:r>
              <a:rPr lang="zh-CN" altLang="en-US" sz="1800" b="0" dirty="0"/>
              <a:t> </a:t>
            </a:r>
            <a:r>
              <a:rPr lang="en-US" altLang="zh-CN" sz="1800" b="0" dirty="0"/>
              <a:t>: </a:t>
            </a:r>
            <a:r>
              <a:rPr lang="zh-CN" altLang="en-US" sz="1800" b="0" dirty="0"/>
              <a:t>基于网络的计算机组合</a:t>
            </a:r>
            <a:r>
              <a:rPr lang="en-US" altLang="zh-CN" sz="1800" b="0" dirty="0"/>
              <a:t>, </a:t>
            </a:r>
            <a:r>
              <a:rPr lang="zh-CN" altLang="en-US" sz="1800" b="0" dirty="0"/>
              <a:t>新闻服务器</a:t>
            </a:r>
            <a:r>
              <a:rPr lang="en-US" altLang="zh-CN" sz="1800" b="0" dirty="0"/>
              <a:t>;</a:t>
            </a:r>
            <a:endParaRPr lang="zh-CN" altLang="en-US" sz="1800" b="0" dirty="0"/>
          </a:p>
          <a:p>
            <a:pPr latinLnBrk="1"/>
            <a:r>
              <a:rPr lang="en-US" altLang="zh-CN" sz="1800" b="0" dirty="0"/>
              <a:t>-- </a:t>
            </a:r>
            <a:r>
              <a:rPr lang="zh-CN" altLang="en-US" sz="1800" dirty="0"/>
              <a:t>搜索引擎</a:t>
            </a:r>
            <a:r>
              <a:rPr lang="zh-CN" altLang="en-US" sz="1800" b="0" dirty="0"/>
              <a:t> </a:t>
            </a:r>
            <a:r>
              <a:rPr lang="en-US" altLang="zh-CN" sz="1800" b="0" dirty="0"/>
              <a:t>: </a:t>
            </a:r>
            <a:r>
              <a:rPr lang="zh-CN" altLang="en-US" sz="1800" b="0" dirty="0"/>
              <a:t>呵呵</a:t>
            </a:r>
            <a:r>
              <a:rPr lang="en-US" altLang="zh-CN" sz="1800" b="0" dirty="0"/>
              <a:t>;</a:t>
            </a:r>
            <a:endParaRPr lang="zh-CN" altLang="en-US" sz="1800" b="0" dirty="0"/>
          </a:p>
          <a:p>
            <a:pPr latinLnBrk="1"/>
            <a:r>
              <a:rPr lang="en-US" altLang="zh-CN" sz="1800" b="0" dirty="0"/>
              <a:t>-- </a:t>
            </a:r>
            <a:r>
              <a:rPr lang="en-US" altLang="zh-CN" sz="1800" dirty="0"/>
              <a:t>Edgar</a:t>
            </a:r>
            <a:r>
              <a:rPr lang="zh-CN" altLang="en-US" sz="1800" b="0" dirty="0"/>
              <a:t> </a:t>
            </a:r>
            <a:r>
              <a:rPr lang="en-US" altLang="zh-CN" sz="1800" b="0" dirty="0"/>
              <a:t>: </a:t>
            </a:r>
            <a:r>
              <a:rPr lang="zh-CN" altLang="en-US" sz="1800" b="0" dirty="0"/>
              <a:t>电子数据化</a:t>
            </a:r>
            <a:r>
              <a:rPr lang="en-US" altLang="zh-CN" sz="1800" b="0" dirty="0"/>
              <a:t>, </a:t>
            </a:r>
            <a:r>
              <a:rPr lang="zh-CN" altLang="en-US" sz="1800" b="0" dirty="0"/>
              <a:t>分析 及 检测系统</a:t>
            </a:r>
            <a:r>
              <a:rPr lang="en-US" altLang="zh-CN" sz="1800" b="0" dirty="0"/>
              <a:t>;</a:t>
            </a:r>
            <a:endParaRPr lang="zh-CN" altLang="en-US" sz="1800" b="0" dirty="0"/>
          </a:p>
          <a:p>
            <a:pPr latinLnBrk="1"/>
            <a:r>
              <a:rPr lang="en-US" altLang="zh-CN" sz="1800" b="0" dirty="0"/>
              <a:t>-- </a:t>
            </a:r>
            <a:r>
              <a:rPr lang="en-US" altLang="zh-CN" sz="1800" dirty="0" err="1"/>
              <a:t>Gooscan</a:t>
            </a:r>
            <a:r>
              <a:rPr lang="zh-CN" altLang="en-US" sz="1800" b="0" dirty="0"/>
              <a:t> </a:t>
            </a:r>
            <a:r>
              <a:rPr lang="en-US" altLang="zh-CN" sz="1800" b="0" dirty="0"/>
              <a:t>: UNIX </a:t>
            </a:r>
            <a:r>
              <a:rPr lang="zh-CN" altLang="en-US" sz="1800" b="0" dirty="0"/>
              <a:t>相关的操作系统</a:t>
            </a:r>
            <a:r>
              <a:rPr lang="en-US" altLang="zh-CN" sz="1800" b="0" dirty="0"/>
              <a:t>, </a:t>
            </a:r>
            <a:r>
              <a:rPr lang="zh-CN" altLang="en-US" sz="1800" b="0" dirty="0"/>
              <a:t>其能根据 </a:t>
            </a:r>
            <a:r>
              <a:rPr lang="en-US" altLang="zh-CN" sz="1800" b="0" dirty="0"/>
              <a:t>Google </a:t>
            </a:r>
            <a:r>
              <a:rPr lang="zh-CN" altLang="en-US" sz="1800" b="0" dirty="0"/>
              <a:t>搜索内容找到有缺陷的系统</a:t>
            </a:r>
            <a:r>
              <a:rPr lang="en-US" altLang="zh-CN" sz="1800" b="0" dirty="0"/>
              <a:t>;</a:t>
            </a:r>
            <a:endParaRPr lang="zh-CN" altLang="en-US" sz="1800" b="0" dirty="0"/>
          </a:p>
          <a:p>
            <a:pPr latinLnBrk="1"/>
            <a:r>
              <a:rPr lang="en-US" altLang="zh-CN" sz="1800" b="0" dirty="0"/>
              <a:t>-- </a:t>
            </a:r>
            <a:r>
              <a:rPr lang="en-US" altLang="zh-CN" sz="1800" dirty="0" err="1"/>
              <a:t>FingerGoogle</a:t>
            </a:r>
            <a:r>
              <a:rPr lang="zh-CN" altLang="en-US" sz="1800" b="0" dirty="0"/>
              <a:t> </a:t>
            </a:r>
            <a:r>
              <a:rPr lang="en-US" altLang="zh-CN" sz="1800" b="0" dirty="0"/>
              <a:t>: </a:t>
            </a:r>
            <a:endParaRPr lang="zh-CN" altLang="en-US" sz="1800" b="0" dirty="0"/>
          </a:p>
          <a:p>
            <a:pPr latinLnBrk="1"/>
            <a:r>
              <a:rPr lang="en-US" altLang="zh-CN" sz="1800" b="0" dirty="0"/>
              <a:t>-- </a:t>
            </a:r>
            <a:r>
              <a:rPr lang="en-US" altLang="zh-CN" sz="1800" dirty="0"/>
              <a:t>dig</a:t>
            </a:r>
            <a:r>
              <a:rPr lang="zh-CN" altLang="en-US" sz="1800" b="0" dirty="0"/>
              <a:t> </a:t>
            </a:r>
            <a:r>
              <a:rPr lang="en-US" altLang="zh-CN" sz="1800" b="0" dirty="0"/>
              <a:t>: </a:t>
            </a:r>
            <a:r>
              <a:rPr lang="zh-CN" altLang="en-US" sz="1800" b="0" dirty="0"/>
              <a:t>域信息搜索器</a:t>
            </a:r>
            <a:r>
              <a:rPr lang="en-US" altLang="zh-CN" sz="1800" b="0" dirty="0"/>
              <a:t>, </a:t>
            </a:r>
            <a:r>
              <a:rPr lang="zh-CN" altLang="en-US" sz="1800" b="0" dirty="0"/>
              <a:t>可以灵活的询问 </a:t>
            </a:r>
            <a:r>
              <a:rPr lang="en-US" altLang="zh-CN" sz="1800" b="0" dirty="0"/>
              <a:t>DNS </a:t>
            </a:r>
            <a:r>
              <a:rPr lang="zh-CN" altLang="en-US" sz="1800" b="0" dirty="0"/>
              <a:t>域名服务器</a:t>
            </a:r>
            <a:r>
              <a:rPr lang="en-US" altLang="zh-CN" sz="1800" b="0" dirty="0"/>
              <a:t>;</a:t>
            </a:r>
            <a:endParaRPr lang="zh-CN" altLang="en-US" sz="1800" b="0" dirty="0"/>
          </a:p>
          <a:p>
            <a:pPr latinLnBrk="1"/>
            <a:r>
              <a:rPr lang="en-US" altLang="zh-CN" sz="1800" b="0" dirty="0"/>
              <a:t>-- </a:t>
            </a:r>
            <a:r>
              <a:rPr lang="en-US" altLang="zh-CN" sz="1800" dirty="0" err="1"/>
              <a:t>nslookup</a:t>
            </a:r>
            <a:r>
              <a:rPr lang="zh-CN" altLang="en-US" sz="1800" b="0" dirty="0"/>
              <a:t> </a:t>
            </a:r>
            <a:r>
              <a:rPr lang="en-US" altLang="zh-CN" sz="1800" b="0" dirty="0"/>
              <a:t>: </a:t>
            </a:r>
            <a:r>
              <a:rPr lang="zh-CN" altLang="en-US" sz="1800" b="0" dirty="0"/>
              <a:t>指定查询类型</a:t>
            </a:r>
            <a:r>
              <a:rPr lang="en-US" altLang="zh-CN" sz="1800" b="0" dirty="0"/>
              <a:t>, </a:t>
            </a:r>
            <a:r>
              <a:rPr lang="zh-CN" altLang="en-US" sz="1800" b="0" dirty="0"/>
              <a:t>查询 </a:t>
            </a:r>
            <a:r>
              <a:rPr lang="en-US" altLang="zh-CN" sz="1800" b="0" dirty="0"/>
              <a:t>DNS </a:t>
            </a:r>
            <a:r>
              <a:rPr lang="zh-CN" altLang="en-US" sz="1800" b="0" dirty="0"/>
              <a:t>记录生存时间</a:t>
            </a:r>
            <a:r>
              <a:rPr lang="en-US" altLang="zh-CN" sz="1800" b="0" dirty="0"/>
              <a:t>, </a:t>
            </a:r>
            <a:r>
              <a:rPr lang="zh-CN" altLang="en-US" sz="1800" b="0" dirty="0"/>
              <a:t>指定 </a:t>
            </a:r>
            <a:r>
              <a:rPr lang="en-US" altLang="zh-CN" sz="1800" b="0" dirty="0"/>
              <a:t>DNS </a:t>
            </a:r>
            <a:r>
              <a:rPr lang="zh-CN" altLang="en-US" sz="1800" b="0" dirty="0"/>
              <a:t>服务器解析</a:t>
            </a:r>
            <a:r>
              <a:rPr lang="en-US" altLang="zh-CN" sz="1800" b="0" dirty="0"/>
              <a:t>, </a:t>
            </a:r>
            <a:r>
              <a:rPr lang="zh-CN" altLang="en-US" sz="1800" b="0" dirty="0"/>
              <a:t>主要用于诊断域名系统的基础结构信息</a:t>
            </a:r>
            <a:r>
              <a:rPr lang="en-US" altLang="zh-CN" sz="1800" b="0" dirty="0"/>
              <a:t>;</a:t>
            </a:r>
            <a:endParaRPr lang="zh-CN" altLang="en-US" sz="1800" b="0" dirty="0"/>
          </a:p>
          <a:p>
            <a:pPr latinLnBrk="1"/>
            <a:r>
              <a:rPr lang="en-US" altLang="zh-CN" sz="1800" b="0" dirty="0"/>
              <a:t>-- </a:t>
            </a:r>
            <a:r>
              <a:rPr lang="en-US" altLang="zh-CN" sz="1800" dirty="0"/>
              <a:t>Sam Spade</a:t>
            </a:r>
            <a:r>
              <a:rPr lang="zh-CN" altLang="en-US" sz="1800" b="0" dirty="0"/>
              <a:t> </a:t>
            </a:r>
            <a:r>
              <a:rPr lang="en-US" altLang="zh-CN" sz="1800" b="0" dirty="0"/>
              <a:t>: </a:t>
            </a:r>
            <a:r>
              <a:rPr lang="zh-CN" altLang="en-US" sz="1800" b="0" dirty="0"/>
              <a:t>网络集成工具箱</a:t>
            </a:r>
            <a:r>
              <a:rPr lang="en-US" altLang="zh-CN" sz="1800" b="0" dirty="0"/>
              <a:t>, </a:t>
            </a:r>
            <a:r>
              <a:rPr lang="zh-CN" altLang="en-US" sz="1800" b="0" dirty="0"/>
              <a:t>可用于 网络探测</a:t>
            </a:r>
            <a:r>
              <a:rPr lang="en-US" altLang="zh-CN" sz="1800" b="0" dirty="0"/>
              <a:t>, </a:t>
            </a:r>
            <a:r>
              <a:rPr lang="zh-CN" altLang="en-US" sz="1800" b="0" dirty="0"/>
              <a:t>网络管理</a:t>
            </a:r>
            <a:r>
              <a:rPr lang="en-US" altLang="zh-CN" sz="1800" b="0" dirty="0"/>
              <a:t>, </a:t>
            </a:r>
            <a:r>
              <a:rPr lang="zh-CN" altLang="en-US" sz="1800" b="0" dirty="0"/>
              <a:t>及与安全有关的任务</a:t>
            </a:r>
            <a:r>
              <a:rPr lang="en-US" altLang="zh-CN" sz="1800" b="0" dirty="0"/>
              <a:t>, </a:t>
            </a:r>
            <a:r>
              <a:rPr lang="zh-CN" altLang="en-US" sz="1800" b="0" dirty="0"/>
              <a:t>包括 </a:t>
            </a:r>
            <a:r>
              <a:rPr lang="en-US" altLang="zh-CN" sz="1800" b="0" dirty="0"/>
              <a:t>ping </a:t>
            </a:r>
            <a:r>
              <a:rPr lang="en-US" altLang="zh-CN" sz="1800" b="0" dirty="0" err="1"/>
              <a:t>nslookup</a:t>
            </a:r>
            <a:r>
              <a:rPr lang="en-US" altLang="zh-CN" sz="1800" b="0" dirty="0"/>
              <a:t> </a:t>
            </a:r>
            <a:r>
              <a:rPr lang="en-US" altLang="zh-CN" sz="1800" b="0" dirty="0" err="1"/>
              <a:t>whois</a:t>
            </a:r>
            <a:r>
              <a:rPr lang="en-US" altLang="zh-CN" sz="1800" b="0" dirty="0"/>
              <a:t> dig </a:t>
            </a:r>
            <a:r>
              <a:rPr lang="en-US" altLang="zh-CN" sz="1800" b="0" dirty="0" err="1"/>
              <a:t>traceroute</a:t>
            </a:r>
            <a:r>
              <a:rPr lang="en-US" altLang="zh-CN" sz="1800" b="0" dirty="0"/>
              <a:t> finger raw </a:t>
            </a:r>
            <a:r>
              <a:rPr lang="zh-CN" altLang="en-US" sz="1800" b="0" dirty="0"/>
              <a:t>等工具</a:t>
            </a:r>
            <a:r>
              <a:rPr lang="en-US" altLang="zh-CN" sz="1800" b="0" dirty="0"/>
              <a:t>;</a:t>
            </a:r>
            <a:endParaRPr lang="zh-CN" altLang="en-US" sz="1800" b="0" dirty="0"/>
          </a:p>
          <a:p>
            <a:pPr latinLnBrk="1"/>
            <a:r>
              <a:rPr lang="en-US" altLang="zh-CN" sz="1800" b="0" dirty="0"/>
              <a:t>-- </a:t>
            </a:r>
            <a:r>
              <a:rPr lang="en-US" altLang="zh-CN" sz="1800" dirty="0" err="1"/>
              <a:t>dnsmap</a:t>
            </a:r>
            <a:r>
              <a:rPr lang="zh-CN" altLang="en-US" sz="1800" b="0" dirty="0"/>
              <a:t> </a:t>
            </a:r>
            <a:r>
              <a:rPr lang="en-US" altLang="zh-CN" sz="1800" b="0" dirty="0"/>
              <a:t>: </a:t>
            </a:r>
            <a:r>
              <a:rPr lang="zh-CN" altLang="en-US" sz="1800" b="0" dirty="0"/>
              <a:t>一款信息搜集工具</a:t>
            </a:r>
            <a:r>
              <a:rPr lang="en-US" altLang="zh-CN" sz="1800" b="0" dirty="0" smtClean="0"/>
              <a:t>;</a:t>
            </a:r>
          </a:p>
          <a:p>
            <a:pPr latinLnBrk="1"/>
            <a:endParaRPr lang="zh-CN" altLang="en-US" sz="1800" b="0" dirty="0"/>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extLst>
      <p:ext uri="{BB962C8B-B14F-4D97-AF65-F5344CB8AC3E}">
        <p14:creationId xmlns:p14="http://schemas.microsoft.com/office/powerpoint/2010/main" val="3043353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网络攻击</a:t>
            </a:r>
            <a:r>
              <a:rPr lang="zh-CN" altLang="en-US" sz="6000" dirty="0" smtClean="0"/>
              <a:t>的步骤</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攻击准备阶段</a:t>
            </a:r>
            <a:endParaRPr lang="en-US" altLang="zh-CN" dirty="0" smtClean="0">
              <a:solidFill>
                <a:srgbClr val="FFFF00"/>
              </a:solidFill>
              <a:latin typeface="+mn-ea"/>
            </a:endParaRPr>
          </a:p>
          <a:p>
            <a:pPr latinLnBrk="1"/>
            <a:r>
              <a:rPr lang="zh-CN" altLang="en-US" dirty="0" smtClean="0">
                <a:solidFill>
                  <a:srgbClr val="FFFF00"/>
                </a:solidFill>
                <a:latin typeface="+mn-ea"/>
              </a:rPr>
              <a:t>扫描：</a:t>
            </a:r>
            <a:r>
              <a:rPr lang="zh-CN" altLang="en-US" dirty="0"/>
              <a:t>扫描</a:t>
            </a:r>
            <a:r>
              <a:rPr lang="zh-CN" altLang="en-US" dirty="0" smtClean="0"/>
              <a:t>技术</a:t>
            </a:r>
            <a:r>
              <a:rPr lang="zh-CN" altLang="en-US" dirty="0"/>
              <a:t>包括 </a:t>
            </a:r>
            <a:r>
              <a:rPr lang="en-US" altLang="zh-CN" dirty="0"/>
              <a:t>Ping </a:t>
            </a:r>
            <a:r>
              <a:rPr lang="zh-CN" altLang="en-US" dirty="0"/>
              <a:t>扫描（确定哪些主机正 在活动）、端口扫描（确定有哪些开放服务）、 操作系统辨识（确定目标主机的操作系统类型） 和安全漏洞扫描（获得目标上存在着哪些可利 用的安全漏洞）</a:t>
            </a:r>
            <a:r>
              <a:rPr lang="zh-CN" altLang="en-US" dirty="0" smtClean="0"/>
              <a:t>。</a:t>
            </a:r>
            <a:endParaRPr lang="en-US" altLang="zh-CN" dirty="0" smtClean="0"/>
          </a:p>
          <a:p>
            <a:pPr latinLnBrk="1"/>
            <a:r>
              <a:rPr lang="zh-CN" altLang="en-US" dirty="0" smtClean="0"/>
              <a:t>（扫描相关技术包括</a:t>
            </a:r>
            <a:r>
              <a:rPr lang="en-US" altLang="zh-CN" b="0" dirty="0"/>
              <a:t>Ping, TCP/UDP </a:t>
            </a:r>
            <a:r>
              <a:rPr lang="zh-CN" altLang="en-US" b="0" dirty="0"/>
              <a:t>端口扫描</a:t>
            </a:r>
            <a:r>
              <a:rPr lang="en-US" altLang="zh-CN" b="0" dirty="0"/>
              <a:t>, OS</a:t>
            </a:r>
            <a:r>
              <a:rPr lang="zh-CN" altLang="en-US" b="0" dirty="0" smtClean="0"/>
              <a:t>监测</a:t>
            </a:r>
            <a:r>
              <a:rPr lang="zh-CN" altLang="en-US" b="0" dirty="0"/>
              <a:t>）</a:t>
            </a:r>
          </a:p>
          <a:p>
            <a:r>
              <a:rPr lang="zh-CN" altLang="en-US" dirty="0"/>
              <a:t/>
            </a:r>
            <a:br>
              <a:rPr lang="zh-CN" altLang="en-US" dirty="0"/>
            </a:br>
            <a:r>
              <a:rPr lang="en-US" altLang="zh-CN" dirty="0" smtClean="0"/>
              <a:t> </a:t>
            </a:r>
            <a:r>
              <a:rPr lang="zh-CN" altLang="en-US" dirty="0" smtClean="0"/>
              <a:t>）</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extLst>
      <p:ext uri="{BB962C8B-B14F-4D97-AF65-F5344CB8AC3E}">
        <p14:creationId xmlns:p14="http://schemas.microsoft.com/office/powerpoint/2010/main" val="1919253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10650</TotalTime>
  <Words>1842</Words>
  <Application>Microsoft Office PowerPoint</Application>
  <PresentationFormat>A4 纸张(210x297 毫米)</PresentationFormat>
  <Paragraphs>189</Paragraphs>
  <Slides>32</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32</vt:i4>
      </vt:variant>
    </vt:vector>
  </HeadingPairs>
  <TitlesOfParts>
    <vt:vector size="43" baseType="lpstr">
      <vt:lpstr>楷体_GB2312</vt:lpstr>
      <vt:lpstr>隶书</vt:lpstr>
      <vt:lpstr>宋体</vt:lpstr>
      <vt:lpstr>微软雅黑</vt:lpstr>
      <vt:lpstr>Arial</vt:lpstr>
      <vt:lpstr>Calibri</vt:lpstr>
      <vt:lpstr>Tahoma</vt:lpstr>
      <vt:lpstr>Wingdings</vt:lpstr>
      <vt:lpstr>安全导论</vt:lpstr>
      <vt:lpstr>1_安全导论</vt:lpstr>
      <vt:lpstr>自定义设计方案</vt:lpstr>
      <vt:lpstr>第25讲 网络攻击</vt:lpstr>
      <vt:lpstr>大  纲</vt:lpstr>
      <vt:lpstr>1.网络攻击的概念</vt:lpstr>
      <vt:lpstr>2.网络攻击的步骤</vt:lpstr>
      <vt:lpstr>PowerPoint 演示文稿</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2.网络攻击的步骤</vt:lpstr>
      <vt:lpstr>参考文献</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Chen Fei</cp:lastModifiedBy>
  <cp:revision>713</cp:revision>
  <cp:lastPrinted>2014-08-23T14:47:45Z</cp:lastPrinted>
  <dcterms:created xsi:type="dcterms:W3CDTF">2003-05-17T02:00:08Z</dcterms:created>
  <dcterms:modified xsi:type="dcterms:W3CDTF">2018-11-06T01:16:46Z</dcterms:modified>
</cp:coreProperties>
</file>