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7"/>
  </p:notesMasterIdLst>
  <p:handoutMasterIdLst>
    <p:handoutMasterId r:id="rId38"/>
  </p:handoutMasterIdLst>
  <p:sldIdLst>
    <p:sldId id="258" r:id="rId4"/>
    <p:sldId id="456" r:id="rId5"/>
    <p:sldId id="490" r:id="rId6"/>
    <p:sldId id="491" r:id="rId7"/>
    <p:sldId id="492" r:id="rId8"/>
    <p:sldId id="493" r:id="rId9"/>
    <p:sldId id="513" r:id="rId10"/>
    <p:sldId id="494" r:id="rId11"/>
    <p:sldId id="495" r:id="rId12"/>
    <p:sldId id="496" r:id="rId13"/>
    <p:sldId id="516" r:id="rId14"/>
    <p:sldId id="518" r:id="rId15"/>
    <p:sldId id="517" r:id="rId16"/>
    <p:sldId id="519" r:id="rId17"/>
    <p:sldId id="497" r:id="rId18"/>
    <p:sldId id="520" r:id="rId19"/>
    <p:sldId id="521" r:id="rId20"/>
    <p:sldId id="514" r:id="rId21"/>
    <p:sldId id="522" r:id="rId22"/>
    <p:sldId id="523" r:id="rId23"/>
    <p:sldId id="524" r:id="rId24"/>
    <p:sldId id="525" r:id="rId25"/>
    <p:sldId id="526" r:id="rId26"/>
    <p:sldId id="509" r:id="rId27"/>
    <p:sldId id="510" r:id="rId28"/>
    <p:sldId id="511" r:id="rId29"/>
    <p:sldId id="527" r:id="rId30"/>
    <p:sldId id="528" r:id="rId31"/>
    <p:sldId id="529" r:id="rId32"/>
    <p:sldId id="530" r:id="rId33"/>
    <p:sldId id="531" r:id="rId34"/>
    <p:sldId id="532" r:id="rId35"/>
    <p:sldId id="489" r:id="rId36"/>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76" d="100"/>
          <a:sy n="76" d="100"/>
        </p:scale>
        <p:origin x="-1242"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34"/>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11</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12</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406CCCE-FB12-407F-95FA-A44A965CCE5F}" type="slidenum">
              <a:rPr lang="en-AU" altLang="zh-CN"/>
              <a:pPr/>
              <a:t>13</a:t>
            </a:fld>
            <a:endParaRPr lang="en-AU" altLang="zh-CN"/>
          </a:p>
        </p:txBody>
      </p:sp>
      <p:sp>
        <p:nvSpPr>
          <p:cNvPr id="39939" name="Rectangle 1026"/>
          <p:cNvSpPr>
            <a:spLocks noGrp="1" noRot="1" noChangeAspect="1" noChangeArrowheads="1" noTextEdit="1"/>
          </p:cNvSpPr>
          <p:nvPr>
            <p:ph type="sldImg"/>
          </p:nvPr>
        </p:nvSpPr>
        <p:spPr/>
      </p:sp>
      <p:sp>
        <p:nvSpPr>
          <p:cNvPr id="39940" name="Rectangle 1027"/>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11.1d (along with 4/e Figure 20.1b) illustrates an application-level gateway (or proxy server), emphasizing that it only supports a specific list of application services.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pPr/>
              <a:t>14</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An application-level gateway (or proxy server), acts as a relay of application-level traffic. A user contacts the gateway to access some service, provides details of the service, remote host &amp; authentication details, contacts the application on the remote host and relays all data between the two endpoints. If the gateway does not implement the proxy code for a specific application, then it is not supported and cannot be used. Note that </a:t>
            </a:r>
            <a:r>
              <a:rPr lang="en-AU" altLang="zh-CN" smtClean="0">
                <a:latin typeface="Arial" panose="020B0604020202020204" pitchFamily="34" charset="0"/>
              </a:rPr>
              <a:t>some services naturally support proxying, whilst others are more problematic.</a:t>
            </a:r>
            <a:r>
              <a:rPr lang="en-US" smtClean="0">
                <a:latin typeface="Arial" panose="020B0604020202020204" pitchFamily="34" charset="0"/>
              </a:rPr>
              <a:t> Application-level gateways tend to be more secure than packet filters, &amp;can  log and audit traffic at application level.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15</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16</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pPr/>
              <a:t>17</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A traditional packet filter makes filtering decisions on an individual packet basis and does not take into consideration any higher layer context. 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A simple packet filtering firewall must permit inbound network traffic on all these high- numbered ports for TCP-based traffic to occur. This creates a vulnerability that can be exploited by unauthorized users. A stateful inspection packet filter tightens up the rules for TCP traffic by creating a directory of outbound TCP connections, and will allow incoming traffic to high-numbered ports only for those packets that fit the profile of one of the entries in this directory. Hence they </a:t>
            </a:r>
            <a:r>
              <a:rPr lang="en-AU" altLang="zh-CN" smtClean="0">
                <a:latin typeface="Arial" panose="020B0604020202020204" pitchFamily="34" charset="0"/>
              </a:rPr>
              <a:t>are better able to detect bogus packets sent out of context.</a:t>
            </a:r>
            <a:r>
              <a:rPr lang="en-US" smtClean="0">
                <a:latin typeface="Arial" panose="020B0604020202020204" pitchFamily="34" charset="0"/>
              </a:rPr>
              <a:t> A stateful packet inspection firewall reviews the same packet information as a packet filtering firewall, but also records information about TCP connections.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18</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19</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20</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D713C1-C87E-4183-9F89-65FDB6762287}" type="slidenum">
              <a:rPr lang="en-AU" altLang="zh-CN"/>
              <a:pPr/>
              <a:t>3</a:t>
            </a:fld>
            <a:endParaRPr lang="en-AU"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11.1a illustrates the general model of firewall use on the security perimeter, as a choke point for traffic between between the external less-trusted Internet and the internal more trusted private network.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21</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22</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23</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p:sp>
      <p:sp>
        <p:nvSpPr>
          <p:cNvPr id="3" name="Notes Placeholder 2"/>
          <p:cNvSpPr>
            <a:spLocks noGrp="1"/>
          </p:cNvSpPr>
          <p:nvPr>
            <p:ph type="body" idx="1"/>
          </p:nvPr>
        </p:nvSpPr>
        <p:spPr>
          <a:xfrm>
            <a:off x="681514" y="4722694"/>
            <a:ext cx="5452110" cy="4720968"/>
          </a:xfrm>
        </p:spPr>
        <p:txBody>
          <a:bodyPr>
            <a:normAutofit/>
          </a:bodyPr>
          <a:lstStyle/>
          <a:p>
            <a:pPr>
              <a:lnSpc>
                <a:spcPct val="90000"/>
              </a:lnSpc>
            </a:pPr>
            <a:r>
              <a:rPr lang="en-US" smtClean="0">
                <a:latin typeface="Arial" panose="020B0604020202020204" pitchFamily="34" charset="0"/>
              </a:rPr>
              <a:t>Stallings Figure 11.3 further illustrates the use of a “screened subnet”, also known as a demilitarized zone (DMZ), located between an internal and an external firewall. An external firewall is placed at the edge of a local or enterprise network, just inside the boundary router that connects to the Internet or some wide area network (WAN). One or more internal firewalls protect the bulk of the enterprise network. Systems that are externally accessible but need some protections are usually located on DMZ networks. Typically, the systems in the DMZ require or foster external connectivity, such as a corporate Web site, an e-mail server, or a DNS (domain name system) server.  The external firewall provides a measure of access control and protection for the DMZ systems consistent with their need for external connectivity. The external firewall also provides a basic level of protection for the remainder of the enterprise network. In this type of configuration, internal firewalls serve three purposes:   </a:t>
            </a:r>
          </a:p>
          <a:p>
            <a:pPr>
              <a:lnSpc>
                <a:spcPct val="90000"/>
              </a:lnSpc>
              <a:buFontTx/>
              <a:buAutoNum type="arabicPeriod"/>
            </a:pPr>
            <a:r>
              <a:rPr lang="en-US" smtClean="0">
                <a:latin typeface="Arial" panose="020B0604020202020204" pitchFamily="34" charset="0"/>
              </a:rPr>
              <a:t>The internal firewall adds more stringent filtering capability, vs the external firewall, to protect enterprise servers and workstations from external attack. </a:t>
            </a:r>
          </a:p>
          <a:p>
            <a:pPr>
              <a:lnSpc>
                <a:spcPct val="90000"/>
              </a:lnSpc>
              <a:buFontTx/>
              <a:buAutoNum type="arabicPeriod"/>
            </a:pPr>
            <a:r>
              <a:rPr lang="en-US" smtClean="0">
                <a:latin typeface="Arial" panose="020B0604020202020204" pitchFamily="34" charset="0"/>
              </a:rPr>
              <a:t>The internal firewall provides two-way protection with respect to the DMZ, as it protects the remainder of the network from attacks launched from DMZ systems, and protects DMZ systems from attack by internal hosts.</a:t>
            </a:r>
          </a:p>
          <a:p>
            <a:pPr>
              <a:lnSpc>
                <a:spcPct val="90000"/>
              </a:lnSpc>
              <a:buFontTx/>
              <a:buAutoNum type="arabicPeriod"/>
            </a:pPr>
            <a:r>
              <a:rPr lang="en-US" smtClean="0">
                <a:latin typeface="Arial" panose="020B0604020202020204" pitchFamily="34" charset="0"/>
              </a:rPr>
              <a:t>Multiple internal firewalls can be used to protect portions of the internal network from each other. </a:t>
            </a:r>
          </a:p>
          <a:p>
            <a:pPr>
              <a:lnSpc>
                <a:spcPct val="90000"/>
              </a:lnSpc>
            </a:pPr>
            <a:r>
              <a:rPr lang="en-US" smtClean="0">
                <a:latin typeface="Arial" panose="020B0604020202020204" pitchFamily="34" charset="0"/>
              </a:rPr>
              <a:t>A common practice is to place the DMZ on a different network interface on the external firewall from that used to access the internal networks. </a:t>
            </a:r>
          </a:p>
        </p:txBody>
      </p:sp>
      <p:sp>
        <p:nvSpPr>
          <p:cNvPr id="60420" name="Slide Number Placeholder 3"/>
          <p:cNvSpPr>
            <a:spLocks noGrp="1"/>
          </p:cNvSpPr>
          <p:nvPr>
            <p:ph type="sldNum" sz="quarter" idx="5"/>
          </p:nvPr>
        </p:nvSpPr>
        <p:spPr>
          <a:noFill/>
        </p:spPr>
        <p:txBody>
          <a:bodyPr/>
          <a:lstStyle/>
          <a:p>
            <a:fld id="{FA340EE2-322F-4327-B642-3F17EED588AB}" type="slidenum">
              <a:rPr lang="en-AU" altLang="zh-CN"/>
              <a:pPr/>
              <a:t>24</a:t>
            </a:fld>
            <a:endParaRPr lang="en-AU"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r>
              <a:rPr lang="en-US" smtClean="0">
                <a:latin typeface="Arial" panose="020B0604020202020204" pitchFamily="34" charset="0"/>
              </a:rPr>
              <a:t>In today's distributed computing environment, the </a:t>
            </a:r>
            <a:r>
              <a:rPr lang="en-US" b="1" smtClean="0">
                <a:latin typeface="Arial" panose="020B0604020202020204" pitchFamily="34" charset="0"/>
              </a:rPr>
              <a:t>virtual private network (VPN</a:t>
            </a:r>
            <a:r>
              <a:rPr lang="en-US" smtClean="0">
                <a:latin typeface="Arial" panose="020B0604020202020204" pitchFamily="34" charset="0"/>
              </a:rPr>
              <a:t>) offers an attractive solution to network managers. The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 </a:t>
            </a:r>
          </a:p>
          <a:p>
            <a:r>
              <a:rPr lang="en-US" smtClean="0">
                <a:latin typeface="Arial" panose="020B0604020202020204" pitchFamily="34" charset="0"/>
              </a:rPr>
              <a:t>A logical means of implementing an IPSec is in a firewall, as shown in Stallings Figure 11.4, which essentially repeats Figure 19.1. If IPSec is implemented in a separate box behind (internal to) the firewall, then VPN traffic passing through the firewall in both directions is encrypted. In this case, the firewall is unable to perform its filtering function or other security functions, such as access control, logging, or scanning for viruses. IPSec could be implemented in the boundary router, outside the firewall. However, this device is likely to be less secure than the firewall and thus less desirable as an IPSec platform. </a:t>
            </a:r>
          </a:p>
        </p:txBody>
      </p:sp>
      <p:sp>
        <p:nvSpPr>
          <p:cNvPr id="62468" name="Slide Number Placeholder 3"/>
          <p:cNvSpPr>
            <a:spLocks noGrp="1"/>
          </p:cNvSpPr>
          <p:nvPr>
            <p:ph type="sldNum" sz="quarter" idx="5"/>
          </p:nvPr>
        </p:nvSpPr>
        <p:spPr>
          <a:noFill/>
        </p:spPr>
        <p:txBody>
          <a:bodyPr/>
          <a:lstStyle/>
          <a:p>
            <a:fld id="{7806C04A-D200-4504-8533-5DC26A27F8B6}" type="slidenum">
              <a:rPr lang="en-AU" altLang="zh-CN"/>
              <a:pPr/>
              <a:t>25</a:t>
            </a:fld>
            <a:endParaRPr lang="en-AU"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p:sp>
      <p:sp>
        <p:nvSpPr>
          <p:cNvPr id="64515" name="Notes Placeholder 2"/>
          <p:cNvSpPr>
            <a:spLocks noGrp="1"/>
          </p:cNvSpPr>
          <p:nvPr>
            <p:ph type="body" idx="1"/>
          </p:nvPr>
        </p:nvSpPr>
        <p:spPr>
          <a:noFill/>
        </p:spPr>
        <p:txBody>
          <a:bodyPr/>
          <a:lstStyle/>
          <a:p>
            <a:r>
              <a:rPr lang="en-US" smtClean="0">
                <a:latin typeface="Arial" panose="020B0604020202020204" pitchFamily="34" charset="0"/>
              </a:rPr>
              <a:t>A distributed firewall configuration involves stand-alone firewall devices plus host-based firewalls working together under a central administrative control. Stallings Figure 11.5 suggests a distributed firewall configuration. Administrators can configure host-resident firewalls on hundreds of servers and workstation as well as configure personal firewalls on local and remote user systems. Tools let the network administrator set policies and monitor security across the entire network. These firewalls protect against internal attacks and provide protection tailored to specific machines and applications. Stand-alone firewalls provide global protection, including internal firewalls and an external firewall, as discussed previously.  With distributed firewalls, it may make sense to establish both an internal and an external DMZ. Web servers that need less protection because they have less critical information on them could be placed in an external DMZ, outside the external firewall. What protection is needed is provided by host-based firewalls on these servers.  An important aspect of a distributed firewall configuration is security monitoring. Such monitoring typically includes log aggregation and analysis, firewall statistics, and fine-grained remote monitoring of individual hosts if needed. </a:t>
            </a:r>
          </a:p>
        </p:txBody>
      </p:sp>
      <p:sp>
        <p:nvSpPr>
          <p:cNvPr id="64516" name="Slide Number Placeholder 3"/>
          <p:cNvSpPr>
            <a:spLocks noGrp="1"/>
          </p:cNvSpPr>
          <p:nvPr>
            <p:ph type="sldNum" sz="quarter" idx="5"/>
          </p:nvPr>
        </p:nvSpPr>
        <p:spPr>
          <a:noFill/>
        </p:spPr>
        <p:txBody>
          <a:bodyPr/>
          <a:lstStyle/>
          <a:p>
            <a:fld id="{2BB12092-D2AB-4D6E-A3DB-2260B531CF14}" type="slidenum">
              <a:rPr lang="en-AU" altLang="zh-CN"/>
              <a:pPr/>
              <a:t>26</a:t>
            </a:fld>
            <a:endParaRPr lang="en-AU"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27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pPr/>
              <a:t>4</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A firewall is inserted between the premises network and the Internet to establish a controlled link and to erect an outer security wall or perimeter, forming a single choke point where security and audit can be imposed. A firewall:</a:t>
            </a:r>
          </a:p>
          <a:p>
            <a:pPr marL="228600" indent="-228600" eaLnBrk="1" hangingPunct="1">
              <a:buFont typeface="Times" pitchFamily="-107" charset="0"/>
              <a:buAutoNum type="arabicPeriod"/>
            </a:pPr>
            <a:r>
              <a:rPr lang="en-US" smtClean="0">
                <a:latin typeface="Arial" panose="020B0604020202020204" pitchFamily="34" charset="0"/>
              </a:rPr>
              <a:t>defines a single choke point that keeps unauthorized users out of the protected network, prohibits potentially vulnerable services from entering or leaving the network, and provides protection from various kinds of IP spoofing and routing attacks. </a:t>
            </a:r>
          </a:p>
          <a:p>
            <a:pPr marL="228600" indent="-228600" eaLnBrk="1" hangingPunct="1">
              <a:buFont typeface="Times" pitchFamily="-107" charset="0"/>
              <a:buNone/>
            </a:pPr>
            <a:r>
              <a:rPr lang="en-US" smtClean="0">
                <a:latin typeface="Arial" panose="020B0604020202020204" pitchFamily="34" charset="0"/>
              </a:rPr>
              <a:t>2. provides a location for monitoring security-related events</a:t>
            </a:r>
          </a:p>
          <a:p>
            <a:pPr marL="228600" indent="-228600" eaLnBrk="1" hangingPunct="1">
              <a:buFont typeface="Times" pitchFamily="-107" charset="0"/>
              <a:buNone/>
            </a:pPr>
            <a:r>
              <a:rPr lang="en-US" smtClean="0">
                <a:latin typeface="Arial" panose="020B0604020202020204" pitchFamily="34" charset="0"/>
              </a:rPr>
              <a:t>3. is a convenient platform for several Internet functions that are not security related, such as NAT and Internet usage audits or logs </a:t>
            </a:r>
          </a:p>
          <a:p>
            <a:pPr marL="228600" indent="-228600" eaLnBrk="1" hangingPunct="1">
              <a:buFont typeface="Times" pitchFamily="-107" charset="0"/>
              <a:buNone/>
            </a:pPr>
            <a:r>
              <a:rPr lang="en-US" smtClean="0">
                <a:latin typeface="Arial" panose="020B0604020202020204" pitchFamily="34" charset="0"/>
              </a:rPr>
              <a:t>4. A firewall can serve as the platform for IPSec to implement virtual private networks.</a:t>
            </a:r>
          </a:p>
          <a:p>
            <a:pPr marL="228600" indent="-228600" eaLnBrk="1" hangingPunct="1">
              <a:buFont typeface="Times" pitchFamily="-107" charset="0"/>
              <a:buNone/>
            </a:pPr>
            <a:r>
              <a:rPr lang="en-US" smtClean="0">
                <a:latin typeface="Arial" panose="020B0604020202020204" pitchFamily="34" charset="0"/>
              </a:rPr>
              <a:t>The firewall itself must be immune to penetration, since it will be a target of attack.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5B7473A-3341-485E-A4DC-B2DF96205E72}" type="slidenum">
              <a:rPr lang="en-AU" altLang="zh-CN"/>
              <a:pPr/>
              <a:t>5</a:t>
            </a:fld>
            <a:endParaRPr lang="en-AU"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marL="228600" indent="-228600" eaLnBrk="1" hangingPunct="1"/>
            <a:r>
              <a:rPr lang="en-US" smtClean="0">
                <a:latin typeface="Arial" panose="020B0604020202020204" pitchFamily="34" charset="0"/>
              </a:rPr>
              <a:t>Firewalls have their limitations, including that they: </a:t>
            </a:r>
          </a:p>
          <a:p>
            <a:pPr marL="228600" indent="-228600" eaLnBrk="1" hangingPunct="1">
              <a:buFont typeface="Times" pitchFamily="-107" charset="0"/>
              <a:buNone/>
            </a:pPr>
            <a:r>
              <a:rPr lang="en-US" smtClean="0">
                <a:latin typeface="Arial" panose="020B0604020202020204" pitchFamily="34" charset="0"/>
              </a:rPr>
              <a:t>1. cannot protect against attacks that bypass the firewall, eg PCs with dial-out capability to an ISP, or dial-in modem pool use</a:t>
            </a:r>
          </a:p>
          <a:p>
            <a:pPr marL="228600" indent="-228600" eaLnBrk="1" hangingPunct="1">
              <a:buFont typeface="Times" pitchFamily="-107" charset="0"/>
              <a:buNone/>
            </a:pPr>
            <a:r>
              <a:rPr lang="en-US" smtClean="0">
                <a:latin typeface="Arial" panose="020B0604020202020204" pitchFamily="34" charset="0"/>
              </a:rPr>
              <a:t>2. do not protect against internal threats, eg disgruntled employee or one who cooperates with an attacker</a:t>
            </a:r>
          </a:p>
          <a:p>
            <a:pPr marL="228600" indent="-228600" eaLnBrk="1" hangingPunct="1">
              <a:buFont typeface="Times" pitchFamily="-107" charset="0"/>
              <a:buNone/>
            </a:pPr>
            <a:r>
              <a:rPr lang="en-US" smtClean="0">
                <a:latin typeface="Arial" panose="020B0604020202020204" pitchFamily="34" charset="0"/>
              </a:rPr>
              <a:t>3. An improperly secured wireless LAN may be accessed from outside the organization. An internal firewall that separates portions of an enterprise network cannot guard against wireless communications between local systems on different sides of the internal firewall. </a:t>
            </a:r>
          </a:p>
          <a:p>
            <a:pPr marL="228600" indent="-228600" eaLnBrk="1" hangingPunct="1">
              <a:buFont typeface="Times" pitchFamily="-107" charset="0"/>
              <a:buNone/>
            </a:pPr>
            <a:r>
              <a:rPr lang="en-US" smtClean="0">
                <a:latin typeface="Arial" panose="020B0604020202020204" pitchFamily="34" charset="0"/>
              </a:rPr>
              <a:t>4. A laptop, PDA, or portable storage device may be used and infected outside the corporate network, and then attached and used internally.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6</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pPr/>
              <a:t>7</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Have three common types of firewalls: packet filters, application-level gateways, &amp; circuit-level gateways.</a:t>
            </a:r>
          </a:p>
          <a:p>
            <a:pPr eaLnBrk="1" hangingPunct="1"/>
            <a:r>
              <a:rPr lang="en-US" smtClean="0">
                <a:latin typeface="Arial" panose="020B0604020202020204" pitchFamily="34" charset="0"/>
              </a:rPr>
              <a:t>A packet-filtering router applies a set of rules to each incoming and outgoing IP packet to forward or discard the packet. Filtering rules are based on information contained in a network packet such as src &amp; dest IP addresses, ports, transport protocol &amp; interface. Some advantages are simplicity, transparency &amp; speed.</a:t>
            </a:r>
          </a:p>
          <a:p>
            <a:pPr eaLnBrk="1" hangingPunct="1"/>
            <a:r>
              <a:rPr lang="en-US" smtClean="0">
                <a:latin typeface="Arial" panose="020B0604020202020204" pitchFamily="34" charset="0"/>
              </a:rPr>
              <a:t>If there is no match to any rule, then one of two default policies are applied: </a:t>
            </a:r>
          </a:p>
          <a:p>
            <a:pPr eaLnBrk="1" hangingPunct="1"/>
            <a:r>
              <a:rPr lang="en-US" smtClean="0">
                <a:latin typeface="Arial" panose="020B0604020202020204" pitchFamily="34" charset="0"/>
              </a:rPr>
              <a:t>• that which is not expressly permitted is prohibited (default action is discard packet), conservative policy </a:t>
            </a:r>
          </a:p>
          <a:p>
            <a:pPr eaLnBrk="1" hangingPunct="1"/>
            <a:r>
              <a:rPr lang="en-US" smtClean="0">
                <a:latin typeface="Arial" panose="020B0604020202020204" pitchFamily="34" charset="0"/>
              </a:rPr>
              <a:t>• that which is not expressly prohibited is permitted (default action is forward packet), permissive policy</a:t>
            </a:r>
          </a:p>
          <a:p>
            <a:pPr eaLnBrk="1" hangingPunct="1"/>
            <a:endParaRPr 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6EF1C5-BA70-4D6B-9841-7F8066E0F1D5}" type="slidenum">
              <a:rPr lang="en-AU" altLang="zh-CN"/>
              <a:pPr/>
              <a:t>8</a:t>
            </a:fld>
            <a:endParaRPr lang="en-AU"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Figure 11.1b (along with 4/e Figure 20.1a) illustrates the packet filter firewall role as utilising information from the transport, network &amp; data link layers to make decisions on allowable traffic flows, and its placement in the border router between the external less-trusted Internet and the internal more trusted private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37D3E9-47E9-407A-9BBA-3BB0B15F60C6}" type="slidenum">
              <a:rPr lang="en-AU" altLang="zh-CN"/>
              <a:pPr/>
              <a:t>9</a:t>
            </a:fld>
            <a:endParaRPr lang="en-AU"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Stallings Table 11.1 gives some examples of packet-filtering rule sets. In each set, the rules are applied top to bottom.</a:t>
            </a:r>
          </a:p>
          <a:p>
            <a:pPr eaLnBrk="1" hangingPunct="1"/>
            <a:r>
              <a:rPr lang="en-US" smtClean="0">
                <a:latin typeface="Arial" panose="020B0604020202020204" pitchFamily="34" charset="0"/>
              </a:rPr>
              <a:t>A. Inbound mail is allowed to a gateway host only (port 25 is for SMTP incoming</a:t>
            </a:r>
          </a:p>
          <a:p>
            <a:pPr eaLnBrk="1" hangingPunct="1"/>
            <a:r>
              <a:rPr lang="en-US" smtClean="0">
                <a:latin typeface="Arial" panose="020B0604020202020204" pitchFamily="34" charset="0"/>
              </a:rPr>
              <a:t>B. explicit statement of the default policy</a:t>
            </a:r>
          </a:p>
          <a:p>
            <a:pPr eaLnBrk="1" hangingPunct="1"/>
            <a:r>
              <a:rPr lang="en-US" smtClean="0">
                <a:latin typeface="Arial" panose="020B0604020202020204" pitchFamily="34" charset="0"/>
              </a:rPr>
              <a:t>C. tries to specify that any inside host can send mail to the outside, but has problem that an outside machine could be configured to have some other application linked to port 25</a:t>
            </a:r>
          </a:p>
          <a:p>
            <a:pPr eaLnBrk="1" hangingPunct="1"/>
            <a:r>
              <a:rPr lang="en-US" smtClean="0">
                <a:latin typeface="Arial" panose="020B0604020202020204" pitchFamily="34" charset="0"/>
              </a:rPr>
              <a:t>D. properly implements mail sending rule, by checking ACK flag of a TCP segment is set </a:t>
            </a:r>
          </a:p>
          <a:p>
            <a:pPr eaLnBrk="1" hangingPunct="1"/>
            <a:r>
              <a:rPr lang="en-US" smtClean="0">
                <a:latin typeface="Arial" panose="020B0604020202020204" pitchFamily="34" charset="0"/>
              </a:rPr>
              <a:t>E. this rule set is one approach to handling FTP connections</a:t>
            </a:r>
            <a:endParaRPr lang="en-AU"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pPr/>
              <a:t>10</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Some of the attacks that can be made on packet-filtering routers &amp; countermeasures are:</a:t>
            </a:r>
          </a:p>
          <a:p>
            <a:pPr eaLnBrk="1" hangingPunct="1"/>
            <a:r>
              <a:rPr lang="en-US" smtClean="0">
                <a:latin typeface="Arial" panose="020B0604020202020204" pitchFamily="34" charset="0"/>
              </a:rPr>
              <a:t>• IP address spoofing: where intruder transmits packets from the outside with internal host source IP addr, need to filter &amp; discard such packets</a:t>
            </a:r>
          </a:p>
          <a:p>
            <a:pPr eaLnBrk="1" hangingPunct="1"/>
            <a:r>
              <a:rPr lang="en-US" smtClean="0">
                <a:latin typeface="Arial" panose="020B0604020202020204" pitchFamily="34" charset="0"/>
              </a:rPr>
              <a:t>• Source routing attacks: where source specifies the route that a packet should take to bypass security measures, should discard all source routed packets </a:t>
            </a:r>
          </a:p>
          <a:p>
            <a:pPr eaLnBrk="1" hangingPunct="1"/>
            <a:r>
              <a:rPr lang="en-US" smtClean="0">
                <a:latin typeface="Arial" panose="020B0604020202020204" pitchFamily="34" charset="0"/>
              </a:rPr>
              <a:t>• Tiny fragment attacks: intruder uses the IP fragmentation option to create extremely small fragments and force the TCP header information into a separate fragments to circumvent filtering rules needing full header info, can enforce minimum fragment size to include full header. </a:t>
            </a:r>
          </a:p>
          <a:p>
            <a:pPr eaLnBrk="1" hangingPunct="1"/>
            <a:endParaRPr 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2018/8/9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2018/8/9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2018/8/9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5" name="标题 1"/>
          <p:cNvSpPr>
            <a:spLocks noGrp="1"/>
          </p:cNvSpPr>
          <p:nvPr>
            <p:ph type="title"/>
          </p:nvPr>
        </p:nvSpPr>
        <p:spPr>
          <a:xfrm>
            <a:off x="495300" y="274638"/>
            <a:ext cx="8915400" cy="1143000"/>
          </a:xfrm>
        </p:spPr>
        <p:txBody>
          <a:body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495300" y="6356351"/>
            <a:ext cx="2311400" cy="365125"/>
          </a:xfrm>
          <a:prstGeom prst="rect">
            <a:avLst/>
          </a:prstGeom>
        </p:spPr>
        <p:txBody>
          <a:bodyPr/>
          <a:lstStyle>
            <a:lvl1pPr>
              <a:defRPr/>
            </a:lvl1pPr>
          </a:lstStyle>
          <a:p>
            <a:pPr>
              <a:defRPr/>
            </a:pPr>
            <a:fld id="{D3CE0CE5-6D33-4905-A119-23B793EF69B7}" type="datetime1">
              <a:rPr lang="zh-CN" altLang="en-US"/>
              <a:pPr>
                <a:defRPr/>
              </a:pPr>
              <a:t>2018/8/9</a:t>
            </a:fld>
            <a:endParaRPr lang="zh-CN" altLang="en-US"/>
          </a:p>
        </p:txBody>
      </p:sp>
      <p:sp>
        <p:nvSpPr>
          <p:cNvPr id="4" name="页脚占位符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1CA07F-D9DD-4A43-9EFD-646E6E15C0FC}" type="slidenum">
              <a:rPr lang="zh-CN" altLang="en-US"/>
              <a:pPr>
                <a:defRPr/>
              </a:pPr>
              <a:t>‹#›</a:t>
            </a:fld>
            <a:endParaRPr lang="zh-CN" altLang="en-US"/>
          </a:p>
        </p:txBody>
      </p:sp>
    </p:spTree>
    <p:extLst>
      <p:ext uri="{BB962C8B-B14F-4D97-AF65-F5344CB8AC3E}">
        <p14:creationId xmlns:p14="http://schemas.microsoft.com/office/powerpoint/2010/main" val="309083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7"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6" r:id="rId12"/>
    <p:sldLayoutId id="2147483737" r:id="rId13"/>
    <p:sldLayoutId id="2147483738" r:id="rId14"/>
    <p:sldLayoutId id="2147483739" r:id="rId1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28</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防火墙</a:t>
            </a:r>
            <a:endParaRPr lang="zh-CN" altLang="en-US" sz="6000" dirty="0">
              <a:solidFill>
                <a:srgbClr val="FFC000"/>
              </a:solidFill>
              <a:effectLst>
                <a:reflection blurRad="6350" stA="50000" endA="300" endPos="50000" dist="60007" dir="5400000" sy="-100000" algn="bl" rotWithShape="0"/>
              </a:effectLst>
            </a:endParaRPr>
          </a:p>
        </p:txBody>
      </p:sp>
      <p:sp>
        <p:nvSpPr>
          <p:cNvPr id="4" name="TextBox 3"/>
          <p:cNvSpPr txBox="1"/>
          <p:nvPr/>
        </p:nvSpPr>
        <p:spPr>
          <a:xfrm>
            <a:off x="6310322" y="5572140"/>
            <a:ext cx="2643206" cy="646331"/>
          </a:xfrm>
          <a:prstGeom prst="rect">
            <a:avLst/>
          </a:prstGeom>
          <a:noFill/>
        </p:spPr>
        <p:txBody>
          <a:bodyPr wrap="square" rtlCol="0">
            <a:spAutoFit/>
          </a:bodyPr>
          <a:lstStyle/>
          <a:p>
            <a:r>
              <a:rPr lang="zh-CN" altLang="en-US" sz="3600" dirty="0" smtClean="0">
                <a:solidFill>
                  <a:srgbClr val="0000FF"/>
                </a:solidFill>
              </a:rPr>
              <a:t>闫巧 教授</a:t>
            </a:r>
            <a:endParaRPr lang="zh-CN" altLang="en-US" sz="3600" dirty="0">
              <a:solidFill>
                <a:srgbClr val="0000FF"/>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88504" y="1238672"/>
            <a:ext cx="8784976" cy="762000"/>
          </a:xfrm>
        </p:spPr>
        <p:txBody>
          <a:bodyPr/>
          <a:lstStyle/>
          <a:p>
            <a:pPr eaLnBrk="1" hangingPunct="1"/>
            <a:r>
              <a:rPr lang="en-US" sz="3200" dirty="0" err="1" smtClean="0">
                <a:latin typeface="+mn-ea"/>
                <a:ea typeface="+mn-ea"/>
              </a:rPr>
              <a:t>包过滤</a:t>
            </a:r>
            <a:r>
              <a:rPr lang="zh-CN" altLang="en-US" sz="3200" dirty="0" smtClean="0">
                <a:latin typeface="+mn-ea"/>
                <a:ea typeface="+mn-ea"/>
              </a:rPr>
              <a:t>型防火墙可能受到的攻击</a:t>
            </a:r>
            <a:endParaRPr lang="en-AU" altLang="zh-CN" sz="3200" dirty="0" smtClean="0">
              <a:latin typeface="+mn-ea"/>
              <a:ea typeface="+mn-ea"/>
            </a:endParaRPr>
          </a:p>
        </p:txBody>
      </p:sp>
      <p:sp>
        <p:nvSpPr>
          <p:cNvPr id="54275" name="Rectangle 3"/>
          <p:cNvSpPr>
            <a:spLocks noGrp="1" noChangeArrowheads="1"/>
          </p:cNvSpPr>
          <p:nvPr>
            <p:ph type="body" idx="1"/>
          </p:nvPr>
        </p:nvSpPr>
        <p:spPr>
          <a:xfrm>
            <a:off x="632520" y="2132856"/>
            <a:ext cx="8785225" cy="4294201"/>
          </a:xfrm>
        </p:spPr>
        <p:txBody>
          <a:bodyPr/>
          <a:lstStyle/>
          <a:p>
            <a:pPr eaLnBrk="1" hangingPunct="1">
              <a:lnSpc>
                <a:spcPct val="90000"/>
              </a:lnSpc>
            </a:pPr>
            <a:r>
              <a:rPr lang="en-US" dirty="0" err="1" smtClean="0"/>
              <a:t>IP地址欺骗</a:t>
            </a:r>
            <a:endParaRPr lang="en-US" dirty="0" smtClean="0"/>
          </a:p>
          <a:p>
            <a:pPr lvl="1" eaLnBrk="1" hangingPunct="1">
              <a:lnSpc>
                <a:spcPct val="90000"/>
              </a:lnSpc>
            </a:pPr>
            <a:r>
              <a:rPr lang="zh-CN" altLang="en-US" dirty="0" smtClean="0">
                <a:ea typeface="宋体" panose="02010600030101010101" pitchFamily="2" charset="-122"/>
              </a:rPr>
              <a:t>信任一个假地址</a:t>
            </a:r>
          </a:p>
          <a:p>
            <a:pPr lvl="1" eaLnBrk="1" hangingPunct="1">
              <a:lnSpc>
                <a:spcPct val="90000"/>
              </a:lnSpc>
            </a:pPr>
            <a:r>
              <a:rPr lang="en-US" dirty="0" err="1" smtClean="0"/>
              <a:t>在路由器上添加过滤器以阻止</a:t>
            </a:r>
            <a:endParaRPr lang="en-US" dirty="0" smtClean="0"/>
          </a:p>
          <a:p>
            <a:pPr eaLnBrk="1" hangingPunct="1">
              <a:lnSpc>
                <a:spcPct val="90000"/>
              </a:lnSpc>
            </a:pPr>
            <a:r>
              <a:rPr lang="en-US" dirty="0" err="1" smtClean="0"/>
              <a:t>源路由攻击</a:t>
            </a:r>
            <a:endParaRPr lang="en-US" dirty="0" smtClean="0"/>
          </a:p>
          <a:p>
            <a:pPr lvl="1" eaLnBrk="1" hangingPunct="1">
              <a:lnSpc>
                <a:spcPct val="90000"/>
              </a:lnSpc>
            </a:pPr>
            <a:r>
              <a:rPr lang="en-US" dirty="0" err="1" smtClean="0"/>
              <a:t>攻击者设置默认路由</a:t>
            </a:r>
            <a:endParaRPr lang="en-US" dirty="0" smtClean="0"/>
          </a:p>
          <a:p>
            <a:pPr lvl="1" eaLnBrk="1" hangingPunct="1">
              <a:lnSpc>
                <a:spcPct val="90000"/>
              </a:lnSpc>
            </a:pPr>
            <a:r>
              <a:rPr lang="en-US" dirty="0" err="1" smtClean="0"/>
              <a:t>阻止源路由数据包</a:t>
            </a:r>
            <a:endParaRPr lang="en-US" dirty="0" smtClean="0"/>
          </a:p>
          <a:p>
            <a:pPr eaLnBrk="1" hangingPunct="1">
              <a:lnSpc>
                <a:spcPct val="90000"/>
              </a:lnSpc>
            </a:pPr>
            <a:r>
              <a:rPr lang="en-US" dirty="0" err="1" smtClean="0"/>
              <a:t>微小碎片攻击</a:t>
            </a:r>
            <a:endParaRPr lang="en-US" dirty="0" smtClean="0"/>
          </a:p>
          <a:p>
            <a:pPr lvl="1" eaLnBrk="1" hangingPunct="1">
              <a:lnSpc>
                <a:spcPct val="90000"/>
              </a:lnSpc>
            </a:pPr>
            <a:r>
              <a:rPr lang="en-US" dirty="0" err="1" smtClean="0"/>
              <a:t>在几个小数据包上分割头信息</a:t>
            </a:r>
            <a:endParaRPr lang="en-US" dirty="0" smtClean="0"/>
          </a:p>
          <a:p>
            <a:pPr lvl="1" eaLnBrk="1" hangingPunct="1">
              <a:lnSpc>
                <a:spcPct val="90000"/>
              </a:lnSpc>
            </a:pPr>
            <a:r>
              <a:rPr lang="en-US" dirty="0" err="1" smtClean="0"/>
              <a:t>在检查前丢弃或重新组装</a:t>
            </a:r>
            <a:endParaRPr lang="en-US" dirty="0" smtClean="0"/>
          </a:p>
        </p:txBody>
      </p:sp>
      <p:sp>
        <p:nvSpPr>
          <p:cNvPr id="4" name="Rectangle 2"/>
          <p:cNvSpPr txBox="1">
            <a:spLocks noChangeArrowheads="1"/>
          </p:cNvSpPr>
          <p:nvPr/>
        </p:nvSpPr>
        <p:spPr bwMode="auto">
          <a:xfrm>
            <a:off x="1496616"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lvl="1" eaLnBrk="1" hangingPunct="1">
              <a:defRPr/>
            </a:pPr>
            <a:r>
              <a:rPr lang="zh-CN" altLang="en-US" dirty="0" smtClean="0"/>
              <a:t>工作过程：</a:t>
            </a:r>
            <a:endParaRPr lang="en-US" altLang="zh-CN" dirty="0" smtClean="0"/>
          </a:p>
          <a:p>
            <a:pPr lvl="1" eaLnBrk="1" hangingPunct="1">
              <a:defRPr/>
            </a:pPr>
            <a:r>
              <a:rPr lang="en-AU" dirty="0" err="1" smtClean="0"/>
              <a:t>用户</a:t>
            </a:r>
            <a:r>
              <a:rPr lang="zh-CN" altLang="en-US" dirty="0" smtClean="0"/>
              <a:t>将</a:t>
            </a:r>
            <a:r>
              <a:rPr lang="en-AU" dirty="0" err="1" smtClean="0"/>
              <a:t>请求</a:t>
            </a:r>
            <a:r>
              <a:rPr lang="zh-CN" altLang="en-US" dirty="0" smtClean="0"/>
              <a:t>的服务发送给</a:t>
            </a:r>
            <a:r>
              <a:rPr lang="en-AU" dirty="0" err="1" smtClean="0"/>
              <a:t>代理</a:t>
            </a:r>
            <a:r>
              <a:rPr lang="zh-CN" altLang="en-US" dirty="0" smtClean="0"/>
              <a:t>防火墙</a:t>
            </a:r>
            <a:endParaRPr lang="en-AU" dirty="0"/>
          </a:p>
          <a:p>
            <a:pPr lvl="1" eaLnBrk="1" hangingPunct="1">
              <a:defRPr/>
            </a:pPr>
            <a:r>
              <a:rPr lang="en-AU" dirty="0" err="1" smtClean="0"/>
              <a:t>代理</a:t>
            </a:r>
            <a:r>
              <a:rPr lang="zh-CN" altLang="en-US" dirty="0" smtClean="0"/>
              <a:t>防火墙</a:t>
            </a:r>
            <a:r>
              <a:rPr lang="en-AU" dirty="0" err="1" smtClean="0"/>
              <a:t>验证</a:t>
            </a:r>
            <a:r>
              <a:rPr lang="zh-CN" altLang="en-US" dirty="0" smtClean="0"/>
              <a:t>请求</a:t>
            </a:r>
            <a:r>
              <a:rPr lang="en-AU" dirty="0" err="1" smtClean="0"/>
              <a:t>为合法</a:t>
            </a:r>
            <a:r>
              <a:rPr lang="zh-CN" altLang="en-US" dirty="0" smtClean="0"/>
              <a:t>后向网络应用服务器发送请求</a:t>
            </a:r>
            <a:endParaRPr lang="en-AU" dirty="0"/>
          </a:p>
          <a:p>
            <a:pPr lvl="1" eaLnBrk="1" hangingPunct="1">
              <a:defRPr/>
            </a:pPr>
            <a:r>
              <a:rPr lang="zh-CN" altLang="en-US" dirty="0" smtClean="0"/>
              <a:t>网络应用服务器将服务数据发送给代理防火墙，代理防火墙将数据发送给</a:t>
            </a:r>
            <a:r>
              <a:rPr lang="en-AU" dirty="0" err="1" smtClean="0"/>
              <a:t>用户</a:t>
            </a:r>
            <a:endParaRPr lang="en-AU" dirty="0"/>
          </a:p>
          <a:p>
            <a:pPr eaLnBrk="1" hangingPunct="1">
              <a:defRPr/>
            </a:pPr>
            <a:r>
              <a:rPr lang="zh-CN" altLang="en-US" dirty="0" smtClean="0">
                <a:ea typeface="+mn-ea"/>
                <a:cs typeface="+mn-cs"/>
              </a:rPr>
              <a:t>代理防火墙又包括应用级代理、电路级代理、</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 </a:t>
            </a:r>
            <a:r>
              <a:rPr lang="zh-CN" altLang="en-US" dirty="0" smtClean="0">
                <a:latin typeface="+mn-ea"/>
                <a:ea typeface="+mn-ea"/>
              </a:rPr>
              <a:t>代理防火墙</a:t>
            </a:r>
            <a:endParaRPr lang="en-US" dirty="0" smtClean="0">
              <a:latin typeface="+mn-ea"/>
              <a:ea typeface="+mn-ea"/>
            </a:endParaRPr>
          </a:p>
        </p:txBody>
      </p:sp>
    </p:spTree>
    <p:extLst>
      <p:ext uri="{BB962C8B-B14F-4D97-AF65-F5344CB8AC3E}">
        <p14:creationId xmlns:p14="http://schemas.microsoft.com/office/powerpoint/2010/main" val="266144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eaLnBrk="1" hangingPunct="1">
              <a:defRPr/>
            </a:pPr>
            <a:r>
              <a:rPr lang="zh-CN" altLang="en-US" dirty="0" smtClean="0">
                <a:ea typeface="+mn-ea"/>
                <a:cs typeface="+mn-cs"/>
              </a:rPr>
              <a:t>也被称作应用级网关</a:t>
            </a:r>
            <a:endParaRPr lang="en-US" altLang="zh-CN" dirty="0" smtClean="0">
              <a:ea typeface="+mn-ea"/>
              <a:cs typeface="+mn-cs"/>
            </a:endParaRPr>
          </a:p>
          <a:p>
            <a:pPr eaLnBrk="1" hangingPunct="1">
              <a:defRPr/>
            </a:pPr>
            <a:r>
              <a:rPr lang="en-AU" dirty="0" err="1" smtClean="0">
                <a:ea typeface="+mn-ea"/>
                <a:cs typeface="+mn-cs"/>
              </a:rPr>
              <a:t>每个服务需要单独的代理</a:t>
            </a:r>
            <a:r>
              <a:rPr lang="zh-CN" altLang="en-US" dirty="0" smtClean="0">
                <a:ea typeface="+mn-ea"/>
                <a:cs typeface="+mn-cs"/>
              </a:rPr>
              <a:t>服务</a:t>
            </a:r>
            <a:endParaRPr lang="en-AU" dirty="0" smtClean="0">
              <a:ea typeface="+mn-ea"/>
              <a:cs typeface="+mn-cs"/>
            </a:endParaRPr>
          </a:p>
          <a:p>
            <a:pPr marL="0" lvl="1" indent="0" eaLnBrk="1" hangingPunct="1">
              <a:buClr>
                <a:schemeClr val="folHlink"/>
              </a:buClr>
              <a:buSzPct val="60000"/>
              <a:defRPr/>
            </a:pPr>
            <a:r>
              <a:rPr lang="zh-CN" altLang="en-US" sz="3200" b="1" dirty="0" smtClean="0"/>
              <a:t>应用级网关</a:t>
            </a:r>
            <a:r>
              <a:rPr lang="en-AU" altLang="zh-CN" sz="3200" b="1" dirty="0" err="1" smtClean="0"/>
              <a:t>可以在应用程序级别记录</a:t>
            </a:r>
            <a:r>
              <a:rPr lang="en-AU" altLang="zh-CN" sz="3200" b="1" dirty="0"/>
              <a:t>/</a:t>
            </a:r>
            <a:r>
              <a:rPr lang="en-AU" altLang="zh-CN" sz="3200" b="1" dirty="0" err="1"/>
              <a:t>审核流量</a:t>
            </a:r>
            <a:endParaRPr lang="en-AU" altLang="zh-CN" sz="3200" b="1" dirty="0"/>
          </a:p>
          <a:p>
            <a:pPr eaLnBrk="1" hangingPunct="1">
              <a:defRPr/>
            </a:pP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93890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5" descr="Ch20. Firewall Types.pdf                                       002F6F4DMacintosh HD                   B83AE914:"/>
          <p:cNvPicPr>
            <a:picLocks noChangeAspect="1" noChangeArrowheads="1"/>
          </p:cNvPicPr>
          <p:nvPr/>
        </p:nvPicPr>
        <p:blipFill>
          <a:blip r:embed="rId3"/>
          <a:srcRect l="9265" t="32216" r="9265" b="42955"/>
          <a:stretch>
            <a:fillRect/>
          </a:stretch>
        </p:blipFill>
        <p:spPr bwMode="auto">
          <a:xfrm>
            <a:off x="1651000" y="4114800"/>
            <a:ext cx="6860250" cy="2489200"/>
          </a:xfrm>
          <a:prstGeom prst="rect">
            <a:avLst/>
          </a:prstGeom>
          <a:noFill/>
          <a:ln w="9525">
            <a:noFill/>
            <a:miter lim="800000"/>
            <a:headEnd/>
            <a:tailEnd/>
          </a:ln>
        </p:spPr>
      </p:pic>
      <p:pic>
        <p:nvPicPr>
          <p:cNvPr id="38916" name="Picture 4"/>
          <p:cNvPicPr>
            <a:picLocks noChangeAspect="1"/>
          </p:cNvPicPr>
          <p:nvPr/>
        </p:nvPicPr>
        <p:blipFill>
          <a:blip r:embed="rId4"/>
          <a:srcRect/>
          <a:stretch>
            <a:fillRect/>
          </a:stretch>
        </p:blipFill>
        <p:spPr bwMode="auto">
          <a:xfrm>
            <a:off x="3136900" y="1447800"/>
            <a:ext cx="3742267" cy="2578100"/>
          </a:xfrm>
          <a:prstGeom prst="rect">
            <a:avLst/>
          </a:prstGeom>
          <a:noFill/>
          <a:ln w="9525">
            <a:noFill/>
            <a:miter lim="800000"/>
            <a:headEnd/>
            <a:tailEnd/>
          </a:ln>
        </p:spPr>
      </p:pic>
      <p:sp>
        <p:nvSpPr>
          <p:cNvPr id="5"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4.2.1 </a:t>
            </a:r>
            <a:r>
              <a:rPr lang="zh-CN" altLang="en-US" dirty="0" smtClean="0">
                <a:latin typeface="+mn-ea"/>
                <a:ea typeface="+mn-ea"/>
              </a:rPr>
              <a:t>应用级代理</a:t>
            </a:r>
            <a:endParaRPr lang="en-US" dirty="0" smtClean="0">
              <a:latin typeface="+mn-ea"/>
              <a:ea typeface="+mn-ea"/>
            </a:endParaRPr>
          </a:p>
        </p:txBody>
      </p:sp>
    </p:spTree>
    <p:extLst>
      <p:ext uri="{BB962C8B-B14F-4D97-AF65-F5344CB8AC3E}">
        <p14:creationId xmlns:p14="http://schemas.microsoft.com/office/powerpoint/2010/main" val="514861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95300" y="1676400"/>
            <a:ext cx="8915400" cy="4953000"/>
          </a:xfrm>
        </p:spPr>
        <p:txBody>
          <a:bodyPr/>
          <a:lstStyle/>
          <a:p>
            <a:pPr eaLnBrk="1" hangingPunct="1">
              <a:defRPr/>
            </a:pPr>
            <a:r>
              <a:rPr lang="zh-CN" altLang="en-US" dirty="0" smtClean="0">
                <a:ea typeface="+mn-ea"/>
                <a:cs typeface="+mn-cs"/>
              </a:rPr>
              <a:t>也被称作电路层网关，工作在</a:t>
            </a:r>
            <a:r>
              <a:rPr lang="en-US" altLang="zh-CN" dirty="0" smtClean="0">
                <a:ea typeface="+mn-ea"/>
                <a:cs typeface="+mn-cs"/>
              </a:rPr>
              <a:t>OSI</a:t>
            </a:r>
            <a:r>
              <a:rPr lang="zh-CN" altLang="en-US" dirty="0" smtClean="0">
                <a:ea typeface="+mn-ea"/>
                <a:cs typeface="+mn-cs"/>
              </a:rPr>
              <a:t>模型的</a:t>
            </a:r>
            <a:r>
              <a:rPr lang="zh-CN" altLang="en-US" dirty="0" smtClean="0">
                <a:solidFill>
                  <a:srgbClr val="FF0000"/>
                </a:solidFill>
                <a:ea typeface="+mn-ea"/>
                <a:cs typeface="+mn-cs"/>
              </a:rPr>
              <a:t>会话层</a:t>
            </a:r>
            <a:r>
              <a:rPr lang="zh-CN" altLang="en-US" dirty="0" smtClean="0">
                <a:ea typeface="+mn-ea"/>
                <a:cs typeface="+mn-cs"/>
              </a:rPr>
              <a:t>，维护一张合法的会话连接表，进行会话层过滤。一旦认为会话合法，就为双方</a:t>
            </a:r>
            <a:r>
              <a:rPr lang="zh-CN" altLang="en-US" dirty="0" smtClean="0">
                <a:ea typeface="+mn-ea"/>
                <a:cs typeface="+mn-cs"/>
              </a:rPr>
              <a:t>建立连接，</a:t>
            </a:r>
            <a:r>
              <a:rPr lang="zh-CN" altLang="en-US" dirty="0" smtClean="0">
                <a:ea typeface="+mn-ea"/>
                <a:cs typeface="+mn-cs"/>
              </a:rPr>
              <a:t>之后就作为数据的中转站，不再进行审查。</a:t>
            </a:r>
            <a:endParaRPr lang="en-AU" dirty="0">
              <a:ea typeface="+mn-ea"/>
              <a:cs typeface="+mn-cs"/>
            </a:endParaRPr>
          </a:p>
        </p:txBody>
      </p:sp>
      <p:sp>
        <p:nvSpPr>
          <p:cNvPr id="4" name="Rectangle 2"/>
          <p:cNvSpPr txBox="1">
            <a:spLocks noChangeArrowheads="1"/>
          </p:cNvSpPr>
          <p:nvPr/>
        </p:nvSpPr>
        <p:spPr bwMode="auto">
          <a:xfrm>
            <a:off x="1712640" y="457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4.2.2 </a:t>
            </a:r>
            <a:r>
              <a:rPr lang="zh-CN" altLang="en-US" dirty="0" smtClean="0">
                <a:latin typeface="+mn-ea"/>
                <a:ea typeface="+mn-ea"/>
              </a:rPr>
              <a:t>电路级代理</a:t>
            </a:r>
            <a:endParaRPr lang="en-US" dirty="0" smtClean="0">
              <a:latin typeface="+mn-ea"/>
              <a:ea typeface="+mn-ea"/>
            </a:endParaRPr>
          </a:p>
        </p:txBody>
      </p:sp>
    </p:spTree>
    <p:extLst>
      <p:ext uri="{BB962C8B-B14F-4D97-AF65-F5344CB8AC3E}">
        <p14:creationId xmlns:p14="http://schemas.microsoft.com/office/powerpoint/2010/main" val="4155516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en-AU" altLang="zh-CN" dirty="0" err="1" smtClean="0"/>
              <a:t>传统的包过滤不检查更高一层的语境</a:t>
            </a:r>
            <a:endParaRPr lang="en-AU" altLang="zh-CN" dirty="0" smtClean="0"/>
          </a:p>
          <a:p>
            <a:pPr lvl="1" eaLnBrk="1" hangingPunct="1">
              <a:lnSpc>
                <a:spcPct val="90000"/>
              </a:lnSpc>
            </a:pPr>
            <a:r>
              <a:rPr lang="en-AU" altLang="zh-CN" dirty="0" err="1" smtClean="0"/>
              <a:t>即匹配返回包和外向流</a:t>
            </a:r>
            <a:endParaRPr lang="en-AU" altLang="zh-CN" dirty="0" smtClean="0"/>
          </a:p>
          <a:p>
            <a:pPr eaLnBrk="1" hangingPunct="1">
              <a:lnSpc>
                <a:spcPct val="90000"/>
              </a:lnSpc>
            </a:pPr>
            <a:r>
              <a:rPr lang="zh-CN" altLang="en-US" dirty="0" smtClean="0"/>
              <a:t>状态</a:t>
            </a:r>
            <a:r>
              <a:rPr lang="zh-CN" altLang="en-US" dirty="0" smtClean="0"/>
              <a:t>检测型防火墙扩展了包过滤防火墙，跟踪每个通过</a:t>
            </a:r>
            <a:r>
              <a:rPr lang="en-US" altLang="zh-CN" dirty="0" smtClean="0"/>
              <a:t>TCP</a:t>
            </a:r>
            <a:r>
              <a:rPr lang="zh-CN" altLang="en-US" dirty="0" smtClean="0"/>
              <a:t>连接的状态，将属于同一连接的所有包作为一个整体的数据流看待。</a:t>
            </a:r>
            <a:endParaRPr lang="en-AU" altLang="zh-CN" dirty="0" smtClean="0"/>
          </a:p>
          <a:p>
            <a:pPr lvl="1" eaLnBrk="1" hangingPunct="1">
              <a:lnSpc>
                <a:spcPct val="90000"/>
              </a:lnSpc>
            </a:pPr>
            <a:r>
              <a:rPr lang="en-US" dirty="0" err="1" smtClean="0"/>
              <a:t>跟踪客户机服务器会话</a:t>
            </a:r>
            <a:endParaRPr lang="en-US" dirty="0" smtClean="0"/>
          </a:p>
          <a:p>
            <a:pPr lvl="1" eaLnBrk="1" hangingPunct="1">
              <a:lnSpc>
                <a:spcPct val="90000"/>
              </a:lnSpc>
            </a:pPr>
            <a:r>
              <a:rPr lang="en-US" dirty="0" err="1" smtClean="0"/>
              <a:t>检查每个包是否有效属于一个</a:t>
            </a:r>
            <a:r>
              <a:rPr lang="zh-CN" altLang="en-US" dirty="0" smtClean="0"/>
              <a:t>会话</a:t>
            </a:r>
            <a:endParaRPr lang="en-US" dirty="0" smtClean="0"/>
          </a:p>
          <a:p>
            <a:pPr eaLnBrk="1" hangingPunct="1">
              <a:lnSpc>
                <a:spcPct val="90000"/>
              </a:lnSpc>
            </a:pPr>
            <a:r>
              <a:rPr lang="en-AU" altLang="zh-CN" dirty="0" err="1" smtClean="0"/>
              <a:t>因此，能够</a:t>
            </a:r>
            <a:r>
              <a:rPr lang="zh-CN" altLang="en-AU" dirty="0" smtClean="0">
                <a:ea typeface="宋体" panose="02010600030101010101" pitchFamily="2" charset="-122"/>
              </a:rPr>
              <a:t>在上下文中</a:t>
            </a:r>
            <a:r>
              <a:rPr lang="en-AU" altLang="zh-CN" dirty="0" err="1" smtClean="0"/>
              <a:t>更好地检测</a:t>
            </a:r>
            <a:r>
              <a:rPr lang="zh-CN" altLang="en-AU" dirty="0" smtClean="0">
                <a:ea typeface="宋体" panose="02010600030101010101" pitchFamily="2" charset="-122"/>
              </a:rPr>
              <a:t>伪造</a:t>
            </a:r>
            <a:r>
              <a:rPr lang="en-AU" altLang="zh-CN" dirty="0" smtClean="0"/>
              <a:t>包</a:t>
            </a:r>
          </a:p>
          <a:p>
            <a:pPr eaLnBrk="1" hangingPunct="1">
              <a:lnSpc>
                <a:spcPct val="90000"/>
              </a:lnSpc>
            </a:pPr>
            <a:r>
              <a:rPr lang="en-AU" altLang="zh-CN" dirty="0" err="1" smtClean="0"/>
              <a:t>甚至可能检查有限的应用程序数据</a:t>
            </a:r>
            <a:endParaRPr lang="en-AU" altLang="zh-CN" dirty="0" smtClean="0"/>
          </a:p>
        </p:txBody>
      </p:sp>
      <p:sp>
        <p:nvSpPr>
          <p:cNvPr id="4" name="Rectangle 2"/>
          <p:cNvSpPr txBox="1">
            <a:spLocks noChangeArrowheads="1"/>
          </p:cNvSpPr>
          <p:nvPr/>
        </p:nvSpPr>
        <p:spPr bwMode="auto">
          <a:xfrm>
            <a:off x="992560" y="476672"/>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4.3 </a:t>
            </a:r>
            <a:r>
              <a:rPr lang="zh-CN" altLang="en-US" dirty="0" smtClean="0">
                <a:latin typeface="+mn-ea"/>
                <a:ea typeface="+mn-ea"/>
              </a:rPr>
              <a:t>状态检测型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zh-CN" altLang="en-US" dirty="0" smtClean="0"/>
              <a:t>网络地址转换（</a:t>
            </a:r>
            <a:r>
              <a:rPr lang="en-US" altLang="zh-CN" dirty="0" smtClean="0"/>
              <a:t>NAT</a:t>
            </a:r>
            <a:r>
              <a:rPr lang="zh-CN" altLang="en-US" dirty="0" smtClean="0"/>
              <a:t>）就是使用两套</a:t>
            </a:r>
            <a:r>
              <a:rPr lang="en-US" altLang="zh-CN" dirty="0" smtClean="0"/>
              <a:t>IP</a:t>
            </a:r>
            <a:r>
              <a:rPr lang="zh-CN" altLang="en-US" dirty="0" smtClean="0"/>
              <a:t>地址：内部</a:t>
            </a:r>
            <a:r>
              <a:rPr lang="en-US" altLang="zh-CN" dirty="0" smtClean="0"/>
              <a:t>IP</a:t>
            </a:r>
            <a:r>
              <a:rPr lang="zh-CN" altLang="en-US" dirty="0" smtClean="0"/>
              <a:t>地址（私有</a:t>
            </a:r>
            <a:r>
              <a:rPr lang="en-US" altLang="zh-CN" dirty="0" smtClean="0"/>
              <a:t>IP</a:t>
            </a:r>
            <a:r>
              <a:rPr lang="zh-CN" altLang="en-US" dirty="0" smtClean="0"/>
              <a:t>地址）和外部</a:t>
            </a:r>
            <a:r>
              <a:rPr lang="en-US" altLang="zh-CN" dirty="0" smtClean="0"/>
              <a:t>IP</a:t>
            </a:r>
            <a:r>
              <a:rPr lang="zh-CN" altLang="en-US" dirty="0" smtClean="0"/>
              <a:t>地址（公共</a:t>
            </a:r>
            <a:r>
              <a:rPr lang="en-US" altLang="zh-CN" dirty="0" smtClean="0"/>
              <a:t>IP</a:t>
            </a:r>
            <a:r>
              <a:rPr lang="zh-CN" altLang="en-US" dirty="0" smtClean="0"/>
              <a:t>地址）。</a:t>
            </a:r>
            <a:endParaRPr lang="en-US" altLang="zh-CN" dirty="0" smtClean="0"/>
          </a:p>
          <a:p>
            <a:pPr eaLnBrk="1" hangingPunct="1">
              <a:lnSpc>
                <a:spcPct val="90000"/>
              </a:lnSpc>
            </a:pPr>
            <a:r>
              <a:rPr lang="zh-CN" altLang="en-US" dirty="0" smtClean="0"/>
              <a:t>私有</a:t>
            </a:r>
            <a:r>
              <a:rPr lang="en-US" altLang="zh-CN" dirty="0" smtClean="0"/>
              <a:t>IP</a:t>
            </a:r>
            <a:r>
              <a:rPr lang="zh-CN" altLang="en-US" dirty="0" smtClean="0"/>
              <a:t>地址块：</a:t>
            </a:r>
            <a:endParaRPr lang="en-US" altLang="zh-CN" dirty="0" smtClean="0"/>
          </a:p>
          <a:p>
            <a:pPr eaLnBrk="1" hangingPunct="1">
              <a:lnSpc>
                <a:spcPct val="90000"/>
              </a:lnSpc>
            </a:pPr>
            <a:r>
              <a:rPr lang="en-US" altLang="zh-CN" dirty="0" smtClean="0"/>
              <a:t>A</a:t>
            </a:r>
            <a:r>
              <a:rPr lang="zh-CN" altLang="en-US" dirty="0" smtClean="0"/>
              <a:t>类：</a:t>
            </a:r>
            <a:r>
              <a:rPr lang="en-US" altLang="zh-CN" dirty="0" smtClean="0"/>
              <a:t>10.0.0.0~10.255.255.255</a:t>
            </a:r>
          </a:p>
          <a:p>
            <a:pPr eaLnBrk="1" hangingPunct="1">
              <a:lnSpc>
                <a:spcPct val="90000"/>
              </a:lnSpc>
            </a:pPr>
            <a:r>
              <a:rPr lang="en-AU" altLang="zh-CN" dirty="0" smtClean="0"/>
              <a:t>B</a:t>
            </a:r>
            <a:r>
              <a:rPr lang="zh-CN" altLang="en-US" dirty="0" smtClean="0"/>
              <a:t>类：</a:t>
            </a:r>
            <a:r>
              <a:rPr lang="en-US" altLang="zh-CN" dirty="0" smtClean="0"/>
              <a:t>172.16.0.0~172.31.0.0</a:t>
            </a:r>
          </a:p>
          <a:p>
            <a:pPr eaLnBrk="1" hangingPunct="1">
              <a:lnSpc>
                <a:spcPct val="90000"/>
              </a:lnSpc>
            </a:pPr>
            <a:r>
              <a:rPr lang="en-US" altLang="zh-CN" dirty="0" smtClean="0"/>
              <a:t>C</a:t>
            </a:r>
            <a:r>
              <a:rPr lang="zh-CN" altLang="en-US" dirty="0" smtClean="0"/>
              <a:t>类：</a:t>
            </a:r>
            <a:r>
              <a:rPr lang="en-US" altLang="zh-CN" dirty="0" smtClean="0"/>
              <a:t>192.168.0.0~192.168.255.255</a:t>
            </a:r>
            <a:endParaRPr lang="en-AU"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231852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95300" y="1371600"/>
            <a:ext cx="8915400" cy="5105400"/>
          </a:xfrm>
        </p:spPr>
        <p:txBody>
          <a:bodyPr/>
          <a:lstStyle/>
          <a:p>
            <a:pPr eaLnBrk="1" hangingPunct="1">
              <a:lnSpc>
                <a:spcPct val="90000"/>
              </a:lnSpc>
            </a:pPr>
            <a:r>
              <a:rPr lang="zh-CN" altLang="en-US" dirty="0" smtClean="0"/>
              <a:t>基本</a:t>
            </a:r>
            <a:r>
              <a:rPr lang="en-US" altLang="zh-CN" dirty="0" smtClean="0"/>
              <a:t>NAT</a:t>
            </a:r>
            <a:r>
              <a:rPr lang="zh-CN" altLang="en-US" dirty="0" smtClean="0"/>
              <a:t>的实现包括两种方法：</a:t>
            </a:r>
            <a:endParaRPr lang="en-US" altLang="zh-CN" dirty="0"/>
          </a:p>
          <a:p>
            <a:pPr eaLnBrk="1" hangingPunct="1">
              <a:lnSpc>
                <a:spcPct val="90000"/>
              </a:lnSpc>
            </a:pPr>
            <a:r>
              <a:rPr lang="zh-CN" altLang="en-US" dirty="0" smtClean="0"/>
              <a:t>静态</a:t>
            </a:r>
            <a:r>
              <a:rPr lang="en-US" altLang="zh-CN" dirty="0" smtClean="0"/>
              <a:t>NAT:</a:t>
            </a:r>
            <a:r>
              <a:rPr lang="zh-CN" altLang="en-US" dirty="0" smtClean="0"/>
              <a:t>私有</a:t>
            </a:r>
            <a:r>
              <a:rPr lang="en-US" altLang="zh-CN" dirty="0" smtClean="0"/>
              <a:t>IP</a:t>
            </a:r>
            <a:r>
              <a:rPr lang="zh-CN" altLang="en-US" dirty="0" smtClean="0"/>
              <a:t>地址与公共</a:t>
            </a:r>
            <a:r>
              <a:rPr lang="en-US" altLang="zh-CN" dirty="0" smtClean="0"/>
              <a:t>IP</a:t>
            </a:r>
            <a:r>
              <a:rPr lang="zh-CN" altLang="en-US" dirty="0" smtClean="0"/>
              <a:t>地址具有一对一关系。</a:t>
            </a:r>
            <a:endParaRPr lang="en-US" altLang="zh-CN" dirty="0" smtClean="0"/>
          </a:p>
          <a:p>
            <a:pPr eaLnBrk="1" hangingPunct="1">
              <a:lnSpc>
                <a:spcPct val="90000"/>
              </a:lnSpc>
            </a:pPr>
            <a:r>
              <a:rPr lang="zh-CN" altLang="en-US" dirty="0" smtClean="0"/>
              <a:t>动态</a:t>
            </a:r>
            <a:r>
              <a:rPr lang="en-US" altLang="zh-CN" dirty="0" smtClean="0"/>
              <a:t>NAT:</a:t>
            </a:r>
            <a:r>
              <a:rPr lang="zh-CN" altLang="en-US" dirty="0"/>
              <a:t>私有</a:t>
            </a:r>
            <a:r>
              <a:rPr lang="en-US" altLang="zh-CN" dirty="0"/>
              <a:t>IP</a:t>
            </a:r>
            <a:r>
              <a:rPr lang="zh-CN" altLang="en-US" dirty="0"/>
              <a:t>地址与公共</a:t>
            </a:r>
            <a:r>
              <a:rPr lang="en-US" altLang="zh-CN" dirty="0"/>
              <a:t>IP</a:t>
            </a:r>
            <a:r>
              <a:rPr lang="zh-CN" altLang="en-US" dirty="0"/>
              <a:t>地址</a:t>
            </a:r>
            <a:r>
              <a:rPr lang="zh-CN" altLang="en-US" dirty="0" smtClean="0"/>
              <a:t>具有动态（临时）一对一</a:t>
            </a:r>
            <a:r>
              <a:rPr lang="zh-CN" altLang="en-US" dirty="0"/>
              <a:t>关系</a:t>
            </a:r>
            <a:r>
              <a:rPr lang="zh-CN" altLang="en-US" dirty="0" smtClean="0"/>
              <a:t>。全局地址放入</a:t>
            </a:r>
            <a:r>
              <a:rPr lang="en-US" altLang="zh-CN" dirty="0" smtClean="0"/>
              <a:t>NAT</a:t>
            </a:r>
            <a:r>
              <a:rPr lang="zh-CN" altLang="en-US" dirty="0" smtClean="0"/>
              <a:t>池。</a:t>
            </a:r>
            <a:endParaRPr lang="en-US" altLang="zh-CN" dirty="0" smtClean="0"/>
          </a:p>
          <a:p>
            <a:pPr eaLnBrk="1" hangingPunct="1">
              <a:lnSpc>
                <a:spcPct val="90000"/>
              </a:lnSpc>
            </a:pPr>
            <a:endParaRPr lang="en-US" altLang="zh-CN" dirty="0"/>
          </a:p>
          <a:p>
            <a:pPr eaLnBrk="1" hangingPunct="1">
              <a:lnSpc>
                <a:spcPct val="90000"/>
              </a:lnSpc>
            </a:pPr>
            <a:r>
              <a:rPr lang="zh-CN" altLang="en-US" dirty="0" smtClean="0"/>
              <a:t>网络地址端口转换（</a:t>
            </a:r>
            <a:r>
              <a:rPr lang="en-US" altLang="zh-CN" dirty="0" smtClean="0"/>
              <a:t>NAPT)</a:t>
            </a:r>
            <a:r>
              <a:rPr lang="zh-CN" altLang="en-US" dirty="0" smtClean="0"/>
              <a:t>：将内部地址映射到外部网络</a:t>
            </a:r>
            <a:r>
              <a:rPr lang="en-US" altLang="zh-CN" dirty="0" smtClean="0"/>
              <a:t>IP</a:t>
            </a:r>
            <a:r>
              <a:rPr lang="zh-CN" altLang="en-US" dirty="0" smtClean="0"/>
              <a:t>地址的不同端口上。</a:t>
            </a:r>
            <a:endParaRPr lang="en-US" altLang="zh-CN" dirty="0" smtClean="0"/>
          </a:p>
        </p:txBody>
      </p:sp>
      <p:sp>
        <p:nvSpPr>
          <p:cNvPr id="4" name="Rectangle 2"/>
          <p:cNvSpPr txBox="1">
            <a:spLocks noChangeArrowheads="1"/>
          </p:cNvSpPr>
          <p:nvPr/>
        </p:nvSpPr>
        <p:spPr bwMode="auto">
          <a:xfrm>
            <a:off x="992560" y="476672"/>
            <a:ext cx="698477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pPr eaLnBrk="1" hangingPunct="1"/>
            <a:r>
              <a:rPr lang="en-US" altLang="zh-CN" dirty="0" smtClean="0">
                <a:latin typeface="+mn-ea"/>
                <a:ea typeface="+mn-ea"/>
              </a:rPr>
              <a:t>4.4 </a:t>
            </a:r>
            <a:r>
              <a:rPr lang="zh-CN" altLang="en-US" dirty="0" smtClean="0">
                <a:latin typeface="+mn-ea"/>
                <a:ea typeface="+mn-ea"/>
              </a:rPr>
              <a:t>网络地址转换型</a:t>
            </a:r>
            <a:r>
              <a:rPr lang="en-US" altLang="zh-CN" dirty="0" err="1" smtClean="0">
                <a:latin typeface="+mn-ea"/>
                <a:ea typeface="+mn-ea"/>
              </a:rPr>
              <a:t>防火墙</a:t>
            </a:r>
            <a:endParaRPr lang="en-US" dirty="0" smtClean="0">
              <a:latin typeface="+mn-ea"/>
              <a:ea typeface="+mn-ea"/>
            </a:endParaRPr>
          </a:p>
        </p:txBody>
      </p:sp>
    </p:spTree>
    <p:extLst>
      <p:ext uri="{BB962C8B-B14F-4D97-AF65-F5344CB8AC3E}">
        <p14:creationId xmlns:p14="http://schemas.microsoft.com/office/powerpoint/2010/main" val="4043747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5</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的工作模式</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zh-CN" altLang="en-US" dirty="0" smtClean="0"/>
              <a:t>防火墙的工作模式包括</a:t>
            </a:r>
            <a:r>
              <a:rPr lang="en-US" altLang="zh-CN" dirty="0" smtClean="0"/>
              <a:t>3</a:t>
            </a:r>
            <a:r>
              <a:rPr lang="zh-CN" altLang="en-US" dirty="0" smtClean="0"/>
              <a:t>种</a:t>
            </a:r>
            <a:endParaRPr lang="en-US" altLang="zh-CN" dirty="0" smtClean="0"/>
          </a:p>
          <a:p>
            <a:pPr marL="514350" indent="-514350" eaLnBrk="1" hangingPunct="1">
              <a:buFont typeface="+mj-ea"/>
              <a:buAutoNum type="circleNumDbPlain"/>
              <a:defRPr/>
            </a:pPr>
            <a:r>
              <a:rPr lang="zh-CN" altLang="en-US" dirty="0" smtClean="0"/>
              <a:t>路由模式</a:t>
            </a:r>
            <a:endParaRPr lang="en-US" altLang="zh-CN" dirty="0" smtClean="0"/>
          </a:p>
          <a:p>
            <a:pPr eaLnBrk="1" hangingPunct="1">
              <a:defRPr/>
            </a:pPr>
            <a:r>
              <a:rPr lang="zh-CN" altLang="en-US" dirty="0" smtClean="0"/>
              <a:t>防火墙以第</a:t>
            </a:r>
            <a:r>
              <a:rPr lang="en-US" altLang="zh-CN" dirty="0" smtClean="0"/>
              <a:t>3</a:t>
            </a:r>
            <a:r>
              <a:rPr lang="zh-CN" altLang="en-US" dirty="0" smtClean="0"/>
              <a:t>层对外连接（接口具有</a:t>
            </a:r>
            <a:r>
              <a:rPr lang="en-US" altLang="zh-CN" dirty="0" smtClean="0"/>
              <a:t>IP</a:t>
            </a:r>
            <a:r>
              <a:rPr lang="zh-CN" altLang="en-US" dirty="0" smtClean="0"/>
              <a:t>地址）。</a:t>
            </a:r>
            <a:endParaRPr lang="en-US" altLang="zh-CN" dirty="0" smtClean="0"/>
          </a:p>
          <a:p>
            <a:pPr marL="514350" indent="-514350" eaLnBrk="1" hangingPunct="1">
              <a:buFont typeface="+mj-ea"/>
              <a:buAutoNum type="circleNumDbPlain" startAt="2"/>
              <a:defRPr/>
            </a:pPr>
            <a:r>
              <a:rPr lang="zh-CN" altLang="en-US" dirty="0" smtClean="0"/>
              <a:t>透明模式</a:t>
            </a:r>
            <a:endParaRPr lang="en-US" altLang="zh-CN" dirty="0" smtClean="0"/>
          </a:p>
          <a:p>
            <a:pPr eaLnBrk="1" hangingPunct="1">
              <a:defRPr/>
            </a:pPr>
            <a:r>
              <a:rPr lang="zh-CN" altLang="en-US" dirty="0"/>
              <a:t>防火墙以</a:t>
            </a:r>
            <a:r>
              <a:rPr lang="zh-CN" altLang="en-US" dirty="0" smtClean="0"/>
              <a:t>第</a:t>
            </a:r>
            <a:r>
              <a:rPr lang="en-US" altLang="zh-CN" dirty="0" smtClean="0"/>
              <a:t>2</a:t>
            </a:r>
            <a:r>
              <a:rPr lang="zh-CN" altLang="en-US" dirty="0" smtClean="0"/>
              <a:t>层</a:t>
            </a:r>
            <a:r>
              <a:rPr lang="zh-CN" altLang="en-US" dirty="0"/>
              <a:t>对外连接（</a:t>
            </a:r>
            <a:r>
              <a:rPr lang="zh-CN" altLang="en-US" dirty="0" smtClean="0"/>
              <a:t>接口无</a:t>
            </a:r>
            <a:r>
              <a:rPr lang="en-US" altLang="zh-CN" dirty="0" smtClean="0"/>
              <a:t>IP</a:t>
            </a:r>
            <a:r>
              <a:rPr lang="zh-CN" altLang="en-US" dirty="0"/>
              <a:t>地址</a:t>
            </a:r>
            <a:r>
              <a:rPr lang="zh-CN" altLang="en-US" dirty="0" smtClean="0"/>
              <a:t>）。</a:t>
            </a:r>
            <a:endParaRPr lang="en-US" altLang="zh-CN" dirty="0" smtClean="0"/>
          </a:p>
          <a:p>
            <a:pPr marL="514350" indent="-514350" eaLnBrk="1" hangingPunct="1">
              <a:buFont typeface="+mj-ea"/>
              <a:buAutoNum type="circleNumDbPlain" startAt="3"/>
              <a:defRPr/>
            </a:pPr>
            <a:r>
              <a:rPr lang="zh-CN" altLang="en-US" dirty="0" smtClean="0"/>
              <a:t>混合模式</a:t>
            </a:r>
            <a:endParaRPr lang="en-US" altLang="zh-CN" dirty="0" smtClean="0"/>
          </a:p>
          <a:p>
            <a:pPr eaLnBrk="1" hangingPunct="1">
              <a:defRPr/>
            </a:pPr>
            <a:r>
              <a:rPr lang="zh-CN" altLang="en-US" dirty="0" smtClean="0"/>
              <a:t>若防火墙既存在工作在路由模式的接口也存在工作在透明模式的接口。</a:t>
            </a:r>
            <a:endParaRPr lang="en-AU" dirty="0"/>
          </a:p>
        </p:txBody>
      </p:sp>
    </p:spTree>
    <p:extLst>
      <p:ext uri="{BB962C8B-B14F-4D97-AF65-F5344CB8AC3E}">
        <p14:creationId xmlns:p14="http://schemas.microsoft.com/office/powerpoint/2010/main" val="116801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6</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的部署</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lnSpc>
                <a:spcPct val="140000"/>
              </a:lnSpc>
              <a:buFont typeface="+mj-ea"/>
              <a:buAutoNum type="circleNumDbPlain"/>
            </a:pPr>
            <a:r>
              <a:rPr lang="zh-CN" altLang="en-US" dirty="0" smtClean="0">
                <a:latin typeface="+mn-ea"/>
              </a:rPr>
              <a:t>屏蔽路由器和屏蔽主机</a:t>
            </a:r>
            <a:r>
              <a:rPr lang="en-US" altLang="zh-CN" dirty="0" smtClean="0">
                <a:latin typeface="+mn-ea"/>
              </a:rPr>
              <a:t>(</a:t>
            </a:r>
            <a:r>
              <a:rPr lang="en-US" altLang="zh-CN" dirty="0">
                <a:latin typeface="+mn-ea"/>
              </a:rPr>
              <a:t>Screened Host </a:t>
            </a:r>
            <a:r>
              <a:rPr lang="en-US" altLang="zh-CN" dirty="0" smtClean="0">
                <a:latin typeface="+mn-ea"/>
              </a:rPr>
              <a:t>)</a:t>
            </a:r>
          </a:p>
          <a:p>
            <a:pPr marL="514350" indent="-514350">
              <a:lnSpc>
                <a:spcPct val="140000"/>
              </a:lnSpc>
              <a:buFont typeface="+mj-ea"/>
              <a:buAutoNum type="circleNumDbPlain"/>
            </a:pPr>
            <a:r>
              <a:rPr lang="zh-CN" altLang="en-US" dirty="0">
                <a:latin typeface="+mn-ea"/>
              </a:rPr>
              <a:t>双宿</a:t>
            </a:r>
            <a:r>
              <a:rPr lang="en-US" altLang="zh-CN" dirty="0">
                <a:latin typeface="+mn-ea"/>
              </a:rPr>
              <a:t>/</a:t>
            </a:r>
            <a:r>
              <a:rPr lang="zh-CN" altLang="en-US" dirty="0">
                <a:latin typeface="+mn-ea"/>
              </a:rPr>
              <a:t>多</a:t>
            </a:r>
            <a:r>
              <a:rPr lang="zh-CN" altLang="en-US" dirty="0" smtClean="0">
                <a:latin typeface="+mn-ea"/>
              </a:rPr>
              <a:t>宿主机</a:t>
            </a:r>
            <a:r>
              <a:rPr lang="en-US" altLang="zh-CN" dirty="0" smtClean="0">
                <a:latin typeface="+mn-ea"/>
              </a:rPr>
              <a:t>(</a:t>
            </a:r>
            <a:r>
              <a:rPr lang="en-US" altLang="zh-CN" dirty="0">
                <a:latin typeface="+mn-ea"/>
              </a:rPr>
              <a:t>Dual-Homed /Multi-Homed Host Firewall</a:t>
            </a:r>
            <a:r>
              <a:rPr lang="en-US" altLang="zh-CN" dirty="0" smtClean="0">
                <a:latin typeface="+mn-ea"/>
              </a:rPr>
              <a:t>)</a:t>
            </a:r>
          </a:p>
          <a:p>
            <a:pPr marL="514350" indent="-514350">
              <a:lnSpc>
                <a:spcPct val="140000"/>
              </a:lnSpc>
              <a:buFont typeface="+mj-ea"/>
              <a:buAutoNum type="circleNumDbPlain"/>
            </a:pPr>
            <a:r>
              <a:rPr lang="zh-CN" altLang="en-US" dirty="0" smtClean="0">
                <a:latin typeface="+mn-ea"/>
              </a:rPr>
              <a:t>堡垒主机（</a:t>
            </a:r>
            <a:r>
              <a:rPr lang="en-US" altLang="zh-CN" dirty="0" smtClean="0">
                <a:latin typeface="+mn-ea"/>
              </a:rPr>
              <a:t>Bastion Host</a:t>
            </a:r>
            <a:r>
              <a:rPr lang="zh-CN" altLang="en-US" dirty="0" smtClean="0">
                <a:latin typeface="+mn-ea"/>
              </a:rPr>
              <a:t>）</a:t>
            </a:r>
            <a:endParaRPr lang="en-US" altLang="zh-CN" dirty="0" smtClean="0">
              <a:latin typeface="+mn-ea"/>
            </a:endParaRPr>
          </a:p>
          <a:p>
            <a:pPr marL="514350" indent="-514350">
              <a:lnSpc>
                <a:spcPct val="140000"/>
              </a:lnSpc>
              <a:buFont typeface="+mj-ea"/>
              <a:buAutoNum type="circleNumDbPlain"/>
            </a:pPr>
            <a:r>
              <a:rPr lang="zh-CN" altLang="en-US" dirty="0" smtClean="0">
                <a:latin typeface="+mn-ea"/>
              </a:rPr>
              <a:t>屏蔽</a:t>
            </a:r>
            <a:r>
              <a:rPr lang="zh-CN" altLang="en-US" dirty="0">
                <a:latin typeface="+mn-ea"/>
              </a:rPr>
              <a:t>子网防火墙</a:t>
            </a:r>
            <a:r>
              <a:rPr lang="en-US" altLang="zh-CN" dirty="0">
                <a:latin typeface="+mn-ea"/>
              </a:rPr>
              <a:t>(Screened Subnet </a:t>
            </a:r>
            <a:r>
              <a:rPr lang="en-US" altLang="zh-CN" dirty="0" smtClean="0">
                <a:latin typeface="+mn-ea"/>
              </a:rPr>
              <a:t>Firewall</a:t>
            </a:r>
            <a:r>
              <a:rPr lang="zh-CN" altLang="en-US" dirty="0" smtClean="0">
                <a:latin typeface="+mn-ea"/>
              </a:rPr>
              <a:t>）</a:t>
            </a:r>
            <a:endParaRPr lang="en-AU" dirty="0">
              <a:latin typeface="+mn-ea"/>
            </a:endParaRPr>
          </a:p>
        </p:txBody>
      </p:sp>
    </p:spTree>
    <p:extLst>
      <p:ext uri="{BB962C8B-B14F-4D97-AF65-F5344CB8AC3E}">
        <p14:creationId xmlns:p14="http://schemas.microsoft.com/office/powerpoint/2010/main" val="221225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marL="514350" indent="-514350" eaLnBrk="1" hangingPunct="1">
              <a:lnSpc>
                <a:spcPct val="90000"/>
              </a:lnSpc>
              <a:buFont typeface="+mj-lt"/>
              <a:buAutoNum type="arabicPeriod"/>
            </a:pPr>
            <a:r>
              <a:rPr lang="zh-CN" altLang="en-US" dirty="0" smtClean="0">
                <a:latin typeface="+mn-ea"/>
              </a:rPr>
              <a:t>什么是防火墙</a:t>
            </a:r>
            <a:endParaRPr lang="en-US" altLang="zh-CN" dirty="0" smtClean="0">
              <a:latin typeface="+mn-ea"/>
            </a:endParaRPr>
          </a:p>
          <a:p>
            <a:pPr marL="514350" indent="-514350" eaLnBrk="1" hangingPunct="1">
              <a:lnSpc>
                <a:spcPct val="90000"/>
              </a:lnSpc>
              <a:buFont typeface="+mj-lt"/>
              <a:buAutoNum type="arabicPeriod"/>
            </a:pPr>
            <a:r>
              <a:rPr lang="zh-CN" altLang="en-US" dirty="0">
                <a:latin typeface="+mn-ea"/>
              </a:rPr>
              <a:t>防火墙</a:t>
            </a:r>
            <a:r>
              <a:rPr lang="zh-CN" altLang="en-US" dirty="0" smtClean="0">
                <a:latin typeface="+mn-ea"/>
              </a:rPr>
              <a:t>的作用</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防火墙的局限</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防火墙的类型</a:t>
            </a:r>
            <a:endParaRPr lang="en-US" altLang="zh-CN" dirty="0" smtClean="0">
              <a:latin typeface="+mn-ea"/>
            </a:endParaRPr>
          </a:p>
          <a:p>
            <a:pPr marL="514350" indent="-514350" eaLnBrk="1" hangingPunct="1">
              <a:lnSpc>
                <a:spcPct val="90000"/>
              </a:lnSpc>
              <a:buFont typeface="+mj-lt"/>
              <a:buAutoNum type="arabicPeriod"/>
            </a:pPr>
            <a:r>
              <a:rPr lang="en-AU" altLang="zh-CN" dirty="0" err="1" smtClean="0">
                <a:latin typeface="+mn-ea"/>
              </a:rPr>
              <a:t>防火墙</a:t>
            </a:r>
            <a:r>
              <a:rPr lang="zh-CN" altLang="en-US" dirty="0" smtClean="0">
                <a:latin typeface="+mn-ea"/>
              </a:rPr>
              <a:t>的工作模式</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防火墙的部署</a:t>
            </a:r>
            <a:endParaRPr lang="en-US" altLang="zh-CN" dirty="0" smtClean="0">
              <a:latin typeface="+mn-ea"/>
            </a:endParaRPr>
          </a:p>
          <a:p>
            <a:pPr marL="514350" indent="-514350" eaLnBrk="1" hangingPunct="1">
              <a:lnSpc>
                <a:spcPct val="90000"/>
              </a:lnSpc>
              <a:buFont typeface="+mj-lt"/>
              <a:buAutoNum type="arabicPeriod"/>
            </a:pPr>
            <a:r>
              <a:rPr lang="zh-CN" altLang="en-US" dirty="0" smtClean="0">
                <a:latin typeface="+mn-ea"/>
              </a:rPr>
              <a:t>防火墙的性能指标</a:t>
            </a: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6.1 </a:t>
            </a:r>
            <a:r>
              <a:rPr lang="zh-CN" altLang="en-US" sz="4000" dirty="0" smtClean="0">
                <a:latin typeface="+mn-ea"/>
                <a:ea typeface="+mn-ea"/>
              </a:rPr>
              <a:t>屏蔽</a:t>
            </a:r>
            <a:r>
              <a:rPr lang="zh-CN" altLang="en-US" sz="4000" dirty="0">
                <a:latin typeface="+mn-ea"/>
                <a:ea typeface="+mn-ea"/>
              </a:rPr>
              <a:t>路由器和屏蔽主机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pPr>
              <a:lnSpc>
                <a:spcPct val="140000"/>
              </a:lnSpc>
            </a:pPr>
            <a:r>
              <a:rPr lang="zh-CN" altLang="en-US" dirty="0" smtClean="0">
                <a:latin typeface="+mn-ea"/>
              </a:rPr>
              <a:t>具有数据包过滤功能的路由器叫屏蔽路由器，具有数据包过滤功能的主机叫屏蔽主机。</a:t>
            </a:r>
            <a:endParaRPr lang="en-AU" dirty="0">
              <a:latin typeface="+mn-ea"/>
            </a:endParaRPr>
          </a:p>
        </p:txBody>
      </p:sp>
      <p:pic>
        <p:nvPicPr>
          <p:cNvPr id="4" name="Picture 5" descr="Ch20. Firewall Configs.pdf                                     002F6F4DMacintosh HD                   B83AE914:"/>
          <p:cNvPicPr>
            <a:picLocks noChangeAspect="1" noChangeArrowheads="1"/>
          </p:cNvPicPr>
          <p:nvPr/>
        </p:nvPicPr>
        <p:blipFill>
          <a:blip r:embed="rId3"/>
          <a:srcRect t="3580" b="68011"/>
          <a:stretch>
            <a:fillRect/>
          </a:stretch>
        </p:blipFill>
        <p:spPr bwMode="auto">
          <a:xfrm>
            <a:off x="754466" y="2780928"/>
            <a:ext cx="8420100" cy="2859088"/>
          </a:xfrm>
          <a:prstGeom prst="rect">
            <a:avLst/>
          </a:prstGeom>
          <a:noFill/>
          <a:ln w="9525">
            <a:noFill/>
            <a:miter lim="800000"/>
            <a:headEnd/>
            <a:tailEnd/>
          </a:ln>
        </p:spPr>
      </p:pic>
    </p:spTree>
    <p:extLst>
      <p:ext uri="{BB962C8B-B14F-4D97-AF65-F5344CB8AC3E}">
        <p14:creationId xmlns:p14="http://schemas.microsoft.com/office/powerpoint/2010/main" val="3494398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6.2 </a:t>
            </a:r>
            <a:r>
              <a:rPr lang="zh-CN" altLang="en-US" sz="4000" dirty="0" smtClean="0">
                <a:latin typeface="+mn-ea"/>
                <a:ea typeface="+mn-ea"/>
              </a:rPr>
              <a:t>双穴主机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a:t>双宿主机（</a:t>
            </a:r>
            <a:r>
              <a:rPr lang="en-US" altLang="zh-CN" dirty="0"/>
              <a:t>Dual-homed Host</a:t>
            </a:r>
            <a:r>
              <a:rPr lang="zh-CN" altLang="en-US" dirty="0"/>
              <a:t>）：</a:t>
            </a:r>
            <a:r>
              <a:rPr lang="zh-CN" altLang="en-US" b="0" dirty="0"/>
              <a:t>有两个网络接口的计算机系统，一个接口连接内部网，一个接口连接外部网</a:t>
            </a:r>
            <a:r>
              <a:rPr lang="en-US" altLang="zh-CN" dirty="0"/>
              <a:t>.</a:t>
            </a:r>
            <a:endParaRPr lang="zh-CN" altLang="en-US" dirty="0"/>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2924944"/>
            <a:ext cx="8420100" cy="2854325"/>
          </a:xfrm>
          <a:prstGeom prst="rect">
            <a:avLst/>
          </a:prstGeom>
          <a:noFill/>
          <a:ln w="9525">
            <a:noFill/>
            <a:miter lim="800000"/>
            <a:headEnd/>
            <a:tailEnd/>
          </a:ln>
        </p:spPr>
      </p:pic>
    </p:spTree>
    <p:extLst>
      <p:ext uri="{BB962C8B-B14F-4D97-AF65-F5344CB8AC3E}">
        <p14:creationId xmlns:p14="http://schemas.microsoft.com/office/powerpoint/2010/main" val="90146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6.3 </a:t>
            </a:r>
            <a:r>
              <a:rPr lang="zh-CN" altLang="en-US" sz="4000" dirty="0" smtClean="0">
                <a:latin typeface="+mn-ea"/>
                <a:ea typeface="+mn-ea"/>
              </a:rPr>
              <a:t>堡垒主机</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a:t>堡垒主机（</a:t>
            </a:r>
            <a:r>
              <a:rPr lang="en-US" altLang="zh-CN" dirty="0"/>
              <a:t>Bastion Host</a:t>
            </a:r>
            <a:r>
              <a:rPr lang="zh-CN" altLang="en-US" dirty="0"/>
              <a:t>）：</a:t>
            </a:r>
            <a:r>
              <a:rPr lang="zh-CN" altLang="en-US" b="0" dirty="0"/>
              <a:t>堡垒主机是一种配置了安全防范措施的网络上的计算机，堡垒主机为网络之间的通信提供了一个阻塞点，也就是说如果没有堡垒主机，网络之间将不能相互访问。可以配置成过滤型、代理型或混合型。</a:t>
            </a:r>
          </a:p>
        </p:txBody>
      </p:sp>
      <p:pic>
        <p:nvPicPr>
          <p:cNvPr id="5" name="Picture 5" descr="Ch20. Firewall Configs.pdf                                     002F6F4DMacintosh HD                   B83AE914:"/>
          <p:cNvPicPr>
            <a:picLocks noChangeAspect="1" noChangeArrowheads="1"/>
          </p:cNvPicPr>
          <p:nvPr/>
        </p:nvPicPr>
        <p:blipFill>
          <a:blip r:embed="rId3"/>
          <a:srcRect t="30426" b="41165"/>
          <a:stretch>
            <a:fillRect/>
          </a:stretch>
        </p:blipFill>
        <p:spPr bwMode="auto">
          <a:xfrm>
            <a:off x="732762" y="3645024"/>
            <a:ext cx="8420100" cy="2854325"/>
          </a:xfrm>
          <a:prstGeom prst="rect">
            <a:avLst/>
          </a:prstGeom>
          <a:noFill/>
          <a:ln w="9525">
            <a:noFill/>
            <a:miter lim="800000"/>
            <a:headEnd/>
            <a:tailEnd/>
          </a:ln>
        </p:spPr>
      </p:pic>
    </p:spTree>
    <p:extLst>
      <p:ext uri="{BB962C8B-B14F-4D97-AF65-F5344CB8AC3E}">
        <p14:creationId xmlns:p14="http://schemas.microsoft.com/office/powerpoint/2010/main" val="1934719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32520" y="76200"/>
            <a:ext cx="7392314" cy="762000"/>
          </a:xfrm>
        </p:spPr>
        <p:txBody>
          <a:bodyPr/>
          <a:lstStyle/>
          <a:p>
            <a:pPr eaLnBrk="1" hangingPunct="1"/>
            <a:r>
              <a:rPr lang="en-US" altLang="zh-CN" sz="4000" dirty="0" smtClean="0">
                <a:latin typeface="+mn-ea"/>
                <a:ea typeface="+mn-ea"/>
              </a:rPr>
              <a:t>6.4 </a:t>
            </a:r>
            <a:r>
              <a:rPr lang="zh-CN" altLang="en-US" sz="4000" dirty="0" smtClean="0">
                <a:latin typeface="+mn-ea"/>
                <a:ea typeface="+mn-ea"/>
              </a:rPr>
              <a:t>屏蔽子网防火墙</a:t>
            </a:r>
            <a:endParaRPr lang="en-US" sz="4000" dirty="0" smtClean="0">
              <a:latin typeface="+mn-ea"/>
              <a:ea typeface="+mn-ea"/>
            </a:endParaRPr>
          </a:p>
        </p:txBody>
      </p:sp>
      <p:sp>
        <p:nvSpPr>
          <p:cNvPr id="50179" name="Rectangle 3"/>
          <p:cNvSpPr>
            <a:spLocks noGrp="1" noChangeArrowheads="1"/>
          </p:cNvSpPr>
          <p:nvPr>
            <p:ph type="body" idx="1"/>
          </p:nvPr>
        </p:nvSpPr>
        <p:spPr>
          <a:xfrm>
            <a:off x="560388" y="1135063"/>
            <a:ext cx="9145140" cy="1645865"/>
          </a:xfrm>
        </p:spPr>
        <p:txBody>
          <a:bodyPr/>
          <a:lstStyle/>
          <a:p>
            <a:r>
              <a:rPr lang="zh-CN" altLang="en-US" dirty="0" smtClean="0"/>
              <a:t>屏蔽子网防火墙：</a:t>
            </a:r>
            <a:r>
              <a:rPr lang="zh-CN" altLang="en-US" b="0" dirty="0" smtClean="0"/>
              <a:t>它是在被保护网络和</a:t>
            </a:r>
            <a:r>
              <a:rPr lang="en-US" altLang="zh-CN" b="0" dirty="0" smtClean="0"/>
              <a:t>Internet</a:t>
            </a:r>
            <a:r>
              <a:rPr lang="zh-CN" altLang="en-US" b="0" dirty="0" smtClean="0"/>
              <a:t>之间设置了一个独立的子网作为防火墙。</a:t>
            </a:r>
            <a:endParaRPr lang="zh-CN" altLang="en-US" b="0" dirty="0"/>
          </a:p>
        </p:txBody>
      </p:sp>
      <p:pic>
        <p:nvPicPr>
          <p:cNvPr id="6" name="Picture 5" descr="Ch20. Firewall Configs.pdf                                     002F6F4DMacintosh HD                   B83AE914:"/>
          <p:cNvPicPr>
            <a:picLocks noChangeAspect="1" noChangeArrowheads="1"/>
          </p:cNvPicPr>
          <p:nvPr/>
        </p:nvPicPr>
        <p:blipFill>
          <a:blip r:embed="rId3"/>
          <a:srcRect t="57988" b="14319"/>
          <a:stretch>
            <a:fillRect/>
          </a:stretch>
        </p:blipFill>
        <p:spPr bwMode="auto">
          <a:xfrm>
            <a:off x="742950" y="2433639"/>
            <a:ext cx="8420100" cy="2782887"/>
          </a:xfrm>
          <a:prstGeom prst="rect">
            <a:avLst/>
          </a:prstGeom>
          <a:noFill/>
          <a:ln w="9525">
            <a:noFill/>
            <a:miter lim="800000"/>
            <a:headEnd/>
            <a:tailEnd/>
          </a:ln>
        </p:spPr>
      </p:pic>
    </p:spTree>
    <p:extLst>
      <p:ext uri="{BB962C8B-B14F-4D97-AF65-F5344CB8AC3E}">
        <p14:creationId xmlns:p14="http://schemas.microsoft.com/office/powerpoint/2010/main" val="1309936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4"/>
            <a:ext cx="3136900" cy="6122987"/>
          </a:xfrm>
        </p:spPr>
        <p:txBody>
          <a:bodyPr/>
          <a:lstStyle/>
          <a:p>
            <a:r>
              <a:rPr lang="en-US" dirty="0" err="1" smtClean="0"/>
              <a:t>DMZ网络</a:t>
            </a:r>
            <a:endParaRPr lang="en-US" dirty="0" smtClean="0"/>
          </a:p>
        </p:txBody>
      </p:sp>
      <p:pic>
        <p:nvPicPr>
          <p:cNvPr id="59395" name="Picture 3"/>
          <p:cNvPicPr>
            <a:picLocks noChangeAspect="1"/>
          </p:cNvPicPr>
          <p:nvPr/>
        </p:nvPicPr>
        <p:blipFill>
          <a:blip r:embed="rId3"/>
          <a:srcRect/>
          <a:stretch>
            <a:fillRect/>
          </a:stretch>
        </p:blipFill>
        <p:spPr bwMode="auto">
          <a:xfrm>
            <a:off x="3879850" y="152400"/>
            <a:ext cx="5613400" cy="6496050"/>
          </a:xfrm>
          <a:prstGeom prst="rect">
            <a:avLst/>
          </a:prstGeom>
          <a:noFill/>
          <a:ln w="9525">
            <a:noFill/>
            <a:miter lim="800000"/>
            <a:headEnd/>
            <a:tailEnd/>
          </a:ln>
        </p:spPr>
      </p:pic>
      <p:sp>
        <p:nvSpPr>
          <p:cNvPr id="3" name="TextBox 2"/>
          <p:cNvSpPr txBox="1"/>
          <p:nvPr/>
        </p:nvSpPr>
        <p:spPr>
          <a:xfrm>
            <a:off x="704528" y="3573016"/>
            <a:ext cx="2592288" cy="1569660"/>
          </a:xfrm>
          <a:prstGeom prst="rect">
            <a:avLst/>
          </a:prstGeom>
          <a:noFill/>
        </p:spPr>
        <p:txBody>
          <a:bodyPr wrap="square" rtlCol="0">
            <a:spAutoFit/>
          </a:bodyPr>
          <a:lstStyle/>
          <a:p>
            <a:r>
              <a:rPr lang="en-US" altLang="zh-CN" dirty="0" smtClean="0"/>
              <a:t>DMZ</a:t>
            </a:r>
            <a:r>
              <a:rPr lang="zh-CN" altLang="en-US" dirty="0" smtClean="0"/>
              <a:t>一般指两台包过滤防火墙之间的区域，成为非军事区。</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虚拟私人网络</a:t>
            </a:r>
          </a:p>
        </p:txBody>
      </p:sp>
      <p:pic>
        <p:nvPicPr>
          <p:cNvPr id="61443" name="Picture 3"/>
          <p:cNvPicPr>
            <a:picLocks noChangeAspect="1"/>
          </p:cNvPicPr>
          <p:nvPr/>
        </p:nvPicPr>
        <p:blipFill>
          <a:blip r:embed="rId3"/>
          <a:srcRect/>
          <a:stretch>
            <a:fillRect/>
          </a:stretch>
        </p:blipFill>
        <p:spPr bwMode="auto">
          <a:xfrm>
            <a:off x="1073150" y="1524000"/>
            <a:ext cx="7828492"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4800"/>
            <a:ext cx="3549650" cy="6199188"/>
          </a:xfrm>
        </p:spPr>
        <p:txBody>
          <a:bodyPr/>
          <a:lstStyle/>
          <a:p>
            <a:r>
              <a:rPr lang="en-US" smtClean="0"/>
              <a:t>分布式防火墙</a:t>
            </a:r>
          </a:p>
        </p:txBody>
      </p:sp>
      <p:pic>
        <p:nvPicPr>
          <p:cNvPr id="63491" name="Picture 4"/>
          <p:cNvPicPr>
            <a:picLocks noChangeAspect="1"/>
          </p:cNvPicPr>
          <p:nvPr/>
        </p:nvPicPr>
        <p:blipFill>
          <a:blip r:embed="rId3"/>
          <a:srcRect/>
          <a:stretch>
            <a:fillRect/>
          </a:stretch>
        </p:blipFill>
        <p:spPr bwMode="auto">
          <a:xfrm>
            <a:off x="4375150" y="-9525"/>
            <a:ext cx="5530850" cy="686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7</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的性能指标</a:t>
            </a:r>
            <a:endParaRPr lang="en-US" dirty="0" smtClean="0">
              <a:latin typeface="+mn-ea"/>
              <a:ea typeface="+mn-ea"/>
            </a:endParaRPr>
          </a:p>
        </p:txBody>
      </p:sp>
      <p:sp>
        <p:nvSpPr>
          <p:cNvPr id="50179" name="Rectangle 3"/>
          <p:cNvSpPr>
            <a:spLocks noGrp="1" noChangeArrowheads="1"/>
          </p:cNvSpPr>
          <p:nvPr>
            <p:ph type="body" idx="1"/>
          </p:nvPr>
        </p:nvSpPr>
        <p:spPr>
          <a:xfrm>
            <a:off x="560388" y="1135063"/>
            <a:ext cx="9145140" cy="4294201"/>
          </a:xfrm>
        </p:spPr>
        <p:txBody>
          <a:bodyPr/>
          <a:lstStyle/>
          <a:p>
            <a:pPr marL="514350" indent="-514350">
              <a:buFont typeface="+mj-ea"/>
              <a:buAutoNum type="circleNumDbPlain"/>
            </a:pPr>
            <a:r>
              <a:rPr lang="zh-CN" altLang="en-US" dirty="0"/>
              <a:t>吞吐量</a:t>
            </a:r>
          </a:p>
          <a:p>
            <a:pPr marL="514350" indent="-514350">
              <a:buFont typeface="+mj-ea"/>
              <a:buAutoNum type="circleNumDbPlain"/>
            </a:pPr>
            <a:r>
              <a:rPr lang="zh-CN" altLang="en-US" dirty="0"/>
              <a:t>延时</a:t>
            </a:r>
          </a:p>
          <a:p>
            <a:pPr marL="514350" indent="-514350">
              <a:buFont typeface="+mj-ea"/>
              <a:buAutoNum type="circleNumDbPlain"/>
            </a:pPr>
            <a:r>
              <a:rPr lang="zh-CN" altLang="en-US" dirty="0"/>
              <a:t>丢包率</a:t>
            </a:r>
          </a:p>
          <a:p>
            <a:pPr marL="514350" indent="-514350">
              <a:buFont typeface="+mj-ea"/>
              <a:buAutoNum type="circleNumDbPlain"/>
            </a:pPr>
            <a:r>
              <a:rPr lang="zh-CN" altLang="en-US" dirty="0"/>
              <a:t>背靠背</a:t>
            </a:r>
          </a:p>
          <a:p>
            <a:pPr marL="514350" indent="-514350">
              <a:buFont typeface="+mj-ea"/>
              <a:buAutoNum type="circleNumDbPlain"/>
            </a:pPr>
            <a:r>
              <a:rPr lang="zh-CN" altLang="en-US" dirty="0"/>
              <a:t>最大并发连接数</a:t>
            </a:r>
          </a:p>
          <a:p>
            <a:pPr marL="514350" indent="-514350">
              <a:buFont typeface="+mj-ea"/>
              <a:buAutoNum type="circleNumDbPlain"/>
            </a:pPr>
            <a:r>
              <a:rPr lang="zh-CN" altLang="en-US" dirty="0"/>
              <a:t>最大并发连接建立速率</a:t>
            </a:r>
          </a:p>
          <a:p>
            <a:pPr marL="514350" indent="-514350">
              <a:buFont typeface="+mj-ea"/>
              <a:buAutoNum type="circleNumDbPlain"/>
            </a:pPr>
            <a:r>
              <a:rPr lang="zh-CN" altLang="en-US" dirty="0"/>
              <a:t>最大策略数</a:t>
            </a:r>
          </a:p>
          <a:p>
            <a:pPr marL="514350" indent="-514350">
              <a:buFont typeface="+mj-ea"/>
              <a:buAutoNum type="circleNumDbPlain"/>
            </a:pPr>
            <a:r>
              <a:rPr lang="zh-CN" altLang="en-US" dirty="0"/>
              <a:t>平均无故障间隔时间</a:t>
            </a:r>
          </a:p>
          <a:p>
            <a:pPr marL="514350" indent="-514350">
              <a:buFont typeface="+mj-ea"/>
              <a:buAutoNum type="circleNumDbPlain"/>
            </a:pPr>
            <a:r>
              <a:rPr lang="zh-CN" altLang="en-US" dirty="0"/>
              <a:t>支持的最大用户数</a:t>
            </a:r>
          </a:p>
        </p:txBody>
      </p:sp>
    </p:spTree>
    <p:extLst>
      <p:ext uri="{BB962C8B-B14F-4D97-AF65-F5344CB8AC3E}">
        <p14:creationId xmlns:p14="http://schemas.microsoft.com/office/powerpoint/2010/main" val="166645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Text Box 2"/>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1800" b="1" dirty="0">
                <a:solidFill>
                  <a:srgbClr val="3333CC"/>
                </a:solidFill>
                <a:effectLst>
                  <a:outerShdw blurRad="38100" dist="38100" dir="2700000" algn="tl">
                    <a:srgbClr val="C0C0C0"/>
                  </a:outerShdw>
                </a:effectLst>
              </a:rPr>
              <a:t> </a:t>
            </a:r>
            <a:r>
              <a:rPr lang="zh-CN" altLang="en-US" sz="4400" b="1" dirty="0">
                <a:solidFill>
                  <a:srgbClr val="006600"/>
                </a:solidFill>
                <a:latin typeface="+mj-lt"/>
                <a:ea typeface="+mj-ea"/>
                <a:cs typeface="+mj-cs"/>
              </a:rPr>
              <a:t>吞吐量</a:t>
            </a:r>
          </a:p>
        </p:txBody>
      </p:sp>
      <p:sp>
        <p:nvSpPr>
          <p:cNvPr id="1408003" name="Text Box 3"/>
          <p:cNvSpPr txBox="1">
            <a:spLocks noChangeArrowheads="1"/>
          </p:cNvSpPr>
          <p:nvPr/>
        </p:nvSpPr>
        <p:spPr bwMode="auto">
          <a:xfrm>
            <a:off x="825501" y="787400"/>
            <a:ext cx="8616156" cy="1200329"/>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定义：在不丢包的情况下能够达到的最大速率</a:t>
            </a:r>
          </a:p>
          <a:p>
            <a:pPr marL="457200" indent="-457200" algn="l">
              <a:spcBef>
                <a:spcPts val="0"/>
              </a:spcBef>
              <a:buFont typeface="Wingdings" pitchFamily="2" charset="2"/>
              <a:buAutoNum type="arabicPeriod"/>
              <a:defRPr/>
            </a:pPr>
            <a:r>
              <a:rPr lang="zh-CN" altLang="en-US" sz="2400" dirty="0">
                <a:latin typeface="+mn-ea"/>
                <a:ea typeface="+mn-ea"/>
              </a:rPr>
              <a:t>衡量标准：吞吐量作为衡量防火墙性能的重要指标之一</a:t>
            </a:r>
            <a:r>
              <a:rPr lang="en-US" altLang="zh-CN" sz="2400" dirty="0">
                <a:latin typeface="+mn-ea"/>
                <a:ea typeface="+mn-ea"/>
              </a:rPr>
              <a:t>,</a:t>
            </a:r>
            <a:r>
              <a:rPr lang="zh-CN" altLang="en-US" sz="2400" dirty="0">
                <a:latin typeface="+mn-ea"/>
                <a:ea typeface="+mn-ea"/>
              </a:rPr>
              <a:t>吞吐量小就会造成网络新的瓶颈，以至影响到整个网络的性能</a:t>
            </a:r>
          </a:p>
        </p:txBody>
      </p:sp>
      <p:sp>
        <p:nvSpPr>
          <p:cNvPr id="17413" name="Rectangle 4"/>
          <p:cNvSpPr>
            <a:spLocks noChangeArrowheads="1"/>
          </p:cNvSpPr>
          <p:nvPr/>
        </p:nvSpPr>
        <p:spPr bwMode="auto">
          <a:xfrm>
            <a:off x="495300" y="288860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4" name="Rectangle 5"/>
          <p:cNvSpPr>
            <a:spLocks noChangeArrowheads="1"/>
          </p:cNvSpPr>
          <p:nvPr/>
        </p:nvSpPr>
        <p:spPr bwMode="auto">
          <a:xfrm>
            <a:off x="660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5" name="Rectangle 6"/>
          <p:cNvSpPr>
            <a:spLocks noChangeArrowheads="1"/>
          </p:cNvSpPr>
          <p:nvPr/>
        </p:nvSpPr>
        <p:spPr bwMode="auto">
          <a:xfrm>
            <a:off x="990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6" name="Rectangle 7"/>
          <p:cNvSpPr>
            <a:spLocks noChangeArrowheads="1"/>
          </p:cNvSpPr>
          <p:nvPr/>
        </p:nvSpPr>
        <p:spPr bwMode="auto">
          <a:xfrm>
            <a:off x="1320800" y="269810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417" name="Rectangle 8"/>
          <p:cNvSpPr>
            <a:spLocks noChangeArrowheads="1"/>
          </p:cNvSpPr>
          <p:nvPr/>
        </p:nvSpPr>
        <p:spPr bwMode="auto">
          <a:xfrm>
            <a:off x="16510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8" name="Rectangle 9"/>
          <p:cNvSpPr>
            <a:spLocks noChangeArrowheads="1"/>
          </p:cNvSpPr>
          <p:nvPr/>
        </p:nvSpPr>
        <p:spPr bwMode="auto">
          <a:xfrm>
            <a:off x="19812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19" name="Rectangle 10"/>
          <p:cNvSpPr>
            <a:spLocks noChangeArrowheads="1"/>
          </p:cNvSpPr>
          <p:nvPr/>
        </p:nvSpPr>
        <p:spPr bwMode="auto">
          <a:xfrm>
            <a:off x="23114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0" name="Rectangle 11"/>
          <p:cNvSpPr>
            <a:spLocks noChangeArrowheads="1"/>
          </p:cNvSpPr>
          <p:nvPr/>
        </p:nvSpPr>
        <p:spPr bwMode="auto">
          <a:xfrm>
            <a:off x="2641600" y="269810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1" name="Rectangle 12"/>
          <p:cNvSpPr>
            <a:spLocks noChangeArrowheads="1"/>
          </p:cNvSpPr>
          <p:nvPr/>
        </p:nvSpPr>
        <p:spPr bwMode="auto">
          <a:xfrm>
            <a:off x="577850" y="334580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2" name="Rectangle 13"/>
          <p:cNvSpPr>
            <a:spLocks noChangeArrowheads="1"/>
          </p:cNvSpPr>
          <p:nvPr/>
        </p:nvSpPr>
        <p:spPr bwMode="auto">
          <a:xfrm>
            <a:off x="6604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3" name="Rectangle 14"/>
          <p:cNvSpPr>
            <a:spLocks noChangeArrowheads="1"/>
          </p:cNvSpPr>
          <p:nvPr/>
        </p:nvSpPr>
        <p:spPr bwMode="auto">
          <a:xfrm>
            <a:off x="10731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4" name="Rectangle 15"/>
          <p:cNvSpPr>
            <a:spLocks noChangeArrowheads="1"/>
          </p:cNvSpPr>
          <p:nvPr/>
        </p:nvSpPr>
        <p:spPr bwMode="auto">
          <a:xfrm>
            <a:off x="15684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5" name="Rectangle 16"/>
          <p:cNvSpPr>
            <a:spLocks noChangeArrowheads="1"/>
          </p:cNvSpPr>
          <p:nvPr/>
        </p:nvSpPr>
        <p:spPr bwMode="auto">
          <a:xfrm>
            <a:off x="198120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7426" name="Rectangle 17"/>
          <p:cNvSpPr>
            <a:spLocks noChangeArrowheads="1"/>
          </p:cNvSpPr>
          <p:nvPr/>
        </p:nvSpPr>
        <p:spPr bwMode="auto">
          <a:xfrm>
            <a:off x="2393950" y="334580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7410" name="Object 18"/>
          <p:cNvGraphicFramePr>
            <a:graphicFrameLocks/>
          </p:cNvGraphicFramePr>
          <p:nvPr/>
        </p:nvGraphicFramePr>
        <p:xfrm>
          <a:off x="975122" y="4967288"/>
          <a:ext cx="742950" cy="838200"/>
        </p:xfrm>
        <a:graphic>
          <a:graphicData uri="http://schemas.openxmlformats.org/presentationml/2006/ole">
            <mc:AlternateContent xmlns:mc="http://schemas.openxmlformats.org/markup-compatibility/2006">
              <mc:Choice xmlns:v="urn:schemas-microsoft-com:vml" Requires="v">
                <p:oleObj spid="_x0000_s1050"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2" y="4967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27" name="Group 19"/>
          <p:cNvGrpSpPr>
            <a:grpSpLocks/>
          </p:cNvGrpSpPr>
          <p:nvPr/>
        </p:nvGrpSpPr>
        <p:grpSpPr bwMode="auto">
          <a:xfrm>
            <a:off x="8322072" y="4357688"/>
            <a:ext cx="577850" cy="1600200"/>
            <a:chOff x="2160" y="2784"/>
            <a:chExt cx="336" cy="720"/>
          </a:xfrm>
        </p:grpSpPr>
        <p:sp>
          <p:nvSpPr>
            <p:cNvPr id="17443" name="Rectangle 20"/>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7444" name="Rectangle 21"/>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7445" name="Rectangle 22"/>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7446" name="Rectangle 23"/>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7447" name="Line 24"/>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8" name="Line 25"/>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26"/>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0" name="Line 27"/>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08028" name="Line 28"/>
          <p:cNvSpPr>
            <a:spLocks noChangeShapeType="1"/>
          </p:cNvSpPr>
          <p:nvPr/>
        </p:nvSpPr>
        <p:spPr bwMode="auto">
          <a:xfrm>
            <a:off x="1552972" y="5424488"/>
            <a:ext cx="3302000" cy="0"/>
          </a:xfrm>
          <a:prstGeom prst="line">
            <a:avLst/>
          </a:prstGeom>
          <a:noFill/>
          <a:ln w="2286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29" name="Line 29"/>
          <p:cNvSpPr>
            <a:spLocks noChangeShapeType="1"/>
          </p:cNvSpPr>
          <p:nvPr/>
        </p:nvSpPr>
        <p:spPr bwMode="auto">
          <a:xfrm>
            <a:off x="5020072" y="5405438"/>
            <a:ext cx="3302000" cy="0"/>
          </a:xfrm>
          <a:prstGeom prst="line">
            <a:avLst/>
          </a:prstGeom>
          <a:noFill/>
          <a:ln w="101600">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17430"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4973" y="4891088"/>
            <a:ext cx="40759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08031" name="Text Box 31"/>
          <p:cNvSpPr txBox="1">
            <a:spLocks noChangeArrowheads="1"/>
          </p:cNvSpPr>
          <p:nvPr/>
        </p:nvSpPr>
        <p:spPr bwMode="auto">
          <a:xfrm>
            <a:off x="7099300" y="29337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a:t>~;%#@*$^&amp;*&amp;^#**(&amp;</a:t>
            </a:r>
          </a:p>
        </p:txBody>
      </p:sp>
      <p:sp>
        <p:nvSpPr>
          <p:cNvPr id="1408032" name="Line 32"/>
          <p:cNvSpPr>
            <a:spLocks noChangeShapeType="1"/>
          </p:cNvSpPr>
          <p:nvPr/>
        </p:nvSpPr>
        <p:spPr bwMode="auto">
          <a:xfrm>
            <a:off x="3054350" y="323373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08033" name="Text Box 33"/>
          <p:cNvSpPr txBox="1">
            <a:spLocks noChangeArrowheads="1"/>
          </p:cNvSpPr>
          <p:nvPr/>
        </p:nvSpPr>
        <p:spPr bwMode="auto">
          <a:xfrm>
            <a:off x="412750" y="3767138"/>
            <a:ext cx="2559050" cy="830997"/>
          </a:xfrm>
          <a:prstGeom prst="rect">
            <a:avLst/>
          </a:prstGeom>
          <a:noFill/>
          <a:ln w="38100">
            <a:noFill/>
            <a:miter lim="800000"/>
            <a:headEnd/>
            <a:tailEnd/>
          </a:ln>
          <a:effectLst/>
        </p:spPr>
        <p:txBody>
          <a:bodyPr>
            <a:spAutoFit/>
          </a:bodyPr>
          <a:lstStyle/>
          <a:p>
            <a:pPr>
              <a:defRPr/>
            </a:pPr>
            <a:r>
              <a:rPr lang="en-US" altLang="zh-CN" b="1" dirty="0" err="1">
                <a:effectLst>
                  <a:outerShdw blurRad="38100" dist="38100" dir="2700000" algn="tl">
                    <a:srgbClr val="C0C0C0"/>
                  </a:outerShdw>
                </a:effectLst>
              </a:rPr>
              <a:t>Smartbits</a:t>
            </a:r>
            <a:r>
              <a:rPr lang="en-US" altLang="zh-CN" b="1" dirty="0">
                <a:effectLst>
                  <a:outerShdw blurRad="38100" dist="38100" dir="2700000" algn="tl">
                    <a:srgbClr val="C0C0C0"/>
                  </a:outerShdw>
                </a:effectLst>
              </a:rPr>
              <a:t> 6000B </a:t>
            </a:r>
            <a:r>
              <a:rPr lang="zh-CN" altLang="en-US" b="1" dirty="0">
                <a:effectLst>
                  <a:outerShdw blurRad="38100" dist="38100" dir="2700000" algn="tl">
                    <a:srgbClr val="C0C0C0"/>
                  </a:outerShdw>
                </a:effectLst>
              </a:rPr>
              <a:t>测试仪</a:t>
            </a:r>
          </a:p>
        </p:txBody>
      </p:sp>
      <p:sp>
        <p:nvSpPr>
          <p:cNvPr id="1408034" name="Text Box 34"/>
          <p:cNvSpPr txBox="1">
            <a:spLocks noChangeArrowheads="1"/>
          </p:cNvSpPr>
          <p:nvPr/>
        </p:nvSpPr>
        <p:spPr bwMode="auto">
          <a:xfrm>
            <a:off x="2971800" y="292893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08035" name="Line 35"/>
          <p:cNvSpPr>
            <a:spLocks noChangeShapeType="1"/>
          </p:cNvSpPr>
          <p:nvPr/>
        </p:nvSpPr>
        <p:spPr bwMode="auto">
          <a:xfrm>
            <a:off x="7181850" y="323850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08036" name="Text Box 36"/>
          <p:cNvSpPr txBox="1">
            <a:spLocks noChangeArrowheads="1"/>
          </p:cNvSpPr>
          <p:nvPr/>
        </p:nvSpPr>
        <p:spPr bwMode="auto">
          <a:xfrm>
            <a:off x="3384550" y="3309938"/>
            <a:ext cx="264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以最大速率发包</a:t>
            </a:r>
          </a:p>
        </p:txBody>
      </p:sp>
      <p:sp>
        <p:nvSpPr>
          <p:cNvPr id="1408037" name="Text Box 37"/>
          <p:cNvSpPr txBox="1">
            <a:spLocks noChangeArrowheads="1"/>
          </p:cNvSpPr>
          <p:nvPr/>
        </p:nvSpPr>
        <p:spPr bwMode="auto">
          <a:xfrm>
            <a:off x="7171531" y="3309939"/>
            <a:ext cx="203795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直到出现丢包时的最大值</a:t>
            </a:r>
          </a:p>
        </p:txBody>
      </p:sp>
      <p:sp>
        <p:nvSpPr>
          <p:cNvPr id="1408038" name="Text Box 38"/>
          <p:cNvSpPr txBox="1">
            <a:spLocks noChangeArrowheads="1"/>
          </p:cNvSpPr>
          <p:nvPr/>
        </p:nvSpPr>
        <p:spPr bwMode="auto">
          <a:xfrm>
            <a:off x="2786063" y="5805488"/>
            <a:ext cx="474146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防火墙吞吐量小就会成为网络的瓶颈</a:t>
            </a:r>
          </a:p>
        </p:txBody>
      </p:sp>
      <p:sp>
        <p:nvSpPr>
          <p:cNvPr id="1408039" name="Text Box 39"/>
          <p:cNvSpPr txBox="1">
            <a:spLocks noChangeArrowheads="1"/>
          </p:cNvSpPr>
          <p:nvPr/>
        </p:nvSpPr>
        <p:spPr bwMode="auto">
          <a:xfrm>
            <a:off x="2414588" y="5000625"/>
            <a:ext cx="990600" cy="400050"/>
          </a:xfrm>
          <a:prstGeom prst="rect">
            <a:avLst/>
          </a:prstGeom>
          <a:noFill/>
          <a:ln w="381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100</a:t>
            </a:r>
            <a:r>
              <a:rPr lang="en-US" altLang="zh-CN" sz="2000" b="1" dirty="0">
                <a:effectLst>
                  <a:outerShdw blurRad="38100" dist="38100" dir="2700000" algn="tl">
                    <a:srgbClr val="C0C0C0"/>
                  </a:outerShdw>
                </a:effectLst>
              </a:rPr>
              <a:t>M</a:t>
            </a:r>
          </a:p>
        </p:txBody>
      </p:sp>
      <p:sp>
        <p:nvSpPr>
          <p:cNvPr id="1408040" name="Text Box 40"/>
          <p:cNvSpPr txBox="1">
            <a:spLocks noChangeArrowheads="1"/>
          </p:cNvSpPr>
          <p:nvPr/>
        </p:nvSpPr>
        <p:spPr bwMode="auto">
          <a:xfrm>
            <a:off x="6206729" y="5043488"/>
            <a:ext cx="990600" cy="400050"/>
          </a:xfrm>
          <a:prstGeom prst="rect">
            <a:avLst/>
          </a:prstGeom>
          <a:noFill/>
          <a:ln w="38100">
            <a:noFill/>
            <a:miter lim="800000"/>
            <a:headEnd/>
            <a:tailEnd/>
          </a:ln>
          <a:effectLst/>
        </p:spPr>
        <p:txBody>
          <a:bodyPr>
            <a:spAutoFit/>
          </a:bodyPr>
          <a:lstStyle/>
          <a:p>
            <a:pPr>
              <a:defRPr/>
            </a:pPr>
            <a:r>
              <a:rPr lang="zh-CN" altLang="en-US" sz="2000" b="1" dirty="0">
                <a:solidFill>
                  <a:schemeClr val="hlink"/>
                </a:solidFill>
                <a:effectLst>
                  <a:outerShdw blurRad="38100" dist="38100" dir="2700000" algn="tl">
                    <a:srgbClr val="C0C0C0"/>
                  </a:outerShdw>
                </a:effectLst>
              </a:rPr>
              <a:t>60</a:t>
            </a:r>
            <a:r>
              <a:rPr lang="en-US" altLang="zh-CN" sz="2000" b="1" dirty="0">
                <a:solidFill>
                  <a:schemeClr val="hlink"/>
                </a:solidFill>
                <a:effectLst>
                  <a:outerShdw blurRad="38100" dist="38100" dir="2700000" algn="tl">
                    <a:srgbClr val="C0C0C0"/>
                  </a:outerShdw>
                </a:effectLst>
              </a:rPr>
              <a:t>M</a:t>
            </a:r>
          </a:p>
        </p:txBody>
      </p:sp>
      <p:pic>
        <p:nvPicPr>
          <p:cNvPr id="17441" name="Picture 4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9100" y="277653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灯片编号占位符 41"/>
          <p:cNvSpPr>
            <a:spLocks noGrp="1"/>
          </p:cNvSpPr>
          <p:nvPr>
            <p:ph type="sldNum" sz="quarter" idx="12"/>
          </p:nvPr>
        </p:nvSpPr>
        <p:spPr/>
        <p:txBody>
          <a:bodyPr/>
          <a:lstStyle/>
          <a:p>
            <a:pPr>
              <a:defRPr/>
            </a:pPr>
            <a:fld id="{84659298-B1E4-4ED0-9373-5768C3597BAF}" type="slidenum">
              <a:rPr lang="zh-CN" altLang="en-US" smtClean="0"/>
              <a:pPr>
                <a:defRPr/>
              </a:pPr>
              <a:t>28</a:t>
            </a:fld>
            <a:endParaRPr lang="zh-CN" altLang="en-US"/>
          </a:p>
        </p:txBody>
      </p:sp>
    </p:spTree>
    <p:extLst>
      <p:ext uri="{BB962C8B-B14F-4D97-AF65-F5344CB8AC3E}">
        <p14:creationId xmlns:p14="http://schemas.microsoft.com/office/powerpoint/2010/main" val="172500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08003"/>
                                        </p:tgtEl>
                                        <p:attrNameLst>
                                          <p:attrName>style.visibility</p:attrName>
                                        </p:attrNameLst>
                                      </p:cBhvr>
                                      <p:to>
                                        <p:strVal val="visible"/>
                                      </p:to>
                                    </p:set>
                                    <p:animEffect transition="in" filter="slide(fromBottom)">
                                      <p:cBhvr>
                                        <p:cTn id="7" dur="500"/>
                                        <p:tgtEl>
                                          <p:spTgt spid="1408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8032"/>
                                        </p:tgtEl>
                                        <p:attrNameLst>
                                          <p:attrName>style.visibility</p:attrName>
                                        </p:attrNameLst>
                                      </p:cBhvr>
                                      <p:to>
                                        <p:strVal val="visible"/>
                                      </p:to>
                                    </p:set>
                                    <p:animEffect transition="in" filter="wipe(left)">
                                      <p:cBhvr>
                                        <p:cTn id="12" dur="500"/>
                                        <p:tgtEl>
                                          <p:spTgt spid="1408032"/>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08034"/>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08034"/>
                                        </p:tgtEl>
                                        <p:attrNameLst>
                                          <p:attrName>style.visibility</p:attrName>
                                        </p:attrNameLst>
                                      </p:cBhvr>
                                      <p:to>
                                        <p:strVal val="hidden"/>
                                      </p:to>
                                    </p:set>
                                  </p:subTnLst>
                                </p:cTn>
                              </p:par>
                            </p:childTnLst>
                          </p:cTn>
                        </p:par>
                        <p:par>
                          <p:cTn id="16" fill="hold" nodeType="afterGroup">
                            <p:stCondLst>
                              <p:cond delay="3200"/>
                            </p:stCondLst>
                            <p:childTnLst>
                              <p:par>
                                <p:cTn id="17" presetID="12" presetClass="entr" presetSubtype="4" fill="hold" grpId="0" nodeType="afterEffect">
                                  <p:stCondLst>
                                    <p:cond delay="0"/>
                                  </p:stCondLst>
                                  <p:childTnLst>
                                    <p:set>
                                      <p:cBhvr>
                                        <p:cTn id="18" dur="1" fill="hold">
                                          <p:stCondLst>
                                            <p:cond delay="0"/>
                                          </p:stCondLst>
                                        </p:cTn>
                                        <p:tgtEl>
                                          <p:spTgt spid="1408036"/>
                                        </p:tgtEl>
                                        <p:attrNameLst>
                                          <p:attrName>style.visibility</p:attrName>
                                        </p:attrNameLst>
                                      </p:cBhvr>
                                      <p:to>
                                        <p:strVal val="visible"/>
                                      </p:to>
                                    </p:set>
                                    <p:animEffect transition="in" filter="slide(fromBottom)">
                                      <p:cBhvr>
                                        <p:cTn id="19" dur="500"/>
                                        <p:tgtEl>
                                          <p:spTgt spid="14080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08035"/>
                                        </p:tgtEl>
                                        <p:attrNameLst>
                                          <p:attrName>style.visibility</p:attrName>
                                        </p:attrNameLst>
                                      </p:cBhvr>
                                      <p:to>
                                        <p:strVal val="visible"/>
                                      </p:to>
                                    </p:set>
                                    <p:animEffect transition="in" filter="wipe(left)">
                                      <p:cBhvr>
                                        <p:cTn id="24" dur="500"/>
                                        <p:tgtEl>
                                          <p:spTgt spid="1408035"/>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1408031"/>
                                        </p:tgtEl>
                                        <p:attrNameLst>
                                          <p:attrName>style.visibility</p:attrName>
                                        </p:attrNameLst>
                                      </p:cBhvr>
                                      <p:to>
                                        <p:strVal val="visible"/>
                                      </p:to>
                                    </p:set>
                                  </p:childTnLst>
                                  <p:subTnLst>
                                    <p:animClr clrSpc="rgb" dir="cw">
                                      <p:cBhvr override="childStyle">
                                        <p:cTn dur="1" fill="hold" display="0" masterRel="nextClick" afterEffect="1"/>
                                        <p:tgtEl>
                                          <p:spTgt spid="1408031"/>
                                        </p:tgtEl>
                                        <p:attrNameLst>
                                          <p:attrName>ppt_c</p:attrName>
                                        </p:attrNameLst>
                                      </p:cBhvr>
                                      <p:to>
                                        <a:srgbClr val="3333CC"/>
                                      </p:to>
                                    </p:animClr>
                                  </p:subTnLst>
                                </p:cTn>
                              </p:par>
                            </p:childTnLst>
                          </p:cTn>
                        </p:par>
                        <p:par>
                          <p:cTn id="28" fill="hold" nodeType="afterGroup">
                            <p:stCondLst>
                              <p:cond delay="1775"/>
                            </p:stCondLst>
                            <p:childTnLst>
                              <p:par>
                                <p:cTn id="29" presetID="12" presetClass="entr" presetSubtype="4" fill="hold" grpId="0" nodeType="afterEffect">
                                  <p:stCondLst>
                                    <p:cond delay="0"/>
                                  </p:stCondLst>
                                  <p:childTnLst>
                                    <p:set>
                                      <p:cBhvr>
                                        <p:cTn id="30" dur="1" fill="hold">
                                          <p:stCondLst>
                                            <p:cond delay="0"/>
                                          </p:stCondLst>
                                        </p:cTn>
                                        <p:tgtEl>
                                          <p:spTgt spid="1408037"/>
                                        </p:tgtEl>
                                        <p:attrNameLst>
                                          <p:attrName>style.visibility</p:attrName>
                                        </p:attrNameLst>
                                      </p:cBhvr>
                                      <p:to>
                                        <p:strVal val="visible"/>
                                      </p:to>
                                    </p:set>
                                    <p:animEffect transition="in" filter="slide(fromBottom)">
                                      <p:cBhvr>
                                        <p:cTn id="31" dur="500"/>
                                        <p:tgtEl>
                                          <p:spTgt spid="14080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08028"/>
                                        </p:tgtEl>
                                        <p:attrNameLst>
                                          <p:attrName>style.visibility</p:attrName>
                                        </p:attrNameLst>
                                      </p:cBhvr>
                                      <p:to>
                                        <p:strVal val="visible"/>
                                      </p:to>
                                    </p:set>
                                    <p:animEffect transition="in" filter="wipe(left)">
                                      <p:cBhvr>
                                        <p:cTn id="36" dur="500"/>
                                        <p:tgtEl>
                                          <p:spTgt spid="1408028"/>
                                        </p:tgtEl>
                                      </p:cBhvr>
                                    </p:animEffect>
                                  </p:childTnLst>
                                </p:cTn>
                              </p:par>
                            </p:childTnLst>
                          </p:cTn>
                        </p:par>
                        <p:par>
                          <p:cTn id="37" fill="hold" nodeType="afterGroup">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408039"/>
                                        </p:tgtEl>
                                        <p:attrNameLst>
                                          <p:attrName>style.visibility</p:attrName>
                                        </p:attrNameLst>
                                      </p:cBhvr>
                                      <p:to>
                                        <p:strVal val="visible"/>
                                      </p:to>
                                    </p:set>
                                    <p:animEffect transition="in" filter="slide(fromLeft)">
                                      <p:cBhvr>
                                        <p:cTn id="40" dur="500"/>
                                        <p:tgtEl>
                                          <p:spTgt spid="1408039"/>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08029"/>
                                        </p:tgtEl>
                                        <p:attrNameLst>
                                          <p:attrName>style.visibility</p:attrName>
                                        </p:attrNameLst>
                                      </p:cBhvr>
                                      <p:to>
                                        <p:strVal val="visible"/>
                                      </p:to>
                                    </p:set>
                                    <p:animEffect transition="in" filter="wipe(left)">
                                      <p:cBhvr>
                                        <p:cTn id="44" dur="500"/>
                                        <p:tgtEl>
                                          <p:spTgt spid="1408029"/>
                                        </p:tgtEl>
                                      </p:cBhvr>
                                    </p:animEffect>
                                  </p:childTnLst>
                                </p:cTn>
                              </p:par>
                            </p:childTnLst>
                          </p:cTn>
                        </p:par>
                        <p:par>
                          <p:cTn id="45" fill="hold" nodeType="afterGroup">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408040"/>
                                        </p:tgtEl>
                                        <p:attrNameLst>
                                          <p:attrName>style.visibility</p:attrName>
                                        </p:attrNameLst>
                                      </p:cBhvr>
                                      <p:to>
                                        <p:strVal val="visible"/>
                                      </p:to>
                                    </p:set>
                                    <p:animEffect transition="in" filter="slide(fromLeft)">
                                      <p:cBhvr>
                                        <p:cTn id="48" dur="500"/>
                                        <p:tgtEl>
                                          <p:spTgt spid="1408040"/>
                                        </p:tgtEl>
                                      </p:cBhvr>
                                    </p:animEffect>
                                  </p:childTnLst>
                                </p:cTn>
                              </p:par>
                            </p:childTnLst>
                          </p:cTn>
                        </p:par>
                        <p:par>
                          <p:cTn id="49" fill="hold" nodeType="afterGroup">
                            <p:stCondLst>
                              <p:cond delay="2000"/>
                            </p:stCondLst>
                            <p:childTnLst>
                              <p:par>
                                <p:cTn id="50" presetID="12" presetClass="entr" presetSubtype="4" fill="hold" grpId="0" nodeType="afterEffect">
                                  <p:stCondLst>
                                    <p:cond delay="0"/>
                                  </p:stCondLst>
                                  <p:childTnLst>
                                    <p:set>
                                      <p:cBhvr>
                                        <p:cTn id="51" dur="1" fill="hold">
                                          <p:stCondLst>
                                            <p:cond delay="0"/>
                                          </p:stCondLst>
                                        </p:cTn>
                                        <p:tgtEl>
                                          <p:spTgt spid="1408038"/>
                                        </p:tgtEl>
                                        <p:attrNameLst>
                                          <p:attrName>style.visibility</p:attrName>
                                        </p:attrNameLst>
                                      </p:cBhvr>
                                      <p:to>
                                        <p:strVal val="visible"/>
                                      </p:to>
                                    </p:set>
                                    <p:animEffect transition="in" filter="slide(fromBottom)">
                                      <p:cBhvr>
                                        <p:cTn id="52" dur="500"/>
                                        <p:tgtEl>
                                          <p:spTgt spid="140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3" grpId="0" autoUpdateAnimBg="0"/>
      <p:bldP spid="1408028" grpId="0" animBg="1"/>
      <p:bldP spid="1408029" grpId="0" animBg="1"/>
      <p:bldP spid="1408031" grpId="0" autoUpdateAnimBg="0"/>
      <p:bldP spid="1408032" grpId="0" animBg="1"/>
      <p:bldP spid="1408034" grpId="0" autoUpdateAnimBg="0"/>
      <p:bldP spid="1408035" grpId="0" animBg="1"/>
      <p:bldP spid="1408036" grpId="0" autoUpdateAnimBg="0"/>
      <p:bldP spid="1408037" grpId="0" autoUpdateAnimBg="0"/>
      <p:bldP spid="1408038" grpId="0" autoUpdateAnimBg="0"/>
      <p:bldP spid="1408039" grpId="0" autoUpdateAnimBg="0"/>
      <p:bldP spid="14080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Text Box 2"/>
          <p:cNvSpPr txBox="1">
            <a:spLocks noChangeArrowheads="1"/>
          </p:cNvSpPr>
          <p:nvPr/>
        </p:nvSpPr>
        <p:spPr bwMode="auto">
          <a:xfrm>
            <a:off x="4003676" y="4786314"/>
            <a:ext cx="1800622" cy="523220"/>
          </a:xfrm>
          <a:prstGeom prst="rect">
            <a:avLst/>
          </a:prstGeom>
          <a:solidFill>
            <a:srgbClr val="FF99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dirty="0"/>
              <a:t>数据包首先排队待</a:t>
            </a:r>
          </a:p>
          <a:p>
            <a:r>
              <a:rPr lang="zh-CN" altLang="en-US" dirty="0"/>
              <a:t>防火墙检查后转发</a:t>
            </a:r>
          </a:p>
        </p:txBody>
      </p:sp>
      <p:sp>
        <p:nvSpPr>
          <p:cNvPr id="1410051"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延时</a:t>
            </a:r>
          </a:p>
        </p:txBody>
      </p:sp>
      <p:sp>
        <p:nvSpPr>
          <p:cNvPr id="1410052" name="Text Box 4"/>
          <p:cNvSpPr txBox="1">
            <a:spLocks noChangeArrowheads="1"/>
          </p:cNvSpPr>
          <p:nvPr/>
        </p:nvSpPr>
        <p:spPr bwMode="auto">
          <a:xfrm>
            <a:off x="619125" y="785813"/>
            <a:ext cx="8667750" cy="1200150"/>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a:t>
            </a:r>
            <a:r>
              <a:rPr lang="zh-CN" altLang="en-US" sz="2400" dirty="0">
                <a:solidFill>
                  <a:srgbClr val="CC00CC"/>
                </a:solidFill>
                <a:latin typeface="+mn-ea"/>
                <a:ea typeface="+mn-ea"/>
              </a:rPr>
              <a:t>入口处</a:t>
            </a:r>
            <a:r>
              <a:rPr lang="zh-CN" altLang="en-US" sz="2400" dirty="0">
                <a:latin typeface="+mn-ea"/>
                <a:ea typeface="+mn-ea"/>
              </a:rPr>
              <a:t>输入帧</a:t>
            </a:r>
            <a:r>
              <a:rPr lang="zh-CN" altLang="en-US" sz="2400" dirty="0">
                <a:solidFill>
                  <a:srgbClr val="CC00CC"/>
                </a:solidFill>
                <a:latin typeface="+mn-ea"/>
                <a:ea typeface="+mn-ea"/>
              </a:rPr>
              <a:t>最后1个比特到达</a:t>
            </a:r>
            <a:r>
              <a:rPr lang="zh-CN" altLang="en-US" sz="2400" dirty="0">
                <a:latin typeface="+mn-ea"/>
                <a:ea typeface="+mn-ea"/>
              </a:rPr>
              <a:t>至</a:t>
            </a:r>
            <a:r>
              <a:rPr lang="zh-CN" altLang="en-US" sz="2400" dirty="0">
                <a:solidFill>
                  <a:srgbClr val="CC00CC"/>
                </a:solidFill>
                <a:latin typeface="+mn-ea"/>
                <a:ea typeface="+mn-ea"/>
              </a:rPr>
              <a:t>出口处</a:t>
            </a:r>
            <a:r>
              <a:rPr lang="zh-CN" altLang="en-US" sz="2400" dirty="0">
                <a:latin typeface="+mn-ea"/>
                <a:ea typeface="+mn-ea"/>
              </a:rPr>
              <a:t>输出帧的</a:t>
            </a:r>
            <a:r>
              <a:rPr lang="zh-CN" altLang="en-US" sz="2400" dirty="0">
                <a:solidFill>
                  <a:srgbClr val="CC00CC"/>
                </a:solidFill>
                <a:latin typeface="+mn-ea"/>
                <a:ea typeface="+mn-ea"/>
              </a:rPr>
              <a:t>第</a:t>
            </a:r>
            <a:r>
              <a:rPr lang="en-US" altLang="zh-CN" sz="2400" dirty="0">
                <a:solidFill>
                  <a:srgbClr val="CC00CC"/>
                </a:solidFill>
                <a:latin typeface="+mn-ea"/>
                <a:ea typeface="+mn-ea"/>
              </a:rPr>
              <a:t>1</a:t>
            </a:r>
            <a:r>
              <a:rPr lang="zh-CN" altLang="en-US" sz="2400" dirty="0">
                <a:solidFill>
                  <a:srgbClr val="CC00CC"/>
                </a:solidFill>
                <a:latin typeface="+mn-ea"/>
                <a:ea typeface="+mn-ea"/>
              </a:rPr>
              <a:t>个比特输出</a:t>
            </a:r>
            <a:r>
              <a:rPr lang="zh-CN" altLang="en-US" sz="2400" dirty="0">
                <a:latin typeface="+mn-ea"/>
                <a:ea typeface="+mn-ea"/>
              </a:rPr>
              <a:t>所用的时间间隔</a:t>
            </a:r>
          </a:p>
          <a:p>
            <a:pPr marL="457200" indent="-457200" algn="l">
              <a:spcBef>
                <a:spcPts val="0"/>
              </a:spcBef>
              <a:buFont typeface="Wingdings" pitchFamily="2" charset="2"/>
              <a:buAutoNum type="arabicPeriod"/>
              <a:defRPr/>
            </a:pPr>
            <a:r>
              <a:rPr lang="zh-CN" altLang="en-US" sz="2400" dirty="0">
                <a:latin typeface="+mn-ea"/>
                <a:ea typeface="+mn-ea"/>
              </a:rPr>
              <a:t>衡量标准：防火墙的时延能够体现它处理数据的速度 </a:t>
            </a:r>
          </a:p>
        </p:txBody>
      </p:sp>
      <p:sp>
        <p:nvSpPr>
          <p:cNvPr id="18438" name="Rectangle 5"/>
          <p:cNvSpPr>
            <a:spLocks noChangeArrowheads="1"/>
          </p:cNvSpPr>
          <p:nvPr/>
        </p:nvSpPr>
        <p:spPr bwMode="auto">
          <a:xfrm>
            <a:off x="371475" y="3174355"/>
            <a:ext cx="2476500"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39" name="Rectangle 6"/>
          <p:cNvSpPr>
            <a:spLocks noChangeArrowheads="1"/>
          </p:cNvSpPr>
          <p:nvPr/>
        </p:nvSpPr>
        <p:spPr bwMode="auto">
          <a:xfrm>
            <a:off x="536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0" name="Rectangle 7"/>
          <p:cNvSpPr>
            <a:spLocks noChangeArrowheads="1"/>
          </p:cNvSpPr>
          <p:nvPr/>
        </p:nvSpPr>
        <p:spPr bwMode="auto">
          <a:xfrm>
            <a:off x="866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1" name="Rectangle 8"/>
          <p:cNvSpPr>
            <a:spLocks noChangeArrowheads="1"/>
          </p:cNvSpPr>
          <p:nvPr/>
        </p:nvSpPr>
        <p:spPr bwMode="auto">
          <a:xfrm>
            <a:off x="1196975" y="2983855"/>
            <a:ext cx="165100"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42" name="Rectangle 9"/>
          <p:cNvSpPr>
            <a:spLocks noChangeArrowheads="1"/>
          </p:cNvSpPr>
          <p:nvPr/>
        </p:nvSpPr>
        <p:spPr bwMode="auto">
          <a:xfrm>
            <a:off x="15271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3" name="Rectangle 10"/>
          <p:cNvSpPr>
            <a:spLocks noChangeArrowheads="1"/>
          </p:cNvSpPr>
          <p:nvPr/>
        </p:nvSpPr>
        <p:spPr bwMode="auto">
          <a:xfrm>
            <a:off x="18573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4" name="Rectangle 11"/>
          <p:cNvSpPr>
            <a:spLocks noChangeArrowheads="1"/>
          </p:cNvSpPr>
          <p:nvPr/>
        </p:nvSpPr>
        <p:spPr bwMode="auto">
          <a:xfrm>
            <a:off x="21875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5" name="Rectangle 12"/>
          <p:cNvSpPr>
            <a:spLocks noChangeArrowheads="1"/>
          </p:cNvSpPr>
          <p:nvPr/>
        </p:nvSpPr>
        <p:spPr bwMode="auto">
          <a:xfrm>
            <a:off x="2517775" y="2983855"/>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6" name="Rectangle 13"/>
          <p:cNvSpPr>
            <a:spLocks noChangeArrowheads="1"/>
          </p:cNvSpPr>
          <p:nvPr/>
        </p:nvSpPr>
        <p:spPr bwMode="auto">
          <a:xfrm>
            <a:off x="454025" y="3631556"/>
            <a:ext cx="184731" cy="46166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7" name="Rectangle 14"/>
          <p:cNvSpPr>
            <a:spLocks noChangeArrowheads="1"/>
          </p:cNvSpPr>
          <p:nvPr/>
        </p:nvSpPr>
        <p:spPr bwMode="auto">
          <a:xfrm>
            <a:off x="5365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8" name="Rectangle 15"/>
          <p:cNvSpPr>
            <a:spLocks noChangeArrowheads="1"/>
          </p:cNvSpPr>
          <p:nvPr/>
        </p:nvSpPr>
        <p:spPr bwMode="auto">
          <a:xfrm>
            <a:off x="9493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49" name="Rectangle 16"/>
          <p:cNvSpPr>
            <a:spLocks noChangeArrowheads="1"/>
          </p:cNvSpPr>
          <p:nvPr/>
        </p:nvSpPr>
        <p:spPr bwMode="auto">
          <a:xfrm>
            <a:off x="14446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0" name="Rectangle 17"/>
          <p:cNvSpPr>
            <a:spLocks noChangeArrowheads="1"/>
          </p:cNvSpPr>
          <p:nvPr/>
        </p:nvSpPr>
        <p:spPr bwMode="auto">
          <a:xfrm>
            <a:off x="185737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8451" name="Rectangle 18"/>
          <p:cNvSpPr>
            <a:spLocks noChangeArrowheads="1"/>
          </p:cNvSpPr>
          <p:nvPr/>
        </p:nvSpPr>
        <p:spPr bwMode="auto">
          <a:xfrm>
            <a:off x="2270125" y="3631556"/>
            <a:ext cx="184731" cy="461665"/>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18434" name="Object 19"/>
          <p:cNvGraphicFramePr>
            <a:graphicFrameLocks/>
          </p:cNvGraphicFramePr>
          <p:nvPr/>
        </p:nvGraphicFramePr>
        <p:xfrm>
          <a:off x="619125" y="5729288"/>
          <a:ext cx="742950" cy="838200"/>
        </p:xfrm>
        <a:graphic>
          <a:graphicData uri="http://schemas.openxmlformats.org/presentationml/2006/ole">
            <mc:AlternateContent xmlns:mc="http://schemas.openxmlformats.org/markup-compatibility/2006">
              <mc:Choice xmlns:v="urn:schemas-microsoft-com:vml" Requires="v">
                <p:oleObj spid="_x0000_s2074" name="剪辑" r:id="rId3" imgW="1012680" imgH="809280" progId="MS_ClipArt_Gallery.2">
                  <p:embed/>
                </p:oleObj>
              </mc:Choice>
              <mc:Fallback>
                <p:oleObj name="剪辑" r:id="rId3" imgW="1012680" imgH="80928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5729288"/>
                        <a:ext cx="7429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52" name="Group 20"/>
          <p:cNvGrpSpPr>
            <a:grpSpLocks/>
          </p:cNvGrpSpPr>
          <p:nvPr/>
        </p:nvGrpSpPr>
        <p:grpSpPr bwMode="auto">
          <a:xfrm>
            <a:off x="8543925" y="5272088"/>
            <a:ext cx="577850" cy="1371600"/>
            <a:chOff x="2160" y="2784"/>
            <a:chExt cx="336" cy="720"/>
          </a:xfrm>
        </p:grpSpPr>
        <p:sp>
          <p:nvSpPr>
            <p:cNvPr id="18479" name="Rectangle 21"/>
            <p:cNvSpPr>
              <a:spLocks noChangeArrowheads="1"/>
            </p:cNvSpPr>
            <p:nvPr/>
          </p:nvSpPr>
          <p:spPr bwMode="auto">
            <a:xfrm>
              <a:off x="2160" y="2784"/>
              <a:ext cx="336" cy="720"/>
            </a:xfrm>
            <a:prstGeom prst="rect">
              <a:avLst/>
            </a:prstGeom>
            <a:gradFill rotWithShape="0">
              <a:gsLst>
                <a:gs pos="0">
                  <a:srgbClr val="767676"/>
                </a:gs>
                <a:gs pos="50000">
                  <a:srgbClr val="FFFFFF"/>
                </a:gs>
                <a:gs pos="100000">
                  <a:srgbClr val="767676"/>
                </a:gs>
              </a:gsLst>
              <a:lin ang="0" scaled="1"/>
            </a:gradFill>
            <a:ln w="9525">
              <a:miter lim="800000"/>
              <a:headEnd/>
              <a:tailEnd/>
            </a:ln>
            <a:scene3d>
              <a:camera prst="legacyPerspectiveTopRight">
                <a:rot lat="0" lon="21299994" rev="0"/>
              </a:camera>
              <a:lightRig rig="legacyFlat3" dir="l"/>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18480" name="Rectangle 22"/>
            <p:cNvSpPr>
              <a:spLocks noChangeArrowheads="1"/>
            </p:cNvSpPr>
            <p:nvPr/>
          </p:nvSpPr>
          <p:spPr bwMode="auto">
            <a:xfrm>
              <a:off x="2208" y="3024"/>
              <a:ext cx="240" cy="432"/>
            </a:xfrm>
            <a:prstGeom prst="rect">
              <a:avLst/>
            </a:prstGeom>
            <a:gradFill rotWithShape="0">
              <a:gsLst>
                <a:gs pos="0">
                  <a:srgbClr val="767676"/>
                </a:gs>
                <a:gs pos="100000">
                  <a:srgbClr val="FFFFFF"/>
                </a:gs>
              </a:gsLst>
              <a:lin ang="2700000" scaled="1"/>
            </a:gradFill>
            <a:ln w="9525">
              <a:solidFill>
                <a:srgbClr val="000000"/>
              </a:solidFill>
              <a:miter lim="800000"/>
              <a:headEnd/>
              <a:tailEnd/>
            </a:ln>
          </p:spPr>
          <p:txBody>
            <a:bodyPr wrap="none" anchor="ctr"/>
            <a:lstStyle/>
            <a:p>
              <a:endParaRPr lang="zh-CN" altLang="en-US"/>
            </a:p>
          </p:txBody>
        </p:sp>
        <p:sp>
          <p:nvSpPr>
            <p:cNvPr id="18481" name="Rectangle 23"/>
            <p:cNvSpPr>
              <a:spLocks noChangeArrowheads="1"/>
            </p:cNvSpPr>
            <p:nvPr/>
          </p:nvSpPr>
          <p:spPr bwMode="auto">
            <a:xfrm>
              <a:off x="2208" y="2832"/>
              <a:ext cx="240" cy="48"/>
            </a:xfrm>
            <a:prstGeom prst="rect">
              <a:avLst/>
            </a:prstGeom>
            <a:gradFill rotWithShape="0">
              <a:gsLst>
                <a:gs pos="0">
                  <a:srgbClr val="767676"/>
                </a:gs>
                <a:gs pos="100000">
                  <a:srgbClr val="FFFFFF"/>
                </a:gs>
              </a:gsLst>
              <a:lin ang="5400000" scaled="1"/>
            </a:gradFill>
            <a:ln w="9525">
              <a:solidFill>
                <a:srgbClr val="000000"/>
              </a:solidFill>
              <a:miter lim="800000"/>
              <a:headEnd/>
              <a:tailEnd/>
            </a:ln>
          </p:spPr>
          <p:txBody>
            <a:bodyPr wrap="none" anchor="ctr"/>
            <a:lstStyle/>
            <a:p>
              <a:endParaRPr lang="zh-CN" altLang="en-US"/>
            </a:p>
          </p:txBody>
        </p:sp>
        <p:sp>
          <p:nvSpPr>
            <p:cNvPr id="18482" name="Rectangle 24"/>
            <p:cNvSpPr>
              <a:spLocks noChangeArrowheads="1"/>
            </p:cNvSpPr>
            <p:nvPr/>
          </p:nvSpPr>
          <p:spPr bwMode="auto">
            <a:xfrm>
              <a:off x="2208" y="2928"/>
              <a:ext cx="48" cy="48"/>
            </a:xfrm>
            <a:prstGeom prst="rect">
              <a:avLst/>
            </a:prstGeom>
            <a:gradFill rotWithShape="0">
              <a:gsLst>
                <a:gs pos="0">
                  <a:srgbClr val="5E5E76"/>
                </a:gs>
                <a:gs pos="100000">
                  <a:srgbClr val="CCCCFF"/>
                </a:gs>
              </a:gsLst>
              <a:lin ang="5400000" scaled="1"/>
            </a:gradFill>
            <a:ln w="9525">
              <a:solidFill>
                <a:srgbClr val="000000"/>
              </a:solidFill>
              <a:miter lim="800000"/>
              <a:headEnd/>
              <a:tailEnd/>
            </a:ln>
          </p:spPr>
          <p:txBody>
            <a:bodyPr wrap="none" anchor="ctr"/>
            <a:lstStyle/>
            <a:p>
              <a:endParaRPr lang="zh-CN" altLang="en-US"/>
            </a:p>
          </p:txBody>
        </p:sp>
        <p:sp>
          <p:nvSpPr>
            <p:cNvPr id="18483" name="Line 25"/>
            <p:cNvSpPr>
              <a:spLocks noChangeShapeType="1"/>
            </p:cNvSpPr>
            <p:nvPr/>
          </p:nvSpPr>
          <p:spPr bwMode="auto">
            <a:xfrm>
              <a:off x="2256"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4" name="Line 26"/>
            <p:cNvSpPr>
              <a:spLocks noChangeShapeType="1"/>
            </p:cNvSpPr>
            <p:nvPr/>
          </p:nvSpPr>
          <p:spPr bwMode="auto">
            <a:xfrm>
              <a:off x="2304"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5" name="Line 27"/>
            <p:cNvSpPr>
              <a:spLocks noChangeShapeType="1"/>
            </p:cNvSpPr>
            <p:nvPr/>
          </p:nvSpPr>
          <p:spPr bwMode="auto">
            <a:xfrm>
              <a:off x="2352"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6" name="Line 28"/>
            <p:cNvSpPr>
              <a:spLocks noChangeShapeType="1"/>
            </p:cNvSpPr>
            <p:nvPr/>
          </p:nvSpPr>
          <p:spPr bwMode="auto">
            <a:xfrm>
              <a:off x="2400" y="302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10077" name="Text Box 29"/>
          <p:cNvSpPr txBox="1">
            <a:spLocks noChangeArrowheads="1"/>
          </p:cNvSpPr>
          <p:nvPr/>
        </p:nvSpPr>
        <p:spPr bwMode="auto">
          <a:xfrm>
            <a:off x="6975475" y="3219450"/>
            <a:ext cx="22288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10101001001001001010</a:t>
            </a:r>
          </a:p>
        </p:txBody>
      </p:sp>
      <p:sp>
        <p:nvSpPr>
          <p:cNvPr id="1410078" name="Line 30"/>
          <p:cNvSpPr>
            <a:spLocks noChangeShapeType="1"/>
          </p:cNvSpPr>
          <p:nvPr/>
        </p:nvSpPr>
        <p:spPr bwMode="auto">
          <a:xfrm>
            <a:off x="2930525" y="3519488"/>
            <a:ext cx="37973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79" name="Text Box 31"/>
          <p:cNvSpPr txBox="1">
            <a:spLocks noChangeArrowheads="1"/>
          </p:cNvSpPr>
          <p:nvPr/>
        </p:nvSpPr>
        <p:spPr bwMode="auto">
          <a:xfrm>
            <a:off x="288925" y="4052888"/>
            <a:ext cx="2559050" cy="830997"/>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sp>
        <p:nvSpPr>
          <p:cNvPr id="1410080" name="Text Box 32"/>
          <p:cNvSpPr txBox="1">
            <a:spLocks noChangeArrowheads="1"/>
          </p:cNvSpPr>
          <p:nvPr/>
        </p:nvSpPr>
        <p:spPr bwMode="auto">
          <a:xfrm>
            <a:off x="2847975" y="3214688"/>
            <a:ext cx="379730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101100101000011111001010010001001000</a:t>
            </a:r>
          </a:p>
        </p:txBody>
      </p:sp>
      <p:sp>
        <p:nvSpPr>
          <p:cNvPr id="1410081" name="Line 33"/>
          <p:cNvSpPr>
            <a:spLocks noChangeShapeType="1"/>
          </p:cNvSpPr>
          <p:nvPr/>
        </p:nvSpPr>
        <p:spPr bwMode="auto">
          <a:xfrm>
            <a:off x="7058025" y="3524250"/>
            <a:ext cx="22288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2" name="Text Box 34"/>
          <p:cNvSpPr txBox="1">
            <a:spLocks noChangeArrowheads="1"/>
          </p:cNvSpPr>
          <p:nvPr/>
        </p:nvSpPr>
        <p:spPr bwMode="auto">
          <a:xfrm>
            <a:off x="4256486" y="2286000"/>
            <a:ext cx="238879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最后1个比特到达</a:t>
            </a:r>
          </a:p>
        </p:txBody>
      </p:sp>
      <p:sp>
        <p:nvSpPr>
          <p:cNvPr id="1410083" name="Text Box 35"/>
          <p:cNvSpPr txBox="1">
            <a:spLocks noChangeArrowheads="1"/>
          </p:cNvSpPr>
          <p:nvPr/>
        </p:nvSpPr>
        <p:spPr bwMode="auto">
          <a:xfrm>
            <a:off x="7140575" y="2286000"/>
            <a:ext cx="214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第一个比特输出</a:t>
            </a:r>
          </a:p>
        </p:txBody>
      </p:sp>
      <p:sp>
        <p:nvSpPr>
          <p:cNvPr id="1410084" name="Line 36"/>
          <p:cNvSpPr>
            <a:spLocks noChangeShapeType="1"/>
          </p:cNvSpPr>
          <p:nvPr/>
        </p:nvSpPr>
        <p:spPr bwMode="auto">
          <a:xfrm flipV="1">
            <a:off x="6676231" y="2224089"/>
            <a:ext cx="0" cy="1004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5" name="Line 37"/>
          <p:cNvSpPr>
            <a:spLocks noChangeShapeType="1"/>
          </p:cNvSpPr>
          <p:nvPr/>
        </p:nvSpPr>
        <p:spPr bwMode="auto">
          <a:xfrm flipV="1">
            <a:off x="7027069" y="2224089"/>
            <a:ext cx="0" cy="1000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6" name="Line 38"/>
          <p:cNvSpPr>
            <a:spLocks noChangeShapeType="1"/>
          </p:cNvSpPr>
          <p:nvPr/>
        </p:nvSpPr>
        <p:spPr bwMode="auto">
          <a:xfrm>
            <a:off x="4746625" y="2681288"/>
            <a:ext cx="189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7" name="Line 39"/>
          <p:cNvSpPr>
            <a:spLocks noChangeShapeType="1"/>
          </p:cNvSpPr>
          <p:nvPr/>
        </p:nvSpPr>
        <p:spPr bwMode="auto">
          <a:xfrm>
            <a:off x="6645276" y="2376488"/>
            <a:ext cx="39727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88" name="Line 40"/>
          <p:cNvSpPr>
            <a:spLocks noChangeShapeType="1"/>
          </p:cNvSpPr>
          <p:nvPr/>
        </p:nvSpPr>
        <p:spPr bwMode="auto">
          <a:xfrm flipH="1">
            <a:off x="7058025" y="2681288"/>
            <a:ext cx="165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89" name="Text Box 41"/>
          <p:cNvSpPr txBox="1">
            <a:spLocks noChangeArrowheads="1"/>
          </p:cNvSpPr>
          <p:nvPr/>
        </p:nvSpPr>
        <p:spPr bwMode="auto">
          <a:xfrm>
            <a:off x="6191250" y="1919288"/>
            <a:ext cx="1423988" cy="400050"/>
          </a:xfrm>
          <a:prstGeom prst="rect">
            <a:avLst/>
          </a:prstGeom>
          <a:noFill/>
          <a:ln w="12700">
            <a:noFill/>
            <a:miter lim="800000"/>
            <a:headEnd/>
            <a:tailEnd/>
          </a:ln>
          <a:effectLst/>
        </p:spPr>
        <p:txBody>
          <a:bodyPr>
            <a:spAutoFit/>
          </a:bodyPr>
          <a:lstStyle/>
          <a:p>
            <a:pPr>
              <a:defRPr/>
            </a:pPr>
            <a:r>
              <a:rPr lang="zh-CN" altLang="en-US" sz="2000" b="1" dirty="0">
                <a:effectLst>
                  <a:outerShdw blurRad="38100" dist="38100" dir="2700000" algn="tl">
                    <a:srgbClr val="C0C0C0"/>
                  </a:outerShdw>
                </a:effectLst>
              </a:rPr>
              <a:t>时间间隔</a:t>
            </a:r>
          </a:p>
        </p:txBody>
      </p:sp>
      <p:pic>
        <p:nvPicPr>
          <p:cNvPr id="18466"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5275" y="3062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67" name="Rectangle 43"/>
          <p:cNvSpPr>
            <a:spLocks noChangeArrowheads="1"/>
          </p:cNvSpPr>
          <p:nvPr/>
        </p:nvSpPr>
        <p:spPr bwMode="auto">
          <a:xfrm>
            <a:off x="4003675" y="5460355"/>
            <a:ext cx="1733550" cy="461665"/>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0092" name="Line 44"/>
          <p:cNvSpPr>
            <a:spLocks noChangeShapeType="1"/>
          </p:cNvSpPr>
          <p:nvPr/>
        </p:nvSpPr>
        <p:spPr bwMode="auto">
          <a:xfrm>
            <a:off x="1279525" y="6262688"/>
            <a:ext cx="27241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093" name="Text Box 45"/>
          <p:cNvSpPr txBox="1">
            <a:spLocks noChangeArrowheads="1"/>
          </p:cNvSpPr>
          <p:nvPr/>
        </p:nvSpPr>
        <p:spPr bwMode="auto">
          <a:xfrm>
            <a:off x="4163616" y="5443539"/>
            <a:ext cx="660400" cy="3046988"/>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1010100111001110</a:t>
            </a:r>
          </a:p>
        </p:txBody>
      </p:sp>
      <p:sp>
        <p:nvSpPr>
          <p:cNvPr id="1410094" name="Text Box 46"/>
          <p:cNvSpPr txBox="1">
            <a:spLocks noChangeArrowheads="1"/>
          </p:cNvSpPr>
          <p:nvPr/>
        </p:nvSpPr>
        <p:spPr bwMode="auto">
          <a:xfrm>
            <a:off x="4901406" y="5443539"/>
            <a:ext cx="660400" cy="3046988"/>
          </a:xfrm>
          <a:prstGeom prst="rect">
            <a:avLst/>
          </a:prstGeom>
          <a:noFill/>
          <a:ln w="38100">
            <a:noFill/>
            <a:miter lim="800000"/>
            <a:headEnd/>
            <a:tailEnd/>
          </a:ln>
          <a:effectLst/>
        </p:spPr>
        <p:txBody>
          <a:bodyPr>
            <a:spAutoFit/>
          </a:bodyPr>
          <a:lstStyle/>
          <a:p>
            <a:pPr>
              <a:defRPr/>
            </a:pPr>
            <a:r>
              <a:rPr lang="zh-CN" altLang="en-US" b="1">
                <a:solidFill>
                  <a:srgbClr val="3333FF"/>
                </a:solidFill>
                <a:effectLst>
                  <a:outerShdw blurRad="38100" dist="38100" dir="2700000" algn="tl">
                    <a:srgbClr val="C0C0C0"/>
                  </a:outerShdw>
                </a:effectLst>
              </a:rPr>
              <a:t>1010100111001110</a:t>
            </a:r>
          </a:p>
        </p:txBody>
      </p:sp>
      <p:sp>
        <p:nvSpPr>
          <p:cNvPr id="1410095" name="Line 47"/>
          <p:cNvSpPr>
            <a:spLocks noChangeShapeType="1"/>
          </p:cNvSpPr>
          <p:nvPr/>
        </p:nvSpPr>
        <p:spPr bwMode="auto">
          <a:xfrm>
            <a:off x="5737225" y="62626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0096" name="Text Box 48"/>
          <p:cNvSpPr txBox="1">
            <a:spLocks noChangeArrowheads="1"/>
          </p:cNvSpPr>
          <p:nvPr/>
        </p:nvSpPr>
        <p:spPr bwMode="auto">
          <a:xfrm>
            <a:off x="1279525" y="5957888"/>
            <a:ext cx="2641600" cy="1200329"/>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1010010010100100010100010</a:t>
            </a:r>
          </a:p>
        </p:txBody>
      </p:sp>
      <p:sp>
        <p:nvSpPr>
          <p:cNvPr id="1410097" name="Text Box 49"/>
          <p:cNvSpPr txBox="1">
            <a:spLocks noChangeArrowheads="1"/>
          </p:cNvSpPr>
          <p:nvPr/>
        </p:nvSpPr>
        <p:spPr bwMode="auto">
          <a:xfrm>
            <a:off x="5737225" y="5957888"/>
            <a:ext cx="2806700" cy="1200329"/>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101010100100100100100100010</a:t>
            </a:r>
          </a:p>
        </p:txBody>
      </p:sp>
      <p:sp>
        <p:nvSpPr>
          <p:cNvPr id="1410098" name="Text Box 50"/>
          <p:cNvSpPr txBox="1">
            <a:spLocks noChangeArrowheads="1"/>
          </p:cNvSpPr>
          <p:nvPr/>
        </p:nvSpPr>
        <p:spPr bwMode="auto">
          <a:xfrm>
            <a:off x="3869531" y="4071939"/>
            <a:ext cx="209986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dirty="0">
                <a:solidFill>
                  <a:srgbClr val="FF0000"/>
                </a:solidFill>
              </a:rPr>
              <a:t>造成数据包延迟到达目标地</a:t>
            </a:r>
          </a:p>
        </p:txBody>
      </p:sp>
      <p:sp>
        <p:nvSpPr>
          <p:cNvPr id="1410099" name="Line 51"/>
          <p:cNvSpPr>
            <a:spLocks noChangeShapeType="1"/>
          </p:cNvSpPr>
          <p:nvPr/>
        </p:nvSpPr>
        <p:spPr bwMode="auto">
          <a:xfrm>
            <a:off x="4700191" y="5881688"/>
            <a:ext cx="330200" cy="0"/>
          </a:xfrm>
          <a:prstGeom prst="line">
            <a:avLst/>
          </a:prstGeom>
          <a:noFill/>
          <a:ln w="152400" cmpd="tri">
            <a:pattFill prst="horzBrick">
              <a:fgClr>
                <a:schemeClr val="hlink"/>
              </a:fgClr>
              <a:bgClr>
                <a:srgbClr val="3333CC"/>
              </a:bgClr>
            </a:patt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10100" name="Rectangle 52"/>
          <p:cNvSpPr>
            <a:spLocks noChangeArrowheads="1"/>
          </p:cNvSpPr>
          <p:nvPr/>
        </p:nvSpPr>
        <p:spPr bwMode="auto">
          <a:xfrm>
            <a:off x="4282281"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1410101" name="Rectangle 53"/>
          <p:cNvSpPr>
            <a:spLocks noChangeArrowheads="1"/>
          </p:cNvSpPr>
          <p:nvPr/>
        </p:nvSpPr>
        <p:spPr bwMode="auto">
          <a:xfrm>
            <a:off x="5009754" y="5688955"/>
            <a:ext cx="184731" cy="46166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zh-CN" altLang="en-US"/>
          </a:p>
        </p:txBody>
      </p:sp>
      <p:sp>
        <p:nvSpPr>
          <p:cNvPr id="54" name="灯片编号占位符 53"/>
          <p:cNvSpPr>
            <a:spLocks noGrp="1"/>
          </p:cNvSpPr>
          <p:nvPr>
            <p:ph type="sldNum" sz="quarter" idx="12"/>
          </p:nvPr>
        </p:nvSpPr>
        <p:spPr/>
        <p:txBody>
          <a:bodyPr/>
          <a:lstStyle/>
          <a:p>
            <a:pPr>
              <a:defRPr/>
            </a:pPr>
            <a:fld id="{18675339-D0DB-4098-B7AF-BE0BDAFFB157}" type="slidenum">
              <a:rPr lang="zh-CN" altLang="en-US" smtClean="0"/>
              <a:pPr>
                <a:defRPr/>
              </a:pPr>
              <a:t>29</a:t>
            </a:fld>
            <a:endParaRPr lang="zh-CN" altLang="en-US"/>
          </a:p>
        </p:txBody>
      </p:sp>
    </p:spTree>
    <p:extLst>
      <p:ext uri="{BB962C8B-B14F-4D97-AF65-F5344CB8AC3E}">
        <p14:creationId xmlns:p14="http://schemas.microsoft.com/office/powerpoint/2010/main" val="207431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0052"/>
                                        </p:tgtEl>
                                        <p:attrNameLst>
                                          <p:attrName>style.visibility</p:attrName>
                                        </p:attrNameLst>
                                      </p:cBhvr>
                                      <p:to>
                                        <p:strVal val="visible"/>
                                      </p:to>
                                    </p:set>
                                    <p:animEffect transition="in" filter="slide(fromBottom)">
                                      <p:cBhvr>
                                        <p:cTn id="7" dur="500"/>
                                        <p:tgtEl>
                                          <p:spTgt spid="1410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0078"/>
                                        </p:tgtEl>
                                        <p:attrNameLst>
                                          <p:attrName>style.visibility</p:attrName>
                                        </p:attrNameLst>
                                      </p:cBhvr>
                                      <p:to>
                                        <p:strVal val="visible"/>
                                      </p:to>
                                    </p:set>
                                    <p:animEffect transition="in" filter="wipe(left)">
                                      <p:cBhvr>
                                        <p:cTn id="12" dur="500"/>
                                        <p:tgtEl>
                                          <p:spTgt spid="1410078"/>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1410080"/>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1410080"/>
                                        </p:tgtEl>
                                        <p:attrNameLst>
                                          <p:attrName>style.visibility</p:attrName>
                                        </p:attrNameLst>
                                      </p:cBhvr>
                                      <p:to>
                                        <p:strVal val="hidden"/>
                                      </p:to>
                                    </p:set>
                                  </p:subTnLst>
                                </p:cTn>
                              </p:par>
                            </p:childTnLst>
                          </p:cTn>
                        </p:par>
                        <p:par>
                          <p:cTn id="16" fill="hold" nodeType="afterGroup">
                            <p:stCondLst>
                              <p:cond delay="3200"/>
                            </p:stCondLst>
                            <p:childTnLst>
                              <p:par>
                                <p:cTn id="17" presetID="22" presetClass="entr" presetSubtype="8" fill="hold" grpId="0" nodeType="afterEffect">
                                  <p:stCondLst>
                                    <p:cond delay="0"/>
                                  </p:stCondLst>
                                  <p:childTnLst>
                                    <p:set>
                                      <p:cBhvr>
                                        <p:cTn id="18" dur="1" fill="hold">
                                          <p:stCondLst>
                                            <p:cond delay="0"/>
                                          </p:stCondLst>
                                        </p:cTn>
                                        <p:tgtEl>
                                          <p:spTgt spid="1410086"/>
                                        </p:tgtEl>
                                        <p:attrNameLst>
                                          <p:attrName>style.visibility</p:attrName>
                                        </p:attrNameLst>
                                      </p:cBhvr>
                                      <p:to>
                                        <p:strVal val="visible"/>
                                      </p:to>
                                    </p:set>
                                    <p:animEffect transition="in" filter="wipe(left)">
                                      <p:cBhvr>
                                        <p:cTn id="19" dur="500"/>
                                        <p:tgtEl>
                                          <p:spTgt spid="1410086"/>
                                        </p:tgtEl>
                                      </p:cBhvr>
                                    </p:animEffect>
                                  </p:childTnLst>
                                </p:cTn>
                              </p:par>
                            </p:childTnLst>
                          </p:cTn>
                        </p:par>
                        <p:par>
                          <p:cTn id="20" fill="hold" nodeType="afterGroup">
                            <p:stCondLst>
                              <p:cond delay="3700"/>
                            </p:stCondLst>
                            <p:childTnLst>
                              <p:par>
                                <p:cTn id="21" presetID="16" presetClass="entr" presetSubtype="42" fill="hold" grpId="0" nodeType="afterEffect">
                                  <p:stCondLst>
                                    <p:cond delay="0"/>
                                  </p:stCondLst>
                                  <p:childTnLst>
                                    <p:set>
                                      <p:cBhvr>
                                        <p:cTn id="22" dur="1" fill="hold">
                                          <p:stCondLst>
                                            <p:cond delay="0"/>
                                          </p:stCondLst>
                                        </p:cTn>
                                        <p:tgtEl>
                                          <p:spTgt spid="1410084"/>
                                        </p:tgtEl>
                                        <p:attrNameLst>
                                          <p:attrName>style.visibility</p:attrName>
                                        </p:attrNameLst>
                                      </p:cBhvr>
                                      <p:to>
                                        <p:strVal val="visible"/>
                                      </p:to>
                                    </p:set>
                                    <p:animEffect transition="in" filter="barn(outHorizontal)">
                                      <p:cBhvr>
                                        <p:cTn id="23" dur="500"/>
                                        <p:tgtEl>
                                          <p:spTgt spid="1410084"/>
                                        </p:tgtEl>
                                      </p:cBhvr>
                                    </p:animEffect>
                                  </p:childTnLst>
                                </p:cTn>
                              </p:par>
                            </p:childTnLst>
                          </p:cTn>
                        </p:par>
                        <p:par>
                          <p:cTn id="24" fill="hold" nodeType="afterGroup">
                            <p:stCondLst>
                              <p:cond delay="4200"/>
                            </p:stCondLst>
                            <p:childTnLst>
                              <p:par>
                                <p:cTn id="25" presetID="12" presetClass="entr" presetSubtype="8" fill="hold" grpId="0" nodeType="afterEffect">
                                  <p:stCondLst>
                                    <p:cond delay="0"/>
                                  </p:stCondLst>
                                  <p:childTnLst>
                                    <p:set>
                                      <p:cBhvr>
                                        <p:cTn id="26" dur="1" fill="hold">
                                          <p:stCondLst>
                                            <p:cond delay="0"/>
                                          </p:stCondLst>
                                        </p:cTn>
                                        <p:tgtEl>
                                          <p:spTgt spid="1410082"/>
                                        </p:tgtEl>
                                        <p:attrNameLst>
                                          <p:attrName>style.visibility</p:attrName>
                                        </p:attrNameLst>
                                      </p:cBhvr>
                                      <p:to>
                                        <p:strVal val="visible"/>
                                      </p:to>
                                    </p:set>
                                    <p:animEffect transition="in" filter="slide(fromLeft)">
                                      <p:cBhvr>
                                        <p:cTn id="27" dur="500"/>
                                        <p:tgtEl>
                                          <p:spTgt spid="1410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0081"/>
                                        </p:tgtEl>
                                        <p:attrNameLst>
                                          <p:attrName>style.visibility</p:attrName>
                                        </p:attrNameLst>
                                      </p:cBhvr>
                                      <p:to>
                                        <p:strVal val="visible"/>
                                      </p:to>
                                    </p:set>
                                    <p:animEffect transition="in" filter="wipe(left)">
                                      <p:cBhvr>
                                        <p:cTn id="32" dur="500"/>
                                        <p:tgtEl>
                                          <p:spTgt spid="1410081"/>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410077"/>
                                        </p:tgtEl>
                                        <p:attrNameLst>
                                          <p:attrName>style.visibility</p:attrName>
                                        </p:attrNameLst>
                                      </p:cBhvr>
                                      <p:to>
                                        <p:strVal val="visible"/>
                                      </p:to>
                                    </p:set>
                                  </p:childTnLst>
                                  <p:subTnLst>
                                    <p:animClr clrSpc="rgb" dir="cw">
                                      <p:cBhvr override="childStyle">
                                        <p:cTn dur="1" fill="hold" display="0" masterRel="nextClick" afterEffect="1"/>
                                        <p:tgtEl>
                                          <p:spTgt spid="1410077"/>
                                        </p:tgtEl>
                                        <p:attrNameLst>
                                          <p:attrName>ppt_c</p:attrName>
                                        </p:attrNameLst>
                                      </p:cBhvr>
                                      <p:to>
                                        <a:srgbClr val="3333CC"/>
                                      </p:to>
                                    </p:animClr>
                                  </p:subTnLst>
                                </p:cTn>
                              </p:par>
                            </p:childTnLst>
                          </p:cTn>
                        </p:par>
                        <p:par>
                          <p:cTn id="36" fill="hold" nodeType="afterGroup">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1410088"/>
                                        </p:tgtEl>
                                        <p:attrNameLst>
                                          <p:attrName>style.visibility</p:attrName>
                                        </p:attrNameLst>
                                      </p:cBhvr>
                                      <p:to>
                                        <p:strVal val="visible"/>
                                      </p:to>
                                    </p:set>
                                    <p:animEffect transition="in" filter="wipe(right)">
                                      <p:cBhvr>
                                        <p:cTn id="39" dur="500"/>
                                        <p:tgtEl>
                                          <p:spTgt spid="1410088"/>
                                        </p:tgtEl>
                                      </p:cBhvr>
                                    </p:animEffect>
                                  </p:childTnLst>
                                </p:cTn>
                              </p:par>
                            </p:childTnLst>
                          </p:cTn>
                        </p:par>
                        <p:par>
                          <p:cTn id="40" fill="hold" nodeType="afterGroup">
                            <p:stCondLst>
                              <p:cond delay="2500"/>
                            </p:stCondLst>
                            <p:childTnLst>
                              <p:par>
                                <p:cTn id="41" presetID="16" presetClass="entr" presetSubtype="42" fill="hold" grpId="0" nodeType="afterEffect">
                                  <p:stCondLst>
                                    <p:cond delay="0"/>
                                  </p:stCondLst>
                                  <p:childTnLst>
                                    <p:set>
                                      <p:cBhvr>
                                        <p:cTn id="42" dur="1" fill="hold">
                                          <p:stCondLst>
                                            <p:cond delay="0"/>
                                          </p:stCondLst>
                                        </p:cTn>
                                        <p:tgtEl>
                                          <p:spTgt spid="1410085"/>
                                        </p:tgtEl>
                                        <p:attrNameLst>
                                          <p:attrName>style.visibility</p:attrName>
                                        </p:attrNameLst>
                                      </p:cBhvr>
                                      <p:to>
                                        <p:strVal val="visible"/>
                                      </p:to>
                                    </p:set>
                                    <p:animEffect transition="in" filter="barn(outHorizontal)">
                                      <p:cBhvr>
                                        <p:cTn id="43" dur="500"/>
                                        <p:tgtEl>
                                          <p:spTgt spid="1410085"/>
                                        </p:tgtEl>
                                      </p:cBhvr>
                                    </p:animEffect>
                                  </p:childTnLst>
                                </p:cTn>
                              </p:par>
                            </p:childTnLst>
                          </p:cTn>
                        </p:par>
                        <p:par>
                          <p:cTn id="44" fill="hold" nodeType="afterGroup">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1410083"/>
                                        </p:tgtEl>
                                        <p:attrNameLst>
                                          <p:attrName>style.visibility</p:attrName>
                                        </p:attrNameLst>
                                      </p:cBhvr>
                                      <p:to>
                                        <p:strVal val="visible"/>
                                      </p:to>
                                    </p:set>
                                    <p:animEffect transition="in" filter="slide(fromRight)">
                                      <p:cBhvr>
                                        <p:cTn id="47" dur="500"/>
                                        <p:tgtEl>
                                          <p:spTgt spid="1410083"/>
                                        </p:tgtEl>
                                      </p:cBhvr>
                                    </p:animEffect>
                                  </p:childTnLst>
                                </p:cTn>
                              </p:par>
                            </p:childTnLst>
                          </p:cTn>
                        </p:par>
                        <p:par>
                          <p:cTn id="48" fill="hold" nodeType="afterGroup">
                            <p:stCondLst>
                              <p:cond delay="3500"/>
                            </p:stCondLst>
                            <p:childTnLst>
                              <p:par>
                                <p:cTn id="49" presetID="16" presetClass="entr" presetSubtype="37" fill="hold" grpId="0" nodeType="afterEffect">
                                  <p:stCondLst>
                                    <p:cond delay="0"/>
                                  </p:stCondLst>
                                  <p:childTnLst>
                                    <p:set>
                                      <p:cBhvr>
                                        <p:cTn id="50" dur="1" fill="hold">
                                          <p:stCondLst>
                                            <p:cond delay="0"/>
                                          </p:stCondLst>
                                        </p:cTn>
                                        <p:tgtEl>
                                          <p:spTgt spid="1410087"/>
                                        </p:tgtEl>
                                        <p:attrNameLst>
                                          <p:attrName>style.visibility</p:attrName>
                                        </p:attrNameLst>
                                      </p:cBhvr>
                                      <p:to>
                                        <p:strVal val="visible"/>
                                      </p:to>
                                    </p:set>
                                    <p:animEffect transition="in" filter="barn(outVertical)">
                                      <p:cBhvr>
                                        <p:cTn id="51" dur="500"/>
                                        <p:tgtEl>
                                          <p:spTgt spid="1410087"/>
                                        </p:tgtEl>
                                      </p:cBhvr>
                                    </p:animEffect>
                                  </p:childTnLst>
                                </p:cTn>
                              </p:par>
                            </p:childTnLst>
                          </p:cTn>
                        </p:par>
                        <p:par>
                          <p:cTn id="52" fill="hold" nodeType="afterGroup">
                            <p:stCondLst>
                              <p:cond delay="4000"/>
                            </p:stCondLst>
                            <p:childTnLst>
                              <p:par>
                                <p:cTn id="53" presetID="12" presetClass="entr" presetSubtype="4" fill="hold" grpId="0" nodeType="afterEffect">
                                  <p:stCondLst>
                                    <p:cond delay="0"/>
                                  </p:stCondLst>
                                  <p:childTnLst>
                                    <p:set>
                                      <p:cBhvr>
                                        <p:cTn id="54" dur="1" fill="hold">
                                          <p:stCondLst>
                                            <p:cond delay="0"/>
                                          </p:stCondLst>
                                        </p:cTn>
                                        <p:tgtEl>
                                          <p:spTgt spid="1410089"/>
                                        </p:tgtEl>
                                        <p:attrNameLst>
                                          <p:attrName>style.visibility</p:attrName>
                                        </p:attrNameLst>
                                      </p:cBhvr>
                                      <p:to>
                                        <p:strVal val="visible"/>
                                      </p:to>
                                    </p:set>
                                    <p:animEffect transition="in" filter="slide(fromBottom)">
                                      <p:cBhvr>
                                        <p:cTn id="55" dur="500"/>
                                        <p:tgtEl>
                                          <p:spTgt spid="141008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10092"/>
                                        </p:tgtEl>
                                        <p:attrNameLst>
                                          <p:attrName>style.visibility</p:attrName>
                                        </p:attrNameLst>
                                      </p:cBhvr>
                                      <p:to>
                                        <p:strVal val="visible"/>
                                      </p:to>
                                    </p:set>
                                    <p:animEffect transition="in" filter="wipe(left)">
                                      <p:cBhvr>
                                        <p:cTn id="60" dur="500"/>
                                        <p:tgtEl>
                                          <p:spTgt spid="1410092"/>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1410096"/>
                                        </p:tgtEl>
                                        <p:attrNameLst>
                                          <p:attrName>style.visibility</p:attrName>
                                        </p:attrNameLst>
                                      </p:cBhvr>
                                      <p:to>
                                        <p:strVal val="visible"/>
                                      </p:to>
                                    </p:set>
                                  </p:childTnLst>
                                  <p:subTnLst>
                                    <p:set>
                                      <p:cBhvr override="childStyle">
                                        <p:cTn dur="1" fill="hold" display="0" masterRel="sameClick" afterEffect="1">
                                          <p:stCondLst>
                                            <p:cond evt="end" delay="0">
                                              <p:tn val="62"/>
                                            </p:cond>
                                          </p:stCondLst>
                                        </p:cTn>
                                        <p:tgtEl>
                                          <p:spTgt spid="1410096"/>
                                        </p:tgtEl>
                                        <p:attrNameLst>
                                          <p:attrName>style.visibility</p:attrName>
                                        </p:attrNameLst>
                                      </p:cBhvr>
                                      <p:to>
                                        <p:strVal val="hidden"/>
                                      </p:to>
                                    </p:set>
                                  </p:subTnLst>
                                </p:cTn>
                              </p:par>
                            </p:childTnLst>
                          </p:cTn>
                        </p:par>
                        <p:par>
                          <p:cTn id="64" fill="hold" nodeType="afterGroup">
                            <p:stCondLst>
                              <p:cond delay="2375"/>
                            </p:stCondLst>
                            <p:childTnLst>
                              <p:par>
                                <p:cTn id="65" presetID="12" presetClass="entr" presetSubtype="1" fill="hold" grpId="0" nodeType="afterEffect">
                                  <p:stCondLst>
                                    <p:cond delay="0"/>
                                  </p:stCondLst>
                                  <p:iterate type="lt">
                                    <p:tmPct val="100000"/>
                                  </p:iterate>
                                  <p:childTnLst>
                                    <p:set>
                                      <p:cBhvr>
                                        <p:cTn id="66" dur="1" fill="hold">
                                          <p:stCondLst>
                                            <p:cond delay="0"/>
                                          </p:stCondLst>
                                        </p:cTn>
                                        <p:tgtEl>
                                          <p:spTgt spid="1410093"/>
                                        </p:tgtEl>
                                        <p:attrNameLst>
                                          <p:attrName>style.visibility</p:attrName>
                                        </p:attrNameLst>
                                      </p:cBhvr>
                                      <p:to>
                                        <p:strVal val="visible"/>
                                      </p:to>
                                    </p:set>
                                    <p:animEffect transition="in" filter="slide(fromTop)">
                                      <p:cBhvr>
                                        <p:cTn id="67" dur="75"/>
                                        <p:tgtEl>
                                          <p:spTgt spid="1410093"/>
                                        </p:tgtEl>
                                      </p:cBhvr>
                                    </p:animEffect>
                                  </p:childTnLst>
                                </p:cTn>
                              </p:par>
                            </p:childTnLst>
                          </p:cTn>
                        </p:par>
                        <p:par>
                          <p:cTn id="68" fill="hold" nodeType="afterGroup">
                            <p:stCondLst>
                              <p:cond delay="3575"/>
                            </p:stCondLst>
                            <p:childTnLst>
                              <p:par>
                                <p:cTn id="69" presetID="12" presetClass="entr" presetSubtype="1" fill="hold" grpId="0" nodeType="afterEffect">
                                  <p:stCondLst>
                                    <p:cond delay="0"/>
                                  </p:stCondLst>
                                  <p:childTnLst>
                                    <p:set>
                                      <p:cBhvr>
                                        <p:cTn id="70" dur="1" fill="hold">
                                          <p:stCondLst>
                                            <p:cond delay="0"/>
                                          </p:stCondLst>
                                        </p:cTn>
                                        <p:tgtEl>
                                          <p:spTgt spid="1410050"/>
                                        </p:tgtEl>
                                        <p:attrNameLst>
                                          <p:attrName>style.visibility</p:attrName>
                                        </p:attrNameLst>
                                      </p:cBhvr>
                                      <p:to>
                                        <p:strVal val="visible"/>
                                      </p:to>
                                    </p:set>
                                    <p:animEffect transition="in" filter="slide(fromTop)">
                                      <p:cBhvr>
                                        <p:cTn id="71" dur="500"/>
                                        <p:tgtEl>
                                          <p:spTgt spid="141005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grpId="0" nodeType="clickEffect">
                                  <p:stCondLst>
                                    <p:cond delay="0"/>
                                  </p:stCondLst>
                                  <p:childTnLst>
                                    <p:set>
                                      <p:cBhvr>
                                        <p:cTn id="75" dur="1" fill="hold">
                                          <p:stCondLst>
                                            <p:cond delay="0"/>
                                          </p:stCondLst>
                                        </p:cTn>
                                        <p:tgtEl>
                                          <p:spTgt spid="1410100"/>
                                        </p:tgtEl>
                                        <p:attrNameLst>
                                          <p:attrName>style.visibility</p:attrName>
                                        </p:attrNameLst>
                                      </p:cBhvr>
                                      <p:to>
                                        <p:strVal val="visible"/>
                                      </p:to>
                                    </p:set>
                                    <p:animEffect transition="in" filter="slide(fromTop)">
                                      <p:cBhvr>
                                        <p:cTn id="76" dur="500"/>
                                        <p:tgtEl>
                                          <p:spTgt spid="1410100"/>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410099"/>
                                        </p:tgtEl>
                                        <p:attrNameLst>
                                          <p:attrName>style.visibility</p:attrName>
                                        </p:attrNameLst>
                                      </p:cBhvr>
                                      <p:to>
                                        <p:strVal val="visible"/>
                                      </p:to>
                                    </p:set>
                                    <p:animEffect transition="in" filter="wipe(left)">
                                      <p:cBhvr>
                                        <p:cTn id="80" dur="500"/>
                                        <p:tgtEl>
                                          <p:spTgt spid="1410099"/>
                                        </p:tgtEl>
                                      </p:cBhvr>
                                    </p:animEffect>
                                  </p:childTnLst>
                                  <p:subTnLst>
                                    <p:set>
                                      <p:cBhvr override="childStyle">
                                        <p:cTn dur="1" fill="hold" display="0" masterRel="sameClick" afterEffect="1">
                                          <p:stCondLst>
                                            <p:cond evt="end" delay="0">
                                              <p:tn val="78"/>
                                            </p:cond>
                                          </p:stCondLst>
                                        </p:cTn>
                                        <p:tgtEl>
                                          <p:spTgt spid="1410099"/>
                                        </p:tgtEl>
                                        <p:attrNameLst>
                                          <p:attrName>style.visibility</p:attrName>
                                        </p:attrNameLst>
                                      </p:cBhvr>
                                      <p:to>
                                        <p:strVal val="hidden"/>
                                      </p:to>
                                    </p:set>
                                  </p:subTnLst>
                                </p:cTn>
                              </p:par>
                            </p:childTnLst>
                          </p:cTn>
                        </p:par>
                        <p:par>
                          <p:cTn id="81" fill="hold" nodeType="afterGroup">
                            <p:stCondLst>
                              <p:cond delay="1000"/>
                            </p:stCondLst>
                            <p:childTnLst>
                              <p:par>
                                <p:cTn id="82" presetID="12" presetClass="entr" presetSubtype="1" fill="hold" grpId="0" nodeType="afterEffect">
                                  <p:stCondLst>
                                    <p:cond delay="0"/>
                                  </p:stCondLst>
                                  <p:iterate type="lt">
                                    <p:tmPct val="100000"/>
                                  </p:iterate>
                                  <p:childTnLst>
                                    <p:set>
                                      <p:cBhvr>
                                        <p:cTn id="83" dur="1" fill="hold">
                                          <p:stCondLst>
                                            <p:cond delay="0"/>
                                          </p:stCondLst>
                                        </p:cTn>
                                        <p:tgtEl>
                                          <p:spTgt spid="1410094"/>
                                        </p:tgtEl>
                                        <p:attrNameLst>
                                          <p:attrName>style.visibility</p:attrName>
                                        </p:attrNameLst>
                                      </p:cBhvr>
                                      <p:to>
                                        <p:strVal val="visible"/>
                                      </p:to>
                                    </p:set>
                                    <p:animEffect transition="in" filter="slide(fromTop)">
                                      <p:cBhvr>
                                        <p:cTn id="84" dur="75"/>
                                        <p:tgtEl>
                                          <p:spTgt spid="14100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1410101"/>
                                        </p:tgtEl>
                                        <p:attrNameLst>
                                          <p:attrName>style.visibility</p:attrName>
                                        </p:attrNameLst>
                                      </p:cBhvr>
                                      <p:to>
                                        <p:strVal val="visible"/>
                                      </p:to>
                                    </p:set>
                                    <p:animEffect transition="in" filter="slide(fromTop)">
                                      <p:cBhvr>
                                        <p:cTn id="89" dur="500"/>
                                        <p:tgtEl>
                                          <p:spTgt spid="1410101"/>
                                        </p:tgtEl>
                                      </p:cBhvr>
                                    </p:animEffect>
                                  </p:childTnLst>
                                </p:cTn>
                              </p:par>
                            </p:childTnLst>
                          </p:cTn>
                        </p:par>
                        <p:par>
                          <p:cTn id="90" fill="hold" nodeType="afterGroup">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1410095"/>
                                        </p:tgtEl>
                                        <p:attrNameLst>
                                          <p:attrName>style.visibility</p:attrName>
                                        </p:attrNameLst>
                                      </p:cBhvr>
                                      <p:to>
                                        <p:strVal val="visible"/>
                                      </p:to>
                                    </p:set>
                                    <p:animEffect transition="in" filter="wipe(left)">
                                      <p:cBhvr>
                                        <p:cTn id="93" dur="500"/>
                                        <p:tgtEl>
                                          <p:spTgt spid="1410095"/>
                                        </p:tgtEl>
                                      </p:cBhvr>
                                    </p:animEffect>
                                  </p:childTnLst>
                                </p:cTn>
                              </p:par>
                            </p:childTnLst>
                          </p:cTn>
                        </p:par>
                        <p:par>
                          <p:cTn id="94" fill="hold" nodeType="afterGroup">
                            <p:stCondLst>
                              <p:cond delay="1000"/>
                            </p:stCondLst>
                            <p:childTnLst>
                              <p:par>
                                <p:cTn id="95" presetID="1" presetClass="entr" presetSubtype="0" fill="hold" grpId="0" nodeType="afterEffect">
                                  <p:stCondLst>
                                    <p:cond delay="0"/>
                                  </p:stCondLst>
                                  <p:iterate type="lt">
                                    <p:tmAbs val="75"/>
                                  </p:iterate>
                                  <p:childTnLst>
                                    <p:set>
                                      <p:cBhvr>
                                        <p:cTn id="96" dur="1" fill="hold">
                                          <p:stCondLst>
                                            <p:cond delay="74"/>
                                          </p:stCondLst>
                                        </p:cTn>
                                        <p:tgtEl>
                                          <p:spTgt spid="1410097"/>
                                        </p:tgtEl>
                                        <p:attrNameLst>
                                          <p:attrName>style.visibility</p:attrName>
                                        </p:attrNameLst>
                                      </p:cBhvr>
                                      <p:to>
                                        <p:strVal val="visible"/>
                                      </p:to>
                                    </p:set>
                                  </p:childTnLst>
                                  <p:subTnLst>
                                    <p:set>
                                      <p:cBhvr override="childStyle">
                                        <p:cTn dur="1" fill="hold" display="0" masterRel="sameClick" afterEffect="1">
                                          <p:stCondLst>
                                            <p:cond evt="end" delay="0">
                                              <p:tn val="95"/>
                                            </p:cond>
                                          </p:stCondLst>
                                        </p:cTn>
                                        <p:tgtEl>
                                          <p:spTgt spid="1410097"/>
                                        </p:tgtEl>
                                        <p:attrNameLst>
                                          <p:attrName>style.visibility</p:attrName>
                                        </p:attrNameLst>
                                      </p:cBhvr>
                                      <p:to>
                                        <p:strVal val="hidden"/>
                                      </p:to>
                                    </p:set>
                                  </p:subTnLst>
                                </p:cTn>
                              </p:par>
                            </p:childTnLst>
                          </p:cTn>
                        </p:par>
                        <p:par>
                          <p:cTn id="97" fill="hold" nodeType="afterGroup">
                            <p:stCondLst>
                              <p:cond delay="3025"/>
                            </p:stCondLst>
                            <p:childTnLst>
                              <p:par>
                                <p:cTn id="98" presetID="12" presetClass="entr" presetSubtype="4" fill="hold" grpId="0" nodeType="afterEffect">
                                  <p:stCondLst>
                                    <p:cond delay="0"/>
                                  </p:stCondLst>
                                  <p:childTnLst>
                                    <p:set>
                                      <p:cBhvr>
                                        <p:cTn id="99" dur="1" fill="hold">
                                          <p:stCondLst>
                                            <p:cond delay="0"/>
                                          </p:stCondLst>
                                        </p:cTn>
                                        <p:tgtEl>
                                          <p:spTgt spid="1410098"/>
                                        </p:tgtEl>
                                        <p:attrNameLst>
                                          <p:attrName>style.visibility</p:attrName>
                                        </p:attrNameLst>
                                      </p:cBhvr>
                                      <p:to>
                                        <p:strVal val="visible"/>
                                      </p:to>
                                    </p:set>
                                    <p:animEffect transition="in" filter="slide(fromBottom)">
                                      <p:cBhvr>
                                        <p:cTn id="100" dur="500"/>
                                        <p:tgtEl>
                                          <p:spTgt spid="141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0" grpId="0" animBg="1" autoUpdateAnimBg="0"/>
      <p:bldP spid="1410052" grpId="0" autoUpdateAnimBg="0"/>
      <p:bldP spid="1410077" grpId="0" autoUpdateAnimBg="0"/>
      <p:bldP spid="1410078" grpId="0" animBg="1"/>
      <p:bldP spid="1410080" grpId="0" autoUpdateAnimBg="0"/>
      <p:bldP spid="1410081" grpId="0" animBg="1"/>
      <p:bldP spid="1410082" grpId="0" autoUpdateAnimBg="0"/>
      <p:bldP spid="1410083" grpId="0" autoUpdateAnimBg="0"/>
      <p:bldP spid="1410084" grpId="0" animBg="1"/>
      <p:bldP spid="1410085" grpId="0" animBg="1"/>
      <p:bldP spid="1410086" grpId="0" animBg="1"/>
      <p:bldP spid="1410087" grpId="0" animBg="1"/>
      <p:bldP spid="1410088" grpId="0" animBg="1"/>
      <p:bldP spid="1410089" grpId="0" autoUpdateAnimBg="0"/>
      <p:bldP spid="1410092" grpId="0" animBg="1"/>
      <p:bldP spid="1410093" grpId="0" autoUpdateAnimBg="0"/>
      <p:bldP spid="1410094" grpId="0" autoUpdateAnimBg="0"/>
      <p:bldP spid="1410095" grpId="0" animBg="1"/>
      <p:bldP spid="1410096" grpId="0" autoUpdateAnimBg="0"/>
      <p:bldP spid="1410097" grpId="0" autoUpdateAnimBg="0"/>
      <p:bldP spid="1410098" grpId="0" autoUpdateAnimBg="0"/>
      <p:bldP spid="1410099" grpId="0" animBg="1"/>
      <p:bldP spid="1410100" grpId="0" animBg="1"/>
      <p:bldP spid="1410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1</a:t>
            </a:r>
            <a:r>
              <a:rPr lang="zh-CN" altLang="en-US" dirty="0" smtClean="0">
                <a:latin typeface="+mn-ea"/>
                <a:ea typeface="+mn-ea"/>
              </a:rPr>
              <a:t>、</a:t>
            </a:r>
            <a:r>
              <a:rPr lang="en-AU" altLang="zh-CN" dirty="0" err="1" smtClean="0">
                <a:latin typeface="+mn-ea"/>
                <a:ea typeface="+mn-ea"/>
              </a:rPr>
              <a:t>什么是防火墙</a:t>
            </a:r>
            <a:r>
              <a:rPr lang="en-AU" altLang="zh-CN" dirty="0" smtClean="0">
                <a:latin typeface="+mn-ea"/>
                <a:ea typeface="+mn-ea"/>
              </a:rPr>
              <a:t>？</a:t>
            </a:r>
          </a:p>
        </p:txBody>
      </p:sp>
      <p:sp>
        <p:nvSpPr>
          <p:cNvPr id="22531" name="TextBox 3"/>
          <p:cNvSpPr txBox="1">
            <a:spLocks noChangeArrowheads="1"/>
          </p:cNvSpPr>
          <p:nvPr/>
        </p:nvSpPr>
        <p:spPr bwMode="auto">
          <a:xfrm>
            <a:off x="3176456" y="3463925"/>
            <a:ext cx="184731" cy="461665"/>
          </a:xfrm>
          <a:prstGeom prst="rect">
            <a:avLst/>
          </a:prstGeom>
          <a:noFill/>
          <a:ln w="9525">
            <a:noFill/>
            <a:miter lim="800000"/>
          </a:ln>
        </p:spPr>
        <p:txBody>
          <a:bodyPr wrap="none">
            <a:spAutoFit/>
          </a:bodyPr>
          <a:lstStyle/>
          <a:p>
            <a:endParaRPr lang="en-US"/>
          </a:p>
        </p:txBody>
      </p:sp>
      <p:pic>
        <p:nvPicPr>
          <p:cNvPr id="22532" name="Picture 4"/>
          <p:cNvPicPr>
            <a:picLocks noChangeAspect="1"/>
          </p:cNvPicPr>
          <p:nvPr/>
        </p:nvPicPr>
        <p:blipFill>
          <a:blip r:embed="rId3"/>
          <a:srcRect/>
          <a:stretch>
            <a:fillRect/>
          </a:stretch>
        </p:blipFill>
        <p:spPr bwMode="auto">
          <a:xfrm>
            <a:off x="1140798" y="1691562"/>
            <a:ext cx="7622117" cy="1993900"/>
          </a:xfrm>
          <a:prstGeom prst="rect">
            <a:avLst/>
          </a:prstGeom>
          <a:noFill/>
          <a:ln w="9525">
            <a:noFill/>
            <a:miter lim="800000"/>
            <a:headEnd/>
            <a:tailEnd/>
          </a:ln>
        </p:spPr>
      </p:pic>
      <p:sp>
        <p:nvSpPr>
          <p:cNvPr id="6" name="内容占位符 5"/>
          <p:cNvSpPr>
            <a:spLocks noGrp="1"/>
          </p:cNvSpPr>
          <p:nvPr>
            <p:ph idx="1"/>
          </p:nvPr>
        </p:nvSpPr>
        <p:spPr>
          <a:xfrm>
            <a:off x="416496" y="3925590"/>
            <a:ext cx="9310718" cy="4929222"/>
          </a:xfrm>
        </p:spPr>
        <p:txBody>
          <a:bodyPr/>
          <a:lstStyle/>
          <a:p>
            <a:r>
              <a:rPr lang="zh-CN" altLang="en-US" sz="2800" b="0" dirty="0" smtClean="0"/>
              <a:t>防火墙原是指建筑群中防止火灾蔓延的墙。在计算机网络中是指设置在可信任的内部网络和不可信任的外界之间的屏障，通过强化边界控制保障内容安全，同时不妨碍内部对外部的访问。</a:t>
            </a:r>
            <a:endParaRPr lang="zh-CN" altLang="en-US" sz="2800"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3992563"/>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2099"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丢包率</a:t>
            </a:r>
          </a:p>
        </p:txBody>
      </p:sp>
      <p:sp>
        <p:nvSpPr>
          <p:cNvPr id="1412100" name="Text Box 4"/>
          <p:cNvSpPr txBox="1">
            <a:spLocks noChangeArrowheads="1"/>
          </p:cNvSpPr>
          <p:nvPr/>
        </p:nvSpPr>
        <p:spPr bwMode="auto">
          <a:xfrm>
            <a:off x="696517" y="1244600"/>
            <a:ext cx="8745140" cy="1570038"/>
          </a:xfrm>
          <a:prstGeom prst="rect">
            <a:avLst/>
          </a:prstGeom>
          <a:noFill/>
          <a:ln w="57150" cmpd="thinThick">
            <a:noFill/>
            <a:miter lim="800000"/>
            <a:headEnd/>
            <a:tailEnd/>
          </a:ln>
          <a:effectLst/>
        </p:spPr>
        <p:txBody>
          <a:bodyPr>
            <a:spAutoFit/>
          </a:bodyPr>
          <a:lstStyle/>
          <a:p>
            <a:pPr marL="457200" indent="-457200" algn="l">
              <a:spcBef>
                <a:spcPts val="0"/>
              </a:spcBef>
              <a:buFont typeface="Wingdings" pitchFamily="2" charset="2"/>
              <a:buAutoNum type="arabicPeriod"/>
              <a:defRPr/>
            </a:pPr>
            <a:r>
              <a:rPr lang="zh-CN" altLang="en-US" sz="2400" dirty="0">
                <a:latin typeface="+mn-ea"/>
                <a:ea typeface="+mn-ea"/>
              </a:rPr>
              <a:t>定义：在连续负载的情况下，防火墙设备由于资源不足应转发但却未转发的帧百分比 </a:t>
            </a:r>
          </a:p>
          <a:p>
            <a:pPr marL="457200" indent="-457200" algn="l">
              <a:spcBef>
                <a:spcPts val="0"/>
              </a:spcBef>
              <a:buFont typeface="Wingdings" pitchFamily="2" charset="2"/>
              <a:buAutoNum type="arabicPeriod"/>
              <a:defRPr/>
            </a:pPr>
            <a:r>
              <a:rPr lang="zh-CN" altLang="en-US" sz="2400" dirty="0">
                <a:latin typeface="+mn-ea"/>
                <a:ea typeface="+mn-ea"/>
              </a:rPr>
              <a:t>衡量标准：防火墙的丢包率对其稳定性、可靠性有很大的影响</a:t>
            </a:r>
            <a:r>
              <a:rPr lang="en-US" altLang="zh-CN" sz="2400" dirty="0">
                <a:latin typeface="+mn-ea"/>
                <a:ea typeface="+mn-ea"/>
              </a:rPr>
              <a:t> </a:t>
            </a:r>
          </a:p>
        </p:txBody>
      </p:sp>
      <p:grpSp>
        <p:nvGrpSpPr>
          <p:cNvPr id="40965" name="Group 5"/>
          <p:cNvGrpSpPr>
            <a:grpSpLocks/>
          </p:cNvGrpSpPr>
          <p:nvPr/>
        </p:nvGrpSpPr>
        <p:grpSpPr bwMode="auto">
          <a:xfrm>
            <a:off x="247650" y="4127501"/>
            <a:ext cx="2559050" cy="1898651"/>
            <a:chOff x="144" y="1727"/>
            <a:chExt cx="1488" cy="1196"/>
          </a:xfrm>
        </p:grpSpPr>
        <p:sp>
          <p:nvSpPr>
            <p:cNvPr id="40977"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78"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79"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0"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0981"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2"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3"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4"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5"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6"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7"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8"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89"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990"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2116"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pic>
        <p:nvPicPr>
          <p:cNvPr id="40966"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3400" y="4205288"/>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2118" name="Line 22"/>
          <p:cNvSpPr>
            <a:spLocks noChangeShapeType="1"/>
          </p:cNvSpPr>
          <p:nvPr/>
        </p:nvSpPr>
        <p:spPr bwMode="auto">
          <a:xfrm>
            <a:off x="2806700" y="4662488"/>
            <a:ext cx="280670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19" name="Line 23"/>
          <p:cNvSpPr>
            <a:spLocks noChangeShapeType="1"/>
          </p:cNvSpPr>
          <p:nvPr/>
        </p:nvSpPr>
        <p:spPr bwMode="auto">
          <a:xfrm>
            <a:off x="6026150" y="4662488"/>
            <a:ext cx="35496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2120" name="Text Box 24"/>
          <p:cNvSpPr txBox="1">
            <a:spLocks noChangeArrowheads="1"/>
          </p:cNvSpPr>
          <p:nvPr/>
        </p:nvSpPr>
        <p:spPr bwMode="auto">
          <a:xfrm>
            <a:off x="3302000" y="4281489"/>
            <a:ext cx="2559050" cy="274637"/>
          </a:xfrm>
          <a:prstGeom prst="rect">
            <a:avLst/>
          </a:prstGeom>
          <a:noFill/>
          <a:ln w="38100">
            <a:noFill/>
            <a:miter lim="800000"/>
            <a:headEnd/>
            <a:tailEnd/>
          </a:ln>
          <a:effectLst/>
        </p:spPr>
        <p:txBody>
          <a:bodyPr>
            <a:spAutoFit/>
          </a:bodyPr>
          <a:lstStyle/>
          <a:p>
            <a:pPr>
              <a:defRPr/>
            </a:pPr>
            <a:endParaRPr lang="en-US" altLang="zh-CN" sz="1200" b="1">
              <a:solidFill>
                <a:schemeClr val="accent2"/>
              </a:solidFill>
              <a:effectLst>
                <a:outerShdw blurRad="38100" dist="38100" dir="2700000" algn="tl">
                  <a:srgbClr val="C0C0C0"/>
                </a:outerShdw>
              </a:effectLst>
            </a:endParaRPr>
          </a:p>
        </p:txBody>
      </p:sp>
      <p:sp>
        <p:nvSpPr>
          <p:cNvPr id="1412121" name="Text Box 25"/>
          <p:cNvSpPr txBox="1">
            <a:spLocks noChangeArrowheads="1"/>
          </p:cNvSpPr>
          <p:nvPr/>
        </p:nvSpPr>
        <p:spPr bwMode="auto">
          <a:xfrm>
            <a:off x="2930525" y="4000500"/>
            <a:ext cx="2332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solidFill>
                  <a:schemeClr val="accent2"/>
                </a:solidFill>
              </a:rPr>
              <a:t>发送了1000个包</a:t>
            </a:r>
          </a:p>
        </p:txBody>
      </p:sp>
      <p:sp>
        <p:nvSpPr>
          <p:cNvPr id="1412122" name="Text Box 26"/>
          <p:cNvSpPr txBox="1">
            <a:spLocks noChangeArrowheads="1"/>
          </p:cNvSpPr>
          <p:nvPr/>
        </p:nvSpPr>
        <p:spPr bwMode="auto">
          <a:xfrm>
            <a:off x="6191251" y="3721101"/>
            <a:ext cx="2631281"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r>
              <a:rPr lang="zh-CN" altLang="en-US" sz="2000">
                <a:solidFill>
                  <a:schemeClr val="accent2"/>
                </a:solidFill>
              </a:rPr>
              <a:t>防火墙由于资源不足只转发了800个包</a:t>
            </a:r>
          </a:p>
        </p:txBody>
      </p:sp>
      <p:sp>
        <p:nvSpPr>
          <p:cNvPr id="1412123" name="Text Box 27"/>
          <p:cNvSpPr txBox="1">
            <a:spLocks noChangeArrowheads="1"/>
          </p:cNvSpPr>
          <p:nvPr/>
        </p:nvSpPr>
        <p:spPr bwMode="auto">
          <a:xfrm>
            <a:off x="3637360" y="3214688"/>
            <a:ext cx="460732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r>
              <a:rPr lang="zh-CN" altLang="en-US" sz="2000"/>
              <a:t>丢包率=（1000-800）/1000=20%</a:t>
            </a:r>
          </a:p>
        </p:txBody>
      </p:sp>
      <p:sp>
        <p:nvSpPr>
          <p:cNvPr id="1412124" name="Line 28"/>
          <p:cNvSpPr>
            <a:spLocks noChangeShapeType="1"/>
          </p:cNvSpPr>
          <p:nvPr/>
        </p:nvSpPr>
        <p:spPr bwMode="auto">
          <a:xfrm flipV="1">
            <a:off x="5861050" y="3595688"/>
            <a:ext cx="0" cy="6096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2125" name="Text Box 29"/>
          <p:cNvSpPr txBox="1">
            <a:spLocks noChangeArrowheads="1"/>
          </p:cNvSpPr>
          <p:nvPr/>
        </p:nvSpPr>
        <p:spPr bwMode="auto">
          <a:xfrm>
            <a:off x="2806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1412126" name="Text Box 30"/>
          <p:cNvSpPr txBox="1">
            <a:spLocks noChangeArrowheads="1"/>
          </p:cNvSpPr>
          <p:nvPr/>
        </p:nvSpPr>
        <p:spPr bwMode="auto">
          <a:xfrm>
            <a:off x="6108700" y="4357688"/>
            <a:ext cx="2724150" cy="830997"/>
          </a:xfrm>
          <a:prstGeom prst="rect">
            <a:avLst/>
          </a:prstGeom>
          <a:noFill/>
          <a:ln w="38100">
            <a:noFill/>
            <a:miter lim="800000"/>
            <a:headEnd/>
            <a:tailEnd/>
          </a:ln>
          <a:effectLst/>
        </p:spPr>
        <p:txBody>
          <a:bodyPr>
            <a:spAutoFit/>
          </a:bodyPr>
          <a:lstStyle/>
          <a:p>
            <a:pPr>
              <a:defRPr/>
            </a:pPr>
            <a:r>
              <a:rPr lang="zh-CN" altLang="en-US" b="1">
                <a:effectLst>
                  <a:outerShdw blurRad="38100" dist="38100" dir="2700000" algn="tl">
                    <a:srgbClr val="C0C0C0"/>
                  </a:outerShdw>
                </a:effectLst>
              </a:rPr>
              <a:t>10010101001010010001001001</a:t>
            </a:r>
          </a:p>
        </p:txBody>
      </p:sp>
      <p:sp>
        <p:nvSpPr>
          <p:cNvPr id="31" name="灯片编号占位符 30"/>
          <p:cNvSpPr>
            <a:spLocks noGrp="1"/>
          </p:cNvSpPr>
          <p:nvPr>
            <p:ph type="sldNum" sz="quarter" idx="12"/>
          </p:nvPr>
        </p:nvSpPr>
        <p:spPr/>
        <p:txBody>
          <a:bodyPr/>
          <a:lstStyle/>
          <a:p>
            <a:pPr>
              <a:defRPr/>
            </a:pPr>
            <a:fld id="{11FB5A46-AAFC-4A33-9B44-205EA205ED38}" type="slidenum">
              <a:rPr lang="zh-CN" altLang="en-US" smtClean="0"/>
              <a:pPr>
                <a:defRPr/>
              </a:pPr>
              <a:t>30</a:t>
            </a:fld>
            <a:endParaRPr lang="zh-CN" altLang="en-US"/>
          </a:p>
        </p:txBody>
      </p:sp>
    </p:spTree>
    <p:extLst>
      <p:ext uri="{BB962C8B-B14F-4D97-AF65-F5344CB8AC3E}">
        <p14:creationId xmlns:p14="http://schemas.microsoft.com/office/powerpoint/2010/main" val="4263075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2100">
                                            <p:txEl>
                                              <p:pRg st="0" end="0"/>
                                            </p:txEl>
                                          </p:spTgt>
                                        </p:tgtEl>
                                        <p:attrNameLst>
                                          <p:attrName>style.visibility</p:attrName>
                                        </p:attrNameLst>
                                      </p:cBhvr>
                                      <p:to>
                                        <p:strVal val="visible"/>
                                      </p:to>
                                    </p:set>
                                    <p:animEffect transition="in" filter="slide(fromBottom)">
                                      <p:cBhvr>
                                        <p:cTn id="7" dur="500"/>
                                        <p:tgtEl>
                                          <p:spTgt spid="1412100">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2100">
                                            <p:txEl>
                                              <p:pRg st="1" end="1"/>
                                            </p:txEl>
                                          </p:spTgt>
                                        </p:tgtEl>
                                        <p:attrNameLst>
                                          <p:attrName>style.visibility</p:attrName>
                                        </p:attrNameLst>
                                      </p:cBhvr>
                                      <p:to>
                                        <p:strVal val="visible"/>
                                      </p:to>
                                    </p:set>
                                    <p:animEffect transition="in" filter="slide(fromBottom)">
                                      <p:cBhvr>
                                        <p:cTn id="11" dur="500"/>
                                        <p:tgtEl>
                                          <p:spTgt spid="141210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2118"/>
                                        </p:tgtEl>
                                        <p:attrNameLst>
                                          <p:attrName>style.visibility</p:attrName>
                                        </p:attrNameLst>
                                      </p:cBhvr>
                                      <p:to>
                                        <p:strVal val="visible"/>
                                      </p:to>
                                    </p:set>
                                    <p:animEffect transition="in" filter="wipe(left)">
                                      <p:cBhvr>
                                        <p:cTn id="16" dur="500"/>
                                        <p:tgtEl>
                                          <p:spTgt spid="1412118"/>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iterate type="lt">
                                    <p:tmAbs val="75"/>
                                  </p:iterate>
                                  <p:childTnLst>
                                    <p:set>
                                      <p:cBhvr>
                                        <p:cTn id="19" dur="1" fill="hold">
                                          <p:stCondLst>
                                            <p:cond delay="74"/>
                                          </p:stCondLst>
                                        </p:cTn>
                                        <p:tgtEl>
                                          <p:spTgt spid="1412125"/>
                                        </p:tgtEl>
                                        <p:attrNameLst>
                                          <p:attrName>style.visibility</p:attrName>
                                        </p:attrNameLst>
                                      </p:cBhvr>
                                      <p:to>
                                        <p:strVal val="visible"/>
                                      </p:to>
                                    </p:set>
                                  </p:childTnLst>
                                </p:cTn>
                              </p:par>
                            </p:childTnLst>
                          </p:cTn>
                        </p:par>
                        <p:par>
                          <p:cTn id="20" fill="hold" nodeType="afterGroup">
                            <p:stCondLst>
                              <p:cond delay="2450"/>
                            </p:stCondLst>
                            <p:childTnLst>
                              <p:par>
                                <p:cTn id="21" presetID="12" presetClass="entr" presetSubtype="4" fill="hold" grpId="0" nodeType="afterEffect">
                                  <p:stCondLst>
                                    <p:cond delay="0"/>
                                  </p:stCondLst>
                                  <p:childTnLst>
                                    <p:set>
                                      <p:cBhvr>
                                        <p:cTn id="22" dur="1" fill="hold">
                                          <p:stCondLst>
                                            <p:cond delay="0"/>
                                          </p:stCondLst>
                                        </p:cTn>
                                        <p:tgtEl>
                                          <p:spTgt spid="1412121"/>
                                        </p:tgtEl>
                                        <p:attrNameLst>
                                          <p:attrName>style.visibility</p:attrName>
                                        </p:attrNameLst>
                                      </p:cBhvr>
                                      <p:to>
                                        <p:strVal val="visible"/>
                                      </p:to>
                                    </p:set>
                                    <p:animEffect transition="in" filter="slide(fromBottom)">
                                      <p:cBhvr>
                                        <p:cTn id="23" dur="500"/>
                                        <p:tgtEl>
                                          <p:spTgt spid="14121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12119"/>
                                        </p:tgtEl>
                                        <p:attrNameLst>
                                          <p:attrName>style.visibility</p:attrName>
                                        </p:attrNameLst>
                                      </p:cBhvr>
                                      <p:to>
                                        <p:strVal val="visible"/>
                                      </p:to>
                                    </p:set>
                                    <p:animEffect transition="in" filter="wipe(left)">
                                      <p:cBhvr>
                                        <p:cTn id="28" dur="500"/>
                                        <p:tgtEl>
                                          <p:spTgt spid="1412119"/>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iterate type="lt">
                                    <p:tmAbs val="75"/>
                                  </p:iterate>
                                  <p:childTnLst>
                                    <p:set>
                                      <p:cBhvr>
                                        <p:cTn id="31" dur="1" fill="hold">
                                          <p:stCondLst>
                                            <p:cond delay="74"/>
                                          </p:stCondLst>
                                        </p:cTn>
                                        <p:tgtEl>
                                          <p:spTgt spid="1412126"/>
                                        </p:tgtEl>
                                        <p:attrNameLst>
                                          <p:attrName>style.visibility</p:attrName>
                                        </p:attrNameLst>
                                      </p:cBhvr>
                                      <p:to>
                                        <p:strVal val="visible"/>
                                      </p:to>
                                    </p:set>
                                  </p:childTnLst>
                                  <p:subTnLst>
                                    <p:set>
                                      <p:cBhvr override="childStyle">
                                        <p:cTn dur="1" fill="hold" display="0" masterRel="sameClick" afterEffect="1">
                                          <p:stCondLst>
                                            <p:cond evt="end" delay="0">
                                              <p:tn val="30"/>
                                            </p:cond>
                                          </p:stCondLst>
                                        </p:cTn>
                                        <p:tgtEl>
                                          <p:spTgt spid="1412126"/>
                                        </p:tgtEl>
                                        <p:attrNameLst>
                                          <p:attrName>style.visibility</p:attrName>
                                        </p:attrNameLst>
                                      </p:cBhvr>
                                      <p:to>
                                        <p:strVal val="hidden"/>
                                      </p:to>
                                    </p:set>
                                  </p:subTnLst>
                                </p:cTn>
                              </p:par>
                            </p:childTnLst>
                          </p:cTn>
                        </p:par>
                        <p:par>
                          <p:cTn id="32" fill="hold" nodeType="afterGroup">
                            <p:stCondLst>
                              <p:cond delay="2450"/>
                            </p:stCondLst>
                            <p:childTnLst>
                              <p:par>
                                <p:cTn id="33" presetID="12" presetClass="entr" presetSubtype="4" fill="hold" grpId="0" nodeType="afterEffect">
                                  <p:stCondLst>
                                    <p:cond delay="0"/>
                                  </p:stCondLst>
                                  <p:childTnLst>
                                    <p:set>
                                      <p:cBhvr>
                                        <p:cTn id="34" dur="1" fill="hold">
                                          <p:stCondLst>
                                            <p:cond delay="0"/>
                                          </p:stCondLst>
                                        </p:cTn>
                                        <p:tgtEl>
                                          <p:spTgt spid="1412122"/>
                                        </p:tgtEl>
                                        <p:attrNameLst>
                                          <p:attrName>style.visibility</p:attrName>
                                        </p:attrNameLst>
                                      </p:cBhvr>
                                      <p:to>
                                        <p:strVal val="visible"/>
                                      </p:to>
                                    </p:set>
                                    <p:animEffect transition="in" filter="slide(fromBottom)">
                                      <p:cBhvr>
                                        <p:cTn id="35" dur="500"/>
                                        <p:tgtEl>
                                          <p:spTgt spid="14121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12124"/>
                                        </p:tgtEl>
                                        <p:attrNameLst>
                                          <p:attrName>style.visibility</p:attrName>
                                        </p:attrNameLst>
                                      </p:cBhvr>
                                      <p:to>
                                        <p:strVal val="visible"/>
                                      </p:to>
                                    </p:set>
                                    <p:animEffect transition="in" filter="wipe(down)">
                                      <p:cBhvr>
                                        <p:cTn id="40" dur="500"/>
                                        <p:tgtEl>
                                          <p:spTgt spid="1412124"/>
                                        </p:tgtEl>
                                      </p:cBhvr>
                                    </p:animEffect>
                                  </p:childTnLst>
                                </p:cTn>
                              </p:par>
                            </p:childTnLst>
                          </p:cTn>
                        </p:par>
                        <p:par>
                          <p:cTn id="41" fill="hold" nodeType="afterGroup">
                            <p:stCondLst>
                              <p:cond delay="500"/>
                            </p:stCondLst>
                            <p:childTnLst>
                              <p:par>
                                <p:cTn id="42" presetID="12" presetClass="entr" presetSubtype="4" fill="hold" grpId="0" nodeType="afterEffect">
                                  <p:stCondLst>
                                    <p:cond delay="0"/>
                                  </p:stCondLst>
                                  <p:childTnLst>
                                    <p:set>
                                      <p:cBhvr>
                                        <p:cTn id="43" dur="1" fill="hold">
                                          <p:stCondLst>
                                            <p:cond delay="0"/>
                                          </p:stCondLst>
                                        </p:cTn>
                                        <p:tgtEl>
                                          <p:spTgt spid="1412123"/>
                                        </p:tgtEl>
                                        <p:attrNameLst>
                                          <p:attrName>style.visibility</p:attrName>
                                        </p:attrNameLst>
                                      </p:cBhvr>
                                      <p:to>
                                        <p:strVal val="visible"/>
                                      </p:to>
                                    </p:set>
                                    <p:animEffect transition="in" filter="slide(fromBottom)">
                                      <p:cBhvr>
                                        <p:cTn id="44" dur="500"/>
                                        <p:tgtEl>
                                          <p:spTgt spid="1412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0" grpId="0" build="p" autoUpdateAnimBg="0" advAuto="0"/>
      <p:bldP spid="1412118" grpId="0" animBg="1"/>
      <p:bldP spid="1412119" grpId="0" animBg="1"/>
      <p:bldP spid="1412121" grpId="0" autoUpdateAnimBg="0"/>
      <p:bldP spid="1412122" grpId="0" autoUpdateAnimBg="0"/>
      <p:bldP spid="1412123" grpId="0" autoUpdateAnimBg="0"/>
      <p:bldP spid="1412124" grpId="0" animBg="1"/>
      <p:bldP spid="1412125" grpId="0" autoUpdateAnimBg="0"/>
      <p:bldP spid="14121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54781" y="4078288"/>
            <a:ext cx="990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p>
            <a:endParaRPr lang="zh-CN" altLang="en-US"/>
          </a:p>
        </p:txBody>
      </p:sp>
      <p:sp>
        <p:nvSpPr>
          <p:cNvPr id="1414147" name="Text Box 3"/>
          <p:cNvSpPr txBox="1">
            <a:spLocks noChangeArrowheads="1"/>
          </p:cNvSpPr>
          <p:nvPr/>
        </p:nvSpPr>
        <p:spPr bwMode="auto">
          <a:xfrm>
            <a:off x="3302000" y="152400"/>
            <a:ext cx="3549650" cy="769938"/>
          </a:xfrm>
          <a:prstGeom prst="rect">
            <a:avLst/>
          </a:prstGeom>
          <a:noFill/>
          <a:ln w="76200" cmpd="tri">
            <a:noFill/>
            <a:prstDash val="sysDot"/>
            <a:miter lim="800000"/>
            <a:headEnd/>
            <a:tailEnd/>
          </a:ln>
          <a:effectLst/>
        </p:spPr>
        <p:txBody>
          <a:bodyPr>
            <a:spAutoFit/>
          </a:bodyPr>
          <a:lstStyle/>
          <a:p>
            <a:pPr>
              <a:defRPr/>
            </a:pPr>
            <a:r>
              <a:rPr lang="zh-CN" altLang="en-US" sz="4400" b="1" dirty="0">
                <a:solidFill>
                  <a:srgbClr val="006600"/>
                </a:solidFill>
                <a:latin typeface="+mj-lt"/>
                <a:ea typeface="+mj-ea"/>
                <a:cs typeface="+mj-cs"/>
              </a:rPr>
              <a:t>背靠背</a:t>
            </a:r>
          </a:p>
        </p:txBody>
      </p:sp>
      <p:sp>
        <p:nvSpPr>
          <p:cNvPr id="1414148" name="Text Box 4"/>
          <p:cNvSpPr txBox="1">
            <a:spLocks noChangeArrowheads="1"/>
          </p:cNvSpPr>
          <p:nvPr/>
        </p:nvSpPr>
        <p:spPr bwMode="auto">
          <a:xfrm>
            <a:off x="402431" y="958699"/>
            <a:ext cx="89566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a:spAutoFit/>
          </a:bodyPr>
          <a:lstStyle>
            <a:lvl1pPr marL="457200" indent="-457200">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buFont typeface="Wingdings" pitchFamily="2" charset="2"/>
              <a:defRPr sz="1400">
                <a:solidFill>
                  <a:schemeClr val="tx1"/>
                </a:solidFill>
                <a:latin typeface="Times New Roman" pitchFamily="18" charset="0"/>
                <a:ea typeface="宋体" pitchFamily="2" charset="-122"/>
              </a:defRPr>
            </a:lvl9pPr>
          </a:lstStyle>
          <a:p>
            <a:pPr algn="l">
              <a:spcBef>
                <a:spcPct val="0"/>
              </a:spcBef>
              <a:buFont typeface="Wingdings" pitchFamily="2" charset="2"/>
              <a:buAutoNum type="arabicPeriod"/>
            </a:pPr>
            <a:r>
              <a:rPr lang="zh-CN" altLang="en-US" sz="2000" dirty="0">
                <a:latin typeface="Arial Unicode MS" pitchFamily="34" charset="-122"/>
              </a:rPr>
              <a:t>定义：</a:t>
            </a:r>
            <a:r>
              <a:rPr lang="zh-CN" altLang="en-US" sz="2000" dirty="0"/>
              <a:t>从空闲状态开始，以达到传输介质最小合法间隔极限的传输速率发送相当数量的固定长度的帧，当出现第一个帧丢失时，发送的帧数。</a:t>
            </a:r>
          </a:p>
          <a:p>
            <a:pPr algn="l">
              <a:spcBef>
                <a:spcPct val="0"/>
              </a:spcBef>
              <a:buFont typeface="Wingdings" pitchFamily="2" charset="2"/>
              <a:buAutoNum type="arabicPeriod"/>
            </a:pPr>
            <a:r>
              <a:rPr lang="zh-CN" altLang="en-US" sz="2000" dirty="0">
                <a:latin typeface="Arial Unicode MS" pitchFamily="34" charset="-122"/>
              </a:rPr>
              <a:t>衡量标准：</a:t>
            </a:r>
            <a:r>
              <a:rPr lang="zh-CN" altLang="en-US" sz="2000" dirty="0">
                <a:latin typeface="宋体" pitchFamily="2" charset="-122"/>
              </a:rPr>
              <a:t>背靠背包的测试结果能体现出被测防火墙的缓冲容量</a:t>
            </a:r>
            <a:r>
              <a:rPr lang="zh-CN" altLang="en-US" sz="2000" dirty="0">
                <a:latin typeface="Arial Unicode MS" pitchFamily="34" charset="-122"/>
              </a:rPr>
              <a:t>，</a:t>
            </a:r>
            <a:r>
              <a:rPr lang="zh-CN" altLang="en-US" sz="2000" dirty="0">
                <a:latin typeface="宋体" pitchFamily="2" charset="-122"/>
              </a:rPr>
              <a:t>网络上经常有一些应用会产生大量的突发数据包（例如：备份，路由更新等），而且这样的数据包的丢失可能会产生更多的数据包，强大缓冲能力可以减小这种突发对网络造成的影响</a:t>
            </a:r>
            <a:endParaRPr lang="zh-CN" altLang="en-US" sz="2000" dirty="0"/>
          </a:p>
        </p:txBody>
      </p:sp>
      <p:grpSp>
        <p:nvGrpSpPr>
          <p:cNvPr id="41989" name="Group 5"/>
          <p:cNvGrpSpPr>
            <a:grpSpLocks/>
          </p:cNvGrpSpPr>
          <p:nvPr/>
        </p:nvGrpSpPr>
        <p:grpSpPr bwMode="auto">
          <a:xfrm>
            <a:off x="319881" y="5051426"/>
            <a:ext cx="2559050" cy="1898651"/>
            <a:chOff x="144" y="1727"/>
            <a:chExt cx="1488" cy="1196"/>
          </a:xfrm>
        </p:grpSpPr>
        <p:sp>
          <p:nvSpPr>
            <p:cNvPr id="42015" name="Rectangle 6"/>
            <p:cNvSpPr>
              <a:spLocks noChangeArrowheads="1"/>
            </p:cNvSpPr>
            <p:nvPr/>
          </p:nvSpPr>
          <p:spPr bwMode="auto">
            <a:xfrm>
              <a:off x="192" y="1847"/>
              <a:ext cx="1440"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6" name="Rectangle 7"/>
            <p:cNvSpPr>
              <a:spLocks noChangeArrowheads="1"/>
            </p:cNvSpPr>
            <p:nvPr/>
          </p:nvSpPr>
          <p:spPr bwMode="auto">
            <a:xfrm>
              <a:off x="28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7" name="Rectangle 8"/>
            <p:cNvSpPr>
              <a:spLocks noChangeArrowheads="1"/>
            </p:cNvSpPr>
            <p:nvPr/>
          </p:nvSpPr>
          <p:spPr bwMode="auto">
            <a:xfrm>
              <a:off x="48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18" name="Rectangle 9"/>
            <p:cNvSpPr>
              <a:spLocks noChangeArrowheads="1"/>
            </p:cNvSpPr>
            <p:nvPr/>
          </p:nvSpPr>
          <p:spPr bwMode="auto">
            <a:xfrm>
              <a:off x="672" y="1727"/>
              <a:ext cx="96"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9" name="Rectangle 10"/>
            <p:cNvSpPr>
              <a:spLocks noChangeArrowheads="1"/>
            </p:cNvSpPr>
            <p:nvPr/>
          </p:nvSpPr>
          <p:spPr bwMode="auto">
            <a:xfrm>
              <a:off x="864"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0" name="Rectangle 11"/>
            <p:cNvSpPr>
              <a:spLocks noChangeArrowheads="1"/>
            </p:cNvSpPr>
            <p:nvPr/>
          </p:nvSpPr>
          <p:spPr bwMode="auto">
            <a:xfrm>
              <a:off x="1056"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1" name="Rectangle 12"/>
            <p:cNvSpPr>
              <a:spLocks noChangeArrowheads="1"/>
            </p:cNvSpPr>
            <p:nvPr/>
          </p:nvSpPr>
          <p:spPr bwMode="auto">
            <a:xfrm>
              <a:off x="1248"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2" name="Rectangle 13"/>
            <p:cNvSpPr>
              <a:spLocks noChangeArrowheads="1"/>
            </p:cNvSpPr>
            <p:nvPr/>
          </p:nvSpPr>
          <p:spPr bwMode="auto">
            <a:xfrm>
              <a:off x="1440" y="1727"/>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3" name="Rectangle 14"/>
            <p:cNvSpPr>
              <a:spLocks noChangeArrowheads="1"/>
            </p:cNvSpPr>
            <p:nvPr/>
          </p:nvSpPr>
          <p:spPr bwMode="auto">
            <a:xfrm>
              <a:off x="240" y="2135"/>
              <a:ext cx="107"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4" name="Rectangle 15"/>
            <p:cNvSpPr>
              <a:spLocks noChangeArrowheads="1"/>
            </p:cNvSpPr>
            <p:nvPr/>
          </p:nvSpPr>
          <p:spPr bwMode="auto">
            <a:xfrm>
              <a:off x="28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5" name="Rectangle 16"/>
            <p:cNvSpPr>
              <a:spLocks noChangeArrowheads="1"/>
            </p:cNvSpPr>
            <p:nvPr/>
          </p:nvSpPr>
          <p:spPr bwMode="auto">
            <a:xfrm>
              <a:off x="528"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6" name="Rectangle 17"/>
            <p:cNvSpPr>
              <a:spLocks noChangeArrowheads="1"/>
            </p:cNvSpPr>
            <p:nvPr/>
          </p:nvSpPr>
          <p:spPr bwMode="auto">
            <a:xfrm>
              <a:off x="81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7" name="Rectangle 18"/>
            <p:cNvSpPr>
              <a:spLocks noChangeArrowheads="1"/>
            </p:cNvSpPr>
            <p:nvPr/>
          </p:nvSpPr>
          <p:spPr bwMode="auto">
            <a:xfrm>
              <a:off x="105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028" name="Rectangle 19"/>
            <p:cNvSpPr>
              <a:spLocks noChangeArrowheads="1"/>
            </p:cNvSpPr>
            <p:nvPr/>
          </p:nvSpPr>
          <p:spPr bwMode="auto">
            <a:xfrm>
              <a:off x="1296" y="2135"/>
              <a:ext cx="107" cy="291"/>
            </a:xfrm>
            <a:prstGeom prst="rect">
              <a:avLst/>
            </a:prstGeom>
            <a:noFill/>
            <a:ln w="38100">
              <a:pattFill prst="horzBrick">
                <a:fgClr>
                  <a:schemeClr val="hlink"/>
                </a:fgClr>
                <a:bgClr>
                  <a:srgbClr val="3333CC"/>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414164" name="Text Box 20"/>
            <p:cNvSpPr txBox="1">
              <a:spLocks noChangeArrowheads="1"/>
            </p:cNvSpPr>
            <p:nvPr/>
          </p:nvSpPr>
          <p:spPr bwMode="auto">
            <a:xfrm>
              <a:off x="144" y="2400"/>
              <a:ext cx="1488" cy="523"/>
            </a:xfrm>
            <a:prstGeom prst="rect">
              <a:avLst/>
            </a:prstGeom>
            <a:noFill/>
            <a:ln w="38100">
              <a:noFill/>
              <a:miter lim="800000"/>
              <a:headEnd/>
              <a:tailEnd/>
            </a:ln>
            <a:effectLst/>
          </p:spPr>
          <p:txBody>
            <a:bodyPr>
              <a:spAutoFit/>
            </a:bodyPr>
            <a:lstStyle/>
            <a:p>
              <a:pPr>
                <a:defRPr/>
              </a:pPr>
              <a:r>
                <a:rPr lang="en-US" altLang="zh-CN" b="1">
                  <a:effectLst>
                    <a:outerShdw blurRad="38100" dist="38100" dir="2700000" algn="tl">
                      <a:srgbClr val="C0C0C0"/>
                    </a:outerShdw>
                  </a:effectLst>
                </a:rPr>
                <a:t>Smartbits 6000B </a:t>
              </a:r>
              <a:r>
                <a:rPr lang="zh-CN" altLang="en-US" b="1">
                  <a:effectLst>
                    <a:outerShdw blurRad="38100" dist="38100" dir="2700000" algn="tl">
                      <a:srgbClr val="C0C0C0"/>
                    </a:outerShdw>
                  </a:effectLst>
                </a:rPr>
                <a:t>测试仪</a:t>
              </a:r>
            </a:p>
          </p:txBody>
        </p:sp>
      </p:grpSp>
      <p:sp>
        <p:nvSpPr>
          <p:cNvPr id="1414165" name="Line 21"/>
          <p:cNvSpPr>
            <a:spLocks noChangeShapeType="1"/>
          </p:cNvSpPr>
          <p:nvPr/>
        </p:nvSpPr>
        <p:spPr bwMode="auto">
          <a:xfrm>
            <a:off x="2878931" y="5510213"/>
            <a:ext cx="6686550" cy="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pic>
        <p:nvPicPr>
          <p:cNvPr id="41991"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7031" y="5053013"/>
            <a:ext cx="407591"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14167" name="Freeform 23"/>
          <p:cNvSpPr>
            <a:spLocks/>
          </p:cNvSpPr>
          <p:nvPr/>
        </p:nvSpPr>
        <p:spPr bwMode="auto">
          <a:xfrm>
            <a:off x="3183336" y="4228456"/>
            <a:ext cx="4811977" cy="461665"/>
          </a:xfrm>
          <a:custGeom>
            <a:avLst/>
            <a:gdLst>
              <a:gd name="T0" fmla="*/ 0 w 2798"/>
              <a:gd name="T1" fmla="*/ 2147483647 h 1262"/>
              <a:gd name="T2" fmla="*/ 1083667206 w 2798"/>
              <a:gd name="T3" fmla="*/ 2147483647 h 1262"/>
              <a:gd name="T4" fmla="*/ 1222274958 w 2798"/>
              <a:gd name="T5" fmla="*/ 2147483647 h 1262"/>
              <a:gd name="T6" fmla="*/ 1338203692 w 2798"/>
              <a:gd name="T7" fmla="*/ 2147483647 h 1262"/>
              <a:gd name="T8" fmla="*/ 1383566489 w 2798"/>
              <a:gd name="T9" fmla="*/ 2147483647 h 1262"/>
              <a:gd name="T10" fmla="*/ 1406247094 w 2798"/>
              <a:gd name="T11" fmla="*/ 2147483647 h 1262"/>
              <a:gd name="T12" fmla="*/ 1499493636 w 2798"/>
              <a:gd name="T13" fmla="*/ 2147483647 h 1262"/>
              <a:gd name="T14" fmla="*/ 1544856433 w 2798"/>
              <a:gd name="T15" fmla="*/ 2147483647 h 1262"/>
              <a:gd name="T16" fmla="*/ 1683464581 w 2798"/>
              <a:gd name="T17" fmla="*/ 2147483647 h 1262"/>
              <a:gd name="T18" fmla="*/ 1890117322 w 2798"/>
              <a:gd name="T19" fmla="*/ 1842233506 h 1262"/>
              <a:gd name="T20" fmla="*/ 2006044469 w 2798"/>
              <a:gd name="T21" fmla="*/ 1796870711 h 1262"/>
              <a:gd name="T22" fmla="*/ 2074087870 w 2798"/>
              <a:gd name="T23" fmla="*/ 1751507916 h 1262"/>
              <a:gd name="T24" fmla="*/ 2096770062 w 2798"/>
              <a:gd name="T25" fmla="*/ 1680943568 h 1262"/>
              <a:gd name="T26" fmla="*/ 2147483647 w 2798"/>
              <a:gd name="T27" fmla="*/ 1658262568 h 1262"/>
              <a:gd name="T28" fmla="*/ 2147483647 w 2798"/>
              <a:gd name="T29" fmla="*/ 1590219169 h 1262"/>
              <a:gd name="T30" fmla="*/ 2147483647 w 2798"/>
              <a:gd name="T31" fmla="*/ 1222274911 h 1262"/>
              <a:gd name="T32" fmla="*/ 2147483647 w 2798"/>
              <a:gd name="T33" fmla="*/ 713204935 h 1262"/>
              <a:gd name="T34" fmla="*/ 2147483647 w 2798"/>
              <a:gd name="T35" fmla="*/ 738406488 h 1262"/>
              <a:gd name="T36" fmla="*/ 2147483647 w 2798"/>
              <a:gd name="T37" fmla="*/ 806449886 h 1262"/>
              <a:gd name="T38" fmla="*/ 2147483647 w 2798"/>
              <a:gd name="T39" fmla="*/ 945057831 h 1262"/>
              <a:gd name="T40" fmla="*/ 2147483647 w 2798"/>
              <a:gd name="T41" fmla="*/ 922377227 h 1262"/>
              <a:gd name="T42" fmla="*/ 2147483647 w 2798"/>
              <a:gd name="T43" fmla="*/ 851812880 h 1262"/>
              <a:gd name="T44" fmla="*/ 2147483647 w 2798"/>
              <a:gd name="T45" fmla="*/ 390624961 h 1262"/>
              <a:gd name="T46" fmla="*/ 2147483647 w 2798"/>
              <a:gd name="T47" fmla="*/ 45362807 h 1262"/>
              <a:gd name="T48" fmla="*/ 2147483647 w 2798"/>
              <a:gd name="T49" fmla="*/ 0 h 1262"/>
              <a:gd name="T50" fmla="*/ 2147483647 w 2798"/>
              <a:gd name="T51" fmla="*/ 206652782 h 1262"/>
              <a:gd name="T52" fmla="*/ 2147483647 w 2798"/>
              <a:gd name="T53" fmla="*/ 390624961 h 1262"/>
              <a:gd name="T54" fmla="*/ 2147483647 w 2798"/>
              <a:gd name="T55" fmla="*/ 506550615 h 1262"/>
              <a:gd name="T56" fmla="*/ 2147483647 w 2798"/>
              <a:gd name="T57" fmla="*/ 1035783421 h 1262"/>
              <a:gd name="T58" fmla="*/ 2147483647 w 2798"/>
              <a:gd name="T59" fmla="*/ 1335682693 h 1262"/>
              <a:gd name="T60" fmla="*/ 2147483647 w 2798"/>
              <a:gd name="T61" fmla="*/ 1428929232 h 1262"/>
              <a:gd name="T62" fmla="*/ 2147483647 w 2798"/>
              <a:gd name="T63" fmla="*/ 1496972630 h 1262"/>
              <a:gd name="T64" fmla="*/ 2147483647 w 2798"/>
              <a:gd name="T65" fmla="*/ 1567536978 h 1262"/>
              <a:gd name="T66" fmla="*/ 2147483647 w 2798"/>
              <a:gd name="T67" fmla="*/ 1612899773 h 1262"/>
              <a:gd name="T68" fmla="*/ 2147483647 w 2798"/>
              <a:gd name="T69" fmla="*/ 1451609835 h 1262"/>
              <a:gd name="T70" fmla="*/ 2147483647 w 2798"/>
              <a:gd name="T71" fmla="*/ 1013102817 h 1262"/>
              <a:gd name="T72" fmla="*/ 2147483647 w 2798"/>
              <a:gd name="T73" fmla="*/ 1129029960 h 1262"/>
              <a:gd name="T74" fmla="*/ 2147483647 w 2798"/>
              <a:gd name="T75" fmla="*/ 1335682693 h 1262"/>
              <a:gd name="T76" fmla="*/ 2147483647 w 2798"/>
              <a:gd name="T77" fmla="*/ 1474292026 h 1262"/>
              <a:gd name="T78" fmla="*/ 2147483647 w 2798"/>
              <a:gd name="T79" fmla="*/ 1383566437 h 1262"/>
              <a:gd name="T80" fmla="*/ 2147483647 w 2798"/>
              <a:gd name="T81" fmla="*/ 1451609835 h 1262"/>
              <a:gd name="T82" fmla="*/ 2147483647 w 2798"/>
              <a:gd name="T83" fmla="*/ 1519654821 h 1262"/>
              <a:gd name="T84" fmla="*/ 2147483647 w 2798"/>
              <a:gd name="T85" fmla="*/ 1728827312 h 1262"/>
              <a:gd name="T86" fmla="*/ 2147483647 w 2798"/>
              <a:gd name="T87" fmla="*/ 1774190107 h 1262"/>
              <a:gd name="T88" fmla="*/ 2147483647 w 2798"/>
              <a:gd name="T89" fmla="*/ 1958160649 h 1262"/>
              <a:gd name="T90" fmla="*/ 2147483647 w 2798"/>
              <a:gd name="T91" fmla="*/ 2028724996 h 1262"/>
              <a:gd name="T92" fmla="*/ 2147483647 w 2798"/>
              <a:gd name="T93" fmla="*/ 2074087791 h 1262"/>
              <a:gd name="T94" fmla="*/ 2147483647 w 2798"/>
              <a:gd name="T95" fmla="*/ 2051407188 h 1262"/>
              <a:gd name="T96" fmla="*/ 2147483647 w 2798"/>
              <a:gd name="T97" fmla="*/ 1980842840 h 1262"/>
              <a:gd name="T98" fmla="*/ 2147483647 w 2798"/>
              <a:gd name="T99" fmla="*/ 1958160649 h 1262"/>
              <a:gd name="T100" fmla="*/ 2147483647 w 2798"/>
              <a:gd name="T101" fmla="*/ 2147483647 h 1262"/>
              <a:gd name="T102" fmla="*/ 2147483647 w 2798"/>
              <a:gd name="T103" fmla="*/ 2147483647 h 1262"/>
              <a:gd name="T104" fmla="*/ 2147483647 w 2798"/>
              <a:gd name="T105" fmla="*/ 2147483647 h 1262"/>
              <a:gd name="T106" fmla="*/ 2147483647 w 2798"/>
              <a:gd name="T107" fmla="*/ 2147483647 h 1262"/>
              <a:gd name="T108" fmla="*/ 2147483647 w 2798"/>
              <a:gd name="T109" fmla="*/ 2147483647 h 1262"/>
              <a:gd name="T110" fmla="*/ 2147483647 w 2798"/>
              <a:gd name="T111" fmla="*/ 2147483647 h 1262"/>
              <a:gd name="T112" fmla="*/ 2147483647 w 2798"/>
              <a:gd name="T113" fmla="*/ 2147483647 h 1262"/>
              <a:gd name="T114" fmla="*/ 2147483647 w 2798"/>
              <a:gd name="T115" fmla="*/ 2147483647 h 1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798"/>
              <a:gd name="T175" fmla="*/ 0 h 1262"/>
              <a:gd name="T176" fmla="*/ 2798 w 2798"/>
              <a:gd name="T177" fmla="*/ 1262 h 126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798" h="1262">
                <a:moveTo>
                  <a:pt x="0" y="1170"/>
                </a:moveTo>
                <a:cubicBezTo>
                  <a:pt x="143" y="1167"/>
                  <a:pt x="287" y="1169"/>
                  <a:pt x="430" y="1161"/>
                </a:cubicBezTo>
                <a:cubicBezTo>
                  <a:pt x="449" y="1160"/>
                  <a:pt x="485" y="1143"/>
                  <a:pt x="485" y="1143"/>
                </a:cubicBezTo>
                <a:cubicBezTo>
                  <a:pt x="500" y="1128"/>
                  <a:pt x="524" y="1118"/>
                  <a:pt x="531" y="1097"/>
                </a:cubicBezTo>
                <a:cubicBezTo>
                  <a:pt x="537" y="1079"/>
                  <a:pt x="549" y="1042"/>
                  <a:pt x="549" y="1042"/>
                </a:cubicBezTo>
                <a:cubicBezTo>
                  <a:pt x="552" y="990"/>
                  <a:pt x="542" y="936"/>
                  <a:pt x="558" y="887"/>
                </a:cubicBezTo>
                <a:cubicBezTo>
                  <a:pt x="562" y="875"/>
                  <a:pt x="584" y="889"/>
                  <a:pt x="595" y="896"/>
                </a:cubicBezTo>
                <a:cubicBezTo>
                  <a:pt x="604" y="902"/>
                  <a:pt x="605" y="916"/>
                  <a:pt x="613" y="923"/>
                </a:cubicBezTo>
                <a:cubicBezTo>
                  <a:pt x="617" y="926"/>
                  <a:pt x="664" y="941"/>
                  <a:pt x="668" y="942"/>
                </a:cubicBezTo>
                <a:cubicBezTo>
                  <a:pt x="723" y="884"/>
                  <a:pt x="696" y="788"/>
                  <a:pt x="750" y="731"/>
                </a:cubicBezTo>
                <a:cubicBezTo>
                  <a:pt x="795" y="748"/>
                  <a:pt x="763" y="746"/>
                  <a:pt x="796" y="713"/>
                </a:cubicBezTo>
                <a:cubicBezTo>
                  <a:pt x="804" y="705"/>
                  <a:pt x="814" y="701"/>
                  <a:pt x="823" y="695"/>
                </a:cubicBezTo>
                <a:cubicBezTo>
                  <a:pt x="826" y="686"/>
                  <a:pt x="825" y="674"/>
                  <a:pt x="832" y="667"/>
                </a:cubicBezTo>
                <a:cubicBezTo>
                  <a:pt x="839" y="660"/>
                  <a:pt x="851" y="662"/>
                  <a:pt x="860" y="658"/>
                </a:cubicBezTo>
                <a:cubicBezTo>
                  <a:pt x="924" y="626"/>
                  <a:pt x="845" y="650"/>
                  <a:pt x="924" y="631"/>
                </a:cubicBezTo>
                <a:cubicBezTo>
                  <a:pt x="961" y="575"/>
                  <a:pt x="964" y="551"/>
                  <a:pt x="979" y="485"/>
                </a:cubicBezTo>
                <a:cubicBezTo>
                  <a:pt x="987" y="338"/>
                  <a:pt x="944" y="319"/>
                  <a:pt x="1043" y="283"/>
                </a:cubicBezTo>
                <a:cubicBezTo>
                  <a:pt x="1052" y="286"/>
                  <a:pt x="1063" y="286"/>
                  <a:pt x="1070" y="293"/>
                </a:cubicBezTo>
                <a:cubicBezTo>
                  <a:pt x="1077" y="300"/>
                  <a:pt x="1075" y="312"/>
                  <a:pt x="1079" y="320"/>
                </a:cubicBezTo>
                <a:cubicBezTo>
                  <a:pt x="1095" y="351"/>
                  <a:pt x="1111" y="364"/>
                  <a:pt x="1143" y="375"/>
                </a:cubicBezTo>
                <a:cubicBezTo>
                  <a:pt x="1152" y="372"/>
                  <a:pt x="1163" y="372"/>
                  <a:pt x="1171" y="366"/>
                </a:cubicBezTo>
                <a:cubicBezTo>
                  <a:pt x="1180" y="359"/>
                  <a:pt x="1186" y="349"/>
                  <a:pt x="1189" y="338"/>
                </a:cubicBezTo>
                <a:cubicBezTo>
                  <a:pt x="1208" y="277"/>
                  <a:pt x="1213" y="216"/>
                  <a:pt x="1235" y="155"/>
                </a:cubicBezTo>
                <a:cubicBezTo>
                  <a:pt x="1235" y="154"/>
                  <a:pt x="1249" y="27"/>
                  <a:pt x="1262" y="18"/>
                </a:cubicBezTo>
                <a:cubicBezTo>
                  <a:pt x="1278" y="7"/>
                  <a:pt x="1317" y="0"/>
                  <a:pt x="1317" y="0"/>
                </a:cubicBezTo>
                <a:cubicBezTo>
                  <a:pt x="1337" y="30"/>
                  <a:pt x="1337" y="58"/>
                  <a:pt x="1363" y="82"/>
                </a:cubicBezTo>
                <a:cubicBezTo>
                  <a:pt x="1384" y="147"/>
                  <a:pt x="1365" y="126"/>
                  <a:pt x="1408" y="155"/>
                </a:cubicBezTo>
                <a:cubicBezTo>
                  <a:pt x="1424" y="204"/>
                  <a:pt x="1446" y="187"/>
                  <a:pt x="1491" y="201"/>
                </a:cubicBezTo>
                <a:cubicBezTo>
                  <a:pt x="1503" y="313"/>
                  <a:pt x="1476" y="360"/>
                  <a:pt x="1555" y="411"/>
                </a:cubicBezTo>
                <a:cubicBezTo>
                  <a:pt x="1558" y="451"/>
                  <a:pt x="1554" y="492"/>
                  <a:pt x="1564" y="530"/>
                </a:cubicBezTo>
                <a:cubicBezTo>
                  <a:pt x="1571" y="558"/>
                  <a:pt x="1642" y="560"/>
                  <a:pt x="1664" y="567"/>
                </a:cubicBezTo>
                <a:cubicBezTo>
                  <a:pt x="1670" y="576"/>
                  <a:pt x="1678" y="584"/>
                  <a:pt x="1683" y="594"/>
                </a:cubicBezTo>
                <a:cubicBezTo>
                  <a:pt x="1687" y="603"/>
                  <a:pt x="1684" y="616"/>
                  <a:pt x="1692" y="622"/>
                </a:cubicBezTo>
                <a:cubicBezTo>
                  <a:pt x="1713" y="636"/>
                  <a:pt x="1741" y="632"/>
                  <a:pt x="1765" y="640"/>
                </a:cubicBezTo>
                <a:cubicBezTo>
                  <a:pt x="1817" y="630"/>
                  <a:pt x="1827" y="619"/>
                  <a:pt x="1856" y="576"/>
                </a:cubicBezTo>
                <a:cubicBezTo>
                  <a:pt x="1861" y="515"/>
                  <a:pt x="1849" y="448"/>
                  <a:pt x="1893" y="402"/>
                </a:cubicBezTo>
                <a:cubicBezTo>
                  <a:pt x="1949" y="421"/>
                  <a:pt x="1900" y="430"/>
                  <a:pt x="1957" y="448"/>
                </a:cubicBezTo>
                <a:cubicBezTo>
                  <a:pt x="1972" y="493"/>
                  <a:pt x="1993" y="518"/>
                  <a:pt x="2039" y="530"/>
                </a:cubicBezTo>
                <a:cubicBezTo>
                  <a:pt x="2068" y="560"/>
                  <a:pt x="2052" y="571"/>
                  <a:pt x="2094" y="585"/>
                </a:cubicBezTo>
                <a:cubicBezTo>
                  <a:pt x="2110" y="573"/>
                  <a:pt x="2146" y="543"/>
                  <a:pt x="2158" y="549"/>
                </a:cubicBezTo>
                <a:cubicBezTo>
                  <a:pt x="2166" y="553"/>
                  <a:pt x="2163" y="568"/>
                  <a:pt x="2167" y="576"/>
                </a:cubicBezTo>
                <a:cubicBezTo>
                  <a:pt x="2172" y="586"/>
                  <a:pt x="2179" y="594"/>
                  <a:pt x="2185" y="603"/>
                </a:cubicBezTo>
                <a:cubicBezTo>
                  <a:pt x="2188" y="631"/>
                  <a:pt x="2185" y="660"/>
                  <a:pt x="2195" y="686"/>
                </a:cubicBezTo>
                <a:cubicBezTo>
                  <a:pt x="2199" y="696"/>
                  <a:pt x="2214" y="697"/>
                  <a:pt x="2222" y="704"/>
                </a:cubicBezTo>
                <a:cubicBezTo>
                  <a:pt x="2251" y="728"/>
                  <a:pt x="2263" y="756"/>
                  <a:pt x="2295" y="777"/>
                </a:cubicBezTo>
                <a:cubicBezTo>
                  <a:pt x="2298" y="786"/>
                  <a:pt x="2296" y="799"/>
                  <a:pt x="2304" y="805"/>
                </a:cubicBezTo>
                <a:cubicBezTo>
                  <a:pt x="2320" y="816"/>
                  <a:pt x="2359" y="823"/>
                  <a:pt x="2359" y="823"/>
                </a:cubicBezTo>
                <a:cubicBezTo>
                  <a:pt x="2377" y="820"/>
                  <a:pt x="2397" y="822"/>
                  <a:pt x="2414" y="814"/>
                </a:cubicBezTo>
                <a:cubicBezTo>
                  <a:pt x="2424" y="809"/>
                  <a:pt x="2423" y="793"/>
                  <a:pt x="2432" y="786"/>
                </a:cubicBezTo>
                <a:cubicBezTo>
                  <a:pt x="2440" y="780"/>
                  <a:pt x="2451" y="780"/>
                  <a:pt x="2460" y="777"/>
                </a:cubicBezTo>
                <a:cubicBezTo>
                  <a:pt x="2513" y="804"/>
                  <a:pt x="2496" y="808"/>
                  <a:pt x="2515" y="859"/>
                </a:cubicBezTo>
                <a:cubicBezTo>
                  <a:pt x="2515" y="860"/>
                  <a:pt x="2524" y="930"/>
                  <a:pt x="2533" y="942"/>
                </a:cubicBezTo>
                <a:cubicBezTo>
                  <a:pt x="2546" y="959"/>
                  <a:pt x="2579" y="987"/>
                  <a:pt x="2579" y="987"/>
                </a:cubicBezTo>
                <a:cubicBezTo>
                  <a:pt x="2607" y="1074"/>
                  <a:pt x="2586" y="1116"/>
                  <a:pt x="2560" y="1198"/>
                </a:cubicBezTo>
                <a:cubicBezTo>
                  <a:pt x="2563" y="1210"/>
                  <a:pt x="2561" y="1224"/>
                  <a:pt x="2569" y="1234"/>
                </a:cubicBezTo>
                <a:cubicBezTo>
                  <a:pt x="2575" y="1242"/>
                  <a:pt x="2588" y="1240"/>
                  <a:pt x="2597" y="1243"/>
                </a:cubicBezTo>
                <a:cubicBezTo>
                  <a:pt x="2627" y="1253"/>
                  <a:pt x="2695" y="1233"/>
                  <a:pt x="2725" y="1243"/>
                </a:cubicBezTo>
                <a:cubicBezTo>
                  <a:pt x="2798" y="1234"/>
                  <a:pt x="2798" y="1262"/>
                  <a:pt x="2798" y="1262"/>
                </a:cubicBezTo>
              </a:path>
            </a:pathLst>
          </a:custGeom>
          <a:noFill/>
          <a:ln w="3810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14168" name="Line 24"/>
          <p:cNvSpPr>
            <a:spLocks noChangeShapeType="1"/>
          </p:cNvSpPr>
          <p:nvPr/>
        </p:nvSpPr>
        <p:spPr bwMode="auto">
          <a:xfrm flipV="1">
            <a:off x="3126581" y="3148013"/>
            <a:ext cx="0" cy="2362200"/>
          </a:xfrm>
          <a:prstGeom prst="line">
            <a:avLst/>
          </a:prstGeom>
          <a:noFill/>
          <a:ln w="38100">
            <a:pattFill prst="horzBrick">
              <a:fgClr>
                <a:schemeClr val="hlink"/>
              </a:fgClr>
              <a:bgClr>
                <a:srgbClr val="3333CC"/>
              </a:bgClr>
            </a:patt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69" name="Text Box 25"/>
          <p:cNvSpPr txBox="1">
            <a:spLocks noChangeArrowheads="1"/>
          </p:cNvSpPr>
          <p:nvPr/>
        </p:nvSpPr>
        <p:spPr bwMode="auto">
          <a:xfrm>
            <a:off x="8657431" y="5129213"/>
            <a:ext cx="11557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时间（</a:t>
            </a:r>
            <a:r>
              <a:rPr lang="en-US" altLang="zh-CN" b="1">
                <a:solidFill>
                  <a:schemeClr val="accent2"/>
                </a:solidFill>
                <a:effectLst>
                  <a:outerShdw blurRad="38100" dist="38100" dir="2700000" algn="tl">
                    <a:srgbClr val="C0C0C0"/>
                  </a:outerShdw>
                </a:effectLst>
              </a:rPr>
              <a:t>t）</a:t>
            </a:r>
          </a:p>
        </p:txBody>
      </p:sp>
      <p:sp>
        <p:nvSpPr>
          <p:cNvPr id="1414170" name="Text Box 26"/>
          <p:cNvSpPr txBox="1">
            <a:spLocks noChangeArrowheads="1"/>
          </p:cNvSpPr>
          <p:nvPr/>
        </p:nvSpPr>
        <p:spPr bwMode="auto">
          <a:xfrm>
            <a:off x="3126581" y="3071813"/>
            <a:ext cx="1320800" cy="830997"/>
          </a:xfrm>
          <a:prstGeom prst="rect">
            <a:avLst/>
          </a:prstGeom>
          <a:noFill/>
          <a:ln w="381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包数量（</a:t>
            </a:r>
            <a:r>
              <a:rPr lang="en-US" altLang="zh-CN" b="1">
                <a:solidFill>
                  <a:schemeClr val="accent2"/>
                </a:solidFill>
                <a:effectLst>
                  <a:outerShdw blurRad="38100" dist="38100" dir="2700000" algn="tl">
                    <a:srgbClr val="C0C0C0"/>
                  </a:outerShdw>
                </a:effectLst>
              </a:rPr>
              <a:t>n）</a:t>
            </a:r>
          </a:p>
        </p:txBody>
      </p:sp>
      <p:sp>
        <p:nvSpPr>
          <p:cNvPr id="1414171" name="Line 27"/>
          <p:cNvSpPr>
            <a:spLocks noChangeShapeType="1"/>
          </p:cNvSpPr>
          <p:nvPr/>
        </p:nvSpPr>
        <p:spPr bwMode="auto">
          <a:xfrm>
            <a:off x="5107781" y="4062413"/>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2" name="Line 28"/>
          <p:cNvSpPr>
            <a:spLocks noChangeShapeType="1"/>
          </p:cNvSpPr>
          <p:nvPr/>
        </p:nvSpPr>
        <p:spPr bwMode="auto">
          <a:xfrm>
            <a:off x="6015831" y="4367213"/>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3" name="Line 29"/>
          <p:cNvSpPr>
            <a:spLocks noChangeShapeType="1"/>
          </p:cNvSpPr>
          <p:nvPr/>
        </p:nvSpPr>
        <p:spPr bwMode="auto">
          <a:xfrm>
            <a:off x="7006431" y="4595813"/>
            <a:ext cx="0" cy="167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4" name="Line 30"/>
          <p:cNvSpPr>
            <a:spLocks noChangeShapeType="1"/>
          </p:cNvSpPr>
          <p:nvPr/>
        </p:nvSpPr>
        <p:spPr bwMode="auto">
          <a:xfrm>
            <a:off x="4117181" y="5129213"/>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5" name="Line 31"/>
          <p:cNvSpPr>
            <a:spLocks noChangeShapeType="1"/>
          </p:cNvSpPr>
          <p:nvPr/>
        </p:nvSpPr>
        <p:spPr bwMode="auto">
          <a:xfrm>
            <a:off x="3209131" y="5357813"/>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6" name="Line 32"/>
          <p:cNvSpPr>
            <a:spLocks noChangeShapeType="1"/>
          </p:cNvSpPr>
          <p:nvPr/>
        </p:nvSpPr>
        <p:spPr bwMode="auto">
          <a:xfrm>
            <a:off x="7914481" y="5434013"/>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7" name="Line 33"/>
          <p:cNvSpPr>
            <a:spLocks noChangeShapeType="1"/>
          </p:cNvSpPr>
          <p:nvPr/>
        </p:nvSpPr>
        <p:spPr bwMode="auto">
          <a:xfrm>
            <a:off x="32091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8" name="Line 34"/>
          <p:cNvSpPr>
            <a:spLocks noChangeShapeType="1"/>
          </p:cNvSpPr>
          <p:nvPr/>
        </p:nvSpPr>
        <p:spPr bwMode="auto">
          <a:xfrm>
            <a:off x="411718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79" name="Line 35"/>
          <p:cNvSpPr>
            <a:spLocks noChangeShapeType="1"/>
          </p:cNvSpPr>
          <p:nvPr/>
        </p:nvSpPr>
        <p:spPr bwMode="auto">
          <a:xfrm>
            <a:off x="510778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0" name="Line 36"/>
          <p:cNvSpPr>
            <a:spLocks noChangeShapeType="1"/>
          </p:cNvSpPr>
          <p:nvPr/>
        </p:nvSpPr>
        <p:spPr bwMode="auto">
          <a:xfrm>
            <a:off x="6015831" y="5967413"/>
            <a:ext cx="9906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1" name="Line 37"/>
          <p:cNvSpPr>
            <a:spLocks noChangeShapeType="1"/>
          </p:cNvSpPr>
          <p:nvPr/>
        </p:nvSpPr>
        <p:spPr bwMode="auto">
          <a:xfrm>
            <a:off x="7006431" y="5967413"/>
            <a:ext cx="9080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14182" name="Text Box 38"/>
          <p:cNvSpPr txBox="1">
            <a:spLocks noChangeArrowheads="1"/>
          </p:cNvSpPr>
          <p:nvPr/>
        </p:nvSpPr>
        <p:spPr bwMode="auto">
          <a:xfrm>
            <a:off x="31265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少量包</a:t>
            </a:r>
          </a:p>
        </p:txBody>
      </p:sp>
      <p:sp>
        <p:nvSpPr>
          <p:cNvPr id="1414183" name="Text Box 39"/>
          <p:cNvSpPr txBox="1">
            <a:spLocks noChangeArrowheads="1"/>
          </p:cNvSpPr>
          <p:nvPr/>
        </p:nvSpPr>
        <p:spPr bwMode="auto">
          <a:xfrm>
            <a:off x="4034631" y="5662613"/>
            <a:ext cx="12382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包增多</a:t>
            </a:r>
          </a:p>
        </p:txBody>
      </p:sp>
      <p:sp>
        <p:nvSpPr>
          <p:cNvPr id="1414184" name="Text Box 40"/>
          <p:cNvSpPr txBox="1">
            <a:spLocks noChangeArrowheads="1"/>
          </p:cNvSpPr>
          <p:nvPr/>
        </p:nvSpPr>
        <p:spPr bwMode="auto">
          <a:xfrm>
            <a:off x="5025231" y="4824413"/>
            <a:ext cx="1073150" cy="461665"/>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峰值</a:t>
            </a:r>
          </a:p>
        </p:txBody>
      </p:sp>
      <p:sp>
        <p:nvSpPr>
          <p:cNvPr id="1414185" name="Text Box 41"/>
          <p:cNvSpPr txBox="1">
            <a:spLocks noChangeArrowheads="1"/>
          </p:cNvSpPr>
          <p:nvPr/>
        </p:nvSpPr>
        <p:spPr bwMode="auto">
          <a:xfrm>
            <a:off x="59332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包减少</a:t>
            </a:r>
          </a:p>
        </p:txBody>
      </p:sp>
      <p:sp>
        <p:nvSpPr>
          <p:cNvPr id="1414186" name="Text Box 42"/>
          <p:cNvSpPr txBox="1">
            <a:spLocks noChangeArrowheads="1"/>
          </p:cNvSpPr>
          <p:nvPr/>
        </p:nvSpPr>
        <p:spPr bwMode="auto">
          <a:xfrm>
            <a:off x="6923881" y="5662613"/>
            <a:ext cx="1073150" cy="830997"/>
          </a:xfrm>
          <a:prstGeom prst="rect">
            <a:avLst/>
          </a:prstGeom>
          <a:noFill/>
          <a:ln w="12700">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没有数据</a:t>
            </a:r>
          </a:p>
        </p:txBody>
      </p:sp>
      <p:sp>
        <p:nvSpPr>
          <p:cNvPr id="1414187" name="Line 43"/>
          <p:cNvSpPr>
            <a:spLocks noChangeShapeType="1"/>
          </p:cNvSpPr>
          <p:nvPr/>
        </p:nvSpPr>
        <p:spPr bwMode="auto">
          <a:xfrm flipV="1">
            <a:off x="8244681" y="3986213"/>
            <a:ext cx="0" cy="1066800"/>
          </a:xfrm>
          <a:prstGeom prst="line">
            <a:avLst/>
          </a:prstGeom>
          <a:noFill/>
          <a:ln w="76200" cmpd="tri">
            <a:solidFill>
              <a:srgbClr val="3333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14188" name="Text Box 44"/>
          <p:cNvSpPr txBox="1">
            <a:spLocks noChangeArrowheads="1"/>
          </p:cNvSpPr>
          <p:nvPr/>
        </p:nvSpPr>
        <p:spPr bwMode="auto">
          <a:xfrm>
            <a:off x="7088981" y="3452814"/>
            <a:ext cx="2311400" cy="1569660"/>
          </a:xfrm>
          <a:prstGeom prst="rect">
            <a:avLst/>
          </a:prstGeom>
          <a:noFill/>
          <a:ln w="76200" cmpd="tri">
            <a:noFill/>
            <a:miter lim="800000"/>
            <a:headEnd/>
            <a:tailEnd/>
          </a:ln>
          <a:effectLst/>
        </p:spPr>
        <p:txBody>
          <a:bodyPr>
            <a:spAutoFit/>
          </a:bodyPr>
          <a:lstStyle/>
          <a:p>
            <a:pPr>
              <a:defRPr/>
            </a:pPr>
            <a:r>
              <a:rPr lang="zh-CN" altLang="en-US" b="1">
                <a:solidFill>
                  <a:schemeClr val="accent2"/>
                </a:solidFill>
                <a:effectLst>
                  <a:outerShdw blurRad="38100" dist="38100" dir="2700000" algn="tl">
                    <a:srgbClr val="C0C0C0"/>
                  </a:outerShdw>
                </a:effectLst>
              </a:rPr>
              <a:t>背靠背指标体现防火墙对突发数据的处理能力</a:t>
            </a:r>
          </a:p>
        </p:txBody>
      </p:sp>
      <p:sp>
        <p:nvSpPr>
          <p:cNvPr id="45" name="灯片编号占位符 44"/>
          <p:cNvSpPr>
            <a:spLocks noGrp="1"/>
          </p:cNvSpPr>
          <p:nvPr>
            <p:ph type="sldNum" sz="quarter" idx="12"/>
          </p:nvPr>
        </p:nvSpPr>
        <p:spPr/>
        <p:txBody>
          <a:bodyPr/>
          <a:lstStyle/>
          <a:p>
            <a:pPr>
              <a:defRPr/>
            </a:pPr>
            <a:fld id="{AD843405-8B65-4E22-875C-82DCA584130E}" type="slidenum">
              <a:rPr lang="zh-CN" altLang="en-US" smtClean="0"/>
              <a:pPr>
                <a:defRPr/>
              </a:pPr>
              <a:t>31</a:t>
            </a:fld>
            <a:endParaRPr lang="zh-CN" altLang="en-US"/>
          </a:p>
        </p:txBody>
      </p:sp>
    </p:spTree>
    <p:extLst>
      <p:ext uri="{BB962C8B-B14F-4D97-AF65-F5344CB8AC3E}">
        <p14:creationId xmlns:p14="http://schemas.microsoft.com/office/powerpoint/2010/main" val="2381477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4148">
                                            <p:txEl>
                                              <p:pRg st="0" end="0"/>
                                            </p:txEl>
                                          </p:spTgt>
                                        </p:tgtEl>
                                        <p:attrNameLst>
                                          <p:attrName>style.visibility</p:attrName>
                                        </p:attrNameLst>
                                      </p:cBhvr>
                                      <p:to>
                                        <p:strVal val="visible"/>
                                      </p:to>
                                    </p:set>
                                    <p:animEffect transition="in" filter="slide(fromBottom)">
                                      <p:cBhvr>
                                        <p:cTn id="7" dur="500"/>
                                        <p:tgtEl>
                                          <p:spTgt spid="141414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414148">
                                            <p:txEl>
                                              <p:pRg st="1" end="1"/>
                                            </p:txEl>
                                          </p:spTgt>
                                        </p:tgtEl>
                                        <p:attrNameLst>
                                          <p:attrName>style.visibility</p:attrName>
                                        </p:attrNameLst>
                                      </p:cBhvr>
                                      <p:to>
                                        <p:strVal val="visible"/>
                                      </p:to>
                                    </p:set>
                                    <p:animEffect transition="in" filter="slide(fromBottom)">
                                      <p:cBhvr>
                                        <p:cTn id="11" dur="500"/>
                                        <p:tgtEl>
                                          <p:spTgt spid="141414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14165"/>
                                        </p:tgtEl>
                                        <p:attrNameLst>
                                          <p:attrName>style.visibility</p:attrName>
                                        </p:attrNameLst>
                                      </p:cBhvr>
                                      <p:to>
                                        <p:strVal val="visible"/>
                                      </p:to>
                                    </p:set>
                                    <p:animEffect transition="in" filter="wipe(left)">
                                      <p:cBhvr>
                                        <p:cTn id="16" dur="500"/>
                                        <p:tgtEl>
                                          <p:spTgt spid="1414165"/>
                                        </p:tgtEl>
                                      </p:cBhvr>
                                    </p:animEffect>
                                  </p:childTnLst>
                                </p:cTn>
                              </p:par>
                            </p:childTnLst>
                          </p:cTn>
                        </p:par>
                        <p:par>
                          <p:cTn id="17" fill="hold" nodeType="afterGroup">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414169"/>
                                        </p:tgtEl>
                                        <p:attrNameLst>
                                          <p:attrName>style.visibility</p:attrName>
                                        </p:attrNameLst>
                                      </p:cBhvr>
                                      <p:to>
                                        <p:strVal val="visible"/>
                                      </p:to>
                                    </p:set>
                                    <p:animEffect transition="in" filter="slide(fromBottom)">
                                      <p:cBhvr>
                                        <p:cTn id="20" dur="500"/>
                                        <p:tgtEl>
                                          <p:spTgt spid="1414169"/>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414168"/>
                                        </p:tgtEl>
                                        <p:attrNameLst>
                                          <p:attrName>style.visibility</p:attrName>
                                        </p:attrNameLst>
                                      </p:cBhvr>
                                      <p:to>
                                        <p:strVal val="visible"/>
                                      </p:to>
                                    </p:set>
                                    <p:animEffect transition="in" filter="wipe(down)">
                                      <p:cBhvr>
                                        <p:cTn id="24" dur="500"/>
                                        <p:tgtEl>
                                          <p:spTgt spid="1414168"/>
                                        </p:tgtEl>
                                      </p:cBhvr>
                                    </p:animEffect>
                                  </p:childTnLst>
                                </p:cTn>
                              </p:par>
                            </p:childTnLst>
                          </p:cTn>
                        </p:par>
                        <p:par>
                          <p:cTn id="25" fill="hold" nodeType="afterGroup">
                            <p:stCondLst>
                              <p:cond delay="1500"/>
                            </p:stCondLst>
                            <p:childTnLst>
                              <p:par>
                                <p:cTn id="26" presetID="12" presetClass="entr" presetSubtype="8" fill="hold" grpId="0" nodeType="afterEffect">
                                  <p:stCondLst>
                                    <p:cond delay="0"/>
                                  </p:stCondLst>
                                  <p:childTnLst>
                                    <p:set>
                                      <p:cBhvr>
                                        <p:cTn id="27" dur="1" fill="hold">
                                          <p:stCondLst>
                                            <p:cond delay="0"/>
                                          </p:stCondLst>
                                        </p:cTn>
                                        <p:tgtEl>
                                          <p:spTgt spid="1414170"/>
                                        </p:tgtEl>
                                        <p:attrNameLst>
                                          <p:attrName>style.visibility</p:attrName>
                                        </p:attrNameLst>
                                      </p:cBhvr>
                                      <p:to>
                                        <p:strVal val="visible"/>
                                      </p:to>
                                    </p:set>
                                    <p:animEffect transition="in" filter="slide(fromLeft)">
                                      <p:cBhvr>
                                        <p:cTn id="28" dur="500"/>
                                        <p:tgtEl>
                                          <p:spTgt spid="14141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14167"/>
                                        </p:tgtEl>
                                        <p:attrNameLst>
                                          <p:attrName>style.visibility</p:attrName>
                                        </p:attrNameLst>
                                      </p:cBhvr>
                                      <p:to>
                                        <p:strVal val="visible"/>
                                      </p:to>
                                    </p:set>
                                    <p:animEffect transition="in" filter="wipe(left)">
                                      <p:cBhvr>
                                        <p:cTn id="33" dur="500"/>
                                        <p:tgtEl>
                                          <p:spTgt spid="14141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414175"/>
                                        </p:tgtEl>
                                        <p:attrNameLst>
                                          <p:attrName>style.visibility</p:attrName>
                                        </p:attrNameLst>
                                      </p:cBhvr>
                                      <p:to>
                                        <p:strVal val="visible"/>
                                      </p:to>
                                    </p:set>
                                    <p:animEffect transition="in" filter="barn(outHorizontal)">
                                      <p:cBhvr>
                                        <p:cTn id="38" dur="500"/>
                                        <p:tgtEl>
                                          <p:spTgt spid="1414175"/>
                                        </p:tgtEl>
                                      </p:cBhvr>
                                    </p:animEffect>
                                  </p:childTnLst>
                                </p:cTn>
                              </p:par>
                            </p:childTnLst>
                          </p:cTn>
                        </p:par>
                        <p:par>
                          <p:cTn id="39" fill="hold" nodeType="afterGroup">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1414174"/>
                                        </p:tgtEl>
                                        <p:attrNameLst>
                                          <p:attrName>style.visibility</p:attrName>
                                        </p:attrNameLst>
                                      </p:cBhvr>
                                      <p:to>
                                        <p:strVal val="visible"/>
                                      </p:to>
                                    </p:set>
                                    <p:animEffect transition="in" filter="barn(outHorizontal)">
                                      <p:cBhvr>
                                        <p:cTn id="42" dur="500"/>
                                        <p:tgtEl>
                                          <p:spTgt spid="1414174"/>
                                        </p:tgtEl>
                                      </p:cBhvr>
                                    </p:animEffect>
                                  </p:childTnLst>
                                </p:cTn>
                              </p:par>
                            </p:childTnLst>
                          </p:cTn>
                        </p:par>
                        <p:par>
                          <p:cTn id="43" fill="hold" nodeType="afterGroup">
                            <p:stCondLst>
                              <p:cond delay="1000"/>
                            </p:stCondLst>
                            <p:childTnLst>
                              <p:par>
                                <p:cTn id="44" presetID="16" presetClass="entr" presetSubtype="37" fill="hold" grpId="0" nodeType="afterEffect">
                                  <p:stCondLst>
                                    <p:cond delay="0"/>
                                  </p:stCondLst>
                                  <p:childTnLst>
                                    <p:set>
                                      <p:cBhvr>
                                        <p:cTn id="45" dur="1" fill="hold">
                                          <p:stCondLst>
                                            <p:cond delay="0"/>
                                          </p:stCondLst>
                                        </p:cTn>
                                        <p:tgtEl>
                                          <p:spTgt spid="1414177"/>
                                        </p:tgtEl>
                                        <p:attrNameLst>
                                          <p:attrName>style.visibility</p:attrName>
                                        </p:attrNameLst>
                                      </p:cBhvr>
                                      <p:to>
                                        <p:strVal val="visible"/>
                                      </p:to>
                                    </p:set>
                                    <p:animEffect transition="in" filter="barn(outVertical)">
                                      <p:cBhvr>
                                        <p:cTn id="46" dur="500"/>
                                        <p:tgtEl>
                                          <p:spTgt spid="1414177"/>
                                        </p:tgtEl>
                                      </p:cBhvr>
                                    </p:animEffect>
                                  </p:childTnLst>
                                </p:cTn>
                              </p:par>
                            </p:childTnLst>
                          </p:cTn>
                        </p:par>
                        <p:par>
                          <p:cTn id="47" fill="hold" nodeType="afterGroup">
                            <p:stCondLst>
                              <p:cond delay="1500"/>
                            </p:stCondLst>
                            <p:childTnLst>
                              <p:par>
                                <p:cTn id="48" presetID="12" presetClass="entr" presetSubtype="4" fill="hold" grpId="0" nodeType="afterEffect">
                                  <p:stCondLst>
                                    <p:cond delay="0"/>
                                  </p:stCondLst>
                                  <p:childTnLst>
                                    <p:set>
                                      <p:cBhvr>
                                        <p:cTn id="49" dur="1" fill="hold">
                                          <p:stCondLst>
                                            <p:cond delay="0"/>
                                          </p:stCondLst>
                                        </p:cTn>
                                        <p:tgtEl>
                                          <p:spTgt spid="1414182"/>
                                        </p:tgtEl>
                                        <p:attrNameLst>
                                          <p:attrName>style.visibility</p:attrName>
                                        </p:attrNameLst>
                                      </p:cBhvr>
                                      <p:to>
                                        <p:strVal val="visible"/>
                                      </p:to>
                                    </p:set>
                                    <p:animEffect transition="in" filter="slide(fromBottom)">
                                      <p:cBhvr>
                                        <p:cTn id="50" dur="500"/>
                                        <p:tgtEl>
                                          <p:spTgt spid="14141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414171"/>
                                        </p:tgtEl>
                                        <p:attrNameLst>
                                          <p:attrName>style.visibility</p:attrName>
                                        </p:attrNameLst>
                                      </p:cBhvr>
                                      <p:to>
                                        <p:strVal val="visible"/>
                                      </p:to>
                                    </p:set>
                                    <p:animEffect transition="in" filter="barn(outHorizontal)">
                                      <p:cBhvr>
                                        <p:cTn id="55" dur="500"/>
                                        <p:tgtEl>
                                          <p:spTgt spid="1414171"/>
                                        </p:tgtEl>
                                      </p:cBhvr>
                                    </p:animEffect>
                                  </p:childTnLst>
                                </p:cTn>
                              </p:par>
                            </p:childTnLst>
                          </p:cTn>
                        </p:par>
                        <p:par>
                          <p:cTn id="56" fill="hold" nodeType="afterGroup">
                            <p:stCondLst>
                              <p:cond delay="500"/>
                            </p:stCondLst>
                            <p:childTnLst>
                              <p:par>
                                <p:cTn id="57" presetID="16" presetClass="entr" presetSubtype="37" fill="hold" grpId="0" nodeType="afterEffect">
                                  <p:stCondLst>
                                    <p:cond delay="0"/>
                                  </p:stCondLst>
                                  <p:childTnLst>
                                    <p:set>
                                      <p:cBhvr>
                                        <p:cTn id="58" dur="1" fill="hold">
                                          <p:stCondLst>
                                            <p:cond delay="0"/>
                                          </p:stCondLst>
                                        </p:cTn>
                                        <p:tgtEl>
                                          <p:spTgt spid="1414178"/>
                                        </p:tgtEl>
                                        <p:attrNameLst>
                                          <p:attrName>style.visibility</p:attrName>
                                        </p:attrNameLst>
                                      </p:cBhvr>
                                      <p:to>
                                        <p:strVal val="visible"/>
                                      </p:to>
                                    </p:set>
                                    <p:animEffect transition="in" filter="barn(outVertical)">
                                      <p:cBhvr>
                                        <p:cTn id="59" dur="500"/>
                                        <p:tgtEl>
                                          <p:spTgt spid="1414178"/>
                                        </p:tgtEl>
                                      </p:cBhvr>
                                    </p:animEffect>
                                  </p:childTnLst>
                                </p:cTn>
                              </p:par>
                            </p:childTnLst>
                          </p:cTn>
                        </p:par>
                        <p:par>
                          <p:cTn id="60" fill="hold" nodeType="afterGroup">
                            <p:stCondLst>
                              <p:cond delay="1000"/>
                            </p:stCondLst>
                            <p:childTnLst>
                              <p:par>
                                <p:cTn id="61" presetID="12" presetClass="entr" presetSubtype="4" fill="hold" grpId="0" nodeType="afterEffect">
                                  <p:stCondLst>
                                    <p:cond delay="0"/>
                                  </p:stCondLst>
                                  <p:childTnLst>
                                    <p:set>
                                      <p:cBhvr>
                                        <p:cTn id="62" dur="1" fill="hold">
                                          <p:stCondLst>
                                            <p:cond delay="0"/>
                                          </p:stCondLst>
                                        </p:cTn>
                                        <p:tgtEl>
                                          <p:spTgt spid="1414183"/>
                                        </p:tgtEl>
                                        <p:attrNameLst>
                                          <p:attrName>style.visibility</p:attrName>
                                        </p:attrNameLst>
                                      </p:cBhvr>
                                      <p:to>
                                        <p:strVal val="visible"/>
                                      </p:to>
                                    </p:set>
                                    <p:animEffect transition="in" filter="slide(fromBottom)">
                                      <p:cBhvr>
                                        <p:cTn id="63" dur="500"/>
                                        <p:tgtEl>
                                          <p:spTgt spid="141418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1414172"/>
                                        </p:tgtEl>
                                        <p:attrNameLst>
                                          <p:attrName>style.visibility</p:attrName>
                                        </p:attrNameLst>
                                      </p:cBhvr>
                                      <p:to>
                                        <p:strVal val="visible"/>
                                      </p:to>
                                    </p:set>
                                    <p:animEffect transition="in" filter="barn(outHorizontal)">
                                      <p:cBhvr>
                                        <p:cTn id="68" dur="500"/>
                                        <p:tgtEl>
                                          <p:spTgt spid="1414172"/>
                                        </p:tgtEl>
                                      </p:cBhvr>
                                    </p:animEffect>
                                  </p:childTnLst>
                                </p:cTn>
                              </p:par>
                            </p:childTnLst>
                          </p:cTn>
                        </p:par>
                        <p:par>
                          <p:cTn id="69" fill="hold" nodeType="afterGroup">
                            <p:stCondLst>
                              <p:cond delay="500"/>
                            </p:stCondLst>
                            <p:childTnLst>
                              <p:par>
                                <p:cTn id="70" presetID="16" presetClass="entr" presetSubtype="37" fill="hold" grpId="0" nodeType="afterEffect">
                                  <p:stCondLst>
                                    <p:cond delay="0"/>
                                  </p:stCondLst>
                                  <p:childTnLst>
                                    <p:set>
                                      <p:cBhvr>
                                        <p:cTn id="71" dur="1" fill="hold">
                                          <p:stCondLst>
                                            <p:cond delay="0"/>
                                          </p:stCondLst>
                                        </p:cTn>
                                        <p:tgtEl>
                                          <p:spTgt spid="1414179"/>
                                        </p:tgtEl>
                                        <p:attrNameLst>
                                          <p:attrName>style.visibility</p:attrName>
                                        </p:attrNameLst>
                                      </p:cBhvr>
                                      <p:to>
                                        <p:strVal val="visible"/>
                                      </p:to>
                                    </p:set>
                                    <p:animEffect transition="in" filter="barn(outVertical)">
                                      <p:cBhvr>
                                        <p:cTn id="72" dur="500"/>
                                        <p:tgtEl>
                                          <p:spTgt spid="1414179"/>
                                        </p:tgtEl>
                                      </p:cBhvr>
                                    </p:animEffect>
                                  </p:childTnLst>
                                </p:cTn>
                              </p:par>
                            </p:childTnLst>
                          </p:cTn>
                        </p:par>
                        <p:par>
                          <p:cTn id="73" fill="hold" nodeType="afterGroup">
                            <p:stCondLst>
                              <p:cond delay="1000"/>
                            </p:stCondLst>
                            <p:childTnLst>
                              <p:par>
                                <p:cTn id="74" presetID="12" presetClass="entr" presetSubtype="4" fill="hold" grpId="0" nodeType="afterEffect">
                                  <p:stCondLst>
                                    <p:cond delay="0"/>
                                  </p:stCondLst>
                                  <p:childTnLst>
                                    <p:set>
                                      <p:cBhvr>
                                        <p:cTn id="75" dur="1" fill="hold">
                                          <p:stCondLst>
                                            <p:cond delay="0"/>
                                          </p:stCondLst>
                                        </p:cTn>
                                        <p:tgtEl>
                                          <p:spTgt spid="1414184"/>
                                        </p:tgtEl>
                                        <p:attrNameLst>
                                          <p:attrName>style.visibility</p:attrName>
                                        </p:attrNameLst>
                                      </p:cBhvr>
                                      <p:to>
                                        <p:strVal val="visible"/>
                                      </p:to>
                                    </p:set>
                                    <p:animEffect transition="in" filter="slide(fromBottom)">
                                      <p:cBhvr>
                                        <p:cTn id="76" dur="500"/>
                                        <p:tgtEl>
                                          <p:spTgt spid="141418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1414173"/>
                                        </p:tgtEl>
                                        <p:attrNameLst>
                                          <p:attrName>style.visibility</p:attrName>
                                        </p:attrNameLst>
                                      </p:cBhvr>
                                      <p:to>
                                        <p:strVal val="visible"/>
                                      </p:to>
                                    </p:set>
                                    <p:animEffect transition="in" filter="barn(outHorizontal)">
                                      <p:cBhvr>
                                        <p:cTn id="81" dur="500"/>
                                        <p:tgtEl>
                                          <p:spTgt spid="1414173"/>
                                        </p:tgtEl>
                                      </p:cBhvr>
                                    </p:animEffect>
                                  </p:childTnLst>
                                </p:cTn>
                              </p:par>
                            </p:childTnLst>
                          </p:cTn>
                        </p:par>
                        <p:par>
                          <p:cTn id="82" fill="hold" nodeType="afterGroup">
                            <p:stCondLst>
                              <p:cond delay="500"/>
                            </p:stCondLst>
                            <p:childTnLst>
                              <p:par>
                                <p:cTn id="83" presetID="16" presetClass="entr" presetSubtype="37" fill="hold" grpId="0" nodeType="afterEffect">
                                  <p:stCondLst>
                                    <p:cond delay="0"/>
                                  </p:stCondLst>
                                  <p:childTnLst>
                                    <p:set>
                                      <p:cBhvr>
                                        <p:cTn id="84" dur="1" fill="hold">
                                          <p:stCondLst>
                                            <p:cond delay="0"/>
                                          </p:stCondLst>
                                        </p:cTn>
                                        <p:tgtEl>
                                          <p:spTgt spid="1414180"/>
                                        </p:tgtEl>
                                        <p:attrNameLst>
                                          <p:attrName>style.visibility</p:attrName>
                                        </p:attrNameLst>
                                      </p:cBhvr>
                                      <p:to>
                                        <p:strVal val="visible"/>
                                      </p:to>
                                    </p:set>
                                    <p:animEffect transition="in" filter="barn(outVertical)">
                                      <p:cBhvr>
                                        <p:cTn id="85" dur="500"/>
                                        <p:tgtEl>
                                          <p:spTgt spid="1414180"/>
                                        </p:tgtEl>
                                      </p:cBhvr>
                                    </p:animEffect>
                                  </p:childTnLst>
                                </p:cTn>
                              </p:par>
                            </p:childTnLst>
                          </p:cTn>
                        </p:par>
                        <p:par>
                          <p:cTn id="86" fill="hold" nodeType="afterGroup">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1414185"/>
                                        </p:tgtEl>
                                        <p:attrNameLst>
                                          <p:attrName>style.visibility</p:attrName>
                                        </p:attrNameLst>
                                      </p:cBhvr>
                                      <p:to>
                                        <p:strVal val="visible"/>
                                      </p:to>
                                    </p:set>
                                    <p:animEffect transition="in" filter="slide(fromBottom)">
                                      <p:cBhvr>
                                        <p:cTn id="89" dur="500"/>
                                        <p:tgtEl>
                                          <p:spTgt spid="141418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42" fill="hold" grpId="0" nodeType="clickEffect">
                                  <p:stCondLst>
                                    <p:cond delay="0"/>
                                  </p:stCondLst>
                                  <p:childTnLst>
                                    <p:set>
                                      <p:cBhvr>
                                        <p:cTn id="93" dur="1" fill="hold">
                                          <p:stCondLst>
                                            <p:cond delay="0"/>
                                          </p:stCondLst>
                                        </p:cTn>
                                        <p:tgtEl>
                                          <p:spTgt spid="1414176"/>
                                        </p:tgtEl>
                                        <p:attrNameLst>
                                          <p:attrName>style.visibility</p:attrName>
                                        </p:attrNameLst>
                                      </p:cBhvr>
                                      <p:to>
                                        <p:strVal val="visible"/>
                                      </p:to>
                                    </p:set>
                                    <p:animEffect transition="in" filter="barn(outHorizontal)">
                                      <p:cBhvr>
                                        <p:cTn id="94" dur="500"/>
                                        <p:tgtEl>
                                          <p:spTgt spid="1414176"/>
                                        </p:tgtEl>
                                      </p:cBhvr>
                                    </p:animEffect>
                                  </p:childTnLst>
                                </p:cTn>
                              </p:par>
                            </p:childTnLst>
                          </p:cTn>
                        </p:par>
                        <p:par>
                          <p:cTn id="95" fill="hold" nodeType="afterGroup">
                            <p:stCondLst>
                              <p:cond delay="500"/>
                            </p:stCondLst>
                            <p:childTnLst>
                              <p:par>
                                <p:cTn id="96" presetID="16" presetClass="entr" presetSubtype="37" fill="hold" grpId="0" nodeType="afterEffect">
                                  <p:stCondLst>
                                    <p:cond delay="0"/>
                                  </p:stCondLst>
                                  <p:childTnLst>
                                    <p:set>
                                      <p:cBhvr>
                                        <p:cTn id="97" dur="1" fill="hold">
                                          <p:stCondLst>
                                            <p:cond delay="0"/>
                                          </p:stCondLst>
                                        </p:cTn>
                                        <p:tgtEl>
                                          <p:spTgt spid="1414181"/>
                                        </p:tgtEl>
                                        <p:attrNameLst>
                                          <p:attrName>style.visibility</p:attrName>
                                        </p:attrNameLst>
                                      </p:cBhvr>
                                      <p:to>
                                        <p:strVal val="visible"/>
                                      </p:to>
                                    </p:set>
                                    <p:animEffect transition="in" filter="barn(outVertical)">
                                      <p:cBhvr>
                                        <p:cTn id="98" dur="500"/>
                                        <p:tgtEl>
                                          <p:spTgt spid="1414181"/>
                                        </p:tgtEl>
                                      </p:cBhvr>
                                    </p:animEffect>
                                  </p:childTnLst>
                                </p:cTn>
                              </p:par>
                            </p:childTnLst>
                          </p:cTn>
                        </p:par>
                        <p:par>
                          <p:cTn id="99" fill="hold" nodeType="afterGroup">
                            <p:stCondLst>
                              <p:cond delay="1000"/>
                            </p:stCondLst>
                            <p:childTnLst>
                              <p:par>
                                <p:cTn id="100" presetID="12" presetClass="entr" presetSubtype="4" fill="hold" grpId="0" nodeType="afterEffect">
                                  <p:stCondLst>
                                    <p:cond delay="0"/>
                                  </p:stCondLst>
                                  <p:childTnLst>
                                    <p:set>
                                      <p:cBhvr>
                                        <p:cTn id="101" dur="1" fill="hold">
                                          <p:stCondLst>
                                            <p:cond delay="0"/>
                                          </p:stCondLst>
                                        </p:cTn>
                                        <p:tgtEl>
                                          <p:spTgt spid="1414186"/>
                                        </p:tgtEl>
                                        <p:attrNameLst>
                                          <p:attrName>style.visibility</p:attrName>
                                        </p:attrNameLst>
                                      </p:cBhvr>
                                      <p:to>
                                        <p:strVal val="visible"/>
                                      </p:to>
                                    </p:set>
                                    <p:animEffect transition="in" filter="slide(fromBottom)">
                                      <p:cBhvr>
                                        <p:cTn id="102" dur="500"/>
                                        <p:tgtEl>
                                          <p:spTgt spid="141418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414187"/>
                                        </p:tgtEl>
                                        <p:attrNameLst>
                                          <p:attrName>style.visibility</p:attrName>
                                        </p:attrNameLst>
                                      </p:cBhvr>
                                      <p:to>
                                        <p:strVal val="visible"/>
                                      </p:to>
                                    </p:set>
                                    <p:animEffect transition="in" filter="wipe(down)">
                                      <p:cBhvr>
                                        <p:cTn id="107" dur="500"/>
                                        <p:tgtEl>
                                          <p:spTgt spid="1414187"/>
                                        </p:tgtEl>
                                      </p:cBhvr>
                                    </p:animEffect>
                                  </p:childTnLst>
                                </p:cTn>
                              </p:par>
                            </p:childTnLst>
                          </p:cTn>
                        </p:par>
                        <p:par>
                          <p:cTn id="108" fill="hold" nodeType="afterGroup">
                            <p:stCondLst>
                              <p:cond delay="500"/>
                            </p:stCondLst>
                            <p:childTnLst>
                              <p:par>
                                <p:cTn id="109" presetID="12" presetClass="entr" presetSubtype="4" fill="hold" grpId="0" nodeType="afterEffect">
                                  <p:stCondLst>
                                    <p:cond delay="0"/>
                                  </p:stCondLst>
                                  <p:childTnLst>
                                    <p:set>
                                      <p:cBhvr>
                                        <p:cTn id="110" dur="1" fill="hold">
                                          <p:stCondLst>
                                            <p:cond delay="0"/>
                                          </p:stCondLst>
                                        </p:cTn>
                                        <p:tgtEl>
                                          <p:spTgt spid="1414188"/>
                                        </p:tgtEl>
                                        <p:attrNameLst>
                                          <p:attrName>style.visibility</p:attrName>
                                        </p:attrNameLst>
                                      </p:cBhvr>
                                      <p:to>
                                        <p:strVal val="visible"/>
                                      </p:to>
                                    </p:set>
                                    <p:animEffect transition="in" filter="slide(fromBottom)">
                                      <p:cBhvr>
                                        <p:cTn id="111" dur="500"/>
                                        <p:tgtEl>
                                          <p:spTgt spid="1414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4148" grpId="0" build="p" autoUpdateAnimBg="0" advAuto="0"/>
      <p:bldP spid="1414165" grpId="0" animBg="1"/>
      <p:bldP spid="1414167" grpId="0" animBg="1"/>
      <p:bldP spid="1414168" grpId="0" animBg="1"/>
      <p:bldP spid="1414169" grpId="0" autoUpdateAnimBg="0"/>
      <p:bldP spid="1414170" grpId="0" autoUpdateAnimBg="0"/>
      <p:bldP spid="1414171" grpId="0" animBg="1"/>
      <p:bldP spid="1414172" grpId="0" animBg="1"/>
      <p:bldP spid="1414173" grpId="0" animBg="1"/>
      <p:bldP spid="1414174" grpId="0" animBg="1"/>
      <p:bldP spid="1414175" grpId="0" animBg="1"/>
      <p:bldP spid="1414176" grpId="0" animBg="1"/>
      <p:bldP spid="1414177" grpId="0" animBg="1"/>
      <p:bldP spid="1414178" grpId="0" animBg="1"/>
      <p:bldP spid="1414179" grpId="0" animBg="1"/>
      <p:bldP spid="1414180" grpId="0" animBg="1"/>
      <p:bldP spid="1414181" grpId="0" animBg="1"/>
      <p:bldP spid="1414182" grpId="0" autoUpdateAnimBg="0"/>
      <p:bldP spid="1414183" grpId="0" autoUpdateAnimBg="0"/>
      <p:bldP spid="1414184" grpId="0" autoUpdateAnimBg="0"/>
      <p:bldP spid="1414185" grpId="0" autoUpdateAnimBg="0"/>
      <p:bldP spid="1414186" grpId="0" autoUpdateAnimBg="0"/>
      <p:bldP spid="1414187" grpId="0" animBg="1"/>
      <p:bldP spid="14141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000" b="0" dirty="0" smtClean="0"/>
              <a:t>[1]</a:t>
            </a:r>
            <a:r>
              <a:rPr lang="zh-CN" altLang="en-US" sz="2000" b="0" dirty="0" smtClean="0"/>
              <a:t>张基温</a:t>
            </a:r>
            <a:r>
              <a:rPr lang="en-US" altLang="zh-CN" sz="2000" b="0" dirty="0" smtClean="0"/>
              <a:t>. </a:t>
            </a:r>
            <a:r>
              <a:rPr lang="zh-CN" altLang="en-US" sz="2000" b="0" dirty="0" smtClean="0"/>
              <a:t>信息系统安全教程</a:t>
            </a:r>
            <a:r>
              <a:rPr lang="en-US" altLang="zh-CN" sz="2000" b="0" dirty="0" smtClean="0"/>
              <a:t>.</a:t>
            </a:r>
            <a:r>
              <a:rPr lang="zh-CN" altLang="en-US" sz="2000" b="0" dirty="0" smtClean="0"/>
              <a:t>清华大学出版社</a:t>
            </a:r>
            <a:endParaRPr lang="en-US" altLang="zh-CN" sz="2000" b="0" dirty="0" smtClean="0"/>
          </a:p>
          <a:p>
            <a:pPr algn="just" eaLnBrk="1" hangingPunct="1"/>
            <a:endParaRPr lang="zh-CN" altLang="en-US" sz="14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32</a:t>
            </a:fld>
            <a:endParaRPr lang="en-US" altLang="zh-CN" dirty="0"/>
          </a:p>
        </p:txBody>
      </p:sp>
    </p:spTree>
    <p:extLst>
      <p:ext uri="{BB962C8B-B14F-4D97-AF65-F5344CB8AC3E}">
        <p14:creationId xmlns:p14="http://schemas.microsoft.com/office/powerpoint/2010/main" val="461584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pPr algn="ctr"/>
            <a:r>
              <a:rPr lang="zh-CN" altLang="en-US" sz="6000" dirty="0" smtClean="0"/>
              <a:t>回 顾</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eaLnBrk="1" hangingPunct="1">
              <a:lnSpc>
                <a:spcPct val="90000"/>
              </a:lnSpc>
            </a:pPr>
            <a:r>
              <a:rPr lang="zh-CN" altLang="en-US" dirty="0" smtClean="0">
                <a:latin typeface="+mn-ea"/>
              </a:rPr>
              <a:t>本讲介绍了什么</a:t>
            </a:r>
            <a:r>
              <a:rPr lang="zh-CN" altLang="en-US" dirty="0">
                <a:latin typeface="+mn-ea"/>
              </a:rPr>
              <a:t>是</a:t>
            </a:r>
            <a:r>
              <a:rPr lang="zh-CN" altLang="en-US" dirty="0" smtClean="0">
                <a:latin typeface="+mn-ea"/>
              </a:rPr>
              <a:t>防火墙，防火墙的作用和局限，防火墙的类型和工作模式以及防火墙</a:t>
            </a:r>
            <a:r>
              <a:rPr lang="zh-CN" altLang="en-US" dirty="0">
                <a:latin typeface="+mn-ea"/>
              </a:rPr>
              <a:t>的</a:t>
            </a:r>
            <a:r>
              <a:rPr lang="zh-CN" altLang="en-US" dirty="0" smtClean="0">
                <a:latin typeface="+mn-ea"/>
              </a:rPr>
              <a:t>部署和性能指标，相信我们对防火墙已经具备了一定的了解，下一讲我们将介绍另一种安全设备</a:t>
            </a:r>
            <a:r>
              <a:rPr lang="en-US" altLang="zh-CN" dirty="0" smtClean="0">
                <a:latin typeface="+mn-ea"/>
              </a:rPr>
              <a:t>-</a:t>
            </a:r>
            <a:r>
              <a:rPr lang="zh-CN" altLang="en-US" dirty="0" smtClean="0">
                <a:latin typeface="+mn-ea"/>
              </a:rPr>
              <a:t>入侵检测系统。</a:t>
            </a:r>
            <a:endParaRPr lang="zh-CN" altLang="en-US" dirty="0"/>
          </a:p>
          <a:p>
            <a:pPr algn="just"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33</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95300" y="1676400"/>
            <a:ext cx="8915400" cy="4876800"/>
          </a:xfrm>
        </p:spPr>
        <p:txBody>
          <a:bodyPr/>
          <a:lstStyle/>
          <a:p>
            <a:pPr marL="514350" indent="-514350" eaLnBrk="1" hangingPunct="1">
              <a:lnSpc>
                <a:spcPct val="90000"/>
              </a:lnSpc>
              <a:buFont typeface="+mj-ea"/>
              <a:buAutoNum type="circleNumDbPlain"/>
            </a:pPr>
            <a:r>
              <a:rPr lang="zh-CN" altLang="en-US" dirty="0" smtClean="0"/>
              <a:t>强化网络安全策略：</a:t>
            </a:r>
            <a:r>
              <a:rPr lang="en-AU" altLang="zh-CN" dirty="0" err="1" smtClean="0"/>
              <a:t>具有不同信任的互连网络</a:t>
            </a:r>
            <a:endParaRPr lang="en-AU" altLang="zh-CN" dirty="0" smtClean="0"/>
          </a:p>
          <a:p>
            <a:pPr marL="514350" indent="-514350" eaLnBrk="1" hangingPunct="1">
              <a:lnSpc>
                <a:spcPct val="90000"/>
              </a:lnSpc>
              <a:buFont typeface="+mj-ea"/>
              <a:buAutoNum type="circleNumDbPlain"/>
            </a:pPr>
            <a:r>
              <a:rPr lang="zh-CN" altLang="en-US" dirty="0" smtClean="0"/>
              <a:t>防止网络故障蔓延</a:t>
            </a:r>
            <a:endParaRPr lang="en-AU" altLang="zh-CN" dirty="0" smtClean="0"/>
          </a:p>
          <a:p>
            <a:pPr marL="514350" indent="-514350" eaLnBrk="1" hangingPunct="1">
              <a:lnSpc>
                <a:spcPct val="90000"/>
              </a:lnSpc>
              <a:buFont typeface="+mj-ea"/>
              <a:buAutoNum type="circleNumDbPlain"/>
            </a:pPr>
            <a:r>
              <a:rPr lang="zh-CN" altLang="en-US" dirty="0" smtClean="0"/>
              <a:t>对网络访问进行监控</a:t>
            </a:r>
            <a:r>
              <a:rPr lang="en-AU" altLang="zh-CN" dirty="0" err="1" smtClean="0"/>
              <a:t>审核和</a:t>
            </a:r>
            <a:r>
              <a:rPr lang="zh-CN" altLang="en-US" dirty="0" smtClean="0"/>
              <a:t>报警</a:t>
            </a:r>
            <a:endParaRPr lang="en-US" altLang="zh-CN" dirty="0" smtClean="0"/>
          </a:p>
          <a:p>
            <a:pPr marL="514350" indent="-514350" eaLnBrk="1" hangingPunct="1">
              <a:lnSpc>
                <a:spcPct val="90000"/>
              </a:lnSpc>
              <a:buFont typeface="+mj-ea"/>
              <a:buAutoNum type="circleNumDbPlain"/>
            </a:pPr>
            <a:r>
              <a:rPr lang="en-AU" altLang="zh-CN" dirty="0" err="1" smtClean="0"/>
              <a:t>提供</a:t>
            </a:r>
            <a:r>
              <a:rPr lang="zh-CN" altLang="en-US" dirty="0" smtClean="0"/>
              <a:t>流量控制（带宽管理）和计费</a:t>
            </a:r>
            <a:endParaRPr lang="en-AU" altLang="zh-CN" dirty="0" smtClean="0"/>
          </a:p>
          <a:p>
            <a:pPr marL="514350" indent="-514350" eaLnBrk="1" hangingPunct="1">
              <a:lnSpc>
                <a:spcPct val="90000"/>
              </a:lnSpc>
              <a:buFont typeface="+mj-ea"/>
              <a:buAutoNum type="circleNumDbPlain"/>
            </a:pPr>
            <a:r>
              <a:rPr lang="en-AU" altLang="zh-CN" dirty="0" err="1" smtClean="0"/>
              <a:t>利用IPSec实现VPN</a:t>
            </a:r>
            <a:endParaRPr lang="en-AU" altLang="zh-CN" dirty="0" smtClean="0"/>
          </a:p>
          <a:p>
            <a:pPr marL="514350" indent="-514350" eaLnBrk="1" hangingPunct="1">
              <a:lnSpc>
                <a:spcPct val="90000"/>
              </a:lnSpc>
              <a:buFont typeface="+mj-ea"/>
              <a:buAutoNum type="circleNumDbPlain"/>
            </a:pPr>
            <a:r>
              <a:rPr lang="zh-CN" altLang="en-US" dirty="0" smtClean="0"/>
              <a:t>实现</a:t>
            </a:r>
            <a:r>
              <a:rPr lang="en-US" altLang="zh-CN" dirty="0" smtClean="0"/>
              <a:t>MAC</a:t>
            </a:r>
            <a:r>
              <a:rPr lang="zh-CN" altLang="en-US" dirty="0" smtClean="0"/>
              <a:t>与</a:t>
            </a:r>
            <a:r>
              <a:rPr lang="en-US" altLang="zh-CN" dirty="0" smtClean="0"/>
              <a:t>IP</a:t>
            </a:r>
            <a:r>
              <a:rPr lang="zh-CN" altLang="en-US" dirty="0" smtClean="0"/>
              <a:t>地址的绑定</a:t>
            </a:r>
            <a:endParaRPr lang="en-US" dirty="0" smtClean="0"/>
          </a:p>
        </p:txBody>
      </p:sp>
      <p:sp>
        <p:nvSpPr>
          <p:cNvPr id="5" name="Rectangle 2"/>
          <p:cNvSpPr>
            <a:spLocks noGrp="1" noChangeArrowheads="1"/>
          </p:cNvSpPr>
          <p:nvPr>
            <p:ph type="title"/>
          </p:nvPr>
        </p:nvSpPr>
        <p:spPr>
          <a:xfrm>
            <a:off x="1666852" y="428604"/>
            <a:ext cx="6208734" cy="762000"/>
          </a:xfrm>
        </p:spPr>
        <p:txBody>
          <a:bodyPr/>
          <a:lstStyle/>
          <a:p>
            <a:pPr eaLnBrk="1" hangingPunct="1"/>
            <a:r>
              <a:rPr lang="en-US" altLang="zh-CN" dirty="0" smtClean="0">
                <a:latin typeface="+mn-ea"/>
                <a:ea typeface="+mn-ea"/>
              </a:rPr>
              <a:t>2</a:t>
            </a:r>
            <a:r>
              <a:rPr lang="zh-CN" altLang="en-US" dirty="0" smtClean="0">
                <a:latin typeface="+mn-ea"/>
                <a:ea typeface="+mn-ea"/>
              </a:rPr>
              <a:t>、</a:t>
            </a:r>
            <a:r>
              <a:rPr lang="en-AU" altLang="zh-CN" dirty="0" err="1" smtClean="0">
                <a:latin typeface="+mn-ea"/>
                <a:ea typeface="+mn-ea"/>
              </a:rPr>
              <a:t>防火墙</a:t>
            </a:r>
            <a:r>
              <a:rPr lang="zh-CN" altLang="en-US" dirty="0" smtClean="0">
                <a:latin typeface="+mn-ea"/>
                <a:ea typeface="+mn-ea"/>
              </a:rPr>
              <a:t>的作用</a:t>
            </a:r>
            <a:endParaRPr lang="en-AU" altLang="zh-CN" dirty="0" smtClean="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12640" y="332656"/>
            <a:ext cx="6208734" cy="762000"/>
          </a:xfrm>
        </p:spPr>
        <p:txBody>
          <a:bodyPr/>
          <a:lstStyle/>
          <a:p>
            <a:pPr eaLnBrk="1" hangingPunct="1"/>
            <a:r>
              <a:rPr lang="en-US" altLang="zh-CN" dirty="0" smtClean="0">
                <a:latin typeface="+mn-ea"/>
                <a:ea typeface="+mn-ea"/>
              </a:rPr>
              <a:t>3</a:t>
            </a:r>
            <a:r>
              <a:rPr lang="zh-CN" altLang="en-US" dirty="0" smtClean="0">
                <a:latin typeface="+mn-ea"/>
                <a:ea typeface="+mn-ea"/>
              </a:rPr>
              <a:t>、</a:t>
            </a:r>
            <a:r>
              <a:rPr lang="en-US" dirty="0" err="1" smtClean="0">
                <a:latin typeface="+mn-ea"/>
                <a:ea typeface="+mn-ea"/>
              </a:rPr>
              <a:t>防火墙的局限性</a:t>
            </a:r>
            <a:endParaRPr lang="en-US" dirty="0" smtClean="0">
              <a:latin typeface="+mn-ea"/>
              <a:ea typeface="+mn-ea"/>
            </a:endParaRPr>
          </a:p>
        </p:txBody>
      </p:sp>
      <p:sp>
        <p:nvSpPr>
          <p:cNvPr id="48131" name="Rectangle 3"/>
          <p:cNvSpPr>
            <a:spLocks noGrp="1" noChangeArrowheads="1"/>
          </p:cNvSpPr>
          <p:nvPr>
            <p:ph type="body" idx="1"/>
          </p:nvPr>
        </p:nvSpPr>
        <p:spPr>
          <a:xfrm>
            <a:off x="495300" y="1371600"/>
            <a:ext cx="8915400" cy="5181600"/>
          </a:xfrm>
        </p:spPr>
        <p:txBody>
          <a:bodyPr/>
          <a:lstStyle/>
          <a:p>
            <a:pPr marL="514350" indent="-514350" eaLnBrk="1" hangingPunct="1">
              <a:buFont typeface="+mj-ea"/>
              <a:buAutoNum type="circleNumDbPlain"/>
            </a:pPr>
            <a:r>
              <a:rPr lang="zh-CN" altLang="en-US" dirty="0" smtClean="0"/>
              <a:t>防火墙可能被绕过</a:t>
            </a:r>
            <a:endParaRPr lang="en-US" altLang="zh-CN" dirty="0" smtClean="0"/>
          </a:p>
          <a:p>
            <a:pPr marL="514350" indent="-514350" eaLnBrk="1" hangingPunct="1">
              <a:buFont typeface="+mj-ea"/>
              <a:buAutoNum type="circleNumDbPlain"/>
            </a:pPr>
            <a:r>
              <a:rPr lang="en-US" dirty="0" err="1" smtClean="0"/>
              <a:t>无法抵御内部威胁</a:t>
            </a:r>
            <a:endParaRPr lang="en-US" dirty="0" smtClean="0"/>
          </a:p>
          <a:p>
            <a:pPr marL="574675" lvl="1" indent="0" eaLnBrk="1" hangingPunct="1"/>
            <a:r>
              <a:rPr lang="en-US" dirty="0" err="1" smtClean="0"/>
              <a:t>如不满</a:t>
            </a:r>
            <a:r>
              <a:rPr lang="zh-CN" altLang="en-US" dirty="0" smtClean="0">
                <a:ea typeface="宋体" panose="02010600030101010101" pitchFamily="2" charset="-122"/>
              </a:rPr>
              <a:t>的</a:t>
            </a:r>
            <a:r>
              <a:rPr lang="en-US" dirty="0" err="1" smtClean="0"/>
              <a:t>或串通</a:t>
            </a:r>
            <a:r>
              <a:rPr lang="zh-CN" altLang="en-US" dirty="0" smtClean="0">
                <a:ea typeface="宋体" panose="02010600030101010101" pitchFamily="2" charset="-122"/>
              </a:rPr>
              <a:t>的</a:t>
            </a:r>
            <a:r>
              <a:rPr lang="en-US" dirty="0" err="1" smtClean="0"/>
              <a:t>员工</a:t>
            </a:r>
            <a:endParaRPr lang="en-US" dirty="0" smtClean="0"/>
          </a:p>
          <a:p>
            <a:pPr marL="514350" indent="-514350" eaLnBrk="1" hangingPunct="1">
              <a:buFont typeface="+mj-ea"/>
              <a:buAutoNum type="circleNumDbPlain"/>
            </a:pPr>
            <a:r>
              <a:rPr lang="en-US" dirty="0" err="1" smtClean="0"/>
              <a:t>不能防止</a:t>
            </a:r>
            <a:r>
              <a:rPr lang="zh-CN" altLang="en-US" dirty="0" smtClean="0"/>
              <a:t>对开放端口（服务）的攻击。</a:t>
            </a:r>
            <a:endParaRPr lang="en-US" altLang="zh-CN" dirty="0" smtClean="0"/>
          </a:p>
          <a:p>
            <a:pPr marL="514350" indent="-514350" eaLnBrk="1" hangingPunct="1">
              <a:buFont typeface="+mj-ea"/>
              <a:buAutoNum type="circleNumDbPlain"/>
            </a:pPr>
            <a:r>
              <a:rPr lang="zh-CN" altLang="en-US" dirty="0" smtClean="0">
                <a:ea typeface="宋体" panose="02010600030101010101" pitchFamily="2" charset="-122"/>
              </a:rPr>
              <a:t>防火墙可以阻断攻击，但无法消除攻击源。</a:t>
            </a:r>
            <a:endParaRPr lang="en-US" altLang="zh-CN" dirty="0" smtClean="0">
              <a:ea typeface="宋体" panose="02010600030101010101" pitchFamily="2" charset="-122"/>
            </a:endParaRPr>
          </a:p>
          <a:p>
            <a:pPr marL="514350" indent="-514350" eaLnBrk="1" hangingPunct="1">
              <a:buFont typeface="+mj-ea"/>
              <a:buAutoNum type="circleNumDbPlain"/>
            </a:pPr>
            <a:r>
              <a:rPr lang="zh-CN" altLang="en-US" dirty="0" smtClean="0">
                <a:ea typeface="宋体" panose="02010600030101010101" pitchFamily="2" charset="-122"/>
              </a:rPr>
              <a:t>防火墙自身也可能会受到攻击。</a:t>
            </a:r>
            <a:endParaRPr lang="en-AU"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a:t>
            </a:r>
            <a:r>
              <a:rPr lang="zh-CN" altLang="en-US" dirty="0" smtClean="0">
                <a:latin typeface="+mn-ea"/>
                <a:ea typeface="+mn-ea"/>
              </a:rPr>
              <a:t>、</a:t>
            </a:r>
            <a:r>
              <a:rPr lang="en-US" dirty="0" err="1" smtClean="0">
                <a:latin typeface="+mn-ea"/>
                <a:ea typeface="+mn-ea"/>
              </a:rPr>
              <a:t>防火墙</a:t>
            </a:r>
            <a:r>
              <a:rPr lang="zh-CN" altLang="en-US" dirty="0" smtClean="0">
                <a:latin typeface="+mn-ea"/>
                <a:ea typeface="+mn-ea"/>
              </a:rPr>
              <a:t>的种类</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marL="514350" indent="-514350" eaLnBrk="1" hangingPunct="1">
              <a:buFont typeface="+mj-ea"/>
              <a:buAutoNum type="circleNumDbPlain"/>
              <a:defRPr/>
            </a:pPr>
            <a:r>
              <a:rPr lang="zh-CN" altLang="en-US" dirty="0" smtClean="0"/>
              <a:t>按照采用技术不同</a:t>
            </a:r>
            <a:endParaRPr lang="en-US" altLang="zh-CN" dirty="0" smtClean="0"/>
          </a:p>
          <a:p>
            <a:pPr eaLnBrk="1" hangingPunct="1">
              <a:defRPr/>
            </a:pPr>
            <a:r>
              <a:rPr lang="zh-CN" altLang="en-US" dirty="0" smtClean="0"/>
              <a:t>包过滤型防火墙、代理防火墙、状态检测防火墙、地址转换防火墙。</a:t>
            </a:r>
            <a:endParaRPr lang="en-US" altLang="zh-CN" dirty="0" smtClean="0"/>
          </a:p>
          <a:p>
            <a:pPr marL="514350" indent="-514350" eaLnBrk="1" hangingPunct="1">
              <a:buFont typeface="+mj-ea"/>
              <a:buAutoNum type="circleNumDbPlain" startAt="2"/>
              <a:defRPr/>
            </a:pPr>
            <a:r>
              <a:rPr lang="zh-CN" altLang="en-US" dirty="0" smtClean="0"/>
              <a:t>按照实现形态不同</a:t>
            </a:r>
            <a:endParaRPr lang="en-US" altLang="zh-CN" dirty="0" smtClean="0"/>
          </a:p>
          <a:p>
            <a:pPr eaLnBrk="1" hangingPunct="1">
              <a:defRPr/>
            </a:pPr>
            <a:r>
              <a:rPr lang="zh-CN" altLang="en-US" dirty="0" smtClean="0"/>
              <a:t>软件防火墙、硬件防火墙</a:t>
            </a:r>
            <a:endParaRPr lang="en-US" altLang="zh-CN" dirty="0" smtClean="0"/>
          </a:p>
          <a:p>
            <a:pPr marL="514350" indent="-514350" eaLnBrk="1" hangingPunct="1">
              <a:buFont typeface="+mj-ea"/>
              <a:buAutoNum type="circleNumDbPlain" startAt="3"/>
              <a:defRPr/>
            </a:pPr>
            <a:r>
              <a:rPr lang="zh-CN" altLang="en-US" dirty="0" smtClean="0"/>
              <a:t>按照部署位置不同</a:t>
            </a:r>
            <a:endParaRPr lang="en-US" altLang="zh-CN" dirty="0" smtClean="0"/>
          </a:p>
          <a:p>
            <a:pPr eaLnBrk="1" hangingPunct="1">
              <a:defRPr/>
            </a:pPr>
            <a:r>
              <a:rPr lang="zh-CN" altLang="en-US" dirty="0" smtClean="0"/>
              <a:t>边界防火墙、个人防火墙、混合防火墙</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
        <p:nvSpPr>
          <p:cNvPr id="50179" name="Rectangle 3"/>
          <p:cNvSpPr>
            <a:spLocks noGrp="1" noChangeArrowheads="1"/>
          </p:cNvSpPr>
          <p:nvPr>
            <p:ph type="body" idx="1"/>
          </p:nvPr>
        </p:nvSpPr>
        <p:spPr/>
        <p:txBody>
          <a:bodyPr/>
          <a:lstStyle/>
          <a:p>
            <a:pPr eaLnBrk="1" hangingPunct="1">
              <a:defRPr/>
            </a:pPr>
            <a:r>
              <a:rPr lang="en-AU" dirty="0" err="1">
                <a:ea typeface="+mn-ea"/>
                <a:cs typeface="+mn-cs"/>
              </a:rPr>
              <a:t>最简单、</a:t>
            </a:r>
            <a:r>
              <a:rPr lang="en-AU" dirty="0" err="1" smtClean="0">
                <a:ea typeface="+mn-ea"/>
                <a:cs typeface="+mn-cs"/>
              </a:rPr>
              <a:t>最快的防火墙</a:t>
            </a:r>
            <a:endParaRPr lang="en-AU" dirty="0">
              <a:ea typeface="+mn-ea"/>
              <a:cs typeface="+mn-cs"/>
            </a:endParaRPr>
          </a:p>
          <a:p>
            <a:pPr eaLnBrk="1" hangingPunct="1">
              <a:defRPr/>
            </a:pPr>
            <a:r>
              <a:rPr lang="en-AU" dirty="0" err="1">
                <a:ea typeface="+mn-ea"/>
                <a:cs typeface="+mn-cs"/>
              </a:rPr>
              <a:t>任何防火墙系统的基础</a:t>
            </a:r>
            <a:r>
              <a:rPr lang="en-AU" dirty="0">
                <a:ea typeface="+mn-ea"/>
                <a:cs typeface="+mn-cs"/>
              </a:rPr>
              <a:t> </a:t>
            </a:r>
          </a:p>
          <a:p>
            <a:pPr eaLnBrk="1" hangingPunct="1">
              <a:defRPr/>
            </a:pPr>
            <a:r>
              <a:rPr lang="en-AU" dirty="0" err="1">
                <a:ea typeface="+mn-ea"/>
                <a:cs typeface="+mn-cs"/>
              </a:rPr>
              <a:t>检查每个IP数据包（没有上下文</a:t>
            </a:r>
            <a:r>
              <a:rPr lang="en-AU" dirty="0" err="1" smtClean="0">
                <a:ea typeface="+mn-ea"/>
                <a:cs typeface="+mn-cs"/>
              </a:rPr>
              <a:t>）</a:t>
            </a:r>
            <a:r>
              <a:rPr lang="en-AU" altLang="zh-CN" dirty="0" err="1"/>
              <a:t>按规则</a:t>
            </a:r>
            <a:endParaRPr lang="en-AU" altLang="zh-CN" dirty="0"/>
          </a:p>
          <a:p>
            <a:pPr eaLnBrk="1" hangingPunct="1">
              <a:defRPr/>
            </a:pPr>
            <a:r>
              <a:rPr lang="en-AU" dirty="0" err="1" smtClean="0">
                <a:ea typeface="+mn-ea"/>
                <a:cs typeface="+mn-cs"/>
              </a:rPr>
              <a:t>允许或拒绝</a:t>
            </a:r>
            <a:r>
              <a:rPr lang="zh-CN" altLang="en-US" dirty="0" smtClean="0">
                <a:ea typeface="+mn-ea"/>
                <a:cs typeface="+mn-cs"/>
              </a:rPr>
              <a:t>，查看的信息包括源</a:t>
            </a:r>
            <a:r>
              <a:rPr lang="en-US" altLang="zh-CN" dirty="0" smtClean="0">
                <a:ea typeface="+mn-ea"/>
                <a:cs typeface="+mn-cs"/>
              </a:rPr>
              <a:t>IP</a:t>
            </a:r>
            <a:r>
              <a:rPr lang="zh-CN" altLang="en-US" dirty="0" smtClean="0">
                <a:ea typeface="+mn-ea"/>
                <a:cs typeface="+mn-cs"/>
              </a:rPr>
              <a:t>地址、目的</a:t>
            </a:r>
            <a:r>
              <a:rPr lang="en-US" altLang="zh-CN" dirty="0" smtClean="0">
                <a:ea typeface="+mn-ea"/>
                <a:cs typeface="+mn-cs"/>
              </a:rPr>
              <a:t>IP</a:t>
            </a:r>
            <a:r>
              <a:rPr lang="zh-CN" altLang="en-US" dirty="0" smtClean="0">
                <a:ea typeface="+mn-ea"/>
                <a:cs typeface="+mn-cs"/>
              </a:rPr>
              <a:t>地址、</a:t>
            </a:r>
            <a:r>
              <a:rPr lang="en-US" altLang="zh-CN" dirty="0" smtClean="0">
                <a:ea typeface="+mn-ea"/>
                <a:cs typeface="+mn-cs"/>
              </a:rPr>
              <a:t>TCP/UDP</a:t>
            </a:r>
            <a:r>
              <a:rPr lang="zh-CN" altLang="en-US" dirty="0" smtClean="0">
                <a:ea typeface="+mn-ea"/>
                <a:cs typeface="+mn-cs"/>
              </a:rPr>
              <a:t>端口号、承载协议等</a:t>
            </a:r>
            <a:endParaRPr lang="en-AU" dirty="0" smtClean="0">
              <a:ea typeface="+mn-ea"/>
              <a:cs typeface="+mn-cs"/>
            </a:endParaRPr>
          </a:p>
          <a:p>
            <a:pPr eaLnBrk="1" hangingPunct="1">
              <a:defRPr/>
            </a:pPr>
            <a:r>
              <a:rPr lang="en-US" dirty="0" err="1" smtClean="0">
                <a:ea typeface="+mn-ea"/>
                <a:cs typeface="+mn-cs"/>
              </a:rPr>
              <a:t>可能的默认策略</a:t>
            </a:r>
            <a:endParaRPr lang="en-US" dirty="0">
              <a:ea typeface="+mn-ea"/>
              <a:cs typeface="+mn-cs"/>
            </a:endParaRPr>
          </a:p>
          <a:p>
            <a:pPr lvl="1" eaLnBrk="1" hangingPunct="1">
              <a:defRPr/>
            </a:pPr>
            <a:r>
              <a:rPr lang="zh-CN" altLang="en-AU" dirty="0">
                <a:ea typeface="宋体" panose="02010600030101010101" pitchFamily="2" charset="-122"/>
              </a:rPr>
              <a:t>不指定允许的，都禁止</a:t>
            </a:r>
          </a:p>
          <a:p>
            <a:pPr lvl="1" eaLnBrk="1" hangingPunct="1">
              <a:defRPr/>
            </a:pPr>
            <a:r>
              <a:rPr lang="zh-CN" altLang="en-AU" dirty="0">
                <a:ea typeface="宋体" panose="02010600030101010101" pitchFamily="2" charset="-122"/>
              </a:rPr>
              <a:t>不指定禁止的，都允许</a:t>
            </a:r>
            <a:endParaRPr lang="en-AU" dirty="0"/>
          </a:p>
        </p:txBody>
      </p:sp>
    </p:spTree>
    <p:extLst>
      <p:ext uri="{BB962C8B-B14F-4D97-AF65-F5344CB8AC3E}">
        <p14:creationId xmlns:p14="http://schemas.microsoft.com/office/powerpoint/2010/main" val="3250126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Ch20. Firewall Types.pdf                                       002F6F4DMacintosh HD                   B83AE914:"/>
          <p:cNvPicPr>
            <a:picLocks noChangeAspect="1" noChangeArrowheads="1"/>
          </p:cNvPicPr>
          <p:nvPr/>
        </p:nvPicPr>
        <p:blipFill>
          <a:blip r:embed="rId3"/>
          <a:srcRect l="4633" t="3580" r="4633" b="69801"/>
          <a:stretch>
            <a:fillRect/>
          </a:stretch>
        </p:blipFill>
        <p:spPr bwMode="auto">
          <a:xfrm>
            <a:off x="1155700" y="4038601"/>
            <a:ext cx="7639315" cy="2678113"/>
          </a:xfrm>
          <a:prstGeom prst="rect">
            <a:avLst/>
          </a:prstGeom>
          <a:noFill/>
          <a:ln w="9525">
            <a:noFill/>
            <a:miter lim="800000"/>
            <a:headEnd/>
            <a:tailEnd/>
          </a:ln>
        </p:spPr>
      </p:pic>
      <p:pic>
        <p:nvPicPr>
          <p:cNvPr id="28676" name="Picture 4"/>
          <p:cNvPicPr>
            <a:picLocks noChangeAspect="1"/>
          </p:cNvPicPr>
          <p:nvPr/>
        </p:nvPicPr>
        <p:blipFill>
          <a:blip r:embed="rId4"/>
          <a:srcRect/>
          <a:stretch>
            <a:fillRect/>
          </a:stretch>
        </p:blipFill>
        <p:spPr bwMode="auto">
          <a:xfrm>
            <a:off x="3136900" y="1295400"/>
            <a:ext cx="3659717" cy="2578100"/>
          </a:xfrm>
          <a:prstGeom prst="rect">
            <a:avLst/>
          </a:prstGeom>
          <a:noFill/>
          <a:ln w="9525">
            <a:noFill/>
            <a:miter lim="800000"/>
            <a:headEnd/>
            <a:tailEnd/>
          </a:ln>
        </p:spPr>
      </p:pic>
      <p:sp>
        <p:nvSpPr>
          <p:cNvPr id="6"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6"/>
          <p:cNvPicPr>
            <a:picLocks noChangeAspect="1" noChangeArrowheads="1"/>
          </p:cNvPicPr>
          <p:nvPr/>
        </p:nvPicPr>
        <p:blipFill>
          <a:blip r:embed="rId3"/>
          <a:srcRect/>
          <a:stretch>
            <a:fillRect/>
          </a:stretch>
        </p:blipFill>
        <p:spPr bwMode="auto">
          <a:xfrm rot="5400000">
            <a:off x="2760862" y="-665361"/>
            <a:ext cx="4595813" cy="9126935"/>
          </a:xfrm>
          <a:prstGeom prst="rect">
            <a:avLst/>
          </a:prstGeom>
          <a:noFill/>
          <a:ln w="9525">
            <a:noFill/>
            <a:miter lim="800000"/>
            <a:headEnd/>
            <a:tailEnd/>
          </a:ln>
        </p:spPr>
      </p:pic>
      <p:sp>
        <p:nvSpPr>
          <p:cNvPr id="5" name="Rectangle 2"/>
          <p:cNvSpPr>
            <a:spLocks noGrp="1" noChangeArrowheads="1"/>
          </p:cNvSpPr>
          <p:nvPr>
            <p:ph type="title"/>
          </p:nvPr>
        </p:nvSpPr>
        <p:spPr/>
        <p:txBody>
          <a:bodyPr/>
          <a:lstStyle/>
          <a:p>
            <a:pPr eaLnBrk="1" hangingPunct="1"/>
            <a:r>
              <a:rPr lang="en-US" altLang="zh-CN" dirty="0" smtClean="0">
                <a:latin typeface="+mn-ea"/>
                <a:ea typeface="+mn-ea"/>
              </a:rPr>
              <a:t>4.1 </a:t>
            </a:r>
            <a:r>
              <a:rPr lang="en-US" dirty="0" err="1" smtClean="0">
                <a:latin typeface="+mn-ea"/>
                <a:ea typeface="+mn-ea"/>
              </a:rPr>
              <a:t>包过滤</a:t>
            </a:r>
            <a:r>
              <a:rPr lang="zh-CN" altLang="en-US" dirty="0" smtClean="0">
                <a:latin typeface="+mn-ea"/>
                <a:ea typeface="+mn-ea"/>
              </a:rPr>
              <a:t>型</a:t>
            </a:r>
            <a:r>
              <a:rPr lang="en-US" altLang="zh-CN" dirty="0" err="1" smtClean="0">
                <a:latin typeface="+mn-ea"/>
                <a:ea typeface="+mn-ea"/>
              </a:rPr>
              <a:t>防火墙</a:t>
            </a:r>
            <a:endParaRPr lang="en-US" dirty="0" smtClean="0">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11413</TotalTime>
  <Words>4985</Words>
  <Application>Microsoft Office PowerPoint</Application>
  <PresentationFormat>A4 纸张(210x297 毫米)</PresentationFormat>
  <Paragraphs>291</Paragraphs>
  <Slides>33</Slides>
  <Notes>26</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33</vt:i4>
      </vt:variant>
    </vt:vector>
  </HeadingPairs>
  <TitlesOfParts>
    <vt:vector size="37" baseType="lpstr">
      <vt:lpstr>安全导论</vt:lpstr>
      <vt:lpstr>1_安全导论</vt:lpstr>
      <vt:lpstr>自定义设计方案</vt:lpstr>
      <vt:lpstr>剪辑</vt:lpstr>
      <vt:lpstr>第28讲 防火墙</vt:lpstr>
      <vt:lpstr>大  纲</vt:lpstr>
      <vt:lpstr>1、什么是防火墙？</vt:lpstr>
      <vt:lpstr>2、防火墙的作用</vt:lpstr>
      <vt:lpstr>3、防火墙的局限性</vt:lpstr>
      <vt:lpstr>4、防火墙的种类</vt:lpstr>
      <vt:lpstr>4.1 包过滤型防火墙</vt:lpstr>
      <vt:lpstr>4.1 包过滤型防火墙</vt:lpstr>
      <vt:lpstr>4.1 包过滤型防火墙</vt:lpstr>
      <vt:lpstr>包过滤型防火墙可能受到的攻击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5、防火墙的工作模式</vt:lpstr>
      <vt:lpstr>6、防火墙的部署</vt:lpstr>
      <vt:lpstr>6.1 屏蔽路由器和屏蔽主机</vt:lpstr>
      <vt:lpstr>6.2 双穴主机</vt:lpstr>
      <vt:lpstr>6.3 堡垒主机</vt:lpstr>
      <vt:lpstr>6.4 屏蔽子网防火墙</vt:lpstr>
      <vt:lpstr>DMZ网络</vt:lpstr>
      <vt:lpstr>虚拟私人网络</vt:lpstr>
      <vt:lpstr>分布式防火墙</vt:lpstr>
      <vt:lpstr>7、防火墙的性能指标</vt:lpstr>
      <vt:lpstr>PowerPoint 演示文稿</vt:lpstr>
      <vt:lpstr>PowerPoint 演示文稿</vt:lpstr>
      <vt:lpstr>PowerPoint 演示文稿</vt:lpstr>
      <vt:lpstr>PowerPoint 演示文稿</vt:lpstr>
      <vt:lpstr>参考文献</vt:lpstr>
      <vt:lpstr>回 顾</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Windows 用户</cp:lastModifiedBy>
  <cp:revision>808</cp:revision>
  <cp:lastPrinted>2014-08-23T14:47:45Z</cp:lastPrinted>
  <dcterms:created xsi:type="dcterms:W3CDTF">2003-05-17T02:00:08Z</dcterms:created>
  <dcterms:modified xsi:type="dcterms:W3CDTF">2018-08-09T03:59:15Z</dcterms:modified>
</cp:coreProperties>
</file>