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7"/>
  </p:notesMasterIdLst>
  <p:handoutMasterIdLst>
    <p:handoutMasterId r:id="rId28"/>
  </p:handoutMasterIdLst>
  <p:sldIdLst>
    <p:sldId id="258" r:id="rId4"/>
    <p:sldId id="456" r:id="rId5"/>
    <p:sldId id="457" r:id="rId6"/>
    <p:sldId id="458" r:id="rId7"/>
    <p:sldId id="459" r:id="rId8"/>
    <p:sldId id="460" r:id="rId9"/>
    <p:sldId id="461" r:id="rId10"/>
    <p:sldId id="463" r:id="rId11"/>
    <p:sldId id="464" r:id="rId12"/>
    <p:sldId id="465" r:id="rId13"/>
    <p:sldId id="468" r:id="rId14"/>
    <p:sldId id="467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8" r:id="rId23"/>
    <p:sldId id="476" r:id="rId24"/>
    <p:sldId id="477" r:id="rId25"/>
    <p:sldId id="479" r:id="rId26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对称加密原理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密码体制分类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密码体制的分类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明文处理方式</a:t>
            </a:r>
            <a:endParaRPr lang="en-US" altLang="zh-CN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分组密码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b="1" dirty="0" smtClean="0">
                <a:latin typeface="+mn-ea"/>
              </a:rPr>
              <a:t>一次处理一个输入元素分组，产生相应的一个输出分组。</a:t>
            </a:r>
            <a:endParaRPr lang="en-US" altLang="zh-CN" sz="2200" b="1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流密码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运行过程中连续地处理输入元素，每次产生一个输出元素。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密码分析或破译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843745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kern="0" dirty="0" smtClean="0">
                <a:latin typeface="+mn-ea"/>
              </a:rPr>
              <a:t>试图找出明文或者密钥的工作。常见的攻击方法：</a:t>
            </a:r>
            <a:endParaRPr lang="en-US" altLang="zh-CN" kern="0" dirty="0" smtClean="0">
              <a:latin typeface="+mn-ea"/>
            </a:endParaRPr>
          </a:p>
          <a:p>
            <a:pPr marL="7200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密码分析攻击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720000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500" kern="0" dirty="0" smtClean="0">
                <a:latin typeface="+mn-ea"/>
              </a:rPr>
              <a:t>依靠加密算法的固有性质、明文的一些特征或者一些明密文对，推导分析出明文或使用</a:t>
            </a:r>
            <a:r>
              <a:rPr lang="zh-CN" altLang="en-US" sz="2500" kern="0" dirty="0">
                <a:latin typeface="+mn-ea"/>
              </a:rPr>
              <a:t>的密钥</a:t>
            </a:r>
            <a:r>
              <a:rPr lang="zh-CN" altLang="en-US" sz="2500" kern="0" dirty="0" smtClean="0">
                <a:latin typeface="+mn-ea"/>
              </a:rPr>
              <a:t>。</a:t>
            </a:r>
            <a:endParaRPr lang="en-US" altLang="zh-CN" sz="2500" kern="0" dirty="0" smtClean="0">
              <a:latin typeface="+mn-ea"/>
            </a:endParaRPr>
          </a:p>
          <a:p>
            <a:pPr marL="7200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穷举搜索攻击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720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500" kern="0" dirty="0" smtClean="0">
                <a:latin typeface="+mn-ea"/>
              </a:rPr>
              <a:t>对特定的密文尝试所有可能的密钥，直到把密文转换为可读的有意义明文。</a:t>
            </a:r>
            <a:endParaRPr lang="zh-CN" altLang="en-US" sz="25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3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唯密文攻击</a:t>
            </a:r>
            <a:endParaRPr lang="en-US" altLang="zh-CN" sz="2800" kern="0" dirty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加密算法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要解密的密文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已知明文攻击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</a:t>
            </a:r>
            <a:r>
              <a:rPr lang="zh-CN" altLang="en-US" sz="2500" kern="0" dirty="0" smtClean="0">
                <a:latin typeface="+mn-ea"/>
              </a:rPr>
              <a:t>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用密钥</a:t>
            </a:r>
            <a:r>
              <a:rPr lang="zh-CN" altLang="en-US" sz="2500" kern="0" dirty="0" smtClean="0">
                <a:latin typeface="+mn-ea"/>
              </a:rPr>
              <a:t>产生</a:t>
            </a:r>
            <a:r>
              <a:rPr lang="zh-CN" altLang="en-US" sz="2500" kern="0" dirty="0">
                <a:latin typeface="+mn-ea"/>
              </a:rPr>
              <a:t>的</a:t>
            </a:r>
            <a:r>
              <a:rPr lang="zh-CN" altLang="en-US" sz="2500" kern="0" dirty="0" smtClean="0">
                <a:latin typeface="+mn-ea"/>
              </a:rPr>
              <a:t>一个或多个明文</a:t>
            </a:r>
            <a:r>
              <a:rPr lang="en-US" altLang="zh-CN" sz="2500" kern="0" dirty="0" smtClean="0">
                <a:latin typeface="+mn-ea"/>
              </a:rPr>
              <a:t>-</a:t>
            </a:r>
            <a:r>
              <a:rPr lang="zh-CN" altLang="en-US" sz="2500" kern="0" dirty="0" smtClean="0">
                <a:latin typeface="+mn-ea"/>
              </a:rPr>
              <a:t>密文对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1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选择</a:t>
            </a:r>
            <a:r>
              <a:rPr lang="zh-CN" altLang="en-US" sz="2800" kern="0" dirty="0">
                <a:latin typeface="+mn-ea"/>
              </a:rPr>
              <a:t>明文</a:t>
            </a:r>
            <a:r>
              <a:rPr lang="zh-CN" altLang="en-US" sz="2800" kern="0" dirty="0" smtClean="0">
                <a:latin typeface="+mn-ea"/>
              </a:rPr>
              <a:t>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</a:t>
            </a:r>
            <a:r>
              <a:rPr lang="zh-CN" altLang="en-US" sz="2500" kern="0" dirty="0" smtClean="0">
                <a:latin typeface="+mn-ea"/>
              </a:rPr>
              <a:t>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破译者选定明文消息，以及使用密钥产生的对应密文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选择密文攻击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要解密的密文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破译者</a:t>
            </a:r>
            <a:r>
              <a:rPr lang="zh-CN" altLang="en-US" sz="2500" kern="0" dirty="0" smtClean="0">
                <a:latin typeface="+mn-ea"/>
              </a:rPr>
              <a:t>选定密文，</a:t>
            </a:r>
            <a:r>
              <a:rPr lang="zh-CN" altLang="en-US" sz="2500" kern="0" dirty="0">
                <a:latin typeface="+mn-ea"/>
              </a:rPr>
              <a:t>以及使用密钥</a:t>
            </a:r>
            <a:r>
              <a:rPr lang="zh-CN" altLang="en-US" sz="2500" kern="0" dirty="0" smtClean="0">
                <a:latin typeface="+mn-ea"/>
              </a:rPr>
              <a:t>产生的</a:t>
            </a:r>
            <a:r>
              <a:rPr lang="zh-CN" altLang="en-US" sz="2500" kern="0" dirty="0">
                <a:latin typeface="+mn-ea"/>
              </a:rPr>
              <a:t>对应解密</a:t>
            </a:r>
            <a:r>
              <a:rPr lang="zh-CN" altLang="en-US" sz="2500" kern="0" dirty="0" smtClean="0">
                <a:latin typeface="+mn-ea"/>
              </a:rPr>
              <a:t>明文</a:t>
            </a:r>
            <a:endParaRPr lang="en-US" altLang="zh-CN" sz="25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4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选择文本攻击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</a:t>
            </a:r>
            <a:r>
              <a:rPr lang="zh-CN" altLang="en-US" sz="2500" kern="0" dirty="0" smtClean="0">
                <a:latin typeface="+mn-ea"/>
              </a:rPr>
              <a:t>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破译者选定明文消息，以及使用密钥产生的对应密文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破译者选定密文，以及使用密钥</a:t>
            </a:r>
            <a:r>
              <a:rPr lang="zh-CN" altLang="en-US" sz="2500" kern="0" dirty="0" smtClean="0">
                <a:latin typeface="+mn-ea"/>
              </a:rPr>
              <a:t>产生的</a:t>
            </a:r>
            <a:r>
              <a:rPr lang="zh-CN" altLang="en-US" sz="2500" kern="0" dirty="0">
                <a:latin typeface="+mn-ea"/>
              </a:rPr>
              <a:t>对应解密明文</a:t>
            </a: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0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穷举搜索攻击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20552" y="2420888"/>
            <a:ext cx="890289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2600" kern="0" dirty="0" smtClean="0">
                <a:latin typeface="+mn-ea"/>
              </a:rPr>
              <a:t>简单尝试每一个密钥，攻击时间与密钥空间大小成正比，下面表格列出穷举搜索不同大小的密钥所花费时间。</a:t>
            </a:r>
            <a:endParaRPr lang="en-US" altLang="zh-CN" sz="2600" kern="0" dirty="0" smtClean="0">
              <a:latin typeface="+mn-ea"/>
            </a:endParaRPr>
          </a:p>
        </p:txBody>
      </p:sp>
      <p:graphicFrame>
        <p:nvGraphicFramePr>
          <p:cNvPr id="6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62818"/>
              </p:ext>
            </p:extLst>
          </p:nvPr>
        </p:nvGraphicFramePr>
        <p:xfrm>
          <a:off x="920552" y="3404344"/>
          <a:ext cx="8496944" cy="2544936"/>
        </p:xfrm>
        <a:graphic>
          <a:graphicData uri="http://schemas.openxmlformats.org/drawingml/2006/table">
            <a:tbl>
              <a:tblPr/>
              <a:tblGrid>
                <a:gridCol w="1584176"/>
                <a:gridCol w="1785302"/>
                <a:gridCol w="2490484"/>
                <a:gridCol w="2636982"/>
              </a:tblGrid>
              <a:tr h="6959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密钥长度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比特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密钥空间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大小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秒加密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次的速率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需要的时间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秒加密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次的速率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需要的时间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4.3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ns =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2.15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秒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215 </a:t>
                      </a:r>
                      <a:r>
                        <a:rPr kumimoji="0" lang="el-GR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μ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8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7.2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1.142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1.0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小时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3.4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5.4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5.4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3.7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167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5.9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5.9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29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7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26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字母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置换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26! = 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6.4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6.4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3.4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密码安全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无条件安全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无论花多少时间，无论有多少已知信息，都不能唯一确定密文所对应的明文</a:t>
            </a:r>
            <a:endParaRPr lang="en-US" altLang="zh-CN" sz="2600" kern="0" dirty="0" smtClean="0">
              <a:latin typeface="+mn-ea"/>
            </a:endParaRPr>
          </a:p>
          <a:p>
            <a:pPr marL="1080000" indent="-457200" eaLnBrk="1" hangingPunct="1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一次一密可以保证无条件安全。</a:t>
            </a:r>
            <a:endParaRPr lang="en-US" altLang="zh-CN" sz="26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计算安全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破译密文的代价超出被加密信息的价值</a:t>
            </a:r>
            <a:endParaRPr lang="en-US" altLang="zh-CN" sz="26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破译密文的时间超出信息的有效生命期</a:t>
            </a:r>
            <a:endParaRPr lang="en-US" altLang="zh-CN" sz="26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6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800" kern="0" dirty="0" smtClean="0">
                <a:latin typeface="+mn-ea"/>
              </a:rPr>
              <a:t>将明文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每</a:t>
            </a:r>
            <a:r>
              <a:rPr lang="zh-CN" altLang="en-US" sz="2800" dirty="0">
                <a:latin typeface="Times New Roman" panose="02020603050405020304" pitchFamily="18" charset="0"/>
              </a:rPr>
              <a:t>一个元素（比特或字母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）映射</a:t>
            </a:r>
            <a:r>
              <a:rPr lang="zh-CN" altLang="en-US" sz="2800" dirty="0">
                <a:latin typeface="Times New Roman" panose="02020603050405020304" pitchFamily="18" charset="0"/>
              </a:rPr>
              <a:t>到另外一个元素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凯撒（</a:t>
            </a:r>
            <a:r>
              <a:rPr lang="en-US" altLang="zh-CN" sz="2800" kern="0" dirty="0" smtClean="0">
                <a:latin typeface="+mn-ea"/>
              </a:rPr>
              <a:t>Caesar</a:t>
            </a:r>
            <a:r>
              <a:rPr lang="zh-CN" altLang="en-US" sz="2800" kern="0" dirty="0" smtClean="0">
                <a:latin typeface="+mn-ea"/>
              </a:rPr>
              <a:t>）密码：最早的替换密码，</a:t>
            </a:r>
            <a:r>
              <a:rPr lang="en-US" altLang="zh-CN" sz="2800" kern="0" dirty="0" smtClean="0">
                <a:latin typeface="+mn-ea"/>
              </a:rPr>
              <a:t>26</a:t>
            </a:r>
            <a:r>
              <a:rPr lang="zh-CN" altLang="en-US" sz="2800" kern="0" dirty="0">
                <a:latin typeface="+mn-ea"/>
              </a:rPr>
              <a:t>个小写英文</a:t>
            </a:r>
            <a:r>
              <a:rPr lang="zh-CN" altLang="en-US" sz="2800" kern="0" dirty="0" smtClean="0">
                <a:latin typeface="+mn-ea"/>
              </a:rPr>
              <a:t>字母按顺序与</a:t>
            </a:r>
            <a:r>
              <a:rPr lang="en-US" altLang="zh-CN" sz="2800" kern="0" dirty="0" smtClean="0">
                <a:latin typeface="+mn-ea"/>
              </a:rPr>
              <a:t>0-25</a:t>
            </a:r>
            <a:r>
              <a:rPr lang="zh-CN" altLang="en-US" sz="2800" kern="0" dirty="0" smtClean="0">
                <a:latin typeface="+mn-ea"/>
              </a:rPr>
              <a:t>数字相对应，对字母表中的每个字母用它之后的第三个字母进行替换。</a:t>
            </a:r>
            <a:endParaRPr lang="en-US" altLang="zh-CN" sz="2800" kern="0" dirty="0" smtClean="0">
              <a:latin typeface="+mn-ea"/>
            </a:endParaRP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加密算法：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(3,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+3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解密</a:t>
            </a:r>
            <a:r>
              <a:rPr lang="zh-CN" altLang="en-US" b="1" kern="0" dirty="0">
                <a:latin typeface="+mn-ea"/>
                <a:ea typeface="+mn-ea"/>
                <a:sym typeface="Symbol" panose="05050102010706020507" pitchFamily="18" charset="2"/>
              </a:rPr>
              <a:t>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(3,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- 3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7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移位密码：对字母表中的每个字母用它之后的第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+mn-ea"/>
              </a:rPr>
              <a:t>个字母进行替换。</a:t>
            </a:r>
            <a:endParaRPr lang="en-US" altLang="zh-CN" sz="2800" kern="0" dirty="0" smtClean="0">
              <a:latin typeface="+mn-ea"/>
            </a:endParaRP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加密算法：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+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解密</a:t>
            </a:r>
            <a:r>
              <a:rPr lang="zh-CN" altLang="en-US" b="1" kern="0" dirty="0">
                <a:latin typeface="+mn-ea"/>
                <a:ea typeface="+mn-ea"/>
                <a:sym typeface="Symbol" panose="05050102010706020507" pitchFamily="18" charset="2"/>
              </a:rPr>
              <a:t>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3200" i="1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- </a:t>
            </a:r>
            <a:r>
              <a:rPr lang="en-US" altLang="zh-CN" sz="3200" i="1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维吉尼亚密码：属于多表替换方法，对第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个字母用它之后的第</a:t>
            </a:r>
            <a:r>
              <a:rPr lang="en-US" altLang="zh-CN" sz="2800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个字母进行替换。假设给定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个字母序列的密钥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altLang="zh-CN" sz="2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其对第</a:t>
            </a:r>
            <a:r>
              <a:rPr lang="en-US" altLang="zh-CN" sz="2800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个字母（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为正整数）的加解密操作如下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加密算法：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+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</a:t>
            </a: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解密</a:t>
            </a:r>
            <a:r>
              <a:rPr lang="zh-CN" altLang="en-US" b="1" kern="0" dirty="0">
                <a:latin typeface="+mn-ea"/>
                <a:ea typeface="+mn-ea"/>
                <a:sym typeface="Symbol" panose="05050102010706020507" pitchFamily="18" charset="2"/>
              </a:rPr>
              <a:t>算法：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- </a:t>
            </a:r>
            <a:r>
              <a:rPr lang="en-US" altLang="zh-CN" sz="3200" i="1" kern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</a:t>
            </a: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6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对称加密模型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密码体制分类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密码分析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古典密码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轮转机：现代密码出现之前，属于较为复杂的密码系统，是一个非常复杂多变的多表替换密码系统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800" b="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个圆筒的轮转机系统有</a:t>
            </a:r>
            <a:r>
              <a:rPr lang="en-US" altLang="zh-CN" sz="2800" b="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26</a:t>
            </a:r>
            <a:r>
              <a:rPr lang="en-US" altLang="zh-CN" sz="2800" b="0" kern="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=17576</a:t>
            </a:r>
            <a:r>
              <a:rPr lang="zh-CN" altLang="en-US" sz="28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个不同的替换字母表。</a:t>
            </a:r>
            <a:endParaRPr lang="en-US" altLang="zh-CN" sz="2800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2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换位密码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栅栏密码：对角线顺序写入明文，行顺序读出作为密文，如：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000" kern="0" dirty="0" smtClean="0">
              <a:latin typeface="+mn-ea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    明文：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meet me at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shenzhen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university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密文：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 m  a   s   e   z   e   u 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  s   t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   t   e   t   h   n   h   n 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  r  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kern="0" dirty="0" smtClean="0">
              <a:latin typeface="Times New Roman" panose="02020603050405020304" pitchFamily="18" charset="0"/>
              <a:ea typeface="+mn-ea"/>
              <a:sym typeface="Symbol" panose="05050102010706020507" pitchFamily="18" charset="2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2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换位密码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行变换密码：把消息一行一行写成矩形块，按列读出，但是把列次序打乱，列的次序就是密钥，如：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2800" kern="0" dirty="0" smtClean="0">
                <a:latin typeface="+mn-ea"/>
              </a:rPr>
              <a:t>   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 </a:t>
            </a:r>
            <a:r>
              <a:rPr lang="zh-CN" altLang="en-US" sz="2800" kern="0" dirty="0" smtClean="0">
                <a:latin typeface="+mn-ea"/>
              </a:rPr>
              <a:t>密钥：    </a:t>
            </a:r>
            <a:r>
              <a:rPr lang="en-US" altLang="zh-CN" sz="2800" kern="0" dirty="0" smtClean="0">
                <a:latin typeface="+mn-ea"/>
              </a:rPr>
              <a:t>8 </a:t>
            </a:r>
            <a:r>
              <a:rPr lang="en-US" altLang="zh-CN" sz="300" kern="0" dirty="0" smtClean="0">
                <a:latin typeface="+mn-ea"/>
              </a:rPr>
              <a:t>    </a:t>
            </a:r>
            <a:r>
              <a:rPr lang="en-US" altLang="zh-CN" sz="2800" kern="0" dirty="0" smtClean="0">
                <a:latin typeface="+mn-ea"/>
              </a:rPr>
              <a:t>4</a:t>
            </a:r>
            <a:r>
              <a:rPr lang="en-US" altLang="zh-CN" sz="500" kern="0" dirty="0" smtClean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3 1</a:t>
            </a:r>
            <a:r>
              <a:rPr lang="en-US" altLang="zh-CN" sz="300" kern="0" dirty="0" smtClean="0">
                <a:latin typeface="+mn-ea"/>
              </a:rPr>
              <a:t>  </a:t>
            </a:r>
            <a:r>
              <a:rPr lang="en-US" altLang="zh-CN" sz="2800" kern="0" dirty="0" smtClean="0">
                <a:latin typeface="+mn-ea"/>
              </a:rPr>
              <a:t> 2 </a:t>
            </a:r>
            <a:r>
              <a:rPr lang="en-US" altLang="zh-CN" sz="500" kern="0" dirty="0" smtClean="0">
                <a:latin typeface="+mn-ea"/>
              </a:rPr>
              <a:t>   </a:t>
            </a:r>
            <a:r>
              <a:rPr lang="en-US" altLang="zh-CN" sz="2800" kern="0" dirty="0" smtClean="0">
                <a:latin typeface="+mn-ea"/>
              </a:rPr>
              <a:t>5 </a:t>
            </a:r>
            <a:r>
              <a:rPr lang="en-US" altLang="zh-CN" sz="300" kern="0" dirty="0" smtClean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6 7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     明文：       </a:t>
            </a:r>
            <a:r>
              <a:rPr lang="zh-CN" altLang="en-US" sz="300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e 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t  m  e  a  t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b="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密文： </a:t>
            </a:r>
            <a:r>
              <a:rPr lang="en-US" altLang="zh-CN" sz="28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tnvmzeeeiehnehraestnimsu</a:t>
            </a:r>
            <a:endParaRPr lang="en-US" altLang="zh-CN" sz="2800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4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什么是对称加密？</a:t>
            </a:r>
          </a:p>
          <a:p>
            <a:pPr eaLnBrk="1" hangingPunct="1"/>
            <a:r>
              <a:rPr lang="zh-CN" altLang="en-US" dirty="0" smtClean="0">
                <a:latin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9595" y="2429930"/>
            <a:ext cx="8785225" cy="258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kern="0" dirty="0" smtClean="0">
                <a:latin typeface="+mn-ea"/>
              </a:rPr>
              <a:t>也称为常规加密</a:t>
            </a:r>
            <a:r>
              <a:rPr lang="en-US" altLang="zh-CN" kern="0" dirty="0" smtClean="0">
                <a:latin typeface="+mn-ea"/>
              </a:rPr>
              <a:t>/</a:t>
            </a:r>
            <a:r>
              <a:rPr lang="zh-CN" altLang="en-US" kern="0" dirty="0" smtClean="0">
                <a:latin typeface="+mn-ea"/>
              </a:rPr>
              <a:t>私钥或者单钥加密，发送方和接收方共享同一密钥，在</a:t>
            </a:r>
            <a:r>
              <a:rPr lang="en-US" altLang="zh-CN" kern="0" dirty="0" smtClean="0">
                <a:latin typeface="+mn-ea"/>
              </a:rPr>
              <a:t>20</a:t>
            </a:r>
            <a:r>
              <a:rPr lang="zh-CN" altLang="en-US" kern="0" dirty="0" smtClean="0">
                <a:latin typeface="+mn-ea"/>
              </a:rPr>
              <a:t>世纪</a:t>
            </a:r>
            <a:r>
              <a:rPr lang="en-US" altLang="zh-CN" kern="0" dirty="0" smtClean="0">
                <a:latin typeface="+mn-ea"/>
              </a:rPr>
              <a:t>70</a:t>
            </a:r>
            <a:r>
              <a:rPr lang="zh-CN" altLang="en-US" kern="0" dirty="0" smtClean="0">
                <a:latin typeface="+mn-ea"/>
              </a:rPr>
              <a:t>年代末期公钥加密开发之前，是唯一被使用的加密类型，当前仍然属于最广泛使用的两种加密类型之一。</a:t>
            </a:r>
          </a:p>
          <a:p>
            <a:pPr eaLnBrk="1" hangingPunct="1"/>
            <a:r>
              <a:rPr lang="zh-CN" altLang="en-US" kern="0" dirty="0" smtClean="0">
                <a:latin typeface="+mn-ea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基本术语</a:t>
            </a:r>
            <a:r>
              <a:rPr lang="zh-CN" altLang="en-US" dirty="0" smtClean="0">
                <a:latin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9013855" cy="323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明文</a:t>
            </a:r>
            <a:r>
              <a:rPr lang="zh-CN" altLang="en-US" dirty="0" smtClean="0">
                <a:latin typeface="+mn-ea"/>
              </a:rPr>
              <a:t>：原始</a:t>
            </a:r>
            <a:r>
              <a:rPr lang="zh-CN" altLang="en-US" dirty="0">
                <a:latin typeface="+mn-ea"/>
              </a:rPr>
              <a:t>消息</a:t>
            </a:r>
            <a:r>
              <a:rPr lang="en-AU" altLang="zh-CN" dirty="0">
                <a:latin typeface="+mn-ea"/>
              </a:rPr>
              <a:t> </a:t>
            </a:r>
          </a:p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密文</a:t>
            </a:r>
            <a:r>
              <a:rPr lang="zh-CN" altLang="en-US" dirty="0" smtClean="0">
                <a:latin typeface="+mn-ea"/>
              </a:rPr>
              <a:t>：编码</a:t>
            </a:r>
            <a:r>
              <a:rPr lang="zh-CN" altLang="en-US" dirty="0">
                <a:latin typeface="+mn-ea"/>
              </a:rPr>
              <a:t>后消息</a:t>
            </a:r>
            <a:endParaRPr lang="en-AU" altLang="zh-CN" dirty="0">
              <a:latin typeface="+mn-ea"/>
            </a:endParaRPr>
          </a:p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密钥</a:t>
            </a:r>
            <a:r>
              <a:rPr lang="zh-CN" altLang="en-US" dirty="0" smtClean="0">
                <a:latin typeface="+mn-ea"/>
              </a:rPr>
              <a:t>：发送</a:t>
            </a:r>
            <a:r>
              <a:rPr lang="zh-CN" altLang="en-US" dirty="0">
                <a:latin typeface="+mn-ea"/>
              </a:rPr>
              <a:t>方和接收方使用</a:t>
            </a:r>
            <a:r>
              <a:rPr lang="zh-CN" altLang="en-US" dirty="0" smtClean="0">
                <a:latin typeface="+mn-ea"/>
              </a:rPr>
              <a:t>的秘密信息</a:t>
            </a:r>
            <a:endParaRPr lang="en-AU" altLang="zh-CN" dirty="0">
              <a:latin typeface="+mn-ea"/>
            </a:endParaRP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加密器</a:t>
            </a:r>
            <a:r>
              <a:rPr lang="en-AU" altLang="zh-CN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加密算法</a:t>
            </a:r>
            <a:r>
              <a:rPr lang="en-AU" altLang="zh-CN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：将</a:t>
            </a:r>
            <a:r>
              <a:rPr lang="zh-CN" altLang="en-US" dirty="0">
                <a:latin typeface="+mn-ea"/>
              </a:rPr>
              <a:t>明文转换成</a:t>
            </a:r>
            <a:r>
              <a:rPr lang="zh-CN" altLang="en-US" dirty="0" smtClean="0">
                <a:latin typeface="+mn-ea"/>
              </a:rPr>
              <a:t>密文的算法</a:t>
            </a:r>
            <a:endParaRPr lang="en-AU" altLang="zh-CN" dirty="0">
              <a:latin typeface="+mn-ea"/>
            </a:endParaRP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解密器</a:t>
            </a:r>
            <a:r>
              <a:rPr lang="en-AU" altLang="zh-CN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解密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算法</a:t>
            </a:r>
            <a:r>
              <a:rPr lang="en-AU" altLang="zh-CN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：将</a:t>
            </a:r>
            <a:r>
              <a:rPr lang="zh-CN" altLang="en-US" dirty="0">
                <a:latin typeface="+mn-ea"/>
              </a:rPr>
              <a:t>密文转换成</a:t>
            </a:r>
            <a:r>
              <a:rPr lang="zh-CN" altLang="en-US" dirty="0" smtClean="0">
                <a:latin typeface="+mn-ea"/>
              </a:rPr>
              <a:t>明文的算法</a:t>
            </a:r>
            <a:r>
              <a:rPr lang="zh-CN" altLang="en-US" kern="0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28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对称加密模型</a:t>
            </a:r>
            <a:r>
              <a:rPr lang="zh-CN" altLang="en-US" dirty="0" smtClean="0">
                <a:latin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1280592" y="3482528"/>
            <a:ext cx="1584176" cy="15841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xxxxxxxxxxxxxxx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                  xxx</a:t>
            </a:r>
            <a:endParaRPr kumimoji="1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84664" y="3482528"/>
            <a:ext cx="1584176" cy="15841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xxxxxxxxxxxxxxx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                  xxx</a:t>
            </a:r>
            <a:endParaRPr kumimoji="1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 bwMode="auto">
          <a:xfrm>
            <a:off x="2864768" y="4274616"/>
            <a:ext cx="659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524224" y="3914576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2216" y="41213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 bwMode="auto">
          <a:xfrm>
            <a:off x="4100288" y="348252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4676352" y="4310620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5645640" y="3933056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1144" y="417579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 bwMode="auto">
          <a:xfrm>
            <a:off x="6221704" y="350100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4748360" y="38785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0585" y="516976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明文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M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797768" y="4293096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 11"/>
          <p:cNvSpPr>
            <a:spLocks/>
          </p:cNvSpPr>
          <p:nvPr/>
        </p:nvSpPr>
        <p:spPr bwMode="auto">
          <a:xfrm>
            <a:off x="3956272" y="2823623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6066252" y="2842103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03598" y="24928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07166" y="249545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10021" y="516976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明文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M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对称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密码的的数学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表示</a:t>
            </a: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23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对称加密</a:t>
            </a:r>
            <a:r>
              <a:rPr lang="en-US" altLang="zh-CN" dirty="0" smtClean="0"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</a:rPr>
              <a:t>解密算法可表示为：</a:t>
            </a:r>
            <a:r>
              <a:rPr lang="en-AU" altLang="zh-CN" dirty="0" smtClean="0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C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 E(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其中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密文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明文，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是私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钥，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是加密算法，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是解密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算法。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5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1.5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对称密码的安全要求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23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两</a:t>
            </a:r>
            <a:r>
              <a:rPr lang="zh-CN" altLang="en-US" dirty="0">
                <a:latin typeface="+mn-ea"/>
              </a:rPr>
              <a:t>个安全使用要求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+mn-ea"/>
              </a:rPr>
              <a:t>一</a:t>
            </a:r>
            <a:r>
              <a:rPr lang="zh-CN" altLang="en-US" sz="2800" b="1" dirty="0">
                <a:latin typeface="+mn-ea"/>
              </a:rPr>
              <a:t>个</a:t>
            </a:r>
            <a:r>
              <a:rPr lang="zh-CN" altLang="en-US" sz="2800" b="1" dirty="0" smtClean="0">
                <a:latin typeface="+mn-ea"/>
              </a:rPr>
              <a:t>强安全的加密算法</a:t>
            </a:r>
            <a:endParaRPr lang="en-US" altLang="zh-CN" sz="2800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+mn-ea"/>
              </a:rPr>
              <a:t>只有</a:t>
            </a:r>
            <a:r>
              <a:rPr lang="zh-CN" altLang="en-US" sz="2800" b="1" dirty="0">
                <a:latin typeface="+mn-ea"/>
              </a:rPr>
              <a:t>发送方和接收方才知道的私</a:t>
            </a:r>
            <a:r>
              <a:rPr lang="zh-CN" altLang="en-US" sz="2800" b="1" dirty="0" smtClean="0">
                <a:latin typeface="+mn-ea"/>
              </a:rPr>
              <a:t>钥</a:t>
            </a:r>
            <a:endParaRPr lang="en-AU" altLang="zh-CN" sz="2800" dirty="0">
              <a:latin typeface="+mn-ea"/>
            </a:endParaRPr>
          </a:p>
          <a:p>
            <a:pPr indent="-457200"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加密算法是公开的</a:t>
            </a:r>
            <a:endParaRPr lang="en-US" altLang="zh-CN" dirty="0" smtClean="0">
              <a:latin typeface="+mn-ea"/>
            </a:endParaRPr>
          </a:p>
          <a:p>
            <a:pPr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存在一个安全的通道去分发私钥</a:t>
            </a:r>
            <a:endParaRPr lang="en-US" altLang="zh-CN" dirty="0">
              <a:latin typeface="+mn-ea"/>
            </a:endParaRPr>
          </a:p>
          <a:p>
            <a:pPr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密码体制分类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密码体制的分类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明文转换成密文的操作类型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替换密码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 smtClean="0">
                <a:latin typeface="+mn-ea"/>
              </a:rPr>
              <a:t>每一个元素（比特或字母）都映射到另外一个元素。</a:t>
            </a:r>
            <a:endParaRPr lang="en-US" altLang="zh-CN" sz="2200" b="1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换位密码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 smtClean="0">
                <a:latin typeface="+mn-ea"/>
              </a:rPr>
              <a:t>所有</a:t>
            </a:r>
            <a:r>
              <a:rPr lang="zh-CN" altLang="en-US" sz="2200" dirty="0">
                <a:latin typeface="+mn-ea"/>
              </a:rPr>
              <a:t>元素都被重新再</a:t>
            </a:r>
            <a:r>
              <a:rPr lang="zh-CN" altLang="en-US" sz="2200" dirty="0" smtClean="0">
                <a:latin typeface="+mn-ea"/>
              </a:rPr>
              <a:t>排列。</a:t>
            </a:r>
            <a:endParaRPr lang="en-US" altLang="zh-CN" sz="2200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乘积密码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</a:rPr>
              <a:t>包括了多级替换和换位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组合。</a:t>
            </a:r>
            <a:endParaRPr lang="en-AU" altLang="zh-CN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密码体制分类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密码体制的分类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使用的密钥数</a:t>
            </a:r>
            <a:endParaRPr lang="en-US" altLang="zh-CN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对称、单钥、秘密密钥或者传统加密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 smtClean="0">
                <a:latin typeface="+mn-ea"/>
              </a:rPr>
              <a:t>发送者和接收者都使用同一密钥。</a:t>
            </a:r>
            <a:endParaRPr lang="en-US" altLang="zh-CN" sz="2200" b="1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不对称、双钥或者公钥加密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发送者和接收者使用不同的密钥。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9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10210</TotalTime>
  <Words>1323</Words>
  <Application>Microsoft Office PowerPoint</Application>
  <PresentationFormat>A4 纸张(210x297 毫米)</PresentationFormat>
  <Paragraphs>211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安全导论</vt:lpstr>
      <vt:lpstr>1_安全导论</vt:lpstr>
      <vt:lpstr>自定义设计方案</vt:lpstr>
      <vt:lpstr>第2讲 对称加密原理</vt:lpstr>
      <vt:lpstr>大  纲</vt:lpstr>
      <vt:lpstr>1.对称加密模型</vt:lpstr>
      <vt:lpstr>1.对称加密模型</vt:lpstr>
      <vt:lpstr>1.对称加密模型</vt:lpstr>
      <vt:lpstr>1.对称加密模型</vt:lpstr>
      <vt:lpstr>1.对称加密模型</vt:lpstr>
      <vt:lpstr>2.密码体制分类</vt:lpstr>
      <vt:lpstr>2.密码体制分类</vt:lpstr>
      <vt:lpstr>2.密码体制分类</vt:lpstr>
      <vt:lpstr>3.密码分析</vt:lpstr>
      <vt:lpstr>3.密码分析</vt:lpstr>
      <vt:lpstr>3.密码分析</vt:lpstr>
      <vt:lpstr>3.密码分析</vt:lpstr>
      <vt:lpstr>3.密码分析</vt:lpstr>
      <vt:lpstr>3.密码分析</vt:lpstr>
      <vt:lpstr>4.古典密码</vt:lpstr>
      <vt:lpstr>4.古典密码</vt:lpstr>
      <vt:lpstr>4.古典密码</vt:lpstr>
      <vt:lpstr>4.古典密码</vt:lpstr>
      <vt:lpstr>4.古典密码</vt:lpstr>
      <vt:lpstr>4.古典密码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681</cp:revision>
  <cp:lastPrinted>2014-08-23T14:47:45Z</cp:lastPrinted>
  <dcterms:created xsi:type="dcterms:W3CDTF">2003-05-17T02:00:08Z</dcterms:created>
  <dcterms:modified xsi:type="dcterms:W3CDTF">2018-07-16T10:12:31Z</dcterms:modified>
</cp:coreProperties>
</file>