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70" r:id="rId7"/>
    <p:sldId id="458" r:id="rId8"/>
    <p:sldId id="473" r:id="rId9"/>
    <p:sldId id="471" r:id="rId10"/>
    <p:sldId id="459" r:id="rId11"/>
    <p:sldId id="461" r:id="rId12"/>
    <p:sldId id="474" r:id="rId13"/>
    <p:sldId id="460" r:id="rId14"/>
    <p:sldId id="463" r:id="rId15"/>
    <p:sldId id="475" r:id="rId16"/>
    <p:sldId id="464" r:id="rId17"/>
    <p:sldId id="465" r:id="rId18"/>
    <p:sldId id="466" r:id="rId19"/>
    <p:sldId id="476" r:id="rId20"/>
    <p:sldId id="468" r:id="rId21"/>
    <p:sldId id="469" r:id="rId22"/>
    <p:sldId id="477" r:id="rId23"/>
    <p:sldId id="467" r:id="rId24"/>
    <p:sldId id="472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分组密码运行模式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/>
              <a:t>密码分组链接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94812" y="4000921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6820" y="39943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0552" y="4000921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3"/>
            <a:endCxn id="5" idx="1"/>
          </p:cNvCxnSpPr>
          <p:nvPr/>
        </p:nvCxnSpPr>
        <p:spPr bwMode="auto">
          <a:xfrm flipV="1">
            <a:off x="1274732" y="416692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endCxn id="5" idx="0"/>
          </p:cNvCxnSpPr>
          <p:nvPr/>
        </p:nvCxnSpPr>
        <p:spPr bwMode="auto">
          <a:xfrm>
            <a:off x="2354852" y="3634324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流程图: 联系 9"/>
          <p:cNvSpPr/>
          <p:nvPr/>
        </p:nvSpPr>
        <p:spPr bwMode="auto">
          <a:xfrm>
            <a:off x="2246840" y="3418300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0836" y="3357035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354852" y="4332918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178310" y="465902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354852" y="320227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2178310" y="288898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4812" y="2571770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 bwMode="auto">
          <a:xfrm>
            <a:off x="1789272" y="3118301"/>
            <a:ext cx="457568" cy="406787"/>
          </a:xfrm>
          <a:prstGeom prst="bentConnector3">
            <a:avLst>
              <a:gd name="adj1" fmla="val 13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1602271" y="2789388"/>
            <a:ext cx="83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8433" y="4000830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00441" y="399427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 bwMode="auto">
          <a:xfrm>
            <a:off x="4688473" y="3634233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联系 21"/>
          <p:cNvSpPr/>
          <p:nvPr/>
        </p:nvSpPr>
        <p:spPr bwMode="auto">
          <a:xfrm>
            <a:off x="4580461" y="3418209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051" y="335694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688473" y="4332827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4511931" y="465893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688473" y="320218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4511931" y="288889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28433" y="2571679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肘形连接符 28"/>
          <p:cNvCxnSpPr>
            <a:endCxn id="23" idx="1"/>
          </p:cNvCxnSpPr>
          <p:nvPr/>
        </p:nvCxnSpPr>
        <p:spPr bwMode="auto">
          <a:xfrm flipV="1">
            <a:off x="2370279" y="3526221"/>
            <a:ext cx="2178772" cy="963440"/>
          </a:xfrm>
          <a:prstGeom prst="bentConnector3">
            <a:avLst>
              <a:gd name="adj1" fmla="val 353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22190" y="398975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592662" y="416191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7246283" y="398853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8291" y="398197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34" name="直接箭头连接符 33"/>
          <p:cNvCxnSpPr>
            <a:endCxn id="32" idx="0"/>
          </p:cNvCxnSpPr>
          <p:nvPr/>
        </p:nvCxnSpPr>
        <p:spPr bwMode="auto">
          <a:xfrm>
            <a:off x="7606323" y="3621936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联系 34"/>
          <p:cNvSpPr/>
          <p:nvPr/>
        </p:nvSpPr>
        <p:spPr bwMode="auto">
          <a:xfrm>
            <a:off x="7498311" y="3405912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6323" y="3346817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7606323" y="4320530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/>
          <p:cNvSpPr txBox="1"/>
          <p:nvPr/>
        </p:nvSpPr>
        <p:spPr>
          <a:xfrm>
            <a:off x="7429781" y="464664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7606323" y="318988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/>
          <p:cNvSpPr txBox="1"/>
          <p:nvPr/>
        </p:nvSpPr>
        <p:spPr>
          <a:xfrm>
            <a:off x="7429781" y="28765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09873" y="2564904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2840" y="5157192"/>
            <a:ext cx="336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密码分组链接模式加密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4332" y="3344647"/>
            <a:ext cx="69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6726196" y="3512285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本框 44"/>
          <p:cNvSpPr txBox="1"/>
          <p:nvPr/>
        </p:nvSpPr>
        <p:spPr>
          <a:xfrm>
            <a:off x="6204483" y="3990172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6489793" y="415781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5353895" y="393697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/>
              <a:t>密码分组链接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流程图: 联系 5"/>
          <p:cNvSpPr/>
          <p:nvPr/>
        </p:nvSpPr>
        <p:spPr bwMode="auto">
          <a:xfrm>
            <a:off x="2504774" y="3963369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815" y="340625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83823" y="33996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143415" y="3370727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 bwMode="auto">
          <a:xfrm flipV="1">
            <a:off x="1497595" y="3536726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2391835" y="27809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07859" y="3077993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469703" y="389508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607859" y="373825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1743381" y="4070918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1409349" y="3904249"/>
            <a:ext cx="83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607858" y="416535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2437177" y="434457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联系 18"/>
          <p:cNvSpPr/>
          <p:nvPr/>
        </p:nvSpPr>
        <p:spPr bwMode="auto">
          <a:xfrm>
            <a:off x="4675820" y="3969222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2861" y="341210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54869" y="34055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314461" y="337658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2" idx="3"/>
          </p:cNvCxnSpPr>
          <p:nvPr/>
        </p:nvCxnSpPr>
        <p:spPr bwMode="auto">
          <a:xfrm flipV="1">
            <a:off x="3668641" y="354257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4562881" y="278678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778905" y="308384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4778905" y="374410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4778904" y="417120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4608223" y="43504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7830065" y="3999952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37106" y="344283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609114" y="343627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68706" y="340731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 bwMode="auto">
          <a:xfrm flipV="1">
            <a:off x="6822886" y="357330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/>
          <p:cNvSpPr txBox="1"/>
          <p:nvPr/>
        </p:nvSpPr>
        <p:spPr>
          <a:xfrm>
            <a:off x="7717126" y="281751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933150" y="311457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7933150" y="377483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7068672" y="410750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7933149" y="42019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/>
          <p:nvPr/>
        </p:nvSpPr>
        <p:spPr>
          <a:xfrm>
            <a:off x="7762468" y="438115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79834" y="356897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肘形连接符 40"/>
          <p:cNvCxnSpPr>
            <a:endCxn id="19" idx="2"/>
          </p:cNvCxnSpPr>
          <p:nvPr/>
        </p:nvCxnSpPr>
        <p:spPr bwMode="auto">
          <a:xfrm>
            <a:off x="2615790" y="3216902"/>
            <a:ext cx="2060030" cy="853312"/>
          </a:xfrm>
          <a:prstGeom prst="bentConnector3">
            <a:avLst>
              <a:gd name="adj1" fmla="val 320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4641357" y="389508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97316" y="3930166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99831" y="3938224"/>
            <a:ext cx="69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56856" y="4782546"/>
            <a:ext cx="34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密码分组链接模式解密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密码反馈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94732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什么是密码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反馈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模式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</a:rPr>
              <a:t>密码反馈模式能将任意分组密码转化成流密码，从而不需要对消息进行填充为分组的整数倍，还可以实时操作，充分利用传输信道。</a:t>
            </a:r>
            <a:endParaRPr lang="en-AU" altLang="zh-CN" dirty="0" smtClean="0">
              <a:latin typeface="+mn-ea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加密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XOR S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)]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  <a:ea typeface="+mn-ea"/>
              </a:rPr>
              <a:t>         </a:t>
            </a:r>
            <a:r>
              <a:rPr lang="zh-CN" altLang="en-US" sz="1000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解密：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)]</a:t>
            </a:r>
            <a:endParaRPr lang="en-AU" altLang="zh-CN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</a:rPr>
              <a:t>其中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的最高有效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zh-CN" altLang="en-US" sz="2800" dirty="0">
                <a:latin typeface="+mn-ea"/>
              </a:rPr>
              <a:t>是初始向量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需要保密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1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密码反馈模式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07163D4C-798F-4047-8D63-044F0B3E8DB6}"/>
              </a:ext>
            </a:extLst>
          </p:cNvPr>
          <p:cNvGrpSpPr/>
          <p:nvPr/>
        </p:nvGrpSpPr>
        <p:grpSpPr>
          <a:xfrm>
            <a:off x="1042342" y="2368940"/>
            <a:ext cx="7655074" cy="3116010"/>
            <a:chOff x="1004308" y="160436"/>
            <a:chExt cx="7655074" cy="3116010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24BD4F2F-038B-47EF-9430-6B6340A42B27}"/>
                </a:ext>
              </a:extLst>
            </p:cNvPr>
            <p:cNvGrpSpPr/>
            <p:nvPr/>
          </p:nvGrpSpPr>
          <p:grpSpPr>
            <a:xfrm>
              <a:off x="3627033" y="703210"/>
              <a:ext cx="2195788" cy="2276475"/>
              <a:chOff x="776012" y="1428750"/>
              <a:chExt cx="2195788" cy="2276475"/>
            </a:xfrm>
          </p:grpSpPr>
          <p:sp>
            <p:nvSpPr>
              <p:cNvPr id="68" name="矩形 67">
                <a:extLst>
                  <a:ext uri="{FF2B5EF4-FFF2-40B4-BE49-F238E27FC236}">
                    <a16:creationId xmlns="" xmlns:a16="http://schemas.microsoft.com/office/drawing/2014/main" id="{80A71886-85E0-41DE-B6C6-318184ED496F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CDA92E24-445A-4AB2-996C-5FF5E76E5273}"/>
                  </a:ext>
                </a:extLst>
              </p:cNvPr>
              <p:cNvSpPr/>
              <p:nvPr/>
            </p:nvSpPr>
            <p:spPr>
              <a:xfrm>
                <a:off x="1547809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56FF4EFC-5429-4033-A11C-550ACA5E080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="" xmlns:a16="http://schemas.microsoft.com/office/drawing/2014/main" id="{2869E37D-6DD0-4304-BC58-ABE06115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="" xmlns:a16="http://schemas.microsoft.com/office/drawing/2014/main" id="{4B3DB0ED-F09F-450D-9D78-A6A85234E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="" xmlns:a16="http://schemas.microsoft.com/office/drawing/2014/main" id="{3C3F2452-B781-4B25-82F5-31E41CAFC49F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1100133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16557530-9C9A-47E5-896D-72E89E7287BA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id="{E68F4C1E-F2DD-49AA-BE91-66FAD59E5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1978816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="" xmlns:a16="http://schemas.microsoft.com/office/drawing/2014/main" id="{412CC191-8300-41FB-99F3-3CB1FB39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2384598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="" xmlns:a16="http://schemas.microsoft.com/office/drawing/2014/main" id="{E81E2F52-D883-4D27-B4D9-42C4A4480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="" xmlns:a16="http://schemas.microsoft.com/office/drawing/2014/main" id="{EDE942B8-2FF3-4A2C-BB7A-539837BF12D8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="" xmlns:a16="http://schemas.microsoft.com/office/drawing/2014/main" id="{C61DBAA5-7439-4159-BF8E-EA0E22BA70D4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="" xmlns:a16="http://schemas.microsoft.com/office/drawing/2014/main" id="{B3FC4221-05E9-42C6-9EF8-CB04734C507B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4924B095-EF92-424B-8F45-11B1273AA6F4}"/>
                </a:ext>
              </a:extLst>
            </p:cNvPr>
            <p:cNvGrpSpPr/>
            <p:nvPr/>
          </p:nvGrpSpPr>
          <p:grpSpPr>
            <a:xfrm>
              <a:off x="6463594" y="703210"/>
              <a:ext cx="2195788" cy="2276475"/>
              <a:chOff x="776012" y="1428750"/>
              <a:chExt cx="2195788" cy="2276475"/>
            </a:xfrm>
          </p:grpSpPr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349283FF-9DD6-4104-82EA-6D46213B06DE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AEBAC84A-43C9-4DF3-BBD1-8976BD8528CD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5A5FBEB9-1B15-4346-922C-1DB6A176892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="" xmlns:a16="http://schemas.microsoft.com/office/drawing/2014/main" id="{1EC4F8FE-24F1-4AA9-AD5E-CF70CE75BBC1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="" xmlns:a16="http://schemas.microsoft.com/office/drawing/2014/main" id="{78DF75E0-816A-493C-B483-AEF31C82D49C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="" xmlns:a16="http://schemas.microsoft.com/office/drawing/2014/main" id="{30DD205C-C353-4F97-B14F-4E56DA98E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="" xmlns:a16="http://schemas.microsoft.com/office/drawing/2014/main" id="{F0B83C7B-DDF5-46DF-A395-AA8C4F4FE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385610CA-350A-462C-A027-93E53FE455BC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="" xmlns:a16="http://schemas.microsoft.com/office/drawing/2014/main" id="{088C268C-F794-4FC8-9158-703D6ED8385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="" xmlns:a16="http://schemas.microsoft.com/office/drawing/2014/main" id="{EEB1EECA-92AA-47BB-9114-CF15955C7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="" xmlns:a16="http://schemas.microsoft.com/office/drawing/2014/main" id="{AE8AF601-4D38-46C1-8D54-F42CF9C8E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="" xmlns:a16="http://schemas.microsoft.com/office/drawing/2014/main" id="{9F74CF3E-F1C5-4379-86CE-E8AAFB31C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="" xmlns:a16="http://schemas.microsoft.com/office/drawing/2014/main" id="{041A66AC-EFFE-4CB3-8073-D463EBAB40A9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F7A96951-7C55-410D-83DF-B3B607F49600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="" xmlns:a16="http://schemas.microsoft.com/office/drawing/2014/main" id="{32D0F8FE-0C1C-478C-951F-586F589106C6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ED3D7279-38A7-405B-9E92-C773075488D6}"/>
                </a:ext>
              </a:extLst>
            </p:cNvPr>
            <p:cNvGrpSpPr/>
            <p:nvPr/>
          </p:nvGrpSpPr>
          <p:grpSpPr>
            <a:xfrm>
              <a:off x="1164814" y="709459"/>
              <a:ext cx="2195788" cy="2276475"/>
              <a:chOff x="776012" y="1428750"/>
              <a:chExt cx="2195788" cy="2276475"/>
            </a:xfrm>
          </p:grpSpPr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9D6D3AE1-D305-4088-9227-3236DB799655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F8F2F8EB-E266-4206-9E28-01490C396856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83773226-F530-4DC1-9802-A8CF35D0990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="" xmlns:a16="http://schemas.microsoft.com/office/drawing/2014/main" id="{089228C6-A770-4755-B556-952D82CAB89A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AEC4331A-3335-4AC2-AC0D-51BC51393C32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="" xmlns:a16="http://schemas.microsoft.com/office/drawing/2014/main" id="{B6809EBD-0F99-4051-80C8-78638D7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AEA45B16-9FBA-438E-9FD8-3839C2FD8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="" xmlns:a16="http://schemas.microsoft.com/office/drawing/2014/main" id="{B9F0798B-8421-4E43-B78F-F4DAA074DB5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="" xmlns:a16="http://schemas.microsoft.com/office/drawing/2014/main" id="{37F42B9E-3B6F-4120-9A26-569BE041029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="" xmlns:a16="http://schemas.microsoft.com/office/drawing/2014/main" id="{9ED57152-38CE-4107-BD90-C8E73EBCA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="" xmlns:a16="http://schemas.microsoft.com/office/drawing/2014/main" id="{56B2DE3B-109E-461E-B0F9-C9D85FF42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DBB52E6B-C55D-4F90-A752-ECA7091DF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="" xmlns:a16="http://schemas.microsoft.com/office/drawing/2014/main" id="{8C9E6CFF-5849-4845-B66C-EE81A4B22826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="" xmlns:a16="http://schemas.microsoft.com/office/drawing/2014/main" id="{C4C71512-9C8D-435C-AB92-E08801118BA6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C4F333F8-EFE4-42A2-B20F-0BF546AD335F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BA3D04DE-2A9B-496A-808E-34011AE8D3D5}"/>
                </a:ext>
              </a:extLst>
            </p:cNvPr>
            <p:cNvGrpSpPr/>
            <p:nvPr/>
          </p:nvGrpSpPr>
          <p:grpSpPr>
            <a:xfrm>
              <a:off x="2001434" y="703210"/>
              <a:ext cx="3505624" cy="2157412"/>
              <a:chOff x="2001434" y="703210"/>
              <a:chExt cx="3505624" cy="2157412"/>
            </a:xfrm>
          </p:grpSpPr>
          <p:cxnSp>
            <p:nvCxnSpPr>
              <p:cNvPr id="36" name="连接符: 肘形 125">
                <a:extLst>
                  <a:ext uri="{FF2B5EF4-FFF2-40B4-BE49-F238E27FC236}">
                    <a16:creationId xmlns="" xmlns:a16="http://schemas.microsoft.com/office/drawing/2014/main" id="{7BAD7788-E383-4A31-9DAC-3D26AA40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5968" y="703210"/>
                <a:ext cx="2921090" cy="2147888"/>
              </a:xfrm>
              <a:prstGeom prst="bentConnector4">
                <a:avLst>
                  <a:gd name="adj1" fmla="val 34348"/>
                  <a:gd name="adj2" fmla="val 1106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="" xmlns:a16="http://schemas.microsoft.com/office/drawing/2014/main" id="{3F91B4B0-0320-4829-9903-A6E24E2CF11B}"/>
                  </a:ext>
                </a:extLst>
              </p:cNvPr>
              <p:cNvCxnSpPr/>
              <p:nvPr/>
            </p:nvCxnSpPr>
            <p:spPr>
              <a:xfrm flipH="1">
                <a:off x="2001434" y="2860622"/>
                <a:ext cx="585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096835AC-15D2-4A7B-BF44-83C3FEB27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497" y="2808234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85148E1-9FF9-4825-A2AE-4B5D1F14E716}"/>
                </a:ext>
              </a:extLst>
            </p:cNvPr>
            <p:cNvSpPr txBox="1"/>
            <p:nvPr/>
          </p:nvSpPr>
          <p:spPr>
            <a:xfrm>
              <a:off x="2459636" y="281790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07EE2196-367B-425C-A04D-ADD4C21E15E7}"/>
                </a:ext>
              </a:extLst>
            </p:cNvPr>
            <p:cNvGrpSpPr/>
            <p:nvPr/>
          </p:nvGrpSpPr>
          <p:grpSpPr>
            <a:xfrm>
              <a:off x="1004308" y="2052856"/>
              <a:ext cx="908493" cy="652090"/>
              <a:chOff x="1004308" y="2052856"/>
              <a:chExt cx="908493" cy="652090"/>
            </a:xfrm>
          </p:grpSpPr>
          <p:cxnSp>
            <p:nvCxnSpPr>
              <p:cNvPr id="32" name="连接符: 肘形 152">
                <a:extLst>
                  <a:ext uri="{FF2B5EF4-FFF2-40B4-BE49-F238E27FC236}">
                    <a16:creationId xmlns="" xmlns:a16="http://schemas.microsoft.com/office/drawing/2014/main" id="{776D3375-C64F-41F8-81C3-14883C629345}"/>
                  </a:ext>
                </a:extLst>
              </p:cNvPr>
              <p:cNvCxnSpPr/>
              <p:nvPr/>
            </p:nvCxnSpPr>
            <p:spPr>
              <a:xfrm>
                <a:off x="1164814" y="2389134"/>
                <a:ext cx="747987" cy="263425"/>
              </a:xfrm>
              <a:prstGeom prst="bentConnector3">
                <a:avLst>
                  <a:gd name="adj1" fmla="val -9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27798251-15DA-4C2C-8576-455239ABB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DD3841D8-0E81-4E6A-BED1-637AD377E5C9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="" xmlns:a16="http://schemas.microsoft.com/office/drawing/2014/main" id="{35CCB2FC-2292-4450-B330-8ED0A14B361E}"/>
                  </a:ext>
                </a:extLst>
              </p:cNvPr>
              <p:cNvSpPr txBox="1"/>
              <p:nvPr/>
            </p:nvSpPr>
            <p:spPr>
              <a:xfrm>
                <a:off x="1004308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4CC23E95-D8AE-493C-9E74-E444029ADD74}"/>
                </a:ext>
              </a:extLst>
            </p:cNvPr>
            <p:cNvGrpSpPr/>
            <p:nvPr/>
          </p:nvGrpSpPr>
          <p:grpSpPr>
            <a:xfrm>
              <a:off x="3659892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8" name="连接符: 肘形 160">
                <a:extLst>
                  <a:ext uri="{FF2B5EF4-FFF2-40B4-BE49-F238E27FC236}">
                    <a16:creationId xmlns="" xmlns:a16="http://schemas.microsoft.com/office/drawing/2014/main" id="{1DC831C1-1664-4B95-AF34-1EF1D1380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1383C4FD-C2BC-43C2-8D9D-E547F16C1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464E75A8-5584-4240-95A6-A87C72D2974E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B94F2805-9619-4F05-A8C4-65FCFD4B0900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520CA01C-CD90-46AC-B179-7A75C23CC9CD}"/>
                </a:ext>
              </a:extLst>
            </p:cNvPr>
            <p:cNvGrpSpPr/>
            <p:nvPr/>
          </p:nvGrpSpPr>
          <p:grpSpPr>
            <a:xfrm>
              <a:off x="6490935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4" name="连接符: 肘形 167">
                <a:extLst>
                  <a:ext uri="{FF2B5EF4-FFF2-40B4-BE49-F238E27FC236}">
                    <a16:creationId xmlns="" xmlns:a16="http://schemas.microsoft.com/office/drawing/2014/main" id="{906DEBDF-245E-4F6B-88E4-4DBB2E7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="" xmlns:a16="http://schemas.microsoft.com/office/drawing/2014/main" id="{0F132400-5C1F-485A-9DE0-0A4DD28A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21CA87FC-3D2D-4CC3-9B3B-863704CDB5A1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5D566C51-26A1-411A-8614-331889855BA1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99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5317646B-9A4E-4E49-9654-21BB0CFD8592}"/>
                </a:ext>
              </a:extLst>
            </p:cNvPr>
            <p:cNvSpPr txBox="1"/>
            <p:nvPr/>
          </p:nvSpPr>
          <p:spPr>
            <a:xfrm>
              <a:off x="1834037" y="296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1292184-63BC-4B34-B229-71D43693491D}"/>
                </a:ext>
              </a:extLst>
            </p:cNvPr>
            <p:cNvSpPr txBox="1"/>
            <p:nvPr/>
          </p:nvSpPr>
          <p:spPr>
            <a:xfrm>
              <a:off x="4307371" y="29492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77113AC1-429D-4F66-80BD-E1F764B604CB}"/>
                </a:ext>
              </a:extLst>
            </p:cNvPr>
            <p:cNvSpPr txBox="1"/>
            <p:nvPr/>
          </p:nvSpPr>
          <p:spPr>
            <a:xfrm>
              <a:off x="7163446" y="2968669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="" xmlns:a16="http://schemas.microsoft.com/office/drawing/2014/main" id="{CBA39408-F005-48F5-9910-596ED30EB834}"/>
                </a:ext>
              </a:extLst>
            </p:cNvPr>
            <p:cNvCxnSpPr/>
            <p:nvPr/>
          </p:nvCxnSpPr>
          <p:spPr>
            <a:xfrm flipH="1">
              <a:off x="4269950" y="6191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CF8C2F35-C251-4C0D-B6D9-6BD3DB9F3418}"/>
                </a:ext>
              </a:extLst>
            </p:cNvPr>
            <p:cNvGrpSpPr/>
            <p:nvPr/>
          </p:nvGrpSpPr>
          <p:grpSpPr>
            <a:xfrm>
              <a:off x="5981608" y="160436"/>
              <a:ext cx="2486117" cy="542774"/>
              <a:chOff x="5981608" y="160436"/>
              <a:chExt cx="2486117" cy="542774"/>
            </a:xfrm>
          </p:grpSpPr>
          <p:cxnSp>
            <p:nvCxnSpPr>
              <p:cNvPr id="21" name="连接符: 肘形 175">
                <a:extLst>
                  <a:ext uri="{FF2B5EF4-FFF2-40B4-BE49-F238E27FC236}">
                    <a16:creationId xmlns="" xmlns:a16="http://schemas.microsoft.com/office/drawing/2014/main" id="{6B412A22-B76D-4B08-ACA0-1E8C430ED84E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9F1F62E9-407D-4842-B152-F53204D1AF4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510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="" xmlns:a16="http://schemas.microsoft.com/office/drawing/2014/main" id="{23D95C70-9038-4B4E-ACA8-678EE7F1F62F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2602871D-68A9-40CB-984C-0A9D1781B244}"/>
                </a:ext>
              </a:extLst>
            </p:cNvPr>
            <p:cNvSpPr txBox="1"/>
            <p:nvPr/>
          </p:nvSpPr>
          <p:spPr>
            <a:xfrm>
              <a:off x="5981608" y="14524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）密码反馈模式加密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2" name="流程图: 联系 81"/>
          <p:cNvSpPr/>
          <p:nvPr/>
        </p:nvSpPr>
        <p:spPr bwMode="auto">
          <a:xfrm>
            <a:off x="1971646" y="480704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3" name="流程图: 联系 82"/>
          <p:cNvSpPr/>
          <p:nvPr/>
        </p:nvSpPr>
        <p:spPr bwMode="auto">
          <a:xfrm>
            <a:off x="4426616" y="479893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4" name="流程图: 联系 83"/>
          <p:cNvSpPr/>
          <p:nvPr/>
        </p:nvSpPr>
        <p:spPr bwMode="auto">
          <a:xfrm>
            <a:off x="7259599" y="479856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907931" y="4724599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370781" y="471625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199332" y="4714120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4427" y="3412098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1847" y="3824967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 bwMode="auto">
          <a:xfrm>
            <a:off x="4512156" y="5026409"/>
            <a:ext cx="1277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本框 90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密码反馈模式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DAFCA73-2754-4E6B-A17D-B6EB0BAF26DE}"/>
              </a:ext>
            </a:extLst>
          </p:cNvPr>
          <p:cNvGrpSpPr/>
          <p:nvPr/>
        </p:nvGrpSpPr>
        <p:grpSpPr>
          <a:xfrm>
            <a:off x="1064568" y="2378843"/>
            <a:ext cx="8080803" cy="3096786"/>
            <a:chOff x="998031" y="3760148"/>
            <a:chExt cx="8080803" cy="3096786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06A1A9C1-625E-4D41-B2D0-A5612D4D13A5}"/>
                </a:ext>
              </a:extLst>
            </p:cNvPr>
            <p:cNvGrpSpPr/>
            <p:nvPr/>
          </p:nvGrpSpPr>
          <p:grpSpPr>
            <a:xfrm>
              <a:off x="998031" y="4302922"/>
              <a:ext cx="2195788" cy="2276475"/>
              <a:chOff x="776012" y="1428750"/>
              <a:chExt cx="2195788" cy="2276475"/>
            </a:xfrm>
          </p:grpSpPr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BA2DD193-B441-4954-8592-4E7FF2FE8EB4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ABB44C57-E347-42BE-96B9-529D0C692A1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A102720E-A100-41B3-9809-D41B48B1927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="" xmlns:a16="http://schemas.microsoft.com/office/drawing/2014/main" id="{3A376CE9-FD82-4F4C-8D86-F49A8D0283AA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="" xmlns:a16="http://schemas.microsoft.com/office/drawing/2014/main" id="{1B967434-4C4A-49D6-B1D2-93B0C0CF6DCF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3673E448-FB83-4A92-80FE-499592A1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="" xmlns:a16="http://schemas.microsoft.com/office/drawing/2014/main" id="{E56539B3-FCAA-4C8F-9903-461DF482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="" xmlns:a16="http://schemas.microsoft.com/office/drawing/2014/main" id="{77B5003B-825A-4732-91BC-DDC3419E5890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="" xmlns:a16="http://schemas.microsoft.com/office/drawing/2014/main" id="{1E7AC1AE-114B-49CB-927C-AD4C4196197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="" xmlns:a16="http://schemas.microsoft.com/office/drawing/2014/main" id="{6EAB0506-F45C-4C22-8BED-06C5B042E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63888294-050C-4005-9692-5E880D0F1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="" xmlns:a16="http://schemas.microsoft.com/office/drawing/2014/main" id="{2A141318-5558-4FB8-9E24-9D7B31D1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="" xmlns:a16="http://schemas.microsoft.com/office/drawing/2014/main" id="{95057445-CF32-44A3-9B0E-FFE7CF8AB2C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="" xmlns:a16="http://schemas.microsoft.com/office/drawing/2014/main" id="{CB47A90B-63DB-408B-8401-DAD6F103A6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="" xmlns:a16="http://schemas.microsoft.com/office/drawing/2014/main" id="{0376FA7D-CCEE-44BC-ABE5-4FB734313B50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0ACF7BC1-D283-4D26-8658-D920BEB5D7F3}"/>
                </a:ext>
              </a:extLst>
            </p:cNvPr>
            <p:cNvGrpSpPr/>
            <p:nvPr/>
          </p:nvGrpSpPr>
          <p:grpSpPr>
            <a:xfrm>
              <a:off x="3498153" y="4302922"/>
              <a:ext cx="2195788" cy="2276475"/>
              <a:chOff x="776012" y="1428750"/>
              <a:chExt cx="2195788" cy="2276475"/>
            </a:xfrm>
          </p:grpSpPr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812E94D6-C272-4B70-A48B-BDFB52D136F9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FCFCC400-09C0-4255-9376-BFFF39813F7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5403C79B-F324-4B85-95B0-CB8732A66C4D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="" xmlns:a16="http://schemas.microsoft.com/office/drawing/2014/main" id="{1184116D-5CDE-4A5C-B05C-B364A0056406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="" xmlns:a16="http://schemas.microsoft.com/office/drawing/2014/main" id="{BC486FF9-D771-426C-B8F3-73C4171B3769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="" xmlns:a16="http://schemas.microsoft.com/office/drawing/2014/main" id="{7A211BC6-B333-45AA-9312-4AEA9294C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404A7853-4FD7-4C0F-87A0-49D794D5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="" xmlns:a16="http://schemas.microsoft.com/office/drawing/2014/main" id="{8357EB33-983E-466C-B8B3-983D62299BE4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="" xmlns:a16="http://schemas.microsoft.com/office/drawing/2014/main" id="{5C09E562-1DCE-4590-A408-9F8318DA3801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="" xmlns:a16="http://schemas.microsoft.com/office/drawing/2014/main" id="{8C159250-FF1E-48C1-86CB-DD0EA97E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="" xmlns:a16="http://schemas.microsoft.com/office/drawing/2014/main" id="{50174354-7BF0-4D81-8131-90FEC13DB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="" xmlns:a16="http://schemas.microsoft.com/office/drawing/2014/main" id="{04D70C23-E39D-4FB7-BDF6-1E4975BEE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AEF810A2-DB62-46B6-80A7-7AA61AAAFB2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="" xmlns:a16="http://schemas.microsoft.com/office/drawing/2014/main" id="{AB878570-2A7F-4DE8-93DA-E90C017E84CA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="" xmlns:a16="http://schemas.microsoft.com/office/drawing/2014/main" id="{1796614E-F34F-404D-8DC7-313FC89650FE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3F85340F-6A93-4B4B-978F-301CDAE585E4}"/>
                </a:ext>
              </a:extLst>
            </p:cNvPr>
            <p:cNvGrpSpPr/>
            <p:nvPr/>
          </p:nvGrpSpPr>
          <p:grpSpPr>
            <a:xfrm>
              <a:off x="6391649" y="4302922"/>
              <a:ext cx="2195788" cy="2276475"/>
              <a:chOff x="776012" y="1428750"/>
              <a:chExt cx="2195788" cy="2276475"/>
            </a:xfrm>
          </p:grpSpPr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36E2166A-AA9A-47D0-926E-5F1CFBD489F1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5FE34EBA-0157-47E3-AA40-0A26DEEA5DC8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CD7A3F3E-0D07-43B3-AEEF-E2242CF22D02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EC1BDE41-5373-4C9D-ACFB-DF3617842819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="" xmlns:a16="http://schemas.microsoft.com/office/drawing/2014/main" id="{F3D70EAF-2632-42FA-8BAB-5A2DEA53256C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C07257F7-4B4D-4DA0-9B49-E41963FE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="" xmlns:a16="http://schemas.microsoft.com/office/drawing/2014/main" id="{678881C8-1200-4CB9-9146-582E3357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="" xmlns:a16="http://schemas.microsoft.com/office/drawing/2014/main" id="{A21462BE-4B79-4C5E-845D-2F821F1C4367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774259B7-7E8E-45DA-8F70-DC2749BB4F66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="" xmlns:a16="http://schemas.microsoft.com/office/drawing/2014/main" id="{8D374568-4208-4369-A995-A91E15BD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73EBAC79-8AB2-4000-AA4F-C65F0FFFD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2A5BE07B-7ECC-4C97-A43E-A6F1F6281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="" xmlns:a16="http://schemas.microsoft.com/office/drawing/2014/main" id="{37C45203-D3EF-4317-87EE-C0C5FBD2B905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83A35752-ECEF-4697-84B0-E730465B2B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="" xmlns:a16="http://schemas.microsoft.com/office/drawing/2014/main" id="{4C021F0C-26D2-463B-96AA-2BDF80F5921A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780F1C1-F246-4CFB-B487-93620A745B59}"/>
                </a:ext>
              </a:extLst>
            </p:cNvPr>
            <p:cNvSpPr txBox="1"/>
            <p:nvPr/>
          </p:nvSpPr>
          <p:spPr>
            <a:xfrm>
              <a:off x="5935302" y="49765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92CF01D3-7ED7-4E8C-AE5D-033B63DF1DDE}"/>
                </a:ext>
              </a:extLst>
            </p:cNvPr>
            <p:cNvCxnSpPr/>
            <p:nvPr/>
          </p:nvCxnSpPr>
          <p:spPr>
            <a:xfrm flipH="1">
              <a:off x="4244128" y="42005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AFD7079B-2D9A-492C-A6EB-76FE2D23FCE0}"/>
                </a:ext>
              </a:extLst>
            </p:cNvPr>
            <p:cNvGrpSpPr/>
            <p:nvPr/>
          </p:nvGrpSpPr>
          <p:grpSpPr>
            <a:xfrm>
              <a:off x="5920387" y="3760148"/>
              <a:ext cx="2486117" cy="542774"/>
              <a:chOff x="5981608" y="160436"/>
              <a:chExt cx="2486117" cy="542774"/>
            </a:xfrm>
          </p:grpSpPr>
          <p:cxnSp>
            <p:nvCxnSpPr>
              <p:cNvPr id="36" name="连接符: 肘形 187">
                <a:extLst>
                  <a:ext uri="{FF2B5EF4-FFF2-40B4-BE49-F238E27FC236}">
                    <a16:creationId xmlns="" xmlns:a16="http://schemas.microsoft.com/office/drawing/2014/main" id="{74D7E7A0-1B5E-4FD4-ADDE-D57A0515E13B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8664D7CB-5732-4F4C-AD65-9834134A122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510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="" xmlns:a16="http://schemas.microsoft.com/office/drawing/2014/main" id="{20400397-79E8-4E23-A994-01D03C2454A6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B1C262BC-380D-4194-8F4D-0495D7ED974A}"/>
                </a:ext>
              </a:extLst>
            </p:cNvPr>
            <p:cNvSpPr txBox="1"/>
            <p:nvPr/>
          </p:nvSpPr>
          <p:spPr>
            <a:xfrm>
              <a:off x="3413108" y="544740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连接符: 肘形 198">
              <a:extLst>
                <a:ext uri="{FF2B5EF4-FFF2-40B4-BE49-F238E27FC236}">
                  <a16:creationId xmlns="" xmlns:a16="http://schemas.microsoft.com/office/drawing/2014/main" id="{80C7C5C7-E6E5-4A13-A4DC-7F8596D23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327" y="4302922"/>
              <a:ext cx="1980000" cy="1764000"/>
            </a:xfrm>
            <a:prstGeom prst="bentConnector4">
              <a:avLst>
                <a:gd name="adj1" fmla="val -40"/>
                <a:gd name="adj2" fmla="val 111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221A8B2-0E86-4AB7-AD9C-2CF55D61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931" y="5573021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56D84D6B-0A63-48A5-9903-E58E44228765}"/>
                </a:ext>
              </a:extLst>
            </p:cNvPr>
            <p:cNvGrpSpPr/>
            <p:nvPr/>
          </p:nvGrpSpPr>
          <p:grpSpPr>
            <a:xfrm>
              <a:off x="1941945" y="5928583"/>
              <a:ext cx="1613071" cy="479064"/>
              <a:chOff x="1845648" y="6129344"/>
              <a:chExt cx="1613071" cy="479064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4011E08B-0FBC-43DE-899E-DE143B5677DE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="" xmlns:a16="http://schemas.microsoft.com/office/drawing/2014/main" id="{DEDB9D9F-1774-467B-8192-5C76FD9ABD90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1845648" y="6446783"/>
                <a:ext cx="1248869" cy="7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1A181C35-E216-46FE-A0DE-FD139C951420}"/>
                  </a:ext>
                </a:extLst>
              </p:cNvPr>
              <p:cNvSpPr txBox="1"/>
              <p:nvPr/>
            </p:nvSpPr>
            <p:spPr>
              <a:xfrm>
                <a:off x="3094517" y="630063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7A9986D9-72B8-4ED0-B6D0-037B28F0E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041779EA-3AED-4369-820F-FB7CE5B67882}"/>
                </a:ext>
              </a:extLst>
            </p:cNvPr>
            <p:cNvGrpSpPr/>
            <p:nvPr/>
          </p:nvGrpSpPr>
          <p:grpSpPr>
            <a:xfrm>
              <a:off x="4433549" y="5919194"/>
              <a:ext cx="1712188" cy="475353"/>
              <a:chOff x="1831740" y="6129344"/>
              <a:chExt cx="1712188" cy="47535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EEC44571-287E-4287-9D6A-E70E9D5E17FF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="" xmlns:a16="http://schemas.microsoft.com/office/drawing/2014/main" id="{E1CF5315-1037-4156-BBC7-0F49404656B0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F4679AE7-6903-4A54-93AE-D3E5A8933022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7AD9445C-BDD8-4022-A71C-2AF763123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E6D6FA7C-8762-4FF7-B47B-49C267422DDC}"/>
                </a:ext>
              </a:extLst>
            </p:cNvPr>
            <p:cNvGrpSpPr/>
            <p:nvPr/>
          </p:nvGrpSpPr>
          <p:grpSpPr>
            <a:xfrm>
              <a:off x="7320158" y="5928583"/>
              <a:ext cx="1758676" cy="475353"/>
              <a:chOff x="1831740" y="6129344"/>
              <a:chExt cx="1758676" cy="475353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847E769E-70C9-4687-B8B3-FD719F6C4EA6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="" xmlns:a16="http://schemas.microsoft.com/office/drawing/2014/main" id="{2F507100-1C2D-4C99-8A2B-4E066EE189E6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26A175FF-BAEF-41FB-BDE3-3256B676475C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410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B6ECD911-ECF2-4E78-915D-7C3D78500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88CB0AC0-8A15-48B5-85DC-F82654470DFA}"/>
                </a:ext>
              </a:extLst>
            </p:cNvPr>
            <p:cNvSpPr txBox="1"/>
            <p:nvPr/>
          </p:nvSpPr>
          <p:spPr>
            <a:xfrm>
              <a:off x="1666337" y="652899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3802F514-66DB-432D-937E-551FFCA14846}"/>
                </a:ext>
              </a:extLst>
            </p:cNvPr>
            <p:cNvSpPr txBox="1"/>
            <p:nvPr/>
          </p:nvSpPr>
          <p:spPr>
            <a:xfrm>
              <a:off x="4174836" y="652899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376BFE25-1AE8-4F7E-82EB-29542EA89245}"/>
                </a:ext>
              </a:extLst>
            </p:cNvPr>
            <p:cNvSpPr txBox="1"/>
            <p:nvPr/>
          </p:nvSpPr>
          <p:spPr>
            <a:xfrm>
              <a:off x="7089481" y="654915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22C586DC-5759-45A4-8779-70B77D373B50}"/>
              </a:ext>
            </a:extLst>
          </p:cNvPr>
          <p:cNvSpPr txBox="1"/>
          <p:nvPr/>
        </p:nvSpPr>
        <p:spPr>
          <a:xfrm>
            <a:off x="4073880" y="540280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）密码反馈模式解密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5" name="流程图: 联系 84"/>
          <p:cNvSpPr/>
          <p:nvPr/>
        </p:nvSpPr>
        <p:spPr bwMode="auto">
          <a:xfrm>
            <a:off x="1814564" y="477629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流程图: 联系 85"/>
          <p:cNvSpPr/>
          <p:nvPr/>
        </p:nvSpPr>
        <p:spPr bwMode="auto">
          <a:xfrm>
            <a:off x="4317178" y="477500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流程图: 联系 86"/>
          <p:cNvSpPr/>
          <p:nvPr/>
        </p:nvSpPr>
        <p:spPr bwMode="auto">
          <a:xfrm>
            <a:off x="7201229" y="477500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55430" y="469383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253290" y="470059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153646" y="468452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stCxn id="30" idx="0"/>
          </p:cNvCxnSpPr>
          <p:nvPr/>
        </p:nvCxnSpPr>
        <p:spPr bwMode="auto">
          <a:xfrm flipV="1">
            <a:off x="6030173" y="4191716"/>
            <a:ext cx="0" cy="513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endCxn id="88" idx="2"/>
          </p:cNvCxnSpPr>
          <p:nvPr/>
        </p:nvCxnSpPr>
        <p:spPr bwMode="auto">
          <a:xfrm flipV="1">
            <a:off x="1898275" y="5032392"/>
            <a:ext cx="356254" cy="6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2091306" y="2592588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输出反馈模式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1633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什么是输出反馈模式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输出反馈模式类似于密码反馈模式，主要区别在于反馈</a:t>
            </a:r>
            <a:r>
              <a:rPr lang="zh-CN" altLang="en-US" sz="2800" dirty="0">
                <a:latin typeface="+mn-ea"/>
              </a:rPr>
              <a:t>的内容</a:t>
            </a:r>
            <a:r>
              <a:rPr lang="zh-CN" altLang="en-US" sz="2800" dirty="0" smtClean="0">
                <a:latin typeface="+mn-ea"/>
              </a:rPr>
              <a:t>是加密器输出的随机数</a:t>
            </a:r>
            <a:r>
              <a:rPr lang="zh-CN" altLang="en-US" sz="2800" dirty="0">
                <a:latin typeface="+mn-ea"/>
              </a:rPr>
              <a:t>，而不是</a:t>
            </a:r>
            <a:r>
              <a:rPr lang="zh-CN" altLang="en-US" sz="2800" dirty="0" smtClean="0">
                <a:latin typeface="+mn-ea"/>
              </a:rPr>
              <a:t>密文，因此不</a:t>
            </a:r>
            <a:r>
              <a:rPr lang="zh-CN" altLang="en-US" sz="2800" dirty="0">
                <a:latin typeface="+mn-ea"/>
              </a:rPr>
              <a:t>具有错误传播</a:t>
            </a:r>
            <a:r>
              <a:rPr lang="zh-CN" altLang="en-US" sz="2800" dirty="0" smtClean="0">
                <a:latin typeface="+mn-ea"/>
              </a:rPr>
              <a:t>特性。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lvl="1" algn="ct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加密</a:t>
            </a:r>
            <a:r>
              <a:rPr lang="zh-CN" altLang="en-US" b="1" dirty="0" smtClean="0">
                <a:latin typeface="+mn-ea"/>
                <a:ea typeface="+mn-ea"/>
              </a:rPr>
              <a:t>： 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AU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  <a:ea typeface="+mn-ea"/>
              </a:rPr>
              <a:t>         </a:t>
            </a:r>
            <a:r>
              <a:rPr lang="zh-CN" altLang="en-US" sz="800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解密：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AU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</a:rPr>
              <a:t>其中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的最高有效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zh-CN" altLang="en-US" sz="2800" dirty="0">
                <a:latin typeface="+mn-ea"/>
              </a:rPr>
              <a:t>是初始</a:t>
            </a:r>
            <a:r>
              <a:rPr lang="zh-CN" altLang="en-US" sz="2800" dirty="0" smtClean="0">
                <a:latin typeface="+mn-ea"/>
              </a:rPr>
              <a:t>向量需要保密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并随着加密一直更新（</a:t>
            </a:r>
            <a:r>
              <a:rPr lang="en-AU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+mn-ea"/>
              </a:rPr>
              <a:t>）。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1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输出反馈模式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7163D4C-798F-4047-8D63-044F0B3E8DB6}"/>
              </a:ext>
            </a:extLst>
          </p:cNvPr>
          <p:cNvGrpSpPr/>
          <p:nvPr/>
        </p:nvGrpSpPr>
        <p:grpSpPr>
          <a:xfrm>
            <a:off x="1042342" y="2368940"/>
            <a:ext cx="7655074" cy="3116010"/>
            <a:chOff x="1004308" y="160436"/>
            <a:chExt cx="7655074" cy="3116010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24BD4F2F-038B-47EF-9430-6B6340A42B27}"/>
                </a:ext>
              </a:extLst>
            </p:cNvPr>
            <p:cNvGrpSpPr/>
            <p:nvPr/>
          </p:nvGrpSpPr>
          <p:grpSpPr>
            <a:xfrm>
              <a:off x="3627033" y="703210"/>
              <a:ext cx="2195788" cy="2276475"/>
              <a:chOff x="776012" y="1428750"/>
              <a:chExt cx="2195788" cy="2276475"/>
            </a:xfrm>
          </p:grpSpPr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80A71886-85E0-41DE-B6C6-318184ED496F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CDA92E24-445A-4AB2-996C-5FF5E76E5273}"/>
                  </a:ext>
                </a:extLst>
              </p:cNvPr>
              <p:cNvSpPr/>
              <p:nvPr/>
            </p:nvSpPr>
            <p:spPr>
              <a:xfrm>
                <a:off x="1547809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56FF4EFC-5429-4033-A11C-550ACA5E080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="" xmlns:a16="http://schemas.microsoft.com/office/drawing/2014/main" id="{2869E37D-6DD0-4304-BC58-ABE06115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4B3DB0ED-F09F-450D-9D78-A6A85234E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="" xmlns:a16="http://schemas.microsoft.com/office/drawing/2014/main" id="{3C3F2452-B781-4B25-82F5-31E41CAFC49F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1100133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16557530-9C9A-47E5-896D-72E89E7287BA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="" xmlns:a16="http://schemas.microsoft.com/office/drawing/2014/main" id="{E68F4C1E-F2DD-49AA-BE91-66FAD59E5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1978816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="" xmlns:a16="http://schemas.microsoft.com/office/drawing/2014/main" id="{412CC191-8300-41FB-99F3-3CB1FB39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2384598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E81E2F52-D883-4D27-B4D9-42C4A4480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="" xmlns:a16="http://schemas.microsoft.com/office/drawing/2014/main" id="{EDE942B8-2FF3-4A2C-BB7A-539837BF12D8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="" xmlns:a16="http://schemas.microsoft.com/office/drawing/2014/main" id="{C61DBAA5-7439-4159-BF8E-EA0E22BA70D4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="" xmlns:a16="http://schemas.microsoft.com/office/drawing/2014/main" id="{B3FC4221-05E9-42C6-9EF8-CB04734C507B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4924B095-EF92-424B-8F45-11B1273AA6F4}"/>
                </a:ext>
              </a:extLst>
            </p:cNvPr>
            <p:cNvGrpSpPr/>
            <p:nvPr/>
          </p:nvGrpSpPr>
          <p:grpSpPr>
            <a:xfrm>
              <a:off x="6463594" y="703210"/>
              <a:ext cx="2195788" cy="2276475"/>
              <a:chOff x="776012" y="1428750"/>
              <a:chExt cx="2195788" cy="2276475"/>
            </a:xfrm>
          </p:grpSpPr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349283FF-9DD6-4104-82EA-6D46213B06DE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AEBAC84A-43C9-4DF3-BBD1-8976BD8528CD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="" xmlns:a16="http://schemas.microsoft.com/office/drawing/2014/main" id="{5A5FBEB9-1B15-4346-922C-1DB6A176892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="" xmlns:a16="http://schemas.microsoft.com/office/drawing/2014/main" id="{1EC4F8FE-24F1-4AA9-AD5E-CF70CE75BBC1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="" xmlns:a16="http://schemas.microsoft.com/office/drawing/2014/main" id="{78DF75E0-816A-493C-B483-AEF31C82D49C}"/>
                  </a:ext>
                </a:extLst>
              </p:cNvPr>
              <p:cNvCxnSpPr>
                <a:cxnSpLocks/>
                <a:stCxn id="56" idx="2"/>
                <a:endCxn id="57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30DD205C-C353-4F97-B14F-4E56DA98E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="" xmlns:a16="http://schemas.microsoft.com/office/drawing/2014/main" id="{F0B83C7B-DDF5-46DF-A395-AA8C4F4FE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="" xmlns:a16="http://schemas.microsoft.com/office/drawing/2014/main" id="{385610CA-350A-462C-A027-93E53FE455B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="" xmlns:a16="http://schemas.microsoft.com/office/drawing/2014/main" id="{088C268C-F794-4FC8-9158-703D6ED8385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="" xmlns:a16="http://schemas.microsoft.com/office/drawing/2014/main" id="{EEB1EECA-92AA-47BB-9114-CF15955C7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="" xmlns:a16="http://schemas.microsoft.com/office/drawing/2014/main" id="{AE8AF601-4D38-46C1-8D54-F42CF9C8E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="" xmlns:a16="http://schemas.microsoft.com/office/drawing/2014/main" id="{9F74CF3E-F1C5-4379-86CE-E8AAFB31C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="" xmlns:a16="http://schemas.microsoft.com/office/drawing/2014/main" id="{041A66AC-EFFE-4CB3-8073-D463EBAB40A9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="" xmlns:a16="http://schemas.microsoft.com/office/drawing/2014/main" id="{F7A96951-7C55-410D-83DF-B3B607F49600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="" xmlns:a16="http://schemas.microsoft.com/office/drawing/2014/main" id="{32D0F8FE-0C1C-478C-951F-586F589106C6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D3D7279-38A7-405B-9E92-C773075488D6}"/>
                </a:ext>
              </a:extLst>
            </p:cNvPr>
            <p:cNvGrpSpPr/>
            <p:nvPr/>
          </p:nvGrpSpPr>
          <p:grpSpPr>
            <a:xfrm>
              <a:off x="1164814" y="1150882"/>
              <a:ext cx="2195783" cy="1835052"/>
              <a:chOff x="776012" y="1870173"/>
              <a:chExt cx="2195783" cy="1835052"/>
            </a:xfrm>
          </p:grpSpPr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F8F2F8EB-E266-4206-9E28-01490C396856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83773226-F530-4DC1-9802-A8CF35D0990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="" xmlns:a16="http://schemas.microsoft.com/office/drawing/2014/main" id="{089228C6-A770-4755-B556-952D82CAB89A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76450" y="1931031"/>
                <a:ext cx="1" cy="202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AEC4331A-3335-4AC2-AC0D-51BC51393C32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="" xmlns:a16="http://schemas.microsoft.com/office/drawing/2014/main" id="{B6809EBD-0F99-4051-80C8-78638D7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="" xmlns:a16="http://schemas.microsoft.com/office/drawing/2014/main" id="{AEA45B16-9FBA-438E-9FD8-3839C2FD8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="" xmlns:a16="http://schemas.microsoft.com/office/drawing/2014/main" id="{B9F0798B-8421-4E43-B78F-F4DAA074DB5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="" xmlns:a16="http://schemas.microsoft.com/office/drawing/2014/main" id="{37F42B9E-3B6F-4120-9A26-569BE041029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9ED57152-38CE-4107-BD90-C8E73EBCA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56B2DE3B-109E-461E-B0F9-C9D85FF42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="" xmlns:a16="http://schemas.microsoft.com/office/drawing/2014/main" id="{DBB52E6B-C55D-4F90-A752-ECA7091DF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8C9E6CFF-5849-4845-B66C-EE81A4B22826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="" xmlns:a16="http://schemas.microsoft.com/office/drawing/2014/main" id="{C4C71512-9C8D-435C-AB92-E08801118BA6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="" xmlns:a16="http://schemas.microsoft.com/office/drawing/2014/main" id="{C4F333F8-EFE4-42A2-B20F-0BF546AD335F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BA3D04DE-2A9B-496A-808E-34011AE8D3D5}"/>
                </a:ext>
              </a:extLst>
            </p:cNvPr>
            <p:cNvGrpSpPr/>
            <p:nvPr/>
          </p:nvGrpSpPr>
          <p:grpSpPr>
            <a:xfrm>
              <a:off x="2008126" y="374136"/>
              <a:ext cx="2702678" cy="2067385"/>
              <a:chOff x="2008126" y="374136"/>
              <a:chExt cx="2702678" cy="2067385"/>
            </a:xfrm>
          </p:grpSpPr>
          <p:cxnSp>
            <p:nvCxnSpPr>
              <p:cNvPr id="38" name="连接符: 肘形 125">
                <a:extLst>
                  <a:ext uri="{FF2B5EF4-FFF2-40B4-BE49-F238E27FC236}">
                    <a16:creationId xmlns="" xmlns:a16="http://schemas.microsoft.com/office/drawing/2014/main" id="{7BAD7788-E383-4A31-9DAC-3D26AA40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0938" y="374136"/>
                <a:ext cx="2109866" cy="2058144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3F91B4B0-0320-4829-9903-A6E24E2CF11B}"/>
                  </a:ext>
                </a:extLst>
              </p:cNvPr>
              <p:cNvCxnSpPr/>
              <p:nvPr/>
            </p:nvCxnSpPr>
            <p:spPr>
              <a:xfrm flipH="1">
                <a:off x="2008126" y="2441521"/>
                <a:ext cx="585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096835AC-15D2-4A7B-BF44-83C3FEB27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497" y="2372624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C85148E1-9FF9-4825-A2AE-4B5D1F14E716}"/>
                </a:ext>
              </a:extLst>
            </p:cNvPr>
            <p:cNvSpPr txBox="1"/>
            <p:nvPr/>
          </p:nvSpPr>
          <p:spPr>
            <a:xfrm>
              <a:off x="2499528" y="2300616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07EE2196-367B-425C-A04D-ADD4C21E15E7}"/>
                </a:ext>
              </a:extLst>
            </p:cNvPr>
            <p:cNvGrpSpPr/>
            <p:nvPr/>
          </p:nvGrpSpPr>
          <p:grpSpPr>
            <a:xfrm>
              <a:off x="1004308" y="2052856"/>
              <a:ext cx="908493" cy="652090"/>
              <a:chOff x="1004308" y="2052856"/>
              <a:chExt cx="908493" cy="652090"/>
            </a:xfrm>
          </p:grpSpPr>
          <p:cxnSp>
            <p:nvCxnSpPr>
              <p:cNvPr id="34" name="连接符: 肘形 152">
                <a:extLst>
                  <a:ext uri="{FF2B5EF4-FFF2-40B4-BE49-F238E27FC236}">
                    <a16:creationId xmlns="" xmlns:a16="http://schemas.microsoft.com/office/drawing/2014/main" id="{776D3375-C64F-41F8-81C3-14883C629345}"/>
                  </a:ext>
                </a:extLst>
              </p:cNvPr>
              <p:cNvCxnSpPr/>
              <p:nvPr/>
            </p:nvCxnSpPr>
            <p:spPr>
              <a:xfrm>
                <a:off x="1164814" y="2389134"/>
                <a:ext cx="747987" cy="263425"/>
              </a:xfrm>
              <a:prstGeom prst="bentConnector3">
                <a:avLst>
                  <a:gd name="adj1" fmla="val -9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27798251-15DA-4C2C-8576-455239ABB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DD3841D8-0E81-4E6A-BED1-637AD377E5C9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35CCB2FC-2292-4450-B330-8ED0A14B361E}"/>
                  </a:ext>
                </a:extLst>
              </p:cNvPr>
              <p:cNvSpPr txBox="1"/>
              <p:nvPr/>
            </p:nvSpPr>
            <p:spPr>
              <a:xfrm>
                <a:off x="1004308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CC23E95-D8AE-493C-9E74-E444029ADD74}"/>
                </a:ext>
              </a:extLst>
            </p:cNvPr>
            <p:cNvGrpSpPr/>
            <p:nvPr/>
          </p:nvGrpSpPr>
          <p:grpSpPr>
            <a:xfrm>
              <a:off x="3659892" y="2052856"/>
              <a:ext cx="718631" cy="652090"/>
              <a:chOff x="1194170" y="2052856"/>
              <a:chExt cx="718631" cy="652090"/>
            </a:xfrm>
          </p:grpSpPr>
          <p:cxnSp>
            <p:nvCxnSpPr>
              <p:cNvPr id="30" name="连接符: 肘形 160">
                <a:extLst>
                  <a:ext uri="{FF2B5EF4-FFF2-40B4-BE49-F238E27FC236}">
                    <a16:creationId xmlns="" xmlns:a16="http://schemas.microsoft.com/office/drawing/2014/main" id="{1DC831C1-1664-4B95-AF34-1EF1D1380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1383C4FD-C2BC-43C2-8D9D-E547F16C1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464E75A8-5584-4240-95A6-A87C72D2974E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B94F2805-9619-4F05-A8C4-65FCFD4B0900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520CA01C-CD90-46AC-B179-7A75C23CC9CD}"/>
                </a:ext>
              </a:extLst>
            </p:cNvPr>
            <p:cNvGrpSpPr/>
            <p:nvPr/>
          </p:nvGrpSpPr>
          <p:grpSpPr>
            <a:xfrm>
              <a:off x="6490935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6" name="连接符: 肘形 167">
                <a:extLst>
                  <a:ext uri="{FF2B5EF4-FFF2-40B4-BE49-F238E27FC236}">
                    <a16:creationId xmlns="" xmlns:a16="http://schemas.microsoft.com/office/drawing/2014/main" id="{906DEBDF-245E-4F6B-88E4-4DBB2E7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0F132400-5C1F-485A-9DE0-0A4DD28A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21CA87FC-3D2D-4CC3-9B3B-863704CDB5A1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5D566C51-26A1-411A-8614-331889855BA1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99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5317646B-9A4E-4E49-9654-21BB0CFD8592}"/>
                </a:ext>
              </a:extLst>
            </p:cNvPr>
            <p:cNvSpPr txBox="1"/>
            <p:nvPr/>
          </p:nvSpPr>
          <p:spPr>
            <a:xfrm>
              <a:off x="1834037" y="296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B1292184-63BC-4B34-B229-71D43693491D}"/>
                </a:ext>
              </a:extLst>
            </p:cNvPr>
            <p:cNvSpPr txBox="1"/>
            <p:nvPr/>
          </p:nvSpPr>
          <p:spPr>
            <a:xfrm>
              <a:off x="4307371" y="29492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77113AC1-429D-4F66-80BD-E1F764B604CB}"/>
                </a:ext>
              </a:extLst>
            </p:cNvPr>
            <p:cNvSpPr txBox="1"/>
            <p:nvPr/>
          </p:nvSpPr>
          <p:spPr>
            <a:xfrm>
              <a:off x="7163446" y="2968669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BA39408-F005-48F5-9910-596ED30EB834}"/>
                </a:ext>
              </a:extLst>
            </p:cNvPr>
            <p:cNvCxnSpPr/>
            <p:nvPr/>
          </p:nvCxnSpPr>
          <p:spPr>
            <a:xfrm flipH="1">
              <a:off x="4269950" y="6191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CF8C2F35-C251-4C0D-B6D9-6BD3DB9F3418}"/>
                </a:ext>
              </a:extLst>
            </p:cNvPr>
            <p:cNvGrpSpPr/>
            <p:nvPr/>
          </p:nvGrpSpPr>
          <p:grpSpPr>
            <a:xfrm>
              <a:off x="5981608" y="160436"/>
              <a:ext cx="2486117" cy="542774"/>
              <a:chOff x="5981608" y="160436"/>
              <a:chExt cx="2486117" cy="542774"/>
            </a:xfrm>
          </p:grpSpPr>
          <p:cxnSp>
            <p:nvCxnSpPr>
              <p:cNvPr id="23" name="连接符: 肘形 175">
                <a:extLst>
                  <a:ext uri="{FF2B5EF4-FFF2-40B4-BE49-F238E27FC236}">
                    <a16:creationId xmlns="" xmlns:a16="http://schemas.microsoft.com/office/drawing/2014/main" id="{6B412A22-B76D-4B08-ACA0-1E8C430ED84E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9F1F62E9-407D-4842-B152-F53204D1AF4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510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="" xmlns:a16="http://schemas.microsoft.com/office/drawing/2014/main" id="{23D95C70-9038-4B4E-ACA8-678EE7F1F62F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2602871D-68A9-40CB-984C-0A9D1781B244}"/>
                </a:ext>
              </a:extLst>
            </p:cNvPr>
            <p:cNvSpPr txBox="1"/>
            <p:nvPr/>
          </p:nvSpPr>
          <p:spPr>
            <a:xfrm>
              <a:off x="5981608" y="14524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）输出反馈模式加密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4" name="流程图: 联系 83"/>
          <p:cNvSpPr/>
          <p:nvPr/>
        </p:nvSpPr>
        <p:spPr bwMode="auto">
          <a:xfrm>
            <a:off x="1971646" y="480704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流程图: 联系 84"/>
          <p:cNvSpPr/>
          <p:nvPr/>
        </p:nvSpPr>
        <p:spPr bwMode="auto">
          <a:xfrm>
            <a:off x="4426616" y="479893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流程图: 联系 85"/>
          <p:cNvSpPr/>
          <p:nvPr/>
        </p:nvSpPr>
        <p:spPr bwMode="auto">
          <a:xfrm>
            <a:off x="7259599" y="479856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07931" y="4724599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70781" y="471625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199332" y="4714120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4427" y="3412098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1847" y="3824967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 bwMode="auto">
          <a:xfrm>
            <a:off x="4514723" y="4663008"/>
            <a:ext cx="1277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2288704" y="263691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4748838" y="2582640"/>
            <a:ext cx="5770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/>
          <p:nvPr/>
        </p:nvCxnSpPr>
        <p:spPr bwMode="auto">
          <a:xfrm>
            <a:off x="5325865" y="2582640"/>
            <a:ext cx="0" cy="329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BA2DD193-B441-4954-8592-4E7FF2FE8EB4}"/>
              </a:ext>
            </a:extLst>
          </p:cNvPr>
          <p:cNvSpPr/>
          <p:nvPr/>
        </p:nvSpPr>
        <p:spPr>
          <a:xfrm>
            <a:off x="1541664" y="2963662"/>
            <a:ext cx="1790700" cy="4953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移位寄存器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比特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 </a:t>
            </a:r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</a:p>
        </p:txBody>
      </p:sp>
    </p:spTree>
    <p:extLst>
      <p:ext uri="{BB962C8B-B14F-4D97-AF65-F5344CB8AC3E}">
        <p14:creationId xmlns:p14="http://schemas.microsoft.com/office/powerpoint/2010/main" val="981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输出反馈模式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pSp>
        <p:nvGrpSpPr>
          <p:cNvPr id="93" name="组合 92">
            <a:extLst>
              <a:ext uri="{FF2B5EF4-FFF2-40B4-BE49-F238E27FC236}">
                <a16:creationId xmlns="" xmlns:a16="http://schemas.microsoft.com/office/drawing/2014/main" id="{9DAFCA73-2754-4E6B-A17D-B6EB0BAF26DE}"/>
              </a:ext>
            </a:extLst>
          </p:cNvPr>
          <p:cNvGrpSpPr/>
          <p:nvPr/>
        </p:nvGrpSpPr>
        <p:grpSpPr>
          <a:xfrm>
            <a:off x="1136576" y="2420888"/>
            <a:ext cx="8080803" cy="3096786"/>
            <a:chOff x="998031" y="3760148"/>
            <a:chExt cx="8080803" cy="3096786"/>
          </a:xfrm>
        </p:grpSpPr>
        <p:grpSp>
          <p:nvGrpSpPr>
            <p:cNvPr id="94" name="组合 93">
              <a:extLst>
                <a:ext uri="{FF2B5EF4-FFF2-40B4-BE49-F238E27FC236}">
                  <a16:creationId xmlns="" xmlns:a16="http://schemas.microsoft.com/office/drawing/2014/main" id="{06A1A9C1-625E-4D41-B2D0-A5612D4D13A5}"/>
                </a:ext>
              </a:extLst>
            </p:cNvPr>
            <p:cNvGrpSpPr/>
            <p:nvPr/>
          </p:nvGrpSpPr>
          <p:grpSpPr>
            <a:xfrm>
              <a:off x="998031" y="4302922"/>
              <a:ext cx="2195788" cy="2276475"/>
              <a:chOff x="776012" y="1428750"/>
              <a:chExt cx="2195788" cy="2276475"/>
            </a:xfrm>
          </p:grpSpPr>
          <p:sp>
            <p:nvSpPr>
              <p:cNvPr id="154" name="矩形 153">
                <a:extLst>
                  <a:ext uri="{FF2B5EF4-FFF2-40B4-BE49-F238E27FC236}">
                    <a16:creationId xmlns="" xmlns:a16="http://schemas.microsoft.com/office/drawing/2014/main" id="{BA2DD193-B441-4954-8592-4E7FF2FE8EB4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="" xmlns:a16="http://schemas.microsoft.com/office/drawing/2014/main" id="{ABB44C57-E347-42BE-96B9-529D0C692A1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="" xmlns:a16="http://schemas.microsoft.com/office/drawing/2014/main" id="{A102720E-A100-41B3-9809-D41B48B1927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="" xmlns:a16="http://schemas.microsoft.com/office/drawing/2014/main" id="{3A376CE9-FD82-4F4C-8D86-F49A8D0283AA}"/>
                  </a:ext>
                </a:extLst>
              </p:cNvPr>
              <p:cNvCxnSpPr>
                <a:cxnSpLocks/>
                <a:stCxn id="154" idx="2"/>
                <a:endCxn id="15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="" xmlns:a16="http://schemas.microsoft.com/office/drawing/2014/main" id="{1B967434-4C4A-49D6-B1D2-93B0C0CF6DCF}"/>
                  </a:ext>
                </a:extLst>
              </p:cNvPr>
              <p:cNvCxnSpPr>
                <a:cxnSpLocks/>
                <a:stCxn id="155" idx="2"/>
                <a:endCxn id="15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="" xmlns:a16="http://schemas.microsoft.com/office/drawing/2014/main" id="{3673E448-FB83-4A92-80FE-499592A1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="" xmlns:a16="http://schemas.microsoft.com/office/drawing/2014/main" id="{E56539B3-FCAA-4C8F-9903-461DF482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>
                <a:extLst>
                  <a:ext uri="{FF2B5EF4-FFF2-40B4-BE49-F238E27FC236}">
                    <a16:creationId xmlns="" xmlns:a16="http://schemas.microsoft.com/office/drawing/2014/main" id="{77B5003B-825A-4732-91BC-DDC3419E5890}"/>
                  </a:ext>
                </a:extLst>
              </p:cNvPr>
              <p:cNvCxnSpPr>
                <a:cxnSpLocks/>
                <a:endCxn id="15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本框 161">
                <a:extLst>
                  <a:ext uri="{FF2B5EF4-FFF2-40B4-BE49-F238E27FC236}">
                    <a16:creationId xmlns="" xmlns:a16="http://schemas.microsoft.com/office/drawing/2014/main" id="{1E7AC1AE-114B-49CB-927C-AD4C4196197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直接连接符 162">
                <a:extLst>
                  <a:ext uri="{FF2B5EF4-FFF2-40B4-BE49-F238E27FC236}">
                    <a16:creationId xmlns="" xmlns:a16="http://schemas.microsoft.com/office/drawing/2014/main" id="{6EAB0506-F45C-4C22-8BED-06C5B042E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="" xmlns:a16="http://schemas.microsoft.com/office/drawing/2014/main" id="{63888294-050C-4005-9692-5E880D0F1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="" xmlns:a16="http://schemas.microsoft.com/office/drawing/2014/main" id="{2A141318-5558-4FB8-9E24-9D7B31D1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>
                <a:extLst>
                  <a:ext uri="{FF2B5EF4-FFF2-40B4-BE49-F238E27FC236}">
                    <a16:creationId xmlns="" xmlns:a16="http://schemas.microsoft.com/office/drawing/2014/main" id="{95057445-CF32-44A3-9B0E-FFE7CF8AB2C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="" xmlns:a16="http://schemas.microsoft.com/office/drawing/2014/main" id="{CB47A90B-63DB-408B-8401-DAD6F103A6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="" xmlns:a16="http://schemas.microsoft.com/office/drawing/2014/main" id="{0376FA7D-CCEE-44BC-ABE5-4FB734313B50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="" xmlns:a16="http://schemas.microsoft.com/office/drawing/2014/main" id="{0ACF7BC1-D283-4D26-8658-D920BEB5D7F3}"/>
                </a:ext>
              </a:extLst>
            </p:cNvPr>
            <p:cNvGrpSpPr/>
            <p:nvPr/>
          </p:nvGrpSpPr>
          <p:grpSpPr>
            <a:xfrm>
              <a:off x="3498153" y="4302922"/>
              <a:ext cx="2195788" cy="2276475"/>
              <a:chOff x="776012" y="1428750"/>
              <a:chExt cx="2195788" cy="2276475"/>
            </a:xfrm>
          </p:grpSpPr>
          <p:sp>
            <p:nvSpPr>
              <p:cNvPr id="139" name="矩形 138">
                <a:extLst>
                  <a:ext uri="{FF2B5EF4-FFF2-40B4-BE49-F238E27FC236}">
                    <a16:creationId xmlns="" xmlns:a16="http://schemas.microsoft.com/office/drawing/2014/main" id="{812E94D6-C272-4B70-A48B-BDFB52D136F9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="" xmlns:a16="http://schemas.microsoft.com/office/drawing/2014/main" id="{FCFCC400-09C0-4255-9376-BFFF39813F7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="" xmlns:a16="http://schemas.microsoft.com/office/drawing/2014/main" id="{5403C79B-F324-4B85-95B0-CB8732A66C4D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="" xmlns:a16="http://schemas.microsoft.com/office/drawing/2014/main" id="{1184116D-5CDE-4A5C-B05C-B364A0056406}"/>
                  </a:ext>
                </a:extLst>
              </p:cNvPr>
              <p:cNvCxnSpPr>
                <a:cxnSpLocks/>
                <a:stCxn id="139" idx="2"/>
                <a:endCxn id="14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="" xmlns:a16="http://schemas.microsoft.com/office/drawing/2014/main" id="{BC486FF9-D771-426C-B8F3-73C4171B3769}"/>
                  </a:ext>
                </a:extLst>
              </p:cNvPr>
              <p:cNvCxnSpPr>
                <a:cxnSpLocks/>
                <a:stCxn id="140" idx="2"/>
                <a:endCxn id="14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="" xmlns:a16="http://schemas.microsoft.com/office/drawing/2014/main" id="{7A211BC6-B333-45AA-9312-4AEA9294C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="" xmlns:a16="http://schemas.microsoft.com/office/drawing/2014/main" id="{404A7853-4FD7-4C0F-87A0-49D794D5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="" xmlns:a16="http://schemas.microsoft.com/office/drawing/2014/main" id="{8357EB33-983E-466C-B8B3-983D62299BE4}"/>
                  </a:ext>
                </a:extLst>
              </p:cNvPr>
              <p:cNvCxnSpPr>
                <a:cxnSpLocks/>
                <a:endCxn id="14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="" xmlns:a16="http://schemas.microsoft.com/office/drawing/2014/main" id="{5C09E562-1DCE-4590-A408-9F8318DA3801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="" xmlns:a16="http://schemas.microsoft.com/office/drawing/2014/main" id="{8C159250-FF1E-48C1-86CB-DD0EA97E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="" xmlns:a16="http://schemas.microsoft.com/office/drawing/2014/main" id="{50174354-7BF0-4D81-8131-90FEC13DB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="" xmlns:a16="http://schemas.microsoft.com/office/drawing/2014/main" id="{04D70C23-E39D-4FB7-BDF6-1E4975BEE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="" xmlns:a16="http://schemas.microsoft.com/office/drawing/2014/main" id="{AEF810A2-DB62-46B6-80A7-7AA61AAAFB2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="" xmlns:a16="http://schemas.microsoft.com/office/drawing/2014/main" id="{AB878570-2A7F-4DE8-93DA-E90C017E84CA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="" xmlns:a16="http://schemas.microsoft.com/office/drawing/2014/main" id="{1796614E-F34F-404D-8DC7-313FC89650FE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="" xmlns:a16="http://schemas.microsoft.com/office/drawing/2014/main" id="{3F85340F-6A93-4B4B-978F-301CDAE585E4}"/>
                </a:ext>
              </a:extLst>
            </p:cNvPr>
            <p:cNvGrpSpPr/>
            <p:nvPr/>
          </p:nvGrpSpPr>
          <p:grpSpPr>
            <a:xfrm>
              <a:off x="6391649" y="4302922"/>
              <a:ext cx="2195788" cy="2276475"/>
              <a:chOff x="776012" y="1428750"/>
              <a:chExt cx="2195788" cy="2276475"/>
            </a:xfrm>
          </p:grpSpPr>
          <p:sp>
            <p:nvSpPr>
              <p:cNvPr id="124" name="矩形 123">
                <a:extLst>
                  <a:ext uri="{FF2B5EF4-FFF2-40B4-BE49-F238E27FC236}">
                    <a16:creationId xmlns="" xmlns:a16="http://schemas.microsoft.com/office/drawing/2014/main" id="{36E2166A-AA9A-47D0-926E-5F1CFBD489F1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="" xmlns:a16="http://schemas.microsoft.com/office/drawing/2014/main" id="{5FE34EBA-0157-47E3-AA40-0A26DEEA5DC8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="" xmlns:a16="http://schemas.microsoft.com/office/drawing/2014/main" id="{CD7A3F3E-0D07-43B3-AEEF-E2242CF22D02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="" xmlns:a16="http://schemas.microsoft.com/office/drawing/2014/main" id="{EC1BDE41-5373-4C9D-ACFB-DF3617842819}"/>
                  </a:ext>
                </a:extLst>
              </p:cNvPr>
              <p:cNvCxnSpPr>
                <a:cxnSpLocks/>
                <a:stCxn id="124" idx="2"/>
                <a:endCxn id="12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="" xmlns:a16="http://schemas.microsoft.com/office/drawing/2014/main" id="{F3D70EAF-2632-42FA-8BAB-5A2DEA53256C}"/>
                  </a:ext>
                </a:extLst>
              </p:cNvPr>
              <p:cNvCxnSpPr>
                <a:cxnSpLocks/>
                <a:stCxn id="125" idx="2"/>
                <a:endCxn id="12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="" xmlns:a16="http://schemas.microsoft.com/office/drawing/2014/main" id="{C07257F7-4B4D-4DA0-9B49-E41963FE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="" xmlns:a16="http://schemas.microsoft.com/office/drawing/2014/main" id="{678881C8-1200-4CB9-9146-582E3357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="" xmlns:a16="http://schemas.microsoft.com/office/drawing/2014/main" id="{A21462BE-4B79-4C5E-845D-2F821F1C4367}"/>
                  </a:ext>
                </a:extLst>
              </p:cNvPr>
              <p:cNvCxnSpPr>
                <a:cxnSpLocks/>
                <a:endCxn id="12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>
                <a:extLst>
                  <a:ext uri="{FF2B5EF4-FFF2-40B4-BE49-F238E27FC236}">
                    <a16:creationId xmlns="" xmlns:a16="http://schemas.microsoft.com/office/drawing/2014/main" id="{774259B7-7E8E-45DA-8F70-DC2749BB4F66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="" xmlns:a16="http://schemas.microsoft.com/office/drawing/2014/main" id="{8D374568-4208-4369-A995-A91E15BD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="" xmlns:a16="http://schemas.microsoft.com/office/drawing/2014/main" id="{73EBAC79-8AB2-4000-AA4F-C65F0FFFD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="" xmlns:a16="http://schemas.microsoft.com/office/drawing/2014/main" id="{2A5BE07B-7ECC-4C97-A43E-A6F1F6281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135">
                <a:extLst>
                  <a:ext uri="{FF2B5EF4-FFF2-40B4-BE49-F238E27FC236}">
                    <a16:creationId xmlns="" xmlns:a16="http://schemas.microsoft.com/office/drawing/2014/main" id="{37C45203-D3EF-4317-87EE-C0C5FBD2B905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83A35752-ECEF-4697-84B0-E730465B2B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="" xmlns:a16="http://schemas.microsoft.com/office/drawing/2014/main" id="{4C021F0C-26D2-463B-96AA-2BDF80F5921A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C780F1C1-F246-4CFB-B487-93620A745B59}"/>
                </a:ext>
              </a:extLst>
            </p:cNvPr>
            <p:cNvSpPr txBox="1"/>
            <p:nvPr/>
          </p:nvSpPr>
          <p:spPr>
            <a:xfrm>
              <a:off x="5935302" y="49765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="" xmlns:a16="http://schemas.microsoft.com/office/drawing/2014/main" id="{92CF01D3-7ED7-4E8C-AE5D-033B63DF1DDE}"/>
                </a:ext>
              </a:extLst>
            </p:cNvPr>
            <p:cNvCxnSpPr/>
            <p:nvPr/>
          </p:nvCxnSpPr>
          <p:spPr>
            <a:xfrm flipH="1">
              <a:off x="4244128" y="42005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="" xmlns:a16="http://schemas.microsoft.com/office/drawing/2014/main" id="{AFD7079B-2D9A-492C-A6EB-76FE2D23FCE0}"/>
                </a:ext>
              </a:extLst>
            </p:cNvPr>
            <p:cNvGrpSpPr/>
            <p:nvPr/>
          </p:nvGrpSpPr>
          <p:grpSpPr>
            <a:xfrm>
              <a:off x="5920387" y="3760148"/>
              <a:ext cx="2486117" cy="542774"/>
              <a:chOff x="5981608" y="160436"/>
              <a:chExt cx="2486117" cy="542774"/>
            </a:xfrm>
          </p:grpSpPr>
          <p:cxnSp>
            <p:nvCxnSpPr>
              <p:cNvPr id="121" name="连接符: 肘形 187">
                <a:extLst>
                  <a:ext uri="{FF2B5EF4-FFF2-40B4-BE49-F238E27FC236}">
                    <a16:creationId xmlns="" xmlns:a16="http://schemas.microsoft.com/office/drawing/2014/main" id="{74D7E7A0-1B5E-4FD4-ADDE-D57A0515E13B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="" xmlns:a16="http://schemas.microsoft.com/office/drawing/2014/main" id="{8664D7CB-5732-4F4C-AD65-9834134A122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510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="" xmlns:a16="http://schemas.microsoft.com/office/drawing/2014/main" id="{20400397-79E8-4E23-A994-01D03C2454A6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>
              <a:extLst>
                <a:ext uri="{FF2B5EF4-FFF2-40B4-BE49-F238E27FC236}">
                  <a16:creationId xmlns="" xmlns:a16="http://schemas.microsoft.com/office/drawing/2014/main" id="{B1C262BC-380D-4194-8F4D-0495D7ED974A}"/>
                </a:ext>
              </a:extLst>
            </p:cNvPr>
            <p:cNvSpPr txBox="1"/>
            <p:nvPr/>
          </p:nvSpPr>
          <p:spPr>
            <a:xfrm>
              <a:off x="3413108" y="544740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连接符: 肘形 198">
              <a:extLst>
                <a:ext uri="{FF2B5EF4-FFF2-40B4-BE49-F238E27FC236}">
                  <a16:creationId xmlns="" xmlns:a16="http://schemas.microsoft.com/office/drawing/2014/main" id="{80C7C5C7-E6E5-4A13-A4DC-7F8596D23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327" y="4302922"/>
              <a:ext cx="1980000" cy="1764000"/>
            </a:xfrm>
            <a:prstGeom prst="bentConnector4">
              <a:avLst>
                <a:gd name="adj1" fmla="val -40"/>
                <a:gd name="adj2" fmla="val 111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="" xmlns:a16="http://schemas.microsoft.com/office/drawing/2014/main" id="{B221A8B2-0E86-4AB7-AD9C-2CF55D61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931" y="5573021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>
              <a:extLst>
                <a:ext uri="{FF2B5EF4-FFF2-40B4-BE49-F238E27FC236}">
                  <a16:creationId xmlns="" xmlns:a16="http://schemas.microsoft.com/office/drawing/2014/main" id="{56D84D6B-0A63-48A5-9903-E58E44228765}"/>
                </a:ext>
              </a:extLst>
            </p:cNvPr>
            <p:cNvGrpSpPr/>
            <p:nvPr/>
          </p:nvGrpSpPr>
          <p:grpSpPr>
            <a:xfrm>
              <a:off x="1941945" y="5928583"/>
              <a:ext cx="1613071" cy="479064"/>
              <a:chOff x="1845648" y="6129344"/>
              <a:chExt cx="1613071" cy="479064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="" xmlns:a16="http://schemas.microsoft.com/office/drawing/2014/main" id="{4011E08B-0FBC-43DE-899E-DE143B5677DE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="" xmlns:a16="http://schemas.microsoft.com/office/drawing/2014/main" id="{DEDB9D9F-1774-467B-8192-5C76FD9ABD90}"/>
                  </a:ext>
                </a:extLst>
              </p:cNvPr>
              <p:cNvCxnSpPr>
                <a:cxnSpLocks/>
                <a:stCxn id="119" idx="1"/>
              </p:cNvCxnSpPr>
              <p:nvPr/>
            </p:nvCxnSpPr>
            <p:spPr>
              <a:xfrm flipH="1" flipV="1">
                <a:off x="1845648" y="6446783"/>
                <a:ext cx="1248869" cy="7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="" xmlns:a16="http://schemas.microsoft.com/office/drawing/2014/main" id="{1A181C35-E216-46FE-A0DE-FD139C951420}"/>
                  </a:ext>
                </a:extLst>
              </p:cNvPr>
              <p:cNvSpPr txBox="1"/>
              <p:nvPr/>
            </p:nvSpPr>
            <p:spPr>
              <a:xfrm>
                <a:off x="3094517" y="630063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="" xmlns:a16="http://schemas.microsoft.com/office/drawing/2014/main" id="{7A9986D9-72B8-4ED0-B6D0-037B28F0E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="" xmlns:a16="http://schemas.microsoft.com/office/drawing/2014/main" id="{041779EA-3AED-4369-820F-FB7CE5B67882}"/>
                </a:ext>
              </a:extLst>
            </p:cNvPr>
            <p:cNvGrpSpPr/>
            <p:nvPr/>
          </p:nvGrpSpPr>
          <p:grpSpPr>
            <a:xfrm>
              <a:off x="4433549" y="5919194"/>
              <a:ext cx="1712188" cy="475353"/>
              <a:chOff x="1831740" y="6129344"/>
              <a:chExt cx="1712188" cy="47535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="" xmlns:a16="http://schemas.microsoft.com/office/drawing/2014/main" id="{EEC44571-287E-4287-9D6A-E70E9D5E17FF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="" xmlns:a16="http://schemas.microsoft.com/office/drawing/2014/main" id="{E1CF5315-1037-4156-BBC7-0F49404656B0}"/>
                  </a:ext>
                </a:extLst>
              </p:cNvPr>
              <p:cNvCxnSpPr>
                <a:cxnSpLocks/>
                <a:stCxn id="115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="" xmlns:a16="http://schemas.microsoft.com/office/drawing/2014/main" id="{F4679AE7-6903-4A54-93AE-D3E5A8933022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6" name="直接连接符 115">
                <a:extLst>
                  <a:ext uri="{FF2B5EF4-FFF2-40B4-BE49-F238E27FC236}">
                    <a16:creationId xmlns="" xmlns:a16="http://schemas.microsoft.com/office/drawing/2014/main" id="{7AD9445C-BDD8-4022-A71C-2AF763123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>
              <a:extLst>
                <a:ext uri="{FF2B5EF4-FFF2-40B4-BE49-F238E27FC236}">
                  <a16:creationId xmlns="" xmlns:a16="http://schemas.microsoft.com/office/drawing/2014/main" id="{E6D6FA7C-8762-4FF7-B47B-49C267422DDC}"/>
                </a:ext>
              </a:extLst>
            </p:cNvPr>
            <p:cNvGrpSpPr/>
            <p:nvPr/>
          </p:nvGrpSpPr>
          <p:grpSpPr>
            <a:xfrm>
              <a:off x="7320158" y="5928583"/>
              <a:ext cx="1758676" cy="475353"/>
              <a:chOff x="1831740" y="6129344"/>
              <a:chExt cx="1758676" cy="475353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="" xmlns:a16="http://schemas.microsoft.com/office/drawing/2014/main" id="{847E769E-70C9-4687-B8B3-FD719F6C4EA6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直接箭头连接符 109">
                <a:extLst>
                  <a:ext uri="{FF2B5EF4-FFF2-40B4-BE49-F238E27FC236}">
                    <a16:creationId xmlns="" xmlns:a16="http://schemas.microsoft.com/office/drawing/2014/main" id="{2F507100-1C2D-4C99-8A2B-4E066EE189E6}"/>
                  </a:ext>
                </a:extLst>
              </p:cNvPr>
              <p:cNvCxnSpPr>
                <a:cxnSpLocks/>
                <a:stCxn id="111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="" xmlns:a16="http://schemas.microsoft.com/office/drawing/2014/main" id="{26A175FF-BAEF-41FB-BDE3-3256B676475C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410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="" xmlns:a16="http://schemas.microsoft.com/office/drawing/2014/main" id="{B6ECD911-ECF2-4E78-915D-7C3D78500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>
              <a:extLst>
                <a:ext uri="{FF2B5EF4-FFF2-40B4-BE49-F238E27FC236}">
                  <a16:creationId xmlns="" xmlns:a16="http://schemas.microsoft.com/office/drawing/2014/main" id="{88CB0AC0-8A15-48B5-85DC-F82654470DFA}"/>
                </a:ext>
              </a:extLst>
            </p:cNvPr>
            <p:cNvSpPr txBox="1"/>
            <p:nvPr/>
          </p:nvSpPr>
          <p:spPr>
            <a:xfrm>
              <a:off x="1666337" y="652899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="" xmlns:a16="http://schemas.microsoft.com/office/drawing/2014/main" id="{3802F514-66DB-432D-937E-551FFCA14846}"/>
                </a:ext>
              </a:extLst>
            </p:cNvPr>
            <p:cNvSpPr txBox="1"/>
            <p:nvPr/>
          </p:nvSpPr>
          <p:spPr>
            <a:xfrm>
              <a:off x="4174836" y="652899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="" xmlns:a16="http://schemas.microsoft.com/office/drawing/2014/main" id="{376BFE25-1AE8-4F7E-82EB-29542EA89245}"/>
                </a:ext>
              </a:extLst>
            </p:cNvPr>
            <p:cNvSpPr txBox="1"/>
            <p:nvPr/>
          </p:nvSpPr>
          <p:spPr>
            <a:xfrm>
              <a:off x="7089481" y="654915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9" name="流程图: 联系 168"/>
          <p:cNvSpPr/>
          <p:nvPr/>
        </p:nvSpPr>
        <p:spPr bwMode="auto">
          <a:xfrm>
            <a:off x="1886572" y="4818341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0" name="流程图: 联系 169"/>
          <p:cNvSpPr/>
          <p:nvPr/>
        </p:nvSpPr>
        <p:spPr bwMode="auto">
          <a:xfrm>
            <a:off x="4389186" y="481705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1" name="流程图: 联系 170"/>
          <p:cNvSpPr/>
          <p:nvPr/>
        </p:nvSpPr>
        <p:spPr bwMode="auto">
          <a:xfrm>
            <a:off x="7273237" y="481705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1827438" y="473588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325298" y="474263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225654" y="472657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箭头连接符 174"/>
          <p:cNvCxnSpPr/>
          <p:nvPr/>
        </p:nvCxnSpPr>
        <p:spPr bwMode="auto">
          <a:xfrm flipV="1">
            <a:off x="6102181" y="4077073"/>
            <a:ext cx="0" cy="572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文本框 176"/>
          <p:cNvSpPr txBox="1"/>
          <p:nvPr/>
        </p:nvSpPr>
        <p:spPr>
          <a:xfrm>
            <a:off x="2163314" y="2634633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=""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）输出反馈模式解密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970283" y="4721594"/>
            <a:ext cx="1529589" cy="3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接连接符 183"/>
          <p:cNvCxnSpPr/>
          <p:nvPr/>
        </p:nvCxnSpPr>
        <p:spPr bwMode="auto">
          <a:xfrm>
            <a:off x="4470405" y="4649586"/>
            <a:ext cx="1631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15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什么是计数器模式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计算器模式在</a:t>
            </a:r>
            <a:r>
              <a:rPr lang="en-US" altLang="zh-CN" sz="2800" dirty="0" smtClean="0">
                <a:latin typeface="+mn-ea"/>
              </a:rPr>
              <a:t>ATM</a:t>
            </a:r>
            <a:r>
              <a:rPr lang="zh-CN" altLang="en-US" sz="2800" dirty="0" smtClean="0">
                <a:latin typeface="+mn-ea"/>
              </a:rPr>
              <a:t>（异步传输模式）网络安全和</a:t>
            </a:r>
            <a:r>
              <a:rPr lang="en-US" altLang="zh-CN" sz="2800" dirty="0" err="1" smtClean="0">
                <a:latin typeface="+mn-ea"/>
              </a:rPr>
              <a:t>IPSec</a:t>
            </a:r>
            <a:r>
              <a:rPr lang="zh-CN" altLang="en-US" sz="2800" dirty="0" smtClean="0">
                <a:latin typeface="+mn-ea"/>
              </a:rPr>
              <a:t>早有应用。类似于密码反馈模式，</a:t>
            </a:r>
            <a:r>
              <a:rPr lang="zh-CN" altLang="en-US" sz="2800" dirty="0">
                <a:latin typeface="+mn-ea"/>
              </a:rPr>
              <a:t>但不是</a:t>
            </a:r>
            <a:r>
              <a:rPr lang="zh-CN" altLang="en-US" sz="2800" dirty="0" smtClean="0">
                <a:latin typeface="+mn-ea"/>
              </a:rPr>
              <a:t>加密反馈值，而是加密</a:t>
            </a:r>
            <a:r>
              <a:rPr lang="zh-CN" altLang="en-US" sz="2800" dirty="0">
                <a:latin typeface="+mn-ea"/>
              </a:rPr>
              <a:t>每个计数</a:t>
            </a:r>
            <a:r>
              <a:rPr lang="zh-CN" altLang="en-US" sz="2800" dirty="0" smtClean="0">
                <a:latin typeface="+mn-ea"/>
              </a:rPr>
              <a:t>值，然后再对明文分组进行异或操作。每个</a:t>
            </a:r>
            <a:r>
              <a:rPr lang="zh-CN" altLang="en-US" sz="2800" dirty="0">
                <a:latin typeface="+mn-ea"/>
              </a:rPr>
              <a:t>明文</a:t>
            </a:r>
            <a:r>
              <a:rPr lang="zh-CN" altLang="en-US" sz="2800" dirty="0" smtClean="0">
                <a:latin typeface="+mn-ea"/>
              </a:rPr>
              <a:t>分组必须</a:t>
            </a:r>
            <a:r>
              <a:rPr lang="zh-CN" altLang="en-US" sz="2800" dirty="0">
                <a:latin typeface="+mn-ea"/>
              </a:rPr>
              <a:t>有不同的密钥和计数</a:t>
            </a:r>
            <a:r>
              <a:rPr lang="zh-CN" altLang="en-US" sz="2800" dirty="0" smtClean="0">
                <a:latin typeface="+mn-ea"/>
              </a:rPr>
              <a:t>值，而且从不</a:t>
            </a:r>
            <a:r>
              <a:rPr lang="zh-CN" altLang="en-US" sz="2800" dirty="0">
                <a:latin typeface="+mn-ea"/>
              </a:rPr>
              <a:t>重复</a:t>
            </a:r>
            <a:r>
              <a:rPr lang="zh-CN" altLang="en-US" sz="2800" dirty="0" smtClean="0">
                <a:latin typeface="+mn-ea"/>
              </a:rPr>
              <a:t>使用。</a:t>
            </a:r>
            <a:endParaRPr lang="en-US" altLang="zh-CN" sz="2800" dirty="0" smtClean="0">
              <a:latin typeface="+mn-ea"/>
            </a:endParaRPr>
          </a:p>
          <a:p>
            <a:pPr lvl="1" algn="ctr" eaLnBrk="1" hangingPunct="1"/>
            <a:r>
              <a:rPr lang="zh-CN" altLang="en-US" b="1" dirty="0">
                <a:latin typeface="+mn-ea"/>
                <a:ea typeface="+mn-ea"/>
              </a:rPr>
              <a:t>加密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algn="ctr" eaLnBrk="1" hangingPunct="1"/>
            <a:r>
              <a:rPr lang="zh-CN" altLang="en-US" b="1" dirty="0" smtClean="0">
                <a:latin typeface="+mn-ea"/>
                <a:ea typeface="+mn-ea"/>
              </a:rPr>
              <a:t>解密：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A81B5572-E59F-455F-B7B6-E90E417D4994}"/>
              </a:ext>
            </a:extLst>
          </p:cNvPr>
          <p:cNvGrpSpPr/>
          <p:nvPr/>
        </p:nvGrpSpPr>
        <p:grpSpPr>
          <a:xfrm>
            <a:off x="992560" y="2746801"/>
            <a:ext cx="8086725" cy="2364582"/>
            <a:chOff x="1552575" y="485775"/>
            <a:chExt cx="8086725" cy="2364582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665FE654-06B2-498C-A280-2C9289B21913}"/>
                </a:ext>
              </a:extLst>
            </p:cNvPr>
            <p:cNvSpPr/>
            <p:nvPr/>
          </p:nvSpPr>
          <p:spPr>
            <a:xfrm>
              <a:off x="1552575" y="485775"/>
              <a:ext cx="8086725" cy="13239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7A58D306-95A5-4453-9DF9-9ABFAE2E5DCE}"/>
                </a:ext>
              </a:extLst>
            </p:cNvPr>
            <p:cNvGrpSpPr/>
            <p:nvPr/>
          </p:nvGrpSpPr>
          <p:grpSpPr>
            <a:xfrm>
              <a:off x="1552575" y="723900"/>
              <a:ext cx="1790700" cy="2126457"/>
              <a:chOff x="1552575" y="723900"/>
              <a:chExt cx="1790700" cy="2126457"/>
            </a:xfrm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78DC370F-5B47-4095-ADC1-C7EFBBE9DE68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4A815850-126A-4156-A523-9B92B26E7C00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2F384468-B360-48A4-84D8-D40D772BCDBB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FE8FFF28-104B-40B7-B8EE-E80BCD7E98C2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7" name="连接符: 肘形 10">
                <a:extLst>
                  <a:ext uri="{FF2B5EF4-FFF2-40B4-BE49-F238E27FC236}">
                    <a16:creationId xmlns="" xmlns:a16="http://schemas.microsoft.com/office/drawing/2014/main" id="{A2B05801-8FDF-4F77-A845-460DABD060EC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="" xmlns:a16="http://schemas.microsoft.com/office/drawing/2014/main" id="{B6A47749-8719-468A-AFBF-E505B73C56F7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="" xmlns:a16="http://schemas.microsoft.com/office/drawing/2014/main" id="{19085D46-9AFE-4D2F-876F-0C933517A412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239F92C2-3220-4E15-BEFA-50A9E5BBAA24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1" name="连接符: 肘形 25">
                <a:extLst>
                  <a:ext uri="{FF2B5EF4-FFF2-40B4-BE49-F238E27FC236}">
                    <a16:creationId xmlns="" xmlns:a16="http://schemas.microsoft.com/office/drawing/2014/main" id="{AA0D7AB6-8607-4A6A-8817-D236198D33A1}"/>
                  </a:ext>
                </a:extLst>
              </p:cNvPr>
              <p:cNvCxnSpPr>
                <a:stCxn id="40" idx="2"/>
                <a:endCxn id="3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1409D339-5D82-4B56-B6BE-430DB944BBD0}"/>
                  </a:ext>
                </a:extLst>
              </p:cNvPr>
              <p:cNvCxnSpPr>
                <a:stCxn id="33" idx="2"/>
                <a:endCxn id="3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75361EF-BEDA-4E85-8F36-C4665DEAEFF6}"/>
                </a:ext>
              </a:extLst>
            </p:cNvPr>
            <p:cNvGrpSpPr/>
            <p:nvPr/>
          </p:nvGrpSpPr>
          <p:grpSpPr>
            <a:xfrm>
              <a:off x="4493416" y="723900"/>
              <a:ext cx="1790700" cy="2126457"/>
              <a:chOff x="1552575" y="723900"/>
              <a:chExt cx="1790700" cy="2126457"/>
            </a:xfrm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6737838A-ACC7-40C1-ABC7-3070F6A12820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E91E6D08-1317-48C0-A057-E79DE2C2D5C8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A35767AD-B04A-4307-9A48-458F09A3001E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AF8A27A8-50C2-4AAD-BAD7-B373FAD589AF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" name="连接符: 肘形 35">
                <a:extLst>
                  <a:ext uri="{FF2B5EF4-FFF2-40B4-BE49-F238E27FC236}">
                    <a16:creationId xmlns="" xmlns:a16="http://schemas.microsoft.com/office/drawing/2014/main" id="{4E14DD30-E659-4556-A536-B26FEE2E7FD3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="" xmlns:a16="http://schemas.microsoft.com/office/drawing/2014/main" id="{40529DB6-5329-4718-8BFF-D9B5ADBD920F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="" xmlns:a16="http://schemas.microsoft.com/office/drawing/2014/main" id="{EAD6579A-514E-405E-B252-9C1634619630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35D4CEB0-9270-423C-A6C6-F240B03B05EA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" name="连接符: 肘形 39">
                <a:extLst>
                  <a:ext uri="{FF2B5EF4-FFF2-40B4-BE49-F238E27FC236}">
                    <a16:creationId xmlns="" xmlns:a16="http://schemas.microsoft.com/office/drawing/2014/main" id="{139C39C9-1C19-45D4-8277-F129F41B7D20}"/>
                  </a:ext>
                </a:extLst>
              </p:cNvPr>
              <p:cNvCxnSpPr>
                <a:stCxn id="30" idx="2"/>
                <a:endCxn id="2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="" xmlns:a16="http://schemas.microsoft.com/office/drawing/2014/main" id="{3FDC8AD3-D59E-4A30-AEE8-CE23E7897444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0933C5FB-B18A-438C-802F-6B14A05B5026}"/>
                </a:ext>
              </a:extLst>
            </p:cNvPr>
            <p:cNvGrpSpPr/>
            <p:nvPr/>
          </p:nvGrpSpPr>
          <p:grpSpPr>
            <a:xfrm>
              <a:off x="7739061" y="723900"/>
              <a:ext cx="1790700" cy="2126457"/>
              <a:chOff x="1552575" y="723900"/>
              <a:chExt cx="1790700" cy="2126457"/>
            </a:xfrm>
          </p:grpSpPr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C29978E3-3DDF-45E7-BBAE-A7358511C4BE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28478D82-7AED-452C-8793-ACB2BEDED48E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D99B9581-F09F-4139-823A-271FA96607AC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AE5B8EBB-D0E4-4290-8B49-2AC6B6333EDA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连接符: 肘形 47">
                <a:extLst>
                  <a:ext uri="{FF2B5EF4-FFF2-40B4-BE49-F238E27FC236}">
                    <a16:creationId xmlns="" xmlns:a16="http://schemas.microsoft.com/office/drawing/2014/main" id="{513D0316-2A97-410D-BE25-B44EAB52A3B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="" xmlns:a16="http://schemas.microsoft.com/office/drawing/2014/main" id="{E317A493-BE2C-4DBA-8DA5-F1268209F459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="" xmlns:a16="http://schemas.microsoft.com/office/drawing/2014/main" id="{9179578A-64D0-49E9-8C4E-AAEEC67F0549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2F3BFF8D-460C-4832-8966-A7DC3134EABF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1" name="连接符: 肘形 51">
                <a:extLst>
                  <a:ext uri="{FF2B5EF4-FFF2-40B4-BE49-F238E27FC236}">
                    <a16:creationId xmlns="" xmlns:a16="http://schemas.microsoft.com/office/drawing/2014/main" id="{A7D22695-D9C5-4388-BE6E-D9509CABD50E}"/>
                  </a:ext>
                </a:extLst>
              </p:cNvPr>
              <p:cNvCxnSpPr>
                <a:stCxn id="20" idx="2"/>
                <a:endCxn id="1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="" xmlns:a16="http://schemas.microsoft.com/office/drawing/2014/main" id="{8A16A515-1D48-4305-8EE2-837D9E69067A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72F2E419-1AEA-4D08-B9A0-2B7D811B802D}"/>
                </a:ext>
              </a:extLst>
            </p:cNvPr>
            <p:cNvSpPr txBox="1"/>
            <p:nvPr/>
          </p:nvSpPr>
          <p:spPr>
            <a:xfrm>
              <a:off x="6918076" y="12838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86C89EF-D183-4BA2-B2B4-EEEEBAF80181}"/>
              </a:ext>
            </a:extLst>
          </p:cNvPr>
          <p:cNvSpPr txBox="1"/>
          <p:nvPr/>
        </p:nvSpPr>
        <p:spPr>
          <a:xfrm>
            <a:off x="3584848" y="5333146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）计数器模式加密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2066496" y="45089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16789" y="442617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8267276" y="4508741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5013957" y="45089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03275" y="4433915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57812" y="442617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分组密码工作模式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电子密码本模式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密码分组链接模式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密码反馈模式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输出反馈模式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计数器模式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86C89EF-D183-4BA2-B2B4-EEEEBAF80181}"/>
              </a:ext>
            </a:extLst>
          </p:cNvPr>
          <p:cNvSpPr txBox="1"/>
          <p:nvPr/>
        </p:nvSpPr>
        <p:spPr>
          <a:xfrm>
            <a:off x="3584848" y="5333146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）计数器模式解密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2128673" y="454483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5100593" y="45335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8333708" y="4540100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7EF2BD08-B0C0-4E18-8C31-9883D56ADF2D}"/>
              </a:ext>
            </a:extLst>
          </p:cNvPr>
          <p:cNvGrpSpPr/>
          <p:nvPr/>
        </p:nvGrpSpPr>
        <p:grpSpPr>
          <a:xfrm>
            <a:off x="1058992" y="2780928"/>
            <a:ext cx="8086725" cy="2364582"/>
            <a:chOff x="1552575" y="485775"/>
            <a:chExt cx="8086725" cy="2364582"/>
          </a:xfrm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A3B977D7-4399-415B-8E34-518D37742016}"/>
                </a:ext>
              </a:extLst>
            </p:cNvPr>
            <p:cNvSpPr/>
            <p:nvPr/>
          </p:nvSpPr>
          <p:spPr>
            <a:xfrm>
              <a:off x="1552575" y="485775"/>
              <a:ext cx="8086725" cy="13239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874208BB-7EED-49A3-85FF-FAEB5758DDE3}"/>
                </a:ext>
              </a:extLst>
            </p:cNvPr>
            <p:cNvGrpSpPr/>
            <p:nvPr/>
          </p:nvGrpSpPr>
          <p:grpSpPr>
            <a:xfrm>
              <a:off x="1552575" y="723900"/>
              <a:ext cx="1790700" cy="2126457"/>
              <a:chOff x="1552575" y="723900"/>
              <a:chExt cx="1790700" cy="2126457"/>
            </a:xfrm>
          </p:grpSpPr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1575E647-960E-482B-B710-AD87BF6641E2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6006038F-9028-469E-85D7-407E22F7F73B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="" xmlns:a16="http://schemas.microsoft.com/office/drawing/2014/main" id="{DF4E6BC2-1445-43D3-BDE3-ADC9802FCA09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="" xmlns:a16="http://schemas.microsoft.com/office/drawing/2014/main" id="{4C0A3120-8849-4B46-ABD5-8FC22F24C5DB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3" name="连接符: 肘形 88">
                <a:extLst>
                  <a:ext uri="{FF2B5EF4-FFF2-40B4-BE49-F238E27FC236}">
                    <a16:creationId xmlns="" xmlns:a16="http://schemas.microsoft.com/office/drawing/2014/main" id="{6E74766E-EF71-410C-AC13-15DF45748E15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="" xmlns:a16="http://schemas.microsoft.com/office/drawing/2014/main" id="{8FB4A2E3-D3C9-4C09-96DC-A09CF5E9CA3A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="" xmlns:a16="http://schemas.microsoft.com/office/drawing/2014/main" id="{998B20A9-1BFF-4675-8CB3-6BFAF4B060D6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="" xmlns:a16="http://schemas.microsoft.com/office/drawing/2014/main" id="{3EDB3914-CAAD-4139-86CA-3973AC37F5F9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87" name="连接符: 肘形 92">
                <a:extLst>
                  <a:ext uri="{FF2B5EF4-FFF2-40B4-BE49-F238E27FC236}">
                    <a16:creationId xmlns="" xmlns:a16="http://schemas.microsoft.com/office/drawing/2014/main" id="{0F1345A3-1E9F-4E43-97DA-DEA55CD16E46}"/>
                  </a:ext>
                </a:extLst>
              </p:cNvPr>
              <p:cNvCxnSpPr>
                <a:stCxn id="86" idx="2"/>
                <a:endCxn id="8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="" xmlns:a16="http://schemas.microsoft.com/office/drawing/2014/main" id="{3B814CD6-8A9F-461D-A035-2A62412D73F3}"/>
                  </a:ext>
                </a:extLst>
              </p:cNvPr>
              <p:cNvCxnSpPr>
                <a:stCxn id="79" idx="2"/>
                <a:endCxn id="8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5B7F1F0-AF1E-44EA-B3DF-00F505EF5BDF}"/>
                </a:ext>
              </a:extLst>
            </p:cNvPr>
            <p:cNvGrpSpPr/>
            <p:nvPr/>
          </p:nvGrpSpPr>
          <p:grpSpPr>
            <a:xfrm>
              <a:off x="4493416" y="723900"/>
              <a:ext cx="1790700" cy="2126457"/>
              <a:chOff x="1552575" y="723900"/>
              <a:chExt cx="1790700" cy="2126457"/>
            </a:xfrm>
          </p:grpSpPr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2545912E-3C27-4A56-8E00-BC239DA51B91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554196C6-E605-4771-ABB0-8403E17B9B7A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BE85647C-CC47-46D4-9F42-CEC1CD16723C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94CF139B-A26F-4E97-B929-B8C5695A9BC6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3" name="连接符: 肘形 77">
                <a:extLst>
                  <a:ext uri="{FF2B5EF4-FFF2-40B4-BE49-F238E27FC236}">
                    <a16:creationId xmlns="" xmlns:a16="http://schemas.microsoft.com/office/drawing/2014/main" id="{8AFC0B0B-7731-4345-BD89-229D1873FEF8}"/>
                  </a:ext>
                </a:extLst>
              </p:cNvPr>
              <p:cNvCxnSpPr>
                <a:cxnSpLocks/>
                <a:stCxn id="7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B0BAF6C7-9C27-4519-A9F3-A608BCCF6B7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="" xmlns:a16="http://schemas.microsoft.com/office/drawing/2014/main" id="{407B3A0A-753E-4DF5-82D9-A6FF75F98980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2C17A216-882F-4919-BC9D-99C9AD73B90D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7" name="连接符: 肘形 81">
                <a:extLst>
                  <a:ext uri="{FF2B5EF4-FFF2-40B4-BE49-F238E27FC236}">
                    <a16:creationId xmlns="" xmlns:a16="http://schemas.microsoft.com/office/drawing/2014/main" id="{7262E7D7-7EE6-459E-A36D-90D368DB1240}"/>
                  </a:ext>
                </a:extLst>
              </p:cNvPr>
              <p:cNvCxnSpPr>
                <a:stCxn id="76" idx="2"/>
                <a:endCxn id="7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="" xmlns:a16="http://schemas.microsoft.com/office/drawing/2014/main" id="{CD4D30F5-353F-4609-BABF-ECEEE613C91D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="" xmlns:a16="http://schemas.microsoft.com/office/drawing/2014/main" id="{3D5EC6CA-0E39-4F44-9B6E-74B0EA40FE27}"/>
                </a:ext>
              </a:extLst>
            </p:cNvPr>
            <p:cNvGrpSpPr/>
            <p:nvPr/>
          </p:nvGrpSpPr>
          <p:grpSpPr>
            <a:xfrm>
              <a:off x="7739061" y="723900"/>
              <a:ext cx="1790700" cy="2126457"/>
              <a:chOff x="1552575" y="723900"/>
              <a:chExt cx="1790700" cy="2126457"/>
            </a:xfrm>
          </p:grpSpPr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64AB6A27-2642-4FF7-AFA0-E72D618B5295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42F40BBD-CDE5-44AF-9339-83BF1F0C9C6F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="" xmlns:a16="http://schemas.microsoft.com/office/drawing/2014/main" id="{A6274C9E-D02F-4B57-8066-DF44DA4B7400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="" xmlns:a16="http://schemas.microsoft.com/office/drawing/2014/main" id="{7D9E087F-4178-4CFA-A3DF-5940F75D47C6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连接符: 肘形 66">
                <a:extLst>
                  <a:ext uri="{FF2B5EF4-FFF2-40B4-BE49-F238E27FC236}">
                    <a16:creationId xmlns="" xmlns:a16="http://schemas.microsoft.com/office/drawing/2014/main" id="{0EE3AC1B-430F-48B8-BAE8-A47A8521D1F6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="" xmlns:a16="http://schemas.microsoft.com/office/drawing/2014/main" id="{795A2438-679C-415F-B704-F089CC0DEBD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="" xmlns:a16="http://schemas.microsoft.com/office/drawing/2014/main" id="{55F7C7F3-1833-43D2-9A7D-AC135A2A7FBE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A5838653-4A70-43D3-A4F4-0AB65C04FE59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67" name="连接符: 肘形 70">
                <a:extLst>
                  <a:ext uri="{FF2B5EF4-FFF2-40B4-BE49-F238E27FC236}">
                    <a16:creationId xmlns="" xmlns:a16="http://schemas.microsoft.com/office/drawing/2014/main" id="{EFD1EE12-4FD9-48A0-89BD-945B6CD03C1F}"/>
                  </a:ext>
                </a:extLst>
              </p:cNvPr>
              <p:cNvCxnSpPr>
                <a:stCxn id="66" idx="2"/>
                <a:endCxn id="6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="" xmlns:a16="http://schemas.microsoft.com/office/drawing/2014/main" id="{BAF8A585-8004-4503-9C43-E26F24129BE3}"/>
                  </a:ext>
                </a:extLst>
              </p:cNvPr>
              <p:cNvCxnSpPr>
                <a:stCxn id="59" idx="2"/>
                <a:endCxn id="6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B2A7DE28-DE9F-42BC-B692-5BFC297DA451}"/>
                </a:ext>
              </a:extLst>
            </p:cNvPr>
            <p:cNvSpPr txBox="1"/>
            <p:nvPr/>
          </p:nvSpPr>
          <p:spPr>
            <a:xfrm>
              <a:off x="6918076" y="12838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79130" y="4457326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47582" y="446804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75283" y="4460934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6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优点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硬件与软件效率</a:t>
            </a:r>
            <a:r>
              <a:rPr lang="zh-CN" altLang="en-US" sz="2800" dirty="0" smtClean="0">
                <a:latin typeface="+mn-ea"/>
              </a:rPr>
              <a:t>：并行处理</a:t>
            </a:r>
            <a:endParaRPr lang="en-US" altLang="zh-CN" sz="2800" dirty="0" smtClean="0">
              <a:latin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预处理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：处理简单，提高吞吐量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随机访问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：使用随机存取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方式进行处理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可证明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安全</a:t>
            </a:r>
            <a:r>
              <a:rPr lang="zh-CN" altLang="en-US" b="1" dirty="0" smtClean="0">
                <a:latin typeface="+mn-ea"/>
                <a:ea typeface="+mn-ea"/>
              </a:rPr>
              <a:t>：与其它</a:t>
            </a:r>
            <a:r>
              <a:rPr lang="zh-CN" altLang="en-US" b="1" dirty="0">
                <a:latin typeface="+mn-ea"/>
                <a:ea typeface="+mn-ea"/>
              </a:rPr>
              <a:t>模式</a:t>
            </a:r>
            <a:r>
              <a:rPr lang="zh-CN" altLang="en-US" b="1" dirty="0" smtClean="0">
                <a:latin typeface="+mn-ea"/>
                <a:ea typeface="+mn-ea"/>
              </a:rPr>
              <a:t>一样安全</a:t>
            </a:r>
            <a:endParaRPr lang="en-US" altLang="zh-CN" b="1" dirty="0">
              <a:latin typeface="+mn-ea"/>
              <a:ea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简单性</a:t>
            </a:r>
            <a:r>
              <a:rPr lang="zh-CN" altLang="en-US" b="1" dirty="0">
                <a:latin typeface="+mn-ea"/>
                <a:ea typeface="+mn-ea"/>
              </a:rPr>
              <a:t>：只要求实现</a:t>
            </a:r>
            <a:r>
              <a:rPr lang="zh-CN" altLang="en-US" b="1" dirty="0" smtClean="0">
                <a:latin typeface="+mn-ea"/>
                <a:ea typeface="+mn-ea"/>
              </a:rPr>
              <a:t>加密算法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9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分组密码工作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什么是分组密码工作模式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分组密码一次加密一个固定</a:t>
            </a:r>
            <a:r>
              <a:rPr lang="zh-CN" altLang="en-US" dirty="0">
                <a:latin typeface="Times New Roman" panose="02020603050405020304" pitchFamily="18" charset="0"/>
              </a:rPr>
              <a:t>长度</a:t>
            </a:r>
            <a:r>
              <a:rPr lang="zh-CN" altLang="en-US" dirty="0" smtClean="0">
                <a:latin typeface="Times New Roman" panose="02020603050405020304" pitchFamily="18" charset="0"/>
              </a:rPr>
              <a:t>的数据分组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5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500" dirty="0">
                <a:latin typeface="Times New Roman" panose="02020603050405020304" pitchFamily="18" charset="0"/>
              </a:rPr>
              <a:t>采用</a:t>
            </a:r>
            <a:r>
              <a:rPr lang="en-AU" altLang="zh-CN" sz="2500" dirty="0">
                <a:latin typeface="Times New Roman" panose="02020603050405020304" pitchFamily="18" charset="0"/>
              </a:rPr>
              <a:t>56-bit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密钥加密 </a:t>
            </a:r>
            <a:r>
              <a:rPr lang="en-AU" altLang="zh-CN" sz="2500" dirty="0" smtClean="0">
                <a:latin typeface="Times New Roman" panose="02020603050405020304" pitchFamily="18" charset="0"/>
              </a:rPr>
              <a:t>64-bit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明文分组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500" dirty="0" smtClean="0">
                <a:latin typeface="Times New Roman" panose="02020603050405020304" pitchFamily="18" charset="0"/>
              </a:rPr>
              <a:t>3DES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采用</a:t>
            </a:r>
            <a:r>
              <a:rPr lang="en-AU" altLang="zh-CN" sz="2500" dirty="0" smtClean="0">
                <a:latin typeface="Times New Roman" panose="02020603050405020304" pitchFamily="18" charset="0"/>
              </a:rPr>
              <a:t>168-bit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密钥加密 </a:t>
            </a:r>
            <a:r>
              <a:rPr lang="en-AU" altLang="zh-CN" sz="2500" dirty="0">
                <a:latin typeface="Times New Roman" panose="02020603050405020304" pitchFamily="18" charset="0"/>
              </a:rPr>
              <a:t>64-bit </a:t>
            </a:r>
            <a:r>
              <a:rPr lang="zh-CN" altLang="en-US" sz="2500" dirty="0">
                <a:latin typeface="Times New Roman" panose="02020603050405020304" pitchFamily="18" charset="0"/>
              </a:rPr>
              <a:t>明文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分组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5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采用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192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256-bit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密钥加密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128-bit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明文分组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在实际</a:t>
            </a:r>
            <a:r>
              <a:rPr lang="zh-CN" altLang="en-US" sz="2800" dirty="0">
                <a:latin typeface="Times New Roman" panose="02020603050405020304" pitchFamily="18" charset="0"/>
              </a:rPr>
              <a:t>应用中，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需要去</a:t>
            </a:r>
            <a:r>
              <a:rPr lang="zh-CN" altLang="en-US" sz="2800" dirty="0">
                <a:latin typeface="Times New Roman" panose="02020603050405020304" pitchFamily="18" charset="0"/>
              </a:rPr>
              <a:t>加</a:t>
            </a:r>
            <a:r>
              <a:rPr lang="en-US" altLang="zh-CN" sz="2800" dirty="0"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解密任意长度的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消息，通过</a:t>
            </a:r>
            <a:r>
              <a:rPr lang="zh-CN" altLang="en-US" sz="2800" dirty="0">
                <a:latin typeface="Times New Roman" panose="02020603050405020304" pitchFamily="18" charset="0"/>
              </a:rPr>
              <a:t>将明文消息分解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成多个固定长度的分组再进行操作</a:t>
            </a:r>
            <a:r>
              <a:rPr lang="zh-CN" altLang="en-US" sz="2800" dirty="0" smtClean="0">
                <a:latin typeface="+mn-ea"/>
              </a:rPr>
              <a:t>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分组密码工作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58728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什么是分组密码工作模式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NIST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SP 800-38A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中）定义了五种工作模式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电子密码本模式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密码分组链接模式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密码反馈模式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输出反馈模式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计数器模式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能覆盖大多数应用，可以被任意分组密码所使用</a:t>
            </a:r>
            <a:r>
              <a:rPr lang="zh-CN" altLang="en-US" sz="2800" dirty="0" smtClean="0">
                <a:latin typeface="+mn-ea"/>
              </a:rPr>
              <a:t>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5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什么是电子密码本模式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消息被独立分成分组进行</a:t>
            </a:r>
            <a:r>
              <a:rPr lang="zh-CN" altLang="en-US" sz="2800" dirty="0" smtClean="0">
                <a:latin typeface="+mn-ea"/>
              </a:rPr>
              <a:t>加密，每</a:t>
            </a:r>
            <a:r>
              <a:rPr lang="zh-CN" altLang="en-US" sz="2800" dirty="0">
                <a:latin typeface="+mn-ea"/>
              </a:rPr>
              <a:t>一个分组是一个值，将会被替换，就像一个密码本一样，因此命名为电子密码本模式</a:t>
            </a:r>
            <a:r>
              <a:rPr lang="en-AU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，每</a:t>
            </a:r>
            <a:r>
              <a:rPr lang="zh-CN" altLang="en-US" sz="2800" dirty="0">
                <a:latin typeface="+mn-ea"/>
              </a:rPr>
              <a:t>一个分组都是独立其它分组进行</a:t>
            </a:r>
            <a:r>
              <a:rPr lang="zh-CN" altLang="en-US" sz="2800" dirty="0" smtClean="0">
                <a:latin typeface="+mn-ea"/>
              </a:rPr>
              <a:t>编码。</a:t>
            </a:r>
            <a:endParaRPr lang="en-AU" altLang="zh-CN" sz="2800" dirty="0">
              <a:latin typeface="+mn-ea"/>
            </a:endParaRPr>
          </a:p>
          <a:p>
            <a:pPr lvl="1" eaLnBrk="1" hangingPunct="1"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加密：</a:t>
            </a:r>
            <a:r>
              <a:rPr lang="en-AU" altLang="zh-CN" b="1" dirty="0">
                <a:latin typeface="+mn-ea"/>
                <a:ea typeface="+mn-ea"/>
                <a:cs typeface="+mn-cs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</a:p>
          <a:p>
            <a:pPr lvl="1" eaLnBrk="1" hangingPunct="1">
              <a:defRPr/>
            </a:pP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解密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：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endParaRPr lang="en-AU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+mn-ea"/>
              </a:rPr>
              <a:t>单一</a:t>
            </a:r>
            <a:r>
              <a:rPr lang="zh-CN" altLang="en-US" sz="2800" dirty="0">
                <a:latin typeface="+mn-ea"/>
              </a:rPr>
              <a:t>数值是可以安全传输，对于过长的消息</a:t>
            </a:r>
            <a:r>
              <a:rPr lang="zh-CN" altLang="en-US" sz="2800" dirty="0" smtClean="0">
                <a:latin typeface="+mn-ea"/>
              </a:rPr>
              <a:t>，电子密码本模式</a:t>
            </a:r>
            <a:r>
              <a:rPr lang="zh-CN" altLang="en-US" sz="2800" dirty="0">
                <a:latin typeface="+mn-ea"/>
              </a:rPr>
              <a:t>可能不</a:t>
            </a:r>
            <a:r>
              <a:rPr lang="zh-CN" altLang="en-US" sz="2800" dirty="0" smtClean="0">
                <a:latin typeface="+mn-ea"/>
              </a:rPr>
              <a:t>安全。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/70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2844" y="3640881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4852" y="36343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08584" y="3640881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1" idx="3"/>
            <a:endCxn id="9" idx="1"/>
          </p:cNvCxnSpPr>
          <p:nvPr/>
        </p:nvCxnSpPr>
        <p:spPr bwMode="auto">
          <a:xfrm flipV="1">
            <a:off x="1562764" y="380688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endCxn id="9" idx="0"/>
          </p:cNvCxnSpPr>
          <p:nvPr/>
        </p:nvCxnSpPr>
        <p:spPr bwMode="auto">
          <a:xfrm>
            <a:off x="2642884" y="3274284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2642884" y="3972878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466342" y="42989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6342" y="29464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2844" y="2580868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16465" y="3640790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688473" y="363423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25" name="直接箭头连接符 24"/>
          <p:cNvCxnSpPr>
            <a:endCxn id="23" idx="0"/>
          </p:cNvCxnSpPr>
          <p:nvPr/>
        </p:nvCxnSpPr>
        <p:spPr bwMode="auto">
          <a:xfrm>
            <a:off x="4976505" y="3274193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4976505" y="3972787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4799963" y="429889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99963" y="294633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16465" y="2580777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0222" y="362971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3880694" y="380187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7534315" y="362849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06323" y="362193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38" name="直接箭头连接符 37"/>
          <p:cNvCxnSpPr>
            <a:endCxn id="36" idx="0"/>
          </p:cNvCxnSpPr>
          <p:nvPr/>
        </p:nvCxnSpPr>
        <p:spPr bwMode="auto">
          <a:xfrm>
            <a:off x="7894355" y="3261896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894355" y="3960490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7717813" y="42866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17813" y="29340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97905" y="2574002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92515" y="3630132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6777825" y="379777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/>
          <p:cNvSpPr txBox="1"/>
          <p:nvPr/>
        </p:nvSpPr>
        <p:spPr>
          <a:xfrm>
            <a:off x="5641927" y="357693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26182" y="7482934"/>
            <a:ext cx="25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656856" y="4613066"/>
            <a:ext cx="32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电子密码本模式加密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/70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21000" y="355977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493008" y="35532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352600" y="352425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53" idx="3"/>
          </p:cNvCxnSpPr>
          <p:nvPr/>
        </p:nvCxnSpPr>
        <p:spPr bwMode="auto">
          <a:xfrm flipV="1">
            <a:off x="1706780" y="369024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2601020" y="29344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817044" y="323151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/>
          <p:nvPr/>
        </p:nvCxnSpPr>
        <p:spPr bwMode="auto">
          <a:xfrm>
            <a:off x="2817044" y="389177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2646362" y="407707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2046" y="3565629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664054" y="35590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23646" y="353010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stCxn id="66" idx="3"/>
          </p:cNvCxnSpPr>
          <p:nvPr/>
        </p:nvCxnSpPr>
        <p:spPr bwMode="auto">
          <a:xfrm flipV="1">
            <a:off x="3877826" y="3696102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本框 67"/>
          <p:cNvSpPr txBox="1"/>
          <p:nvPr/>
        </p:nvSpPr>
        <p:spPr>
          <a:xfrm>
            <a:off x="4772066" y="29403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4988090" y="3237369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 bwMode="auto">
          <a:xfrm>
            <a:off x="4988090" y="389762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/>
          <p:cNvSpPr txBox="1"/>
          <p:nvPr/>
        </p:nvSpPr>
        <p:spPr>
          <a:xfrm>
            <a:off x="4817408" y="408292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746291" y="3596359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818299" y="358980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677891" y="356083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3"/>
          </p:cNvCxnSpPr>
          <p:nvPr/>
        </p:nvCxnSpPr>
        <p:spPr bwMode="auto">
          <a:xfrm flipV="1">
            <a:off x="7032071" y="3726832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本框 77"/>
          <p:cNvSpPr txBox="1"/>
          <p:nvPr/>
        </p:nvSpPr>
        <p:spPr>
          <a:xfrm>
            <a:off x="7926311" y="297103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8142335" y="3268099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/>
          <p:nvPr/>
        </p:nvCxnSpPr>
        <p:spPr bwMode="auto">
          <a:xfrm>
            <a:off x="8142335" y="392835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本框 82"/>
          <p:cNvSpPr txBox="1"/>
          <p:nvPr/>
        </p:nvSpPr>
        <p:spPr>
          <a:xfrm>
            <a:off x="7971653" y="411365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789019" y="372249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368629" y="663055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56856" y="4469050"/>
            <a:ext cx="32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电子密码本模式解密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安全分析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+mn-ea"/>
              </a:rPr>
              <a:t>64-bit</a:t>
            </a:r>
            <a:r>
              <a:rPr lang="zh-CN" altLang="en-US" sz="2800" dirty="0" smtClean="0">
                <a:latin typeface="+mn-ea"/>
              </a:rPr>
              <a:t>明文分组重复时在密文中也会重复出现。</a:t>
            </a:r>
            <a:endParaRPr lang="en-AU" altLang="zh-CN" sz="2800" dirty="0" smtClean="0">
              <a:latin typeface="+mn-ea"/>
            </a:endParaRPr>
          </a:p>
          <a:p>
            <a:pPr marL="1031875" lvl="1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特别是处理高度结构化的消息，很可能被破译</a:t>
            </a:r>
            <a:endParaRPr lang="en-AU" altLang="zh-CN" sz="26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改变</a:t>
            </a:r>
            <a:r>
              <a:rPr lang="zh-CN" altLang="en-US" sz="2600" b="1" dirty="0">
                <a:latin typeface="+mn-ea"/>
                <a:ea typeface="+mn-ea"/>
              </a:rPr>
              <a:t>很少的</a:t>
            </a:r>
            <a:r>
              <a:rPr lang="zh-CN" altLang="en-US" sz="2600" b="1" dirty="0" smtClean="0">
                <a:latin typeface="+mn-ea"/>
                <a:ea typeface="+mn-ea"/>
              </a:rPr>
              <a:t>消息分组</a:t>
            </a:r>
            <a:r>
              <a:rPr lang="en-AU" altLang="zh-CN" sz="2600" b="1" dirty="0" smtClean="0">
                <a:latin typeface="+mn-ea"/>
                <a:ea typeface="+mn-ea"/>
              </a:rPr>
              <a:t>, </a:t>
            </a:r>
            <a:r>
              <a:rPr lang="zh-CN" altLang="en-US" sz="2600" b="1" dirty="0" smtClean="0">
                <a:latin typeface="+mn-ea"/>
                <a:ea typeface="+mn-ea"/>
              </a:rPr>
              <a:t>将会变成密码</a:t>
            </a:r>
            <a:r>
              <a:rPr lang="zh-CN" altLang="en-US" sz="2600" b="1" dirty="0">
                <a:latin typeface="+mn-ea"/>
                <a:ea typeface="+mn-ea"/>
              </a:rPr>
              <a:t>本分析问题</a:t>
            </a:r>
            <a:r>
              <a:rPr lang="en-AU" altLang="zh-CN" sz="2600" dirty="0">
                <a:latin typeface="+mn-ea"/>
                <a:ea typeface="+mn-ea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主要是</a:t>
            </a:r>
            <a:r>
              <a:rPr lang="zh-CN" altLang="en-US" sz="2800" dirty="0">
                <a:latin typeface="+mn-ea"/>
              </a:rPr>
              <a:t>因为这些加密的消息是独立处理而</a:t>
            </a:r>
            <a:r>
              <a:rPr lang="zh-CN" altLang="en-US" sz="2800" dirty="0" smtClean="0">
                <a:latin typeface="+mn-ea"/>
              </a:rPr>
              <a:t>造成。</a:t>
            </a:r>
            <a:endParaRPr lang="en-AU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zh-CN" altLang="en-US" sz="2800" dirty="0">
                <a:latin typeface="+mn-ea"/>
              </a:rPr>
              <a:t>应用发送少量消息分组时</a:t>
            </a:r>
            <a:r>
              <a:rPr lang="zh-CN" altLang="en-US" sz="2800" dirty="0" smtClean="0">
                <a:latin typeface="+mn-ea"/>
              </a:rPr>
              <a:t>可用。</a:t>
            </a:r>
            <a:r>
              <a:rPr lang="en-AU" altLang="zh-CN" sz="2800" dirty="0" smtClean="0">
                <a:latin typeface="+mn-ea"/>
              </a:rPr>
              <a:t> 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</a:t>
            </a:r>
            <a:r>
              <a:rPr lang="zh-CN" altLang="en-US" sz="6000" dirty="0"/>
              <a:t>分组</a:t>
            </a:r>
            <a:r>
              <a:rPr lang="zh-CN" altLang="en-US" sz="6000" dirty="0" smtClean="0"/>
              <a:t>链接模式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什么是密码分组链接模式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消息</a:t>
            </a:r>
            <a:r>
              <a:rPr lang="zh-CN" altLang="en-US" sz="2800" dirty="0" smtClean="0">
                <a:latin typeface="+mn-ea"/>
              </a:rPr>
              <a:t>被切分成多个分组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在</a:t>
            </a:r>
            <a:r>
              <a:rPr lang="zh-CN" altLang="en-US" sz="2800" dirty="0">
                <a:latin typeface="+mn-ea"/>
              </a:rPr>
              <a:t>加密操作</a:t>
            </a:r>
            <a:r>
              <a:rPr lang="zh-CN" altLang="en-US" sz="2800" dirty="0" smtClean="0">
                <a:latin typeface="+mn-ea"/>
              </a:rPr>
              <a:t>时每</a:t>
            </a:r>
            <a:r>
              <a:rPr lang="zh-CN" altLang="en-US" sz="2800" dirty="0">
                <a:latin typeface="+mn-ea"/>
              </a:rPr>
              <a:t>一</a:t>
            </a:r>
            <a:r>
              <a:rPr lang="zh-CN" altLang="en-US" sz="2800" dirty="0" smtClean="0">
                <a:latin typeface="+mn-ea"/>
              </a:rPr>
              <a:t>个明文分组与</a:t>
            </a:r>
            <a:r>
              <a:rPr lang="zh-CN" altLang="en-US" sz="2800" dirty="0">
                <a:latin typeface="+mn-ea"/>
              </a:rPr>
              <a:t>前面密文</a:t>
            </a:r>
            <a:r>
              <a:rPr lang="zh-CN" altLang="en-US" sz="2800" dirty="0" smtClean="0">
                <a:latin typeface="+mn-ea"/>
              </a:rPr>
              <a:t>分组相链接，使得同一明文分组将会产生不同的密文分组。</a:t>
            </a:r>
            <a:endParaRPr lang="en-AU" altLang="zh-CN" sz="2800" dirty="0">
              <a:latin typeface="+mn-ea"/>
            </a:endParaRPr>
          </a:p>
          <a:p>
            <a:pPr eaLnBrk="1" hangingPunct="1"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+mn-ea"/>
              </a:rPr>
              <a:t>加密：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解密：</a:t>
            </a:r>
            <a:r>
              <a:rPr lang="en-AU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AU" altLang="zh-CN" b="1" i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</a:rPr>
              <a:t>其中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zh-CN" altLang="en-US" sz="2800" dirty="0" smtClean="0">
                <a:latin typeface="+mn-ea"/>
              </a:rPr>
              <a:t>是初始向量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需要保密。</a:t>
            </a:r>
            <a:endParaRPr lang="en-AU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5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10885</TotalTime>
  <Words>1292</Words>
  <Application>Microsoft Office PowerPoint</Application>
  <PresentationFormat>A4 纸张(210x297 毫米)</PresentationFormat>
  <Paragraphs>401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第5讲 分组密码运行模式</vt:lpstr>
      <vt:lpstr>大  纲</vt:lpstr>
      <vt:lpstr>1.分组密码工作模式</vt:lpstr>
      <vt:lpstr>1.分组密码工作模式</vt:lpstr>
      <vt:lpstr>2.电子密码本模式</vt:lpstr>
      <vt:lpstr>2.电子密码本模式</vt:lpstr>
      <vt:lpstr>2.电子密码本模式</vt:lpstr>
      <vt:lpstr>2.电子密码本模式</vt:lpstr>
      <vt:lpstr>3.密码分组链接模式</vt:lpstr>
      <vt:lpstr>3.密码分组链接模式</vt:lpstr>
      <vt:lpstr>3.密码分组链接模式</vt:lpstr>
      <vt:lpstr>4.密码反馈模式</vt:lpstr>
      <vt:lpstr>4.密码反馈模式</vt:lpstr>
      <vt:lpstr>4.密码反馈模式</vt:lpstr>
      <vt:lpstr>5.输出反馈模式</vt:lpstr>
      <vt:lpstr>5.输出反馈模式</vt:lpstr>
      <vt:lpstr>5.输出反馈模式</vt:lpstr>
      <vt:lpstr>6.计数器模式</vt:lpstr>
      <vt:lpstr>6.计数器模式</vt:lpstr>
      <vt:lpstr>6.计数器模式</vt:lpstr>
      <vt:lpstr>6.计数器模式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667</cp:revision>
  <cp:lastPrinted>2014-08-23T14:47:45Z</cp:lastPrinted>
  <dcterms:created xsi:type="dcterms:W3CDTF">2003-05-17T02:00:08Z</dcterms:created>
  <dcterms:modified xsi:type="dcterms:W3CDTF">2018-08-02T02:36:39Z</dcterms:modified>
</cp:coreProperties>
</file>