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2"/>
  </p:notesMasterIdLst>
  <p:handoutMasterIdLst>
    <p:handoutMasterId r:id="rId23"/>
  </p:handoutMasterIdLst>
  <p:sldIdLst>
    <p:sldId id="258" r:id="rId4"/>
    <p:sldId id="456" r:id="rId5"/>
    <p:sldId id="457" r:id="rId6"/>
    <p:sldId id="458" r:id="rId7"/>
    <p:sldId id="470" r:id="rId8"/>
    <p:sldId id="471" r:id="rId9"/>
    <p:sldId id="472" r:id="rId10"/>
    <p:sldId id="475" r:id="rId11"/>
    <p:sldId id="473" r:id="rId12"/>
    <p:sldId id="476" r:id="rId13"/>
    <p:sldId id="477" r:id="rId14"/>
    <p:sldId id="479" r:id="rId15"/>
    <p:sldId id="481" r:id="rId16"/>
    <p:sldId id="480" r:id="rId17"/>
    <p:sldId id="482" r:id="rId18"/>
    <p:sldId id="483" r:id="rId19"/>
    <p:sldId id="484" r:id="rId20"/>
    <p:sldId id="485" r:id="rId21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906" y="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8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公钥密码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2.5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公钥密码系统的应用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kern="0" dirty="0" smtClean="0">
                <a:latin typeface="+mn-ea"/>
              </a:rPr>
              <a:t>公钥密码系统的应用主要分为以下三类：</a:t>
            </a:r>
            <a:endParaRPr lang="en-US" altLang="zh-CN" kern="0" dirty="0" smtClean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加密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解密</a:t>
            </a:r>
            <a:r>
              <a:rPr lang="zh-CN" altLang="en-US" sz="2800" kern="0" dirty="0" smtClean="0">
                <a:latin typeface="+mn-ea"/>
              </a:rPr>
              <a:t>：发送者用接收者的公钥加密消息。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数字签名</a:t>
            </a:r>
            <a:r>
              <a:rPr lang="zh-CN" altLang="en-US" sz="2800" kern="0" dirty="0" smtClean="0">
                <a:latin typeface="+mn-ea"/>
              </a:rPr>
              <a:t>：发送者用自己的私钥“签名”消息。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密钥交换</a:t>
            </a:r>
            <a:r>
              <a:rPr lang="zh-CN" altLang="en-US" sz="2800" kern="0" dirty="0" smtClean="0">
                <a:latin typeface="+mn-ea"/>
              </a:rPr>
              <a:t>：通信双方利用公钥密码交换会话密钥。</a:t>
            </a:r>
            <a:endParaRPr lang="en-US" altLang="zh-CN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2.6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公钥密码的要求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kern="0" dirty="0" err="1" smtClean="0">
                <a:latin typeface="Times New Roman" panose="02020603050405020304" pitchFamily="18" charset="0"/>
              </a:rPr>
              <a:t>Diffie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Hellman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给出公钥密码算法必须满足以下条件：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接收方计算生成密钥对（公钥、私钥）是容易的。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已知公钥和明文消息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，发送方容易计算密文。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接收方用私钥解密密文时，比较容易恢复明文。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已知公钥，不可能通过计算推算出私钥。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已知公钥和密文，通过计算不可能恢复原始消息。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两个密钥，一个用于加密，另一个可以用于解密。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算法？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由</a:t>
            </a:r>
            <a:r>
              <a:rPr lang="en-AU" altLang="zh-CN" sz="2800" dirty="0" err="1">
                <a:latin typeface="Times New Roman" panose="02020603050405020304" pitchFamily="18" charset="0"/>
              </a:rPr>
              <a:t>Rivest</a:t>
            </a:r>
            <a:r>
              <a:rPr lang="en-AU" altLang="zh-CN" sz="2800" dirty="0">
                <a:latin typeface="Times New Roman" panose="02020603050405020304" pitchFamily="18" charset="0"/>
              </a:rPr>
              <a:t>, Shamir &amp; </a:t>
            </a:r>
            <a:r>
              <a:rPr lang="en-AU" altLang="zh-CN" sz="2800" dirty="0" err="1" smtClean="0">
                <a:latin typeface="Times New Roman" panose="02020603050405020304" pitchFamily="18" charset="0"/>
              </a:rPr>
              <a:t>Adleman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1977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AU" altLang="zh-CN" sz="2800" dirty="0">
                <a:latin typeface="Times New Roman" panose="02020603050405020304" pitchFamily="18" charset="0"/>
              </a:rPr>
              <a:t>MIT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提出，是目前最广泛</a:t>
            </a:r>
            <a:r>
              <a:rPr lang="zh-CN" altLang="en-US" sz="2800" dirty="0">
                <a:latin typeface="Times New Roman" panose="02020603050405020304" pitchFamily="18" charset="0"/>
              </a:rPr>
              <a:t>接受和实现的通用公钥加密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方法。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RSA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属于分组密码，基于大整数运算，对于某个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，明文跟密文都在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0~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之间的整数，加解密方法如下：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r>
              <a:rPr lang="en-AU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i="1" baseline="30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mod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这里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Courier New" panose="02070309020205020404" pitchFamily="49" charset="0"/>
              </a:rPr>
              <a:t>≤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&lt;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endParaRPr lang="en-AU" altLang="zh-CN" b="1" i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    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en-AU" altLang="zh-CN" b="1" i="1" baseline="30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=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i="1" baseline="30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ed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en-AU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      其中公钥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PU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=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｛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｝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私钥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PR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=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｛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｝。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密钥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设置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为了使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RSA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能够用于公钥加密，必须满足下列要求：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）找到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的值，使得对所有的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&lt;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M</a:t>
            </a:r>
            <a:r>
              <a:rPr lang="en-AU" altLang="zh-CN" sz="2500" b="1" i="1" baseline="30000" dirty="0">
                <a:latin typeface="Times New Roman" panose="02020603050405020304" pitchFamily="18" charset="0"/>
                <a:ea typeface="+mn-ea"/>
              </a:rPr>
              <a:t>ed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mod 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n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= 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en-AU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）对所有满足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&lt;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的值，计算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AU" altLang="zh-CN" sz="2500" b="1" i="1" baseline="30000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C</a:t>
            </a:r>
            <a:r>
              <a:rPr lang="en-AU" altLang="zh-CN" sz="2500" b="1" i="1" baseline="30000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相对容易。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）给定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，不可能推出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en-AU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密钥设置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随机</a:t>
            </a:r>
            <a:r>
              <a:rPr lang="zh-CN" altLang="en-US" sz="2600" dirty="0">
                <a:latin typeface="Times New Roman" panose="02020603050405020304" pitchFamily="18" charset="0"/>
              </a:rPr>
              <a:t>选择两个大素数</a:t>
            </a:r>
            <a:r>
              <a:rPr lang="en-AU" altLang="zh-CN" sz="2600" dirty="0">
                <a:latin typeface="Times New Roman" panose="02020603050405020304" pitchFamily="18" charset="0"/>
              </a:rPr>
              <a:t>: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p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q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并计算</a:t>
            </a:r>
            <a:r>
              <a:rPr lang="zh-CN" altLang="en-US" sz="2600" dirty="0">
                <a:latin typeface="Times New Roman" panose="02020603050405020304" pitchFamily="18" charset="0"/>
              </a:rPr>
              <a:t>他们的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乘积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=</a:t>
            </a:r>
            <a:r>
              <a:rPr lang="en-AU" altLang="zh-CN" sz="2600" i="1" dirty="0" err="1" smtClean="0">
                <a:latin typeface="Times New Roman" panose="02020603050405020304" pitchFamily="18" charset="0"/>
              </a:rPr>
              <a:t>p</a:t>
            </a:r>
            <a:r>
              <a:rPr lang="en-AU" altLang="zh-CN" sz="2600" dirty="0" err="1" smtClean="0">
                <a:latin typeface="Times New Roman" panose="02020603050405020304" pitchFamily="18" charset="0"/>
              </a:rPr>
              <a:t>×</a:t>
            </a:r>
            <a:r>
              <a:rPr lang="en-AU" altLang="zh-CN" sz="2600" i="1" dirty="0" err="1" smtClean="0">
                <a:latin typeface="Times New Roman" panose="02020603050405020304" pitchFamily="18" charset="0"/>
              </a:rPr>
              <a:t>q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作为加密和解密时的模。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接着计算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的欧拉函数值 </a:t>
            </a:r>
            <a:r>
              <a:rPr lang="en-AU" altLang="zh-CN" sz="2600" i="1" dirty="0">
                <a:latin typeface="Times New Roman" panose="02020603050405020304" pitchFamily="18" charset="0"/>
              </a:rPr>
              <a:t>ø</a:t>
            </a:r>
            <a:r>
              <a:rPr lang="en-AU" altLang="zh-CN" sz="2600" dirty="0">
                <a:latin typeface="Times New Roman" panose="02020603050405020304" pitchFamily="18" charset="0"/>
              </a:rPr>
              <a:t>(</a:t>
            </a:r>
            <a:r>
              <a:rPr lang="en-AU" altLang="zh-CN" sz="2600" i="1" dirty="0">
                <a:latin typeface="Times New Roman" panose="02020603050405020304" pitchFamily="18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</a:rPr>
              <a:t>)=(</a:t>
            </a:r>
            <a:r>
              <a:rPr lang="en-AU" altLang="zh-CN" sz="2600" i="1" dirty="0">
                <a:latin typeface="Times New Roman" panose="02020603050405020304" pitchFamily="18" charset="0"/>
              </a:rPr>
              <a:t>p</a:t>
            </a:r>
            <a:r>
              <a:rPr lang="en-AU" altLang="zh-CN" sz="2600" dirty="0">
                <a:latin typeface="Times New Roman" panose="02020603050405020304" pitchFamily="18" charset="0"/>
              </a:rPr>
              <a:t>-1)(</a:t>
            </a:r>
            <a:r>
              <a:rPr lang="en-AU" altLang="zh-CN" sz="2600" i="1" dirty="0">
                <a:latin typeface="Times New Roman" panose="02020603050405020304" pitchFamily="18" charset="0"/>
              </a:rPr>
              <a:t>q</a:t>
            </a:r>
            <a:r>
              <a:rPr lang="en-AU" altLang="zh-CN" sz="2600" dirty="0">
                <a:latin typeface="Times New Roman" panose="02020603050405020304" pitchFamily="18" charset="0"/>
              </a:rPr>
              <a:t>-1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选择与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互素的加密</a:t>
            </a:r>
            <a:r>
              <a:rPr lang="zh-CN" altLang="en-US" sz="2600" dirty="0">
                <a:latin typeface="Times New Roman" panose="02020603050405020304" pitchFamily="18" charset="0"/>
              </a:rPr>
              <a:t>密钥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e</a:t>
            </a:r>
            <a:r>
              <a:rPr lang="en-AU" altLang="zh-CN" sz="2600" dirty="0">
                <a:latin typeface="Times New Roman" panose="02020603050405020304" pitchFamily="18" charset="0"/>
              </a:rPr>
              <a:t> 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满足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1&lt;</a:t>
            </a:r>
            <a:r>
              <a:rPr lang="en-AU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AU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ø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), </a:t>
            </a:r>
            <a:r>
              <a:rPr lang="en-AU" altLang="zh-CN" sz="26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gcd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altLang="zh-CN" sz="26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n-AU" altLang="zh-CN" sz="26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AU" altLang="zh-CN" sz="26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ø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altLang="zh-CN" sz="26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))=1 </a:t>
            </a:r>
            <a:endParaRPr lang="en-AU" altLang="zh-CN" sz="2600" dirty="0" smtClean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计算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关于模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ø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的乘法逆元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，作为解密密钥。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公布公</a:t>
            </a:r>
            <a:r>
              <a:rPr lang="zh-CN" altLang="en-US" sz="2600" dirty="0">
                <a:latin typeface="Times New Roman" panose="02020603050405020304" pitchFamily="18" charset="0"/>
              </a:rPr>
              <a:t>钥</a:t>
            </a:r>
            <a:r>
              <a:rPr lang="en-AU" altLang="zh-CN" sz="2600" dirty="0">
                <a:latin typeface="Times New Roman" panose="02020603050405020304" pitchFamily="18" charset="0"/>
              </a:rPr>
              <a:t>: </a:t>
            </a:r>
            <a:r>
              <a:rPr lang="en-AU" altLang="zh-CN" sz="2600" i="1" dirty="0">
                <a:latin typeface="Times New Roman" panose="02020603050405020304" pitchFamily="18" charset="0"/>
              </a:rPr>
              <a:t>PU</a:t>
            </a:r>
            <a:r>
              <a:rPr lang="en-AU" altLang="zh-CN" sz="2600" dirty="0">
                <a:latin typeface="Times New Roman" panose="02020603050405020304" pitchFamily="18" charset="0"/>
              </a:rPr>
              <a:t>={</a:t>
            </a:r>
            <a:r>
              <a:rPr lang="en-AU" altLang="zh-CN" sz="2600" i="1" dirty="0">
                <a:latin typeface="Times New Roman" panose="02020603050405020304" pitchFamily="18" charset="0"/>
              </a:rPr>
              <a:t>e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</a:rPr>
              <a:t>} </a:t>
            </a:r>
            <a:r>
              <a:rPr lang="zh-CN" altLang="en-US" sz="2600" dirty="0">
                <a:latin typeface="Times New Roman" panose="02020603050405020304" pitchFamily="18" charset="0"/>
              </a:rPr>
              <a:t>，保留私钥</a:t>
            </a:r>
            <a:r>
              <a:rPr lang="en-AU" altLang="zh-CN" sz="2600" dirty="0">
                <a:latin typeface="Times New Roman" panose="02020603050405020304" pitchFamily="18" charset="0"/>
              </a:rPr>
              <a:t>: </a:t>
            </a:r>
            <a:r>
              <a:rPr lang="en-AU" altLang="zh-CN" sz="2600" i="1" dirty="0">
                <a:latin typeface="Times New Roman" panose="02020603050405020304" pitchFamily="18" charset="0"/>
              </a:rPr>
              <a:t>PR</a:t>
            </a:r>
            <a:r>
              <a:rPr lang="en-AU" altLang="zh-CN" sz="2600" dirty="0">
                <a:latin typeface="Times New Roman" panose="02020603050405020304" pitchFamily="18" charset="0"/>
              </a:rPr>
              <a:t>={</a:t>
            </a:r>
            <a:r>
              <a:rPr lang="en-AU" altLang="zh-CN" sz="2600" i="1" dirty="0">
                <a:latin typeface="Times New Roman" panose="02020603050405020304" pitchFamily="18" charset="0"/>
              </a:rPr>
              <a:t>d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例子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选择素数</a:t>
            </a:r>
            <a:r>
              <a:rPr lang="en-AU" altLang="zh-CN" sz="2800" dirty="0">
                <a:latin typeface="Times New Roman" panose="02020603050405020304" pitchFamily="18" charset="0"/>
              </a:rPr>
              <a:t>: </a:t>
            </a:r>
            <a:r>
              <a:rPr lang="en-AU" altLang="zh-CN" sz="2800" i="1" dirty="0">
                <a:latin typeface="Times New Roman" panose="02020603050405020304" pitchFamily="18" charset="0"/>
              </a:rPr>
              <a:t>p</a:t>
            </a:r>
            <a:r>
              <a:rPr lang="en-AU" altLang="zh-CN" sz="2800" dirty="0">
                <a:latin typeface="Times New Roman" panose="02020603050405020304" pitchFamily="18" charset="0"/>
              </a:rPr>
              <a:t>=17 &amp;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=11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计算：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AU" altLang="zh-CN" sz="2800" i="1" dirty="0">
                <a:latin typeface="Times New Roman" panose="02020603050405020304" pitchFamily="18" charset="0"/>
              </a:rPr>
              <a:t>n </a:t>
            </a:r>
            <a:r>
              <a:rPr lang="en-AU" altLang="zh-CN" sz="2800" dirty="0">
                <a:latin typeface="Times New Roman" panose="02020603050405020304" pitchFamily="18" charset="0"/>
              </a:rPr>
              <a:t>= </a:t>
            </a:r>
            <a:r>
              <a:rPr lang="en-AU" altLang="zh-CN" sz="2800" i="1" dirty="0" err="1">
                <a:latin typeface="Times New Roman" panose="02020603050405020304" pitchFamily="18" charset="0"/>
              </a:rPr>
              <a:t>pq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</a:rPr>
              <a:t>=17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 x </a:t>
            </a:r>
            <a:r>
              <a:rPr lang="en-AU" altLang="zh-CN" sz="2800" dirty="0">
                <a:latin typeface="Times New Roman" panose="02020603050405020304" pitchFamily="18" charset="0"/>
              </a:rPr>
              <a:t>11=187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计算：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AU" altLang="zh-CN" sz="2800" i="1" dirty="0">
                <a:latin typeface="Times New Roman" panose="02020603050405020304" pitchFamily="18" charset="0"/>
              </a:rPr>
              <a:t>ø</a:t>
            </a:r>
            <a:r>
              <a:rPr lang="en-AU" altLang="zh-CN" sz="2800" dirty="0">
                <a:latin typeface="Times New Roman" panose="02020603050405020304" pitchFamily="18" charset="0"/>
              </a:rPr>
              <a:t>(</a:t>
            </a:r>
            <a:r>
              <a:rPr lang="en-AU" altLang="zh-CN" sz="2800" i="1" dirty="0">
                <a:latin typeface="Times New Roman" panose="02020603050405020304" pitchFamily="18" charset="0"/>
              </a:rPr>
              <a:t>n</a:t>
            </a:r>
            <a:r>
              <a:rPr lang="en-AU" altLang="zh-CN" sz="2800" dirty="0">
                <a:latin typeface="Times New Roman" panose="02020603050405020304" pitchFamily="18" charset="0"/>
              </a:rPr>
              <a:t>)=(</a:t>
            </a:r>
            <a:r>
              <a:rPr lang="en-AU" altLang="zh-CN" sz="2800" i="1" dirty="0">
                <a:latin typeface="Times New Roman" panose="02020603050405020304" pitchFamily="18" charset="0"/>
              </a:rPr>
              <a:t>p–</a:t>
            </a:r>
            <a:r>
              <a:rPr lang="en-AU" altLang="zh-CN" sz="2800" dirty="0">
                <a:latin typeface="Times New Roman" panose="02020603050405020304" pitchFamily="18" charset="0"/>
              </a:rPr>
              <a:t>1)(</a:t>
            </a:r>
            <a:r>
              <a:rPr lang="en-AU" altLang="zh-CN" sz="2800" i="1" dirty="0">
                <a:latin typeface="Times New Roman" panose="02020603050405020304" pitchFamily="18" charset="0"/>
              </a:rPr>
              <a:t>q-</a:t>
            </a:r>
            <a:r>
              <a:rPr lang="en-AU" altLang="zh-CN" sz="2800" dirty="0">
                <a:latin typeface="Times New Roman" panose="02020603050405020304" pitchFamily="18" charset="0"/>
              </a:rPr>
              <a:t>1)=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16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10=160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选择 </a:t>
            </a:r>
            <a:r>
              <a:rPr lang="en-AU" altLang="zh-CN" sz="2800" i="1" dirty="0">
                <a:latin typeface="Times New Roman" panose="02020603050405020304" pitchFamily="18" charset="0"/>
              </a:rPr>
              <a:t>e</a:t>
            </a:r>
            <a:r>
              <a:rPr lang="en-AU" altLang="zh-CN" sz="2800" dirty="0">
                <a:latin typeface="Times New Roman" panose="02020603050405020304" pitchFamily="18" charset="0"/>
              </a:rPr>
              <a:t>: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  </a:t>
            </a:r>
            <a:r>
              <a:rPr lang="en-AU" altLang="zh-CN" sz="2800" dirty="0" err="1" smtClean="0">
                <a:latin typeface="Times New Roman" panose="02020603050405020304" pitchFamily="18" charset="0"/>
              </a:rPr>
              <a:t>gcd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(e,160</a:t>
            </a:r>
            <a:r>
              <a:rPr lang="en-AU" altLang="zh-CN" sz="2800" dirty="0">
                <a:latin typeface="Times New Roman" panose="02020603050405020304" pitchFamily="18" charset="0"/>
              </a:rPr>
              <a:t>)=1;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e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=7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决定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d</a:t>
            </a:r>
            <a:r>
              <a:rPr lang="en-AU" altLang="zh-CN" sz="2800" dirty="0">
                <a:latin typeface="Times New Roman" panose="02020603050405020304" pitchFamily="18" charset="0"/>
              </a:rPr>
              <a:t>: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  de=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 </a:t>
            </a:r>
            <a:r>
              <a:rPr lang="en-AU" altLang="zh-CN" sz="2800" dirty="0">
                <a:latin typeface="Times New Roman" panose="02020603050405020304" pitchFamily="18" charset="0"/>
              </a:rPr>
              <a:t>mod 160 </a:t>
            </a:r>
            <a:r>
              <a:rPr lang="zh-CN" altLang="en-US" sz="2800" dirty="0">
                <a:latin typeface="Times New Roman" panose="02020603050405020304" pitchFamily="18" charset="0"/>
              </a:rPr>
              <a:t>而且</a:t>
            </a:r>
            <a:r>
              <a:rPr lang="en-AU" altLang="zh-CN" sz="2800" i="1" dirty="0">
                <a:latin typeface="Times New Roman" panose="02020603050405020304" pitchFamily="18" charset="0"/>
              </a:rPr>
              <a:t>d </a:t>
            </a:r>
            <a:r>
              <a:rPr lang="en-AU" altLang="zh-CN" sz="2800" dirty="0">
                <a:latin typeface="Times New Roman" panose="02020603050405020304" pitchFamily="18" charset="0"/>
              </a:rPr>
              <a:t>&lt; 160</a:t>
            </a:r>
            <a:r>
              <a:rPr lang="zh-CN" altLang="en-US" sz="2800" dirty="0">
                <a:latin typeface="Times New Roman" panose="02020603050405020304" pitchFamily="18" charset="0"/>
              </a:rPr>
              <a:t>，得出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>
                <a:latin typeface="Times New Roman" panose="02020603050405020304" pitchFamily="18" charset="0"/>
              </a:rPr>
              <a:t>d</a:t>
            </a:r>
            <a:r>
              <a:rPr lang="en-AU" altLang="zh-CN" sz="2800" dirty="0">
                <a:latin typeface="Times New Roman" panose="02020603050405020304" pitchFamily="18" charset="0"/>
              </a:rPr>
              <a:t>=23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endParaRPr lang="en-AU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由于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23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7=161</a:t>
            </a:r>
            <a:r>
              <a:rPr lang="en-AU" altLang="zh-CN" sz="2800" dirty="0">
                <a:latin typeface="Times New Roman" panose="02020603050405020304" pitchFamily="18" charset="0"/>
              </a:rPr>
              <a:t>=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10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160+1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公布公钥： </a:t>
            </a:r>
            <a:r>
              <a:rPr lang="en-US" altLang="zh-CN" sz="2800" i="1" dirty="0">
                <a:latin typeface="Times New Roman" panose="02020603050405020304" pitchFamily="18" charset="0"/>
              </a:rPr>
              <a:t>PU</a:t>
            </a:r>
            <a:r>
              <a:rPr lang="en-US" altLang="zh-CN" sz="2800" dirty="0">
                <a:latin typeface="Times New Roman" panose="02020603050405020304" pitchFamily="18" charset="0"/>
              </a:rPr>
              <a:t>={7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187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保留私钥：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PR</a:t>
            </a:r>
            <a:r>
              <a:rPr lang="en-US" altLang="zh-CN" sz="2800" dirty="0">
                <a:latin typeface="Times New Roman" panose="02020603050405020304" pitchFamily="18" charset="0"/>
              </a:rPr>
              <a:t>={23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187}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AU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例子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给定</a:t>
            </a:r>
            <a:r>
              <a:rPr lang="zh-CN" altLang="en-US" dirty="0">
                <a:latin typeface="Times New Roman" panose="02020603050405020304" pitchFamily="18" charset="0"/>
              </a:rPr>
              <a:t>一个消息</a:t>
            </a:r>
            <a:r>
              <a:rPr lang="zh-CN" altLang="en-AU" dirty="0">
                <a:latin typeface="Times New Roman" panose="02020603050405020304" pitchFamily="18" charset="0"/>
              </a:rPr>
              <a:t> </a:t>
            </a:r>
            <a:r>
              <a:rPr lang="en-AU" altLang="zh-CN" i="1" dirty="0">
                <a:latin typeface="Times New Roman" panose="02020603050405020304" pitchFamily="18" charset="0"/>
              </a:rPr>
              <a:t>M</a:t>
            </a:r>
            <a:r>
              <a:rPr lang="en-AU" altLang="zh-CN" dirty="0">
                <a:latin typeface="Times New Roman" panose="02020603050405020304" pitchFamily="18" charset="0"/>
              </a:rPr>
              <a:t> = 88 (</a:t>
            </a:r>
            <a:r>
              <a:rPr lang="zh-CN" altLang="en-US" dirty="0">
                <a:latin typeface="Times New Roman" panose="02020603050405020304" pitchFamily="18" charset="0"/>
              </a:rPr>
              <a:t>注意</a:t>
            </a:r>
            <a:r>
              <a:rPr lang="zh-CN" altLang="en-AU" dirty="0">
                <a:latin typeface="Times New Roman" panose="02020603050405020304" pitchFamily="18" charset="0"/>
              </a:rPr>
              <a:t> </a:t>
            </a:r>
            <a:r>
              <a:rPr lang="en-AU" altLang="zh-CN" dirty="0">
                <a:latin typeface="Times New Roman" panose="02020603050405020304" pitchFamily="18" charset="0"/>
              </a:rPr>
              <a:t>88&lt;187)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加密</a:t>
            </a:r>
            <a:r>
              <a:rPr lang="en-AU" altLang="zh-CN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defRPr/>
            </a:pPr>
            <a:r>
              <a:rPr lang="en-AU" altLang="zh-CN" b="1" i="1" dirty="0" smtClean="0">
                <a:latin typeface="Times New Roman" panose="02020603050405020304" pitchFamily="18" charset="0"/>
                <a:ea typeface="+mn-ea"/>
              </a:rPr>
              <a:t>         C</a:t>
            </a:r>
            <a:r>
              <a:rPr lang="en-AU" altLang="zh-CN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= 88</a:t>
            </a:r>
            <a:r>
              <a:rPr lang="en-AU" altLang="zh-CN" baseline="30000" dirty="0">
                <a:latin typeface="Times New Roman" panose="02020603050405020304" pitchFamily="18" charset="0"/>
                <a:ea typeface="+mn-ea"/>
              </a:rPr>
              <a:t>7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 mod 187 = 11 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解密</a:t>
            </a:r>
            <a:r>
              <a:rPr lang="en-AU" altLang="zh-CN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defRPr/>
            </a:pPr>
            <a:r>
              <a:rPr lang="en-AU" altLang="zh-CN" b="1" i="1" dirty="0" smtClean="0">
                <a:latin typeface="Times New Roman" panose="02020603050405020304" pitchFamily="18" charset="0"/>
                <a:ea typeface="+mn-ea"/>
              </a:rPr>
              <a:t>        M</a:t>
            </a:r>
            <a:r>
              <a:rPr lang="en-AU" altLang="zh-CN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= 11</a:t>
            </a:r>
            <a:r>
              <a:rPr lang="en-AU" altLang="zh-CN" baseline="30000" dirty="0">
                <a:latin typeface="Times New Roman" panose="02020603050405020304" pitchFamily="18" charset="0"/>
                <a:ea typeface="+mn-ea"/>
              </a:rPr>
              <a:t>23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 mod 187 = 88 </a:t>
            </a:r>
            <a:endParaRPr lang="en-AU" altLang="zh-CN" sz="2800" dirty="0">
              <a:latin typeface="Times New Roman" panose="02020603050405020304" pitchFamily="18" charset="0"/>
              <a:ea typeface="+mn-ea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安全分析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穷举搜索攻击</a:t>
            </a:r>
            <a:endParaRPr lang="en-US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试遍所有可能的私钥，所以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的比特数越大，算法越安全，同时运算更复杂，系统运行更慢。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分析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RSA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密码算法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主要重点在于如何分解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为两个素数。由于大数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具有很大的素因子，因式分解问题非常困难。目前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1024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比特的密钥安全强度足够了。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对称密码的限制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公钥密码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RSA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对称密码的限制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对称密码存在的限制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6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600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kern="0" dirty="0" smtClean="0">
                <a:latin typeface="+mn-ea"/>
              </a:rPr>
              <a:t>发送方和接收方共享一个密钥，当参与人数足够多时，密钥分发与管理是一个难题。</a:t>
            </a:r>
            <a:endParaRPr lang="en-US" altLang="zh-CN" sz="2600" kern="0" dirty="0" smtClean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kern="0" dirty="0" smtClean="0">
                <a:latin typeface="+mn-ea"/>
              </a:rPr>
              <a:t>通讯双方地位是平等的，无法保证确实由某一方发送，缺少抗抵赖功能。</a:t>
            </a:r>
            <a:endParaRPr lang="en-US" altLang="zh-CN" sz="2600" kern="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08584" y="3410520"/>
            <a:ext cx="1716808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kumimoji="1" lang="en-US" altLang="zh-CN" sz="15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7484664" y="3429000"/>
            <a:ext cx="1716808" cy="741943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lang="en-US" altLang="zh-CN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 bwMode="auto">
          <a:xfrm flipV="1">
            <a:off x="2925392" y="3801918"/>
            <a:ext cx="587448" cy="46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3524224" y="3410520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52216" y="361725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2" name="直接箭头连接符 11"/>
          <p:cNvCxnSpPr>
            <a:stCxn id="20" idx="27"/>
            <a:endCxn id="10" idx="0"/>
          </p:cNvCxnSpPr>
          <p:nvPr/>
        </p:nvCxnSpPr>
        <p:spPr bwMode="auto">
          <a:xfrm>
            <a:off x="4097230" y="3212428"/>
            <a:ext cx="3058" cy="198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4676352" y="3806564"/>
            <a:ext cx="96928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5645640" y="3429000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1144" y="367173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6" name="直接箭头连接符 15"/>
          <p:cNvCxnSpPr>
            <a:stCxn id="21" idx="27"/>
            <a:endCxn id="14" idx="0"/>
          </p:cNvCxnSpPr>
          <p:nvPr/>
        </p:nvCxnSpPr>
        <p:spPr bwMode="auto">
          <a:xfrm flipH="1">
            <a:off x="6221704" y="3212428"/>
            <a:ext cx="1511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4748360" y="337451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C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797768" y="3789040"/>
            <a:ext cx="6868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1"/>
          <p:cNvSpPr>
            <a:spLocks/>
          </p:cNvSpPr>
          <p:nvPr/>
        </p:nvSpPr>
        <p:spPr bwMode="auto">
          <a:xfrm>
            <a:off x="3956272" y="2626079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6082257" y="2626079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703598" y="226758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密钥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7166" y="226758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密钥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公钥密码思想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kern="0" dirty="0" err="1" smtClean="0">
                <a:latin typeface="Times New Roman" panose="02020603050405020304" pitchFamily="18" charset="0"/>
              </a:rPr>
              <a:t>Diffie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和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Hellman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在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1976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年首次公开提出了公钥密码思想，是</a:t>
            </a:r>
            <a:r>
              <a:rPr lang="zh-CN" altLang="en-US" kern="0" dirty="0">
                <a:latin typeface="Times New Roman" panose="02020603050405020304" pitchFamily="18" charset="0"/>
              </a:rPr>
              <a:t>密码学历史中最重要的进步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。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基于数学函数，而不是基于比特模式的简单操作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使用两个密钥：一</a:t>
            </a:r>
            <a:r>
              <a:rPr lang="zh-CN" altLang="en-US" sz="2500" kern="0" dirty="0">
                <a:latin typeface="Times New Roman" panose="02020603050405020304" pitchFamily="18" charset="0"/>
              </a:rPr>
              <a:t>个公钥与一个私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钥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由于通讯双方使用密钥不一样，具有</a:t>
            </a:r>
            <a:r>
              <a:rPr lang="zh-CN" altLang="en-US" sz="2500" kern="0" dirty="0">
                <a:latin typeface="Times New Roman" panose="02020603050405020304" pitchFamily="18" charset="0"/>
              </a:rPr>
              <a:t>非对称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结构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itchFamily="2" charset="2"/>
              <a:buChar char="l"/>
              <a:defRPr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公钥密码计算开锁大，作为</a:t>
            </a:r>
            <a:r>
              <a:rPr lang="zh-CN" altLang="en-US" sz="2500" kern="0" dirty="0">
                <a:latin typeface="Times New Roman" panose="02020603050405020304" pitchFamily="18" charset="0"/>
              </a:rPr>
              <a:t>对称加密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方法的补充</a:t>
            </a:r>
            <a:r>
              <a:rPr lang="zh-CN" altLang="en-US" sz="2500" kern="0" dirty="0">
                <a:latin typeface="Times New Roman" panose="02020603050405020304" pitchFamily="18" charset="0"/>
              </a:rPr>
              <a:t>，而不是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替换方案</a:t>
            </a:r>
            <a:endParaRPr lang="en-AU" altLang="zh-CN" sz="2500" kern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为什么提出公钥密码？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kern="0" dirty="0" smtClean="0">
                <a:latin typeface="+mn-ea"/>
              </a:rPr>
              <a:t>公钥密码可以解决两个主要问题：</a:t>
            </a:r>
            <a:endParaRPr lang="en-US" altLang="zh-CN" kern="0" dirty="0" smtClean="0">
              <a:latin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密钥分发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–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在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没有一个可信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KDC(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密钥分发中心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的情况下，如何去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保证安全通信。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数字签名</a:t>
            </a:r>
            <a:r>
              <a:rPr lang="en-US" altLang="zh-CN" sz="2800" dirty="0">
                <a:latin typeface="+mn-ea"/>
              </a:rPr>
              <a:t>–</a:t>
            </a:r>
            <a:r>
              <a:rPr lang="zh-CN" altLang="en-US" sz="2800" dirty="0">
                <a:latin typeface="+mn-ea"/>
              </a:rPr>
              <a:t>如何验证消息来自声明的发送</a:t>
            </a:r>
            <a:r>
              <a:rPr lang="zh-CN" altLang="en-US" sz="2800" dirty="0" smtClean="0">
                <a:latin typeface="+mn-ea"/>
              </a:rPr>
              <a:t>方。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5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公钥密码的特点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公</a:t>
            </a:r>
            <a:r>
              <a:rPr lang="zh-CN" altLang="en-US" sz="2800" dirty="0" smtClean="0">
                <a:latin typeface="+mn-ea"/>
              </a:rPr>
              <a:t>钥密码涉及</a:t>
            </a:r>
            <a:r>
              <a:rPr lang="zh-CN" altLang="en-US" sz="2800" dirty="0">
                <a:latin typeface="+mn-ea"/>
              </a:rPr>
              <a:t>到两个密钥的</a:t>
            </a:r>
            <a:r>
              <a:rPr lang="zh-CN" altLang="en-US" sz="2800" dirty="0" smtClean="0">
                <a:latin typeface="+mn-ea"/>
              </a:rPr>
              <a:t>使用。</a:t>
            </a:r>
            <a:r>
              <a:rPr lang="en-AU" altLang="zh-CN" sz="2800" dirty="0" smtClean="0">
                <a:latin typeface="+mn-ea"/>
              </a:rPr>
              <a:t> </a:t>
            </a:r>
            <a:endParaRPr lang="en-AU" altLang="zh-CN" sz="2800" dirty="0">
              <a:latin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+mn-ea"/>
                <a:ea typeface="+mn-ea"/>
              </a:rPr>
              <a:t>一个公钥</a:t>
            </a:r>
            <a:r>
              <a:rPr lang="en-AU" altLang="zh-CN" sz="2600" b="1" dirty="0">
                <a:latin typeface="+mn-ea"/>
                <a:ea typeface="+mn-ea"/>
              </a:rPr>
              <a:t>, </a:t>
            </a:r>
            <a:r>
              <a:rPr lang="zh-CN" altLang="en-US" sz="2600" b="1" dirty="0">
                <a:latin typeface="+mn-ea"/>
                <a:ea typeface="+mn-ea"/>
              </a:rPr>
              <a:t>可以被任何人知道，用于加密消息和验证签名</a:t>
            </a:r>
            <a:endParaRPr lang="en-AU" altLang="zh-CN" sz="2600" b="1" dirty="0">
              <a:latin typeface="+mn-ea"/>
              <a:ea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+mn-ea"/>
                <a:ea typeface="+mn-ea"/>
              </a:rPr>
              <a:t>一个私钥</a:t>
            </a:r>
            <a:r>
              <a:rPr lang="en-AU" altLang="zh-CN" sz="2600" b="1" dirty="0">
                <a:latin typeface="+mn-ea"/>
                <a:ea typeface="+mn-ea"/>
              </a:rPr>
              <a:t>, </a:t>
            </a:r>
            <a:r>
              <a:rPr lang="zh-CN" altLang="en-US" sz="2600" b="1" dirty="0">
                <a:latin typeface="+mn-ea"/>
                <a:ea typeface="+mn-ea"/>
              </a:rPr>
              <a:t>只有接收方才知道，用于解密消息和创造签名</a:t>
            </a:r>
            <a:endParaRPr lang="en-AU" altLang="zh-CN" sz="2600" b="1" dirty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由公钥去生成私钥</a:t>
            </a:r>
            <a:r>
              <a:rPr lang="zh-CN" altLang="en-US" sz="2800" dirty="0" smtClean="0">
                <a:latin typeface="+mn-ea"/>
              </a:rPr>
              <a:t>实际上是不可行的。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由于密钥是非对称的</a:t>
            </a:r>
            <a:r>
              <a:rPr lang="zh-CN" altLang="en-US" sz="2800" dirty="0">
                <a:latin typeface="+mn-ea"/>
              </a:rPr>
              <a:t>，那些加密消息或验证签名的人无法解密消息或创造</a:t>
            </a:r>
            <a:r>
              <a:rPr lang="zh-CN" altLang="en-US" sz="2800" dirty="0" smtClean="0">
                <a:latin typeface="+mn-ea"/>
              </a:rPr>
              <a:t>签名。</a:t>
            </a:r>
            <a:endParaRPr lang="en-AU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8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公钥密码模型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774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200" kern="0" dirty="0" smtClean="0">
                <a:latin typeface="+mn-ea"/>
              </a:rPr>
              <a:t>私钥仅自己知道，降低密钥泄露风险。</a:t>
            </a:r>
            <a:endParaRPr lang="en-US" altLang="zh-CN" sz="2200" kern="0" dirty="0" smtClean="0">
              <a:latin typeface="+mn-ea"/>
            </a:endParaRPr>
          </a:p>
          <a:p>
            <a:pPr marL="774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200" kern="0" dirty="0">
                <a:latin typeface="+mn-ea"/>
              </a:rPr>
              <a:t>公钥公开，系统易扩展，</a:t>
            </a:r>
            <a:r>
              <a:rPr lang="zh-CN" altLang="en-US" sz="2200" kern="0" dirty="0" smtClean="0">
                <a:latin typeface="+mn-ea"/>
              </a:rPr>
              <a:t>容易实现密钥</a:t>
            </a:r>
            <a:r>
              <a:rPr lang="zh-CN" altLang="en-US" sz="2200" kern="0" dirty="0">
                <a:latin typeface="+mn-ea"/>
              </a:rPr>
              <a:t>分发与管理。</a:t>
            </a:r>
            <a:endParaRPr lang="en-US" altLang="zh-CN" sz="2200" kern="0" dirty="0">
              <a:latin typeface="+mn-ea"/>
            </a:endParaRPr>
          </a:p>
          <a:p>
            <a:pPr marL="774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200" kern="0" dirty="0">
                <a:latin typeface="+mn-ea"/>
              </a:rPr>
              <a:t>可提供机密性保障</a:t>
            </a:r>
            <a:r>
              <a:rPr lang="zh-CN" altLang="en-US" sz="2200" kern="0" dirty="0" smtClean="0">
                <a:latin typeface="+mn-ea"/>
              </a:rPr>
              <a:t>。</a:t>
            </a:r>
            <a:endParaRPr lang="en-US" altLang="zh-CN" sz="2200" kern="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92560" y="3588077"/>
            <a:ext cx="1716808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kumimoji="1" lang="en-US" altLang="zh-CN" sz="15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7268640" y="3606557"/>
            <a:ext cx="1716808" cy="741943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lang="en-US" altLang="zh-CN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 bwMode="auto">
          <a:xfrm flipV="1">
            <a:off x="2709368" y="3979475"/>
            <a:ext cx="587448" cy="46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3308200" y="3588077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36192" y="379480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2" name="直接箭头连接符 11"/>
          <p:cNvCxnSpPr>
            <a:stCxn id="19" idx="27"/>
            <a:endCxn id="10" idx="0"/>
          </p:cNvCxnSpPr>
          <p:nvPr/>
        </p:nvCxnSpPr>
        <p:spPr bwMode="auto">
          <a:xfrm>
            <a:off x="3881206" y="3389985"/>
            <a:ext cx="3058" cy="198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4460328" y="3984121"/>
            <a:ext cx="96928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5429616" y="3606557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65120" y="384929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 bwMode="auto">
          <a:xfrm flipH="1">
            <a:off x="6005680" y="3389985"/>
            <a:ext cx="1511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4532336" y="35520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C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6581744" y="3966597"/>
            <a:ext cx="6868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reeform 11"/>
          <p:cNvSpPr>
            <a:spLocks/>
          </p:cNvSpPr>
          <p:nvPr/>
        </p:nvSpPr>
        <p:spPr bwMode="auto">
          <a:xfrm>
            <a:off x="3740248" y="2803636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文本框 21"/>
          <p:cNvSpPr txBox="1"/>
          <p:nvPr/>
        </p:nvSpPr>
        <p:spPr>
          <a:xfrm>
            <a:off x="2952649" y="242088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的公钥：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PU(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3" name="Picture 17" descr="D:\Program Files\Microsoft Office\Clipart\Popular\ke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25" y="2743437"/>
            <a:ext cx="254705" cy="6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21"/>
          <p:cNvSpPr txBox="1"/>
          <p:nvPr/>
        </p:nvSpPr>
        <p:spPr>
          <a:xfrm>
            <a:off x="1352600" y="44625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发送方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7689304" y="447065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接收方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6" name="文本框 21"/>
          <p:cNvSpPr txBox="1"/>
          <p:nvPr/>
        </p:nvSpPr>
        <p:spPr>
          <a:xfrm>
            <a:off x="5029143" y="244513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的私钥：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PR(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72816"/>
            <a:ext cx="9013854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公钥密码模型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kern="0" dirty="0" smtClean="0">
                <a:latin typeface="+mn-ea"/>
              </a:rPr>
              <a:t>公钥密码方案由</a:t>
            </a:r>
            <a:r>
              <a:rPr lang="en-US" altLang="zh-CN" kern="0" dirty="0" smtClean="0">
                <a:latin typeface="+mn-ea"/>
              </a:rPr>
              <a:t>6</a:t>
            </a:r>
            <a:r>
              <a:rPr lang="zh-CN" altLang="en-US" kern="0" dirty="0" smtClean="0">
                <a:latin typeface="+mn-ea"/>
              </a:rPr>
              <a:t>个部分组成：</a:t>
            </a:r>
            <a:endParaRPr lang="en-US" altLang="zh-CN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明文</a:t>
            </a:r>
            <a:r>
              <a:rPr lang="zh-CN" altLang="en-US" sz="2800" kern="0" dirty="0" smtClean="0">
                <a:latin typeface="+mn-ea"/>
              </a:rPr>
              <a:t>：算法的输入，可读的消息或数据。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加密算法</a:t>
            </a:r>
            <a:r>
              <a:rPr lang="zh-CN" altLang="en-US" sz="2800" kern="0" dirty="0" smtClean="0">
                <a:latin typeface="+mn-ea"/>
              </a:rPr>
              <a:t>：对明文进行各种形式的变换。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公钥</a:t>
            </a:r>
            <a:r>
              <a:rPr lang="zh-CN" altLang="en-US" sz="2800" kern="0" dirty="0" smtClean="0">
                <a:latin typeface="+mn-ea"/>
              </a:rPr>
              <a:t>：</a:t>
            </a:r>
            <a:r>
              <a:rPr lang="zh-CN" altLang="en-US" sz="2800" kern="0" dirty="0">
                <a:latin typeface="+mn-ea"/>
              </a:rPr>
              <a:t>算法的输入</a:t>
            </a:r>
            <a:r>
              <a:rPr lang="zh-CN" altLang="en-US" sz="2800" kern="0" dirty="0" smtClean="0">
                <a:latin typeface="+mn-ea"/>
              </a:rPr>
              <a:t>，</a:t>
            </a:r>
            <a:r>
              <a:rPr lang="zh-CN" altLang="en-US" sz="2800" kern="0" dirty="0">
                <a:latin typeface="+mn-ea"/>
              </a:rPr>
              <a:t>加</a:t>
            </a:r>
            <a:r>
              <a:rPr lang="zh-CN" altLang="en-US" sz="2800" kern="0" dirty="0" smtClean="0">
                <a:latin typeface="+mn-ea"/>
              </a:rPr>
              <a:t>密</a:t>
            </a:r>
            <a:r>
              <a:rPr lang="zh-CN" altLang="en-US" sz="2800" kern="0" dirty="0">
                <a:latin typeface="+mn-ea"/>
              </a:rPr>
              <a:t>时</a:t>
            </a:r>
            <a:r>
              <a:rPr lang="zh-CN" altLang="en-US" sz="2800" kern="0" dirty="0" smtClean="0">
                <a:latin typeface="+mn-ea"/>
              </a:rPr>
              <a:t>使用的密钥。</a:t>
            </a:r>
            <a:endParaRPr lang="en-US" altLang="zh-CN" sz="2800" kern="0" dirty="0" smtClean="0">
              <a:solidFill>
                <a:srgbClr val="FF00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私钥</a:t>
            </a:r>
            <a:r>
              <a:rPr lang="zh-CN" altLang="en-US" sz="2800" kern="0" dirty="0" smtClean="0">
                <a:latin typeface="+mn-ea"/>
              </a:rPr>
              <a:t>：算法的输入</a:t>
            </a:r>
            <a:r>
              <a:rPr lang="zh-CN" altLang="en-US" sz="2800" kern="0" dirty="0">
                <a:latin typeface="+mn-ea"/>
              </a:rPr>
              <a:t>，</a:t>
            </a:r>
            <a:r>
              <a:rPr lang="zh-CN" altLang="en-US" sz="2800" kern="0" dirty="0" smtClean="0">
                <a:latin typeface="+mn-ea"/>
              </a:rPr>
              <a:t>解密时使用的密钥。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密文</a:t>
            </a:r>
            <a:r>
              <a:rPr lang="zh-CN" altLang="en-US" sz="2800" kern="0" dirty="0" smtClean="0">
                <a:latin typeface="+mn-ea"/>
              </a:rPr>
              <a:t>：算法的输出，取决于明文和密钥。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解密算法</a:t>
            </a:r>
            <a:r>
              <a:rPr lang="zh-CN" altLang="en-US" sz="2800" kern="0" dirty="0" smtClean="0">
                <a:latin typeface="+mn-ea"/>
              </a:rPr>
              <a:t>：接收密文与匹配的密钥，生成原始明文。</a:t>
            </a:r>
            <a:endParaRPr lang="en-US" altLang="zh-CN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01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2.5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公钥密码与对称密码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44535"/>
              </p:ext>
            </p:extLst>
          </p:nvPr>
        </p:nvGraphicFramePr>
        <p:xfrm>
          <a:off x="1208583" y="2348880"/>
          <a:ext cx="8136905" cy="3696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09"/>
                <a:gridCol w="446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传统密码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公钥密码</a:t>
                      </a:r>
                      <a:endParaRPr lang="zh-CN" alt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使用要求：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使用要求：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90000"/>
                        </a:lnSpc>
                        <a:buAutoNum type="arabicPeriod"/>
                      </a:pP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加密和解密都使用同样的算法和私钥。</a:t>
                      </a:r>
                      <a:endParaRPr lang="en-US" altLang="zh-CN" sz="1800" b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90000"/>
                        </a:lnSpc>
                        <a:buAutoNum type="arabicPeriod"/>
                      </a:pPr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发送方和接收方必须共享算法和密钥。</a:t>
                      </a:r>
                      <a:endParaRPr lang="en-US" altLang="zh-CN" sz="1800" b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一个算法使用公钥用于加密，一个算法使用私钥用于解密。</a:t>
                      </a:r>
                      <a:endParaRPr lang="en-US" altLang="zh-CN" sz="1800" b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发送方和接收方必须有一对匹配的公私钥对，但不是相同的。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安全要求：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安全要求：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密钥必须保持私密性。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如果没有其它附助信息，不可能可以解密消息。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对算法的分析与一些密文文件不足以破解密钥。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私钥必须保持私密性，公钥可以公开。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如果没有其它附助信息，不可能可以解密消息。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对算法的分析，并已知公钥与一些密文文件不足以破解私钥。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10041</TotalTime>
  <Words>1271</Words>
  <Application>Microsoft Office PowerPoint</Application>
  <PresentationFormat>A4 纸张(210x297 毫米)</PresentationFormat>
  <Paragraphs>176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华文楷体</vt:lpstr>
      <vt:lpstr>楷体_GB2312</vt:lpstr>
      <vt:lpstr>隶书</vt:lpstr>
      <vt:lpstr>宋体</vt:lpstr>
      <vt:lpstr>微软雅黑</vt:lpstr>
      <vt:lpstr>Arial</vt:lpstr>
      <vt:lpstr>Calibri</vt:lpstr>
      <vt:lpstr>Courier New</vt:lpstr>
      <vt:lpstr>Tahoma</vt:lpstr>
      <vt:lpstr>Times New Roman</vt:lpstr>
      <vt:lpstr>Wingdings</vt:lpstr>
      <vt:lpstr>安全导论</vt:lpstr>
      <vt:lpstr>1_安全导论</vt:lpstr>
      <vt:lpstr>自定义设计方案</vt:lpstr>
      <vt:lpstr>第8讲 公钥密码</vt:lpstr>
      <vt:lpstr>大  纲</vt:lpstr>
      <vt:lpstr>1.对称密码的限制</vt:lpstr>
      <vt:lpstr>2.公钥密码</vt:lpstr>
      <vt:lpstr>2.公钥密码</vt:lpstr>
      <vt:lpstr>2.公钥密码</vt:lpstr>
      <vt:lpstr>2.公钥密码</vt:lpstr>
      <vt:lpstr>2.公钥密码</vt:lpstr>
      <vt:lpstr>2.公钥密码</vt:lpstr>
      <vt:lpstr>2.公钥密码</vt:lpstr>
      <vt:lpstr>2.公钥密码</vt:lpstr>
      <vt:lpstr>3. RSA</vt:lpstr>
      <vt:lpstr>3. RSA</vt:lpstr>
      <vt:lpstr>3. RSA</vt:lpstr>
      <vt:lpstr>3. RSA</vt:lpstr>
      <vt:lpstr>3. RSA</vt:lpstr>
      <vt:lpstr>3. RSA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691</cp:revision>
  <cp:lastPrinted>2014-08-23T14:47:45Z</cp:lastPrinted>
  <dcterms:created xsi:type="dcterms:W3CDTF">2003-05-17T02:00:08Z</dcterms:created>
  <dcterms:modified xsi:type="dcterms:W3CDTF">2018-08-02T03:13:37Z</dcterms:modified>
</cp:coreProperties>
</file>