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733" r:id="rId2"/>
    <p:sldMasterId id="2147483721" r:id="rId3"/>
  </p:sldMasterIdLst>
  <p:notesMasterIdLst>
    <p:notesMasterId r:id="rId22"/>
  </p:notesMasterIdLst>
  <p:handoutMasterIdLst>
    <p:handoutMasterId r:id="rId23"/>
  </p:handoutMasterIdLst>
  <p:sldIdLst>
    <p:sldId id="258" r:id="rId4"/>
    <p:sldId id="456" r:id="rId5"/>
    <p:sldId id="457" r:id="rId6"/>
    <p:sldId id="467" r:id="rId7"/>
    <p:sldId id="468" r:id="rId8"/>
    <p:sldId id="469" r:id="rId9"/>
    <p:sldId id="470" r:id="rId10"/>
    <p:sldId id="474" r:id="rId11"/>
    <p:sldId id="472" r:id="rId12"/>
    <p:sldId id="473" r:id="rId13"/>
    <p:sldId id="475" r:id="rId14"/>
    <p:sldId id="477" r:id="rId15"/>
    <p:sldId id="476" r:id="rId16"/>
    <p:sldId id="464" r:id="rId17"/>
    <p:sldId id="478" r:id="rId18"/>
    <p:sldId id="480" r:id="rId19"/>
    <p:sldId id="481" r:id="rId20"/>
    <p:sldId id="479" r:id="rId21"/>
  </p:sldIdLst>
  <p:sldSz cx="9906000" cy="6858000" type="A4"/>
  <p:notesSz cx="6815138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00FF00"/>
    <a:srgbClr val="FF00FF"/>
    <a:srgbClr val="FF0000"/>
    <a:srgbClr val="00FFFF"/>
    <a:srgbClr val="66FFFF"/>
    <a:srgbClr val="008080"/>
    <a:srgbClr val="FFFF99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8" autoAdjust="0"/>
    <p:restoredTop sz="79024" autoAdjust="0"/>
  </p:normalViewPr>
  <p:slideViewPr>
    <p:cSldViewPr>
      <p:cViewPr varScale="1">
        <p:scale>
          <a:sx n="116" d="100"/>
          <a:sy n="116" d="100"/>
        </p:scale>
        <p:origin x="906" y="12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44" y="2838"/>
      </p:cViewPr>
      <p:guideLst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65138" y="3635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05188" y="3635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65138" y="90757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05188" y="90757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8B9392D-24CA-4891-BB25-4AD2615814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373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6388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229D9C-C32E-4415-BB06-1352CA0E66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87971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《大学计算机》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第一章 计算机基础知识</a:t>
            </a:r>
            <a:endParaRPr lang="en-US" altLang="zh-CN" smtClean="0">
              <a:latin typeface="Tahoma" pitchFamily="34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52475"/>
            <a:ext cx="5367337" cy="3714750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4721225"/>
            <a:ext cx="5907088" cy="48069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1686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4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759950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9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73150" y="1828800"/>
            <a:ext cx="84201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073150" y="6248400"/>
            <a:ext cx="2063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14750" y="6248400"/>
            <a:ext cx="31369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多媒体技术与应用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00" y="6248400"/>
            <a:ext cx="20637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13D43D1-6888-43AD-9EE1-5704E3058A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5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35063"/>
            <a:ext cx="4316413" cy="2546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833813"/>
            <a:ext cx="4316413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242A1-75FD-4C10-8A76-23F38B91F16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4172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0388" y="76200"/>
            <a:ext cx="8785225" cy="6305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6B931-2413-49CF-9A86-0428765C1A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50276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 userDrawn="1"/>
        </p:nvSpPr>
        <p:spPr>
          <a:xfrm>
            <a:off x="523844" y="6072206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0BB5-DF47-47F4-ACB3-435519FF26A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35052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82C40-6489-4D06-BAD1-798B5008611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29048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39E82-F4A0-4A60-9DB2-EC14F726FB1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67499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A20B0-D1C1-43D6-84A5-FB2C0EED3FA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1045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0100" y="76200"/>
            <a:ext cx="2195513" cy="6305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0388" y="76200"/>
            <a:ext cx="6437312" cy="6305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05E0F-2525-4E77-81C3-71482D7E51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31336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35063"/>
            <a:ext cx="4316413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D657E-229A-469F-8347-4F344ADEB6F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54571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0388" y="1135063"/>
            <a:ext cx="8785225" cy="52466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71F3C-6A8C-43FB-BEC8-F804CBEE3CE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49879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6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1598984" y="1772816"/>
            <a:ext cx="6954416" cy="2736304"/>
          </a:xfrm>
        </p:spPr>
        <p:txBody>
          <a:bodyPr lIns="0" rIns="0" anchor="ctr"/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9</a:t>
            </a: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讲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密钥交换与秘密共享</a:t>
            </a:r>
            <a:endParaRPr lang="zh-CN" altLang="en-US" sz="6000" dirty="0">
              <a:solidFill>
                <a:srgbClr val="FFC000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密钥交换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1.3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密钥交换示例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假设攻击者已知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q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=353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</a:t>
            </a:r>
            <a:r>
              <a:rPr lang="el-GR" altLang="zh-CN" sz="2800" i="1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altLang="zh-CN" sz="28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=3</a:t>
            </a:r>
            <a:r>
              <a:rPr lang="zh-CN" altLang="en-US" sz="28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，</a:t>
            </a:r>
            <a:r>
              <a:rPr lang="en-AU" altLang="zh-CN" sz="2800" i="1" dirty="0">
                <a:latin typeface="Times New Roman" panose="02020603050405020304" pitchFamily="18" charset="0"/>
              </a:rPr>
              <a:t> </a:t>
            </a:r>
            <a:r>
              <a:rPr lang="en-AU" altLang="zh-CN" sz="2800" i="1" dirty="0" err="1">
                <a:latin typeface="Times New Roman" panose="02020603050405020304" pitchFamily="18" charset="0"/>
              </a:rPr>
              <a:t>y</a:t>
            </a:r>
            <a:r>
              <a:rPr lang="en-AU" altLang="zh-CN" sz="2800" i="1" baseline="-25000" dirty="0" err="1">
                <a:latin typeface="Times New Roman" panose="02020603050405020304" pitchFamily="18" charset="0"/>
              </a:rPr>
              <a:t>A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=</a:t>
            </a:r>
            <a:r>
              <a:rPr lang="en-AU" altLang="zh-CN" sz="2800" dirty="0">
                <a:latin typeface="Times New Roman" panose="02020603050405020304" pitchFamily="18" charset="0"/>
              </a:rPr>
              <a:t> 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40</a:t>
            </a:r>
            <a:r>
              <a:rPr lang="zh-CN" altLang="en-US" sz="28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，</a:t>
            </a:r>
            <a:r>
              <a:rPr lang="en-AU" altLang="zh-CN" sz="2800" i="1" dirty="0">
                <a:latin typeface="Times New Roman" panose="02020603050405020304" pitchFamily="18" charset="0"/>
              </a:rPr>
              <a:t> </a:t>
            </a:r>
            <a:r>
              <a:rPr lang="en-AU" altLang="zh-CN" sz="2800" i="1" dirty="0" err="1" smtClean="0">
                <a:latin typeface="Times New Roman" panose="02020603050405020304" pitchFamily="18" charset="0"/>
              </a:rPr>
              <a:t>y</a:t>
            </a:r>
            <a:r>
              <a:rPr lang="en-AU" altLang="zh-CN" sz="2800" i="1" baseline="-25000" dirty="0" err="1" smtClean="0">
                <a:latin typeface="Times New Roman" panose="02020603050405020304" pitchFamily="18" charset="0"/>
              </a:rPr>
              <a:t>B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=248,</a:t>
            </a:r>
            <a:endParaRPr lang="en-AU" altLang="zh-CN" sz="28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攻击者可以用穷举搜索的方法推测出密钥为</a:t>
            </a:r>
            <a:r>
              <a:rPr lang="en-US" altLang="zh-CN" sz="28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160</a:t>
            </a:r>
            <a:r>
              <a:rPr lang="zh-CN" altLang="en-US" sz="28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，求解等式：</a:t>
            </a:r>
            <a:endParaRPr lang="en-US" altLang="zh-CN" sz="2800" dirty="0" smtClean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zh-CN" altLang="en-US" sz="28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3</a:t>
            </a:r>
            <a:r>
              <a:rPr lang="en-AU" altLang="zh-CN" sz="2800" i="1" baseline="60000" dirty="0" err="1">
                <a:latin typeface="Times New Roman" panose="02020603050405020304" pitchFamily="18" charset="0"/>
              </a:rPr>
              <a:t>x</a:t>
            </a:r>
            <a:r>
              <a:rPr lang="en-AU" altLang="zh-CN" sz="2800" i="1" baseline="40000" dirty="0" err="1">
                <a:latin typeface="Times New Roman" panose="02020603050405020304" pitchFamily="18" charset="0"/>
              </a:rPr>
              <a:t>A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 </a:t>
            </a:r>
            <a:r>
              <a:rPr lang="en-AU" altLang="zh-CN" sz="2800" dirty="0">
                <a:latin typeface="Times New Roman" panose="02020603050405020304" pitchFamily="18" charset="0"/>
              </a:rPr>
              <a:t>mod 353 = 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40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或者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3</a:t>
            </a:r>
            <a:r>
              <a:rPr lang="en-AU" altLang="zh-CN" sz="2800" i="1" baseline="60000" dirty="0" err="1">
                <a:latin typeface="Times New Roman" panose="02020603050405020304" pitchFamily="18" charset="0"/>
              </a:rPr>
              <a:t>x</a:t>
            </a:r>
            <a:r>
              <a:rPr lang="en-AU" altLang="zh-CN" sz="2800" i="1" baseline="40000" dirty="0" err="1">
                <a:latin typeface="Times New Roman" panose="02020603050405020304" pitchFamily="18" charset="0"/>
              </a:rPr>
              <a:t>B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 </a:t>
            </a:r>
            <a:r>
              <a:rPr lang="en-AU" altLang="zh-CN" sz="2800" dirty="0">
                <a:latin typeface="Times New Roman" panose="02020603050405020304" pitchFamily="18" charset="0"/>
              </a:rPr>
              <a:t>mod 353 = 248</a:t>
            </a: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一直搜索直到等式成立，可以求得 </a:t>
            </a:r>
            <a:r>
              <a:rPr lang="en-AU" altLang="zh-CN" sz="2800" i="1" dirty="0" err="1" smtClean="0">
                <a:latin typeface="Times New Roman" panose="02020603050405020304" pitchFamily="18" charset="0"/>
              </a:rPr>
              <a:t>x</a:t>
            </a:r>
            <a:r>
              <a:rPr lang="en-AU" altLang="zh-CN" sz="2800" i="1" baseline="-25000" dirty="0" err="1" smtClean="0">
                <a:latin typeface="Times New Roman" panose="02020603050405020304" pitchFamily="18" charset="0"/>
              </a:rPr>
              <a:t>A</a:t>
            </a:r>
            <a:r>
              <a:rPr lang="en-AU" altLang="zh-CN" sz="2800" dirty="0">
                <a:latin typeface="Times New Roman" panose="02020603050405020304" pitchFamily="18" charset="0"/>
              </a:rPr>
              <a:t>= 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97</a:t>
            </a:r>
            <a:r>
              <a:rPr lang="zh-CN" altLang="en-US" sz="28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，</a:t>
            </a:r>
            <a:r>
              <a:rPr lang="en-AU" altLang="zh-CN" sz="2800" i="1" dirty="0" smtClean="0">
                <a:latin typeface="Times New Roman" panose="02020603050405020304" pitchFamily="18" charset="0"/>
              </a:rPr>
              <a:t> </a:t>
            </a:r>
            <a:r>
              <a:rPr lang="en-AU" altLang="zh-CN" sz="2800" i="1" dirty="0" err="1" smtClean="0">
                <a:latin typeface="Times New Roman" panose="02020603050405020304" pitchFamily="18" charset="0"/>
              </a:rPr>
              <a:t>x</a:t>
            </a:r>
            <a:r>
              <a:rPr lang="en-AU" altLang="zh-CN" sz="2800" i="1" baseline="-25000" dirty="0" err="1" smtClean="0">
                <a:latin typeface="Times New Roman" panose="02020603050405020304" pitchFamily="18" charset="0"/>
              </a:rPr>
              <a:t>B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=233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只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有当数值很大时，上述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穷举方法变得不切实际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en-AU" altLang="zh-CN" sz="28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60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密钥交换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11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1.4 </a:t>
            </a:r>
            <a:r>
              <a:rPr lang="en-AU" altLang="zh-CN" kern="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Diffie</a:t>
            </a:r>
            <a:r>
              <a:rPr lang="en-AU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-Hellman</a:t>
            </a:r>
            <a:r>
              <a:rPr lang="zh-CN" altLang="en-US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面临安全攻击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+mn-ea"/>
              </a:rPr>
              <a:t>每一次通信时，用户能够随机</a:t>
            </a:r>
            <a:r>
              <a:rPr lang="zh-CN" altLang="en-US" sz="2800" dirty="0" smtClean="0">
                <a:latin typeface="+mn-ea"/>
              </a:rPr>
              <a:t>产生公</a:t>
            </a:r>
            <a:r>
              <a:rPr lang="en-US" altLang="zh-CN" sz="2800" dirty="0" smtClean="0">
                <a:latin typeface="+mn-ea"/>
              </a:rPr>
              <a:t>/</a:t>
            </a:r>
            <a:r>
              <a:rPr lang="zh-CN" altLang="en-US" sz="2800" dirty="0" smtClean="0">
                <a:latin typeface="+mn-ea"/>
              </a:rPr>
              <a:t>私密钥，并发送请求</a:t>
            </a:r>
            <a:r>
              <a:rPr lang="zh-CN" altLang="en-US" sz="2800" dirty="0">
                <a:latin typeface="+mn-ea"/>
              </a:rPr>
              <a:t>过去建立</a:t>
            </a:r>
            <a:r>
              <a:rPr lang="zh-CN" altLang="en-US" sz="2800" dirty="0" smtClean="0">
                <a:latin typeface="+mn-ea"/>
              </a:rPr>
              <a:t>安全通信连接，这种方法容易受到“中间人攻击</a:t>
            </a:r>
            <a:r>
              <a:rPr lang="zh-CN" altLang="en-US" sz="2800" dirty="0">
                <a:latin typeface="+mn-ea"/>
              </a:rPr>
              <a:t>”</a:t>
            </a:r>
            <a:r>
              <a:rPr lang="zh-CN" altLang="en-US" sz="2800" dirty="0" smtClean="0">
                <a:latin typeface="+mn-ea"/>
              </a:rPr>
              <a:t>。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“中间人攻击”可以窃听信息，也可以修改信息，需要添加认证功能才可以防止攻击。</a:t>
            </a:r>
          </a:p>
        </p:txBody>
      </p:sp>
    </p:spTree>
    <p:extLst>
      <p:ext uri="{BB962C8B-B14F-4D97-AF65-F5344CB8AC3E}">
        <p14:creationId xmlns:p14="http://schemas.microsoft.com/office/powerpoint/2010/main" val="296194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密钥交换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409384" y="6138043"/>
            <a:ext cx="1054100" cy="304800"/>
          </a:xfrm>
        </p:spPr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12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8"/>
            <a:ext cx="8785225" cy="745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1.4 </a:t>
            </a:r>
            <a:r>
              <a:rPr lang="en-AU" altLang="zh-CN" kern="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Diffie</a:t>
            </a:r>
            <a:r>
              <a:rPr lang="en-AU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-Hellman</a:t>
            </a:r>
            <a:r>
              <a:rPr lang="zh-CN" altLang="en-US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面临安全攻击</a:t>
            </a:r>
            <a:endParaRPr lang="en-US" altLang="zh-CN" kern="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48544" y="2779181"/>
            <a:ext cx="2160240" cy="31683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06477" y="2347133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A</a:t>
            </a:r>
            <a:endParaRPr lang="zh-CN" altLang="en-US" b="1" i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20552" y="2779181"/>
            <a:ext cx="221406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生成</a:t>
            </a:r>
            <a:endParaRPr lang="en-US" altLang="zh-CN" sz="2000" b="1" i="1" dirty="0" smtClean="0">
              <a:latin typeface="Times New Roman" panose="02020603050405020304" pitchFamily="18" charset="0"/>
              <a:ea typeface="+mn-ea"/>
            </a:endParaRPr>
          </a:p>
          <a:p>
            <a:r>
              <a:rPr lang="en-US" altLang="zh-CN" sz="2000" b="1" i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  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随机数 </a:t>
            </a:r>
            <a:r>
              <a:rPr lang="en-AU" altLang="zh-CN" sz="2000" b="1" i="1" dirty="0" err="1" smtClean="0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2000" b="1" i="1" baseline="-25000" dirty="0" err="1" smtClean="0">
                <a:latin typeface="Times New Roman" panose="02020603050405020304" pitchFamily="18" charset="0"/>
                <a:ea typeface="+mn-ea"/>
              </a:rPr>
              <a:t>A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</a:rPr>
              <a:t>&lt; </a:t>
            </a:r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q</a:t>
            </a:r>
          </a:p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计算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</a:endParaRPr>
          </a:p>
          <a:p>
            <a:r>
              <a:rPr lang="en-US" altLang="zh-CN" sz="2000" b="1" i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     </a:t>
            </a:r>
            <a:r>
              <a:rPr lang="en-AU" altLang="zh-CN" sz="2000" b="1" i="1" dirty="0" err="1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000" b="1" i="1" baseline="-25000" dirty="0" err="1">
                <a:latin typeface="Times New Roman" panose="02020603050405020304" pitchFamily="18" charset="0"/>
                <a:ea typeface="+mn-ea"/>
              </a:rPr>
              <a:t>A</a:t>
            </a:r>
            <a:r>
              <a:rPr lang="en-AU" altLang="zh-CN" sz="2000" b="1" dirty="0">
                <a:latin typeface="Times New Roman" panose="02020603050405020304" pitchFamily="18" charset="0"/>
                <a:ea typeface="+mn-ea"/>
              </a:rPr>
              <a:t> = </a:t>
            </a:r>
            <a:r>
              <a:rPr lang="el-GR" altLang="zh-CN" sz="2000" b="1" i="1" dirty="0"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lang="en-AU" altLang="zh-CN" sz="2000" b="1" i="1" baseline="60000" dirty="0" err="1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2000" b="1" i="1" baseline="40000" dirty="0" err="1">
                <a:latin typeface="Times New Roman" panose="02020603050405020304" pitchFamily="18" charset="0"/>
                <a:ea typeface="+mn-ea"/>
              </a:rPr>
              <a:t>A</a:t>
            </a:r>
            <a:r>
              <a:rPr lang="en-AU" altLang="zh-CN" sz="2000" b="1" i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000" b="1" dirty="0">
                <a:latin typeface="Times New Roman" panose="02020603050405020304" pitchFamily="18" charset="0"/>
                <a:ea typeface="+mn-ea"/>
              </a:rPr>
              <a:t>mod </a:t>
            </a:r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q</a:t>
            </a:r>
          </a:p>
          <a:p>
            <a:endParaRPr lang="en-AU" altLang="zh-CN" sz="2000" b="1" i="1" dirty="0">
              <a:latin typeface="Times New Roman" panose="02020603050405020304" pitchFamily="18" charset="0"/>
              <a:ea typeface="+mn-ea"/>
            </a:endParaRPr>
          </a:p>
          <a:p>
            <a:endParaRPr lang="en-AU" altLang="zh-CN" sz="2000" b="1" i="1" dirty="0" smtClean="0">
              <a:latin typeface="Times New Roman" panose="02020603050405020304" pitchFamily="18" charset="0"/>
              <a:ea typeface="+mn-ea"/>
            </a:endParaRPr>
          </a:p>
          <a:p>
            <a:endParaRPr lang="en-US" altLang="zh-CN" sz="2000" b="1" dirty="0" smtClean="0">
              <a:latin typeface="Times New Roman" panose="02020603050405020304" pitchFamily="18" charset="0"/>
              <a:ea typeface="+mn-ea"/>
            </a:endParaRPr>
          </a:p>
          <a:p>
            <a:endParaRPr lang="en-US" altLang="zh-CN" sz="2000" b="1" dirty="0">
              <a:latin typeface="Times New Roman" panose="02020603050405020304" pitchFamily="18" charset="0"/>
              <a:ea typeface="+mn-ea"/>
            </a:endParaRPr>
          </a:p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计算</a:t>
            </a:r>
            <a:endParaRPr lang="en-US" altLang="zh-CN" sz="2000" b="1" dirty="0">
              <a:latin typeface="Times New Roman" panose="02020603050405020304" pitchFamily="18" charset="0"/>
              <a:ea typeface="+mn-ea"/>
            </a:endParaRPr>
          </a:p>
          <a:p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 K</a:t>
            </a:r>
            <a:r>
              <a:rPr lang="en-AU" altLang="zh-CN" sz="2000" b="1" i="1" baseline="-25000" dirty="0" smtClean="0">
                <a:latin typeface="Times New Roman" panose="02020603050405020304" pitchFamily="18" charset="0"/>
                <a:ea typeface="+mn-ea"/>
              </a:rPr>
              <a:t>AC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000" b="1" dirty="0">
                <a:latin typeface="Times New Roman" panose="02020603050405020304" pitchFamily="18" charset="0"/>
                <a:ea typeface="+mn-ea"/>
              </a:rPr>
              <a:t>=  </a:t>
            </a:r>
            <a:r>
              <a:rPr lang="en-AU" altLang="zh-CN" sz="2000" b="1" i="1" dirty="0" err="1" smtClean="0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000" b="1" i="1" baseline="-25000" dirty="0" err="1" smtClean="0">
                <a:latin typeface="Times New Roman" panose="02020603050405020304" pitchFamily="18" charset="0"/>
                <a:ea typeface="+mn-ea"/>
              </a:rPr>
              <a:t>C</a:t>
            </a:r>
            <a:r>
              <a:rPr lang="en-AU" altLang="zh-CN" sz="1800" b="1" i="1" baseline="60000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1800" b="1" i="1" baseline="60000" dirty="0" err="1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1400" b="1" i="1" baseline="40000" dirty="0" err="1">
                <a:latin typeface="Times New Roman" panose="02020603050405020304" pitchFamily="18" charset="0"/>
                <a:ea typeface="+mn-ea"/>
              </a:rPr>
              <a:t>A</a:t>
            </a:r>
            <a:r>
              <a:rPr lang="en-AU" altLang="zh-CN" sz="2000" b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mod</a:t>
            </a:r>
            <a:r>
              <a:rPr lang="en-AU" altLang="zh-CN" sz="2000" b="1" i="1" dirty="0">
                <a:latin typeface="Times New Roman" panose="02020603050405020304" pitchFamily="18" charset="0"/>
                <a:ea typeface="+mn-ea"/>
              </a:rPr>
              <a:t> q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 </a:t>
            </a:r>
            <a:endParaRPr lang="zh-CN" altLang="en-US" sz="20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874327" y="2779181"/>
            <a:ext cx="2160240" cy="31683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32260" y="2347133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B</a:t>
            </a:r>
            <a:endParaRPr lang="zh-CN" altLang="en-US" b="1" i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15396" y="3399958"/>
            <a:ext cx="22990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生成</a:t>
            </a:r>
            <a:endParaRPr lang="en-US" altLang="zh-CN" sz="2000" b="1" i="1" dirty="0" smtClean="0">
              <a:latin typeface="Times New Roman" panose="02020603050405020304" pitchFamily="18" charset="0"/>
              <a:ea typeface="+mn-ea"/>
            </a:endParaRPr>
          </a:p>
          <a:p>
            <a:r>
              <a:rPr lang="en-US" altLang="zh-CN" sz="2000" b="1" i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  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随机数 </a:t>
            </a:r>
            <a:r>
              <a:rPr lang="en-AU" altLang="zh-CN" sz="2000" b="1" i="1" dirty="0" err="1" smtClean="0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2000" b="1" i="1" baseline="-25000" dirty="0" err="1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</a:rPr>
              <a:t>&lt; </a:t>
            </a:r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q</a:t>
            </a:r>
          </a:p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计算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</a:endParaRPr>
          </a:p>
          <a:p>
            <a:r>
              <a:rPr lang="en-US" altLang="zh-CN" sz="2000" b="1" i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     </a:t>
            </a:r>
            <a:r>
              <a:rPr lang="en-AU" altLang="zh-CN" sz="2000" b="1" i="1" dirty="0" err="1" smtClean="0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000" b="1" i="1" baseline="-25000" dirty="0" err="1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000" b="1" dirty="0">
                <a:latin typeface="Times New Roman" panose="02020603050405020304" pitchFamily="18" charset="0"/>
                <a:ea typeface="+mn-ea"/>
              </a:rPr>
              <a:t>= </a:t>
            </a:r>
            <a:r>
              <a:rPr lang="el-GR" altLang="zh-CN" sz="2000" b="1" i="1" dirty="0"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lang="en-AU" altLang="zh-CN" sz="2000" b="1" i="1" baseline="60000" dirty="0" err="1" smtClean="0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2000" b="1" i="1" baseline="40000" dirty="0" err="1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000" b="1" dirty="0">
                <a:latin typeface="Times New Roman" panose="02020603050405020304" pitchFamily="18" charset="0"/>
                <a:ea typeface="+mn-ea"/>
              </a:rPr>
              <a:t>mod </a:t>
            </a:r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q</a:t>
            </a:r>
          </a:p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计算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</a:endParaRPr>
          </a:p>
          <a:p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  K</a:t>
            </a:r>
            <a:r>
              <a:rPr lang="en-AU" altLang="zh-CN" sz="2000" b="1" i="1" baseline="-25000" dirty="0" smtClean="0">
                <a:latin typeface="Times New Roman" panose="02020603050405020304" pitchFamily="18" charset="0"/>
                <a:ea typeface="+mn-ea"/>
              </a:rPr>
              <a:t>BC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000" b="1" dirty="0">
                <a:latin typeface="Times New Roman" panose="02020603050405020304" pitchFamily="18" charset="0"/>
                <a:ea typeface="+mn-ea"/>
              </a:rPr>
              <a:t>=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000" b="1" i="1" baseline="-25000" dirty="0" smtClean="0">
                <a:latin typeface="Times New Roman" panose="02020603050405020304" pitchFamily="18" charset="0"/>
                <a:ea typeface="+mn-ea"/>
              </a:rPr>
              <a:t>C2</a:t>
            </a:r>
            <a:r>
              <a:rPr lang="en-AU" altLang="zh-CN" sz="1800" b="1" i="1" baseline="60000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1800" b="1" i="1" baseline="60000" dirty="0" err="1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1400" b="1" i="1" baseline="40000" dirty="0" err="1">
                <a:latin typeface="Times New Roman" panose="02020603050405020304" pitchFamily="18" charset="0"/>
                <a:ea typeface="+mn-ea"/>
              </a:rPr>
              <a:t>B</a:t>
            </a:r>
            <a:r>
              <a:rPr lang="en-AU" altLang="zh-CN" sz="2000" b="1" dirty="0">
                <a:latin typeface="Times New Roman" panose="02020603050405020304" pitchFamily="18" charset="0"/>
                <a:ea typeface="+mn-ea"/>
              </a:rPr>
              <a:t> mod </a:t>
            </a:r>
            <a:r>
              <a:rPr lang="en-AU" altLang="zh-CN" sz="2000" b="1" i="1" dirty="0">
                <a:latin typeface="Times New Roman" panose="02020603050405020304" pitchFamily="18" charset="0"/>
                <a:ea typeface="+mn-ea"/>
              </a:rPr>
              <a:t>q</a:t>
            </a:r>
            <a:r>
              <a:rPr lang="en-AU" altLang="zh-CN" sz="2000" b="1" dirty="0">
                <a:latin typeface="Times New Roman" panose="02020603050405020304" pitchFamily="18" charset="0"/>
                <a:ea typeface="+mn-ea"/>
              </a:rPr>
              <a:t> </a:t>
            </a:r>
            <a:endParaRPr lang="zh-CN" altLang="en-US" sz="20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>
            <a:off x="3008784" y="3543397"/>
            <a:ext cx="872146" cy="2017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文本框 21"/>
          <p:cNvSpPr txBox="1"/>
          <p:nvPr/>
        </p:nvSpPr>
        <p:spPr>
          <a:xfrm>
            <a:off x="2960196" y="3083182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发送 </a:t>
            </a:r>
            <a:r>
              <a:rPr lang="en-AU" altLang="zh-CN" sz="2000" b="1" i="1" dirty="0" err="1" smtClean="0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000" b="1" i="1" baseline="-25000" dirty="0" err="1" smtClean="0">
                <a:latin typeface="Times New Roman" panose="02020603050405020304" pitchFamily="18" charset="0"/>
                <a:ea typeface="+mn-ea"/>
              </a:rPr>
              <a:t>A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 </a:t>
            </a:r>
            <a:endParaRPr lang="zh-CN" altLang="en-US" sz="20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 flipH="1">
            <a:off x="6033120" y="5517234"/>
            <a:ext cx="841207" cy="4734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文本框 23"/>
          <p:cNvSpPr txBox="1"/>
          <p:nvPr/>
        </p:nvSpPr>
        <p:spPr>
          <a:xfrm>
            <a:off x="5925680" y="5589240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发送 </a:t>
            </a:r>
            <a:r>
              <a:rPr lang="en-AU" altLang="zh-CN" sz="2000" b="1" i="1" dirty="0" err="1" smtClean="0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000" b="1" i="1" baseline="-25000" dirty="0" err="1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 </a:t>
            </a:r>
            <a:endParaRPr lang="zh-CN" altLang="en-US" sz="20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872880" y="2780928"/>
            <a:ext cx="2160240" cy="31683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891187" y="2348880"/>
            <a:ext cx="2141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C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(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中间人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)</a:t>
            </a:r>
            <a:endParaRPr lang="zh-CN" altLang="en-US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872880" y="2872229"/>
            <a:ext cx="224452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生成</a:t>
            </a:r>
            <a:endParaRPr lang="en-US" altLang="zh-CN" sz="2000" b="1" i="1" dirty="0" smtClean="0">
              <a:latin typeface="Times New Roman" panose="02020603050405020304" pitchFamily="18" charset="0"/>
              <a:ea typeface="+mn-ea"/>
            </a:endParaRPr>
          </a:p>
          <a:p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  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随机数 </a:t>
            </a:r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2000" b="1" i="1" baseline="-25000" dirty="0" smtClean="0">
                <a:latin typeface="Times New Roman" panose="02020603050405020304" pitchFamily="18" charset="0"/>
                <a:ea typeface="+mn-ea"/>
              </a:rPr>
              <a:t>C1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</a:rPr>
              <a:t>&lt; </a:t>
            </a:r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q</a:t>
            </a:r>
          </a:p>
          <a:p>
            <a:r>
              <a:rPr lang="zh-CN" altLang="en-US" sz="2000" b="1" dirty="0" smtClean="0">
                <a:latin typeface="Times New Roman" panose="02020603050405020304" pitchFamily="18" charset="0"/>
              </a:rPr>
              <a:t>     随机数 </a:t>
            </a:r>
            <a:r>
              <a:rPr lang="en-AU" altLang="zh-CN" sz="2000" b="1" i="1" dirty="0" smtClean="0">
                <a:latin typeface="Times New Roman" panose="02020603050405020304" pitchFamily="18" charset="0"/>
              </a:rPr>
              <a:t>x</a:t>
            </a:r>
            <a:r>
              <a:rPr lang="en-AU" altLang="zh-CN" sz="2000" b="1" i="1" baseline="-25000" dirty="0" smtClean="0">
                <a:latin typeface="Times New Roman" panose="02020603050405020304" pitchFamily="18" charset="0"/>
              </a:rPr>
              <a:t>C2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&lt; </a:t>
            </a:r>
            <a:r>
              <a:rPr lang="en-AU" altLang="zh-CN" sz="2000" b="1" i="1" dirty="0">
                <a:latin typeface="Times New Roman" panose="02020603050405020304" pitchFamily="18" charset="0"/>
              </a:rPr>
              <a:t>q</a:t>
            </a:r>
            <a:endParaRPr lang="en-AU" altLang="zh-CN" sz="2000" b="1" i="1" dirty="0" smtClean="0">
              <a:latin typeface="Times New Roman" panose="02020603050405020304" pitchFamily="18" charset="0"/>
              <a:ea typeface="+mn-ea"/>
            </a:endParaRPr>
          </a:p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计算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</a:endParaRPr>
          </a:p>
          <a:p>
            <a:r>
              <a:rPr lang="en-US" altLang="zh-CN" sz="2000" b="1" i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    </a:t>
            </a:r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000" b="1" i="1" baseline="-25000" dirty="0" smtClean="0">
                <a:latin typeface="Times New Roman" panose="02020603050405020304" pitchFamily="18" charset="0"/>
                <a:ea typeface="+mn-ea"/>
              </a:rPr>
              <a:t>C1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000" b="1" dirty="0">
                <a:latin typeface="Times New Roman" panose="02020603050405020304" pitchFamily="18" charset="0"/>
                <a:ea typeface="+mn-ea"/>
              </a:rPr>
              <a:t>= </a:t>
            </a:r>
            <a:r>
              <a:rPr lang="el-GR" altLang="zh-CN" sz="2000" b="1" i="1" dirty="0"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lang="en-AU" altLang="zh-CN" sz="2000" b="1" i="1" baseline="60000" dirty="0" smtClean="0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2000" b="1" i="1" baseline="40000" dirty="0" smtClean="0">
                <a:latin typeface="Times New Roman" panose="02020603050405020304" pitchFamily="18" charset="0"/>
                <a:ea typeface="+mn-ea"/>
              </a:rPr>
              <a:t>C1</a:t>
            </a:r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000" b="1" dirty="0">
                <a:latin typeface="Times New Roman" panose="02020603050405020304" pitchFamily="18" charset="0"/>
                <a:ea typeface="+mn-ea"/>
              </a:rPr>
              <a:t>mod </a:t>
            </a:r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q</a:t>
            </a:r>
          </a:p>
          <a:p>
            <a:r>
              <a:rPr lang="en-AU" altLang="zh-CN" sz="2000" b="1" i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    </a:t>
            </a:r>
            <a:r>
              <a:rPr lang="en-AU" altLang="zh-CN" sz="2000" b="1" i="1" dirty="0" smtClean="0">
                <a:latin typeface="Times New Roman" panose="02020603050405020304" pitchFamily="18" charset="0"/>
              </a:rPr>
              <a:t>y</a:t>
            </a:r>
            <a:r>
              <a:rPr lang="en-AU" altLang="zh-CN" sz="2000" b="1" i="1" baseline="-25000" dirty="0" smtClean="0">
                <a:latin typeface="Times New Roman" panose="02020603050405020304" pitchFamily="18" charset="0"/>
              </a:rPr>
              <a:t>C2</a:t>
            </a:r>
            <a:r>
              <a:rPr lang="en-AU" altLang="zh-CN" sz="2000" b="1" dirty="0" smtClean="0">
                <a:latin typeface="Times New Roman" panose="02020603050405020304" pitchFamily="18" charset="0"/>
              </a:rPr>
              <a:t> </a:t>
            </a:r>
            <a:r>
              <a:rPr lang="en-AU" altLang="zh-CN" sz="2000" b="1" dirty="0">
                <a:latin typeface="Times New Roman" panose="02020603050405020304" pitchFamily="18" charset="0"/>
              </a:rPr>
              <a:t>= </a:t>
            </a:r>
            <a:r>
              <a:rPr lang="el-GR" altLang="zh-CN" sz="20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AU" altLang="zh-CN" sz="2000" b="1" i="1" baseline="60000" dirty="0" smtClean="0">
                <a:latin typeface="Times New Roman" panose="02020603050405020304" pitchFamily="18" charset="0"/>
              </a:rPr>
              <a:t>x</a:t>
            </a:r>
            <a:r>
              <a:rPr lang="en-AU" altLang="zh-CN" sz="2000" b="1" i="1" baseline="40000" dirty="0" smtClean="0">
                <a:latin typeface="Times New Roman" panose="02020603050405020304" pitchFamily="18" charset="0"/>
              </a:rPr>
              <a:t>C2</a:t>
            </a:r>
            <a:r>
              <a:rPr lang="en-AU" altLang="zh-CN" sz="2000" b="1" i="1" dirty="0" smtClean="0">
                <a:latin typeface="Times New Roman" panose="02020603050405020304" pitchFamily="18" charset="0"/>
              </a:rPr>
              <a:t> </a:t>
            </a:r>
            <a:r>
              <a:rPr lang="en-AU" altLang="zh-CN" sz="2000" b="1" dirty="0">
                <a:latin typeface="Times New Roman" panose="02020603050405020304" pitchFamily="18" charset="0"/>
              </a:rPr>
              <a:t>mod </a:t>
            </a:r>
            <a:r>
              <a:rPr lang="en-AU" altLang="zh-CN" sz="2000" b="1" i="1" dirty="0" smtClean="0">
                <a:latin typeface="Times New Roman" panose="02020603050405020304" pitchFamily="18" charset="0"/>
              </a:rPr>
              <a:t>q</a:t>
            </a:r>
            <a:endParaRPr lang="en-AU" altLang="zh-CN" sz="2000" b="1" i="1" dirty="0" smtClean="0">
              <a:latin typeface="Times New Roman" panose="02020603050405020304" pitchFamily="18" charset="0"/>
              <a:ea typeface="+mn-ea"/>
            </a:endParaRPr>
          </a:p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计算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</a:endParaRPr>
          </a:p>
          <a:p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  K</a:t>
            </a:r>
            <a:r>
              <a:rPr lang="en-AU" altLang="zh-CN" sz="2000" b="1" i="1" baseline="-25000" dirty="0" smtClean="0">
                <a:latin typeface="Times New Roman" panose="02020603050405020304" pitchFamily="18" charset="0"/>
                <a:ea typeface="+mn-ea"/>
              </a:rPr>
              <a:t>AC 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= </a:t>
            </a:r>
            <a:r>
              <a:rPr lang="en-AU" altLang="zh-CN" sz="2000" b="1" i="1" dirty="0" err="1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000" b="1" i="1" baseline="-25000" dirty="0" err="1">
                <a:latin typeface="Times New Roman" panose="02020603050405020304" pitchFamily="18" charset="0"/>
                <a:ea typeface="+mn-ea"/>
              </a:rPr>
              <a:t>A</a:t>
            </a:r>
            <a:r>
              <a:rPr lang="en-AU" altLang="zh-CN" sz="1800" b="1" i="1" baseline="60000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1800" b="1" i="1" baseline="60000" dirty="0" smtClean="0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1400" b="1" i="1" baseline="40000" dirty="0" smtClean="0">
                <a:latin typeface="Times New Roman" panose="02020603050405020304" pitchFamily="18" charset="0"/>
                <a:ea typeface="+mn-ea"/>
              </a:rPr>
              <a:t>C2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000" b="1" dirty="0">
                <a:latin typeface="Times New Roman" panose="02020603050405020304" pitchFamily="18" charset="0"/>
                <a:ea typeface="+mn-ea"/>
              </a:rPr>
              <a:t>mod </a:t>
            </a:r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q</a:t>
            </a:r>
          </a:p>
          <a:p>
            <a:r>
              <a:rPr lang="en-AU" altLang="zh-CN" sz="2000" b="1" i="1" dirty="0" smtClean="0">
                <a:latin typeface="Times New Roman" panose="02020603050405020304" pitchFamily="18" charset="0"/>
              </a:rPr>
              <a:t>  K</a:t>
            </a:r>
            <a:r>
              <a:rPr lang="en-AU" altLang="zh-CN" sz="2000" b="1" i="1" baseline="-25000" dirty="0" smtClean="0">
                <a:latin typeface="Times New Roman" panose="02020603050405020304" pitchFamily="18" charset="0"/>
              </a:rPr>
              <a:t>BC </a:t>
            </a:r>
            <a:r>
              <a:rPr lang="en-AU" altLang="zh-CN" sz="2000" b="1" dirty="0">
                <a:latin typeface="Times New Roman" panose="02020603050405020304" pitchFamily="18" charset="0"/>
              </a:rPr>
              <a:t>= </a:t>
            </a:r>
            <a:r>
              <a:rPr lang="en-AU" altLang="zh-CN" sz="2000" b="1" i="1" dirty="0" err="1" smtClean="0">
                <a:latin typeface="Times New Roman" panose="02020603050405020304" pitchFamily="18" charset="0"/>
              </a:rPr>
              <a:t>y</a:t>
            </a:r>
            <a:r>
              <a:rPr lang="en-AU" altLang="zh-CN" sz="2000" b="1" i="1" baseline="-25000" dirty="0" err="1" smtClean="0">
                <a:latin typeface="Times New Roman" panose="02020603050405020304" pitchFamily="18" charset="0"/>
              </a:rPr>
              <a:t>B</a:t>
            </a:r>
            <a:r>
              <a:rPr lang="en-AU" altLang="zh-CN" sz="1800" b="1" i="1" baseline="60000" dirty="0" smtClean="0">
                <a:latin typeface="Times New Roman" panose="02020603050405020304" pitchFamily="18" charset="0"/>
              </a:rPr>
              <a:t> x</a:t>
            </a:r>
            <a:r>
              <a:rPr lang="en-AU" altLang="zh-CN" sz="1400" b="1" i="1" baseline="40000" dirty="0" smtClean="0">
                <a:latin typeface="Times New Roman" panose="02020603050405020304" pitchFamily="18" charset="0"/>
              </a:rPr>
              <a:t>C1</a:t>
            </a:r>
            <a:r>
              <a:rPr lang="en-AU" altLang="zh-CN" sz="2000" b="1" dirty="0" smtClean="0">
                <a:latin typeface="Times New Roman" panose="02020603050405020304" pitchFamily="18" charset="0"/>
              </a:rPr>
              <a:t> </a:t>
            </a:r>
            <a:r>
              <a:rPr lang="en-AU" altLang="zh-CN" sz="2000" b="1" dirty="0">
                <a:latin typeface="Times New Roman" panose="02020603050405020304" pitchFamily="18" charset="0"/>
              </a:rPr>
              <a:t>mod </a:t>
            </a:r>
            <a:r>
              <a:rPr lang="en-AU" altLang="zh-CN" sz="2000" b="1" i="1" dirty="0">
                <a:latin typeface="Times New Roman" panose="02020603050405020304" pitchFamily="18" charset="0"/>
              </a:rPr>
              <a:t>q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 </a:t>
            </a:r>
            <a:endParaRPr lang="zh-CN" altLang="en-US" sz="20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 flipH="1" flipV="1">
            <a:off x="2987554" y="3893814"/>
            <a:ext cx="903633" cy="3340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文本框 35"/>
          <p:cNvSpPr txBox="1"/>
          <p:nvPr/>
        </p:nvSpPr>
        <p:spPr>
          <a:xfrm>
            <a:off x="2875237" y="3964994"/>
            <a:ext cx="1141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发送 </a:t>
            </a:r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000" b="1" i="1" baseline="-25000" dirty="0" smtClean="0">
                <a:latin typeface="Times New Roman" panose="02020603050405020304" pitchFamily="18" charset="0"/>
                <a:ea typeface="+mn-ea"/>
              </a:rPr>
              <a:t>C2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 </a:t>
            </a:r>
            <a:endParaRPr lang="zh-CN" altLang="en-US" sz="20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6033120" y="5053015"/>
            <a:ext cx="872146" cy="2017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文本框 38"/>
          <p:cNvSpPr txBox="1"/>
          <p:nvPr/>
        </p:nvSpPr>
        <p:spPr>
          <a:xfrm>
            <a:off x="5889104" y="4613066"/>
            <a:ext cx="1141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发送 </a:t>
            </a:r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000" b="1" i="1" baseline="-25000" dirty="0" smtClean="0">
                <a:latin typeface="Times New Roman" panose="02020603050405020304" pitchFamily="18" charset="0"/>
                <a:ea typeface="+mn-ea"/>
              </a:rPr>
              <a:t>C1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 </a:t>
            </a:r>
            <a:endParaRPr lang="zh-CN" altLang="en-US" sz="2000" b="1" dirty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746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密钥交换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13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1.4 </a:t>
            </a:r>
            <a:r>
              <a:rPr lang="en-AU" altLang="zh-CN" kern="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Diffie</a:t>
            </a:r>
            <a:r>
              <a:rPr lang="en-AU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-Hellman</a:t>
            </a:r>
            <a:r>
              <a:rPr lang="zh-CN" altLang="en-US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面临安全攻击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另一种简单思路是将用户的公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/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私密钥存在一个目录里并公布，用户可以查询和请求实现安全通信。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任何时候用户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都可以访问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的公开密钥，从而计算会话密钥，再使用它给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发送加密信息。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这种通信方式不仅可以提供保密性，还能提供一定程度的认证，但仍不能防止重放攻击。</a:t>
            </a:r>
            <a:endParaRPr lang="en-AU" altLang="zh-CN" sz="28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23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秘密共享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14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809596" y="1785927"/>
            <a:ext cx="8785225" cy="200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2.1 </a:t>
            </a:r>
            <a:r>
              <a:rPr lang="zh-CN" altLang="en-US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什么是秘密共享？</a:t>
            </a:r>
            <a:endParaRPr lang="en-US" altLang="zh-CN" kern="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将秘密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分发给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个人，当中的任意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个人聚集在一起可以恢复出密钥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，并用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于加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解密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信息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而任意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t-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个人则无法恢复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密钥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kern="0" dirty="0" smtClean="0">
              <a:latin typeface="Times New Roman" panose="02020603050405020304" pitchFamily="18" charset="0"/>
            </a:endParaRPr>
          </a:p>
        </p:txBody>
      </p:sp>
      <p:pic>
        <p:nvPicPr>
          <p:cNvPr id="6" name="Picture 6" descr="car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090" y="4479503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2504728" y="5005045"/>
            <a:ext cx="8290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</a:rPr>
              <a:t>1</a:t>
            </a:r>
            <a:endParaRPr lang="en-US" altLang="zh-CN" sz="2000" b="1" baseline="-25000" dirty="0" smtClean="0">
              <a:latin typeface="Times New Roman" panose="02020603050405020304" pitchFamily="18" charset="0"/>
              <a:ea typeface="+mn-ea"/>
            </a:endParaRPr>
          </a:p>
        </p:txBody>
      </p:sp>
      <p:pic>
        <p:nvPicPr>
          <p:cNvPr id="10" name="Picture 6" descr="car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219" y="4500989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3656856" y="5026531"/>
            <a:ext cx="8290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</a:rPr>
              <a:t>2</a:t>
            </a:r>
            <a:endParaRPr lang="en-US" altLang="zh-CN" sz="2000" b="1" baseline="-25000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 flipH="1">
            <a:off x="4561712" y="4479503"/>
            <a:ext cx="714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</a:rPr>
              <a:t>…</a:t>
            </a:r>
            <a:endParaRPr lang="en-US" altLang="zh-CN" sz="2000" b="1" baseline="-25000" dirty="0" smtClean="0">
              <a:latin typeface="Times New Roman" panose="02020603050405020304" pitchFamily="18" charset="0"/>
              <a:ea typeface="+mn-ea"/>
            </a:endParaRPr>
          </a:p>
        </p:txBody>
      </p:sp>
      <p:pic>
        <p:nvPicPr>
          <p:cNvPr id="13" name="Picture 6" descr="car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13" y="4468432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344046" y="5026531"/>
            <a:ext cx="7713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t</a:t>
            </a:r>
            <a:endParaRPr lang="en-US" altLang="zh-CN" sz="2000" b="1" i="1" baseline="-25000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 flipH="1">
            <a:off x="6182736" y="4551511"/>
            <a:ext cx="714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</a:rPr>
              <a:t>…</a:t>
            </a:r>
            <a:endParaRPr lang="en-US" altLang="zh-CN" sz="2000" b="1" baseline="-25000" dirty="0" smtClean="0">
              <a:latin typeface="Times New Roman" panose="02020603050405020304" pitchFamily="18" charset="0"/>
              <a:ea typeface="+mn-ea"/>
            </a:endParaRPr>
          </a:p>
        </p:txBody>
      </p:sp>
      <p:pic>
        <p:nvPicPr>
          <p:cNvPr id="16" name="Picture 6" descr="car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402" y="4479503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7061827" y="5005045"/>
            <a:ext cx="8435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n</a:t>
            </a:r>
            <a:endParaRPr lang="en-US" altLang="zh-CN" sz="2000" b="1" i="1" baseline="-25000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4808984" y="3585790"/>
            <a:ext cx="1042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</a:rPr>
              <a:t>秘密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+mn-ea"/>
              </a:rPr>
              <a:t>K</a:t>
            </a:r>
          </a:p>
        </p:txBody>
      </p:sp>
      <p:cxnSp>
        <p:nvCxnSpPr>
          <p:cNvPr id="5" name="直接箭头连接符 4"/>
          <p:cNvCxnSpPr/>
          <p:nvPr/>
        </p:nvCxnSpPr>
        <p:spPr bwMode="auto">
          <a:xfrm flipH="1">
            <a:off x="3224808" y="4084639"/>
            <a:ext cx="1689857" cy="4120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/>
          <p:cNvCxnSpPr/>
          <p:nvPr/>
        </p:nvCxnSpPr>
        <p:spPr bwMode="auto">
          <a:xfrm flipH="1">
            <a:off x="4320275" y="4105716"/>
            <a:ext cx="848749" cy="445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/>
          <p:cNvCxnSpPr/>
          <p:nvPr/>
        </p:nvCxnSpPr>
        <p:spPr bwMode="auto">
          <a:xfrm>
            <a:off x="5517629" y="4089493"/>
            <a:ext cx="155451" cy="3143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>
            <a:endCxn id="16" idx="0"/>
          </p:cNvCxnSpPr>
          <p:nvPr/>
        </p:nvCxnSpPr>
        <p:spPr bwMode="auto">
          <a:xfrm>
            <a:off x="5726141" y="3980731"/>
            <a:ext cx="1754289" cy="498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6"/>
          <p:cNvSpPr txBox="1">
            <a:spLocks noChangeArrowheads="1"/>
          </p:cNvSpPr>
          <p:nvPr/>
        </p:nvSpPr>
        <p:spPr bwMode="auto">
          <a:xfrm>
            <a:off x="3685215" y="3851642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 smtClean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+mn-ea"/>
              </a:rPr>
              <a:t>1</a:t>
            </a:r>
          </a:p>
        </p:txBody>
      </p:sp>
      <p:sp>
        <p:nvSpPr>
          <p:cNvPr id="27" name="TextBox 6"/>
          <p:cNvSpPr txBox="1">
            <a:spLocks noChangeArrowheads="1"/>
          </p:cNvSpPr>
          <p:nvPr/>
        </p:nvSpPr>
        <p:spPr bwMode="auto">
          <a:xfrm>
            <a:off x="4183023" y="406909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 smtClean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+mn-ea"/>
              </a:rPr>
              <a:t>2</a:t>
            </a:r>
          </a:p>
        </p:txBody>
      </p:sp>
      <p:sp>
        <p:nvSpPr>
          <p:cNvPr id="28" name="TextBox 6"/>
          <p:cNvSpPr txBox="1">
            <a:spLocks noChangeArrowheads="1"/>
          </p:cNvSpPr>
          <p:nvPr/>
        </p:nvSpPr>
        <p:spPr bwMode="auto">
          <a:xfrm>
            <a:off x="5218963" y="4015811"/>
            <a:ext cx="3962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 err="1" smtClean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ea typeface="+mn-ea"/>
              </a:rPr>
              <a:t>t</a:t>
            </a:r>
            <a:endParaRPr lang="en-US" altLang="zh-CN" sz="2400" b="1" i="1" baseline="-25000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9" name="TextBox 6"/>
          <p:cNvSpPr txBox="1">
            <a:spLocks noChangeArrowheads="1"/>
          </p:cNvSpPr>
          <p:nvPr/>
        </p:nvSpPr>
        <p:spPr bwMode="auto">
          <a:xfrm>
            <a:off x="6504329" y="3838265"/>
            <a:ext cx="4523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 err="1" smtClean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ea typeface="+mn-ea"/>
              </a:rPr>
              <a:t>n</a:t>
            </a:r>
            <a:endParaRPr lang="en-US" altLang="zh-CN" sz="2400" b="1" i="1" baseline="-25000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30" name="TextBox 6"/>
          <p:cNvSpPr txBox="1">
            <a:spLocks noChangeArrowheads="1"/>
          </p:cNvSpPr>
          <p:nvPr/>
        </p:nvSpPr>
        <p:spPr bwMode="auto">
          <a:xfrm>
            <a:off x="4808984" y="5775647"/>
            <a:ext cx="1042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</a:rPr>
              <a:t>秘密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+mn-ea"/>
              </a:rPr>
              <a:t>K</a:t>
            </a: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3080792" y="5387535"/>
            <a:ext cx="1728192" cy="388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/>
          <p:nvPr/>
        </p:nvCxnSpPr>
        <p:spPr bwMode="auto">
          <a:xfrm>
            <a:off x="4397630" y="5387535"/>
            <a:ext cx="627378" cy="388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箭头连接符 35"/>
          <p:cNvCxnSpPr>
            <a:endCxn id="30" idx="0"/>
          </p:cNvCxnSpPr>
          <p:nvPr/>
        </p:nvCxnSpPr>
        <p:spPr bwMode="auto">
          <a:xfrm flipH="1">
            <a:off x="5330121" y="5405155"/>
            <a:ext cx="285105" cy="3704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3562788" y="548006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 smtClean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+mn-ea"/>
              </a:rPr>
              <a:t>1</a:t>
            </a:r>
          </a:p>
        </p:txBody>
      </p:sp>
      <p:sp>
        <p:nvSpPr>
          <p:cNvPr id="40" name="TextBox 6"/>
          <p:cNvSpPr txBox="1">
            <a:spLocks noChangeArrowheads="1"/>
          </p:cNvSpPr>
          <p:nvPr/>
        </p:nvSpPr>
        <p:spPr bwMode="auto">
          <a:xfrm>
            <a:off x="4592960" y="51275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 smtClean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+mn-ea"/>
              </a:rPr>
              <a:t>2</a:t>
            </a:r>
          </a:p>
        </p:txBody>
      </p:sp>
      <p:sp>
        <p:nvSpPr>
          <p:cNvPr id="41" name="TextBox 6"/>
          <p:cNvSpPr txBox="1">
            <a:spLocks noChangeArrowheads="1"/>
          </p:cNvSpPr>
          <p:nvPr/>
        </p:nvSpPr>
        <p:spPr bwMode="auto">
          <a:xfrm>
            <a:off x="5529064" y="5343599"/>
            <a:ext cx="3962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 err="1" smtClean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ea typeface="+mn-ea"/>
              </a:rPr>
              <a:t>t</a:t>
            </a:r>
            <a:endParaRPr lang="en-US" altLang="zh-CN" sz="2400" b="1" i="1" baseline="-25000" dirty="0" smtClean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556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秘密共享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15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2.2 </a:t>
            </a:r>
            <a:r>
              <a:rPr lang="en-US" altLang="zh-CN" kern="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Shamiar</a:t>
            </a:r>
            <a:r>
              <a:rPr lang="zh-CN" altLang="en-US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秘密共享方法</a:t>
            </a:r>
            <a:endParaRPr lang="en-US" altLang="zh-CN" kern="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假设有秘密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，任取随机数</a:t>
            </a:r>
            <a:r>
              <a:rPr lang="en-US" altLang="zh-CN" sz="2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通过构造如下多项式：</a:t>
            </a:r>
          </a:p>
          <a:p>
            <a:pPr algn="ctr" eaLnBrk="1" hangingPunct="1">
              <a:lnSpc>
                <a:spcPct val="110000"/>
              </a:lnSpc>
              <a:buSzPct val="80000"/>
            </a:pP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+…+</a:t>
            </a:r>
            <a:r>
              <a:rPr lang="en-US" altLang="zh-CN" sz="2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SzPct val="80000"/>
            </a:pP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其中所有的运算都在有限域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中进行，任取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个数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8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分别带入多项式得到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,…, 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，并将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)),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),…, (</a:t>
            </a:r>
            <a:r>
              <a:rPr lang="en-US" altLang="zh-CN" sz="28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分发给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个用户。</a:t>
            </a:r>
            <a:endParaRPr lang="en-US" altLang="zh-CN" sz="2800" kern="0" baseline="-25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17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/>
              <a:t>秘密共享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16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2.2 </a:t>
            </a:r>
            <a:r>
              <a:rPr lang="en-US" altLang="zh-CN" kern="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Shamiar</a:t>
            </a:r>
            <a:r>
              <a:rPr lang="zh-CN" altLang="en-US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秘密共享方法</a:t>
            </a:r>
            <a:endParaRPr lang="en-US" altLang="zh-CN" kern="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只要收集到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个人的数据，假设有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，代入并求解多项式系数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有：</a:t>
            </a: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0" eaLnBrk="1" hangingPunct="1"/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+…+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2160000" eaLnBrk="1" hangingPunct="1"/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+…+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kern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2160000" eaLnBrk="1" hangingPunct="1"/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…………………………………….</a:t>
            </a:r>
          </a:p>
          <a:p>
            <a:pPr marL="2160000" eaLnBrk="1" hangingPunct="1"/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+…+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i="1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kern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2800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27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/>
              <a:t>秘密共享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17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809596" y="1785927"/>
            <a:ext cx="8785225" cy="70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2.2 </a:t>
            </a:r>
            <a:r>
              <a:rPr lang="en-US" altLang="zh-CN" kern="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Shamiar</a:t>
            </a:r>
            <a:r>
              <a:rPr lang="zh-CN" altLang="en-US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秘密共享方法</a:t>
            </a:r>
            <a:endParaRPr lang="en-US" altLang="zh-CN" kern="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左中括号 2"/>
          <p:cNvSpPr/>
          <p:nvPr/>
        </p:nvSpPr>
        <p:spPr bwMode="auto">
          <a:xfrm>
            <a:off x="1424608" y="2996952"/>
            <a:ext cx="216024" cy="1728192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右中括号 5"/>
          <p:cNvSpPr/>
          <p:nvPr/>
        </p:nvSpPr>
        <p:spPr bwMode="auto">
          <a:xfrm>
            <a:off x="2792760" y="2996952"/>
            <a:ext cx="216024" cy="1728192"/>
          </a:xfrm>
          <a:prstGeom prst="righ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" name="左中括号 7"/>
          <p:cNvSpPr/>
          <p:nvPr/>
        </p:nvSpPr>
        <p:spPr bwMode="auto">
          <a:xfrm>
            <a:off x="3080792" y="2996952"/>
            <a:ext cx="216024" cy="1728192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" name="右中括号 8"/>
          <p:cNvSpPr/>
          <p:nvPr/>
        </p:nvSpPr>
        <p:spPr bwMode="auto">
          <a:xfrm>
            <a:off x="3440832" y="2996952"/>
            <a:ext cx="216024" cy="1728192"/>
          </a:xfrm>
          <a:prstGeom prst="righ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99953" y="3021920"/>
            <a:ext cx="17248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 </a:t>
            </a:r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i="1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altLang="zh-CN" sz="2000" b="1" kern="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 </a:t>
            </a:r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i="1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eaLnBrk="1" hangingPunct="1"/>
            <a:r>
              <a:rPr lang="en-US" altLang="zh-CN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</a:t>
            </a:r>
          </a:p>
          <a:p>
            <a:r>
              <a:rPr lang="en-US" altLang="zh-CN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</a:t>
            </a:r>
          </a:p>
          <a:p>
            <a:pPr eaLnBrk="1" hangingPunct="1"/>
            <a:r>
              <a:rPr lang="en-US" altLang="zh-CN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altLang="zh-CN" sz="2000" b="1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i="1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 </a:t>
            </a:r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i="1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altLang="zh-CN" sz="2000" b="1" kern="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52800" y="2996952"/>
            <a:ext cx="5760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zh-CN" sz="2000" b="1" i="1" kern="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altLang="zh-CN" sz="2000" b="1" kern="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等于号 11"/>
          <p:cNvSpPr/>
          <p:nvPr/>
        </p:nvSpPr>
        <p:spPr bwMode="auto">
          <a:xfrm>
            <a:off x="3728863" y="3717032"/>
            <a:ext cx="288033" cy="216024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3" name="左中括号 12"/>
          <p:cNvSpPr/>
          <p:nvPr/>
        </p:nvSpPr>
        <p:spPr bwMode="auto">
          <a:xfrm>
            <a:off x="4088905" y="2996952"/>
            <a:ext cx="216024" cy="1728192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4" name="右中括号 13"/>
          <p:cNvSpPr/>
          <p:nvPr/>
        </p:nvSpPr>
        <p:spPr bwMode="auto">
          <a:xfrm>
            <a:off x="4448945" y="2996952"/>
            <a:ext cx="216024" cy="1728192"/>
          </a:xfrm>
          <a:prstGeom prst="righ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905329" y="2771443"/>
            <a:ext cx="5760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altLang="zh-CN" sz="20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燕尾形箭头 15"/>
          <p:cNvSpPr/>
          <p:nvPr/>
        </p:nvSpPr>
        <p:spPr bwMode="auto">
          <a:xfrm>
            <a:off x="4736976" y="3717032"/>
            <a:ext cx="504056" cy="216024"/>
          </a:xfrm>
          <a:prstGeom prst="notch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7" name="左中括号 16"/>
          <p:cNvSpPr/>
          <p:nvPr/>
        </p:nvSpPr>
        <p:spPr bwMode="auto">
          <a:xfrm>
            <a:off x="5313041" y="2996952"/>
            <a:ext cx="216024" cy="1728192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8" name="右中括号 17"/>
          <p:cNvSpPr/>
          <p:nvPr/>
        </p:nvSpPr>
        <p:spPr bwMode="auto">
          <a:xfrm>
            <a:off x="5673081" y="2996952"/>
            <a:ext cx="216024" cy="1728192"/>
          </a:xfrm>
          <a:prstGeom prst="righ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85049" y="2996952"/>
            <a:ext cx="5760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zh-CN" sz="2000" b="1" i="1" kern="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i="1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altLang="zh-CN" sz="2000" b="1" kern="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等于号 19"/>
          <p:cNvSpPr/>
          <p:nvPr/>
        </p:nvSpPr>
        <p:spPr bwMode="auto">
          <a:xfrm>
            <a:off x="5961112" y="3717032"/>
            <a:ext cx="288033" cy="216024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1" name="左中括号 20"/>
          <p:cNvSpPr/>
          <p:nvPr/>
        </p:nvSpPr>
        <p:spPr bwMode="auto">
          <a:xfrm>
            <a:off x="6321152" y="2996952"/>
            <a:ext cx="216024" cy="1728192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2" name="右中括号 21"/>
          <p:cNvSpPr/>
          <p:nvPr/>
        </p:nvSpPr>
        <p:spPr bwMode="auto">
          <a:xfrm>
            <a:off x="7689304" y="2996952"/>
            <a:ext cx="216024" cy="1728192"/>
          </a:xfrm>
          <a:prstGeom prst="righ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96497" y="3021920"/>
            <a:ext cx="17248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 </a:t>
            </a:r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i="1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altLang="zh-CN" sz="2000" b="1" kern="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 </a:t>
            </a:r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i="1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eaLnBrk="1" hangingPunct="1"/>
            <a:r>
              <a:rPr lang="en-US" altLang="zh-CN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</a:t>
            </a:r>
          </a:p>
          <a:p>
            <a:r>
              <a:rPr lang="en-US" altLang="zh-CN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</a:t>
            </a:r>
          </a:p>
          <a:p>
            <a:pPr eaLnBrk="1" hangingPunct="1"/>
            <a:r>
              <a:rPr lang="en-US" altLang="zh-CN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altLang="zh-CN" sz="2000" b="1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i="1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 </a:t>
            </a:r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i="1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altLang="zh-CN" sz="2000" b="1" kern="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左中括号 23"/>
          <p:cNvSpPr/>
          <p:nvPr/>
        </p:nvSpPr>
        <p:spPr bwMode="auto">
          <a:xfrm>
            <a:off x="8265369" y="2996952"/>
            <a:ext cx="216024" cy="1728192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5" name="右中括号 24"/>
          <p:cNvSpPr/>
          <p:nvPr/>
        </p:nvSpPr>
        <p:spPr bwMode="auto">
          <a:xfrm>
            <a:off x="8625409" y="2996952"/>
            <a:ext cx="216024" cy="1728192"/>
          </a:xfrm>
          <a:prstGeom prst="righ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37377" y="2996952"/>
            <a:ext cx="5760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en-US" altLang="zh-CN" sz="20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altLang="zh-CN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altLang="zh-CN" sz="2000" b="1" kern="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160912" y="2996952"/>
            <a:ext cx="5760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en-US" altLang="zh-CN" sz="20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altLang="zh-CN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altLang="zh-CN" sz="2000" b="1" kern="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33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0912" y="2852936"/>
            <a:ext cx="2088232" cy="1224136"/>
          </a:xfrm>
        </p:spPr>
        <p:txBody>
          <a:bodyPr/>
          <a:lstStyle/>
          <a:p>
            <a:pPr eaLnBrk="1" hangingPunct="1"/>
            <a:r>
              <a:rPr lang="en-US" altLang="zh-CN" sz="6000" kern="10" dirty="0">
                <a:solidFill>
                  <a:srgbClr val="FFFF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5800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18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98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pPr algn="ctr"/>
            <a:r>
              <a:rPr lang="zh-CN" altLang="en-US" sz="8000" dirty="0" smtClean="0"/>
              <a:t>大  纲</a:t>
            </a:r>
            <a:endParaRPr lang="zh-CN" altLang="en-US" sz="8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密钥交换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秘密共享</a:t>
            </a:r>
            <a:endParaRPr lang="en-US" altLang="zh-CN" dirty="0" smtClean="0"/>
          </a:p>
          <a:p>
            <a:pPr>
              <a:buSzPct val="80000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密钥交换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solidFill>
                  <a:srgbClr val="FFFF00"/>
                </a:solidFill>
                <a:latin typeface="+mn-ea"/>
              </a:rPr>
              <a:t>1.1 </a:t>
            </a:r>
            <a:r>
              <a:rPr lang="en-AU" altLang="zh-CN" kern="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Diffie</a:t>
            </a:r>
            <a:r>
              <a:rPr lang="en-AU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-Hellman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密钥交换</a:t>
            </a:r>
            <a:endParaRPr lang="en-AU" altLang="zh-CN" dirty="0" smtClean="0"/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Times New Roman" panose="02020603050405020304" pitchFamily="18" charset="0"/>
              </a:rPr>
              <a:t>在</a:t>
            </a:r>
            <a:r>
              <a:rPr lang="en-AU" altLang="zh-CN" dirty="0">
                <a:latin typeface="Times New Roman" panose="02020603050405020304" pitchFamily="18" charset="0"/>
              </a:rPr>
              <a:t>1976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AU" altLang="zh-CN" dirty="0" err="1">
                <a:latin typeface="Times New Roman" panose="02020603050405020304" pitchFamily="18" charset="0"/>
              </a:rPr>
              <a:t>Diffie</a:t>
            </a:r>
            <a:r>
              <a:rPr lang="en-AU" altLang="zh-CN" dirty="0">
                <a:latin typeface="Times New Roman" panose="02020603050405020304" pitchFamily="18" charset="0"/>
              </a:rPr>
              <a:t> &amp; </a:t>
            </a:r>
            <a:r>
              <a:rPr lang="en-AU" altLang="zh-CN" dirty="0" smtClean="0">
                <a:latin typeface="Times New Roman" panose="02020603050405020304" pitchFamily="18" charset="0"/>
              </a:rPr>
              <a:t>Hellman</a:t>
            </a:r>
            <a:r>
              <a:rPr lang="zh-CN" altLang="en-US" dirty="0" smtClean="0">
                <a:latin typeface="Times New Roman" panose="02020603050405020304" pitchFamily="18" charset="0"/>
              </a:rPr>
              <a:t>首次阐述</a:t>
            </a:r>
            <a:r>
              <a:rPr lang="zh-CN" altLang="en-US" dirty="0">
                <a:latin typeface="Times New Roman" panose="02020603050405020304" pitchFamily="18" charset="0"/>
              </a:rPr>
              <a:t>了公</a:t>
            </a:r>
            <a:r>
              <a:rPr lang="zh-CN" altLang="en-US" dirty="0" smtClean="0">
                <a:latin typeface="Times New Roman" panose="02020603050405020304" pitchFamily="18" charset="0"/>
              </a:rPr>
              <a:t>钥算法，该算法定义了公钥密码学，称为</a:t>
            </a:r>
            <a:r>
              <a:rPr lang="en-AU" altLang="zh-CN" dirty="0" err="1" smtClean="0">
                <a:latin typeface="Times New Roman" panose="02020603050405020304" pitchFamily="18" charset="0"/>
              </a:rPr>
              <a:t>Diffie</a:t>
            </a:r>
            <a:r>
              <a:rPr lang="en-AU" altLang="zh-CN" dirty="0" smtClean="0">
                <a:latin typeface="Times New Roman" panose="02020603050405020304" pitchFamily="18" charset="0"/>
              </a:rPr>
              <a:t>-Hellman </a:t>
            </a:r>
            <a:r>
              <a:rPr lang="zh-CN" altLang="en-US" dirty="0">
                <a:latin typeface="Times New Roman" panose="02020603050405020304" pitchFamily="18" charset="0"/>
              </a:rPr>
              <a:t>密钥</a:t>
            </a:r>
            <a:r>
              <a:rPr lang="zh-CN" altLang="en-US" dirty="0" smtClean="0">
                <a:latin typeface="Times New Roman" panose="02020603050405020304" pitchFamily="18" charset="0"/>
              </a:rPr>
              <a:t>交换。</a:t>
            </a:r>
            <a:endParaRPr lang="en-AU" altLang="zh-CN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Times New Roman" panose="02020603050405020304" pitchFamily="18" charset="0"/>
              </a:rPr>
              <a:t>目的是使得两个用户能够安全地交换密钥，这是</a:t>
            </a:r>
            <a:r>
              <a:rPr lang="zh-CN" altLang="en-US" dirty="0">
                <a:latin typeface="Times New Roman" panose="02020603050405020304" pitchFamily="18" charset="0"/>
              </a:rPr>
              <a:t>一个公开交换密钥的实际可行</a:t>
            </a:r>
            <a:r>
              <a:rPr lang="zh-CN" altLang="en-US" dirty="0" smtClean="0">
                <a:latin typeface="Times New Roman" panose="02020603050405020304" pitchFamily="18" charset="0"/>
              </a:rPr>
              <a:t>方法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en-AU" altLang="zh-CN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Times New Roman" panose="02020603050405020304" pitchFamily="18" charset="0"/>
              </a:rPr>
              <a:t>许多</a:t>
            </a:r>
            <a:r>
              <a:rPr lang="zh-CN" altLang="en-US" dirty="0">
                <a:latin typeface="Times New Roman" panose="02020603050405020304" pitchFamily="18" charset="0"/>
              </a:rPr>
              <a:t>商业</a:t>
            </a:r>
            <a:r>
              <a:rPr lang="zh-CN" altLang="en-US" dirty="0" smtClean="0">
                <a:latin typeface="Times New Roman" panose="02020603050405020304" pitchFamily="18" charset="0"/>
              </a:rPr>
              <a:t>产品都采用了密钥交换技术。</a:t>
            </a:r>
            <a:endParaRPr lang="en-AU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密钥交换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solidFill>
                  <a:srgbClr val="FFFF00"/>
                </a:solidFill>
                <a:latin typeface="+mn-ea"/>
              </a:rPr>
              <a:t>1.1 </a:t>
            </a:r>
            <a:r>
              <a:rPr lang="en-AU" altLang="zh-CN" kern="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Diffie</a:t>
            </a:r>
            <a:r>
              <a:rPr lang="en-AU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-Hellman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密钥交换</a:t>
            </a:r>
            <a:endParaRPr lang="en-AU" altLang="zh-CN" dirty="0" smtClean="0"/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 smtClean="0">
                <a:latin typeface="+mn-ea"/>
              </a:rPr>
              <a:t>一个密钥分发策略，用于生成临时会话密钥。</a:t>
            </a:r>
            <a:endParaRPr lang="en-US" altLang="zh-CN" sz="2800" dirty="0" smtClean="0">
              <a:latin typeface="+mn-ea"/>
            </a:endParaRPr>
          </a:p>
          <a:p>
            <a:pPr marL="917575" lvl="1" indent="-342900" eaLnBrk="1" hangingPunct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500" b="1" dirty="0" smtClean="0">
                <a:latin typeface="+mn-ea"/>
                <a:ea typeface="+mn-ea"/>
              </a:rPr>
              <a:t>不能</a:t>
            </a:r>
            <a:r>
              <a:rPr lang="zh-CN" altLang="en-US" sz="2500" b="1" dirty="0">
                <a:latin typeface="+mn-ea"/>
                <a:ea typeface="+mn-ea"/>
              </a:rPr>
              <a:t>用于交换任意</a:t>
            </a:r>
            <a:r>
              <a:rPr lang="zh-CN" altLang="en-US" sz="2500" b="1" dirty="0" smtClean="0">
                <a:latin typeface="+mn-ea"/>
                <a:ea typeface="+mn-ea"/>
              </a:rPr>
              <a:t>消息。</a:t>
            </a:r>
            <a:r>
              <a:rPr lang="en-AU" altLang="zh-CN" sz="2500" b="1" dirty="0" smtClean="0">
                <a:latin typeface="+mn-ea"/>
                <a:ea typeface="+mn-ea"/>
              </a:rPr>
              <a:t> </a:t>
            </a:r>
            <a:endParaRPr lang="en-AU" altLang="zh-CN" sz="2500" b="1" dirty="0">
              <a:latin typeface="+mn-ea"/>
              <a:ea typeface="+mn-ea"/>
            </a:endParaRPr>
          </a:p>
          <a:p>
            <a:pPr marL="917575" lvl="1" indent="-342900" eaLnBrk="1" hangingPunct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500" b="1" dirty="0">
                <a:latin typeface="+mn-ea"/>
                <a:ea typeface="+mn-ea"/>
              </a:rPr>
              <a:t>只</a:t>
            </a:r>
            <a:r>
              <a:rPr lang="zh-CN" altLang="en-US" sz="2500" b="1" dirty="0" smtClean="0">
                <a:latin typeface="+mn-ea"/>
                <a:ea typeface="+mn-ea"/>
              </a:rPr>
              <a:t>可以</a:t>
            </a:r>
            <a:r>
              <a:rPr lang="zh-CN" altLang="en-US" sz="2500" b="1" dirty="0">
                <a:latin typeface="+mn-ea"/>
                <a:ea typeface="+mn-ea"/>
              </a:rPr>
              <a:t>建立一个共同</a:t>
            </a:r>
            <a:r>
              <a:rPr lang="zh-CN" altLang="en-US" sz="2500" b="1" dirty="0" smtClean="0">
                <a:latin typeface="+mn-ea"/>
                <a:ea typeface="+mn-ea"/>
              </a:rPr>
              <a:t>的会话密钥。</a:t>
            </a:r>
            <a:r>
              <a:rPr lang="en-AU" altLang="zh-CN" sz="2500" b="1" dirty="0" smtClean="0">
                <a:latin typeface="+mn-ea"/>
                <a:ea typeface="+mn-ea"/>
              </a:rPr>
              <a:t> </a:t>
            </a:r>
            <a:endParaRPr lang="en-AU" altLang="zh-CN" sz="2500" b="1" dirty="0">
              <a:latin typeface="+mn-ea"/>
              <a:ea typeface="+mn-ea"/>
            </a:endParaRPr>
          </a:p>
          <a:p>
            <a:pPr marL="917575" lvl="1" indent="-342900" eaLnBrk="1" hangingPunct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500" b="1" dirty="0" smtClean="0">
                <a:latin typeface="+mn-ea"/>
                <a:ea typeface="+mn-ea"/>
              </a:rPr>
              <a:t>只有参与的两方才知道会话密钥值。</a:t>
            </a:r>
            <a:endParaRPr lang="en-AU" altLang="zh-CN" sz="2500" b="1" dirty="0" smtClean="0">
              <a:latin typeface="+mn-ea"/>
              <a:ea typeface="+mn-ea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会话密钥值取决于参与方及其私钥和公钥信息。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基于</a:t>
            </a:r>
            <a:r>
              <a:rPr lang="zh-CN" altLang="en-US" sz="2800" dirty="0">
                <a:latin typeface="+mn-ea"/>
              </a:rPr>
              <a:t>在</a:t>
            </a:r>
            <a:r>
              <a:rPr lang="zh-CN" altLang="en-US" sz="2800" dirty="0" smtClean="0">
                <a:latin typeface="+mn-ea"/>
              </a:rPr>
              <a:t>有限域的模</a:t>
            </a:r>
            <a:r>
              <a:rPr lang="zh-CN" altLang="en-US" sz="2800" dirty="0">
                <a:latin typeface="+mn-ea"/>
              </a:rPr>
              <a:t>素数</a:t>
            </a:r>
            <a:r>
              <a:rPr lang="zh-CN" altLang="en-US" sz="2800" dirty="0" smtClean="0">
                <a:latin typeface="+mn-ea"/>
              </a:rPr>
              <a:t>或多项式运算，运算简单。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安全</a:t>
            </a:r>
            <a:r>
              <a:rPr lang="zh-CN" altLang="en-US" sz="2800" dirty="0">
                <a:latin typeface="+mn-ea"/>
              </a:rPr>
              <a:t>依赖于计算离散对数</a:t>
            </a:r>
            <a:r>
              <a:rPr lang="zh-CN" altLang="en-US" sz="2800" dirty="0" smtClean="0">
                <a:latin typeface="+mn-ea"/>
              </a:rPr>
              <a:t>难题，破解困难。</a:t>
            </a:r>
            <a:endParaRPr lang="en-AU" altLang="zh-CN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endParaRPr lang="zh-CN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7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密钥交换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5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solidFill>
                  <a:srgbClr val="FFFF00"/>
                </a:solidFill>
                <a:latin typeface="+mn-ea"/>
              </a:rPr>
              <a:t>1.1 </a:t>
            </a:r>
            <a:r>
              <a:rPr lang="en-AU" altLang="zh-CN" kern="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Diffie</a:t>
            </a:r>
            <a:r>
              <a:rPr lang="en-AU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-Hellman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密钥交换</a:t>
            </a:r>
            <a:endParaRPr lang="en-AU" altLang="zh-CN" dirty="0" smtClean="0"/>
          </a:p>
          <a:p>
            <a:pPr marL="457200" indent="-457200" eaLnBrk="1" hangingPunct="1"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所有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用户都同意</a:t>
            </a:r>
            <a:r>
              <a:rPr lang="zh-CN" altLang="en-US" sz="2800" dirty="0">
                <a:latin typeface="Times New Roman" panose="02020603050405020304" pitchFamily="18" charset="0"/>
              </a:rPr>
              <a:t>以下全局参数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：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914400" indent="-45720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大</a:t>
            </a:r>
            <a:r>
              <a:rPr lang="zh-CN" altLang="en-US" sz="2500" dirty="0">
                <a:latin typeface="Times New Roman" panose="02020603050405020304" pitchFamily="18" charset="0"/>
              </a:rPr>
              <a:t>素数或者多项式</a:t>
            </a:r>
            <a:r>
              <a:rPr lang="en-AU" altLang="zh-CN" sz="2500" dirty="0">
                <a:latin typeface="Times New Roman" panose="02020603050405020304" pitchFamily="18" charset="0"/>
              </a:rPr>
              <a:t> </a:t>
            </a:r>
            <a:r>
              <a:rPr lang="en-AU" altLang="zh-CN" sz="2500" i="1" dirty="0" smtClean="0">
                <a:latin typeface="Times New Roman" panose="02020603050405020304" pitchFamily="18" charset="0"/>
              </a:rPr>
              <a:t>q</a:t>
            </a:r>
          </a:p>
          <a:p>
            <a:pPr marL="914400" indent="-457200" eaLnBrk="1" hangingPunct="1">
              <a:buFont typeface="Wingdings" panose="05000000000000000000" pitchFamily="2" charset="2"/>
              <a:buChar char="u"/>
              <a:defRPr/>
            </a:pPr>
            <a:r>
              <a:rPr lang="en-AU" altLang="zh-CN" sz="2500" i="1" dirty="0" smtClean="0">
                <a:latin typeface="Times New Roman" panose="02020603050405020304" pitchFamily="18" charset="0"/>
              </a:rPr>
              <a:t>a</a:t>
            </a:r>
            <a:r>
              <a:rPr lang="en-AU" altLang="zh-CN" sz="25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500" dirty="0">
                <a:latin typeface="Times New Roman" panose="02020603050405020304" pitchFamily="18" charset="0"/>
              </a:rPr>
              <a:t>是模</a:t>
            </a:r>
            <a:r>
              <a:rPr lang="en-AU" altLang="zh-CN" sz="2500" i="1" dirty="0">
                <a:latin typeface="Times New Roman" panose="02020603050405020304" pitchFamily="18" charset="0"/>
              </a:rPr>
              <a:t>q</a:t>
            </a:r>
            <a:r>
              <a:rPr lang="zh-CN" altLang="en-US" sz="2500" dirty="0">
                <a:latin typeface="Times New Roman" panose="02020603050405020304" pitchFamily="18" charset="0"/>
              </a:rPr>
              <a:t>下的一个原始根</a:t>
            </a:r>
            <a:endParaRPr lang="en-AU" altLang="zh-CN" sz="25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每一个用户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例如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</a:rPr>
              <a:t>产生他们的密钥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914400" lvl="1" indent="-457200" eaLnBrk="1" hangingPunct="1">
              <a:buClr>
                <a:srgbClr val="0000FF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选择一个私钥</a:t>
            </a:r>
            <a:r>
              <a:rPr lang="en-AU" altLang="zh-CN" sz="2500" b="1" dirty="0">
                <a:latin typeface="Times New Roman" panose="02020603050405020304" pitchFamily="18" charset="0"/>
                <a:ea typeface="+mn-ea"/>
              </a:rPr>
              <a:t>(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数字</a:t>
            </a:r>
            <a:r>
              <a:rPr lang="en-AU" altLang="zh-CN" sz="2500" b="1" dirty="0">
                <a:latin typeface="Times New Roman" panose="02020603050405020304" pitchFamily="18" charset="0"/>
                <a:ea typeface="+mn-ea"/>
              </a:rPr>
              <a:t>):  </a:t>
            </a:r>
            <a:r>
              <a:rPr lang="en-AU" altLang="zh-CN" sz="2500" b="1" i="1" dirty="0" err="1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2500" b="1" i="1" baseline="-25000" dirty="0" err="1">
                <a:latin typeface="Times New Roman" panose="02020603050405020304" pitchFamily="18" charset="0"/>
                <a:ea typeface="+mn-ea"/>
              </a:rPr>
              <a:t>A</a:t>
            </a:r>
            <a:r>
              <a:rPr lang="en-AU" altLang="zh-CN" sz="2500" b="1" i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500" b="1" dirty="0">
                <a:latin typeface="Times New Roman" panose="02020603050405020304" pitchFamily="18" charset="0"/>
                <a:ea typeface="+mn-ea"/>
              </a:rPr>
              <a:t>&lt; </a:t>
            </a:r>
            <a:r>
              <a:rPr lang="en-AU" altLang="zh-CN" sz="2500" b="1" i="1" dirty="0">
                <a:latin typeface="Times New Roman" panose="02020603050405020304" pitchFamily="18" charset="0"/>
                <a:ea typeface="+mn-ea"/>
              </a:rPr>
              <a:t>q 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，</a:t>
            </a:r>
            <a:r>
              <a:rPr lang="en-AU" altLang="zh-CN" sz="2500" b="1" i="1" dirty="0">
                <a:latin typeface="Times New Roman" panose="02020603050405020304" pitchFamily="18" charset="0"/>
              </a:rPr>
              <a:t> </a:t>
            </a:r>
            <a:r>
              <a:rPr lang="en-AU" altLang="zh-CN" sz="2500" b="1" i="1" dirty="0" err="1" smtClean="0">
                <a:latin typeface="Times New Roman" panose="02020603050405020304" pitchFamily="18" charset="0"/>
              </a:rPr>
              <a:t>x</a:t>
            </a:r>
            <a:r>
              <a:rPr lang="en-AU" altLang="zh-CN" sz="2500" b="1" i="1" baseline="-25000" dirty="0" err="1" smtClean="0">
                <a:latin typeface="Times New Roman" panose="02020603050405020304" pitchFamily="18" charset="0"/>
              </a:rPr>
              <a:t>B</a:t>
            </a:r>
            <a:r>
              <a:rPr lang="en-AU" altLang="zh-CN" sz="2500" b="1" i="1" dirty="0" smtClean="0">
                <a:latin typeface="Times New Roman" panose="02020603050405020304" pitchFamily="18" charset="0"/>
              </a:rPr>
              <a:t> </a:t>
            </a:r>
            <a:r>
              <a:rPr lang="en-AU" altLang="zh-CN" sz="2500" b="1" dirty="0">
                <a:latin typeface="Times New Roman" panose="02020603050405020304" pitchFamily="18" charset="0"/>
              </a:rPr>
              <a:t>&lt; </a:t>
            </a:r>
            <a:r>
              <a:rPr lang="en-AU" altLang="zh-CN" sz="2500" b="1" i="1" dirty="0">
                <a:latin typeface="Times New Roman" panose="02020603050405020304" pitchFamily="18" charset="0"/>
              </a:rPr>
              <a:t>q </a:t>
            </a:r>
            <a:endParaRPr lang="en-AU" altLang="zh-CN" sz="2500" b="1" i="1" dirty="0">
              <a:latin typeface="Times New Roman" panose="02020603050405020304" pitchFamily="18" charset="0"/>
              <a:ea typeface="+mn-ea"/>
            </a:endParaRPr>
          </a:p>
          <a:p>
            <a:pPr marL="914400" lvl="1" indent="-457200" eaLnBrk="1" hangingPunct="1">
              <a:buClr>
                <a:srgbClr val="0000FF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计算公开密钥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：</a:t>
            </a:r>
            <a:r>
              <a:rPr lang="en-AU" altLang="zh-CN" sz="2500" b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500" b="1" i="1" dirty="0" err="1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500" b="1" i="1" baseline="-25000" dirty="0" err="1">
                <a:latin typeface="Times New Roman" panose="02020603050405020304" pitchFamily="18" charset="0"/>
                <a:ea typeface="+mn-ea"/>
              </a:rPr>
              <a:t>A</a:t>
            </a:r>
            <a:r>
              <a:rPr lang="en-AU" altLang="zh-CN" sz="2500" b="1" dirty="0">
                <a:latin typeface="Times New Roman" panose="02020603050405020304" pitchFamily="18" charset="0"/>
                <a:ea typeface="+mn-ea"/>
              </a:rPr>
              <a:t> = </a:t>
            </a:r>
            <a:r>
              <a:rPr lang="el-GR" altLang="zh-CN" sz="2500" b="1" i="1" dirty="0"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lang="en-AU" altLang="zh-CN" sz="2500" b="1" i="1" baseline="60000" dirty="0" err="1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2500" b="1" i="1" baseline="40000" dirty="0" err="1">
                <a:latin typeface="Times New Roman" panose="02020603050405020304" pitchFamily="18" charset="0"/>
                <a:ea typeface="+mn-ea"/>
              </a:rPr>
              <a:t>A</a:t>
            </a:r>
            <a:r>
              <a:rPr lang="en-AU" altLang="zh-CN" sz="2500" b="1" i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500" b="1" dirty="0">
                <a:latin typeface="Times New Roman" panose="02020603050405020304" pitchFamily="18" charset="0"/>
                <a:ea typeface="+mn-ea"/>
              </a:rPr>
              <a:t>mod </a:t>
            </a:r>
            <a:r>
              <a:rPr lang="en-AU" altLang="zh-CN" sz="2500" b="1" i="1" dirty="0" smtClean="0">
                <a:latin typeface="Times New Roman" panose="02020603050405020304" pitchFamily="18" charset="0"/>
                <a:ea typeface="+mn-ea"/>
              </a:rPr>
              <a:t>q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，</a:t>
            </a:r>
            <a:r>
              <a:rPr lang="en-AU" altLang="zh-CN" sz="2500" b="1" i="1" dirty="0">
                <a:latin typeface="Times New Roman" panose="02020603050405020304" pitchFamily="18" charset="0"/>
              </a:rPr>
              <a:t> </a:t>
            </a:r>
            <a:r>
              <a:rPr lang="en-AU" altLang="zh-CN" sz="2500" b="1" i="1" dirty="0" err="1" smtClean="0">
                <a:latin typeface="Times New Roman" panose="02020603050405020304" pitchFamily="18" charset="0"/>
              </a:rPr>
              <a:t>y</a:t>
            </a:r>
            <a:r>
              <a:rPr lang="en-AU" altLang="zh-CN" sz="2500" b="1" i="1" baseline="-25000" dirty="0" err="1" smtClean="0">
                <a:latin typeface="Times New Roman" panose="02020603050405020304" pitchFamily="18" charset="0"/>
              </a:rPr>
              <a:t>B</a:t>
            </a:r>
            <a:r>
              <a:rPr lang="en-AU" altLang="zh-CN" sz="2500" b="1" dirty="0" smtClean="0">
                <a:latin typeface="Times New Roman" panose="02020603050405020304" pitchFamily="18" charset="0"/>
              </a:rPr>
              <a:t> </a:t>
            </a:r>
            <a:r>
              <a:rPr lang="en-AU" altLang="zh-CN" sz="2500" b="1" dirty="0">
                <a:latin typeface="Times New Roman" panose="02020603050405020304" pitchFamily="18" charset="0"/>
              </a:rPr>
              <a:t>= </a:t>
            </a:r>
            <a:r>
              <a:rPr lang="el-GR" altLang="zh-CN" sz="25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AU" altLang="zh-CN" sz="2500" b="1" i="1" baseline="60000" dirty="0" err="1" smtClean="0">
                <a:latin typeface="Times New Roman" panose="02020603050405020304" pitchFamily="18" charset="0"/>
              </a:rPr>
              <a:t>x</a:t>
            </a:r>
            <a:r>
              <a:rPr lang="en-AU" altLang="zh-CN" sz="2500" b="1" i="1" baseline="40000" dirty="0" err="1" smtClean="0">
                <a:latin typeface="Times New Roman" panose="02020603050405020304" pitchFamily="18" charset="0"/>
              </a:rPr>
              <a:t>B</a:t>
            </a:r>
            <a:r>
              <a:rPr lang="en-AU" altLang="zh-CN" sz="2500" b="1" i="1" dirty="0" smtClean="0">
                <a:latin typeface="Times New Roman" panose="02020603050405020304" pitchFamily="18" charset="0"/>
              </a:rPr>
              <a:t> </a:t>
            </a:r>
            <a:r>
              <a:rPr lang="en-AU" altLang="zh-CN" sz="2500" b="1" dirty="0">
                <a:latin typeface="Times New Roman" panose="02020603050405020304" pitchFamily="18" charset="0"/>
              </a:rPr>
              <a:t>mod </a:t>
            </a:r>
            <a:r>
              <a:rPr lang="en-AU" altLang="zh-CN" sz="2500" b="1" i="1" dirty="0">
                <a:latin typeface="Times New Roman" panose="02020603050405020304" pitchFamily="18" charset="0"/>
              </a:rPr>
              <a:t>q</a:t>
            </a:r>
            <a:endParaRPr lang="en-AU" altLang="zh-CN" sz="2500" b="1" i="1" dirty="0">
              <a:latin typeface="Times New Roman" panose="02020603050405020304" pitchFamily="18" charset="0"/>
              <a:ea typeface="+mn-ea"/>
            </a:endParaRPr>
          </a:p>
          <a:p>
            <a:pPr marL="457200" indent="-457200" eaLnBrk="1" hangingPunct="1">
              <a:buSzPct val="80000"/>
              <a:buFont typeface="Wingdings" panose="05000000000000000000" pitchFamily="2" charset="2"/>
              <a:buChar char="l"/>
              <a:defRPr/>
            </a:pPr>
            <a:r>
              <a:rPr lang="en-AU" altLang="zh-CN" sz="2800" dirty="0"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公开密钥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AU" altLang="zh-CN" sz="2800" i="1" dirty="0" err="1" smtClean="0">
                <a:latin typeface="Times New Roman" panose="02020603050405020304" pitchFamily="18" charset="0"/>
              </a:rPr>
              <a:t>y</a:t>
            </a:r>
            <a:r>
              <a:rPr lang="en-AU" altLang="zh-CN" sz="2800" i="1" baseline="-25000" dirty="0" err="1" smtClean="0">
                <a:latin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和</a:t>
            </a:r>
            <a:r>
              <a:rPr lang="en-AU" altLang="zh-CN" sz="2800" i="1" dirty="0" err="1" smtClean="0">
                <a:latin typeface="Times New Roman" panose="02020603050405020304" pitchFamily="18" charset="0"/>
              </a:rPr>
              <a:t>y</a:t>
            </a:r>
            <a:r>
              <a:rPr lang="en-AU" altLang="zh-CN" sz="2800" i="1" baseline="-25000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，保留私钥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x</a:t>
            </a:r>
            <a:r>
              <a:rPr lang="en-AU" altLang="zh-CN" sz="2800" i="1" baseline="-250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和</a:t>
            </a:r>
            <a:r>
              <a:rPr lang="en-AU" altLang="zh-CN" sz="2800" i="1" dirty="0" err="1" smtClean="0">
                <a:latin typeface="Times New Roman" panose="02020603050405020304" pitchFamily="18" charset="0"/>
              </a:rPr>
              <a:t>x</a:t>
            </a:r>
            <a:r>
              <a:rPr lang="en-AU" altLang="zh-CN" sz="2800" i="1" baseline="-25000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endParaRPr lang="zh-CN" altLang="en-US" sz="28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90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密钥交换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6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solidFill>
                  <a:srgbClr val="FFFF00"/>
                </a:solidFill>
                <a:latin typeface="+mn-ea"/>
              </a:rPr>
              <a:t>1.1 </a:t>
            </a:r>
            <a:r>
              <a:rPr lang="en-AU" altLang="zh-CN" kern="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Diffie</a:t>
            </a:r>
            <a:r>
              <a:rPr lang="en-AU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-Hellman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密钥交换</a:t>
            </a:r>
            <a:endParaRPr lang="en-AU" altLang="zh-CN" dirty="0" smtClean="0"/>
          </a:p>
          <a:p>
            <a:pPr marL="457200" indent="-457200" eaLnBrk="1" hangingPunct="1"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用户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</a:rPr>
              <a:t>共享会话密钥</a:t>
            </a:r>
            <a:r>
              <a:rPr lang="en-AU" altLang="zh-CN" sz="2800" dirty="0">
                <a:latin typeface="Times New Roman" panose="02020603050405020304" pitchFamily="18" charset="0"/>
              </a:rPr>
              <a:t> </a:t>
            </a:r>
            <a:r>
              <a:rPr lang="en-AU" altLang="zh-CN" sz="2800" i="1" dirty="0">
                <a:latin typeface="Times New Roman" panose="02020603050405020304" pitchFamily="18" charset="0"/>
              </a:rPr>
              <a:t>K</a:t>
            </a:r>
            <a:r>
              <a:rPr lang="en-AU" altLang="zh-CN" sz="2800" i="1" baseline="-25000" dirty="0">
                <a:latin typeface="Times New Roman" panose="02020603050405020304" pitchFamily="18" charset="0"/>
              </a:rPr>
              <a:t>AB</a:t>
            </a:r>
            <a:r>
              <a:rPr lang="en-AU" altLang="zh-CN" sz="2800" dirty="0">
                <a:latin typeface="Times New Roman" panose="02020603050405020304" pitchFamily="18" charset="0"/>
              </a:rPr>
              <a:t>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altLang="zh-CN" sz="2500" b="1" i="1" dirty="0" smtClean="0">
                <a:latin typeface="Times New Roman" panose="02020603050405020304" pitchFamily="18" charset="0"/>
                <a:ea typeface="+mn-ea"/>
              </a:rPr>
              <a:t>K</a:t>
            </a:r>
            <a:r>
              <a:rPr lang="en-AU" altLang="zh-CN" sz="2500" b="1" i="1" baseline="-25000" dirty="0" smtClean="0">
                <a:latin typeface="Times New Roman" panose="02020603050405020304" pitchFamily="18" charset="0"/>
                <a:ea typeface="+mn-ea"/>
              </a:rPr>
              <a:t>AB</a:t>
            </a:r>
            <a:r>
              <a:rPr lang="en-AU" altLang="zh-CN" sz="2500" b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500" b="1" dirty="0">
                <a:latin typeface="Times New Roman" panose="02020603050405020304" pitchFamily="18" charset="0"/>
                <a:ea typeface="+mn-ea"/>
              </a:rPr>
              <a:t>= </a:t>
            </a:r>
            <a:r>
              <a:rPr lang="el-GR" altLang="zh-CN" sz="2500" b="1" i="1" dirty="0"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lang="en-AU" altLang="zh-CN" sz="2600" b="1" i="1" baseline="60000" dirty="0" err="1" smtClean="0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2000" b="1" i="1" baseline="40000" dirty="0" err="1" smtClean="0">
                <a:latin typeface="Times New Roman" panose="02020603050405020304" pitchFamily="18" charset="0"/>
                <a:ea typeface="+mn-ea"/>
              </a:rPr>
              <a:t>A</a:t>
            </a:r>
            <a:r>
              <a:rPr lang="en-AU" altLang="zh-CN" sz="2500" b="1" i="1" baseline="40000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600" b="1" i="1" baseline="60000" dirty="0" err="1" smtClean="0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2000" b="1" i="1" baseline="40000" dirty="0" err="1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en-AU" altLang="zh-CN" sz="2500" b="1" i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500" b="1" dirty="0">
                <a:latin typeface="Times New Roman" panose="02020603050405020304" pitchFamily="18" charset="0"/>
                <a:ea typeface="+mn-ea"/>
              </a:rPr>
              <a:t>mod </a:t>
            </a:r>
            <a:r>
              <a:rPr lang="en-AU" altLang="zh-CN" sz="2500" b="1" i="1" dirty="0">
                <a:latin typeface="Times New Roman" panose="02020603050405020304" pitchFamily="18" charset="0"/>
                <a:ea typeface="+mn-ea"/>
              </a:rPr>
              <a:t>q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altLang="zh-CN" sz="2500" b="1" dirty="0" smtClean="0">
                <a:latin typeface="Times New Roman" panose="02020603050405020304" pitchFamily="18" charset="0"/>
                <a:ea typeface="+mn-ea"/>
              </a:rPr>
              <a:t>       = </a:t>
            </a:r>
            <a:r>
              <a:rPr lang="en-AU" altLang="zh-CN" sz="2500" b="1" i="1" dirty="0" err="1" smtClean="0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500" b="1" i="1" baseline="-25000" dirty="0" err="1" smtClean="0">
                <a:latin typeface="Times New Roman" panose="02020603050405020304" pitchFamily="18" charset="0"/>
                <a:ea typeface="+mn-ea"/>
              </a:rPr>
              <a:t>A</a:t>
            </a:r>
            <a:r>
              <a:rPr lang="en-AU" altLang="zh-CN" sz="2400" b="1" i="1" baseline="60000" dirty="0">
                <a:latin typeface="Times New Roman" panose="02020603050405020304" pitchFamily="18" charset="0"/>
              </a:rPr>
              <a:t> </a:t>
            </a:r>
            <a:r>
              <a:rPr lang="en-AU" altLang="zh-CN" sz="2400" b="1" i="1" baseline="60000" dirty="0" err="1">
                <a:latin typeface="Times New Roman" panose="02020603050405020304" pitchFamily="18" charset="0"/>
              </a:rPr>
              <a:t>x</a:t>
            </a:r>
            <a:r>
              <a:rPr lang="en-AU" altLang="zh-CN" sz="1800" b="1" i="1" baseline="40000" dirty="0" err="1">
                <a:latin typeface="Times New Roman" panose="02020603050405020304" pitchFamily="18" charset="0"/>
              </a:rPr>
              <a:t>B</a:t>
            </a:r>
            <a:r>
              <a:rPr lang="en-AU" altLang="zh-CN" sz="2500" b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500" b="1" dirty="0">
                <a:latin typeface="Times New Roman" panose="02020603050405020304" pitchFamily="18" charset="0"/>
                <a:ea typeface="+mn-ea"/>
              </a:rPr>
              <a:t>mod </a:t>
            </a:r>
            <a:r>
              <a:rPr lang="en-AU" altLang="zh-CN" sz="2500" b="1" i="1" dirty="0">
                <a:latin typeface="Times New Roman" panose="02020603050405020304" pitchFamily="18" charset="0"/>
              </a:rPr>
              <a:t>q</a:t>
            </a:r>
            <a:r>
              <a:rPr lang="en-AU" altLang="zh-CN" sz="2500" b="1" dirty="0" smtClean="0">
                <a:latin typeface="Times New Roman" panose="02020603050405020304" pitchFamily="18" charset="0"/>
                <a:ea typeface="+mn-ea"/>
              </a:rPr>
              <a:t>  </a:t>
            </a:r>
            <a:r>
              <a:rPr lang="en-AU" altLang="zh-CN" sz="2500" b="1" dirty="0">
                <a:latin typeface="Times New Roman" panose="02020603050405020304" pitchFamily="18" charset="0"/>
                <a:ea typeface="+mn-ea"/>
              </a:rPr>
              <a:t>(</a:t>
            </a:r>
            <a:r>
              <a:rPr lang="en-AU" altLang="zh-CN" sz="2500" b="1" i="1" dirty="0">
                <a:latin typeface="Times New Roman" panose="02020603050405020304" pitchFamily="18" charset="0"/>
                <a:ea typeface="+mn-ea"/>
              </a:rPr>
              <a:t>B</a:t>
            </a:r>
            <a:r>
              <a:rPr lang="en-AU" altLang="zh-CN" sz="2500" b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使用这个公式计算</a:t>
            </a:r>
            <a:r>
              <a:rPr lang="en-AU" altLang="zh-CN" sz="2500" b="1" dirty="0">
                <a:latin typeface="Times New Roman" panose="02020603050405020304" pitchFamily="18" charset="0"/>
                <a:ea typeface="+mn-ea"/>
              </a:rPr>
              <a:t>)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altLang="zh-CN" sz="2500" b="1" dirty="0" smtClean="0">
                <a:latin typeface="Times New Roman" panose="02020603050405020304" pitchFamily="18" charset="0"/>
                <a:ea typeface="+mn-ea"/>
              </a:rPr>
              <a:t>       = </a:t>
            </a:r>
            <a:r>
              <a:rPr lang="en-AU" altLang="zh-CN" sz="2500" b="1" i="1" dirty="0" err="1" smtClean="0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500" b="1" i="1" baseline="-25000" dirty="0" err="1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en-AU" altLang="zh-CN" sz="2400" b="1" i="1" baseline="60000" dirty="0">
                <a:latin typeface="Times New Roman" panose="02020603050405020304" pitchFamily="18" charset="0"/>
              </a:rPr>
              <a:t> </a:t>
            </a:r>
            <a:r>
              <a:rPr lang="en-AU" altLang="zh-CN" sz="2400" b="1" i="1" baseline="60000" dirty="0" err="1">
                <a:latin typeface="Times New Roman" panose="02020603050405020304" pitchFamily="18" charset="0"/>
              </a:rPr>
              <a:t>x</a:t>
            </a:r>
            <a:r>
              <a:rPr lang="en-AU" altLang="zh-CN" sz="1800" b="1" i="1" baseline="40000" dirty="0" err="1">
                <a:latin typeface="Times New Roman" panose="02020603050405020304" pitchFamily="18" charset="0"/>
              </a:rPr>
              <a:t>A</a:t>
            </a:r>
            <a:r>
              <a:rPr lang="en-AU" altLang="zh-CN" sz="2500" b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500" b="1" dirty="0">
                <a:latin typeface="Times New Roman" panose="02020603050405020304" pitchFamily="18" charset="0"/>
                <a:ea typeface="+mn-ea"/>
              </a:rPr>
              <a:t>mod </a:t>
            </a:r>
            <a:r>
              <a:rPr lang="en-AU" altLang="zh-CN" sz="2500" b="1" i="1" dirty="0">
                <a:latin typeface="Times New Roman" panose="02020603050405020304" pitchFamily="18" charset="0"/>
              </a:rPr>
              <a:t>q</a:t>
            </a:r>
            <a:r>
              <a:rPr lang="en-AU" altLang="zh-CN" sz="2500" b="1" dirty="0" smtClean="0">
                <a:latin typeface="Times New Roman" panose="02020603050405020304" pitchFamily="18" charset="0"/>
                <a:ea typeface="+mn-ea"/>
              </a:rPr>
              <a:t>  </a:t>
            </a:r>
            <a:r>
              <a:rPr lang="en-AU" altLang="zh-CN" sz="2500" b="1" dirty="0">
                <a:latin typeface="Times New Roman" panose="02020603050405020304" pitchFamily="18" charset="0"/>
                <a:ea typeface="+mn-ea"/>
              </a:rPr>
              <a:t>(</a:t>
            </a:r>
            <a:r>
              <a:rPr lang="en-AU" altLang="zh-CN" sz="2500" b="1" i="1" dirty="0">
                <a:latin typeface="Times New Roman" panose="02020603050405020304" pitchFamily="18" charset="0"/>
                <a:ea typeface="+mn-ea"/>
              </a:rPr>
              <a:t>A</a:t>
            </a:r>
            <a:r>
              <a:rPr lang="en-AU" altLang="zh-CN" sz="2500" b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使用这个公式计算</a:t>
            </a:r>
            <a:r>
              <a:rPr lang="en-AU" altLang="zh-CN" sz="2500" b="1" dirty="0">
                <a:latin typeface="Times New Roman" panose="02020603050405020304" pitchFamily="18" charset="0"/>
                <a:ea typeface="+mn-ea"/>
              </a:rPr>
              <a:t>) </a:t>
            </a:r>
          </a:p>
          <a:p>
            <a:pPr marL="457200" indent="-45720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/>
            </a:pPr>
            <a:r>
              <a:rPr lang="en-AU" altLang="zh-CN" sz="2800" i="1" dirty="0">
                <a:latin typeface="Times New Roman" panose="02020603050405020304" pitchFamily="18" charset="0"/>
              </a:rPr>
              <a:t>K</a:t>
            </a:r>
            <a:r>
              <a:rPr lang="en-AU" altLang="zh-CN" sz="2800" i="1" baseline="-25000" dirty="0">
                <a:latin typeface="Times New Roman" panose="02020603050405020304" pitchFamily="18" charset="0"/>
              </a:rPr>
              <a:t>AB</a:t>
            </a:r>
            <a:r>
              <a:rPr lang="en-AU" altLang="zh-CN" sz="2800" dirty="0"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</a:rPr>
              <a:t>作为会话密钥，可以在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</a:rPr>
              <a:t>和 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之间</a:t>
            </a:r>
            <a:r>
              <a:rPr lang="zh-CN" altLang="en-US" sz="2800" dirty="0">
                <a:latin typeface="Times New Roman" panose="02020603050405020304" pitchFamily="18" charset="0"/>
              </a:rPr>
              <a:t>采用私钥加密方案中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使用。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如果</a:t>
            </a:r>
            <a:r>
              <a:rPr lang="en-AU" altLang="zh-CN" sz="2800" dirty="0">
                <a:latin typeface="Times New Roman" panose="02020603050405020304" pitchFamily="18" charset="0"/>
              </a:rPr>
              <a:t> 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</a:rPr>
              <a:t>和</a:t>
            </a:r>
            <a:r>
              <a:rPr lang="en-AU" altLang="zh-CN" sz="2800" dirty="0">
                <a:latin typeface="Times New Roman" panose="02020603050405020304" pitchFamily="18" charset="0"/>
              </a:rPr>
              <a:t> 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B </a:t>
            </a:r>
            <a:r>
              <a:rPr lang="zh-CN" altLang="en-US" sz="2800" dirty="0">
                <a:latin typeface="Times New Roman" panose="02020603050405020304" pitchFamily="18" charset="0"/>
              </a:rPr>
              <a:t>接着通信</a:t>
            </a:r>
            <a:r>
              <a:rPr lang="en-AU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他们将会采用同样的密钥，除非他们选择新的公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钥。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96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密钥交换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7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562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solidFill>
                  <a:srgbClr val="FFFF00"/>
                </a:solidFill>
                <a:latin typeface="+mn-ea"/>
              </a:rPr>
              <a:t>1.1 </a:t>
            </a:r>
            <a:r>
              <a:rPr lang="en-AU" altLang="zh-CN" kern="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Diffie</a:t>
            </a:r>
            <a:r>
              <a:rPr lang="en-AU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-Hellman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密钥交换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   </a:t>
            </a:r>
            <a:endParaRPr lang="en-AU" altLang="zh-CN" dirty="0" smtClean="0"/>
          </a:p>
        </p:txBody>
      </p:sp>
      <p:sp>
        <p:nvSpPr>
          <p:cNvPr id="5" name="矩形 4"/>
          <p:cNvSpPr/>
          <p:nvPr/>
        </p:nvSpPr>
        <p:spPr bwMode="auto">
          <a:xfrm>
            <a:off x="1784648" y="2779181"/>
            <a:ext cx="2160240" cy="31683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42581" y="2347133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A</a:t>
            </a:r>
            <a:endParaRPr lang="zh-CN" altLang="en-US" b="1" i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56656" y="2779181"/>
            <a:ext cx="221406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生成</a:t>
            </a:r>
            <a:endParaRPr lang="en-US" altLang="zh-CN" sz="2000" b="1" i="1" dirty="0" smtClean="0">
              <a:latin typeface="Times New Roman" panose="02020603050405020304" pitchFamily="18" charset="0"/>
              <a:ea typeface="+mn-ea"/>
            </a:endParaRPr>
          </a:p>
          <a:p>
            <a:r>
              <a:rPr lang="en-US" altLang="zh-CN" sz="2000" b="1" i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  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随机数 </a:t>
            </a:r>
            <a:r>
              <a:rPr lang="en-AU" altLang="zh-CN" sz="2000" b="1" i="1" dirty="0" err="1" smtClean="0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2000" b="1" i="1" baseline="-25000" dirty="0" err="1" smtClean="0">
                <a:latin typeface="Times New Roman" panose="02020603050405020304" pitchFamily="18" charset="0"/>
                <a:ea typeface="+mn-ea"/>
              </a:rPr>
              <a:t>A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</a:rPr>
              <a:t>&lt; </a:t>
            </a:r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q</a:t>
            </a:r>
          </a:p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计算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</a:endParaRPr>
          </a:p>
          <a:p>
            <a:r>
              <a:rPr lang="en-US" altLang="zh-CN" sz="2000" b="1" i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     </a:t>
            </a:r>
            <a:r>
              <a:rPr lang="en-AU" altLang="zh-CN" sz="2000" b="1" i="1" dirty="0" err="1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000" b="1" i="1" baseline="-25000" dirty="0" err="1">
                <a:latin typeface="Times New Roman" panose="02020603050405020304" pitchFamily="18" charset="0"/>
                <a:ea typeface="+mn-ea"/>
              </a:rPr>
              <a:t>A</a:t>
            </a:r>
            <a:r>
              <a:rPr lang="en-AU" altLang="zh-CN" sz="2000" b="1" dirty="0">
                <a:latin typeface="Times New Roman" panose="02020603050405020304" pitchFamily="18" charset="0"/>
                <a:ea typeface="+mn-ea"/>
              </a:rPr>
              <a:t> = </a:t>
            </a:r>
            <a:r>
              <a:rPr lang="el-GR" altLang="zh-CN" sz="2000" b="1" i="1" dirty="0"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lang="en-AU" altLang="zh-CN" sz="2000" b="1" i="1" baseline="60000" dirty="0" err="1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2000" b="1" i="1" baseline="40000" dirty="0" err="1">
                <a:latin typeface="Times New Roman" panose="02020603050405020304" pitchFamily="18" charset="0"/>
                <a:ea typeface="+mn-ea"/>
              </a:rPr>
              <a:t>A</a:t>
            </a:r>
            <a:r>
              <a:rPr lang="en-AU" altLang="zh-CN" sz="2000" b="1" i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000" b="1" dirty="0">
                <a:latin typeface="Times New Roman" panose="02020603050405020304" pitchFamily="18" charset="0"/>
                <a:ea typeface="+mn-ea"/>
              </a:rPr>
              <a:t>mod </a:t>
            </a:r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q</a:t>
            </a:r>
          </a:p>
          <a:p>
            <a:endParaRPr lang="en-AU" altLang="zh-CN" sz="2000" b="1" i="1" dirty="0">
              <a:latin typeface="Times New Roman" panose="02020603050405020304" pitchFamily="18" charset="0"/>
              <a:ea typeface="+mn-ea"/>
            </a:endParaRPr>
          </a:p>
          <a:p>
            <a:endParaRPr lang="en-AU" altLang="zh-CN" sz="2000" b="1" i="1" dirty="0" smtClean="0">
              <a:latin typeface="Times New Roman" panose="02020603050405020304" pitchFamily="18" charset="0"/>
              <a:ea typeface="+mn-ea"/>
            </a:endParaRPr>
          </a:p>
          <a:p>
            <a:endParaRPr lang="en-US" altLang="zh-CN" sz="2000" b="1" dirty="0" smtClean="0">
              <a:latin typeface="Times New Roman" panose="02020603050405020304" pitchFamily="18" charset="0"/>
              <a:ea typeface="+mn-ea"/>
            </a:endParaRPr>
          </a:p>
          <a:p>
            <a:endParaRPr lang="en-US" altLang="zh-CN" sz="2000" b="1" dirty="0">
              <a:latin typeface="Times New Roman" panose="02020603050405020304" pitchFamily="18" charset="0"/>
              <a:ea typeface="+mn-ea"/>
            </a:endParaRPr>
          </a:p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计算</a:t>
            </a:r>
            <a:endParaRPr lang="en-US" altLang="zh-CN" sz="2000" b="1" dirty="0">
              <a:latin typeface="Times New Roman" panose="02020603050405020304" pitchFamily="18" charset="0"/>
              <a:ea typeface="+mn-ea"/>
            </a:endParaRPr>
          </a:p>
          <a:p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 K</a:t>
            </a:r>
            <a:r>
              <a:rPr lang="en-AU" altLang="zh-CN" sz="2000" b="1" i="1" baseline="-25000" dirty="0" smtClean="0">
                <a:latin typeface="Times New Roman" panose="02020603050405020304" pitchFamily="18" charset="0"/>
                <a:ea typeface="+mn-ea"/>
              </a:rPr>
              <a:t>AB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000" b="1" dirty="0">
                <a:latin typeface="Times New Roman" panose="02020603050405020304" pitchFamily="18" charset="0"/>
                <a:ea typeface="+mn-ea"/>
              </a:rPr>
              <a:t>=  </a:t>
            </a:r>
            <a:r>
              <a:rPr lang="en-AU" altLang="zh-CN" sz="2000" b="1" i="1" dirty="0" err="1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000" b="1" i="1" baseline="-25000" dirty="0" err="1">
                <a:latin typeface="Times New Roman" panose="02020603050405020304" pitchFamily="18" charset="0"/>
                <a:ea typeface="+mn-ea"/>
              </a:rPr>
              <a:t>B</a:t>
            </a:r>
            <a:r>
              <a:rPr lang="en-AU" altLang="zh-CN" sz="1800" b="1" i="1" baseline="60000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1800" b="1" i="1" baseline="60000" dirty="0" err="1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1400" b="1" i="1" baseline="40000" dirty="0" err="1">
                <a:latin typeface="Times New Roman" panose="02020603050405020304" pitchFamily="18" charset="0"/>
                <a:ea typeface="+mn-ea"/>
              </a:rPr>
              <a:t>A</a:t>
            </a:r>
            <a:r>
              <a:rPr lang="en-AU" altLang="zh-CN" sz="2000" b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mod</a:t>
            </a:r>
            <a:r>
              <a:rPr lang="en-AU" altLang="zh-CN" sz="2000" b="1" i="1" dirty="0">
                <a:latin typeface="Times New Roman" panose="02020603050405020304" pitchFamily="18" charset="0"/>
                <a:ea typeface="+mn-ea"/>
              </a:rPr>
              <a:t> q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 </a:t>
            </a:r>
            <a:endParaRPr lang="zh-CN" altLang="en-US" sz="20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321152" y="2779181"/>
            <a:ext cx="2160240" cy="31683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79085" y="2347133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B</a:t>
            </a:r>
            <a:endParaRPr lang="zh-CN" altLang="en-US" b="1" i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62221" y="3399958"/>
            <a:ext cx="22140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生成</a:t>
            </a:r>
            <a:endParaRPr lang="en-US" altLang="zh-CN" sz="2000" b="1" i="1" dirty="0" smtClean="0">
              <a:latin typeface="Times New Roman" panose="02020603050405020304" pitchFamily="18" charset="0"/>
              <a:ea typeface="+mn-ea"/>
            </a:endParaRPr>
          </a:p>
          <a:p>
            <a:r>
              <a:rPr lang="en-US" altLang="zh-CN" sz="2000" b="1" i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  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随机数 </a:t>
            </a:r>
            <a:r>
              <a:rPr lang="en-AU" altLang="zh-CN" sz="2000" b="1" i="1" dirty="0" err="1" smtClean="0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2000" b="1" i="1" baseline="-25000" dirty="0" err="1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</a:rPr>
              <a:t>&lt; </a:t>
            </a:r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q</a:t>
            </a:r>
          </a:p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计算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</a:endParaRPr>
          </a:p>
          <a:p>
            <a:r>
              <a:rPr lang="en-US" altLang="zh-CN" sz="2000" b="1" i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     </a:t>
            </a:r>
            <a:r>
              <a:rPr lang="en-AU" altLang="zh-CN" sz="2000" b="1" i="1" dirty="0" err="1" smtClean="0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000" b="1" i="1" baseline="-25000" dirty="0" err="1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000" b="1" dirty="0">
                <a:latin typeface="Times New Roman" panose="02020603050405020304" pitchFamily="18" charset="0"/>
                <a:ea typeface="+mn-ea"/>
              </a:rPr>
              <a:t>= </a:t>
            </a:r>
            <a:r>
              <a:rPr lang="el-GR" altLang="zh-CN" sz="2000" b="1" i="1" dirty="0"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lang="en-AU" altLang="zh-CN" sz="2000" b="1" i="1" baseline="60000" dirty="0" err="1" smtClean="0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2000" b="1" i="1" baseline="40000" dirty="0" err="1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000" b="1" dirty="0">
                <a:latin typeface="Times New Roman" panose="02020603050405020304" pitchFamily="18" charset="0"/>
                <a:ea typeface="+mn-ea"/>
              </a:rPr>
              <a:t>mod </a:t>
            </a:r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q</a:t>
            </a:r>
          </a:p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计算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</a:endParaRPr>
          </a:p>
          <a:p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  K</a:t>
            </a:r>
            <a:r>
              <a:rPr lang="en-AU" altLang="zh-CN" sz="2000" b="1" i="1" baseline="-25000" dirty="0" smtClean="0">
                <a:latin typeface="Times New Roman" panose="02020603050405020304" pitchFamily="18" charset="0"/>
                <a:ea typeface="+mn-ea"/>
              </a:rPr>
              <a:t>AB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000" b="1" dirty="0">
                <a:latin typeface="Times New Roman" panose="02020603050405020304" pitchFamily="18" charset="0"/>
                <a:ea typeface="+mn-ea"/>
              </a:rPr>
              <a:t>=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000" b="1" i="1" dirty="0" err="1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000" b="1" i="1" baseline="-25000" dirty="0" err="1">
                <a:latin typeface="Times New Roman" panose="02020603050405020304" pitchFamily="18" charset="0"/>
                <a:ea typeface="+mn-ea"/>
              </a:rPr>
              <a:t>A</a:t>
            </a:r>
            <a:r>
              <a:rPr lang="en-AU" altLang="zh-CN" sz="1800" b="1" i="1" baseline="60000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1800" b="1" i="1" baseline="60000" dirty="0" err="1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1400" b="1" i="1" baseline="40000" dirty="0" err="1">
                <a:latin typeface="Times New Roman" panose="02020603050405020304" pitchFamily="18" charset="0"/>
                <a:ea typeface="+mn-ea"/>
              </a:rPr>
              <a:t>B</a:t>
            </a:r>
            <a:r>
              <a:rPr lang="en-AU" altLang="zh-CN" sz="2000" b="1" dirty="0">
                <a:latin typeface="Times New Roman" panose="02020603050405020304" pitchFamily="18" charset="0"/>
                <a:ea typeface="+mn-ea"/>
              </a:rPr>
              <a:t> mod </a:t>
            </a:r>
            <a:r>
              <a:rPr lang="en-AU" altLang="zh-CN" sz="2000" b="1" i="1" dirty="0">
                <a:latin typeface="Times New Roman" panose="02020603050405020304" pitchFamily="18" charset="0"/>
                <a:ea typeface="+mn-ea"/>
              </a:rPr>
              <a:t>q</a:t>
            </a:r>
            <a:r>
              <a:rPr lang="en-AU" altLang="zh-CN" sz="2000" b="1" dirty="0">
                <a:latin typeface="Times New Roman" panose="02020603050405020304" pitchFamily="18" charset="0"/>
                <a:ea typeface="+mn-ea"/>
              </a:rPr>
              <a:t> </a:t>
            </a:r>
            <a:endParaRPr lang="zh-CN" altLang="en-US" sz="20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4" name="直接箭头连接符 13"/>
          <p:cNvCxnSpPr>
            <a:endCxn id="10" idx="1"/>
          </p:cNvCxnSpPr>
          <p:nvPr/>
        </p:nvCxnSpPr>
        <p:spPr bwMode="auto">
          <a:xfrm>
            <a:off x="3944888" y="4003317"/>
            <a:ext cx="2376264" cy="36004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4541752" y="3715285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发送 </a:t>
            </a:r>
            <a:r>
              <a:rPr lang="en-AU" altLang="zh-CN" sz="2000" b="1" i="1" dirty="0" err="1" smtClean="0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000" b="1" i="1" baseline="-25000" dirty="0" err="1" smtClean="0">
                <a:latin typeface="Times New Roman" panose="02020603050405020304" pitchFamily="18" charset="0"/>
                <a:ea typeface="+mn-ea"/>
              </a:rPr>
              <a:t>A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 </a:t>
            </a:r>
            <a:endParaRPr lang="zh-CN" altLang="en-US" sz="20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 flipH="1">
            <a:off x="3944888" y="4651389"/>
            <a:ext cx="2376264" cy="57606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本框 20"/>
          <p:cNvSpPr txBox="1"/>
          <p:nvPr/>
        </p:nvSpPr>
        <p:spPr>
          <a:xfrm>
            <a:off x="4657449" y="5011429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发送 </a:t>
            </a:r>
            <a:r>
              <a:rPr lang="en-AU" altLang="zh-CN" sz="2000" b="1" i="1" dirty="0" err="1" smtClean="0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000" b="1" i="1" baseline="-25000" dirty="0" err="1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 </a:t>
            </a:r>
            <a:endParaRPr lang="zh-CN" altLang="en-US" sz="2000" b="1" dirty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383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密钥交换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8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1.2 </a:t>
            </a:r>
            <a:r>
              <a:rPr lang="en-AU" altLang="zh-CN" kern="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Diffie</a:t>
            </a:r>
            <a:r>
              <a:rPr lang="en-AU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-Hellman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安全分析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由于</a:t>
            </a:r>
            <a:r>
              <a:rPr lang="en-AU" altLang="zh-CN" sz="2800" i="1" dirty="0" err="1">
                <a:latin typeface="Times New Roman" panose="02020603050405020304" pitchFamily="18" charset="0"/>
              </a:rPr>
              <a:t>x</a:t>
            </a:r>
            <a:r>
              <a:rPr lang="en-AU" altLang="zh-CN" sz="2800" i="1" baseline="-25000" dirty="0" err="1">
                <a:latin typeface="Times New Roman" panose="02020603050405020304" pitchFamily="18" charset="0"/>
              </a:rPr>
              <a:t>A</a:t>
            </a:r>
            <a:r>
              <a:rPr lang="en-AU" altLang="zh-CN" sz="2800" i="1" dirty="0">
                <a:latin typeface="Times New Roman" panose="02020603050405020304" pitchFamily="18" charset="0"/>
              </a:rPr>
              <a:t> ,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 </a:t>
            </a:r>
            <a:r>
              <a:rPr lang="en-AU" altLang="zh-CN" sz="2800" i="1" dirty="0" err="1" smtClean="0">
                <a:latin typeface="Times New Roman" panose="02020603050405020304" pitchFamily="18" charset="0"/>
              </a:rPr>
              <a:t>x</a:t>
            </a:r>
            <a:r>
              <a:rPr lang="en-AU" altLang="zh-CN" sz="2800" i="1" baseline="-25000" dirty="0" err="1" smtClean="0">
                <a:latin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为私有，攻击者只能利用公开密钥和参数进行攻击，如</a:t>
            </a:r>
            <a:r>
              <a:rPr lang="en-AU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, </a:t>
            </a:r>
            <a:r>
              <a:rPr lang="en-AU" altLang="zh-CN" sz="2800" i="1" dirty="0" smtClean="0">
                <a:latin typeface="Times New Roman" panose="02020603050405020304" pitchFamily="18" charset="0"/>
              </a:rPr>
              <a:t>q, </a:t>
            </a:r>
            <a:r>
              <a:rPr lang="en-AU" altLang="zh-CN" sz="2800" i="1" dirty="0" err="1" smtClean="0">
                <a:latin typeface="Times New Roman" panose="02020603050405020304" pitchFamily="18" charset="0"/>
              </a:rPr>
              <a:t>y</a:t>
            </a:r>
            <a:r>
              <a:rPr lang="en-AU" altLang="zh-CN" sz="2800" i="1" baseline="-25000" dirty="0" err="1" smtClean="0">
                <a:latin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和</a:t>
            </a:r>
            <a:r>
              <a:rPr lang="en-AU" altLang="zh-CN" sz="2800" i="1" dirty="0" err="1" smtClean="0">
                <a:latin typeface="Times New Roman" panose="02020603050405020304" pitchFamily="18" charset="0"/>
              </a:rPr>
              <a:t>y</a:t>
            </a:r>
            <a:r>
              <a:rPr lang="en-AU" altLang="zh-CN" sz="2800" i="1" baseline="-25000" dirty="0" err="1" smtClean="0">
                <a:latin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。为此攻击者必须求离散对数才能确定密钥：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AU" altLang="zh-CN" sz="2800" i="1" dirty="0" err="1" smtClean="0">
                <a:latin typeface="Times New Roman" panose="02020603050405020304" pitchFamily="18" charset="0"/>
              </a:rPr>
              <a:t>x</a:t>
            </a:r>
            <a:r>
              <a:rPr lang="en-AU" altLang="zh-CN" sz="2800" i="1" baseline="-25000" dirty="0" err="1" smtClean="0">
                <a:latin typeface="Times New Roman" panose="02020603050405020304" pitchFamily="18" charset="0"/>
              </a:rPr>
              <a:t>B</a:t>
            </a:r>
            <a:r>
              <a:rPr lang="en-AU" altLang="zh-CN" sz="2800" i="1" dirty="0">
                <a:latin typeface="Times New Roman" panose="02020603050405020304" pitchFamily="18" charset="0"/>
              </a:rPr>
              <a:t> </a:t>
            </a:r>
            <a:r>
              <a:rPr lang="en-AU" altLang="zh-CN" sz="2800" i="1" dirty="0" smtClean="0">
                <a:latin typeface="Times New Roman" panose="02020603050405020304" pitchFamily="18" charset="0"/>
              </a:rPr>
              <a:t>= d </a:t>
            </a:r>
            <a:r>
              <a:rPr lang="en-AU" altLang="zh-CN" sz="2800" dirty="0" err="1" smtClean="0">
                <a:latin typeface="Times New Roman" panose="02020603050405020304" pitchFamily="18" charset="0"/>
              </a:rPr>
              <a:t>log</a:t>
            </a:r>
            <a:r>
              <a:rPr lang="en-AU" altLang="zh-CN" sz="2800" i="1" baseline="-25000" dirty="0" err="1" smtClean="0">
                <a:latin typeface="Times New Roman" panose="02020603050405020304" pitchFamily="18" charset="0"/>
              </a:rPr>
              <a:t>a</a:t>
            </a:r>
            <a:r>
              <a:rPr lang="en-AU" altLang="zh-CN" sz="2800" baseline="-25000" dirty="0">
                <a:latin typeface="Times New Roman" panose="02020603050405020304" pitchFamily="18" charset="0"/>
              </a:rPr>
              <a:t>, </a:t>
            </a:r>
            <a:r>
              <a:rPr lang="en-AU" altLang="zh-CN" sz="2800" i="1" baseline="-25000" dirty="0" smtClean="0">
                <a:latin typeface="Times New Roman" panose="02020603050405020304" pitchFamily="18" charset="0"/>
              </a:rPr>
              <a:t>q 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AU" altLang="zh-CN" sz="2800" i="1" dirty="0" err="1">
                <a:latin typeface="Times New Roman" panose="02020603050405020304" pitchFamily="18" charset="0"/>
              </a:rPr>
              <a:t>y</a:t>
            </a:r>
            <a:r>
              <a:rPr lang="en-AU" altLang="zh-CN" sz="2800" i="1" baseline="-25000" dirty="0" err="1">
                <a:latin typeface="Times New Roman" panose="02020603050405020304" pitchFamily="18" charset="0"/>
              </a:rPr>
              <a:t>B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AU" altLang="zh-CN" sz="2800" dirty="0" err="1" smtClean="0">
                <a:latin typeface="Times New Roman" panose="02020603050405020304" pitchFamily="18" charset="0"/>
              </a:rPr>
              <a:t>Diffie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-Hellman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的安全性在于，虽然计算模幂运算相对容易，但计算离散对数却非常困难。对于大素数，计算离散对数被认为是不可行的。</a:t>
            </a:r>
            <a:endParaRPr lang="en-AU" altLang="zh-CN" sz="2800" dirty="0" smtClean="0">
              <a:latin typeface="Times New Roman" panose="02020603050405020304" pitchFamily="18" charset="0"/>
            </a:endParaRPr>
          </a:p>
          <a:p>
            <a:pPr eaLnBrk="1" hangingPunct="1"/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0745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密钥交换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1.3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密钥交换示例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假设用户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想要交换会话密钥，并同意</a:t>
            </a:r>
            <a:r>
              <a:rPr lang="zh-CN" altLang="en-US" sz="2800" dirty="0">
                <a:latin typeface="Times New Roman" panose="02020603050405020304" pitchFamily="18" charset="0"/>
              </a:rPr>
              <a:t>素数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</a:rPr>
              <a:t>=353 </a:t>
            </a:r>
            <a:r>
              <a:rPr lang="zh-CN" altLang="en-US" sz="2800" dirty="0">
                <a:latin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l-GR" altLang="zh-CN" sz="2800" i="1" dirty="0"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altLang="zh-CN" sz="28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=3</a:t>
            </a:r>
            <a:r>
              <a:rPr lang="zh-CN" altLang="en-US" sz="28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，之后</a:t>
            </a:r>
            <a:r>
              <a:rPr lang="en-US" altLang="zh-CN" sz="2800" i="1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和</a:t>
            </a:r>
            <a:r>
              <a:rPr lang="en-US" altLang="zh-CN" sz="2800" i="1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分别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选择</a:t>
            </a:r>
            <a:r>
              <a:rPr lang="zh-CN" altLang="en-US" sz="2800" dirty="0">
                <a:latin typeface="Times New Roman" panose="02020603050405020304" pitchFamily="18" charset="0"/>
              </a:rPr>
              <a:t>随机私钥</a:t>
            </a:r>
            <a:r>
              <a:rPr lang="en-US" altLang="zh-CN" sz="2800" dirty="0">
                <a:latin typeface="Times New Roman" panose="02020603050405020304" pitchFamily="18" charset="0"/>
              </a:rPr>
              <a:t>:</a:t>
            </a:r>
          </a:p>
          <a:p>
            <a:pPr lvl="1" eaLnBrk="1" hangingPunct="1"/>
            <a:r>
              <a:rPr lang="en-AU" altLang="zh-CN" sz="2400" dirty="0" smtClean="0">
                <a:latin typeface="Times New Roman" panose="02020603050405020304" pitchFamily="18" charset="0"/>
                <a:ea typeface="+mn-ea"/>
              </a:rPr>
              <a:t>                      </a:t>
            </a:r>
            <a:r>
              <a:rPr lang="en-AU" altLang="zh-CN" sz="2400" b="1" i="1" dirty="0" smtClean="0">
                <a:latin typeface="Times New Roman" panose="02020603050405020304" pitchFamily="18" charset="0"/>
                <a:ea typeface="+mn-ea"/>
              </a:rPr>
              <a:t>A</a:t>
            </a:r>
            <a:r>
              <a:rPr lang="en-AU" altLang="zh-CN" sz="2400" b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选择 </a:t>
            </a:r>
            <a:r>
              <a:rPr lang="en-AU" altLang="zh-CN" sz="2400" b="1" i="1" dirty="0" err="1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2400" b="1" i="1" baseline="-25000" dirty="0" err="1">
                <a:latin typeface="Times New Roman" panose="02020603050405020304" pitchFamily="18" charset="0"/>
                <a:ea typeface="+mn-ea"/>
              </a:rPr>
              <a:t>A</a:t>
            </a:r>
            <a:r>
              <a:rPr lang="en-AU" altLang="zh-CN" sz="2400" b="1" dirty="0">
                <a:latin typeface="Times New Roman" panose="02020603050405020304" pitchFamily="18" charset="0"/>
                <a:ea typeface="+mn-ea"/>
              </a:rPr>
              <a:t>=97, </a:t>
            </a:r>
            <a:r>
              <a:rPr lang="en-AU" altLang="zh-CN" sz="2400" b="1" i="1" dirty="0">
                <a:latin typeface="Times New Roman" panose="02020603050405020304" pitchFamily="18" charset="0"/>
                <a:ea typeface="+mn-ea"/>
              </a:rPr>
              <a:t>B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选择 </a:t>
            </a:r>
            <a:r>
              <a:rPr lang="en-AU" altLang="zh-CN" sz="2400" b="1" i="1" dirty="0" err="1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2400" b="1" i="1" baseline="-25000" dirty="0" err="1">
                <a:latin typeface="Times New Roman" panose="02020603050405020304" pitchFamily="18" charset="0"/>
                <a:ea typeface="+mn-ea"/>
              </a:rPr>
              <a:t>B</a:t>
            </a:r>
            <a:r>
              <a:rPr lang="en-AU" altLang="zh-CN" sz="2400" b="1" dirty="0">
                <a:latin typeface="Times New Roman" panose="02020603050405020304" pitchFamily="18" charset="0"/>
                <a:ea typeface="+mn-ea"/>
              </a:rPr>
              <a:t>=233</a:t>
            </a: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并计算</a:t>
            </a:r>
            <a:r>
              <a:rPr lang="zh-CN" altLang="en-US" sz="2800" dirty="0">
                <a:latin typeface="Times New Roman" panose="02020603050405020304" pitchFamily="18" charset="0"/>
              </a:rPr>
              <a:t>各自的公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钥发送给对方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AU" altLang="zh-CN" sz="2400" b="1" i="1" dirty="0" smtClean="0">
                <a:latin typeface="Times New Roman" panose="02020603050405020304" pitchFamily="18" charset="0"/>
                <a:ea typeface="+mn-ea"/>
              </a:rPr>
              <a:t>A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</a:rPr>
              <a:t>计算  </a:t>
            </a:r>
            <a:r>
              <a:rPr lang="en-AU" altLang="zh-CN" sz="2400" b="1" i="1" dirty="0" err="1" smtClean="0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400" b="1" i="1" baseline="-25000" dirty="0" err="1" smtClean="0">
                <a:latin typeface="Times New Roman" panose="02020603050405020304" pitchFamily="18" charset="0"/>
                <a:ea typeface="+mn-ea"/>
              </a:rPr>
              <a:t>A</a:t>
            </a:r>
            <a:r>
              <a:rPr lang="en-AU" altLang="zh-CN" sz="2400" b="1" dirty="0" smtClean="0">
                <a:latin typeface="Times New Roman" panose="02020603050405020304" pitchFamily="18" charset="0"/>
                <a:ea typeface="+mn-ea"/>
              </a:rPr>
              <a:t>=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n-ea"/>
              </a:rPr>
              <a:t>3</a:t>
            </a:r>
            <a:r>
              <a:rPr lang="en-AU" altLang="zh-CN" sz="2400" b="1" baseline="60000" dirty="0" smtClean="0">
                <a:latin typeface="Times New Roman" panose="02020603050405020304" pitchFamily="18" charset="0"/>
                <a:ea typeface="+mn-ea"/>
              </a:rPr>
              <a:t>97 </a:t>
            </a:r>
            <a:r>
              <a:rPr lang="en-AU" altLang="zh-CN" sz="2400" b="1" dirty="0" smtClean="0">
                <a:latin typeface="Times New Roman" panose="02020603050405020304" pitchFamily="18" charset="0"/>
                <a:ea typeface="+mn-ea"/>
              </a:rPr>
              <a:t> mod 353 = 40	</a:t>
            </a:r>
            <a:r>
              <a:rPr lang="en-AU" altLang="zh-CN" sz="2400" b="1" i="1" dirty="0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</a:rPr>
              <a:t>计算 </a:t>
            </a:r>
            <a:r>
              <a:rPr lang="en-AU" altLang="zh-CN" sz="2400" b="1" i="1" dirty="0" err="1" smtClean="0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400" b="1" i="1" baseline="-25000" dirty="0" err="1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en-AU" altLang="zh-CN" sz="2400" b="1" dirty="0" smtClean="0">
                <a:latin typeface="Times New Roman" panose="02020603050405020304" pitchFamily="18" charset="0"/>
                <a:ea typeface="+mn-ea"/>
              </a:rPr>
              <a:t>=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n-ea"/>
              </a:rPr>
              <a:t>3</a:t>
            </a:r>
            <a:r>
              <a:rPr lang="en-AU" altLang="zh-CN" sz="2400" b="1" baseline="60000" dirty="0" smtClean="0">
                <a:latin typeface="Times New Roman" panose="02020603050405020304" pitchFamily="18" charset="0"/>
                <a:ea typeface="+mn-ea"/>
              </a:rPr>
              <a:t>233</a:t>
            </a:r>
            <a:r>
              <a:rPr lang="en-AU" altLang="zh-CN" sz="2400" b="1" dirty="0" smtClean="0">
                <a:latin typeface="Times New Roman" panose="02020603050405020304" pitchFamily="18" charset="0"/>
                <a:ea typeface="+mn-ea"/>
              </a:rPr>
              <a:t> mod 353 = 248</a:t>
            </a: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收到公钥后，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分别计算会话密钥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:</a:t>
            </a:r>
          </a:p>
          <a:p>
            <a:pPr lvl="1" eaLnBrk="1" hangingPunct="1"/>
            <a:r>
              <a:rPr lang="en-AU" altLang="zh-CN" sz="24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Times New Roman" panose="02020603050405020304" pitchFamily="18" charset="0"/>
              </a:rPr>
              <a:t>计算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 </a:t>
            </a:r>
            <a:r>
              <a:rPr lang="en-AU" altLang="zh-CN" sz="2400" i="1" dirty="0" smtClean="0">
                <a:latin typeface="Times New Roman" panose="02020603050405020304" pitchFamily="18" charset="0"/>
                <a:ea typeface="+mn-ea"/>
              </a:rPr>
              <a:t>K</a:t>
            </a:r>
            <a:r>
              <a:rPr lang="en-AU" altLang="zh-CN" sz="2400" i="1" baseline="-25000" dirty="0" smtClean="0">
                <a:latin typeface="Times New Roman" panose="02020603050405020304" pitchFamily="18" charset="0"/>
                <a:ea typeface="+mn-ea"/>
              </a:rPr>
              <a:t>AB</a:t>
            </a:r>
            <a:r>
              <a:rPr lang="en-AU" altLang="zh-CN" sz="2400" dirty="0" smtClean="0">
                <a:latin typeface="Times New Roman" panose="02020603050405020304" pitchFamily="18" charset="0"/>
                <a:ea typeface="+mn-ea"/>
              </a:rPr>
              <a:t>= </a:t>
            </a:r>
            <a:r>
              <a:rPr lang="en-AU" altLang="zh-CN" sz="2400" i="1" dirty="0" err="1" smtClean="0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400" i="1" baseline="-25000" dirty="0" err="1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en-AU" altLang="zh-CN" sz="2400" i="1" baseline="60000" dirty="0" err="1" smtClean="0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2400" i="1" baseline="40000" dirty="0" err="1" smtClean="0">
                <a:latin typeface="Times New Roman" panose="02020603050405020304" pitchFamily="18" charset="0"/>
                <a:ea typeface="+mn-ea"/>
              </a:rPr>
              <a:t>A</a:t>
            </a:r>
            <a:r>
              <a:rPr lang="en-AU" altLang="zh-CN" sz="2400" i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400" dirty="0" smtClean="0">
                <a:latin typeface="Times New Roman" panose="02020603050405020304" pitchFamily="18" charset="0"/>
                <a:ea typeface="+mn-ea"/>
              </a:rPr>
              <a:t>mod 353 = 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</a:rPr>
              <a:t>248</a:t>
            </a:r>
            <a:r>
              <a:rPr lang="en-AU" altLang="zh-CN" sz="2400" baseline="60000" dirty="0" smtClean="0">
                <a:latin typeface="Times New Roman" panose="02020603050405020304" pitchFamily="18" charset="0"/>
                <a:ea typeface="+mn-ea"/>
              </a:rPr>
              <a:t>97</a:t>
            </a:r>
            <a:r>
              <a:rPr lang="en-AU" altLang="zh-CN" sz="2400" dirty="0" smtClean="0">
                <a:latin typeface="Times New Roman" panose="02020603050405020304" pitchFamily="18" charset="0"/>
                <a:ea typeface="+mn-ea"/>
              </a:rPr>
              <a:t> = 160	</a:t>
            </a:r>
          </a:p>
          <a:p>
            <a:pPr lvl="1" eaLnBrk="1" hangingPunct="1"/>
            <a:r>
              <a:rPr lang="en-AU" altLang="zh-CN" sz="2400" b="1" i="1" dirty="0" smtClean="0">
                <a:latin typeface="Times New Roman" panose="02020603050405020304" pitchFamily="18" charset="0"/>
              </a:rPr>
              <a:t>B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计算  </a:t>
            </a:r>
            <a:r>
              <a:rPr lang="en-AU" altLang="zh-CN" sz="2400" i="1" dirty="0" smtClean="0">
                <a:latin typeface="Times New Roman" panose="02020603050405020304" pitchFamily="18" charset="0"/>
                <a:ea typeface="+mn-ea"/>
              </a:rPr>
              <a:t>K</a:t>
            </a:r>
            <a:r>
              <a:rPr lang="en-AU" altLang="zh-CN" sz="2400" i="1" baseline="-25000" dirty="0" smtClean="0">
                <a:latin typeface="Times New Roman" panose="02020603050405020304" pitchFamily="18" charset="0"/>
                <a:ea typeface="+mn-ea"/>
              </a:rPr>
              <a:t>AB</a:t>
            </a:r>
            <a:r>
              <a:rPr lang="en-AU" altLang="zh-CN" sz="2400" dirty="0" smtClean="0">
                <a:latin typeface="Times New Roman" panose="02020603050405020304" pitchFamily="18" charset="0"/>
                <a:ea typeface="+mn-ea"/>
              </a:rPr>
              <a:t>= </a:t>
            </a:r>
            <a:r>
              <a:rPr lang="en-AU" altLang="zh-CN" sz="2400" i="1" dirty="0" err="1" smtClean="0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400" i="1" baseline="-25000" dirty="0" err="1" smtClean="0">
                <a:latin typeface="Times New Roman" panose="02020603050405020304" pitchFamily="18" charset="0"/>
                <a:ea typeface="+mn-ea"/>
              </a:rPr>
              <a:t>A</a:t>
            </a:r>
            <a:r>
              <a:rPr lang="en-AU" altLang="zh-CN" sz="2400" i="1" baseline="60000" dirty="0" err="1" smtClean="0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2400" i="1" baseline="40000" dirty="0" err="1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en-AU" altLang="zh-CN" sz="2400" i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400" dirty="0" smtClean="0">
                <a:latin typeface="Times New Roman" panose="02020603050405020304" pitchFamily="18" charset="0"/>
                <a:ea typeface="+mn-ea"/>
              </a:rPr>
              <a:t>mod 353 = 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</a:rPr>
              <a:t>40</a:t>
            </a:r>
            <a:r>
              <a:rPr lang="en-AU" altLang="zh-CN" sz="2400" baseline="60000" dirty="0" smtClean="0">
                <a:latin typeface="Times New Roman" panose="02020603050405020304" pitchFamily="18" charset="0"/>
                <a:ea typeface="+mn-ea"/>
              </a:rPr>
              <a:t>233</a:t>
            </a:r>
            <a:r>
              <a:rPr lang="en-AU" altLang="zh-CN" sz="2400" dirty="0" smtClean="0">
                <a:latin typeface="Times New Roman" panose="02020603050405020304" pitchFamily="18" charset="0"/>
                <a:ea typeface="+mn-ea"/>
              </a:rPr>
              <a:t> = 160	</a:t>
            </a:r>
          </a:p>
          <a:p>
            <a:pPr eaLnBrk="1" hangingPunct="1"/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835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9903</TotalTime>
  <Words>1187</Words>
  <Application>Microsoft Office PowerPoint</Application>
  <PresentationFormat>A4 纸张(210x297 毫米)</PresentationFormat>
  <Paragraphs>205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楷体_GB2312</vt:lpstr>
      <vt:lpstr>隶书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安全导论</vt:lpstr>
      <vt:lpstr>1_安全导论</vt:lpstr>
      <vt:lpstr>自定义设计方案</vt:lpstr>
      <vt:lpstr>第9讲 密钥交换与秘密共享</vt:lpstr>
      <vt:lpstr>大  纲</vt:lpstr>
      <vt:lpstr>1.密钥交换</vt:lpstr>
      <vt:lpstr>1.密钥交换</vt:lpstr>
      <vt:lpstr>1.密钥交换</vt:lpstr>
      <vt:lpstr>1.密钥交换</vt:lpstr>
      <vt:lpstr>1.密钥交换</vt:lpstr>
      <vt:lpstr>1.密钥交换</vt:lpstr>
      <vt:lpstr>1.密钥交换</vt:lpstr>
      <vt:lpstr>1.密钥交换</vt:lpstr>
      <vt:lpstr>1.密钥交换</vt:lpstr>
      <vt:lpstr>1.密钥交换</vt:lpstr>
      <vt:lpstr>1.密钥交换</vt:lpstr>
      <vt:lpstr>2.秘密共享</vt:lpstr>
      <vt:lpstr>2.秘密共享</vt:lpstr>
      <vt:lpstr>2.秘密共享</vt:lpstr>
      <vt:lpstr>2.秘密共享</vt:lpstr>
      <vt:lpstr>PowerPoint 演示文稿</vt:lpstr>
    </vt:vector>
  </TitlesOfParts>
  <Company>深圳大学信息工程学院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subject>第1章计算机基础知识</dc:subject>
  <dc:creator>王志强</dc:creator>
  <cp:lastModifiedBy>Qiuzhen Lin</cp:lastModifiedBy>
  <cp:revision>685</cp:revision>
  <cp:lastPrinted>2014-08-23T14:47:45Z</cp:lastPrinted>
  <dcterms:created xsi:type="dcterms:W3CDTF">2003-05-17T02:00:08Z</dcterms:created>
  <dcterms:modified xsi:type="dcterms:W3CDTF">2018-08-02T03:20:06Z</dcterms:modified>
</cp:coreProperties>
</file>