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4"/>
  </p:notesMasterIdLst>
  <p:handoutMasterIdLst>
    <p:handoutMasterId r:id="rId25"/>
  </p:handoutMasterIdLst>
  <p:sldIdLst>
    <p:sldId id="258" r:id="rId4"/>
    <p:sldId id="456" r:id="rId5"/>
    <p:sldId id="502" r:id="rId6"/>
    <p:sldId id="503" r:id="rId7"/>
    <p:sldId id="504" r:id="rId8"/>
    <p:sldId id="505" r:id="rId9"/>
    <p:sldId id="506" r:id="rId10"/>
    <p:sldId id="507" r:id="rId11"/>
    <p:sldId id="476" r:id="rId12"/>
    <p:sldId id="478" r:id="rId13"/>
    <p:sldId id="477" r:id="rId14"/>
    <p:sldId id="479" r:id="rId15"/>
    <p:sldId id="480" r:id="rId16"/>
    <p:sldId id="482" r:id="rId17"/>
    <p:sldId id="481" r:id="rId18"/>
    <p:sldId id="484" r:id="rId19"/>
    <p:sldId id="485" r:id="rId20"/>
    <p:sldId id="486" r:id="rId21"/>
    <p:sldId id="487" r:id="rId22"/>
    <p:sldId id="501" r:id="rId23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138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670992" y="1772816"/>
            <a:ext cx="688240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数字签名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与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散列函数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散列函数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散列函数必须具备的性质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可适用于任意长度的数据块。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能生成固定长度的输出。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对于任意给定的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，计算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相对容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易，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并可以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用软硬件方式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实现。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对于任意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给定值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，找到满足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是计算上不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可行。满足这一特性的散列函数称为具有单向性，或具有抗原像攻击性。</a:t>
            </a:r>
            <a:endParaRPr lang="en-US" altLang="zh-CN" sz="2800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散列函数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散列函数必须具备的性质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对于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任意给定的数据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块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找到满足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不同于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是计算上不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可行。满足这一特性的散列函数被称为具有抗第二原像攻击性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抗弱碰撞攻击性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找到满足</a:t>
            </a: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的任意一对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的计算上是不可行的。满足这一特性的散列函数被称为抗碰撞性（</a:t>
            </a:r>
            <a:r>
              <a:rPr lang="zh-CN" altLang="en-US" sz="2800" dirty="0">
                <a:latin typeface="Times New Roman" panose="02020603050405020304" pitchFamily="18" charset="0"/>
              </a:rPr>
              <a:t>抗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强碰撞性）。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散列函数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72816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散列函数的安全性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</a:pP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+mn-cs"/>
              </a:rPr>
              <a:t>有两种方法可以攻击一个安全散列函数</a:t>
            </a:r>
            <a:endParaRPr lang="en-US" altLang="zh-CN" sz="3200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密码分析法：利用该算法在逻辑上的缺陷。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穷举搜索法：安全强度完全依赖于算法生成的散列码长度。攻击一个长度为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的散列码所付出的代价为</a:t>
            </a:r>
            <a:r>
              <a:rPr lang="zh-CN" altLang="en-US" b="1" dirty="0" smtClean="0">
                <a:latin typeface="+mn-ea"/>
                <a:ea typeface="+mn-ea"/>
                <a:cs typeface="+mn-cs"/>
              </a:rPr>
              <a:t>：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</a:pP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9790"/>
              </p:ext>
            </p:extLst>
          </p:nvPr>
        </p:nvGraphicFramePr>
        <p:xfrm>
          <a:off x="3440832" y="4509120"/>
          <a:ext cx="3600400" cy="141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3313"/>
                <a:gridCol w="14770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latin typeface="Times New Roman" panose="02020603050405020304" pitchFamily="18" charset="0"/>
                          <a:ea typeface="+mn-ea"/>
                        </a:rPr>
                        <a:t>抗原像</a:t>
                      </a:r>
                      <a:endParaRPr lang="zh-CN" altLang="en-US" sz="25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en-US" altLang="zh-CN" sz="2500" i="1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n</a:t>
                      </a:r>
                      <a:endParaRPr lang="zh-CN" altLang="en-US" sz="2500" i="1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latin typeface="Times New Roman" panose="02020603050405020304" pitchFamily="18" charset="0"/>
                          <a:ea typeface="+mn-ea"/>
                        </a:rPr>
                        <a:t>抗第二原像</a:t>
                      </a:r>
                      <a:endParaRPr lang="zh-CN" altLang="en-US" sz="25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en-US" altLang="zh-CN" sz="2500" i="1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n</a:t>
                      </a:r>
                      <a:endParaRPr lang="zh-CN" altLang="en-US" sz="2500" i="1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latin typeface="Times New Roman" panose="02020603050405020304" pitchFamily="18" charset="0"/>
                          <a:ea typeface="+mn-ea"/>
                        </a:rPr>
                        <a:t>抗碰撞</a:t>
                      </a:r>
                      <a:endParaRPr lang="zh-CN" altLang="en-US" sz="25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en-US" altLang="zh-CN" sz="2500" i="1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n</a:t>
                      </a:r>
                      <a:r>
                        <a:rPr lang="en-US" altLang="zh-CN" sz="2500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/2</a:t>
                      </a:r>
                      <a:endParaRPr lang="zh-CN" altLang="en-US" sz="2500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SHA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发展历史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由美国国家标准与技术研究所（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NIST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）开发，并在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1993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年公布成为美国联邦信息处理标准（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FIPS 180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）。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由于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SHA-0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版本存在缺陷，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FIPS 180-1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于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1995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年公布出来，通常称为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SHA-1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，产生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160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比特的散列值。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AU" altLang="zh-CN" b="1" dirty="0">
                <a:latin typeface="Times New Roman" panose="02020603050405020304" pitchFamily="18" charset="0"/>
                <a:ea typeface="+mn-ea"/>
                <a:cs typeface="+mn-cs"/>
              </a:rPr>
              <a:t>2005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年，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SHA-1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安全性受到关注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找到碰撞的复杂度由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lang="en-US" altLang="zh-CN" b="1" baseline="30000" dirty="0" smtClean="0">
                <a:latin typeface="Times New Roman" panose="02020603050405020304" pitchFamily="18" charset="0"/>
                <a:ea typeface="+mn-ea"/>
                <a:cs typeface="+mn-cs"/>
              </a:rPr>
              <a:t>80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次操作降到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lang="en-US" altLang="zh-CN" b="1" baseline="30000" dirty="0" smtClean="0">
                <a:latin typeface="Times New Roman" panose="02020603050405020304" pitchFamily="18" charset="0"/>
                <a:ea typeface="+mn-ea"/>
                <a:cs typeface="+mn-cs"/>
              </a:rPr>
              <a:t>63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NIST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于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2006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年不再推荐使用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SHA-1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。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lang="en-AU" altLang="zh-CN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</a:pP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0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SHA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发展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历史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2002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NIST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制定了修订版本的标准：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FIPS-2,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定义了三种新版本的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SHA-256, SHA-384, SHA-512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），散列长度分别为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256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384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512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比特。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2008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年发布出来的修订文献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FIP PUB 180-3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增加了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224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比特的版本。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SHA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各版本比较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+mn-cs"/>
              </a:rPr>
              <a:t>SHA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+mn-cs"/>
              </a:rPr>
              <a:t>参数比较</a:t>
            </a:r>
            <a:endParaRPr lang="en-US" altLang="zh-CN" sz="2800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lvl="1" indent="0" algn="ctr" eaLnBrk="1" hangingPunct="1">
              <a:buClr>
                <a:schemeClr val="folHlink"/>
              </a:buClr>
              <a:buSzPct val="60000"/>
            </a:pP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96156"/>
              </p:ext>
            </p:extLst>
          </p:nvPr>
        </p:nvGraphicFramePr>
        <p:xfrm>
          <a:off x="1424608" y="2996952"/>
          <a:ext cx="78488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4"/>
                <a:gridCol w="1152128"/>
                <a:gridCol w="1296144"/>
                <a:gridCol w="1296144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SHA-1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SHA-224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SHA-256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SHA-384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消息摘要大小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160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224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256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384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消息大小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endParaRPr lang="zh-CN" altLang="en-US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endParaRPr lang="zh-CN" altLang="en-US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块大小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1024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1024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字大小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步骤数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80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80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80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sz="2600" dirty="0" smtClean="0">
                <a:latin typeface="Times New Roman" panose="02020603050405020304" pitchFamily="18" charset="0"/>
              </a:rPr>
              <a:t>SHA-512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以最大长度不超过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比特的消息作为输入，以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1024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比特的数据块进行处理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生成</a:t>
            </a:r>
            <a:r>
              <a:rPr lang="en-US" altLang="zh-CN" sz="2600" dirty="0">
                <a:latin typeface="Times New Roman" panose="02020603050405020304" pitchFamily="18" charset="0"/>
              </a:rPr>
              <a:t>512</a:t>
            </a:r>
            <a:r>
              <a:rPr lang="zh-CN" altLang="en-US" sz="2600" dirty="0">
                <a:latin typeface="Times New Roman" panose="02020603050405020304" pitchFamily="18" charset="0"/>
              </a:rPr>
              <a:t>比特的消息摘要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输出。</a:t>
            </a:r>
            <a:endParaRPr lang="en-US" altLang="zh-CN" sz="2600" baseline="300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32248" y="3861048"/>
            <a:ext cx="60486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632248" y="350100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7680920" y="3501008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1632248" y="3681028"/>
            <a:ext cx="6048672" cy="3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4152528" y="3429000"/>
            <a:ext cx="684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 bwMode="auto">
          <a:xfrm>
            <a:off x="7680920" y="3861048"/>
            <a:ext cx="783704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1000000…0</a:t>
            </a: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473008" y="3861048"/>
            <a:ext cx="28803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zh-CN" altLang="en-US" sz="1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8761040" y="3501008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8473008" y="3717032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8464624" y="3789040"/>
            <a:ext cx="296416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8173293" y="3501008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sz="1000" dirty="0" smtClean="0"/>
              <a:t>比特</a:t>
            </a:r>
            <a:endParaRPr lang="zh-CN" altLang="en-US" sz="10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632248" y="3501008"/>
            <a:ext cx="71287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4805547" y="321297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╳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1632248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3000400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152528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1632247" y="4437112"/>
            <a:ext cx="1368151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000400" y="4437112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877873" y="4169479"/>
            <a:ext cx="0" cy="411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5706894" y="459165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920280" y="415691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72408" y="414908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7608912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8752656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7608912" y="4437112"/>
            <a:ext cx="11437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10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80920" y="414908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 bwMode="auto">
          <a:xfrm>
            <a:off x="1136576" y="5589240"/>
            <a:ext cx="56768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IV=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136304" y="5589240"/>
            <a:ext cx="3600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208312" y="4869160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stCxn id="31" idx="2"/>
            <a:endCxn id="50" idx="0"/>
          </p:cNvCxnSpPr>
          <p:nvPr/>
        </p:nvCxnSpPr>
        <p:spPr bwMode="auto">
          <a:xfrm>
            <a:off x="2316323" y="4725144"/>
            <a:ext cx="1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椭圆 52"/>
          <p:cNvSpPr/>
          <p:nvPr/>
        </p:nvSpPr>
        <p:spPr bwMode="auto">
          <a:xfrm>
            <a:off x="2199928" y="5157192"/>
            <a:ext cx="224408" cy="1975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50" idx="2"/>
            <a:endCxn id="53" idx="0"/>
          </p:cNvCxnSpPr>
          <p:nvPr/>
        </p:nvCxnSpPr>
        <p:spPr bwMode="auto">
          <a:xfrm flipH="1">
            <a:off x="2312132" y="5013176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>
            <a:stCxn id="53" idx="4"/>
            <a:endCxn id="43" idx="0"/>
          </p:cNvCxnSpPr>
          <p:nvPr/>
        </p:nvCxnSpPr>
        <p:spPr bwMode="auto">
          <a:xfrm>
            <a:off x="2312132" y="5354788"/>
            <a:ext cx="4192" cy="23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58"/>
          <p:cNvCxnSpPr>
            <a:endCxn id="53" idx="2"/>
          </p:cNvCxnSpPr>
          <p:nvPr/>
        </p:nvCxnSpPr>
        <p:spPr bwMode="auto">
          <a:xfrm>
            <a:off x="1416224" y="5237034"/>
            <a:ext cx="783704" cy="1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>
            <a:endCxn id="50" idx="1"/>
          </p:cNvCxnSpPr>
          <p:nvPr/>
        </p:nvCxnSpPr>
        <p:spPr bwMode="auto">
          <a:xfrm>
            <a:off x="1416224" y="4921422"/>
            <a:ext cx="792088" cy="19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endCxn id="42" idx="0"/>
          </p:cNvCxnSpPr>
          <p:nvPr/>
        </p:nvCxnSpPr>
        <p:spPr bwMode="auto">
          <a:xfrm>
            <a:off x="1416224" y="4921422"/>
            <a:ext cx="4192" cy="667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3360440" y="5589240"/>
            <a:ext cx="3600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3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3432448" y="4869160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>
            <a:endCxn id="68" idx="0"/>
          </p:cNvCxnSpPr>
          <p:nvPr/>
        </p:nvCxnSpPr>
        <p:spPr bwMode="auto">
          <a:xfrm>
            <a:off x="3536268" y="4725144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椭圆 69"/>
          <p:cNvSpPr/>
          <p:nvPr/>
        </p:nvSpPr>
        <p:spPr bwMode="auto">
          <a:xfrm>
            <a:off x="3424064" y="5157192"/>
            <a:ext cx="224408" cy="1975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68" idx="2"/>
            <a:endCxn id="70" idx="0"/>
          </p:cNvCxnSpPr>
          <p:nvPr/>
        </p:nvCxnSpPr>
        <p:spPr bwMode="auto">
          <a:xfrm flipH="1">
            <a:off x="3536268" y="5013176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>
            <a:stCxn id="70" idx="4"/>
            <a:endCxn id="67" idx="0"/>
          </p:cNvCxnSpPr>
          <p:nvPr/>
        </p:nvCxnSpPr>
        <p:spPr bwMode="auto">
          <a:xfrm>
            <a:off x="3536268" y="5354788"/>
            <a:ext cx="4192" cy="23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>
            <a:endCxn id="70" idx="2"/>
          </p:cNvCxnSpPr>
          <p:nvPr/>
        </p:nvCxnSpPr>
        <p:spPr bwMode="auto">
          <a:xfrm>
            <a:off x="3080053" y="5255990"/>
            <a:ext cx="344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endCxn id="68" idx="1"/>
          </p:cNvCxnSpPr>
          <p:nvPr/>
        </p:nvCxnSpPr>
        <p:spPr bwMode="auto">
          <a:xfrm>
            <a:off x="3072408" y="4941168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82"/>
          <p:cNvCxnSpPr/>
          <p:nvPr/>
        </p:nvCxnSpPr>
        <p:spPr bwMode="auto">
          <a:xfrm>
            <a:off x="2496344" y="5733256"/>
            <a:ext cx="5837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/>
          <p:nvPr/>
        </p:nvCxnSpPr>
        <p:spPr bwMode="auto">
          <a:xfrm>
            <a:off x="3072408" y="4941168"/>
            <a:ext cx="7645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/>
          <p:nvPr/>
        </p:nvCxnSpPr>
        <p:spPr bwMode="auto">
          <a:xfrm>
            <a:off x="3872141" y="5255990"/>
            <a:ext cx="344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/>
          <p:nvPr/>
        </p:nvCxnSpPr>
        <p:spPr bwMode="auto">
          <a:xfrm>
            <a:off x="3864496" y="4941168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连接符 87"/>
          <p:cNvCxnSpPr/>
          <p:nvPr/>
        </p:nvCxnSpPr>
        <p:spPr bwMode="auto">
          <a:xfrm>
            <a:off x="3720480" y="5733256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/>
          <p:nvPr/>
        </p:nvCxnSpPr>
        <p:spPr bwMode="auto">
          <a:xfrm>
            <a:off x="3864496" y="4941168"/>
            <a:ext cx="7645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本框 89"/>
          <p:cNvSpPr txBox="1"/>
          <p:nvPr/>
        </p:nvSpPr>
        <p:spPr>
          <a:xfrm>
            <a:off x="5706894" y="492142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 bwMode="auto">
          <a:xfrm>
            <a:off x="8026853" y="5589240"/>
            <a:ext cx="3600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3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13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8098861" y="4869160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>
            <a:endCxn id="92" idx="0"/>
          </p:cNvCxnSpPr>
          <p:nvPr/>
        </p:nvCxnSpPr>
        <p:spPr bwMode="auto">
          <a:xfrm>
            <a:off x="8202681" y="4725144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椭圆 93"/>
          <p:cNvSpPr/>
          <p:nvPr/>
        </p:nvSpPr>
        <p:spPr bwMode="auto">
          <a:xfrm>
            <a:off x="8090477" y="5157192"/>
            <a:ext cx="224408" cy="1975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/>
          <p:cNvCxnSpPr>
            <a:stCxn id="92" idx="2"/>
            <a:endCxn id="94" idx="0"/>
          </p:cNvCxnSpPr>
          <p:nvPr/>
        </p:nvCxnSpPr>
        <p:spPr bwMode="auto">
          <a:xfrm flipH="1">
            <a:off x="8202681" y="5013176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stCxn id="94" idx="4"/>
            <a:endCxn id="91" idx="0"/>
          </p:cNvCxnSpPr>
          <p:nvPr/>
        </p:nvCxnSpPr>
        <p:spPr bwMode="auto">
          <a:xfrm>
            <a:off x="8202681" y="5354788"/>
            <a:ext cx="4192" cy="23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endCxn id="94" idx="2"/>
          </p:cNvCxnSpPr>
          <p:nvPr/>
        </p:nvCxnSpPr>
        <p:spPr bwMode="auto">
          <a:xfrm>
            <a:off x="7746466" y="5255990"/>
            <a:ext cx="344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>
            <a:endCxn id="92" idx="1"/>
          </p:cNvCxnSpPr>
          <p:nvPr/>
        </p:nvCxnSpPr>
        <p:spPr bwMode="auto">
          <a:xfrm>
            <a:off x="7738821" y="4941168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/>
          <p:nvPr/>
        </p:nvCxnSpPr>
        <p:spPr bwMode="auto">
          <a:xfrm>
            <a:off x="7104856" y="5733256"/>
            <a:ext cx="6339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/>
          <p:nvPr/>
        </p:nvCxnSpPr>
        <p:spPr bwMode="auto">
          <a:xfrm>
            <a:off x="7738821" y="4941168"/>
            <a:ext cx="7645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文本框 102"/>
          <p:cNvSpPr txBox="1"/>
          <p:nvPr/>
        </p:nvSpPr>
        <p:spPr>
          <a:xfrm>
            <a:off x="7536904" y="584707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散列码输出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6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第一步：追加填充比特，使其填充后的长度模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1024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同余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896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，填充部分是由单个比特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接所需个数的比特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构成。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第二步：追加长度。将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比特的数据块追加在消息上，所以消息长度小于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第三步：初始化散列缓冲区。用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512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比特的缓冲区保存散列函数中间和最终结果。缓冲区是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64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比特的寄存器（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a,b,c,d,e,f,g,h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5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第四步：处理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1024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字节）的数据块。算法的核心是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轮迭代构成的模块，每一轮都以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512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比特的缓冲区值（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a,b,c,d,e,f,g,h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）作为输入并且更新。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第五</a:t>
            </a:r>
            <a:r>
              <a:rPr lang="zh-CN" altLang="en-US" sz="2800" dirty="0">
                <a:latin typeface="Times New Roman" panose="02020603050405020304" pitchFamily="18" charset="0"/>
              </a:rPr>
              <a:t>步：输出。当所有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1024</a:t>
            </a:r>
            <a:r>
              <a:rPr lang="zh-CN" altLang="en-US" sz="2800" dirty="0">
                <a:latin typeface="Times New Roman" panose="02020603050405020304" pitchFamily="18" charset="0"/>
              </a:rPr>
              <a:t>比特的数据块都处理完毕后，从第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个阶段输出的便是</a:t>
            </a:r>
            <a:r>
              <a:rPr lang="en-US" altLang="zh-CN" sz="2800" dirty="0">
                <a:latin typeface="Times New Roman" panose="02020603050405020304" pitchFamily="18" charset="0"/>
              </a:rPr>
              <a:t>512</a:t>
            </a:r>
            <a:r>
              <a:rPr lang="zh-CN" altLang="en-US" sz="2800" dirty="0">
                <a:latin typeface="Times New Roman" panose="02020603050405020304" pitchFamily="18" charset="0"/>
              </a:rPr>
              <a:t>比特的消息摘要。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SHA-512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算法使用散列码的任意比特都是输入端每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比特的函数。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基本函数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的复杂迭代产生很好的混淆效果。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构造相同消息摘要的两条消息难度的数量级为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baseline="300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数字签名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散列函数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SHA</a:t>
            </a: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/>
          </a:p>
          <a:p>
            <a:pPr>
              <a:buSzPct val="80000"/>
            </a:pP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0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</a:t>
            </a:r>
            <a:endParaRPr lang="en-AU" altLang="zh-CN" dirty="0" smtClean="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数字签名</a:t>
            </a:r>
            <a:r>
              <a:rPr lang="zh-CN" altLang="en-US" dirty="0">
                <a:latin typeface="Times New Roman" panose="02020603050405020304" pitchFamily="18" charset="0"/>
              </a:rPr>
              <a:t>提供以下能力</a:t>
            </a:r>
            <a:r>
              <a:rPr lang="en-AU" altLang="zh-CN" dirty="0">
                <a:latin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验证作者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签名日期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时间（不可否认性）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验证消息内容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（完整性）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通过第三方认证解决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纠纷（公开验证性）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因此包含具有附加功能的身份验证</a:t>
            </a:r>
            <a:r>
              <a:rPr lang="zh-CN" altLang="en-US" dirty="0" smtClean="0">
                <a:latin typeface="Times New Roman" panose="02020603050405020304" pitchFamily="18" charset="0"/>
              </a:rPr>
              <a:t>函数。</a:t>
            </a:r>
            <a:endParaRPr lang="en-AU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采用公钥密码的私钥进行签名，公钥可以进行验证。</a:t>
            </a:r>
            <a:endParaRPr lang="en-AU" altLang="zh-CN" sz="28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3329961" y="3140969"/>
            <a:ext cx="1135664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</a:t>
            </a:r>
            <a:endParaRPr lang="en-US" altLang="zh-CN" sz="1400" dirty="0" smtClean="0"/>
          </a:p>
        </p:txBody>
      </p:sp>
      <p:cxnSp>
        <p:nvCxnSpPr>
          <p:cNvPr id="10" name="直接箭头连接符 9"/>
          <p:cNvCxnSpPr>
            <a:stCxn id="8" idx="2"/>
            <a:endCxn id="11" idx="0"/>
          </p:cNvCxnSpPr>
          <p:nvPr/>
        </p:nvCxnSpPr>
        <p:spPr bwMode="auto">
          <a:xfrm>
            <a:off x="3897793" y="3933056"/>
            <a:ext cx="3152" cy="1963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3324881" y="4129412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52873" y="43361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3" name="直接箭头连接符 12"/>
          <p:cNvCxnSpPr>
            <a:stCxn id="20" idx="43"/>
            <a:endCxn id="12" idx="1"/>
          </p:cNvCxnSpPr>
          <p:nvPr/>
        </p:nvCxnSpPr>
        <p:spPr bwMode="auto">
          <a:xfrm>
            <a:off x="2175028" y="4505005"/>
            <a:ext cx="1077845" cy="15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11" idx="2"/>
            <a:endCxn id="27" idx="0"/>
          </p:cNvCxnSpPr>
          <p:nvPr/>
        </p:nvCxnSpPr>
        <p:spPr bwMode="auto">
          <a:xfrm flipH="1">
            <a:off x="3897887" y="4921500"/>
            <a:ext cx="3058" cy="235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7045063" y="4219901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46855" y="4462637"/>
            <a:ext cx="1220847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0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7" name="直接箭头连接符 16"/>
          <p:cNvCxnSpPr>
            <a:endCxn id="15" idx="0"/>
          </p:cNvCxnSpPr>
          <p:nvPr/>
        </p:nvCxnSpPr>
        <p:spPr bwMode="auto">
          <a:xfrm flipH="1">
            <a:off x="7621127" y="4003329"/>
            <a:ext cx="1511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1"/>
          <p:cNvSpPr>
            <a:spLocks/>
          </p:cNvSpPr>
          <p:nvPr/>
        </p:nvSpPr>
        <p:spPr bwMode="auto">
          <a:xfrm>
            <a:off x="1977801" y="4207995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1"/>
          <p:cNvSpPr txBox="1"/>
          <p:nvPr/>
        </p:nvSpPr>
        <p:spPr>
          <a:xfrm>
            <a:off x="1070191" y="4963753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的私钥：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PR(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" name="Picture 17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72" y="3356781"/>
            <a:ext cx="254705" cy="6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1"/>
          <p:cNvSpPr txBox="1"/>
          <p:nvPr/>
        </p:nvSpPr>
        <p:spPr>
          <a:xfrm>
            <a:off x="1563701" y="323898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发送方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6644590" y="305848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的公钥：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PU(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8597659" y="366190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接收方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321823" y="5157192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74447" y="537321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签名值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S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03079" y="3501009"/>
            <a:ext cx="1135664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</a:t>
            </a:r>
            <a:endParaRPr lang="en-US" altLang="zh-CN" sz="1400" dirty="0" smtClean="0"/>
          </a:p>
        </p:txBody>
      </p:sp>
      <p:sp>
        <p:nvSpPr>
          <p:cNvPr id="42" name="矩形 41"/>
          <p:cNvSpPr/>
          <p:nvPr/>
        </p:nvSpPr>
        <p:spPr bwMode="auto">
          <a:xfrm>
            <a:off x="4907265" y="4293096"/>
            <a:ext cx="113147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956522" y="44690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签名值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S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45" name="肘形连接符 44"/>
          <p:cNvCxnSpPr>
            <a:stCxn id="41" idx="3"/>
            <a:endCxn id="16" idx="1"/>
          </p:cNvCxnSpPr>
          <p:nvPr/>
        </p:nvCxnSpPr>
        <p:spPr bwMode="auto">
          <a:xfrm>
            <a:off x="6038743" y="3897053"/>
            <a:ext cx="1008112" cy="7502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 flipH="1">
            <a:off x="7624426" y="5013176"/>
            <a:ext cx="3058" cy="235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 bwMode="auto">
          <a:xfrm>
            <a:off x="7046855" y="5229200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7118863" y="546489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签名值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S’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3" name="肘形连接符 52"/>
          <p:cNvCxnSpPr>
            <a:stCxn id="42" idx="2"/>
            <a:endCxn id="50" idx="1"/>
          </p:cNvCxnSpPr>
          <p:nvPr/>
        </p:nvCxnSpPr>
        <p:spPr bwMode="auto">
          <a:xfrm rot="16200000" flipH="1">
            <a:off x="5989899" y="4568288"/>
            <a:ext cx="540060" cy="157385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本框 21"/>
          <p:cNvSpPr txBox="1"/>
          <p:nvPr/>
        </p:nvSpPr>
        <p:spPr>
          <a:xfrm>
            <a:off x="5678703" y="523578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进行对比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6" name="肘形连接符 55"/>
          <p:cNvCxnSpPr>
            <a:stCxn id="8" idx="3"/>
            <a:endCxn id="41" idx="1"/>
          </p:cNvCxnSpPr>
          <p:nvPr/>
        </p:nvCxnSpPr>
        <p:spPr bwMode="auto">
          <a:xfrm>
            <a:off x="4465625" y="3537013"/>
            <a:ext cx="437454" cy="36004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肘形连接符 57"/>
          <p:cNvCxnSpPr>
            <a:stCxn id="27" idx="3"/>
            <a:endCxn id="42" idx="1"/>
          </p:cNvCxnSpPr>
          <p:nvPr/>
        </p:nvCxnSpPr>
        <p:spPr bwMode="auto">
          <a:xfrm flipV="1">
            <a:off x="4473951" y="4689140"/>
            <a:ext cx="433314" cy="86409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矩形 59"/>
          <p:cNvSpPr/>
          <p:nvPr/>
        </p:nvSpPr>
        <p:spPr bwMode="auto">
          <a:xfrm>
            <a:off x="4736976" y="3238988"/>
            <a:ext cx="1440160" cy="19902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8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16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任何接收方可以用发送方</a:t>
            </a:r>
            <a:r>
              <a:rPr lang="en-US" altLang="zh-CN" sz="2800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的公钥进行验证文件，从而实现数字签名的效果。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只有发送方</a:t>
            </a:r>
            <a:r>
              <a:rPr lang="en-US" altLang="zh-CN" sz="2800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拥有私钥，所以其它人无法伪造签名。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当接收方验证文件签名后，发送方</a:t>
            </a:r>
            <a:r>
              <a:rPr lang="en-US" altLang="zh-CN" sz="2800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不能否认这个文件是由他签名的。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endParaRPr lang="en-AU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94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16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利用</a:t>
            </a:r>
            <a:r>
              <a:rPr lang="zh-CN" altLang="en-US" sz="2800" dirty="0">
                <a:latin typeface="+mn-ea"/>
              </a:rPr>
              <a:t>公</a:t>
            </a:r>
            <a:r>
              <a:rPr lang="zh-CN" altLang="en-US" sz="2800" dirty="0" smtClean="0">
                <a:latin typeface="+mn-ea"/>
              </a:rPr>
              <a:t>钥密码对</a:t>
            </a:r>
            <a:r>
              <a:rPr lang="zh-CN" altLang="en-US" sz="2800" dirty="0">
                <a:latin typeface="+mn-ea"/>
              </a:rPr>
              <a:t>整个</a:t>
            </a:r>
            <a:r>
              <a:rPr lang="zh-CN" altLang="en-US" sz="2800" dirty="0" smtClean="0">
                <a:latin typeface="+mn-ea"/>
              </a:rPr>
              <a:t>文件进行加密操作，运行速度受文件大小影响，运行效率低。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加密后的签名</a:t>
            </a:r>
            <a:r>
              <a:rPr lang="zh-CN" altLang="en-US" sz="2800" dirty="0"/>
              <a:t>文件与原文件</a:t>
            </a:r>
            <a:r>
              <a:rPr lang="zh-CN" altLang="en-US" sz="2800" dirty="0" smtClean="0"/>
              <a:t>一样大小，不利于网络传输，接收方在验证时花费时间过多。</a:t>
            </a:r>
            <a:endParaRPr lang="en-US" altLang="zh-CN" sz="2800" dirty="0" smtClean="0"/>
          </a:p>
          <a:p>
            <a:pPr eaLnBrk="1" hangingPunct="1"/>
            <a:endParaRPr lang="en-AU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664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改进的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发送方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先应用散列函数对文件生成摘要值，再采用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的私钥对摘要值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进行签名，将文件与签名值发送给接收方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接收方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接收</a:t>
            </a:r>
            <a:r>
              <a:rPr lang="zh-CN" altLang="en-US" sz="2800" dirty="0">
                <a:latin typeface="Times New Roman" panose="02020603050405020304" pitchFamily="18" charset="0"/>
              </a:rPr>
              <a:t>文件与签名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值后，对文件进行散列操作生成摘要值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’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，同时对签名值用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的公钥进行解密生成摘要值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，比较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’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验证签名。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改进的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40" idx="2"/>
            <a:endCxn id="11" idx="0"/>
          </p:cNvCxnSpPr>
          <p:nvPr/>
        </p:nvCxnSpPr>
        <p:spPr bwMode="auto">
          <a:xfrm flipH="1">
            <a:off x="3679298" y="4043316"/>
            <a:ext cx="5406" cy="230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3103234" y="4273428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31226" y="448016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3" name="直接箭头连接符 12"/>
          <p:cNvCxnSpPr>
            <a:stCxn id="20" idx="43"/>
            <a:endCxn id="12" idx="1"/>
          </p:cNvCxnSpPr>
          <p:nvPr/>
        </p:nvCxnSpPr>
        <p:spPr bwMode="auto">
          <a:xfrm>
            <a:off x="1419648" y="4649021"/>
            <a:ext cx="1611578" cy="15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11" idx="2"/>
            <a:endCxn id="27" idx="0"/>
          </p:cNvCxnSpPr>
          <p:nvPr/>
        </p:nvCxnSpPr>
        <p:spPr bwMode="auto">
          <a:xfrm flipH="1">
            <a:off x="3676240" y="5065516"/>
            <a:ext cx="3058" cy="235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7787773" y="4322673"/>
            <a:ext cx="1152128" cy="690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76336" y="4510724"/>
            <a:ext cx="1225139" cy="3693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7" name="直接箭头连接符 16"/>
          <p:cNvCxnSpPr>
            <a:endCxn id="15" idx="0"/>
          </p:cNvCxnSpPr>
          <p:nvPr/>
        </p:nvCxnSpPr>
        <p:spPr bwMode="auto">
          <a:xfrm flipH="1">
            <a:off x="8363837" y="4106101"/>
            <a:ext cx="1512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1"/>
          <p:cNvSpPr>
            <a:spLocks/>
          </p:cNvSpPr>
          <p:nvPr/>
        </p:nvSpPr>
        <p:spPr bwMode="auto">
          <a:xfrm>
            <a:off x="1222421" y="4352011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1"/>
          <p:cNvSpPr txBox="1"/>
          <p:nvPr/>
        </p:nvSpPr>
        <p:spPr>
          <a:xfrm>
            <a:off x="848544" y="510776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的私钥：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PR(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" name="Picture 17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90" y="3500797"/>
            <a:ext cx="254705" cy="6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1"/>
          <p:cNvSpPr txBox="1"/>
          <p:nvPr/>
        </p:nvSpPr>
        <p:spPr>
          <a:xfrm>
            <a:off x="1342054" y="338300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发送方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7385508" y="320249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的公钥：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PU(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8597659" y="368694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接收方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00176" y="5301208"/>
            <a:ext cx="1152128" cy="547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78939" y="537321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签名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值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696933" y="4371793"/>
            <a:ext cx="1132456" cy="610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91107" y="45091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签名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值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45" name="肘形连接符 44"/>
          <p:cNvCxnSpPr>
            <a:stCxn id="46" idx="3"/>
            <a:endCxn id="67" idx="1"/>
          </p:cNvCxnSpPr>
          <p:nvPr/>
        </p:nvCxnSpPr>
        <p:spPr bwMode="auto">
          <a:xfrm flipV="1">
            <a:off x="5830993" y="4067238"/>
            <a:ext cx="382738" cy="16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>
            <a:stCxn id="15" idx="2"/>
            <a:endCxn id="50" idx="0"/>
          </p:cNvCxnSpPr>
          <p:nvPr/>
        </p:nvCxnSpPr>
        <p:spPr bwMode="auto">
          <a:xfrm>
            <a:off x="8363837" y="5013176"/>
            <a:ext cx="0" cy="3705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 bwMode="auto">
          <a:xfrm>
            <a:off x="7787773" y="5383695"/>
            <a:ext cx="1152128" cy="6375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7859781" y="551723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摘要值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S’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3" name="肘形连接符 52"/>
          <p:cNvCxnSpPr>
            <a:stCxn id="42" idx="3"/>
            <a:endCxn id="16" idx="1"/>
          </p:cNvCxnSpPr>
          <p:nvPr/>
        </p:nvCxnSpPr>
        <p:spPr bwMode="auto">
          <a:xfrm flipV="1">
            <a:off x="5829389" y="4674560"/>
            <a:ext cx="1946947" cy="26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本框 21"/>
          <p:cNvSpPr txBox="1"/>
          <p:nvPr/>
        </p:nvSpPr>
        <p:spPr>
          <a:xfrm>
            <a:off x="7401272" y="5374957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对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比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6" name="肘形连接符 55"/>
          <p:cNvCxnSpPr>
            <a:stCxn id="34" idx="3"/>
            <a:endCxn id="46" idx="1"/>
          </p:cNvCxnSpPr>
          <p:nvPr/>
        </p:nvCxnSpPr>
        <p:spPr bwMode="auto">
          <a:xfrm>
            <a:off x="4260768" y="2802453"/>
            <a:ext cx="434561" cy="12664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肘形连接符 57"/>
          <p:cNvCxnSpPr>
            <a:stCxn id="27" idx="3"/>
            <a:endCxn id="42" idx="1"/>
          </p:cNvCxnSpPr>
          <p:nvPr/>
        </p:nvCxnSpPr>
        <p:spPr bwMode="auto">
          <a:xfrm flipV="1">
            <a:off x="4252304" y="4677234"/>
            <a:ext cx="444629" cy="8975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3097256" y="2492897"/>
            <a:ext cx="1163512" cy="61911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</a:t>
            </a:r>
            <a:endParaRPr lang="en-US" altLang="zh-CN" sz="1400" dirty="0" smtClean="0"/>
          </a:p>
        </p:txBody>
      </p:sp>
      <p:sp>
        <p:nvSpPr>
          <p:cNvPr id="40" name="矩形 39"/>
          <p:cNvSpPr/>
          <p:nvPr/>
        </p:nvSpPr>
        <p:spPr bwMode="auto">
          <a:xfrm>
            <a:off x="3108640" y="3356992"/>
            <a:ext cx="1152128" cy="686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0792" y="350100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Hash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算法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695329" y="3759370"/>
            <a:ext cx="1135664" cy="61911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</a:t>
            </a:r>
            <a:endParaRPr lang="en-US" altLang="zh-CN" sz="1400" dirty="0" smtClean="0"/>
          </a:p>
        </p:txBody>
      </p:sp>
      <p:cxnSp>
        <p:nvCxnSpPr>
          <p:cNvPr id="38" name="直接箭头连接符 37"/>
          <p:cNvCxnSpPr>
            <a:stCxn id="34" idx="2"/>
            <a:endCxn id="40" idx="0"/>
          </p:cNvCxnSpPr>
          <p:nvPr/>
        </p:nvCxnSpPr>
        <p:spPr bwMode="auto">
          <a:xfrm>
            <a:off x="3679012" y="3112009"/>
            <a:ext cx="5692" cy="244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矩形 65"/>
          <p:cNvSpPr/>
          <p:nvPr/>
        </p:nvSpPr>
        <p:spPr bwMode="auto">
          <a:xfrm>
            <a:off x="6241579" y="3730125"/>
            <a:ext cx="1152128" cy="6349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13731" y="386104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Hash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算法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74" name="直接箭头连接符 73"/>
          <p:cNvCxnSpPr>
            <a:stCxn id="66" idx="2"/>
            <a:endCxn id="52" idx="0"/>
          </p:cNvCxnSpPr>
          <p:nvPr/>
        </p:nvCxnSpPr>
        <p:spPr bwMode="auto">
          <a:xfrm>
            <a:off x="6817643" y="4365104"/>
            <a:ext cx="7565" cy="1025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矩形 74"/>
          <p:cNvSpPr/>
          <p:nvPr/>
        </p:nvSpPr>
        <p:spPr bwMode="auto">
          <a:xfrm>
            <a:off x="4520952" y="3429000"/>
            <a:ext cx="1440160" cy="17284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249144" y="5390839"/>
            <a:ext cx="1152128" cy="6375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5" name="文本框 27"/>
          <p:cNvSpPr txBox="1"/>
          <p:nvPr/>
        </p:nvSpPr>
        <p:spPr>
          <a:xfrm>
            <a:off x="6321153" y="5534855"/>
            <a:ext cx="10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摘要值</a:t>
            </a:r>
            <a:r>
              <a:rPr lang="en-US" altLang="zh-CN" sz="1800" b="1" i="1" dirty="0" smtClean="0">
                <a:latin typeface="Times New Roman" panose="02020603050405020304" pitchFamily="18" charset="0"/>
              </a:rPr>
              <a:t>S</a:t>
            </a:r>
            <a:endParaRPr lang="zh-CN" altLang="en-US" sz="1800" b="1" i="1" dirty="0">
              <a:latin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>
            <a:stCxn id="50" idx="1"/>
            <a:endCxn id="54" idx="1"/>
          </p:cNvCxnSpPr>
          <p:nvPr/>
        </p:nvCxnSpPr>
        <p:spPr bwMode="auto">
          <a:xfrm flipH="1" flipV="1">
            <a:off x="7401272" y="5698123"/>
            <a:ext cx="386501" cy="4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70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散列函数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65929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什么是散列函数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散列函数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是一个公开函数，可以将任意长的消息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映射为较短的、固定长度的一个值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称为散列值、消息摘要，是消息中所有比特根据函数产生的摘要值，具有错误检测的能力。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散列函数的目的是为文件、报文或其它的数据块产生</a:t>
            </a:r>
            <a:r>
              <a:rPr lang="zh-CN" altLang="en-US" sz="2800" dirty="0">
                <a:latin typeface="Times New Roman" panose="02020603050405020304" pitchFamily="18" charset="0"/>
              </a:rPr>
              <a:t>数据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“指纹”，用于数据完整性检测。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10508</TotalTime>
  <Words>1266</Words>
  <Application>Microsoft Office PowerPoint</Application>
  <PresentationFormat>A4 纸张(210x297 毫米)</PresentationFormat>
  <Paragraphs>206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第9讲 数字签名与散列函数</vt:lpstr>
      <vt:lpstr>大  纲</vt:lpstr>
      <vt:lpstr>1.数字签名</vt:lpstr>
      <vt:lpstr>1.数字签名</vt:lpstr>
      <vt:lpstr>1.数字签名</vt:lpstr>
      <vt:lpstr>1.数字签名</vt:lpstr>
      <vt:lpstr>1.数字签名</vt:lpstr>
      <vt:lpstr>1.数字签名</vt:lpstr>
      <vt:lpstr>2.散列函数</vt:lpstr>
      <vt:lpstr>2.散列函数</vt:lpstr>
      <vt:lpstr>2.散列函数</vt:lpstr>
      <vt:lpstr>2.散列函数</vt:lpstr>
      <vt:lpstr>3.SHA</vt:lpstr>
      <vt:lpstr>3.SHA</vt:lpstr>
      <vt:lpstr>3.SHA</vt:lpstr>
      <vt:lpstr>3.SHA</vt:lpstr>
      <vt:lpstr>3.SHA</vt:lpstr>
      <vt:lpstr>3.SHA</vt:lpstr>
      <vt:lpstr>3.SHA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775</cp:revision>
  <cp:lastPrinted>2014-08-23T14:47:45Z</cp:lastPrinted>
  <dcterms:created xsi:type="dcterms:W3CDTF">2003-05-17T02:00:08Z</dcterms:created>
  <dcterms:modified xsi:type="dcterms:W3CDTF">2018-08-02T03:39:22Z</dcterms:modified>
</cp:coreProperties>
</file>