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09" r:id="rId7"/>
    <p:sldId id="518" r:id="rId8"/>
    <p:sldId id="515" r:id="rId9"/>
    <p:sldId id="517" r:id="rId10"/>
  </p:sldIdLst>
  <p:sldSz cx="5761355" cy="3240405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74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本周完成第</a:t>
            </a:r>
            <a:r>
              <a:rPr lang="en-US" altLang="zh-CN"/>
              <a:t>11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8380" y="935990"/>
            <a:ext cx="366204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蓝桥云课上的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</a:t>
            </a:r>
            <a:r>
              <a:t>网络编程</a:t>
            </a:r>
            <a:r>
              <a:rPr lang="en-US" altLang="zh-CN"/>
              <a:t>”</a:t>
            </a:r>
            <a:r>
              <a:t>的实验</a:t>
            </a:r>
          </a:p>
          <a:p>
            <a:pPr lvl="1"/>
            <a:r>
              <a:t>使用每个章节内的步骤截图（最右图）</a:t>
            </a:r>
          </a:p>
          <a:p>
            <a:pPr lvl="0"/>
          </a:p>
          <a:p>
            <a:pPr marL="0" lvl="0" indent="0">
              <a:buNone/>
            </a:p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0880" y="144145"/>
            <a:ext cx="126746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完成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题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XXX001.java-XXX999.java共999个java源代码文件，每个源码文件小于1M。请综合利用多线程、文件IO、集合类和正则表达式等操作，设计2种或以上方法，将源码文件中出现的3个变量“i、j、k”，分别替换为“XXXi、XXXXj、XXXk”，并对几个方法的效率进行对比分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2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sz="660"/>
              <a:t>注册和登录</a:t>
            </a:r>
            <a:endParaRPr sz="660"/>
          </a:p>
          <a:p>
            <a:pPr lvl="1">
              <a:spcAft>
                <a:spcPts val="0"/>
              </a:spcAft>
            </a:pPr>
            <a:r>
              <a:rPr sz="660"/>
              <a:t>现在我们可以开始通过网络，处理</a:t>
            </a:r>
            <a:r>
              <a:rPr lang="en-US" altLang="zh-CN" sz="660"/>
              <a:t>“</a:t>
            </a:r>
            <a:r>
              <a:rPr sz="660"/>
              <a:t>大量</a:t>
            </a:r>
            <a:r>
              <a:rPr lang="en-US" altLang="zh-CN" sz="660"/>
              <a:t>”</a:t>
            </a:r>
            <a:r>
              <a:rPr sz="660"/>
              <a:t>的用户注册和登录请求了。但比较特别的，我们将使用</a:t>
            </a:r>
            <a:r>
              <a:rPr lang="en-US" altLang="zh-CN" sz="660"/>
              <a:t>UDP</a:t>
            </a:r>
            <a:r>
              <a:rPr sz="660"/>
              <a:t>处理注册请求，使用</a:t>
            </a:r>
            <a:r>
              <a:rPr lang="en-US" altLang="zh-CN" sz="660"/>
              <a:t>TCP</a:t>
            </a:r>
            <a:r>
              <a:rPr sz="660"/>
              <a:t>处理登录请求。</a:t>
            </a:r>
            <a:endParaRPr sz="660"/>
          </a:p>
          <a:p>
            <a:pPr lvl="1">
              <a:spcAft>
                <a:spcPts val="0"/>
              </a:spcAft>
            </a:pPr>
            <a:r>
              <a:rPr sz="660"/>
              <a:t>项目分离为</a:t>
            </a:r>
            <a:r>
              <a:rPr lang="en-US" altLang="zh-CN" sz="660"/>
              <a:t>2-4</a:t>
            </a:r>
            <a:r>
              <a:rPr sz="660"/>
              <a:t>个独立项目，分别是客户端</a:t>
            </a:r>
            <a:r>
              <a:rPr lang="en-US" altLang="zh-CN" sz="660"/>
              <a:t>UDP</a:t>
            </a:r>
            <a:r>
              <a:rPr sz="660"/>
              <a:t>、</a:t>
            </a:r>
            <a:r>
              <a:rPr lang="en-US" altLang="zh-CN" sz="660"/>
              <a:t>TCP</a:t>
            </a:r>
            <a:r>
              <a:rPr sz="660"/>
              <a:t>和服务器</a:t>
            </a:r>
            <a:r>
              <a:rPr lang="en-US" altLang="zh-CN" sz="660"/>
              <a:t>UDP</a:t>
            </a:r>
            <a:r>
              <a:rPr sz="660"/>
              <a:t>、</a:t>
            </a:r>
            <a:r>
              <a:rPr lang="en-US" altLang="zh-CN" sz="660"/>
              <a:t>TCP</a:t>
            </a:r>
            <a:r>
              <a:rPr sz="660"/>
              <a:t>项目。</a:t>
            </a:r>
            <a:endParaRPr sz="660"/>
          </a:p>
          <a:p>
            <a:pPr lvl="2">
              <a:spcAft>
                <a:spcPts val="0"/>
              </a:spcAft>
            </a:pPr>
            <a:r>
              <a:rPr lang="en-US" altLang="zh-CN" sz="660"/>
              <a:t>UDP</a:t>
            </a:r>
            <a:r>
              <a:rPr sz="660"/>
              <a:t>服务器，可以只使用</a:t>
            </a:r>
            <a:r>
              <a:rPr lang="en-US" altLang="zh-CN" sz="660"/>
              <a:t>1</a:t>
            </a:r>
            <a:r>
              <a:rPr sz="660"/>
              <a:t>个线程处理客户端</a:t>
            </a:r>
            <a:r>
              <a:rPr lang="en-US" altLang="zh-CN" sz="660"/>
              <a:t>UDP</a:t>
            </a:r>
            <a:r>
              <a:rPr sz="660"/>
              <a:t>请求</a:t>
            </a:r>
            <a:endParaRPr sz="660"/>
          </a:p>
          <a:p>
            <a:pPr lvl="2">
              <a:spcAft>
                <a:spcPts val="0"/>
              </a:spcAft>
            </a:pPr>
            <a:r>
              <a:rPr lang="en-US" altLang="zh-CN" sz="660"/>
              <a:t>TCP</a:t>
            </a:r>
            <a:r>
              <a:rPr sz="660"/>
              <a:t>服务器，我们为每个客户请求建立一个专用的处理线程。</a:t>
            </a:r>
            <a:endParaRPr sz="660"/>
          </a:p>
          <a:p>
            <a:pPr lvl="2">
              <a:spcAft>
                <a:spcPts val="0"/>
              </a:spcAft>
            </a:pPr>
            <a:r>
              <a:rPr lang="en-US" altLang="zh-CN" sz="660"/>
              <a:t>UDP</a:t>
            </a:r>
            <a:r>
              <a:rPr sz="660"/>
              <a:t>和</a:t>
            </a:r>
            <a:r>
              <a:rPr lang="en-US" altLang="zh-CN" sz="660"/>
              <a:t>TCP</a:t>
            </a:r>
            <a:r>
              <a:rPr sz="660"/>
              <a:t>服务器都监听</a:t>
            </a:r>
            <a:r>
              <a:rPr lang="en-US" altLang="zh-CN" sz="660"/>
              <a:t>12345</a:t>
            </a:r>
            <a:r>
              <a:rPr sz="660"/>
              <a:t>端口</a:t>
            </a:r>
            <a:endParaRPr sz="660"/>
          </a:p>
          <a:p>
            <a:pPr lvl="1">
              <a:spcAft>
                <a:spcPts val="0"/>
              </a:spcAft>
            </a:pPr>
            <a:r>
              <a:rPr sz="660"/>
              <a:t>形如</a:t>
            </a:r>
            <a:r>
              <a:rPr lang="en-US" altLang="zh-CN" sz="660"/>
              <a:t>“</a:t>
            </a:r>
            <a:r>
              <a:rPr lang="en-US" altLang="zh-CN" sz="660">
                <a:sym typeface="+mn-ea"/>
              </a:rPr>
              <a:t>{code:</a:t>
            </a:r>
            <a:r>
              <a:rPr lang="en-US" altLang="zh-CN" sz="660"/>
              <a:t>reg,username:XXX,password:YYY,extraInfo:ZZZ}”</a:t>
            </a:r>
            <a:r>
              <a:rPr sz="660"/>
              <a:t>的</a:t>
            </a:r>
            <a:r>
              <a:rPr lang="en-US" altLang="zh-CN" sz="660"/>
              <a:t>UDP</a:t>
            </a:r>
            <a:r>
              <a:rPr sz="660"/>
              <a:t>报文作为</a:t>
            </a:r>
            <a:r>
              <a:rPr sz="660">
                <a:sym typeface="+mn-ea"/>
              </a:rPr>
              <a:t>注册报文，其中</a:t>
            </a:r>
            <a:r>
              <a:rPr lang="en-US" altLang="zh-CN" sz="660">
                <a:sym typeface="+mn-ea"/>
              </a:rPr>
              <a:t>XXX</a:t>
            </a:r>
            <a:r>
              <a:rPr sz="660">
                <a:sym typeface="+mn-ea"/>
              </a:rPr>
              <a:t>和</a:t>
            </a:r>
            <a:r>
              <a:rPr lang="en-US" altLang="zh-CN" sz="660">
                <a:sym typeface="+mn-ea"/>
              </a:rPr>
              <a:t>YYY</a:t>
            </a:r>
            <a:r>
              <a:rPr sz="660">
                <a:sym typeface="+mn-ea"/>
              </a:rPr>
              <a:t>是非空字符串（最长</a:t>
            </a:r>
            <a:r>
              <a:rPr lang="en-US" altLang="zh-CN" sz="660">
                <a:sym typeface="+mn-ea"/>
              </a:rPr>
              <a:t>50</a:t>
            </a:r>
            <a:r>
              <a:rPr sz="660">
                <a:sym typeface="+mn-ea"/>
              </a:rPr>
              <a:t>字符），</a:t>
            </a:r>
            <a:r>
              <a:rPr lang="en-US" altLang="zh-CN" sz="660">
                <a:sym typeface="+mn-ea"/>
              </a:rPr>
              <a:t>ZZZ</a:t>
            </a:r>
            <a:r>
              <a:rPr sz="660">
                <a:sym typeface="+mn-ea"/>
              </a:rPr>
              <a:t>允许为空（最长</a:t>
            </a:r>
            <a:r>
              <a:rPr lang="en-US" altLang="zh-CN" sz="660">
                <a:sym typeface="+mn-ea"/>
              </a:rPr>
              <a:t>500</a:t>
            </a:r>
            <a:r>
              <a:rPr sz="660">
                <a:sym typeface="+mn-ea"/>
              </a:rPr>
              <a:t>字符，下同）。返回报文</a:t>
            </a:r>
            <a:r>
              <a:rPr lang="en-US" altLang="zh-CN" sz="660">
                <a:sym typeface="+mn-ea"/>
              </a:rPr>
              <a:t>“{code:regSucc,username:XXX,extraInfo:ZZZ}”</a:t>
            </a:r>
            <a:r>
              <a:rPr sz="660">
                <a:sym typeface="+mn-ea"/>
              </a:rPr>
              <a:t>为注册成功消息，</a:t>
            </a:r>
            <a:r>
              <a:rPr lang="en-US" altLang="zh-CN" sz="660">
                <a:sym typeface="+mn-ea"/>
              </a:rPr>
              <a:t>“</a:t>
            </a:r>
            <a:r>
              <a:rPr lang="en-US" altLang="zh-CN" sz="660">
                <a:sym typeface="+mn-ea"/>
              </a:rPr>
              <a:t>{code:regFail</a:t>
            </a:r>
            <a:r>
              <a:rPr lang="en-US" altLang="zh-CN" sz="660">
                <a:sym typeface="+mn-ea"/>
              </a:rPr>
              <a:t>,username:XXX,extra</a:t>
            </a:r>
            <a:r>
              <a:rPr lang="en-US" altLang="zh-CN" sz="660">
                <a:sym typeface="+mn-ea"/>
              </a:rPr>
              <a:t>I</a:t>
            </a:r>
            <a:r>
              <a:rPr lang="en-US" altLang="zh-CN" sz="660">
                <a:sym typeface="+mn-ea"/>
              </a:rPr>
              <a:t>nfo:ZZZ,extraMesg:MMM}”</a:t>
            </a:r>
            <a:r>
              <a:rPr sz="660">
                <a:sym typeface="+mn-ea"/>
              </a:rPr>
              <a:t>为注册失败信息，其中</a:t>
            </a:r>
            <a:r>
              <a:rPr lang="en-US" altLang="zh-CN" sz="660">
                <a:sym typeface="+mn-ea"/>
              </a:rPr>
              <a:t>XXX</a:t>
            </a:r>
            <a:r>
              <a:rPr sz="660">
                <a:sym typeface="+mn-ea"/>
              </a:rPr>
              <a:t>、</a:t>
            </a:r>
            <a:r>
              <a:rPr lang="en-US" altLang="zh-CN" sz="660">
                <a:sym typeface="+mn-ea"/>
              </a:rPr>
              <a:t>ZZZ</a:t>
            </a:r>
            <a:r>
              <a:rPr sz="660">
                <a:sym typeface="+mn-ea"/>
              </a:rPr>
              <a:t>是注册报文中的</a:t>
            </a:r>
            <a:r>
              <a:rPr lang="en-US" altLang="zh-CN" sz="660">
                <a:sym typeface="+mn-ea"/>
              </a:rPr>
              <a:t>XXX</a:t>
            </a:r>
            <a:r>
              <a:rPr sz="660">
                <a:sym typeface="+mn-ea"/>
              </a:rPr>
              <a:t>、</a:t>
            </a:r>
            <a:r>
              <a:rPr lang="en-US" altLang="zh-CN" sz="660">
                <a:sym typeface="+mn-ea"/>
              </a:rPr>
              <a:t>ZZZ</a:t>
            </a:r>
            <a:r>
              <a:rPr sz="660">
                <a:sym typeface="+mn-ea"/>
              </a:rPr>
              <a:t>，</a:t>
            </a:r>
            <a:r>
              <a:rPr lang="en-US" altLang="zh-CN" sz="660">
                <a:sym typeface="+mn-ea"/>
              </a:rPr>
              <a:t>MMM</a:t>
            </a:r>
            <a:r>
              <a:rPr sz="660">
                <a:sym typeface="+mn-ea"/>
              </a:rPr>
              <a:t>是允许为空（最长</a:t>
            </a:r>
            <a:r>
              <a:rPr lang="en-US" altLang="zh-CN" sz="660">
                <a:sym typeface="+mn-ea"/>
              </a:rPr>
              <a:t>500</a:t>
            </a:r>
            <a:r>
              <a:rPr sz="660">
                <a:sym typeface="+mn-ea"/>
              </a:rPr>
              <a:t>字符）的具体失败信息。</a:t>
            </a:r>
            <a:endParaRPr sz="660"/>
          </a:p>
          <a:p>
            <a:pPr lvl="1">
              <a:spcAft>
                <a:spcPts val="0"/>
              </a:spcAft>
            </a:pPr>
            <a:r>
              <a:rPr sz="660">
                <a:sym typeface="+mn-ea"/>
              </a:rPr>
              <a:t>形如</a:t>
            </a:r>
            <a:r>
              <a:rPr lang="en-US" altLang="zh-CN" sz="660">
                <a:sym typeface="+mn-ea"/>
              </a:rPr>
              <a:t>“</a:t>
            </a:r>
            <a:r>
              <a:rPr lang="en-US" altLang="zh-CN" sz="660">
                <a:sym typeface="+mn-ea"/>
              </a:rPr>
              <a:t>{code:</a:t>
            </a:r>
            <a:r>
              <a:rPr lang="en-US" altLang="zh-CN" sz="660">
                <a:sym typeface="+mn-ea"/>
              </a:rPr>
              <a:t>login,username:XXX,password:YYY,extraInfo:ZZZ}”</a:t>
            </a:r>
            <a:r>
              <a:rPr sz="660">
                <a:sym typeface="+mn-ea"/>
              </a:rPr>
              <a:t>的</a:t>
            </a:r>
            <a:r>
              <a:rPr lang="en-US" altLang="zh-CN" sz="660">
                <a:sym typeface="+mn-ea"/>
              </a:rPr>
              <a:t>TCP</a:t>
            </a:r>
            <a:r>
              <a:rPr sz="660">
                <a:sym typeface="+mn-ea"/>
              </a:rPr>
              <a:t>报文作为</a:t>
            </a:r>
            <a:r>
              <a:rPr sz="660">
                <a:sym typeface="+mn-ea"/>
              </a:rPr>
              <a:t>登录报文，其中</a:t>
            </a:r>
            <a:r>
              <a:rPr lang="en-US" altLang="zh-CN" sz="660">
                <a:sym typeface="+mn-ea"/>
              </a:rPr>
              <a:t>XXX</a:t>
            </a:r>
            <a:r>
              <a:rPr sz="660">
                <a:sym typeface="+mn-ea"/>
              </a:rPr>
              <a:t>和</a:t>
            </a:r>
            <a:r>
              <a:rPr lang="en-US" altLang="zh-CN" sz="660">
                <a:sym typeface="+mn-ea"/>
              </a:rPr>
              <a:t>YYY</a:t>
            </a:r>
            <a:r>
              <a:rPr sz="660">
                <a:sym typeface="+mn-ea"/>
              </a:rPr>
              <a:t>是非空字符串，</a:t>
            </a:r>
            <a:r>
              <a:rPr lang="en-US" altLang="zh-CN" sz="660">
                <a:sym typeface="+mn-ea"/>
              </a:rPr>
              <a:t>ZZZ</a:t>
            </a:r>
            <a:r>
              <a:rPr sz="660">
                <a:sym typeface="+mn-ea"/>
              </a:rPr>
              <a:t>允许为空。返回报文</a:t>
            </a:r>
            <a:r>
              <a:rPr lang="en-US" altLang="zh-CN" sz="660">
                <a:sym typeface="+mn-ea"/>
              </a:rPr>
              <a:t>“{code:loginSucc,username:XXX,extra</a:t>
            </a:r>
            <a:r>
              <a:rPr lang="en-US" altLang="zh-CN" sz="660">
                <a:sym typeface="+mn-ea"/>
              </a:rPr>
              <a:t>I</a:t>
            </a:r>
            <a:r>
              <a:rPr lang="en-US" altLang="zh-CN" sz="660">
                <a:sym typeface="+mn-ea"/>
              </a:rPr>
              <a:t>nfo:ZZZ,userToken:UUU}”</a:t>
            </a:r>
            <a:r>
              <a:rPr sz="660">
                <a:sym typeface="+mn-ea"/>
              </a:rPr>
              <a:t>为登录成功消息，</a:t>
            </a:r>
            <a:r>
              <a:rPr lang="en-US" altLang="zh-CN" sz="660">
                <a:sym typeface="+mn-ea"/>
              </a:rPr>
              <a:t>“{code:loginFail,username:XXX,extra</a:t>
            </a:r>
            <a:r>
              <a:rPr lang="en-US" altLang="zh-CN" sz="660">
                <a:sym typeface="+mn-ea"/>
              </a:rPr>
              <a:t>I</a:t>
            </a:r>
            <a:r>
              <a:rPr lang="en-US" altLang="zh-CN" sz="660">
                <a:sym typeface="+mn-ea"/>
              </a:rPr>
              <a:t>nfo:ZZZ,extraMesg:MMM}”</a:t>
            </a:r>
            <a:r>
              <a:rPr sz="660">
                <a:sym typeface="+mn-ea"/>
              </a:rPr>
              <a:t>为登录失败信息，其中</a:t>
            </a:r>
            <a:r>
              <a:rPr lang="en-US" altLang="zh-CN" sz="660">
                <a:sym typeface="+mn-ea"/>
              </a:rPr>
              <a:t>X</a:t>
            </a:r>
            <a:r>
              <a:rPr sz="660">
                <a:sym typeface="+mn-ea"/>
              </a:rPr>
              <a:t>、</a:t>
            </a:r>
            <a:r>
              <a:rPr lang="en-US" altLang="zh-CN" sz="660">
                <a:sym typeface="+mn-ea"/>
              </a:rPr>
              <a:t>Z</a:t>
            </a:r>
            <a:r>
              <a:rPr sz="660">
                <a:sym typeface="+mn-ea"/>
              </a:rPr>
              <a:t>、</a:t>
            </a:r>
            <a:r>
              <a:rPr lang="en-US" altLang="zh-CN" sz="660">
                <a:sym typeface="+mn-ea"/>
              </a:rPr>
              <a:t>M</a:t>
            </a:r>
            <a:r>
              <a:rPr sz="660">
                <a:sym typeface="+mn-ea"/>
              </a:rPr>
              <a:t>与前述相同，</a:t>
            </a:r>
            <a:r>
              <a:rPr lang="en-US" altLang="zh-CN" sz="660">
                <a:sym typeface="+mn-ea"/>
              </a:rPr>
              <a:t>UUU</a:t>
            </a:r>
            <a:r>
              <a:rPr sz="660">
                <a:sym typeface="+mn-ea"/>
              </a:rPr>
              <a:t>是允许为空的用户令牌信息（最长</a:t>
            </a:r>
            <a:r>
              <a:rPr lang="en-US" altLang="zh-CN" sz="660">
                <a:sym typeface="+mn-ea"/>
              </a:rPr>
              <a:t>4196</a:t>
            </a:r>
            <a:r>
              <a:rPr sz="660">
                <a:sym typeface="+mn-ea"/>
              </a:rPr>
              <a:t>字节）。</a:t>
            </a:r>
            <a:endParaRPr sz="660"/>
          </a:p>
          <a:p>
            <a:pPr lvl="0">
              <a:spcAft>
                <a:spcPts val="0"/>
              </a:spcAft>
            </a:pPr>
            <a:r>
              <a:rPr sz="660"/>
              <a:t>运行自己的注册、登录客户端代码和服务器代码，进行用户注册和登录请求的生成、处理。</a:t>
            </a:r>
            <a:endParaRPr sz="660"/>
          </a:p>
          <a:p>
            <a:pPr lvl="0">
              <a:spcAft>
                <a:spcPts val="0"/>
              </a:spcAft>
            </a:pPr>
            <a:r>
              <a:rPr sz="660"/>
              <a:t>与另一位同学互换客户端、服务器代码，交叉进行</a:t>
            </a:r>
            <a:r>
              <a:rPr sz="660">
                <a:sym typeface="+mn-ea"/>
              </a:rPr>
              <a:t>用户注册和登录请求的生成、处理。</a:t>
            </a:r>
            <a:endParaRPr sz="6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随堂检查（上周未通过</a:t>
            </a:r>
            <a:r>
              <a:rPr>
                <a:sym typeface="+mn-ea"/>
              </a:rPr>
              <a:t>检查；</a:t>
            </a:r>
            <a:r>
              <a:t>布置下周的）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实验一：张政昊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多线程实验：</a:t>
            </a:r>
            <a:r>
              <a:rPr>
                <a:sym typeface="+mn-ea"/>
              </a:rPr>
              <a:t>冯滨麟、陈军呈、罗立楷、黎世钰、邓梓浩、张舜尧、项宁馨</a:t>
            </a:r>
            <a:endParaRPr altLang="en-US" b="0"/>
          </a:p>
          <a:p>
            <a:r>
              <a:t>网络实验：再随机</a:t>
            </a:r>
            <a:r>
              <a:rPr lang="en-US" altLang="zh-CN"/>
              <a:t>6</a:t>
            </a:r>
            <a:r>
              <a:t>人</a:t>
            </a:r>
          </a:p>
          <a:p/>
          <a:p/>
          <a:p/>
          <a:p/>
          <a:p>
            <a:r>
              <a:t>未交实验报告一、二的同学抓紧</a:t>
            </a:r>
          </a:p>
          <a:p>
            <a:pPr lvl="1"/>
            <a:r>
              <a:t>不要抄袭、尽量自己做</a:t>
            </a:r>
          </a:p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WPS 演示</Application>
  <PresentationFormat>自定义</PresentationFormat>
  <Paragraphs>46</Paragraphs>
  <Slides>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PowerPoint 演示文稿</vt:lpstr>
      <vt:lpstr>优课上的Java程序设计</vt:lpstr>
      <vt:lpstr>蓝桥云课上的Java简明教程</vt:lpstr>
      <vt:lpstr>PowerPoint 演示文稿</vt:lpstr>
      <vt:lpstr>完成1题</vt:lpstr>
      <vt:lpstr>2. 随堂检查（上周未通过检查；布置下周的）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353</cp:revision>
  <dcterms:created xsi:type="dcterms:W3CDTF">2005-07-15T09:25:00Z</dcterms:created>
  <dcterms:modified xsi:type="dcterms:W3CDTF">2024-11-11T23:25:02Z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821DAE63E4C44A349A9BF516B8F5218F_13</vt:lpwstr>
  </property>
</Properties>
</file>