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5"/>
  </p:notesMasterIdLst>
  <p:sldIdLst>
    <p:sldId id="504" r:id="rId4"/>
    <p:sldId id="510" r:id="rId6"/>
    <p:sldId id="509" r:id="rId7"/>
    <p:sldId id="515" r:id="rId8"/>
    <p:sldId id="517" r:id="rId9"/>
    <p:sldId id="518" r:id="rId10"/>
  </p:sldIdLst>
  <p:sldSz cx="5761355" cy="3240405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2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6AA"/>
    <a:srgbClr val="339EFF"/>
    <a:srgbClr val="3B5AF7"/>
    <a:srgbClr val="0354F7"/>
    <a:srgbClr val="000000"/>
    <a:srgbClr val="A7D5FF"/>
    <a:srgbClr val="69B8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03"/>
    <p:restoredTop sz="94625"/>
  </p:normalViewPr>
  <p:slideViewPr>
    <p:cSldViewPr showGuides="1">
      <p:cViewPr varScale="1">
        <p:scale>
          <a:sx n="185" d="100"/>
          <a:sy n="185" d="100"/>
        </p:scale>
        <p:origin x="-485" y="-72"/>
      </p:cViewPr>
      <p:guideLst>
        <p:guide orient="horz" pos="340"/>
        <p:guide pos="3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74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baseline="0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baseline="0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aseline="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 sz="1200" baseline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image" Target="../media/image1.jpe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image" Target="../media/image1.jpeg"/><Relationship Id="rId2" Type="http://schemas.openxmlformats.org/officeDocument/2006/relationships/tags" Target="../tags/tag210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组合 5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2052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053" name="组合 10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 fontScale="45000" lnSpcReduction="20000"/>
                </a:bodyPr>
                <a:lstStyle/>
                <a:p>
                  <a:pPr algn="ctr" fontAlgn="base">
                    <a:lnSpc>
                      <a:spcPct val="150000"/>
                    </a:lnSpc>
                  </a:pPr>
                  <a:endParaRPr lang="zh-CN" altLang="en-US" sz="850" strike="noStrike" noProof="1"/>
                </a:p>
              </p:txBody>
            </p:sp>
            <p:grpSp>
              <p:nvGrpSpPr>
                <p:cNvPr id="2057" name="组合 18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2524" tIns="22112" rIns="42524" bIns="22112" rtlCol="0" anchor="ctr">
                <a:normAutofit/>
              </a:bodyPr>
              <a:lstStyle/>
              <a:p>
                <a:pPr algn="ctr" fontAlgn="base">
                  <a:lnSpc>
                    <a:spcPct val="130000"/>
                  </a:lnSpc>
                </a:pPr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572814" y="2023903"/>
            <a:ext cx="1190700" cy="229229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8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25520" y="1015425"/>
            <a:ext cx="3310314" cy="63526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12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3120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25371" y="1679010"/>
            <a:ext cx="3310014" cy="22922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135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pPr fontAlgn="auto"/>
            <a:r>
              <a:rPr lang="zh-CN" altLang="en-US" sz="1135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2973125" y="2025439"/>
            <a:ext cx="1190700" cy="226157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850"/>
            </a:lvl1pPr>
            <a:lvl2pPr marL="2159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5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1269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16859" y="450060"/>
            <a:ext cx="5127682" cy="2546259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20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1229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2293" name="组合 24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12297" name="组合 29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25521" y="945119"/>
            <a:ext cx="3310314" cy="704652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16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4160"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353282" y="1927750"/>
            <a:ext cx="1054790" cy="22739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94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945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25520" y="1672433"/>
            <a:ext cx="3310314" cy="22739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113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113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16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/>
          <a:lstStyle/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122238" y="134938"/>
            <a:ext cx="5518150" cy="297497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/>
            <a:endParaRPr lang="en-US" altLang="zh-CN" sz="850" strike="noStrike" noProof="1" dirty="0">
              <a:sym typeface="+mn-ea"/>
            </a:endParaRPr>
          </a:p>
        </p:txBody>
      </p:sp>
      <p:grpSp>
        <p:nvGrpSpPr>
          <p:cNvPr id="14340" name="组合 24"/>
          <p:cNvGrpSpPr/>
          <p:nvPr userDrawn="1"/>
        </p:nvGrpSpPr>
        <p:grpSpPr>
          <a:xfrm>
            <a:off x="5268913" y="3030538"/>
            <a:ext cx="449262" cy="14922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8" name="菱形 27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9" name="菱形 28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286544" y="134144"/>
            <a:ext cx="207963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05873" y="590247"/>
            <a:ext cx="4548474" cy="34190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</p:nvPr>
        </p:nvSpPr>
        <p:spPr>
          <a:xfrm>
            <a:off x="605643" y="1022301"/>
            <a:ext cx="4548569" cy="162785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650" cy="32400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364" name="组合 15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19" name="菱形 18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2" name="菱形 21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7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275696" y="297637"/>
            <a:ext cx="1871100" cy="483122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277397" y="833490"/>
            <a:ext cx="1869399" cy="19340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</p:nvPr>
        </p:nvSpPr>
        <p:spPr>
          <a:xfrm>
            <a:off x="2410752" y="363796"/>
            <a:ext cx="3061800" cy="24040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12588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388" name="组合 22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4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02" y="325750"/>
            <a:ext cx="5186921" cy="339341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89202" y="784161"/>
            <a:ext cx="5186720" cy="39123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89854" y="1326780"/>
            <a:ext cx="5181246" cy="1621053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488"/>
            <a:ext cx="5761038" cy="863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412" name="组合 20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2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800" y="273634"/>
            <a:ext cx="5186921" cy="30980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5817" y="794367"/>
            <a:ext cx="5193726" cy="1517292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280696" y="2447739"/>
            <a:ext cx="5198829" cy="47798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431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436" name="组合 18"/>
          <p:cNvGrpSpPr/>
          <p:nvPr userDrawn="1"/>
        </p:nvGrpSpPr>
        <p:grpSpPr>
          <a:xfrm flipH="1">
            <a:off x="5259388" y="149225"/>
            <a:ext cx="460375" cy="146050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891" y="112266"/>
            <a:ext cx="5215841" cy="208828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4030" y="785862"/>
            <a:ext cx="2524284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949999" y="785862"/>
            <a:ext cx="2536191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270628" y="2275938"/>
            <a:ext cx="2524284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2955103" y="2274237"/>
            <a:ext cx="2536191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90488" y="85725"/>
            <a:ext cx="5580063" cy="306863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466725"/>
            <a:ext cx="5761038" cy="23336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2491581" y="-794"/>
            <a:ext cx="627063" cy="7778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2491581" y="2953544"/>
            <a:ext cx="287338" cy="777875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9840" y="859307"/>
            <a:ext cx="4320540" cy="901228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2835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719658" y="1825173"/>
            <a:ext cx="4320540" cy="78246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50912" y="1093743"/>
            <a:ext cx="3067793" cy="424856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55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50912" y="860706"/>
            <a:ext cx="3067793" cy="1449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660" i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2073837" y="2868477"/>
            <a:ext cx="1614985" cy="131819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6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3076" name="组合 7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52613" y="1326780"/>
            <a:ext cx="3061918" cy="392149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270" b="0" u="none" strike="noStrike" kern="1200" cap="none" spc="6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52613" y="1790024"/>
            <a:ext cx="3061918" cy="45035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200000"/>
              </a:lnSpc>
              <a:spcAft>
                <a:spcPts val="0"/>
              </a:spcAft>
              <a:buNone/>
              <a:defRPr kumimoji="0" lang="zh-CN" altLang="en-US" sz="66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 descr="e7d195523061f1c0d318120d6aeaf1b6ccceb6ba3da59c0775C5DE19DDDEBC09ED96DBD9900D9848D623ECAD1D4904B78047D0015C22C8BE97228BE8B5BFF08FE7A3AE04126DA07312A96C0F69F9BAB774A1A80D3F634447614569C9F3240A90E4AE33FB4ACD86DDE6F14078B6B5087E12C18EC1B0027BE38FC0CC5B27EC895096B39F09E44028FE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0581" cy="3240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5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401322" y="600"/>
            <a:ext cx="2318990" cy="3239805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16859" y="450060"/>
            <a:ext cx="5127682" cy="25462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15" name="矩形 14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4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50381" y="1093743"/>
            <a:ext cx="3067793" cy="43565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55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073837" y="2868477"/>
            <a:ext cx="1614985" cy="123015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50381" y="860001"/>
            <a:ext cx="3067793" cy="14491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/>
            </a:lvl1pPr>
            <a:lvl2pPr marL="215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8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4100" name="组合 10"/>
            <p:cNvGrpSpPr/>
            <p:nvPr userDrawn="1"/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grpSp>
            <p:nvGrpSpPr>
              <p:cNvPr id="4104" name="组合 14"/>
              <p:cNvGrpSpPr/>
              <p:nvPr userDrawn="1"/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45165" y="1252958"/>
            <a:ext cx="2556020" cy="44375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27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227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45165" y="1722865"/>
            <a:ext cx="2556020" cy="619391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755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75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6"/>
            <a:ext cx="5127682" cy="20882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38363" y="143734"/>
            <a:ext cx="5484629" cy="29529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05873" y="590247"/>
            <a:ext cx="4548474" cy="341901"/>
          </a:xfrm>
        </p:spPr>
        <p:txBody>
          <a:bodyPr anchor="ctr"/>
          <a:lstStyle>
            <a:lvl1pPr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5643" y="1022301"/>
            <a:ext cx="4548569" cy="162785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336" cy="3244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75696" y="364014"/>
            <a:ext cx="1871100" cy="416745"/>
          </a:xfrm>
        </p:spPr>
        <p:txBody>
          <a:bodyPr anchor="ctr"/>
          <a:lstStyle>
            <a:lvl1pPr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77397" y="833490"/>
            <a:ext cx="1869399" cy="19340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410752" y="363796"/>
            <a:ext cx="3061800" cy="24040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125874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9202" y="369117"/>
            <a:ext cx="5186921" cy="295974"/>
          </a:xfrm>
        </p:spPr>
        <p:txBody>
          <a:bodyPr anchor="ctr"/>
          <a:lstStyle>
            <a:lvl1pPr algn="ctr"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9202" y="784161"/>
            <a:ext cx="5186720" cy="39123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89854" y="1326780"/>
            <a:ext cx="5181246" cy="16210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297"/>
            <a:ext cx="5761355" cy="86410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5800" y="316386"/>
            <a:ext cx="5186921" cy="267057"/>
          </a:xfrm>
        </p:spPr>
        <p:txBody>
          <a:bodyPr anchor="ctr"/>
          <a:lstStyle>
            <a:lvl1pPr algn="ctr"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85817" y="794367"/>
            <a:ext cx="5193726" cy="151729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280696" y="2447739"/>
            <a:ext cx="5198829" cy="47798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43205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73891" y="112266"/>
            <a:ext cx="5215841" cy="2088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74030" y="785862"/>
            <a:ext cx="2524284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949999" y="785862"/>
            <a:ext cx="2536191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270628" y="2275938"/>
            <a:ext cx="2524284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2955103" y="2274237"/>
            <a:ext cx="2536191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453233"/>
            <a:ext cx="5761355" cy="23339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19840" y="632772"/>
            <a:ext cx="4320540" cy="1127763"/>
          </a:xfrm>
        </p:spPr>
        <p:txBody>
          <a:bodyPr anchor="b"/>
          <a:lstStyle>
            <a:lvl1pPr algn="ctr">
              <a:defRPr sz="283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719658" y="1825173"/>
            <a:ext cx="4320540" cy="78246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5124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6148" name="组合 10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lang="zh-CN" altLang="en-US" sz="94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sz="945"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16"/>
          <p:cNvGrpSpPr/>
          <p:nvPr userDrawn="1"/>
        </p:nvGrpSpPr>
        <p:grpSpPr>
          <a:xfrm>
            <a:off x="0" y="0"/>
            <a:ext cx="5761038" cy="3240088"/>
            <a:chOff x="-318" y="635"/>
            <a:chExt cx="12192000" cy="6857365"/>
          </a:xfrm>
        </p:grpSpPr>
        <p:grpSp>
          <p:nvGrpSpPr>
            <p:cNvPr id="7172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7173" name="组合 7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7177" name="组合 11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9220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FABC47A4-756D-490B-A52F-7D9E2C9FC05F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组合 6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0245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69.xml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6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7500" y="209550"/>
            <a:ext cx="5127625" cy="20796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7500" y="450850"/>
            <a:ext cx="5127625" cy="2544763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6837" y="209426"/>
            <a:ext cx="5127682" cy="20882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6837" y="450060"/>
            <a:ext cx="5127682" cy="254625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9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5128" y="3000296"/>
            <a:ext cx="187110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82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.png"/><Relationship Id="rId1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3.png"/><Relationship Id="rId1" Type="http://schemas.openxmlformats.org/officeDocument/2006/relationships/tags" Target="../tags/tag2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 txBox="1"/>
          <p:nvPr>
            <p:custDataLst>
              <p:tags r:id="rId1"/>
            </p:custDataLst>
          </p:nvPr>
        </p:nvSpPr>
        <p:spPr>
          <a:xfrm>
            <a:off x="1296670" y="827405"/>
            <a:ext cx="3131185" cy="1646555"/>
          </a:xfrm>
          <a:prstGeom prst="rect">
            <a:avLst/>
          </a:prstGeom>
          <a:noFill/>
        </p:spPr>
        <p:txBody>
          <a:bodyPr wrap="square" rtlCol="0"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Java程序设计</a:t>
            </a:r>
            <a:b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</a:b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蔡树彬</a:t>
            </a: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优课上的</a:t>
            </a:r>
            <a:r>
              <a:rPr lang="en-US" altLang="zh-CN"/>
              <a:t>Java</a:t>
            </a:r>
            <a:r>
              <a:t>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3441700" cy="2546350"/>
          </a:xfrm>
        </p:spPr>
        <p:txBody>
          <a:bodyPr/>
          <a:p>
            <a:r>
              <a:rPr lang="zh-CN" altLang="en-US"/>
              <a:t>http://www.uooconline.com/course/757743049</a:t>
            </a:r>
            <a:endParaRPr lang="zh-CN" altLang="en-US"/>
          </a:p>
          <a:p>
            <a:r>
              <a:rPr lang="zh-CN" altLang="en-US"/>
              <a:t>本周完成第</a:t>
            </a:r>
            <a:r>
              <a:rPr lang="en-US" altLang="zh-CN"/>
              <a:t>9</a:t>
            </a:r>
            <a:r>
              <a:t>章的视频观看及习题练习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8380" y="935990"/>
            <a:ext cx="366204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蓝桥云课上的</a:t>
            </a:r>
            <a:r>
              <a:rPr lang="en-US" altLang="zh-CN"/>
              <a:t>Java</a:t>
            </a:r>
            <a:r>
              <a:t>简明教程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5182235" cy="2546350"/>
          </a:xfrm>
        </p:spPr>
        <p:txBody>
          <a:bodyPr/>
          <a:p>
            <a:r>
              <a:rPr lang="zh-CN" altLang="en-US"/>
              <a:t>https://www.lanqiao.cn/courses/1230</a:t>
            </a:r>
            <a:endParaRPr lang="zh-CN" altLang="en-US"/>
          </a:p>
          <a:p>
            <a:r>
              <a:rPr lang="zh-CN" altLang="en-US"/>
              <a:t>本周完成</a:t>
            </a:r>
            <a:r>
              <a:rPr lang="en-US" altLang="zh-CN"/>
              <a:t>“</a:t>
            </a:r>
            <a:r>
              <a:t>反射</a:t>
            </a:r>
            <a:r>
              <a:rPr lang="en-US" altLang="zh-CN"/>
              <a:t>”</a:t>
            </a:r>
            <a:r>
              <a:t>和</a:t>
            </a:r>
            <a:r>
              <a:rPr lang="en-US" altLang="zh-CN"/>
              <a:t>“</a:t>
            </a:r>
            <a:r>
              <a:t>正则表达式</a:t>
            </a:r>
            <a:r>
              <a:rPr lang="en-US" altLang="zh-CN"/>
              <a:t>”</a:t>
            </a:r>
            <a:r>
              <a:t>的实验（先跳过网络、多线程和</a:t>
            </a:r>
            <a:r>
              <a:rPr lang="en-US" altLang="zh-CN"/>
              <a:t>JDBC</a:t>
            </a:r>
            <a:r>
              <a:t>）</a:t>
            </a:r>
          </a:p>
          <a:p>
            <a:pPr lvl="1"/>
            <a:r>
              <a:t>使用每个章节内的步骤截图（最右图）</a:t>
            </a:r>
          </a:p>
          <a:p>
            <a:pPr lvl="0"/>
          </a:p>
          <a:p>
            <a:pPr marL="0" lvl="0" indent="0">
              <a:buNone/>
            </a:p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00880" y="144145"/>
            <a:ext cx="1267460" cy="2860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</a:t>
            </a:r>
            <a:r>
              <a:rPr lang="en-US" altLang="zh-CN"/>
              <a:t>1</a:t>
            </a:r>
            <a:r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en-US" altLang="zh-CN" sz="860"/>
              <a:t>1</a:t>
            </a:r>
            <a:r>
              <a:rPr sz="860"/>
              <a:t>、注册和登录</a:t>
            </a:r>
            <a:endParaRPr sz="860"/>
          </a:p>
          <a:p>
            <a:pPr lvl="1">
              <a:spcAft>
                <a:spcPts val="0"/>
              </a:spcAft>
            </a:pPr>
            <a:r>
              <a:rPr sz="860"/>
              <a:t>利用</a:t>
            </a:r>
            <a:r>
              <a:rPr lang="en-US" altLang="zh-CN" sz="860"/>
              <a:t>Java</a:t>
            </a:r>
            <a:r>
              <a:rPr sz="860"/>
              <a:t>的</a:t>
            </a:r>
            <a:r>
              <a:rPr lang="en-US" altLang="zh-CN" sz="860"/>
              <a:t>GUI</a:t>
            </a:r>
            <a:r>
              <a:rPr sz="860"/>
              <a:t>，设计实现一个简单的注册和登录界面</a:t>
            </a:r>
            <a:r>
              <a:rPr sz="860">
                <a:sym typeface="+mn-ea"/>
              </a:rPr>
              <a:t>（或注册、登录独立</a:t>
            </a:r>
            <a:r>
              <a:rPr lang="en-US" altLang="zh-CN" sz="860">
                <a:sym typeface="+mn-ea"/>
              </a:rPr>
              <a:t>2</a:t>
            </a:r>
            <a:r>
              <a:rPr sz="860">
                <a:sym typeface="+mn-ea"/>
              </a:rPr>
              <a:t>个）</a:t>
            </a:r>
            <a:endParaRPr sz="860"/>
          </a:p>
          <a:p>
            <a:pPr lvl="2">
              <a:spcAft>
                <a:spcPts val="0"/>
              </a:spcAft>
            </a:pPr>
            <a:r>
              <a:rPr sz="860"/>
              <a:t>简单，但提示清晰、使用简便；</a:t>
            </a:r>
            <a:endParaRPr sz="860"/>
          </a:p>
          <a:p>
            <a:pPr lvl="2">
              <a:spcAft>
                <a:spcPts val="0"/>
              </a:spcAft>
            </a:pPr>
            <a:r>
              <a:rPr sz="860"/>
              <a:t>注册时，将注册信息登记到</a:t>
            </a:r>
            <a:r>
              <a:rPr lang="en-US" altLang="zh-CN" sz="860"/>
              <a:t>user.txt</a:t>
            </a:r>
            <a:r>
              <a:rPr sz="860"/>
              <a:t>；</a:t>
            </a:r>
            <a:endParaRPr sz="860"/>
          </a:p>
          <a:p>
            <a:pPr lvl="3">
              <a:spcAft>
                <a:spcPts val="0"/>
              </a:spcAft>
            </a:pPr>
            <a:r>
              <a:rPr sz="860"/>
              <a:t>用户名重名注册将失败；</a:t>
            </a:r>
            <a:endParaRPr sz="860"/>
          </a:p>
          <a:p>
            <a:pPr lvl="3">
              <a:spcAft>
                <a:spcPts val="0"/>
              </a:spcAft>
            </a:pPr>
            <a:r>
              <a:rPr sz="860"/>
              <a:t>用户名长度有要求，内容可以限定是邮箱或手机号码（用正则表达式验证）</a:t>
            </a:r>
            <a:endParaRPr sz="860"/>
          </a:p>
          <a:p>
            <a:pPr lvl="3">
              <a:spcAft>
                <a:spcPts val="0"/>
              </a:spcAft>
            </a:pPr>
            <a:r>
              <a:rPr sz="860"/>
              <a:t>密码有长度和字符类型要求（字母数字符号组合；用正则表达式验证）</a:t>
            </a:r>
            <a:endParaRPr sz="860"/>
          </a:p>
          <a:p>
            <a:pPr lvl="2">
              <a:spcAft>
                <a:spcPts val="0"/>
              </a:spcAft>
            </a:pPr>
            <a:r>
              <a:rPr sz="860"/>
              <a:t>登录时，查找</a:t>
            </a:r>
            <a:r>
              <a:rPr lang="en-US" altLang="zh-CN" sz="860"/>
              <a:t>user.txt</a:t>
            </a:r>
            <a:r>
              <a:rPr sz="860"/>
              <a:t>，判断用户密码是否正确；</a:t>
            </a:r>
            <a:endParaRPr sz="860"/>
          </a:p>
          <a:p>
            <a:pPr lvl="3">
              <a:spcAft>
                <a:spcPts val="0"/>
              </a:spcAft>
            </a:pPr>
            <a:r>
              <a:rPr sz="860">
                <a:sym typeface="+mn-ea"/>
              </a:rPr>
              <a:t>查文件前，先验证长度、格式是否符合要求；</a:t>
            </a:r>
            <a:endParaRPr sz="860">
              <a:sym typeface="+mn-ea"/>
            </a:endParaRPr>
          </a:p>
          <a:p>
            <a:pPr lvl="3">
              <a:spcAft>
                <a:spcPts val="0"/>
              </a:spcAft>
            </a:pPr>
            <a:r>
              <a:rPr sz="860"/>
              <a:t>成功、失败要反馈信息；</a:t>
            </a:r>
            <a:endParaRPr sz="860"/>
          </a:p>
          <a:p>
            <a:pPr lvl="3">
              <a:spcAft>
                <a:spcPts val="0"/>
              </a:spcAft>
            </a:pPr>
            <a:r>
              <a:rPr sz="860"/>
              <a:t>可以</a:t>
            </a:r>
            <a:r>
              <a:rPr lang="en-US" altLang="zh-CN" sz="860"/>
              <a:t>“</a:t>
            </a:r>
            <a:r>
              <a:rPr sz="860"/>
              <a:t>记住账号</a:t>
            </a:r>
            <a:r>
              <a:rPr lang="en-US" altLang="zh-CN" sz="860"/>
              <a:t>”</a:t>
            </a:r>
            <a:r>
              <a:rPr sz="860"/>
              <a:t>，下次打开窗口时保存上次登录成功时的用户名</a:t>
            </a:r>
            <a:endParaRPr sz="860"/>
          </a:p>
          <a:p>
            <a:pPr lvl="3">
              <a:spcAft>
                <a:spcPts val="0"/>
              </a:spcAft>
            </a:pPr>
            <a:r>
              <a:rPr sz="860"/>
              <a:t>多次错误要</a:t>
            </a:r>
            <a:r>
              <a:rPr lang="en-US" altLang="zh-CN" sz="860"/>
              <a:t>“</a:t>
            </a:r>
            <a:r>
              <a:rPr sz="860"/>
              <a:t>冻结</a:t>
            </a:r>
            <a:r>
              <a:rPr lang="en-US" altLang="zh-CN" sz="860"/>
              <a:t>”</a:t>
            </a:r>
            <a:r>
              <a:rPr sz="860"/>
              <a:t>一段时间不可进行登录尝试</a:t>
            </a:r>
            <a:endParaRPr sz="8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t>随堂检查（上周布置的）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576580" y="719798"/>
          <a:ext cx="1240155" cy="3200400"/>
        </p:xfrm>
        <a:graphic>
          <a:graphicData uri="http://schemas.openxmlformats.org/drawingml/2006/table">
            <a:tbl>
              <a:tblPr/>
              <a:tblGrid>
                <a:gridCol w="403860"/>
                <a:gridCol w="393065"/>
              </a:tblGrid>
              <a:tr h="294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10.29随堂检查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钱朴睿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李锦炫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蔡民宇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张政昊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约麦尔江·买买提明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彭宇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冼子建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冯伟鑫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t>下周理论课的讨论、报告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“</a:t>
            </a:r>
            <a:r>
              <a:t>我认为</a:t>
            </a:r>
            <a:r>
              <a:rPr>
                <a:sym typeface="+mn-ea"/>
              </a:rPr>
              <a:t>最适合</a:t>
            </a:r>
            <a:r>
              <a:t>用来学习</a:t>
            </a:r>
            <a:r>
              <a:rPr lang="en-US" altLang="zh-CN"/>
              <a:t>Javaxxx</a:t>
            </a:r>
            <a:r>
              <a:t>的编程题是？</a:t>
            </a:r>
            <a:r>
              <a:rPr lang="en-US" altLang="zh-CN"/>
              <a:t>”</a:t>
            </a:r>
            <a:endParaRPr lang="en-US" altLang="zh-CN"/>
          </a:p>
          <a:p>
            <a:pPr lvl="1" defTabSz="914400">
              <a:lnSpc>
                <a:spcPct val="100000"/>
              </a:lnSpc>
              <a:spcAft>
                <a:spcPts val="0"/>
              </a:spcAft>
              <a:tabLst>
                <a:tab pos="1609725" algn="l"/>
                <a:tab pos="1609725" algn="l"/>
              </a:tabLst>
            </a:pPr>
            <a:r>
              <a:t>接触到的</a:t>
            </a:r>
            <a:r>
              <a:rPr>
                <a:sym typeface="+mn-ea"/>
              </a:rPr>
              <a:t>各种</a:t>
            </a:r>
            <a:r>
              <a:rPr lang="en-US" altLang="zh-CN"/>
              <a:t>Java</a:t>
            </a:r>
            <a:r>
              <a:t>编程题目（课内外、各种</a:t>
            </a:r>
            <a:r>
              <a:rPr lang="en-US" altLang="zh-CN"/>
              <a:t>OJ</a:t>
            </a:r>
            <a:r>
              <a:t>平台等等），选出一个你认为最适合用来学习</a:t>
            </a:r>
            <a:r>
              <a:rPr lang="en-US" altLang="zh-CN"/>
              <a:t>Java</a:t>
            </a:r>
            <a:r>
              <a:t>（语法或某个具体特性等等）的编程题目（</a:t>
            </a:r>
            <a:r>
              <a:rPr lang="en-US" altLang="zh-CN"/>
              <a:t>1-2</a:t>
            </a:r>
            <a:r>
              <a:t>个题目，不是</a:t>
            </a:r>
            <a:r>
              <a:rPr lang="en-US" altLang="zh-CN"/>
              <a:t>1-2</a:t>
            </a:r>
            <a:r>
              <a:t>个平台）</a:t>
            </a:r>
          </a:p>
          <a:p>
            <a:pPr lvl="1" defTabSz="914400">
              <a:lnSpc>
                <a:spcPct val="100000"/>
              </a:lnSpc>
              <a:spcAft>
                <a:spcPts val="0"/>
              </a:spcAft>
              <a:tabLst>
                <a:tab pos="1609725" algn="l"/>
                <a:tab pos="1609725" algn="l"/>
              </a:tabLst>
            </a:pPr>
            <a:r>
              <a:t>描述题目</a:t>
            </a:r>
          </a:p>
          <a:p>
            <a:pPr lvl="1" defTabSz="914400">
              <a:lnSpc>
                <a:spcPct val="100000"/>
              </a:lnSpc>
              <a:spcAft>
                <a:spcPts val="0"/>
              </a:spcAft>
              <a:tabLst>
                <a:tab pos="1609725" algn="l"/>
                <a:tab pos="1609725" algn="l"/>
              </a:tabLst>
            </a:pPr>
            <a:r>
              <a:rPr>
                <a:sym typeface="+mn-ea"/>
              </a:rPr>
              <a:t>题解说明（你的解答）</a:t>
            </a:r>
          </a:p>
          <a:p>
            <a:pPr lvl="1" defTabSz="914400">
              <a:lnSpc>
                <a:spcPct val="100000"/>
              </a:lnSpc>
              <a:spcAft>
                <a:spcPts val="0"/>
              </a:spcAft>
              <a:tabLst>
                <a:tab pos="1609725" algn="l"/>
                <a:tab pos="1609725" algn="l"/>
              </a:tabLst>
            </a:pPr>
            <a:r>
              <a:t>说明你</a:t>
            </a:r>
            <a:r>
              <a:rPr>
                <a:sym typeface="+mn-ea"/>
              </a:rPr>
              <a:t>为什么</a:t>
            </a:r>
            <a:r>
              <a:t>认为这个题目</a:t>
            </a:r>
            <a:r>
              <a:rPr lang="en-US" altLang="zh-CN"/>
              <a:t>“</a:t>
            </a:r>
            <a:r>
              <a:t>最适合</a:t>
            </a:r>
            <a:r>
              <a:rPr lang="en-US" altLang="zh-CN"/>
              <a:t>”</a:t>
            </a:r>
            <a:endParaRPr lang="en-US" altLang="zh-CN"/>
          </a:p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t>期中随堂加分：</a:t>
            </a:r>
            <a:r>
              <a:rPr lang="en-US" altLang="zh-CN"/>
              <a:t>0-30</a:t>
            </a:r>
            <a:r>
              <a:t>；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t>制作、准备讨论、报告稿（</a:t>
            </a:r>
            <a:r>
              <a:rPr lang="en-US" altLang="zh-CN"/>
              <a:t>PPT</a:t>
            </a:r>
            <a:r>
              <a:t>、</a:t>
            </a:r>
            <a:r>
              <a:rPr lang="en-US" altLang="zh-CN"/>
              <a:t>Word</a:t>
            </a:r>
            <a:r>
              <a:t>）：</a:t>
            </a:r>
            <a:r>
              <a:rPr lang="en-US" altLang="zh-CN"/>
              <a:t>+5</a:t>
            </a:r>
            <a:r>
              <a:t>；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t>讨论、报告稿内容合格：</a:t>
            </a:r>
            <a:r>
              <a:rPr lang="en-US" altLang="zh-CN"/>
              <a:t>+5</a:t>
            </a:r>
            <a:r>
              <a:t>；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t>课堂发言报告、讨论：</a:t>
            </a:r>
            <a:r>
              <a:rPr lang="en-US" altLang="zh-CN"/>
              <a:t>+5</a:t>
            </a:r>
            <a:r>
              <a:t>；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t>主动：</a:t>
            </a:r>
            <a:r>
              <a:rPr lang="en-US" altLang="zh-CN"/>
              <a:t>+5</a:t>
            </a:r>
            <a:r>
              <a:t>；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t>发言内容合格：</a:t>
            </a:r>
            <a:r>
              <a:rPr lang="en-US" altLang="zh-CN"/>
              <a:t>+5</a:t>
            </a:r>
            <a:endParaRPr lang="en-US" altLang="zh-CN"/>
          </a:p>
          <a:p>
            <a:pPr lvl="1"/>
            <a:r>
              <a:t>主观加分：</a:t>
            </a:r>
            <a:r>
              <a:rPr lang="en-US" altLang="zh-CN"/>
              <a:t>0-5</a:t>
            </a:r>
            <a:r>
              <a:t>；</a:t>
            </a:r>
          </a:p>
          <a:p>
            <a:pPr lvl="1"/>
          </a:p>
          <a:p>
            <a:pPr lvl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TEMPLATE_THUMBS_INDEX" val="1、2、5、10、12、16、19、21、22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275"/>
  <p:tag name="KSO_WM_TEMPLATE_MASTER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SUBTYPE" val="c"/>
  <p:tag name="KSO_WM_UNIT_PRESET_TEXT" val="202X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75_1*f*1"/>
  <p:tag name="KSO_WM_TEMPLATE_CATEGORY" val="custom"/>
  <p:tag name="KSO_WM_TEMPLATE_INDEX" val="2021827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1.xml><?xml version="1.0" encoding="utf-8"?>
<p:tagLst xmlns:p="http://schemas.openxmlformats.org/presentationml/2006/main">
  <p:tag name="KSO_WM_TEMPLATE_CATEGORY" val="custom"/>
  <p:tag name="KSO_WM_TEMPLATE_INDEX" val="20218275"/>
  <p:tag name="KSO_WM_SLIDE_BK_DARK_LIGHT" val="2"/>
  <p:tag name="KSO_WM_SLIDE_BACKGROUND_TYPE" val="general"/>
  <p:tag name="KSO_WM_TEMPLATE_THUMBS_INDEX" val="1、2、5、10、12、16、19、21、22"/>
  <p:tag name="KSO_WM_SLIDE_ID" val="custom20218275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_f"/>
  <p:tag name="KSO_WM_SLIDE_LAYOUT_CNT" val="1_1_2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PP_MARK_KEY" val="ea7f9f35-8812-4370-a79d-f4b2a63943bc"/>
  <p:tag name="COMMONDATA" val="eyJoZGlkIjoiYmJlMDhmOTMyN2U4NjE0NTBlNjcxZDdkODQxMTY3MzgifQ=="/>
  <p:tag name="commondata" val="eyJoZGlkIjoiZTZiMGM5MmQ4ZjdjYWQzZmJhMGMwZDExYjZjYjk1ZWEifQ==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5F5F7"/>
      </a:dk2>
      <a:lt2>
        <a:srgbClr val="FFFFFF"/>
      </a:lt2>
      <a:accent1>
        <a:srgbClr val="C4B08E"/>
      </a:accent1>
      <a:accent2>
        <a:srgbClr val="BAB499"/>
      </a:accent2>
      <a:accent3>
        <a:srgbClr val="B0B8A3"/>
      </a:accent3>
      <a:accent4>
        <a:srgbClr val="A6BCAC"/>
      </a:accent4>
      <a:accent5>
        <a:srgbClr val="9AC0B5"/>
      </a:accent5>
      <a:accent6>
        <a:srgbClr val="8EC4B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演示</Application>
  <PresentationFormat>自定义</PresentationFormat>
  <Paragraphs>86</Paragraphs>
  <Slides>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汉仪旗黑-85S</vt:lpstr>
      <vt:lpstr>黑体</vt:lpstr>
      <vt:lpstr>Tahoma</vt:lpstr>
      <vt:lpstr>Times New Roman</vt:lpstr>
      <vt:lpstr>Wingdings</vt:lpstr>
      <vt:lpstr>Futura Medium</vt:lpstr>
      <vt:lpstr>Segoe Print</vt:lpstr>
      <vt:lpstr>Arial Unicode MS</vt:lpstr>
      <vt:lpstr>1_Office 主题​​</vt:lpstr>
      <vt:lpstr>2_Office 主题​​</vt:lpstr>
      <vt:lpstr>PowerPoint 演示文稿</vt:lpstr>
      <vt:lpstr>优课上的Java程序设计</vt:lpstr>
      <vt:lpstr>蓝桥云课上的Java简明教程</vt:lpstr>
      <vt:lpstr>完成1题</vt:lpstr>
      <vt:lpstr>PowerPoint 演示文稿</vt:lpstr>
      <vt:lpstr>PowerPoint 演示文稿</vt:lpstr>
    </vt:vector>
  </TitlesOfParts>
  <Company>keg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JAVA入门</dc:title>
  <dc:creator>zhangxi</dc:creator>
  <cp:lastModifiedBy>蔡树彬</cp:lastModifiedBy>
  <cp:revision>336</cp:revision>
  <dcterms:created xsi:type="dcterms:W3CDTF">2005-07-15T09:25:00Z</dcterms:created>
  <dcterms:modified xsi:type="dcterms:W3CDTF">2024-10-29T06:16:32Z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C882A5843AF24BBCA833AD71B27C7F95</vt:lpwstr>
  </property>
</Properties>
</file>