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37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0030" y="219075"/>
            <a:ext cx="886587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554" y="1100455"/>
            <a:ext cx="8866346" cy="525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39554" y="64331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4217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43261" y="64217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890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67790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tags" Target="../tags/tag7.xml"/><Relationship Id="rId4" Type="http://schemas.openxmlformats.org/officeDocument/2006/relationships/image" Target="../media/image6.GIF"/><Relationship Id="rId3" Type="http://schemas.openxmlformats.org/officeDocument/2006/relationships/tags" Target="../tags/tag6.xml"/><Relationship Id="rId2" Type="http://schemas.openxmlformats.org/officeDocument/2006/relationships/image" Target="../media/image5.GIF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13.xml"/><Relationship Id="rId3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14.png"/><Relationship Id="rId4" Type="http://schemas.openxmlformats.org/officeDocument/2006/relationships/tags" Target="../tags/tag33.xml"/><Relationship Id="rId3" Type="http://schemas.openxmlformats.org/officeDocument/2006/relationships/image" Target="../media/image13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kern="100" spc="1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+mn-ea"/>
                <a:sym typeface="+mn-ea"/>
              </a:rPr>
              <a:t>Java程序设计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kern="100" spc="1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+mn-ea"/>
                <a:sym typeface="+mn-ea"/>
              </a:rPr>
              <a:t>蔡树彬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关于JVM,JRE,JDK的区别与联系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189" y="1025366"/>
            <a:ext cx="8737759" cy="3944779"/>
          </a:xfrm>
        </p:spPr>
        <p:txBody>
          <a:bodyPr>
            <a:normAutofit/>
          </a:bodyPr>
          <a:p>
            <a:r>
              <a:rPr lang="zh-CN" altLang="en-US" sz="1600"/>
              <a:t>JVM (JAVA VIRTUAL MECHINAL-java虚拟机)</a:t>
            </a:r>
            <a:endParaRPr lang="zh-CN" altLang="en-US" sz="1600"/>
          </a:p>
          <a:p>
            <a:r>
              <a:rPr lang="zh-CN" altLang="en-US" sz="1600"/>
              <a:t>JRE(JAVA RUNTIME ENVIREMENT java运行时环境)</a:t>
            </a:r>
            <a:endParaRPr lang="zh-CN" altLang="en-US" sz="1600"/>
          </a:p>
          <a:p>
            <a:r>
              <a:rPr lang="zh-CN" altLang="en-US" sz="1600"/>
              <a:t>JDK (JAVA DEVELOPMENT KIT-java开发工具包)</a:t>
            </a:r>
            <a:endParaRPr lang="zh-CN" altLang="en-US" sz="1600"/>
          </a:p>
          <a:p>
            <a:r>
              <a:rPr lang="zh-CN" altLang="en-US" sz="1600"/>
              <a:t>主流的JDK是</a:t>
            </a:r>
            <a:r>
              <a:rPr lang="en-US" altLang="zh-CN" sz="1600"/>
              <a:t>O</a:t>
            </a:r>
            <a:r>
              <a:rPr lang="zh-CN" altLang="en-US" sz="1600"/>
              <a:t>racle(以前是Sun)发布的，其他公司也可</a:t>
            </a:r>
            <a:r>
              <a:rPr lang="zh-CN" altLang="en-US" sz="1600">
                <a:sym typeface="+mn-ea"/>
              </a:rPr>
              <a:t>开发</a:t>
            </a:r>
            <a:r>
              <a:rPr lang="zh-CN" altLang="en-US" sz="1600"/>
              <a:t>自己的JDK，包括编译器、调试器等。</a:t>
            </a:r>
            <a:endParaRPr lang="zh-CN" altLang="en-US" sz="1600"/>
          </a:p>
          <a:p>
            <a:r>
              <a:rPr lang="zh-CN" altLang="en-US" sz="1600"/>
              <a:t>JRE是运行平台，</a:t>
            </a:r>
            <a:r>
              <a:rPr lang="en-US" altLang="zh-CN" sz="1600"/>
              <a:t>Java</a:t>
            </a:r>
            <a:r>
              <a:rPr lang="zh-CN" altLang="en-US" sz="1600"/>
              <a:t>代码运行在JRE上，包括JVM、</a:t>
            </a:r>
            <a:r>
              <a:rPr lang="en-US" altLang="zh-CN" sz="1600"/>
              <a:t>J</a:t>
            </a:r>
            <a:r>
              <a:rPr lang="zh-CN" altLang="en-US" sz="1600"/>
              <a:t>ava核心类库和支持类包等。</a:t>
            </a:r>
            <a:endParaRPr lang="zh-CN" altLang="en-US" sz="1600"/>
          </a:p>
          <a:p>
            <a:r>
              <a:rPr lang="zh-CN" altLang="en-US" sz="1600"/>
              <a:t>JVM是通过软件虚拟出来的环境，有虚拟的硬件结构，通过解释</a:t>
            </a:r>
            <a:r>
              <a:rPr lang="en-US" altLang="zh-CN" sz="1600"/>
              <a:t>Java</a:t>
            </a:r>
            <a:r>
              <a:rPr lang="zh-CN" altLang="en-US" sz="1600"/>
              <a:t>自己的指令集并映射到本地的CPU和OS系统调用。</a:t>
            </a:r>
            <a:endParaRPr lang="zh-CN" altLang="en-US" sz="1600"/>
          </a:p>
        </p:txBody>
      </p:sp>
      <p:pic>
        <p:nvPicPr>
          <p:cNvPr id="55302" name="Picture 11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9355" y="3223895"/>
            <a:ext cx="6966585" cy="3402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的编译和运行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194" name="Picture 3" descr="Figure showing source code, compiler, and Java VM's for Win32, Solaris OS/Linux, and Mac O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46345" y="1682591"/>
            <a:ext cx="3767614" cy="3890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Picture 2" descr="Figure showing MyProgram.java, compiler, MyProgram.class, Java VM, and My Program running on a computer.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4975" y="1946751"/>
            <a:ext cx="4137184" cy="97297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2" descr="Figure showing MyProgram.java, API, Java Virtual Machine, and Hardware-Based Platform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0993" y="3600926"/>
            <a:ext cx="4491990" cy="214598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课程内容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教材不做限定，但最好是</a:t>
            </a:r>
            <a:r>
              <a:rPr lang="en-US" altLang="zh-CN" sz="2400"/>
              <a:t>JDK18+</a:t>
            </a:r>
            <a:r>
              <a:rPr lang="zh-CN" altLang="en-US" sz="2400"/>
              <a:t>（基础入门部分大同小异）</a:t>
            </a:r>
            <a:endParaRPr lang="zh-CN" altLang="en-US" sz="2400"/>
          </a:p>
          <a:p>
            <a:pPr lvl="1"/>
            <a:r>
              <a:rPr lang="en-US" altLang="zh-CN"/>
              <a:t>Java</a:t>
            </a:r>
            <a:r>
              <a:rPr lang="zh-CN" altLang="en-US"/>
              <a:t>基础语法</a:t>
            </a:r>
            <a:endParaRPr lang="zh-CN" altLang="en-US"/>
          </a:p>
          <a:p>
            <a:pPr lvl="2"/>
            <a:r>
              <a:rPr lang="zh-CN" altLang="en-US"/>
              <a:t>面向对象基本概念、标识符、关键字及基本数据类型、表达式及语句控制、数组</a:t>
            </a:r>
            <a:endParaRPr lang="zh-CN" altLang="en-US"/>
          </a:p>
          <a:p>
            <a:pPr lvl="1"/>
            <a:r>
              <a:rPr lang="zh-CN" altLang="en-US"/>
              <a:t>面向对象程序设计</a:t>
            </a:r>
            <a:endParaRPr lang="zh-CN" altLang="en-US"/>
          </a:p>
          <a:p>
            <a:pPr lvl="2"/>
            <a:r>
              <a:rPr lang="zh-CN" altLang="en-US"/>
              <a:t>继承、</a:t>
            </a:r>
            <a:r>
              <a:rPr lang="en-US" altLang="zh-CN"/>
              <a:t>Java</a:t>
            </a:r>
            <a:r>
              <a:rPr lang="zh-CN" altLang="en-US"/>
              <a:t>类的高级特征</a:t>
            </a:r>
            <a:endParaRPr lang="zh-CN" altLang="en-US"/>
          </a:p>
          <a:p>
            <a:pPr lvl="1"/>
            <a:r>
              <a:rPr lang="zh-CN" altLang="en-US"/>
              <a:t>异常处理和字符串操作</a:t>
            </a:r>
            <a:endParaRPr lang="zh-CN" altLang="en-US"/>
          </a:p>
          <a:p>
            <a:pPr lvl="1"/>
            <a:r>
              <a:rPr lang="zh-CN" altLang="en-US"/>
              <a:t>简单的</a:t>
            </a:r>
            <a:r>
              <a:rPr lang="en-US" altLang="zh-CN"/>
              <a:t>GUI</a:t>
            </a:r>
            <a:endParaRPr lang="en-US" altLang="zh-CN"/>
          </a:p>
          <a:p>
            <a:pPr lvl="1"/>
            <a:r>
              <a:rPr lang="zh-CN" altLang="en-US"/>
              <a:t>线程、</a:t>
            </a:r>
            <a:r>
              <a:rPr lang="en-US" altLang="zh-CN"/>
              <a:t>IO</a:t>
            </a:r>
            <a:r>
              <a:rPr lang="zh-CN" altLang="en-US"/>
              <a:t>和网络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的核心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能熟练</a:t>
            </a:r>
            <a:r>
              <a:rPr lang="zh-CN" altLang="en-US" sz="2000">
                <a:sym typeface="+mn-ea"/>
              </a:rPr>
              <a:t>运用</a:t>
            </a:r>
            <a:r>
              <a:rPr lang="en-US" altLang="zh-CN" sz="2000"/>
              <a:t>lang</a:t>
            </a:r>
            <a:r>
              <a:rPr lang="zh-CN" altLang="en-US" sz="2000"/>
              <a:t>、</a:t>
            </a:r>
            <a:r>
              <a:rPr lang="en-US" altLang="zh-CN" sz="2000"/>
              <a:t>util</a:t>
            </a:r>
            <a:r>
              <a:rPr lang="zh-CN" altLang="en-US" sz="2000"/>
              <a:t>、</a:t>
            </a:r>
            <a:r>
              <a:rPr lang="en-US" altLang="zh-CN" sz="2000"/>
              <a:t>io</a:t>
            </a:r>
            <a:r>
              <a:rPr lang="zh-CN" altLang="en-US" sz="2000"/>
              <a:t>、</a:t>
            </a:r>
            <a:r>
              <a:rPr lang="en-US" altLang="zh-CN" sz="2000"/>
              <a:t>math</a:t>
            </a:r>
            <a:r>
              <a:rPr lang="zh-CN" altLang="en-US" sz="2000"/>
              <a:t>、</a:t>
            </a:r>
            <a:r>
              <a:rPr lang="en-US" altLang="zh-CN" sz="2000"/>
              <a:t>net</a:t>
            </a:r>
            <a:r>
              <a:rPr lang="zh-CN" altLang="en-US" sz="2000"/>
              <a:t>、</a:t>
            </a:r>
            <a:r>
              <a:rPr lang="en-US" altLang="zh-CN" sz="2000"/>
              <a:t>text</a:t>
            </a:r>
            <a:r>
              <a:rPr lang="zh-CN" altLang="en-US" sz="2000"/>
              <a:t>和</a:t>
            </a:r>
            <a:r>
              <a:rPr lang="en-US" altLang="zh-CN" sz="2000"/>
              <a:t>security</a:t>
            </a:r>
            <a:r>
              <a:rPr lang="zh-CN" altLang="en-US" sz="2000"/>
              <a:t>包下大部分内容：</a:t>
            </a:r>
            <a:endParaRPr lang="zh-CN" altLang="en-US" sz="2000"/>
          </a:p>
          <a:p>
            <a:r>
              <a:rPr lang="zh-CN" altLang="en-US" sz="2000"/>
              <a:t>  1）  java.lang包下的80％以上的类的功能的灵活运用。</a:t>
            </a:r>
            <a:endParaRPr lang="zh-CN" altLang="en-US" sz="2000"/>
          </a:p>
          <a:p>
            <a:r>
              <a:rPr lang="zh-CN" altLang="en-US" sz="2000"/>
              <a:t>  2）  java.util包下的80％以上的类的灵活运用，特别是集合类体系、正则表达式、zip、以及时间、随机数、属性、资源和Timer。</a:t>
            </a:r>
            <a:endParaRPr lang="zh-CN" altLang="en-US" sz="2000"/>
          </a:p>
          <a:p>
            <a:r>
              <a:rPr lang="zh-CN" altLang="en-US" sz="2000"/>
              <a:t>  3）  java.io包下的60％以上的类的使用，理解IO体系的基于管道模型的设计思路以及常用IO类的特性和使用场合。</a:t>
            </a:r>
            <a:endParaRPr lang="zh-CN" altLang="en-US" sz="2000"/>
          </a:p>
          <a:p>
            <a:r>
              <a:rPr lang="zh-CN" altLang="en-US" sz="2000"/>
              <a:t>  4）  java.math包下的100％的内容。</a:t>
            </a:r>
            <a:endParaRPr lang="zh-CN" altLang="en-US" sz="2000"/>
          </a:p>
          <a:p>
            <a:r>
              <a:rPr lang="zh-CN" altLang="en-US" sz="2000"/>
              <a:t>  5）  java.net包下的60％以上的内容，对各个类的功能比较熟悉。</a:t>
            </a:r>
            <a:endParaRPr lang="zh-CN" altLang="en-US" sz="2000"/>
          </a:p>
          <a:p>
            <a:r>
              <a:rPr lang="zh-CN" altLang="en-US" sz="2000"/>
              <a:t>  6）  java.text包下的60％以上的内容，特别是各种格式化类。</a:t>
            </a:r>
            <a:endParaRPr lang="zh-CN" altLang="en-US" sz="2000"/>
          </a:p>
          <a:p>
            <a:r>
              <a:rPr lang="zh-CN" altLang="en-US" sz="2000"/>
              <a:t>  7）  熟练运用JDBC。</a:t>
            </a:r>
            <a:endParaRPr lang="zh-CN" altLang="en-US" sz="2000"/>
          </a:p>
          <a:p>
            <a:r>
              <a:rPr lang="zh-CN" altLang="en-US" sz="2000"/>
              <a:t>  8）  java.security包下40％以上的内容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长数字串的书写，提高可读性</a:t>
            </a:r>
            <a:endParaRPr lang="zh-CN" altLang="en-US"/>
          </a:p>
        </p:txBody>
      </p:sp>
      <p:sp>
        <p:nvSpPr>
          <p:cNvPr id="9219" name="矩形 3"/>
          <p:cNvSpPr/>
          <p:nvPr>
            <p:custDataLst>
              <p:tags r:id="rId1"/>
            </p:custDataLst>
          </p:nvPr>
        </p:nvSpPr>
        <p:spPr>
          <a:xfrm>
            <a:off x="782320" y="2369185"/>
            <a:ext cx="6424930" cy="243649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 anchor="t" anchorCtr="0"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LearningJava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pPr lvl="1" indent="0" fontAlgn="base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pPr lvl="1" indent="0" fontAlgn="base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  <a:ea typeface="黑体" panose="02010609060101010101" charset="-122"/>
              </a:rPr>
              <a:t>	long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/>
                <a:ea typeface="黑体" panose="02010609060101010101" charset="-122"/>
              </a:rPr>
              <a:t>creditCardNumber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= 2324_4545_4519_3415L;</a:t>
            </a:r>
            <a:endParaRPr lang="en-US" altLang="zh-CN" sz="1600" b="1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/>
                <a:ea typeface="黑体" panose="02010609060101010101" charset="-122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(</a:t>
            </a:r>
            <a:r>
              <a:rPr lang="en-US" altLang="zh-CN" sz="1600" b="1" i="1" dirty="0" err="1">
                <a:solidFill>
                  <a:srgbClr val="6A3E3E"/>
                </a:solidFill>
                <a:latin typeface="Consolas" panose="020B0609020204030204"/>
                <a:ea typeface="黑体" panose="02010609060101010101" charset="-122"/>
              </a:rPr>
              <a:t>creditCardNumber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);</a:t>
            </a:r>
            <a:endParaRPr lang="en-US" altLang="zh-CN" sz="1600" b="1" i="1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  <a:p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127433" y="3683318"/>
            <a:ext cx="611029" cy="1583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Unicode</a:t>
            </a:r>
            <a:r>
              <a:rPr lang="zh-CN" altLang="en-US"/>
              <a:t>字符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int</a:t>
            </a:r>
            <a:r>
              <a:rPr lang="zh-CN" altLang="en-US"/>
              <a:t>和</a:t>
            </a:r>
            <a:r>
              <a:rPr lang="en-US" altLang="zh-CN"/>
              <a:t>char</a:t>
            </a:r>
            <a:r>
              <a:rPr lang="zh-CN" altLang="en-US"/>
              <a:t>转型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45770" y="2284095"/>
            <a:ext cx="7669530" cy="289179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p>
            <a:pPr fontAlgn="auto"/>
            <a:r>
              <a:rPr lang="en-US" altLang="zh-CN" sz="14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lang="en-US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CN" sz="14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lang="en-US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Example2_1</a:t>
            </a:r>
            <a:endParaRPr lang="en-US" altLang="zh-CN" sz="14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lang="en-US" altLang="zh-CN" sz="1400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lang="en-US" altLang="zh-CN" sz="1400" b="1" strike="noStrike" noProof="1" dirty="0" smtClean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lang="en-US" altLang="zh-CN" sz="1400" b="1" strike="noStrike" noProof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CN" sz="14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lang="en-US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CN" sz="14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US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main (String </a:t>
            </a:r>
            <a:r>
              <a:rPr lang="en-US" altLang="zh-CN" sz="1400" b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lang="en-US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[ ])</a:t>
            </a:r>
            <a:endParaRPr lang="en-US" altLang="zh-CN" sz="14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zh-CN" altLang="en-US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lang="en-US" altLang="zh-CN" sz="1400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lang="en-US" altLang="zh-CN" sz="14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lang="en-US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lang="en-US" altLang="zh-CN" sz="1400" b="1" strike="noStrike" noProof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altLang="zh-CN" sz="1400" b="1" strike="noStrike" noProof="1" dirty="0" smtClean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lang="el-GR" altLang="zh-CN" sz="1400" b="1" strike="noStrike" noProof="1" dirty="0" smtClean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α'</a:t>
            </a:r>
            <a:r>
              <a:rPr lang="el-GR" altLang="zh-CN" sz="1400" b="1" strike="noStrike" noProof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l-GR" altLang="zh-CN" sz="14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lang="en-US" altLang="zh-CN" sz="1400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lang="en-US" altLang="zh-CN" sz="1400" i="1" strike="noStrike" noProof="1" dirty="0" err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altLang="zh-CN" sz="1400" i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lang="en-US" altLang="zh-CN" sz="14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altLang="zh-CN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zh-CN" altLang="en-US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字母</a:t>
            </a:r>
            <a:r>
              <a:rPr lang="en-US" altLang="zh-CN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altLang="zh-CN" sz="14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+c+</a:t>
            </a:r>
            <a:r>
              <a:rPr lang="en-US" altLang="zh-CN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zh-CN" altLang="en-US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在</a:t>
            </a:r>
            <a:r>
              <a:rPr lang="en-US" altLang="zh-CN" sz="1400" i="1" strike="noStrike" noProof="1" dirty="0" err="1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unicode</a:t>
            </a:r>
            <a:r>
              <a:rPr lang="zh-CN" altLang="en-US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表中的顺序位置</a:t>
            </a:r>
            <a:r>
              <a:rPr lang="en-US" altLang="zh-CN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:"</a:t>
            </a:r>
            <a:r>
              <a:rPr lang="en-US" altLang="zh-CN" sz="14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+(</a:t>
            </a:r>
            <a:r>
              <a:rPr lang="en-US" altLang="zh-CN" sz="1400" b="1" i="1" strike="noStrike" noProof="1" dirty="0" err="1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lang="en-US" altLang="zh-CN" sz="1400" b="1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)c);</a:t>
            </a:r>
            <a:endParaRPr lang="en-US" altLang="zh-CN" sz="1400" b="1" i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lang="en-US" altLang="zh-CN" sz="1400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lang="en-US" altLang="zh-CN" sz="1400" i="1" strike="noStrike" noProof="1" dirty="0" err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altLang="zh-CN" sz="1400" i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lang="en-US" altLang="zh-CN" sz="14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altLang="zh-CN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zh-CN" altLang="en-US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字母表：</a:t>
            </a:r>
            <a:r>
              <a:rPr lang="en-US" altLang="zh-CN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altLang="zh-CN" sz="14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US" altLang="zh-CN" sz="1400" i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nn-NO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lang="nn-NO" altLang="zh-CN" sz="14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nn-NO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nn-NO" altLang="zh-CN" sz="14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lang="nn-NO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i=(</a:t>
            </a:r>
            <a:r>
              <a:rPr lang="nn-NO" altLang="zh-CN" sz="14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lang="nn-NO" altLang="zh-CN" sz="14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)c; i&lt;c+25; i++)</a:t>
            </a:r>
            <a:endParaRPr lang="nn-NO" altLang="zh-CN" sz="14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zh-CN" altLang="en-US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lang="en-US" altLang="zh-CN" sz="1400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              </a:t>
            </a:r>
            <a:r>
              <a:rPr lang="en-US" altLang="zh-CN" sz="1400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lang="en-US" altLang="zh-CN" sz="1400" i="1" strike="noStrike" noProof="1" dirty="0" err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altLang="zh-CN" sz="1400" i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.print</a:t>
            </a:r>
            <a:r>
              <a:rPr lang="en-US" altLang="zh-CN" sz="14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altLang="zh-CN" sz="14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 "</a:t>
            </a:r>
            <a:r>
              <a:rPr lang="en-US" altLang="zh-CN" sz="14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+(</a:t>
            </a:r>
            <a:r>
              <a:rPr lang="en-US" altLang="zh-CN" sz="1400" b="1" i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lang="en-US" altLang="zh-CN" sz="1400" b="1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US" altLang="zh-CN" sz="1400" b="1" i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lang="en-US" altLang="zh-CN" sz="1400" b="1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US" altLang="zh-CN" sz="1400" b="1" i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zh-CN" altLang="en-US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altLang="zh-CN" sz="1400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zh-CN" altLang="en-US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      </a:t>
            </a:r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altLang="zh-CN" sz="1400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4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altLang="zh-CN" sz="1400" strike="noStrike" noProof="1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0244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0380" y="5325110"/>
            <a:ext cx="4656455" cy="683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浮点类型</a:t>
            </a:r>
            <a:endParaRPr lang="zh-CN" altLang="en-US"/>
          </a:p>
          <a:p>
            <a:pPr lvl="1"/>
            <a:r>
              <a:rPr lang="zh-CN" altLang="en-US"/>
              <a:t>(1) float 型，4个字节，32位，10^-38~10^38和-10^38~-10^-38</a:t>
            </a:r>
            <a:endParaRPr lang="zh-CN" altLang="en-US"/>
          </a:p>
          <a:p>
            <a:pPr lvl="2"/>
            <a:r>
              <a:rPr lang="zh-CN" altLang="en-US"/>
              <a:t>常量：453.5439f，21379.987F，2e40f（2乘10的40次方，科学计数法）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7到8位有效数字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  <a:p>
            <a:pPr lvl="1"/>
            <a:r>
              <a:rPr lang="zh-CN" altLang="en-US"/>
              <a:t>(2) double型，8个字节，64位，10^-308~10^308 和 -10^308~-10^-308</a:t>
            </a:r>
            <a:endParaRPr lang="zh-CN" altLang="en-US"/>
          </a:p>
          <a:p>
            <a:pPr lvl="2"/>
            <a:r>
              <a:rPr lang="zh-CN" altLang="en-US"/>
              <a:t>常量：21389.5439d（d可以省略），3.402，6e-140（6乘10的-140次方）</a:t>
            </a:r>
            <a:endParaRPr lang="zh-CN" altLang="en-US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15到17位有效数字</a:t>
            </a:r>
            <a:endParaRPr lang="zh-CN" altLang="en-US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浮点数默认是double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精度问题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BigDecimal</a:t>
            </a:r>
            <a:endParaRPr lang="en-US" altLang="zh-CN"/>
          </a:p>
        </p:txBody>
      </p:sp>
      <p:sp>
        <p:nvSpPr>
          <p:cNvPr id="12291" name="矩形 3"/>
          <p:cNvSpPr/>
          <p:nvPr>
            <p:custDataLst>
              <p:tags r:id="rId1"/>
            </p:custDataLst>
          </p:nvPr>
        </p:nvSpPr>
        <p:spPr>
          <a:xfrm>
            <a:off x="1289685" y="2183765"/>
            <a:ext cx="7236460" cy="181483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  <a:ea typeface="黑体" panose="02010609060101010101" charset="-122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LearningJava</a:t>
            </a:r>
            <a:endParaRPr lang="en-US" altLang="zh-CN" sz="1600" b="1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  <a:ea typeface="黑体" panose="02010609060101010101" charset="-122"/>
              </a:rPr>
              <a:t>	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  <a:ea typeface="黑体" panose="02010609060101010101" charset="-122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/>
                <a:ea typeface="黑体" panose="02010609060101010101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) </a:t>
            </a:r>
            <a:endParaRPr lang="en-US" altLang="zh-CN" sz="1600" b="1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	{</a:t>
            </a:r>
            <a:endParaRPr lang="en-US" altLang="zh-CN" sz="1600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       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/>
                <a:ea typeface="黑体" panose="02010609060101010101" charset="-122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(2.0-1.1);</a:t>
            </a:r>
            <a:endParaRPr lang="en-US" altLang="zh-CN" sz="1600" i="1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	}</a:t>
            </a:r>
            <a:endParaRPr lang="en-US" altLang="zh-CN" sz="1600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/>
                <a:ea typeface="黑体" panose="02010609060101010101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/>
              <a:ea typeface="黑体" panose="02010609060101010101" charset="-122"/>
            </a:endParaRPr>
          </a:p>
        </p:txBody>
      </p:sp>
      <p:pic>
        <p:nvPicPr>
          <p:cNvPr id="12292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30466" y="3838337"/>
            <a:ext cx="2824623" cy="32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89685" y="4162425"/>
            <a:ext cx="5252720" cy="2376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基本数据类型转换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分析：a=(byte)b;</a:t>
            </a:r>
            <a:endParaRPr lang="zh-CN" altLang="en-US"/>
          </a:p>
          <a:p>
            <a:pPr lvl="1"/>
            <a:r>
              <a:rPr lang="zh-CN" altLang="en-US"/>
              <a:t>130 </a:t>
            </a:r>
            <a:endParaRPr lang="zh-CN" altLang="en-US"/>
          </a:p>
          <a:p>
            <a:pPr lvl="1"/>
            <a:r>
              <a:rPr lang="zh-CN" altLang="en-US"/>
              <a:t>-&gt; 0000 0000 1000 0010 </a:t>
            </a:r>
            <a:endParaRPr lang="zh-CN" altLang="en-US"/>
          </a:p>
          <a:p>
            <a:pPr lvl="1"/>
            <a:r>
              <a:rPr lang="zh-CN" altLang="en-US"/>
              <a:t>-&gt; 1000 0010 </a:t>
            </a:r>
            <a:endParaRPr lang="zh-CN" altLang="en-US"/>
          </a:p>
          <a:p>
            <a:pPr lvl="1"/>
            <a:r>
              <a:rPr lang="zh-CN" altLang="en-US"/>
              <a:t>-&gt; 取反加1: 0111 1110 </a:t>
            </a:r>
            <a:endParaRPr lang="zh-CN" altLang="en-US"/>
          </a:p>
          <a:p>
            <a:pPr lvl="1"/>
            <a:r>
              <a:rPr lang="zh-CN" altLang="en-US"/>
              <a:t>-&gt; 126 </a:t>
            </a:r>
            <a:endParaRPr lang="zh-CN" altLang="en-US"/>
          </a:p>
          <a:p>
            <a:pPr lvl="1"/>
            <a:r>
              <a:rPr lang="zh-CN" altLang="en-US"/>
              <a:t>-&gt; -126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990975" y="762000"/>
            <a:ext cx="5027295" cy="476948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p>
            <a:pPr fontAlgn="auto"/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Example2_2</a:t>
            </a:r>
            <a:endParaRPr lang="en-US" altLang="zh-CN" sz="16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6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lang="en-US" altLang="zh-CN" sz="1600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fontAlgn="auto"/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main (String </a:t>
            </a:r>
            <a:r>
              <a:rPr lang="en-US" altLang="zh-CN" sz="1600" b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lang="en-US" altLang="zh-CN" sz="1600" b="1" strike="noStrike" noProof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[])</a:t>
            </a:r>
            <a:endParaRPr lang="en-US" altLang="zh-CN" sz="16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fontAlgn="auto"/>
            <a:r>
              <a:rPr lang="en-US" altLang="zh-CN" sz="16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{ </a:t>
            </a:r>
            <a:endParaRPr lang="en-US" altLang="zh-CN" sz="1600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byte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a=120;</a:t>
            </a:r>
            <a:endParaRPr lang="en-US" altLang="zh-CN" sz="16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short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b=130;</a:t>
            </a:r>
            <a:endParaRPr lang="en-US" altLang="zh-CN" sz="16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b="1" strike="noStrike" noProof="1" dirty="0" err="1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c=2200; </a:t>
            </a:r>
            <a:endParaRPr lang="en-US" altLang="zh-CN" sz="16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long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d=8000;</a:t>
            </a:r>
            <a:endParaRPr lang="en-US" altLang="zh-CN" sz="16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f;</a:t>
            </a:r>
            <a:endParaRPr lang="en-US" altLang="zh-CN" sz="16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g=0.1234567812345678;</a:t>
            </a:r>
            <a:endParaRPr lang="en-US" altLang="zh-CN" sz="1600" b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a=(</a:t>
            </a:r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byte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)b;    </a:t>
            </a:r>
            <a:r>
              <a:rPr lang="en-US" altLang="zh-CN" sz="1600" b="1" strike="noStrike" noProof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lang="zh-CN" altLang="en-US" sz="1600" b="1" strike="noStrike" noProof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  <a:cs typeface="+mn-cs"/>
              </a:rPr>
              <a:t>导致精度的损失</a:t>
            </a:r>
            <a:endParaRPr lang="zh-CN" altLang="en-US" sz="1600" b="1" strike="noStrike" noProof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c=(</a:t>
            </a:r>
            <a:r>
              <a:rPr lang="en-US" altLang="zh-CN" sz="1600" b="1" strike="noStrike" noProof="1" dirty="0" err="1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)d;     </a:t>
            </a:r>
            <a:r>
              <a:rPr lang="en-US" altLang="zh-CN" sz="1600" b="1" strike="noStrike" noProof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lang="zh-CN" altLang="en-US" sz="1600" b="1" strike="noStrike" noProof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  <a:cs typeface="+mn-cs"/>
              </a:rPr>
              <a:t>未导致精度的损失</a:t>
            </a:r>
            <a:endParaRPr lang="zh-CN" altLang="en-US" sz="1600" b="1" strike="noStrike" noProof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f=(</a:t>
            </a:r>
            <a:r>
              <a:rPr lang="en-US" altLang="zh-CN" sz="1600" b="1" strike="noStrike" noProof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lang="en-US" altLang="zh-CN" sz="1600" b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)g;   </a:t>
            </a:r>
            <a:r>
              <a:rPr lang="en-US" altLang="zh-CN" sz="1600" b="1" strike="noStrike" noProof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lang="zh-CN" altLang="en-US" sz="1600" b="1" strike="noStrike" noProof="1" dirty="0">
                <a:solidFill>
                  <a:srgbClr val="3F7F5F"/>
                </a:solidFill>
                <a:latin typeface="Consolas" panose="020B0609020204030204" pitchFamily="49" charset="0"/>
                <a:ea typeface="+mn-ea"/>
                <a:cs typeface="+mn-cs"/>
              </a:rPr>
              <a:t>导致精度的损失</a:t>
            </a:r>
            <a:endParaRPr lang="zh-CN" altLang="en-US" sz="1600" b="1" strike="noStrike" noProof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lang="en-US" altLang="zh-CN" sz="1600" i="1" strike="noStrike" noProof="1" dirty="0" err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altLang="zh-CN" sz="1600" i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lang="en-US" altLang="zh-CN" sz="16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altLang="zh-CN" sz="16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"a="</a:t>
            </a:r>
            <a:r>
              <a:rPr lang="en-US" altLang="zh-CN" sz="16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+a);   </a:t>
            </a:r>
            <a:endParaRPr lang="en-US" altLang="zh-CN" sz="1600" i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lang="en-US" altLang="zh-CN" sz="1600" i="1" strike="noStrike" noProof="1" dirty="0" err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altLang="zh-CN" sz="1600" i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lang="en-US" altLang="zh-CN" sz="16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altLang="zh-CN" sz="16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"c="</a:t>
            </a:r>
            <a:r>
              <a:rPr lang="en-US" altLang="zh-CN" sz="16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+c);    </a:t>
            </a:r>
            <a:endParaRPr lang="en-US" altLang="zh-CN" sz="1600" i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lang="en-US" altLang="zh-CN" sz="1600" i="1" strike="noStrike" noProof="1" dirty="0" err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altLang="zh-CN" sz="1600" i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lang="en-US" altLang="zh-CN" sz="16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altLang="zh-CN" sz="16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"f="</a:t>
            </a:r>
            <a:r>
              <a:rPr lang="en-US" altLang="zh-CN" sz="16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+f);  </a:t>
            </a:r>
            <a:endParaRPr lang="en-US" altLang="zh-CN" sz="1600" i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fontAlgn="auto"/>
            <a:r>
              <a:rPr lang="en-US" altLang="zh-CN" sz="1600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System.</a:t>
            </a:r>
            <a:r>
              <a:rPr lang="en-US" altLang="zh-CN" sz="1600" i="1" strike="noStrike" noProof="1" dirty="0" err="1">
                <a:solidFill>
                  <a:srgbClr val="0000C0"/>
                </a:solidFill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altLang="zh-CN" sz="1600" i="1" strike="noStrike" noProof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.println</a:t>
            </a:r>
            <a:r>
              <a:rPr lang="en-US" altLang="zh-CN" sz="16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altLang="zh-CN" sz="1600" i="1" strike="noStrike" noProof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  <a:cs typeface="+mn-cs"/>
              </a:rPr>
              <a:t>"g="</a:t>
            </a:r>
            <a:r>
              <a:rPr lang="en-US" altLang="zh-CN" sz="1600" i="1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+g); </a:t>
            </a:r>
            <a:endParaRPr lang="en-US" altLang="zh-CN" sz="1600" i="1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fontAlgn="auto"/>
            <a:r>
              <a:rPr lang="en-US" altLang="zh-CN" sz="1600" strike="noStrike" noProof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altLang="zh-CN" sz="1600" strike="noStrike" noProof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fontAlgn="auto"/>
            <a:r>
              <a:rPr lang="en-US" altLang="zh-CN" sz="1600" strike="noStrike" noProof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altLang="zh-CN" sz="1600" strike="noStrike" noProof="1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数据的输入和输出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数据输出</a:t>
            </a:r>
            <a:endParaRPr lang="zh-CN" altLang="en-US" sz="2400"/>
          </a:p>
          <a:p>
            <a:r>
              <a:rPr lang="zh-CN" altLang="en-US" sz="2400"/>
              <a:t>System.out.printf，功能类似</a:t>
            </a:r>
            <a:r>
              <a:rPr lang="en-US" altLang="zh-CN" sz="2400"/>
              <a:t>C</a:t>
            </a:r>
            <a:r>
              <a:rPr lang="zh-CN" altLang="en-US" sz="2400"/>
              <a:t>中的printf函数。</a:t>
            </a:r>
            <a:endParaRPr lang="zh-CN" altLang="en-US" sz="2400"/>
          </a:p>
          <a:p>
            <a:r>
              <a:rPr lang="zh-CN" altLang="en-US" sz="2400"/>
              <a:t>一般格式：printf(格式控制部分,表达式1,表达式2,…表达式n);</a:t>
            </a:r>
            <a:endParaRPr lang="zh-CN" altLang="en-US" sz="2400"/>
          </a:p>
          <a:p>
            <a:pPr lvl="1"/>
            <a:r>
              <a:rPr lang="zh-CN" altLang="en-US" sz="2000"/>
              <a:t>%d: 输出整型类型数据</a:t>
            </a:r>
            <a:endParaRPr lang="zh-CN" altLang="en-US" sz="2000"/>
          </a:p>
          <a:p>
            <a:pPr lvl="1"/>
            <a:r>
              <a:rPr lang="zh-CN" altLang="en-US" sz="2000"/>
              <a:t>%c: 输出字符类型数据</a:t>
            </a:r>
            <a:endParaRPr lang="zh-CN" altLang="en-US" sz="2000"/>
          </a:p>
          <a:p>
            <a:pPr lvl="1"/>
            <a:r>
              <a:rPr lang="zh-CN" altLang="en-US" sz="2000"/>
              <a:t>%f: 输出浮点类型数据，小数部分最多保留6位</a:t>
            </a:r>
            <a:endParaRPr lang="zh-CN" altLang="en-US" sz="2000"/>
          </a:p>
          <a:p>
            <a:pPr lvl="1"/>
            <a:r>
              <a:rPr lang="zh-CN" altLang="en-US" sz="2000"/>
              <a:t>%s: 输出字符串数据</a:t>
            </a:r>
            <a:endParaRPr lang="zh-CN" altLang="en-US" sz="2000"/>
          </a:p>
          <a:p>
            <a:pPr lvl="1"/>
            <a:r>
              <a:rPr lang="zh-CN" altLang="en-US" sz="2000"/>
              <a:t>%md: 输出的整型类型数据占m列</a:t>
            </a:r>
            <a:endParaRPr lang="zh-CN" altLang="en-US" sz="2000"/>
          </a:p>
          <a:p>
            <a:pPr lvl="1"/>
            <a:r>
              <a:rPr lang="zh-CN" altLang="en-US" sz="2000"/>
              <a:t>%m.nf: 输出的float数据占m列，小数点保留n位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400"/>
              <a:t>小代码、工程可用；</a:t>
            </a:r>
            <a:r>
              <a:rPr lang="zh-CN" altLang="en-US" sz="2400">
                <a:solidFill>
                  <a:srgbClr val="FF0000"/>
                </a:solidFill>
              </a:rPr>
              <a:t>日志输出优先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建个微信群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数据的输入和输出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数据的输入</a:t>
            </a:r>
            <a:endParaRPr lang="zh-CN" altLang="en-US" sz="2400"/>
          </a:p>
          <a:p>
            <a:r>
              <a:rPr lang="zh-CN" altLang="en-US" sz="2400"/>
              <a:t>Scanner可以用来创建对象：Scanner reader=new Scanner(System.in);</a:t>
            </a:r>
            <a:endParaRPr lang="zh-CN" altLang="en-US" sz="2400"/>
          </a:p>
          <a:p>
            <a:r>
              <a:rPr lang="zh-CN" altLang="en-US" sz="2400"/>
              <a:t>然后reader对象调用下列方法，读取用户在命令行输入的各种数据类型，</a:t>
            </a:r>
            <a:endParaRPr lang="zh-CN" altLang="en-US" sz="2400"/>
          </a:p>
          <a:p>
            <a:pPr lvl="1"/>
            <a:r>
              <a:rPr lang="zh-CN" altLang="en-US" sz="2000"/>
              <a:t>nextByte(), nextShort(), nextInt(), nextLong(), nextFloat(), nextDouble(), nextLine()</a:t>
            </a:r>
            <a:endParaRPr lang="zh-CN" altLang="en-US" sz="2000"/>
          </a:p>
          <a:p>
            <a:r>
              <a:rPr lang="zh-CN" altLang="en-US" sz="2400"/>
              <a:t>上述方法执行时都会</a:t>
            </a:r>
            <a:r>
              <a:rPr lang="zh-CN" altLang="en-US" sz="2400">
                <a:solidFill>
                  <a:srgbClr val="FF0000"/>
                </a:solidFill>
              </a:rPr>
              <a:t>阻塞</a:t>
            </a:r>
            <a:r>
              <a:rPr lang="zh-CN" altLang="en-US" sz="2400"/>
              <a:t>，等待在命令行输入数据的回车确认。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一次性代码可用；</a:t>
            </a:r>
            <a:r>
              <a:rPr lang="zh-CN" altLang="en-US" sz="2400">
                <a:solidFill>
                  <a:srgbClr val="FF0000"/>
                </a:solidFill>
              </a:rPr>
              <a:t>多用文件或测试用例输入。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数组元素的使用</a:t>
            </a:r>
            <a:endParaRPr lang="zh-CN" altLang="en-US" sz="2400"/>
          </a:p>
          <a:p>
            <a:r>
              <a:rPr lang="zh-CN" altLang="en-US" sz="2400"/>
              <a:t>一维数组通过下标访问自己的元素。</a:t>
            </a:r>
            <a:endParaRPr lang="zh-CN" altLang="en-US" sz="2400"/>
          </a:p>
          <a:p>
            <a:pPr lvl="1"/>
            <a:r>
              <a:rPr lang="zh-CN" altLang="en-US" sz="2000"/>
              <a:t>下标从0开始，如果超过数字长度9将会发生</a:t>
            </a:r>
            <a:r>
              <a:rPr lang="zh-CN" altLang="en-US" sz="2000" b="1">
                <a:solidFill>
                  <a:srgbClr val="FF0000"/>
                </a:solidFill>
              </a:rPr>
              <a:t>ArrayIndexOutOfBoundsException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zh-CN" altLang="en-US" sz="2400"/>
              <a:t>二维数组也通过下标访问自己的元素，下标也是从0开始。</a:t>
            </a:r>
            <a:endParaRPr lang="zh-CN" altLang="en-US" sz="2400"/>
          </a:p>
          <a:p>
            <a:r>
              <a:rPr lang="zh-CN" altLang="en-US" sz="2400"/>
              <a:t>在声明数组的时候给数组中的元素初始值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算术运算符、关系运算符、逻辑运算符、赋值运算符、移位运算符、位运算符、条件运算符、instanceof运算符</a:t>
            </a:r>
            <a:endParaRPr lang="zh-CN" altLang="en-US" sz="2400"/>
          </a:p>
          <a:p>
            <a:pPr lvl="1"/>
            <a:r>
              <a:rPr lang="zh-CN" altLang="en-US" sz="2000"/>
              <a:t>负数的%取模规则、++--的前后置作用、运算两端的自动转型、短路逻辑、整型移位、移数%3264、左移补0右移补高位；</a:t>
            </a:r>
            <a:endParaRPr lang="zh-CN" altLang="en-US" sz="2000"/>
          </a:p>
          <a:p>
            <a:pPr lvl="1"/>
            <a:r>
              <a:rPr lang="zh-CN" altLang="en-US" sz="2000"/>
              <a:t>break和continue的跳出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400"/>
              <a:t>优先级</a:t>
            </a:r>
            <a:endParaRPr lang="zh-CN" altLang="en-US" sz="2400"/>
          </a:p>
          <a:p>
            <a:pPr lvl="1"/>
            <a:r>
              <a:rPr lang="zh-CN" altLang="en-US" sz="2000"/>
              <a:t>自增（减）、一元、乘除模、加减、移位、关系实例、等不等、位与异或或、三元、赋值（例外是右到左求值，其他二元是左到右求值）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400"/>
              <a:t>通常没必要记忆运算符的优先级别，实际编程时，多使用括号“()”或中间变量、方法等来实现想要的运算次序，但各种笔试卷仍时不时会遇见。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构造方法与对象的创建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创建对象指为它分配成员变量，并获得一个引用（reference），以确保这些成员变量由它来“操作管理”</a:t>
            </a:r>
            <a:endParaRPr lang="zh-CN" altLang="en-US" sz="2400"/>
          </a:p>
          <a:p>
            <a:r>
              <a:rPr lang="zh-CN" altLang="en-US" sz="2400"/>
              <a:t>为对象分配成员变量后，内存模型变成如下图所示，箭头示意对象可以操作这些属于自己的成员变量</a:t>
            </a:r>
            <a:endParaRPr lang="zh-CN" altLang="en-US" sz="240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005138" y="3443288"/>
            <a:ext cx="769938" cy="300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p>
            <a:pPr fontAlgn="auto"/>
            <a:r>
              <a:rPr lang="en-US" altLang="zh-CN" sz="1350" strike="noStrike" noProof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0xAA11</a:t>
            </a:r>
            <a:endParaRPr lang="zh-CN" altLang="en-US" sz="1350" strike="noStrike" noProof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268788" y="3443288"/>
            <a:ext cx="519113" cy="300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fontAlgn="auto"/>
            <a:r>
              <a:rPr lang="en-US" altLang="zh-CN" sz="1350" strike="noStrike" noProof="1" dirty="0" smtClean="0">
                <a:latin typeface="+mn-lt"/>
                <a:ea typeface="+mn-ea"/>
                <a:cs typeface="+mn-cs"/>
              </a:rPr>
              <a:t>10</a:t>
            </a:r>
            <a:endParaRPr lang="zh-CN" altLang="en-US" sz="1350" strike="noStrike" noProof="1" dirty="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268788" y="3721100"/>
            <a:ext cx="519113" cy="2984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fontAlgn="auto"/>
            <a:r>
              <a:rPr lang="en-US" altLang="zh-CN" sz="1350" strike="noStrike" noProof="1" dirty="0" smtClean="0">
                <a:latin typeface="+mn-lt"/>
                <a:ea typeface="+mn-ea"/>
                <a:cs typeface="+mn-cs"/>
              </a:rPr>
              <a:t>20</a:t>
            </a:r>
            <a:endParaRPr lang="zh-CN" altLang="en-US" sz="1350" strike="noStrike" noProof="1" dirty="0"/>
          </a:p>
        </p:txBody>
      </p: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>
            <a:off x="3681413" y="3443288"/>
            <a:ext cx="512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932113" y="3213100"/>
            <a:ext cx="717550" cy="252413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/>
            <a:r>
              <a:rPr lang="en-US" altLang="zh-CN" sz="1050" noProof="1" dirty="0" err="1" smtClean="0">
                <a:latin typeface="+mn-lt"/>
                <a:ea typeface="+mn-ea"/>
                <a:cs typeface="+mn-cs"/>
              </a:rPr>
              <a:t>anObject</a:t>
            </a:r>
            <a:endParaRPr lang="zh-CN" altLang="en-US" sz="1050" noProof="1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787900" y="3467100"/>
            <a:ext cx="517525" cy="252413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/>
            <a:r>
              <a:rPr lang="en-US" altLang="zh-CN" sz="1050" noProof="1" dirty="0" smtClean="0">
                <a:latin typeface="+mn-lt"/>
                <a:ea typeface="+mn-ea"/>
                <a:cs typeface="+mn-cs"/>
              </a:rPr>
              <a:t>fieldA</a:t>
            </a:r>
            <a:endParaRPr lang="zh-CN" altLang="en-US" sz="1050" noProof="1" dirty="0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787900" y="3752850"/>
            <a:ext cx="762000" cy="252413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/>
            <a:r>
              <a:rPr lang="en-US" altLang="zh-CN" sz="1050" noProof="1" dirty="0" smtClean="0">
                <a:latin typeface="+mn-lt"/>
                <a:ea typeface="+mn-ea"/>
                <a:cs typeface="+mn-cs"/>
              </a:rPr>
              <a:t>propertyB</a:t>
            </a:r>
            <a:endParaRPr lang="zh-CN" altLang="en-US" sz="1050" noProof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对象的引用与实体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Java具有“垃圾收集”（garbage collection）机制，Java运行环境周期检测某个实体是否已不再被任何对象引用，如果发现这样的实体，就释放该实体占有的内存。</a:t>
            </a:r>
            <a:endParaRPr lang="zh-CN" altLang="en-US"/>
          </a:p>
          <a:p>
            <a:r>
              <a:rPr lang="zh-CN" altLang="en-US"/>
              <a:t>因此，Java</a:t>
            </a:r>
            <a:r>
              <a:rPr lang="zh-CN" altLang="en-US">
                <a:sym typeface="+mn-ea"/>
              </a:rPr>
              <a:t>程序员</a:t>
            </a:r>
            <a:r>
              <a:rPr lang="zh-CN" altLang="en-US"/>
              <a:t>不必像C++程序员那样，要时刻自己检查哪些对象应该释放内存。</a:t>
            </a:r>
            <a:endParaRPr lang="zh-CN" altLang="en-US"/>
          </a:p>
          <a:p>
            <a:r>
              <a:rPr lang="zh-CN" altLang="en-US"/>
              <a:t>gc有引用计数、标记清除、标记复制、标记整理和分代集合多种不同的实现算法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378075" y="4392295"/>
            <a:ext cx="2616200" cy="29845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p>
            <a:pPr fontAlgn="auto"/>
            <a:r>
              <a:rPr lang="en-US" altLang="zh-CN" sz="1350" strike="noStrike" noProof="1" dirty="0" err="1" smtClean="0">
                <a:latin typeface="+mn-lt"/>
                <a:ea typeface="+mn-ea"/>
                <a:cs typeface="+mn-cs"/>
              </a:rPr>
              <a:t>rectangleOne</a:t>
            </a:r>
            <a:r>
              <a:rPr lang="en-US" altLang="zh-CN" sz="1350" strike="noStrike" noProof="1" dirty="0" smtClean="0">
                <a:latin typeface="+mn-lt"/>
                <a:ea typeface="+mn-ea"/>
                <a:cs typeface="+mn-cs"/>
              </a:rPr>
              <a:t>=new </a:t>
            </a:r>
            <a:r>
              <a:rPr lang="en-US" altLang="zh-CN" sz="1350" strike="noStrike" noProof="1" dirty="0" err="1">
                <a:latin typeface="+mn-lt"/>
                <a:ea typeface="+mn-ea"/>
                <a:cs typeface="+mn-cs"/>
              </a:rPr>
              <a:t>Rect</a:t>
            </a:r>
            <a:r>
              <a:rPr lang="en-US" altLang="zh-CN" sz="1350" strike="noStrike" noProof="1" dirty="0">
                <a:latin typeface="+mn-lt"/>
                <a:ea typeface="+mn-ea"/>
                <a:cs typeface="+mn-cs"/>
              </a:rPr>
              <a:t>(10,20);</a:t>
            </a:r>
            <a:endParaRPr lang="en-US" altLang="zh-CN" sz="1350" strike="noStrike" noProof="1" dirty="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378075" y="4759008"/>
            <a:ext cx="2606675" cy="300038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p>
            <a:pPr fontAlgn="auto"/>
            <a:r>
              <a:rPr lang="en-US" altLang="zh-CN" sz="1350" strike="noStrike" noProof="1" dirty="0" err="1" smtClean="0">
                <a:latin typeface="+mn-lt"/>
                <a:ea typeface="+mn-ea"/>
                <a:cs typeface="+mn-cs"/>
              </a:rPr>
              <a:t>rectangleTwo</a:t>
            </a:r>
            <a:r>
              <a:rPr lang="en-US" altLang="zh-CN" sz="1350" strike="noStrike" noProof="1" dirty="0" smtClean="0">
                <a:latin typeface="+mn-lt"/>
                <a:ea typeface="+mn-ea"/>
                <a:cs typeface="+mn-cs"/>
              </a:rPr>
              <a:t>=new </a:t>
            </a:r>
            <a:r>
              <a:rPr lang="en-US" altLang="zh-CN" sz="1350" strike="noStrike" noProof="1" dirty="0" err="1">
                <a:latin typeface="+mn-lt"/>
                <a:ea typeface="+mn-ea"/>
                <a:cs typeface="+mn-cs"/>
              </a:rPr>
              <a:t>Rect</a:t>
            </a:r>
            <a:r>
              <a:rPr lang="en-US" altLang="zh-CN" sz="1350" strike="noStrike" noProof="1" dirty="0">
                <a:latin typeface="+mn-lt"/>
                <a:ea typeface="+mn-ea"/>
                <a:cs typeface="+mn-cs"/>
              </a:rPr>
              <a:t>(33,66);</a:t>
            </a:r>
            <a:endParaRPr lang="zh-CN" altLang="en-US" sz="1350" strike="noStrike" noProof="1" dirty="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2378075" y="5127308"/>
            <a:ext cx="2378075" cy="29845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p>
            <a:pPr fontAlgn="auto"/>
            <a:r>
              <a:rPr lang="en-US" altLang="zh-CN" sz="1350" strike="noStrike" noProof="1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rectangleTwo</a:t>
            </a:r>
            <a:r>
              <a:rPr lang="en-US" altLang="zh-CN" sz="1350" strike="noStrike" noProof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350" strike="noStrike" noProof="1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rectangleOne</a:t>
            </a:r>
            <a:r>
              <a:rPr lang="en-US" altLang="zh-CN" sz="1350" strike="noStrike" noProof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350" strike="noStrike" noProof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>
            <p:custDataLst>
              <p:tags r:id="rId4"/>
            </p:custDataLst>
          </p:nvPr>
        </p:nvCxnSpPr>
        <p:spPr>
          <a:xfrm flipH="1" flipV="1">
            <a:off x="4584700" y="5417820"/>
            <a:ext cx="539750" cy="2698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象的引用与实体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没有实体的对象称作空对象。</a:t>
            </a:r>
            <a:endParaRPr lang="zh-CN" altLang="en-US"/>
          </a:p>
          <a:p>
            <a:r>
              <a:rPr lang="zh-CN" altLang="en-US"/>
              <a:t>空对象不能使用，不能让一个空对象去调用方法产生行为。</a:t>
            </a:r>
            <a:endParaRPr lang="zh-CN" altLang="en-US"/>
          </a:p>
          <a:p>
            <a:r>
              <a:rPr lang="zh-CN" altLang="en-US"/>
              <a:t>假如程序中使用了空对象，程序在运行时会出现异常，即NullPointerException。</a:t>
            </a:r>
            <a:endParaRPr lang="zh-CN" altLang="en-US"/>
          </a:p>
          <a:p>
            <a:r>
              <a:rPr lang="zh-CN" altLang="en-US"/>
              <a:t>由于对象是动态分配实体，所以Java编译器对空对象不做检查。因此，在编写程序时要避免使用空对象。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381250" y="3829685"/>
            <a:ext cx="4998720" cy="206121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p>
            <a:pPr fontAlgn="auto"/>
            <a:r>
              <a:rPr lang="en-US" altLang="zh-CN" sz="1600" b="1" strike="noStrike" noProof="1" dirty="0" smtClean="0">
                <a:solidFill>
                  <a:srgbClr val="7F0055"/>
                </a:solidFill>
                <a:latin typeface="Consolas" panose="020B0609020204030204"/>
                <a:ea typeface="+mn-ea"/>
                <a:cs typeface="+mn-cs"/>
              </a:rPr>
              <a:t>public</a:t>
            </a:r>
            <a:r>
              <a:rPr lang="en-US" altLang="zh-CN" sz="1600" b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 </a:t>
            </a:r>
            <a:r>
              <a:rPr lang="en-US" altLang="zh-CN" sz="1600" b="1" strike="noStrike" noProof="1" dirty="0" smtClean="0">
                <a:solidFill>
                  <a:srgbClr val="7F0055"/>
                </a:solidFill>
                <a:latin typeface="Consolas" panose="020B0609020204030204"/>
                <a:ea typeface="+mn-ea"/>
                <a:cs typeface="+mn-cs"/>
              </a:rPr>
              <a:t>class</a:t>
            </a:r>
            <a:r>
              <a:rPr lang="en-US" altLang="zh-CN" sz="1600" b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 Test </a:t>
            </a:r>
            <a:endParaRPr lang="en-US" altLang="zh-CN" sz="1600" b="1" strike="noStrike" noProof="1" dirty="0" smtClean="0">
              <a:solidFill>
                <a:srgbClr val="000000"/>
              </a:solidFill>
              <a:latin typeface="Consolas" panose="020B0609020204030204"/>
            </a:endParaRPr>
          </a:p>
          <a:p>
            <a:pPr fontAlgn="auto"/>
            <a:r>
              <a:rPr lang="en-US" altLang="zh-CN" sz="1600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{</a:t>
            </a:r>
            <a:endParaRPr lang="en-US" altLang="zh-CN" sz="1600" strike="noStrike" noProof="1" dirty="0" smtClean="0">
              <a:solidFill>
                <a:srgbClr val="000000"/>
              </a:solidFill>
              <a:latin typeface="Consolas" panose="020B0609020204030204"/>
            </a:endParaRPr>
          </a:p>
          <a:p>
            <a:pPr lvl="1" fontAlgn="auto"/>
            <a:r>
              <a:rPr lang="en-US" altLang="zh-CN" sz="1600" b="1" strike="noStrike" noProof="1" dirty="0" smtClean="0">
                <a:solidFill>
                  <a:srgbClr val="7F0055"/>
                </a:solidFill>
                <a:latin typeface="Consolas" panose="020B0609020204030204"/>
                <a:ea typeface="+mn-ea"/>
                <a:cs typeface="+mn-cs"/>
              </a:rPr>
              <a:t>public</a:t>
            </a:r>
            <a:r>
              <a:rPr lang="en-US" altLang="zh-CN" sz="1600" b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 </a:t>
            </a:r>
            <a:r>
              <a:rPr lang="en-US" altLang="zh-CN" sz="1600" b="1" strike="noStrike" noProof="1" dirty="0" smtClean="0">
                <a:solidFill>
                  <a:srgbClr val="7F0055"/>
                </a:solidFill>
                <a:latin typeface="Consolas" panose="020B0609020204030204"/>
                <a:ea typeface="+mn-ea"/>
                <a:cs typeface="+mn-cs"/>
              </a:rPr>
              <a:t>static</a:t>
            </a:r>
            <a:r>
              <a:rPr lang="en-US" altLang="zh-CN" sz="1600" b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 </a:t>
            </a:r>
            <a:r>
              <a:rPr lang="en-US" altLang="zh-CN" sz="1600" b="1" strike="noStrike" noProof="1" dirty="0" smtClean="0">
                <a:solidFill>
                  <a:srgbClr val="7F0055"/>
                </a:solidFill>
                <a:latin typeface="Consolas" panose="020B0609020204030204"/>
                <a:ea typeface="+mn-ea"/>
                <a:cs typeface="+mn-cs"/>
              </a:rPr>
              <a:t>void</a:t>
            </a:r>
            <a:r>
              <a:rPr lang="en-US" altLang="zh-CN" sz="1600" b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 main(String[] </a:t>
            </a:r>
            <a:r>
              <a:rPr lang="en-US" altLang="zh-CN" sz="1600" b="1" strike="noStrike" noProof="1" dirty="0" err="1" smtClean="0">
                <a:solidFill>
                  <a:srgbClr val="6A3E3E"/>
                </a:solidFill>
                <a:latin typeface="Consolas" panose="020B0609020204030204"/>
                <a:ea typeface="+mn-ea"/>
                <a:cs typeface="+mn-cs"/>
              </a:rPr>
              <a:t>args</a:t>
            </a:r>
            <a:r>
              <a:rPr lang="en-US" altLang="zh-CN" sz="1600" b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) </a:t>
            </a:r>
            <a:endParaRPr lang="en-US" altLang="zh-CN" sz="1600" b="1" strike="noStrike" noProof="1" dirty="0" smtClean="0">
              <a:solidFill>
                <a:srgbClr val="000000"/>
              </a:solidFill>
              <a:latin typeface="Consolas" panose="020B0609020204030204"/>
            </a:endParaRPr>
          </a:p>
          <a:p>
            <a:pPr lvl="1" fontAlgn="auto"/>
            <a:r>
              <a:rPr lang="en-US" altLang="zh-CN" sz="1600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{</a:t>
            </a:r>
            <a:endParaRPr lang="en-US" altLang="zh-CN" sz="1600" strike="noStrike" noProof="1" dirty="0" smtClean="0">
              <a:solidFill>
                <a:srgbClr val="000000"/>
              </a:solidFill>
              <a:latin typeface="Consolas" panose="020B0609020204030204"/>
            </a:endParaRPr>
          </a:p>
          <a:p>
            <a:pPr lvl="1" fontAlgn="auto"/>
            <a:r>
              <a:rPr lang="en-US" altLang="zh-CN" sz="1600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	String [] </a:t>
            </a:r>
            <a:r>
              <a:rPr lang="en-US" altLang="zh-CN" sz="1600" strike="noStrike" noProof="1" dirty="0" smtClean="0">
                <a:solidFill>
                  <a:srgbClr val="6A3E3E"/>
                </a:solidFill>
                <a:latin typeface="Consolas" panose="020B0609020204030204"/>
                <a:ea typeface="+mn-ea"/>
                <a:cs typeface="+mn-cs"/>
              </a:rPr>
              <a:t>s</a:t>
            </a:r>
            <a:r>
              <a:rPr lang="en-US" altLang="zh-CN" sz="1600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 = </a:t>
            </a:r>
            <a:r>
              <a:rPr lang="en-US" altLang="zh-CN" sz="1600" b="1" strike="noStrike" noProof="1" dirty="0" smtClean="0">
                <a:solidFill>
                  <a:srgbClr val="7F0055"/>
                </a:solidFill>
                <a:latin typeface="Consolas" panose="020B0609020204030204"/>
                <a:ea typeface="+mn-ea"/>
                <a:cs typeface="+mn-cs"/>
              </a:rPr>
              <a:t>new</a:t>
            </a:r>
            <a:r>
              <a:rPr lang="en-US" altLang="zh-CN" sz="1600" b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 String[10];</a:t>
            </a:r>
            <a:endParaRPr lang="en-US" altLang="zh-CN" sz="1600" b="1" strike="noStrike" noProof="1" dirty="0" smtClean="0">
              <a:solidFill>
                <a:srgbClr val="000000"/>
              </a:solidFill>
              <a:latin typeface="Consolas" panose="020B0609020204030204"/>
            </a:endParaRPr>
          </a:p>
          <a:p>
            <a:pPr lvl="1" fontAlgn="auto"/>
            <a:r>
              <a:rPr lang="en-US" altLang="zh-CN" sz="1600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	</a:t>
            </a:r>
            <a:r>
              <a:rPr lang="en-US" altLang="zh-CN" sz="1600" strike="noStrike" noProof="1" dirty="0" err="1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System.</a:t>
            </a:r>
            <a:r>
              <a:rPr lang="en-US" altLang="zh-CN" sz="1600" b="1" i="1" strike="noStrike" noProof="1" dirty="0" err="1" smtClean="0">
                <a:solidFill>
                  <a:srgbClr val="0000C0"/>
                </a:solidFill>
                <a:latin typeface="Consolas" panose="020B0609020204030204"/>
                <a:ea typeface="+mn-ea"/>
                <a:cs typeface="+mn-cs"/>
              </a:rPr>
              <a:t>out</a:t>
            </a:r>
            <a:r>
              <a:rPr lang="en-US" altLang="zh-CN" sz="1600" b="1" i="1" strike="noStrike" noProof="1" dirty="0" err="1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.println</a:t>
            </a:r>
            <a:r>
              <a:rPr lang="en-US" altLang="zh-CN" sz="1600" b="1" i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(</a:t>
            </a:r>
            <a:r>
              <a:rPr lang="en-US" altLang="zh-CN" sz="1600" b="1" i="1" strike="noStrike" noProof="1" dirty="0" smtClean="0">
                <a:solidFill>
                  <a:srgbClr val="6A3E3E"/>
                </a:solidFill>
                <a:latin typeface="Consolas" panose="020B0609020204030204"/>
                <a:ea typeface="+mn-ea"/>
                <a:cs typeface="+mn-cs"/>
              </a:rPr>
              <a:t>s</a:t>
            </a:r>
            <a:r>
              <a:rPr lang="en-US" altLang="zh-CN" sz="1600" b="1" i="1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[0].length());</a:t>
            </a:r>
            <a:endParaRPr lang="en-US" altLang="zh-CN" sz="1600" b="1" i="1" strike="noStrike" noProof="1" dirty="0" smtClean="0">
              <a:solidFill>
                <a:srgbClr val="000000"/>
              </a:solidFill>
              <a:latin typeface="Consolas" panose="020B0609020204030204"/>
            </a:endParaRPr>
          </a:p>
          <a:p>
            <a:pPr lvl="1" fontAlgn="auto"/>
            <a:r>
              <a:rPr lang="en-US" altLang="zh-CN" sz="1600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}</a:t>
            </a:r>
            <a:endParaRPr lang="en-US" altLang="zh-CN" sz="1600" strike="noStrike" noProof="1" dirty="0" smtClean="0">
              <a:solidFill>
                <a:srgbClr val="000000"/>
              </a:solidFill>
              <a:latin typeface="Consolas" panose="020B0609020204030204"/>
            </a:endParaRPr>
          </a:p>
          <a:p>
            <a:pPr fontAlgn="auto"/>
            <a:r>
              <a:rPr lang="en-US" altLang="zh-CN" sz="1600" strike="noStrike" noProof="1" dirty="0" smtClean="0">
                <a:solidFill>
                  <a:srgbClr val="000000"/>
                </a:solidFill>
                <a:latin typeface="Consolas" panose="020B0609020204030204"/>
                <a:ea typeface="+mn-ea"/>
                <a:cs typeface="+mn-cs"/>
              </a:rPr>
              <a:t>}</a:t>
            </a:r>
            <a:endParaRPr lang="en-US" altLang="zh-CN" sz="1600" strike="noStrike" noProof="1" dirty="0" smtClean="0">
              <a:solidFill>
                <a:srgbClr val="000000"/>
              </a:solidFill>
              <a:latin typeface="Consolas" panose="020B0609020204030204"/>
              <a:ea typeface="+mn-ea"/>
              <a:cs typeface="+mn-cs"/>
            </a:endParaRPr>
          </a:p>
        </p:txBody>
      </p:sp>
      <p:pic>
        <p:nvPicPr>
          <p:cNvPr id="20485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80933" y="5890578"/>
            <a:ext cx="4213225" cy="779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static修饰的变量是类变量，随类加载而加载，存放在方法区中，不需new对象即可使用，默认初值为0</a:t>
            </a:r>
            <a:endParaRPr lang="zh-CN" altLang="en-US"/>
          </a:p>
          <a:p>
            <a:r>
              <a:rPr lang="zh-CN" altLang="en-US"/>
              <a:t>final修饰的成员变量是常量，必须初始化，不可更改，常量名一般用大写字母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如果修饰引用类型，所指对象不能改，但对象内容可以改</a:t>
            </a:r>
            <a:endParaRPr lang="zh-CN" altLang="en-US"/>
          </a:p>
          <a:p>
            <a:r>
              <a:rPr lang="zh-CN" altLang="en-US"/>
              <a:t>只用final修饰的常量，可通过对象访问，但不能通过类名访问。</a:t>
            </a:r>
            <a:endParaRPr lang="zh-CN" altLang="en-US"/>
          </a:p>
          <a:p>
            <a:r>
              <a:rPr lang="zh-CN" altLang="en-US"/>
              <a:t>常量通常是不同对象间共享的静态变量，经常同时用final和static来修饰。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参数传值</a:t>
            </a:r>
            <a:endParaRPr lang="zh-CN" altLang="en-US"/>
          </a:p>
          <a:p>
            <a:pPr lvl="1"/>
            <a:r>
              <a:rPr lang="zh-CN" altLang="en-US"/>
              <a:t>当方法被调用时，如果方法有参数，参数必须要实例化，即参数变量必须有具体的值。</a:t>
            </a:r>
            <a:endParaRPr lang="zh-CN" altLang="en-US"/>
          </a:p>
          <a:p>
            <a:r>
              <a:rPr lang="zh-CN" altLang="en-US"/>
              <a:t>Java中，方法的所有参数都是“传值”的（pass by value），即参数的值是调用者指定的值的拷贝。方法内如果改变参数的值，不会影响向参数“传值”的变量的值。</a:t>
            </a:r>
            <a:endParaRPr lang="zh-CN" altLang="en-US"/>
          </a:p>
          <a:p>
            <a:pPr lvl="1"/>
            <a:r>
              <a:rPr lang="zh-CN" altLang="en-US" sz="2000"/>
              <a:t>(1) 基本数据类型参数的传值</a:t>
            </a:r>
            <a:endParaRPr lang="zh-CN" altLang="en-US" sz="2000"/>
          </a:p>
        </p:txBody>
      </p:sp>
      <p:sp>
        <p:nvSpPr>
          <p:cNvPr id="22532" name="矩形 5"/>
          <p:cNvSpPr/>
          <p:nvPr>
            <p:custDataLst>
              <p:tags r:id="rId1"/>
            </p:custDataLst>
          </p:nvPr>
        </p:nvSpPr>
        <p:spPr>
          <a:xfrm>
            <a:off x="4319270" y="3749040"/>
            <a:ext cx="4707890" cy="304609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Tom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fr-FR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    void</a:t>
            </a:r>
            <a:r>
              <a:rPr lang="fr-FR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f(</a:t>
            </a:r>
            <a:r>
              <a:rPr lang="fr-FR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int</a:t>
            </a:r>
            <a:r>
              <a:rPr lang="fr-FR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x, </a:t>
            </a:r>
            <a:r>
              <a:rPr lang="fr-FR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double</a:t>
            </a:r>
            <a:r>
              <a:rPr lang="fr-FR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y)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    x=x+1;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    y=y+1;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fr-FR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    System.</a:t>
            </a:r>
            <a:r>
              <a:rPr lang="fr-FR" altLang="zh-CN" sz="1200" i="1" dirty="0">
                <a:solidFill>
                  <a:srgbClr val="0000C0"/>
                </a:solidFill>
                <a:latin typeface="Consolas" panose="020B0609020204030204" pitchFamily="49" charset="0"/>
                <a:ea typeface="黑体" panose="02010609060101010101" charset="-122"/>
              </a:rPr>
              <a:t>out</a:t>
            </a:r>
            <a:r>
              <a:rPr lang="fr-FR" altLang="zh-CN" sz="1200" i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.printf(</a:t>
            </a:r>
            <a:r>
              <a:rPr lang="fr-FR" altLang="zh-CN" sz="1200" i="1" dirty="0">
                <a:solidFill>
                  <a:srgbClr val="2A00FF"/>
                </a:solidFill>
                <a:latin typeface="Consolas" panose="020B0609020204030204" pitchFamily="49" charset="0"/>
                <a:ea typeface="黑体" panose="02010609060101010101" charset="-122"/>
              </a:rPr>
              <a:t>"f: %d,%3.2f\n"</a:t>
            </a:r>
            <a:r>
              <a:rPr lang="fr-FR" altLang="zh-CN" sz="1200" i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,x,y);</a:t>
            </a:r>
            <a:endParaRPr lang="fr-FR" altLang="zh-CN" sz="1200" i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}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Example4_5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[])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	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x=10;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	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y=12.58; 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	Tom cat=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charset="-122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Tom();</a:t>
            </a:r>
            <a:endParaRPr lang="en-US" altLang="zh-CN" sz="12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cat.f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x,y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);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黑体" panose="02010609060101010101" charset="-122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  <a:ea typeface="黑体" panose="02010609060101010101" charset="-122"/>
              </a:rPr>
              <a:t>"main: %d,%3.2f\n"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,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x,y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);</a:t>
            </a:r>
            <a:endParaRPr lang="en-US" altLang="zh-CN" sz="1200" i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charset="-122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pic>
        <p:nvPicPr>
          <p:cNvPr id="22533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53360" y="6245543"/>
            <a:ext cx="1480137" cy="46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(2) 引用类型参数的传值</a:t>
            </a:r>
            <a:endParaRPr lang="zh-CN" altLang="en-US"/>
          </a:p>
          <a:p>
            <a:pPr lvl="1"/>
            <a:r>
              <a:rPr lang="zh-CN" altLang="en-US"/>
              <a:t>Java的引用类型数据包括对象（object）、数组（array）、接口（interface）。当参数是引用类型时，“传值”传递的是变量的引用（reference）而不是变量所引用的实体（entity）。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如果改变参数变量所引用的实体，就会导致原变量的实体发生同样的变化，因为，两个引用型变量如果具有同样的引用（reference），就会用同样的实体（entity）。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关键字this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静态方法（static method）中不可以使用this</a:t>
            </a:r>
            <a:endParaRPr lang="zh-CN" altLang="en-US"/>
          </a:p>
          <a:p>
            <a:r>
              <a:rPr lang="zh-CN" altLang="en-US"/>
              <a:t>使用this区分成员变量和局部变量</a:t>
            </a:r>
            <a:endParaRPr lang="zh-CN" altLang="en-US"/>
          </a:p>
          <a:p>
            <a:r>
              <a:rPr lang="zh-CN" altLang="en-US"/>
              <a:t>如果局部变量的名字与成员变量的名字相同，则成员变量被隐藏，即这个成员变量在这个方法内暂时失效。</a:t>
            </a:r>
            <a:endParaRPr lang="zh-CN" altLang="en-US"/>
          </a:p>
          <a:p>
            <a:r>
              <a:rPr lang="zh-CN" altLang="en-US"/>
              <a:t>这时，如果想在该方法内使用成员变量，成员变量前面的“this.”就不可以省略。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451100" y="3862070"/>
            <a:ext cx="5101590" cy="255333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p>
            <a:pPr fontAlgn="auto"/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class 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Triangle</a:t>
            </a:r>
            <a:endParaRPr lang="zh-CN" altLang="en-US" sz="1600" strike="noStrike" noProof="1" dirty="0"/>
          </a:p>
          <a:p>
            <a:pPr fontAlgn="auto"/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{  </a:t>
            </a:r>
            <a:endParaRPr lang="en-US" altLang="zh-CN" sz="1600" strike="noStrike" noProof="1" dirty="0"/>
          </a:p>
          <a:p>
            <a:pPr fontAlgn="auto"/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         float </a:t>
            </a:r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sideA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, sideB, </a:t>
            </a:r>
            <a:r>
              <a:rPr lang="en-US" altLang="zh-CN" sz="1600" strike="noStrike" noProof="1" dirty="0" err="1" smtClean="0">
                <a:latin typeface="+mn-lt"/>
                <a:ea typeface="+mn-ea"/>
                <a:cs typeface="+mn-cs"/>
              </a:rPr>
              <a:t>sideC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, </a:t>
            </a:r>
            <a:r>
              <a:rPr lang="en-US" altLang="zh-CN" sz="1600" strike="noStrike" noProof="1" dirty="0" err="1" smtClean="0">
                <a:latin typeface="+mn-lt"/>
                <a:ea typeface="+mn-ea"/>
                <a:cs typeface="+mn-cs"/>
              </a:rPr>
              <a:t>lengthSum</a:t>
            </a:r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;</a:t>
            </a:r>
            <a:endParaRPr lang="en-US" altLang="zh-CN" sz="1600" strike="noStrike" noProof="1" dirty="0"/>
          </a:p>
          <a:p>
            <a:pPr fontAlgn="auto"/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         void </a:t>
            </a:r>
            <a:r>
              <a:rPr lang="en-US" altLang="zh-CN" sz="1600" strike="noStrike" noProof="1" dirty="0" err="1">
                <a:latin typeface="+mn-lt"/>
                <a:ea typeface="+mn-ea"/>
                <a:cs typeface="+mn-cs"/>
              </a:rPr>
              <a:t>setSide</a:t>
            </a:r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(float sideA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, float </a:t>
            </a:r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sideB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, float </a:t>
            </a:r>
            <a:r>
              <a:rPr lang="en-US" altLang="zh-CN" sz="1600" strike="noStrike" noProof="1" dirty="0" err="1">
                <a:latin typeface="+mn-lt"/>
                <a:ea typeface="+mn-ea"/>
                <a:cs typeface="+mn-cs"/>
              </a:rPr>
              <a:t>sideC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)</a:t>
            </a:r>
            <a:endParaRPr lang="en-US" altLang="zh-CN" sz="1600" strike="noStrike" noProof="1" dirty="0" smtClean="0"/>
          </a:p>
          <a:p>
            <a:pPr fontAlgn="auto"/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         {</a:t>
            </a:r>
            <a:endParaRPr lang="en-US" altLang="zh-CN" sz="1600" strike="noStrike" noProof="1" dirty="0" smtClean="0"/>
          </a:p>
          <a:p>
            <a:pPr fontAlgn="auto"/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	</a:t>
            </a:r>
            <a:r>
              <a:rPr lang="en-US" altLang="zh-CN" sz="1600" strike="noStrike" noProof="1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this.</a:t>
            </a:r>
            <a:r>
              <a:rPr lang="en-US" altLang="zh-CN" sz="1600" strike="noStrike" noProof="1" dirty="0" err="1" smtClean="0">
                <a:latin typeface="+mn-lt"/>
                <a:ea typeface="+mn-ea"/>
                <a:cs typeface="+mn-cs"/>
              </a:rPr>
              <a:t>sideA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=sideA</a:t>
            </a:r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;  </a:t>
            </a:r>
            <a:endParaRPr lang="en-US" altLang="zh-CN" sz="1600" strike="noStrike" noProof="1" dirty="0"/>
          </a:p>
          <a:p>
            <a:pPr fontAlgn="auto"/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	</a:t>
            </a:r>
            <a:r>
              <a:rPr lang="en-US" altLang="zh-CN" sz="1600" strike="noStrike" noProof="1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this.</a:t>
            </a:r>
            <a:r>
              <a:rPr lang="en-US" altLang="zh-CN" sz="1600" strike="noStrike" noProof="1" dirty="0" err="1" smtClean="0">
                <a:latin typeface="+mn-lt"/>
                <a:ea typeface="+mn-ea"/>
                <a:cs typeface="+mn-cs"/>
              </a:rPr>
              <a:t>sideB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=sideB</a:t>
            </a:r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;</a:t>
            </a:r>
            <a:endParaRPr lang="en-US" altLang="zh-CN" sz="1600" strike="noStrike" noProof="1" dirty="0"/>
          </a:p>
          <a:p>
            <a:pPr fontAlgn="auto"/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	</a:t>
            </a:r>
            <a:r>
              <a:rPr lang="en-US" altLang="zh-CN" sz="1600" strike="noStrike" noProof="1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this.</a:t>
            </a:r>
            <a:r>
              <a:rPr lang="en-US" altLang="zh-CN" sz="1600" strike="noStrike" noProof="1" dirty="0" err="1" smtClean="0">
                <a:latin typeface="+mn-lt"/>
                <a:ea typeface="+mn-ea"/>
                <a:cs typeface="+mn-cs"/>
              </a:rPr>
              <a:t>sideC</a:t>
            </a:r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=</a:t>
            </a:r>
            <a:r>
              <a:rPr lang="en-US" altLang="zh-CN" sz="1600" strike="noStrike" noProof="1" dirty="0" err="1" smtClean="0">
                <a:latin typeface="+mn-lt"/>
                <a:ea typeface="+mn-ea"/>
                <a:cs typeface="+mn-cs"/>
              </a:rPr>
              <a:t>sideC</a:t>
            </a:r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;</a:t>
            </a:r>
            <a:endParaRPr lang="en-US" altLang="zh-CN" sz="1600" strike="noStrike" noProof="1" dirty="0"/>
          </a:p>
          <a:p>
            <a:pPr fontAlgn="auto"/>
            <a:r>
              <a:rPr lang="en-US" altLang="zh-CN" sz="1600" strike="noStrike" noProof="1" dirty="0" smtClean="0">
                <a:latin typeface="+mn-lt"/>
                <a:ea typeface="+mn-ea"/>
                <a:cs typeface="+mn-cs"/>
              </a:rPr>
              <a:t>          }</a:t>
            </a:r>
            <a:endParaRPr lang="en-US" altLang="zh-CN" sz="1600" strike="noStrike" noProof="1" dirty="0"/>
          </a:p>
          <a:p>
            <a:pPr fontAlgn="auto"/>
            <a:r>
              <a:rPr lang="en-US" altLang="zh-CN" sz="1600" strike="noStrike" noProof="1" dirty="0">
                <a:latin typeface="+mn-lt"/>
                <a:ea typeface="+mn-ea"/>
                <a:cs typeface="+mn-cs"/>
              </a:rPr>
              <a:t>}</a:t>
            </a:r>
            <a:endParaRPr lang="en-US" altLang="zh-CN" sz="1600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课程安排（MOOC）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上课时间：</a:t>
            </a:r>
            <a:endParaRPr lang="zh-CN" altLang="en-US"/>
          </a:p>
          <a:p>
            <a:pPr lvl="1"/>
            <a:r>
              <a:rPr lang="zh-CN" altLang="en-US" sz="2200"/>
              <a:t>理论课：第1、2（选）、6（测）、10（翻转）、14（测）、16（复）</a:t>
            </a:r>
            <a:endParaRPr lang="zh-CN" altLang="en-US" sz="2200"/>
          </a:p>
          <a:p>
            <a:pPr lvl="1"/>
            <a:r>
              <a:rPr lang="zh-CN" altLang="en-US" sz="2200"/>
              <a:t>实验课：第1-17周（几乎每次点名）</a:t>
            </a:r>
            <a:endParaRPr lang="zh-CN" altLang="en-US" sz="2200"/>
          </a:p>
          <a:p>
            <a:endParaRPr lang="zh-CN" altLang="en-US"/>
          </a:p>
          <a:p>
            <a:r>
              <a:rPr lang="zh-CN" altLang="en-US"/>
              <a:t>成绩构成</a:t>
            </a:r>
            <a:endParaRPr lang="zh-CN" altLang="en-US"/>
          </a:p>
          <a:p>
            <a:pPr lvl="1"/>
            <a:r>
              <a:rPr lang="zh-CN" altLang="en-US"/>
              <a:t>课程实验：4次实验，7%*4=28%</a:t>
            </a:r>
            <a:endParaRPr lang="zh-CN" altLang="en-US"/>
          </a:p>
          <a:p>
            <a:pPr lvl="1"/>
            <a:r>
              <a:rPr lang="zh-CN" altLang="en-US"/>
              <a:t>课堂互动：2%</a:t>
            </a:r>
            <a:endParaRPr lang="zh-CN" altLang="en-US"/>
          </a:p>
          <a:p>
            <a:pPr lvl="1"/>
            <a:r>
              <a:rPr lang="zh-CN" altLang="en-US"/>
              <a:t>课程大作业：5次迭代，2%*5=10%，现场检查为主</a:t>
            </a:r>
            <a:endParaRPr lang="zh-CN" altLang="en-US"/>
          </a:p>
          <a:p>
            <a:pPr lvl="1"/>
            <a:r>
              <a:rPr lang="zh-CN" altLang="en-US"/>
              <a:t>两次随堂测试，5%*2=10%</a:t>
            </a:r>
            <a:endParaRPr lang="zh-CN" altLang="en-US"/>
          </a:p>
          <a:p>
            <a:pPr lvl="2"/>
            <a:r>
              <a:rPr lang="zh-CN" altLang="en-US"/>
              <a:t>第6周：Java的基础语法（数据类型、类和对象、字符串、泛型与集合）</a:t>
            </a:r>
            <a:endParaRPr lang="zh-CN" altLang="en-US"/>
          </a:p>
          <a:p>
            <a:pPr lvl="2"/>
            <a:r>
              <a:rPr lang="zh-CN" altLang="en-US"/>
              <a:t>第14周：Java的进阶语法（异常、IO、GUI、线程、网络）</a:t>
            </a:r>
            <a:endParaRPr lang="zh-CN" altLang="en-US"/>
          </a:p>
          <a:p>
            <a:pPr lvl="1"/>
            <a:r>
              <a:rPr lang="zh-CN" altLang="en-US"/>
              <a:t>线上期末考试，10%</a:t>
            </a:r>
            <a:endParaRPr lang="zh-CN" altLang="en-US"/>
          </a:p>
          <a:p>
            <a:pPr lvl="1"/>
            <a:r>
              <a:rPr lang="zh-CN" altLang="en-US"/>
              <a:t>线下期末考试，40%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import语句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避免类名混淆</a:t>
            </a:r>
            <a:endParaRPr lang="zh-CN" altLang="en-US"/>
          </a:p>
          <a:p>
            <a:r>
              <a:rPr lang="zh-CN" altLang="en-US"/>
              <a:t>Java运行环境总是先到程序所在的目录中寻找程序所使用的类，然后加载到内存</a:t>
            </a:r>
            <a:endParaRPr lang="zh-CN" altLang="en-US"/>
          </a:p>
          <a:p>
            <a:pPr lvl="1"/>
            <a:r>
              <a:rPr lang="zh-CN" altLang="en-US"/>
              <a:t>如果在当前目录中寻找到了要加载的类，那么程序就不会再加载import语句引入的同名类</a:t>
            </a:r>
            <a:endParaRPr lang="zh-CN" altLang="en-US"/>
          </a:p>
          <a:p>
            <a:pPr lvl="1"/>
            <a:r>
              <a:rPr lang="zh-CN" altLang="en-US"/>
              <a:t>如果在当前目录没有发现所需要的类，就到import语句所指的包中查找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访问权限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12203" y="5169218"/>
            <a:ext cx="1219200" cy="298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p>
            <a:pPr fontAlgn="auto"/>
            <a:r>
              <a:rPr lang="zh-CN" altLang="en-US" sz="1350" b="1" noProof="1" dirty="0" smtClean="0">
                <a:latin typeface="+mn-lt"/>
                <a:ea typeface="+mn-ea"/>
                <a:cs typeface="+mn-cs"/>
              </a:rPr>
              <a:t>访问权限总结</a:t>
            </a:r>
            <a:endParaRPr lang="zh-CN" altLang="en-US" sz="1350" b="1" noProof="1" dirty="0"/>
          </a:p>
        </p:txBody>
      </p:sp>
      <p:pic>
        <p:nvPicPr>
          <p:cNvPr id="26629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48778" y="2846705"/>
            <a:ext cx="6122870" cy="1836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0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90203" y="1929130"/>
            <a:ext cx="3499941" cy="79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 rot="3099491">
            <a:off x="2857818" y="509397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/>
            <a:r>
              <a:rPr lang="zh-CN" altLang="en-US" sz="1600" noProof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内部没有限制</a:t>
            </a:r>
            <a:endParaRPr lang="zh-CN" altLang="en-US" sz="1600" noProof="1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 rot="3099491">
            <a:off x="4026059" y="5014119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/>
            <a:r>
              <a:rPr lang="zh-CN" altLang="en-US" sz="1600" noProof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默认在同一包里</a:t>
            </a:r>
            <a:endParaRPr lang="zh-CN" altLang="en-US" sz="1600" noProof="1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 rot="3099491">
            <a:off x="5207953" y="5118418"/>
            <a:ext cx="18021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/>
            <a:r>
              <a:rPr lang="en-US" altLang="zh-CN" sz="1600" noProof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zh-CN" altLang="en-US" sz="1600" noProof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为了继承</a:t>
            </a:r>
            <a:endParaRPr lang="zh-CN" altLang="en-US" sz="1600" noProof="1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一个类可以把对象作为自己的成员变量</a:t>
            </a:r>
            <a:r>
              <a:rPr lang="zh-CN" altLang="en-US"/>
              <a:t>，如果用这样的类创建对象，那么该对象中就会有其它对象，也就是说该对象将其他对象作为自己的组成部分（这就是人们常说的Has-A），或者说该对象是由几个对象组合而成。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优先使用组合而不是继承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里氏替代原则：不允许继承的例外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课程特色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强调主动自学和动手能力</a:t>
            </a:r>
            <a:endParaRPr lang="zh-CN" altLang="en-US"/>
          </a:p>
          <a:p>
            <a:pPr lvl="1"/>
            <a:r>
              <a:rPr lang="zh-CN" altLang="en-US"/>
              <a:t>自学能力得有一定基础</a:t>
            </a:r>
            <a:endParaRPr lang="zh-CN" altLang="en-US"/>
          </a:p>
          <a:p>
            <a:r>
              <a:rPr lang="zh-CN" altLang="en-US"/>
              <a:t>学习过程编程任务较多，学分“性价比”不高</a:t>
            </a:r>
            <a:endParaRPr lang="zh-CN" altLang="en-US"/>
          </a:p>
          <a:p>
            <a:r>
              <a:rPr lang="zh-CN" altLang="en-US"/>
              <a:t>学习结果容易两级分化</a:t>
            </a:r>
            <a:endParaRPr lang="zh-CN" altLang="en-US"/>
          </a:p>
          <a:p>
            <a:r>
              <a:rPr lang="zh-CN" altLang="en-US"/>
              <a:t>提供实验室实习机会，做（项目）中学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一个简单的小问题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汉诺塔（Hanoi Tower）问题：有三根柱子，在一根柱子上从下往上按照大小顺序叠放n片圆盘。现要把圆盘从下面开始按大小顺序重新摆放在另一根柱子上。并且规定，任何时候，在小圆盘上都不能放大圆盘，且在三根柱子之间一次只能移动一个圆盘。</a:t>
            </a:r>
            <a:endParaRPr lang="zh-CN" altLang="en-US" sz="1800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zh-CN" altLang="en-US" sz="18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请设计一个程序，输入参数n，输出圆盘的移动次序。例如，</a:t>
            </a:r>
            <a:endParaRPr lang="zh-CN" altLang="en-US" sz="1800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1"/>
            <a:r>
              <a:rPr lang="zh-CN" altLang="en-US" sz="15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当n=1时，输出 a-&gt;c</a:t>
            </a:r>
            <a:endParaRPr lang="zh-CN" altLang="en-US" sz="1500" strike="noStrike" spc="150" baseline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zh-CN" altLang="en-US" sz="15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当n=2时，输出 a-&gt;b    a-&gt;c    b-&gt;c</a:t>
            </a:r>
            <a:endParaRPr lang="zh-CN" altLang="en-US" sz="1500" strike="noStrike" spc="150" baseline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zh-CN" altLang="en-US" sz="15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当n=3时，输出 a-&gt;c    a-&gt;b    c-&gt;b    a-&gt;c    b-&gt;a    b-&gt;c    a-&gt;c</a:t>
            </a:r>
            <a:endParaRPr lang="zh-CN" altLang="en-US" sz="1500" strike="noStrike" spc="150" baseline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trike="noStrike" spc="150" baseline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zh-CN" altLang="en-US" strike="noStrike" spc="150" baseline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400175" y="3927475"/>
            <a:ext cx="6708775" cy="23812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0" h="2160">
                <a:moveTo>
                  <a:pt x="0" y="0"/>
                </a:moveTo>
                <a:lnTo>
                  <a:pt x="4320" y="0"/>
                </a:lnTo>
                <a:lnTo>
                  <a:pt x="4320" y="2160"/>
                </a:lnTo>
                <a:lnTo>
                  <a:pt x="0" y="216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一个复杂些的问题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二叉树及其遍历问题：二叉树是一棵树、每个节点最多只有2个子节点，如单独一个节点是一棵二叉树；一个节点和最多左右两棵子二叉树也构成一棵二叉树。已知BinaryTree是一个二叉树的类，你将如何声明、实现该类，如何实现二叉树的前序遍历？（根左右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对右图，输出1 2 4 8 5 3 6 9 10 7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147820" y="2905760"/>
            <a:ext cx="4542790" cy="32550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0" h="6960">
                <a:moveTo>
                  <a:pt x="0" y="0"/>
                </a:moveTo>
                <a:lnTo>
                  <a:pt x="5040" y="0"/>
                </a:lnTo>
                <a:lnTo>
                  <a:pt x="504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前面2个问题反映出来的问题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编程思想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面向过程与面向对象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运行效率与</a:t>
            </a:r>
            <a:r>
              <a:rPr lang="zh-CN" altLang="en-US"/>
              <a:t>编程效率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简史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1994/95，SUN，Java面世，奠定市场地位</a:t>
            </a:r>
            <a:endParaRPr lang="zh-CN" altLang="en-US"/>
          </a:p>
          <a:p>
            <a:pPr lvl="1"/>
            <a:r>
              <a:rPr lang="en-US" altLang="zh-CN" sz="1800"/>
              <a:t>Write Once Run Anywhere, WORA</a:t>
            </a:r>
            <a:endParaRPr lang="en-US" altLang="zh-CN" sz="1800"/>
          </a:p>
          <a:p>
            <a:pPr lvl="1"/>
            <a:r>
              <a:rPr lang="en-US" altLang="zh-CN" sz="1800"/>
              <a:t>Java Virtual Machine, JVM</a:t>
            </a:r>
            <a:endParaRPr lang="zh-CN" altLang="en-US"/>
          </a:p>
          <a:p>
            <a:r>
              <a:rPr lang="zh-CN" altLang="en-US"/>
              <a:t>2009，Oracle收购</a:t>
            </a:r>
            <a:endParaRPr lang="zh-CN" altLang="en-US"/>
          </a:p>
          <a:p>
            <a:pPr lvl="1"/>
            <a:r>
              <a:rPr lang="zh-CN" altLang="en-US"/>
              <a:t>收费与开源</a:t>
            </a:r>
            <a:endParaRPr lang="zh-CN" altLang="en-US"/>
          </a:p>
          <a:p>
            <a:pPr lvl="1"/>
            <a:r>
              <a:rPr lang="zh-CN" altLang="en-US"/>
              <a:t>https://www.oracle.com/cn/java/technologies/downloads/</a:t>
            </a:r>
            <a:endParaRPr lang="zh-CN" altLang="en-US"/>
          </a:p>
          <a:p>
            <a:pPr lvl="0"/>
            <a:r>
              <a:rPr lang="en-US" altLang="zh-CN"/>
              <a:t>2016, </a:t>
            </a:r>
            <a:r>
              <a:rPr lang="zh-CN" altLang="en-US"/>
              <a:t>阿里的</a:t>
            </a:r>
            <a:r>
              <a:rPr lang="en-US" altLang="zh-CN"/>
              <a:t>Java</a:t>
            </a:r>
            <a:r>
              <a:rPr lang="zh-CN" altLang="en-US"/>
              <a:t>开发手册</a:t>
            </a:r>
            <a:endParaRPr lang="zh-CN" altLang="en-US"/>
          </a:p>
          <a:p>
            <a:pPr lvl="1"/>
            <a:r>
              <a:rPr lang="zh-CN" altLang="en-US"/>
              <a:t>最新是</a:t>
            </a:r>
            <a:r>
              <a:rPr lang="en-US" altLang="zh-CN"/>
              <a:t>2022</a:t>
            </a:r>
            <a:r>
              <a:rPr lang="zh-CN" altLang="en-US"/>
              <a:t>年的黄山版</a:t>
            </a:r>
            <a:endParaRPr lang="zh-CN" altLang="en-US"/>
          </a:p>
          <a:p>
            <a:pPr lvl="1"/>
            <a:r>
              <a:rPr lang="en-US" altLang="zh-CN"/>
              <a:t>IDE</a:t>
            </a:r>
            <a:r>
              <a:rPr lang="zh-CN" altLang="en-US"/>
              <a:t>插件</a:t>
            </a:r>
            <a:r>
              <a:rPr lang="en-US" altLang="zh-CN" b="1">
                <a:solidFill>
                  <a:srgbClr val="FF0000"/>
                </a:solidFill>
              </a:rPr>
              <a:t>P3C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IDEA&amp;Eclipse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 b="1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https://github.com/alibaba/p3c，几近停更</a:t>
            </a:r>
            <a:endParaRPr lang="zh-CN" altLang="en-US"/>
          </a:p>
          <a:p>
            <a:pPr lvl="2"/>
            <a:r>
              <a:rPr lang="en-US" altLang="zh-CN"/>
              <a:t>IDEA</a:t>
            </a:r>
            <a:r>
              <a:rPr lang="zh-CN" altLang="en-US"/>
              <a:t>上的Alibaba Java Coding Guidelines​(XenoAmess TPM)​</a:t>
            </a:r>
            <a:endParaRPr lang="zh-CN" altLang="en-US"/>
          </a:p>
          <a:p>
            <a:pPr lvl="0"/>
            <a:r>
              <a:rPr lang="en-US" altLang="zh-CN" sz="1800"/>
              <a:t>AI</a:t>
            </a:r>
            <a:r>
              <a:rPr lang="zh-CN" altLang="en-US" sz="1800"/>
              <a:t>编程的冲击</a:t>
            </a:r>
            <a:endParaRPr lang="zh-CN" altLang="en-US" sz="1800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2707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674360" y="3878580"/>
          <a:ext cx="2187416" cy="693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197735" imgH="696595" progId="Package">
                  <p:embed/>
                </p:oleObj>
              </mc:Choice>
              <mc:Fallback>
                <p:oleObj name="" r:id="rId2" imgW="2197735" imgH="696595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4360" y="3878580"/>
                        <a:ext cx="2187416" cy="6938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Java的IDE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InteliJ IDEA</a:t>
            </a:r>
            <a:endParaRPr lang="zh-CN" altLang="en-US"/>
          </a:p>
          <a:p>
            <a:pPr lvl="1"/>
            <a:r>
              <a:rPr lang="zh-CN" altLang="en-US" sz="2800">
                <a:sym typeface="+mn-ea"/>
              </a:rPr>
              <a:t>https://www.jetbrains.com.cn/idea/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建议完成内置的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学习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IDE</a:t>
            </a:r>
            <a:r>
              <a:rPr lang="zh-CN" altLang="en-US">
                <a:sym typeface="+mn-ea"/>
              </a:rPr>
              <a:t>功能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课程</a:t>
            </a:r>
            <a:endParaRPr lang="zh-CN" altLang="en-US"/>
          </a:p>
          <a:p>
            <a:r>
              <a:rPr lang="zh-CN" altLang="en-US"/>
              <a:t>Eclipse</a:t>
            </a:r>
            <a:endParaRPr lang="zh-CN" altLang="en-US"/>
          </a:p>
          <a:p>
            <a:pPr lvl="1"/>
            <a:r>
              <a:rPr lang="zh-CN" altLang="en-US"/>
              <a:t>https://www.eclipse.org/downloads/</a:t>
            </a:r>
            <a:endParaRPr lang="zh-CN" altLang="en-US"/>
          </a:p>
          <a:p>
            <a:r>
              <a:rPr lang="zh-CN" altLang="en-US"/>
              <a:t>MyEclipse</a:t>
            </a:r>
            <a:endParaRPr lang="zh-CN" altLang="en-US"/>
          </a:p>
          <a:p>
            <a:pPr lvl="1"/>
            <a:r>
              <a:rPr lang="zh-CN" altLang="en-US"/>
              <a:t>https://www.myeclipsecn.com/download/</a:t>
            </a:r>
            <a:endParaRPr lang="zh-CN" altLang="en-US"/>
          </a:p>
          <a:p>
            <a:r>
              <a:rPr lang="zh-CN" altLang="en-US"/>
              <a:t>NetBeans</a:t>
            </a:r>
            <a:endParaRPr lang="zh-CN" altLang="en-US"/>
          </a:p>
          <a:p>
            <a:pPr lvl="1"/>
            <a:r>
              <a:rPr lang="zh-CN" altLang="en-US"/>
              <a:t>https://netbeans.apache.org/front/main/download/nb22/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VALUE" val="381*7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2062_1*d*2"/>
  <p:tag name="KSO_WM_TEMPLATE_CATEGORY" val="diagram"/>
  <p:tag name="KSO_WM_TEMPLATE_INDEX" val="20212062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5df947db65a54fa2bd2f68b103dba8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9fd7340f8c2c4ac1ac7ae961b796f17d"/>
  <p:tag name="KSO_WM_UNIT_SUPPORT_UNIT_TYPE" val="[&quot;d&quot;,&quot;α&quot;,&quot;β&quot;]"/>
  <p:tag name="KSO_WM_TEMPLATE_ASSEMBLE_XID" val="639af9840c9383becde695b3"/>
  <p:tag name="KSO_WM_TEMPLATE_ASSEMBLE_GROUPID" val="639af9840c9383becde695b3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VALUE" val="1227*8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894_1*d*2"/>
  <p:tag name="KSO_WM_TEMPLATE_CATEGORY" val="diagram"/>
  <p:tag name="KSO_WM_TEMPLATE_INDEX" val="20211894"/>
  <p:tag name="KSO_WM_UNIT_LAYERLEVEL" val="1"/>
  <p:tag name="KSO_WM_TAG_VERSION" val="1.0"/>
  <p:tag name="KSO_WM_BEAUTIFY_FLAG" val=""/>
  <p:tag name="KSO_WM_CHIP_GROUPID" val="5e7310da9a230a26b9e88a19"/>
  <p:tag name="KSO_WM_CHIP_XID" val="5e7310da9a230a26b9e88a1a"/>
  <p:tag name="KSO_WM_UNIT_DEC_AREA_ID" val="f660cbf568d641088e9d414a19e3d4a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f27fa2c39a964856a48d0441fdc5f26a"/>
  <p:tag name="KSO_WM_UNIT_SUPPORT_UNIT_TYPE" val="[&quot;d&quot;]"/>
  <p:tag name="KSO_WM_TEMPLATE_ASSEMBLE_XID" val="60656f114054ed1e2fb802df"/>
  <p:tag name="KSO_WM_TEMPLATE_ASSEMBLE_GROUPID" val="60656f114054ed1e2fb802df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MmJjNjQ4Nzg3M2YyZjZkNGVhYWUxNjZmMjIyOWVhMG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6135,&quot;width&quot;:5940}"/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2398.2913385826773,&quot;width&quot;:10205.858267716536}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6348</Words>
  <Application>WPS 演示</Application>
  <PresentationFormat>宽屏</PresentationFormat>
  <Paragraphs>382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Arial Unicode MS</vt:lpstr>
      <vt:lpstr>Consolas</vt:lpstr>
      <vt:lpstr>黑体</vt:lpstr>
      <vt:lpstr>Consolas</vt:lpstr>
      <vt:lpstr>WPS</vt:lpstr>
      <vt:lpstr>Package</vt:lpstr>
      <vt:lpstr>Java程序设计</vt:lpstr>
      <vt:lpstr>建个微信群</vt:lpstr>
      <vt:lpstr>课程安排（MOOC）</vt:lpstr>
      <vt:lpstr>课程特色</vt:lpstr>
      <vt:lpstr>一个简单的小问题</vt:lpstr>
      <vt:lpstr>一个复杂些的问题</vt:lpstr>
      <vt:lpstr>前面2个问题反映出来的问题</vt:lpstr>
      <vt:lpstr>Java简史</vt:lpstr>
      <vt:lpstr>Java的IDE</vt:lpstr>
      <vt:lpstr>关于JVM,JRE,JDK的区别与联系</vt:lpstr>
      <vt:lpstr>Java的编译和运行</vt:lpstr>
      <vt:lpstr>课程内容</vt:lpstr>
      <vt:lpstr>Java的核心API</vt:lpstr>
      <vt:lpstr>基本数据类型</vt:lpstr>
      <vt:lpstr>基本数据类型</vt:lpstr>
      <vt:lpstr>基本数据类型</vt:lpstr>
      <vt:lpstr>基本数据类型</vt:lpstr>
      <vt:lpstr>基本数据类型转换</vt:lpstr>
      <vt:lpstr>数据的输入和输出</vt:lpstr>
      <vt:lpstr>数据的输入和输出</vt:lpstr>
      <vt:lpstr>数组</vt:lpstr>
      <vt:lpstr>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Hawk Cai</dc:creator>
  <cp:lastModifiedBy>蔡树彬</cp:lastModifiedBy>
  <cp:revision>33</cp:revision>
  <dcterms:created xsi:type="dcterms:W3CDTF">2023-08-09T12:44:00Z</dcterms:created>
  <dcterms:modified xsi:type="dcterms:W3CDTF">2024-09-02T19:28:08Z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