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5"/>
  </p:notesMasterIdLst>
  <p:sldIdLst>
    <p:sldId id="256" r:id="rId3"/>
    <p:sldId id="257" r:id="rId4"/>
    <p:sldId id="258" r:id="rId5"/>
    <p:sldId id="313" r:id="rId6"/>
    <p:sldId id="312" r:id="rId7"/>
    <p:sldId id="315" r:id="rId8"/>
    <p:sldId id="314" r:id="rId9"/>
    <p:sldId id="320" r:id="rId10"/>
    <p:sldId id="321" r:id="rId11"/>
    <p:sldId id="322" r:id="rId12"/>
    <p:sldId id="323" r:id="rId13"/>
    <p:sldId id="324" r:id="rId14"/>
    <p:sldId id="329" r:id="rId15"/>
    <p:sldId id="325" r:id="rId16"/>
    <p:sldId id="326" r:id="rId17"/>
    <p:sldId id="327" r:id="rId18"/>
    <p:sldId id="328" r:id="rId19"/>
    <p:sldId id="332" r:id="rId20"/>
    <p:sldId id="330" r:id="rId21"/>
    <p:sldId id="333" r:id="rId22"/>
    <p:sldId id="259" r:id="rId23"/>
    <p:sldId id="334" r:id="rId24"/>
    <p:sldId id="335" r:id="rId25"/>
    <p:sldId id="337" r:id="rId26"/>
    <p:sldId id="336" r:id="rId27"/>
    <p:sldId id="338" r:id="rId28"/>
    <p:sldId id="339" r:id="rId29"/>
    <p:sldId id="340" r:id="rId30"/>
    <p:sldId id="342" r:id="rId31"/>
    <p:sldId id="341" r:id="rId32"/>
    <p:sldId id="343" r:id="rId33"/>
    <p:sldId id="344" r:id="rId34"/>
    <p:sldId id="345" r:id="rId35"/>
    <p:sldId id="346" r:id="rId36"/>
    <p:sldId id="347" r:id="rId37"/>
    <p:sldId id="348" r:id="rId38"/>
    <p:sldId id="260" r:id="rId39"/>
    <p:sldId id="379" r:id="rId40"/>
    <p:sldId id="380" r:id="rId41"/>
    <p:sldId id="381" r:id="rId42"/>
    <p:sldId id="382" r:id="rId43"/>
    <p:sldId id="385" r:id="rId44"/>
    <p:sldId id="384" r:id="rId45"/>
    <p:sldId id="386" r:id="rId46"/>
    <p:sldId id="387" r:id="rId47"/>
    <p:sldId id="413" r:id="rId48"/>
    <p:sldId id="414" r:id="rId49"/>
    <p:sldId id="383" r:id="rId50"/>
    <p:sldId id="261" r:id="rId51"/>
    <p:sldId id="415" r:id="rId52"/>
    <p:sldId id="286" r:id="rId53"/>
    <p:sldId id="416" r:id="rId54"/>
    <p:sldId id="417" r:id="rId55"/>
    <p:sldId id="418" r:id="rId56"/>
    <p:sldId id="419" r:id="rId57"/>
    <p:sldId id="420" r:id="rId58"/>
    <p:sldId id="421" r:id="rId59"/>
    <p:sldId id="422" r:id="rId60"/>
    <p:sldId id="423" r:id="rId61"/>
    <p:sldId id="424" r:id="rId62"/>
    <p:sldId id="425" r:id="rId63"/>
    <p:sldId id="293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蒋增奎" initials="蒋增奎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381" autoAdjust="0"/>
  </p:normalViewPr>
  <p:slideViewPr>
    <p:cSldViewPr snapToGrid="0">
      <p:cViewPr varScale="1">
        <p:scale>
          <a:sx n="63" d="100"/>
          <a:sy n="63" d="100"/>
        </p:scale>
        <p:origin x="7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9" Type="http://schemas.openxmlformats.org/officeDocument/2006/relationships/commentAuthors" Target="commentAuthors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notesMaster" Target="notesMasters/notesMaster1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C828D-E0D9-4317-9E86-6247CB1D56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D2CB3-706F-4D29-87A1-B026BB8F48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9" descr="举着牌子的人物大图 点击还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7060" y="953770"/>
            <a:ext cx="7727315" cy="33191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3909060" y="2369185"/>
            <a:ext cx="5801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软件开发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模式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探讨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41035" y="4491990"/>
            <a:ext cx="3156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蒋增奎  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-1588" y="676275"/>
            <a:ext cx="3481070" cy="583565"/>
            <a:chOff x="-1588" y="676275"/>
            <a:chExt cx="3481070" cy="583565"/>
          </a:xfrm>
        </p:grpSpPr>
        <p:sp>
          <p:nvSpPr>
            <p:cNvPr id="3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Box 61"/>
            <p:cNvSpPr>
              <a:spLocks noChangeArrowheads="1"/>
            </p:cNvSpPr>
            <p:nvPr/>
          </p:nvSpPr>
          <p:spPr bwMode="auto">
            <a:xfrm>
              <a:off x="436562" y="676275"/>
              <a:ext cx="3042920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 wrap="squar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4.</a:t>
              </a:r>
              <a:r>
                <a:rPr lang="zh-CN" altLang="zh-CN"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螺旋开发</a:t>
              </a:r>
              <a:endParaRPr lang="zh-CN" altLang="zh-CN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864360" y="1440180"/>
            <a:ext cx="76168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将瀑布模型和快速原型模型结合起来，强调了其他模型所忽视的风险分析，特别适合于大型复杂的系统。</a:t>
            </a:r>
            <a:endParaRPr lang="zh-CN" altLang="en-US"/>
          </a:p>
          <a:p>
            <a:r>
              <a:rPr lang="zh-CN" altLang="en-US"/>
              <a:t>　　螺旋模型沿着螺线进行若干次迭代，图中的四个象限代表了以下活动：</a:t>
            </a:r>
            <a:endParaRPr lang="zh-CN" altLang="en-US"/>
          </a:p>
          <a:p>
            <a:r>
              <a:rPr lang="zh-CN" altLang="en-US"/>
              <a:t>　　1） 制定计划：确定软件目标，选定实施方案，弄清项目开发的限制条件；</a:t>
            </a:r>
            <a:endParaRPr lang="zh-CN" altLang="en-US"/>
          </a:p>
          <a:p>
            <a:r>
              <a:rPr lang="zh-CN" altLang="en-US"/>
              <a:t>　　2） 风险分析：分析评估所选方案，考虑如何识别和消除风险；</a:t>
            </a:r>
            <a:endParaRPr lang="zh-CN" altLang="en-US"/>
          </a:p>
          <a:p>
            <a:r>
              <a:rPr lang="zh-CN" altLang="en-US"/>
              <a:t>　　3） 实施工程：实施软件开发和验证；</a:t>
            </a:r>
            <a:endParaRPr lang="zh-CN" altLang="en-US"/>
          </a:p>
          <a:p>
            <a:r>
              <a:rPr lang="zh-CN" altLang="en-US"/>
              <a:t>　　4） 客户评估：评价开发工作，提出修正建议，制定下一步计划。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7925" y="3932555"/>
            <a:ext cx="3347720" cy="2767330"/>
          </a:xfrm>
          <a:prstGeom prst="rect">
            <a:avLst/>
          </a:prstGeom>
        </p:spPr>
      </p:pic>
      <p:grpSp>
        <p:nvGrpSpPr>
          <p:cNvPr id="54" name="组合 53"/>
          <p:cNvGrpSpPr/>
          <p:nvPr/>
        </p:nvGrpSpPr>
        <p:grpSpPr>
          <a:xfrm>
            <a:off x="5781675" y="3932555"/>
            <a:ext cx="552450" cy="2399030"/>
            <a:chOff x="9105" y="6193"/>
            <a:chExt cx="870" cy="3778"/>
          </a:xfrm>
        </p:grpSpPr>
        <p:sp>
          <p:nvSpPr>
            <p:cNvPr id="27" name="圆角矩形 26"/>
            <p:cNvSpPr/>
            <p:nvPr/>
          </p:nvSpPr>
          <p:spPr>
            <a:xfrm>
              <a:off x="9105" y="7469"/>
              <a:ext cx="851" cy="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</a:t>
              </a:r>
              <a:endParaRPr lang="en-US" altLang="zh-CN"/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9105" y="6193"/>
              <a:ext cx="871" cy="3778"/>
              <a:chOff x="9105" y="6193"/>
              <a:chExt cx="871" cy="3778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9105" y="6193"/>
                <a:ext cx="871" cy="3778"/>
                <a:chOff x="9105" y="6193"/>
                <a:chExt cx="871" cy="3778"/>
              </a:xfrm>
            </p:grpSpPr>
            <p:sp>
              <p:nvSpPr>
                <p:cNvPr id="24" name="圆角矩形 23"/>
                <p:cNvSpPr/>
                <p:nvPr/>
              </p:nvSpPr>
              <p:spPr>
                <a:xfrm>
                  <a:off x="9105" y="6193"/>
                  <a:ext cx="851" cy="6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A</a:t>
                  </a:r>
                  <a:endParaRPr lang="en-US" altLang="zh-CN"/>
                </a:p>
              </p:txBody>
            </p:sp>
            <p:sp>
              <p:nvSpPr>
                <p:cNvPr id="25" name="圆角矩形 24"/>
                <p:cNvSpPr/>
                <p:nvPr/>
              </p:nvSpPr>
              <p:spPr>
                <a:xfrm>
                  <a:off x="9105" y="6831"/>
                  <a:ext cx="851" cy="6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B</a:t>
                  </a:r>
                  <a:endParaRPr lang="en-US" altLang="zh-CN"/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>
                  <a:off x="9126" y="9333"/>
                  <a:ext cx="851" cy="6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F</a:t>
                  </a:r>
                  <a:endParaRPr lang="en-US" altLang="zh-CN"/>
                </a:p>
              </p:txBody>
            </p:sp>
            <p:sp>
              <p:nvSpPr>
                <p:cNvPr id="28" name="圆角矩形 27"/>
                <p:cNvSpPr/>
                <p:nvPr/>
              </p:nvSpPr>
              <p:spPr>
                <a:xfrm>
                  <a:off x="9126" y="8057"/>
                  <a:ext cx="851" cy="6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D</a:t>
                  </a:r>
                  <a:endParaRPr lang="en-US" altLang="zh-CN"/>
                </a:p>
              </p:txBody>
            </p:sp>
          </p:grpSp>
          <p:sp>
            <p:nvSpPr>
              <p:cNvPr id="29" name="圆角矩形 28"/>
              <p:cNvSpPr/>
              <p:nvPr/>
            </p:nvSpPr>
            <p:spPr>
              <a:xfrm>
                <a:off x="9126" y="8695"/>
                <a:ext cx="851" cy="6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E</a:t>
                </a:r>
                <a:endParaRPr lang="en-US" altLang="zh-CN"/>
              </a:p>
            </p:txBody>
          </p:sp>
        </p:grpSp>
      </p:grpSp>
      <p:sp>
        <p:nvSpPr>
          <p:cNvPr id="30" name="文本框 29"/>
          <p:cNvSpPr txBox="1"/>
          <p:nvPr/>
        </p:nvSpPr>
        <p:spPr>
          <a:xfrm>
            <a:off x="5732145" y="6450330"/>
            <a:ext cx="666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需求</a:t>
            </a:r>
            <a:endParaRPr lang="zh-CN" altLang="zh-CN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6687820" y="6315075"/>
            <a:ext cx="37261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873875" y="6450330"/>
            <a:ext cx="82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螺旋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8140700" y="6450330"/>
            <a:ext cx="82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螺旋</a:t>
            </a:r>
            <a:r>
              <a:rPr lang="en-US" altLang="zh-CN"/>
              <a:t>2</a:t>
            </a:r>
            <a:endParaRPr lang="en-US" altLang="zh-CN"/>
          </a:p>
        </p:txBody>
      </p:sp>
      <p:grpSp>
        <p:nvGrpSpPr>
          <p:cNvPr id="55" name="组合 54"/>
          <p:cNvGrpSpPr/>
          <p:nvPr/>
        </p:nvGrpSpPr>
        <p:grpSpPr>
          <a:xfrm>
            <a:off x="7153910" y="3896360"/>
            <a:ext cx="552450" cy="2399030"/>
            <a:chOff x="9105" y="6193"/>
            <a:chExt cx="870" cy="3778"/>
          </a:xfrm>
        </p:grpSpPr>
        <p:sp>
          <p:nvSpPr>
            <p:cNvPr id="56" name="圆角矩形 55"/>
            <p:cNvSpPr/>
            <p:nvPr/>
          </p:nvSpPr>
          <p:spPr>
            <a:xfrm>
              <a:off x="9105" y="7469"/>
              <a:ext cx="851" cy="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C--</a:t>
              </a:r>
              <a:endParaRPr lang="en-US" altLang="zh-CN"/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9105" y="6193"/>
              <a:ext cx="871" cy="3778"/>
              <a:chOff x="9105" y="6193"/>
              <a:chExt cx="871" cy="3778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9105" y="6193"/>
                <a:ext cx="871" cy="3778"/>
                <a:chOff x="9105" y="6193"/>
                <a:chExt cx="871" cy="3778"/>
              </a:xfrm>
            </p:grpSpPr>
            <p:sp>
              <p:nvSpPr>
                <p:cNvPr id="59" name="圆角矩形 58"/>
                <p:cNvSpPr/>
                <p:nvPr/>
              </p:nvSpPr>
              <p:spPr>
                <a:xfrm>
                  <a:off x="9105" y="6193"/>
                  <a:ext cx="851" cy="6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A--</a:t>
                  </a:r>
                  <a:endParaRPr lang="en-US" altLang="zh-CN"/>
                </a:p>
              </p:txBody>
            </p:sp>
            <p:sp>
              <p:nvSpPr>
                <p:cNvPr id="60" name="圆角矩形 59"/>
                <p:cNvSpPr/>
                <p:nvPr/>
              </p:nvSpPr>
              <p:spPr>
                <a:xfrm>
                  <a:off x="9105" y="6831"/>
                  <a:ext cx="851" cy="6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B--</a:t>
                  </a:r>
                  <a:endParaRPr lang="en-US" altLang="zh-CN"/>
                </a:p>
              </p:txBody>
            </p:sp>
            <p:sp>
              <p:nvSpPr>
                <p:cNvPr id="61" name="圆角矩形 60"/>
                <p:cNvSpPr/>
                <p:nvPr/>
              </p:nvSpPr>
              <p:spPr>
                <a:xfrm>
                  <a:off x="9126" y="9333"/>
                  <a:ext cx="851" cy="6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F--</a:t>
                  </a:r>
                  <a:endParaRPr lang="en-US" altLang="zh-CN"/>
                </a:p>
              </p:txBody>
            </p:sp>
            <p:sp>
              <p:nvSpPr>
                <p:cNvPr id="62" name="圆角矩形 61"/>
                <p:cNvSpPr/>
                <p:nvPr/>
              </p:nvSpPr>
              <p:spPr>
                <a:xfrm>
                  <a:off x="9126" y="8057"/>
                  <a:ext cx="851" cy="6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D--</a:t>
                  </a:r>
                  <a:endParaRPr lang="en-US" altLang="zh-CN"/>
                </a:p>
              </p:txBody>
            </p:sp>
          </p:grpSp>
          <p:sp>
            <p:nvSpPr>
              <p:cNvPr id="63" name="圆角矩形 62"/>
              <p:cNvSpPr/>
              <p:nvPr/>
            </p:nvSpPr>
            <p:spPr>
              <a:xfrm>
                <a:off x="9126" y="8695"/>
                <a:ext cx="851" cy="6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E--</a:t>
                </a:r>
                <a:endParaRPr lang="en-US" altLang="zh-CN"/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8420735" y="3932555"/>
            <a:ext cx="725170" cy="2399030"/>
            <a:chOff x="9105" y="6193"/>
            <a:chExt cx="870" cy="3778"/>
          </a:xfrm>
        </p:grpSpPr>
        <p:sp>
          <p:nvSpPr>
            <p:cNvPr id="65" name="圆角矩形 64"/>
            <p:cNvSpPr/>
            <p:nvPr/>
          </p:nvSpPr>
          <p:spPr>
            <a:xfrm>
              <a:off x="9105" y="7469"/>
              <a:ext cx="851" cy="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C-</a:t>
              </a:r>
              <a:endParaRPr lang="en-US" altLang="zh-CN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9105" y="6193"/>
              <a:ext cx="871" cy="3778"/>
              <a:chOff x="9105" y="6193"/>
              <a:chExt cx="871" cy="3778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9105" y="6193"/>
                <a:ext cx="871" cy="3778"/>
                <a:chOff x="9105" y="6193"/>
                <a:chExt cx="871" cy="3778"/>
              </a:xfrm>
            </p:grpSpPr>
            <p:sp>
              <p:nvSpPr>
                <p:cNvPr id="68" name="圆角矩形 67"/>
                <p:cNvSpPr/>
                <p:nvPr/>
              </p:nvSpPr>
              <p:spPr>
                <a:xfrm>
                  <a:off x="9105" y="6193"/>
                  <a:ext cx="851" cy="6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A-</a:t>
                  </a:r>
                  <a:endParaRPr lang="en-US" altLang="zh-CN"/>
                </a:p>
              </p:txBody>
            </p:sp>
            <p:sp>
              <p:nvSpPr>
                <p:cNvPr id="69" name="圆角矩形 68"/>
                <p:cNvSpPr/>
                <p:nvPr/>
              </p:nvSpPr>
              <p:spPr>
                <a:xfrm>
                  <a:off x="9105" y="6831"/>
                  <a:ext cx="851" cy="6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B-</a:t>
                  </a:r>
                  <a:endParaRPr lang="en-US" altLang="zh-CN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>
                  <a:off x="9126" y="9333"/>
                  <a:ext cx="851" cy="6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F-</a:t>
                  </a:r>
                  <a:endParaRPr lang="en-US" altLang="zh-CN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>
                  <a:off x="9126" y="8057"/>
                  <a:ext cx="851" cy="6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D-</a:t>
                  </a:r>
                  <a:endParaRPr lang="en-US" altLang="zh-CN"/>
                </a:p>
              </p:txBody>
            </p:sp>
          </p:grpSp>
          <p:sp>
            <p:nvSpPr>
              <p:cNvPr id="72" name="圆角矩形 71"/>
              <p:cNvSpPr/>
              <p:nvPr/>
            </p:nvSpPr>
            <p:spPr>
              <a:xfrm>
                <a:off x="9126" y="8695"/>
                <a:ext cx="851" cy="6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E-</a:t>
                </a:r>
                <a:endParaRPr lang="en-US" altLang="zh-CN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9609455" y="3932555"/>
            <a:ext cx="725170" cy="2399030"/>
            <a:chOff x="9105" y="6193"/>
            <a:chExt cx="870" cy="3778"/>
          </a:xfrm>
        </p:grpSpPr>
        <p:sp>
          <p:nvSpPr>
            <p:cNvPr id="74" name="圆角矩形 73"/>
            <p:cNvSpPr/>
            <p:nvPr/>
          </p:nvSpPr>
          <p:spPr>
            <a:xfrm>
              <a:off x="9105" y="7469"/>
              <a:ext cx="851" cy="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</a:t>
              </a:r>
              <a:endParaRPr lang="en-US" altLang="zh-CN"/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9105" y="6193"/>
              <a:ext cx="871" cy="3778"/>
              <a:chOff x="9105" y="6193"/>
              <a:chExt cx="871" cy="3778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9105" y="6193"/>
                <a:ext cx="871" cy="3778"/>
                <a:chOff x="9105" y="6193"/>
                <a:chExt cx="871" cy="3778"/>
              </a:xfrm>
            </p:grpSpPr>
            <p:sp>
              <p:nvSpPr>
                <p:cNvPr id="77" name="圆角矩形 76"/>
                <p:cNvSpPr/>
                <p:nvPr/>
              </p:nvSpPr>
              <p:spPr>
                <a:xfrm>
                  <a:off x="9105" y="6193"/>
                  <a:ext cx="851" cy="6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A</a:t>
                  </a:r>
                  <a:endParaRPr lang="en-US" altLang="zh-CN"/>
                </a:p>
              </p:txBody>
            </p:sp>
            <p:sp>
              <p:nvSpPr>
                <p:cNvPr id="78" name="圆角矩形 77"/>
                <p:cNvSpPr/>
                <p:nvPr/>
              </p:nvSpPr>
              <p:spPr>
                <a:xfrm>
                  <a:off x="9105" y="6831"/>
                  <a:ext cx="851" cy="6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B</a:t>
                  </a:r>
                  <a:endParaRPr lang="en-US" altLang="zh-CN"/>
                </a:p>
              </p:txBody>
            </p:sp>
            <p:sp>
              <p:nvSpPr>
                <p:cNvPr id="79" name="圆角矩形 78"/>
                <p:cNvSpPr/>
                <p:nvPr/>
              </p:nvSpPr>
              <p:spPr>
                <a:xfrm>
                  <a:off x="9126" y="9333"/>
                  <a:ext cx="851" cy="6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F</a:t>
                  </a:r>
                  <a:endParaRPr lang="en-US" altLang="zh-CN"/>
                </a:p>
              </p:txBody>
            </p:sp>
            <p:sp>
              <p:nvSpPr>
                <p:cNvPr id="80" name="圆角矩形 79"/>
                <p:cNvSpPr/>
                <p:nvPr/>
              </p:nvSpPr>
              <p:spPr>
                <a:xfrm>
                  <a:off x="9126" y="8057"/>
                  <a:ext cx="851" cy="6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D</a:t>
                  </a:r>
                  <a:endParaRPr lang="en-US" altLang="zh-CN"/>
                </a:p>
              </p:txBody>
            </p:sp>
          </p:grpSp>
          <p:sp>
            <p:nvSpPr>
              <p:cNvPr id="81" name="圆角矩形 80"/>
              <p:cNvSpPr/>
              <p:nvPr/>
            </p:nvSpPr>
            <p:spPr>
              <a:xfrm>
                <a:off x="9126" y="8695"/>
                <a:ext cx="851" cy="6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E</a:t>
                </a:r>
                <a:endParaRPr lang="en-US" altLang="zh-CN"/>
              </a:p>
            </p:txBody>
          </p:sp>
        </p:grpSp>
      </p:grpSp>
      <p:sp>
        <p:nvSpPr>
          <p:cNvPr id="82" name="文本框 81"/>
          <p:cNvSpPr txBox="1"/>
          <p:nvPr/>
        </p:nvSpPr>
        <p:spPr>
          <a:xfrm>
            <a:off x="9516110" y="6450330"/>
            <a:ext cx="82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螺旋</a:t>
            </a:r>
            <a:r>
              <a:rPr lang="en-US" altLang="zh-CN"/>
              <a:t>n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-1588" y="676275"/>
            <a:ext cx="3481070" cy="583565"/>
            <a:chOff x="-1588" y="676275"/>
            <a:chExt cx="3481070" cy="583565"/>
          </a:xfrm>
        </p:grpSpPr>
        <p:sp>
          <p:nvSpPr>
            <p:cNvPr id="3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Box 61"/>
            <p:cNvSpPr>
              <a:spLocks noChangeArrowheads="1"/>
            </p:cNvSpPr>
            <p:nvPr/>
          </p:nvSpPr>
          <p:spPr bwMode="auto">
            <a:xfrm>
              <a:off x="436562" y="676275"/>
              <a:ext cx="3042920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 wrap="squar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4.</a:t>
              </a:r>
              <a:r>
                <a:rPr lang="zh-CN" altLang="zh-CN"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迭代增量开发</a:t>
              </a:r>
              <a:endParaRPr lang="zh-CN" altLang="zh-CN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95935" y="1551305"/>
            <a:ext cx="4091940" cy="1687830"/>
            <a:chOff x="2332" y="2321"/>
            <a:chExt cx="6444" cy="2658"/>
          </a:xfrm>
        </p:grpSpPr>
        <p:grpSp>
          <p:nvGrpSpPr>
            <p:cNvPr id="7" name="组合 6"/>
            <p:cNvGrpSpPr/>
            <p:nvPr/>
          </p:nvGrpSpPr>
          <p:grpSpPr>
            <a:xfrm>
              <a:off x="2332" y="2321"/>
              <a:ext cx="6372" cy="2658"/>
              <a:chOff x="1298057" y="1895161"/>
              <a:chExt cx="5175310" cy="2978355"/>
            </a:xfrm>
          </p:grpSpPr>
          <p:sp>
            <p:nvSpPr>
              <p:cNvPr id="24" name="对角圆角矩形 23"/>
              <p:cNvSpPr/>
              <p:nvPr/>
            </p:nvSpPr>
            <p:spPr>
              <a:xfrm>
                <a:off x="1513679" y="2251769"/>
                <a:ext cx="4959688" cy="2621747"/>
              </a:xfrm>
              <a:prstGeom prst="round2DiagRect">
                <a:avLst>
                  <a:gd name="adj1" fmla="val 12682"/>
                  <a:gd name="adj2" fmla="val 0"/>
                </a:avLst>
              </a:prstGeom>
              <a:gradFill flip="none" rotWithShape="1">
                <a:gsLst>
                  <a:gs pos="0">
                    <a:srgbClr val="00B0F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 w="190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汉仪大宋简" pitchFamily="49" charset="-122"/>
                  <a:ea typeface="汉仪大宋简" pitchFamily="49" charset="-122"/>
                </a:endParaRPr>
              </a:p>
            </p:txBody>
          </p:sp>
          <p:pic>
            <p:nvPicPr>
              <p:cNvPr id="25" name="Picture 3" descr="C:\TDDOWNLOAD\pencil.png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53171">
                <a:off x="1298057" y="1895161"/>
                <a:ext cx="713217" cy="713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文本框 26"/>
              <p:cNvSpPr txBox="1"/>
              <p:nvPr/>
            </p:nvSpPr>
            <p:spPr>
              <a:xfrm>
                <a:off x="3309788" y="2251666"/>
                <a:ext cx="1585885" cy="894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ctr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zh-CN" altLang="en-US" b="1" dirty="0">
                    <a:solidFill>
                      <a:schemeClr val="bg1"/>
                    </a:solidFill>
                  </a:rPr>
                  <a:t>缺点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2656" y="3489"/>
              <a:ext cx="6120" cy="145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>
                  <a:solidFill>
                    <a:schemeClr val="bg1"/>
                  </a:solidFill>
                  <a:sym typeface="+mn-ea"/>
                </a:rPr>
                <a:t>在项目早期开发可能有所变化 ，需有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  <a:p>
              <a:pPr algn="l"/>
              <a:r>
                <a:rPr lang="zh-CN" altLang="en-US">
                  <a:solidFill>
                    <a:schemeClr val="bg1"/>
                  </a:solidFill>
                  <a:sym typeface="+mn-ea"/>
                </a:rPr>
                <a:t>一个高素质的项目管理者和一个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  <a:p>
              <a:pPr algn="l"/>
              <a:r>
                <a:rPr lang="zh-CN" altLang="en-US">
                  <a:solidFill>
                    <a:schemeClr val="bg1"/>
                  </a:solidFill>
                  <a:sym typeface="+mn-ea"/>
                </a:rPr>
                <a:t>高技术水平的开发团队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841875" y="318135"/>
            <a:ext cx="7167939" cy="5916930"/>
            <a:chOff x="834" y="2321"/>
            <a:chExt cx="10504" cy="9137"/>
          </a:xfrm>
        </p:grpSpPr>
        <p:grpSp>
          <p:nvGrpSpPr>
            <p:cNvPr id="11" name="组合 10"/>
            <p:cNvGrpSpPr/>
            <p:nvPr/>
          </p:nvGrpSpPr>
          <p:grpSpPr>
            <a:xfrm>
              <a:off x="834" y="2321"/>
              <a:ext cx="10504" cy="9137"/>
              <a:chOff x="81684" y="1895161"/>
              <a:chExt cx="8530921" cy="10238757"/>
            </a:xfrm>
          </p:grpSpPr>
          <p:sp>
            <p:nvSpPr>
              <p:cNvPr id="12" name="对角圆角矩形 11"/>
              <p:cNvSpPr/>
              <p:nvPr/>
            </p:nvSpPr>
            <p:spPr>
              <a:xfrm>
                <a:off x="81684" y="2251177"/>
                <a:ext cx="8530921" cy="9882741"/>
              </a:xfrm>
              <a:prstGeom prst="round2DiagRect">
                <a:avLst>
                  <a:gd name="adj1" fmla="val 12682"/>
                  <a:gd name="adj2" fmla="val 0"/>
                </a:avLst>
              </a:prstGeom>
              <a:gradFill flip="none" rotWithShape="1">
                <a:gsLst>
                  <a:gs pos="0">
                    <a:srgbClr val="00B0F0"/>
                  </a:gs>
                  <a:gs pos="100000">
                    <a:schemeClr val="accent5">
                      <a:lumMod val="75000"/>
                    </a:schemeClr>
                  </a:gs>
                </a:gsLst>
                <a:lin ang="2700000" scaled="1"/>
                <a:tileRect/>
              </a:gradFill>
              <a:ln w="190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汉仪大宋简" pitchFamily="49" charset="-122"/>
                  <a:ea typeface="汉仪大宋简" pitchFamily="49" charset="-122"/>
                </a:endParaRPr>
              </a:p>
            </p:txBody>
          </p:sp>
          <p:pic>
            <p:nvPicPr>
              <p:cNvPr id="13" name="Picture 3" descr="C:\TDDOWNLOAD\pencil.png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53171">
                <a:off x="1298057" y="1895161"/>
                <a:ext cx="713217" cy="713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3"/>
              <p:cNvSpPr txBox="1"/>
              <p:nvPr/>
            </p:nvSpPr>
            <p:spPr>
              <a:xfrm>
                <a:off x="3309788" y="2251666"/>
                <a:ext cx="1585885" cy="876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ctr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zh-CN" altLang="zh-CN" b="1" dirty="0">
                    <a:solidFill>
                      <a:schemeClr val="bg1"/>
                    </a:solidFill>
                  </a:rPr>
                  <a:t>优点</a:t>
                </a:r>
                <a:endParaRPr lang="zh-CN" altLang="zh-CN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954" y="4031"/>
              <a:ext cx="10250" cy="555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sym typeface="+mn-ea"/>
                </a:rPr>
                <a:t>螺旋模型由</a:t>
              </a:r>
              <a:r>
                <a:rPr lang="zh-CN" altLang="en-US" b="1">
                  <a:solidFill>
                    <a:srgbClr val="FF0000"/>
                  </a:solidFill>
                  <a:sym typeface="+mn-ea"/>
                </a:rPr>
                <a:t>风险驱动</a:t>
              </a:r>
              <a:r>
                <a:rPr lang="zh-CN" altLang="en-US" sz="1400" b="1">
                  <a:solidFill>
                    <a:schemeClr val="bg1"/>
                  </a:solidFill>
                  <a:sym typeface="+mn-ea"/>
                </a:rPr>
                <a:t>，强调可选方案和约束条件从而支持软件的重用，有助于将软件质量作为特殊目标融入产品开发之中。但是，螺旋模型也有一定的限制条件，具体如下：</a:t>
              </a: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00000"/>
                </a:lnSpc>
              </a:pP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sym typeface="+mn-ea"/>
                </a:rPr>
                <a:t>　　1） 螺旋模型强调风险分析，但要求许多客户接受和相信这种分析，并做出相关反应是不容易的，因此，这种模型往往适应于内部的大规模软件开发。</a:t>
              </a: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00000"/>
                </a:lnSpc>
              </a:pP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sym typeface="+mn-ea"/>
                </a:rPr>
                <a:t>　　2） 如果执行风险分析将大大影响项目的利润，那么进行风险分析毫无意义，因此，螺旋模型只适合于大规模软件项目。</a:t>
              </a: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00000"/>
                </a:lnSpc>
              </a:pP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sym typeface="+mn-ea"/>
                </a:rPr>
                <a:t>　　3） 软件开发人员应该擅长寻找可能的风险，准确地分析风险，否则将会带来更大的风险</a:t>
              </a: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00000"/>
                </a:lnSpc>
              </a:pP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sym typeface="+mn-ea"/>
                </a:rPr>
                <a:t>　　一个阶段首先是确定该阶段的目标，完成这些目标的选择方案及其约束条件，然后从风险角度分析方案的开发策略，努力排除各种潜在的风险，有时需要通过建造原型来完成。如果某些风险不能排除，该方案立即终止，否则启动下一个开发步骤。最后，评价该阶段的结果，并设计下一个阶段。</a:t>
              </a: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95935" y="3753485"/>
            <a:ext cx="4046220" cy="1687830"/>
            <a:chOff x="2332" y="2321"/>
            <a:chExt cx="6372" cy="2658"/>
          </a:xfrm>
        </p:grpSpPr>
        <p:grpSp>
          <p:nvGrpSpPr>
            <p:cNvPr id="17" name="组合 16"/>
            <p:cNvGrpSpPr/>
            <p:nvPr/>
          </p:nvGrpSpPr>
          <p:grpSpPr>
            <a:xfrm>
              <a:off x="2332" y="2321"/>
              <a:ext cx="6372" cy="2658"/>
              <a:chOff x="1298057" y="1895161"/>
              <a:chExt cx="5175310" cy="2978355"/>
            </a:xfrm>
          </p:grpSpPr>
          <p:sp>
            <p:nvSpPr>
              <p:cNvPr id="18" name="对角圆角矩形 17"/>
              <p:cNvSpPr/>
              <p:nvPr/>
            </p:nvSpPr>
            <p:spPr>
              <a:xfrm>
                <a:off x="1513679" y="2251769"/>
                <a:ext cx="4959688" cy="2621747"/>
              </a:xfrm>
              <a:prstGeom prst="round2DiagRect">
                <a:avLst>
                  <a:gd name="adj1" fmla="val 12682"/>
                  <a:gd name="adj2" fmla="val 0"/>
                </a:avLst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>
                      <a:lumMod val="50000"/>
                    </a:schemeClr>
                  </a:gs>
                </a:gsLst>
                <a:lin ang="2700000" scaled="1"/>
                <a:tileRect/>
              </a:gradFill>
              <a:ln w="190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汉仪大宋简" pitchFamily="49" charset="-122"/>
                  <a:ea typeface="汉仪大宋简" pitchFamily="49" charset="-122"/>
                </a:endParaRPr>
              </a:p>
            </p:txBody>
          </p:sp>
          <p:pic>
            <p:nvPicPr>
              <p:cNvPr id="19" name="Picture 3" descr="C:\TDDOWNLOAD\pencil.png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53171">
                <a:off x="1298057" y="1895161"/>
                <a:ext cx="713217" cy="713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文本框 19"/>
              <p:cNvSpPr txBox="1"/>
              <p:nvPr/>
            </p:nvSpPr>
            <p:spPr>
              <a:xfrm>
                <a:off x="3309788" y="2251666"/>
                <a:ext cx="1585885" cy="894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ctr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zh-CN" altLang="en-US" b="1" dirty="0">
                    <a:solidFill>
                      <a:schemeClr val="bg1"/>
                    </a:solidFill>
                  </a:rPr>
                  <a:t>适用范围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2656" y="3489"/>
              <a:ext cx="4968" cy="101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zh-CN">
                  <a:solidFill>
                    <a:schemeClr val="bg1"/>
                  </a:solidFill>
                  <a:sym typeface="+mn-ea"/>
                </a:rPr>
                <a:t>技术风险较大，需求难以确认</a:t>
              </a:r>
              <a:endParaRPr lang="zh-CN" altLang="zh-CN">
                <a:solidFill>
                  <a:schemeClr val="bg1"/>
                </a:solidFill>
                <a:sym typeface="+mn-ea"/>
              </a:endParaRPr>
            </a:p>
            <a:p>
              <a:r>
                <a:rPr lang="zh-CN" altLang="zh-CN">
                  <a:solidFill>
                    <a:schemeClr val="bg1"/>
                  </a:solidFill>
                  <a:sym typeface="+mn-ea"/>
                </a:rPr>
                <a:t>的大型系统</a:t>
              </a:r>
              <a:endParaRPr lang="zh-CN" altLang="zh-CN">
                <a:solidFill>
                  <a:schemeClr val="bg1"/>
                </a:solidFill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-1588" y="676275"/>
            <a:ext cx="3481070" cy="583565"/>
            <a:chOff x="-1588" y="676275"/>
            <a:chExt cx="3481070" cy="583565"/>
          </a:xfrm>
        </p:grpSpPr>
        <p:sp>
          <p:nvSpPr>
            <p:cNvPr id="3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Box 61"/>
            <p:cNvSpPr>
              <a:spLocks noChangeArrowheads="1"/>
            </p:cNvSpPr>
            <p:nvPr/>
          </p:nvSpPr>
          <p:spPr bwMode="auto">
            <a:xfrm>
              <a:off x="436562" y="676275"/>
              <a:ext cx="3042920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 wrap="squar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5.</a:t>
              </a:r>
              <a:r>
                <a:rPr lang="zh-CN" altLang="en-US"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敏捷开发</a:t>
              </a:r>
              <a:endPara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974340" y="1259840"/>
            <a:ext cx="761682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敏捷开发是一种以人为核心、迭代、循序渐进的开发方法。在敏捷开发中，软件项目的构建被切分成多个子项目，各个子项目的成果都经过测试，具备集成和可运行的特征。换言之，就是把一个大项目分为多个相互联系，但也可独立运行的小项目，并分别完成，在此过程中软件一直处于可使用状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敏捷开发小组主要的工作方式可以归纳为：作为一个整体工作； 按短迭代周期工作； 每次迭代交付一些成果，关注业务优先级，检查与调整。</a:t>
            </a:r>
            <a:endParaRPr lang="zh-CN" altLang="en-US"/>
          </a:p>
          <a:p>
            <a:r>
              <a:rPr lang="zh-CN" altLang="en-US"/>
              <a:t>　　</a:t>
            </a:r>
            <a:endParaRPr lang="zh-CN" altLang="en-US"/>
          </a:p>
        </p:txBody>
      </p:sp>
      <p:pic>
        <p:nvPicPr>
          <p:cNvPr id="7" name="图片 6" descr="敏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3970" y="3584575"/>
            <a:ext cx="6357620" cy="2807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 bwMode="auto">
          <a:xfrm>
            <a:off x="-1588" y="676275"/>
            <a:ext cx="2733676" cy="583565"/>
            <a:chOff x="-1588" y="676275"/>
            <a:chExt cx="2733676" cy="583565"/>
          </a:xfrm>
        </p:grpSpPr>
        <p:sp>
          <p:nvSpPr>
            <p:cNvPr id="5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Box 61"/>
            <p:cNvSpPr>
              <a:spLocks noChangeArrowheads="1"/>
            </p:cNvSpPr>
            <p:nvPr/>
          </p:nvSpPr>
          <p:spPr bwMode="auto">
            <a:xfrm>
              <a:off x="436563" y="676275"/>
              <a:ext cx="2295525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5.</a:t>
              </a:r>
              <a:r>
                <a:rPr lang="zh-CN" altLang="zh-CN"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敏捷开发</a:t>
              </a:r>
              <a:endParaRPr lang="zh-CN" altLang="zh-CN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2069465" y="1322070"/>
            <a:ext cx="9530715" cy="3313430"/>
            <a:chOff x="3259" y="3146"/>
            <a:chExt cx="15009" cy="5218"/>
          </a:xfrm>
        </p:grpSpPr>
        <p:grpSp>
          <p:nvGrpSpPr>
            <p:cNvPr id="3" name="组合 2"/>
            <p:cNvGrpSpPr/>
            <p:nvPr/>
          </p:nvGrpSpPr>
          <p:grpSpPr>
            <a:xfrm>
              <a:off x="3259" y="3251"/>
              <a:ext cx="6372" cy="2658"/>
              <a:chOff x="2332" y="2321"/>
              <a:chExt cx="6372" cy="2658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2332" y="2321"/>
                <a:ext cx="6372" cy="2658"/>
                <a:chOff x="1298057" y="1895161"/>
                <a:chExt cx="5175310" cy="2978355"/>
              </a:xfrm>
            </p:grpSpPr>
            <p:sp>
              <p:nvSpPr>
                <p:cNvPr id="43" name="对角圆角矩形 42"/>
                <p:cNvSpPr/>
                <p:nvPr/>
              </p:nvSpPr>
              <p:spPr>
                <a:xfrm>
                  <a:off x="1513679" y="2251769"/>
                  <a:ext cx="4959688" cy="2621747"/>
                </a:xfrm>
                <a:prstGeom prst="round2DiagRect">
                  <a:avLst>
                    <a:gd name="adj1" fmla="val 12682"/>
                    <a:gd name="adj2" fmla="val 0"/>
                  </a:avLst>
                </a:prstGeom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2700000" scaled="1"/>
                  <a:tileRect/>
                </a:gradFill>
                <a:ln w="190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latin typeface="汉仪大宋简" pitchFamily="49" charset="-122"/>
                    <a:ea typeface="汉仪大宋简" pitchFamily="49" charset="-122"/>
                  </a:endParaRPr>
                </a:p>
              </p:txBody>
            </p:sp>
            <p:pic>
              <p:nvPicPr>
                <p:cNvPr id="44" name="Picture 3" descr="C:\TDDOWNLOAD\pencil.png"/>
                <p:cNvPicPr>
                  <a:picLocks noChangeAspect="1" noChangeArrowheads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253171">
                  <a:off x="1298057" y="1895161"/>
                  <a:ext cx="713217" cy="713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5" name="文本框 44"/>
                <p:cNvSpPr txBox="1"/>
                <p:nvPr/>
              </p:nvSpPr>
              <p:spPr>
                <a:xfrm>
                  <a:off x="3309788" y="2251666"/>
                  <a:ext cx="1585885" cy="8941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indent="0" algn="ctr">
                    <a:lnSpc>
                      <a:spcPct val="150000"/>
                    </a:lnSpc>
                    <a:buFont typeface="Wingdings" panose="05000000000000000000" pitchFamily="2" charset="2"/>
                    <a:buNone/>
                  </a:pPr>
                  <a:r>
                    <a:rPr lang="zh-CN" altLang="en-US" b="1" dirty="0">
                      <a:solidFill>
                        <a:schemeClr val="bg1"/>
                      </a:solidFill>
                    </a:rPr>
                    <a:t>非敏捷</a:t>
                  </a:r>
                  <a:endParaRPr lang="zh-CN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6" name="文本框 45"/>
              <p:cNvSpPr txBox="1"/>
              <p:nvPr/>
            </p:nvSpPr>
            <p:spPr>
              <a:xfrm>
                <a:off x="2656" y="3489"/>
                <a:ext cx="6048" cy="101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zh-CN">
                    <a:solidFill>
                      <a:schemeClr val="bg1"/>
                    </a:solidFill>
                    <a:sym typeface="+mn-ea"/>
                  </a:rPr>
                  <a:t>假设：有个诸葛亮，所有事情都可能</a:t>
                </a:r>
                <a:endParaRPr lang="zh-CN" altLang="zh-CN">
                  <a:solidFill>
                    <a:schemeClr val="bg1"/>
                  </a:solidFill>
                  <a:sym typeface="+mn-ea"/>
                </a:endParaRPr>
              </a:p>
              <a:p>
                <a:r>
                  <a:rPr lang="zh-CN" altLang="zh-CN">
                    <a:solidFill>
                      <a:schemeClr val="bg1"/>
                    </a:solidFill>
                    <a:sym typeface="+mn-ea"/>
                  </a:rPr>
                  <a:t>事先整理好，按部就班的进行</a:t>
                </a:r>
                <a:endParaRPr lang="zh-CN" altLang="zh-CN">
                  <a:solidFill>
                    <a:schemeClr val="bg1"/>
                  </a:solidFill>
                  <a:sym typeface="+mn-ea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1896" y="3146"/>
              <a:ext cx="6372" cy="2658"/>
              <a:chOff x="2332" y="2321"/>
              <a:chExt cx="6372" cy="2658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2332" y="2321"/>
                <a:ext cx="6372" cy="2658"/>
                <a:chOff x="1298057" y="1895161"/>
                <a:chExt cx="5175310" cy="2978355"/>
              </a:xfrm>
            </p:grpSpPr>
            <p:sp>
              <p:nvSpPr>
                <p:cNvPr id="49" name="对角圆角矩形 48"/>
                <p:cNvSpPr/>
                <p:nvPr/>
              </p:nvSpPr>
              <p:spPr>
                <a:xfrm>
                  <a:off x="1513679" y="2251769"/>
                  <a:ext cx="4959688" cy="2621747"/>
                </a:xfrm>
                <a:prstGeom prst="round2DiagRect">
                  <a:avLst>
                    <a:gd name="adj1" fmla="val 12682"/>
                    <a:gd name="adj2" fmla="val 0"/>
                  </a:avLst>
                </a:prstGeom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2700000" scaled="1"/>
                  <a:tileRect/>
                </a:gradFill>
                <a:ln w="190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latin typeface="汉仪大宋简" pitchFamily="49" charset="-122"/>
                    <a:ea typeface="汉仪大宋简" pitchFamily="49" charset="-122"/>
                  </a:endParaRPr>
                </a:p>
              </p:txBody>
            </p:sp>
            <p:pic>
              <p:nvPicPr>
                <p:cNvPr id="127" name="Picture 3" descr="C:\TDDOWNLOAD\pencil.png"/>
                <p:cNvPicPr>
                  <a:picLocks noChangeAspect="1" noChangeArrowheads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253171">
                  <a:off x="1298057" y="1895161"/>
                  <a:ext cx="713217" cy="713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1" name="文本框 130"/>
                <p:cNvSpPr txBox="1"/>
                <p:nvPr/>
              </p:nvSpPr>
              <p:spPr>
                <a:xfrm>
                  <a:off x="3309788" y="2251666"/>
                  <a:ext cx="1585885" cy="8941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indent="0" algn="ctr">
                    <a:lnSpc>
                      <a:spcPct val="150000"/>
                    </a:lnSpc>
                    <a:buFont typeface="Wingdings" panose="05000000000000000000" pitchFamily="2" charset="2"/>
                    <a:buNone/>
                  </a:pPr>
                  <a:r>
                    <a:rPr lang="zh-CN" altLang="en-US" b="1" dirty="0">
                      <a:solidFill>
                        <a:schemeClr val="bg1"/>
                      </a:solidFill>
                    </a:rPr>
                    <a:t>敏捷</a:t>
                  </a:r>
                  <a:endParaRPr lang="zh-CN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32" name="文本框 131"/>
              <p:cNvSpPr txBox="1"/>
              <p:nvPr/>
            </p:nvSpPr>
            <p:spPr>
              <a:xfrm>
                <a:off x="2656" y="3489"/>
                <a:ext cx="6048" cy="101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zh-CN">
                    <a:solidFill>
                      <a:schemeClr val="bg1"/>
                    </a:solidFill>
                    <a:sym typeface="+mn-ea"/>
                  </a:rPr>
                  <a:t>假设：软件的特殊性，导致很多事情</a:t>
                </a:r>
                <a:endParaRPr lang="zh-CN" altLang="zh-CN">
                  <a:solidFill>
                    <a:schemeClr val="bg1"/>
                  </a:solidFill>
                  <a:sym typeface="+mn-ea"/>
                </a:endParaRPr>
              </a:p>
              <a:p>
                <a:r>
                  <a:rPr lang="zh-CN" altLang="zh-CN">
                    <a:solidFill>
                      <a:schemeClr val="bg1"/>
                    </a:solidFill>
                    <a:sym typeface="+mn-ea"/>
                  </a:rPr>
                  <a:t>在初步阶段是想不清楚的</a:t>
                </a:r>
                <a:endParaRPr lang="zh-CN" altLang="zh-CN">
                  <a:solidFill>
                    <a:schemeClr val="bg1"/>
                  </a:solidFill>
                  <a:sym typeface="+mn-ea"/>
                </a:endParaRPr>
              </a:p>
            </p:txBody>
          </p:sp>
        </p:grpSp>
        <p:sp>
          <p:nvSpPr>
            <p:cNvPr id="134" name="下箭头 133"/>
            <p:cNvSpPr/>
            <p:nvPr/>
          </p:nvSpPr>
          <p:spPr>
            <a:xfrm>
              <a:off x="5736" y="6235"/>
              <a:ext cx="745" cy="107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694" y="7542"/>
              <a:ext cx="2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/>
                <a:t>怕的是变</a:t>
              </a:r>
              <a:endParaRPr lang="zh-CN" altLang="en-US" sz="2800"/>
            </a:p>
          </p:txBody>
        </p:sp>
        <p:sp>
          <p:nvSpPr>
            <p:cNvPr id="136" name="下箭头 135"/>
            <p:cNvSpPr/>
            <p:nvPr/>
          </p:nvSpPr>
          <p:spPr>
            <a:xfrm>
              <a:off x="14692" y="6130"/>
              <a:ext cx="745" cy="107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3567" y="7209"/>
              <a:ext cx="29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/>
                <a:t>拥抱变化</a:t>
              </a:r>
              <a:endParaRPr lang="zh-CN" altLang="en-US" sz="2800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10022" y="3771"/>
              <a:ext cx="1748" cy="166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/>
                <a:t>核心区别</a:t>
              </a:r>
              <a:endParaRPr lang="zh-CN" altLang="en-US" b="1"/>
            </a:p>
          </p:txBody>
        </p:sp>
      </p:grpSp>
      <p:sp>
        <p:nvSpPr>
          <p:cNvPr id="139" name="文本框 138"/>
          <p:cNvSpPr txBox="1"/>
          <p:nvPr/>
        </p:nvSpPr>
        <p:spPr>
          <a:xfrm>
            <a:off x="4882515" y="4635500"/>
            <a:ext cx="4216400" cy="1476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solidFill>
                  <a:schemeClr val="tx2"/>
                </a:solidFill>
                <a:sym typeface="+mn-ea"/>
              </a:rPr>
              <a:t>个体和交互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              </a:t>
            </a:r>
            <a:r>
              <a:rPr lang="zh-CN" altLang="en-US" dirty="0">
                <a:solidFill>
                  <a:schemeClr val="tx2"/>
                </a:solidFill>
                <a:sym typeface="+mn-ea"/>
              </a:rPr>
              <a:t>胜过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   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过程和工具</a:t>
            </a:r>
            <a:br>
              <a:rPr lang="zh-CN" altLang="en-US" dirty="0">
                <a:solidFill>
                  <a:schemeClr val="tx2"/>
                </a:solidFill>
                <a:sym typeface="+mn-ea"/>
              </a:rPr>
            </a:br>
            <a:r>
              <a:rPr lang="en-US" altLang="zh-CN" b="1" dirty="0">
                <a:solidFill>
                  <a:schemeClr val="tx2"/>
                </a:solidFill>
                <a:sym typeface="+mn-ea"/>
              </a:rPr>
              <a:t> 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可以工作的软件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    </a:t>
            </a:r>
            <a:r>
              <a:rPr lang="zh-CN" altLang="en-US" dirty="0">
                <a:solidFill>
                  <a:schemeClr val="tx2"/>
                </a:solidFill>
                <a:sym typeface="+mn-ea"/>
              </a:rPr>
              <a:t>胜过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   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面面俱到的文档</a:t>
            </a:r>
            <a:br>
              <a:rPr lang="zh-CN" altLang="en-US" b="1" dirty="0">
                <a:solidFill>
                  <a:schemeClr val="tx2"/>
                </a:solidFill>
                <a:sym typeface="+mn-ea"/>
              </a:rPr>
            </a:br>
            <a:r>
              <a:rPr lang="en-US" altLang="zh-CN" b="1" dirty="0">
                <a:solidFill>
                  <a:schemeClr val="tx2"/>
                </a:solidFill>
                <a:sym typeface="+mn-ea"/>
              </a:rPr>
              <a:t> 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客户合作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                  </a:t>
            </a:r>
            <a:r>
              <a:rPr lang="zh-CN" altLang="en-US" dirty="0">
                <a:solidFill>
                  <a:schemeClr val="tx2"/>
                </a:solidFill>
                <a:sym typeface="+mn-ea"/>
              </a:rPr>
              <a:t>胜过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   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合同谈判</a:t>
            </a:r>
            <a:br>
              <a:rPr lang="zh-CN" altLang="en-US" dirty="0">
                <a:solidFill>
                  <a:schemeClr val="tx2"/>
                </a:solidFill>
                <a:sym typeface="+mn-ea"/>
              </a:rPr>
            </a:br>
            <a:r>
              <a:rPr lang="en-US" altLang="zh-CN" b="1" dirty="0">
                <a:solidFill>
                  <a:schemeClr val="tx2"/>
                </a:solidFill>
                <a:sym typeface="+mn-ea"/>
              </a:rPr>
              <a:t> 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响应变化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                 </a:t>
            </a:r>
            <a:r>
              <a:rPr lang="zh-CN" altLang="en-US" dirty="0">
                <a:solidFill>
                  <a:schemeClr val="tx2"/>
                </a:solidFill>
                <a:sym typeface="+mn-ea"/>
              </a:rPr>
              <a:t>胜过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   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遵循计划</a:t>
            </a:r>
            <a:br>
              <a:rPr lang="zh-CN" altLang="en-US" b="1" dirty="0">
                <a:solidFill>
                  <a:schemeClr val="tx2"/>
                </a:solidFill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-1588" y="676275"/>
            <a:ext cx="3481070" cy="583565"/>
            <a:chOff x="-1588" y="676275"/>
            <a:chExt cx="3481070" cy="583565"/>
          </a:xfrm>
        </p:grpSpPr>
        <p:sp>
          <p:nvSpPr>
            <p:cNvPr id="3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Box 61"/>
            <p:cNvSpPr>
              <a:spLocks noChangeArrowheads="1"/>
            </p:cNvSpPr>
            <p:nvPr/>
          </p:nvSpPr>
          <p:spPr bwMode="auto">
            <a:xfrm>
              <a:off x="436562" y="676275"/>
              <a:ext cx="3042920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 wrap="squar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开发模式在中国</a:t>
              </a:r>
              <a:endPara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696720" y="1922145"/>
            <a:ext cx="4566285" cy="424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信息化时代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978015" y="1922145"/>
            <a:ext cx="4566285" cy="424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互联网时代</a:t>
            </a:r>
            <a:endParaRPr lang="zh-CN" altLang="zh-CN"/>
          </a:p>
        </p:txBody>
      </p:sp>
      <p:sp>
        <p:nvSpPr>
          <p:cNvPr id="9" name="矩形 8"/>
          <p:cNvSpPr/>
          <p:nvPr/>
        </p:nvSpPr>
        <p:spPr>
          <a:xfrm>
            <a:off x="1668145" y="2346960"/>
            <a:ext cx="4575175" cy="6762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02765" y="2472690"/>
            <a:ext cx="4334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招投标、开发费用按阶段支付</a:t>
            </a:r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479165" y="3148330"/>
            <a:ext cx="550545" cy="560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584325" y="3709035"/>
            <a:ext cx="4575175" cy="81153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3">
                  <a:tint val="84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969125" y="2346960"/>
            <a:ext cx="4575175" cy="6762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978015" y="2501265"/>
            <a:ext cx="4566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2C2B Saas  </a:t>
            </a:r>
            <a:r>
              <a:rPr lang="zh-CN" altLang="en-US"/>
              <a:t>市场瞬息万变 快速验证 快速试错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74190" y="3930015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瀑布开发成为主流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858000" y="3708400"/>
            <a:ext cx="4575175" cy="81153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3">
                  <a:tint val="84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978015" y="3930650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敏捷开发成为主流</a:t>
            </a:r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8724900" y="3147695"/>
            <a:ext cx="550545" cy="560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-1905" y="676275"/>
            <a:ext cx="5478145" cy="583565"/>
            <a:chOff x="-1588" y="676275"/>
            <a:chExt cx="3481070" cy="583565"/>
          </a:xfrm>
        </p:grpSpPr>
        <p:sp>
          <p:nvSpPr>
            <p:cNvPr id="3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Box 61"/>
            <p:cNvSpPr>
              <a:spLocks noChangeArrowheads="1"/>
            </p:cNvSpPr>
            <p:nvPr/>
          </p:nvSpPr>
          <p:spPr bwMode="auto">
            <a:xfrm>
              <a:off x="436562" y="676275"/>
              <a:ext cx="3042920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 wrap="squar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我对开发模式的理解</a:t>
              </a:r>
              <a:endPara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870075" y="2305050"/>
            <a:ext cx="4566285" cy="424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没有好与不好 只有适合不适合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60905" y="3216275"/>
            <a:ext cx="4566285" cy="424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应用场景决定一切</a:t>
            </a:r>
            <a:endParaRPr lang="zh-CN" altLang="zh-CN"/>
          </a:p>
        </p:txBody>
      </p:sp>
      <p:grpSp>
        <p:nvGrpSpPr>
          <p:cNvPr id="44" name="组合 43"/>
          <p:cNvGrpSpPr/>
          <p:nvPr/>
        </p:nvGrpSpPr>
        <p:grpSpPr>
          <a:xfrm>
            <a:off x="9627235" y="187325"/>
            <a:ext cx="2053590" cy="1561465"/>
            <a:chOff x="3710160" y="1142988"/>
            <a:chExt cx="4519612" cy="4225929"/>
          </a:xfrm>
        </p:grpSpPr>
        <p:grpSp>
          <p:nvGrpSpPr>
            <p:cNvPr id="58" name="Group 8"/>
            <p:cNvGrpSpPr/>
            <p:nvPr/>
          </p:nvGrpSpPr>
          <p:grpSpPr bwMode="auto">
            <a:xfrm>
              <a:off x="3710160" y="1142988"/>
              <a:ext cx="2425700" cy="3163886"/>
              <a:chOff x="944562" y="687387"/>
              <a:chExt cx="2451101" cy="3228975"/>
            </a:xfrm>
          </p:grpSpPr>
          <p:sp>
            <p:nvSpPr>
              <p:cNvPr id="109" name="Freeform 44"/>
              <p:cNvSpPr/>
              <p:nvPr/>
            </p:nvSpPr>
            <p:spPr bwMode="auto">
              <a:xfrm>
                <a:off x="986269" y="721411"/>
                <a:ext cx="2367687" cy="469846"/>
              </a:xfrm>
              <a:custGeom>
                <a:avLst/>
                <a:gdLst/>
                <a:ahLst/>
                <a:cxnLst>
                  <a:cxn ang="0">
                    <a:pos x="1492" y="77"/>
                  </a:cxn>
                  <a:cxn ang="0">
                    <a:pos x="1276" y="0"/>
                  </a:cxn>
                  <a:cxn ang="0">
                    <a:pos x="0" y="180"/>
                  </a:cxn>
                  <a:cxn ang="0">
                    <a:pos x="129" y="296"/>
                  </a:cxn>
                  <a:cxn ang="0">
                    <a:pos x="1492" y="77"/>
                  </a:cxn>
                </a:cxnLst>
                <a:rect l="0" t="0" r="r" b="b"/>
                <a:pathLst>
                  <a:path w="1492" h="296">
                    <a:moveTo>
                      <a:pt x="1492" y="77"/>
                    </a:moveTo>
                    <a:lnTo>
                      <a:pt x="1276" y="0"/>
                    </a:lnTo>
                    <a:lnTo>
                      <a:pt x="0" y="180"/>
                    </a:lnTo>
                    <a:lnTo>
                      <a:pt x="129" y="296"/>
                    </a:lnTo>
                    <a:lnTo>
                      <a:pt x="1492" y="77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93000">
                    <a:schemeClr val="bg1">
                      <a:lumMod val="95000"/>
                    </a:schemeClr>
                  </a:gs>
                </a:gsLst>
                <a:lin ang="30000" scaled="0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MS PGothic" panose="020B0600070205080204" pitchFamily="-97" charset="-128"/>
                  <a:cs typeface="MS PGothic" panose="020B0600070205080204" pitchFamily="-97" charset="-128"/>
                </a:endParaRPr>
              </a:p>
            </p:txBody>
          </p:sp>
          <p:sp>
            <p:nvSpPr>
              <p:cNvPr id="110" name="Freeform 10"/>
              <p:cNvSpPr/>
              <p:nvPr/>
            </p:nvSpPr>
            <p:spPr bwMode="auto">
              <a:xfrm>
                <a:off x="944562" y="969294"/>
                <a:ext cx="503695" cy="2947068"/>
              </a:xfrm>
              <a:custGeom>
                <a:avLst/>
                <a:gdLst>
                  <a:gd name="T0" fmla="*/ 0 w 317"/>
                  <a:gd name="T1" fmla="*/ 0 h 1856"/>
                  <a:gd name="T2" fmla="*/ 0 w 317"/>
                  <a:gd name="T3" fmla="*/ 2147483647 h 1856"/>
                  <a:gd name="T4" fmla="*/ 0 w 317"/>
                  <a:gd name="T5" fmla="*/ 2147483647 h 1856"/>
                  <a:gd name="T6" fmla="*/ 2147483647 w 317"/>
                  <a:gd name="T7" fmla="*/ 2147483647 h 1856"/>
                  <a:gd name="T8" fmla="*/ 2147483647 w 317"/>
                  <a:gd name="T9" fmla="*/ 2147483647 h 1856"/>
                  <a:gd name="T10" fmla="*/ 2147483647 w 317"/>
                  <a:gd name="T11" fmla="*/ 2147483647 h 1856"/>
                  <a:gd name="T12" fmla="*/ 2147483647 w 317"/>
                  <a:gd name="T13" fmla="*/ 2147483647 h 1856"/>
                  <a:gd name="T14" fmla="*/ 2147483647 w 317"/>
                  <a:gd name="T15" fmla="*/ 2147483647 h 1856"/>
                  <a:gd name="T16" fmla="*/ 2147483647 w 317"/>
                  <a:gd name="T17" fmla="*/ 2147483647 h 1856"/>
                  <a:gd name="T18" fmla="*/ 2147483647 w 317"/>
                  <a:gd name="T19" fmla="*/ 2147483647 h 1856"/>
                  <a:gd name="T20" fmla="*/ 2147483647 w 317"/>
                  <a:gd name="T21" fmla="*/ 2147483647 h 1856"/>
                  <a:gd name="T22" fmla="*/ 2147483647 w 317"/>
                  <a:gd name="T23" fmla="*/ 2147483647 h 1856"/>
                  <a:gd name="T24" fmla="*/ 2147483647 w 317"/>
                  <a:gd name="T25" fmla="*/ 2147483647 h 1856"/>
                  <a:gd name="T26" fmla="*/ 2147483647 w 317"/>
                  <a:gd name="T27" fmla="*/ 2147483647 h 1856"/>
                  <a:gd name="T28" fmla="*/ 2147483647 w 317"/>
                  <a:gd name="T29" fmla="*/ 2147483647 h 1856"/>
                  <a:gd name="T30" fmla="*/ 2147483647 w 317"/>
                  <a:gd name="T31" fmla="*/ 2147483647 h 1856"/>
                  <a:gd name="T32" fmla="*/ 2147483647 w 317"/>
                  <a:gd name="T33" fmla="*/ 2147483647 h 1856"/>
                  <a:gd name="T34" fmla="*/ 2147483647 w 317"/>
                  <a:gd name="T35" fmla="*/ 2147483647 h 1856"/>
                  <a:gd name="T36" fmla="*/ 2147483647 w 317"/>
                  <a:gd name="T37" fmla="*/ 2147483647 h 1856"/>
                  <a:gd name="T38" fmla="*/ 2147483647 w 317"/>
                  <a:gd name="T39" fmla="*/ 2147483647 h 1856"/>
                  <a:gd name="T40" fmla="*/ 2147483647 w 317"/>
                  <a:gd name="T41" fmla="*/ 2147483647 h 1856"/>
                  <a:gd name="T42" fmla="*/ 2147483647 w 317"/>
                  <a:gd name="T43" fmla="*/ 2147483647 h 1856"/>
                  <a:gd name="T44" fmla="*/ 2147483647 w 317"/>
                  <a:gd name="T45" fmla="*/ 2147483647 h 1856"/>
                  <a:gd name="T46" fmla="*/ 2147483647 w 317"/>
                  <a:gd name="T47" fmla="*/ 2147483647 h 1856"/>
                  <a:gd name="T48" fmla="*/ 2147483647 w 317"/>
                  <a:gd name="T49" fmla="*/ 2147483647 h 1856"/>
                  <a:gd name="T50" fmla="*/ 2147483647 w 317"/>
                  <a:gd name="T51" fmla="*/ 2147483647 h 1856"/>
                  <a:gd name="T52" fmla="*/ 2147483647 w 317"/>
                  <a:gd name="T53" fmla="*/ 2147483647 h 1856"/>
                  <a:gd name="T54" fmla="*/ 2147483647 w 317"/>
                  <a:gd name="T55" fmla="*/ 2147483647 h 1856"/>
                  <a:gd name="T56" fmla="*/ 0 w 317"/>
                  <a:gd name="T57" fmla="*/ 0 h 1856"/>
                  <a:gd name="T58" fmla="*/ 0 w 317"/>
                  <a:gd name="T59" fmla="*/ 0 h 185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317"/>
                  <a:gd name="T91" fmla="*/ 0 h 1856"/>
                  <a:gd name="T92" fmla="*/ 317 w 317"/>
                  <a:gd name="T93" fmla="*/ 1856 h 185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317" h="1856">
                    <a:moveTo>
                      <a:pt x="0" y="0"/>
                    </a:moveTo>
                    <a:lnTo>
                      <a:pt x="0" y="1722"/>
                    </a:lnTo>
                    <a:lnTo>
                      <a:pt x="3" y="1730"/>
                    </a:lnTo>
                    <a:lnTo>
                      <a:pt x="10" y="1748"/>
                    </a:lnTo>
                    <a:lnTo>
                      <a:pt x="26" y="1771"/>
                    </a:lnTo>
                    <a:lnTo>
                      <a:pt x="39" y="1786"/>
                    </a:lnTo>
                    <a:lnTo>
                      <a:pt x="54" y="1799"/>
                    </a:lnTo>
                    <a:lnTo>
                      <a:pt x="72" y="1812"/>
                    </a:lnTo>
                    <a:lnTo>
                      <a:pt x="93" y="1825"/>
                    </a:lnTo>
                    <a:lnTo>
                      <a:pt x="119" y="1835"/>
                    </a:lnTo>
                    <a:lnTo>
                      <a:pt x="149" y="1846"/>
                    </a:lnTo>
                    <a:lnTo>
                      <a:pt x="183" y="1851"/>
                    </a:lnTo>
                    <a:lnTo>
                      <a:pt x="224" y="1856"/>
                    </a:lnTo>
                    <a:lnTo>
                      <a:pt x="268" y="1853"/>
                    </a:lnTo>
                    <a:lnTo>
                      <a:pt x="317" y="1851"/>
                    </a:lnTo>
                    <a:lnTo>
                      <a:pt x="317" y="82"/>
                    </a:lnTo>
                    <a:lnTo>
                      <a:pt x="289" y="88"/>
                    </a:lnTo>
                    <a:lnTo>
                      <a:pt x="255" y="93"/>
                    </a:lnTo>
                    <a:lnTo>
                      <a:pt x="214" y="93"/>
                    </a:lnTo>
                    <a:lnTo>
                      <a:pt x="188" y="90"/>
                    </a:lnTo>
                    <a:lnTo>
                      <a:pt x="165" y="88"/>
                    </a:lnTo>
                    <a:lnTo>
                      <a:pt x="137" y="80"/>
                    </a:lnTo>
                    <a:lnTo>
                      <a:pt x="111" y="72"/>
                    </a:lnTo>
                    <a:lnTo>
                      <a:pt x="82" y="59"/>
                    </a:lnTo>
                    <a:lnTo>
                      <a:pt x="57" y="44"/>
                    </a:lnTo>
                    <a:lnTo>
                      <a:pt x="28" y="2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45000">
                    <a:schemeClr val="bg1">
                      <a:lumMod val="75000"/>
                    </a:schemeClr>
                  </a:gs>
                  <a:gs pos="92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 w="9525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MS PGothic" panose="020B0600070205080204" pitchFamily="-97" charset="-128"/>
                  <a:cs typeface="MS PGothic" panose="020B0600070205080204" pitchFamily="-97" charset="-128"/>
                </a:endParaRPr>
              </a:p>
            </p:txBody>
          </p:sp>
          <p:sp>
            <p:nvSpPr>
              <p:cNvPr id="111" name="Freeform 11"/>
              <p:cNvSpPr/>
              <p:nvPr/>
            </p:nvSpPr>
            <p:spPr bwMode="auto">
              <a:xfrm>
                <a:off x="1448257" y="838062"/>
                <a:ext cx="1947406" cy="3070199"/>
              </a:xfrm>
              <a:custGeom>
                <a:avLst/>
                <a:gdLst>
                  <a:gd name="T0" fmla="*/ 0 w 1227"/>
                  <a:gd name="T1" fmla="*/ 2147483647 h 1934"/>
                  <a:gd name="T2" fmla="*/ 2147483647 w 1227"/>
                  <a:gd name="T3" fmla="*/ 0 h 1934"/>
                  <a:gd name="T4" fmla="*/ 2147483647 w 1227"/>
                  <a:gd name="T5" fmla="*/ 2147483647 h 1934"/>
                  <a:gd name="T6" fmla="*/ 0 w 1227"/>
                  <a:gd name="T7" fmla="*/ 2147483647 h 1934"/>
                  <a:gd name="T8" fmla="*/ 0 w 1227"/>
                  <a:gd name="T9" fmla="*/ 2147483647 h 19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27"/>
                  <a:gd name="T16" fmla="*/ 0 h 1934"/>
                  <a:gd name="T17" fmla="*/ 1227 w 1227"/>
                  <a:gd name="T18" fmla="*/ 1934 h 19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27" h="1934">
                    <a:moveTo>
                      <a:pt x="0" y="165"/>
                    </a:moveTo>
                    <a:lnTo>
                      <a:pt x="1227" y="0"/>
                    </a:lnTo>
                    <a:lnTo>
                      <a:pt x="1227" y="1686"/>
                    </a:lnTo>
                    <a:lnTo>
                      <a:pt x="0" y="1934"/>
                    </a:lnTo>
                    <a:lnTo>
                      <a:pt x="0" y="16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">
                    <a:schemeClr val="tx1">
                      <a:lumMod val="75000"/>
                      <a:lumOff val="25000"/>
                    </a:schemeClr>
                  </a:gs>
                  <a:gs pos="55000">
                    <a:schemeClr val="bg1">
                      <a:lumMod val="8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9200000"/>
              </a:gra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MS PGothic" panose="020B0600070205080204" pitchFamily="-97" charset="-128"/>
                  <a:cs typeface="MS PGothic" panose="020B0600070205080204" pitchFamily="-97" charset="-128"/>
                </a:endParaRPr>
              </a:p>
            </p:txBody>
          </p:sp>
          <p:sp>
            <p:nvSpPr>
              <p:cNvPr id="112" name="Freeform 12"/>
              <p:cNvSpPr/>
              <p:nvPr/>
            </p:nvSpPr>
            <p:spPr bwMode="auto">
              <a:xfrm>
                <a:off x="944562" y="687387"/>
                <a:ext cx="2067715" cy="319172"/>
              </a:xfrm>
              <a:custGeom>
                <a:avLst/>
                <a:gdLst>
                  <a:gd name="T0" fmla="*/ 0 w 1302"/>
                  <a:gd name="T1" fmla="*/ 2147483647 h 201"/>
                  <a:gd name="T2" fmla="*/ 2147483647 w 1302"/>
                  <a:gd name="T3" fmla="*/ 0 h 201"/>
                  <a:gd name="T4" fmla="*/ 2147483647 w 1302"/>
                  <a:gd name="T5" fmla="*/ 2147483647 h 201"/>
                  <a:gd name="T6" fmla="*/ 2147483647 w 1302"/>
                  <a:gd name="T7" fmla="*/ 2147483647 h 201"/>
                  <a:gd name="T8" fmla="*/ 0 w 1302"/>
                  <a:gd name="T9" fmla="*/ 2147483647 h 2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2"/>
                  <a:gd name="T16" fmla="*/ 0 h 201"/>
                  <a:gd name="T17" fmla="*/ 1302 w 1302"/>
                  <a:gd name="T18" fmla="*/ 201 h 2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2" h="201">
                    <a:moveTo>
                      <a:pt x="0" y="178"/>
                    </a:moveTo>
                    <a:lnTo>
                      <a:pt x="1302" y="0"/>
                    </a:lnTo>
                    <a:lnTo>
                      <a:pt x="1302" y="21"/>
                    </a:lnTo>
                    <a:lnTo>
                      <a:pt x="26" y="201"/>
                    </a:lnTo>
                    <a:lnTo>
                      <a:pt x="0" y="17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46000">
                    <a:schemeClr val="bg1">
                      <a:lumMod val="75000"/>
                    </a:schemeClr>
                  </a:gs>
                  <a:gs pos="92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 w="9525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MS PGothic" panose="020B0600070205080204" pitchFamily="-97" charset="-128"/>
                  <a:cs typeface="MS PGothic" panose="020B0600070205080204" pitchFamily="-97" charset="-128"/>
                </a:endParaRPr>
              </a:p>
            </p:txBody>
          </p:sp>
          <p:pic>
            <p:nvPicPr>
              <p:cNvPr id="113" name="Picture 13"/>
              <p:cNvPicPr>
                <a:picLocks noChangeAspect="1"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2994025" y="700087"/>
                <a:ext cx="36513" cy="365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9" name="Group 8"/>
            <p:cNvGrpSpPr/>
            <p:nvPr/>
          </p:nvGrpSpPr>
          <p:grpSpPr bwMode="auto">
            <a:xfrm>
              <a:off x="4059410" y="1284276"/>
              <a:ext cx="2509837" cy="3271837"/>
              <a:chOff x="944562" y="687387"/>
              <a:chExt cx="2451101" cy="3228975"/>
            </a:xfrm>
          </p:grpSpPr>
          <p:sp>
            <p:nvSpPr>
              <p:cNvPr id="104" name="Freeform 9"/>
              <p:cNvSpPr/>
              <p:nvPr/>
            </p:nvSpPr>
            <p:spPr bwMode="auto">
              <a:xfrm>
                <a:off x="986421" y="720287"/>
                <a:ext cx="2367383" cy="470011"/>
              </a:xfrm>
              <a:custGeom>
                <a:avLst/>
                <a:gdLst/>
                <a:ahLst/>
                <a:cxnLst>
                  <a:cxn ang="0">
                    <a:pos x="1492" y="77"/>
                  </a:cxn>
                  <a:cxn ang="0">
                    <a:pos x="1276" y="0"/>
                  </a:cxn>
                  <a:cxn ang="0">
                    <a:pos x="0" y="180"/>
                  </a:cxn>
                  <a:cxn ang="0">
                    <a:pos x="129" y="296"/>
                  </a:cxn>
                  <a:cxn ang="0">
                    <a:pos x="1492" y="77"/>
                  </a:cxn>
                </a:cxnLst>
                <a:rect l="0" t="0" r="r" b="b"/>
                <a:pathLst>
                  <a:path w="1492" h="296">
                    <a:moveTo>
                      <a:pt x="1492" y="77"/>
                    </a:moveTo>
                    <a:lnTo>
                      <a:pt x="1276" y="0"/>
                    </a:lnTo>
                    <a:lnTo>
                      <a:pt x="0" y="180"/>
                    </a:lnTo>
                    <a:lnTo>
                      <a:pt x="129" y="296"/>
                    </a:lnTo>
                    <a:lnTo>
                      <a:pt x="1492" y="77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93000">
                    <a:schemeClr val="bg1">
                      <a:lumMod val="95000"/>
                    </a:schemeClr>
                  </a:gs>
                </a:gsLst>
                <a:lin ang="30000" scaled="0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MS PGothic" panose="020B0600070205080204" pitchFamily="-97" charset="-128"/>
                  <a:cs typeface="MS PGothic" panose="020B0600070205080204" pitchFamily="-97" charset="-128"/>
                </a:endParaRPr>
              </a:p>
            </p:txBody>
          </p:sp>
          <p:sp>
            <p:nvSpPr>
              <p:cNvPr id="105" name="Freeform 10"/>
              <p:cNvSpPr/>
              <p:nvPr/>
            </p:nvSpPr>
            <p:spPr bwMode="auto">
              <a:xfrm>
                <a:off x="944562" y="969962"/>
                <a:ext cx="503238" cy="2946400"/>
              </a:xfrm>
              <a:custGeom>
                <a:avLst/>
                <a:gdLst>
                  <a:gd name="T0" fmla="*/ 0 w 317"/>
                  <a:gd name="T1" fmla="*/ 0 h 1856"/>
                  <a:gd name="T2" fmla="*/ 0 w 317"/>
                  <a:gd name="T3" fmla="*/ 2147483647 h 1856"/>
                  <a:gd name="T4" fmla="*/ 0 w 317"/>
                  <a:gd name="T5" fmla="*/ 2147483647 h 1856"/>
                  <a:gd name="T6" fmla="*/ 2147483647 w 317"/>
                  <a:gd name="T7" fmla="*/ 2147483647 h 1856"/>
                  <a:gd name="T8" fmla="*/ 2147483647 w 317"/>
                  <a:gd name="T9" fmla="*/ 2147483647 h 1856"/>
                  <a:gd name="T10" fmla="*/ 2147483647 w 317"/>
                  <a:gd name="T11" fmla="*/ 2147483647 h 1856"/>
                  <a:gd name="T12" fmla="*/ 2147483647 w 317"/>
                  <a:gd name="T13" fmla="*/ 2147483647 h 1856"/>
                  <a:gd name="T14" fmla="*/ 2147483647 w 317"/>
                  <a:gd name="T15" fmla="*/ 2147483647 h 1856"/>
                  <a:gd name="T16" fmla="*/ 2147483647 w 317"/>
                  <a:gd name="T17" fmla="*/ 2147483647 h 1856"/>
                  <a:gd name="T18" fmla="*/ 2147483647 w 317"/>
                  <a:gd name="T19" fmla="*/ 2147483647 h 1856"/>
                  <a:gd name="T20" fmla="*/ 2147483647 w 317"/>
                  <a:gd name="T21" fmla="*/ 2147483647 h 1856"/>
                  <a:gd name="T22" fmla="*/ 2147483647 w 317"/>
                  <a:gd name="T23" fmla="*/ 2147483647 h 1856"/>
                  <a:gd name="T24" fmla="*/ 2147483647 w 317"/>
                  <a:gd name="T25" fmla="*/ 2147483647 h 1856"/>
                  <a:gd name="T26" fmla="*/ 2147483647 w 317"/>
                  <a:gd name="T27" fmla="*/ 2147483647 h 1856"/>
                  <a:gd name="T28" fmla="*/ 2147483647 w 317"/>
                  <a:gd name="T29" fmla="*/ 2147483647 h 1856"/>
                  <a:gd name="T30" fmla="*/ 2147483647 w 317"/>
                  <a:gd name="T31" fmla="*/ 2147483647 h 1856"/>
                  <a:gd name="T32" fmla="*/ 2147483647 w 317"/>
                  <a:gd name="T33" fmla="*/ 2147483647 h 1856"/>
                  <a:gd name="T34" fmla="*/ 2147483647 w 317"/>
                  <a:gd name="T35" fmla="*/ 2147483647 h 1856"/>
                  <a:gd name="T36" fmla="*/ 2147483647 w 317"/>
                  <a:gd name="T37" fmla="*/ 2147483647 h 1856"/>
                  <a:gd name="T38" fmla="*/ 2147483647 w 317"/>
                  <a:gd name="T39" fmla="*/ 2147483647 h 1856"/>
                  <a:gd name="T40" fmla="*/ 2147483647 w 317"/>
                  <a:gd name="T41" fmla="*/ 2147483647 h 1856"/>
                  <a:gd name="T42" fmla="*/ 2147483647 w 317"/>
                  <a:gd name="T43" fmla="*/ 2147483647 h 1856"/>
                  <a:gd name="T44" fmla="*/ 2147483647 w 317"/>
                  <a:gd name="T45" fmla="*/ 2147483647 h 1856"/>
                  <a:gd name="T46" fmla="*/ 2147483647 w 317"/>
                  <a:gd name="T47" fmla="*/ 2147483647 h 1856"/>
                  <a:gd name="T48" fmla="*/ 2147483647 w 317"/>
                  <a:gd name="T49" fmla="*/ 2147483647 h 1856"/>
                  <a:gd name="T50" fmla="*/ 2147483647 w 317"/>
                  <a:gd name="T51" fmla="*/ 2147483647 h 1856"/>
                  <a:gd name="T52" fmla="*/ 2147483647 w 317"/>
                  <a:gd name="T53" fmla="*/ 2147483647 h 1856"/>
                  <a:gd name="T54" fmla="*/ 2147483647 w 317"/>
                  <a:gd name="T55" fmla="*/ 2147483647 h 1856"/>
                  <a:gd name="T56" fmla="*/ 0 w 317"/>
                  <a:gd name="T57" fmla="*/ 0 h 1856"/>
                  <a:gd name="T58" fmla="*/ 0 w 317"/>
                  <a:gd name="T59" fmla="*/ 0 h 185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317"/>
                  <a:gd name="T91" fmla="*/ 0 h 1856"/>
                  <a:gd name="T92" fmla="*/ 317 w 317"/>
                  <a:gd name="T93" fmla="*/ 1856 h 185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317" h="1856">
                    <a:moveTo>
                      <a:pt x="0" y="0"/>
                    </a:moveTo>
                    <a:lnTo>
                      <a:pt x="0" y="1722"/>
                    </a:lnTo>
                    <a:lnTo>
                      <a:pt x="3" y="1730"/>
                    </a:lnTo>
                    <a:lnTo>
                      <a:pt x="10" y="1748"/>
                    </a:lnTo>
                    <a:lnTo>
                      <a:pt x="26" y="1771"/>
                    </a:lnTo>
                    <a:lnTo>
                      <a:pt x="39" y="1786"/>
                    </a:lnTo>
                    <a:lnTo>
                      <a:pt x="54" y="1799"/>
                    </a:lnTo>
                    <a:lnTo>
                      <a:pt x="72" y="1812"/>
                    </a:lnTo>
                    <a:lnTo>
                      <a:pt x="93" y="1825"/>
                    </a:lnTo>
                    <a:lnTo>
                      <a:pt x="119" y="1835"/>
                    </a:lnTo>
                    <a:lnTo>
                      <a:pt x="149" y="1846"/>
                    </a:lnTo>
                    <a:lnTo>
                      <a:pt x="183" y="1851"/>
                    </a:lnTo>
                    <a:lnTo>
                      <a:pt x="224" y="1856"/>
                    </a:lnTo>
                    <a:lnTo>
                      <a:pt x="268" y="1853"/>
                    </a:lnTo>
                    <a:lnTo>
                      <a:pt x="317" y="1851"/>
                    </a:lnTo>
                    <a:lnTo>
                      <a:pt x="317" y="82"/>
                    </a:lnTo>
                    <a:lnTo>
                      <a:pt x="289" y="88"/>
                    </a:lnTo>
                    <a:lnTo>
                      <a:pt x="255" y="93"/>
                    </a:lnTo>
                    <a:lnTo>
                      <a:pt x="214" y="93"/>
                    </a:lnTo>
                    <a:lnTo>
                      <a:pt x="188" y="90"/>
                    </a:lnTo>
                    <a:lnTo>
                      <a:pt x="165" y="88"/>
                    </a:lnTo>
                    <a:lnTo>
                      <a:pt x="137" y="80"/>
                    </a:lnTo>
                    <a:lnTo>
                      <a:pt x="111" y="72"/>
                    </a:lnTo>
                    <a:lnTo>
                      <a:pt x="82" y="59"/>
                    </a:lnTo>
                    <a:lnTo>
                      <a:pt x="57" y="44"/>
                    </a:lnTo>
                    <a:lnTo>
                      <a:pt x="28" y="2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A6F0C"/>
                  </a:gs>
                  <a:gs pos="45000">
                    <a:srgbClr val="77D729"/>
                  </a:gs>
                  <a:gs pos="92000">
                    <a:srgbClr val="2A6F0C"/>
                  </a:gs>
                  <a:gs pos="100000">
                    <a:srgbClr val="2A6F0C"/>
                  </a:gs>
                </a:gsLst>
                <a:lin ang="0" scaled="1"/>
              </a:gradFill>
              <a:ln w="9525">
                <a:solidFill>
                  <a:srgbClr val="2A6F0C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MS PGothic" panose="020B0600070205080204" pitchFamily="-97" charset="-128"/>
                </a:endParaRPr>
              </a:p>
            </p:txBody>
          </p:sp>
          <p:sp>
            <p:nvSpPr>
              <p:cNvPr id="106" name="Freeform 11"/>
              <p:cNvSpPr/>
              <p:nvPr/>
            </p:nvSpPr>
            <p:spPr bwMode="auto">
              <a:xfrm>
                <a:off x="1447800" y="838200"/>
                <a:ext cx="1947863" cy="3070225"/>
              </a:xfrm>
              <a:custGeom>
                <a:avLst/>
                <a:gdLst>
                  <a:gd name="T0" fmla="*/ 0 w 1227"/>
                  <a:gd name="T1" fmla="*/ 2147483647 h 1934"/>
                  <a:gd name="T2" fmla="*/ 2147483647 w 1227"/>
                  <a:gd name="T3" fmla="*/ 0 h 1934"/>
                  <a:gd name="T4" fmla="*/ 2147483647 w 1227"/>
                  <a:gd name="T5" fmla="*/ 2147483647 h 1934"/>
                  <a:gd name="T6" fmla="*/ 0 w 1227"/>
                  <a:gd name="T7" fmla="*/ 2147483647 h 1934"/>
                  <a:gd name="T8" fmla="*/ 0 w 1227"/>
                  <a:gd name="T9" fmla="*/ 2147483647 h 19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27"/>
                  <a:gd name="T16" fmla="*/ 0 h 1934"/>
                  <a:gd name="T17" fmla="*/ 1227 w 1227"/>
                  <a:gd name="T18" fmla="*/ 1934 h 19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27" h="1934">
                    <a:moveTo>
                      <a:pt x="0" y="165"/>
                    </a:moveTo>
                    <a:lnTo>
                      <a:pt x="1227" y="0"/>
                    </a:lnTo>
                    <a:lnTo>
                      <a:pt x="1227" y="1686"/>
                    </a:lnTo>
                    <a:lnTo>
                      <a:pt x="0" y="1934"/>
                    </a:lnTo>
                    <a:lnTo>
                      <a:pt x="0" y="16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A6F0C"/>
                  </a:gs>
                  <a:gs pos="7001">
                    <a:srgbClr val="2A6F0C"/>
                  </a:gs>
                  <a:gs pos="55000">
                    <a:srgbClr val="77D729"/>
                  </a:gs>
                  <a:gs pos="100000">
                    <a:srgbClr val="2A6F0C"/>
                  </a:gs>
                </a:gsLst>
                <a:lin ang="19200000"/>
              </a:gradFill>
              <a:ln w="9525">
                <a:solidFill>
                  <a:srgbClr val="2A6F0C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MS PGothic" panose="020B0600070205080204" pitchFamily="-97" charset="-128"/>
                </a:endParaRPr>
              </a:p>
            </p:txBody>
          </p:sp>
          <p:sp>
            <p:nvSpPr>
              <p:cNvPr id="107" name="Freeform 12"/>
              <p:cNvSpPr/>
              <p:nvPr/>
            </p:nvSpPr>
            <p:spPr bwMode="auto">
              <a:xfrm>
                <a:off x="944562" y="687387"/>
                <a:ext cx="2066925" cy="319088"/>
              </a:xfrm>
              <a:custGeom>
                <a:avLst/>
                <a:gdLst>
                  <a:gd name="T0" fmla="*/ 0 w 1302"/>
                  <a:gd name="T1" fmla="*/ 2147483647 h 201"/>
                  <a:gd name="T2" fmla="*/ 2147483647 w 1302"/>
                  <a:gd name="T3" fmla="*/ 0 h 201"/>
                  <a:gd name="T4" fmla="*/ 2147483647 w 1302"/>
                  <a:gd name="T5" fmla="*/ 2147483647 h 201"/>
                  <a:gd name="T6" fmla="*/ 2147483647 w 1302"/>
                  <a:gd name="T7" fmla="*/ 2147483647 h 201"/>
                  <a:gd name="T8" fmla="*/ 0 w 1302"/>
                  <a:gd name="T9" fmla="*/ 2147483647 h 2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2"/>
                  <a:gd name="T16" fmla="*/ 0 h 201"/>
                  <a:gd name="T17" fmla="*/ 1302 w 1302"/>
                  <a:gd name="T18" fmla="*/ 201 h 2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2" h="201">
                    <a:moveTo>
                      <a:pt x="0" y="178"/>
                    </a:moveTo>
                    <a:lnTo>
                      <a:pt x="1302" y="0"/>
                    </a:lnTo>
                    <a:lnTo>
                      <a:pt x="1302" y="21"/>
                    </a:lnTo>
                    <a:lnTo>
                      <a:pt x="26" y="201"/>
                    </a:lnTo>
                    <a:lnTo>
                      <a:pt x="0" y="17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A6F0C"/>
                  </a:gs>
                  <a:gs pos="45000">
                    <a:srgbClr val="77D729"/>
                  </a:gs>
                  <a:gs pos="92000">
                    <a:srgbClr val="2A6F0C"/>
                  </a:gs>
                  <a:gs pos="100000">
                    <a:srgbClr val="2A6F0C"/>
                  </a:gs>
                </a:gsLst>
                <a:lin ang="0" scaled="1"/>
              </a:gradFill>
              <a:ln w="9525">
                <a:solidFill>
                  <a:srgbClr val="2A6F0C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MS PGothic" panose="020B0600070205080204" pitchFamily="-97" charset="-128"/>
                </a:endParaRPr>
              </a:p>
            </p:txBody>
          </p:sp>
          <p:pic>
            <p:nvPicPr>
              <p:cNvPr id="108" name="Picture 13"/>
              <p:cNvPicPr>
                <a:picLocks noChangeAspect="1"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2994025" y="700087"/>
                <a:ext cx="36513" cy="365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2" name="Group 14"/>
            <p:cNvGrpSpPr/>
            <p:nvPr/>
          </p:nvGrpSpPr>
          <p:grpSpPr bwMode="auto">
            <a:xfrm>
              <a:off x="4461046" y="1409688"/>
              <a:ext cx="2578099" cy="3360737"/>
              <a:chOff x="944562" y="687387"/>
              <a:chExt cx="2451101" cy="3228975"/>
            </a:xfrm>
          </p:grpSpPr>
          <p:sp>
            <p:nvSpPr>
              <p:cNvPr id="99" name="Freeform 9"/>
              <p:cNvSpPr/>
              <p:nvPr/>
            </p:nvSpPr>
            <p:spPr bwMode="auto">
              <a:xfrm>
                <a:off x="985314" y="720943"/>
                <a:ext cx="2369599" cy="469780"/>
              </a:xfrm>
              <a:custGeom>
                <a:avLst/>
                <a:gdLst/>
                <a:ahLst/>
                <a:cxnLst>
                  <a:cxn ang="0">
                    <a:pos x="1492" y="77"/>
                  </a:cxn>
                  <a:cxn ang="0">
                    <a:pos x="1276" y="0"/>
                  </a:cxn>
                  <a:cxn ang="0">
                    <a:pos x="0" y="180"/>
                  </a:cxn>
                  <a:cxn ang="0">
                    <a:pos x="129" y="296"/>
                  </a:cxn>
                  <a:cxn ang="0">
                    <a:pos x="1492" y="77"/>
                  </a:cxn>
                </a:cxnLst>
                <a:rect l="0" t="0" r="r" b="b"/>
                <a:pathLst>
                  <a:path w="1492" h="296">
                    <a:moveTo>
                      <a:pt x="1492" y="77"/>
                    </a:moveTo>
                    <a:lnTo>
                      <a:pt x="1276" y="0"/>
                    </a:lnTo>
                    <a:lnTo>
                      <a:pt x="0" y="180"/>
                    </a:lnTo>
                    <a:lnTo>
                      <a:pt x="129" y="296"/>
                    </a:lnTo>
                    <a:lnTo>
                      <a:pt x="1492" y="77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93000">
                    <a:schemeClr val="bg1">
                      <a:lumMod val="95000"/>
                    </a:schemeClr>
                  </a:gs>
                </a:gsLst>
                <a:lin ang="30000" scaled="0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MS PGothic" panose="020B0600070205080204" pitchFamily="-97" charset="-128"/>
                  <a:cs typeface="MS PGothic" panose="020B0600070205080204" pitchFamily="-97" charset="-128"/>
                </a:endParaRPr>
              </a:p>
            </p:txBody>
          </p:sp>
          <p:sp>
            <p:nvSpPr>
              <p:cNvPr id="100" name="Freeform 10"/>
              <p:cNvSpPr/>
              <p:nvPr/>
            </p:nvSpPr>
            <p:spPr bwMode="auto">
              <a:xfrm>
                <a:off x="944562" y="969962"/>
                <a:ext cx="503238" cy="2946400"/>
              </a:xfrm>
              <a:custGeom>
                <a:avLst/>
                <a:gdLst>
                  <a:gd name="T0" fmla="*/ 0 w 317"/>
                  <a:gd name="T1" fmla="*/ 0 h 1856"/>
                  <a:gd name="T2" fmla="*/ 0 w 317"/>
                  <a:gd name="T3" fmla="*/ 2147483647 h 1856"/>
                  <a:gd name="T4" fmla="*/ 0 w 317"/>
                  <a:gd name="T5" fmla="*/ 2147483647 h 1856"/>
                  <a:gd name="T6" fmla="*/ 2147483647 w 317"/>
                  <a:gd name="T7" fmla="*/ 2147483647 h 1856"/>
                  <a:gd name="T8" fmla="*/ 2147483647 w 317"/>
                  <a:gd name="T9" fmla="*/ 2147483647 h 1856"/>
                  <a:gd name="T10" fmla="*/ 2147483647 w 317"/>
                  <a:gd name="T11" fmla="*/ 2147483647 h 1856"/>
                  <a:gd name="T12" fmla="*/ 2147483647 w 317"/>
                  <a:gd name="T13" fmla="*/ 2147483647 h 1856"/>
                  <a:gd name="T14" fmla="*/ 2147483647 w 317"/>
                  <a:gd name="T15" fmla="*/ 2147483647 h 1856"/>
                  <a:gd name="T16" fmla="*/ 2147483647 w 317"/>
                  <a:gd name="T17" fmla="*/ 2147483647 h 1856"/>
                  <a:gd name="T18" fmla="*/ 2147483647 w 317"/>
                  <a:gd name="T19" fmla="*/ 2147483647 h 1856"/>
                  <a:gd name="T20" fmla="*/ 2147483647 w 317"/>
                  <a:gd name="T21" fmla="*/ 2147483647 h 1856"/>
                  <a:gd name="T22" fmla="*/ 2147483647 w 317"/>
                  <a:gd name="T23" fmla="*/ 2147483647 h 1856"/>
                  <a:gd name="T24" fmla="*/ 2147483647 w 317"/>
                  <a:gd name="T25" fmla="*/ 2147483647 h 1856"/>
                  <a:gd name="T26" fmla="*/ 2147483647 w 317"/>
                  <a:gd name="T27" fmla="*/ 2147483647 h 1856"/>
                  <a:gd name="T28" fmla="*/ 2147483647 w 317"/>
                  <a:gd name="T29" fmla="*/ 2147483647 h 1856"/>
                  <a:gd name="T30" fmla="*/ 2147483647 w 317"/>
                  <a:gd name="T31" fmla="*/ 2147483647 h 1856"/>
                  <a:gd name="T32" fmla="*/ 2147483647 w 317"/>
                  <a:gd name="T33" fmla="*/ 2147483647 h 1856"/>
                  <a:gd name="T34" fmla="*/ 2147483647 w 317"/>
                  <a:gd name="T35" fmla="*/ 2147483647 h 1856"/>
                  <a:gd name="T36" fmla="*/ 2147483647 w 317"/>
                  <a:gd name="T37" fmla="*/ 2147483647 h 1856"/>
                  <a:gd name="T38" fmla="*/ 2147483647 w 317"/>
                  <a:gd name="T39" fmla="*/ 2147483647 h 1856"/>
                  <a:gd name="T40" fmla="*/ 2147483647 w 317"/>
                  <a:gd name="T41" fmla="*/ 2147483647 h 1856"/>
                  <a:gd name="T42" fmla="*/ 2147483647 w 317"/>
                  <a:gd name="T43" fmla="*/ 2147483647 h 1856"/>
                  <a:gd name="T44" fmla="*/ 2147483647 w 317"/>
                  <a:gd name="T45" fmla="*/ 2147483647 h 1856"/>
                  <a:gd name="T46" fmla="*/ 2147483647 w 317"/>
                  <a:gd name="T47" fmla="*/ 2147483647 h 1856"/>
                  <a:gd name="T48" fmla="*/ 2147483647 w 317"/>
                  <a:gd name="T49" fmla="*/ 2147483647 h 1856"/>
                  <a:gd name="T50" fmla="*/ 2147483647 w 317"/>
                  <a:gd name="T51" fmla="*/ 2147483647 h 1856"/>
                  <a:gd name="T52" fmla="*/ 2147483647 w 317"/>
                  <a:gd name="T53" fmla="*/ 2147483647 h 1856"/>
                  <a:gd name="T54" fmla="*/ 2147483647 w 317"/>
                  <a:gd name="T55" fmla="*/ 2147483647 h 1856"/>
                  <a:gd name="T56" fmla="*/ 0 w 317"/>
                  <a:gd name="T57" fmla="*/ 0 h 1856"/>
                  <a:gd name="T58" fmla="*/ 0 w 317"/>
                  <a:gd name="T59" fmla="*/ 0 h 185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317"/>
                  <a:gd name="T91" fmla="*/ 0 h 1856"/>
                  <a:gd name="T92" fmla="*/ 317 w 317"/>
                  <a:gd name="T93" fmla="*/ 1856 h 185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317" h="1856">
                    <a:moveTo>
                      <a:pt x="0" y="0"/>
                    </a:moveTo>
                    <a:lnTo>
                      <a:pt x="0" y="1722"/>
                    </a:lnTo>
                    <a:lnTo>
                      <a:pt x="3" y="1730"/>
                    </a:lnTo>
                    <a:lnTo>
                      <a:pt x="10" y="1748"/>
                    </a:lnTo>
                    <a:lnTo>
                      <a:pt x="26" y="1771"/>
                    </a:lnTo>
                    <a:lnTo>
                      <a:pt x="39" y="1786"/>
                    </a:lnTo>
                    <a:lnTo>
                      <a:pt x="54" y="1799"/>
                    </a:lnTo>
                    <a:lnTo>
                      <a:pt x="72" y="1812"/>
                    </a:lnTo>
                    <a:lnTo>
                      <a:pt x="93" y="1825"/>
                    </a:lnTo>
                    <a:lnTo>
                      <a:pt x="119" y="1835"/>
                    </a:lnTo>
                    <a:lnTo>
                      <a:pt x="149" y="1846"/>
                    </a:lnTo>
                    <a:lnTo>
                      <a:pt x="183" y="1851"/>
                    </a:lnTo>
                    <a:lnTo>
                      <a:pt x="224" y="1856"/>
                    </a:lnTo>
                    <a:lnTo>
                      <a:pt x="268" y="1853"/>
                    </a:lnTo>
                    <a:lnTo>
                      <a:pt x="317" y="1851"/>
                    </a:lnTo>
                    <a:lnTo>
                      <a:pt x="317" y="82"/>
                    </a:lnTo>
                    <a:lnTo>
                      <a:pt x="289" y="88"/>
                    </a:lnTo>
                    <a:lnTo>
                      <a:pt x="255" y="93"/>
                    </a:lnTo>
                    <a:lnTo>
                      <a:pt x="214" y="93"/>
                    </a:lnTo>
                    <a:lnTo>
                      <a:pt x="188" y="90"/>
                    </a:lnTo>
                    <a:lnTo>
                      <a:pt x="165" y="88"/>
                    </a:lnTo>
                    <a:lnTo>
                      <a:pt x="137" y="80"/>
                    </a:lnTo>
                    <a:lnTo>
                      <a:pt x="111" y="72"/>
                    </a:lnTo>
                    <a:lnTo>
                      <a:pt x="82" y="59"/>
                    </a:lnTo>
                    <a:lnTo>
                      <a:pt x="57" y="44"/>
                    </a:lnTo>
                    <a:lnTo>
                      <a:pt x="28" y="2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6600"/>
                  </a:gs>
                  <a:gs pos="45000">
                    <a:srgbClr val="FFFF00"/>
                  </a:gs>
                  <a:gs pos="92999">
                    <a:srgbClr val="FFC000"/>
                  </a:gs>
                  <a:gs pos="100000">
                    <a:srgbClr val="FFC000"/>
                  </a:gs>
                </a:gsLst>
                <a:lin ang="21540000"/>
              </a:gradFill>
              <a:ln w="9525">
                <a:solidFill>
                  <a:srgbClr val="D09E00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MS PGothic" panose="020B0600070205080204" pitchFamily="-97" charset="-128"/>
                </a:endParaRPr>
              </a:p>
            </p:txBody>
          </p:sp>
          <p:sp>
            <p:nvSpPr>
              <p:cNvPr id="101" name="Freeform 11"/>
              <p:cNvSpPr/>
              <p:nvPr/>
            </p:nvSpPr>
            <p:spPr bwMode="auto">
              <a:xfrm>
                <a:off x="1447800" y="838200"/>
                <a:ext cx="1947863" cy="3070225"/>
              </a:xfrm>
              <a:custGeom>
                <a:avLst/>
                <a:gdLst>
                  <a:gd name="T0" fmla="*/ 0 w 1227"/>
                  <a:gd name="T1" fmla="*/ 2147483647 h 1934"/>
                  <a:gd name="T2" fmla="*/ 2147483647 w 1227"/>
                  <a:gd name="T3" fmla="*/ 0 h 1934"/>
                  <a:gd name="T4" fmla="*/ 2147483647 w 1227"/>
                  <a:gd name="T5" fmla="*/ 2147483647 h 1934"/>
                  <a:gd name="T6" fmla="*/ 0 w 1227"/>
                  <a:gd name="T7" fmla="*/ 2147483647 h 1934"/>
                  <a:gd name="T8" fmla="*/ 0 w 1227"/>
                  <a:gd name="T9" fmla="*/ 2147483647 h 19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27"/>
                  <a:gd name="T16" fmla="*/ 0 h 1934"/>
                  <a:gd name="T17" fmla="*/ 1227 w 1227"/>
                  <a:gd name="T18" fmla="*/ 1934 h 19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27" h="1934">
                    <a:moveTo>
                      <a:pt x="0" y="165"/>
                    </a:moveTo>
                    <a:lnTo>
                      <a:pt x="1227" y="0"/>
                    </a:lnTo>
                    <a:lnTo>
                      <a:pt x="1227" y="1686"/>
                    </a:lnTo>
                    <a:lnTo>
                      <a:pt x="0" y="1934"/>
                    </a:lnTo>
                    <a:lnTo>
                      <a:pt x="0" y="16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09E00"/>
                  </a:gs>
                  <a:gs pos="7001">
                    <a:srgbClr val="D09E00"/>
                  </a:gs>
                  <a:gs pos="55000">
                    <a:srgbClr val="FFFF00"/>
                  </a:gs>
                  <a:gs pos="100000">
                    <a:srgbClr val="FFC000"/>
                  </a:gs>
                </a:gsLst>
                <a:lin ang="19200000"/>
              </a:gradFill>
              <a:ln w="9525">
                <a:solidFill>
                  <a:srgbClr val="D09E00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MS PGothic" panose="020B0600070205080204" pitchFamily="-97" charset="-128"/>
                </a:endParaRPr>
              </a:p>
            </p:txBody>
          </p:sp>
          <p:sp>
            <p:nvSpPr>
              <p:cNvPr id="102" name="Freeform 12"/>
              <p:cNvSpPr/>
              <p:nvPr/>
            </p:nvSpPr>
            <p:spPr bwMode="auto">
              <a:xfrm>
                <a:off x="944562" y="687387"/>
                <a:ext cx="2066925" cy="319088"/>
              </a:xfrm>
              <a:custGeom>
                <a:avLst/>
                <a:gdLst>
                  <a:gd name="T0" fmla="*/ 0 w 1302"/>
                  <a:gd name="T1" fmla="*/ 2147483647 h 201"/>
                  <a:gd name="T2" fmla="*/ 2147483647 w 1302"/>
                  <a:gd name="T3" fmla="*/ 0 h 201"/>
                  <a:gd name="T4" fmla="*/ 2147483647 w 1302"/>
                  <a:gd name="T5" fmla="*/ 2147483647 h 201"/>
                  <a:gd name="T6" fmla="*/ 2147483647 w 1302"/>
                  <a:gd name="T7" fmla="*/ 2147483647 h 201"/>
                  <a:gd name="T8" fmla="*/ 0 w 1302"/>
                  <a:gd name="T9" fmla="*/ 2147483647 h 2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2"/>
                  <a:gd name="T16" fmla="*/ 0 h 201"/>
                  <a:gd name="T17" fmla="*/ 1302 w 1302"/>
                  <a:gd name="T18" fmla="*/ 201 h 2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2" h="201">
                    <a:moveTo>
                      <a:pt x="0" y="178"/>
                    </a:moveTo>
                    <a:lnTo>
                      <a:pt x="1302" y="0"/>
                    </a:lnTo>
                    <a:lnTo>
                      <a:pt x="1302" y="21"/>
                    </a:lnTo>
                    <a:lnTo>
                      <a:pt x="26" y="201"/>
                    </a:lnTo>
                    <a:lnTo>
                      <a:pt x="0" y="17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09E00"/>
                  </a:gs>
                  <a:gs pos="7001">
                    <a:srgbClr val="D09E00"/>
                  </a:gs>
                  <a:gs pos="55000">
                    <a:srgbClr val="FFFF00"/>
                  </a:gs>
                  <a:gs pos="100000">
                    <a:srgbClr val="FFC000"/>
                  </a:gs>
                </a:gsLst>
                <a:lin ang="19200000"/>
              </a:gradFill>
              <a:ln w="9525">
                <a:solidFill>
                  <a:srgbClr val="D09E00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MS PGothic" panose="020B0600070205080204" pitchFamily="-97" charset="-128"/>
                </a:endParaRPr>
              </a:p>
            </p:txBody>
          </p:sp>
          <p:pic>
            <p:nvPicPr>
              <p:cNvPr id="103" name="Picture 13"/>
              <p:cNvPicPr>
                <a:picLocks noChangeAspect="1"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2994025" y="700087"/>
                <a:ext cx="36513" cy="365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3" name="Group 14"/>
            <p:cNvGrpSpPr/>
            <p:nvPr/>
          </p:nvGrpSpPr>
          <p:grpSpPr bwMode="auto">
            <a:xfrm>
              <a:off x="4946822" y="1523988"/>
              <a:ext cx="2693988" cy="3548065"/>
              <a:chOff x="944562" y="687387"/>
              <a:chExt cx="2451101" cy="3228975"/>
            </a:xfrm>
          </p:grpSpPr>
          <p:sp>
            <p:nvSpPr>
              <p:cNvPr id="94" name="Freeform 9"/>
              <p:cNvSpPr/>
              <p:nvPr/>
            </p:nvSpPr>
            <p:spPr bwMode="auto">
              <a:xfrm>
                <a:off x="986449" y="720616"/>
                <a:ext cx="2367326" cy="469537"/>
              </a:xfrm>
              <a:custGeom>
                <a:avLst/>
                <a:gdLst/>
                <a:ahLst/>
                <a:cxnLst>
                  <a:cxn ang="0">
                    <a:pos x="1492" y="77"/>
                  </a:cxn>
                  <a:cxn ang="0">
                    <a:pos x="1276" y="0"/>
                  </a:cxn>
                  <a:cxn ang="0">
                    <a:pos x="0" y="180"/>
                  </a:cxn>
                  <a:cxn ang="0">
                    <a:pos x="129" y="296"/>
                  </a:cxn>
                  <a:cxn ang="0">
                    <a:pos x="1492" y="77"/>
                  </a:cxn>
                </a:cxnLst>
                <a:rect l="0" t="0" r="r" b="b"/>
                <a:pathLst>
                  <a:path w="1492" h="296">
                    <a:moveTo>
                      <a:pt x="1492" y="77"/>
                    </a:moveTo>
                    <a:lnTo>
                      <a:pt x="1276" y="0"/>
                    </a:lnTo>
                    <a:lnTo>
                      <a:pt x="0" y="180"/>
                    </a:lnTo>
                    <a:lnTo>
                      <a:pt x="129" y="296"/>
                    </a:lnTo>
                    <a:lnTo>
                      <a:pt x="1492" y="77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93000">
                    <a:schemeClr val="bg1">
                      <a:lumMod val="95000"/>
                    </a:schemeClr>
                  </a:gs>
                </a:gsLst>
                <a:lin ang="30000" scaled="0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MS PGothic" panose="020B0600070205080204" pitchFamily="-97" charset="-128"/>
                  <a:cs typeface="MS PGothic" panose="020B0600070205080204" pitchFamily="-97" charset="-128"/>
                </a:endParaRPr>
              </a:p>
            </p:txBody>
          </p:sp>
          <p:sp>
            <p:nvSpPr>
              <p:cNvPr id="95" name="Freeform 10"/>
              <p:cNvSpPr/>
              <p:nvPr/>
            </p:nvSpPr>
            <p:spPr bwMode="auto">
              <a:xfrm>
                <a:off x="944562" y="969962"/>
                <a:ext cx="503238" cy="2946400"/>
              </a:xfrm>
              <a:custGeom>
                <a:avLst/>
                <a:gdLst>
                  <a:gd name="T0" fmla="*/ 0 w 317"/>
                  <a:gd name="T1" fmla="*/ 0 h 1856"/>
                  <a:gd name="T2" fmla="*/ 0 w 317"/>
                  <a:gd name="T3" fmla="*/ 2147483647 h 1856"/>
                  <a:gd name="T4" fmla="*/ 0 w 317"/>
                  <a:gd name="T5" fmla="*/ 2147483647 h 1856"/>
                  <a:gd name="T6" fmla="*/ 2147483647 w 317"/>
                  <a:gd name="T7" fmla="*/ 2147483647 h 1856"/>
                  <a:gd name="T8" fmla="*/ 2147483647 w 317"/>
                  <a:gd name="T9" fmla="*/ 2147483647 h 1856"/>
                  <a:gd name="T10" fmla="*/ 2147483647 w 317"/>
                  <a:gd name="T11" fmla="*/ 2147483647 h 1856"/>
                  <a:gd name="T12" fmla="*/ 2147483647 w 317"/>
                  <a:gd name="T13" fmla="*/ 2147483647 h 1856"/>
                  <a:gd name="T14" fmla="*/ 2147483647 w 317"/>
                  <a:gd name="T15" fmla="*/ 2147483647 h 1856"/>
                  <a:gd name="T16" fmla="*/ 2147483647 w 317"/>
                  <a:gd name="T17" fmla="*/ 2147483647 h 1856"/>
                  <a:gd name="T18" fmla="*/ 2147483647 w 317"/>
                  <a:gd name="T19" fmla="*/ 2147483647 h 1856"/>
                  <a:gd name="T20" fmla="*/ 2147483647 w 317"/>
                  <a:gd name="T21" fmla="*/ 2147483647 h 1856"/>
                  <a:gd name="T22" fmla="*/ 2147483647 w 317"/>
                  <a:gd name="T23" fmla="*/ 2147483647 h 1856"/>
                  <a:gd name="T24" fmla="*/ 2147483647 w 317"/>
                  <a:gd name="T25" fmla="*/ 2147483647 h 1856"/>
                  <a:gd name="T26" fmla="*/ 2147483647 w 317"/>
                  <a:gd name="T27" fmla="*/ 2147483647 h 1856"/>
                  <a:gd name="T28" fmla="*/ 2147483647 w 317"/>
                  <a:gd name="T29" fmla="*/ 2147483647 h 1856"/>
                  <a:gd name="T30" fmla="*/ 2147483647 w 317"/>
                  <a:gd name="T31" fmla="*/ 2147483647 h 1856"/>
                  <a:gd name="T32" fmla="*/ 2147483647 w 317"/>
                  <a:gd name="T33" fmla="*/ 2147483647 h 1856"/>
                  <a:gd name="T34" fmla="*/ 2147483647 w 317"/>
                  <a:gd name="T35" fmla="*/ 2147483647 h 1856"/>
                  <a:gd name="T36" fmla="*/ 2147483647 w 317"/>
                  <a:gd name="T37" fmla="*/ 2147483647 h 1856"/>
                  <a:gd name="T38" fmla="*/ 2147483647 w 317"/>
                  <a:gd name="T39" fmla="*/ 2147483647 h 1856"/>
                  <a:gd name="T40" fmla="*/ 2147483647 w 317"/>
                  <a:gd name="T41" fmla="*/ 2147483647 h 1856"/>
                  <a:gd name="T42" fmla="*/ 2147483647 w 317"/>
                  <a:gd name="T43" fmla="*/ 2147483647 h 1856"/>
                  <a:gd name="T44" fmla="*/ 2147483647 w 317"/>
                  <a:gd name="T45" fmla="*/ 2147483647 h 1856"/>
                  <a:gd name="T46" fmla="*/ 2147483647 w 317"/>
                  <a:gd name="T47" fmla="*/ 2147483647 h 1856"/>
                  <a:gd name="T48" fmla="*/ 2147483647 w 317"/>
                  <a:gd name="T49" fmla="*/ 2147483647 h 1856"/>
                  <a:gd name="T50" fmla="*/ 2147483647 w 317"/>
                  <a:gd name="T51" fmla="*/ 2147483647 h 1856"/>
                  <a:gd name="T52" fmla="*/ 2147483647 w 317"/>
                  <a:gd name="T53" fmla="*/ 2147483647 h 1856"/>
                  <a:gd name="T54" fmla="*/ 2147483647 w 317"/>
                  <a:gd name="T55" fmla="*/ 2147483647 h 1856"/>
                  <a:gd name="T56" fmla="*/ 0 w 317"/>
                  <a:gd name="T57" fmla="*/ 0 h 1856"/>
                  <a:gd name="T58" fmla="*/ 0 w 317"/>
                  <a:gd name="T59" fmla="*/ 0 h 185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317"/>
                  <a:gd name="T91" fmla="*/ 0 h 1856"/>
                  <a:gd name="T92" fmla="*/ 317 w 317"/>
                  <a:gd name="T93" fmla="*/ 1856 h 185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317" h="1856">
                    <a:moveTo>
                      <a:pt x="0" y="0"/>
                    </a:moveTo>
                    <a:lnTo>
                      <a:pt x="0" y="1722"/>
                    </a:lnTo>
                    <a:lnTo>
                      <a:pt x="3" y="1730"/>
                    </a:lnTo>
                    <a:lnTo>
                      <a:pt x="10" y="1748"/>
                    </a:lnTo>
                    <a:lnTo>
                      <a:pt x="26" y="1771"/>
                    </a:lnTo>
                    <a:lnTo>
                      <a:pt x="39" y="1786"/>
                    </a:lnTo>
                    <a:lnTo>
                      <a:pt x="54" y="1799"/>
                    </a:lnTo>
                    <a:lnTo>
                      <a:pt x="72" y="1812"/>
                    </a:lnTo>
                    <a:lnTo>
                      <a:pt x="93" y="1825"/>
                    </a:lnTo>
                    <a:lnTo>
                      <a:pt x="119" y="1835"/>
                    </a:lnTo>
                    <a:lnTo>
                      <a:pt x="149" y="1846"/>
                    </a:lnTo>
                    <a:lnTo>
                      <a:pt x="183" y="1851"/>
                    </a:lnTo>
                    <a:lnTo>
                      <a:pt x="224" y="1856"/>
                    </a:lnTo>
                    <a:lnTo>
                      <a:pt x="268" y="1853"/>
                    </a:lnTo>
                    <a:lnTo>
                      <a:pt x="317" y="1851"/>
                    </a:lnTo>
                    <a:lnTo>
                      <a:pt x="317" y="82"/>
                    </a:lnTo>
                    <a:lnTo>
                      <a:pt x="289" y="88"/>
                    </a:lnTo>
                    <a:lnTo>
                      <a:pt x="255" y="93"/>
                    </a:lnTo>
                    <a:lnTo>
                      <a:pt x="214" y="93"/>
                    </a:lnTo>
                    <a:lnTo>
                      <a:pt x="188" y="90"/>
                    </a:lnTo>
                    <a:lnTo>
                      <a:pt x="165" y="88"/>
                    </a:lnTo>
                    <a:lnTo>
                      <a:pt x="137" y="80"/>
                    </a:lnTo>
                    <a:lnTo>
                      <a:pt x="111" y="72"/>
                    </a:lnTo>
                    <a:lnTo>
                      <a:pt x="82" y="59"/>
                    </a:lnTo>
                    <a:lnTo>
                      <a:pt x="57" y="44"/>
                    </a:lnTo>
                    <a:lnTo>
                      <a:pt x="28" y="2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6D68"/>
                  </a:gs>
                  <a:gs pos="45000">
                    <a:srgbClr val="00F0E8"/>
                  </a:gs>
                  <a:gs pos="92000">
                    <a:srgbClr val="006D68"/>
                  </a:gs>
                  <a:gs pos="100000">
                    <a:srgbClr val="006D68"/>
                  </a:gs>
                </a:gsLst>
                <a:lin ang="21540000"/>
              </a:gradFill>
              <a:ln w="9525">
                <a:solidFill>
                  <a:srgbClr val="006D68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MS PGothic" panose="020B0600070205080204" pitchFamily="-97" charset="-128"/>
                </a:endParaRPr>
              </a:p>
            </p:txBody>
          </p:sp>
          <p:sp>
            <p:nvSpPr>
              <p:cNvPr id="96" name="Freeform 11"/>
              <p:cNvSpPr/>
              <p:nvPr/>
            </p:nvSpPr>
            <p:spPr bwMode="auto">
              <a:xfrm>
                <a:off x="1447800" y="838200"/>
                <a:ext cx="1947863" cy="3070225"/>
              </a:xfrm>
              <a:custGeom>
                <a:avLst/>
                <a:gdLst>
                  <a:gd name="T0" fmla="*/ 0 w 1227"/>
                  <a:gd name="T1" fmla="*/ 2147483647 h 1934"/>
                  <a:gd name="T2" fmla="*/ 2147483647 w 1227"/>
                  <a:gd name="T3" fmla="*/ 0 h 1934"/>
                  <a:gd name="T4" fmla="*/ 2147483647 w 1227"/>
                  <a:gd name="T5" fmla="*/ 2147483647 h 1934"/>
                  <a:gd name="T6" fmla="*/ 0 w 1227"/>
                  <a:gd name="T7" fmla="*/ 2147483647 h 1934"/>
                  <a:gd name="T8" fmla="*/ 0 w 1227"/>
                  <a:gd name="T9" fmla="*/ 2147483647 h 19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27"/>
                  <a:gd name="T16" fmla="*/ 0 h 1934"/>
                  <a:gd name="T17" fmla="*/ 1227 w 1227"/>
                  <a:gd name="T18" fmla="*/ 1934 h 19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27" h="1934">
                    <a:moveTo>
                      <a:pt x="0" y="165"/>
                    </a:moveTo>
                    <a:lnTo>
                      <a:pt x="1227" y="0"/>
                    </a:lnTo>
                    <a:lnTo>
                      <a:pt x="1227" y="1686"/>
                    </a:lnTo>
                    <a:lnTo>
                      <a:pt x="0" y="1934"/>
                    </a:lnTo>
                    <a:lnTo>
                      <a:pt x="0" y="16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6D68"/>
                  </a:gs>
                  <a:gs pos="7001">
                    <a:srgbClr val="006D68"/>
                  </a:gs>
                  <a:gs pos="55000">
                    <a:srgbClr val="00F0E8"/>
                  </a:gs>
                  <a:gs pos="100000">
                    <a:srgbClr val="006D68"/>
                  </a:gs>
                </a:gsLst>
                <a:lin ang="19200000"/>
              </a:gradFill>
              <a:ln w="9525">
                <a:solidFill>
                  <a:srgbClr val="006D68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MS PGothic" panose="020B0600070205080204" pitchFamily="-97" charset="-128"/>
                </a:endParaRPr>
              </a:p>
            </p:txBody>
          </p:sp>
          <p:sp>
            <p:nvSpPr>
              <p:cNvPr id="97" name="Freeform 12"/>
              <p:cNvSpPr/>
              <p:nvPr/>
            </p:nvSpPr>
            <p:spPr bwMode="auto">
              <a:xfrm>
                <a:off x="944562" y="687387"/>
                <a:ext cx="2066925" cy="319088"/>
              </a:xfrm>
              <a:custGeom>
                <a:avLst/>
                <a:gdLst>
                  <a:gd name="T0" fmla="*/ 0 w 1302"/>
                  <a:gd name="T1" fmla="*/ 2147483647 h 201"/>
                  <a:gd name="T2" fmla="*/ 2147483647 w 1302"/>
                  <a:gd name="T3" fmla="*/ 0 h 201"/>
                  <a:gd name="T4" fmla="*/ 2147483647 w 1302"/>
                  <a:gd name="T5" fmla="*/ 2147483647 h 201"/>
                  <a:gd name="T6" fmla="*/ 2147483647 w 1302"/>
                  <a:gd name="T7" fmla="*/ 2147483647 h 201"/>
                  <a:gd name="T8" fmla="*/ 0 w 1302"/>
                  <a:gd name="T9" fmla="*/ 2147483647 h 2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2"/>
                  <a:gd name="T16" fmla="*/ 0 h 201"/>
                  <a:gd name="T17" fmla="*/ 1302 w 1302"/>
                  <a:gd name="T18" fmla="*/ 201 h 2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2" h="201">
                    <a:moveTo>
                      <a:pt x="0" y="178"/>
                    </a:moveTo>
                    <a:lnTo>
                      <a:pt x="1302" y="0"/>
                    </a:lnTo>
                    <a:lnTo>
                      <a:pt x="1302" y="21"/>
                    </a:lnTo>
                    <a:lnTo>
                      <a:pt x="26" y="201"/>
                    </a:lnTo>
                    <a:lnTo>
                      <a:pt x="0" y="17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6D68"/>
                  </a:gs>
                  <a:gs pos="7001">
                    <a:srgbClr val="006D68"/>
                  </a:gs>
                  <a:gs pos="55000">
                    <a:srgbClr val="00F0E8"/>
                  </a:gs>
                  <a:gs pos="100000">
                    <a:srgbClr val="006D68"/>
                  </a:gs>
                </a:gsLst>
                <a:lin ang="19200000"/>
              </a:gradFill>
              <a:ln w="9525">
                <a:solidFill>
                  <a:srgbClr val="006D68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MS PGothic" panose="020B0600070205080204" pitchFamily="-97" charset="-128"/>
                </a:endParaRPr>
              </a:p>
            </p:txBody>
          </p:sp>
          <p:pic>
            <p:nvPicPr>
              <p:cNvPr id="98" name="Picture 13"/>
              <p:cNvPicPr>
                <a:picLocks noChangeAspect="1"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2994025" y="700087"/>
                <a:ext cx="36513" cy="365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6" name="Group 14"/>
            <p:cNvGrpSpPr/>
            <p:nvPr/>
          </p:nvGrpSpPr>
          <p:grpSpPr bwMode="auto">
            <a:xfrm>
              <a:off x="5426247" y="1676389"/>
              <a:ext cx="2803525" cy="3692528"/>
              <a:chOff x="944562" y="687387"/>
              <a:chExt cx="2451101" cy="3228975"/>
            </a:xfrm>
          </p:grpSpPr>
          <p:sp>
            <p:nvSpPr>
              <p:cNvPr id="89" name="Freeform 9"/>
              <p:cNvSpPr/>
              <p:nvPr/>
            </p:nvSpPr>
            <p:spPr bwMode="auto">
              <a:xfrm>
                <a:off x="986200" y="720704"/>
                <a:ext cx="2367825" cy="470603"/>
              </a:xfrm>
              <a:custGeom>
                <a:avLst/>
                <a:gdLst/>
                <a:ahLst/>
                <a:cxnLst>
                  <a:cxn ang="0">
                    <a:pos x="1492" y="77"/>
                  </a:cxn>
                  <a:cxn ang="0">
                    <a:pos x="1276" y="0"/>
                  </a:cxn>
                  <a:cxn ang="0">
                    <a:pos x="0" y="180"/>
                  </a:cxn>
                  <a:cxn ang="0">
                    <a:pos x="129" y="296"/>
                  </a:cxn>
                  <a:cxn ang="0">
                    <a:pos x="1492" y="77"/>
                  </a:cxn>
                </a:cxnLst>
                <a:rect l="0" t="0" r="r" b="b"/>
                <a:pathLst>
                  <a:path w="1492" h="296">
                    <a:moveTo>
                      <a:pt x="1492" y="77"/>
                    </a:moveTo>
                    <a:lnTo>
                      <a:pt x="1276" y="0"/>
                    </a:lnTo>
                    <a:lnTo>
                      <a:pt x="0" y="180"/>
                    </a:lnTo>
                    <a:lnTo>
                      <a:pt x="129" y="296"/>
                    </a:lnTo>
                    <a:lnTo>
                      <a:pt x="1492" y="77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93000">
                    <a:schemeClr val="bg1">
                      <a:lumMod val="95000"/>
                    </a:schemeClr>
                  </a:gs>
                </a:gsLst>
                <a:lin ang="30000" scaled="0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MS PGothic" panose="020B0600070205080204" pitchFamily="-97" charset="-128"/>
                  <a:cs typeface="MS PGothic" panose="020B0600070205080204" pitchFamily="-97" charset="-128"/>
                </a:endParaRPr>
              </a:p>
            </p:txBody>
          </p:sp>
          <p:sp>
            <p:nvSpPr>
              <p:cNvPr id="90" name="Freeform 10"/>
              <p:cNvSpPr/>
              <p:nvPr/>
            </p:nvSpPr>
            <p:spPr bwMode="auto">
              <a:xfrm>
                <a:off x="944562" y="969962"/>
                <a:ext cx="503238" cy="2946400"/>
              </a:xfrm>
              <a:custGeom>
                <a:avLst/>
                <a:gdLst>
                  <a:gd name="T0" fmla="*/ 0 w 317"/>
                  <a:gd name="T1" fmla="*/ 0 h 1856"/>
                  <a:gd name="T2" fmla="*/ 0 w 317"/>
                  <a:gd name="T3" fmla="*/ 2147483647 h 1856"/>
                  <a:gd name="T4" fmla="*/ 0 w 317"/>
                  <a:gd name="T5" fmla="*/ 2147483647 h 1856"/>
                  <a:gd name="T6" fmla="*/ 2147483647 w 317"/>
                  <a:gd name="T7" fmla="*/ 2147483647 h 1856"/>
                  <a:gd name="T8" fmla="*/ 2147483647 w 317"/>
                  <a:gd name="T9" fmla="*/ 2147483647 h 1856"/>
                  <a:gd name="T10" fmla="*/ 2147483647 w 317"/>
                  <a:gd name="T11" fmla="*/ 2147483647 h 1856"/>
                  <a:gd name="T12" fmla="*/ 2147483647 w 317"/>
                  <a:gd name="T13" fmla="*/ 2147483647 h 1856"/>
                  <a:gd name="T14" fmla="*/ 2147483647 w 317"/>
                  <a:gd name="T15" fmla="*/ 2147483647 h 1856"/>
                  <a:gd name="T16" fmla="*/ 2147483647 w 317"/>
                  <a:gd name="T17" fmla="*/ 2147483647 h 1856"/>
                  <a:gd name="T18" fmla="*/ 2147483647 w 317"/>
                  <a:gd name="T19" fmla="*/ 2147483647 h 1856"/>
                  <a:gd name="T20" fmla="*/ 2147483647 w 317"/>
                  <a:gd name="T21" fmla="*/ 2147483647 h 1856"/>
                  <a:gd name="T22" fmla="*/ 2147483647 w 317"/>
                  <a:gd name="T23" fmla="*/ 2147483647 h 1856"/>
                  <a:gd name="T24" fmla="*/ 2147483647 w 317"/>
                  <a:gd name="T25" fmla="*/ 2147483647 h 1856"/>
                  <a:gd name="T26" fmla="*/ 2147483647 w 317"/>
                  <a:gd name="T27" fmla="*/ 2147483647 h 1856"/>
                  <a:gd name="T28" fmla="*/ 2147483647 w 317"/>
                  <a:gd name="T29" fmla="*/ 2147483647 h 1856"/>
                  <a:gd name="T30" fmla="*/ 2147483647 w 317"/>
                  <a:gd name="T31" fmla="*/ 2147483647 h 1856"/>
                  <a:gd name="T32" fmla="*/ 2147483647 w 317"/>
                  <a:gd name="T33" fmla="*/ 2147483647 h 1856"/>
                  <a:gd name="T34" fmla="*/ 2147483647 w 317"/>
                  <a:gd name="T35" fmla="*/ 2147483647 h 1856"/>
                  <a:gd name="T36" fmla="*/ 2147483647 w 317"/>
                  <a:gd name="T37" fmla="*/ 2147483647 h 1856"/>
                  <a:gd name="T38" fmla="*/ 2147483647 w 317"/>
                  <a:gd name="T39" fmla="*/ 2147483647 h 1856"/>
                  <a:gd name="T40" fmla="*/ 2147483647 w 317"/>
                  <a:gd name="T41" fmla="*/ 2147483647 h 1856"/>
                  <a:gd name="T42" fmla="*/ 2147483647 w 317"/>
                  <a:gd name="T43" fmla="*/ 2147483647 h 1856"/>
                  <a:gd name="T44" fmla="*/ 2147483647 w 317"/>
                  <a:gd name="T45" fmla="*/ 2147483647 h 1856"/>
                  <a:gd name="T46" fmla="*/ 2147483647 w 317"/>
                  <a:gd name="T47" fmla="*/ 2147483647 h 1856"/>
                  <a:gd name="T48" fmla="*/ 2147483647 w 317"/>
                  <a:gd name="T49" fmla="*/ 2147483647 h 1856"/>
                  <a:gd name="T50" fmla="*/ 2147483647 w 317"/>
                  <a:gd name="T51" fmla="*/ 2147483647 h 1856"/>
                  <a:gd name="T52" fmla="*/ 2147483647 w 317"/>
                  <a:gd name="T53" fmla="*/ 2147483647 h 1856"/>
                  <a:gd name="T54" fmla="*/ 2147483647 w 317"/>
                  <a:gd name="T55" fmla="*/ 2147483647 h 1856"/>
                  <a:gd name="T56" fmla="*/ 0 w 317"/>
                  <a:gd name="T57" fmla="*/ 0 h 1856"/>
                  <a:gd name="T58" fmla="*/ 0 w 317"/>
                  <a:gd name="T59" fmla="*/ 0 h 185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317"/>
                  <a:gd name="T91" fmla="*/ 0 h 1856"/>
                  <a:gd name="T92" fmla="*/ 317 w 317"/>
                  <a:gd name="T93" fmla="*/ 1856 h 185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317" h="1856">
                    <a:moveTo>
                      <a:pt x="0" y="0"/>
                    </a:moveTo>
                    <a:lnTo>
                      <a:pt x="0" y="1722"/>
                    </a:lnTo>
                    <a:lnTo>
                      <a:pt x="3" y="1730"/>
                    </a:lnTo>
                    <a:lnTo>
                      <a:pt x="10" y="1748"/>
                    </a:lnTo>
                    <a:lnTo>
                      <a:pt x="26" y="1771"/>
                    </a:lnTo>
                    <a:lnTo>
                      <a:pt x="39" y="1786"/>
                    </a:lnTo>
                    <a:lnTo>
                      <a:pt x="54" y="1799"/>
                    </a:lnTo>
                    <a:lnTo>
                      <a:pt x="72" y="1812"/>
                    </a:lnTo>
                    <a:lnTo>
                      <a:pt x="93" y="1825"/>
                    </a:lnTo>
                    <a:lnTo>
                      <a:pt x="119" y="1835"/>
                    </a:lnTo>
                    <a:lnTo>
                      <a:pt x="149" y="1846"/>
                    </a:lnTo>
                    <a:lnTo>
                      <a:pt x="183" y="1851"/>
                    </a:lnTo>
                    <a:lnTo>
                      <a:pt x="224" y="1856"/>
                    </a:lnTo>
                    <a:lnTo>
                      <a:pt x="268" y="1853"/>
                    </a:lnTo>
                    <a:lnTo>
                      <a:pt x="317" y="1851"/>
                    </a:lnTo>
                    <a:lnTo>
                      <a:pt x="317" y="82"/>
                    </a:lnTo>
                    <a:lnTo>
                      <a:pt x="289" y="88"/>
                    </a:lnTo>
                    <a:lnTo>
                      <a:pt x="255" y="93"/>
                    </a:lnTo>
                    <a:lnTo>
                      <a:pt x="214" y="93"/>
                    </a:lnTo>
                    <a:lnTo>
                      <a:pt x="188" y="90"/>
                    </a:lnTo>
                    <a:lnTo>
                      <a:pt x="165" y="88"/>
                    </a:lnTo>
                    <a:lnTo>
                      <a:pt x="137" y="80"/>
                    </a:lnTo>
                    <a:lnTo>
                      <a:pt x="111" y="72"/>
                    </a:lnTo>
                    <a:lnTo>
                      <a:pt x="82" y="59"/>
                    </a:lnTo>
                    <a:lnTo>
                      <a:pt x="57" y="44"/>
                    </a:lnTo>
                    <a:lnTo>
                      <a:pt x="28" y="2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0000"/>
                  </a:gs>
                  <a:gs pos="45000">
                    <a:srgbClr val="FF6132"/>
                  </a:gs>
                  <a:gs pos="92000">
                    <a:srgbClr val="800000"/>
                  </a:gs>
                  <a:gs pos="100000">
                    <a:srgbClr val="800000"/>
                  </a:gs>
                </a:gsLst>
                <a:lin ang="21540000"/>
              </a:gradFill>
              <a:ln w="9525">
                <a:solidFill>
                  <a:srgbClr val="800000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MS PGothic" panose="020B0600070205080204" pitchFamily="-97" charset="-128"/>
                </a:endParaRPr>
              </a:p>
            </p:txBody>
          </p:sp>
          <p:sp>
            <p:nvSpPr>
              <p:cNvPr id="91" name="Freeform 11"/>
              <p:cNvSpPr/>
              <p:nvPr/>
            </p:nvSpPr>
            <p:spPr bwMode="auto">
              <a:xfrm>
                <a:off x="1447800" y="838200"/>
                <a:ext cx="1947863" cy="3070225"/>
              </a:xfrm>
              <a:custGeom>
                <a:avLst/>
                <a:gdLst>
                  <a:gd name="T0" fmla="*/ 0 w 1227"/>
                  <a:gd name="T1" fmla="*/ 2147483647 h 1934"/>
                  <a:gd name="T2" fmla="*/ 2147483647 w 1227"/>
                  <a:gd name="T3" fmla="*/ 0 h 1934"/>
                  <a:gd name="T4" fmla="*/ 2147483647 w 1227"/>
                  <a:gd name="T5" fmla="*/ 2147483647 h 1934"/>
                  <a:gd name="T6" fmla="*/ 0 w 1227"/>
                  <a:gd name="T7" fmla="*/ 2147483647 h 1934"/>
                  <a:gd name="T8" fmla="*/ 0 w 1227"/>
                  <a:gd name="T9" fmla="*/ 2147483647 h 19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27"/>
                  <a:gd name="T16" fmla="*/ 0 h 1934"/>
                  <a:gd name="T17" fmla="*/ 1227 w 1227"/>
                  <a:gd name="T18" fmla="*/ 1934 h 19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27" h="1934">
                    <a:moveTo>
                      <a:pt x="0" y="165"/>
                    </a:moveTo>
                    <a:lnTo>
                      <a:pt x="1227" y="0"/>
                    </a:lnTo>
                    <a:lnTo>
                      <a:pt x="1227" y="1686"/>
                    </a:lnTo>
                    <a:lnTo>
                      <a:pt x="0" y="1934"/>
                    </a:lnTo>
                    <a:lnTo>
                      <a:pt x="0" y="16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0000"/>
                  </a:gs>
                  <a:gs pos="7001">
                    <a:srgbClr val="800000"/>
                  </a:gs>
                  <a:gs pos="55000">
                    <a:srgbClr val="FF6132"/>
                  </a:gs>
                  <a:gs pos="100000">
                    <a:srgbClr val="800000"/>
                  </a:gs>
                </a:gsLst>
                <a:lin ang="19200000"/>
              </a:gradFill>
              <a:ln w="9525">
                <a:solidFill>
                  <a:srgbClr val="800000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MS PGothic" panose="020B0600070205080204" pitchFamily="-97" charset="-128"/>
                </a:endParaRPr>
              </a:p>
            </p:txBody>
          </p:sp>
          <p:sp>
            <p:nvSpPr>
              <p:cNvPr id="92" name="Freeform 12"/>
              <p:cNvSpPr/>
              <p:nvPr/>
            </p:nvSpPr>
            <p:spPr bwMode="auto">
              <a:xfrm>
                <a:off x="944562" y="687387"/>
                <a:ext cx="2066925" cy="319088"/>
              </a:xfrm>
              <a:custGeom>
                <a:avLst/>
                <a:gdLst>
                  <a:gd name="T0" fmla="*/ 0 w 1302"/>
                  <a:gd name="T1" fmla="*/ 2147483647 h 201"/>
                  <a:gd name="T2" fmla="*/ 2147483647 w 1302"/>
                  <a:gd name="T3" fmla="*/ 0 h 201"/>
                  <a:gd name="T4" fmla="*/ 2147483647 w 1302"/>
                  <a:gd name="T5" fmla="*/ 2147483647 h 201"/>
                  <a:gd name="T6" fmla="*/ 2147483647 w 1302"/>
                  <a:gd name="T7" fmla="*/ 2147483647 h 201"/>
                  <a:gd name="T8" fmla="*/ 0 w 1302"/>
                  <a:gd name="T9" fmla="*/ 2147483647 h 2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2"/>
                  <a:gd name="T16" fmla="*/ 0 h 201"/>
                  <a:gd name="T17" fmla="*/ 1302 w 1302"/>
                  <a:gd name="T18" fmla="*/ 201 h 2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2" h="201">
                    <a:moveTo>
                      <a:pt x="0" y="178"/>
                    </a:moveTo>
                    <a:lnTo>
                      <a:pt x="1302" y="0"/>
                    </a:lnTo>
                    <a:lnTo>
                      <a:pt x="1302" y="21"/>
                    </a:lnTo>
                    <a:lnTo>
                      <a:pt x="26" y="201"/>
                    </a:lnTo>
                    <a:lnTo>
                      <a:pt x="0" y="17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0000"/>
                  </a:gs>
                  <a:gs pos="7001">
                    <a:srgbClr val="800000"/>
                  </a:gs>
                  <a:gs pos="55000">
                    <a:srgbClr val="FF6132"/>
                  </a:gs>
                  <a:gs pos="100000">
                    <a:srgbClr val="800000"/>
                  </a:gs>
                </a:gsLst>
                <a:lin ang="19200000"/>
              </a:gradFill>
              <a:ln w="9525">
                <a:solidFill>
                  <a:srgbClr val="006D68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MS PGothic" panose="020B0600070205080204" pitchFamily="-97" charset="-128"/>
                </a:endParaRPr>
              </a:p>
            </p:txBody>
          </p:sp>
          <p:pic>
            <p:nvPicPr>
              <p:cNvPr id="93" name="Picture 13"/>
              <p:cNvPicPr>
                <a:picLocks noChangeAspect="1"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2994025" y="700087"/>
                <a:ext cx="36513" cy="365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8" name="Rectangle 42"/>
            <p:cNvSpPr>
              <a:spLocks noChangeArrowheads="1"/>
            </p:cNvSpPr>
            <p:nvPr/>
          </p:nvSpPr>
          <p:spPr bwMode="auto">
            <a:xfrm>
              <a:off x="6038044" y="2105503"/>
              <a:ext cx="2105026" cy="1003637"/>
            </a:xfrm>
            <a:prstGeom prst="rect">
              <a:avLst/>
            </a:prstGeom>
            <a:noFill/>
            <a:ln w="9525">
              <a:noFill/>
              <a:miter lim="800000"/>
            </a:ln>
            <a:scene3d>
              <a:camera prst="orthographicFront">
                <a:rot lat="20520000" lon="1560000" rev="21594000"/>
              </a:camera>
              <a:lightRig rig="threePt" dir="t"/>
            </a:scene3d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30000"/>
                </a:lnSpc>
              </a:pPr>
              <a:r>
                <a:rPr lang="zh-CN" altLang="da-DK" sz="1400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开发模式</a:t>
              </a:r>
              <a:endParaRPr lang="zh-CN" altLang="da-DK" sz="14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766570" y="4086225"/>
            <a:ext cx="4566285" cy="424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不是非此即比，可综合应用</a:t>
            </a:r>
            <a:endParaRPr lang="zh-CN" altLang="zh-CN"/>
          </a:p>
        </p:txBody>
      </p:sp>
      <p:sp>
        <p:nvSpPr>
          <p:cNvPr id="19" name="矩形 18"/>
          <p:cNvSpPr/>
          <p:nvPr/>
        </p:nvSpPr>
        <p:spPr>
          <a:xfrm>
            <a:off x="2160905" y="1574165"/>
            <a:ext cx="4566285" cy="424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是一种思想，而不是工具和技术</a:t>
            </a:r>
            <a:endParaRPr lang="zh-CN" altLang="zh-CN"/>
          </a:p>
        </p:txBody>
      </p:sp>
      <p:sp>
        <p:nvSpPr>
          <p:cNvPr id="20" name="椭圆 19"/>
          <p:cNvSpPr/>
          <p:nvPr/>
        </p:nvSpPr>
        <p:spPr>
          <a:xfrm>
            <a:off x="7667625" y="2084070"/>
            <a:ext cx="1844040" cy="154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穷寇莫追</a:t>
            </a: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783195" y="4443730"/>
            <a:ext cx="1844040" cy="15443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宜当剩勇追穷</a:t>
            </a:r>
            <a:endParaRPr lang="zh-CN" altLang="en-US"/>
          </a:p>
        </p:txBody>
      </p:sp>
      <p:sp>
        <p:nvSpPr>
          <p:cNvPr id="138" name=" 138"/>
          <p:cNvSpPr/>
          <p:nvPr/>
        </p:nvSpPr>
        <p:spPr>
          <a:xfrm>
            <a:off x="9274810" y="3844925"/>
            <a:ext cx="530860" cy="666115"/>
          </a:xfrm>
          <a:custGeom>
            <a:avLst/>
            <a:gdLst>
              <a:gd name="connsiteX0" fmla="*/ 3490883 w 6425473"/>
              <a:gd name="connsiteY0" fmla="*/ 0 h 4863270"/>
              <a:gd name="connsiteX1" fmla="*/ 6425473 w 6425473"/>
              <a:gd name="connsiteY1" fmla="*/ 696179 h 4863270"/>
              <a:gd name="connsiteX2" fmla="*/ 4232133 w 6425473"/>
              <a:gd name="connsiteY2" fmla="*/ 2766384 h 4863270"/>
              <a:gd name="connsiteX3" fmla="*/ 4647609 w 6425473"/>
              <a:gd name="connsiteY3" fmla="*/ 1326678 h 4863270"/>
              <a:gd name="connsiteX4" fmla="*/ 4641778 w 6425473"/>
              <a:gd name="connsiteY4" fmla="*/ 1329716 h 4863270"/>
              <a:gd name="connsiteX5" fmla="*/ 4096459 w 6425473"/>
              <a:gd name="connsiteY5" fmla="*/ 1685342 h 4863270"/>
              <a:gd name="connsiteX6" fmla="*/ 2683000 w 6425473"/>
              <a:gd name="connsiteY6" fmla="*/ 4597427 h 4863270"/>
              <a:gd name="connsiteX7" fmla="*/ 2732777 w 6425473"/>
              <a:gd name="connsiteY7" fmla="*/ 4863270 h 4863270"/>
              <a:gd name="connsiteX8" fmla="*/ 0 w 6425473"/>
              <a:gd name="connsiteY8" fmla="*/ 4863270 h 4863270"/>
              <a:gd name="connsiteX9" fmla="*/ 42368 w 6425473"/>
              <a:gd name="connsiteY9" fmla="*/ 4548035 h 4863270"/>
              <a:gd name="connsiteX10" fmla="*/ 128511 w 6425473"/>
              <a:gd name="connsiteY10" fmla="*/ 4203610 h 4863270"/>
              <a:gd name="connsiteX11" fmla="*/ 2025907 w 6425473"/>
              <a:gd name="connsiteY11" fmla="*/ 1990903 h 4863270"/>
              <a:gd name="connsiteX12" fmla="*/ 4366085 w 6425473"/>
              <a:gd name="connsiteY12" fmla="*/ 943894 h 4863270"/>
              <a:gd name="connsiteX13" fmla="*/ 4443493 w 6425473"/>
              <a:gd name="connsiteY13" fmla="*/ 916804 h 4863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25473" h="4863270">
                <a:moveTo>
                  <a:pt x="3490883" y="0"/>
                </a:moveTo>
                <a:lnTo>
                  <a:pt x="6425473" y="696179"/>
                </a:lnTo>
                <a:lnTo>
                  <a:pt x="4232133" y="2766384"/>
                </a:lnTo>
                <a:lnTo>
                  <a:pt x="4647609" y="1326678"/>
                </a:lnTo>
                <a:lnTo>
                  <a:pt x="4641778" y="1329716"/>
                </a:lnTo>
                <a:cubicBezTo>
                  <a:pt x="4429768" y="1446313"/>
                  <a:pt x="4246367" y="1566217"/>
                  <a:pt x="4096459" y="1685342"/>
                </a:cubicBezTo>
                <a:cubicBezTo>
                  <a:pt x="2873051" y="2657524"/>
                  <a:pt x="2570763" y="3683103"/>
                  <a:pt x="2683000" y="4597427"/>
                </a:cubicBezTo>
                <a:lnTo>
                  <a:pt x="2732777" y="4863270"/>
                </a:lnTo>
                <a:lnTo>
                  <a:pt x="0" y="4863270"/>
                </a:lnTo>
                <a:lnTo>
                  <a:pt x="42368" y="4548035"/>
                </a:lnTo>
                <a:cubicBezTo>
                  <a:pt x="67414" y="4416026"/>
                  <a:pt x="97314" y="4297282"/>
                  <a:pt x="128511" y="4203610"/>
                </a:cubicBezTo>
                <a:cubicBezTo>
                  <a:pt x="325342" y="3485135"/>
                  <a:pt x="968015" y="2732695"/>
                  <a:pt x="2025907" y="1990903"/>
                </a:cubicBezTo>
                <a:cubicBezTo>
                  <a:pt x="2523774" y="1641794"/>
                  <a:pt x="3383053" y="1293382"/>
                  <a:pt x="4366085" y="943894"/>
                </a:cubicBezTo>
                <a:lnTo>
                  <a:pt x="4443493" y="9168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 138"/>
          <p:cNvSpPr/>
          <p:nvPr/>
        </p:nvSpPr>
        <p:spPr>
          <a:xfrm rot="6480000">
            <a:off x="9538335" y="2941320"/>
            <a:ext cx="530860" cy="666115"/>
          </a:xfrm>
          <a:custGeom>
            <a:avLst/>
            <a:gdLst>
              <a:gd name="connsiteX0" fmla="*/ 3490883 w 6425473"/>
              <a:gd name="connsiteY0" fmla="*/ 0 h 4863270"/>
              <a:gd name="connsiteX1" fmla="*/ 6425473 w 6425473"/>
              <a:gd name="connsiteY1" fmla="*/ 696179 h 4863270"/>
              <a:gd name="connsiteX2" fmla="*/ 4232133 w 6425473"/>
              <a:gd name="connsiteY2" fmla="*/ 2766384 h 4863270"/>
              <a:gd name="connsiteX3" fmla="*/ 4647609 w 6425473"/>
              <a:gd name="connsiteY3" fmla="*/ 1326678 h 4863270"/>
              <a:gd name="connsiteX4" fmla="*/ 4641778 w 6425473"/>
              <a:gd name="connsiteY4" fmla="*/ 1329716 h 4863270"/>
              <a:gd name="connsiteX5" fmla="*/ 4096459 w 6425473"/>
              <a:gd name="connsiteY5" fmla="*/ 1685342 h 4863270"/>
              <a:gd name="connsiteX6" fmla="*/ 2683000 w 6425473"/>
              <a:gd name="connsiteY6" fmla="*/ 4597427 h 4863270"/>
              <a:gd name="connsiteX7" fmla="*/ 2732777 w 6425473"/>
              <a:gd name="connsiteY7" fmla="*/ 4863270 h 4863270"/>
              <a:gd name="connsiteX8" fmla="*/ 0 w 6425473"/>
              <a:gd name="connsiteY8" fmla="*/ 4863270 h 4863270"/>
              <a:gd name="connsiteX9" fmla="*/ 42368 w 6425473"/>
              <a:gd name="connsiteY9" fmla="*/ 4548035 h 4863270"/>
              <a:gd name="connsiteX10" fmla="*/ 128511 w 6425473"/>
              <a:gd name="connsiteY10" fmla="*/ 4203610 h 4863270"/>
              <a:gd name="connsiteX11" fmla="*/ 2025907 w 6425473"/>
              <a:gd name="connsiteY11" fmla="*/ 1990903 h 4863270"/>
              <a:gd name="connsiteX12" fmla="*/ 4366085 w 6425473"/>
              <a:gd name="connsiteY12" fmla="*/ 943894 h 4863270"/>
              <a:gd name="connsiteX13" fmla="*/ 4443493 w 6425473"/>
              <a:gd name="connsiteY13" fmla="*/ 916804 h 4863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25473" h="4863270">
                <a:moveTo>
                  <a:pt x="3490883" y="0"/>
                </a:moveTo>
                <a:lnTo>
                  <a:pt x="6425473" y="696179"/>
                </a:lnTo>
                <a:lnTo>
                  <a:pt x="4232133" y="2766384"/>
                </a:lnTo>
                <a:lnTo>
                  <a:pt x="4647609" y="1326678"/>
                </a:lnTo>
                <a:lnTo>
                  <a:pt x="4641778" y="1329716"/>
                </a:lnTo>
                <a:cubicBezTo>
                  <a:pt x="4429768" y="1446313"/>
                  <a:pt x="4246367" y="1566217"/>
                  <a:pt x="4096459" y="1685342"/>
                </a:cubicBezTo>
                <a:cubicBezTo>
                  <a:pt x="2873051" y="2657524"/>
                  <a:pt x="2570763" y="3683103"/>
                  <a:pt x="2683000" y="4597427"/>
                </a:cubicBezTo>
                <a:lnTo>
                  <a:pt x="2732777" y="4863270"/>
                </a:lnTo>
                <a:lnTo>
                  <a:pt x="0" y="4863270"/>
                </a:lnTo>
                <a:lnTo>
                  <a:pt x="42368" y="4548035"/>
                </a:lnTo>
                <a:cubicBezTo>
                  <a:pt x="67414" y="4416026"/>
                  <a:pt x="97314" y="4297282"/>
                  <a:pt x="128511" y="4203610"/>
                </a:cubicBezTo>
                <a:cubicBezTo>
                  <a:pt x="325342" y="3485135"/>
                  <a:pt x="968015" y="2732695"/>
                  <a:pt x="2025907" y="1990903"/>
                </a:cubicBezTo>
                <a:cubicBezTo>
                  <a:pt x="2523774" y="1641794"/>
                  <a:pt x="3383053" y="1293382"/>
                  <a:pt x="4366085" y="943894"/>
                </a:cubicBezTo>
                <a:lnTo>
                  <a:pt x="4443493" y="9168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020300" y="3628390"/>
            <a:ext cx="170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实际情况而定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-1905" y="676275"/>
            <a:ext cx="5478145" cy="583565"/>
            <a:chOff x="-1588" y="676275"/>
            <a:chExt cx="3481070" cy="583565"/>
          </a:xfrm>
        </p:grpSpPr>
        <p:sp>
          <p:nvSpPr>
            <p:cNvPr id="3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Box 61"/>
            <p:cNvSpPr>
              <a:spLocks noChangeArrowheads="1"/>
            </p:cNvSpPr>
            <p:nvPr/>
          </p:nvSpPr>
          <p:spPr bwMode="auto">
            <a:xfrm>
              <a:off x="436562" y="676275"/>
              <a:ext cx="3042920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 wrap="squar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实际项目应用举例</a:t>
              </a:r>
              <a:endPara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1813560" y="2066290"/>
            <a:ext cx="4566285" cy="424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金信工程</a:t>
            </a:r>
            <a:r>
              <a:rPr lang="en-US" altLang="zh-CN"/>
              <a:t>-</a:t>
            </a:r>
            <a:r>
              <a:rPr lang="zh-CN" altLang="en-US"/>
              <a:t>成都市工商局信息化建设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07895" y="2733675"/>
            <a:ext cx="3909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瀑布为主，原型</a:t>
            </a:r>
            <a:r>
              <a:rPr lang="en-US" altLang="zh-CN"/>
              <a:t>+</a:t>
            </a:r>
            <a:r>
              <a:rPr lang="zh-CN" altLang="en-US"/>
              <a:t>螺旋为辅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998970" y="2066290"/>
            <a:ext cx="4566285" cy="424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运输安全培训平台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09510" y="2733675"/>
            <a:ext cx="3909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敏捷开发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 bwMode="auto">
          <a:xfrm>
            <a:off x="-1588" y="676275"/>
            <a:ext cx="2733676" cy="584200"/>
            <a:chOff x="-1588" y="676275"/>
            <a:chExt cx="2733676" cy="584200"/>
          </a:xfrm>
        </p:grpSpPr>
        <p:sp>
          <p:nvSpPr>
            <p:cNvPr id="5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Box 61"/>
            <p:cNvSpPr>
              <a:spLocks noChangeArrowheads="1"/>
            </p:cNvSpPr>
            <p:nvPr/>
          </p:nvSpPr>
          <p:spPr bwMode="auto">
            <a:xfrm>
              <a:off x="436563" y="676275"/>
              <a:ext cx="2295525" cy="584200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目录</a:t>
              </a:r>
              <a:endParaRPr lang="zh-CN" altLang="zh-CN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878008" y="1122080"/>
            <a:ext cx="8104298" cy="5256584"/>
            <a:chOff x="1491928" y="1894240"/>
            <a:chExt cx="8104298" cy="5256584"/>
          </a:xfrm>
        </p:grpSpPr>
        <p:sp>
          <p:nvSpPr>
            <p:cNvPr id="8" name="文本框 7"/>
            <p:cNvSpPr txBox="1"/>
            <p:nvPr/>
          </p:nvSpPr>
          <p:spPr>
            <a:xfrm>
              <a:off x="4988560" y="2923401"/>
              <a:ext cx="2560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平台建设</a:t>
              </a:r>
              <a:endParaRPr lang="zh-CN" altLang="en-US" sz="2400" b="1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080000" y="4445615"/>
              <a:ext cx="2560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在线教学体会</a:t>
              </a:r>
              <a:endParaRPr lang="zh-CN" altLang="en-US" sz="2400" b="1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080000" y="3706614"/>
              <a:ext cx="2560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资源建设</a:t>
              </a:r>
              <a:endParaRPr lang="zh-CN" altLang="en-US" sz="2400" b="1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988560" y="5272315"/>
              <a:ext cx="2560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未来规划</a:t>
              </a:r>
              <a:endParaRPr lang="zh-CN" altLang="en-US" sz="2400" b="1" dirty="0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491928" y="1894240"/>
              <a:ext cx="8104298" cy="5256584"/>
              <a:chOff x="1090686" y="1422863"/>
              <a:chExt cx="6615874" cy="4291167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090686" y="5268581"/>
                <a:ext cx="2060164" cy="381469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>
                <a:softEdge rad="1397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301890" y="2450874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rgbClr val="F82731"/>
                  </a:gs>
                  <a:gs pos="100000">
                    <a:srgbClr val="B30F1D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635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平行四边形 14"/>
              <p:cNvSpPr/>
              <p:nvPr/>
            </p:nvSpPr>
            <p:spPr>
              <a:xfrm>
                <a:off x="2957915" y="3198586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rgbClr val="89DC00"/>
                  </a:gs>
                  <a:gs pos="100000">
                    <a:srgbClr val="639700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635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平行四边形 15"/>
              <p:cNvSpPr/>
              <p:nvPr/>
            </p:nvSpPr>
            <p:spPr>
              <a:xfrm>
                <a:off x="2613936" y="3946298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rgbClr val="00BDC3"/>
                  </a:gs>
                  <a:gs pos="100000">
                    <a:srgbClr val="007C90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635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平行四边形 16"/>
              <p:cNvSpPr/>
              <p:nvPr/>
            </p:nvSpPr>
            <p:spPr>
              <a:xfrm>
                <a:off x="2267578" y="4694010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rgbClr val="333333"/>
                  </a:gs>
                  <a:gs pos="100000">
                    <a:srgbClr val="000000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635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>
                <a:off x="3647174" y="1703162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635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>
                <a:off x="3284637" y="4374698"/>
                <a:ext cx="4421923" cy="747712"/>
              </a:xfrm>
              <a:prstGeom prst="parallelogram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333333"/>
                  </a:gs>
                  <a:gs pos="100000">
                    <a:srgbClr val="000000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50800" dir="5400000" sx="101000" sy="101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平行四边形 19"/>
              <p:cNvSpPr/>
              <p:nvPr/>
            </p:nvSpPr>
            <p:spPr>
              <a:xfrm>
                <a:off x="3630995" y="3626986"/>
                <a:ext cx="4075565" cy="747712"/>
              </a:xfrm>
              <a:prstGeom prst="parallelogram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00BDC3"/>
                  </a:gs>
                  <a:gs pos="100000">
                    <a:srgbClr val="007C90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50800" dir="5400000" sx="101000" sy="101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>
                <a:off x="3974974" y="2879274"/>
                <a:ext cx="3731586" cy="747712"/>
              </a:xfrm>
              <a:prstGeom prst="parallelogram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89DC00"/>
                  </a:gs>
                  <a:gs pos="100000">
                    <a:srgbClr val="639700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50800" dir="5400000" sx="101000" sy="101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平行四边形 21"/>
              <p:cNvSpPr/>
              <p:nvPr/>
            </p:nvSpPr>
            <p:spPr>
              <a:xfrm>
                <a:off x="4318949" y="2131562"/>
                <a:ext cx="3387611" cy="747712"/>
              </a:xfrm>
              <a:prstGeom prst="parallelogram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82731"/>
                  </a:gs>
                  <a:gs pos="100000">
                    <a:srgbClr val="B30F1D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50800" dir="5400000" sx="101000" sy="101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平行四边形 22"/>
              <p:cNvSpPr/>
              <p:nvPr/>
            </p:nvSpPr>
            <p:spPr>
              <a:xfrm>
                <a:off x="3304761" y="2450874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rgbClr val="F82731"/>
                  </a:gs>
                  <a:gs pos="100000">
                    <a:srgbClr val="B30F1D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38100" dir="6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2960786" y="3198586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rgbClr val="89DC00"/>
                  </a:gs>
                  <a:gs pos="100000">
                    <a:srgbClr val="639700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38100" dir="6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平行四边形 24"/>
              <p:cNvSpPr/>
              <p:nvPr/>
            </p:nvSpPr>
            <p:spPr>
              <a:xfrm>
                <a:off x="2616807" y="3946298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rgbClr val="00BDC3"/>
                  </a:gs>
                  <a:gs pos="100000">
                    <a:srgbClr val="007C90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38100" dir="6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平行四边形 25"/>
              <p:cNvSpPr/>
              <p:nvPr/>
            </p:nvSpPr>
            <p:spPr>
              <a:xfrm>
                <a:off x="2270449" y="4694010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rgbClr val="333333"/>
                  </a:gs>
                  <a:gs pos="100000">
                    <a:srgbClr val="000000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38100" dir="6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平行四边形 26"/>
              <p:cNvSpPr/>
              <p:nvPr/>
            </p:nvSpPr>
            <p:spPr>
              <a:xfrm>
                <a:off x="3650045" y="1703162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38100" dir="6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矩形 6"/>
              <p:cNvSpPr/>
              <p:nvPr/>
            </p:nvSpPr>
            <p:spPr>
              <a:xfrm rot="1500000">
                <a:off x="2754877" y="1422863"/>
                <a:ext cx="370832" cy="4291167"/>
              </a:xfrm>
              <a:custGeom>
                <a:avLst/>
                <a:gdLst>
                  <a:gd name="connsiteX0" fmla="*/ 0 w 368300"/>
                  <a:gd name="connsiteY0" fmla="*/ 0 h 3636960"/>
                  <a:gd name="connsiteX1" fmla="*/ 368300 w 368300"/>
                  <a:gd name="connsiteY1" fmla="*/ 0 h 3636960"/>
                  <a:gd name="connsiteX2" fmla="*/ 368300 w 368300"/>
                  <a:gd name="connsiteY2" fmla="*/ 3636960 h 3636960"/>
                  <a:gd name="connsiteX3" fmla="*/ 0 w 368300"/>
                  <a:gd name="connsiteY3" fmla="*/ 3636960 h 3636960"/>
                  <a:gd name="connsiteX4" fmla="*/ 0 w 368300"/>
                  <a:gd name="connsiteY4" fmla="*/ 0 h 3636960"/>
                  <a:gd name="connsiteX0-1" fmla="*/ 37300 w 368300"/>
                  <a:gd name="connsiteY0-2" fmla="*/ 350446 h 3636960"/>
                  <a:gd name="connsiteX1-3" fmla="*/ 368300 w 368300"/>
                  <a:gd name="connsiteY1-4" fmla="*/ 0 h 3636960"/>
                  <a:gd name="connsiteX2-5" fmla="*/ 368300 w 368300"/>
                  <a:gd name="connsiteY2-6" fmla="*/ 3636960 h 3636960"/>
                  <a:gd name="connsiteX3-7" fmla="*/ 0 w 368300"/>
                  <a:gd name="connsiteY3-8" fmla="*/ 3636960 h 3636960"/>
                  <a:gd name="connsiteX4-9" fmla="*/ 37300 w 368300"/>
                  <a:gd name="connsiteY4-10" fmla="*/ 350446 h 3636960"/>
                  <a:gd name="connsiteX0-11" fmla="*/ 37300 w 368300"/>
                  <a:gd name="connsiteY0-12" fmla="*/ 74250 h 3360764"/>
                  <a:gd name="connsiteX1-13" fmla="*/ 339447 w 368300"/>
                  <a:gd name="connsiteY1-14" fmla="*/ 0 h 3360764"/>
                  <a:gd name="connsiteX2-15" fmla="*/ 368300 w 368300"/>
                  <a:gd name="connsiteY2-16" fmla="*/ 3360764 h 3360764"/>
                  <a:gd name="connsiteX3-17" fmla="*/ 0 w 368300"/>
                  <a:gd name="connsiteY3-18" fmla="*/ 3360764 h 3360764"/>
                  <a:gd name="connsiteX4-19" fmla="*/ 37300 w 368300"/>
                  <a:gd name="connsiteY4-20" fmla="*/ 74250 h 3360764"/>
                  <a:gd name="connsiteX0-21" fmla="*/ 37300 w 368300"/>
                  <a:gd name="connsiteY0-22" fmla="*/ 69643 h 3356157"/>
                  <a:gd name="connsiteX1-23" fmla="*/ 352105 w 368300"/>
                  <a:gd name="connsiteY1-24" fmla="*/ 0 h 3356157"/>
                  <a:gd name="connsiteX2-25" fmla="*/ 368300 w 368300"/>
                  <a:gd name="connsiteY2-26" fmla="*/ 3356157 h 3356157"/>
                  <a:gd name="connsiteX3-27" fmla="*/ 0 w 368300"/>
                  <a:gd name="connsiteY3-28" fmla="*/ 3356157 h 3356157"/>
                  <a:gd name="connsiteX4-29" fmla="*/ 37300 w 368300"/>
                  <a:gd name="connsiteY4-30" fmla="*/ 69643 h 3356157"/>
                  <a:gd name="connsiteX0-31" fmla="*/ 32290 w 368300"/>
                  <a:gd name="connsiteY0-32" fmla="*/ 149051 h 3356157"/>
                  <a:gd name="connsiteX1-33" fmla="*/ 352105 w 368300"/>
                  <a:gd name="connsiteY1-34" fmla="*/ 0 h 3356157"/>
                  <a:gd name="connsiteX2-35" fmla="*/ 368300 w 368300"/>
                  <a:gd name="connsiteY2-36" fmla="*/ 3356157 h 3356157"/>
                  <a:gd name="connsiteX3-37" fmla="*/ 0 w 368300"/>
                  <a:gd name="connsiteY3-38" fmla="*/ 3356157 h 3356157"/>
                  <a:gd name="connsiteX4-39" fmla="*/ 32290 w 368300"/>
                  <a:gd name="connsiteY4-40" fmla="*/ 149051 h 3356157"/>
                  <a:gd name="connsiteX0-41" fmla="*/ 32290 w 368300"/>
                  <a:gd name="connsiteY0-42" fmla="*/ 144832 h 3351938"/>
                  <a:gd name="connsiteX1-43" fmla="*/ 350570 w 368300"/>
                  <a:gd name="connsiteY1-44" fmla="*/ 0 h 3351938"/>
                  <a:gd name="connsiteX2-45" fmla="*/ 368300 w 368300"/>
                  <a:gd name="connsiteY2-46" fmla="*/ 3351938 h 3351938"/>
                  <a:gd name="connsiteX3-47" fmla="*/ 0 w 368300"/>
                  <a:gd name="connsiteY3-48" fmla="*/ 3351938 h 3351938"/>
                  <a:gd name="connsiteX4-49" fmla="*/ 32290 w 368300"/>
                  <a:gd name="connsiteY4-50" fmla="*/ 144832 h 3351938"/>
                  <a:gd name="connsiteX0-51" fmla="*/ 32290 w 368300"/>
                  <a:gd name="connsiteY0-52" fmla="*/ 137542 h 3344648"/>
                  <a:gd name="connsiteX1-53" fmla="*/ 357473 w 368300"/>
                  <a:gd name="connsiteY1-54" fmla="*/ 0 h 3344648"/>
                  <a:gd name="connsiteX2-55" fmla="*/ 368300 w 368300"/>
                  <a:gd name="connsiteY2-56" fmla="*/ 3344648 h 3344648"/>
                  <a:gd name="connsiteX3-57" fmla="*/ 0 w 368300"/>
                  <a:gd name="connsiteY3-58" fmla="*/ 3344648 h 3344648"/>
                  <a:gd name="connsiteX4-59" fmla="*/ 32290 w 368300"/>
                  <a:gd name="connsiteY4-60" fmla="*/ 137542 h 3344648"/>
                  <a:gd name="connsiteX0-61" fmla="*/ 31709 w 368300"/>
                  <a:gd name="connsiteY0-62" fmla="*/ 158833 h 3344648"/>
                  <a:gd name="connsiteX1-63" fmla="*/ 357473 w 368300"/>
                  <a:gd name="connsiteY1-64" fmla="*/ 0 h 3344648"/>
                  <a:gd name="connsiteX2-65" fmla="*/ 368300 w 368300"/>
                  <a:gd name="connsiteY2-66" fmla="*/ 3344648 h 3344648"/>
                  <a:gd name="connsiteX3-67" fmla="*/ 0 w 368300"/>
                  <a:gd name="connsiteY3-68" fmla="*/ 3344648 h 3344648"/>
                  <a:gd name="connsiteX4-69" fmla="*/ 31709 w 368300"/>
                  <a:gd name="connsiteY4-70" fmla="*/ 158833 h 3344648"/>
                  <a:gd name="connsiteX0-71" fmla="*/ 29025 w 368300"/>
                  <a:gd name="connsiteY0-72" fmla="*/ 153078 h 3344648"/>
                  <a:gd name="connsiteX1-73" fmla="*/ 357473 w 368300"/>
                  <a:gd name="connsiteY1-74" fmla="*/ 0 h 3344648"/>
                  <a:gd name="connsiteX2-75" fmla="*/ 368300 w 368300"/>
                  <a:gd name="connsiteY2-76" fmla="*/ 3344648 h 3344648"/>
                  <a:gd name="connsiteX3-77" fmla="*/ 0 w 368300"/>
                  <a:gd name="connsiteY3-78" fmla="*/ 3344648 h 3344648"/>
                  <a:gd name="connsiteX4-79" fmla="*/ 29025 w 368300"/>
                  <a:gd name="connsiteY4-80" fmla="*/ 153078 h 3344648"/>
                  <a:gd name="connsiteX0-81" fmla="*/ 29265 w 368540"/>
                  <a:gd name="connsiteY0-82" fmla="*/ 153078 h 3511785"/>
                  <a:gd name="connsiteX1-83" fmla="*/ 357713 w 368540"/>
                  <a:gd name="connsiteY1-84" fmla="*/ 0 h 3511785"/>
                  <a:gd name="connsiteX2-85" fmla="*/ 368540 w 368540"/>
                  <a:gd name="connsiteY2-86" fmla="*/ 3344648 h 3511785"/>
                  <a:gd name="connsiteX3-87" fmla="*/ 0 w 368540"/>
                  <a:gd name="connsiteY3-88" fmla="*/ 3511785 h 3511785"/>
                  <a:gd name="connsiteX4-89" fmla="*/ 29265 w 368540"/>
                  <a:gd name="connsiteY4-90" fmla="*/ 153078 h 3511785"/>
                  <a:gd name="connsiteX0-91" fmla="*/ 29265 w 368540"/>
                  <a:gd name="connsiteY0-92" fmla="*/ 153078 h 3511785"/>
                  <a:gd name="connsiteX1-93" fmla="*/ 357713 w 368540"/>
                  <a:gd name="connsiteY1-94" fmla="*/ 0 h 3511785"/>
                  <a:gd name="connsiteX2-95" fmla="*/ 368540 w 368540"/>
                  <a:gd name="connsiteY2-96" fmla="*/ 3344648 h 3511785"/>
                  <a:gd name="connsiteX3-97" fmla="*/ 0 w 368540"/>
                  <a:gd name="connsiteY3-98" fmla="*/ 3511785 h 3511785"/>
                  <a:gd name="connsiteX4-99" fmla="*/ 29265 w 368540"/>
                  <a:gd name="connsiteY4-100" fmla="*/ 153078 h 3511785"/>
                  <a:gd name="connsiteX0-101" fmla="*/ 29265 w 368540"/>
                  <a:gd name="connsiteY0-102" fmla="*/ 138320 h 3497027"/>
                  <a:gd name="connsiteX1-103" fmla="*/ 358283 w 368540"/>
                  <a:gd name="connsiteY1-104" fmla="*/ 0 h 3497027"/>
                  <a:gd name="connsiteX2-105" fmla="*/ 368540 w 368540"/>
                  <a:gd name="connsiteY2-106" fmla="*/ 3329890 h 3497027"/>
                  <a:gd name="connsiteX3-107" fmla="*/ 0 w 368540"/>
                  <a:gd name="connsiteY3-108" fmla="*/ 3497027 h 3497027"/>
                  <a:gd name="connsiteX4-109" fmla="*/ 29265 w 368540"/>
                  <a:gd name="connsiteY4-110" fmla="*/ 138320 h 3497027"/>
                  <a:gd name="connsiteX0-111" fmla="*/ 23227 w 368540"/>
                  <a:gd name="connsiteY0-112" fmla="*/ 127779 h 3497027"/>
                  <a:gd name="connsiteX1-113" fmla="*/ 358283 w 368540"/>
                  <a:gd name="connsiteY1-114" fmla="*/ 0 h 3497027"/>
                  <a:gd name="connsiteX2-115" fmla="*/ 368540 w 368540"/>
                  <a:gd name="connsiteY2-116" fmla="*/ 3329890 h 3497027"/>
                  <a:gd name="connsiteX3-117" fmla="*/ 0 w 368540"/>
                  <a:gd name="connsiteY3-118" fmla="*/ 3497027 h 3497027"/>
                  <a:gd name="connsiteX4-119" fmla="*/ 23227 w 368540"/>
                  <a:gd name="connsiteY4-120" fmla="*/ 127779 h 3497027"/>
                  <a:gd name="connsiteX0-121" fmla="*/ 23227 w 368819"/>
                  <a:gd name="connsiteY0-122" fmla="*/ 127779 h 3497027"/>
                  <a:gd name="connsiteX1-123" fmla="*/ 358283 w 368819"/>
                  <a:gd name="connsiteY1-124" fmla="*/ 0 h 3497027"/>
                  <a:gd name="connsiteX2-125" fmla="*/ 368819 w 368819"/>
                  <a:gd name="connsiteY2-126" fmla="*/ 3353313 h 3497027"/>
                  <a:gd name="connsiteX3-127" fmla="*/ 0 w 368819"/>
                  <a:gd name="connsiteY3-128" fmla="*/ 3497027 h 3497027"/>
                  <a:gd name="connsiteX4-129" fmla="*/ 23227 w 368819"/>
                  <a:gd name="connsiteY4-130" fmla="*/ 127779 h 3497027"/>
                  <a:gd name="connsiteX0-131" fmla="*/ 25240 w 370832"/>
                  <a:gd name="connsiteY0-132" fmla="*/ 127779 h 3493512"/>
                  <a:gd name="connsiteX1-133" fmla="*/ 360296 w 370832"/>
                  <a:gd name="connsiteY1-134" fmla="*/ 0 h 3493512"/>
                  <a:gd name="connsiteX2-135" fmla="*/ 370832 w 370832"/>
                  <a:gd name="connsiteY2-136" fmla="*/ 3353313 h 3493512"/>
                  <a:gd name="connsiteX3-137" fmla="*/ 0 w 370832"/>
                  <a:gd name="connsiteY3-138" fmla="*/ 3493512 h 3493512"/>
                  <a:gd name="connsiteX4-139" fmla="*/ 25240 w 370832"/>
                  <a:gd name="connsiteY4-140" fmla="*/ 127779 h 349351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70832" h="3493512">
                    <a:moveTo>
                      <a:pt x="25240" y="127779"/>
                    </a:moveTo>
                    <a:lnTo>
                      <a:pt x="360296" y="0"/>
                    </a:lnTo>
                    <a:cubicBezTo>
                      <a:pt x="365694" y="1118719"/>
                      <a:pt x="365434" y="2234594"/>
                      <a:pt x="370832" y="3353313"/>
                    </a:cubicBezTo>
                    <a:lnTo>
                      <a:pt x="0" y="3493512"/>
                    </a:lnTo>
                    <a:lnTo>
                      <a:pt x="25240" y="127779"/>
                    </a:lnTo>
                    <a:close/>
                  </a:path>
                </a:pathLst>
              </a:custGeom>
              <a:gradFill>
                <a:gsLst>
                  <a:gs pos="52300">
                    <a:sysClr val="window" lastClr="FFFFFF">
                      <a:alpha val="50000"/>
                    </a:sysClr>
                  </a:gs>
                  <a:gs pos="0">
                    <a:sysClr val="window" lastClr="FFFFFF">
                      <a:alpha val="0"/>
                    </a:sysClr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0" scaled="1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6108198" y="2130537"/>
                <a:ext cx="1597704" cy="628311"/>
                <a:chOff x="7072452" y="2130537"/>
                <a:chExt cx="1597704" cy="628311"/>
              </a:xfrm>
            </p:grpSpPr>
            <p:sp>
              <p:nvSpPr>
                <p:cNvPr id="121" name="任意多边形 120"/>
                <p:cNvSpPr/>
                <p:nvPr/>
              </p:nvSpPr>
              <p:spPr>
                <a:xfrm flipH="1">
                  <a:off x="7072452" y="2137735"/>
                  <a:ext cx="1597704" cy="621113"/>
                </a:xfrm>
                <a:custGeom>
                  <a:avLst/>
                  <a:gdLst>
                    <a:gd name="connsiteX0" fmla="*/ 0 w 1333500"/>
                    <a:gd name="connsiteY0" fmla="*/ 0 h 1219200"/>
                    <a:gd name="connsiteX1" fmla="*/ 1333500 w 1333500"/>
                    <a:gd name="connsiteY1" fmla="*/ 0 h 1219200"/>
                    <a:gd name="connsiteX2" fmla="*/ 1333500 w 1333500"/>
                    <a:gd name="connsiteY2" fmla="*/ 9956 h 1219200"/>
                    <a:gd name="connsiteX3" fmla="*/ 1203583 w 1333500"/>
                    <a:gd name="connsiteY3" fmla="*/ 28273 h 1219200"/>
                    <a:gd name="connsiteX4" fmla="*/ 31371 w 1333500"/>
                    <a:gd name="connsiteY4" fmla="*/ 1111163 h 1219200"/>
                    <a:gd name="connsiteX5" fmla="*/ 13522 w 1333500"/>
                    <a:gd name="connsiteY5" fmla="*/ 1219200 h 1219200"/>
                    <a:gd name="connsiteX6" fmla="*/ 0 w 1333500"/>
                    <a:gd name="connsiteY6" fmla="*/ 1219200 h 1219200"/>
                    <a:gd name="connsiteX7" fmla="*/ 0 w 1333500"/>
                    <a:gd name="connsiteY7" fmla="*/ 0 h 1219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33500" h="1219200">
                      <a:moveTo>
                        <a:pt x="0" y="0"/>
                      </a:moveTo>
                      <a:lnTo>
                        <a:pt x="1333500" y="0"/>
                      </a:lnTo>
                      <a:lnTo>
                        <a:pt x="1333500" y="9956"/>
                      </a:lnTo>
                      <a:lnTo>
                        <a:pt x="1203583" y="28273"/>
                      </a:lnTo>
                      <a:cubicBezTo>
                        <a:pt x="615200" y="139499"/>
                        <a:pt x="151771" y="567615"/>
                        <a:pt x="31371" y="1111163"/>
                      </a:cubicBezTo>
                      <a:lnTo>
                        <a:pt x="13522" y="1219200"/>
                      </a:lnTo>
                      <a:lnTo>
                        <a:pt x="0" y="12192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alpha val="0"/>
                      </a:sysClr>
                    </a:gs>
                    <a:gs pos="72000">
                      <a:sysClr val="window" lastClr="FFFFFF">
                        <a:alpha val="30000"/>
                      </a:sysClr>
                    </a:gs>
                  </a:gsLst>
                  <a:lin ang="2700000" scaled="1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softEdge"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2" name="任意多边形 121"/>
                <p:cNvSpPr/>
                <p:nvPr/>
              </p:nvSpPr>
              <p:spPr>
                <a:xfrm flipH="1">
                  <a:off x="7652391" y="2130537"/>
                  <a:ext cx="1017218" cy="543432"/>
                </a:xfrm>
                <a:custGeom>
                  <a:avLst/>
                  <a:gdLst>
                    <a:gd name="connsiteX0" fmla="*/ 0 w 1193943"/>
                    <a:gd name="connsiteY0" fmla="*/ 0 h 546334"/>
                    <a:gd name="connsiteX1" fmla="*/ 1193943 w 1193943"/>
                    <a:gd name="connsiteY1" fmla="*/ 0 h 546334"/>
                    <a:gd name="connsiteX2" fmla="*/ 1057909 w 1193943"/>
                    <a:gd name="connsiteY2" fmla="*/ 13601 h 546334"/>
                    <a:gd name="connsiteX3" fmla="*/ 21040 w 1193943"/>
                    <a:gd name="connsiteY3" fmla="*/ 517721 h 546334"/>
                    <a:gd name="connsiteX4" fmla="*/ 0 w 1193943"/>
                    <a:gd name="connsiteY4" fmla="*/ 546334 h 546334"/>
                    <a:gd name="connsiteX5" fmla="*/ 0 w 1193943"/>
                    <a:gd name="connsiteY5" fmla="*/ 0 h 546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3943" h="546334">
                      <a:moveTo>
                        <a:pt x="0" y="0"/>
                      </a:moveTo>
                      <a:lnTo>
                        <a:pt x="1193943" y="0"/>
                      </a:lnTo>
                      <a:lnTo>
                        <a:pt x="1057909" y="13601"/>
                      </a:lnTo>
                      <a:cubicBezTo>
                        <a:pt x="609764" y="73676"/>
                        <a:pt x="232998" y="262118"/>
                        <a:pt x="21040" y="517721"/>
                      </a:cubicBezTo>
                      <a:lnTo>
                        <a:pt x="0" y="5463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alpha val="0"/>
                      </a:sysClr>
                    </a:gs>
                    <a:gs pos="72000">
                      <a:sysClr val="window" lastClr="FFFFFF">
                        <a:alpha val="30000"/>
                      </a:sysClr>
                    </a:gs>
                  </a:gsLst>
                  <a:lin ang="2700000" scaled="1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softEdge"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6108198" y="2884430"/>
                <a:ext cx="1597704" cy="628311"/>
                <a:chOff x="7072452" y="2130537"/>
                <a:chExt cx="1597704" cy="628311"/>
              </a:xfrm>
            </p:grpSpPr>
            <p:sp>
              <p:nvSpPr>
                <p:cNvPr id="119" name="任意多边形 118"/>
                <p:cNvSpPr/>
                <p:nvPr/>
              </p:nvSpPr>
              <p:spPr>
                <a:xfrm flipH="1">
                  <a:off x="7072452" y="2137735"/>
                  <a:ext cx="1597704" cy="621113"/>
                </a:xfrm>
                <a:custGeom>
                  <a:avLst/>
                  <a:gdLst>
                    <a:gd name="connsiteX0" fmla="*/ 0 w 1333500"/>
                    <a:gd name="connsiteY0" fmla="*/ 0 h 1219200"/>
                    <a:gd name="connsiteX1" fmla="*/ 1333500 w 1333500"/>
                    <a:gd name="connsiteY1" fmla="*/ 0 h 1219200"/>
                    <a:gd name="connsiteX2" fmla="*/ 1333500 w 1333500"/>
                    <a:gd name="connsiteY2" fmla="*/ 9956 h 1219200"/>
                    <a:gd name="connsiteX3" fmla="*/ 1203583 w 1333500"/>
                    <a:gd name="connsiteY3" fmla="*/ 28273 h 1219200"/>
                    <a:gd name="connsiteX4" fmla="*/ 31371 w 1333500"/>
                    <a:gd name="connsiteY4" fmla="*/ 1111163 h 1219200"/>
                    <a:gd name="connsiteX5" fmla="*/ 13522 w 1333500"/>
                    <a:gd name="connsiteY5" fmla="*/ 1219200 h 1219200"/>
                    <a:gd name="connsiteX6" fmla="*/ 0 w 1333500"/>
                    <a:gd name="connsiteY6" fmla="*/ 1219200 h 1219200"/>
                    <a:gd name="connsiteX7" fmla="*/ 0 w 1333500"/>
                    <a:gd name="connsiteY7" fmla="*/ 0 h 1219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33500" h="1219200">
                      <a:moveTo>
                        <a:pt x="0" y="0"/>
                      </a:moveTo>
                      <a:lnTo>
                        <a:pt x="1333500" y="0"/>
                      </a:lnTo>
                      <a:lnTo>
                        <a:pt x="1333500" y="9956"/>
                      </a:lnTo>
                      <a:lnTo>
                        <a:pt x="1203583" y="28273"/>
                      </a:lnTo>
                      <a:cubicBezTo>
                        <a:pt x="615200" y="139499"/>
                        <a:pt x="151771" y="567615"/>
                        <a:pt x="31371" y="1111163"/>
                      </a:cubicBezTo>
                      <a:lnTo>
                        <a:pt x="13522" y="1219200"/>
                      </a:lnTo>
                      <a:lnTo>
                        <a:pt x="0" y="12192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alpha val="0"/>
                      </a:sysClr>
                    </a:gs>
                    <a:gs pos="72000">
                      <a:sysClr val="window" lastClr="FFFFFF">
                        <a:alpha val="30000"/>
                      </a:sysClr>
                    </a:gs>
                  </a:gsLst>
                  <a:lin ang="2700000" scaled="1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softEdge"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0" name="任意多边形 119"/>
                <p:cNvSpPr/>
                <p:nvPr/>
              </p:nvSpPr>
              <p:spPr>
                <a:xfrm flipH="1">
                  <a:off x="7652391" y="2130537"/>
                  <a:ext cx="1017218" cy="543432"/>
                </a:xfrm>
                <a:custGeom>
                  <a:avLst/>
                  <a:gdLst>
                    <a:gd name="connsiteX0" fmla="*/ 0 w 1193943"/>
                    <a:gd name="connsiteY0" fmla="*/ 0 h 546334"/>
                    <a:gd name="connsiteX1" fmla="*/ 1193943 w 1193943"/>
                    <a:gd name="connsiteY1" fmla="*/ 0 h 546334"/>
                    <a:gd name="connsiteX2" fmla="*/ 1057909 w 1193943"/>
                    <a:gd name="connsiteY2" fmla="*/ 13601 h 546334"/>
                    <a:gd name="connsiteX3" fmla="*/ 21040 w 1193943"/>
                    <a:gd name="connsiteY3" fmla="*/ 517721 h 546334"/>
                    <a:gd name="connsiteX4" fmla="*/ 0 w 1193943"/>
                    <a:gd name="connsiteY4" fmla="*/ 546334 h 546334"/>
                    <a:gd name="connsiteX5" fmla="*/ 0 w 1193943"/>
                    <a:gd name="connsiteY5" fmla="*/ 0 h 546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3943" h="546334">
                      <a:moveTo>
                        <a:pt x="0" y="0"/>
                      </a:moveTo>
                      <a:lnTo>
                        <a:pt x="1193943" y="0"/>
                      </a:lnTo>
                      <a:lnTo>
                        <a:pt x="1057909" y="13601"/>
                      </a:lnTo>
                      <a:cubicBezTo>
                        <a:pt x="609764" y="73676"/>
                        <a:pt x="232998" y="262118"/>
                        <a:pt x="21040" y="517721"/>
                      </a:cubicBezTo>
                      <a:lnTo>
                        <a:pt x="0" y="5463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alpha val="0"/>
                      </a:sysClr>
                    </a:gs>
                    <a:gs pos="72000">
                      <a:sysClr val="window" lastClr="FFFFFF">
                        <a:alpha val="30000"/>
                      </a:sysClr>
                    </a:gs>
                  </a:gsLst>
                  <a:lin ang="2700000" scaled="1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softEdge"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6108198" y="3633754"/>
                <a:ext cx="1597704" cy="628311"/>
                <a:chOff x="7072452" y="2130537"/>
                <a:chExt cx="1597704" cy="628311"/>
              </a:xfrm>
            </p:grpSpPr>
            <p:sp>
              <p:nvSpPr>
                <p:cNvPr id="117" name="任意多边形 116"/>
                <p:cNvSpPr/>
                <p:nvPr/>
              </p:nvSpPr>
              <p:spPr>
                <a:xfrm flipH="1">
                  <a:off x="7072452" y="2137735"/>
                  <a:ext cx="1597704" cy="621113"/>
                </a:xfrm>
                <a:custGeom>
                  <a:avLst/>
                  <a:gdLst>
                    <a:gd name="connsiteX0" fmla="*/ 0 w 1333500"/>
                    <a:gd name="connsiteY0" fmla="*/ 0 h 1219200"/>
                    <a:gd name="connsiteX1" fmla="*/ 1333500 w 1333500"/>
                    <a:gd name="connsiteY1" fmla="*/ 0 h 1219200"/>
                    <a:gd name="connsiteX2" fmla="*/ 1333500 w 1333500"/>
                    <a:gd name="connsiteY2" fmla="*/ 9956 h 1219200"/>
                    <a:gd name="connsiteX3" fmla="*/ 1203583 w 1333500"/>
                    <a:gd name="connsiteY3" fmla="*/ 28273 h 1219200"/>
                    <a:gd name="connsiteX4" fmla="*/ 31371 w 1333500"/>
                    <a:gd name="connsiteY4" fmla="*/ 1111163 h 1219200"/>
                    <a:gd name="connsiteX5" fmla="*/ 13522 w 1333500"/>
                    <a:gd name="connsiteY5" fmla="*/ 1219200 h 1219200"/>
                    <a:gd name="connsiteX6" fmla="*/ 0 w 1333500"/>
                    <a:gd name="connsiteY6" fmla="*/ 1219200 h 1219200"/>
                    <a:gd name="connsiteX7" fmla="*/ 0 w 1333500"/>
                    <a:gd name="connsiteY7" fmla="*/ 0 h 1219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33500" h="1219200">
                      <a:moveTo>
                        <a:pt x="0" y="0"/>
                      </a:moveTo>
                      <a:lnTo>
                        <a:pt x="1333500" y="0"/>
                      </a:lnTo>
                      <a:lnTo>
                        <a:pt x="1333500" y="9956"/>
                      </a:lnTo>
                      <a:lnTo>
                        <a:pt x="1203583" y="28273"/>
                      </a:lnTo>
                      <a:cubicBezTo>
                        <a:pt x="615200" y="139499"/>
                        <a:pt x="151771" y="567615"/>
                        <a:pt x="31371" y="1111163"/>
                      </a:cubicBezTo>
                      <a:lnTo>
                        <a:pt x="13522" y="1219200"/>
                      </a:lnTo>
                      <a:lnTo>
                        <a:pt x="0" y="12192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alpha val="0"/>
                      </a:sysClr>
                    </a:gs>
                    <a:gs pos="72000">
                      <a:sysClr val="window" lastClr="FFFFFF">
                        <a:alpha val="30000"/>
                      </a:sysClr>
                    </a:gs>
                  </a:gsLst>
                  <a:lin ang="2700000" scaled="1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softEdge"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8" name="任意多边形 117"/>
                <p:cNvSpPr/>
                <p:nvPr/>
              </p:nvSpPr>
              <p:spPr>
                <a:xfrm flipH="1">
                  <a:off x="7652391" y="2130537"/>
                  <a:ext cx="1017218" cy="543432"/>
                </a:xfrm>
                <a:custGeom>
                  <a:avLst/>
                  <a:gdLst>
                    <a:gd name="connsiteX0" fmla="*/ 0 w 1193943"/>
                    <a:gd name="connsiteY0" fmla="*/ 0 h 546334"/>
                    <a:gd name="connsiteX1" fmla="*/ 1193943 w 1193943"/>
                    <a:gd name="connsiteY1" fmla="*/ 0 h 546334"/>
                    <a:gd name="connsiteX2" fmla="*/ 1057909 w 1193943"/>
                    <a:gd name="connsiteY2" fmla="*/ 13601 h 546334"/>
                    <a:gd name="connsiteX3" fmla="*/ 21040 w 1193943"/>
                    <a:gd name="connsiteY3" fmla="*/ 517721 h 546334"/>
                    <a:gd name="connsiteX4" fmla="*/ 0 w 1193943"/>
                    <a:gd name="connsiteY4" fmla="*/ 546334 h 546334"/>
                    <a:gd name="connsiteX5" fmla="*/ 0 w 1193943"/>
                    <a:gd name="connsiteY5" fmla="*/ 0 h 546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3943" h="546334">
                      <a:moveTo>
                        <a:pt x="0" y="0"/>
                      </a:moveTo>
                      <a:lnTo>
                        <a:pt x="1193943" y="0"/>
                      </a:lnTo>
                      <a:lnTo>
                        <a:pt x="1057909" y="13601"/>
                      </a:lnTo>
                      <a:cubicBezTo>
                        <a:pt x="609764" y="73676"/>
                        <a:pt x="232998" y="262118"/>
                        <a:pt x="21040" y="517721"/>
                      </a:cubicBezTo>
                      <a:lnTo>
                        <a:pt x="0" y="5463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alpha val="0"/>
                      </a:sysClr>
                    </a:gs>
                    <a:gs pos="72000">
                      <a:sysClr val="window" lastClr="FFFFFF">
                        <a:alpha val="30000"/>
                      </a:sysClr>
                    </a:gs>
                  </a:gsLst>
                  <a:lin ang="2700000" scaled="1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softEdge"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6108198" y="4379854"/>
                <a:ext cx="1597704" cy="628311"/>
                <a:chOff x="7072452" y="2130537"/>
                <a:chExt cx="1597704" cy="628311"/>
              </a:xfrm>
            </p:grpSpPr>
            <p:sp>
              <p:nvSpPr>
                <p:cNvPr id="115" name="任意多边形 114"/>
                <p:cNvSpPr/>
                <p:nvPr/>
              </p:nvSpPr>
              <p:spPr>
                <a:xfrm flipH="1">
                  <a:off x="7072452" y="2137735"/>
                  <a:ext cx="1597704" cy="621113"/>
                </a:xfrm>
                <a:custGeom>
                  <a:avLst/>
                  <a:gdLst>
                    <a:gd name="connsiteX0" fmla="*/ 0 w 1333500"/>
                    <a:gd name="connsiteY0" fmla="*/ 0 h 1219200"/>
                    <a:gd name="connsiteX1" fmla="*/ 1333500 w 1333500"/>
                    <a:gd name="connsiteY1" fmla="*/ 0 h 1219200"/>
                    <a:gd name="connsiteX2" fmla="*/ 1333500 w 1333500"/>
                    <a:gd name="connsiteY2" fmla="*/ 9956 h 1219200"/>
                    <a:gd name="connsiteX3" fmla="*/ 1203583 w 1333500"/>
                    <a:gd name="connsiteY3" fmla="*/ 28273 h 1219200"/>
                    <a:gd name="connsiteX4" fmla="*/ 31371 w 1333500"/>
                    <a:gd name="connsiteY4" fmla="*/ 1111163 h 1219200"/>
                    <a:gd name="connsiteX5" fmla="*/ 13522 w 1333500"/>
                    <a:gd name="connsiteY5" fmla="*/ 1219200 h 1219200"/>
                    <a:gd name="connsiteX6" fmla="*/ 0 w 1333500"/>
                    <a:gd name="connsiteY6" fmla="*/ 1219200 h 1219200"/>
                    <a:gd name="connsiteX7" fmla="*/ 0 w 1333500"/>
                    <a:gd name="connsiteY7" fmla="*/ 0 h 1219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33500" h="1219200">
                      <a:moveTo>
                        <a:pt x="0" y="0"/>
                      </a:moveTo>
                      <a:lnTo>
                        <a:pt x="1333500" y="0"/>
                      </a:lnTo>
                      <a:lnTo>
                        <a:pt x="1333500" y="9956"/>
                      </a:lnTo>
                      <a:lnTo>
                        <a:pt x="1203583" y="28273"/>
                      </a:lnTo>
                      <a:cubicBezTo>
                        <a:pt x="615200" y="139499"/>
                        <a:pt x="151771" y="567615"/>
                        <a:pt x="31371" y="1111163"/>
                      </a:cubicBezTo>
                      <a:lnTo>
                        <a:pt x="13522" y="1219200"/>
                      </a:lnTo>
                      <a:lnTo>
                        <a:pt x="0" y="12192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alpha val="0"/>
                      </a:sysClr>
                    </a:gs>
                    <a:gs pos="72000">
                      <a:sysClr val="window" lastClr="FFFFFF">
                        <a:alpha val="30000"/>
                      </a:sysClr>
                    </a:gs>
                  </a:gsLst>
                  <a:lin ang="2700000" scaled="1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softEdge"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6" name="任意多边形 115"/>
                <p:cNvSpPr/>
                <p:nvPr/>
              </p:nvSpPr>
              <p:spPr>
                <a:xfrm flipH="1">
                  <a:off x="7652391" y="2130537"/>
                  <a:ext cx="1017218" cy="543432"/>
                </a:xfrm>
                <a:custGeom>
                  <a:avLst/>
                  <a:gdLst>
                    <a:gd name="connsiteX0" fmla="*/ 0 w 1193943"/>
                    <a:gd name="connsiteY0" fmla="*/ 0 h 546334"/>
                    <a:gd name="connsiteX1" fmla="*/ 1193943 w 1193943"/>
                    <a:gd name="connsiteY1" fmla="*/ 0 h 546334"/>
                    <a:gd name="connsiteX2" fmla="*/ 1057909 w 1193943"/>
                    <a:gd name="connsiteY2" fmla="*/ 13601 h 546334"/>
                    <a:gd name="connsiteX3" fmla="*/ 21040 w 1193943"/>
                    <a:gd name="connsiteY3" fmla="*/ 517721 h 546334"/>
                    <a:gd name="connsiteX4" fmla="*/ 0 w 1193943"/>
                    <a:gd name="connsiteY4" fmla="*/ 546334 h 546334"/>
                    <a:gd name="connsiteX5" fmla="*/ 0 w 1193943"/>
                    <a:gd name="connsiteY5" fmla="*/ 0 h 546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3943" h="546334">
                      <a:moveTo>
                        <a:pt x="0" y="0"/>
                      </a:moveTo>
                      <a:lnTo>
                        <a:pt x="1193943" y="0"/>
                      </a:lnTo>
                      <a:lnTo>
                        <a:pt x="1057909" y="13601"/>
                      </a:lnTo>
                      <a:cubicBezTo>
                        <a:pt x="609764" y="73676"/>
                        <a:pt x="232998" y="262118"/>
                        <a:pt x="21040" y="517721"/>
                      </a:cubicBezTo>
                      <a:lnTo>
                        <a:pt x="0" y="5463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alpha val="0"/>
                      </a:sysClr>
                    </a:gs>
                    <a:gs pos="72000">
                      <a:sysClr val="window" lastClr="FFFFFF">
                        <a:alpha val="30000"/>
                      </a:sysClr>
                    </a:gs>
                  </a:gsLst>
                  <a:lin ang="2700000" scaled="1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softEdge"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3" name="任意多边形 32"/>
              <p:cNvSpPr/>
              <p:nvPr/>
            </p:nvSpPr>
            <p:spPr>
              <a:xfrm rot="19328156">
                <a:off x="3473245" y="1664223"/>
                <a:ext cx="1316767" cy="488509"/>
              </a:xfrm>
              <a:custGeom>
                <a:avLst/>
                <a:gdLst>
                  <a:gd name="connsiteX0" fmla="*/ 688436 w 1316767"/>
                  <a:gd name="connsiteY0" fmla="*/ 0 h 488509"/>
                  <a:gd name="connsiteX1" fmla="*/ 1316767 w 1316767"/>
                  <a:gd name="connsiteY1" fmla="*/ 488509 h 488509"/>
                  <a:gd name="connsiteX2" fmla="*/ 1232387 w 1316767"/>
                  <a:gd name="connsiteY2" fmla="*/ 442508 h 488509"/>
                  <a:gd name="connsiteX3" fmla="*/ 508710 w 1316767"/>
                  <a:gd name="connsiteY3" fmla="*/ 281350 h 488509"/>
                  <a:gd name="connsiteX4" fmla="*/ 4895 w 1316767"/>
                  <a:gd name="connsiteY4" fmla="*/ 355506 h 488509"/>
                  <a:gd name="connsiteX5" fmla="*/ 0 w 1316767"/>
                  <a:gd name="connsiteY5" fmla="*/ 357225 h 488509"/>
                  <a:gd name="connsiteX6" fmla="*/ 688436 w 1316767"/>
                  <a:gd name="connsiteY6" fmla="*/ 0 h 48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6767" h="488509">
                    <a:moveTo>
                      <a:pt x="688436" y="0"/>
                    </a:moveTo>
                    <a:lnTo>
                      <a:pt x="1316767" y="488509"/>
                    </a:lnTo>
                    <a:lnTo>
                      <a:pt x="1232387" y="442508"/>
                    </a:lnTo>
                    <a:cubicBezTo>
                      <a:pt x="1025809" y="340761"/>
                      <a:pt x="776776" y="281350"/>
                      <a:pt x="508710" y="281350"/>
                    </a:cubicBezTo>
                    <a:cubicBezTo>
                      <a:pt x="329999" y="281350"/>
                      <a:pt x="159748" y="307755"/>
                      <a:pt x="4895" y="355506"/>
                    </a:cubicBezTo>
                    <a:lnTo>
                      <a:pt x="0" y="357225"/>
                    </a:lnTo>
                    <a:lnTo>
                      <a:pt x="688436" y="0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alpha val="0"/>
                    </a:sysClr>
                  </a:gs>
                  <a:gs pos="72000">
                    <a:sysClr val="window" lastClr="FFFFFF">
                      <a:alpha val="30000"/>
                    </a:sysClr>
                  </a:gs>
                </a:gsLst>
                <a:lin ang="2700000" scaled="1"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softEdge"/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 rot="19328156">
                <a:off x="3125747" y="2417654"/>
                <a:ext cx="1316767" cy="488509"/>
              </a:xfrm>
              <a:custGeom>
                <a:avLst/>
                <a:gdLst>
                  <a:gd name="connsiteX0" fmla="*/ 688436 w 1316767"/>
                  <a:gd name="connsiteY0" fmla="*/ 0 h 488509"/>
                  <a:gd name="connsiteX1" fmla="*/ 1316767 w 1316767"/>
                  <a:gd name="connsiteY1" fmla="*/ 488509 h 488509"/>
                  <a:gd name="connsiteX2" fmla="*/ 1232387 w 1316767"/>
                  <a:gd name="connsiteY2" fmla="*/ 442508 h 488509"/>
                  <a:gd name="connsiteX3" fmla="*/ 508710 w 1316767"/>
                  <a:gd name="connsiteY3" fmla="*/ 281350 h 488509"/>
                  <a:gd name="connsiteX4" fmla="*/ 4895 w 1316767"/>
                  <a:gd name="connsiteY4" fmla="*/ 355506 h 488509"/>
                  <a:gd name="connsiteX5" fmla="*/ 0 w 1316767"/>
                  <a:gd name="connsiteY5" fmla="*/ 357225 h 488509"/>
                  <a:gd name="connsiteX6" fmla="*/ 688436 w 1316767"/>
                  <a:gd name="connsiteY6" fmla="*/ 0 h 48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6767" h="488509">
                    <a:moveTo>
                      <a:pt x="688436" y="0"/>
                    </a:moveTo>
                    <a:lnTo>
                      <a:pt x="1316767" y="488509"/>
                    </a:lnTo>
                    <a:lnTo>
                      <a:pt x="1232387" y="442508"/>
                    </a:lnTo>
                    <a:cubicBezTo>
                      <a:pt x="1025809" y="340761"/>
                      <a:pt x="776776" y="281350"/>
                      <a:pt x="508710" y="281350"/>
                    </a:cubicBezTo>
                    <a:cubicBezTo>
                      <a:pt x="329999" y="281350"/>
                      <a:pt x="159748" y="307755"/>
                      <a:pt x="4895" y="355506"/>
                    </a:cubicBezTo>
                    <a:lnTo>
                      <a:pt x="0" y="357225"/>
                    </a:lnTo>
                    <a:lnTo>
                      <a:pt x="688436" y="0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alpha val="0"/>
                    </a:sysClr>
                  </a:gs>
                  <a:gs pos="72000">
                    <a:sysClr val="window" lastClr="FFFFFF">
                      <a:alpha val="30000"/>
                    </a:sysClr>
                  </a:gs>
                </a:gsLst>
                <a:lin ang="2700000" scaled="1"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softEdge"/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 rot="19328156">
                <a:off x="2780295" y="3165827"/>
                <a:ext cx="1316767" cy="488509"/>
              </a:xfrm>
              <a:custGeom>
                <a:avLst/>
                <a:gdLst>
                  <a:gd name="connsiteX0" fmla="*/ 688436 w 1316767"/>
                  <a:gd name="connsiteY0" fmla="*/ 0 h 488509"/>
                  <a:gd name="connsiteX1" fmla="*/ 1316767 w 1316767"/>
                  <a:gd name="connsiteY1" fmla="*/ 488509 h 488509"/>
                  <a:gd name="connsiteX2" fmla="*/ 1232387 w 1316767"/>
                  <a:gd name="connsiteY2" fmla="*/ 442508 h 488509"/>
                  <a:gd name="connsiteX3" fmla="*/ 508710 w 1316767"/>
                  <a:gd name="connsiteY3" fmla="*/ 281350 h 488509"/>
                  <a:gd name="connsiteX4" fmla="*/ 4895 w 1316767"/>
                  <a:gd name="connsiteY4" fmla="*/ 355506 h 488509"/>
                  <a:gd name="connsiteX5" fmla="*/ 0 w 1316767"/>
                  <a:gd name="connsiteY5" fmla="*/ 357225 h 488509"/>
                  <a:gd name="connsiteX6" fmla="*/ 688436 w 1316767"/>
                  <a:gd name="connsiteY6" fmla="*/ 0 h 48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6767" h="488509">
                    <a:moveTo>
                      <a:pt x="688436" y="0"/>
                    </a:moveTo>
                    <a:lnTo>
                      <a:pt x="1316767" y="488509"/>
                    </a:lnTo>
                    <a:lnTo>
                      <a:pt x="1232387" y="442508"/>
                    </a:lnTo>
                    <a:cubicBezTo>
                      <a:pt x="1025809" y="340761"/>
                      <a:pt x="776776" y="281350"/>
                      <a:pt x="508710" y="281350"/>
                    </a:cubicBezTo>
                    <a:cubicBezTo>
                      <a:pt x="329999" y="281350"/>
                      <a:pt x="159748" y="307755"/>
                      <a:pt x="4895" y="355506"/>
                    </a:cubicBezTo>
                    <a:lnTo>
                      <a:pt x="0" y="357225"/>
                    </a:lnTo>
                    <a:lnTo>
                      <a:pt x="688436" y="0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alpha val="0"/>
                    </a:sysClr>
                  </a:gs>
                  <a:gs pos="72000">
                    <a:sysClr val="window" lastClr="FFFFFF">
                      <a:alpha val="30000"/>
                    </a:sysClr>
                  </a:gs>
                </a:gsLst>
                <a:lin ang="2700000" scaled="1"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softEdge"/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 rot="19328156">
                <a:off x="2432627" y="3912423"/>
                <a:ext cx="1316767" cy="488509"/>
              </a:xfrm>
              <a:custGeom>
                <a:avLst/>
                <a:gdLst>
                  <a:gd name="connsiteX0" fmla="*/ 688436 w 1316767"/>
                  <a:gd name="connsiteY0" fmla="*/ 0 h 488509"/>
                  <a:gd name="connsiteX1" fmla="*/ 1316767 w 1316767"/>
                  <a:gd name="connsiteY1" fmla="*/ 488509 h 488509"/>
                  <a:gd name="connsiteX2" fmla="*/ 1232387 w 1316767"/>
                  <a:gd name="connsiteY2" fmla="*/ 442508 h 488509"/>
                  <a:gd name="connsiteX3" fmla="*/ 508710 w 1316767"/>
                  <a:gd name="connsiteY3" fmla="*/ 281350 h 488509"/>
                  <a:gd name="connsiteX4" fmla="*/ 4895 w 1316767"/>
                  <a:gd name="connsiteY4" fmla="*/ 355506 h 488509"/>
                  <a:gd name="connsiteX5" fmla="*/ 0 w 1316767"/>
                  <a:gd name="connsiteY5" fmla="*/ 357225 h 488509"/>
                  <a:gd name="connsiteX6" fmla="*/ 688436 w 1316767"/>
                  <a:gd name="connsiteY6" fmla="*/ 0 h 48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6767" h="488509">
                    <a:moveTo>
                      <a:pt x="688436" y="0"/>
                    </a:moveTo>
                    <a:lnTo>
                      <a:pt x="1316767" y="488509"/>
                    </a:lnTo>
                    <a:lnTo>
                      <a:pt x="1232387" y="442508"/>
                    </a:lnTo>
                    <a:cubicBezTo>
                      <a:pt x="1025809" y="340761"/>
                      <a:pt x="776776" y="281350"/>
                      <a:pt x="508710" y="281350"/>
                    </a:cubicBezTo>
                    <a:cubicBezTo>
                      <a:pt x="329999" y="281350"/>
                      <a:pt x="159748" y="307755"/>
                      <a:pt x="4895" y="355506"/>
                    </a:cubicBezTo>
                    <a:lnTo>
                      <a:pt x="0" y="357225"/>
                    </a:lnTo>
                    <a:lnTo>
                      <a:pt x="688436" y="0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alpha val="0"/>
                    </a:sysClr>
                  </a:gs>
                  <a:gs pos="72000">
                    <a:sysClr val="window" lastClr="FFFFFF">
                      <a:alpha val="30000"/>
                    </a:sysClr>
                  </a:gs>
                </a:gsLst>
                <a:lin ang="2700000" scaled="1"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softEdge"/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 rot="19328156">
                <a:off x="2085790" y="4661616"/>
                <a:ext cx="1316767" cy="488509"/>
              </a:xfrm>
              <a:custGeom>
                <a:avLst/>
                <a:gdLst>
                  <a:gd name="connsiteX0" fmla="*/ 688436 w 1316767"/>
                  <a:gd name="connsiteY0" fmla="*/ 0 h 488509"/>
                  <a:gd name="connsiteX1" fmla="*/ 1316767 w 1316767"/>
                  <a:gd name="connsiteY1" fmla="*/ 488509 h 488509"/>
                  <a:gd name="connsiteX2" fmla="*/ 1232387 w 1316767"/>
                  <a:gd name="connsiteY2" fmla="*/ 442508 h 488509"/>
                  <a:gd name="connsiteX3" fmla="*/ 508710 w 1316767"/>
                  <a:gd name="connsiteY3" fmla="*/ 281350 h 488509"/>
                  <a:gd name="connsiteX4" fmla="*/ 4895 w 1316767"/>
                  <a:gd name="connsiteY4" fmla="*/ 355506 h 488509"/>
                  <a:gd name="connsiteX5" fmla="*/ 0 w 1316767"/>
                  <a:gd name="connsiteY5" fmla="*/ 357225 h 488509"/>
                  <a:gd name="connsiteX6" fmla="*/ 688436 w 1316767"/>
                  <a:gd name="connsiteY6" fmla="*/ 0 h 48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6767" h="488509">
                    <a:moveTo>
                      <a:pt x="688436" y="0"/>
                    </a:moveTo>
                    <a:lnTo>
                      <a:pt x="1316767" y="488509"/>
                    </a:lnTo>
                    <a:lnTo>
                      <a:pt x="1232387" y="442508"/>
                    </a:lnTo>
                    <a:cubicBezTo>
                      <a:pt x="1025809" y="340761"/>
                      <a:pt x="776776" y="281350"/>
                      <a:pt x="508710" y="281350"/>
                    </a:cubicBezTo>
                    <a:cubicBezTo>
                      <a:pt x="329999" y="281350"/>
                      <a:pt x="159748" y="307755"/>
                      <a:pt x="4895" y="355506"/>
                    </a:cubicBezTo>
                    <a:lnTo>
                      <a:pt x="0" y="357225"/>
                    </a:lnTo>
                    <a:lnTo>
                      <a:pt x="688436" y="0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alpha val="0"/>
                    </a:sysClr>
                  </a:gs>
                  <a:gs pos="72000">
                    <a:sysClr val="window" lastClr="FFFFFF">
                      <a:alpha val="30000"/>
                    </a:sysClr>
                  </a:gs>
                </a:gsLst>
                <a:lin ang="2700000" scaled="1"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softEdge"/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文本框 40"/>
              <p:cNvSpPr txBox="1"/>
              <p:nvPr/>
            </p:nvSpPr>
            <p:spPr>
              <a:xfrm>
                <a:off x="3425068" y="2495938"/>
                <a:ext cx="10538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36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  <a:ea typeface="宋体" panose="02010600030101010101" pitchFamily="2" charset="-122"/>
                  </a:rPr>
                  <a:t>01</a:t>
                </a:r>
                <a:endParaRPr lang="zh-CN" altLang="en-US" sz="3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文本框 41"/>
              <p:cNvSpPr txBox="1"/>
              <p:nvPr/>
            </p:nvSpPr>
            <p:spPr>
              <a:xfrm>
                <a:off x="3089387" y="3243095"/>
                <a:ext cx="10538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36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  <a:ea typeface="宋体" panose="02010600030101010101" pitchFamily="2" charset="-122"/>
                  </a:rPr>
                  <a:t>02</a:t>
                </a:r>
                <a:endParaRPr lang="zh-CN" altLang="en-US" sz="3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文本框 42"/>
              <p:cNvSpPr txBox="1"/>
              <p:nvPr/>
            </p:nvSpPr>
            <p:spPr>
              <a:xfrm>
                <a:off x="2746122" y="3997547"/>
                <a:ext cx="10538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36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  <a:ea typeface="宋体" panose="02010600030101010101" pitchFamily="2" charset="-122"/>
                  </a:rPr>
                  <a:t>03</a:t>
                </a:r>
                <a:endParaRPr lang="zh-CN" altLang="en-US" sz="3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文本框 43"/>
              <p:cNvSpPr txBox="1"/>
              <p:nvPr/>
            </p:nvSpPr>
            <p:spPr>
              <a:xfrm>
                <a:off x="2395655" y="4744142"/>
                <a:ext cx="10538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36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  <a:ea typeface="宋体" panose="02010600030101010101" pitchFamily="2" charset="-122"/>
                  </a:rPr>
                  <a:t>04</a:t>
                </a:r>
                <a:endParaRPr lang="zh-CN" altLang="en-US" sz="3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50" name="Group 4"/>
              <p:cNvGrpSpPr>
                <a:grpSpLocks noChangeAspect="1"/>
              </p:cNvGrpSpPr>
              <p:nvPr/>
            </p:nvGrpSpPr>
            <p:grpSpPr bwMode="auto">
              <a:xfrm>
                <a:off x="1551933" y="2814638"/>
                <a:ext cx="1012824" cy="2643188"/>
                <a:chOff x="1585" y="1773"/>
                <a:chExt cx="638" cy="1665"/>
              </a:xfrm>
            </p:grpSpPr>
            <p:sp>
              <p:nvSpPr>
                <p:cNvPr id="52" name="Freeform 5"/>
                <p:cNvSpPr/>
                <p:nvPr/>
              </p:nvSpPr>
              <p:spPr bwMode="auto">
                <a:xfrm>
                  <a:off x="2058" y="1797"/>
                  <a:ext cx="86" cy="261"/>
                </a:xfrm>
                <a:custGeom>
                  <a:avLst/>
                  <a:gdLst>
                    <a:gd name="T0" fmla="*/ 19 w 36"/>
                    <a:gd name="T1" fmla="*/ 19 h 110"/>
                    <a:gd name="T2" fmla="*/ 6 w 36"/>
                    <a:gd name="T3" fmla="*/ 0 h 110"/>
                    <a:gd name="T4" fmla="*/ 10 w 36"/>
                    <a:gd name="T5" fmla="*/ 11 h 110"/>
                    <a:gd name="T6" fmla="*/ 0 w 36"/>
                    <a:gd name="T7" fmla="*/ 14 h 110"/>
                    <a:gd name="T8" fmla="*/ 17 w 36"/>
                    <a:gd name="T9" fmla="*/ 47 h 110"/>
                    <a:gd name="T10" fmla="*/ 19 w 36"/>
                    <a:gd name="T11" fmla="*/ 51 h 110"/>
                    <a:gd name="T12" fmla="*/ 17 w 36"/>
                    <a:gd name="T13" fmla="*/ 58 h 110"/>
                    <a:gd name="T14" fmla="*/ 12 w 36"/>
                    <a:gd name="T15" fmla="*/ 65 h 110"/>
                    <a:gd name="T16" fmla="*/ 0 w 36"/>
                    <a:gd name="T17" fmla="*/ 84 h 110"/>
                    <a:gd name="T18" fmla="*/ 1 w 36"/>
                    <a:gd name="T19" fmla="*/ 87 h 110"/>
                    <a:gd name="T20" fmla="*/ 10 w 36"/>
                    <a:gd name="T21" fmla="*/ 98 h 110"/>
                    <a:gd name="T22" fmla="*/ 15 w 36"/>
                    <a:gd name="T23" fmla="*/ 104 h 110"/>
                    <a:gd name="T24" fmla="*/ 27 w 36"/>
                    <a:gd name="T25" fmla="*/ 110 h 110"/>
                    <a:gd name="T26" fmla="*/ 29 w 36"/>
                    <a:gd name="T27" fmla="*/ 74 h 110"/>
                    <a:gd name="T28" fmla="*/ 19 w 36"/>
                    <a:gd name="T29" fmla="*/ 27 h 110"/>
                    <a:gd name="T30" fmla="*/ 19 w 36"/>
                    <a:gd name="T31" fmla="*/ 25 h 110"/>
                    <a:gd name="T32" fmla="*/ 19 w 36"/>
                    <a:gd name="T33" fmla="*/ 19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6" h="110">
                      <a:moveTo>
                        <a:pt x="19" y="19"/>
                      </a:moveTo>
                      <a:cubicBezTo>
                        <a:pt x="18" y="10"/>
                        <a:pt x="13" y="4"/>
                        <a:pt x="6" y="0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10" y="19"/>
                        <a:pt x="16" y="30"/>
                        <a:pt x="17" y="47"/>
                      </a:cubicBezTo>
                      <a:cubicBezTo>
                        <a:pt x="19" y="46"/>
                        <a:pt x="20" y="47"/>
                        <a:pt x="19" y="51"/>
                      </a:cubicBezTo>
                      <a:cubicBezTo>
                        <a:pt x="19" y="53"/>
                        <a:pt x="18" y="55"/>
                        <a:pt x="17" y="58"/>
                      </a:cubicBezTo>
                      <a:cubicBezTo>
                        <a:pt x="12" y="65"/>
                        <a:pt x="12" y="65"/>
                        <a:pt x="12" y="65"/>
                      </a:cubicBezTo>
                      <a:cubicBezTo>
                        <a:pt x="11" y="73"/>
                        <a:pt x="7" y="79"/>
                        <a:pt x="0" y="84"/>
                      </a:cubicBezTo>
                      <a:cubicBezTo>
                        <a:pt x="1" y="85"/>
                        <a:pt x="1" y="86"/>
                        <a:pt x="1" y="87"/>
                      </a:cubicBezTo>
                      <a:cubicBezTo>
                        <a:pt x="10" y="98"/>
                        <a:pt x="10" y="98"/>
                        <a:pt x="10" y="98"/>
                      </a:cubicBezTo>
                      <a:cubicBezTo>
                        <a:pt x="15" y="104"/>
                        <a:pt x="15" y="104"/>
                        <a:pt x="15" y="104"/>
                      </a:cubicBezTo>
                      <a:cubicBezTo>
                        <a:pt x="27" y="110"/>
                        <a:pt x="27" y="110"/>
                        <a:pt x="27" y="110"/>
                      </a:cubicBezTo>
                      <a:cubicBezTo>
                        <a:pt x="35" y="104"/>
                        <a:pt x="36" y="92"/>
                        <a:pt x="29" y="74"/>
                      </a:cubicBezTo>
                      <a:cubicBezTo>
                        <a:pt x="23" y="62"/>
                        <a:pt x="20" y="46"/>
                        <a:pt x="19" y="27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9" y="23"/>
                        <a:pt x="19" y="21"/>
                        <a:pt x="19" y="19"/>
                      </a:cubicBezTo>
                      <a:close/>
                    </a:path>
                  </a:pathLst>
                </a:custGeom>
                <a:solidFill>
                  <a:srgbClr val="331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Freeform 6"/>
                <p:cNvSpPr>
                  <a:spLocks noEditPoints="1"/>
                </p:cNvSpPr>
                <p:nvPr/>
              </p:nvSpPr>
              <p:spPr bwMode="auto">
                <a:xfrm>
                  <a:off x="1905" y="1773"/>
                  <a:ext cx="177" cy="235"/>
                </a:xfrm>
                <a:custGeom>
                  <a:avLst/>
                  <a:gdLst>
                    <a:gd name="T0" fmla="*/ 74 w 74"/>
                    <a:gd name="T1" fmla="*/ 21 h 99"/>
                    <a:gd name="T2" fmla="*/ 70 w 74"/>
                    <a:gd name="T3" fmla="*/ 10 h 99"/>
                    <a:gd name="T4" fmla="*/ 63 w 74"/>
                    <a:gd name="T5" fmla="*/ 7 h 99"/>
                    <a:gd name="T6" fmla="*/ 22 w 74"/>
                    <a:gd name="T7" fmla="*/ 18 h 99"/>
                    <a:gd name="T8" fmla="*/ 14 w 74"/>
                    <a:gd name="T9" fmla="*/ 38 h 99"/>
                    <a:gd name="T10" fmla="*/ 14 w 74"/>
                    <a:gd name="T11" fmla="*/ 39 h 99"/>
                    <a:gd name="T12" fmla="*/ 3 w 74"/>
                    <a:gd name="T13" fmla="*/ 81 h 99"/>
                    <a:gd name="T14" fmla="*/ 1 w 74"/>
                    <a:gd name="T15" fmla="*/ 97 h 99"/>
                    <a:gd name="T16" fmla="*/ 4 w 74"/>
                    <a:gd name="T17" fmla="*/ 97 h 99"/>
                    <a:gd name="T18" fmla="*/ 6 w 74"/>
                    <a:gd name="T19" fmla="*/ 82 h 99"/>
                    <a:gd name="T20" fmla="*/ 12 w 74"/>
                    <a:gd name="T21" fmla="*/ 65 h 99"/>
                    <a:gd name="T22" fmla="*/ 15 w 74"/>
                    <a:gd name="T23" fmla="*/ 69 h 99"/>
                    <a:gd name="T24" fmla="*/ 7 w 74"/>
                    <a:gd name="T25" fmla="*/ 96 h 99"/>
                    <a:gd name="T26" fmla="*/ 8 w 74"/>
                    <a:gd name="T27" fmla="*/ 99 h 99"/>
                    <a:gd name="T28" fmla="*/ 18 w 74"/>
                    <a:gd name="T29" fmla="*/ 69 h 99"/>
                    <a:gd name="T30" fmla="*/ 13 w 74"/>
                    <a:gd name="T31" fmla="*/ 55 h 99"/>
                    <a:gd name="T32" fmla="*/ 15 w 74"/>
                    <a:gd name="T33" fmla="*/ 49 h 99"/>
                    <a:gd name="T34" fmla="*/ 19 w 74"/>
                    <a:gd name="T35" fmla="*/ 55 h 99"/>
                    <a:gd name="T36" fmla="*/ 23 w 74"/>
                    <a:gd name="T37" fmla="*/ 41 h 99"/>
                    <a:gd name="T38" fmla="*/ 64 w 74"/>
                    <a:gd name="T39" fmla="*/ 24 h 99"/>
                    <a:gd name="T40" fmla="*/ 74 w 74"/>
                    <a:gd name="T41" fmla="*/ 21 h 99"/>
                    <a:gd name="T42" fmla="*/ 17 w 74"/>
                    <a:gd name="T43" fmla="*/ 39 h 99"/>
                    <a:gd name="T44" fmla="*/ 17 w 74"/>
                    <a:gd name="T45" fmla="*/ 38 h 99"/>
                    <a:gd name="T46" fmla="*/ 24 w 74"/>
                    <a:gd name="T47" fmla="*/ 19 h 99"/>
                    <a:gd name="T48" fmla="*/ 62 w 74"/>
                    <a:gd name="T49" fmla="*/ 10 h 99"/>
                    <a:gd name="T50" fmla="*/ 63 w 74"/>
                    <a:gd name="T51" fmla="*/ 10 h 99"/>
                    <a:gd name="T52" fmla="*/ 64 w 74"/>
                    <a:gd name="T53" fmla="*/ 10 h 99"/>
                    <a:gd name="T54" fmla="*/ 24 w 74"/>
                    <a:gd name="T55" fmla="*/ 24 h 99"/>
                    <a:gd name="T56" fmla="*/ 18 w 74"/>
                    <a:gd name="T57" fmla="*/ 47 h 99"/>
                    <a:gd name="T58" fmla="*/ 18 w 74"/>
                    <a:gd name="T59" fmla="*/ 48 h 99"/>
                    <a:gd name="T60" fmla="*/ 16 w 74"/>
                    <a:gd name="T61" fmla="*/ 46 h 99"/>
                    <a:gd name="T62" fmla="*/ 17 w 74"/>
                    <a:gd name="T63" fmla="*/ 39 h 99"/>
                    <a:gd name="T64" fmla="*/ 17 w 74"/>
                    <a:gd name="T65" fmla="*/ 39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4" h="99">
                      <a:moveTo>
                        <a:pt x="74" y="21"/>
                      </a:moveTo>
                      <a:cubicBezTo>
                        <a:pt x="70" y="10"/>
                        <a:pt x="70" y="10"/>
                        <a:pt x="70" y="10"/>
                      </a:cubicBezTo>
                      <a:cubicBezTo>
                        <a:pt x="68" y="9"/>
                        <a:pt x="65" y="8"/>
                        <a:pt x="63" y="7"/>
                      </a:cubicBezTo>
                      <a:cubicBezTo>
                        <a:pt x="48" y="0"/>
                        <a:pt x="34" y="3"/>
                        <a:pt x="22" y="18"/>
                      </a:cubicBezTo>
                      <a:cubicBezTo>
                        <a:pt x="17" y="24"/>
                        <a:pt x="15" y="31"/>
                        <a:pt x="14" y="38"/>
                      </a:cubicBezTo>
                      <a:cubicBezTo>
                        <a:pt x="14" y="39"/>
                        <a:pt x="14" y="39"/>
                        <a:pt x="14" y="39"/>
                      </a:cubicBezTo>
                      <a:cubicBezTo>
                        <a:pt x="13" y="56"/>
                        <a:pt x="9" y="70"/>
                        <a:pt x="3" y="81"/>
                      </a:cubicBezTo>
                      <a:cubicBezTo>
                        <a:pt x="1" y="88"/>
                        <a:pt x="0" y="93"/>
                        <a:pt x="1" y="97"/>
                      </a:cubicBezTo>
                      <a:cubicBezTo>
                        <a:pt x="4" y="97"/>
                        <a:pt x="4" y="97"/>
                        <a:pt x="4" y="97"/>
                      </a:cubicBezTo>
                      <a:cubicBezTo>
                        <a:pt x="3" y="93"/>
                        <a:pt x="3" y="88"/>
                        <a:pt x="6" y="82"/>
                      </a:cubicBezTo>
                      <a:cubicBezTo>
                        <a:pt x="8" y="77"/>
                        <a:pt x="10" y="71"/>
                        <a:pt x="12" y="65"/>
                      </a:cubicBezTo>
                      <a:cubicBezTo>
                        <a:pt x="13" y="67"/>
                        <a:pt x="14" y="68"/>
                        <a:pt x="15" y="69"/>
                      </a:cubicBezTo>
                      <a:cubicBezTo>
                        <a:pt x="8" y="82"/>
                        <a:pt x="6" y="91"/>
                        <a:pt x="7" y="96"/>
                      </a:cubicBezTo>
                      <a:cubicBezTo>
                        <a:pt x="7" y="97"/>
                        <a:pt x="7" y="98"/>
                        <a:pt x="8" y="99"/>
                      </a:cubicBezTo>
                      <a:cubicBezTo>
                        <a:pt x="18" y="69"/>
                        <a:pt x="18" y="69"/>
                        <a:pt x="18" y="69"/>
                      </a:cubicBezTo>
                      <a:cubicBezTo>
                        <a:pt x="15" y="67"/>
                        <a:pt x="13" y="62"/>
                        <a:pt x="13" y="55"/>
                      </a:cubicBezTo>
                      <a:cubicBezTo>
                        <a:pt x="13" y="51"/>
                        <a:pt x="14" y="49"/>
                        <a:pt x="15" y="49"/>
                      </a:cubicBezTo>
                      <a:cubicBezTo>
                        <a:pt x="16" y="49"/>
                        <a:pt x="17" y="51"/>
                        <a:pt x="19" y="55"/>
                      </a:cubicBezTo>
                      <a:cubicBezTo>
                        <a:pt x="19" y="51"/>
                        <a:pt x="20" y="46"/>
                        <a:pt x="23" y="41"/>
                      </a:cubicBezTo>
                      <a:cubicBezTo>
                        <a:pt x="33" y="26"/>
                        <a:pt x="47" y="20"/>
                        <a:pt x="64" y="24"/>
                      </a:cubicBezTo>
                      <a:cubicBezTo>
                        <a:pt x="74" y="21"/>
                        <a:pt x="74" y="21"/>
                        <a:pt x="74" y="21"/>
                      </a:cubicBezTo>
                      <a:close/>
                      <a:moveTo>
                        <a:pt x="17" y="39"/>
                      </a:moveTo>
                      <a:cubicBezTo>
                        <a:pt x="17" y="38"/>
                        <a:pt x="17" y="38"/>
                        <a:pt x="17" y="38"/>
                      </a:cubicBezTo>
                      <a:cubicBezTo>
                        <a:pt x="17" y="31"/>
                        <a:pt x="19" y="25"/>
                        <a:pt x="24" y="19"/>
                      </a:cubicBezTo>
                      <a:cubicBezTo>
                        <a:pt x="35" y="6"/>
                        <a:pt x="48" y="3"/>
                        <a:pt x="62" y="10"/>
                      </a:cubicBezTo>
                      <a:cubicBezTo>
                        <a:pt x="63" y="10"/>
                        <a:pt x="63" y="10"/>
                        <a:pt x="63" y="10"/>
                      </a:cubicBezTo>
                      <a:cubicBezTo>
                        <a:pt x="63" y="10"/>
                        <a:pt x="64" y="10"/>
                        <a:pt x="64" y="10"/>
                      </a:cubicBezTo>
                      <a:cubicBezTo>
                        <a:pt x="44" y="8"/>
                        <a:pt x="30" y="12"/>
                        <a:pt x="24" y="24"/>
                      </a:cubicBezTo>
                      <a:cubicBezTo>
                        <a:pt x="21" y="31"/>
                        <a:pt x="19" y="39"/>
                        <a:pt x="18" y="47"/>
                      </a:cubicBezTo>
                      <a:cubicBezTo>
                        <a:pt x="18" y="47"/>
                        <a:pt x="18" y="48"/>
                        <a:pt x="18" y="48"/>
                      </a:cubicBezTo>
                      <a:cubicBezTo>
                        <a:pt x="17" y="47"/>
                        <a:pt x="16" y="46"/>
                        <a:pt x="16" y="46"/>
                      </a:cubicBezTo>
                      <a:cubicBezTo>
                        <a:pt x="16" y="44"/>
                        <a:pt x="16" y="42"/>
                        <a:pt x="17" y="39"/>
                      </a:cubicBezTo>
                      <a:cubicBezTo>
                        <a:pt x="17" y="39"/>
                        <a:pt x="17" y="39"/>
                        <a:pt x="17" y="39"/>
                      </a:cubicBezTo>
                      <a:close/>
                    </a:path>
                  </a:pathLst>
                </a:custGeom>
                <a:solidFill>
                  <a:srgbClr val="66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Freeform 7"/>
                <p:cNvSpPr/>
                <p:nvPr/>
              </p:nvSpPr>
              <p:spPr bwMode="auto">
                <a:xfrm>
                  <a:off x="1943" y="1780"/>
                  <a:ext cx="115" cy="107"/>
                </a:xfrm>
                <a:custGeom>
                  <a:avLst/>
                  <a:gdLst>
                    <a:gd name="T0" fmla="*/ 1 w 48"/>
                    <a:gd name="T1" fmla="*/ 35 h 45"/>
                    <a:gd name="T2" fmla="*/ 1 w 48"/>
                    <a:gd name="T3" fmla="*/ 36 h 45"/>
                    <a:gd name="T4" fmla="*/ 1 w 48"/>
                    <a:gd name="T5" fmla="*/ 36 h 45"/>
                    <a:gd name="T6" fmla="*/ 0 w 48"/>
                    <a:gd name="T7" fmla="*/ 43 h 45"/>
                    <a:gd name="T8" fmla="*/ 2 w 48"/>
                    <a:gd name="T9" fmla="*/ 45 h 45"/>
                    <a:gd name="T10" fmla="*/ 2 w 48"/>
                    <a:gd name="T11" fmla="*/ 44 h 45"/>
                    <a:gd name="T12" fmla="*/ 8 w 48"/>
                    <a:gd name="T13" fmla="*/ 21 h 45"/>
                    <a:gd name="T14" fmla="*/ 48 w 48"/>
                    <a:gd name="T15" fmla="*/ 7 h 45"/>
                    <a:gd name="T16" fmla="*/ 47 w 48"/>
                    <a:gd name="T17" fmla="*/ 7 h 45"/>
                    <a:gd name="T18" fmla="*/ 46 w 48"/>
                    <a:gd name="T19" fmla="*/ 7 h 45"/>
                    <a:gd name="T20" fmla="*/ 8 w 48"/>
                    <a:gd name="T21" fmla="*/ 16 h 45"/>
                    <a:gd name="T22" fmla="*/ 1 w 48"/>
                    <a:gd name="T2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8" h="45">
                      <a:moveTo>
                        <a:pt x="1" y="35"/>
                      </a:move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0" y="39"/>
                        <a:pt x="0" y="41"/>
                        <a:pt x="0" y="43"/>
                      </a:cubicBezTo>
                      <a:cubicBezTo>
                        <a:pt x="0" y="43"/>
                        <a:pt x="1" y="44"/>
                        <a:pt x="2" y="45"/>
                      </a:cubicBezTo>
                      <a:cubicBezTo>
                        <a:pt x="2" y="45"/>
                        <a:pt x="2" y="44"/>
                        <a:pt x="2" y="44"/>
                      </a:cubicBezTo>
                      <a:cubicBezTo>
                        <a:pt x="3" y="36"/>
                        <a:pt x="5" y="28"/>
                        <a:pt x="8" y="21"/>
                      </a:cubicBezTo>
                      <a:cubicBezTo>
                        <a:pt x="14" y="9"/>
                        <a:pt x="28" y="5"/>
                        <a:pt x="48" y="7"/>
                      </a:cubicBezTo>
                      <a:cubicBezTo>
                        <a:pt x="48" y="7"/>
                        <a:pt x="47" y="7"/>
                        <a:pt x="47" y="7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32" y="0"/>
                        <a:pt x="19" y="3"/>
                        <a:pt x="8" y="16"/>
                      </a:cubicBezTo>
                      <a:cubicBezTo>
                        <a:pt x="3" y="22"/>
                        <a:pt x="1" y="28"/>
                        <a:pt x="1" y="35"/>
                      </a:cubicBezTo>
                      <a:close/>
                    </a:path>
                  </a:pathLst>
                </a:custGeom>
                <a:solidFill>
                  <a:srgbClr val="A954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Freeform 8"/>
                <p:cNvSpPr>
                  <a:spLocks noEditPoints="1"/>
                </p:cNvSpPr>
                <p:nvPr/>
              </p:nvSpPr>
              <p:spPr bwMode="auto">
                <a:xfrm>
                  <a:off x="1962" y="1968"/>
                  <a:ext cx="79" cy="113"/>
                </a:xfrm>
                <a:custGeom>
                  <a:avLst/>
                  <a:gdLst>
                    <a:gd name="T0" fmla="*/ 1 w 33"/>
                    <a:gd name="T1" fmla="*/ 0 h 48"/>
                    <a:gd name="T2" fmla="*/ 0 w 33"/>
                    <a:gd name="T3" fmla="*/ 10 h 48"/>
                    <a:gd name="T4" fmla="*/ 0 w 33"/>
                    <a:gd name="T5" fmla="*/ 14 h 48"/>
                    <a:gd name="T6" fmla="*/ 9 w 33"/>
                    <a:gd name="T7" fmla="*/ 34 h 48"/>
                    <a:gd name="T8" fmla="*/ 10 w 33"/>
                    <a:gd name="T9" fmla="*/ 36 h 48"/>
                    <a:gd name="T10" fmla="*/ 24 w 33"/>
                    <a:gd name="T11" fmla="*/ 48 h 48"/>
                    <a:gd name="T12" fmla="*/ 33 w 33"/>
                    <a:gd name="T13" fmla="*/ 33 h 48"/>
                    <a:gd name="T14" fmla="*/ 33 w 33"/>
                    <a:gd name="T15" fmla="*/ 16 h 48"/>
                    <a:gd name="T16" fmla="*/ 12 w 33"/>
                    <a:gd name="T17" fmla="*/ 12 h 48"/>
                    <a:gd name="T18" fmla="*/ 1 w 33"/>
                    <a:gd name="T19" fmla="*/ 0 h 48"/>
                    <a:gd name="T20" fmla="*/ 2 w 33"/>
                    <a:gd name="T21" fmla="*/ 4 h 48"/>
                    <a:gd name="T22" fmla="*/ 4 w 33"/>
                    <a:gd name="T23" fmla="*/ 8 h 48"/>
                    <a:gd name="T24" fmla="*/ 4 w 33"/>
                    <a:gd name="T25" fmla="*/ 21 h 48"/>
                    <a:gd name="T26" fmla="*/ 2 w 33"/>
                    <a:gd name="T27" fmla="*/ 14 h 48"/>
                    <a:gd name="T28" fmla="*/ 2 w 33"/>
                    <a:gd name="T29" fmla="*/ 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" h="48">
                      <a:moveTo>
                        <a:pt x="1" y="0"/>
                      </a:move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9" y="34"/>
                        <a:pt x="9" y="34"/>
                        <a:pt x="9" y="34"/>
                      </a:cubicBezTo>
                      <a:cubicBezTo>
                        <a:pt x="10" y="36"/>
                        <a:pt x="10" y="36"/>
                        <a:pt x="10" y="36"/>
                      </a:cubicBezTo>
                      <a:cubicBezTo>
                        <a:pt x="16" y="40"/>
                        <a:pt x="20" y="44"/>
                        <a:pt x="24" y="48"/>
                      </a:cubicBezTo>
                      <a:cubicBezTo>
                        <a:pt x="28" y="44"/>
                        <a:pt x="31" y="39"/>
                        <a:pt x="33" y="33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27" y="18"/>
                        <a:pt x="19" y="17"/>
                        <a:pt x="12" y="12"/>
                      </a:cubicBezTo>
                      <a:cubicBezTo>
                        <a:pt x="7" y="9"/>
                        <a:pt x="3" y="5"/>
                        <a:pt x="1" y="0"/>
                      </a:cubicBezTo>
                      <a:close/>
                      <a:moveTo>
                        <a:pt x="2" y="4"/>
                      </a:move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4"/>
                        <a:pt x="2" y="4"/>
                        <a:pt x="2" y="4"/>
                      </a:cubicBezTo>
                      <a:close/>
                    </a:path>
                  </a:pathLst>
                </a:custGeom>
                <a:solidFill>
                  <a:srgbClr val="DCA5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Freeform 9"/>
                <p:cNvSpPr/>
                <p:nvPr/>
              </p:nvSpPr>
              <p:spPr bwMode="auto">
                <a:xfrm>
                  <a:off x="1967" y="1977"/>
                  <a:ext cx="5" cy="40"/>
                </a:xfrm>
                <a:custGeom>
                  <a:avLst/>
                  <a:gdLst>
                    <a:gd name="T0" fmla="*/ 5 w 5"/>
                    <a:gd name="T1" fmla="*/ 10 h 40"/>
                    <a:gd name="T2" fmla="*/ 0 w 5"/>
                    <a:gd name="T3" fmla="*/ 0 h 40"/>
                    <a:gd name="T4" fmla="*/ 0 w 5"/>
                    <a:gd name="T5" fmla="*/ 24 h 40"/>
                    <a:gd name="T6" fmla="*/ 5 w 5"/>
                    <a:gd name="T7" fmla="*/ 40 h 40"/>
                    <a:gd name="T8" fmla="*/ 5 w 5"/>
                    <a:gd name="T9" fmla="*/ 10 h 40"/>
                    <a:gd name="T10" fmla="*/ 5 w 5"/>
                    <a:gd name="T11" fmla="*/ 1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40">
                      <a:moveTo>
                        <a:pt x="5" y="10"/>
                      </a:moveTo>
                      <a:lnTo>
                        <a:pt x="0" y="0"/>
                      </a:lnTo>
                      <a:lnTo>
                        <a:pt x="0" y="24"/>
                      </a:lnTo>
                      <a:lnTo>
                        <a:pt x="5" y="40"/>
                      </a:lnTo>
                      <a:lnTo>
                        <a:pt x="5" y="10"/>
                      </a:lnTo>
                      <a:lnTo>
                        <a:pt x="5" y="10"/>
                      </a:lnTo>
                      <a:close/>
                    </a:path>
                  </a:pathLst>
                </a:custGeom>
                <a:solidFill>
                  <a:srgbClr val="F3DD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Freeform 10"/>
                <p:cNvSpPr/>
                <p:nvPr/>
              </p:nvSpPr>
              <p:spPr bwMode="auto">
                <a:xfrm>
                  <a:off x="1907" y="1937"/>
                  <a:ext cx="58" cy="85"/>
                </a:xfrm>
                <a:custGeom>
                  <a:avLst/>
                  <a:gdLst>
                    <a:gd name="T0" fmla="*/ 23 w 24"/>
                    <a:gd name="T1" fmla="*/ 23 h 36"/>
                    <a:gd name="T2" fmla="*/ 24 w 24"/>
                    <a:gd name="T3" fmla="*/ 13 h 36"/>
                    <a:gd name="T4" fmla="*/ 20 w 24"/>
                    <a:gd name="T5" fmla="*/ 2 h 36"/>
                    <a:gd name="T6" fmla="*/ 18 w 24"/>
                    <a:gd name="T7" fmla="*/ 1 h 36"/>
                    <a:gd name="T8" fmla="*/ 17 w 24"/>
                    <a:gd name="T9" fmla="*/ 0 h 36"/>
                    <a:gd name="T10" fmla="*/ 7 w 24"/>
                    <a:gd name="T11" fmla="*/ 30 h 36"/>
                    <a:gd name="T12" fmla="*/ 8 w 24"/>
                    <a:gd name="T13" fmla="*/ 31 h 36"/>
                    <a:gd name="T14" fmla="*/ 6 w 24"/>
                    <a:gd name="T15" fmla="*/ 33 h 36"/>
                    <a:gd name="T16" fmla="*/ 3 w 24"/>
                    <a:gd name="T17" fmla="*/ 28 h 36"/>
                    <a:gd name="T18" fmla="*/ 0 w 24"/>
                    <a:gd name="T19" fmla="*/ 28 h 36"/>
                    <a:gd name="T20" fmla="*/ 5 w 24"/>
                    <a:gd name="T21" fmla="*/ 36 h 36"/>
                    <a:gd name="T22" fmla="*/ 12 w 24"/>
                    <a:gd name="T23" fmla="*/ 30 h 36"/>
                    <a:gd name="T24" fmla="*/ 14 w 24"/>
                    <a:gd name="T25" fmla="*/ 27 h 36"/>
                    <a:gd name="T26" fmla="*/ 23 w 24"/>
                    <a:gd name="T27" fmla="*/ 2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4" h="36">
                      <a:moveTo>
                        <a:pt x="23" y="23"/>
                      </a:move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2" y="9"/>
                        <a:pt x="21" y="6"/>
                        <a:pt x="20" y="2"/>
                      </a:cubicBezTo>
                      <a:cubicBezTo>
                        <a:pt x="19" y="2"/>
                        <a:pt x="19" y="1"/>
                        <a:pt x="18" y="1"/>
                      </a:cubicBezTo>
                      <a:cubicBezTo>
                        <a:pt x="18" y="1"/>
                        <a:pt x="17" y="1"/>
                        <a:pt x="17" y="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7" y="30"/>
                        <a:pt x="7" y="30"/>
                        <a:pt x="8" y="31"/>
                      </a:cubicBezTo>
                      <a:cubicBezTo>
                        <a:pt x="6" y="33"/>
                        <a:pt x="6" y="33"/>
                        <a:pt x="6" y="33"/>
                      </a:cubicBezTo>
                      <a:cubicBezTo>
                        <a:pt x="4" y="31"/>
                        <a:pt x="3" y="30"/>
                        <a:pt x="3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" y="31"/>
                        <a:pt x="3" y="34"/>
                        <a:pt x="5" y="36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3" y="29"/>
                        <a:pt x="13" y="28"/>
                        <a:pt x="14" y="27"/>
                      </a:cubicBezTo>
                      <a:cubicBezTo>
                        <a:pt x="23" y="23"/>
                        <a:pt x="23" y="23"/>
                        <a:pt x="23" y="23"/>
                      </a:cubicBezTo>
                      <a:close/>
                    </a:path>
                  </a:pathLst>
                </a:custGeom>
                <a:solidFill>
                  <a:srgbClr val="331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Freeform 11"/>
                <p:cNvSpPr/>
                <p:nvPr/>
              </p:nvSpPr>
              <p:spPr bwMode="auto">
                <a:xfrm>
                  <a:off x="1965" y="1927"/>
                  <a:ext cx="126" cy="169"/>
                </a:xfrm>
                <a:custGeom>
                  <a:avLst/>
                  <a:gdLst>
                    <a:gd name="T0" fmla="*/ 0 w 53"/>
                    <a:gd name="T1" fmla="*/ 17 h 71"/>
                    <a:gd name="T2" fmla="*/ 11 w 53"/>
                    <a:gd name="T3" fmla="*/ 29 h 71"/>
                    <a:gd name="T4" fmla="*/ 32 w 53"/>
                    <a:gd name="T5" fmla="*/ 33 h 71"/>
                    <a:gd name="T6" fmla="*/ 32 w 53"/>
                    <a:gd name="T7" fmla="*/ 50 h 71"/>
                    <a:gd name="T8" fmla="*/ 23 w 53"/>
                    <a:gd name="T9" fmla="*/ 65 h 71"/>
                    <a:gd name="T10" fmla="*/ 27 w 53"/>
                    <a:gd name="T11" fmla="*/ 71 h 71"/>
                    <a:gd name="T12" fmla="*/ 29 w 53"/>
                    <a:gd name="T13" fmla="*/ 68 h 71"/>
                    <a:gd name="T14" fmla="*/ 30 w 53"/>
                    <a:gd name="T15" fmla="*/ 68 h 71"/>
                    <a:gd name="T16" fmla="*/ 37 w 53"/>
                    <a:gd name="T17" fmla="*/ 59 h 71"/>
                    <a:gd name="T18" fmla="*/ 40 w 53"/>
                    <a:gd name="T19" fmla="*/ 32 h 71"/>
                    <a:gd name="T20" fmla="*/ 39 w 53"/>
                    <a:gd name="T21" fmla="*/ 29 h 71"/>
                    <a:gd name="T22" fmla="*/ 51 w 53"/>
                    <a:gd name="T23" fmla="*/ 10 h 71"/>
                    <a:gd name="T24" fmla="*/ 53 w 53"/>
                    <a:gd name="T25" fmla="*/ 0 h 71"/>
                    <a:gd name="T26" fmla="*/ 47 w 53"/>
                    <a:gd name="T27" fmla="*/ 15 h 71"/>
                    <a:gd name="T28" fmla="*/ 0 w 53"/>
                    <a:gd name="T29" fmla="*/ 17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3" h="71">
                      <a:moveTo>
                        <a:pt x="0" y="17"/>
                      </a:moveTo>
                      <a:cubicBezTo>
                        <a:pt x="2" y="22"/>
                        <a:pt x="6" y="26"/>
                        <a:pt x="11" y="29"/>
                      </a:cubicBezTo>
                      <a:cubicBezTo>
                        <a:pt x="18" y="34"/>
                        <a:pt x="26" y="35"/>
                        <a:pt x="32" y="33"/>
                      </a:cubicBezTo>
                      <a:cubicBezTo>
                        <a:pt x="32" y="50"/>
                        <a:pt x="32" y="50"/>
                        <a:pt x="32" y="50"/>
                      </a:cubicBezTo>
                      <a:cubicBezTo>
                        <a:pt x="30" y="56"/>
                        <a:pt x="27" y="61"/>
                        <a:pt x="23" y="65"/>
                      </a:cubicBezTo>
                      <a:cubicBezTo>
                        <a:pt x="25" y="67"/>
                        <a:pt x="26" y="69"/>
                        <a:pt x="27" y="71"/>
                      </a:cubicBezTo>
                      <a:cubicBezTo>
                        <a:pt x="29" y="68"/>
                        <a:pt x="29" y="68"/>
                        <a:pt x="29" y="68"/>
                      </a:cubicBezTo>
                      <a:cubicBezTo>
                        <a:pt x="30" y="68"/>
                        <a:pt x="30" y="68"/>
                        <a:pt x="30" y="68"/>
                      </a:cubicBezTo>
                      <a:cubicBezTo>
                        <a:pt x="37" y="59"/>
                        <a:pt x="37" y="59"/>
                        <a:pt x="37" y="59"/>
                      </a:cubicBezTo>
                      <a:cubicBezTo>
                        <a:pt x="39" y="51"/>
                        <a:pt x="40" y="42"/>
                        <a:pt x="40" y="32"/>
                      </a:cubicBezTo>
                      <a:cubicBezTo>
                        <a:pt x="40" y="31"/>
                        <a:pt x="40" y="30"/>
                        <a:pt x="39" y="29"/>
                      </a:cubicBezTo>
                      <a:cubicBezTo>
                        <a:pt x="46" y="24"/>
                        <a:pt x="50" y="18"/>
                        <a:pt x="51" y="1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35" y="35"/>
                        <a:pt x="19" y="36"/>
                        <a:pt x="0" y="17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Freeform 12"/>
                <p:cNvSpPr/>
                <p:nvPr/>
              </p:nvSpPr>
              <p:spPr bwMode="auto">
                <a:xfrm>
                  <a:off x="1917" y="1991"/>
                  <a:ext cx="67" cy="88"/>
                </a:xfrm>
                <a:custGeom>
                  <a:avLst/>
                  <a:gdLst>
                    <a:gd name="T0" fmla="*/ 19 w 28"/>
                    <a:gd name="T1" fmla="*/ 4 h 37"/>
                    <a:gd name="T2" fmla="*/ 19 w 28"/>
                    <a:gd name="T3" fmla="*/ 0 h 37"/>
                    <a:gd name="T4" fmla="*/ 10 w 28"/>
                    <a:gd name="T5" fmla="*/ 4 h 37"/>
                    <a:gd name="T6" fmla="*/ 8 w 28"/>
                    <a:gd name="T7" fmla="*/ 7 h 37"/>
                    <a:gd name="T8" fmla="*/ 3 w 28"/>
                    <a:gd name="T9" fmla="*/ 23 h 37"/>
                    <a:gd name="T10" fmla="*/ 2 w 28"/>
                    <a:gd name="T11" fmla="*/ 26 h 37"/>
                    <a:gd name="T12" fmla="*/ 1 w 28"/>
                    <a:gd name="T13" fmla="*/ 33 h 37"/>
                    <a:gd name="T14" fmla="*/ 0 w 28"/>
                    <a:gd name="T15" fmla="*/ 37 h 37"/>
                    <a:gd name="T16" fmla="*/ 28 w 28"/>
                    <a:gd name="T17" fmla="*/ 24 h 37"/>
                    <a:gd name="T18" fmla="*/ 19 w 28"/>
                    <a:gd name="T19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" h="37">
                      <a:moveTo>
                        <a:pt x="19" y="4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9" y="5"/>
                        <a:pt x="9" y="6"/>
                        <a:pt x="8" y="7"/>
                      </a:cubicBezTo>
                      <a:cubicBezTo>
                        <a:pt x="6" y="12"/>
                        <a:pt x="4" y="18"/>
                        <a:pt x="3" y="23"/>
                      </a:cubicBezTo>
                      <a:cubicBezTo>
                        <a:pt x="2" y="24"/>
                        <a:pt x="2" y="25"/>
                        <a:pt x="2" y="26"/>
                      </a:cubicBezTo>
                      <a:cubicBezTo>
                        <a:pt x="1" y="28"/>
                        <a:pt x="1" y="31"/>
                        <a:pt x="1" y="33"/>
                      </a:cubicBezTo>
                      <a:cubicBezTo>
                        <a:pt x="0" y="35"/>
                        <a:pt x="0" y="36"/>
                        <a:pt x="0" y="37"/>
                      </a:cubicBezTo>
                      <a:cubicBezTo>
                        <a:pt x="28" y="24"/>
                        <a:pt x="28" y="24"/>
                        <a:pt x="28" y="24"/>
                      </a:cubicBezTo>
                      <a:cubicBezTo>
                        <a:pt x="19" y="4"/>
                        <a:pt x="19" y="4"/>
                        <a:pt x="19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Freeform 13"/>
                <p:cNvSpPr>
                  <a:spLocks noEditPoints="1"/>
                </p:cNvSpPr>
                <p:nvPr/>
              </p:nvSpPr>
              <p:spPr bwMode="auto">
                <a:xfrm>
                  <a:off x="1936" y="1835"/>
                  <a:ext cx="170" cy="178"/>
                </a:xfrm>
                <a:custGeom>
                  <a:avLst/>
                  <a:gdLst>
                    <a:gd name="T0" fmla="*/ 6 w 71"/>
                    <a:gd name="T1" fmla="*/ 29 h 75"/>
                    <a:gd name="T2" fmla="*/ 2 w 71"/>
                    <a:gd name="T3" fmla="*/ 23 h 75"/>
                    <a:gd name="T4" fmla="*/ 0 w 71"/>
                    <a:gd name="T5" fmla="*/ 29 h 75"/>
                    <a:gd name="T6" fmla="*/ 5 w 71"/>
                    <a:gd name="T7" fmla="*/ 43 h 75"/>
                    <a:gd name="T8" fmla="*/ 6 w 71"/>
                    <a:gd name="T9" fmla="*/ 44 h 75"/>
                    <a:gd name="T10" fmla="*/ 7 w 71"/>
                    <a:gd name="T11" fmla="*/ 40 h 75"/>
                    <a:gd name="T12" fmla="*/ 8 w 71"/>
                    <a:gd name="T13" fmla="*/ 45 h 75"/>
                    <a:gd name="T14" fmla="*/ 12 w 71"/>
                    <a:gd name="T15" fmla="*/ 56 h 75"/>
                    <a:gd name="T16" fmla="*/ 59 w 71"/>
                    <a:gd name="T17" fmla="*/ 54 h 75"/>
                    <a:gd name="T18" fmla="*/ 65 w 71"/>
                    <a:gd name="T19" fmla="*/ 39 h 75"/>
                    <a:gd name="T20" fmla="*/ 63 w 71"/>
                    <a:gd name="T21" fmla="*/ 49 h 75"/>
                    <a:gd name="T22" fmla="*/ 68 w 71"/>
                    <a:gd name="T23" fmla="*/ 42 h 75"/>
                    <a:gd name="T24" fmla="*/ 70 w 71"/>
                    <a:gd name="T25" fmla="*/ 35 h 75"/>
                    <a:gd name="T26" fmla="*/ 68 w 71"/>
                    <a:gd name="T27" fmla="*/ 31 h 75"/>
                    <a:gd name="T28" fmla="*/ 61 w 71"/>
                    <a:gd name="T29" fmla="*/ 15 h 75"/>
                    <a:gd name="T30" fmla="*/ 31 w 71"/>
                    <a:gd name="T31" fmla="*/ 5 h 75"/>
                    <a:gd name="T32" fmla="*/ 6 w 71"/>
                    <a:gd name="T33" fmla="*/ 29 h 75"/>
                    <a:gd name="T34" fmla="*/ 31 w 71"/>
                    <a:gd name="T35" fmla="*/ 65 h 75"/>
                    <a:gd name="T36" fmla="*/ 21 w 71"/>
                    <a:gd name="T37" fmla="*/ 61 h 75"/>
                    <a:gd name="T38" fmla="*/ 9 w 71"/>
                    <a:gd name="T39" fmla="*/ 39 h 75"/>
                    <a:gd name="T40" fmla="*/ 9 w 71"/>
                    <a:gd name="T41" fmla="*/ 36 h 75"/>
                    <a:gd name="T42" fmla="*/ 31 w 71"/>
                    <a:gd name="T43" fmla="*/ 65 h 75"/>
                    <a:gd name="T44" fmla="*/ 2 w 71"/>
                    <a:gd name="T45" fmla="*/ 26 h 75"/>
                    <a:gd name="T46" fmla="*/ 3 w 71"/>
                    <a:gd name="T47" fmla="*/ 27 h 75"/>
                    <a:gd name="T48" fmla="*/ 5 w 71"/>
                    <a:gd name="T49" fmla="*/ 42 h 75"/>
                    <a:gd name="T50" fmla="*/ 2 w 71"/>
                    <a:gd name="T51" fmla="*/ 2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1" h="75">
                      <a:moveTo>
                        <a:pt x="6" y="29"/>
                      </a:moveTo>
                      <a:cubicBezTo>
                        <a:pt x="4" y="25"/>
                        <a:pt x="3" y="23"/>
                        <a:pt x="2" y="23"/>
                      </a:cubicBezTo>
                      <a:cubicBezTo>
                        <a:pt x="1" y="23"/>
                        <a:pt x="0" y="25"/>
                        <a:pt x="0" y="29"/>
                      </a:cubicBezTo>
                      <a:cubicBezTo>
                        <a:pt x="0" y="36"/>
                        <a:pt x="2" y="41"/>
                        <a:pt x="5" y="43"/>
                      </a:cubicBezTo>
                      <a:cubicBezTo>
                        <a:pt x="5" y="44"/>
                        <a:pt x="6" y="44"/>
                        <a:pt x="6" y="44"/>
                      </a:cubicBezTo>
                      <a:cubicBezTo>
                        <a:pt x="7" y="40"/>
                        <a:pt x="7" y="40"/>
                        <a:pt x="7" y="40"/>
                      </a:cubicBezTo>
                      <a:cubicBezTo>
                        <a:pt x="7" y="41"/>
                        <a:pt x="8" y="43"/>
                        <a:pt x="8" y="45"/>
                      </a:cubicBezTo>
                      <a:cubicBezTo>
                        <a:pt x="9" y="49"/>
                        <a:pt x="10" y="52"/>
                        <a:pt x="12" y="56"/>
                      </a:cubicBezTo>
                      <a:cubicBezTo>
                        <a:pt x="31" y="75"/>
                        <a:pt x="47" y="74"/>
                        <a:pt x="59" y="54"/>
                      </a:cubicBezTo>
                      <a:cubicBezTo>
                        <a:pt x="65" y="39"/>
                        <a:pt x="65" y="39"/>
                        <a:pt x="65" y="39"/>
                      </a:cubicBezTo>
                      <a:cubicBezTo>
                        <a:pt x="63" y="49"/>
                        <a:pt x="63" y="49"/>
                        <a:pt x="63" y="49"/>
                      </a:cubicBezTo>
                      <a:cubicBezTo>
                        <a:pt x="68" y="42"/>
                        <a:pt x="68" y="42"/>
                        <a:pt x="68" y="42"/>
                      </a:cubicBezTo>
                      <a:cubicBezTo>
                        <a:pt x="69" y="39"/>
                        <a:pt x="70" y="37"/>
                        <a:pt x="70" y="35"/>
                      </a:cubicBezTo>
                      <a:cubicBezTo>
                        <a:pt x="71" y="31"/>
                        <a:pt x="70" y="30"/>
                        <a:pt x="68" y="31"/>
                      </a:cubicBezTo>
                      <a:cubicBezTo>
                        <a:pt x="61" y="15"/>
                        <a:pt x="61" y="15"/>
                        <a:pt x="61" y="15"/>
                      </a:cubicBezTo>
                      <a:cubicBezTo>
                        <a:pt x="55" y="3"/>
                        <a:pt x="45" y="0"/>
                        <a:pt x="31" y="5"/>
                      </a:cubicBezTo>
                      <a:cubicBezTo>
                        <a:pt x="20" y="8"/>
                        <a:pt x="12" y="16"/>
                        <a:pt x="6" y="29"/>
                      </a:cubicBezTo>
                      <a:close/>
                      <a:moveTo>
                        <a:pt x="31" y="65"/>
                      </a:moveTo>
                      <a:cubicBezTo>
                        <a:pt x="28" y="66"/>
                        <a:pt x="25" y="64"/>
                        <a:pt x="21" y="61"/>
                      </a:cubicBezTo>
                      <a:cubicBezTo>
                        <a:pt x="13" y="56"/>
                        <a:pt x="8" y="49"/>
                        <a:pt x="9" y="39"/>
                      </a:cubicBezTo>
                      <a:cubicBezTo>
                        <a:pt x="9" y="36"/>
                        <a:pt x="9" y="36"/>
                        <a:pt x="9" y="36"/>
                      </a:cubicBezTo>
                      <a:cubicBezTo>
                        <a:pt x="11" y="49"/>
                        <a:pt x="19" y="58"/>
                        <a:pt x="31" y="65"/>
                      </a:cubicBezTo>
                      <a:close/>
                      <a:moveTo>
                        <a:pt x="2" y="26"/>
                      </a:move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32"/>
                        <a:pt x="4" y="37"/>
                        <a:pt x="5" y="42"/>
                      </a:cubicBezTo>
                      <a:cubicBezTo>
                        <a:pt x="2" y="38"/>
                        <a:pt x="1" y="33"/>
                        <a:pt x="2" y="26"/>
                      </a:cubicBezTo>
                      <a:close/>
                    </a:path>
                  </a:pathLst>
                </a:custGeom>
                <a:solidFill>
                  <a:srgbClr val="DCA5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Freeform 14"/>
                <p:cNvSpPr/>
                <p:nvPr/>
              </p:nvSpPr>
              <p:spPr bwMode="auto">
                <a:xfrm>
                  <a:off x="1955" y="1920"/>
                  <a:ext cx="55" cy="71"/>
                </a:xfrm>
                <a:custGeom>
                  <a:avLst/>
                  <a:gdLst>
                    <a:gd name="T0" fmla="*/ 13 w 23"/>
                    <a:gd name="T1" fmla="*/ 25 h 30"/>
                    <a:gd name="T2" fmla="*/ 23 w 23"/>
                    <a:gd name="T3" fmla="*/ 29 h 30"/>
                    <a:gd name="T4" fmla="*/ 1 w 23"/>
                    <a:gd name="T5" fmla="*/ 0 h 30"/>
                    <a:gd name="T6" fmla="*/ 1 w 23"/>
                    <a:gd name="T7" fmla="*/ 3 h 30"/>
                    <a:gd name="T8" fmla="*/ 13 w 23"/>
                    <a:gd name="T9" fmla="*/ 2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0">
                      <a:moveTo>
                        <a:pt x="13" y="25"/>
                      </a:moveTo>
                      <a:cubicBezTo>
                        <a:pt x="17" y="28"/>
                        <a:pt x="20" y="30"/>
                        <a:pt x="23" y="29"/>
                      </a:cubicBezTo>
                      <a:cubicBezTo>
                        <a:pt x="11" y="22"/>
                        <a:pt x="3" y="13"/>
                        <a:pt x="1" y="0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13"/>
                        <a:pt x="5" y="20"/>
                        <a:pt x="13" y="25"/>
                      </a:cubicBezTo>
                      <a:close/>
                    </a:path>
                  </a:pathLst>
                </a:custGeom>
                <a:solidFill>
                  <a:srgbClr val="F3DD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Freeform 15"/>
                <p:cNvSpPr/>
                <p:nvPr/>
              </p:nvSpPr>
              <p:spPr bwMode="auto">
                <a:xfrm>
                  <a:off x="1938" y="1896"/>
                  <a:ext cx="10" cy="38"/>
                </a:xfrm>
                <a:custGeom>
                  <a:avLst/>
                  <a:gdLst>
                    <a:gd name="T0" fmla="*/ 2 w 4"/>
                    <a:gd name="T1" fmla="*/ 1 h 16"/>
                    <a:gd name="T2" fmla="*/ 1 w 4"/>
                    <a:gd name="T3" fmla="*/ 0 h 16"/>
                    <a:gd name="T4" fmla="*/ 4 w 4"/>
                    <a:gd name="T5" fmla="*/ 16 h 16"/>
                    <a:gd name="T6" fmla="*/ 2 w 4"/>
                    <a:gd name="T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16">
                      <a:moveTo>
                        <a:pt x="2" y="1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7"/>
                        <a:pt x="1" y="12"/>
                        <a:pt x="4" y="16"/>
                      </a:cubicBezTo>
                      <a:cubicBezTo>
                        <a:pt x="3" y="11"/>
                        <a:pt x="2" y="6"/>
                        <a:pt x="2" y="1"/>
                      </a:cubicBezTo>
                      <a:close/>
                    </a:path>
                  </a:pathLst>
                </a:custGeom>
                <a:solidFill>
                  <a:srgbClr val="F3DD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Freeform 16"/>
                <p:cNvSpPr/>
                <p:nvPr/>
              </p:nvSpPr>
              <p:spPr bwMode="auto">
                <a:xfrm>
                  <a:off x="1950" y="1930"/>
                  <a:ext cx="5" cy="11"/>
                </a:xfrm>
                <a:custGeom>
                  <a:avLst/>
                  <a:gdLst>
                    <a:gd name="T0" fmla="*/ 0 w 2"/>
                    <a:gd name="T1" fmla="*/ 4 h 5"/>
                    <a:gd name="T2" fmla="*/ 2 w 2"/>
                    <a:gd name="T3" fmla="*/ 5 h 5"/>
                    <a:gd name="T4" fmla="*/ 1 w 2"/>
                    <a:gd name="T5" fmla="*/ 0 h 5"/>
                    <a:gd name="T6" fmla="*/ 0 w 2"/>
                    <a:gd name="T7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5">
                      <a:moveTo>
                        <a:pt x="0" y="4"/>
                      </a:moveTo>
                      <a:cubicBezTo>
                        <a:pt x="1" y="4"/>
                        <a:pt x="1" y="5"/>
                        <a:pt x="2" y="5"/>
                      </a:cubicBezTo>
                      <a:cubicBezTo>
                        <a:pt x="2" y="3"/>
                        <a:pt x="1" y="1"/>
                        <a:pt x="1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Freeform 17"/>
                <p:cNvSpPr/>
                <p:nvPr/>
              </p:nvSpPr>
              <p:spPr bwMode="auto">
                <a:xfrm>
                  <a:off x="1912" y="1927"/>
                  <a:ext cx="29" cy="88"/>
                </a:xfrm>
                <a:custGeom>
                  <a:avLst/>
                  <a:gdLst>
                    <a:gd name="T0" fmla="*/ 12 w 12"/>
                    <a:gd name="T1" fmla="*/ 4 h 37"/>
                    <a:gd name="T2" fmla="*/ 9 w 12"/>
                    <a:gd name="T3" fmla="*/ 0 h 37"/>
                    <a:gd name="T4" fmla="*/ 3 w 12"/>
                    <a:gd name="T5" fmla="*/ 17 h 37"/>
                    <a:gd name="T6" fmla="*/ 1 w 12"/>
                    <a:gd name="T7" fmla="*/ 32 h 37"/>
                    <a:gd name="T8" fmla="*/ 4 w 12"/>
                    <a:gd name="T9" fmla="*/ 37 h 37"/>
                    <a:gd name="T10" fmla="*/ 6 w 12"/>
                    <a:gd name="T11" fmla="*/ 35 h 37"/>
                    <a:gd name="T12" fmla="*/ 5 w 12"/>
                    <a:gd name="T13" fmla="*/ 34 h 37"/>
                    <a:gd name="T14" fmla="*/ 4 w 12"/>
                    <a:gd name="T15" fmla="*/ 31 h 37"/>
                    <a:gd name="T16" fmla="*/ 12 w 12"/>
                    <a:gd name="T17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7">
                      <a:moveTo>
                        <a:pt x="12" y="4"/>
                      </a:moveTo>
                      <a:cubicBezTo>
                        <a:pt x="11" y="3"/>
                        <a:pt x="10" y="2"/>
                        <a:pt x="9" y="0"/>
                      </a:cubicBezTo>
                      <a:cubicBezTo>
                        <a:pt x="7" y="6"/>
                        <a:pt x="5" y="12"/>
                        <a:pt x="3" y="17"/>
                      </a:cubicBezTo>
                      <a:cubicBezTo>
                        <a:pt x="0" y="23"/>
                        <a:pt x="0" y="28"/>
                        <a:pt x="1" y="32"/>
                      </a:cubicBezTo>
                      <a:cubicBezTo>
                        <a:pt x="1" y="34"/>
                        <a:pt x="2" y="35"/>
                        <a:pt x="4" y="37"/>
                      </a:cubicBezTo>
                      <a:cubicBezTo>
                        <a:pt x="6" y="35"/>
                        <a:pt x="6" y="35"/>
                        <a:pt x="6" y="35"/>
                      </a:cubicBezTo>
                      <a:cubicBezTo>
                        <a:pt x="5" y="34"/>
                        <a:pt x="5" y="34"/>
                        <a:pt x="5" y="34"/>
                      </a:cubicBezTo>
                      <a:cubicBezTo>
                        <a:pt x="4" y="33"/>
                        <a:pt x="4" y="32"/>
                        <a:pt x="4" y="31"/>
                      </a:cubicBezTo>
                      <a:cubicBezTo>
                        <a:pt x="3" y="26"/>
                        <a:pt x="5" y="17"/>
                        <a:pt x="12" y="4"/>
                      </a:cubicBezTo>
                      <a:close/>
                    </a:path>
                  </a:pathLst>
                </a:custGeom>
                <a:solidFill>
                  <a:srgbClr val="A954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Freeform 18"/>
                <p:cNvSpPr/>
                <p:nvPr/>
              </p:nvSpPr>
              <p:spPr bwMode="auto">
                <a:xfrm>
                  <a:off x="1905" y="2008"/>
                  <a:ext cx="31" cy="38"/>
                </a:xfrm>
                <a:custGeom>
                  <a:avLst/>
                  <a:gdLst>
                    <a:gd name="T0" fmla="*/ 8 w 13"/>
                    <a:gd name="T1" fmla="*/ 16 h 16"/>
                    <a:gd name="T2" fmla="*/ 13 w 13"/>
                    <a:gd name="T3" fmla="*/ 0 h 16"/>
                    <a:gd name="T4" fmla="*/ 6 w 13"/>
                    <a:gd name="T5" fmla="*/ 6 h 16"/>
                    <a:gd name="T6" fmla="*/ 0 w 13"/>
                    <a:gd name="T7" fmla="*/ 11 h 16"/>
                    <a:gd name="T8" fmla="*/ 8 w 13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6">
                      <a:moveTo>
                        <a:pt x="8" y="16"/>
                      </a:moveTo>
                      <a:cubicBezTo>
                        <a:pt x="9" y="11"/>
                        <a:pt x="11" y="5"/>
                        <a:pt x="13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8" y="16"/>
                        <a:pt x="8" y="16"/>
                        <a:pt x="8" y="16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Freeform 19"/>
                <p:cNvSpPr>
                  <a:spLocks noEditPoints="1"/>
                </p:cNvSpPr>
                <p:nvPr/>
              </p:nvSpPr>
              <p:spPr bwMode="auto">
                <a:xfrm>
                  <a:off x="1821" y="2022"/>
                  <a:ext cx="325" cy="256"/>
                </a:xfrm>
                <a:custGeom>
                  <a:avLst/>
                  <a:gdLst>
                    <a:gd name="T0" fmla="*/ 42 w 136"/>
                    <a:gd name="T1" fmla="*/ 13 h 108"/>
                    <a:gd name="T2" fmla="*/ 43 w 136"/>
                    <a:gd name="T3" fmla="*/ 10 h 108"/>
                    <a:gd name="T4" fmla="*/ 35 w 136"/>
                    <a:gd name="T5" fmla="*/ 5 h 108"/>
                    <a:gd name="T6" fmla="*/ 41 w 136"/>
                    <a:gd name="T7" fmla="*/ 0 h 108"/>
                    <a:gd name="T8" fmla="*/ 36 w 136"/>
                    <a:gd name="T9" fmla="*/ 0 h 108"/>
                    <a:gd name="T10" fmla="*/ 29 w 136"/>
                    <a:gd name="T11" fmla="*/ 7 h 108"/>
                    <a:gd name="T12" fmla="*/ 37 w 136"/>
                    <a:gd name="T13" fmla="*/ 10 h 108"/>
                    <a:gd name="T14" fmla="*/ 30 w 136"/>
                    <a:gd name="T15" fmla="*/ 17 h 108"/>
                    <a:gd name="T16" fmla="*/ 36 w 136"/>
                    <a:gd name="T17" fmla="*/ 24 h 108"/>
                    <a:gd name="T18" fmla="*/ 29 w 136"/>
                    <a:gd name="T19" fmla="*/ 24 h 108"/>
                    <a:gd name="T20" fmla="*/ 0 w 136"/>
                    <a:gd name="T21" fmla="*/ 96 h 108"/>
                    <a:gd name="T22" fmla="*/ 4 w 136"/>
                    <a:gd name="T23" fmla="*/ 102 h 108"/>
                    <a:gd name="T24" fmla="*/ 34 w 136"/>
                    <a:gd name="T25" fmla="*/ 32 h 108"/>
                    <a:gd name="T26" fmla="*/ 122 w 136"/>
                    <a:gd name="T27" fmla="*/ 82 h 108"/>
                    <a:gd name="T28" fmla="*/ 111 w 136"/>
                    <a:gd name="T29" fmla="*/ 107 h 108"/>
                    <a:gd name="T30" fmla="*/ 113 w 136"/>
                    <a:gd name="T31" fmla="*/ 108 h 108"/>
                    <a:gd name="T32" fmla="*/ 116 w 136"/>
                    <a:gd name="T33" fmla="*/ 102 h 108"/>
                    <a:gd name="T34" fmla="*/ 126 w 136"/>
                    <a:gd name="T35" fmla="*/ 81 h 108"/>
                    <a:gd name="T36" fmla="*/ 101 w 136"/>
                    <a:gd name="T37" fmla="*/ 66 h 108"/>
                    <a:gd name="T38" fmla="*/ 125 w 136"/>
                    <a:gd name="T39" fmla="*/ 44 h 108"/>
                    <a:gd name="T40" fmla="*/ 133 w 136"/>
                    <a:gd name="T41" fmla="*/ 44 h 108"/>
                    <a:gd name="T42" fmla="*/ 131 w 136"/>
                    <a:gd name="T43" fmla="*/ 34 h 108"/>
                    <a:gd name="T44" fmla="*/ 136 w 136"/>
                    <a:gd name="T45" fmla="*/ 24 h 108"/>
                    <a:gd name="T46" fmla="*/ 133 w 136"/>
                    <a:gd name="T47" fmla="*/ 19 h 108"/>
                    <a:gd name="T48" fmla="*/ 126 w 136"/>
                    <a:gd name="T49" fmla="*/ 15 h 108"/>
                    <a:gd name="T50" fmla="*/ 118 w 136"/>
                    <a:gd name="T51" fmla="*/ 19 h 108"/>
                    <a:gd name="T52" fmla="*/ 131 w 136"/>
                    <a:gd name="T53" fmla="*/ 23 h 108"/>
                    <a:gd name="T54" fmla="*/ 125 w 136"/>
                    <a:gd name="T55" fmla="*/ 34 h 108"/>
                    <a:gd name="T56" fmla="*/ 130 w 136"/>
                    <a:gd name="T57" fmla="*/ 41 h 108"/>
                    <a:gd name="T58" fmla="*/ 122 w 136"/>
                    <a:gd name="T59" fmla="*/ 38 h 108"/>
                    <a:gd name="T60" fmla="*/ 107 w 136"/>
                    <a:gd name="T61" fmla="*/ 22 h 108"/>
                    <a:gd name="T62" fmla="*/ 90 w 136"/>
                    <a:gd name="T63" fmla="*/ 32 h 108"/>
                    <a:gd name="T64" fmla="*/ 86 w 136"/>
                    <a:gd name="T65" fmla="*/ 53 h 108"/>
                    <a:gd name="T66" fmla="*/ 71 w 136"/>
                    <a:gd name="T67" fmla="*/ 21 h 108"/>
                    <a:gd name="T68" fmla="*/ 65 w 136"/>
                    <a:gd name="T69" fmla="*/ 15 h 108"/>
                    <a:gd name="T70" fmla="*/ 40 w 136"/>
                    <a:gd name="T71" fmla="*/ 29 h 108"/>
                    <a:gd name="T72" fmla="*/ 40 w 136"/>
                    <a:gd name="T73" fmla="*/ 24 h 108"/>
                    <a:gd name="T74" fmla="*/ 41 w 136"/>
                    <a:gd name="T75" fmla="*/ 20 h 108"/>
                    <a:gd name="T76" fmla="*/ 36 w 136"/>
                    <a:gd name="T77" fmla="*/ 16 h 108"/>
                    <a:gd name="T78" fmla="*/ 42 w 136"/>
                    <a:gd name="T79" fmla="*/ 13 h 108"/>
                    <a:gd name="T80" fmla="*/ 58 w 136"/>
                    <a:gd name="T81" fmla="*/ 41 h 108"/>
                    <a:gd name="T82" fmla="*/ 48 w 136"/>
                    <a:gd name="T83" fmla="*/ 29 h 108"/>
                    <a:gd name="T84" fmla="*/ 66 w 136"/>
                    <a:gd name="T85" fmla="*/ 23 h 108"/>
                    <a:gd name="T86" fmla="*/ 83 w 136"/>
                    <a:gd name="T87" fmla="*/ 55 h 108"/>
                    <a:gd name="T88" fmla="*/ 58 w 136"/>
                    <a:gd name="T89" fmla="*/ 41 h 108"/>
                    <a:gd name="T90" fmla="*/ 97 w 136"/>
                    <a:gd name="T91" fmla="*/ 32 h 108"/>
                    <a:gd name="T92" fmla="*/ 107 w 136"/>
                    <a:gd name="T93" fmla="*/ 28 h 108"/>
                    <a:gd name="T94" fmla="*/ 119 w 136"/>
                    <a:gd name="T95" fmla="*/ 42 h 108"/>
                    <a:gd name="T96" fmla="*/ 99 w 136"/>
                    <a:gd name="T97" fmla="*/ 65 h 108"/>
                    <a:gd name="T98" fmla="*/ 89 w 136"/>
                    <a:gd name="T99" fmla="*/ 59 h 108"/>
                    <a:gd name="T100" fmla="*/ 97 w 136"/>
                    <a:gd name="T101" fmla="*/ 32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36" h="108">
                      <a:moveTo>
                        <a:pt x="42" y="13"/>
                      </a:moveTo>
                      <a:cubicBezTo>
                        <a:pt x="42" y="12"/>
                        <a:pt x="42" y="11"/>
                        <a:pt x="43" y="10"/>
                      </a:cubicBezTo>
                      <a:cubicBezTo>
                        <a:pt x="35" y="5"/>
                        <a:pt x="35" y="5"/>
                        <a:pt x="35" y="5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40" y="0"/>
                        <a:pt x="38" y="0"/>
                        <a:pt x="36" y="0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37" y="10"/>
                        <a:pt x="37" y="10"/>
                        <a:pt x="37" y="10"/>
                      </a:cubicBezTo>
                      <a:cubicBezTo>
                        <a:pt x="30" y="17"/>
                        <a:pt x="30" y="17"/>
                        <a:pt x="30" y="17"/>
                      </a:cubicBezTo>
                      <a:cubicBezTo>
                        <a:pt x="36" y="24"/>
                        <a:pt x="36" y="24"/>
                        <a:pt x="36" y="24"/>
                      </a:cubicBez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4" y="102"/>
                        <a:pt x="4" y="102"/>
                        <a:pt x="4" y="10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122" y="82"/>
                        <a:pt x="122" y="82"/>
                        <a:pt x="122" y="82"/>
                      </a:cubicBezTo>
                      <a:cubicBezTo>
                        <a:pt x="111" y="107"/>
                        <a:pt x="111" y="107"/>
                        <a:pt x="111" y="107"/>
                      </a:cubicBezTo>
                      <a:cubicBezTo>
                        <a:pt x="113" y="108"/>
                        <a:pt x="113" y="108"/>
                        <a:pt x="113" y="108"/>
                      </a:cubicBezTo>
                      <a:cubicBezTo>
                        <a:pt x="116" y="102"/>
                        <a:pt x="116" y="102"/>
                        <a:pt x="116" y="102"/>
                      </a:cubicBezTo>
                      <a:cubicBezTo>
                        <a:pt x="126" y="81"/>
                        <a:pt x="126" y="81"/>
                        <a:pt x="126" y="81"/>
                      </a:cubicBezTo>
                      <a:cubicBezTo>
                        <a:pt x="101" y="66"/>
                        <a:pt x="101" y="66"/>
                        <a:pt x="101" y="66"/>
                      </a:cubicBezTo>
                      <a:cubicBezTo>
                        <a:pt x="125" y="44"/>
                        <a:pt x="125" y="44"/>
                        <a:pt x="125" y="44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31" y="34"/>
                        <a:pt x="131" y="34"/>
                        <a:pt x="131" y="34"/>
                      </a:cubicBezTo>
                      <a:cubicBezTo>
                        <a:pt x="136" y="24"/>
                        <a:pt x="136" y="24"/>
                        <a:pt x="136" y="24"/>
                      </a:cubicBezTo>
                      <a:cubicBezTo>
                        <a:pt x="133" y="19"/>
                        <a:pt x="133" y="19"/>
                        <a:pt x="133" y="19"/>
                      </a:cubicBezTo>
                      <a:cubicBezTo>
                        <a:pt x="126" y="15"/>
                        <a:pt x="126" y="15"/>
                        <a:pt x="126" y="15"/>
                      </a:cubicBezTo>
                      <a:cubicBezTo>
                        <a:pt x="118" y="19"/>
                        <a:pt x="118" y="19"/>
                        <a:pt x="118" y="19"/>
                      </a:cubicBezTo>
                      <a:cubicBezTo>
                        <a:pt x="131" y="23"/>
                        <a:pt x="131" y="23"/>
                        <a:pt x="131" y="23"/>
                      </a:cubicBezTo>
                      <a:cubicBezTo>
                        <a:pt x="125" y="34"/>
                        <a:pt x="125" y="34"/>
                        <a:pt x="125" y="34"/>
                      </a:cubicBezTo>
                      <a:cubicBezTo>
                        <a:pt x="127" y="36"/>
                        <a:pt x="128" y="38"/>
                        <a:pt x="130" y="41"/>
                      </a:cubicBezTo>
                      <a:cubicBezTo>
                        <a:pt x="127" y="40"/>
                        <a:pt x="125" y="39"/>
                        <a:pt x="122" y="38"/>
                      </a:cubicBezTo>
                      <a:cubicBezTo>
                        <a:pt x="117" y="35"/>
                        <a:pt x="112" y="30"/>
                        <a:pt x="107" y="22"/>
                      </a:cubicBezTo>
                      <a:cubicBezTo>
                        <a:pt x="90" y="32"/>
                        <a:pt x="90" y="32"/>
                        <a:pt x="90" y="32"/>
                      </a:cubicBezTo>
                      <a:cubicBezTo>
                        <a:pt x="86" y="53"/>
                        <a:pt x="86" y="53"/>
                        <a:pt x="86" y="53"/>
                      </a:cubicBezTo>
                      <a:cubicBezTo>
                        <a:pt x="71" y="21"/>
                        <a:pt x="71" y="21"/>
                        <a:pt x="71" y="21"/>
                      </a:cubicBezTo>
                      <a:cubicBezTo>
                        <a:pt x="69" y="19"/>
                        <a:pt x="67" y="17"/>
                        <a:pt x="65" y="15"/>
                      </a:cubicBezTo>
                      <a:cubicBezTo>
                        <a:pt x="40" y="29"/>
                        <a:pt x="40" y="29"/>
                        <a:pt x="40" y="29"/>
                      </a:cubicBezTo>
                      <a:cubicBezTo>
                        <a:pt x="40" y="27"/>
                        <a:pt x="40" y="26"/>
                        <a:pt x="40" y="24"/>
                      </a:cubicBezTo>
                      <a:cubicBezTo>
                        <a:pt x="40" y="23"/>
                        <a:pt x="40" y="22"/>
                        <a:pt x="41" y="20"/>
                      </a:cubicBezTo>
                      <a:cubicBezTo>
                        <a:pt x="36" y="16"/>
                        <a:pt x="36" y="16"/>
                        <a:pt x="36" y="16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lose/>
                      <a:moveTo>
                        <a:pt x="58" y="41"/>
                      </a:move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66" y="23"/>
                        <a:pt x="66" y="23"/>
                        <a:pt x="66" y="23"/>
                      </a:cubicBezTo>
                      <a:cubicBezTo>
                        <a:pt x="83" y="55"/>
                        <a:pt x="83" y="55"/>
                        <a:pt x="83" y="55"/>
                      </a:cubicBezTo>
                      <a:cubicBezTo>
                        <a:pt x="58" y="41"/>
                        <a:pt x="58" y="41"/>
                        <a:pt x="58" y="41"/>
                      </a:cubicBezTo>
                      <a:close/>
                      <a:moveTo>
                        <a:pt x="97" y="32"/>
                      </a:moveTo>
                      <a:cubicBezTo>
                        <a:pt x="107" y="28"/>
                        <a:pt x="107" y="28"/>
                        <a:pt x="107" y="28"/>
                      </a:cubicBezTo>
                      <a:cubicBezTo>
                        <a:pt x="119" y="42"/>
                        <a:pt x="119" y="42"/>
                        <a:pt x="119" y="42"/>
                      </a:cubicBezTo>
                      <a:cubicBezTo>
                        <a:pt x="113" y="50"/>
                        <a:pt x="107" y="58"/>
                        <a:pt x="99" y="65"/>
                      </a:cubicBezTo>
                      <a:cubicBezTo>
                        <a:pt x="89" y="59"/>
                        <a:pt x="89" y="59"/>
                        <a:pt x="89" y="59"/>
                      </a:cubicBezTo>
                      <a:cubicBezTo>
                        <a:pt x="97" y="32"/>
                        <a:pt x="97" y="32"/>
                        <a:pt x="97" y="3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Freeform 20"/>
                <p:cNvSpPr/>
                <p:nvPr/>
              </p:nvSpPr>
              <p:spPr bwMode="auto">
                <a:xfrm>
                  <a:off x="1936" y="2077"/>
                  <a:ext cx="84" cy="76"/>
                </a:xfrm>
                <a:custGeom>
                  <a:avLst/>
                  <a:gdLst>
                    <a:gd name="T0" fmla="*/ 0 w 84"/>
                    <a:gd name="T1" fmla="*/ 14 h 76"/>
                    <a:gd name="T2" fmla="*/ 24 w 84"/>
                    <a:gd name="T3" fmla="*/ 42 h 76"/>
                    <a:gd name="T4" fmla="*/ 84 w 84"/>
                    <a:gd name="T5" fmla="*/ 76 h 76"/>
                    <a:gd name="T6" fmla="*/ 43 w 84"/>
                    <a:gd name="T7" fmla="*/ 0 h 76"/>
                    <a:gd name="T8" fmla="*/ 0 w 84"/>
                    <a:gd name="T9" fmla="*/ 14 h 76"/>
                    <a:gd name="T10" fmla="*/ 0 w 84"/>
                    <a:gd name="T11" fmla="*/ 1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76">
                      <a:moveTo>
                        <a:pt x="0" y="14"/>
                      </a:moveTo>
                      <a:lnTo>
                        <a:pt x="24" y="42"/>
                      </a:lnTo>
                      <a:lnTo>
                        <a:pt x="84" y="76"/>
                      </a:lnTo>
                      <a:lnTo>
                        <a:pt x="43" y="0"/>
                      </a:lnTo>
                      <a:lnTo>
                        <a:pt x="0" y="14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Freeform 21"/>
                <p:cNvSpPr>
                  <a:spLocks noEditPoints="1"/>
                </p:cNvSpPr>
                <p:nvPr/>
              </p:nvSpPr>
              <p:spPr bwMode="auto">
                <a:xfrm>
                  <a:off x="2034" y="2089"/>
                  <a:ext cx="72" cy="87"/>
                </a:xfrm>
                <a:custGeom>
                  <a:avLst/>
                  <a:gdLst>
                    <a:gd name="T0" fmla="*/ 18 w 30"/>
                    <a:gd name="T1" fmla="*/ 0 h 37"/>
                    <a:gd name="T2" fmla="*/ 8 w 30"/>
                    <a:gd name="T3" fmla="*/ 4 h 37"/>
                    <a:gd name="T4" fmla="*/ 0 w 30"/>
                    <a:gd name="T5" fmla="*/ 31 h 37"/>
                    <a:gd name="T6" fmla="*/ 10 w 30"/>
                    <a:gd name="T7" fmla="*/ 37 h 37"/>
                    <a:gd name="T8" fmla="*/ 30 w 30"/>
                    <a:gd name="T9" fmla="*/ 14 h 37"/>
                    <a:gd name="T10" fmla="*/ 18 w 30"/>
                    <a:gd name="T11" fmla="*/ 0 h 37"/>
                    <a:gd name="T12" fmla="*/ 10 w 30"/>
                    <a:gd name="T13" fmla="*/ 6 h 37"/>
                    <a:gd name="T14" fmla="*/ 14 w 30"/>
                    <a:gd name="T15" fmla="*/ 5 h 37"/>
                    <a:gd name="T16" fmla="*/ 5 w 30"/>
                    <a:gd name="T17" fmla="*/ 32 h 37"/>
                    <a:gd name="T18" fmla="*/ 2 w 30"/>
                    <a:gd name="T19" fmla="*/ 30 h 37"/>
                    <a:gd name="T20" fmla="*/ 10 w 30"/>
                    <a:gd name="T21" fmla="*/ 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" h="37">
                      <a:moveTo>
                        <a:pt x="18" y="0"/>
                      </a:move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8" y="30"/>
                        <a:pt x="24" y="22"/>
                        <a:pt x="30" y="14"/>
                      </a:cubicBezTo>
                      <a:cubicBezTo>
                        <a:pt x="18" y="0"/>
                        <a:pt x="18" y="0"/>
                        <a:pt x="18" y="0"/>
                      </a:cubicBezTo>
                      <a:close/>
                      <a:moveTo>
                        <a:pt x="10" y="6"/>
                      </a:move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10" y="6"/>
                        <a:pt x="10" y="6"/>
                        <a:pt x="10" y="6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9" name="Freeform 22"/>
                <p:cNvSpPr/>
                <p:nvPr/>
              </p:nvSpPr>
              <p:spPr bwMode="auto">
                <a:xfrm>
                  <a:off x="2039" y="2100"/>
                  <a:ext cx="28" cy="64"/>
                </a:xfrm>
                <a:custGeom>
                  <a:avLst/>
                  <a:gdLst>
                    <a:gd name="T0" fmla="*/ 28 w 28"/>
                    <a:gd name="T1" fmla="*/ 0 h 64"/>
                    <a:gd name="T2" fmla="*/ 19 w 28"/>
                    <a:gd name="T3" fmla="*/ 3 h 64"/>
                    <a:gd name="T4" fmla="*/ 0 w 28"/>
                    <a:gd name="T5" fmla="*/ 60 h 64"/>
                    <a:gd name="T6" fmla="*/ 7 w 28"/>
                    <a:gd name="T7" fmla="*/ 64 h 64"/>
                    <a:gd name="T8" fmla="*/ 28 w 28"/>
                    <a:gd name="T9" fmla="*/ 0 h 64"/>
                    <a:gd name="T10" fmla="*/ 28 w 28"/>
                    <a:gd name="T11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" h="64">
                      <a:moveTo>
                        <a:pt x="28" y="0"/>
                      </a:moveTo>
                      <a:lnTo>
                        <a:pt x="19" y="3"/>
                      </a:lnTo>
                      <a:lnTo>
                        <a:pt x="0" y="60"/>
                      </a:lnTo>
                      <a:lnTo>
                        <a:pt x="7" y="64"/>
                      </a:lnTo>
                      <a:lnTo>
                        <a:pt x="28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0" name="Freeform 23"/>
                <p:cNvSpPr>
                  <a:spLocks noEditPoints="1"/>
                </p:cNvSpPr>
                <p:nvPr/>
              </p:nvSpPr>
              <p:spPr bwMode="auto">
                <a:xfrm>
                  <a:off x="1735" y="2022"/>
                  <a:ext cx="251" cy="353"/>
                </a:xfrm>
                <a:custGeom>
                  <a:avLst/>
                  <a:gdLst>
                    <a:gd name="T0" fmla="*/ 66 w 105"/>
                    <a:gd name="T1" fmla="*/ 17 h 149"/>
                    <a:gd name="T2" fmla="*/ 73 w 105"/>
                    <a:gd name="T3" fmla="*/ 10 h 149"/>
                    <a:gd name="T4" fmla="*/ 65 w 105"/>
                    <a:gd name="T5" fmla="*/ 7 h 149"/>
                    <a:gd name="T6" fmla="*/ 72 w 105"/>
                    <a:gd name="T7" fmla="*/ 0 h 149"/>
                    <a:gd name="T8" fmla="*/ 33 w 105"/>
                    <a:gd name="T9" fmla="*/ 15 h 149"/>
                    <a:gd name="T10" fmla="*/ 30 w 105"/>
                    <a:gd name="T11" fmla="*/ 33 h 149"/>
                    <a:gd name="T12" fmla="*/ 0 w 105"/>
                    <a:gd name="T13" fmla="*/ 102 h 149"/>
                    <a:gd name="T14" fmla="*/ 62 w 105"/>
                    <a:gd name="T15" fmla="*/ 142 h 149"/>
                    <a:gd name="T16" fmla="*/ 95 w 105"/>
                    <a:gd name="T17" fmla="*/ 149 h 149"/>
                    <a:gd name="T18" fmla="*/ 103 w 105"/>
                    <a:gd name="T19" fmla="*/ 132 h 149"/>
                    <a:gd name="T20" fmla="*/ 105 w 105"/>
                    <a:gd name="T21" fmla="*/ 132 h 149"/>
                    <a:gd name="T22" fmla="*/ 82 w 105"/>
                    <a:gd name="T23" fmla="*/ 122 h 149"/>
                    <a:gd name="T24" fmla="*/ 56 w 105"/>
                    <a:gd name="T25" fmla="*/ 118 h 149"/>
                    <a:gd name="T26" fmla="*/ 40 w 105"/>
                    <a:gd name="T27" fmla="*/ 102 h 149"/>
                    <a:gd name="T28" fmla="*/ 36 w 105"/>
                    <a:gd name="T29" fmla="*/ 96 h 149"/>
                    <a:gd name="T30" fmla="*/ 65 w 105"/>
                    <a:gd name="T31" fmla="*/ 24 h 149"/>
                    <a:gd name="T32" fmla="*/ 72 w 105"/>
                    <a:gd name="T33" fmla="*/ 24 h 149"/>
                    <a:gd name="T34" fmla="*/ 66 w 105"/>
                    <a:gd name="T35" fmla="*/ 17 h 149"/>
                    <a:gd name="T36" fmla="*/ 63 w 105"/>
                    <a:gd name="T37" fmla="*/ 7 h 149"/>
                    <a:gd name="T38" fmla="*/ 63 w 105"/>
                    <a:gd name="T39" fmla="*/ 8 h 149"/>
                    <a:gd name="T40" fmla="*/ 64 w 105"/>
                    <a:gd name="T41" fmla="*/ 9 h 149"/>
                    <a:gd name="T42" fmla="*/ 37 w 105"/>
                    <a:gd name="T43" fmla="*/ 18 h 149"/>
                    <a:gd name="T44" fmla="*/ 37 w 105"/>
                    <a:gd name="T45" fmla="*/ 31 h 149"/>
                    <a:gd name="T46" fmla="*/ 5 w 105"/>
                    <a:gd name="T47" fmla="*/ 107 h 149"/>
                    <a:gd name="T48" fmla="*/ 3 w 105"/>
                    <a:gd name="T49" fmla="*/ 102 h 149"/>
                    <a:gd name="T50" fmla="*/ 32 w 105"/>
                    <a:gd name="T51" fmla="*/ 34 h 149"/>
                    <a:gd name="T52" fmla="*/ 32 w 105"/>
                    <a:gd name="T53" fmla="*/ 33 h 149"/>
                    <a:gd name="T54" fmla="*/ 35 w 105"/>
                    <a:gd name="T55" fmla="*/ 16 h 149"/>
                    <a:gd name="T56" fmla="*/ 65 w 105"/>
                    <a:gd name="T57" fmla="*/ 4 h 149"/>
                    <a:gd name="T58" fmla="*/ 64 w 105"/>
                    <a:gd name="T59" fmla="*/ 5 h 149"/>
                    <a:gd name="T60" fmla="*/ 63 w 105"/>
                    <a:gd name="T61" fmla="*/ 7 h 149"/>
                    <a:gd name="T62" fmla="*/ 33 w 105"/>
                    <a:gd name="T63" fmla="*/ 99 h 149"/>
                    <a:gd name="T64" fmla="*/ 41 w 105"/>
                    <a:gd name="T65" fmla="*/ 112 h 149"/>
                    <a:gd name="T66" fmla="*/ 61 w 105"/>
                    <a:gd name="T67" fmla="*/ 124 h 149"/>
                    <a:gd name="T68" fmla="*/ 72 w 105"/>
                    <a:gd name="T69" fmla="*/ 124 h 149"/>
                    <a:gd name="T70" fmla="*/ 98 w 105"/>
                    <a:gd name="T71" fmla="*/ 132 h 149"/>
                    <a:gd name="T72" fmla="*/ 96 w 105"/>
                    <a:gd name="T73" fmla="*/ 135 h 149"/>
                    <a:gd name="T74" fmla="*/ 68 w 105"/>
                    <a:gd name="T75" fmla="*/ 126 h 149"/>
                    <a:gd name="T76" fmla="*/ 58 w 105"/>
                    <a:gd name="T77" fmla="*/ 126 h 149"/>
                    <a:gd name="T78" fmla="*/ 39 w 105"/>
                    <a:gd name="T79" fmla="*/ 115 h 149"/>
                    <a:gd name="T80" fmla="*/ 31 w 105"/>
                    <a:gd name="T81" fmla="*/ 102 h 149"/>
                    <a:gd name="T82" fmla="*/ 33 w 105"/>
                    <a:gd name="T83" fmla="*/ 99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" h="149">
                      <a:moveTo>
                        <a:pt x="66" y="17"/>
                      </a:moveTo>
                      <a:cubicBezTo>
                        <a:pt x="73" y="10"/>
                        <a:pt x="73" y="10"/>
                        <a:pt x="73" y="10"/>
                      </a:cubicBezTo>
                      <a:cubicBezTo>
                        <a:pt x="65" y="7"/>
                        <a:pt x="65" y="7"/>
                        <a:pt x="65" y="7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56" y="3"/>
                        <a:pt x="43" y="8"/>
                        <a:pt x="33" y="15"/>
                      </a:cubicBezTo>
                      <a:cubicBezTo>
                        <a:pt x="30" y="33"/>
                        <a:pt x="30" y="33"/>
                        <a:pt x="30" y="33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8" y="126"/>
                        <a:pt x="29" y="139"/>
                        <a:pt x="62" y="142"/>
                      </a:cubicBezTo>
                      <a:cubicBezTo>
                        <a:pt x="95" y="149"/>
                        <a:pt x="95" y="149"/>
                        <a:pt x="95" y="149"/>
                      </a:cubicBezTo>
                      <a:cubicBezTo>
                        <a:pt x="97" y="143"/>
                        <a:pt x="100" y="137"/>
                        <a:pt x="103" y="132"/>
                      </a:cubicBezTo>
                      <a:cubicBezTo>
                        <a:pt x="105" y="132"/>
                        <a:pt x="105" y="132"/>
                        <a:pt x="105" y="132"/>
                      </a:cubicBezTo>
                      <a:cubicBezTo>
                        <a:pt x="82" y="122"/>
                        <a:pt x="82" y="122"/>
                        <a:pt x="82" y="122"/>
                      </a:cubicBezTo>
                      <a:cubicBezTo>
                        <a:pt x="56" y="118"/>
                        <a:pt x="56" y="118"/>
                        <a:pt x="56" y="118"/>
                      </a:cubicBezTo>
                      <a:cubicBezTo>
                        <a:pt x="40" y="102"/>
                        <a:pt x="40" y="102"/>
                        <a:pt x="40" y="102"/>
                      </a:cubicBezTo>
                      <a:cubicBezTo>
                        <a:pt x="36" y="96"/>
                        <a:pt x="36" y="96"/>
                        <a:pt x="36" y="96"/>
                      </a:cubicBezTo>
                      <a:cubicBezTo>
                        <a:pt x="65" y="24"/>
                        <a:pt x="65" y="24"/>
                        <a:pt x="65" y="24"/>
                      </a:cubicBezTo>
                      <a:cubicBezTo>
                        <a:pt x="72" y="24"/>
                        <a:pt x="72" y="24"/>
                        <a:pt x="72" y="24"/>
                      </a:cubicBezTo>
                      <a:cubicBezTo>
                        <a:pt x="66" y="17"/>
                        <a:pt x="66" y="17"/>
                        <a:pt x="66" y="17"/>
                      </a:cubicBezTo>
                      <a:close/>
                      <a:moveTo>
                        <a:pt x="63" y="7"/>
                      </a:moveTo>
                      <a:cubicBezTo>
                        <a:pt x="63" y="7"/>
                        <a:pt x="63" y="8"/>
                        <a:pt x="63" y="8"/>
                      </a:cubicBezTo>
                      <a:cubicBezTo>
                        <a:pt x="64" y="9"/>
                        <a:pt x="64" y="9"/>
                        <a:pt x="64" y="9"/>
                      </a:cubicBezTo>
                      <a:cubicBezTo>
                        <a:pt x="37" y="18"/>
                        <a:pt x="37" y="18"/>
                        <a:pt x="37" y="18"/>
                      </a:cubicBezTo>
                      <a:cubicBezTo>
                        <a:pt x="37" y="31"/>
                        <a:pt x="37" y="31"/>
                        <a:pt x="37" y="31"/>
                      </a:cubicBezTo>
                      <a:cubicBezTo>
                        <a:pt x="5" y="107"/>
                        <a:pt x="5" y="107"/>
                        <a:pt x="5" y="107"/>
                      </a:cubicBezTo>
                      <a:cubicBezTo>
                        <a:pt x="4" y="106"/>
                        <a:pt x="3" y="104"/>
                        <a:pt x="3" y="102"/>
                      </a:cubicBezTo>
                      <a:cubicBezTo>
                        <a:pt x="32" y="34"/>
                        <a:pt x="32" y="34"/>
                        <a:pt x="32" y="34"/>
                      </a:cubicBezTo>
                      <a:cubicBezTo>
                        <a:pt x="32" y="33"/>
                        <a:pt x="32" y="33"/>
                        <a:pt x="32" y="33"/>
                      </a:cubicBezTo>
                      <a:cubicBezTo>
                        <a:pt x="35" y="16"/>
                        <a:pt x="35" y="16"/>
                        <a:pt x="35" y="16"/>
                      </a:cubicBezTo>
                      <a:cubicBezTo>
                        <a:pt x="43" y="11"/>
                        <a:pt x="53" y="7"/>
                        <a:pt x="65" y="4"/>
                      </a:cubicBezTo>
                      <a:cubicBezTo>
                        <a:pt x="64" y="5"/>
                        <a:pt x="64" y="5"/>
                        <a:pt x="64" y="5"/>
                      </a:cubicBezTo>
                      <a:cubicBezTo>
                        <a:pt x="63" y="6"/>
                        <a:pt x="63" y="6"/>
                        <a:pt x="63" y="7"/>
                      </a:cubicBezTo>
                      <a:close/>
                      <a:moveTo>
                        <a:pt x="33" y="99"/>
                      </a:moveTo>
                      <a:cubicBezTo>
                        <a:pt x="41" y="112"/>
                        <a:pt x="41" y="112"/>
                        <a:pt x="41" y="112"/>
                      </a:cubicBezTo>
                      <a:cubicBezTo>
                        <a:pt x="61" y="124"/>
                        <a:pt x="61" y="124"/>
                        <a:pt x="61" y="124"/>
                      </a:cubicBezTo>
                      <a:cubicBezTo>
                        <a:pt x="72" y="124"/>
                        <a:pt x="72" y="124"/>
                        <a:pt x="72" y="124"/>
                      </a:cubicBezTo>
                      <a:cubicBezTo>
                        <a:pt x="98" y="132"/>
                        <a:pt x="98" y="132"/>
                        <a:pt x="98" y="132"/>
                      </a:cubicBezTo>
                      <a:cubicBezTo>
                        <a:pt x="96" y="135"/>
                        <a:pt x="96" y="135"/>
                        <a:pt x="96" y="135"/>
                      </a:cubicBezTo>
                      <a:cubicBezTo>
                        <a:pt x="68" y="126"/>
                        <a:pt x="68" y="126"/>
                        <a:pt x="68" y="126"/>
                      </a:cubicBezTo>
                      <a:cubicBezTo>
                        <a:pt x="58" y="126"/>
                        <a:pt x="58" y="126"/>
                        <a:pt x="58" y="126"/>
                      </a:cubicBezTo>
                      <a:cubicBezTo>
                        <a:pt x="39" y="115"/>
                        <a:pt x="39" y="115"/>
                        <a:pt x="39" y="115"/>
                      </a:cubicBezTo>
                      <a:cubicBezTo>
                        <a:pt x="31" y="102"/>
                        <a:pt x="31" y="102"/>
                        <a:pt x="31" y="102"/>
                      </a:cubicBezTo>
                      <a:cubicBezTo>
                        <a:pt x="33" y="99"/>
                        <a:pt x="33" y="99"/>
                        <a:pt x="33" y="99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" name="Freeform 24"/>
                <p:cNvSpPr/>
                <p:nvPr/>
              </p:nvSpPr>
              <p:spPr bwMode="auto">
                <a:xfrm>
                  <a:off x="1742" y="2032"/>
                  <a:ext cx="149" cy="244"/>
                </a:xfrm>
                <a:custGeom>
                  <a:avLst/>
                  <a:gdLst>
                    <a:gd name="T0" fmla="*/ 60 w 62"/>
                    <a:gd name="T1" fmla="*/ 4 h 103"/>
                    <a:gd name="T2" fmla="*/ 60 w 62"/>
                    <a:gd name="T3" fmla="*/ 3 h 103"/>
                    <a:gd name="T4" fmla="*/ 61 w 62"/>
                    <a:gd name="T5" fmla="*/ 1 h 103"/>
                    <a:gd name="T6" fmla="*/ 62 w 62"/>
                    <a:gd name="T7" fmla="*/ 0 h 103"/>
                    <a:gd name="T8" fmla="*/ 32 w 62"/>
                    <a:gd name="T9" fmla="*/ 12 h 103"/>
                    <a:gd name="T10" fmla="*/ 29 w 62"/>
                    <a:gd name="T11" fmla="*/ 29 h 103"/>
                    <a:gd name="T12" fmla="*/ 29 w 62"/>
                    <a:gd name="T13" fmla="*/ 30 h 103"/>
                    <a:gd name="T14" fmla="*/ 0 w 62"/>
                    <a:gd name="T15" fmla="*/ 98 h 103"/>
                    <a:gd name="T16" fmla="*/ 2 w 62"/>
                    <a:gd name="T17" fmla="*/ 103 h 103"/>
                    <a:gd name="T18" fmla="*/ 34 w 62"/>
                    <a:gd name="T19" fmla="*/ 27 h 103"/>
                    <a:gd name="T20" fmla="*/ 34 w 62"/>
                    <a:gd name="T21" fmla="*/ 14 h 103"/>
                    <a:gd name="T22" fmla="*/ 61 w 62"/>
                    <a:gd name="T23" fmla="*/ 5 h 103"/>
                    <a:gd name="T24" fmla="*/ 60 w 62"/>
                    <a:gd name="T25" fmla="*/ 4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2" h="103">
                      <a:moveTo>
                        <a:pt x="60" y="4"/>
                      </a:moveTo>
                      <a:cubicBezTo>
                        <a:pt x="60" y="4"/>
                        <a:pt x="60" y="3"/>
                        <a:pt x="60" y="3"/>
                      </a:cubicBezTo>
                      <a:cubicBezTo>
                        <a:pt x="60" y="2"/>
                        <a:pt x="60" y="2"/>
                        <a:pt x="61" y="1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50" y="3"/>
                        <a:pt x="40" y="7"/>
                        <a:pt x="32" y="12"/>
                      </a:cubicBezTo>
                      <a:cubicBezTo>
                        <a:pt x="29" y="29"/>
                        <a:pt x="29" y="29"/>
                        <a:pt x="29" y="29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1" y="102"/>
                        <a:pt x="2" y="103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61" y="5"/>
                        <a:pt x="61" y="5"/>
                        <a:pt x="61" y="5"/>
                      </a:cubicBezTo>
                      <a:cubicBezTo>
                        <a:pt x="60" y="4"/>
                        <a:pt x="60" y="4"/>
                        <a:pt x="60" y="4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" name="Freeform 25"/>
                <p:cNvSpPr/>
                <p:nvPr/>
              </p:nvSpPr>
              <p:spPr bwMode="auto">
                <a:xfrm>
                  <a:off x="1809" y="2257"/>
                  <a:ext cx="160" cy="85"/>
                </a:xfrm>
                <a:custGeom>
                  <a:avLst/>
                  <a:gdLst>
                    <a:gd name="T0" fmla="*/ 24 w 160"/>
                    <a:gd name="T1" fmla="*/ 31 h 85"/>
                    <a:gd name="T2" fmla="*/ 5 w 160"/>
                    <a:gd name="T3" fmla="*/ 0 h 85"/>
                    <a:gd name="T4" fmla="*/ 0 w 160"/>
                    <a:gd name="T5" fmla="*/ 7 h 85"/>
                    <a:gd name="T6" fmla="*/ 19 w 160"/>
                    <a:gd name="T7" fmla="*/ 38 h 85"/>
                    <a:gd name="T8" fmla="*/ 65 w 160"/>
                    <a:gd name="T9" fmla="*/ 64 h 85"/>
                    <a:gd name="T10" fmla="*/ 89 w 160"/>
                    <a:gd name="T11" fmla="*/ 64 h 85"/>
                    <a:gd name="T12" fmla="*/ 156 w 160"/>
                    <a:gd name="T13" fmla="*/ 85 h 85"/>
                    <a:gd name="T14" fmla="*/ 160 w 160"/>
                    <a:gd name="T15" fmla="*/ 78 h 85"/>
                    <a:gd name="T16" fmla="*/ 98 w 160"/>
                    <a:gd name="T17" fmla="*/ 59 h 85"/>
                    <a:gd name="T18" fmla="*/ 72 w 160"/>
                    <a:gd name="T19" fmla="*/ 59 h 85"/>
                    <a:gd name="T20" fmla="*/ 24 w 160"/>
                    <a:gd name="T21" fmla="*/ 31 h 85"/>
                    <a:gd name="T22" fmla="*/ 24 w 160"/>
                    <a:gd name="T23" fmla="*/ 31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0" h="85">
                      <a:moveTo>
                        <a:pt x="24" y="31"/>
                      </a:move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19" y="38"/>
                      </a:lnTo>
                      <a:lnTo>
                        <a:pt x="65" y="64"/>
                      </a:lnTo>
                      <a:lnTo>
                        <a:pt x="89" y="64"/>
                      </a:lnTo>
                      <a:lnTo>
                        <a:pt x="156" y="85"/>
                      </a:lnTo>
                      <a:lnTo>
                        <a:pt x="160" y="78"/>
                      </a:lnTo>
                      <a:lnTo>
                        <a:pt x="98" y="59"/>
                      </a:lnTo>
                      <a:lnTo>
                        <a:pt x="72" y="59"/>
                      </a:lnTo>
                      <a:lnTo>
                        <a:pt x="24" y="31"/>
                      </a:lnTo>
                      <a:lnTo>
                        <a:pt x="24" y="3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3" name="Freeform 26"/>
                <p:cNvSpPr/>
                <p:nvPr/>
              </p:nvSpPr>
              <p:spPr bwMode="auto">
                <a:xfrm>
                  <a:off x="1917" y="2048"/>
                  <a:ext cx="112" cy="48"/>
                </a:xfrm>
                <a:custGeom>
                  <a:avLst/>
                  <a:gdLst>
                    <a:gd name="T0" fmla="*/ 0 w 47"/>
                    <a:gd name="T1" fmla="*/ 13 h 20"/>
                    <a:gd name="T2" fmla="*/ 0 w 47"/>
                    <a:gd name="T3" fmla="*/ 18 h 20"/>
                    <a:gd name="T4" fmla="*/ 25 w 47"/>
                    <a:gd name="T5" fmla="*/ 4 h 20"/>
                    <a:gd name="T6" fmla="*/ 31 w 47"/>
                    <a:gd name="T7" fmla="*/ 10 h 20"/>
                    <a:gd name="T8" fmla="*/ 44 w 47"/>
                    <a:gd name="T9" fmla="*/ 20 h 20"/>
                    <a:gd name="T10" fmla="*/ 47 w 47"/>
                    <a:gd name="T11" fmla="*/ 20 h 20"/>
                    <a:gd name="T12" fmla="*/ 43 w 47"/>
                    <a:gd name="T13" fmla="*/ 14 h 20"/>
                    <a:gd name="T14" fmla="*/ 29 w 47"/>
                    <a:gd name="T15" fmla="*/ 2 h 20"/>
                    <a:gd name="T16" fmla="*/ 28 w 47"/>
                    <a:gd name="T17" fmla="*/ 0 h 20"/>
                    <a:gd name="T18" fmla="*/ 0 w 47"/>
                    <a:gd name="T19" fmla="*/ 13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" h="20">
                      <a:moveTo>
                        <a:pt x="0" y="13"/>
                      </a:moveTo>
                      <a:cubicBezTo>
                        <a:pt x="0" y="15"/>
                        <a:pt x="0" y="16"/>
                        <a:pt x="0" y="18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7" y="6"/>
                        <a:pt x="29" y="8"/>
                        <a:pt x="31" y="10"/>
                      </a:cubicBezTo>
                      <a:cubicBezTo>
                        <a:pt x="35" y="14"/>
                        <a:pt x="40" y="17"/>
                        <a:pt x="44" y="20"/>
                      </a:cubicBezTo>
                      <a:cubicBezTo>
                        <a:pt x="47" y="20"/>
                        <a:pt x="47" y="20"/>
                        <a:pt x="47" y="20"/>
                      </a:cubicBezTo>
                      <a:cubicBezTo>
                        <a:pt x="46" y="18"/>
                        <a:pt x="45" y="16"/>
                        <a:pt x="43" y="14"/>
                      </a:cubicBezTo>
                      <a:cubicBezTo>
                        <a:pt x="39" y="10"/>
                        <a:pt x="35" y="6"/>
                        <a:pt x="29" y="2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4" name="Freeform 27"/>
                <p:cNvSpPr/>
                <p:nvPr/>
              </p:nvSpPr>
              <p:spPr bwMode="auto">
                <a:xfrm>
                  <a:off x="1907" y="2053"/>
                  <a:ext cx="15" cy="17"/>
                </a:xfrm>
                <a:custGeom>
                  <a:avLst/>
                  <a:gdLst>
                    <a:gd name="T0" fmla="*/ 5 w 6"/>
                    <a:gd name="T1" fmla="*/ 7 h 7"/>
                    <a:gd name="T2" fmla="*/ 6 w 6"/>
                    <a:gd name="T3" fmla="*/ 0 h 7"/>
                    <a:gd name="T4" fmla="*/ 0 w 6"/>
                    <a:gd name="T5" fmla="*/ 3 h 7"/>
                    <a:gd name="T6" fmla="*/ 5 w 6"/>
                    <a:gd name="T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7">
                      <a:moveTo>
                        <a:pt x="5" y="7"/>
                      </a:moveTo>
                      <a:cubicBezTo>
                        <a:pt x="5" y="5"/>
                        <a:pt x="5" y="2"/>
                        <a:pt x="6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7"/>
                        <a:pt x="5" y="7"/>
                        <a:pt x="5" y="7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5" name="Freeform 28"/>
                <p:cNvSpPr/>
                <p:nvPr/>
              </p:nvSpPr>
              <p:spPr bwMode="auto">
                <a:xfrm>
                  <a:off x="2036" y="2003"/>
                  <a:ext cx="67" cy="86"/>
                </a:xfrm>
                <a:custGeom>
                  <a:avLst/>
                  <a:gdLst>
                    <a:gd name="T0" fmla="*/ 7 w 28"/>
                    <a:gd name="T1" fmla="*/ 27 h 36"/>
                    <a:gd name="T2" fmla="*/ 0 w 28"/>
                    <a:gd name="T3" fmla="*/ 36 h 36"/>
                    <a:gd name="T4" fmla="*/ 18 w 28"/>
                    <a:gd name="T5" fmla="*/ 25 h 36"/>
                    <a:gd name="T6" fmla="*/ 28 w 28"/>
                    <a:gd name="T7" fmla="*/ 36 h 36"/>
                    <a:gd name="T8" fmla="*/ 19 w 28"/>
                    <a:gd name="T9" fmla="*/ 11 h 36"/>
                    <a:gd name="T10" fmla="*/ 10 w 28"/>
                    <a:gd name="T11" fmla="*/ 0 h 36"/>
                    <a:gd name="T12" fmla="*/ 7 w 28"/>
                    <a:gd name="T13" fmla="*/ 2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" h="36">
                      <a:moveTo>
                        <a:pt x="7" y="27"/>
                      </a:move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18" y="25"/>
                        <a:pt x="18" y="25"/>
                        <a:pt x="18" y="25"/>
                      </a:cubicBezTo>
                      <a:cubicBezTo>
                        <a:pt x="28" y="36"/>
                        <a:pt x="28" y="36"/>
                        <a:pt x="28" y="36"/>
                      </a:cubicBezTo>
                      <a:cubicBezTo>
                        <a:pt x="19" y="11"/>
                        <a:pt x="19" y="11"/>
                        <a:pt x="19" y="11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10"/>
                        <a:pt x="9" y="19"/>
                        <a:pt x="7" y="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6" name="Freeform 29"/>
                <p:cNvSpPr/>
                <p:nvPr/>
              </p:nvSpPr>
              <p:spPr bwMode="auto">
                <a:xfrm>
                  <a:off x="2029" y="2029"/>
                  <a:ext cx="103" cy="90"/>
                </a:xfrm>
                <a:custGeom>
                  <a:avLst/>
                  <a:gdLst>
                    <a:gd name="T0" fmla="*/ 3 w 43"/>
                    <a:gd name="T1" fmla="*/ 25 h 38"/>
                    <a:gd name="T2" fmla="*/ 2 w 43"/>
                    <a:gd name="T3" fmla="*/ 25 h 38"/>
                    <a:gd name="T4" fmla="*/ 0 w 43"/>
                    <a:gd name="T5" fmla="*/ 28 h 38"/>
                    <a:gd name="T6" fmla="*/ 3 w 43"/>
                    <a:gd name="T7" fmla="*/ 29 h 38"/>
                    <a:gd name="T8" fmla="*/ 20 w 43"/>
                    <a:gd name="T9" fmla="*/ 19 h 38"/>
                    <a:gd name="T10" fmla="*/ 35 w 43"/>
                    <a:gd name="T11" fmla="*/ 35 h 38"/>
                    <a:gd name="T12" fmla="*/ 43 w 43"/>
                    <a:gd name="T13" fmla="*/ 38 h 38"/>
                    <a:gd name="T14" fmla="*/ 38 w 43"/>
                    <a:gd name="T15" fmla="*/ 31 h 38"/>
                    <a:gd name="T16" fmla="*/ 31 w 43"/>
                    <a:gd name="T17" fmla="*/ 16 h 38"/>
                    <a:gd name="T18" fmla="*/ 27 w 43"/>
                    <a:gd name="T19" fmla="*/ 6 h 38"/>
                    <a:gd name="T20" fmla="*/ 22 w 43"/>
                    <a:gd name="T21" fmla="*/ 0 h 38"/>
                    <a:gd name="T22" fmla="*/ 31 w 43"/>
                    <a:gd name="T23" fmla="*/ 25 h 38"/>
                    <a:gd name="T24" fmla="*/ 21 w 43"/>
                    <a:gd name="T25" fmla="*/ 14 h 38"/>
                    <a:gd name="T26" fmla="*/ 3 w 43"/>
                    <a:gd name="T27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3" h="38">
                      <a:moveTo>
                        <a:pt x="3" y="25"/>
                      </a:move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20" y="19"/>
                        <a:pt x="20" y="19"/>
                        <a:pt x="20" y="19"/>
                      </a:cubicBezTo>
                      <a:cubicBezTo>
                        <a:pt x="25" y="27"/>
                        <a:pt x="30" y="32"/>
                        <a:pt x="35" y="35"/>
                      </a:cubicBezTo>
                      <a:cubicBezTo>
                        <a:pt x="38" y="36"/>
                        <a:pt x="40" y="37"/>
                        <a:pt x="43" y="38"/>
                      </a:cubicBezTo>
                      <a:cubicBezTo>
                        <a:pt x="41" y="35"/>
                        <a:pt x="40" y="33"/>
                        <a:pt x="38" y="31"/>
                      </a:cubicBezTo>
                      <a:cubicBezTo>
                        <a:pt x="36" y="26"/>
                        <a:pt x="33" y="21"/>
                        <a:pt x="31" y="16"/>
                      </a:cubicBezTo>
                      <a:cubicBezTo>
                        <a:pt x="30" y="13"/>
                        <a:pt x="28" y="9"/>
                        <a:pt x="27" y="6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31" y="25"/>
                        <a:pt x="31" y="25"/>
                        <a:pt x="31" y="25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3" y="25"/>
                        <a:pt x="3" y="25"/>
                        <a:pt x="3" y="25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7" name="Freeform 30"/>
                <p:cNvSpPr/>
                <p:nvPr/>
              </p:nvSpPr>
              <p:spPr bwMode="auto">
                <a:xfrm>
                  <a:off x="1991" y="2072"/>
                  <a:ext cx="45" cy="76"/>
                </a:xfrm>
                <a:custGeom>
                  <a:avLst/>
                  <a:gdLst>
                    <a:gd name="T0" fmla="*/ 19 w 19"/>
                    <a:gd name="T1" fmla="*/ 11 h 32"/>
                    <a:gd name="T2" fmla="*/ 16 w 19"/>
                    <a:gd name="T3" fmla="*/ 10 h 32"/>
                    <a:gd name="T4" fmla="*/ 13 w 19"/>
                    <a:gd name="T5" fmla="*/ 10 h 32"/>
                    <a:gd name="T6" fmla="*/ 0 w 19"/>
                    <a:gd name="T7" fmla="*/ 0 h 32"/>
                    <a:gd name="T8" fmla="*/ 15 w 19"/>
                    <a:gd name="T9" fmla="*/ 32 h 32"/>
                    <a:gd name="T10" fmla="*/ 19 w 19"/>
                    <a:gd name="T11" fmla="*/ 11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32">
                      <a:moveTo>
                        <a:pt x="19" y="11"/>
                      </a:move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9" y="7"/>
                        <a:pt x="4" y="4"/>
                        <a:pt x="0" y="0"/>
                      </a:cubicBezTo>
                      <a:cubicBezTo>
                        <a:pt x="15" y="32"/>
                        <a:pt x="15" y="32"/>
                        <a:pt x="15" y="32"/>
                      </a:cubicBezTo>
                      <a:cubicBezTo>
                        <a:pt x="19" y="11"/>
                        <a:pt x="19" y="11"/>
                        <a:pt x="19" y="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" name="Freeform 31"/>
                <p:cNvSpPr/>
                <p:nvPr/>
              </p:nvSpPr>
              <p:spPr bwMode="auto">
                <a:xfrm>
                  <a:off x="2063" y="2067"/>
                  <a:ext cx="112" cy="228"/>
                </a:xfrm>
                <a:custGeom>
                  <a:avLst/>
                  <a:gdLst>
                    <a:gd name="T0" fmla="*/ 35 w 47"/>
                    <a:gd name="T1" fmla="*/ 5 h 96"/>
                    <a:gd name="T2" fmla="*/ 30 w 47"/>
                    <a:gd name="T3" fmla="*/ 15 h 96"/>
                    <a:gd name="T4" fmla="*/ 32 w 47"/>
                    <a:gd name="T5" fmla="*/ 25 h 96"/>
                    <a:gd name="T6" fmla="*/ 24 w 47"/>
                    <a:gd name="T7" fmla="*/ 25 h 96"/>
                    <a:gd name="T8" fmla="*/ 0 w 47"/>
                    <a:gd name="T9" fmla="*/ 47 h 96"/>
                    <a:gd name="T10" fmla="*/ 25 w 47"/>
                    <a:gd name="T11" fmla="*/ 62 h 96"/>
                    <a:gd name="T12" fmla="*/ 15 w 47"/>
                    <a:gd name="T13" fmla="*/ 83 h 96"/>
                    <a:gd name="T14" fmla="*/ 21 w 47"/>
                    <a:gd name="T15" fmla="*/ 82 h 96"/>
                    <a:gd name="T16" fmla="*/ 23 w 47"/>
                    <a:gd name="T17" fmla="*/ 83 h 96"/>
                    <a:gd name="T18" fmla="*/ 21 w 47"/>
                    <a:gd name="T19" fmla="*/ 91 h 96"/>
                    <a:gd name="T20" fmla="*/ 23 w 47"/>
                    <a:gd name="T21" fmla="*/ 93 h 96"/>
                    <a:gd name="T22" fmla="*/ 25 w 47"/>
                    <a:gd name="T23" fmla="*/ 96 h 96"/>
                    <a:gd name="T24" fmla="*/ 37 w 47"/>
                    <a:gd name="T25" fmla="*/ 27 h 96"/>
                    <a:gd name="T26" fmla="*/ 47 w 47"/>
                    <a:gd name="T27" fmla="*/ 9 h 96"/>
                    <a:gd name="T28" fmla="*/ 43 w 47"/>
                    <a:gd name="T29" fmla="*/ 6 h 96"/>
                    <a:gd name="T30" fmla="*/ 32 w 47"/>
                    <a:gd name="T31" fmla="*/ 0 h 96"/>
                    <a:gd name="T32" fmla="*/ 35 w 47"/>
                    <a:gd name="T33" fmla="*/ 5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7" h="96">
                      <a:moveTo>
                        <a:pt x="35" y="5"/>
                      </a:move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2" y="25"/>
                        <a:pt x="32" y="25"/>
                        <a:pt x="32" y="25"/>
                      </a:cubicBezTo>
                      <a:cubicBezTo>
                        <a:pt x="24" y="25"/>
                        <a:pt x="24" y="25"/>
                        <a:pt x="24" y="25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25" y="62"/>
                        <a:pt x="25" y="62"/>
                        <a:pt x="25" y="62"/>
                      </a:cubicBezTo>
                      <a:cubicBezTo>
                        <a:pt x="15" y="83"/>
                        <a:pt x="15" y="83"/>
                        <a:pt x="15" y="83"/>
                      </a:cubicBezTo>
                      <a:cubicBezTo>
                        <a:pt x="17" y="82"/>
                        <a:pt x="19" y="81"/>
                        <a:pt x="21" y="82"/>
                      </a:cubicBezTo>
                      <a:cubicBezTo>
                        <a:pt x="22" y="82"/>
                        <a:pt x="22" y="83"/>
                        <a:pt x="23" y="83"/>
                      </a:cubicBezTo>
                      <a:cubicBezTo>
                        <a:pt x="24" y="85"/>
                        <a:pt x="23" y="88"/>
                        <a:pt x="21" y="91"/>
                      </a:cubicBezTo>
                      <a:cubicBezTo>
                        <a:pt x="23" y="93"/>
                        <a:pt x="23" y="93"/>
                        <a:pt x="23" y="93"/>
                      </a:cubicBezTo>
                      <a:cubicBezTo>
                        <a:pt x="25" y="96"/>
                        <a:pt x="25" y="96"/>
                        <a:pt x="25" y="96"/>
                      </a:cubicBezTo>
                      <a:cubicBezTo>
                        <a:pt x="37" y="27"/>
                        <a:pt x="37" y="27"/>
                        <a:pt x="37" y="27"/>
                      </a:cubicBezTo>
                      <a:cubicBezTo>
                        <a:pt x="47" y="9"/>
                        <a:pt x="47" y="9"/>
                        <a:pt x="47" y="9"/>
                      </a:cubicBezTo>
                      <a:cubicBezTo>
                        <a:pt x="43" y="6"/>
                        <a:pt x="43" y="6"/>
                        <a:pt x="43" y="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5" y="5"/>
                        <a:pt x="35" y="5"/>
                        <a:pt x="35" y="5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" name="Freeform 32"/>
                <p:cNvSpPr/>
                <p:nvPr/>
              </p:nvSpPr>
              <p:spPr bwMode="auto">
                <a:xfrm>
                  <a:off x="2103" y="2067"/>
                  <a:ext cx="31" cy="36"/>
                </a:xfrm>
                <a:custGeom>
                  <a:avLst/>
                  <a:gdLst>
                    <a:gd name="T0" fmla="*/ 7 w 13"/>
                    <a:gd name="T1" fmla="*/ 15 h 15"/>
                    <a:gd name="T2" fmla="*/ 13 w 13"/>
                    <a:gd name="T3" fmla="*/ 4 h 15"/>
                    <a:gd name="T4" fmla="*/ 0 w 13"/>
                    <a:gd name="T5" fmla="*/ 0 h 15"/>
                    <a:gd name="T6" fmla="*/ 7 w 13"/>
                    <a:gd name="T7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5">
                      <a:moveTo>
                        <a:pt x="7" y="15"/>
                      </a:move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5"/>
                        <a:pt x="5" y="10"/>
                        <a:pt x="7" y="15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0" name="Freeform 33"/>
                <p:cNvSpPr/>
                <p:nvPr/>
              </p:nvSpPr>
              <p:spPr bwMode="auto">
                <a:xfrm>
                  <a:off x="2094" y="2043"/>
                  <a:ext cx="28" cy="24"/>
                </a:xfrm>
                <a:custGeom>
                  <a:avLst/>
                  <a:gdLst>
                    <a:gd name="T0" fmla="*/ 0 w 12"/>
                    <a:gd name="T1" fmla="*/ 0 h 10"/>
                    <a:gd name="T2" fmla="*/ 4 w 12"/>
                    <a:gd name="T3" fmla="*/ 10 h 10"/>
                    <a:gd name="T4" fmla="*/ 12 w 12"/>
                    <a:gd name="T5" fmla="*/ 6 h 10"/>
                    <a:gd name="T6" fmla="*/ 0 w 12"/>
                    <a:gd name="T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10">
                      <a:moveTo>
                        <a:pt x="0" y="0"/>
                      </a:moveTo>
                      <a:cubicBezTo>
                        <a:pt x="1" y="3"/>
                        <a:pt x="3" y="7"/>
                        <a:pt x="4" y="10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1" name="Freeform 34"/>
                <p:cNvSpPr>
                  <a:spLocks noEditPoints="1"/>
                </p:cNvSpPr>
                <p:nvPr/>
              </p:nvSpPr>
              <p:spPr bwMode="auto">
                <a:xfrm>
                  <a:off x="1819" y="2089"/>
                  <a:ext cx="404" cy="1349"/>
                </a:xfrm>
                <a:custGeom>
                  <a:avLst/>
                  <a:gdLst>
                    <a:gd name="T0" fmla="*/ 152 w 169"/>
                    <a:gd name="T1" fmla="*/ 3 h 569"/>
                    <a:gd name="T2" fmla="*/ 149 w 169"/>
                    <a:gd name="T3" fmla="*/ 0 h 569"/>
                    <a:gd name="T4" fmla="*/ 139 w 169"/>
                    <a:gd name="T5" fmla="*/ 18 h 569"/>
                    <a:gd name="T6" fmla="*/ 127 w 169"/>
                    <a:gd name="T7" fmla="*/ 87 h 569"/>
                    <a:gd name="T8" fmla="*/ 130 w 169"/>
                    <a:gd name="T9" fmla="*/ 85 h 569"/>
                    <a:gd name="T10" fmla="*/ 136 w 169"/>
                    <a:gd name="T11" fmla="*/ 88 h 569"/>
                    <a:gd name="T12" fmla="*/ 157 w 169"/>
                    <a:gd name="T13" fmla="*/ 88 h 569"/>
                    <a:gd name="T14" fmla="*/ 157 w 169"/>
                    <a:gd name="T15" fmla="*/ 109 h 569"/>
                    <a:gd name="T16" fmla="*/ 150 w 169"/>
                    <a:gd name="T17" fmla="*/ 116 h 569"/>
                    <a:gd name="T18" fmla="*/ 121 w 169"/>
                    <a:gd name="T19" fmla="*/ 109 h 569"/>
                    <a:gd name="T20" fmla="*/ 118 w 169"/>
                    <a:gd name="T21" fmla="*/ 113 h 569"/>
                    <a:gd name="T22" fmla="*/ 106 w 169"/>
                    <a:gd name="T23" fmla="*/ 116 h 569"/>
                    <a:gd name="T24" fmla="*/ 123 w 169"/>
                    <a:gd name="T25" fmla="*/ 126 h 569"/>
                    <a:gd name="T26" fmla="*/ 136 w 169"/>
                    <a:gd name="T27" fmla="*/ 196 h 569"/>
                    <a:gd name="T28" fmla="*/ 91 w 169"/>
                    <a:gd name="T29" fmla="*/ 190 h 569"/>
                    <a:gd name="T30" fmla="*/ 91 w 169"/>
                    <a:gd name="T31" fmla="*/ 144 h 569"/>
                    <a:gd name="T32" fmla="*/ 86 w 169"/>
                    <a:gd name="T33" fmla="*/ 146 h 569"/>
                    <a:gd name="T34" fmla="*/ 86 w 169"/>
                    <a:gd name="T35" fmla="*/ 185 h 569"/>
                    <a:gd name="T36" fmla="*/ 4 w 169"/>
                    <a:gd name="T37" fmla="*/ 203 h 569"/>
                    <a:gd name="T38" fmla="*/ 1 w 169"/>
                    <a:gd name="T39" fmla="*/ 203 h 569"/>
                    <a:gd name="T40" fmla="*/ 0 w 169"/>
                    <a:gd name="T41" fmla="*/ 208 h 569"/>
                    <a:gd name="T42" fmla="*/ 69 w 169"/>
                    <a:gd name="T43" fmla="*/ 215 h 569"/>
                    <a:gd name="T44" fmla="*/ 91 w 169"/>
                    <a:gd name="T45" fmla="*/ 193 h 569"/>
                    <a:gd name="T46" fmla="*/ 114 w 169"/>
                    <a:gd name="T47" fmla="*/ 215 h 569"/>
                    <a:gd name="T48" fmla="*/ 144 w 169"/>
                    <a:gd name="T49" fmla="*/ 215 h 569"/>
                    <a:gd name="T50" fmla="*/ 110 w 169"/>
                    <a:gd name="T51" fmla="*/ 295 h 569"/>
                    <a:gd name="T52" fmla="*/ 102 w 169"/>
                    <a:gd name="T53" fmla="*/ 345 h 569"/>
                    <a:gd name="T54" fmla="*/ 92 w 169"/>
                    <a:gd name="T55" fmla="*/ 435 h 569"/>
                    <a:gd name="T56" fmla="*/ 78 w 169"/>
                    <a:gd name="T57" fmla="*/ 525 h 569"/>
                    <a:gd name="T58" fmla="*/ 43 w 169"/>
                    <a:gd name="T59" fmla="*/ 551 h 569"/>
                    <a:gd name="T60" fmla="*/ 50 w 169"/>
                    <a:gd name="T61" fmla="*/ 569 h 569"/>
                    <a:gd name="T62" fmla="*/ 71 w 169"/>
                    <a:gd name="T63" fmla="*/ 569 h 569"/>
                    <a:gd name="T64" fmla="*/ 81 w 169"/>
                    <a:gd name="T65" fmla="*/ 555 h 569"/>
                    <a:gd name="T66" fmla="*/ 94 w 169"/>
                    <a:gd name="T67" fmla="*/ 557 h 569"/>
                    <a:gd name="T68" fmla="*/ 94 w 169"/>
                    <a:gd name="T69" fmla="*/ 538 h 569"/>
                    <a:gd name="T70" fmla="*/ 112 w 169"/>
                    <a:gd name="T71" fmla="*/ 418 h 569"/>
                    <a:gd name="T72" fmla="*/ 120 w 169"/>
                    <a:gd name="T73" fmla="*/ 344 h 569"/>
                    <a:gd name="T74" fmla="*/ 127 w 169"/>
                    <a:gd name="T75" fmla="*/ 299 h 569"/>
                    <a:gd name="T76" fmla="*/ 152 w 169"/>
                    <a:gd name="T77" fmla="*/ 215 h 569"/>
                    <a:gd name="T78" fmla="*/ 132 w 169"/>
                    <a:gd name="T79" fmla="*/ 128 h 569"/>
                    <a:gd name="T80" fmla="*/ 150 w 169"/>
                    <a:gd name="T81" fmla="*/ 127 h 569"/>
                    <a:gd name="T82" fmla="*/ 167 w 169"/>
                    <a:gd name="T83" fmla="*/ 109 h 569"/>
                    <a:gd name="T84" fmla="*/ 164 w 169"/>
                    <a:gd name="T85" fmla="*/ 92 h 569"/>
                    <a:gd name="T86" fmla="*/ 164 w 169"/>
                    <a:gd name="T87" fmla="*/ 76 h 569"/>
                    <a:gd name="T88" fmla="*/ 161 w 169"/>
                    <a:gd name="T89" fmla="*/ 69 h 569"/>
                    <a:gd name="T90" fmla="*/ 155 w 169"/>
                    <a:gd name="T91" fmla="*/ 33 h 569"/>
                    <a:gd name="T92" fmla="*/ 152 w 169"/>
                    <a:gd name="T93" fmla="*/ 3 h 569"/>
                    <a:gd name="T94" fmla="*/ 138 w 169"/>
                    <a:gd name="T95" fmla="*/ 85 h 569"/>
                    <a:gd name="T96" fmla="*/ 131 w 169"/>
                    <a:gd name="T97" fmla="*/ 80 h 569"/>
                    <a:gd name="T98" fmla="*/ 140 w 169"/>
                    <a:gd name="T99" fmla="*/ 42 h 569"/>
                    <a:gd name="T100" fmla="*/ 148 w 169"/>
                    <a:gd name="T101" fmla="*/ 10 h 569"/>
                    <a:gd name="T102" fmla="*/ 156 w 169"/>
                    <a:gd name="T103" fmla="*/ 84 h 569"/>
                    <a:gd name="T104" fmla="*/ 138 w 169"/>
                    <a:gd name="T105" fmla="*/ 85 h 5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9" h="569">
                      <a:moveTo>
                        <a:pt x="152" y="3"/>
                      </a:moveTo>
                      <a:cubicBezTo>
                        <a:pt x="149" y="0"/>
                        <a:pt x="149" y="0"/>
                        <a:pt x="149" y="0"/>
                      </a:cubicBezTo>
                      <a:cubicBezTo>
                        <a:pt x="139" y="18"/>
                        <a:pt x="139" y="18"/>
                        <a:pt x="139" y="18"/>
                      </a:cubicBezTo>
                      <a:cubicBezTo>
                        <a:pt x="127" y="87"/>
                        <a:pt x="127" y="87"/>
                        <a:pt x="127" y="87"/>
                      </a:cubicBezTo>
                      <a:cubicBezTo>
                        <a:pt x="130" y="85"/>
                        <a:pt x="130" y="85"/>
                        <a:pt x="130" y="85"/>
                      </a:cubicBezTo>
                      <a:cubicBezTo>
                        <a:pt x="136" y="88"/>
                        <a:pt x="136" y="88"/>
                        <a:pt x="136" y="88"/>
                      </a:cubicBezTo>
                      <a:cubicBezTo>
                        <a:pt x="157" y="88"/>
                        <a:pt x="157" y="88"/>
                        <a:pt x="157" y="88"/>
                      </a:cubicBezTo>
                      <a:cubicBezTo>
                        <a:pt x="161" y="98"/>
                        <a:pt x="161" y="105"/>
                        <a:pt x="157" y="109"/>
                      </a:cubicBezTo>
                      <a:cubicBezTo>
                        <a:pt x="150" y="116"/>
                        <a:pt x="150" y="116"/>
                        <a:pt x="150" y="116"/>
                      </a:cubicBezTo>
                      <a:cubicBezTo>
                        <a:pt x="121" y="109"/>
                        <a:pt x="121" y="109"/>
                        <a:pt x="121" y="109"/>
                      </a:cubicBezTo>
                      <a:cubicBezTo>
                        <a:pt x="121" y="111"/>
                        <a:pt x="120" y="112"/>
                        <a:pt x="118" y="113"/>
                      </a:cubicBezTo>
                      <a:cubicBezTo>
                        <a:pt x="116" y="116"/>
                        <a:pt x="111" y="117"/>
                        <a:pt x="106" y="116"/>
                      </a:cubicBezTo>
                      <a:cubicBezTo>
                        <a:pt x="110" y="121"/>
                        <a:pt x="116" y="125"/>
                        <a:pt x="123" y="126"/>
                      </a:cubicBezTo>
                      <a:cubicBezTo>
                        <a:pt x="132" y="149"/>
                        <a:pt x="136" y="172"/>
                        <a:pt x="136" y="196"/>
                      </a:cubicBezTo>
                      <a:cubicBezTo>
                        <a:pt x="114" y="212"/>
                        <a:pt x="98" y="210"/>
                        <a:pt x="91" y="190"/>
                      </a:cubicBezTo>
                      <a:cubicBezTo>
                        <a:pt x="91" y="144"/>
                        <a:pt x="91" y="144"/>
                        <a:pt x="91" y="144"/>
                      </a:cubicBezTo>
                      <a:cubicBezTo>
                        <a:pt x="90" y="146"/>
                        <a:pt x="89" y="147"/>
                        <a:pt x="86" y="146"/>
                      </a:cubicBezTo>
                      <a:cubicBezTo>
                        <a:pt x="86" y="185"/>
                        <a:pt x="86" y="185"/>
                        <a:pt x="86" y="185"/>
                      </a:cubicBezTo>
                      <a:cubicBezTo>
                        <a:pt x="73" y="205"/>
                        <a:pt x="45" y="211"/>
                        <a:pt x="4" y="203"/>
                      </a:cubicBezTo>
                      <a:cubicBezTo>
                        <a:pt x="3" y="203"/>
                        <a:pt x="2" y="203"/>
                        <a:pt x="1" y="203"/>
                      </a:cubicBezTo>
                      <a:cubicBezTo>
                        <a:pt x="0" y="208"/>
                        <a:pt x="0" y="208"/>
                        <a:pt x="0" y="208"/>
                      </a:cubicBezTo>
                      <a:cubicBezTo>
                        <a:pt x="21" y="215"/>
                        <a:pt x="44" y="218"/>
                        <a:pt x="69" y="215"/>
                      </a:cubicBezTo>
                      <a:cubicBezTo>
                        <a:pt x="83" y="214"/>
                        <a:pt x="90" y="206"/>
                        <a:pt x="91" y="193"/>
                      </a:cubicBezTo>
                      <a:cubicBezTo>
                        <a:pt x="91" y="210"/>
                        <a:pt x="98" y="217"/>
                        <a:pt x="114" y="215"/>
                      </a:cubicBezTo>
                      <a:cubicBezTo>
                        <a:pt x="144" y="215"/>
                        <a:pt x="144" y="215"/>
                        <a:pt x="144" y="215"/>
                      </a:cubicBezTo>
                      <a:cubicBezTo>
                        <a:pt x="110" y="295"/>
                        <a:pt x="110" y="295"/>
                        <a:pt x="110" y="295"/>
                      </a:cubicBezTo>
                      <a:cubicBezTo>
                        <a:pt x="102" y="345"/>
                        <a:pt x="102" y="345"/>
                        <a:pt x="102" y="345"/>
                      </a:cubicBezTo>
                      <a:cubicBezTo>
                        <a:pt x="92" y="435"/>
                        <a:pt x="92" y="435"/>
                        <a:pt x="92" y="435"/>
                      </a:cubicBezTo>
                      <a:cubicBezTo>
                        <a:pt x="78" y="525"/>
                        <a:pt x="78" y="525"/>
                        <a:pt x="78" y="525"/>
                      </a:cubicBezTo>
                      <a:cubicBezTo>
                        <a:pt x="43" y="551"/>
                        <a:pt x="43" y="551"/>
                        <a:pt x="43" y="551"/>
                      </a:cubicBezTo>
                      <a:cubicBezTo>
                        <a:pt x="40" y="559"/>
                        <a:pt x="42" y="565"/>
                        <a:pt x="50" y="569"/>
                      </a:cubicBezTo>
                      <a:cubicBezTo>
                        <a:pt x="71" y="569"/>
                        <a:pt x="71" y="569"/>
                        <a:pt x="71" y="569"/>
                      </a:cubicBezTo>
                      <a:cubicBezTo>
                        <a:pt x="77" y="565"/>
                        <a:pt x="80" y="561"/>
                        <a:pt x="81" y="555"/>
                      </a:cubicBezTo>
                      <a:cubicBezTo>
                        <a:pt x="94" y="557"/>
                        <a:pt x="94" y="557"/>
                        <a:pt x="94" y="557"/>
                      </a:cubicBezTo>
                      <a:cubicBezTo>
                        <a:pt x="94" y="538"/>
                        <a:pt x="94" y="538"/>
                        <a:pt x="94" y="538"/>
                      </a:cubicBezTo>
                      <a:cubicBezTo>
                        <a:pt x="103" y="500"/>
                        <a:pt x="109" y="461"/>
                        <a:pt x="112" y="418"/>
                      </a:cubicBezTo>
                      <a:cubicBezTo>
                        <a:pt x="120" y="344"/>
                        <a:pt x="120" y="344"/>
                        <a:pt x="120" y="344"/>
                      </a:cubicBezTo>
                      <a:cubicBezTo>
                        <a:pt x="127" y="299"/>
                        <a:pt x="127" y="299"/>
                        <a:pt x="127" y="299"/>
                      </a:cubicBezTo>
                      <a:cubicBezTo>
                        <a:pt x="152" y="215"/>
                        <a:pt x="152" y="215"/>
                        <a:pt x="152" y="215"/>
                      </a:cubicBezTo>
                      <a:cubicBezTo>
                        <a:pt x="150" y="187"/>
                        <a:pt x="144" y="158"/>
                        <a:pt x="132" y="128"/>
                      </a:cubicBezTo>
                      <a:cubicBezTo>
                        <a:pt x="137" y="128"/>
                        <a:pt x="143" y="128"/>
                        <a:pt x="150" y="127"/>
                      </a:cubicBezTo>
                      <a:cubicBezTo>
                        <a:pt x="167" y="109"/>
                        <a:pt x="167" y="109"/>
                        <a:pt x="167" y="109"/>
                      </a:cubicBezTo>
                      <a:cubicBezTo>
                        <a:pt x="169" y="105"/>
                        <a:pt x="168" y="99"/>
                        <a:pt x="164" y="92"/>
                      </a:cubicBezTo>
                      <a:cubicBezTo>
                        <a:pt x="164" y="76"/>
                        <a:pt x="164" y="76"/>
                        <a:pt x="164" y="76"/>
                      </a:cubicBezTo>
                      <a:cubicBezTo>
                        <a:pt x="161" y="69"/>
                        <a:pt x="161" y="69"/>
                        <a:pt x="161" y="69"/>
                      </a:cubicBezTo>
                      <a:cubicBezTo>
                        <a:pt x="155" y="33"/>
                        <a:pt x="155" y="33"/>
                        <a:pt x="155" y="33"/>
                      </a:cubicBezTo>
                      <a:cubicBezTo>
                        <a:pt x="152" y="3"/>
                        <a:pt x="152" y="3"/>
                        <a:pt x="152" y="3"/>
                      </a:cubicBezTo>
                      <a:close/>
                      <a:moveTo>
                        <a:pt x="138" y="85"/>
                      </a:moveTo>
                      <a:cubicBezTo>
                        <a:pt x="131" y="80"/>
                        <a:pt x="131" y="80"/>
                        <a:pt x="131" y="80"/>
                      </a:cubicBezTo>
                      <a:cubicBezTo>
                        <a:pt x="140" y="42"/>
                        <a:pt x="140" y="42"/>
                        <a:pt x="140" y="42"/>
                      </a:cubicBezTo>
                      <a:cubicBezTo>
                        <a:pt x="142" y="30"/>
                        <a:pt x="145" y="19"/>
                        <a:pt x="148" y="10"/>
                      </a:cubicBezTo>
                      <a:cubicBezTo>
                        <a:pt x="156" y="84"/>
                        <a:pt x="156" y="84"/>
                        <a:pt x="156" y="84"/>
                      </a:cubicBezTo>
                      <a:cubicBezTo>
                        <a:pt x="138" y="85"/>
                        <a:pt x="138" y="85"/>
                        <a:pt x="138" y="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" name="Freeform 35"/>
                <p:cNvSpPr>
                  <a:spLocks noEditPoints="1"/>
                </p:cNvSpPr>
                <p:nvPr/>
              </p:nvSpPr>
              <p:spPr bwMode="auto">
                <a:xfrm>
                  <a:off x="2132" y="2112"/>
                  <a:ext cx="60" cy="178"/>
                </a:xfrm>
                <a:custGeom>
                  <a:avLst/>
                  <a:gdLst>
                    <a:gd name="T0" fmla="*/ 0 w 25"/>
                    <a:gd name="T1" fmla="*/ 70 h 75"/>
                    <a:gd name="T2" fmla="*/ 7 w 25"/>
                    <a:gd name="T3" fmla="*/ 75 h 75"/>
                    <a:gd name="T4" fmla="*/ 25 w 25"/>
                    <a:gd name="T5" fmla="*/ 74 h 75"/>
                    <a:gd name="T6" fmla="*/ 17 w 25"/>
                    <a:gd name="T7" fmla="*/ 0 h 75"/>
                    <a:gd name="T8" fmla="*/ 9 w 25"/>
                    <a:gd name="T9" fmla="*/ 32 h 75"/>
                    <a:gd name="T10" fmla="*/ 0 w 25"/>
                    <a:gd name="T11" fmla="*/ 70 h 75"/>
                    <a:gd name="T12" fmla="*/ 7 w 25"/>
                    <a:gd name="T13" fmla="*/ 71 h 75"/>
                    <a:gd name="T14" fmla="*/ 3 w 25"/>
                    <a:gd name="T15" fmla="*/ 69 h 75"/>
                    <a:gd name="T16" fmla="*/ 16 w 25"/>
                    <a:gd name="T17" fmla="*/ 10 h 75"/>
                    <a:gd name="T18" fmla="*/ 7 w 25"/>
                    <a:gd name="T19" fmla="*/ 71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" h="75">
                      <a:moveTo>
                        <a:pt x="0" y="70"/>
                      </a:moveTo>
                      <a:cubicBezTo>
                        <a:pt x="7" y="75"/>
                        <a:pt x="7" y="75"/>
                        <a:pt x="7" y="75"/>
                      </a:cubicBezTo>
                      <a:cubicBezTo>
                        <a:pt x="25" y="74"/>
                        <a:pt x="25" y="74"/>
                        <a:pt x="25" y="74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4" y="9"/>
                        <a:pt x="11" y="20"/>
                        <a:pt x="9" y="32"/>
                      </a:cubicBezTo>
                      <a:cubicBezTo>
                        <a:pt x="0" y="70"/>
                        <a:pt x="0" y="70"/>
                        <a:pt x="0" y="70"/>
                      </a:cubicBezTo>
                      <a:close/>
                      <a:moveTo>
                        <a:pt x="7" y="71"/>
                      </a:moveTo>
                      <a:cubicBezTo>
                        <a:pt x="3" y="69"/>
                        <a:pt x="3" y="69"/>
                        <a:pt x="3" y="69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7" y="71"/>
                        <a:pt x="7" y="71"/>
                        <a:pt x="7" y="7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3" name="Freeform 36"/>
                <p:cNvSpPr/>
                <p:nvPr/>
              </p:nvSpPr>
              <p:spPr bwMode="auto">
                <a:xfrm>
                  <a:off x="2139" y="2136"/>
                  <a:ext cx="31" cy="145"/>
                </a:xfrm>
                <a:custGeom>
                  <a:avLst/>
                  <a:gdLst>
                    <a:gd name="T0" fmla="*/ 0 w 31"/>
                    <a:gd name="T1" fmla="*/ 140 h 145"/>
                    <a:gd name="T2" fmla="*/ 10 w 31"/>
                    <a:gd name="T3" fmla="*/ 145 h 145"/>
                    <a:gd name="T4" fmla="*/ 31 w 31"/>
                    <a:gd name="T5" fmla="*/ 0 h 145"/>
                    <a:gd name="T6" fmla="*/ 0 w 31"/>
                    <a:gd name="T7" fmla="*/ 140 h 145"/>
                    <a:gd name="T8" fmla="*/ 0 w 31"/>
                    <a:gd name="T9" fmla="*/ 140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45">
                      <a:moveTo>
                        <a:pt x="0" y="140"/>
                      </a:moveTo>
                      <a:lnTo>
                        <a:pt x="10" y="145"/>
                      </a:lnTo>
                      <a:lnTo>
                        <a:pt x="31" y="0"/>
                      </a:lnTo>
                      <a:lnTo>
                        <a:pt x="0" y="140"/>
                      </a:lnTo>
                      <a:lnTo>
                        <a:pt x="0" y="14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4" name="Freeform 37"/>
                <p:cNvSpPr/>
                <p:nvPr/>
              </p:nvSpPr>
              <p:spPr bwMode="auto">
                <a:xfrm>
                  <a:off x="1950" y="1820"/>
                  <a:ext cx="148" cy="88"/>
                </a:xfrm>
                <a:custGeom>
                  <a:avLst/>
                  <a:gdLst>
                    <a:gd name="T0" fmla="*/ 55 w 62"/>
                    <a:gd name="T1" fmla="*/ 21 h 37"/>
                    <a:gd name="T2" fmla="*/ 62 w 62"/>
                    <a:gd name="T3" fmla="*/ 37 h 37"/>
                    <a:gd name="T4" fmla="*/ 45 w 62"/>
                    <a:gd name="T5" fmla="*/ 4 h 37"/>
                    <a:gd name="T6" fmla="*/ 4 w 62"/>
                    <a:gd name="T7" fmla="*/ 21 h 37"/>
                    <a:gd name="T8" fmla="*/ 0 w 62"/>
                    <a:gd name="T9" fmla="*/ 35 h 37"/>
                    <a:gd name="T10" fmla="*/ 25 w 62"/>
                    <a:gd name="T11" fmla="*/ 11 h 37"/>
                    <a:gd name="T12" fmla="*/ 55 w 62"/>
                    <a:gd name="T13" fmla="*/ 2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" h="37">
                      <a:moveTo>
                        <a:pt x="55" y="21"/>
                      </a:moveTo>
                      <a:cubicBezTo>
                        <a:pt x="62" y="37"/>
                        <a:pt x="62" y="37"/>
                        <a:pt x="62" y="37"/>
                      </a:cubicBezTo>
                      <a:cubicBezTo>
                        <a:pt x="61" y="20"/>
                        <a:pt x="55" y="9"/>
                        <a:pt x="45" y="4"/>
                      </a:cubicBezTo>
                      <a:cubicBezTo>
                        <a:pt x="28" y="0"/>
                        <a:pt x="14" y="6"/>
                        <a:pt x="4" y="21"/>
                      </a:cubicBezTo>
                      <a:cubicBezTo>
                        <a:pt x="1" y="26"/>
                        <a:pt x="0" y="31"/>
                        <a:pt x="0" y="35"/>
                      </a:cubicBezTo>
                      <a:cubicBezTo>
                        <a:pt x="6" y="22"/>
                        <a:pt x="14" y="14"/>
                        <a:pt x="25" y="11"/>
                      </a:cubicBezTo>
                      <a:cubicBezTo>
                        <a:pt x="39" y="6"/>
                        <a:pt x="49" y="9"/>
                        <a:pt x="55" y="21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5" name="Freeform 38"/>
                <p:cNvSpPr>
                  <a:spLocks noEditPoints="1"/>
                </p:cNvSpPr>
                <p:nvPr/>
              </p:nvSpPr>
              <p:spPr bwMode="auto">
                <a:xfrm>
                  <a:off x="1821" y="2404"/>
                  <a:ext cx="203" cy="185"/>
                </a:xfrm>
                <a:custGeom>
                  <a:avLst/>
                  <a:gdLst>
                    <a:gd name="T0" fmla="*/ 0 w 85"/>
                    <a:gd name="T1" fmla="*/ 70 h 78"/>
                    <a:gd name="T2" fmla="*/ 3 w 85"/>
                    <a:gd name="T3" fmla="*/ 70 h 78"/>
                    <a:gd name="T4" fmla="*/ 85 w 85"/>
                    <a:gd name="T5" fmla="*/ 52 h 78"/>
                    <a:gd name="T6" fmla="*/ 85 w 85"/>
                    <a:gd name="T7" fmla="*/ 13 h 78"/>
                    <a:gd name="T8" fmla="*/ 84 w 85"/>
                    <a:gd name="T9" fmla="*/ 16 h 78"/>
                    <a:gd name="T10" fmla="*/ 79 w 85"/>
                    <a:gd name="T11" fmla="*/ 17 h 78"/>
                    <a:gd name="T12" fmla="*/ 73 w 85"/>
                    <a:gd name="T13" fmla="*/ 29 h 78"/>
                    <a:gd name="T14" fmla="*/ 69 w 85"/>
                    <a:gd name="T15" fmla="*/ 29 h 78"/>
                    <a:gd name="T16" fmla="*/ 77 w 85"/>
                    <a:gd name="T17" fmla="*/ 16 h 78"/>
                    <a:gd name="T18" fmla="*/ 69 w 85"/>
                    <a:gd name="T19" fmla="*/ 12 h 78"/>
                    <a:gd name="T20" fmla="*/ 54 w 85"/>
                    <a:gd name="T21" fmla="*/ 9 h 78"/>
                    <a:gd name="T22" fmla="*/ 54 w 85"/>
                    <a:gd name="T23" fmla="*/ 12 h 78"/>
                    <a:gd name="T24" fmla="*/ 28 w 85"/>
                    <a:gd name="T25" fmla="*/ 0 h 78"/>
                    <a:gd name="T26" fmla="*/ 16 w 85"/>
                    <a:gd name="T27" fmla="*/ 0 h 78"/>
                    <a:gd name="T28" fmla="*/ 0 w 85"/>
                    <a:gd name="T29" fmla="*/ 70 h 78"/>
                    <a:gd name="T30" fmla="*/ 10 w 85"/>
                    <a:gd name="T31" fmla="*/ 67 h 78"/>
                    <a:gd name="T32" fmla="*/ 4 w 85"/>
                    <a:gd name="T33" fmla="*/ 66 h 78"/>
                    <a:gd name="T34" fmla="*/ 18 w 85"/>
                    <a:gd name="T35" fmla="*/ 4 h 78"/>
                    <a:gd name="T36" fmla="*/ 23 w 85"/>
                    <a:gd name="T37" fmla="*/ 4 h 78"/>
                    <a:gd name="T38" fmla="*/ 10 w 85"/>
                    <a:gd name="T39" fmla="*/ 6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5" h="78">
                      <a:moveTo>
                        <a:pt x="0" y="70"/>
                      </a:moveTo>
                      <a:cubicBezTo>
                        <a:pt x="1" y="70"/>
                        <a:pt x="2" y="70"/>
                        <a:pt x="3" y="70"/>
                      </a:cubicBezTo>
                      <a:cubicBezTo>
                        <a:pt x="44" y="78"/>
                        <a:pt x="72" y="72"/>
                        <a:pt x="85" y="52"/>
                      </a:cubicBezTo>
                      <a:cubicBezTo>
                        <a:pt x="85" y="13"/>
                        <a:pt x="85" y="13"/>
                        <a:pt x="85" y="13"/>
                      </a:cubicBezTo>
                      <a:cubicBezTo>
                        <a:pt x="85" y="14"/>
                        <a:pt x="85" y="15"/>
                        <a:pt x="84" y="16"/>
                      </a:cubicBezTo>
                      <a:cubicBezTo>
                        <a:pt x="83" y="17"/>
                        <a:pt x="81" y="17"/>
                        <a:pt x="79" y="17"/>
                      </a:cubicBezTo>
                      <a:cubicBezTo>
                        <a:pt x="73" y="29"/>
                        <a:pt x="73" y="29"/>
                        <a:pt x="73" y="29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77" y="16"/>
                        <a:pt x="77" y="16"/>
                        <a:pt x="77" y="16"/>
                      </a:cubicBezTo>
                      <a:cubicBezTo>
                        <a:pt x="75" y="15"/>
                        <a:pt x="72" y="14"/>
                        <a:pt x="69" y="12"/>
                      </a:cubicBezTo>
                      <a:cubicBezTo>
                        <a:pt x="54" y="9"/>
                        <a:pt x="54" y="9"/>
                        <a:pt x="54" y="9"/>
                      </a:cubicBezTo>
                      <a:cubicBezTo>
                        <a:pt x="54" y="10"/>
                        <a:pt x="54" y="11"/>
                        <a:pt x="54" y="12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0" y="70"/>
                        <a:pt x="0" y="70"/>
                        <a:pt x="0" y="70"/>
                      </a:cubicBezTo>
                      <a:close/>
                      <a:moveTo>
                        <a:pt x="10" y="67"/>
                      </a:moveTo>
                      <a:cubicBezTo>
                        <a:pt x="4" y="66"/>
                        <a:pt x="4" y="66"/>
                        <a:pt x="4" y="66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10" y="67"/>
                        <a:pt x="10" y="67"/>
                        <a:pt x="10" y="67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6" name="Freeform 39"/>
                <p:cNvSpPr/>
                <p:nvPr/>
              </p:nvSpPr>
              <p:spPr bwMode="auto">
                <a:xfrm>
                  <a:off x="1831" y="2413"/>
                  <a:ext cx="45" cy="150"/>
                </a:xfrm>
                <a:custGeom>
                  <a:avLst/>
                  <a:gdLst>
                    <a:gd name="T0" fmla="*/ 0 w 45"/>
                    <a:gd name="T1" fmla="*/ 147 h 150"/>
                    <a:gd name="T2" fmla="*/ 14 w 45"/>
                    <a:gd name="T3" fmla="*/ 150 h 150"/>
                    <a:gd name="T4" fmla="*/ 45 w 45"/>
                    <a:gd name="T5" fmla="*/ 0 h 150"/>
                    <a:gd name="T6" fmla="*/ 33 w 45"/>
                    <a:gd name="T7" fmla="*/ 0 h 150"/>
                    <a:gd name="T8" fmla="*/ 0 w 45"/>
                    <a:gd name="T9" fmla="*/ 147 h 150"/>
                    <a:gd name="T10" fmla="*/ 0 w 45"/>
                    <a:gd name="T11" fmla="*/ 147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150">
                      <a:moveTo>
                        <a:pt x="0" y="147"/>
                      </a:moveTo>
                      <a:lnTo>
                        <a:pt x="14" y="150"/>
                      </a:lnTo>
                      <a:lnTo>
                        <a:pt x="45" y="0"/>
                      </a:lnTo>
                      <a:lnTo>
                        <a:pt x="33" y="0"/>
                      </a:lnTo>
                      <a:lnTo>
                        <a:pt x="0" y="147"/>
                      </a:lnTo>
                      <a:lnTo>
                        <a:pt x="0" y="147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7" name="Freeform 40"/>
                <p:cNvSpPr/>
                <p:nvPr/>
              </p:nvSpPr>
              <p:spPr bwMode="auto">
                <a:xfrm>
                  <a:off x="1718" y="2264"/>
                  <a:ext cx="244" cy="168"/>
                </a:xfrm>
                <a:custGeom>
                  <a:avLst/>
                  <a:gdLst>
                    <a:gd name="T0" fmla="*/ 25 w 102"/>
                    <a:gd name="T1" fmla="*/ 41 h 71"/>
                    <a:gd name="T2" fmla="*/ 59 w 102"/>
                    <a:gd name="T3" fmla="*/ 59 h 71"/>
                    <a:gd name="T4" fmla="*/ 71 w 102"/>
                    <a:gd name="T5" fmla="*/ 59 h 71"/>
                    <a:gd name="T6" fmla="*/ 97 w 102"/>
                    <a:gd name="T7" fmla="*/ 71 h 71"/>
                    <a:gd name="T8" fmla="*/ 97 w 102"/>
                    <a:gd name="T9" fmla="*/ 68 h 71"/>
                    <a:gd name="T10" fmla="*/ 98 w 102"/>
                    <a:gd name="T11" fmla="*/ 66 h 71"/>
                    <a:gd name="T12" fmla="*/ 102 w 102"/>
                    <a:gd name="T13" fmla="*/ 47 h 71"/>
                    <a:gd name="T14" fmla="*/ 69 w 102"/>
                    <a:gd name="T15" fmla="*/ 40 h 71"/>
                    <a:gd name="T16" fmla="*/ 7 w 102"/>
                    <a:gd name="T17" fmla="*/ 0 h 71"/>
                    <a:gd name="T18" fmla="*/ 25 w 102"/>
                    <a:gd name="T19" fmla="*/ 4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71">
                      <a:moveTo>
                        <a:pt x="25" y="41"/>
                      </a:moveTo>
                      <a:cubicBezTo>
                        <a:pt x="59" y="59"/>
                        <a:pt x="59" y="59"/>
                        <a:pt x="59" y="59"/>
                      </a:cubicBezTo>
                      <a:cubicBezTo>
                        <a:pt x="71" y="59"/>
                        <a:pt x="71" y="59"/>
                        <a:pt x="71" y="59"/>
                      </a:cubicBezTo>
                      <a:cubicBezTo>
                        <a:pt x="97" y="71"/>
                        <a:pt x="97" y="71"/>
                        <a:pt x="97" y="71"/>
                      </a:cubicBezTo>
                      <a:cubicBezTo>
                        <a:pt x="97" y="70"/>
                        <a:pt x="97" y="69"/>
                        <a:pt x="97" y="68"/>
                      </a:cubicBezTo>
                      <a:cubicBezTo>
                        <a:pt x="97" y="67"/>
                        <a:pt x="97" y="66"/>
                        <a:pt x="98" y="66"/>
                      </a:cubicBezTo>
                      <a:cubicBezTo>
                        <a:pt x="98" y="59"/>
                        <a:pt x="100" y="53"/>
                        <a:pt x="102" y="47"/>
                      </a:cubicBezTo>
                      <a:cubicBezTo>
                        <a:pt x="69" y="40"/>
                        <a:pt x="69" y="40"/>
                        <a:pt x="69" y="40"/>
                      </a:cubicBezTo>
                      <a:cubicBezTo>
                        <a:pt x="36" y="37"/>
                        <a:pt x="15" y="24"/>
                        <a:pt x="7" y="0"/>
                      </a:cubicBezTo>
                      <a:cubicBezTo>
                        <a:pt x="0" y="20"/>
                        <a:pt x="7" y="34"/>
                        <a:pt x="25" y="4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" name="Freeform 41"/>
                <p:cNvSpPr/>
                <p:nvPr/>
              </p:nvSpPr>
              <p:spPr bwMode="auto">
                <a:xfrm>
                  <a:off x="2103" y="2262"/>
                  <a:ext cx="17" cy="21"/>
                </a:xfrm>
                <a:custGeom>
                  <a:avLst/>
                  <a:gdLst>
                    <a:gd name="T0" fmla="*/ 6 w 7"/>
                    <a:gd name="T1" fmla="*/ 1 h 9"/>
                    <a:gd name="T2" fmla="*/ 4 w 7"/>
                    <a:gd name="T3" fmla="*/ 0 h 9"/>
                    <a:gd name="T4" fmla="*/ 0 w 7"/>
                    <a:gd name="T5" fmla="*/ 8 h 9"/>
                    <a:gd name="T6" fmla="*/ 4 w 7"/>
                    <a:gd name="T7" fmla="*/ 9 h 9"/>
                    <a:gd name="T8" fmla="*/ 6 w 7"/>
                    <a:gd name="T9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9">
                      <a:moveTo>
                        <a:pt x="6" y="1"/>
                      </a:moveTo>
                      <a:cubicBezTo>
                        <a:pt x="5" y="1"/>
                        <a:pt x="5" y="0"/>
                        <a:pt x="4" y="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6" y="6"/>
                        <a:pt x="7" y="3"/>
                        <a:pt x="6" y="1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9" name="Freeform 42"/>
                <p:cNvSpPr>
                  <a:spLocks noEditPoints="1"/>
                </p:cNvSpPr>
                <p:nvPr/>
              </p:nvSpPr>
              <p:spPr bwMode="auto">
                <a:xfrm>
                  <a:off x="2108" y="2290"/>
                  <a:ext cx="96" cy="74"/>
                </a:xfrm>
                <a:custGeom>
                  <a:avLst/>
                  <a:gdLst>
                    <a:gd name="T0" fmla="*/ 6 w 40"/>
                    <a:gd name="T1" fmla="*/ 2 h 31"/>
                    <a:gd name="T2" fmla="*/ 5 w 40"/>
                    <a:gd name="T3" fmla="*/ 3 h 31"/>
                    <a:gd name="T4" fmla="*/ 0 w 40"/>
                    <a:gd name="T5" fmla="*/ 24 h 31"/>
                    <a:gd name="T6" fmla="*/ 29 w 40"/>
                    <a:gd name="T7" fmla="*/ 31 h 31"/>
                    <a:gd name="T8" fmla="*/ 36 w 40"/>
                    <a:gd name="T9" fmla="*/ 24 h 31"/>
                    <a:gd name="T10" fmla="*/ 36 w 40"/>
                    <a:gd name="T11" fmla="*/ 3 h 31"/>
                    <a:gd name="T12" fmla="*/ 15 w 40"/>
                    <a:gd name="T13" fmla="*/ 3 h 31"/>
                    <a:gd name="T14" fmla="*/ 9 w 40"/>
                    <a:gd name="T15" fmla="*/ 0 h 31"/>
                    <a:gd name="T16" fmla="*/ 6 w 40"/>
                    <a:gd name="T17" fmla="*/ 2 h 31"/>
                    <a:gd name="T18" fmla="*/ 8 w 40"/>
                    <a:gd name="T19" fmla="*/ 9 h 31"/>
                    <a:gd name="T20" fmla="*/ 8 w 40"/>
                    <a:gd name="T21" fmla="*/ 5 h 31"/>
                    <a:gd name="T22" fmla="*/ 11 w 40"/>
                    <a:gd name="T23" fmla="*/ 3 h 31"/>
                    <a:gd name="T24" fmla="*/ 21 w 40"/>
                    <a:gd name="T25" fmla="*/ 8 h 31"/>
                    <a:gd name="T26" fmla="*/ 25 w 40"/>
                    <a:gd name="T27" fmla="*/ 5 h 31"/>
                    <a:gd name="T28" fmla="*/ 34 w 40"/>
                    <a:gd name="T29" fmla="*/ 5 h 31"/>
                    <a:gd name="T30" fmla="*/ 36 w 40"/>
                    <a:gd name="T31" fmla="*/ 8 h 31"/>
                    <a:gd name="T32" fmla="*/ 26 w 40"/>
                    <a:gd name="T33" fmla="*/ 8 h 31"/>
                    <a:gd name="T34" fmla="*/ 22 w 40"/>
                    <a:gd name="T35" fmla="*/ 11 h 31"/>
                    <a:gd name="T36" fmla="*/ 11 w 40"/>
                    <a:gd name="T37" fmla="*/ 6 h 31"/>
                    <a:gd name="T38" fmla="*/ 8 w 40"/>
                    <a:gd name="T39" fmla="*/ 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0" h="31">
                      <a:moveTo>
                        <a:pt x="6" y="2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6" y="11"/>
                        <a:pt x="4" y="17"/>
                        <a:pt x="0" y="24"/>
                      </a:cubicBezTo>
                      <a:cubicBezTo>
                        <a:pt x="29" y="31"/>
                        <a:pt x="29" y="31"/>
                        <a:pt x="29" y="31"/>
                      </a:cubicBezTo>
                      <a:cubicBezTo>
                        <a:pt x="36" y="24"/>
                        <a:pt x="36" y="24"/>
                        <a:pt x="36" y="24"/>
                      </a:cubicBezTo>
                      <a:cubicBezTo>
                        <a:pt x="40" y="20"/>
                        <a:pt x="40" y="13"/>
                        <a:pt x="36" y="3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2"/>
                        <a:pt x="6" y="2"/>
                        <a:pt x="6" y="2"/>
                      </a:cubicBezTo>
                      <a:close/>
                      <a:moveTo>
                        <a:pt x="8" y="9"/>
                      </a:move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5" y="5"/>
                        <a:pt x="25" y="5"/>
                        <a:pt x="25" y="5"/>
                      </a:cubicBezTo>
                      <a:cubicBezTo>
                        <a:pt x="34" y="5"/>
                        <a:pt x="34" y="5"/>
                        <a:pt x="34" y="5"/>
                      </a:cubicBezTo>
                      <a:cubicBezTo>
                        <a:pt x="36" y="8"/>
                        <a:pt x="36" y="8"/>
                        <a:pt x="36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2" y="11"/>
                        <a:pt x="22" y="11"/>
                        <a:pt x="22" y="11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8" y="9"/>
                        <a:pt x="8" y="9"/>
                        <a:pt x="8" y="9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0" name="Freeform 43"/>
                <p:cNvSpPr/>
                <p:nvPr/>
              </p:nvSpPr>
              <p:spPr bwMode="auto">
                <a:xfrm>
                  <a:off x="2127" y="2297"/>
                  <a:ext cx="67" cy="19"/>
                </a:xfrm>
                <a:custGeom>
                  <a:avLst/>
                  <a:gdLst>
                    <a:gd name="T0" fmla="*/ 0 w 67"/>
                    <a:gd name="T1" fmla="*/ 5 h 19"/>
                    <a:gd name="T2" fmla="*/ 0 w 67"/>
                    <a:gd name="T3" fmla="*/ 14 h 19"/>
                    <a:gd name="T4" fmla="*/ 7 w 67"/>
                    <a:gd name="T5" fmla="*/ 7 h 19"/>
                    <a:gd name="T6" fmla="*/ 34 w 67"/>
                    <a:gd name="T7" fmla="*/ 19 h 19"/>
                    <a:gd name="T8" fmla="*/ 43 w 67"/>
                    <a:gd name="T9" fmla="*/ 12 h 19"/>
                    <a:gd name="T10" fmla="*/ 67 w 67"/>
                    <a:gd name="T11" fmla="*/ 12 h 19"/>
                    <a:gd name="T12" fmla="*/ 62 w 67"/>
                    <a:gd name="T13" fmla="*/ 5 h 19"/>
                    <a:gd name="T14" fmla="*/ 41 w 67"/>
                    <a:gd name="T15" fmla="*/ 5 h 19"/>
                    <a:gd name="T16" fmla="*/ 31 w 67"/>
                    <a:gd name="T17" fmla="*/ 12 h 19"/>
                    <a:gd name="T18" fmla="*/ 7 w 67"/>
                    <a:gd name="T19" fmla="*/ 0 h 19"/>
                    <a:gd name="T20" fmla="*/ 0 w 67"/>
                    <a:gd name="T21" fmla="*/ 5 h 19"/>
                    <a:gd name="T22" fmla="*/ 0 w 67"/>
                    <a:gd name="T23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7" h="19">
                      <a:moveTo>
                        <a:pt x="0" y="5"/>
                      </a:moveTo>
                      <a:lnTo>
                        <a:pt x="0" y="14"/>
                      </a:lnTo>
                      <a:lnTo>
                        <a:pt x="7" y="7"/>
                      </a:lnTo>
                      <a:lnTo>
                        <a:pt x="34" y="19"/>
                      </a:lnTo>
                      <a:lnTo>
                        <a:pt x="43" y="12"/>
                      </a:lnTo>
                      <a:lnTo>
                        <a:pt x="67" y="12"/>
                      </a:lnTo>
                      <a:lnTo>
                        <a:pt x="62" y="5"/>
                      </a:lnTo>
                      <a:lnTo>
                        <a:pt x="41" y="5"/>
                      </a:lnTo>
                      <a:lnTo>
                        <a:pt x="31" y="12"/>
                      </a:lnTo>
                      <a:lnTo>
                        <a:pt x="7" y="0"/>
                      </a:lnTo>
                      <a:lnTo>
                        <a:pt x="0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1" name="Freeform 44"/>
                <p:cNvSpPr/>
                <p:nvPr/>
              </p:nvSpPr>
              <p:spPr bwMode="auto">
                <a:xfrm>
                  <a:off x="2032" y="2288"/>
                  <a:ext cx="90" cy="69"/>
                </a:xfrm>
                <a:custGeom>
                  <a:avLst/>
                  <a:gdLst>
                    <a:gd name="T0" fmla="*/ 37 w 38"/>
                    <a:gd name="T1" fmla="*/ 4 h 29"/>
                    <a:gd name="T2" fmla="*/ 38 w 38"/>
                    <a:gd name="T3" fmla="*/ 3 h 29"/>
                    <a:gd name="T4" fmla="*/ 36 w 38"/>
                    <a:gd name="T5" fmla="*/ 0 h 29"/>
                    <a:gd name="T6" fmla="*/ 26 w 38"/>
                    <a:gd name="T7" fmla="*/ 22 h 29"/>
                    <a:gd name="T8" fmla="*/ 19 w 38"/>
                    <a:gd name="T9" fmla="*/ 23 h 29"/>
                    <a:gd name="T10" fmla="*/ 0 w 38"/>
                    <a:gd name="T11" fmla="*/ 15 h 29"/>
                    <a:gd name="T12" fmla="*/ 9 w 38"/>
                    <a:gd name="T13" fmla="*/ 23 h 29"/>
                    <a:gd name="T14" fmla="*/ 11 w 38"/>
                    <a:gd name="T15" fmla="*/ 24 h 29"/>
                    <a:gd name="T16" fmla="*/ 14 w 38"/>
                    <a:gd name="T17" fmla="*/ 26 h 29"/>
                    <a:gd name="T18" fmla="*/ 20 w 38"/>
                    <a:gd name="T19" fmla="*/ 29 h 29"/>
                    <a:gd name="T20" fmla="*/ 24 w 38"/>
                    <a:gd name="T21" fmla="*/ 27 h 29"/>
                    <a:gd name="T22" fmla="*/ 37 w 38"/>
                    <a:gd name="T23" fmla="*/ 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8" h="29">
                      <a:moveTo>
                        <a:pt x="37" y="4"/>
                      </a:moveTo>
                      <a:cubicBezTo>
                        <a:pt x="38" y="3"/>
                        <a:pt x="38" y="3"/>
                        <a:pt x="38" y="3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" y="18"/>
                        <a:pt x="4" y="20"/>
                        <a:pt x="9" y="23"/>
                      </a:cubicBezTo>
                      <a:cubicBezTo>
                        <a:pt x="10" y="23"/>
                        <a:pt x="10" y="24"/>
                        <a:pt x="11" y="24"/>
                      </a:cubicBezTo>
                      <a:cubicBezTo>
                        <a:pt x="12" y="25"/>
                        <a:pt x="13" y="25"/>
                        <a:pt x="14" y="26"/>
                      </a:cubicBezTo>
                      <a:cubicBezTo>
                        <a:pt x="16" y="27"/>
                        <a:pt x="18" y="28"/>
                        <a:pt x="20" y="29"/>
                      </a:cubicBezTo>
                      <a:cubicBezTo>
                        <a:pt x="21" y="29"/>
                        <a:pt x="23" y="28"/>
                        <a:pt x="24" y="27"/>
                      </a:cubicBezTo>
                      <a:cubicBezTo>
                        <a:pt x="30" y="24"/>
                        <a:pt x="34" y="16"/>
                        <a:pt x="37" y="4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" name="Freeform 45"/>
                <p:cNvSpPr/>
                <p:nvPr/>
              </p:nvSpPr>
              <p:spPr bwMode="auto">
                <a:xfrm>
                  <a:off x="2017" y="2259"/>
                  <a:ext cx="101" cy="83"/>
                </a:xfrm>
                <a:custGeom>
                  <a:avLst/>
                  <a:gdLst>
                    <a:gd name="T0" fmla="*/ 42 w 42"/>
                    <a:gd name="T1" fmla="*/ 12 h 35"/>
                    <a:gd name="T2" fmla="*/ 40 w 42"/>
                    <a:gd name="T3" fmla="*/ 10 h 35"/>
                    <a:gd name="T4" fmla="*/ 36 w 42"/>
                    <a:gd name="T5" fmla="*/ 9 h 35"/>
                    <a:gd name="T6" fmla="*/ 40 w 42"/>
                    <a:gd name="T7" fmla="*/ 1 h 35"/>
                    <a:gd name="T8" fmla="*/ 34 w 42"/>
                    <a:gd name="T9" fmla="*/ 2 h 35"/>
                    <a:gd name="T10" fmla="*/ 31 w 42"/>
                    <a:gd name="T11" fmla="*/ 8 h 35"/>
                    <a:gd name="T12" fmla="*/ 29 w 42"/>
                    <a:gd name="T13" fmla="*/ 7 h 35"/>
                    <a:gd name="T14" fmla="*/ 14 w 42"/>
                    <a:gd name="T15" fmla="*/ 7 h 35"/>
                    <a:gd name="T16" fmla="*/ 10 w 42"/>
                    <a:gd name="T17" fmla="*/ 8 h 35"/>
                    <a:gd name="T18" fmla="*/ 32 w 42"/>
                    <a:gd name="T19" fmla="*/ 13 h 35"/>
                    <a:gd name="T20" fmla="*/ 35 w 42"/>
                    <a:gd name="T21" fmla="*/ 18 h 35"/>
                    <a:gd name="T22" fmla="*/ 9 w 42"/>
                    <a:gd name="T23" fmla="*/ 12 h 35"/>
                    <a:gd name="T24" fmla="*/ 3 w 42"/>
                    <a:gd name="T25" fmla="*/ 14 h 35"/>
                    <a:gd name="T26" fmla="*/ 27 w 42"/>
                    <a:gd name="T27" fmla="*/ 21 h 35"/>
                    <a:gd name="T28" fmla="*/ 29 w 42"/>
                    <a:gd name="T29" fmla="*/ 25 h 35"/>
                    <a:gd name="T30" fmla="*/ 2 w 42"/>
                    <a:gd name="T31" fmla="*/ 18 h 35"/>
                    <a:gd name="T32" fmla="*/ 0 w 42"/>
                    <a:gd name="T33" fmla="*/ 20 h 35"/>
                    <a:gd name="T34" fmla="*/ 25 w 42"/>
                    <a:gd name="T35" fmla="*/ 29 h 35"/>
                    <a:gd name="T36" fmla="*/ 27 w 42"/>
                    <a:gd name="T37" fmla="*/ 33 h 35"/>
                    <a:gd name="T38" fmla="*/ 6 w 42"/>
                    <a:gd name="T39" fmla="*/ 25 h 35"/>
                    <a:gd name="T40" fmla="*/ 6 w 42"/>
                    <a:gd name="T41" fmla="*/ 27 h 35"/>
                    <a:gd name="T42" fmla="*/ 25 w 42"/>
                    <a:gd name="T43" fmla="*/ 35 h 35"/>
                    <a:gd name="T44" fmla="*/ 32 w 42"/>
                    <a:gd name="T45" fmla="*/ 34 h 35"/>
                    <a:gd name="T46" fmla="*/ 42 w 42"/>
                    <a:gd name="T47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42" h="35">
                      <a:moveTo>
                        <a:pt x="42" y="12"/>
                      </a:moveTo>
                      <a:cubicBezTo>
                        <a:pt x="40" y="10"/>
                        <a:pt x="40" y="10"/>
                        <a:pt x="40" y="10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40" y="1"/>
                        <a:pt x="40" y="1"/>
                        <a:pt x="40" y="1"/>
                      </a:cubicBezTo>
                      <a:cubicBezTo>
                        <a:pt x="38" y="0"/>
                        <a:pt x="36" y="1"/>
                        <a:pt x="34" y="2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2" y="7"/>
                        <a:pt x="11" y="8"/>
                        <a:pt x="10" y="8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6" y="12"/>
                        <a:pt x="4" y="13"/>
                        <a:pt x="3" y="14"/>
                      </a:cubicBezTo>
                      <a:cubicBezTo>
                        <a:pt x="27" y="21"/>
                        <a:pt x="27" y="21"/>
                        <a:pt x="27" y="21"/>
                      </a:cubicBezTo>
                      <a:cubicBezTo>
                        <a:pt x="29" y="25"/>
                        <a:pt x="29" y="25"/>
                        <a:pt x="29" y="25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1" y="19"/>
                        <a:pt x="0" y="19"/>
                        <a:pt x="0" y="20"/>
                      </a:cubicBezTo>
                      <a:cubicBezTo>
                        <a:pt x="25" y="29"/>
                        <a:pt x="25" y="29"/>
                        <a:pt x="25" y="29"/>
                      </a:cubicBezTo>
                      <a:cubicBezTo>
                        <a:pt x="27" y="33"/>
                        <a:pt x="27" y="33"/>
                        <a:pt x="27" y="33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6" y="26"/>
                        <a:pt x="6" y="27"/>
                        <a:pt x="6" y="27"/>
                      </a:cubicBezTo>
                      <a:cubicBezTo>
                        <a:pt x="25" y="35"/>
                        <a:pt x="25" y="35"/>
                        <a:pt x="25" y="35"/>
                      </a:cubicBezTo>
                      <a:cubicBezTo>
                        <a:pt x="32" y="34"/>
                        <a:pt x="32" y="34"/>
                        <a:pt x="32" y="34"/>
                      </a:cubicBezTo>
                      <a:cubicBezTo>
                        <a:pt x="42" y="12"/>
                        <a:pt x="42" y="12"/>
                        <a:pt x="42" y="12"/>
                      </a:cubicBezTo>
                      <a:close/>
                    </a:path>
                  </a:pathLst>
                </a:custGeom>
                <a:solidFill>
                  <a:srgbClr val="DCA5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3" name="Freeform 46"/>
                <p:cNvSpPr/>
                <p:nvPr/>
              </p:nvSpPr>
              <p:spPr bwMode="auto">
                <a:xfrm>
                  <a:off x="2020" y="2292"/>
                  <a:ext cx="67" cy="27"/>
                </a:xfrm>
                <a:custGeom>
                  <a:avLst/>
                  <a:gdLst>
                    <a:gd name="T0" fmla="*/ 28 w 28"/>
                    <a:gd name="T1" fmla="*/ 11 h 11"/>
                    <a:gd name="T2" fmla="*/ 26 w 28"/>
                    <a:gd name="T3" fmla="*/ 7 h 11"/>
                    <a:gd name="T4" fmla="*/ 2 w 28"/>
                    <a:gd name="T5" fmla="*/ 0 h 11"/>
                    <a:gd name="T6" fmla="*/ 1 w 28"/>
                    <a:gd name="T7" fmla="*/ 4 h 11"/>
                    <a:gd name="T8" fmla="*/ 28 w 28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1">
                      <a:moveTo>
                        <a:pt x="28" y="11"/>
                      </a:move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2"/>
                        <a:pt x="1" y="4"/>
                      </a:cubicBezTo>
                      <a:cubicBezTo>
                        <a:pt x="28" y="11"/>
                        <a:pt x="28" y="11"/>
                        <a:pt x="28" y="11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4" name="Freeform 47"/>
                <p:cNvSpPr/>
                <p:nvPr/>
              </p:nvSpPr>
              <p:spPr bwMode="auto">
                <a:xfrm>
                  <a:off x="2015" y="2307"/>
                  <a:ext cx="67" cy="31"/>
                </a:xfrm>
                <a:custGeom>
                  <a:avLst/>
                  <a:gdLst>
                    <a:gd name="T0" fmla="*/ 28 w 28"/>
                    <a:gd name="T1" fmla="*/ 13 h 13"/>
                    <a:gd name="T2" fmla="*/ 26 w 28"/>
                    <a:gd name="T3" fmla="*/ 9 h 13"/>
                    <a:gd name="T4" fmla="*/ 1 w 28"/>
                    <a:gd name="T5" fmla="*/ 0 h 13"/>
                    <a:gd name="T6" fmla="*/ 7 w 28"/>
                    <a:gd name="T7" fmla="*/ 5 h 13"/>
                    <a:gd name="T8" fmla="*/ 28 w 28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3">
                      <a:moveTo>
                        <a:pt x="28" y="13"/>
                      </a:moveTo>
                      <a:cubicBezTo>
                        <a:pt x="26" y="9"/>
                        <a:pt x="26" y="9"/>
                        <a:pt x="26" y="9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2"/>
                        <a:pt x="2" y="3"/>
                        <a:pt x="7" y="5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5" name="Freeform 48"/>
                <p:cNvSpPr>
                  <a:spLocks noEditPoints="1"/>
                </p:cNvSpPr>
                <p:nvPr/>
              </p:nvSpPr>
              <p:spPr bwMode="auto">
                <a:xfrm>
                  <a:off x="2036" y="2345"/>
                  <a:ext cx="108" cy="246"/>
                </a:xfrm>
                <a:custGeom>
                  <a:avLst/>
                  <a:gdLst>
                    <a:gd name="T0" fmla="*/ 12 w 45"/>
                    <a:gd name="T1" fmla="*/ 2 h 104"/>
                    <a:gd name="T2" fmla="*/ 9 w 45"/>
                    <a:gd name="T3" fmla="*/ 0 h 104"/>
                    <a:gd name="T4" fmla="*/ 5 w 45"/>
                    <a:gd name="T5" fmla="*/ 6 h 104"/>
                    <a:gd name="T6" fmla="*/ 13 w 45"/>
                    <a:gd name="T7" fmla="*/ 11 h 104"/>
                    <a:gd name="T8" fmla="*/ 9 w 45"/>
                    <a:gd name="T9" fmla="*/ 14 h 104"/>
                    <a:gd name="T10" fmla="*/ 4 w 45"/>
                    <a:gd name="T11" fmla="*/ 13 h 104"/>
                    <a:gd name="T12" fmla="*/ 9 w 45"/>
                    <a:gd name="T13" fmla="*/ 21 h 104"/>
                    <a:gd name="T14" fmla="*/ 7 w 45"/>
                    <a:gd name="T15" fmla="*/ 24 h 104"/>
                    <a:gd name="T16" fmla="*/ 4 w 45"/>
                    <a:gd name="T17" fmla="*/ 24 h 104"/>
                    <a:gd name="T18" fmla="*/ 4 w 45"/>
                    <a:gd name="T19" fmla="*/ 31 h 104"/>
                    <a:gd name="T20" fmla="*/ 0 w 45"/>
                    <a:gd name="T21" fmla="*/ 32 h 104"/>
                    <a:gd name="T22" fmla="*/ 0 w 45"/>
                    <a:gd name="T23" fmla="*/ 36 h 104"/>
                    <a:gd name="T24" fmla="*/ 0 w 45"/>
                    <a:gd name="T25" fmla="*/ 82 h 104"/>
                    <a:gd name="T26" fmla="*/ 45 w 45"/>
                    <a:gd name="T27" fmla="*/ 88 h 104"/>
                    <a:gd name="T28" fmla="*/ 32 w 45"/>
                    <a:gd name="T29" fmla="*/ 18 h 104"/>
                    <a:gd name="T30" fmla="*/ 15 w 45"/>
                    <a:gd name="T31" fmla="*/ 8 h 104"/>
                    <a:gd name="T32" fmla="*/ 27 w 45"/>
                    <a:gd name="T33" fmla="*/ 5 h 104"/>
                    <a:gd name="T34" fmla="*/ 22 w 45"/>
                    <a:gd name="T35" fmla="*/ 3 h 104"/>
                    <a:gd name="T36" fmla="*/ 18 w 45"/>
                    <a:gd name="T37" fmla="*/ 5 h 104"/>
                    <a:gd name="T38" fmla="*/ 12 w 45"/>
                    <a:gd name="T39" fmla="*/ 2 h 104"/>
                    <a:gd name="T40" fmla="*/ 2 w 45"/>
                    <a:gd name="T41" fmla="*/ 35 h 104"/>
                    <a:gd name="T42" fmla="*/ 6 w 45"/>
                    <a:gd name="T43" fmla="*/ 32 h 104"/>
                    <a:gd name="T44" fmla="*/ 9 w 45"/>
                    <a:gd name="T45" fmla="*/ 92 h 104"/>
                    <a:gd name="T46" fmla="*/ 2 w 45"/>
                    <a:gd name="T47" fmla="*/ 79 h 104"/>
                    <a:gd name="T48" fmla="*/ 2 w 45"/>
                    <a:gd name="T49" fmla="*/ 35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5" h="104">
                      <a:moveTo>
                        <a:pt x="12" y="2"/>
                      </a:moveTo>
                      <a:cubicBezTo>
                        <a:pt x="11" y="1"/>
                        <a:pt x="10" y="1"/>
                        <a:pt x="9" y="0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13" y="11"/>
                        <a:pt x="13" y="11"/>
                        <a:pt x="13" y="11"/>
                      </a:cubicBezTo>
                      <a:cubicBezTo>
                        <a:pt x="12" y="13"/>
                        <a:pt x="11" y="14"/>
                        <a:pt x="9" y="14"/>
                      </a:cubicBezTo>
                      <a:cubicBezTo>
                        <a:pt x="7" y="14"/>
                        <a:pt x="6" y="14"/>
                        <a:pt x="4" y="13"/>
                      </a:cubicBezTo>
                      <a:cubicBezTo>
                        <a:pt x="8" y="16"/>
                        <a:pt x="10" y="18"/>
                        <a:pt x="9" y="21"/>
                      </a:cubicBezTo>
                      <a:cubicBezTo>
                        <a:pt x="9" y="22"/>
                        <a:pt x="8" y="23"/>
                        <a:pt x="7" y="24"/>
                      </a:cubicBezTo>
                      <a:cubicBezTo>
                        <a:pt x="7" y="24"/>
                        <a:pt x="6" y="25"/>
                        <a:pt x="4" y="24"/>
                      </a:cubicBezTo>
                      <a:cubicBezTo>
                        <a:pt x="6" y="27"/>
                        <a:pt x="6" y="29"/>
                        <a:pt x="4" y="31"/>
                      </a:cubicBezTo>
                      <a:cubicBezTo>
                        <a:pt x="3" y="32"/>
                        <a:pt x="2" y="32"/>
                        <a:pt x="0" y="32"/>
                      </a:cubicBezTo>
                      <a:cubicBezTo>
                        <a:pt x="0" y="34"/>
                        <a:pt x="0" y="35"/>
                        <a:pt x="0" y="3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7" y="102"/>
                        <a:pt x="23" y="104"/>
                        <a:pt x="45" y="88"/>
                      </a:cubicBezTo>
                      <a:cubicBezTo>
                        <a:pt x="45" y="64"/>
                        <a:pt x="41" y="41"/>
                        <a:pt x="32" y="18"/>
                      </a:cubicBezTo>
                      <a:cubicBezTo>
                        <a:pt x="25" y="17"/>
                        <a:pt x="19" y="13"/>
                        <a:pt x="15" y="8"/>
                      </a:cubicBezTo>
                      <a:cubicBezTo>
                        <a:pt x="20" y="9"/>
                        <a:pt x="25" y="8"/>
                        <a:pt x="27" y="5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1" y="4"/>
                        <a:pt x="19" y="5"/>
                        <a:pt x="18" y="5"/>
                      </a:cubicBezTo>
                      <a:cubicBezTo>
                        <a:pt x="16" y="4"/>
                        <a:pt x="14" y="3"/>
                        <a:pt x="12" y="2"/>
                      </a:cubicBezTo>
                      <a:close/>
                      <a:moveTo>
                        <a:pt x="2" y="35"/>
                      </a:moveTo>
                      <a:cubicBezTo>
                        <a:pt x="6" y="32"/>
                        <a:pt x="6" y="32"/>
                        <a:pt x="6" y="32"/>
                      </a:cubicBezTo>
                      <a:cubicBezTo>
                        <a:pt x="4" y="61"/>
                        <a:pt x="5" y="81"/>
                        <a:pt x="9" y="92"/>
                      </a:cubicBezTo>
                      <a:cubicBezTo>
                        <a:pt x="2" y="79"/>
                        <a:pt x="2" y="79"/>
                        <a:pt x="2" y="79"/>
                      </a:cubicBezTo>
                      <a:cubicBezTo>
                        <a:pt x="2" y="35"/>
                        <a:pt x="2" y="35"/>
                        <a:pt x="2" y="35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6" name="Freeform 49"/>
                <p:cNvSpPr/>
                <p:nvPr/>
              </p:nvSpPr>
              <p:spPr bwMode="auto">
                <a:xfrm>
                  <a:off x="2041" y="2421"/>
                  <a:ext cx="17" cy="142"/>
                </a:xfrm>
                <a:custGeom>
                  <a:avLst/>
                  <a:gdLst>
                    <a:gd name="T0" fmla="*/ 4 w 7"/>
                    <a:gd name="T1" fmla="*/ 0 h 60"/>
                    <a:gd name="T2" fmla="*/ 0 w 7"/>
                    <a:gd name="T3" fmla="*/ 3 h 60"/>
                    <a:gd name="T4" fmla="*/ 0 w 7"/>
                    <a:gd name="T5" fmla="*/ 47 h 60"/>
                    <a:gd name="T6" fmla="*/ 7 w 7"/>
                    <a:gd name="T7" fmla="*/ 60 h 60"/>
                    <a:gd name="T8" fmla="*/ 4 w 7"/>
                    <a:gd name="T9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0">
                      <a:moveTo>
                        <a:pt x="4" y="0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7" y="60"/>
                        <a:pt x="7" y="60"/>
                        <a:pt x="7" y="60"/>
                      </a:cubicBezTo>
                      <a:cubicBezTo>
                        <a:pt x="3" y="49"/>
                        <a:pt x="2" y="29"/>
                        <a:pt x="4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7" name="Freeform 50"/>
                <p:cNvSpPr/>
                <p:nvPr/>
              </p:nvSpPr>
              <p:spPr bwMode="auto">
                <a:xfrm>
                  <a:off x="2039" y="2278"/>
                  <a:ext cx="62" cy="24"/>
                </a:xfrm>
                <a:custGeom>
                  <a:avLst/>
                  <a:gdLst>
                    <a:gd name="T0" fmla="*/ 26 w 26"/>
                    <a:gd name="T1" fmla="*/ 10 h 10"/>
                    <a:gd name="T2" fmla="*/ 23 w 26"/>
                    <a:gd name="T3" fmla="*/ 5 h 10"/>
                    <a:gd name="T4" fmla="*/ 1 w 26"/>
                    <a:gd name="T5" fmla="*/ 0 h 10"/>
                    <a:gd name="T6" fmla="*/ 0 w 26"/>
                    <a:gd name="T7" fmla="*/ 4 h 10"/>
                    <a:gd name="T8" fmla="*/ 26 w 26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0">
                      <a:moveTo>
                        <a:pt x="26" y="10"/>
                      </a:move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2"/>
                        <a:pt x="0" y="4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" name="Freeform 51"/>
                <p:cNvSpPr/>
                <p:nvPr/>
              </p:nvSpPr>
              <p:spPr bwMode="auto">
                <a:xfrm>
                  <a:off x="2089" y="2297"/>
                  <a:ext cx="33" cy="60"/>
                </a:xfrm>
                <a:custGeom>
                  <a:avLst/>
                  <a:gdLst>
                    <a:gd name="T0" fmla="*/ 13 w 14"/>
                    <a:gd name="T1" fmla="*/ 0 h 25"/>
                    <a:gd name="T2" fmla="*/ 0 w 14"/>
                    <a:gd name="T3" fmla="*/ 23 h 25"/>
                    <a:gd name="T4" fmla="*/ 5 w 14"/>
                    <a:gd name="T5" fmla="*/ 25 h 25"/>
                    <a:gd name="T6" fmla="*/ 8 w 14"/>
                    <a:gd name="T7" fmla="*/ 21 h 25"/>
                    <a:gd name="T8" fmla="*/ 13 w 14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25">
                      <a:moveTo>
                        <a:pt x="13" y="0"/>
                      </a:moveTo>
                      <a:cubicBezTo>
                        <a:pt x="10" y="12"/>
                        <a:pt x="6" y="20"/>
                        <a:pt x="0" y="23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7" y="24"/>
                        <a:pt x="8" y="23"/>
                        <a:pt x="8" y="21"/>
                      </a:cubicBezTo>
                      <a:cubicBezTo>
                        <a:pt x="12" y="14"/>
                        <a:pt x="14" y="8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9" name="Freeform 52"/>
                <p:cNvSpPr>
                  <a:spLocks noEditPoints="1"/>
                </p:cNvSpPr>
                <p:nvPr/>
              </p:nvSpPr>
              <p:spPr bwMode="auto">
                <a:xfrm>
                  <a:off x="1831" y="2098"/>
                  <a:ext cx="282" cy="259"/>
                </a:xfrm>
                <a:custGeom>
                  <a:avLst/>
                  <a:gdLst>
                    <a:gd name="T0" fmla="*/ 107 w 118"/>
                    <a:gd name="T1" fmla="*/ 75 h 109"/>
                    <a:gd name="T2" fmla="*/ 118 w 118"/>
                    <a:gd name="T3" fmla="*/ 50 h 109"/>
                    <a:gd name="T4" fmla="*/ 30 w 118"/>
                    <a:gd name="T5" fmla="*/ 0 h 109"/>
                    <a:gd name="T6" fmla="*/ 0 w 118"/>
                    <a:gd name="T7" fmla="*/ 70 h 109"/>
                    <a:gd name="T8" fmla="*/ 16 w 118"/>
                    <a:gd name="T9" fmla="*/ 86 h 109"/>
                    <a:gd name="T10" fmla="*/ 42 w 118"/>
                    <a:gd name="T11" fmla="*/ 90 h 109"/>
                    <a:gd name="T12" fmla="*/ 65 w 118"/>
                    <a:gd name="T13" fmla="*/ 100 h 109"/>
                    <a:gd name="T14" fmla="*/ 67 w 118"/>
                    <a:gd name="T15" fmla="*/ 100 h 109"/>
                    <a:gd name="T16" fmla="*/ 71 w 118"/>
                    <a:gd name="T17" fmla="*/ 100 h 109"/>
                    <a:gd name="T18" fmla="*/ 70 w 118"/>
                    <a:gd name="T19" fmla="*/ 102 h 109"/>
                    <a:gd name="T20" fmla="*/ 78 w 118"/>
                    <a:gd name="T21" fmla="*/ 102 h 109"/>
                    <a:gd name="T22" fmla="*/ 90 w 118"/>
                    <a:gd name="T23" fmla="*/ 109 h 109"/>
                    <a:gd name="T24" fmla="*/ 93 w 118"/>
                    <a:gd name="T25" fmla="*/ 103 h 109"/>
                    <a:gd name="T26" fmla="*/ 84 w 118"/>
                    <a:gd name="T27" fmla="*/ 95 h 109"/>
                    <a:gd name="T28" fmla="*/ 84 w 118"/>
                    <a:gd name="T29" fmla="*/ 93 h 109"/>
                    <a:gd name="T30" fmla="*/ 78 w 118"/>
                    <a:gd name="T31" fmla="*/ 88 h 109"/>
                    <a:gd name="T32" fmla="*/ 80 w 118"/>
                    <a:gd name="T33" fmla="*/ 86 h 109"/>
                    <a:gd name="T34" fmla="*/ 81 w 118"/>
                    <a:gd name="T35" fmla="*/ 82 h 109"/>
                    <a:gd name="T36" fmla="*/ 87 w 118"/>
                    <a:gd name="T37" fmla="*/ 80 h 109"/>
                    <a:gd name="T38" fmla="*/ 88 w 118"/>
                    <a:gd name="T39" fmla="*/ 76 h 109"/>
                    <a:gd name="T40" fmla="*/ 92 w 118"/>
                    <a:gd name="T41" fmla="*/ 75 h 109"/>
                    <a:gd name="T42" fmla="*/ 107 w 118"/>
                    <a:gd name="T43" fmla="*/ 75 h 109"/>
                    <a:gd name="T44" fmla="*/ 110 w 118"/>
                    <a:gd name="T45" fmla="*/ 52 h 109"/>
                    <a:gd name="T46" fmla="*/ 36 w 118"/>
                    <a:gd name="T47" fmla="*/ 22 h 109"/>
                    <a:gd name="T48" fmla="*/ 6 w 118"/>
                    <a:gd name="T49" fmla="*/ 69 h 109"/>
                    <a:gd name="T50" fmla="*/ 33 w 118"/>
                    <a:gd name="T51" fmla="*/ 7 h 109"/>
                    <a:gd name="T52" fmla="*/ 110 w 118"/>
                    <a:gd name="T53" fmla="*/ 52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18" h="109">
                      <a:moveTo>
                        <a:pt x="107" y="75"/>
                      </a:moveTo>
                      <a:cubicBezTo>
                        <a:pt x="118" y="50"/>
                        <a:pt x="118" y="50"/>
                        <a:pt x="118" y="5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16" y="86"/>
                        <a:pt x="16" y="86"/>
                        <a:pt x="16" y="86"/>
                      </a:cubicBezTo>
                      <a:cubicBezTo>
                        <a:pt x="42" y="90"/>
                        <a:pt x="42" y="90"/>
                        <a:pt x="42" y="90"/>
                      </a:cubicBezTo>
                      <a:cubicBezTo>
                        <a:pt x="65" y="100"/>
                        <a:pt x="65" y="100"/>
                        <a:pt x="65" y="100"/>
                      </a:cubicBezTo>
                      <a:cubicBezTo>
                        <a:pt x="67" y="100"/>
                        <a:pt x="67" y="100"/>
                        <a:pt x="67" y="100"/>
                      </a:cubicBezTo>
                      <a:cubicBezTo>
                        <a:pt x="71" y="100"/>
                        <a:pt x="71" y="100"/>
                        <a:pt x="71" y="100"/>
                      </a:cubicBezTo>
                      <a:cubicBezTo>
                        <a:pt x="71" y="100"/>
                        <a:pt x="71" y="101"/>
                        <a:pt x="70" y="102"/>
                      </a:cubicBezTo>
                      <a:cubicBezTo>
                        <a:pt x="78" y="102"/>
                        <a:pt x="78" y="102"/>
                        <a:pt x="78" y="102"/>
                      </a:cubicBezTo>
                      <a:cubicBezTo>
                        <a:pt x="90" y="109"/>
                        <a:pt x="90" y="109"/>
                        <a:pt x="90" y="109"/>
                      </a:cubicBezTo>
                      <a:cubicBezTo>
                        <a:pt x="93" y="103"/>
                        <a:pt x="93" y="103"/>
                        <a:pt x="93" y="103"/>
                      </a:cubicBezTo>
                      <a:cubicBezTo>
                        <a:pt x="88" y="100"/>
                        <a:pt x="85" y="98"/>
                        <a:pt x="84" y="95"/>
                      </a:cubicBezTo>
                      <a:cubicBezTo>
                        <a:pt x="84" y="95"/>
                        <a:pt x="84" y="94"/>
                        <a:pt x="84" y="93"/>
                      </a:cubicBezTo>
                      <a:cubicBezTo>
                        <a:pt x="79" y="91"/>
                        <a:pt x="77" y="90"/>
                        <a:pt x="78" y="88"/>
                      </a:cubicBezTo>
                      <a:cubicBezTo>
                        <a:pt x="78" y="87"/>
                        <a:pt x="79" y="87"/>
                        <a:pt x="80" y="86"/>
                      </a:cubicBezTo>
                      <a:cubicBezTo>
                        <a:pt x="79" y="84"/>
                        <a:pt x="79" y="82"/>
                        <a:pt x="81" y="82"/>
                      </a:cubicBezTo>
                      <a:cubicBezTo>
                        <a:pt x="82" y="81"/>
                        <a:pt x="84" y="80"/>
                        <a:pt x="87" y="80"/>
                      </a:cubicBezTo>
                      <a:cubicBezTo>
                        <a:pt x="87" y="78"/>
                        <a:pt x="87" y="77"/>
                        <a:pt x="88" y="76"/>
                      </a:cubicBezTo>
                      <a:cubicBezTo>
                        <a:pt x="89" y="76"/>
                        <a:pt x="90" y="75"/>
                        <a:pt x="92" y="75"/>
                      </a:cubicBezTo>
                      <a:cubicBezTo>
                        <a:pt x="107" y="75"/>
                        <a:pt x="107" y="75"/>
                        <a:pt x="107" y="75"/>
                      </a:cubicBezTo>
                      <a:close/>
                      <a:moveTo>
                        <a:pt x="110" y="52"/>
                      </a:moveTo>
                      <a:cubicBezTo>
                        <a:pt x="36" y="22"/>
                        <a:pt x="36" y="22"/>
                        <a:pt x="36" y="22"/>
                      </a:cubicBezTo>
                      <a:cubicBezTo>
                        <a:pt x="6" y="69"/>
                        <a:pt x="6" y="69"/>
                        <a:pt x="6" y="69"/>
                      </a:cubicBez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110" y="52"/>
                        <a:pt x="110" y="52"/>
                        <a:pt x="110" y="52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0" name="Freeform 53"/>
                <p:cNvSpPr/>
                <p:nvPr/>
              </p:nvSpPr>
              <p:spPr bwMode="auto">
                <a:xfrm>
                  <a:off x="1845" y="2115"/>
                  <a:ext cx="249" cy="147"/>
                </a:xfrm>
                <a:custGeom>
                  <a:avLst/>
                  <a:gdLst>
                    <a:gd name="T0" fmla="*/ 72 w 249"/>
                    <a:gd name="T1" fmla="*/ 35 h 147"/>
                    <a:gd name="T2" fmla="*/ 249 w 249"/>
                    <a:gd name="T3" fmla="*/ 106 h 147"/>
                    <a:gd name="T4" fmla="*/ 65 w 249"/>
                    <a:gd name="T5" fmla="*/ 0 h 147"/>
                    <a:gd name="T6" fmla="*/ 0 w 249"/>
                    <a:gd name="T7" fmla="*/ 147 h 147"/>
                    <a:gd name="T8" fmla="*/ 72 w 249"/>
                    <a:gd name="T9" fmla="*/ 35 h 147"/>
                    <a:gd name="T10" fmla="*/ 72 w 249"/>
                    <a:gd name="T11" fmla="*/ 35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147">
                      <a:moveTo>
                        <a:pt x="72" y="35"/>
                      </a:moveTo>
                      <a:lnTo>
                        <a:pt x="249" y="106"/>
                      </a:lnTo>
                      <a:lnTo>
                        <a:pt x="65" y="0"/>
                      </a:lnTo>
                      <a:lnTo>
                        <a:pt x="0" y="147"/>
                      </a:lnTo>
                      <a:lnTo>
                        <a:pt x="72" y="35"/>
                      </a:lnTo>
                      <a:lnTo>
                        <a:pt x="72" y="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" name="Freeform 54"/>
                <p:cNvSpPr/>
                <p:nvPr/>
              </p:nvSpPr>
              <p:spPr bwMode="auto">
                <a:xfrm>
                  <a:off x="1953" y="2335"/>
                  <a:ext cx="38" cy="86"/>
                </a:xfrm>
                <a:custGeom>
                  <a:avLst/>
                  <a:gdLst>
                    <a:gd name="T0" fmla="*/ 14 w 16"/>
                    <a:gd name="T1" fmla="*/ 0 h 36"/>
                    <a:gd name="T2" fmla="*/ 12 w 16"/>
                    <a:gd name="T3" fmla="*/ 0 h 36"/>
                    <a:gd name="T4" fmla="*/ 4 w 16"/>
                    <a:gd name="T5" fmla="*/ 17 h 36"/>
                    <a:gd name="T6" fmla="*/ 0 w 16"/>
                    <a:gd name="T7" fmla="*/ 36 h 36"/>
                    <a:gd name="T8" fmla="*/ 10 w 16"/>
                    <a:gd name="T9" fmla="*/ 30 h 36"/>
                    <a:gd name="T10" fmla="*/ 16 w 16"/>
                    <a:gd name="T11" fmla="*/ 0 h 36"/>
                    <a:gd name="T12" fmla="*/ 14 w 16"/>
                    <a:gd name="T13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36">
                      <a:moveTo>
                        <a:pt x="14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9" y="5"/>
                        <a:pt x="6" y="11"/>
                        <a:pt x="4" y="17"/>
                      </a:cubicBezTo>
                      <a:cubicBezTo>
                        <a:pt x="2" y="23"/>
                        <a:pt x="0" y="29"/>
                        <a:pt x="0" y="36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20"/>
                        <a:pt x="12" y="10"/>
                        <a:pt x="16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" name="Freeform 55"/>
                <p:cNvSpPr/>
                <p:nvPr/>
              </p:nvSpPr>
              <p:spPr bwMode="auto">
                <a:xfrm>
                  <a:off x="1950" y="2335"/>
                  <a:ext cx="50" cy="97"/>
                </a:xfrm>
                <a:custGeom>
                  <a:avLst/>
                  <a:gdLst>
                    <a:gd name="T0" fmla="*/ 21 w 21"/>
                    <a:gd name="T1" fmla="*/ 0 h 41"/>
                    <a:gd name="T2" fmla="*/ 17 w 21"/>
                    <a:gd name="T3" fmla="*/ 0 h 41"/>
                    <a:gd name="T4" fmla="*/ 11 w 21"/>
                    <a:gd name="T5" fmla="*/ 30 h 41"/>
                    <a:gd name="T6" fmla="*/ 1 w 21"/>
                    <a:gd name="T7" fmla="*/ 36 h 41"/>
                    <a:gd name="T8" fmla="*/ 0 w 21"/>
                    <a:gd name="T9" fmla="*/ 38 h 41"/>
                    <a:gd name="T10" fmla="*/ 15 w 21"/>
                    <a:gd name="T11" fmla="*/ 41 h 41"/>
                    <a:gd name="T12" fmla="*/ 17 w 21"/>
                    <a:gd name="T13" fmla="*/ 12 h 41"/>
                    <a:gd name="T14" fmla="*/ 20 w 21"/>
                    <a:gd name="T15" fmla="*/ 2 h 41"/>
                    <a:gd name="T16" fmla="*/ 21 w 21"/>
                    <a:gd name="T17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" h="41">
                      <a:moveTo>
                        <a:pt x="21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3" y="10"/>
                        <a:pt x="11" y="20"/>
                        <a:pt x="11" y="30"/>
                      </a:cubicBez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0" y="36"/>
                        <a:pt x="0" y="37"/>
                        <a:pt x="0" y="38"/>
                      </a:cubicBezTo>
                      <a:cubicBezTo>
                        <a:pt x="15" y="41"/>
                        <a:pt x="15" y="41"/>
                        <a:pt x="15" y="41"/>
                      </a:cubicBezTo>
                      <a:cubicBezTo>
                        <a:pt x="15" y="31"/>
                        <a:pt x="15" y="22"/>
                        <a:pt x="17" y="12"/>
                      </a:cubicBezTo>
                      <a:cubicBezTo>
                        <a:pt x="18" y="9"/>
                        <a:pt x="19" y="5"/>
                        <a:pt x="20" y="2"/>
                      </a:cubicBezTo>
                      <a:cubicBezTo>
                        <a:pt x="21" y="1"/>
                        <a:pt x="21" y="0"/>
                        <a:pt x="21" y="0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3" name="Freeform 56"/>
                <p:cNvSpPr/>
                <p:nvPr/>
              </p:nvSpPr>
              <p:spPr bwMode="auto">
                <a:xfrm>
                  <a:off x="1991" y="2340"/>
                  <a:ext cx="76" cy="102"/>
                </a:xfrm>
                <a:custGeom>
                  <a:avLst/>
                  <a:gdLst>
                    <a:gd name="T0" fmla="*/ 11 w 32"/>
                    <a:gd name="T1" fmla="*/ 0 h 43"/>
                    <a:gd name="T2" fmla="*/ 3 w 32"/>
                    <a:gd name="T3" fmla="*/ 0 h 43"/>
                    <a:gd name="T4" fmla="*/ 0 w 32"/>
                    <a:gd name="T5" fmla="*/ 10 h 43"/>
                    <a:gd name="T6" fmla="*/ 2 w 32"/>
                    <a:gd name="T7" fmla="*/ 36 h 43"/>
                    <a:gd name="T8" fmla="*/ 13 w 32"/>
                    <a:gd name="T9" fmla="*/ 43 h 43"/>
                    <a:gd name="T10" fmla="*/ 14 w 32"/>
                    <a:gd name="T11" fmla="*/ 40 h 43"/>
                    <a:gd name="T12" fmla="*/ 4 w 32"/>
                    <a:gd name="T13" fmla="*/ 34 h 43"/>
                    <a:gd name="T14" fmla="*/ 12 w 32"/>
                    <a:gd name="T15" fmla="*/ 34 h 43"/>
                    <a:gd name="T16" fmla="*/ 19 w 32"/>
                    <a:gd name="T17" fmla="*/ 38 h 43"/>
                    <a:gd name="T18" fmla="*/ 19 w 32"/>
                    <a:gd name="T19" fmla="*/ 34 h 43"/>
                    <a:gd name="T20" fmla="*/ 12 w 32"/>
                    <a:gd name="T21" fmla="*/ 30 h 43"/>
                    <a:gd name="T22" fmla="*/ 16 w 32"/>
                    <a:gd name="T23" fmla="*/ 30 h 43"/>
                    <a:gd name="T24" fmla="*/ 23 w 32"/>
                    <a:gd name="T25" fmla="*/ 33 h 43"/>
                    <a:gd name="T26" fmla="*/ 23 w 32"/>
                    <a:gd name="T27" fmla="*/ 26 h 43"/>
                    <a:gd name="T28" fmla="*/ 15 w 32"/>
                    <a:gd name="T29" fmla="*/ 22 h 43"/>
                    <a:gd name="T30" fmla="*/ 19 w 32"/>
                    <a:gd name="T31" fmla="*/ 20 h 43"/>
                    <a:gd name="T32" fmla="*/ 28 w 32"/>
                    <a:gd name="T33" fmla="*/ 23 h 43"/>
                    <a:gd name="T34" fmla="*/ 23 w 32"/>
                    <a:gd name="T35" fmla="*/ 15 h 43"/>
                    <a:gd name="T36" fmla="*/ 12 w 32"/>
                    <a:gd name="T37" fmla="*/ 7 h 43"/>
                    <a:gd name="T38" fmla="*/ 16 w 32"/>
                    <a:gd name="T39" fmla="*/ 7 h 43"/>
                    <a:gd name="T40" fmla="*/ 28 w 32"/>
                    <a:gd name="T41" fmla="*/ 16 h 43"/>
                    <a:gd name="T42" fmla="*/ 32 w 32"/>
                    <a:gd name="T43" fmla="*/ 13 h 43"/>
                    <a:gd name="T44" fmla="*/ 24 w 32"/>
                    <a:gd name="T45" fmla="*/ 8 h 43"/>
                    <a:gd name="T46" fmla="*/ 23 w 32"/>
                    <a:gd name="T47" fmla="*/ 7 h 43"/>
                    <a:gd name="T48" fmla="*/ 11 w 32"/>
                    <a:gd name="T4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" h="43">
                      <a:moveTo>
                        <a:pt x="11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3"/>
                        <a:pt x="1" y="7"/>
                        <a:pt x="0" y="10"/>
                      </a:cubicBezTo>
                      <a:cubicBezTo>
                        <a:pt x="0" y="20"/>
                        <a:pt x="0" y="28"/>
                        <a:pt x="2" y="36"/>
                      </a:cubicBezTo>
                      <a:cubicBezTo>
                        <a:pt x="13" y="43"/>
                        <a:pt x="13" y="43"/>
                        <a:pt x="13" y="43"/>
                      </a:cubicBezTo>
                      <a:cubicBezTo>
                        <a:pt x="14" y="42"/>
                        <a:pt x="14" y="41"/>
                        <a:pt x="14" y="40"/>
                      </a:cubicBezTo>
                      <a:cubicBezTo>
                        <a:pt x="12" y="39"/>
                        <a:pt x="9" y="37"/>
                        <a:pt x="4" y="34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19" y="37"/>
                        <a:pt x="19" y="36"/>
                        <a:pt x="19" y="34"/>
                      </a:cubicBezTo>
                      <a:cubicBezTo>
                        <a:pt x="17" y="33"/>
                        <a:pt x="14" y="32"/>
                        <a:pt x="12" y="30"/>
                      </a:cubicBezTo>
                      <a:cubicBezTo>
                        <a:pt x="16" y="30"/>
                        <a:pt x="16" y="30"/>
                        <a:pt x="16" y="30"/>
                      </a:cubicBezTo>
                      <a:cubicBezTo>
                        <a:pt x="23" y="33"/>
                        <a:pt x="23" y="33"/>
                        <a:pt x="23" y="33"/>
                      </a:cubicBezTo>
                      <a:cubicBezTo>
                        <a:pt x="25" y="31"/>
                        <a:pt x="25" y="29"/>
                        <a:pt x="23" y="26"/>
                      </a:cubicBezTo>
                      <a:cubicBezTo>
                        <a:pt x="21" y="26"/>
                        <a:pt x="19" y="25"/>
                        <a:pt x="15" y="22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28" y="23"/>
                        <a:pt x="28" y="23"/>
                        <a:pt x="28" y="23"/>
                      </a:cubicBezTo>
                      <a:cubicBezTo>
                        <a:pt x="29" y="20"/>
                        <a:pt x="27" y="18"/>
                        <a:pt x="23" y="15"/>
                      </a:cubicBezTo>
                      <a:cubicBezTo>
                        <a:pt x="20" y="14"/>
                        <a:pt x="16" y="11"/>
                        <a:pt x="12" y="7"/>
                      </a:cubicBez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28" y="16"/>
                        <a:pt x="28" y="16"/>
                        <a:pt x="28" y="16"/>
                      </a:cubicBezTo>
                      <a:cubicBezTo>
                        <a:pt x="30" y="16"/>
                        <a:pt x="31" y="15"/>
                        <a:pt x="32" y="13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3" y="7"/>
                        <a:pt x="23" y="7"/>
                        <a:pt x="23" y="7"/>
                      </a:cubicBezTo>
                      <a:cubicBezTo>
                        <a:pt x="11" y="0"/>
                        <a:pt x="11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DCA5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4" name="Freeform 57"/>
                <p:cNvSpPr/>
                <p:nvPr/>
              </p:nvSpPr>
              <p:spPr bwMode="auto">
                <a:xfrm>
                  <a:off x="2046" y="2342"/>
                  <a:ext cx="12" cy="17"/>
                </a:xfrm>
                <a:custGeom>
                  <a:avLst/>
                  <a:gdLst>
                    <a:gd name="T0" fmla="*/ 0 w 5"/>
                    <a:gd name="T1" fmla="*/ 6 h 7"/>
                    <a:gd name="T2" fmla="*/ 1 w 5"/>
                    <a:gd name="T3" fmla="*/ 7 h 7"/>
                    <a:gd name="T4" fmla="*/ 5 w 5"/>
                    <a:gd name="T5" fmla="*/ 1 h 7"/>
                    <a:gd name="T6" fmla="*/ 3 w 5"/>
                    <a:gd name="T7" fmla="*/ 0 h 7"/>
                    <a:gd name="T8" fmla="*/ 0 w 5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7">
                      <a:moveTo>
                        <a:pt x="0" y="6"/>
                      </a:move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  <a:cubicBezTo>
                        <a:pt x="0" y="6"/>
                        <a:pt x="0" y="6"/>
                        <a:pt x="0" y="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5" name="Freeform 58"/>
                <p:cNvSpPr/>
                <p:nvPr/>
              </p:nvSpPr>
              <p:spPr bwMode="auto">
                <a:xfrm>
                  <a:off x="2020" y="2357"/>
                  <a:ext cx="38" cy="21"/>
                </a:xfrm>
                <a:custGeom>
                  <a:avLst/>
                  <a:gdLst>
                    <a:gd name="T0" fmla="*/ 4 w 16"/>
                    <a:gd name="T1" fmla="*/ 0 h 9"/>
                    <a:gd name="T2" fmla="*/ 0 w 16"/>
                    <a:gd name="T3" fmla="*/ 0 h 9"/>
                    <a:gd name="T4" fmla="*/ 11 w 16"/>
                    <a:gd name="T5" fmla="*/ 8 h 9"/>
                    <a:gd name="T6" fmla="*/ 16 w 16"/>
                    <a:gd name="T7" fmla="*/ 9 h 9"/>
                    <a:gd name="T8" fmla="*/ 4 w 16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9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4"/>
                        <a:pt x="8" y="7"/>
                        <a:pt x="11" y="8"/>
                      </a:cubicBezTo>
                      <a:cubicBezTo>
                        <a:pt x="13" y="9"/>
                        <a:pt x="14" y="9"/>
                        <a:pt x="16" y="9"/>
                      </a:cubicBezTo>
                      <a:cubicBezTo>
                        <a:pt x="4" y="0"/>
                        <a:pt x="4" y="0"/>
                        <a:pt x="4" y="0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6" name="Freeform 59"/>
                <p:cNvSpPr/>
                <p:nvPr/>
              </p:nvSpPr>
              <p:spPr bwMode="auto">
                <a:xfrm>
                  <a:off x="2020" y="2411"/>
                  <a:ext cx="26" cy="10"/>
                </a:xfrm>
                <a:custGeom>
                  <a:avLst/>
                  <a:gdLst>
                    <a:gd name="T0" fmla="*/ 4 w 11"/>
                    <a:gd name="T1" fmla="*/ 0 h 4"/>
                    <a:gd name="T2" fmla="*/ 0 w 11"/>
                    <a:gd name="T3" fmla="*/ 0 h 4"/>
                    <a:gd name="T4" fmla="*/ 7 w 11"/>
                    <a:gd name="T5" fmla="*/ 4 h 4"/>
                    <a:gd name="T6" fmla="*/ 11 w 11"/>
                    <a:gd name="T7" fmla="*/ 3 h 4"/>
                    <a:gd name="T8" fmla="*/ 4 w 1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2"/>
                        <a:pt x="5" y="3"/>
                        <a:pt x="7" y="4"/>
                      </a:cubicBezTo>
                      <a:cubicBezTo>
                        <a:pt x="9" y="4"/>
                        <a:pt x="10" y="4"/>
                        <a:pt x="11" y="3"/>
                      </a:cubicBezTo>
                      <a:cubicBezTo>
                        <a:pt x="4" y="0"/>
                        <a:pt x="4" y="0"/>
                        <a:pt x="4" y="0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7" name="Freeform 60"/>
                <p:cNvSpPr/>
                <p:nvPr/>
              </p:nvSpPr>
              <p:spPr bwMode="auto">
                <a:xfrm>
                  <a:off x="2027" y="2387"/>
                  <a:ext cx="31" cy="17"/>
                </a:xfrm>
                <a:custGeom>
                  <a:avLst/>
                  <a:gdLst>
                    <a:gd name="T0" fmla="*/ 8 w 13"/>
                    <a:gd name="T1" fmla="*/ 6 h 7"/>
                    <a:gd name="T2" fmla="*/ 11 w 13"/>
                    <a:gd name="T3" fmla="*/ 6 h 7"/>
                    <a:gd name="T4" fmla="*/ 13 w 13"/>
                    <a:gd name="T5" fmla="*/ 3 h 7"/>
                    <a:gd name="T6" fmla="*/ 4 w 13"/>
                    <a:gd name="T7" fmla="*/ 0 h 7"/>
                    <a:gd name="T8" fmla="*/ 0 w 13"/>
                    <a:gd name="T9" fmla="*/ 2 h 7"/>
                    <a:gd name="T10" fmla="*/ 8 w 13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7">
                      <a:moveTo>
                        <a:pt x="8" y="6"/>
                      </a:moveTo>
                      <a:cubicBezTo>
                        <a:pt x="10" y="7"/>
                        <a:pt x="11" y="6"/>
                        <a:pt x="11" y="6"/>
                      </a:cubicBezTo>
                      <a:cubicBezTo>
                        <a:pt x="12" y="5"/>
                        <a:pt x="13" y="4"/>
                        <a:pt x="13" y="3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4" y="5"/>
                        <a:pt x="6" y="6"/>
                        <a:pt x="8" y="6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8" name="Freeform 61"/>
                <p:cNvSpPr/>
                <p:nvPr/>
              </p:nvSpPr>
              <p:spPr bwMode="auto">
                <a:xfrm>
                  <a:off x="1986" y="2364"/>
                  <a:ext cx="36" cy="80"/>
                </a:xfrm>
                <a:custGeom>
                  <a:avLst/>
                  <a:gdLst>
                    <a:gd name="T0" fmla="*/ 0 w 15"/>
                    <a:gd name="T1" fmla="*/ 29 h 34"/>
                    <a:gd name="T2" fmla="*/ 8 w 15"/>
                    <a:gd name="T3" fmla="*/ 33 h 34"/>
                    <a:gd name="T4" fmla="*/ 10 w 15"/>
                    <a:gd name="T5" fmla="*/ 34 h 34"/>
                    <a:gd name="T6" fmla="*/ 15 w 15"/>
                    <a:gd name="T7" fmla="*/ 33 h 34"/>
                    <a:gd name="T8" fmla="*/ 4 w 15"/>
                    <a:gd name="T9" fmla="*/ 26 h 34"/>
                    <a:gd name="T10" fmla="*/ 2 w 15"/>
                    <a:gd name="T11" fmla="*/ 0 h 34"/>
                    <a:gd name="T12" fmla="*/ 0 w 15"/>
                    <a:gd name="T13" fmla="*/ 2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34">
                      <a:moveTo>
                        <a:pt x="0" y="29"/>
                      </a:moveTo>
                      <a:cubicBezTo>
                        <a:pt x="3" y="31"/>
                        <a:pt x="6" y="32"/>
                        <a:pt x="8" y="33"/>
                      </a:cubicBezTo>
                      <a:cubicBezTo>
                        <a:pt x="8" y="33"/>
                        <a:pt x="9" y="33"/>
                        <a:pt x="10" y="34"/>
                      </a:cubicBezTo>
                      <a:cubicBezTo>
                        <a:pt x="12" y="34"/>
                        <a:pt x="14" y="34"/>
                        <a:pt x="15" y="33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2" y="18"/>
                        <a:pt x="2" y="10"/>
                        <a:pt x="2" y="0"/>
                      </a:cubicBezTo>
                      <a:cubicBezTo>
                        <a:pt x="0" y="10"/>
                        <a:pt x="0" y="19"/>
                        <a:pt x="0" y="29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9" name="Freeform 62"/>
                <p:cNvSpPr/>
                <p:nvPr/>
              </p:nvSpPr>
              <p:spPr bwMode="auto">
                <a:xfrm>
                  <a:off x="1986" y="2442"/>
                  <a:ext cx="24" cy="31"/>
                </a:xfrm>
                <a:custGeom>
                  <a:avLst/>
                  <a:gdLst>
                    <a:gd name="T0" fmla="*/ 8 w 10"/>
                    <a:gd name="T1" fmla="*/ 0 h 13"/>
                    <a:gd name="T2" fmla="*/ 0 w 10"/>
                    <a:gd name="T3" fmla="*/ 13 h 13"/>
                    <a:gd name="T4" fmla="*/ 4 w 10"/>
                    <a:gd name="T5" fmla="*/ 13 h 13"/>
                    <a:gd name="T6" fmla="*/ 10 w 10"/>
                    <a:gd name="T7" fmla="*/ 1 h 13"/>
                    <a:gd name="T8" fmla="*/ 8 w 10"/>
                    <a:gd name="T9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8" y="0"/>
                      </a:move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9" y="0"/>
                        <a:pt x="8" y="0"/>
                        <a:pt x="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0" name="Freeform 63"/>
                <p:cNvSpPr/>
                <p:nvPr/>
              </p:nvSpPr>
              <p:spPr bwMode="auto">
                <a:xfrm>
                  <a:off x="2000" y="2421"/>
                  <a:ext cx="36" cy="16"/>
                </a:xfrm>
                <a:custGeom>
                  <a:avLst/>
                  <a:gdLst>
                    <a:gd name="T0" fmla="*/ 15 w 15"/>
                    <a:gd name="T1" fmla="*/ 4 h 7"/>
                    <a:gd name="T2" fmla="*/ 8 w 15"/>
                    <a:gd name="T3" fmla="*/ 0 h 7"/>
                    <a:gd name="T4" fmla="*/ 0 w 15"/>
                    <a:gd name="T5" fmla="*/ 0 h 7"/>
                    <a:gd name="T6" fmla="*/ 10 w 15"/>
                    <a:gd name="T7" fmla="*/ 6 h 7"/>
                    <a:gd name="T8" fmla="*/ 15 w 1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7">
                      <a:moveTo>
                        <a:pt x="15" y="4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3"/>
                        <a:pt x="8" y="5"/>
                        <a:pt x="10" y="6"/>
                      </a:cubicBezTo>
                      <a:cubicBezTo>
                        <a:pt x="13" y="7"/>
                        <a:pt x="14" y="6"/>
                        <a:pt x="15" y="4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1" name="Freeform 64"/>
                <p:cNvSpPr>
                  <a:spLocks noEditPoints="1"/>
                </p:cNvSpPr>
                <p:nvPr/>
              </p:nvSpPr>
              <p:spPr bwMode="auto">
                <a:xfrm>
                  <a:off x="1585" y="2546"/>
                  <a:ext cx="578" cy="849"/>
                </a:xfrm>
                <a:custGeom>
                  <a:avLst/>
                  <a:gdLst>
                    <a:gd name="T0" fmla="*/ 208 w 242"/>
                    <a:gd name="T1" fmla="*/ 102 h 358"/>
                    <a:gd name="T2" fmla="*/ 242 w 242"/>
                    <a:gd name="T3" fmla="*/ 22 h 358"/>
                    <a:gd name="T4" fmla="*/ 212 w 242"/>
                    <a:gd name="T5" fmla="*/ 22 h 358"/>
                    <a:gd name="T6" fmla="*/ 189 w 242"/>
                    <a:gd name="T7" fmla="*/ 0 h 358"/>
                    <a:gd name="T8" fmla="*/ 167 w 242"/>
                    <a:gd name="T9" fmla="*/ 22 h 358"/>
                    <a:gd name="T10" fmla="*/ 98 w 242"/>
                    <a:gd name="T11" fmla="*/ 15 h 358"/>
                    <a:gd name="T12" fmla="*/ 78 w 242"/>
                    <a:gd name="T13" fmla="*/ 120 h 358"/>
                    <a:gd name="T14" fmla="*/ 78 w 242"/>
                    <a:gd name="T15" fmla="*/ 122 h 358"/>
                    <a:gd name="T16" fmla="*/ 68 w 242"/>
                    <a:gd name="T17" fmla="*/ 148 h 358"/>
                    <a:gd name="T18" fmla="*/ 58 w 242"/>
                    <a:gd name="T19" fmla="*/ 169 h 358"/>
                    <a:gd name="T20" fmla="*/ 30 w 242"/>
                    <a:gd name="T21" fmla="*/ 246 h 358"/>
                    <a:gd name="T22" fmla="*/ 0 w 242"/>
                    <a:gd name="T23" fmla="*/ 345 h 358"/>
                    <a:gd name="T24" fmla="*/ 35 w 242"/>
                    <a:gd name="T25" fmla="*/ 339 h 358"/>
                    <a:gd name="T26" fmla="*/ 130 w 242"/>
                    <a:gd name="T27" fmla="*/ 79 h 358"/>
                    <a:gd name="T28" fmla="*/ 174 w 242"/>
                    <a:gd name="T29" fmla="*/ 34 h 358"/>
                    <a:gd name="T30" fmla="*/ 168 w 242"/>
                    <a:gd name="T31" fmla="*/ 45 h 358"/>
                    <a:gd name="T32" fmla="*/ 168 w 242"/>
                    <a:gd name="T33" fmla="*/ 120 h 358"/>
                    <a:gd name="T34" fmla="*/ 164 w 242"/>
                    <a:gd name="T35" fmla="*/ 151 h 358"/>
                    <a:gd name="T36" fmla="*/ 159 w 242"/>
                    <a:gd name="T37" fmla="*/ 213 h 358"/>
                    <a:gd name="T38" fmla="*/ 139 w 242"/>
                    <a:gd name="T39" fmla="*/ 350 h 358"/>
                    <a:gd name="T40" fmla="*/ 141 w 242"/>
                    <a:gd name="T41" fmla="*/ 358 h 358"/>
                    <a:gd name="T42" fmla="*/ 176 w 242"/>
                    <a:gd name="T43" fmla="*/ 332 h 358"/>
                    <a:gd name="T44" fmla="*/ 190 w 242"/>
                    <a:gd name="T45" fmla="*/ 242 h 358"/>
                    <a:gd name="T46" fmla="*/ 200 w 242"/>
                    <a:gd name="T47" fmla="*/ 152 h 358"/>
                    <a:gd name="T48" fmla="*/ 208 w 242"/>
                    <a:gd name="T49" fmla="*/ 102 h 358"/>
                    <a:gd name="T50" fmla="*/ 171 w 242"/>
                    <a:gd name="T51" fmla="*/ 46 h 358"/>
                    <a:gd name="T52" fmla="*/ 176 w 242"/>
                    <a:gd name="T53" fmla="*/ 35 h 358"/>
                    <a:gd name="T54" fmla="*/ 176 w 242"/>
                    <a:gd name="T55" fmla="*/ 33 h 358"/>
                    <a:gd name="T56" fmla="*/ 176 w 242"/>
                    <a:gd name="T57" fmla="*/ 35 h 358"/>
                    <a:gd name="T58" fmla="*/ 176 w 242"/>
                    <a:gd name="T59" fmla="*/ 35 h 358"/>
                    <a:gd name="T60" fmla="*/ 175 w 242"/>
                    <a:gd name="T61" fmla="*/ 49 h 358"/>
                    <a:gd name="T62" fmla="*/ 177 w 242"/>
                    <a:gd name="T63" fmla="*/ 84 h 358"/>
                    <a:gd name="T64" fmla="*/ 175 w 242"/>
                    <a:gd name="T65" fmla="*/ 120 h 358"/>
                    <a:gd name="T66" fmla="*/ 171 w 242"/>
                    <a:gd name="T67" fmla="*/ 145 h 358"/>
                    <a:gd name="T68" fmla="*/ 163 w 242"/>
                    <a:gd name="T69" fmla="*/ 220 h 358"/>
                    <a:gd name="T70" fmla="*/ 150 w 242"/>
                    <a:gd name="T71" fmla="*/ 293 h 358"/>
                    <a:gd name="T72" fmla="*/ 147 w 242"/>
                    <a:gd name="T73" fmla="*/ 351 h 358"/>
                    <a:gd name="T74" fmla="*/ 142 w 242"/>
                    <a:gd name="T75" fmla="*/ 354 h 358"/>
                    <a:gd name="T76" fmla="*/ 141 w 242"/>
                    <a:gd name="T77" fmla="*/ 349 h 358"/>
                    <a:gd name="T78" fmla="*/ 161 w 242"/>
                    <a:gd name="T79" fmla="*/ 214 h 358"/>
                    <a:gd name="T80" fmla="*/ 161 w 242"/>
                    <a:gd name="T81" fmla="*/ 214 h 358"/>
                    <a:gd name="T82" fmla="*/ 167 w 242"/>
                    <a:gd name="T83" fmla="*/ 152 h 358"/>
                    <a:gd name="T84" fmla="*/ 170 w 242"/>
                    <a:gd name="T85" fmla="*/ 120 h 358"/>
                    <a:gd name="T86" fmla="*/ 171 w 242"/>
                    <a:gd name="T87" fmla="*/ 46 h 358"/>
                    <a:gd name="T88" fmla="*/ 104 w 242"/>
                    <a:gd name="T89" fmla="*/ 19 h 358"/>
                    <a:gd name="T90" fmla="*/ 90 w 242"/>
                    <a:gd name="T91" fmla="*/ 87 h 358"/>
                    <a:gd name="T92" fmla="*/ 83 w 242"/>
                    <a:gd name="T93" fmla="*/ 126 h 358"/>
                    <a:gd name="T94" fmla="*/ 74 w 242"/>
                    <a:gd name="T95" fmla="*/ 150 h 358"/>
                    <a:gd name="T96" fmla="*/ 63 w 242"/>
                    <a:gd name="T97" fmla="*/ 171 h 358"/>
                    <a:gd name="T98" fmla="*/ 38 w 242"/>
                    <a:gd name="T99" fmla="*/ 245 h 358"/>
                    <a:gd name="T100" fmla="*/ 9 w 242"/>
                    <a:gd name="T101" fmla="*/ 341 h 358"/>
                    <a:gd name="T102" fmla="*/ 3 w 242"/>
                    <a:gd name="T103" fmla="*/ 342 h 358"/>
                    <a:gd name="T104" fmla="*/ 32 w 242"/>
                    <a:gd name="T105" fmla="*/ 247 h 358"/>
                    <a:gd name="T106" fmla="*/ 60 w 242"/>
                    <a:gd name="T107" fmla="*/ 170 h 358"/>
                    <a:gd name="T108" fmla="*/ 61 w 242"/>
                    <a:gd name="T109" fmla="*/ 170 h 358"/>
                    <a:gd name="T110" fmla="*/ 70 w 242"/>
                    <a:gd name="T111" fmla="*/ 150 h 358"/>
                    <a:gd name="T112" fmla="*/ 70 w 242"/>
                    <a:gd name="T113" fmla="*/ 149 h 358"/>
                    <a:gd name="T114" fmla="*/ 71 w 242"/>
                    <a:gd name="T115" fmla="*/ 148 h 358"/>
                    <a:gd name="T116" fmla="*/ 79 w 242"/>
                    <a:gd name="T117" fmla="*/ 124 h 358"/>
                    <a:gd name="T118" fmla="*/ 80 w 242"/>
                    <a:gd name="T119" fmla="*/ 123 h 358"/>
                    <a:gd name="T120" fmla="*/ 80 w 242"/>
                    <a:gd name="T121" fmla="*/ 120 h 358"/>
                    <a:gd name="T122" fmla="*/ 100 w 242"/>
                    <a:gd name="T123" fmla="*/ 18 h 358"/>
                    <a:gd name="T124" fmla="*/ 104 w 242"/>
                    <a:gd name="T125" fmla="*/ 19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42" h="358">
                      <a:moveTo>
                        <a:pt x="208" y="102"/>
                      </a:moveTo>
                      <a:cubicBezTo>
                        <a:pt x="242" y="22"/>
                        <a:pt x="242" y="22"/>
                        <a:pt x="242" y="22"/>
                      </a:cubicBezTo>
                      <a:cubicBezTo>
                        <a:pt x="212" y="22"/>
                        <a:pt x="212" y="22"/>
                        <a:pt x="212" y="22"/>
                      </a:cubicBezTo>
                      <a:cubicBezTo>
                        <a:pt x="196" y="24"/>
                        <a:pt x="189" y="17"/>
                        <a:pt x="189" y="0"/>
                      </a:cubicBezTo>
                      <a:cubicBezTo>
                        <a:pt x="188" y="13"/>
                        <a:pt x="181" y="21"/>
                        <a:pt x="167" y="22"/>
                      </a:cubicBezTo>
                      <a:cubicBezTo>
                        <a:pt x="142" y="25"/>
                        <a:pt x="119" y="22"/>
                        <a:pt x="98" y="15"/>
                      </a:cubicBezTo>
                      <a:cubicBezTo>
                        <a:pt x="89" y="48"/>
                        <a:pt x="82" y="84"/>
                        <a:pt x="78" y="120"/>
                      </a:cubicBezTo>
                      <a:cubicBezTo>
                        <a:pt x="78" y="121"/>
                        <a:pt x="78" y="122"/>
                        <a:pt x="78" y="122"/>
                      </a:cubicBezTo>
                      <a:cubicBezTo>
                        <a:pt x="72" y="128"/>
                        <a:pt x="69" y="137"/>
                        <a:pt x="68" y="148"/>
                      </a:cubicBezTo>
                      <a:cubicBezTo>
                        <a:pt x="63" y="152"/>
                        <a:pt x="59" y="159"/>
                        <a:pt x="58" y="169"/>
                      </a:cubicBezTo>
                      <a:cubicBezTo>
                        <a:pt x="30" y="246"/>
                        <a:pt x="30" y="246"/>
                        <a:pt x="30" y="246"/>
                      </a:cubicBezTo>
                      <a:cubicBezTo>
                        <a:pt x="0" y="345"/>
                        <a:pt x="0" y="345"/>
                        <a:pt x="0" y="345"/>
                      </a:cubicBezTo>
                      <a:cubicBezTo>
                        <a:pt x="35" y="339"/>
                        <a:pt x="35" y="339"/>
                        <a:pt x="35" y="339"/>
                      </a:cubicBezTo>
                      <a:cubicBezTo>
                        <a:pt x="130" y="79"/>
                        <a:pt x="130" y="79"/>
                        <a:pt x="130" y="79"/>
                      </a:cubicBezTo>
                      <a:cubicBezTo>
                        <a:pt x="174" y="34"/>
                        <a:pt x="174" y="34"/>
                        <a:pt x="174" y="34"/>
                      </a:cubicBezTo>
                      <a:cubicBezTo>
                        <a:pt x="168" y="45"/>
                        <a:pt x="168" y="45"/>
                        <a:pt x="168" y="45"/>
                      </a:cubicBezTo>
                      <a:cubicBezTo>
                        <a:pt x="170" y="69"/>
                        <a:pt x="170" y="94"/>
                        <a:pt x="168" y="120"/>
                      </a:cubicBezTo>
                      <a:cubicBezTo>
                        <a:pt x="167" y="130"/>
                        <a:pt x="166" y="141"/>
                        <a:pt x="164" y="151"/>
                      </a:cubicBezTo>
                      <a:cubicBezTo>
                        <a:pt x="159" y="213"/>
                        <a:pt x="159" y="213"/>
                        <a:pt x="159" y="213"/>
                      </a:cubicBezTo>
                      <a:cubicBezTo>
                        <a:pt x="148" y="256"/>
                        <a:pt x="141" y="302"/>
                        <a:pt x="139" y="350"/>
                      </a:cubicBezTo>
                      <a:cubicBezTo>
                        <a:pt x="141" y="358"/>
                        <a:pt x="141" y="358"/>
                        <a:pt x="141" y="358"/>
                      </a:cubicBezTo>
                      <a:cubicBezTo>
                        <a:pt x="176" y="332"/>
                        <a:pt x="176" y="332"/>
                        <a:pt x="176" y="332"/>
                      </a:cubicBezTo>
                      <a:cubicBezTo>
                        <a:pt x="190" y="242"/>
                        <a:pt x="190" y="242"/>
                        <a:pt x="190" y="242"/>
                      </a:cubicBezTo>
                      <a:cubicBezTo>
                        <a:pt x="200" y="152"/>
                        <a:pt x="200" y="152"/>
                        <a:pt x="200" y="152"/>
                      </a:cubicBezTo>
                      <a:cubicBezTo>
                        <a:pt x="208" y="102"/>
                        <a:pt x="208" y="102"/>
                        <a:pt x="208" y="102"/>
                      </a:cubicBezTo>
                      <a:close/>
                      <a:moveTo>
                        <a:pt x="171" y="46"/>
                      </a:moveTo>
                      <a:cubicBezTo>
                        <a:pt x="176" y="35"/>
                        <a:pt x="176" y="35"/>
                        <a:pt x="176" y="35"/>
                      </a:cubicBezTo>
                      <a:cubicBezTo>
                        <a:pt x="176" y="33"/>
                        <a:pt x="176" y="33"/>
                        <a:pt x="176" y="33"/>
                      </a:cubicBezTo>
                      <a:cubicBezTo>
                        <a:pt x="176" y="34"/>
                        <a:pt x="176" y="34"/>
                        <a:pt x="176" y="35"/>
                      </a:cubicBezTo>
                      <a:cubicBezTo>
                        <a:pt x="176" y="35"/>
                        <a:pt x="176" y="35"/>
                        <a:pt x="176" y="35"/>
                      </a:cubicBezTo>
                      <a:cubicBezTo>
                        <a:pt x="175" y="49"/>
                        <a:pt x="175" y="49"/>
                        <a:pt x="175" y="49"/>
                      </a:cubicBezTo>
                      <a:cubicBezTo>
                        <a:pt x="177" y="84"/>
                        <a:pt x="177" y="84"/>
                        <a:pt x="177" y="84"/>
                      </a:cubicBezTo>
                      <a:cubicBezTo>
                        <a:pt x="177" y="96"/>
                        <a:pt x="176" y="108"/>
                        <a:pt x="175" y="120"/>
                      </a:cubicBezTo>
                      <a:cubicBezTo>
                        <a:pt x="174" y="129"/>
                        <a:pt x="172" y="137"/>
                        <a:pt x="171" y="145"/>
                      </a:cubicBezTo>
                      <a:cubicBezTo>
                        <a:pt x="163" y="220"/>
                        <a:pt x="163" y="220"/>
                        <a:pt x="163" y="220"/>
                      </a:cubicBezTo>
                      <a:cubicBezTo>
                        <a:pt x="150" y="293"/>
                        <a:pt x="150" y="293"/>
                        <a:pt x="150" y="293"/>
                      </a:cubicBezTo>
                      <a:cubicBezTo>
                        <a:pt x="147" y="351"/>
                        <a:pt x="147" y="351"/>
                        <a:pt x="147" y="351"/>
                      </a:cubicBezTo>
                      <a:cubicBezTo>
                        <a:pt x="142" y="354"/>
                        <a:pt x="142" y="354"/>
                        <a:pt x="142" y="354"/>
                      </a:cubicBezTo>
                      <a:cubicBezTo>
                        <a:pt x="141" y="349"/>
                        <a:pt x="141" y="349"/>
                        <a:pt x="141" y="349"/>
                      </a:cubicBezTo>
                      <a:cubicBezTo>
                        <a:pt x="143" y="302"/>
                        <a:pt x="150" y="257"/>
                        <a:pt x="161" y="214"/>
                      </a:cubicBezTo>
                      <a:cubicBezTo>
                        <a:pt x="161" y="214"/>
                        <a:pt x="161" y="214"/>
                        <a:pt x="161" y="214"/>
                      </a:cubicBezTo>
                      <a:cubicBezTo>
                        <a:pt x="167" y="152"/>
                        <a:pt x="167" y="152"/>
                        <a:pt x="167" y="152"/>
                      </a:cubicBezTo>
                      <a:cubicBezTo>
                        <a:pt x="168" y="141"/>
                        <a:pt x="169" y="131"/>
                        <a:pt x="170" y="120"/>
                      </a:cubicBezTo>
                      <a:cubicBezTo>
                        <a:pt x="172" y="94"/>
                        <a:pt x="173" y="70"/>
                        <a:pt x="171" y="46"/>
                      </a:cubicBezTo>
                      <a:close/>
                      <a:moveTo>
                        <a:pt x="104" y="19"/>
                      </a:moveTo>
                      <a:cubicBezTo>
                        <a:pt x="97" y="42"/>
                        <a:pt x="92" y="64"/>
                        <a:pt x="90" y="87"/>
                      </a:cubicBezTo>
                      <a:cubicBezTo>
                        <a:pt x="83" y="126"/>
                        <a:pt x="83" y="126"/>
                        <a:pt x="83" y="126"/>
                      </a:cubicBezTo>
                      <a:cubicBezTo>
                        <a:pt x="78" y="133"/>
                        <a:pt x="75" y="141"/>
                        <a:pt x="74" y="150"/>
                      </a:cubicBezTo>
                      <a:cubicBezTo>
                        <a:pt x="69" y="157"/>
                        <a:pt x="65" y="164"/>
                        <a:pt x="63" y="171"/>
                      </a:cubicBezTo>
                      <a:cubicBezTo>
                        <a:pt x="38" y="245"/>
                        <a:pt x="38" y="245"/>
                        <a:pt x="38" y="245"/>
                      </a:cubicBezTo>
                      <a:cubicBezTo>
                        <a:pt x="9" y="341"/>
                        <a:pt x="9" y="341"/>
                        <a:pt x="9" y="341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32" y="247"/>
                        <a:pt x="32" y="247"/>
                        <a:pt x="32" y="247"/>
                      </a:cubicBezTo>
                      <a:cubicBezTo>
                        <a:pt x="60" y="170"/>
                        <a:pt x="60" y="170"/>
                        <a:pt x="60" y="170"/>
                      </a:cubicBezTo>
                      <a:cubicBezTo>
                        <a:pt x="61" y="170"/>
                        <a:pt x="61" y="170"/>
                        <a:pt x="61" y="170"/>
                      </a:cubicBezTo>
                      <a:cubicBezTo>
                        <a:pt x="62" y="160"/>
                        <a:pt x="65" y="153"/>
                        <a:pt x="70" y="150"/>
                      </a:cubicBezTo>
                      <a:cubicBezTo>
                        <a:pt x="70" y="150"/>
                        <a:pt x="70" y="149"/>
                        <a:pt x="70" y="149"/>
                      </a:cubicBezTo>
                      <a:cubicBezTo>
                        <a:pt x="71" y="149"/>
                        <a:pt x="71" y="148"/>
                        <a:pt x="71" y="148"/>
                      </a:cubicBezTo>
                      <a:cubicBezTo>
                        <a:pt x="71" y="138"/>
                        <a:pt x="74" y="130"/>
                        <a:pt x="79" y="124"/>
                      </a:cubicBezTo>
                      <a:cubicBezTo>
                        <a:pt x="80" y="124"/>
                        <a:pt x="80" y="123"/>
                        <a:pt x="80" y="123"/>
                      </a:cubicBezTo>
                      <a:cubicBezTo>
                        <a:pt x="80" y="122"/>
                        <a:pt x="80" y="121"/>
                        <a:pt x="80" y="120"/>
                      </a:cubicBezTo>
                      <a:cubicBezTo>
                        <a:pt x="84" y="85"/>
                        <a:pt x="91" y="51"/>
                        <a:pt x="100" y="18"/>
                      </a:cubicBezTo>
                      <a:cubicBezTo>
                        <a:pt x="101" y="18"/>
                        <a:pt x="102" y="19"/>
                        <a:pt x="104" y="19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2" name="Freeform 65"/>
                <p:cNvSpPr/>
                <p:nvPr/>
              </p:nvSpPr>
              <p:spPr bwMode="auto">
                <a:xfrm>
                  <a:off x="1922" y="2629"/>
                  <a:ext cx="86" cy="757"/>
                </a:xfrm>
                <a:custGeom>
                  <a:avLst/>
                  <a:gdLst>
                    <a:gd name="T0" fmla="*/ 35 w 36"/>
                    <a:gd name="T1" fmla="*/ 0 h 319"/>
                    <a:gd name="T2" fmla="*/ 30 w 36"/>
                    <a:gd name="T3" fmla="*/ 11 h 319"/>
                    <a:gd name="T4" fmla="*/ 29 w 36"/>
                    <a:gd name="T5" fmla="*/ 85 h 319"/>
                    <a:gd name="T6" fmla="*/ 26 w 36"/>
                    <a:gd name="T7" fmla="*/ 117 h 319"/>
                    <a:gd name="T8" fmla="*/ 20 w 36"/>
                    <a:gd name="T9" fmla="*/ 179 h 319"/>
                    <a:gd name="T10" fmla="*/ 20 w 36"/>
                    <a:gd name="T11" fmla="*/ 179 h 319"/>
                    <a:gd name="T12" fmla="*/ 0 w 36"/>
                    <a:gd name="T13" fmla="*/ 314 h 319"/>
                    <a:gd name="T14" fmla="*/ 1 w 36"/>
                    <a:gd name="T15" fmla="*/ 319 h 319"/>
                    <a:gd name="T16" fmla="*/ 6 w 36"/>
                    <a:gd name="T17" fmla="*/ 316 h 319"/>
                    <a:gd name="T18" fmla="*/ 9 w 36"/>
                    <a:gd name="T19" fmla="*/ 258 h 319"/>
                    <a:gd name="T20" fmla="*/ 22 w 36"/>
                    <a:gd name="T21" fmla="*/ 185 h 319"/>
                    <a:gd name="T22" fmla="*/ 30 w 36"/>
                    <a:gd name="T23" fmla="*/ 110 h 319"/>
                    <a:gd name="T24" fmla="*/ 34 w 36"/>
                    <a:gd name="T25" fmla="*/ 85 h 319"/>
                    <a:gd name="T26" fmla="*/ 36 w 36"/>
                    <a:gd name="T27" fmla="*/ 49 h 319"/>
                    <a:gd name="T28" fmla="*/ 34 w 36"/>
                    <a:gd name="T29" fmla="*/ 14 h 319"/>
                    <a:gd name="T30" fmla="*/ 35 w 36"/>
                    <a:gd name="T31" fmla="*/ 0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6" h="319">
                      <a:moveTo>
                        <a:pt x="35" y="0"/>
                      </a:moveTo>
                      <a:cubicBezTo>
                        <a:pt x="30" y="11"/>
                        <a:pt x="30" y="11"/>
                        <a:pt x="30" y="11"/>
                      </a:cubicBezTo>
                      <a:cubicBezTo>
                        <a:pt x="32" y="35"/>
                        <a:pt x="31" y="59"/>
                        <a:pt x="29" y="85"/>
                      </a:cubicBezTo>
                      <a:cubicBezTo>
                        <a:pt x="28" y="96"/>
                        <a:pt x="27" y="106"/>
                        <a:pt x="26" y="117"/>
                      </a:cubicBezTo>
                      <a:cubicBezTo>
                        <a:pt x="20" y="179"/>
                        <a:pt x="20" y="179"/>
                        <a:pt x="20" y="179"/>
                      </a:cubicBezTo>
                      <a:cubicBezTo>
                        <a:pt x="20" y="179"/>
                        <a:pt x="20" y="179"/>
                        <a:pt x="20" y="179"/>
                      </a:cubicBezTo>
                      <a:cubicBezTo>
                        <a:pt x="9" y="222"/>
                        <a:pt x="2" y="267"/>
                        <a:pt x="0" y="314"/>
                      </a:cubicBezTo>
                      <a:cubicBezTo>
                        <a:pt x="1" y="319"/>
                        <a:pt x="1" y="319"/>
                        <a:pt x="1" y="319"/>
                      </a:cubicBezTo>
                      <a:cubicBezTo>
                        <a:pt x="6" y="316"/>
                        <a:pt x="6" y="316"/>
                        <a:pt x="6" y="316"/>
                      </a:cubicBezTo>
                      <a:cubicBezTo>
                        <a:pt x="9" y="258"/>
                        <a:pt x="9" y="258"/>
                        <a:pt x="9" y="258"/>
                      </a:cubicBezTo>
                      <a:cubicBezTo>
                        <a:pt x="22" y="185"/>
                        <a:pt x="22" y="185"/>
                        <a:pt x="22" y="185"/>
                      </a:cubicBezTo>
                      <a:cubicBezTo>
                        <a:pt x="30" y="110"/>
                        <a:pt x="30" y="110"/>
                        <a:pt x="30" y="110"/>
                      </a:cubicBezTo>
                      <a:cubicBezTo>
                        <a:pt x="31" y="102"/>
                        <a:pt x="33" y="94"/>
                        <a:pt x="34" y="85"/>
                      </a:cubicBezTo>
                      <a:cubicBezTo>
                        <a:pt x="35" y="73"/>
                        <a:pt x="36" y="61"/>
                        <a:pt x="36" y="49"/>
                      </a:cubicBez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5" y="0"/>
                        <a:pt x="35" y="0"/>
                        <a:pt x="35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" name="Freeform 66"/>
                <p:cNvSpPr/>
                <p:nvPr/>
              </p:nvSpPr>
              <p:spPr bwMode="auto">
                <a:xfrm>
                  <a:off x="1592" y="2589"/>
                  <a:ext cx="241" cy="768"/>
                </a:xfrm>
                <a:custGeom>
                  <a:avLst/>
                  <a:gdLst>
                    <a:gd name="T0" fmla="*/ 87 w 101"/>
                    <a:gd name="T1" fmla="*/ 69 h 324"/>
                    <a:gd name="T2" fmla="*/ 101 w 101"/>
                    <a:gd name="T3" fmla="*/ 1 h 324"/>
                    <a:gd name="T4" fmla="*/ 97 w 101"/>
                    <a:gd name="T5" fmla="*/ 0 h 324"/>
                    <a:gd name="T6" fmla="*/ 77 w 101"/>
                    <a:gd name="T7" fmla="*/ 102 h 324"/>
                    <a:gd name="T8" fmla="*/ 77 w 101"/>
                    <a:gd name="T9" fmla="*/ 105 h 324"/>
                    <a:gd name="T10" fmla="*/ 76 w 101"/>
                    <a:gd name="T11" fmla="*/ 106 h 324"/>
                    <a:gd name="T12" fmla="*/ 68 w 101"/>
                    <a:gd name="T13" fmla="*/ 130 h 324"/>
                    <a:gd name="T14" fmla="*/ 67 w 101"/>
                    <a:gd name="T15" fmla="*/ 131 h 324"/>
                    <a:gd name="T16" fmla="*/ 67 w 101"/>
                    <a:gd name="T17" fmla="*/ 132 h 324"/>
                    <a:gd name="T18" fmla="*/ 58 w 101"/>
                    <a:gd name="T19" fmla="*/ 152 h 324"/>
                    <a:gd name="T20" fmla="*/ 57 w 101"/>
                    <a:gd name="T21" fmla="*/ 152 h 324"/>
                    <a:gd name="T22" fmla="*/ 29 w 101"/>
                    <a:gd name="T23" fmla="*/ 229 h 324"/>
                    <a:gd name="T24" fmla="*/ 0 w 101"/>
                    <a:gd name="T25" fmla="*/ 324 h 324"/>
                    <a:gd name="T26" fmla="*/ 6 w 101"/>
                    <a:gd name="T27" fmla="*/ 323 h 324"/>
                    <a:gd name="T28" fmla="*/ 35 w 101"/>
                    <a:gd name="T29" fmla="*/ 227 h 324"/>
                    <a:gd name="T30" fmla="*/ 60 w 101"/>
                    <a:gd name="T31" fmla="*/ 153 h 324"/>
                    <a:gd name="T32" fmla="*/ 71 w 101"/>
                    <a:gd name="T33" fmla="*/ 132 h 324"/>
                    <a:gd name="T34" fmla="*/ 80 w 101"/>
                    <a:gd name="T35" fmla="*/ 108 h 324"/>
                    <a:gd name="T36" fmla="*/ 87 w 101"/>
                    <a:gd name="T37" fmla="*/ 69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1" h="324">
                      <a:moveTo>
                        <a:pt x="87" y="69"/>
                      </a:moveTo>
                      <a:cubicBezTo>
                        <a:pt x="89" y="46"/>
                        <a:pt x="94" y="24"/>
                        <a:pt x="101" y="1"/>
                      </a:cubicBezTo>
                      <a:cubicBezTo>
                        <a:pt x="99" y="1"/>
                        <a:pt x="98" y="0"/>
                        <a:pt x="97" y="0"/>
                      </a:cubicBezTo>
                      <a:cubicBezTo>
                        <a:pt x="88" y="33"/>
                        <a:pt x="81" y="67"/>
                        <a:pt x="77" y="102"/>
                      </a:cubicBezTo>
                      <a:cubicBezTo>
                        <a:pt x="77" y="103"/>
                        <a:pt x="77" y="104"/>
                        <a:pt x="77" y="105"/>
                      </a:cubicBezTo>
                      <a:cubicBezTo>
                        <a:pt x="77" y="105"/>
                        <a:pt x="77" y="106"/>
                        <a:pt x="76" y="106"/>
                      </a:cubicBezTo>
                      <a:cubicBezTo>
                        <a:pt x="71" y="112"/>
                        <a:pt x="68" y="120"/>
                        <a:pt x="68" y="130"/>
                      </a:cubicBezTo>
                      <a:cubicBezTo>
                        <a:pt x="68" y="130"/>
                        <a:pt x="68" y="131"/>
                        <a:pt x="67" y="131"/>
                      </a:cubicBezTo>
                      <a:cubicBezTo>
                        <a:pt x="67" y="131"/>
                        <a:pt x="67" y="132"/>
                        <a:pt x="67" y="132"/>
                      </a:cubicBezTo>
                      <a:cubicBezTo>
                        <a:pt x="62" y="135"/>
                        <a:pt x="59" y="142"/>
                        <a:pt x="58" y="152"/>
                      </a:cubicBezTo>
                      <a:cubicBezTo>
                        <a:pt x="58" y="152"/>
                        <a:pt x="58" y="152"/>
                        <a:pt x="57" y="152"/>
                      </a:cubicBezTo>
                      <a:cubicBezTo>
                        <a:pt x="29" y="229"/>
                        <a:pt x="29" y="229"/>
                        <a:pt x="29" y="229"/>
                      </a:cubicBezTo>
                      <a:cubicBezTo>
                        <a:pt x="0" y="324"/>
                        <a:pt x="0" y="324"/>
                        <a:pt x="0" y="324"/>
                      </a:cubicBezTo>
                      <a:cubicBezTo>
                        <a:pt x="6" y="323"/>
                        <a:pt x="6" y="323"/>
                        <a:pt x="6" y="323"/>
                      </a:cubicBezTo>
                      <a:cubicBezTo>
                        <a:pt x="35" y="227"/>
                        <a:pt x="35" y="227"/>
                        <a:pt x="35" y="227"/>
                      </a:cubicBezTo>
                      <a:cubicBezTo>
                        <a:pt x="60" y="153"/>
                        <a:pt x="60" y="153"/>
                        <a:pt x="60" y="153"/>
                      </a:cubicBezTo>
                      <a:cubicBezTo>
                        <a:pt x="62" y="146"/>
                        <a:pt x="66" y="139"/>
                        <a:pt x="71" y="132"/>
                      </a:cubicBezTo>
                      <a:cubicBezTo>
                        <a:pt x="72" y="123"/>
                        <a:pt x="75" y="115"/>
                        <a:pt x="80" y="108"/>
                      </a:cubicBezTo>
                      <a:cubicBezTo>
                        <a:pt x="87" y="69"/>
                        <a:pt x="87" y="69"/>
                        <a:pt x="87" y="69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" name="Freeform 67"/>
                <p:cNvSpPr/>
                <p:nvPr/>
              </p:nvSpPr>
              <p:spPr bwMode="auto">
                <a:xfrm>
                  <a:off x="1585" y="2627"/>
                  <a:ext cx="415" cy="802"/>
                </a:xfrm>
                <a:custGeom>
                  <a:avLst/>
                  <a:gdLst>
                    <a:gd name="T0" fmla="*/ 168 w 174"/>
                    <a:gd name="T1" fmla="*/ 11 h 338"/>
                    <a:gd name="T2" fmla="*/ 174 w 174"/>
                    <a:gd name="T3" fmla="*/ 0 h 338"/>
                    <a:gd name="T4" fmla="*/ 130 w 174"/>
                    <a:gd name="T5" fmla="*/ 45 h 338"/>
                    <a:gd name="T6" fmla="*/ 35 w 174"/>
                    <a:gd name="T7" fmla="*/ 305 h 338"/>
                    <a:gd name="T8" fmla="*/ 0 w 174"/>
                    <a:gd name="T9" fmla="*/ 311 h 338"/>
                    <a:gd name="T10" fmla="*/ 8 w 174"/>
                    <a:gd name="T11" fmla="*/ 314 h 338"/>
                    <a:gd name="T12" fmla="*/ 8 w 174"/>
                    <a:gd name="T13" fmla="*/ 320 h 338"/>
                    <a:gd name="T14" fmla="*/ 3 w 174"/>
                    <a:gd name="T15" fmla="*/ 334 h 338"/>
                    <a:gd name="T16" fmla="*/ 37 w 174"/>
                    <a:gd name="T17" fmla="*/ 334 h 338"/>
                    <a:gd name="T18" fmla="*/ 39 w 174"/>
                    <a:gd name="T19" fmla="*/ 323 h 338"/>
                    <a:gd name="T20" fmla="*/ 61 w 174"/>
                    <a:gd name="T21" fmla="*/ 329 h 338"/>
                    <a:gd name="T22" fmla="*/ 61 w 174"/>
                    <a:gd name="T23" fmla="*/ 322 h 338"/>
                    <a:gd name="T24" fmla="*/ 100 w 174"/>
                    <a:gd name="T25" fmla="*/ 190 h 338"/>
                    <a:gd name="T26" fmla="*/ 102 w 174"/>
                    <a:gd name="T27" fmla="*/ 180 h 338"/>
                    <a:gd name="T28" fmla="*/ 108 w 174"/>
                    <a:gd name="T29" fmla="*/ 159 h 338"/>
                    <a:gd name="T30" fmla="*/ 131 w 174"/>
                    <a:gd name="T31" fmla="*/ 93 h 338"/>
                    <a:gd name="T32" fmla="*/ 168 w 174"/>
                    <a:gd name="T33" fmla="*/ 11 h 3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4" h="338">
                      <a:moveTo>
                        <a:pt x="168" y="11"/>
                      </a:move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130" y="45"/>
                        <a:pt x="130" y="45"/>
                        <a:pt x="130" y="45"/>
                      </a:cubicBezTo>
                      <a:cubicBezTo>
                        <a:pt x="35" y="305"/>
                        <a:pt x="35" y="305"/>
                        <a:pt x="35" y="305"/>
                      </a:cubicBezTo>
                      <a:cubicBezTo>
                        <a:pt x="0" y="311"/>
                        <a:pt x="0" y="311"/>
                        <a:pt x="0" y="311"/>
                      </a:cubicBezTo>
                      <a:cubicBezTo>
                        <a:pt x="8" y="314"/>
                        <a:pt x="8" y="314"/>
                        <a:pt x="8" y="314"/>
                      </a:cubicBezTo>
                      <a:cubicBezTo>
                        <a:pt x="8" y="320"/>
                        <a:pt x="8" y="320"/>
                        <a:pt x="8" y="320"/>
                      </a:cubicBezTo>
                      <a:cubicBezTo>
                        <a:pt x="3" y="325"/>
                        <a:pt x="2" y="330"/>
                        <a:pt x="3" y="334"/>
                      </a:cubicBezTo>
                      <a:cubicBezTo>
                        <a:pt x="15" y="338"/>
                        <a:pt x="26" y="338"/>
                        <a:pt x="37" y="334"/>
                      </a:cubicBezTo>
                      <a:cubicBezTo>
                        <a:pt x="39" y="323"/>
                        <a:pt x="39" y="323"/>
                        <a:pt x="39" y="323"/>
                      </a:cubicBezTo>
                      <a:cubicBezTo>
                        <a:pt x="61" y="329"/>
                        <a:pt x="61" y="329"/>
                        <a:pt x="61" y="329"/>
                      </a:cubicBezTo>
                      <a:cubicBezTo>
                        <a:pt x="61" y="322"/>
                        <a:pt x="61" y="322"/>
                        <a:pt x="61" y="322"/>
                      </a:cubicBezTo>
                      <a:cubicBezTo>
                        <a:pt x="100" y="190"/>
                        <a:pt x="100" y="190"/>
                        <a:pt x="100" y="190"/>
                      </a:cubicBezTo>
                      <a:cubicBezTo>
                        <a:pt x="101" y="187"/>
                        <a:pt x="101" y="183"/>
                        <a:pt x="102" y="180"/>
                      </a:cubicBezTo>
                      <a:cubicBezTo>
                        <a:pt x="104" y="173"/>
                        <a:pt x="106" y="166"/>
                        <a:pt x="108" y="159"/>
                      </a:cubicBezTo>
                      <a:cubicBezTo>
                        <a:pt x="114" y="135"/>
                        <a:pt x="122" y="113"/>
                        <a:pt x="131" y="93"/>
                      </a:cubicBezTo>
                      <a:cubicBezTo>
                        <a:pt x="168" y="11"/>
                        <a:pt x="168" y="11"/>
                        <a:pt x="168" y="1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1" name="文本框 119"/>
              <p:cNvSpPr txBox="1"/>
              <p:nvPr/>
            </p:nvSpPr>
            <p:spPr>
              <a:xfrm>
                <a:off x="3770909" y="1842045"/>
                <a:ext cx="1053806" cy="376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24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  <a:ea typeface="宋体" panose="02010600030101010101" pitchFamily="2" charset="-122"/>
                  </a:rPr>
                  <a:t>目录</a:t>
                </a:r>
                <a:endParaRPr lang="zh-CN" altLang="en-US" sz="2400" dirty="0">
                  <a:solidFill>
                    <a:prstClr val="black">
                      <a:lumMod val="95000"/>
                      <a:lumOff val="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5888823" y="3038907"/>
              <a:ext cx="256032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400" b="1" dirty="0">
                  <a:solidFill>
                    <a:schemeClr val="bg1"/>
                  </a:solidFill>
                </a:rPr>
                <a:t>常见开发模式</a:t>
              </a:r>
              <a:endParaRPr lang="zh-CN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5580058" y="3892585"/>
              <a:ext cx="337121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</a:rPr>
                <a:t>敏捷开发探讨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5115426" y="4816395"/>
              <a:ext cx="256032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绩效探讨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4694233" y="5769645"/>
              <a:ext cx="344614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研发团队日常管理探讨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3796387" y="3534037"/>
            <a:ext cx="558532" cy="499354"/>
            <a:chOff x="4165322" y="2448187"/>
            <a:chExt cx="558532" cy="499354"/>
          </a:xfrm>
        </p:grpSpPr>
        <p:sp>
          <p:nvSpPr>
            <p:cNvPr id="128" name="七角星 127"/>
            <p:cNvSpPr/>
            <p:nvPr/>
          </p:nvSpPr>
          <p:spPr>
            <a:xfrm>
              <a:off x="4165322" y="2448187"/>
              <a:ext cx="558532" cy="499354"/>
            </a:xfrm>
            <a:prstGeom prst="star7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4370886" y="2615699"/>
              <a:ext cx="163886" cy="16388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 bwMode="auto">
          <a:xfrm>
            <a:off x="-1588" y="676275"/>
            <a:ext cx="2733676" cy="583565"/>
            <a:chOff x="-1588" y="676275"/>
            <a:chExt cx="2733676" cy="583565"/>
          </a:xfrm>
        </p:grpSpPr>
        <p:sp>
          <p:nvSpPr>
            <p:cNvPr id="5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Box 61"/>
            <p:cNvSpPr>
              <a:spLocks noChangeArrowheads="1"/>
            </p:cNvSpPr>
            <p:nvPr/>
          </p:nvSpPr>
          <p:spPr bwMode="auto">
            <a:xfrm>
              <a:off x="436563" y="676275"/>
              <a:ext cx="2295525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zh-CN"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敏捷开发</a:t>
              </a:r>
              <a:endParaRPr lang="zh-CN" altLang="zh-CN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5152390" y="1594485"/>
            <a:ext cx="3070225" cy="655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敏捷开发实践</a:t>
            </a:r>
            <a:endParaRPr lang="zh-CN" altLang="en-US"/>
          </a:p>
        </p:txBody>
      </p:sp>
      <p:sp>
        <p:nvSpPr>
          <p:cNvPr id="3" name="左弧形箭头 2"/>
          <p:cNvSpPr/>
          <p:nvPr/>
        </p:nvSpPr>
        <p:spPr>
          <a:xfrm>
            <a:off x="5471160" y="2414905"/>
            <a:ext cx="260985" cy="7239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左弧形箭头 41"/>
          <p:cNvSpPr/>
          <p:nvPr/>
        </p:nvSpPr>
        <p:spPr>
          <a:xfrm flipH="1">
            <a:off x="7316470" y="2414905"/>
            <a:ext cx="346075" cy="7239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4130675" y="3321685"/>
            <a:ext cx="2568575" cy="7448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XP</a:t>
            </a:r>
            <a:endParaRPr lang="en-US" altLang="zh-CN"/>
          </a:p>
          <a:p>
            <a:pPr algn="ctr"/>
            <a:r>
              <a:rPr lang="zh-CN" altLang="en-US"/>
              <a:t>极限编程</a:t>
            </a:r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7084695" y="3321685"/>
            <a:ext cx="2461895" cy="6375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SCRUM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 bwMode="auto">
          <a:xfrm>
            <a:off x="-1905" y="676275"/>
            <a:ext cx="6327775" cy="583565"/>
            <a:chOff x="-1588" y="676275"/>
            <a:chExt cx="3475838" cy="583565"/>
          </a:xfrm>
        </p:grpSpPr>
        <p:sp>
          <p:nvSpPr>
            <p:cNvPr id="5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Box 61"/>
            <p:cNvSpPr>
              <a:spLocks noChangeArrowheads="1"/>
            </p:cNvSpPr>
            <p:nvPr/>
          </p:nvSpPr>
          <p:spPr bwMode="auto">
            <a:xfrm>
              <a:off x="431330" y="676275"/>
              <a:ext cx="3042920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 wrap="squar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极限编程</a:t>
              </a:r>
              <a:r>
                <a:rPr lang="en-US" altLang="zh-CN"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-</a:t>
              </a:r>
              <a:r>
                <a:rPr lang="zh-CN" altLang="en-US"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实践原则</a:t>
              </a:r>
              <a:endPara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84325" y="1739900"/>
            <a:ext cx="3298190" cy="868680"/>
            <a:chOff x="2495" y="2740"/>
            <a:chExt cx="5194" cy="1368"/>
          </a:xfrm>
        </p:grpSpPr>
        <p:grpSp>
          <p:nvGrpSpPr>
            <p:cNvPr id="10" name="组合 9"/>
            <p:cNvGrpSpPr/>
            <p:nvPr/>
          </p:nvGrpSpPr>
          <p:grpSpPr>
            <a:xfrm>
              <a:off x="2495" y="2740"/>
              <a:ext cx="3643" cy="530"/>
              <a:chOff x="2495" y="2740"/>
              <a:chExt cx="3643" cy="53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/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文本框 8"/>
              <p:cNvSpPr txBox="1"/>
              <p:nvPr/>
            </p:nvSpPr>
            <p:spPr>
              <a:xfrm>
                <a:off x="3021" y="2740"/>
                <a:ext cx="311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zh-CN" sz="1600"/>
                  <a:t>小版本</a:t>
                </a:r>
                <a:endParaRPr lang="zh-CN" altLang="zh-CN" sz="1600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2505" y="3286"/>
              <a:ext cx="518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维持</a:t>
              </a:r>
              <a:r>
                <a:rPr lang="en-US" altLang="zh-CN" sz="1400"/>
                <a:t>1</a:t>
              </a:r>
              <a:r>
                <a:rPr lang="zh-CN" altLang="en-US" sz="1400"/>
                <a:t>周左右的版本迭代，版本需要得到客户反馈</a:t>
              </a:r>
              <a:endParaRPr lang="zh-CN" altLang="en-US" sz="140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020560" y="1724025"/>
            <a:ext cx="4610100" cy="652780"/>
            <a:chOff x="11056" y="2715"/>
            <a:chExt cx="7260" cy="1028"/>
          </a:xfrm>
        </p:grpSpPr>
        <p:grpSp>
          <p:nvGrpSpPr>
            <p:cNvPr id="16" name="组合 15"/>
            <p:cNvGrpSpPr/>
            <p:nvPr/>
          </p:nvGrpSpPr>
          <p:grpSpPr>
            <a:xfrm rot="0">
              <a:off x="11056" y="2715"/>
              <a:ext cx="3643" cy="531"/>
              <a:chOff x="2495" y="2740"/>
              <a:chExt cx="3643" cy="531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 b="1" dirty="0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/>
              <p:cNvSpPr txBox="1"/>
              <p:nvPr/>
            </p:nvSpPr>
            <p:spPr>
              <a:xfrm>
                <a:off x="3021" y="2740"/>
                <a:ext cx="311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zh-CN" sz="1600"/>
                  <a:t>简单设计</a:t>
                </a:r>
                <a:endParaRPr lang="zh-CN" altLang="zh-CN" sz="1600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11066" y="3261"/>
              <a:ext cx="725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只满足眼前，后期如有变化通过重构迭代</a:t>
              </a:r>
              <a:endParaRPr lang="zh-CN" altLang="en-US" sz="140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561465" y="2797175"/>
            <a:ext cx="4610100" cy="653415"/>
            <a:chOff x="11056" y="2715"/>
            <a:chExt cx="7260" cy="1029"/>
          </a:xfrm>
        </p:grpSpPr>
        <p:grpSp>
          <p:nvGrpSpPr>
            <p:cNvPr id="29" name="组合 28"/>
            <p:cNvGrpSpPr/>
            <p:nvPr/>
          </p:nvGrpSpPr>
          <p:grpSpPr>
            <a:xfrm rot="0">
              <a:off x="11056" y="2715"/>
              <a:ext cx="3643" cy="531"/>
              <a:chOff x="2495" y="2740"/>
              <a:chExt cx="3643" cy="531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1"/>
              <p:cNvSpPr txBox="1"/>
              <p:nvPr/>
            </p:nvSpPr>
            <p:spPr>
              <a:xfrm>
                <a:off x="3021" y="2740"/>
                <a:ext cx="311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zh-CN" sz="1600" b="1">
                    <a:solidFill>
                      <a:srgbClr val="FF0000"/>
                    </a:solidFill>
                  </a:rPr>
                  <a:t>测试驱动</a:t>
                </a:r>
                <a:endParaRPr lang="zh-CN" altLang="zh-CN" sz="1600" b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11066" y="3261"/>
              <a:ext cx="725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b="1">
                  <a:solidFill>
                    <a:srgbClr val="FF0000"/>
                  </a:solidFill>
                </a:rPr>
                <a:t>开发前先开发测试：</a:t>
              </a:r>
              <a:endParaRPr lang="zh-CN" altLang="en-US" sz="1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966585" y="2682875"/>
            <a:ext cx="4610100" cy="653415"/>
            <a:chOff x="11056" y="2715"/>
            <a:chExt cx="7260" cy="1029"/>
          </a:xfrm>
        </p:grpSpPr>
        <p:grpSp>
          <p:nvGrpSpPr>
            <p:cNvPr id="35" name="组合 34"/>
            <p:cNvGrpSpPr/>
            <p:nvPr/>
          </p:nvGrpSpPr>
          <p:grpSpPr>
            <a:xfrm rot="0">
              <a:off x="11056" y="2715"/>
              <a:ext cx="3643" cy="531"/>
              <a:chOff x="2495" y="2740"/>
              <a:chExt cx="3643" cy="531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/>
              <p:cNvSpPr txBox="1"/>
              <p:nvPr/>
            </p:nvSpPr>
            <p:spPr>
              <a:xfrm>
                <a:off x="3021" y="2740"/>
                <a:ext cx="311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zh-CN" sz="1600" b="1">
                    <a:solidFill>
                      <a:srgbClr val="FF0000"/>
                    </a:solidFill>
                  </a:rPr>
                  <a:t>结对编程</a:t>
                </a:r>
                <a:endParaRPr lang="zh-CN" altLang="zh-CN" sz="1600" b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11066" y="3261"/>
              <a:ext cx="725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b="1">
                  <a:solidFill>
                    <a:srgbClr val="FF0000"/>
                  </a:solidFill>
                </a:rPr>
                <a:t>统一任务两个人共同完成，同用一台电脑</a:t>
              </a:r>
              <a:endParaRPr lang="zh-CN" altLang="en-US" sz="1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584325" y="3952875"/>
            <a:ext cx="4610100" cy="653415"/>
            <a:chOff x="11056" y="2715"/>
            <a:chExt cx="7260" cy="1029"/>
          </a:xfrm>
        </p:grpSpPr>
        <p:grpSp>
          <p:nvGrpSpPr>
            <p:cNvPr id="41" name="组合 40"/>
            <p:cNvGrpSpPr/>
            <p:nvPr/>
          </p:nvGrpSpPr>
          <p:grpSpPr>
            <a:xfrm rot="0">
              <a:off x="11056" y="2715"/>
              <a:ext cx="3643" cy="531"/>
              <a:chOff x="2495" y="2740"/>
              <a:chExt cx="3643" cy="531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 b="1" dirty="0"/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本框 43"/>
              <p:cNvSpPr txBox="1"/>
              <p:nvPr/>
            </p:nvSpPr>
            <p:spPr>
              <a:xfrm>
                <a:off x="3021" y="2740"/>
                <a:ext cx="311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zh-CN" sz="1600"/>
                  <a:t>代码共享</a:t>
                </a:r>
                <a:endParaRPr lang="zh-CN" altLang="zh-CN" sz="1600"/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11066" y="3261"/>
              <a:ext cx="725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成员对任何功能代码都能更改</a:t>
              </a:r>
              <a:endParaRPr lang="zh-CN" altLang="en-US" sz="140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074535" y="3813810"/>
            <a:ext cx="4610100" cy="653415"/>
            <a:chOff x="11056" y="2715"/>
            <a:chExt cx="7260" cy="1029"/>
          </a:xfrm>
        </p:grpSpPr>
        <p:grpSp>
          <p:nvGrpSpPr>
            <p:cNvPr id="48" name="组合 47"/>
            <p:cNvGrpSpPr/>
            <p:nvPr/>
          </p:nvGrpSpPr>
          <p:grpSpPr>
            <a:xfrm rot="0">
              <a:off x="11056" y="2715"/>
              <a:ext cx="3643" cy="531"/>
              <a:chOff x="2495" y="2740"/>
              <a:chExt cx="3643" cy="531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0" name="直接连接符 49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/>
              <p:cNvSpPr txBox="1"/>
              <p:nvPr/>
            </p:nvSpPr>
            <p:spPr>
              <a:xfrm>
                <a:off x="3021" y="2740"/>
                <a:ext cx="311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zh-CN" sz="1600" b="1">
                    <a:solidFill>
                      <a:srgbClr val="FF0000"/>
                    </a:solidFill>
                  </a:rPr>
                  <a:t>重构</a:t>
                </a:r>
                <a:endParaRPr lang="zh-CN" altLang="zh-CN" sz="1600" b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11066" y="3261"/>
              <a:ext cx="725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b="1">
                  <a:solidFill>
                    <a:srgbClr val="FF0000"/>
                  </a:solidFill>
                </a:rPr>
                <a:t>代码先简单，后复杂，不停的重构，力争完美</a:t>
              </a:r>
              <a:endParaRPr lang="zh-CN" altLang="en-US" sz="1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638300" y="5049520"/>
            <a:ext cx="4610100" cy="653415"/>
            <a:chOff x="11056" y="2715"/>
            <a:chExt cx="7260" cy="1029"/>
          </a:xfrm>
        </p:grpSpPr>
        <p:grpSp>
          <p:nvGrpSpPr>
            <p:cNvPr id="54" name="组合 53"/>
            <p:cNvGrpSpPr/>
            <p:nvPr/>
          </p:nvGrpSpPr>
          <p:grpSpPr>
            <a:xfrm rot="0">
              <a:off x="11056" y="2715"/>
              <a:ext cx="3643" cy="531"/>
              <a:chOff x="2495" y="2740"/>
              <a:chExt cx="3643" cy="531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 b="1" dirty="0"/>
              </a:p>
            </p:txBody>
          </p:sp>
          <p:cxnSp>
            <p:nvCxnSpPr>
              <p:cNvPr id="56" name="直接连接符 55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3021" y="2740"/>
                <a:ext cx="311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zh-CN" sz="1600"/>
                  <a:t>现场客户</a:t>
                </a:r>
                <a:endParaRPr lang="zh-CN" altLang="zh-CN" sz="1600"/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11066" y="3261"/>
              <a:ext cx="725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技术人员和客户直接接触，重视交流和反馈</a:t>
              </a:r>
              <a:endParaRPr lang="zh-CN" altLang="en-US" sz="140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943725" y="4925060"/>
            <a:ext cx="4610100" cy="868680"/>
            <a:chOff x="11056" y="2715"/>
            <a:chExt cx="7260" cy="1368"/>
          </a:xfrm>
        </p:grpSpPr>
        <p:grpSp>
          <p:nvGrpSpPr>
            <p:cNvPr id="60" name="组合 59"/>
            <p:cNvGrpSpPr/>
            <p:nvPr/>
          </p:nvGrpSpPr>
          <p:grpSpPr>
            <a:xfrm rot="0">
              <a:off x="11056" y="2715"/>
              <a:ext cx="3643" cy="531"/>
              <a:chOff x="2495" y="2740"/>
              <a:chExt cx="3643" cy="531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 b="1" dirty="0"/>
              </a:p>
            </p:txBody>
          </p:sp>
          <p:cxnSp>
            <p:nvCxnSpPr>
              <p:cNvPr id="62" name="直接连接符 61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文本框 62"/>
              <p:cNvSpPr txBox="1"/>
              <p:nvPr/>
            </p:nvSpPr>
            <p:spPr>
              <a:xfrm>
                <a:off x="3021" y="2740"/>
                <a:ext cx="311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zh-CN" sz="1600"/>
                  <a:t>编码标准</a:t>
                </a:r>
                <a:endParaRPr lang="zh-CN" altLang="zh-CN" sz="1600"/>
              </a:p>
            </p:txBody>
          </p:sp>
        </p:grpSp>
        <p:sp>
          <p:nvSpPr>
            <p:cNvPr id="64" name="文本框 63"/>
            <p:cNvSpPr txBox="1"/>
            <p:nvPr/>
          </p:nvSpPr>
          <p:spPr>
            <a:xfrm>
              <a:off x="11066" y="3261"/>
              <a:ext cx="725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技术人员必须遵循统一架构和规范标准，你必须能够明白其他程序员写的代码。</a:t>
              </a:r>
              <a:endParaRPr lang="zh-CN" altLang="en-US" sz="14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 bwMode="auto">
          <a:xfrm>
            <a:off x="-1588" y="676275"/>
            <a:ext cx="2733676" cy="584200"/>
            <a:chOff x="-1588" y="676275"/>
            <a:chExt cx="2733676" cy="584200"/>
          </a:xfrm>
        </p:grpSpPr>
        <p:sp>
          <p:nvSpPr>
            <p:cNvPr id="5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Box 61"/>
            <p:cNvSpPr>
              <a:spLocks noChangeArrowheads="1"/>
            </p:cNvSpPr>
            <p:nvPr/>
          </p:nvSpPr>
          <p:spPr bwMode="auto">
            <a:xfrm>
              <a:off x="436563" y="676275"/>
              <a:ext cx="2295525" cy="584200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目录</a:t>
              </a:r>
              <a:endParaRPr lang="zh-CN" altLang="zh-CN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878008" y="1122080"/>
            <a:ext cx="8104298" cy="5256584"/>
            <a:chOff x="1491928" y="1894240"/>
            <a:chExt cx="8104298" cy="5256584"/>
          </a:xfrm>
        </p:grpSpPr>
        <p:sp>
          <p:nvSpPr>
            <p:cNvPr id="8" name="文本框 7"/>
            <p:cNvSpPr txBox="1"/>
            <p:nvPr/>
          </p:nvSpPr>
          <p:spPr>
            <a:xfrm>
              <a:off x="4988560" y="2923401"/>
              <a:ext cx="2560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平台建设</a:t>
              </a:r>
              <a:endParaRPr lang="zh-CN" altLang="en-US" sz="2400" b="1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080000" y="4445615"/>
              <a:ext cx="2560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在线教学体会</a:t>
              </a:r>
              <a:endParaRPr lang="zh-CN" altLang="en-US" sz="2400" b="1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080000" y="3706614"/>
              <a:ext cx="2560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资源建设</a:t>
              </a:r>
              <a:endParaRPr lang="zh-CN" altLang="en-US" sz="2400" b="1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988560" y="5272315"/>
              <a:ext cx="2560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未来规划</a:t>
              </a:r>
              <a:endParaRPr lang="zh-CN" altLang="en-US" sz="2400" b="1" dirty="0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491928" y="1894240"/>
              <a:ext cx="8104298" cy="5256584"/>
              <a:chOff x="1090686" y="1422863"/>
              <a:chExt cx="6615874" cy="4291167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090686" y="5268581"/>
                <a:ext cx="2060164" cy="381469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>
                <a:softEdge rad="1397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301890" y="2450874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rgbClr val="F82731"/>
                  </a:gs>
                  <a:gs pos="100000">
                    <a:srgbClr val="B30F1D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635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平行四边形 14"/>
              <p:cNvSpPr/>
              <p:nvPr/>
            </p:nvSpPr>
            <p:spPr>
              <a:xfrm>
                <a:off x="2957915" y="3198586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rgbClr val="89DC00"/>
                  </a:gs>
                  <a:gs pos="100000">
                    <a:srgbClr val="639700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635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平行四边形 15"/>
              <p:cNvSpPr/>
              <p:nvPr/>
            </p:nvSpPr>
            <p:spPr>
              <a:xfrm>
                <a:off x="2613936" y="3946298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rgbClr val="00BDC3"/>
                  </a:gs>
                  <a:gs pos="100000">
                    <a:srgbClr val="007C90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635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平行四边形 16"/>
              <p:cNvSpPr/>
              <p:nvPr/>
            </p:nvSpPr>
            <p:spPr>
              <a:xfrm>
                <a:off x="2267578" y="4694010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rgbClr val="333333"/>
                  </a:gs>
                  <a:gs pos="100000">
                    <a:srgbClr val="000000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635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>
                <a:off x="3647174" y="1703162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635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>
                <a:off x="3284637" y="4374698"/>
                <a:ext cx="4421923" cy="747712"/>
              </a:xfrm>
              <a:prstGeom prst="parallelogram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333333"/>
                  </a:gs>
                  <a:gs pos="100000">
                    <a:srgbClr val="000000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50800" dir="5400000" sx="101000" sy="101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平行四边形 19"/>
              <p:cNvSpPr/>
              <p:nvPr/>
            </p:nvSpPr>
            <p:spPr>
              <a:xfrm>
                <a:off x="3630995" y="3626986"/>
                <a:ext cx="4075565" cy="747712"/>
              </a:xfrm>
              <a:prstGeom prst="parallelogram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00BDC3"/>
                  </a:gs>
                  <a:gs pos="100000">
                    <a:srgbClr val="007C90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50800" dir="5400000" sx="101000" sy="101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>
                <a:off x="3974974" y="2879274"/>
                <a:ext cx="3731586" cy="747712"/>
              </a:xfrm>
              <a:prstGeom prst="parallelogram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89DC00"/>
                  </a:gs>
                  <a:gs pos="100000">
                    <a:srgbClr val="639700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50800" dir="5400000" sx="101000" sy="101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平行四边形 21"/>
              <p:cNvSpPr/>
              <p:nvPr/>
            </p:nvSpPr>
            <p:spPr>
              <a:xfrm>
                <a:off x="4318949" y="2131562"/>
                <a:ext cx="3387611" cy="747712"/>
              </a:xfrm>
              <a:prstGeom prst="parallelogram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82731"/>
                  </a:gs>
                  <a:gs pos="100000">
                    <a:srgbClr val="B30F1D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50800" dir="5400000" sx="101000" sy="101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平行四边形 22"/>
              <p:cNvSpPr/>
              <p:nvPr/>
            </p:nvSpPr>
            <p:spPr>
              <a:xfrm>
                <a:off x="3304761" y="2450874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rgbClr val="F82731"/>
                  </a:gs>
                  <a:gs pos="100000">
                    <a:srgbClr val="B30F1D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38100" dir="6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2960786" y="3198586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rgbClr val="89DC00"/>
                  </a:gs>
                  <a:gs pos="100000">
                    <a:srgbClr val="639700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38100" dir="6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平行四边形 24"/>
              <p:cNvSpPr/>
              <p:nvPr/>
            </p:nvSpPr>
            <p:spPr>
              <a:xfrm>
                <a:off x="2616807" y="3946298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rgbClr val="00BDC3"/>
                  </a:gs>
                  <a:gs pos="100000">
                    <a:srgbClr val="007C90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38100" dir="6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平行四边形 25"/>
              <p:cNvSpPr/>
              <p:nvPr/>
            </p:nvSpPr>
            <p:spPr>
              <a:xfrm>
                <a:off x="2270449" y="4694010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rgbClr val="333333"/>
                  </a:gs>
                  <a:gs pos="100000">
                    <a:srgbClr val="000000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38100" dir="6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平行四边形 26"/>
              <p:cNvSpPr/>
              <p:nvPr/>
            </p:nvSpPr>
            <p:spPr>
              <a:xfrm>
                <a:off x="3650045" y="1703162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38100" dir="6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矩形 6"/>
              <p:cNvSpPr/>
              <p:nvPr/>
            </p:nvSpPr>
            <p:spPr>
              <a:xfrm rot="1500000">
                <a:off x="2754877" y="1422863"/>
                <a:ext cx="370832" cy="4291167"/>
              </a:xfrm>
              <a:custGeom>
                <a:avLst/>
                <a:gdLst>
                  <a:gd name="connsiteX0" fmla="*/ 0 w 368300"/>
                  <a:gd name="connsiteY0" fmla="*/ 0 h 3636960"/>
                  <a:gd name="connsiteX1" fmla="*/ 368300 w 368300"/>
                  <a:gd name="connsiteY1" fmla="*/ 0 h 3636960"/>
                  <a:gd name="connsiteX2" fmla="*/ 368300 w 368300"/>
                  <a:gd name="connsiteY2" fmla="*/ 3636960 h 3636960"/>
                  <a:gd name="connsiteX3" fmla="*/ 0 w 368300"/>
                  <a:gd name="connsiteY3" fmla="*/ 3636960 h 3636960"/>
                  <a:gd name="connsiteX4" fmla="*/ 0 w 368300"/>
                  <a:gd name="connsiteY4" fmla="*/ 0 h 3636960"/>
                  <a:gd name="connsiteX0-1" fmla="*/ 37300 w 368300"/>
                  <a:gd name="connsiteY0-2" fmla="*/ 350446 h 3636960"/>
                  <a:gd name="connsiteX1-3" fmla="*/ 368300 w 368300"/>
                  <a:gd name="connsiteY1-4" fmla="*/ 0 h 3636960"/>
                  <a:gd name="connsiteX2-5" fmla="*/ 368300 w 368300"/>
                  <a:gd name="connsiteY2-6" fmla="*/ 3636960 h 3636960"/>
                  <a:gd name="connsiteX3-7" fmla="*/ 0 w 368300"/>
                  <a:gd name="connsiteY3-8" fmla="*/ 3636960 h 3636960"/>
                  <a:gd name="connsiteX4-9" fmla="*/ 37300 w 368300"/>
                  <a:gd name="connsiteY4-10" fmla="*/ 350446 h 3636960"/>
                  <a:gd name="connsiteX0-11" fmla="*/ 37300 w 368300"/>
                  <a:gd name="connsiteY0-12" fmla="*/ 74250 h 3360764"/>
                  <a:gd name="connsiteX1-13" fmla="*/ 339447 w 368300"/>
                  <a:gd name="connsiteY1-14" fmla="*/ 0 h 3360764"/>
                  <a:gd name="connsiteX2-15" fmla="*/ 368300 w 368300"/>
                  <a:gd name="connsiteY2-16" fmla="*/ 3360764 h 3360764"/>
                  <a:gd name="connsiteX3-17" fmla="*/ 0 w 368300"/>
                  <a:gd name="connsiteY3-18" fmla="*/ 3360764 h 3360764"/>
                  <a:gd name="connsiteX4-19" fmla="*/ 37300 w 368300"/>
                  <a:gd name="connsiteY4-20" fmla="*/ 74250 h 3360764"/>
                  <a:gd name="connsiteX0-21" fmla="*/ 37300 w 368300"/>
                  <a:gd name="connsiteY0-22" fmla="*/ 69643 h 3356157"/>
                  <a:gd name="connsiteX1-23" fmla="*/ 352105 w 368300"/>
                  <a:gd name="connsiteY1-24" fmla="*/ 0 h 3356157"/>
                  <a:gd name="connsiteX2-25" fmla="*/ 368300 w 368300"/>
                  <a:gd name="connsiteY2-26" fmla="*/ 3356157 h 3356157"/>
                  <a:gd name="connsiteX3-27" fmla="*/ 0 w 368300"/>
                  <a:gd name="connsiteY3-28" fmla="*/ 3356157 h 3356157"/>
                  <a:gd name="connsiteX4-29" fmla="*/ 37300 w 368300"/>
                  <a:gd name="connsiteY4-30" fmla="*/ 69643 h 3356157"/>
                  <a:gd name="connsiteX0-31" fmla="*/ 32290 w 368300"/>
                  <a:gd name="connsiteY0-32" fmla="*/ 149051 h 3356157"/>
                  <a:gd name="connsiteX1-33" fmla="*/ 352105 w 368300"/>
                  <a:gd name="connsiteY1-34" fmla="*/ 0 h 3356157"/>
                  <a:gd name="connsiteX2-35" fmla="*/ 368300 w 368300"/>
                  <a:gd name="connsiteY2-36" fmla="*/ 3356157 h 3356157"/>
                  <a:gd name="connsiteX3-37" fmla="*/ 0 w 368300"/>
                  <a:gd name="connsiteY3-38" fmla="*/ 3356157 h 3356157"/>
                  <a:gd name="connsiteX4-39" fmla="*/ 32290 w 368300"/>
                  <a:gd name="connsiteY4-40" fmla="*/ 149051 h 3356157"/>
                  <a:gd name="connsiteX0-41" fmla="*/ 32290 w 368300"/>
                  <a:gd name="connsiteY0-42" fmla="*/ 144832 h 3351938"/>
                  <a:gd name="connsiteX1-43" fmla="*/ 350570 w 368300"/>
                  <a:gd name="connsiteY1-44" fmla="*/ 0 h 3351938"/>
                  <a:gd name="connsiteX2-45" fmla="*/ 368300 w 368300"/>
                  <a:gd name="connsiteY2-46" fmla="*/ 3351938 h 3351938"/>
                  <a:gd name="connsiteX3-47" fmla="*/ 0 w 368300"/>
                  <a:gd name="connsiteY3-48" fmla="*/ 3351938 h 3351938"/>
                  <a:gd name="connsiteX4-49" fmla="*/ 32290 w 368300"/>
                  <a:gd name="connsiteY4-50" fmla="*/ 144832 h 3351938"/>
                  <a:gd name="connsiteX0-51" fmla="*/ 32290 w 368300"/>
                  <a:gd name="connsiteY0-52" fmla="*/ 137542 h 3344648"/>
                  <a:gd name="connsiteX1-53" fmla="*/ 357473 w 368300"/>
                  <a:gd name="connsiteY1-54" fmla="*/ 0 h 3344648"/>
                  <a:gd name="connsiteX2-55" fmla="*/ 368300 w 368300"/>
                  <a:gd name="connsiteY2-56" fmla="*/ 3344648 h 3344648"/>
                  <a:gd name="connsiteX3-57" fmla="*/ 0 w 368300"/>
                  <a:gd name="connsiteY3-58" fmla="*/ 3344648 h 3344648"/>
                  <a:gd name="connsiteX4-59" fmla="*/ 32290 w 368300"/>
                  <a:gd name="connsiteY4-60" fmla="*/ 137542 h 3344648"/>
                  <a:gd name="connsiteX0-61" fmla="*/ 31709 w 368300"/>
                  <a:gd name="connsiteY0-62" fmla="*/ 158833 h 3344648"/>
                  <a:gd name="connsiteX1-63" fmla="*/ 357473 w 368300"/>
                  <a:gd name="connsiteY1-64" fmla="*/ 0 h 3344648"/>
                  <a:gd name="connsiteX2-65" fmla="*/ 368300 w 368300"/>
                  <a:gd name="connsiteY2-66" fmla="*/ 3344648 h 3344648"/>
                  <a:gd name="connsiteX3-67" fmla="*/ 0 w 368300"/>
                  <a:gd name="connsiteY3-68" fmla="*/ 3344648 h 3344648"/>
                  <a:gd name="connsiteX4-69" fmla="*/ 31709 w 368300"/>
                  <a:gd name="connsiteY4-70" fmla="*/ 158833 h 3344648"/>
                  <a:gd name="connsiteX0-71" fmla="*/ 29025 w 368300"/>
                  <a:gd name="connsiteY0-72" fmla="*/ 153078 h 3344648"/>
                  <a:gd name="connsiteX1-73" fmla="*/ 357473 w 368300"/>
                  <a:gd name="connsiteY1-74" fmla="*/ 0 h 3344648"/>
                  <a:gd name="connsiteX2-75" fmla="*/ 368300 w 368300"/>
                  <a:gd name="connsiteY2-76" fmla="*/ 3344648 h 3344648"/>
                  <a:gd name="connsiteX3-77" fmla="*/ 0 w 368300"/>
                  <a:gd name="connsiteY3-78" fmla="*/ 3344648 h 3344648"/>
                  <a:gd name="connsiteX4-79" fmla="*/ 29025 w 368300"/>
                  <a:gd name="connsiteY4-80" fmla="*/ 153078 h 3344648"/>
                  <a:gd name="connsiteX0-81" fmla="*/ 29265 w 368540"/>
                  <a:gd name="connsiteY0-82" fmla="*/ 153078 h 3511785"/>
                  <a:gd name="connsiteX1-83" fmla="*/ 357713 w 368540"/>
                  <a:gd name="connsiteY1-84" fmla="*/ 0 h 3511785"/>
                  <a:gd name="connsiteX2-85" fmla="*/ 368540 w 368540"/>
                  <a:gd name="connsiteY2-86" fmla="*/ 3344648 h 3511785"/>
                  <a:gd name="connsiteX3-87" fmla="*/ 0 w 368540"/>
                  <a:gd name="connsiteY3-88" fmla="*/ 3511785 h 3511785"/>
                  <a:gd name="connsiteX4-89" fmla="*/ 29265 w 368540"/>
                  <a:gd name="connsiteY4-90" fmla="*/ 153078 h 3511785"/>
                  <a:gd name="connsiteX0-91" fmla="*/ 29265 w 368540"/>
                  <a:gd name="connsiteY0-92" fmla="*/ 153078 h 3511785"/>
                  <a:gd name="connsiteX1-93" fmla="*/ 357713 w 368540"/>
                  <a:gd name="connsiteY1-94" fmla="*/ 0 h 3511785"/>
                  <a:gd name="connsiteX2-95" fmla="*/ 368540 w 368540"/>
                  <a:gd name="connsiteY2-96" fmla="*/ 3344648 h 3511785"/>
                  <a:gd name="connsiteX3-97" fmla="*/ 0 w 368540"/>
                  <a:gd name="connsiteY3-98" fmla="*/ 3511785 h 3511785"/>
                  <a:gd name="connsiteX4-99" fmla="*/ 29265 w 368540"/>
                  <a:gd name="connsiteY4-100" fmla="*/ 153078 h 3511785"/>
                  <a:gd name="connsiteX0-101" fmla="*/ 29265 w 368540"/>
                  <a:gd name="connsiteY0-102" fmla="*/ 138320 h 3497027"/>
                  <a:gd name="connsiteX1-103" fmla="*/ 358283 w 368540"/>
                  <a:gd name="connsiteY1-104" fmla="*/ 0 h 3497027"/>
                  <a:gd name="connsiteX2-105" fmla="*/ 368540 w 368540"/>
                  <a:gd name="connsiteY2-106" fmla="*/ 3329890 h 3497027"/>
                  <a:gd name="connsiteX3-107" fmla="*/ 0 w 368540"/>
                  <a:gd name="connsiteY3-108" fmla="*/ 3497027 h 3497027"/>
                  <a:gd name="connsiteX4-109" fmla="*/ 29265 w 368540"/>
                  <a:gd name="connsiteY4-110" fmla="*/ 138320 h 3497027"/>
                  <a:gd name="connsiteX0-111" fmla="*/ 23227 w 368540"/>
                  <a:gd name="connsiteY0-112" fmla="*/ 127779 h 3497027"/>
                  <a:gd name="connsiteX1-113" fmla="*/ 358283 w 368540"/>
                  <a:gd name="connsiteY1-114" fmla="*/ 0 h 3497027"/>
                  <a:gd name="connsiteX2-115" fmla="*/ 368540 w 368540"/>
                  <a:gd name="connsiteY2-116" fmla="*/ 3329890 h 3497027"/>
                  <a:gd name="connsiteX3-117" fmla="*/ 0 w 368540"/>
                  <a:gd name="connsiteY3-118" fmla="*/ 3497027 h 3497027"/>
                  <a:gd name="connsiteX4-119" fmla="*/ 23227 w 368540"/>
                  <a:gd name="connsiteY4-120" fmla="*/ 127779 h 3497027"/>
                  <a:gd name="connsiteX0-121" fmla="*/ 23227 w 368819"/>
                  <a:gd name="connsiteY0-122" fmla="*/ 127779 h 3497027"/>
                  <a:gd name="connsiteX1-123" fmla="*/ 358283 w 368819"/>
                  <a:gd name="connsiteY1-124" fmla="*/ 0 h 3497027"/>
                  <a:gd name="connsiteX2-125" fmla="*/ 368819 w 368819"/>
                  <a:gd name="connsiteY2-126" fmla="*/ 3353313 h 3497027"/>
                  <a:gd name="connsiteX3-127" fmla="*/ 0 w 368819"/>
                  <a:gd name="connsiteY3-128" fmla="*/ 3497027 h 3497027"/>
                  <a:gd name="connsiteX4-129" fmla="*/ 23227 w 368819"/>
                  <a:gd name="connsiteY4-130" fmla="*/ 127779 h 3497027"/>
                  <a:gd name="connsiteX0-131" fmla="*/ 25240 w 370832"/>
                  <a:gd name="connsiteY0-132" fmla="*/ 127779 h 3493512"/>
                  <a:gd name="connsiteX1-133" fmla="*/ 360296 w 370832"/>
                  <a:gd name="connsiteY1-134" fmla="*/ 0 h 3493512"/>
                  <a:gd name="connsiteX2-135" fmla="*/ 370832 w 370832"/>
                  <a:gd name="connsiteY2-136" fmla="*/ 3353313 h 3493512"/>
                  <a:gd name="connsiteX3-137" fmla="*/ 0 w 370832"/>
                  <a:gd name="connsiteY3-138" fmla="*/ 3493512 h 3493512"/>
                  <a:gd name="connsiteX4-139" fmla="*/ 25240 w 370832"/>
                  <a:gd name="connsiteY4-140" fmla="*/ 127779 h 349351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70832" h="3493512">
                    <a:moveTo>
                      <a:pt x="25240" y="127779"/>
                    </a:moveTo>
                    <a:lnTo>
                      <a:pt x="360296" y="0"/>
                    </a:lnTo>
                    <a:cubicBezTo>
                      <a:pt x="365694" y="1118719"/>
                      <a:pt x="365434" y="2234594"/>
                      <a:pt x="370832" y="3353313"/>
                    </a:cubicBezTo>
                    <a:lnTo>
                      <a:pt x="0" y="3493512"/>
                    </a:lnTo>
                    <a:lnTo>
                      <a:pt x="25240" y="127779"/>
                    </a:lnTo>
                    <a:close/>
                  </a:path>
                </a:pathLst>
              </a:custGeom>
              <a:gradFill>
                <a:gsLst>
                  <a:gs pos="52300">
                    <a:sysClr val="window" lastClr="FFFFFF">
                      <a:alpha val="50000"/>
                    </a:sysClr>
                  </a:gs>
                  <a:gs pos="0">
                    <a:sysClr val="window" lastClr="FFFFFF">
                      <a:alpha val="0"/>
                    </a:sysClr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0" scaled="1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6108198" y="2130537"/>
                <a:ext cx="1597704" cy="628311"/>
                <a:chOff x="7072452" y="2130537"/>
                <a:chExt cx="1597704" cy="628311"/>
              </a:xfrm>
            </p:grpSpPr>
            <p:sp>
              <p:nvSpPr>
                <p:cNvPr id="121" name="任意多边形 120"/>
                <p:cNvSpPr/>
                <p:nvPr/>
              </p:nvSpPr>
              <p:spPr>
                <a:xfrm flipH="1">
                  <a:off x="7072452" y="2137735"/>
                  <a:ext cx="1597704" cy="621113"/>
                </a:xfrm>
                <a:custGeom>
                  <a:avLst/>
                  <a:gdLst>
                    <a:gd name="connsiteX0" fmla="*/ 0 w 1333500"/>
                    <a:gd name="connsiteY0" fmla="*/ 0 h 1219200"/>
                    <a:gd name="connsiteX1" fmla="*/ 1333500 w 1333500"/>
                    <a:gd name="connsiteY1" fmla="*/ 0 h 1219200"/>
                    <a:gd name="connsiteX2" fmla="*/ 1333500 w 1333500"/>
                    <a:gd name="connsiteY2" fmla="*/ 9956 h 1219200"/>
                    <a:gd name="connsiteX3" fmla="*/ 1203583 w 1333500"/>
                    <a:gd name="connsiteY3" fmla="*/ 28273 h 1219200"/>
                    <a:gd name="connsiteX4" fmla="*/ 31371 w 1333500"/>
                    <a:gd name="connsiteY4" fmla="*/ 1111163 h 1219200"/>
                    <a:gd name="connsiteX5" fmla="*/ 13522 w 1333500"/>
                    <a:gd name="connsiteY5" fmla="*/ 1219200 h 1219200"/>
                    <a:gd name="connsiteX6" fmla="*/ 0 w 1333500"/>
                    <a:gd name="connsiteY6" fmla="*/ 1219200 h 1219200"/>
                    <a:gd name="connsiteX7" fmla="*/ 0 w 1333500"/>
                    <a:gd name="connsiteY7" fmla="*/ 0 h 1219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33500" h="1219200">
                      <a:moveTo>
                        <a:pt x="0" y="0"/>
                      </a:moveTo>
                      <a:lnTo>
                        <a:pt x="1333500" y="0"/>
                      </a:lnTo>
                      <a:lnTo>
                        <a:pt x="1333500" y="9956"/>
                      </a:lnTo>
                      <a:lnTo>
                        <a:pt x="1203583" y="28273"/>
                      </a:lnTo>
                      <a:cubicBezTo>
                        <a:pt x="615200" y="139499"/>
                        <a:pt x="151771" y="567615"/>
                        <a:pt x="31371" y="1111163"/>
                      </a:cubicBezTo>
                      <a:lnTo>
                        <a:pt x="13522" y="1219200"/>
                      </a:lnTo>
                      <a:lnTo>
                        <a:pt x="0" y="12192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alpha val="0"/>
                      </a:sysClr>
                    </a:gs>
                    <a:gs pos="72000">
                      <a:sysClr val="window" lastClr="FFFFFF">
                        <a:alpha val="30000"/>
                      </a:sysClr>
                    </a:gs>
                  </a:gsLst>
                  <a:lin ang="2700000" scaled="1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softEdge"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2" name="任意多边形 121"/>
                <p:cNvSpPr/>
                <p:nvPr/>
              </p:nvSpPr>
              <p:spPr>
                <a:xfrm flipH="1">
                  <a:off x="7652391" y="2130537"/>
                  <a:ext cx="1017218" cy="543432"/>
                </a:xfrm>
                <a:custGeom>
                  <a:avLst/>
                  <a:gdLst>
                    <a:gd name="connsiteX0" fmla="*/ 0 w 1193943"/>
                    <a:gd name="connsiteY0" fmla="*/ 0 h 546334"/>
                    <a:gd name="connsiteX1" fmla="*/ 1193943 w 1193943"/>
                    <a:gd name="connsiteY1" fmla="*/ 0 h 546334"/>
                    <a:gd name="connsiteX2" fmla="*/ 1057909 w 1193943"/>
                    <a:gd name="connsiteY2" fmla="*/ 13601 h 546334"/>
                    <a:gd name="connsiteX3" fmla="*/ 21040 w 1193943"/>
                    <a:gd name="connsiteY3" fmla="*/ 517721 h 546334"/>
                    <a:gd name="connsiteX4" fmla="*/ 0 w 1193943"/>
                    <a:gd name="connsiteY4" fmla="*/ 546334 h 546334"/>
                    <a:gd name="connsiteX5" fmla="*/ 0 w 1193943"/>
                    <a:gd name="connsiteY5" fmla="*/ 0 h 546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3943" h="546334">
                      <a:moveTo>
                        <a:pt x="0" y="0"/>
                      </a:moveTo>
                      <a:lnTo>
                        <a:pt x="1193943" y="0"/>
                      </a:lnTo>
                      <a:lnTo>
                        <a:pt x="1057909" y="13601"/>
                      </a:lnTo>
                      <a:cubicBezTo>
                        <a:pt x="609764" y="73676"/>
                        <a:pt x="232998" y="262118"/>
                        <a:pt x="21040" y="517721"/>
                      </a:cubicBezTo>
                      <a:lnTo>
                        <a:pt x="0" y="5463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alpha val="0"/>
                      </a:sysClr>
                    </a:gs>
                    <a:gs pos="72000">
                      <a:sysClr val="window" lastClr="FFFFFF">
                        <a:alpha val="30000"/>
                      </a:sysClr>
                    </a:gs>
                  </a:gsLst>
                  <a:lin ang="2700000" scaled="1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softEdge"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6108198" y="2884430"/>
                <a:ext cx="1597704" cy="628311"/>
                <a:chOff x="7072452" y="2130537"/>
                <a:chExt cx="1597704" cy="628311"/>
              </a:xfrm>
            </p:grpSpPr>
            <p:sp>
              <p:nvSpPr>
                <p:cNvPr id="119" name="任意多边形 118"/>
                <p:cNvSpPr/>
                <p:nvPr/>
              </p:nvSpPr>
              <p:spPr>
                <a:xfrm flipH="1">
                  <a:off x="7072452" y="2137735"/>
                  <a:ext cx="1597704" cy="621113"/>
                </a:xfrm>
                <a:custGeom>
                  <a:avLst/>
                  <a:gdLst>
                    <a:gd name="connsiteX0" fmla="*/ 0 w 1333500"/>
                    <a:gd name="connsiteY0" fmla="*/ 0 h 1219200"/>
                    <a:gd name="connsiteX1" fmla="*/ 1333500 w 1333500"/>
                    <a:gd name="connsiteY1" fmla="*/ 0 h 1219200"/>
                    <a:gd name="connsiteX2" fmla="*/ 1333500 w 1333500"/>
                    <a:gd name="connsiteY2" fmla="*/ 9956 h 1219200"/>
                    <a:gd name="connsiteX3" fmla="*/ 1203583 w 1333500"/>
                    <a:gd name="connsiteY3" fmla="*/ 28273 h 1219200"/>
                    <a:gd name="connsiteX4" fmla="*/ 31371 w 1333500"/>
                    <a:gd name="connsiteY4" fmla="*/ 1111163 h 1219200"/>
                    <a:gd name="connsiteX5" fmla="*/ 13522 w 1333500"/>
                    <a:gd name="connsiteY5" fmla="*/ 1219200 h 1219200"/>
                    <a:gd name="connsiteX6" fmla="*/ 0 w 1333500"/>
                    <a:gd name="connsiteY6" fmla="*/ 1219200 h 1219200"/>
                    <a:gd name="connsiteX7" fmla="*/ 0 w 1333500"/>
                    <a:gd name="connsiteY7" fmla="*/ 0 h 1219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33500" h="1219200">
                      <a:moveTo>
                        <a:pt x="0" y="0"/>
                      </a:moveTo>
                      <a:lnTo>
                        <a:pt x="1333500" y="0"/>
                      </a:lnTo>
                      <a:lnTo>
                        <a:pt x="1333500" y="9956"/>
                      </a:lnTo>
                      <a:lnTo>
                        <a:pt x="1203583" y="28273"/>
                      </a:lnTo>
                      <a:cubicBezTo>
                        <a:pt x="615200" y="139499"/>
                        <a:pt x="151771" y="567615"/>
                        <a:pt x="31371" y="1111163"/>
                      </a:cubicBezTo>
                      <a:lnTo>
                        <a:pt x="13522" y="1219200"/>
                      </a:lnTo>
                      <a:lnTo>
                        <a:pt x="0" y="12192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alpha val="0"/>
                      </a:sysClr>
                    </a:gs>
                    <a:gs pos="72000">
                      <a:sysClr val="window" lastClr="FFFFFF">
                        <a:alpha val="30000"/>
                      </a:sysClr>
                    </a:gs>
                  </a:gsLst>
                  <a:lin ang="2700000" scaled="1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softEdge"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0" name="任意多边形 119"/>
                <p:cNvSpPr/>
                <p:nvPr/>
              </p:nvSpPr>
              <p:spPr>
                <a:xfrm flipH="1">
                  <a:off x="7652391" y="2130537"/>
                  <a:ext cx="1017218" cy="543432"/>
                </a:xfrm>
                <a:custGeom>
                  <a:avLst/>
                  <a:gdLst>
                    <a:gd name="connsiteX0" fmla="*/ 0 w 1193943"/>
                    <a:gd name="connsiteY0" fmla="*/ 0 h 546334"/>
                    <a:gd name="connsiteX1" fmla="*/ 1193943 w 1193943"/>
                    <a:gd name="connsiteY1" fmla="*/ 0 h 546334"/>
                    <a:gd name="connsiteX2" fmla="*/ 1057909 w 1193943"/>
                    <a:gd name="connsiteY2" fmla="*/ 13601 h 546334"/>
                    <a:gd name="connsiteX3" fmla="*/ 21040 w 1193943"/>
                    <a:gd name="connsiteY3" fmla="*/ 517721 h 546334"/>
                    <a:gd name="connsiteX4" fmla="*/ 0 w 1193943"/>
                    <a:gd name="connsiteY4" fmla="*/ 546334 h 546334"/>
                    <a:gd name="connsiteX5" fmla="*/ 0 w 1193943"/>
                    <a:gd name="connsiteY5" fmla="*/ 0 h 546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3943" h="546334">
                      <a:moveTo>
                        <a:pt x="0" y="0"/>
                      </a:moveTo>
                      <a:lnTo>
                        <a:pt x="1193943" y="0"/>
                      </a:lnTo>
                      <a:lnTo>
                        <a:pt x="1057909" y="13601"/>
                      </a:lnTo>
                      <a:cubicBezTo>
                        <a:pt x="609764" y="73676"/>
                        <a:pt x="232998" y="262118"/>
                        <a:pt x="21040" y="517721"/>
                      </a:cubicBezTo>
                      <a:lnTo>
                        <a:pt x="0" y="5463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alpha val="0"/>
                      </a:sysClr>
                    </a:gs>
                    <a:gs pos="72000">
                      <a:sysClr val="window" lastClr="FFFFFF">
                        <a:alpha val="30000"/>
                      </a:sysClr>
                    </a:gs>
                  </a:gsLst>
                  <a:lin ang="2700000" scaled="1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softEdge"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6108198" y="3633754"/>
                <a:ext cx="1597704" cy="628311"/>
                <a:chOff x="7072452" y="2130537"/>
                <a:chExt cx="1597704" cy="628311"/>
              </a:xfrm>
            </p:grpSpPr>
            <p:sp>
              <p:nvSpPr>
                <p:cNvPr id="117" name="任意多边形 116"/>
                <p:cNvSpPr/>
                <p:nvPr/>
              </p:nvSpPr>
              <p:spPr>
                <a:xfrm flipH="1">
                  <a:off x="7072452" y="2137735"/>
                  <a:ext cx="1597704" cy="621113"/>
                </a:xfrm>
                <a:custGeom>
                  <a:avLst/>
                  <a:gdLst>
                    <a:gd name="connsiteX0" fmla="*/ 0 w 1333500"/>
                    <a:gd name="connsiteY0" fmla="*/ 0 h 1219200"/>
                    <a:gd name="connsiteX1" fmla="*/ 1333500 w 1333500"/>
                    <a:gd name="connsiteY1" fmla="*/ 0 h 1219200"/>
                    <a:gd name="connsiteX2" fmla="*/ 1333500 w 1333500"/>
                    <a:gd name="connsiteY2" fmla="*/ 9956 h 1219200"/>
                    <a:gd name="connsiteX3" fmla="*/ 1203583 w 1333500"/>
                    <a:gd name="connsiteY3" fmla="*/ 28273 h 1219200"/>
                    <a:gd name="connsiteX4" fmla="*/ 31371 w 1333500"/>
                    <a:gd name="connsiteY4" fmla="*/ 1111163 h 1219200"/>
                    <a:gd name="connsiteX5" fmla="*/ 13522 w 1333500"/>
                    <a:gd name="connsiteY5" fmla="*/ 1219200 h 1219200"/>
                    <a:gd name="connsiteX6" fmla="*/ 0 w 1333500"/>
                    <a:gd name="connsiteY6" fmla="*/ 1219200 h 1219200"/>
                    <a:gd name="connsiteX7" fmla="*/ 0 w 1333500"/>
                    <a:gd name="connsiteY7" fmla="*/ 0 h 1219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33500" h="1219200">
                      <a:moveTo>
                        <a:pt x="0" y="0"/>
                      </a:moveTo>
                      <a:lnTo>
                        <a:pt x="1333500" y="0"/>
                      </a:lnTo>
                      <a:lnTo>
                        <a:pt x="1333500" y="9956"/>
                      </a:lnTo>
                      <a:lnTo>
                        <a:pt x="1203583" y="28273"/>
                      </a:lnTo>
                      <a:cubicBezTo>
                        <a:pt x="615200" y="139499"/>
                        <a:pt x="151771" y="567615"/>
                        <a:pt x="31371" y="1111163"/>
                      </a:cubicBezTo>
                      <a:lnTo>
                        <a:pt x="13522" y="1219200"/>
                      </a:lnTo>
                      <a:lnTo>
                        <a:pt x="0" y="12192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alpha val="0"/>
                      </a:sysClr>
                    </a:gs>
                    <a:gs pos="72000">
                      <a:sysClr val="window" lastClr="FFFFFF">
                        <a:alpha val="30000"/>
                      </a:sysClr>
                    </a:gs>
                  </a:gsLst>
                  <a:lin ang="2700000" scaled="1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softEdge"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8" name="任意多边形 117"/>
                <p:cNvSpPr/>
                <p:nvPr/>
              </p:nvSpPr>
              <p:spPr>
                <a:xfrm flipH="1">
                  <a:off x="7652391" y="2130537"/>
                  <a:ext cx="1017218" cy="543432"/>
                </a:xfrm>
                <a:custGeom>
                  <a:avLst/>
                  <a:gdLst>
                    <a:gd name="connsiteX0" fmla="*/ 0 w 1193943"/>
                    <a:gd name="connsiteY0" fmla="*/ 0 h 546334"/>
                    <a:gd name="connsiteX1" fmla="*/ 1193943 w 1193943"/>
                    <a:gd name="connsiteY1" fmla="*/ 0 h 546334"/>
                    <a:gd name="connsiteX2" fmla="*/ 1057909 w 1193943"/>
                    <a:gd name="connsiteY2" fmla="*/ 13601 h 546334"/>
                    <a:gd name="connsiteX3" fmla="*/ 21040 w 1193943"/>
                    <a:gd name="connsiteY3" fmla="*/ 517721 h 546334"/>
                    <a:gd name="connsiteX4" fmla="*/ 0 w 1193943"/>
                    <a:gd name="connsiteY4" fmla="*/ 546334 h 546334"/>
                    <a:gd name="connsiteX5" fmla="*/ 0 w 1193943"/>
                    <a:gd name="connsiteY5" fmla="*/ 0 h 546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3943" h="546334">
                      <a:moveTo>
                        <a:pt x="0" y="0"/>
                      </a:moveTo>
                      <a:lnTo>
                        <a:pt x="1193943" y="0"/>
                      </a:lnTo>
                      <a:lnTo>
                        <a:pt x="1057909" y="13601"/>
                      </a:lnTo>
                      <a:cubicBezTo>
                        <a:pt x="609764" y="73676"/>
                        <a:pt x="232998" y="262118"/>
                        <a:pt x="21040" y="517721"/>
                      </a:cubicBezTo>
                      <a:lnTo>
                        <a:pt x="0" y="5463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alpha val="0"/>
                      </a:sysClr>
                    </a:gs>
                    <a:gs pos="72000">
                      <a:sysClr val="window" lastClr="FFFFFF">
                        <a:alpha val="30000"/>
                      </a:sysClr>
                    </a:gs>
                  </a:gsLst>
                  <a:lin ang="2700000" scaled="1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softEdge"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6108198" y="4379854"/>
                <a:ext cx="1597704" cy="628311"/>
                <a:chOff x="7072452" y="2130537"/>
                <a:chExt cx="1597704" cy="628311"/>
              </a:xfrm>
            </p:grpSpPr>
            <p:sp>
              <p:nvSpPr>
                <p:cNvPr id="115" name="任意多边形 114"/>
                <p:cNvSpPr/>
                <p:nvPr/>
              </p:nvSpPr>
              <p:spPr>
                <a:xfrm flipH="1">
                  <a:off x="7072452" y="2137735"/>
                  <a:ext cx="1597704" cy="621113"/>
                </a:xfrm>
                <a:custGeom>
                  <a:avLst/>
                  <a:gdLst>
                    <a:gd name="connsiteX0" fmla="*/ 0 w 1333500"/>
                    <a:gd name="connsiteY0" fmla="*/ 0 h 1219200"/>
                    <a:gd name="connsiteX1" fmla="*/ 1333500 w 1333500"/>
                    <a:gd name="connsiteY1" fmla="*/ 0 h 1219200"/>
                    <a:gd name="connsiteX2" fmla="*/ 1333500 w 1333500"/>
                    <a:gd name="connsiteY2" fmla="*/ 9956 h 1219200"/>
                    <a:gd name="connsiteX3" fmla="*/ 1203583 w 1333500"/>
                    <a:gd name="connsiteY3" fmla="*/ 28273 h 1219200"/>
                    <a:gd name="connsiteX4" fmla="*/ 31371 w 1333500"/>
                    <a:gd name="connsiteY4" fmla="*/ 1111163 h 1219200"/>
                    <a:gd name="connsiteX5" fmla="*/ 13522 w 1333500"/>
                    <a:gd name="connsiteY5" fmla="*/ 1219200 h 1219200"/>
                    <a:gd name="connsiteX6" fmla="*/ 0 w 1333500"/>
                    <a:gd name="connsiteY6" fmla="*/ 1219200 h 1219200"/>
                    <a:gd name="connsiteX7" fmla="*/ 0 w 1333500"/>
                    <a:gd name="connsiteY7" fmla="*/ 0 h 1219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33500" h="1219200">
                      <a:moveTo>
                        <a:pt x="0" y="0"/>
                      </a:moveTo>
                      <a:lnTo>
                        <a:pt x="1333500" y="0"/>
                      </a:lnTo>
                      <a:lnTo>
                        <a:pt x="1333500" y="9956"/>
                      </a:lnTo>
                      <a:lnTo>
                        <a:pt x="1203583" y="28273"/>
                      </a:lnTo>
                      <a:cubicBezTo>
                        <a:pt x="615200" y="139499"/>
                        <a:pt x="151771" y="567615"/>
                        <a:pt x="31371" y="1111163"/>
                      </a:cubicBezTo>
                      <a:lnTo>
                        <a:pt x="13522" y="1219200"/>
                      </a:lnTo>
                      <a:lnTo>
                        <a:pt x="0" y="12192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alpha val="0"/>
                      </a:sysClr>
                    </a:gs>
                    <a:gs pos="72000">
                      <a:sysClr val="window" lastClr="FFFFFF">
                        <a:alpha val="30000"/>
                      </a:sysClr>
                    </a:gs>
                  </a:gsLst>
                  <a:lin ang="2700000" scaled="1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softEdge"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6" name="任意多边形 115"/>
                <p:cNvSpPr/>
                <p:nvPr/>
              </p:nvSpPr>
              <p:spPr>
                <a:xfrm flipH="1">
                  <a:off x="7652391" y="2130537"/>
                  <a:ext cx="1017218" cy="543432"/>
                </a:xfrm>
                <a:custGeom>
                  <a:avLst/>
                  <a:gdLst>
                    <a:gd name="connsiteX0" fmla="*/ 0 w 1193943"/>
                    <a:gd name="connsiteY0" fmla="*/ 0 h 546334"/>
                    <a:gd name="connsiteX1" fmla="*/ 1193943 w 1193943"/>
                    <a:gd name="connsiteY1" fmla="*/ 0 h 546334"/>
                    <a:gd name="connsiteX2" fmla="*/ 1057909 w 1193943"/>
                    <a:gd name="connsiteY2" fmla="*/ 13601 h 546334"/>
                    <a:gd name="connsiteX3" fmla="*/ 21040 w 1193943"/>
                    <a:gd name="connsiteY3" fmla="*/ 517721 h 546334"/>
                    <a:gd name="connsiteX4" fmla="*/ 0 w 1193943"/>
                    <a:gd name="connsiteY4" fmla="*/ 546334 h 546334"/>
                    <a:gd name="connsiteX5" fmla="*/ 0 w 1193943"/>
                    <a:gd name="connsiteY5" fmla="*/ 0 h 546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3943" h="546334">
                      <a:moveTo>
                        <a:pt x="0" y="0"/>
                      </a:moveTo>
                      <a:lnTo>
                        <a:pt x="1193943" y="0"/>
                      </a:lnTo>
                      <a:lnTo>
                        <a:pt x="1057909" y="13601"/>
                      </a:lnTo>
                      <a:cubicBezTo>
                        <a:pt x="609764" y="73676"/>
                        <a:pt x="232998" y="262118"/>
                        <a:pt x="21040" y="517721"/>
                      </a:cubicBezTo>
                      <a:lnTo>
                        <a:pt x="0" y="5463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alpha val="0"/>
                      </a:sysClr>
                    </a:gs>
                    <a:gs pos="72000">
                      <a:sysClr val="window" lastClr="FFFFFF">
                        <a:alpha val="30000"/>
                      </a:sysClr>
                    </a:gs>
                  </a:gsLst>
                  <a:lin ang="2700000" scaled="1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softEdge"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3" name="任意多边形 32"/>
              <p:cNvSpPr/>
              <p:nvPr/>
            </p:nvSpPr>
            <p:spPr>
              <a:xfrm rot="19328156">
                <a:off x="3473245" y="1664223"/>
                <a:ext cx="1316767" cy="488509"/>
              </a:xfrm>
              <a:custGeom>
                <a:avLst/>
                <a:gdLst>
                  <a:gd name="connsiteX0" fmla="*/ 688436 w 1316767"/>
                  <a:gd name="connsiteY0" fmla="*/ 0 h 488509"/>
                  <a:gd name="connsiteX1" fmla="*/ 1316767 w 1316767"/>
                  <a:gd name="connsiteY1" fmla="*/ 488509 h 488509"/>
                  <a:gd name="connsiteX2" fmla="*/ 1232387 w 1316767"/>
                  <a:gd name="connsiteY2" fmla="*/ 442508 h 488509"/>
                  <a:gd name="connsiteX3" fmla="*/ 508710 w 1316767"/>
                  <a:gd name="connsiteY3" fmla="*/ 281350 h 488509"/>
                  <a:gd name="connsiteX4" fmla="*/ 4895 w 1316767"/>
                  <a:gd name="connsiteY4" fmla="*/ 355506 h 488509"/>
                  <a:gd name="connsiteX5" fmla="*/ 0 w 1316767"/>
                  <a:gd name="connsiteY5" fmla="*/ 357225 h 488509"/>
                  <a:gd name="connsiteX6" fmla="*/ 688436 w 1316767"/>
                  <a:gd name="connsiteY6" fmla="*/ 0 h 48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6767" h="488509">
                    <a:moveTo>
                      <a:pt x="688436" y="0"/>
                    </a:moveTo>
                    <a:lnTo>
                      <a:pt x="1316767" y="488509"/>
                    </a:lnTo>
                    <a:lnTo>
                      <a:pt x="1232387" y="442508"/>
                    </a:lnTo>
                    <a:cubicBezTo>
                      <a:pt x="1025809" y="340761"/>
                      <a:pt x="776776" y="281350"/>
                      <a:pt x="508710" y="281350"/>
                    </a:cubicBezTo>
                    <a:cubicBezTo>
                      <a:pt x="329999" y="281350"/>
                      <a:pt x="159748" y="307755"/>
                      <a:pt x="4895" y="355506"/>
                    </a:cubicBezTo>
                    <a:lnTo>
                      <a:pt x="0" y="357225"/>
                    </a:lnTo>
                    <a:lnTo>
                      <a:pt x="688436" y="0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alpha val="0"/>
                    </a:sysClr>
                  </a:gs>
                  <a:gs pos="72000">
                    <a:sysClr val="window" lastClr="FFFFFF">
                      <a:alpha val="30000"/>
                    </a:sysClr>
                  </a:gs>
                </a:gsLst>
                <a:lin ang="2700000" scaled="1"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softEdge"/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 rot="19328156">
                <a:off x="3125747" y="2417654"/>
                <a:ext cx="1316767" cy="488509"/>
              </a:xfrm>
              <a:custGeom>
                <a:avLst/>
                <a:gdLst>
                  <a:gd name="connsiteX0" fmla="*/ 688436 w 1316767"/>
                  <a:gd name="connsiteY0" fmla="*/ 0 h 488509"/>
                  <a:gd name="connsiteX1" fmla="*/ 1316767 w 1316767"/>
                  <a:gd name="connsiteY1" fmla="*/ 488509 h 488509"/>
                  <a:gd name="connsiteX2" fmla="*/ 1232387 w 1316767"/>
                  <a:gd name="connsiteY2" fmla="*/ 442508 h 488509"/>
                  <a:gd name="connsiteX3" fmla="*/ 508710 w 1316767"/>
                  <a:gd name="connsiteY3" fmla="*/ 281350 h 488509"/>
                  <a:gd name="connsiteX4" fmla="*/ 4895 w 1316767"/>
                  <a:gd name="connsiteY4" fmla="*/ 355506 h 488509"/>
                  <a:gd name="connsiteX5" fmla="*/ 0 w 1316767"/>
                  <a:gd name="connsiteY5" fmla="*/ 357225 h 488509"/>
                  <a:gd name="connsiteX6" fmla="*/ 688436 w 1316767"/>
                  <a:gd name="connsiteY6" fmla="*/ 0 h 48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6767" h="488509">
                    <a:moveTo>
                      <a:pt x="688436" y="0"/>
                    </a:moveTo>
                    <a:lnTo>
                      <a:pt x="1316767" y="488509"/>
                    </a:lnTo>
                    <a:lnTo>
                      <a:pt x="1232387" y="442508"/>
                    </a:lnTo>
                    <a:cubicBezTo>
                      <a:pt x="1025809" y="340761"/>
                      <a:pt x="776776" y="281350"/>
                      <a:pt x="508710" y="281350"/>
                    </a:cubicBezTo>
                    <a:cubicBezTo>
                      <a:pt x="329999" y="281350"/>
                      <a:pt x="159748" y="307755"/>
                      <a:pt x="4895" y="355506"/>
                    </a:cubicBezTo>
                    <a:lnTo>
                      <a:pt x="0" y="357225"/>
                    </a:lnTo>
                    <a:lnTo>
                      <a:pt x="688436" y="0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alpha val="0"/>
                    </a:sysClr>
                  </a:gs>
                  <a:gs pos="72000">
                    <a:sysClr val="window" lastClr="FFFFFF">
                      <a:alpha val="30000"/>
                    </a:sysClr>
                  </a:gs>
                </a:gsLst>
                <a:lin ang="2700000" scaled="1"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softEdge"/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 rot="19328156">
                <a:off x="2780295" y="3165827"/>
                <a:ext cx="1316767" cy="488509"/>
              </a:xfrm>
              <a:custGeom>
                <a:avLst/>
                <a:gdLst>
                  <a:gd name="connsiteX0" fmla="*/ 688436 w 1316767"/>
                  <a:gd name="connsiteY0" fmla="*/ 0 h 488509"/>
                  <a:gd name="connsiteX1" fmla="*/ 1316767 w 1316767"/>
                  <a:gd name="connsiteY1" fmla="*/ 488509 h 488509"/>
                  <a:gd name="connsiteX2" fmla="*/ 1232387 w 1316767"/>
                  <a:gd name="connsiteY2" fmla="*/ 442508 h 488509"/>
                  <a:gd name="connsiteX3" fmla="*/ 508710 w 1316767"/>
                  <a:gd name="connsiteY3" fmla="*/ 281350 h 488509"/>
                  <a:gd name="connsiteX4" fmla="*/ 4895 w 1316767"/>
                  <a:gd name="connsiteY4" fmla="*/ 355506 h 488509"/>
                  <a:gd name="connsiteX5" fmla="*/ 0 w 1316767"/>
                  <a:gd name="connsiteY5" fmla="*/ 357225 h 488509"/>
                  <a:gd name="connsiteX6" fmla="*/ 688436 w 1316767"/>
                  <a:gd name="connsiteY6" fmla="*/ 0 h 48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6767" h="488509">
                    <a:moveTo>
                      <a:pt x="688436" y="0"/>
                    </a:moveTo>
                    <a:lnTo>
                      <a:pt x="1316767" y="488509"/>
                    </a:lnTo>
                    <a:lnTo>
                      <a:pt x="1232387" y="442508"/>
                    </a:lnTo>
                    <a:cubicBezTo>
                      <a:pt x="1025809" y="340761"/>
                      <a:pt x="776776" y="281350"/>
                      <a:pt x="508710" y="281350"/>
                    </a:cubicBezTo>
                    <a:cubicBezTo>
                      <a:pt x="329999" y="281350"/>
                      <a:pt x="159748" y="307755"/>
                      <a:pt x="4895" y="355506"/>
                    </a:cubicBezTo>
                    <a:lnTo>
                      <a:pt x="0" y="357225"/>
                    </a:lnTo>
                    <a:lnTo>
                      <a:pt x="688436" y="0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alpha val="0"/>
                    </a:sysClr>
                  </a:gs>
                  <a:gs pos="72000">
                    <a:sysClr val="window" lastClr="FFFFFF">
                      <a:alpha val="30000"/>
                    </a:sysClr>
                  </a:gs>
                </a:gsLst>
                <a:lin ang="2700000" scaled="1"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softEdge"/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 rot="19328156">
                <a:off x="2432627" y="3912423"/>
                <a:ext cx="1316767" cy="488509"/>
              </a:xfrm>
              <a:custGeom>
                <a:avLst/>
                <a:gdLst>
                  <a:gd name="connsiteX0" fmla="*/ 688436 w 1316767"/>
                  <a:gd name="connsiteY0" fmla="*/ 0 h 488509"/>
                  <a:gd name="connsiteX1" fmla="*/ 1316767 w 1316767"/>
                  <a:gd name="connsiteY1" fmla="*/ 488509 h 488509"/>
                  <a:gd name="connsiteX2" fmla="*/ 1232387 w 1316767"/>
                  <a:gd name="connsiteY2" fmla="*/ 442508 h 488509"/>
                  <a:gd name="connsiteX3" fmla="*/ 508710 w 1316767"/>
                  <a:gd name="connsiteY3" fmla="*/ 281350 h 488509"/>
                  <a:gd name="connsiteX4" fmla="*/ 4895 w 1316767"/>
                  <a:gd name="connsiteY4" fmla="*/ 355506 h 488509"/>
                  <a:gd name="connsiteX5" fmla="*/ 0 w 1316767"/>
                  <a:gd name="connsiteY5" fmla="*/ 357225 h 488509"/>
                  <a:gd name="connsiteX6" fmla="*/ 688436 w 1316767"/>
                  <a:gd name="connsiteY6" fmla="*/ 0 h 48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6767" h="488509">
                    <a:moveTo>
                      <a:pt x="688436" y="0"/>
                    </a:moveTo>
                    <a:lnTo>
                      <a:pt x="1316767" y="488509"/>
                    </a:lnTo>
                    <a:lnTo>
                      <a:pt x="1232387" y="442508"/>
                    </a:lnTo>
                    <a:cubicBezTo>
                      <a:pt x="1025809" y="340761"/>
                      <a:pt x="776776" y="281350"/>
                      <a:pt x="508710" y="281350"/>
                    </a:cubicBezTo>
                    <a:cubicBezTo>
                      <a:pt x="329999" y="281350"/>
                      <a:pt x="159748" y="307755"/>
                      <a:pt x="4895" y="355506"/>
                    </a:cubicBezTo>
                    <a:lnTo>
                      <a:pt x="0" y="357225"/>
                    </a:lnTo>
                    <a:lnTo>
                      <a:pt x="688436" y="0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alpha val="0"/>
                    </a:sysClr>
                  </a:gs>
                  <a:gs pos="72000">
                    <a:sysClr val="window" lastClr="FFFFFF">
                      <a:alpha val="30000"/>
                    </a:sysClr>
                  </a:gs>
                </a:gsLst>
                <a:lin ang="2700000" scaled="1"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softEdge"/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 rot="19328156">
                <a:off x="2085790" y="4661616"/>
                <a:ext cx="1316767" cy="488509"/>
              </a:xfrm>
              <a:custGeom>
                <a:avLst/>
                <a:gdLst>
                  <a:gd name="connsiteX0" fmla="*/ 688436 w 1316767"/>
                  <a:gd name="connsiteY0" fmla="*/ 0 h 488509"/>
                  <a:gd name="connsiteX1" fmla="*/ 1316767 w 1316767"/>
                  <a:gd name="connsiteY1" fmla="*/ 488509 h 488509"/>
                  <a:gd name="connsiteX2" fmla="*/ 1232387 w 1316767"/>
                  <a:gd name="connsiteY2" fmla="*/ 442508 h 488509"/>
                  <a:gd name="connsiteX3" fmla="*/ 508710 w 1316767"/>
                  <a:gd name="connsiteY3" fmla="*/ 281350 h 488509"/>
                  <a:gd name="connsiteX4" fmla="*/ 4895 w 1316767"/>
                  <a:gd name="connsiteY4" fmla="*/ 355506 h 488509"/>
                  <a:gd name="connsiteX5" fmla="*/ 0 w 1316767"/>
                  <a:gd name="connsiteY5" fmla="*/ 357225 h 488509"/>
                  <a:gd name="connsiteX6" fmla="*/ 688436 w 1316767"/>
                  <a:gd name="connsiteY6" fmla="*/ 0 h 48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6767" h="488509">
                    <a:moveTo>
                      <a:pt x="688436" y="0"/>
                    </a:moveTo>
                    <a:lnTo>
                      <a:pt x="1316767" y="488509"/>
                    </a:lnTo>
                    <a:lnTo>
                      <a:pt x="1232387" y="442508"/>
                    </a:lnTo>
                    <a:cubicBezTo>
                      <a:pt x="1025809" y="340761"/>
                      <a:pt x="776776" y="281350"/>
                      <a:pt x="508710" y="281350"/>
                    </a:cubicBezTo>
                    <a:cubicBezTo>
                      <a:pt x="329999" y="281350"/>
                      <a:pt x="159748" y="307755"/>
                      <a:pt x="4895" y="355506"/>
                    </a:cubicBezTo>
                    <a:lnTo>
                      <a:pt x="0" y="357225"/>
                    </a:lnTo>
                    <a:lnTo>
                      <a:pt x="688436" y="0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alpha val="0"/>
                    </a:sysClr>
                  </a:gs>
                  <a:gs pos="72000">
                    <a:sysClr val="window" lastClr="FFFFFF">
                      <a:alpha val="30000"/>
                    </a:sysClr>
                  </a:gs>
                </a:gsLst>
                <a:lin ang="2700000" scaled="1"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softEdge"/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文本框 40"/>
              <p:cNvSpPr txBox="1"/>
              <p:nvPr/>
            </p:nvSpPr>
            <p:spPr>
              <a:xfrm>
                <a:off x="3425068" y="2495938"/>
                <a:ext cx="10538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36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  <a:ea typeface="宋体" panose="02010600030101010101" pitchFamily="2" charset="-122"/>
                  </a:rPr>
                  <a:t>01</a:t>
                </a:r>
                <a:endParaRPr lang="zh-CN" altLang="en-US" sz="3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文本框 41"/>
              <p:cNvSpPr txBox="1"/>
              <p:nvPr/>
            </p:nvSpPr>
            <p:spPr>
              <a:xfrm>
                <a:off x="3089387" y="3243095"/>
                <a:ext cx="10538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36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  <a:ea typeface="宋体" panose="02010600030101010101" pitchFamily="2" charset="-122"/>
                  </a:rPr>
                  <a:t>02</a:t>
                </a:r>
                <a:endParaRPr lang="zh-CN" altLang="en-US" sz="3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文本框 42"/>
              <p:cNvSpPr txBox="1"/>
              <p:nvPr/>
            </p:nvSpPr>
            <p:spPr>
              <a:xfrm>
                <a:off x="2746122" y="3997547"/>
                <a:ext cx="10538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36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  <a:ea typeface="宋体" panose="02010600030101010101" pitchFamily="2" charset="-122"/>
                  </a:rPr>
                  <a:t>03</a:t>
                </a:r>
                <a:endParaRPr lang="zh-CN" altLang="en-US" sz="3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文本框 43"/>
              <p:cNvSpPr txBox="1"/>
              <p:nvPr/>
            </p:nvSpPr>
            <p:spPr>
              <a:xfrm>
                <a:off x="2395655" y="4744142"/>
                <a:ext cx="10538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36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  <a:ea typeface="宋体" panose="02010600030101010101" pitchFamily="2" charset="-122"/>
                  </a:rPr>
                  <a:t>04</a:t>
                </a:r>
                <a:endParaRPr lang="zh-CN" altLang="en-US" sz="3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50" name="Group 4"/>
              <p:cNvGrpSpPr>
                <a:grpSpLocks noChangeAspect="1"/>
              </p:cNvGrpSpPr>
              <p:nvPr/>
            </p:nvGrpSpPr>
            <p:grpSpPr bwMode="auto">
              <a:xfrm>
                <a:off x="1551933" y="2814638"/>
                <a:ext cx="1012824" cy="2643188"/>
                <a:chOff x="1585" y="1773"/>
                <a:chExt cx="638" cy="1665"/>
              </a:xfrm>
            </p:grpSpPr>
            <p:sp>
              <p:nvSpPr>
                <p:cNvPr id="52" name="Freeform 5"/>
                <p:cNvSpPr/>
                <p:nvPr/>
              </p:nvSpPr>
              <p:spPr bwMode="auto">
                <a:xfrm>
                  <a:off x="2058" y="1797"/>
                  <a:ext cx="86" cy="261"/>
                </a:xfrm>
                <a:custGeom>
                  <a:avLst/>
                  <a:gdLst>
                    <a:gd name="T0" fmla="*/ 19 w 36"/>
                    <a:gd name="T1" fmla="*/ 19 h 110"/>
                    <a:gd name="T2" fmla="*/ 6 w 36"/>
                    <a:gd name="T3" fmla="*/ 0 h 110"/>
                    <a:gd name="T4" fmla="*/ 10 w 36"/>
                    <a:gd name="T5" fmla="*/ 11 h 110"/>
                    <a:gd name="T6" fmla="*/ 0 w 36"/>
                    <a:gd name="T7" fmla="*/ 14 h 110"/>
                    <a:gd name="T8" fmla="*/ 17 w 36"/>
                    <a:gd name="T9" fmla="*/ 47 h 110"/>
                    <a:gd name="T10" fmla="*/ 19 w 36"/>
                    <a:gd name="T11" fmla="*/ 51 h 110"/>
                    <a:gd name="T12" fmla="*/ 17 w 36"/>
                    <a:gd name="T13" fmla="*/ 58 h 110"/>
                    <a:gd name="T14" fmla="*/ 12 w 36"/>
                    <a:gd name="T15" fmla="*/ 65 h 110"/>
                    <a:gd name="T16" fmla="*/ 0 w 36"/>
                    <a:gd name="T17" fmla="*/ 84 h 110"/>
                    <a:gd name="T18" fmla="*/ 1 w 36"/>
                    <a:gd name="T19" fmla="*/ 87 h 110"/>
                    <a:gd name="T20" fmla="*/ 10 w 36"/>
                    <a:gd name="T21" fmla="*/ 98 h 110"/>
                    <a:gd name="T22" fmla="*/ 15 w 36"/>
                    <a:gd name="T23" fmla="*/ 104 h 110"/>
                    <a:gd name="T24" fmla="*/ 27 w 36"/>
                    <a:gd name="T25" fmla="*/ 110 h 110"/>
                    <a:gd name="T26" fmla="*/ 29 w 36"/>
                    <a:gd name="T27" fmla="*/ 74 h 110"/>
                    <a:gd name="T28" fmla="*/ 19 w 36"/>
                    <a:gd name="T29" fmla="*/ 27 h 110"/>
                    <a:gd name="T30" fmla="*/ 19 w 36"/>
                    <a:gd name="T31" fmla="*/ 25 h 110"/>
                    <a:gd name="T32" fmla="*/ 19 w 36"/>
                    <a:gd name="T33" fmla="*/ 19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6" h="110">
                      <a:moveTo>
                        <a:pt x="19" y="19"/>
                      </a:moveTo>
                      <a:cubicBezTo>
                        <a:pt x="18" y="10"/>
                        <a:pt x="13" y="4"/>
                        <a:pt x="6" y="0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10" y="19"/>
                        <a:pt x="16" y="30"/>
                        <a:pt x="17" y="47"/>
                      </a:cubicBezTo>
                      <a:cubicBezTo>
                        <a:pt x="19" y="46"/>
                        <a:pt x="20" y="47"/>
                        <a:pt x="19" y="51"/>
                      </a:cubicBezTo>
                      <a:cubicBezTo>
                        <a:pt x="19" y="53"/>
                        <a:pt x="18" y="55"/>
                        <a:pt x="17" y="58"/>
                      </a:cubicBezTo>
                      <a:cubicBezTo>
                        <a:pt x="12" y="65"/>
                        <a:pt x="12" y="65"/>
                        <a:pt x="12" y="65"/>
                      </a:cubicBezTo>
                      <a:cubicBezTo>
                        <a:pt x="11" y="73"/>
                        <a:pt x="7" y="79"/>
                        <a:pt x="0" y="84"/>
                      </a:cubicBezTo>
                      <a:cubicBezTo>
                        <a:pt x="1" y="85"/>
                        <a:pt x="1" y="86"/>
                        <a:pt x="1" y="87"/>
                      </a:cubicBezTo>
                      <a:cubicBezTo>
                        <a:pt x="10" y="98"/>
                        <a:pt x="10" y="98"/>
                        <a:pt x="10" y="98"/>
                      </a:cubicBezTo>
                      <a:cubicBezTo>
                        <a:pt x="15" y="104"/>
                        <a:pt x="15" y="104"/>
                        <a:pt x="15" y="104"/>
                      </a:cubicBezTo>
                      <a:cubicBezTo>
                        <a:pt x="27" y="110"/>
                        <a:pt x="27" y="110"/>
                        <a:pt x="27" y="110"/>
                      </a:cubicBezTo>
                      <a:cubicBezTo>
                        <a:pt x="35" y="104"/>
                        <a:pt x="36" y="92"/>
                        <a:pt x="29" y="74"/>
                      </a:cubicBezTo>
                      <a:cubicBezTo>
                        <a:pt x="23" y="62"/>
                        <a:pt x="20" y="46"/>
                        <a:pt x="19" y="27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9" y="23"/>
                        <a:pt x="19" y="21"/>
                        <a:pt x="19" y="19"/>
                      </a:cubicBezTo>
                      <a:close/>
                    </a:path>
                  </a:pathLst>
                </a:custGeom>
                <a:solidFill>
                  <a:srgbClr val="331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Freeform 6"/>
                <p:cNvSpPr>
                  <a:spLocks noEditPoints="1"/>
                </p:cNvSpPr>
                <p:nvPr/>
              </p:nvSpPr>
              <p:spPr bwMode="auto">
                <a:xfrm>
                  <a:off x="1905" y="1773"/>
                  <a:ext cx="177" cy="235"/>
                </a:xfrm>
                <a:custGeom>
                  <a:avLst/>
                  <a:gdLst>
                    <a:gd name="T0" fmla="*/ 74 w 74"/>
                    <a:gd name="T1" fmla="*/ 21 h 99"/>
                    <a:gd name="T2" fmla="*/ 70 w 74"/>
                    <a:gd name="T3" fmla="*/ 10 h 99"/>
                    <a:gd name="T4" fmla="*/ 63 w 74"/>
                    <a:gd name="T5" fmla="*/ 7 h 99"/>
                    <a:gd name="T6" fmla="*/ 22 w 74"/>
                    <a:gd name="T7" fmla="*/ 18 h 99"/>
                    <a:gd name="T8" fmla="*/ 14 w 74"/>
                    <a:gd name="T9" fmla="*/ 38 h 99"/>
                    <a:gd name="T10" fmla="*/ 14 w 74"/>
                    <a:gd name="T11" fmla="*/ 39 h 99"/>
                    <a:gd name="T12" fmla="*/ 3 w 74"/>
                    <a:gd name="T13" fmla="*/ 81 h 99"/>
                    <a:gd name="T14" fmla="*/ 1 w 74"/>
                    <a:gd name="T15" fmla="*/ 97 h 99"/>
                    <a:gd name="T16" fmla="*/ 4 w 74"/>
                    <a:gd name="T17" fmla="*/ 97 h 99"/>
                    <a:gd name="T18" fmla="*/ 6 w 74"/>
                    <a:gd name="T19" fmla="*/ 82 h 99"/>
                    <a:gd name="T20" fmla="*/ 12 w 74"/>
                    <a:gd name="T21" fmla="*/ 65 h 99"/>
                    <a:gd name="T22" fmla="*/ 15 w 74"/>
                    <a:gd name="T23" fmla="*/ 69 h 99"/>
                    <a:gd name="T24" fmla="*/ 7 w 74"/>
                    <a:gd name="T25" fmla="*/ 96 h 99"/>
                    <a:gd name="T26" fmla="*/ 8 w 74"/>
                    <a:gd name="T27" fmla="*/ 99 h 99"/>
                    <a:gd name="T28" fmla="*/ 18 w 74"/>
                    <a:gd name="T29" fmla="*/ 69 h 99"/>
                    <a:gd name="T30" fmla="*/ 13 w 74"/>
                    <a:gd name="T31" fmla="*/ 55 h 99"/>
                    <a:gd name="T32" fmla="*/ 15 w 74"/>
                    <a:gd name="T33" fmla="*/ 49 h 99"/>
                    <a:gd name="T34" fmla="*/ 19 w 74"/>
                    <a:gd name="T35" fmla="*/ 55 h 99"/>
                    <a:gd name="T36" fmla="*/ 23 w 74"/>
                    <a:gd name="T37" fmla="*/ 41 h 99"/>
                    <a:gd name="T38" fmla="*/ 64 w 74"/>
                    <a:gd name="T39" fmla="*/ 24 h 99"/>
                    <a:gd name="T40" fmla="*/ 74 w 74"/>
                    <a:gd name="T41" fmla="*/ 21 h 99"/>
                    <a:gd name="T42" fmla="*/ 17 w 74"/>
                    <a:gd name="T43" fmla="*/ 39 h 99"/>
                    <a:gd name="T44" fmla="*/ 17 w 74"/>
                    <a:gd name="T45" fmla="*/ 38 h 99"/>
                    <a:gd name="T46" fmla="*/ 24 w 74"/>
                    <a:gd name="T47" fmla="*/ 19 h 99"/>
                    <a:gd name="T48" fmla="*/ 62 w 74"/>
                    <a:gd name="T49" fmla="*/ 10 h 99"/>
                    <a:gd name="T50" fmla="*/ 63 w 74"/>
                    <a:gd name="T51" fmla="*/ 10 h 99"/>
                    <a:gd name="T52" fmla="*/ 64 w 74"/>
                    <a:gd name="T53" fmla="*/ 10 h 99"/>
                    <a:gd name="T54" fmla="*/ 24 w 74"/>
                    <a:gd name="T55" fmla="*/ 24 h 99"/>
                    <a:gd name="T56" fmla="*/ 18 w 74"/>
                    <a:gd name="T57" fmla="*/ 47 h 99"/>
                    <a:gd name="T58" fmla="*/ 18 w 74"/>
                    <a:gd name="T59" fmla="*/ 48 h 99"/>
                    <a:gd name="T60" fmla="*/ 16 w 74"/>
                    <a:gd name="T61" fmla="*/ 46 h 99"/>
                    <a:gd name="T62" fmla="*/ 17 w 74"/>
                    <a:gd name="T63" fmla="*/ 39 h 99"/>
                    <a:gd name="T64" fmla="*/ 17 w 74"/>
                    <a:gd name="T65" fmla="*/ 39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4" h="99">
                      <a:moveTo>
                        <a:pt x="74" y="21"/>
                      </a:moveTo>
                      <a:cubicBezTo>
                        <a:pt x="70" y="10"/>
                        <a:pt x="70" y="10"/>
                        <a:pt x="70" y="10"/>
                      </a:cubicBezTo>
                      <a:cubicBezTo>
                        <a:pt x="68" y="9"/>
                        <a:pt x="65" y="8"/>
                        <a:pt x="63" y="7"/>
                      </a:cubicBezTo>
                      <a:cubicBezTo>
                        <a:pt x="48" y="0"/>
                        <a:pt x="34" y="3"/>
                        <a:pt x="22" y="18"/>
                      </a:cubicBezTo>
                      <a:cubicBezTo>
                        <a:pt x="17" y="24"/>
                        <a:pt x="15" y="31"/>
                        <a:pt x="14" y="38"/>
                      </a:cubicBezTo>
                      <a:cubicBezTo>
                        <a:pt x="14" y="39"/>
                        <a:pt x="14" y="39"/>
                        <a:pt x="14" y="39"/>
                      </a:cubicBezTo>
                      <a:cubicBezTo>
                        <a:pt x="13" y="56"/>
                        <a:pt x="9" y="70"/>
                        <a:pt x="3" y="81"/>
                      </a:cubicBezTo>
                      <a:cubicBezTo>
                        <a:pt x="1" y="88"/>
                        <a:pt x="0" y="93"/>
                        <a:pt x="1" y="97"/>
                      </a:cubicBezTo>
                      <a:cubicBezTo>
                        <a:pt x="4" y="97"/>
                        <a:pt x="4" y="97"/>
                        <a:pt x="4" y="97"/>
                      </a:cubicBezTo>
                      <a:cubicBezTo>
                        <a:pt x="3" y="93"/>
                        <a:pt x="3" y="88"/>
                        <a:pt x="6" y="82"/>
                      </a:cubicBezTo>
                      <a:cubicBezTo>
                        <a:pt x="8" y="77"/>
                        <a:pt x="10" y="71"/>
                        <a:pt x="12" y="65"/>
                      </a:cubicBezTo>
                      <a:cubicBezTo>
                        <a:pt x="13" y="67"/>
                        <a:pt x="14" y="68"/>
                        <a:pt x="15" y="69"/>
                      </a:cubicBezTo>
                      <a:cubicBezTo>
                        <a:pt x="8" y="82"/>
                        <a:pt x="6" y="91"/>
                        <a:pt x="7" y="96"/>
                      </a:cubicBezTo>
                      <a:cubicBezTo>
                        <a:pt x="7" y="97"/>
                        <a:pt x="7" y="98"/>
                        <a:pt x="8" y="99"/>
                      </a:cubicBezTo>
                      <a:cubicBezTo>
                        <a:pt x="18" y="69"/>
                        <a:pt x="18" y="69"/>
                        <a:pt x="18" y="69"/>
                      </a:cubicBezTo>
                      <a:cubicBezTo>
                        <a:pt x="15" y="67"/>
                        <a:pt x="13" y="62"/>
                        <a:pt x="13" y="55"/>
                      </a:cubicBezTo>
                      <a:cubicBezTo>
                        <a:pt x="13" y="51"/>
                        <a:pt x="14" y="49"/>
                        <a:pt x="15" y="49"/>
                      </a:cubicBezTo>
                      <a:cubicBezTo>
                        <a:pt x="16" y="49"/>
                        <a:pt x="17" y="51"/>
                        <a:pt x="19" y="55"/>
                      </a:cubicBezTo>
                      <a:cubicBezTo>
                        <a:pt x="19" y="51"/>
                        <a:pt x="20" y="46"/>
                        <a:pt x="23" y="41"/>
                      </a:cubicBezTo>
                      <a:cubicBezTo>
                        <a:pt x="33" y="26"/>
                        <a:pt x="47" y="20"/>
                        <a:pt x="64" y="24"/>
                      </a:cubicBezTo>
                      <a:cubicBezTo>
                        <a:pt x="74" y="21"/>
                        <a:pt x="74" y="21"/>
                        <a:pt x="74" y="21"/>
                      </a:cubicBezTo>
                      <a:close/>
                      <a:moveTo>
                        <a:pt x="17" y="39"/>
                      </a:moveTo>
                      <a:cubicBezTo>
                        <a:pt x="17" y="38"/>
                        <a:pt x="17" y="38"/>
                        <a:pt x="17" y="38"/>
                      </a:cubicBezTo>
                      <a:cubicBezTo>
                        <a:pt x="17" y="31"/>
                        <a:pt x="19" y="25"/>
                        <a:pt x="24" y="19"/>
                      </a:cubicBezTo>
                      <a:cubicBezTo>
                        <a:pt x="35" y="6"/>
                        <a:pt x="48" y="3"/>
                        <a:pt x="62" y="10"/>
                      </a:cubicBezTo>
                      <a:cubicBezTo>
                        <a:pt x="63" y="10"/>
                        <a:pt x="63" y="10"/>
                        <a:pt x="63" y="10"/>
                      </a:cubicBezTo>
                      <a:cubicBezTo>
                        <a:pt x="63" y="10"/>
                        <a:pt x="64" y="10"/>
                        <a:pt x="64" y="10"/>
                      </a:cubicBezTo>
                      <a:cubicBezTo>
                        <a:pt x="44" y="8"/>
                        <a:pt x="30" y="12"/>
                        <a:pt x="24" y="24"/>
                      </a:cubicBezTo>
                      <a:cubicBezTo>
                        <a:pt x="21" y="31"/>
                        <a:pt x="19" y="39"/>
                        <a:pt x="18" y="47"/>
                      </a:cubicBezTo>
                      <a:cubicBezTo>
                        <a:pt x="18" y="47"/>
                        <a:pt x="18" y="48"/>
                        <a:pt x="18" y="48"/>
                      </a:cubicBezTo>
                      <a:cubicBezTo>
                        <a:pt x="17" y="47"/>
                        <a:pt x="16" y="46"/>
                        <a:pt x="16" y="46"/>
                      </a:cubicBezTo>
                      <a:cubicBezTo>
                        <a:pt x="16" y="44"/>
                        <a:pt x="16" y="42"/>
                        <a:pt x="17" y="39"/>
                      </a:cubicBezTo>
                      <a:cubicBezTo>
                        <a:pt x="17" y="39"/>
                        <a:pt x="17" y="39"/>
                        <a:pt x="17" y="39"/>
                      </a:cubicBezTo>
                      <a:close/>
                    </a:path>
                  </a:pathLst>
                </a:custGeom>
                <a:solidFill>
                  <a:srgbClr val="66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Freeform 7"/>
                <p:cNvSpPr/>
                <p:nvPr/>
              </p:nvSpPr>
              <p:spPr bwMode="auto">
                <a:xfrm>
                  <a:off x="1943" y="1780"/>
                  <a:ext cx="115" cy="107"/>
                </a:xfrm>
                <a:custGeom>
                  <a:avLst/>
                  <a:gdLst>
                    <a:gd name="T0" fmla="*/ 1 w 48"/>
                    <a:gd name="T1" fmla="*/ 35 h 45"/>
                    <a:gd name="T2" fmla="*/ 1 w 48"/>
                    <a:gd name="T3" fmla="*/ 36 h 45"/>
                    <a:gd name="T4" fmla="*/ 1 w 48"/>
                    <a:gd name="T5" fmla="*/ 36 h 45"/>
                    <a:gd name="T6" fmla="*/ 0 w 48"/>
                    <a:gd name="T7" fmla="*/ 43 h 45"/>
                    <a:gd name="T8" fmla="*/ 2 w 48"/>
                    <a:gd name="T9" fmla="*/ 45 h 45"/>
                    <a:gd name="T10" fmla="*/ 2 w 48"/>
                    <a:gd name="T11" fmla="*/ 44 h 45"/>
                    <a:gd name="T12" fmla="*/ 8 w 48"/>
                    <a:gd name="T13" fmla="*/ 21 h 45"/>
                    <a:gd name="T14" fmla="*/ 48 w 48"/>
                    <a:gd name="T15" fmla="*/ 7 h 45"/>
                    <a:gd name="T16" fmla="*/ 47 w 48"/>
                    <a:gd name="T17" fmla="*/ 7 h 45"/>
                    <a:gd name="T18" fmla="*/ 46 w 48"/>
                    <a:gd name="T19" fmla="*/ 7 h 45"/>
                    <a:gd name="T20" fmla="*/ 8 w 48"/>
                    <a:gd name="T21" fmla="*/ 16 h 45"/>
                    <a:gd name="T22" fmla="*/ 1 w 48"/>
                    <a:gd name="T2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8" h="45">
                      <a:moveTo>
                        <a:pt x="1" y="35"/>
                      </a:move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0" y="39"/>
                        <a:pt x="0" y="41"/>
                        <a:pt x="0" y="43"/>
                      </a:cubicBezTo>
                      <a:cubicBezTo>
                        <a:pt x="0" y="43"/>
                        <a:pt x="1" y="44"/>
                        <a:pt x="2" y="45"/>
                      </a:cubicBezTo>
                      <a:cubicBezTo>
                        <a:pt x="2" y="45"/>
                        <a:pt x="2" y="44"/>
                        <a:pt x="2" y="44"/>
                      </a:cubicBezTo>
                      <a:cubicBezTo>
                        <a:pt x="3" y="36"/>
                        <a:pt x="5" y="28"/>
                        <a:pt x="8" y="21"/>
                      </a:cubicBezTo>
                      <a:cubicBezTo>
                        <a:pt x="14" y="9"/>
                        <a:pt x="28" y="5"/>
                        <a:pt x="48" y="7"/>
                      </a:cubicBezTo>
                      <a:cubicBezTo>
                        <a:pt x="48" y="7"/>
                        <a:pt x="47" y="7"/>
                        <a:pt x="47" y="7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32" y="0"/>
                        <a:pt x="19" y="3"/>
                        <a:pt x="8" y="16"/>
                      </a:cubicBezTo>
                      <a:cubicBezTo>
                        <a:pt x="3" y="22"/>
                        <a:pt x="1" y="28"/>
                        <a:pt x="1" y="35"/>
                      </a:cubicBezTo>
                      <a:close/>
                    </a:path>
                  </a:pathLst>
                </a:custGeom>
                <a:solidFill>
                  <a:srgbClr val="A954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Freeform 8"/>
                <p:cNvSpPr>
                  <a:spLocks noEditPoints="1"/>
                </p:cNvSpPr>
                <p:nvPr/>
              </p:nvSpPr>
              <p:spPr bwMode="auto">
                <a:xfrm>
                  <a:off x="1962" y="1968"/>
                  <a:ext cx="79" cy="113"/>
                </a:xfrm>
                <a:custGeom>
                  <a:avLst/>
                  <a:gdLst>
                    <a:gd name="T0" fmla="*/ 1 w 33"/>
                    <a:gd name="T1" fmla="*/ 0 h 48"/>
                    <a:gd name="T2" fmla="*/ 0 w 33"/>
                    <a:gd name="T3" fmla="*/ 10 h 48"/>
                    <a:gd name="T4" fmla="*/ 0 w 33"/>
                    <a:gd name="T5" fmla="*/ 14 h 48"/>
                    <a:gd name="T6" fmla="*/ 9 w 33"/>
                    <a:gd name="T7" fmla="*/ 34 h 48"/>
                    <a:gd name="T8" fmla="*/ 10 w 33"/>
                    <a:gd name="T9" fmla="*/ 36 h 48"/>
                    <a:gd name="T10" fmla="*/ 24 w 33"/>
                    <a:gd name="T11" fmla="*/ 48 h 48"/>
                    <a:gd name="T12" fmla="*/ 33 w 33"/>
                    <a:gd name="T13" fmla="*/ 33 h 48"/>
                    <a:gd name="T14" fmla="*/ 33 w 33"/>
                    <a:gd name="T15" fmla="*/ 16 h 48"/>
                    <a:gd name="T16" fmla="*/ 12 w 33"/>
                    <a:gd name="T17" fmla="*/ 12 h 48"/>
                    <a:gd name="T18" fmla="*/ 1 w 33"/>
                    <a:gd name="T19" fmla="*/ 0 h 48"/>
                    <a:gd name="T20" fmla="*/ 2 w 33"/>
                    <a:gd name="T21" fmla="*/ 4 h 48"/>
                    <a:gd name="T22" fmla="*/ 4 w 33"/>
                    <a:gd name="T23" fmla="*/ 8 h 48"/>
                    <a:gd name="T24" fmla="*/ 4 w 33"/>
                    <a:gd name="T25" fmla="*/ 21 h 48"/>
                    <a:gd name="T26" fmla="*/ 2 w 33"/>
                    <a:gd name="T27" fmla="*/ 14 h 48"/>
                    <a:gd name="T28" fmla="*/ 2 w 33"/>
                    <a:gd name="T29" fmla="*/ 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" h="48">
                      <a:moveTo>
                        <a:pt x="1" y="0"/>
                      </a:move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9" y="34"/>
                        <a:pt x="9" y="34"/>
                        <a:pt x="9" y="34"/>
                      </a:cubicBezTo>
                      <a:cubicBezTo>
                        <a:pt x="10" y="36"/>
                        <a:pt x="10" y="36"/>
                        <a:pt x="10" y="36"/>
                      </a:cubicBezTo>
                      <a:cubicBezTo>
                        <a:pt x="16" y="40"/>
                        <a:pt x="20" y="44"/>
                        <a:pt x="24" y="48"/>
                      </a:cubicBezTo>
                      <a:cubicBezTo>
                        <a:pt x="28" y="44"/>
                        <a:pt x="31" y="39"/>
                        <a:pt x="33" y="33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27" y="18"/>
                        <a:pt x="19" y="17"/>
                        <a:pt x="12" y="12"/>
                      </a:cubicBezTo>
                      <a:cubicBezTo>
                        <a:pt x="7" y="9"/>
                        <a:pt x="3" y="5"/>
                        <a:pt x="1" y="0"/>
                      </a:cubicBezTo>
                      <a:close/>
                      <a:moveTo>
                        <a:pt x="2" y="4"/>
                      </a:move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4"/>
                        <a:pt x="2" y="4"/>
                        <a:pt x="2" y="4"/>
                      </a:cubicBezTo>
                      <a:close/>
                    </a:path>
                  </a:pathLst>
                </a:custGeom>
                <a:solidFill>
                  <a:srgbClr val="DCA5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Freeform 9"/>
                <p:cNvSpPr/>
                <p:nvPr/>
              </p:nvSpPr>
              <p:spPr bwMode="auto">
                <a:xfrm>
                  <a:off x="1967" y="1977"/>
                  <a:ext cx="5" cy="40"/>
                </a:xfrm>
                <a:custGeom>
                  <a:avLst/>
                  <a:gdLst>
                    <a:gd name="T0" fmla="*/ 5 w 5"/>
                    <a:gd name="T1" fmla="*/ 10 h 40"/>
                    <a:gd name="T2" fmla="*/ 0 w 5"/>
                    <a:gd name="T3" fmla="*/ 0 h 40"/>
                    <a:gd name="T4" fmla="*/ 0 w 5"/>
                    <a:gd name="T5" fmla="*/ 24 h 40"/>
                    <a:gd name="T6" fmla="*/ 5 w 5"/>
                    <a:gd name="T7" fmla="*/ 40 h 40"/>
                    <a:gd name="T8" fmla="*/ 5 w 5"/>
                    <a:gd name="T9" fmla="*/ 10 h 40"/>
                    <a:gd name="T10" fmla="*/ 5 w 5"/>
                    <a:gd name="T11" fmla="*/ 1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40">
                      <a:moveTo>
                        <a:pt x="5" y="10"/>
                      </a:moveTo>
                      <a:lnTo>
                        <a:pt x="0" y="0"/>
                      </a:lnTo>
                      <a:lnTo>
                        <a:pt x="0" y="24"/>
                      </a:lnTo>
                      <a:lnTo>
                        <a:pt x="5" y="40"/>
                      </a:lnTo>
                      <a:lnTo>
                        <a:pt x="5" y="10"/>
                      </a:lnTo>
                      <a:lnTo>
                        <a:pt x="5" y="10"/>
                      </a:lnTo>
                      <a:close/>
                    </a:path>
                  </a:pathLst>
                </a:custGeom>
                <a:solidFill>
                  <a:srgbClr val="F3DD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Freeform 10"/>
                <p:cNvSpPr/>
                <p:nvPr/>
              </p:nvSpPr>
              <p:spPr bwMode="auto">
                <a:xfrm>
                  <a:off x="1907" y="1937"/>
                  <a:ext cx="58" cy="85"/>
                </a:xfrm>
                <a:custGeom>
                  <a:avLst/>
                  <a:gdLst>
                    <a:gd name="T0" fmla="*/ 23 w 24"/>
                    <a:gd name="T1" fmla="*/ 23 h 36"/>
                    <a:gd name="T2" fmla="*/ 24 w 24"/>
                    <a:gd name="T3" fmla="*/ 13 h 36"/>
                    <a:gd name="T4" fmla="*/ 20 w 24"/>
                    <a:gd name="T5" fmla="*/ 2 h 36"/>
                    <a:gd name="T6" fmla="*/ 18 w 24"/>
                    <a:gd name="T7" fmla="*/ 1 h 36"/>
                    <a:gd name="T8" fmla="*/ 17 w 24"/>
                    <a:gd name="T9" fmla="*/ 0 h 36"/>
                    <a:gd name="T10" fmla="*/ 7 w 24"/>
                    <a:gd name="T11" fmla="*/ 30 h 36"/>
                    <a:gd name="T12" fmla="*/ 8 w 24"/>
                    <a:gd name="T13" fmla="*/ 31 h 36"/>
                    <a:gd name="T14" fmla="*/ 6 w 24"/>
                    <a:gd name="T15" fmla="*/ 33 h 36"/>
                    <a:gd name="T16" fmla="*/ 3 w 24"/>
                    <a:gd name="T17" fmla="*/ 28 h 36"/>
                    <a:gd name="T18" fmla="*/ 0 w 24"/>
                    <a:gd name="T19" fmla="*/ 28 h 36"/>
                    <a:gd name="T20" fmla="*/ 5 w 24"/>
                    <a:gd name="T21" fmla="*/ 36 h 36"/>
                    <a:gd name="T22" fmla="*/ 12 w 24"/>
                    <a:gd name="T23" fmla="*/ 30 h 36"/>
                    <a:gd name="T24" fmla="*/ 14 w 24"/>
                    <a:gd name="T25" fmla="*/ 27 h 36"/>
                    <a:gd name="T26" fmla="*/ 23 w 24"/>
                    <a:gd name="T27" fmla="*/ 2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4" h="36">
                      <a:moveTo>
                        <a:pt x="23" y="23"/>
                      </a:move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2" y="9"/>
                        <a:pt x="21" y="6"/>
                        <a:pt x="20" y="2"/>
                      </a:cubicBezTo>
                      <a:cubicBezTo>
                        <a:pt x="19" y="2"/>
                        <a:pt x="19" y="1"/>
                        <a:pt x="18" y="1"/>
                      </a:cubicBezTo>
                      <a:cubicBezTo>
                        <a:pt x="18" y="1"/>
                        <a:pt x="17" y="1"/>
                        <a:pt x="17" y="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7" y="30"/>
                        <a:pt x="7" y="30"/>
                        <a:pt x="8" y="31"/>
                      </a:cubicBezTo>
                      <a:cubicBezTo>
                        <a:pt x="6" y="33"/>
                        <a:pt x="6" y="33"/>
                        <a:pt x="6" y="33"/>
                      </a:cubicBezTo>
                      <a:cubicBezTo>
                        <a:pt x="4" y="31"/>
                        <a:pt x="3" y="30"/>
                        <a:pt x="3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" y="31"/>
                        <a:pt x="3" y="34"/>
                        <a:pt x="5" y="36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3" y="29"/>
                        <a:pt x="13" y="28"/>
                        <a:pt x="14" y="27"/>
                      </a:cubicBezTo>
                      <a:cubicBezTo>
                        <a:pt x="23" y="23"/>
                        <a:pt x="23" y="23"/>
                        <a:pt x="23" y="23"/>
                      </a:cubicBezTo>
                      <a:close/>
                    </a:path>
                  </a:pathLst>
                </a:custGeom>
                <a:solidFill>
                  <a:srgbClr val="331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Freeform 11"/>
                <p:cNvSpPr/>
                <p:nvPr/>
              </p:nvSpPr>
              <p:spPr bwMode="auto">
                <a:xfrm>
                  <a:off x="1965" y="1927"/>
                  <a:ext cx="126" cy="169"/>
                </a:xfrm>
                <a:custGeom>
                  <a:avLst/>
                  <a:gdLst>
                    <a:gd name="T0" fmla="*/ 0 w 53"/>
                    <a:gd name="T1" fmla="*/ 17 h 71"/>
                    <a:gd name="T2" fmla="*/ 11 w 53"/>
                    <a:gd name="T3" fmla="*/ 29 h 71"/>
                    <a:gd name="T4" fmla="*/ 32 w 53"/>
                    <a:gd name="T5" fmla="*/ 33 h 71"/>
                    <a:gd name="T6" fmla="*/ 32 w 53"/>
                    <a:gd name="T7" fmla="*/ 50 h 71"/>
                    <a:gd name="T8" fmla="*/ 23 w 53"/>
                    <a:gd name="T9" fmla="*/ 65 h 71"/>
                    <a:gd name="T10" fmla="*/ 27 w 53"/>
                    <a:gd name="T11" fmla="*/ 71 h 71"/>
                    <a:gd name="T12" fmla="*/ 29 w 53"/>
                    <a:gd name="T13" fmla="*/ 68 h 71"/>
                    <a:gd name="T14" fmla="*/ 30 w 53"/>
                    <a:gd name="T15" fmla="*/ 68 h 71"/>
                    <a:gd name="T16" fmla="*/ 37 w 53"/>
                    <a:gd name="T17" fmla="*/ 59 h 71"/>
                    <a:gd name="T18" fmla="*/ 40 w 53"/>
                    <a:gd name="T19" fmla="*/ 32 h 71"/>
                    <a:gd name="T20" fmla="*/ 39 w 53"/>
                    <a:gd name="T21" fmla="*/ 29 h 71"/>
                    <a:gd name="T22" fmla="*/ 51 w 53"/>
                    <a:gd name="T23" fmla="*/ 10 h 71"/>
                    <a:gd name="T24" fmla="*/ 53 w 53"/>
                    <a:gd name="T25" fmla="*/ 0 h 71"/>
                    <a:gd name="T26" fmla="*/ 47 w 53"/>
                    <a:gd name="T27" fmla="*/ 15 h 71"/>
                    <a:gd name="T28" fmla="*/ 0 w 53"/>
                    <a:gd name="T29" fmla="*/ 17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3" h="71">
                      <a:moveTo>
                        <a:pt x="0" y="17"/>
                      </a:moveTo>
                      <a:cubicBezTo>
                        <a:pt x="2" y="22"/>
                        <a:pt x="6" y="26"/>
                        <a:pt x="11" y="29"/>
                      </a:cubicBezTo>
                      <a:cubicBezTo>
                        <a:pt x="18" y="34"/>
                        <a:pt x="26" y="35"/>
                        <a:pt x="32" y="33"/>
                      </a:cubicBezTo>
                      <a:cubicBezTo>
                        <a:pt x="32" y="50"/>
                        <a:pt x="32" y="50"/>
                        <a:pt x="32" y="50"/>
                      </a:cubicBezTo>
                      <a:cubicBezTo>
                        <a:pt x="30" y="56"/>
                        <a:pt x="27" y="61"/>
                        <a:pt x="23" y="65"/>
                      </a:cubicBezTo>
                      <a:cubicBezTo>
                        <a:pt x="25" y="67"/>
                        <a:pt x="26" y="69"/>
                        <a:pt x="27" y="71"/>
                      </a:cubicBezTo>
                      <a:cubicBezTo>
                        <a:pt x="29" y="68"/>
                        <a:pt x="29" y="68"/>
                        <a:pt x="29" y="68"/>
                      </a:cubicBezTo>
                      <a:cubicBezTo>
                        <a:pt x="30" y="68"/>
                        <a:pt x="30" y="68"/>
                        <a:pt x="30" y="68"/>
                      </a:cubicBezTo>
                      <a:cubicBezTo>
                        <a:pt x="37" y="59"/>
                        <a:pt x="37" y="59"/>
                        <a:pt x="37" y="59"/>
                      </a:cubicBezTo>
                      <a:cubicBezTo>
                        <a:pt x="39" y="51"/>
                        <a:pt x="40" y="42"/>
                        <a:pt x="40" y="32"/>
                      </a:cubicBezTo>
                      <a:cubicBezTo>
                        <a:pt x="40" y="31"/>
                        <a:pt x="40" y="30"/>
                        <a:pt x="39" y="29"/>
                      </a:cubicBezTo>
                      <a:cubicBezTo>
                        <a:pt x="46" y="24"/>
                        <a:pt x="50" y="18"/>
                        <a:pt x="51" y="1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35" y="35"/>
                        <a:pt x="19" y="36"/>
                        <a:pt x="0" y="17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Freeform 12"/>
                <p:cNvSpPr/>
                <p:nvPr/>
              </p:nvSpPr>
              <p:spPr bwMode="auto">
                <a:xfrm>
                  <a:off x="1917" y="1991"/>
                  <a:ext cx="67" cy="88"/>
                </a:xfrm>
                <a:custGeom>
                  <a:avLst/>
                  <a:gdLst>
                    <a:gd name="T0" fmla="*/ 19 w 28"/>
                    <a:gd name="T1" fmla="*/ 4 h 37"/>
                    <a:gd name="T2" fmla="*/ 19 w 28"/>
                    <a:gd name="T3" fmla="*/ 0 h 37"/>
                    <a:gd name="T4" fmla="*/ 10 w 28"/>
                    <a:gd name="T5" fmla="*/ 4 h 37"/>
                    <a:gd name="T6" fmla="*/ 8 w 28"/>
                    <a:gd name="T7" fmla="*/ 7 h 37"/>
                    <a:gd name="T8" fmla="*/ 3 w 28"/>
                    <a:gd name="T9" fmla="*/ 23 h 37"/>
                    <a:gd name="T10" fmla="*/ 2 w 28"/>
                    <a:gd name="T11" fmla="*/ 26 h 37"/>
                    <a:gd name="T12" fmla="*/ 1 w 28"/>
                    <a:gd name="T13" fmla="*/ 33 h 37"/>
                    <a:gd name="T14" fmla="*/ 0 w 28"/>
                    <a:gd name="T15" fmla="*/ 37 h 37"/>
                    <a:gd name="T16" fmla="*/ 28 w 28"/>
                    <a:gd name="T17" fmla="*/ 24 h 37"/>
                    <a:gd name="T18" fmla="*/ 19 w 28"/>
                    <a:gd name="T19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" h="37">
                      <a:moveTo>
                        <a:pt x="19" y="4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9" y="5"/>
                        <a:pt x="9" y="6"/>
                        <a:pt x="8" y="7"/>
                      </a:cubicBezTo>
                      <a:cubicBezTo>
                        <a:pt x="6" y="12"/>
                        <a:pt x="4" y="18"/>
                        <a:pt x="3" y="23"/>
                      </a:cubicBezTo>
                      <a:cubicBezTo>
                        <a:pt x="2" y="24"/>
                        <a:pt x="2" y="25"/>
                        <a:pt x="2" y="26"/>
                      </a:cubicBezTo>
                      <a:cubicBezTo>
                        <a:pt x="1" y="28"/>
                        <a:pt x="1" y="31"/>
                        <a:pt x="1" y="33"/>
                      </a:cubicBezTo>
                      <a:cubicBezTo>
                        <a:pt x="0" y="35"/>
                        <a:pt x="0" y="36"/>
                        <a:pt x="0" y="37"/>
                      </a:cubicBezTo>
                      <a:cubicBezTo>
                        <a:pt x="28" y="24"/>
                        <a:pt x="28" y="24"/>
                        <a:pt x="28" y="24"/>
                      </a:cubicBezTo>
                      <a:cubicBezTo>
                        <a:pt x="19" y="4"/>
                        <a:pt x="19" y="4"/>
                        <a:pt x="19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Freeform 13"/>
                <p:cNvSpPr>
                  <a:spLocks noEditPoints="1"/>
                </p:cNvSpPr>
                <p:nvPr/>
              </p:nvSpPr>
              <p:spPr bwMode="auto">
                <a:xfrm>
                  <a:off x="1936" y="1835"/>
                  <a:ext cx="170" cy="178"/>
                </a:xfrm>
                <a:custGeom>
                  <a:avLst/>
                  <a:gdLst>
                    <a:gd name="T0" fmla="*/ 6 w 71"/>
                    <a:gd name="T1" fmla="*/ 29 h 75"/>
                    <a:gd name="T2" fmla="*/ 2 w 71"/>
                    <a:gd name="T3" fmla="*/ 23 h 75"/>
                    <a:gd name="T4" fmla="*/ 0 w 71"/>
                    <a:gd name="T5" fmla="*/ 29 h 75"/>
                    <a:gd name="T6" fmla="*/ 5 w 71"/>
                    <a:gd name="T7" fmla="*/ 43 h 75"/>
                    <a:gd name="T8" fmla="*/ 6 w 71"/>
                    <a:gd name="T9" fmla="*/ 44 h 75"/>
                    <a:gd name="T10" fmla="*/ 7 w 71"/>
                    <a:gd name="T11" fmla="*/ 40 h 75"/>
                    <a:gd name="T12" fmla="*/ 8 w 71"/>
                    <a:gd name="T13" fmla="*/ 45 h 75"/>
                    <a:gd name="T14" fmla="*/ 12 w 71"/>
                    <a:gd name="T15" fmla="*/ 56 h 75"/>
                    <a:gd name="T16" fmla="*/ 59 w 71"/>
                    <a:gd name="T17" fmla="*/ 54 h 75"/>
                    <a:gd name="T18" fmla="*/ 65 w 71"/>
                    <a:gd name="T19" fmla="*/ 39 h 75"/>
                    <a:gd name="T20" fmla="*/ 63 w 71"/>
                    <a:gd name="T21" fmla="*/ 49 h 75"/>
                    <a:gd name="T22" fmla="*/ 68 w 71"/>
                    <a:gd name="T23" fmla="*/ 42 h 75"/>
                    <a:gd name="T24" fmla="*/ 70 w 71"/>
                    <a:gd name="T25" fmla="*/ 35 h 75"/>
                    <a:gd name="T26" fmla="*/ 68 w 71"/>
                    <a:gd name="T27" fmla="*/ 31 h 75"/>
                    <a:gd name="T28" fmla="*/ 61 w 71"/>
                    <a:gd name="T29" fmla="*/ 15 h 75"/>
                    <a:gd name="T30" fmla="*/ 31 w 71"/>
                    <a:gd name="T31" fmla="*/ 5 h 75"/>
                    <a:gd name="T32" fmla="*/ 6 w 71"/>
                    <a:gd name="T33" fmla="*/ 29 h 75"/>
                    <a:gd name="T34" fmla="*/ 31 w 71"/>
                    <a:gd name="T35" fmla="*/ 65 h 75"/>
                    <a:gd name="T36" fmla="*/ 21 w 71"/>
                    <a:gd name="T37" fmla="*/ 61 h 75"/>
                    <a:gd name="T38" fmla="*/ 9 w 71"/>
                    <a:gd name="T39" fmla="*/ 39 h 75"/>
                    <a:gd name="T40" fmla="*/ 9 w 71"/>
                    <a:gd name="T41" fmla="*/ 36 h 75"/>
                    <a:gd name="T42" fmla="*/ 31 w 71"/>
                    <a:gd name="T43" fmla="*/ 65 h 75"/>
                    <a:gd name="T44" fmla="*/ 2 w 71"/>
                    <a:gd name="T45" fmla="*/ 26 h 75"/>
                    <a:gd name="T46" fmla="*/ 3 w 71"/>
                    <a:gd name="T47" fmla="*/ 27 h 75"/>
                    <a:gd name="T48" fmla="*/ 5 w 71"/>
                    <a:gd name="T49" fmla="*/ 42 h 75"/>
                    <a:gd name="T50" fmla="*/ 2 w 71"/>
                    <a:gd name="T51" fmla="*/ 2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1" h="75">
                      <a:moveTo>
                        <a:pt x="6" y="29"/>
                      </a:moveTo>
                      <a:cubicBezTo>
                        <a:pt x="4" y="25"/>
                        <a:pt x="3" y="23"/>
                        <a:pt x="2" y="23"/>
                      </a:cubicBezTo>
                      <a:cubicBezTo>
                        <a:pt x="1" y="23"/>
                        <a:pt x="0" y="25"/>
                        <a:pt x="0" y="29"/>
                      </a:cubicBezTo>
                      <a:cubicBezTo>
                        <a:pt x="0" y="36"/>
                        <a:pt x="2" y="41"/>
                        <a:pt x="5" y="43"/>
                      </a:cubicBezTo>
                      <a:cubicBezTo>
                        <a:pt x="5" y="44"/>
                        <a:pt x="6" y="44"/>
                        <a:pt x="6" y="44"/>
                      </a:cubicBezTo>
                      <a:cubicBezTo>
                        <a:pt x="7" y="40"/>
                        <a:pt x="7" y="40"/>
                        <a:pt x="7" y="40"/>
                      </a:cubicBezTo>
                      <a:cubicBezTo>
                        <a:pt x="7" y="41"/>
                        <a:pt x="8" y="43"/>
                        <a:pt x="8" y="45"/>
                      </a:cubicBezTo>
                      <a:cubicBezTo>
                        <a:pt x="9" y="49"/>
                        <a:pt x="10" y="52"/>
                        <a:pt x="12" y="56"/>
                      </a:cubicBezTo>
                      <a:cubicBezTo>
                        <a:pt x="31" y="75"/>
                        <a:pt x="47" y="74"/>
                        <a:pt x="59" y="54"/>
                      </a:cubicBezTo>
                      <a:cubicBezTo>
                        <a:pt x="65" y="39"/>
                        <a:pt x="65" y="39"/>
                        <a:pt x="65" y="39"/>
                      </a:cubicBezTo>
                      <a:cubicBezTo>
                        <a:pt x="63" y="49"/>
                        <a:pt x="63" y="49"/>
                        <a:pt x="63" y="49"/>
                      </a:cubicBezTo>
                      <a:cubicBezTo>
                        <a:pt x="68" y="42"/>
                        <a:pt x="68" y="42"/>
                        <a:pt x="68" y="42"/>
                      </a:cubicBezTo>
                      <a:cubicBezTo>
                        <a:pt x="69" y="39"/>
                        <a:pt x="70" y="37"/>
                        <a:pt x="70" y="35"/>
                      </a:cubicBezTo>
                      <a:cubicBezTo>
                        <a:pt x="71" y="31"/>
                        <a:pt x="70" y="30"/>
                        <a:pt x="68" y="31"/>
                      </a:cubicBezTo>
                      <a:cubicBezTo>
                        <a:pt x="61" y="15"/>
                        <a:pt x="61" y="15"/>
                        <a:pt x="61" y="15"/>
                      </a:cubicBezTo>
                      <a:cubicBezTo>
                        <a:pt x="55" y="3"/>
                        <a:pt x="45" y="0"/>
                        <a:pt x="31" y="5"/>
                      </a:cubicBezTo>
                      <a:cubicBezTo>
                        <a:pt x="20" y="8"/>
                        <a:pt x="12" y="16"/>
                        <a:pt x="6" y="29"/>
                      </a:cubicBezTo>
                      <a:close/>
                      <a:moveTo>
                        <a:pt x="31" y="65"/>
                      </a:moveTo>
                      <a:cubicBezTo>
                        <a:pt x="28" y="66"/>
                        <a:pt x="25" y="64"/>
                        <a:pt x="21" y="61"/>
                      </a:cubicBezTo>
                      <a:cubicBezTo>
                        <a:pt x="13" y="56"/>
                        <a:pt x="8" y="49"/>
                        <a:pt x="9" y="39"/>
                      </a:cubicBezTo>
                      <a:cubicBezTo>
                        <a:pt x="9" y="36"/>
                        <a:pt x="9" y="36"/>
                        <a:pt x="9" y="36"/>
                      </a:cubicBezTo>
                      <a:cubicBezTo>
                        <a:pt x="11" y="49"/>
                        <a:pt x="19" y="58"/>
                        <a:pt x="31" y="65"/>
                      </a:cubicBezTo>
                      <a:close/>
                      <a:moveTo>
                        <a:pt x="2" y="26"/>
                      </a:move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32"/>
                        <a:pt x="4" y="37"/>
                        <a:pt x="5" y="42"/>
                      </a:cubicBezTo>
                      <a:cubicBezTo>
                        <a:pt x="2" y="38"/>
                        <a:pt x="1" y="33"/>
                        <a:pt x="2" y="26"/>
                      </a:cubicBezTo>
                      <a:close/>
                    </a:path>
                  </a:pathLst>
                </a:custGeom>
                <a:solidFill>
                  <a:srgbClr val="DCA5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Freeform 14"/>
                <p:cNvSpPr/>
                <p:nvPr/>
              </p:nvSpPr>
              <p:spPr bwMode="auto">
                <a:xfrm>
                  <a:off x="1955" y="1920"/>
                  <a:ext cx="55" cy="71"/>
                </a:xfrm>
                <a:custGeom>
                  <a:avLst/>
                  <a:gdLst>
                    <a:gd name="T0" fmla="*/ 13 w 23"/>
                    <a:gd name="T1" fmla="*/ 25 h 30"/>
                    <a:gd name="T2" fmla="*/ 23 w 23"/>
                    <a:gd name="T3" fmla="*/ 29 h 30"/>
                    <a:gd name="T4" fmla="*/ 1 w 23"/>
                    <a:gd name="T5" fmla="*/ 0 h 30"/>
                    <a:gd name="T6" fmla="*/ 1 w 23"/>
                    <a:gd name="T7" fmla="*/ 3 h 30"/>
                    <a:gd name="T8" fmla="*/ 13 w 23"/>
                    <a:gd name="T9" fmla="*/ 2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0">
                      <a:moveTo>
                        <a:pt x="13" y="25"/>
                      </a:moveTo>
                      <a:cubicBezTo>
                        <a:pt x="17" y="28"/>
                        <a:pt x="20" y="30"/>
                        <a:pt x="23" y="29"/>
                      </a:cubicBezTo>
                      <a:cubicBezTo>
                        <a:pt x="11" y="22"/>
                        <a:pt x="3" y="13"/>
                        <a:pt x="1" y="0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13"/>
                        <a:pt x="5" y="20"/>
                        <a:pt x="13" y="25"/>
                      </a:cubicBezTo>
                      <a:close/>
                    </a:path>
                  </a:pathLst>
                </a:custGeom>
                <a:solidFill>
                  <a:srgbClr val="F3DD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Freeform 15"/>
                <p:cNvSpPr/>
                <p:nvPr/>
              </p:nvSpPr>
              <p:spPr bwMode="auto">
                <a:xfrm>
                  <a:off x="1938" y="1896"/>
                  <a:ext cx="10" cy="38"/>
                </a:xfrm>
                <a:custGeom>
                  <a:avLst/>
                  <a:gdLst>
                    <a:gd name="T0" fmla="*/ 2 w 4"/>
                    <a:gd name="T1" fmla="*/ 1 h 16"/>
                    <a:gd name="T2" fmla="*/ 1 w 4"/>
                    <a:gd name="T3" fmla="*/ 0 h 16"/>
                    <a:gd name="T4" fmla="*/ 4 w 4"/>
                    <a:gd name="T5" fmla="*/ 16 h 16"/>
                    <a:gd name="T6" fmla="*/ 2 w 4"/>
                    <a:gd name="T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16">
                      <a:moveTo>
                        <a:pt x="2" y="1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7"/>
                        <a:pt x="1" y="12"/>
                        <a:pt x="4" y="16"/>
                      </a:cubicBezTo>
                      <a:cubicBezTo>
                        <a:pt x="3" y="11"/>
                        <a:pt x="2" y="6"/>
                        <a:pt x="2" y="1"/>
                      </a:cubicBezTo>
                      <a:close/>
                    </a:path>
                  </a:pathLst>
                </a:custGeom>
                <a:solidFill>
                  <a:srgbClr val="F3DD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Freeform 16"/>
                <p:cNvSpPr/>
                <p:nvPr/>
              </p:nvSpPr>
              <p:spPr bwMode="auto">
                <a:xfrm>
                  <a:off x="1950" y="1930"/>
                  <a:ext cx="5" cy="11"/>
                </a:xfrm>
                <a:custGeom>
                  <a:avLst/>
                  <a:gdLst>
                    <a:gd name="T0" fmla="*/ 0 w 2"/>
                    <a:gd name="T1" fmla="*/ 4 h 5"/>
                    <a:gd name="T2" fmla="*/ 2 w 2"/>
                    <a:gd name="T3" fmla="*/ 5 h 5"/>
                    <a:gd name="T4" fmla="*/ 1 w 2"/>
                    <a:gd name="T5" fmla="*/ 0 h 5"/>
                    <a:gd name="T6" fmla="*/ 0 w 2"/>
                    <a:gd name="T7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5">
                      <a:moveTo>
                        <a:pt x="0" y="4"/>
                      </a:moveTo>
                      <a:cubicBezTo>
                        <a:pt x="1" y="4"/>
                        <a:pt x="1" y="5"/>
                        <a:pt x="2" y="5"/>
                      </a:cubicBezTo>
                      <a:cubicBezTo>
                        <a:pt x="2" y="3"/>
                        <a:pt x="1" y="1"/>
                        <a:pt x="1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Freeform 17"/>
                <p:cNvSpPr/>
                <p:nvPr/>
              </p:nvSpPr>
              <p:spPr bwMode="auto">
                <a:xfrm>
                  <a:off x="1912" y="1927"/>
                  <a:ext cx="29" cy="88"/>
                </a:xfrm>
                <a:custGeom>
                  <a:avLst/>
                  <a:gdLst>
                    <a:gd name="T0" fmla="*/ 12 w 12"/>
                    <a:gd name="T1" fmla="*/ 4 h 37"/>
                    <a:gd name="T2" fmla="*/ 9 w 12"/>
                    <a:gd name="T3" fmla="*/ 0 h 37"/>
                    <a:gd name="T4" fmla="*/ 3 w 12"/>
                    <a:gd name="T5" fmla="*/ 17 h 37"/>
                    <a:gd name="T6" fmla="*/ 1 w 12"/>
                    <a:gd name="T7" fmla="*/ 32 h 37"/>
                    <a:gd name="T8" fmla="*/ 4 w 12"/>
                    <a:gd name="T9" fmla="*/ 37 h 37"/>
                    <a:gd name="T10" fmla="*/ 6 w 12"/>
                    <a:gd name="T11" fmla="*/ 35 h 37"/>
                    <a:gd name="T12" fmla="*/ 5 w 12"/>
                    <a:gd name="T13" fmla="*/ 34 h 37"/>
                    <a:gd name="T14" fmla="*/ 4 w 12"/>
                    <a:gd name="T15" fmla="*/ 31 h 37"/>
                    <a:gd name="T16" fmla="*/ 12 w 12"/>
                    <a:gd name="T17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7">
                      <a:moveTo>
                        <a:pt x="12" y="4"/>
                      </a:moveTo>
                      <a:cubicBezTo>
                        <a:pt x="11" y="3"/>
                        <a:pt x="10" y="2"/>
                        <a:pt x="9" y="0"/>
                      </a:cubicBezTo>
                      <a:cubicBezTo>
                        <a:pt x="7" y="6"/>
                        <a:pt x="5" y="12"/>
                        <a:pt x="3" y="17"/>
                      </a:cubicBezTo>
                      <a:cubicBezTo>
                        <a:pt x="0" y="23"/>
                        <a:pt x="0" y="28"/>
                        <a:pt x="1" y="32"/>
                      </a:cubicBezTo>
                      <a:cubicBezTo>
                        <a:pt x="1" y="34"/>
                        <a:pt x="2" y="35"/>
                        <a:pt x="4" y="37"/>
                      </a:cubicBezTo>
                      <a:cubicBezTo>
                        <a:pt x="6" y="35"/>
                        <a:pt x="6" y="35"/>
                        <a:pt x="6" y="35"/>
                      </a:cubicBezTo>
                      <a:cubicBezTo>
                        <a:pt x="5" y="34"/>
                        <a:pt x="5" y="34"/>
                        <a:pt x="5" y="34"/>
                      </a:cubicBezTo>
                      <a:cubicBezTo>
                        <a:pt x="4" y="33"/>
                        <a:pt x="4" y="32"/>
                        <a:pt x="4" y="31"/>
                      </a:cubicBezTo>
                      <a:cubicBezTo>
                        <a:pt x="3" y="26"/>
                        <a:pt x="5" y="17"/>
                        <a:pt x="12" y="4"/>
                      </a:cubicBezTo>
                      <a:close/>
                    </a:path>
                  </a:pathLst>
                </a:custGeom>
                <a:solidFill>
                  <a:srgbClr val="A954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Freeform 18"/>
                <p:cNvSpPr/>
                <p:nvPr/>
              </p:nvSpPr>
              <p:spPr bwMode="auto">
                <a:xfrm>
                  <a:off x="1905" y="2008"/>
                  <a:ext cx="31" cy="38"/>
                </a:xfrm>
                <a:custGeom>
                  <a:avLst/>
                  <a:gdLst>
                    <a:gd name="T0" fmla="*/ 8 w 13"/>
                    <a:gd name="T1" fmla="*/ 16 h 16"/>
                    <a:gd name="T2" fmla="*/ 13 w 13"/>
                    <a:gd name="T3" fmla="*/ 0 h 16"/>
                    <a:gd name="T4" fmla="*/ 6 w 13"/>
                    <a:gd name="T5" fmla="*/ 6 h 16"/>
                    <a:gd name="T6" fmla="*/ 0 w 13"/>
                    <a:gd name="T7" fmla="*/ 11 h 16"/>
                    <a:gd name="T8" fmla="*/ 8 w 13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6">
                      <a:moveTo>
                        <a:pt x="8" y="16"/>
                      </a:moveTo>
                      <a:cubicBezTo>
                        <a:pt x="9" y="11"/>
                        <a:pt x="11" y="5"/>
                        <a:pt x="13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8" y="16"/>
                        <a:pt x="8" y="16"/>
                        <a:pt x="8" y="16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Freeform 19"/>
                <p:cNvSpPr>
                  <a:spLocks noEditPoints="1"/>
                </p:cNvSpPr>
                <p:nvPr/>
              </p:nvSpPr>
              <p:spPr bwMode="auto">
                <a:xfrm>
                  <a:off x="1821" y="2022"/>
                  <a:ext cx="325" cy="256"/>
                </a:xfrm>
                <a:custGeom>
                  <a:avLst/>
                  <a:gdLst>
                    <a:gd name="T0" fmla="*/ 42 w 136"/>
                    <a:gd name="T1" fmla="*/ 13 h 108"/>
                    <a:gd name="T2" fmla="*/ 43 w 136"/>
                    <a:gd name="T3" fmla="*/ 10 h 108"/>
                    <a:gd name="T4" fmla="*/ 35 w 136"/>
                    <a:gd name="T5" fmla="*/ 5 h 108"/>
                    <a:gd name="T6" fmla="*/ 41 w 136"/>
                    <a:gd name="T7" fmla="*/ 0 h 108"/>
                    <a:gd name="T8" fmla="*/ 36 w 136"/>
                    <a:gd name="T9" fmla="*/ 0 h 108"/>
                    <a:gd name="T10" fmla="*/ 29 w 136"/>
                    <a:gd name="T11" fmla="*/ 7 h 108"/>
                    <a:gd name="T12" fmla="*/ 37 w 136"/>
                    <a:gd name="T13" fmla="*/ 10 h 108"/>
                    <a:gd name="T14" fmla="*/ 30 w 136"/>
                    <a:gd name="T15" fmla="*/ 17 h 108"/>
                    <a:gd name="T16" fmla="*/ 36 w 136"/>
                    <a:gd name="T17" fmla="*/ 24 h 108"/>
                    <a:gd name="T18" fmla="*/ 29 w 136"/>
                    <a:gd name="T19" fmla="*/ 24 h 108"/>
                    <a:gd name="T20" fmla="*/ 0 w 136"/>
                    <a:gd name="T21" fmla="*/ 96 h 108"/>
                    <a:gd name="T22" fmla="*/ 4 w 136"/>
                    <a:gd name="T23" fmla="*/ 102 h 108"/>
                    <a:gd name="T24" fmla="*/ 34 w 136"/>
                    <a:gd name="T25" fmla="*/ 32 h 108"/>
                    <a:gd name="T26" fmla="*/ 122 w 136"/>
                    <a:gd name="T27" fmla="*/ 82 h 108"/>
                    <a:gd name="T28" fmla="*/ 111 w 136"/>
                    <a:gd name="T29" fmla="*/ 107 h 108"/>
                    <a:gd name="T30" fmla="*/ 113 w 136"/>
                    <a:gd name="T31" fmla="*/ 108 h 108"/>
                    <a:gd name="T32" fmla="*/ 116 w 136"/>
                    <a:gd name="T33" fmla="*/ 102 h 108"/>
                    <a:gd name="T34" fmla="*/ 126 w 136"/>
                    <a:gd name="T35" fmla="*/ 81 h 108"/>
                    <a:gd name="T36" fmla="*/ 101 w 136"/>
                    <a:gd name="T37" fmla="*/ 66 h 108"/>
                    <a:gd name="T38" fmla="*/ 125 w 136"/>
                    <a:gd name="T39" fmla="*/ 44 h 108"/>
                    <a:gd name="T40" fmla="*/ 133 w 136"/>
                    <a:gd name="T41" fmla="*/ 44 h 108"/>
                    <a:gd name="T42" fmla="*/ 131 w 136"/>
                    <a:gd name="T43" fmla="*/ 34 h 108"/>
                    <a:gd name="T44" fmla="*/ 136 w 136"/>
                    <a:gd name="T45" fmla="*/ 24 h 108"/>
                    <a:gd name="T46" fmla="*/ 133 w 136"/>
                    <a:gd name="T47" fmla="*/ 19 h 108"/>
                    <a:gd name="T48" fmla="*/ 126 w 136"/>
                    <a:gd name="T49" fmla="*/ 15 h 108"/>
                    <a:gd name="T50" fmla="*/ 118 w 136"/>
                    <a:gd name="T51" fmla="*/ 19 h 108"/>
                    <a:gd name="T52" fmla="*/ 131 w 136"/>
                    <a:gd name="T53" fmla="*/ 23 h 108"/>
                    <a:gd name="T54" fmla="*/ 125 w 136"/>
                    <a:gd name="T55" fmla="*/ 34 h 108"/>
                    <a:gd name="T56" fmla="*/ 130 w 136"/>
                    <a:gd name="T57" fmla="*/ 41 h 108"/>
                    <a:gd name="T58" fmla="*/ 122 w 136"/>
                    <a:gd name="T59" fmla="*/ 38 h 108"/>
                    <a:gd name="T60" fmla="*/ 107 w 136"/>
                    <a:gd name="T61" fmla="*/ 22 h 108"/>
                    <a:gd name="T62" fmla="*/ 90 w 136"/>
                    <a:gd name="T63" fmla="*/ 32 h 108"/>
                    <a:gd name="T64" fmla="*/ 86 w 136"/>
                    <a:gd name="T65" fmla="*/ 53 h 108"/>
                    <a:gd name="T66" fmla="*/ 71 w 136"/>
                    <a:gd name="T67" fmla="*/ 21 h 108"/>
                    <a:gd name="T68" fmla="*/ 65 w 136"/>
                    <a:gd name="T69" fmla="*/ 15 h 108"/>
                    <a:gd name="T70" fmla="*/ 40 w 136"/>
                    <a:gd name="T71" fmla="*/ 29 h 108"/>
                    <a:gd name="T72" fmla="*/ 40 w 136"/>
                    <a:gd name="T73" fmla="*/ 24 h 108"/>
                    <a:gd name="T74" fmla="*/ 41 w 136"/>
                    <a:gd name="T75" fmla="*/ 20 h 108"/>
                    <a:gd name="T76" fmla="*/ 36 w 136"/>
                    <a:gd name="T77" fmla="*/ 16 h 108"/>
                    <a:gd name="T78" fmla="*/ 42 w 136"/>
                    <a:gd name="T79" fmla="*/ 13 h 108"/>
                    <a:gd name="T80" fmla="*/ 58 w 136"/>
                    <a:gd name="T81" fmla="*/ 41 h 108"/>
                    <a:gd name="T82" fmla="*/ 48 w 136"/>
                    <a:gd name="T83" fmla="*/ 29 h 108"/>
                    <a:gd name="T84" fmla="*/ 66 w 136"/>
                    <a:gd name="T85" fmla="*/ 23 h 108"/>
                    <a:gd name="T86" fmla="*/ 83 w 136"/>
                    <a:gd name="T87" fmla="*/ 55 h 108"/>
                    <a:gd name="T88" fmla="*/ 58 w 136"/>
                    <a:gd name="T89" fmla="*/ 41 h 108"/>
                    <a:gd name="T90" fmla="*/ 97 w 136"/>
                    <a:gd name="T91" fmla="*/ 32 h 108"/>
                    <a:gd name="T92" fmla="*/ 107 w 136"/>
                    <a:gd name="T93" fmla="*/ 28 h 108"/>
                    <a:gd name="T94" fmla="*/ 119 w 136"/>
                    <a:gd name="T95" fmla="*/ 42 h 108"/>
                    <a:gd name="T96" fmla="*/ 99 w 136"/>
                    <a:gd name="T97" fmla="*/ 65 h 108"/>
                    <a:gd name="T98" fmla="*/ 89 w 136"/>
                    <a:gd name="T99" fmla="*/ 59 h 108"/>
                    <a:gd name="T100" fmla="*/ 97 w 136"/>
                    <a:gd name="T101" fmla="*/ 32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36" h="108">
                      <a:moveTo>
                        <a:pt x="42" y="13"/>
                      </a:moveTo>
                      <a:cubicBezTo>
                        <a:pt x="42" y="12"/>
                        <a:pt x="42" y="11"/>
                        <a:pt x="43" y="10"/>
                      </a:cubicBezTo>
                      <a:cubicBezTo>
                        <a:pt x="35" y="5"/>
                        <a:pt x="35" y="5"/>
                        <a:pt x="35" y="5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40" y="0"/>
                        <a:pt x="38" y="0"/>
                        <a:pt x="36" y="0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37" y="10"/>
                        <a:pt x="37" y="10"/>
                        <a:pt x="37" y="10"/>
                      </a:cubicBezTo>
                      <a:cubicBezTo>
                        <a:pt x="30" y="17"/>
                        <a:pt x="30" y="17"/>
                        <a:pt x="30" y="17"/>
                      </a:cubicBezTo>
                      <a:cubicBezTo>
                        <a:pt x="36" y="24"/>
                        <a:pt x="36" y="24"/>
                        <a:pt x="36" y="24"/>
                      </a:cubicBez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4" y="102"/>
                        <a:pt x="4" y="102"/>
                        <a:pt x="4" y="10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122" y="82"/>
                        <a:pt x="122" y="82"/>
                        <a:pt x="122" y="82"/>
                      </a:cubicBezTo>
                      <a:cubicBezTo>
                        <a:pt x="111" y="107"/>
                        <a:pt x="111" y="107"/>
                        <a:pt x="111" y="107"/>
                      </a:cubicBezTo>
                      <a:cubicBezTo>
                        <a:pt x="113" y="108"/>
                        <a:pt x="113" y="108"/>
                        <a:pt x="113" y="108"/>
                      </a:cubicBezTo>
                      <a:cubicBezTo>
                        <a:pt x="116" y="102"/>
                        <a:pt x="116" y="102"/>
                        <a:pt x="116" y="102"/>
                      </a:cubicBezTo>
                      <a:cubicBezTo>
                        <a:pt x="126" y="81"/>
                        <a:pt x="126" y="81"/>
                        <a:pt x="126" y="81"/>
                      </a:cubicBezTo>
                      <a:cubicBezTo>
                        <a:pt x="101" y="66"/>
                        <a:pt x="101" y="66"/>
                        <a:pt x="101" y="66"/>
                      </a:cubicBezTo>
                      <a:cubicBezTo>
                        <a:pt x="125" y="44"/>
                        <a:pt x="125" y="44"/>
                        <a:pt x="125" y="44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31" y="34"/>
                        <a:pt x="131" y="34"/>
                        <a:pt x="131" y="34"/>
                      </a:cubicBezTo>
                      <a:cubicBezTo>
                        <a:pt x="136" y="24"/>
                        <a:pt x="136" y="24"/>
                        <a:pt x="136" y="24"/>
                      </a:cubicBezTo>
                      <a:cubicBezTo>
                        <a:pt x="133" y="19"/>
                        <a:pt x="133" y="19"/>
                        <a:pt x="133" y="19"/>
                      </a:cubicBezTo>
                      <a:cubicBezTo>
                        <a:pt x="126" y="15"/>
                        <a:pt x="126" y="15"/>
                        <a:pt x="126" y="15"/>
                      </a:cubicBezTo>
                      <a:cubicBezTo>
                        <a:pt x="118" y="19"/>
                        <a:pt x="118" y="19"/>
                        <a:pt x="118" y="19"/>
                      </a:cubicBezTo>
                      <a:cubicBezTo>
                        <a:pt x="131" y="23"/>
                        <a:pt x="131" y="23"/>
                        <a:pt x="131" y="23"/>
                      </a:cubicBezTo>
                      <a:cubicBezTo>
                        <a:pt x="125" y="34"/>
                        <a:pt x="125" y="34"/>
                        <a:pt x="125" y="34"/>
                      </a:cubicBezTo>
                      <a:cubicBezTo>
                        <a:pt x="127" y="36"/>
                        <a:pt x="128" y="38"/>
                        <a:pt x="130" y="41"/>
                      </a:cubicBezTo>
                      <a:cubicBezTo>
                        <a:pt x="127" y="40"/>
                        <a:pt x="125" y="39"/>
                        <a:pt x="122" y="38"/>
                      </a:cubicBezTo>
                      <a:cubicBezTo>
                        <a:pt x="117" y="35"/>
                        <a:pt x="112" y="30"/>
                        <a:pt x="107" y="22"/>
                      </a:cubicBezTo>
                      <a:cubicBezTo>
                        <a:pt x="90" y="32"/>
                        <a:pt x="90" y="32"/>
                        <a:pt x="90" y="32"/>
                      </a:cubicBezTo>
                      <a:cubicBezTo>
                        <a:pt x="86" y="53"/>
                        <a:pt x="86" y="53"/>
                        <a:pt x="86" y="53"/>
                      </a:cubicBezTo>
                      <a:cubicBezTo>
                        <a:pt x="71" y="21"/>
                        <a:pt x="71" y="21"/>
                        <a:pt x="71" y="21"/>
                      </a:cubicBezTo>
                      <a:cubicBezTo>
                        <a:pt x="69" y="19"/>
                        <a:pt x="67" y="17"/>
                        <a:pt x="65" y="15"/>
                      </a:cubicBezTo>
                      <a:cubicBezTo>
                        <a:pt x="40" y="29"/>
                        <a:pt x="40" y="29"/>
                        <a:pt x="40" y="29"/>
                      </a:cubicBezTo>
                      <a:cubicBezTo>
                        <a:pt x="40" y="27"/>
                        <a:pt x="40" y="26"/>
                        <a:pt x="40" y="24"/>
                      </a:cubicBezTo>
                      <a:cubicBezTo>
                        <a:pt x="40" y="23"/>
                        <a:pt x="40" y="22"/>
                        <a:pt x="41" y="20"/>
                      </a:cubicBezTo>
                      <a:cubicBezTo>
                        <a:pt x="36" y="16"/>
                        <a:pt x="36" y="16"/>
                        <a:pt x="36" y="16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lose/>
                      <a:moveTo>
                        <a:pt x="58" y="41"/>
                      </a:move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66" y="23"/>
                        <a:pt x="66" y="23"/>
                        <a:pt x="66" y="23"/>
                      </a:cubicBezTo>
                      <a:cubicBezTo>
                        <a:pt x="83" y="55"/>
                        <a:pt x="83" y="55"/>
                        <a:pt x="83" y="55"/>
                      </a:cubicBezTo>
                      <a:cubicBezTo>
                        <a:pt x="58" y="41"/>
                        <a:pt x="58" y="41"/>
                        <a:pt x="58" y="41"/>
                      </a:cubicBezTo>
                      <a:close/>
                      <a:moveTo>
                        <a:pt x="97" y="32"/>
                      </a:moveTo>
                      <a:cubicBezTo>
                        <a:pt x="107" y="28"/>
                        <a:pt x="107" y="28"/>
                        <a:pt x="107" y="28"/>
                      </a:cubicBezTo>
                      <a:cubicBezTo>
                        <a:pt x="119" y="42"/>
                        <a:pt x="119" y="42"/>
                        <a:pt x="119" y="42"/>
                      </a:cubicBezTo>
                      <a:cubicBezTo>
                        <a:pt x="113" y="50"/>
                        <a:pt x="107" y="58"/>
                        <a:pt x="99" y="65"/>
                      </a:cubicBezTo>
                      <a:cubicBezTo>
                        <a:pt x="89" y="59"/>
                        <a:pt x="89" y="59"/>
                        <a:pt x="89" y="59"/>
                      </a:cubicBezTo>
                      <a:cubicBezTo>
                        <a:pt x="97" y="32"/>
                        <a:pt x="97" y="32"/>
                        <a:pt x="97" y="3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Freeform 20"/>
                <p:cNvSpPr/>
                <p:nvPr/>
              </p:nvSpPr>
              <p:spPr bwMode="auto">
                <a:xfrm>
                  <a:off x="1936" y="2077"/>
                  <a:ext cx="84" cy="76"/>
                </a:xfrm>
                <a:custGeom>
                  <a:avLst/>
                  <a:gdLst>
                    <a:gd name="T0" fmla="*/ 0 w 84"/>
                    <a:gd name="T1" fmla="*/ 14 h 76"/>
                    <a:gd name="T2" fmla="*/ 24 w 84"/>
                    <a:gd name="T3" fmla="*/ 42 h 76"/>
                    <a:gd name="T4" fmla="*/ 84 w 84"/>
                    <a:gd name="T5" fmla="*/ 76 h 76"/>
                    <a:gd name="T6" fmla="*/ 43 w 84"/>
                    <a:gd name="T7" fmla="*/ 0 h 76"/>
                    <a:gd name="T8" fmla="*/ 0 w 84"/>
                    <a:gd name="T9" fmla="*/ 14 h 76"/>
                    <a:gd name="T10" fmla="*/ 0 w 84"/>
                    <a:gd name="T11" fmla="*/ 1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76">
                      <a:moveTo>
                        <a:pt x="0" y="14"/>
                      </a:moveTo>
                      <a:lnTo>
                        <a:pt x="24" y="42"/>
                      </a:lnTo>
                      <a:lnTo>
                        <a:pt x="84" y="76"/>
                      </a:lnTo>
                      <a:lnTo>
                        <a:pt x="43" y="0"/>
                      </a:lnTo>
                      <a:lnTo>
                        <a:pt x="0" y="14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Freeform 21"/>
                <p:cNvSpPr>
                  <a:spLocks noEditPoints="1"/>
                </p:cNvSpPr>
                <p:nvPr/>
              </p:nvSpPr>
              <p:spPr bwMode="auto">
                <a:xfrm>
                  <a:off x="2034" y="2089"/>
                  <a:ext cx="72" cy="87"/>
                </a:xfrm>
                <a:custGeom>
                  <a:avLst/>
                  <a:gdLst>
                    <a:gd name="T0" fmla="*/ 18 w 30"/>
                    <a:gd name="T1" fmla="*/ 0 h 37"/>
                    <a:gd name="T2" fmla="*/ 8 w 30"/>
                    <a:gd name="T3" fmla="*/ 4 h 37"/>
                    <a:gd name="T4" fmla="*/ 0 w 30"/>
                    <a:gd name="T5" fmla="*/ 31 h 37"/>
                    <a:gd name="T6" fmla="*/ 10 w 30"/>
                    <a:gd name="T7" fmla="*/ 37 h 37"/>
                    <a:gd name="T8" fmla="*/ 30 w 30"/>
                    <a:gd name="T9" fmla="*/ 14 h 37"/>
                    <a:gd name="T10" fmla="*/ 18 w 30"/>
                    <a:gd name="T11" fmla="*/ 0 h 37"/>
                    <a:gd name="T12" fmla="*/ 10 w 30"/>
                    <a:gd name="T13" fmla="*/ 6 h 37"/>
                    <a:gd name="T14" fmla="*/ 14 w 30"/>
                    <a:gd name="T15" fmla="*/ 5 h 37"/>
                    <a:gd name="T16" fmla="*/ 5 w 30"/>
                    <a:gd name="T17" fmla="*/ 32 h 37"/>
                    <a:gd name="T18" fmla="*/ 2 w 30"/>
                    <a:gd name="T19" fmla="*/ 30 h 37"/>
                    <a:gd name="T20" fmla="*/ 10 w 30"/>
                    <a:gd name="T21" fmla="*/ 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" h="37">
                      <a:moveTo>
                        <a:pt x="18" y="0"/>
                      </a:move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8" y="30"/>
                        <a:pt x="24" y="22"/>
                        <a:pt x="30" y="14"/>
                      </a:cubicBezTo>
                      <a:cubicBezTo>
                        <a:pt x="18" y="0"/>
                        <a:pt x="18" y="0"/>
                        <a:pt x="18" y="0"/>
                      </a:cubicBezTo>
                      <a:close/>
                      <a:moveTo>
                        <a:pt x="10" y="6"/>
                      </a:move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10" y="6"/>
                        <a:pt x="10" y="6"/>
                        <a:pt x="10" y="6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9" name="Freeform 22"/>
                <p:cNvSpPr/>
                <p:nvPr/>
              </p:nvSpPr>
              <p:spPr bwMode="auto">
                <a:xfrm>
                  <a:off x="2039" y="2100"/>
                  <a:ext cx="28" cy="64"/>
                </a:xfrm>
                <a:custGeom>
                  <a:avLst/>
                  <a:gdLst>
                    <a:gd name="T0" fmla="*/ 28 w 28"/>
                    <a:gd name="T1" fmla="*/ 0 h 64"/>
                    <a:gd name="T2" fmla="*/ 19 w 28"/>
                    <a:gd name="T3" fmla="*/ 3 h 64"/>
                    <a:gd name="T4" fmla="*/ 0 w 28"/>
                    <a:gd name="T5" fmla="*/ 60 h 64"/>
                    <a:gd name="T6" fmla="*/ 7 w 28"/>
                    <a:gd name="T7" fmla="*/ 64 h 64"/>
                    <a:gd name="T8" fmla="*/ 28 w 28"/>
                    <a:gd name="T9" fmla="*/ 0 h 64"/>
                    <a:gd name="T10" fmla="*/ 28 w 28"/>
                    <a:gd name="T11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" h="64">
                      <a:moveTo>
                        <a:pt x="28" y="0"/>
                      </a:moveTo>
                      <a:lnTo>
                        <a:pt x="19" y="3"/>
                      </a:lnTo>
                      <a:lnTo>
                        <a:pt x="0" y="60"/>
                      </a:lnTo>
                      <a:lnTo>
                        <a:pt x="7" y="64"/>
                      </a:lnTo>
                      <a:lnTo>
                        <a:pt x="28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0" name="Freeform 23"/>
                <p:cNvSpPr>
                  <a:spLocks noEditPoints="1"/>
                </p:cNvSpPr>
                <p:nvPr/>
              </p:nvSpPr>
              <p:spPr bwMode="auto">
                <a:xfrm>
                  <a:off x="1735" y="2022"/>
                  <a:ext cx="251" cy="353"/>
                </a:xfrm>
                <a:custGeom>
                  <a:avLst/>
                  <a:gdLst>
                    <a:gd name="T0" fmla="*/ 66 w 105"/>
                    <a:gd name="T1" fmla="*/ 17 h 149"/>
                    <a:gd name="T2" fmla="*/ 73 w 105"/>
                    <a:gd name="T3" fmla="*/ 10 h 149"/>
                    <a:gd name="T4" fmla="*/ 65 w 105"/>
                    <a:gd name="T5" fmla="*/ 7 h 149"/>
                    <a:gd name="T6" fmla="*/ 72 w 105"/>
                    <a:gd name="T7" fmla="*/ 0 h 149"/>
                    <a:gd name="T8" fmla="*/ 33 w 105"/>
                    <a:gd name="T9" fmla="*/ 15 h 149"/>
                    <a:gd name="T10" fmla="*/ 30 w 105"/>
                    <a:gd name="T11" fmla="*/ 33 h 149"/>
                    <a:gd name="T12" fmla="*/ 0 w 105"/>
                    <a:gd name="T13" fmla="*/ 102 h 149"/>
                    <a:gd name="T14" fmla="*/ 62 w 105"/>
                    <a:gd name="T15" fmla="*/ 142 h 149"/>
                    <a:gd name="T16" fmla="*/ 95 w 105"/>
                    <a:gd name="T17" fmla="*/ 149 h 149"/>
                    <a:gd name="T18" fmla="*/ 103 w 105"/>
                    <a:gd name="T19" fmla="*/ 132 h 149"/>
                    <a:gd name="T20" fmla="*/ 105 w 105"/>
                    <a:gd name="T21" fmla="*/ 132 h 149"/>
                    <a:gd name="T22" fmla="*/ 82 w 105"/>
                    <a:gd name="T23" fmla="*/ 122 h 149"/>
                    <a:gd name="T24" fmla="*/ 56 w 105"/>
                    <a:gd name="T25" fmla="*/ 118 h 149"/>
                    <a:gd name="T26" fmla="*/ 40 w 105"/>
                    <a:gd name="T27" fmla="*/ 102 h 149"/>
                    <a:gd name="T28" fmla="*/ 36 w 105"/>
                    <a:gd name="T29" fmla="*/ 96 h 149"/>
                    <a:gd name="T30" fmla="*/ 65 w 105"/>
                    <a:gd name="T31" fmla="*/ 24 h 149"/>
                    <a:gd name="T32" fmla="*/ 72 w 105"/>
                    <a:gd name="T33" fmla="*/ 24 h 149"/>
                    <a:gd name="T34" fmla="*/ 66 w 105"/>
                    <a:gd name="T35" fmla="*/ 17 h 149"/>
                    <a:gd name="T36" fmla="*/ 63 w 105"/>
                    <a:gd name="T37" fmla="*/ 7 h 149"/>
                    <a:gd name="T38" fmla="*/ 63 w 105"/>
                    <a:gd name="T39" fmla="*/ 8 h 149"/>
                    <a:gd name="T40" fmla="*/ 64 w 105"/>
                    <a:gd name="T41" fmla="*/ 9 h 149"/>
                    <a:gd name="T42" fmla="*/ 37 w 105"/>
                    <a:gd name="T43" fmla="*/ 18 h 149"/>
                    <a:gd name="T44" fmla="*/ 37 w 105"/>
                    <a:gd name="T45" fmla="*/ 31 h 149"/>
                    <a:gd name="T46" fmla="*/ 5 w 105"/>
                    <a:gd name="T47" fmla="*/ 107 h 149"/>
                    <a:gd name="T48" fmla="*/ 3 w 105"/>
                    <a:gd name="T49" fmla="*/ 102 h 149"/>
                    <a:gd name="T50" fmla="*/ 32 w 105"/>
                    <a:gd name="T51" fmla="*/ 34 h 149"/>
                    <a:gd name="T52" fmla="*/ 32 w 105"/>
                    <a:gd name="T53" fmla="*/ 33 h 149"/>
                    <a:gd name="T54" fmla="*/ 35 w 105"/>
                    <a:gd name="T55" fmla="*/ 16 h 149"/>
                    <a:gd name="T56" fmla="*/ 65 w 105"/>
                    <a:gd name="T57" fmla="*/ 4 h 149"/>
                    <a:gd name="T58" fmla="*/ 64 w 105"/>
                    <a:gd name="T59" fmla="*/ 5 h 149"/>
                    <a:gd name="T60" fmla="*/ 63 w 105"/>
                    <a:gd name="T61" fmla="*/ 7 h 149"/>
                    <a:gd name="T62" fmla="*/ 33 w 105"/>
                    <a:gd name="T63" fmla="*/ 99 h 149"/>
                    <a:gd name="T64" fmla="*/ 41 w 105"/>
                    <a:gd name="T65" fmla="*/ 112 h 149"/>
                    <a:gd name="T66" fmla="*/ 61 w 105"/>
                    <a:gd name="T67" fmla="*/ 124 h 149"/>
                    <a:gd name="T68" fmla="*/ 72 w 105"/>
                    <a:gd name="T69" fmla="*/ 124 h 149"/>
                    <a:gd name="T70" fmla="*/ 98 w 105"/>
                    <a:gd name="T71" fmla="*/ 132 h 149"/>
                    <a:gd name="T72" fmla="*/ 96 w 105"/>
                    <a:gd name="T73" fmla="*/ 135 h 149"/>
                    <a:gd name="T74" fmla="*/ 68 w 105"/>
                    <a:gd name="T75" fmla="*/ 126 h 149"/>
                    <a:gd name="T76" fmla="*/ 58 w 105"/>
                    <a:gd name="T77" fmla="*/ 126 h 149"/>
                    <a:gd name="T78" fmla="*/ 39 w 105"/>
                    <a:gd name="T79" fmla="*/ 115 h 149"/>
                    <a:gd name="T80" fmla="*/ 31 w 105"/>
                    <a:gd name="T81" fmla="*/ 102 h 149"/>
                    <a:gd name="T82" fmla="*/ 33 w 105"/>
                    <a:gd name="T83" fmla="*/ 99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" h="149">
                      <a:moveTo>
                        <a:pt x="66" y="17"/>
                      </a:moveTo>
                      <a:cubicBezTo>
                        <a:pt x="73" y="10"/>
                        <a:pt x="73" y="10"/>
                        <a:pt x="73" y="10"/>
                      </a:cubicBezTo>
                      <a:cubicBezTo>
                        <a:pt x="65" y="7"/>
                        <a:pt x="65" y="7"/>
                        <a:pt x="65" y="7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56" y="3"/>
                        <a:pt x="43" y="8"/>
                        <a:pt x="33" y="15"/>
                      </a:cubicBezTo>
                      <a:cubicBezTo>
                        <a:pt x="30" y="33"/>
                        <a:pt x="30" y="33"/>
                        <a:pt x="30" y="33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8" y="126"/>
                        <a:pt x="29" y="139"/>
                        <a:pt x="62" y="142"/>
                      </a:cubicBezTo>
                      <a:cubicBezTo>
                        <a:pt x="95" y="149"/>
                        <a:pt x="95" y="149"/>
                        <a:pt x="95" y="149"/>
                      </a:cubicBezTo>
                      <a:cubicBezTo>
                        <a:pt x="97" y="143"/>
                        <a:pt x="100" y="137"/>
                        <a:pt x="103" y="132"/>
                      </a:cubicBezTo>
                      <a:cubicBezTo>
                        <a:pt x="105" y="132"/>
                        <a:pt x="105" y="132"/>
                        <a:pt x="105" y="132"/>
                      </a:cubicBezTo>
                      <a:cubicBezTo>
                        <a:pt x="82" y="122"/>
                        <a:pt x="82" y="122"/>
                        <a:pt x="82" y="122"/>
                      </a:cubicBezTo>
                      <a:cubicBezTo>
                        <a:pt x="56" y="118"/>
                        <a:pt x="56" y="118"/>
                        <a:pt x="56" y="118"/>
                      </a:cubicBezTo>
                      <a:cubicBezTo>
                        <a:pt x="40" y="102"/>
                        <a:pt x="40" y="102"/>
                        <a:pt x="40" y="102"/>
                      </a:cubicBezTo>
                      <a:cubicBezTo>
                        <a:pt x="36" y="96"/>
                        <a:pt x="36" y="96"/>
                        <a:pt x="36" y="96"/>
                      </a:cubicBezTo>
                      <a:cubicBezTo>
                        <a:pt x="65" y="24"/>
                        <a:pt x="65" y="24"/>
                        <a:pt x="65" y="24"/>
                      </a:cubicBezTo>
                      <a:cubicBezTo>
                        <a:pt x="72" y="24"/>
                        <a:pt x="72" y="24"/>
                        <a:pt x="72" y="24"/>
                      </a:cubicBezTo>
                      <a:cubicBezTo>
                        <a:pt x="66" y="17"/>
                        <a:pt x="66" y="17"/>
                        <a:pt x="66" y="17"/>
                      </a:cubicBezTo>
                      <a:close/>
                      <a:moveTo>
                        <a:pt x="63" y="7"/>
                      </a:moveTo>
                      <a:cubicBezTo>
                        <a:pt x="63" y="7"/>
                        <a:pt x="63" y="8"/>
                        <a:pt x="63" y="8"/>
                      </a:cubicBezTo>
                      <a:cubicBezTo>
                        <a:pt x="64" y="9"/>
                        <a:pt x="64" y="9"/>
                        <a:pt x="64" y="9"/>
                      </a:cubicBezTo>
                      <a:cubicBezTo>
                        <a:pt x="37" y="18"/>
                        <a:pt x="37" y="18"/>
                        <a:pt x="37" y="18"/>
                      </a:cubicBezTo>
                      <a:cubicBezTo>
                        <a:pt x="37" y="31"/>
                        <a:pt x="37" y="31"/>
                        <a:pt x="37" y="31"/>
                      </a:cubicBezTo>
                      <a:cubicBezTo>
                        <a:pt x="5" y="107"/>
                        <a:pt x="5" y="107"/>
                        <a:pt x="5" y="107"/>
                      </a:cubicBezTo>
                      <a:cubicBezTo>
                        <a:pt x="4" y="106"/>
                        <a:pt x="3" y="104"/>
                        <a:pt x="3" y="102"/>
                      </a:cubicBezTo>
                      <a:cubicBezTo>
                        <a:pt x="32" y="34"/>
                        <a:pt x="32" y="34"/>
                        <a:pt x="32" y="34"/>
                      </a:cubicBezTo>
                      <a:cubicBezTo>
                        <a:pt x="32" y="33"/>
                        <a:pt x="32" y="33"/>
                        <a:pt x="32" y="33"/>
                      </a:cubicBezTo>
                      <a:cubicBezTo>
                        <a:pt x="35" y="16"/>
                        <a:pt x="35" y="16"/>
                        <a:pt x="35" y="16"/>
                      </a:cubicBezTo>
                      <a:cubicBezTo>
                        <a:pt x="43" y="11"/>
                        <a:pt x="53" y="7"/>
                        <a:pt x="65" y="4"/>
                      </a:cubicBezTo>
                      <a:cubicBezTo>
                        <a:pt x="64" y="5"/>
                        <a:pt x="64" y="5"/>
                        <a:pt x="64" y="5"/>
                      </a:cubicBezTo>
                      <a:cubicBezTo>
                        <a:pt x="63" y="6"/>
                        <a:pt x="63" y="6"/>
                        <a:pt x="63" y="7"/>
                      </a:cubicBezTo>
                      <a:close/>
                      <a:moveTo>
                        <a:pt x="33" y="99"/>
                      </a:moveTo>
                      <a:cubicBezTo>
                        <a:pt x="41" y="112"/>
                        <a:pt x="41" y="112"/>
                        <a:pt x="41" y="112"/>
                      </a:cubicBezTo>
                      <a:cubicBezTo>
                        <a:pt x="61" y="124"/>
                        <a:pt x="61" y="124"/>
                        <a:pt x="61" y="124"/>
                      </a:cubicBezTo>
                      <a:cubicBezTo>
                        <a:pt x="72" y="124"/>
                        <a:pt x="72" y="124"/>
                        <a:pt x="72" y="124"/>
                      </a:cubicBezTo>
                      <a:cubicBezTo>
                        <a:pt x="98" y="132"/>
                        <a:pt x="98" y="132"/>
                        <a:pt x="98" y="132"/>
                      </a:cubicBezTo>
                      <a:cubicBezTo>
                        <a:pt x="96" y="135"/>
                        <a:pt x="96" y="135"/>
                        <a:pt x="96" y="135"/>
                      </a:cubicBezTo>
                      <a:cubicBezTo>
                        <a:pt x="68" y="126"/>
                        <a:pt x="68" y="126"/>
                        <a:pt x="68" y="126"/>
                      </a:cubicBezTo>
                      <a:cubicBezTo>
                        <a:pt x="58" y="126"/>
                        <a:pt x="58" y="126"/>
                        <a:pt x="58" y="126"/>
                      </a:cubicBezTo>
                      <a:cubicBezTo>
                        <a:pt x="39" y="115"/>
                        <a:pt x="39" y="115"/>
                        <a:pt x="39" y="115"/>
                      </a:cubicBezTo>
                      <a:cubicBezTo>
                        <a:pt x="31" y="102"/>
                        <a:pt x="31" y="102"/>
                        <a:pt x="31" y="102"/>
                      </a:cubicBezTo>
                      <a:cubicBezTo>
                        <a:pt x="33" y="99"/>
                        <a:pt x="33" y="99"/>
                        <a:pt x="33" y="99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" name="Freeform 24"/>
                <p:cNvSpPr/>
                <p:nvPr/>
              </p:nvSpPr>
              <p:spPr bwMode="auto">
                <a:xfrm>
                  <a:off x="1742" y="2032"/>
                  <a:ext cx="149" cy="244"/>
                </a:xfrm>
                <a:custGeom>
                  <a:avLst/>
                  <a:gdLst>
                    <a:gd name="T0" fmla="*/ 60 w 62"/>
                    <a:gd name="T1" fmla="*/ 4 h 103"/>
                    <a:gd name="T2" fmla="*/ 60 w 62"/>
                    <a:gd name="T3" fmla="*/ 3 h 103"/>
                    <a:gd name="T4" fmla="*/ 61 w 62"/>
                    <a:gd name="T5" fmla="*/ 1 h 103"/>
                    <a:gd name="T6" fmla="*/ 62 w 62"/>
                    <a:gd name="T7" fmla="*/ 0 h 103"/>
                    <a:gd name="T8" fmla="*/ 32 w 62"/>
                    <a:gd name="T9" fmla="*/ 12 h 103"/>
                    <a:gd name="T10" fmla="*/ 29 w 62"/>
                    <a:gd name="T11" fmla="*/ 29 h 103"/>
                    <a:gd name="T12" fmla="*/ 29 w 62"/>
                    <a:gd name="T13" fmla="*/ 30 h 103"/>
                    <a:gd name="T14" fmla="*/ 0 w 62"/>
                    <a:gd name="T15" fmla="*/ 98 h 103"/>
                    <a:gd name="T16" fmla="*/ 2 w 62"/>
                    <a:gd name="T17" fmla="*/ 103 h 103"/>
                    <a:gd name="T18" fmla="*/ 34 w 62"/>
                    <a:gd name="T19" fmla="*/ 27 h 103"/>
                    <a:gd name="T20" fmla="*/ 34 w 62"/>
                    <a:gd name="T21" fmla="*/ 14 h 103"/>
                    <a:gd name="T22" fmla="*/ 61 w 62"/>
                    <a:gd name="T23" fmla="*/ 5 h 103"/>
                    <a:gd name="T24" fmla="*/ 60 w 62"/>
                    <a:gd name="T25" fmla="*/ 4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2" h="103">
                      <a:moveTo>
                        <a:pt x="60" y="4"/>
                      </a:moveTo>
                      <a:cubicBezTo>
                        <a:pt x="60" y="4"/>
                        <a:pt x="60" y="3"/>
                        <a:pt x="60" y="3"/>
                      </a:cubicBezTo>
                      <a:cubicBezTo>
                        <a:pt x="60" y="2"/>
                        <a:pt x="60" y="2"/>
                        <a:pt x="61" y="1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50" y="3"/>
                        <a:pt x="40" y="7"/>
                        <a:pt x="32" y="12"/>
                      </a:cubicBezTo>
                      <a:cubicBezTo>
                        <a:pt x="29" y="29"/>
                        <a:pt x="29" y="29"/>
                        <a:pt x="29" y="29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1" y="102"/>
                        <a:pt x="2" y="103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61" y="5"/>
                        <a:pt x="61" y="5"/>
                        <a:pt x="61" y="5"/>
                      </a:cubicBezTo>
                      <a:cubicBezTo>
                        <a:pt x="60" y="4"/>
                        <a:pt x="60" y="4"/>
                        <a:pt x="60" y="4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" name="Freeform 25"/>
                <p:cNvSpPr/>
                <p:nvPr/>
              </p:nvSpPr>
              <p:spPr bwMode="auto">
                <a:xfrm>
                  <a:off x="1809" y="2257"/>
                  <a:ext cx="160" cy="85"/>
                </a:xfrm>
                <a:custGeom>
                  <a:avLst/>
                  <a:gdLst>
                    <a:gd name="T0" fmla="*/ 24 w 160"/>
                    <a:gd name="T1" fmla="*/ 31 h 85"/>
                    <a:gd name="T2" fmla="*/ 5 w 160"/>
                    <a:gd name="T3" fmla="*/ 0 h 85"/>
                    <a:gd name="T4" fmla="*/ 0 w 160"/>
                    <a:gd name="T5" fmla="*/ 7 h 85"/>
                    <a:gd name="T6" fmla="*/ 19 w 160"/>
                    <a:gd name="T7" fmla="*/ 38 h 85"/>
                    <a:gd name="T8" fmla="*/ 65 w 160"/>
                    <a:gd name="T9" fmla="*/ 64 h 85"/>
                    <a:gd name="T10" fmla="*/ 89 w 160"/>
                    <a:gd name="T11" fmla="*/ 64 h 85"/>
                    <a:gd name="T12" fmla="*/ 156 w 160"/>
                    <a:gd name="T13" fmla="*/ 85 h 85"/>
                    <a:gd name="T14" fmla="*/ 160 w 160"/>
                    <a:gd name="T15" fmla="*/ 78 h 85"/>
                    <a:gd name="T16" fmla="*/ 98 w 160"/>
                    <a:gd name="T17" fmla="*/ 59 h 85"/>
                    <a:gd name="T18" fmla="*/ 72 w 160"/>
                    <a:gd name="T19" fmla="*/ 59 h 85"/>
                    <a:gd name="T20" fmla="*/ 24 w 160"/>
                    <a:gd name="T21" fmla="*/ 31 h 85"/>
                    <a:gd name="T22" fmla="*/ 24 w 160"/>
                    <a:gd name="T23" fmla="*/ 31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0" h="85">
                      <a:moveTo>
                        <a:pt x="24" y="31"/>
                      </a:move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19" y="38"/>
                      </a:lnTo>
                      <a:lnTo>
                        <a:pt x="65" y="64"/>
                      </a:lnTo>
                      <a:lnTo>
                        <a:pt x="89" y="64"/>
                      </a:lnTo>
                      <a:lnTo>
                        <a:pt x="156" y="85"/>
                      </a:lnTo>
                      <a:lnTo>
                        <a:pt x="160" y="78"/>
                      </a:lnTo>
                      <a:lnTo>
                        <a:pt x="98" y="59"/>
                      </a:lnTo>
                      <a:lnTo>
                        <a:pt x="72" y="59"/>
                      </a:lnTo>
                      <a:lnTo>
                        <a:pt x="24" y="31"/>
                      </a:lnTo>
                      <a:lnTo>
                        <a:pt x="24" y="3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3" name="Freeform 26"/>
                <p:cNvSpPr/>
                <p:nvPr/>
              </p:nvSpPr>
              <p:spPr bwMode="auto">
                <a:xfrm>
                  <a:off x="1917" y="2048"/>
                  <a:ext cx="112" cy="48"/>
                </a:xfrm>
                <a:custGeom>
                  <a:avLst/>
                  <a:gdLst>
                    <a:gd name="T0" fmla="*/ 0 w 47"/>
                    <a:gd name="T1" fmla="*/ 13 h 20"/>
                    <a:gd name="T2" fmla="*/ 0 w 47"/>
                    <a:gd name="T3" fmla="*/ 18 h 20"/>
                    <a:gd name="T4" fmla="*/ 25 w 47"/>
                    <a:gd name="T5" fmla="*/ 4 h 20"/>
                    <a:gd name="T6" fmla="*/ 31 w 47"/>
                    <a:gd name="T7" fmla="*/ 10 h 20"/>
                    <a:gd name="T8" fmla="*/ 44 w 47"/>
                    <a:gd name="T9" fmla="*/ 20 h 20"/>
                    <a:gd name="T10" fmla="*/ 47 w 47"/>
                    <a:gd name="T11" fmla="*/ 20 h 20"/>
                    <a:gd name="T12" fmla="*/ 43 w 47"/>
                    <a:gd name="T13" fmla="*/ 14 h 20"/>
                    <a:gd name="T14" fmla="*/ 29 w 47"/>
                    <a:gd name="T15" fmla="*/ 2 h 20"/>
                    <a:gd name="T16" fmla="*/ 28 w 47"/>
                    <a:gd name="T17" fmla="*/ 0 h 20"/>
                    <a:gd name="T18" fmla="*/ 0 w 47"/>
                    <a:gd name="T19" fmla="*/ 13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" h="20">
                      <a:moveTo>
                        <a:pt x="0" y="13"/>
                      </a:moveTo>
                      <a:cubicBezTo>
                        <a:pt x="0" y="15"/>
                        <a:pt x="0" y="16"/>
                        <a:pt x="0" y="18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7" y="6"/>
                        <a:pt x="29" y="8"/>
                        <a:pt x="31" y="10"/>
                      </a:cubicBezTo>
                      <a:cubicBezTo>
                        <a:pt x="35" y="14"/>
                        <a:pt x="40" y="17"/>
                        <a:pt x="44" y="20"/>
                      </a:cubicBezTo>
                      <a:cubicBezTo>
                        <a:pt x="47" y="20"/>
                        <a:pt x="47" y="20"/>
                        <a:pt x="47" y="20"/>
                      </a:cubicBezTo>
                      <a:cubicBezTo>
                        <a:pt x="46" y="18"/>
                        <a:pt x="45" y="16"/>
                        <a:pt x="43" y="14"/>
                      </a:cubicBezTo>
                      <a:cubicBezTo>
                        <a:pt x="39" y="10"/>
                        <a:pt x="35" y="6"/>
                        <a:pt x="29" y="2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4" name="Freeform 27"/>
                <p:cNvSpPr/>
                <p:nvPr/>
              </p:nvSpPr>
              <p:spPr bwMode="auto">
                <a:xfrm>
                  <a:off x="1907" y="2053"/>
                  <a:ext cx="15" cy="17"/>
                </a:xfrm>
                <a:custGeom>
                  <a:avLst/>
                  <a:gdLst>
                    <a:gd name="T0" fmla="*/ 5 w 6"/>
                    <a:gd name="T1" fmla="*/ 7 h 7"/>
                    <a:gd name="T2" fmla="*/ 6 w 6"/>
                    <a:gd name="T3" fmla="*/ 0 h 7"/>
                    <a:gd name="T4" fmla="*/ 0 w 6"/>
                    <a:gd name="T5" fmla="*/ 3 h 7"/>
                    <a:gd name="T6" fmla="*/ 5 w 6"/>
                    <a:gd name="T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7">
                      <a:moveTo>
                        <a:pt x="5" y="7"/>
                      </a:moveTo>
                      <a:cubicBezTo>
                        <a:pt x="5" y="5"/>
                        <a:pt x="5" y="2"/>
                        <a:pt x="6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7"/>
                        <a:pt x="5" y="7"/>
                        <a:pt x="5" y="7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5" name="Freeform 28"/>
                <p:cNvSpPr/>
                <p:nvPr/>
              </p:nvSpPr>
              <p:spPr bwMode="auto">
                <a:xfrm>
                  <a:off x="2036" y="2003"/>
                  <a:ext cx="67" cy="86"/>
                </a:xfrm>
                <a:custGeom>
                  <a:avLst/>
                  <a:gdLst>
                    <a:gd name="T0" fmla="*/ 7 w 28"/>
                    <a:gd name="T1" fmla="*/ 27 h 36"/>
                    <a:gd name="T2" fmla="*/ 0 w 28"/>
                    <a:gd name="T3" fmla="*/ 36 h 36"/>
                    <a:gd name="T4" fmla="*/ 18 w 28"/>
                    <a:gd name="T5" fmla="*/ 25 h 36"/>
                    <a:gd name="T6" fmla="*/ 28 w 28"/>
                    <a:gd name="T7" fmla="*/ 36 h 36"/>
                    <a:gd name="T8" fmla="*/ 19 w 28"/>
                    <a:gd name="T9" fmla="*/ 11 h 36"/>
                    <a:gd name="T10" fmla="*/ 10 w 28"/>
                    <a:gd name="T11" fmla="*/ 0 h 36"/>
                    <a:gd name="T12" fmla="*/ 7 w 28"/>
                    <a:gd name="T13" fmla="*/ 2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" h="36">
                      <a:moveTo>
                        <a:pt x="7" y="27"/>
                      </a:move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18" y="25"/>
                        <a:pt x="18" y="25"/>
                        <a:pt x="18" y="25"/>
                      </a:cubicBezTo>
                      <a:cubicBezTo>
                        <a:pt x="28" y="36"/>
                        <a:pt x="28" y="36"/>
                        <a:pt x="28" y="36"/>
                      </a:cubicBezTo>
                      <a:cubicBezTo>
                        <a:pt x="19" y="11"/>
                        <a:pt x="19" y="11"/>
                        <a:pt x="19" y="11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10"/>
                        <a:pt x="9" y="19"/>
                        <a:pt x="7" y="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6" name="Freeform 29"/>
                <p:cNvSpPr/>
                <p:nvPr/>
              </p:nvSpPr>
              <p:spPr bwMode="auto">
                <a:xfrm>
                  <a:off x="2029" y="2029"/>
                  <a:ext cx="103" cy="90"/>
                </a:xfrm>
                <a:custGeom>
                  <a:avLst/>
                  <a:gdLst>
                    <a:gd name="T0" fmla="*/ 3 w 43"/>
                    <a:gd name="T1" fmla="*/ 25 h 38"/>
                    <a:gd name="T2" fmla="*/ 2 w 43"/>
                    <a:gd name="T3" fmla="*/ 25 h 38"/>
                    <a:gd name="T4" fmla="*/ 0 w 43"/>
                    <a:gd name="T5" fmla="*/ 28 h 38"/>
                    <a:gd name="T6" fmla="*/ 3 w 43"/>
                    <a:gd name="T7" fmla="*/ 29 h 38"/>
                    <a:gd name="T8" fmla="*/ 20 w 43"/>
                    <a:gd name="T9" fmla="*/ 19 h 38"/>
                    <a:gd name="T10" fmla="*/ 35 w 43"/>
                    <a:gd name="T11" fmla="*/ 35 h 38"/>
                    <a:gd name="T12" fmla="*/ 43 w 43"/>
                    <a:gd name="T13" fmla="*/ 38 h 38"/>
                    <a:gd name="T14" fmla="*/ 38 w 43"/>
                    <a:gd name="T15" fmla="*/ 31 h 38"/>
                    <a:gd name="T16" fmla="*/ 31 w 43"/>
                    <a:gd name="T17" fmla="*/ 16 h 38"/>
                    <a:gd name="T18" fmla="*/ 27 w 43"/>
                    <a:gd name="T19" fmla="*/ 6 h 38"/>
                    <a:gd name="T20" fmla="*/ 22 w 43"/>
                    <a:gd name="T21" fmla="*/ 0 h 38"/>
                    <a:gd name="T22" fmla="*/ 31 w 43"/>
                    <a:gd name="T23" fmla="*/ 25 h 38"/>
                    <a:gd name="T24" fmla="*/ 21 w 43"/>
                    <a:gd name="T25" fmla="*/ 14 h 38"/>
                    <a:gd name="T26" fmla="*/ 3 w 43"/>
                    <a:gd name="T27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3" h="38">
                      <a:moveTo>
                        <a:pt x="3" y="25"/>
                      </a:move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20" y="19"/>
                        <a:pt x="20" y="19"/>
                        <a:pt x="20" y="19"/>
                      </a:cubicBezTo>
                      <a:cubicBezTo>
                        <a:pt x="25" y="27"/>
                        <a:pt x="30" y="32"/>
                        <a:pt x="35" y="35"/>
                      </a:cubicBezTo>
                      <a:cubicBezTo>
                        <a:pt x="38" y="36"/>
                        <a:pt x="40" y="37"/>
                        <a:pt x="43" y="38"/>
                      </a:cubicBezTo>
                      <a:cubicBezTo>
                        <a:pt x="41" y="35"/>
                        <a:pt x="40" y="33"/>
                        <a:pt x="38" y="31"/>
                      </a:cubicBezTo>
                      <a:cubicBezTo>
                        <a:pt x="36" y="26"/>
                        <a:pt x="33" y="21"/>
                        <a:pt x="31" y="16"/>
                      </a:cubicBezTo>
                      <a:cubicBezTo>
                        <a:pt x="30" y="13"/>
                        <a:pt x="28" y="9"/>
                        <a:pt x="27" y="6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31" y="25"/>
                        <a:pt x="31" y="25"/>
                        <a:pt x="31" y="25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3" y="25"/>
                        <a:pt x="3" y="25"/>
                        <a:pt x="3" y="25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7" name="Freeform 30"/>
                <p:cNvSpPr/>
                <p:nvPr/>
              </p:nvSpPr>
              <p:spPr bwMode="auto">
                <a:xfrm>
                  <a:off x="1991" y="2072"/>
                  <a:ext cx="45" cy="76"/>
                </a:xfrm>
                <a:custGeom>
                  <a:avLst/>
                  <a:gdLst>
                    <a:gd name="T0" fmla="*/ 19 w 19"/>
                    <a:gd name="T1" fmla="*/ 11 h 32"/>
                    <a:gd name="T2" fmla="*/ 16 w 19"/>
                    <a:gd name="T3" fmla="*/ 10 h 32"/>
                    <a:gd name="T4" fmla="*/ 13 w 19"/>
                    <a:gd name="T5" fmla="*/ 10 h 32"/>
                    <a:gd name="T6" fmla="*/ 0 w 19"/>
                    <a:gd name="T7" fmla="*/ 0 h 32"/>
                    <a:gd name="T8" fmla="*/ 15 w 19"/>
                    <a:gd name="T9" fmla="*/ 32 h 32"/>
                    <a:gd name="T10" fmla="*/ 19 w 19"/>
                    <a:gd name="T11" fmla="*/ 11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32">
                      <a:moveTo>
                        <a:pt x="19" y="11"/>
                      </a:move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9" y="7"/>
                        <a:pt x="4" y="4"/>
                        <a:pt x="0" y="0"/>
                      </a:cubicBezTo>
                      <a:cubicBezTo>
                        <a:pt x="15" y="32"/>
                        <a:pt x="15" y="32"/>
                        <a:pt x="15" y="32"/>
                      </a:cubicBezTo>
                      <a:cubicBezTo>
                        <a:pt x="19" y="11"/>
                        <a:pt x="19" y="11"/>
                        <a:pt x="19" y="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" name="Freeform 31"/>
                <p:cNvSpPr/>
                <p:nvPr/>
              </p:nvSpPr>
              <p:spPr bwMode="auto">
                <a:xfrm>
                  <a:off x="2063" y="2067"/>
                  <a:ext cx="112" cy="228"/>
                </a:xfrm>
                <a:custGeom>
                  <a:avLst/>
                  <a:gdLst>
                    <a:gd name="T0" fmla="*/ 35 w 47"/>
                    <a:gd name="T1" fmla="*/ 5 h 96"/>
                    <a:gd name="T2" fmla="*/ 30 w 47"/>
                    <a:gd name="T3" fmla="*/ 15 h 96"/>
                    <a:gd name="T4" fmla="*/ 32 w 47"/>
                    <a:gd name="T5" fmla="*/ 25 h 96"/>
                    <a:gd name="T6" fmla="*/ 24 w 47"/>
                    <a:gd name="T7" fmla="*/ 25 h 96"/>
                    <a:gd name="T8" fmla="*/ 0 w 47"/>
                    <a:gd name="T9" fmla="*/ 47 h 96"/>
                    <a:gd name="T10" fmla="*/ 25 w 47"/>
                    <a:gd name="T11" fmla="*/ 62 h 96"/>
                    <a:gd name="T12" fmla="*/ 15 w 47"/>
                    <a:gd name="T13" fmla="*/ 83 h 96"/>
                    <a:gd name="T14" fmla="*/ 21 w 47"/>
                    <a:gd name="T15" fmla="*/ 82 h 96"/>
                    <a:gd name="T16" fmla="*/ 23 w 47"/>
                    <a:gd name="T17" fmla="*/ 83 h 96"/>
                    <a:gd name="T18" fmla="*/ 21 w 47"/>
                    <a:gd name="T19" fmla="*/ 91 h 96"/>
                    <a:gd name="T20" fmla="*/ 23 w 47"/>
                    <a:gd name="T21" fmla="*/ 93 h 96"/>
                    <a:gd name="T22" fmla="*/ 25 w 47"/>
                    <a:gd name="T23" fmla="*/ 96 h 96"/>
                    <a:gd name="T24" fmla="*/ 37 w 47"/>
                    <a:gd name="T25" fmla="*/ 27 h 96"/>
                    <a:gd name="T26" fmla="*/ 47 w 47"/>
                    <a:gd name="T27" fmla="*/ 9 h 96"/>
                    <a:gd name="T28" fmla="*/ 43 w 47"/>
                    <a:gd name="T29" fmla="*/ 6 h 96"/>
                    <a:gd name="T30" fmla="*/ 32 w 47"/>
                    <a:gd name="T31" fmla="*/ 0 h 96"/>
                    <a:gd name="T32" fmla="*/ 35 w 47"/>
                    <a:gd name="T33" fmla="*/ 5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7" h="96">
                      <a:moveTo>
                        <a:pt x="35" y="5"/>
                      </a:move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2" y="25"/>
                        <a:pt x="32" y="25"/>
                        <a:pt x="32" y="25"/>
                      </a:cubicBezTo>
                      <a:cubicBezTo>
                        <a:pt x="24" y="25"/>
                        <a:pt x="24" y="25"/>
                        <a:pt x="24" y="25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25" y="62"/>
                        <a:pt x="25" y="62"/>
                        <a:pt x="25" y="62"/>
                      </a:cubicBezTo>
                      <a:cubicBezTo>
                        <a:pt x="15" y="83"/>
                        <a:pt x="15" y="83"/>
                        <a:pt x="15" y="83"/>
                      </a:cubicBezTo>
                      <a:cubicBezTo>
                        <a:pt x="17" y="82"/>
                        <a:pt x="19" y="81"/>
                        <a:pt x="21" y="82"/>
                      </a:cubicBezTo>
                      <a:cubicBezTo>
                        <a:pt x="22" y="82"/>
                        <a:pt x="22" y="83"/>
                        <a:pt x="23" y="83"/>
                      </a:cubicBezTo>
                      <a:cubicBezTo>
                        <a:pt x="24" y="85"/>
                        <a:pt x="23" y="88"/>
                        <a:pt x="21" y="91"/>
                      </a:cubicBezTo>
                      <a:cubicBezTo>
                        <a:pt x="23" y="93"/>
                        <a:pt x="23" y="93"/>
                        <a:pt x="23" y="93"/>
                      </a:cubicBezTo>
                      <a:cubicBezTo>
                        <a:pt x="25" y="96"/>
                        <a:pt x="25" y="96"/>
                        <a:pt x="25" y="96"/>
                      </a:cubicBezTo>
                      <a:cubicBezTo>
                        <a:pt x="37" y="27"/>
                        <a:pt x="37" y="27"/>
                        <a:pt x="37" y="27"/>
                      </a:cubicBezTo>
                      <a:cubicBezTo>
                        <a:pt x="47" y="9"/>
                        <a:pt x="47" y="9"/>
                        <a:pt x="47" y="9"/>
                      </a:cubicBezTo>
                      <a:cubicBezTo>
                        <a:pt x="43" y="6"/>
                        <a:pt x="43" y="6"/>
                        <a:pt x="43" y="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5" y="5"/>
                        <a:pt x="35" y="5"/>
                        <a:pt x="35" y="5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" name="Freeform 32"/>
                <p:cNvSpPr/>
                <p:nvPr/>
              </p:nvSpPr>
              <p:spPr bwMode="auto">
                <a:xfrm>
                  <a:off x="2103" y="2067"/>
                  <a:ext cx="31" cy="36"/>
                </a:xfrm>
                <a:custGeom>
                  <a:avLst/>
                  <a:gdLst>
                    <a:gd name="T0" fmla="*/ 7 w 13"/>
                    <a:gd name="T1" fmla="*/ 15 h 15"/>
                    <a:gd name="T2" fmla="*/ 13 w 13"/>
                    <a:gd name="T3" fmla="*/ 4 h 15"/>
                    <a:gd name="T4" fmla="*/ 0 w 13"/>
                    <a:gd name="T5" fmla="*/ 0 h 15"/>
                    <a:gd name="T6" fmla="*/ 7 w 13"/>
                    <a:gd name="T7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5">
                      <a:moveTo>
                        <a:pt x="7" y="15"/>
                      </a:move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5"/>
                        <a:pt x="5" y="10"/>
                        <a:pt x="7" y="15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0" name="Freeform 33"/>
                <p:cNvSpPr/>
                <p:nvPr/>
              </p:nvSpPr>
              <p:spPr bwMode="auto">
                <a:xfrm>
                  <a:off x="2094" y="2043"/>
                  <a:ext cx="28" cy="24"/>
                </a:xfrm>
                <a:custGeom>
                  <a:avLst/>
                  <a:gdLst>
                    <a:gd name="T0" fmla="*/ 0 w 12"/>
                    <a:gd name="T1" fmla="*/ 0 h 10"/>
                    <a:gd name="T2" fmla="*/ 4 w 12"/>
                    <a:gd name="T3" fmla="*/ 10 h 10"/>
                    <a:gd name="T4" fmla="*/ 12 w 12"/>
                    <a:gd name="T5" fmla="*/ 6 h 10"/>
                    <a:gd name="T6" fmla="*/ 0 w 12"/>
                    <a:gd name="T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10">
                      <a:moveTo>
                        <a:pt x="0" y="0"/>
                      </a:moveTo>
                      <a:cubicBezTo>
                        <a:pt x="1" y="3"/>
                        <a:pt x="3" y="7"/>
                        <a:pt x="4" y="10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1" name="Freeform 34"/>
                <p:cNvSpPr>
                  <a:spLocks noEditPoints="1"/>
                </p:cNvSpPr>
                <p:nvPr/>
              </p:nvSpPr>
              <p:spPr bwMode="auto">
                <a:xfrm>
                  <a:off x="1819" y="2089"/>
                  <a:ext cx="404" cy="1349"/>
                </a:xfrm>
                <a:custGeom>
                  <a:avLst/>
                  <a:gdLst>
                    <a:gd name="T0" fmla="*/ 152 w 169"/>
                    <a:gd name="T1" fmla="*/ 3 h 569"/>
                    <a:gd name="T2" fmla="*/ 149 w 169"/>
                    <a:gd name="T3" fmla="*/ 0 h 569"/>
                    <a:gd name="T4" fmla="*/ 139 w 169"/>
                    <a:gd name="T5" fmla="*/ 18 h 569"/>
                    <a:gd name="T6" fmla="*/ 127 w 169"/>
                    <a:gd name="T7" fmla="*/ 87 h 569"/>
                    <a:gd name="T8" fmla="*/ 130 w 169"/>
                    <a:gd name="T9" fmla="*/ 85 h 569"/>
                    <a:gd name="T10" fmla="*/ 136 w 169"/>
                    <a:gd name="T11" fmla="*/ 88 h 569"/>
                    <a:gd name="T12" fmla="*/ 157 w 169"/>
                    <a:gd name="T13" fmla="*/ 88 h 569"/>
                    <a:gd name="T14" fmla="*/ 157 w 169"/>
                    <a:gd name="T15" fmla="*/ 109 h 569"/>
                    <a:gd name="T16" fmla="*/ 150 w 169"/>
                    <a:gd name="T17" fmla="*/ 116 h 569"/>
                    <a:gd name="T18" fmla="*/ 121 w 169"/>
                    <a:gd name="T19" fmla="*/ 109 h 569"/>
                    <a:gd name="T20" fmla="*/ 118 w 169"/>
                    <a:gd name="T21" fmla="*/ 113 h 569"/>
                    <a:gd name="T22" fmla="*/ 106 w 169"/>
                    <a:gd name="T23" fmla="*/ 116 h 569"/>
                    <a:gd name="T24" fmla="*/ 123 w 169"/>
                    <a:gd name="T25" fmla="*/ 126 h 569"/>
                    <a:gd name="T26" fmla="*/ 136 w 169"/>
                    <a:gd name="T27" fmla="*/ 196 h 569"/>
                    <a:gd name="T28" fmla="*/ 91 w 169"/>
                    <a:gd name="T29" fmla="*/ 190 h 569"/>
                    <a:gd name="T30" fmla="*/ 91 w 169"/>
                    <a:gd name="T31" fmla="*/ 144 h 569"/>
                    <a:gd name="T32" fmla="*/ 86 w 169"/>
                    <a:gd name="T33" fmla="*/ 146 h 569"/>
                    <a:gd name="T34" fmla="*/ 86 w 169"/>
                    <a:gd name="T35" fmla="*/ 185 h 569"/>
                    <a:gd name="T36" fmla="*/ 4 w 169"/>
                    <a:gd name="T37" fmla="*/ 203 h 569"/>
                    <a:gd name="T38" fmla="*/ 1 w 169"/>
                    <a:gd name="T39" fmla="*/ 203 h 569"/>
                    <a:gd name="T40" fmla="*/ 0 w 169"/>
                    <a:gd name="T41" fmla="*/ 208 h 569"/>
                    <a:gd name="T42" fmla="*/ 69 w 169"/>
                    <a:gd name="T43" fmla="*/ 215 h 569"/>
                    <a:gd name="T44" fmla="*/ 91 w 169"/>
                    <a:gd name="T45" fmla="*/ 193 h 569"/>
                    <a:gd name="T46" fmla="*/ 114 w 169"/>
                    <a:gd name="T47" fmla="*/ 215 h 569"/>
                    <a:gd name="T48" fmla="*/ 144 w 169"/>
                    <a:gd name="T49" fmla="*/ 215 h 569"/>
                    <a:gd name="T50" fmla="*/ 110 w 169"/>
                    <a:gd name="T51" fmla="*/ 295 h 569"/>
                    <a:gd name="T52" fmla="*/ 102 w 169"/>
                    <a:gd name="T53" fmla="*/ 345 h 569"/>
                    <a:gd name="T54" fmla="*/ 92 w 169"/>
                    <a:gd name="T55" fmla="*/ 435 h 569"/>
                    <a:gd name="T56" fmla="*/ 78 w 169"/>
                    <a:gd name="T57" fmla="*/ 525 h 569"/>
                    <a:gd name="T58" fmla="*/ 43 w 169"/>
                    <a:gd name="T59" fmla="*/ 551 h 569"/>
                    <a:gd name="T60" fmla="*/ 50 w 169"/>
                    <a:gd name="T61" fmla="*/ 569 h 569"/>
                    <a:gd name="T62" fmla="*/ 71 w 169"/>
                    <a:gd name="T63" fmla="*/ 569 h 569"/>
                    <a:gd name="T64" fmla="*/ 81 w 169"/>
                    <a:gd name="T65" fmla="*/ 555 h 569"/>
                    <a:gd name="T66" fmla="*/ 94 w 169"/>
                    <a:gd name="T67" fmla="*/ 557 h 569"/>
                    <a:gd name="T68" fmla="*/ 94 w 169"/>
                    <a:gd name="T69" fmla="*/ 538 h 569"/>
                    <a:gd name="T70" fmla="*/ 112 w 169"/>
                    <a:gd name="T71" fmla="*/ 418 h 569"/>
                    <a:gd name="T72" fmla="*/ 120 w 169"/>
                    <a:gd name="T73" fmla="*/ 344 h 569"/>
                    <a:gd name="T74" fmla="*/ 127 w 169"/>
                    <a:gd name="T75" fmla="*/ 299 h 569"/>
                    <a:gd name="T76" fmla="*/ 152 w 169"/>
                    <a:gd name="T77" fmla="*/ 215 h 569"/>
                    <a:gd name="T78" fmla="*/ 132 w 169"/>
                    <a:gd name="T79" fmla="*/ 128 h 569"/>
                    <a:gd name="T80" fmla="*/ 150 w 169"/>
                    <a:gd name="T81" fmla="*/ 127 h 569"/>
                    <a:gd name="T82" fmla="*/ 167 w 169"/>
                    <a:gd name="T83" fmla="*/ 109 h 569"/>
                    <a:gd name="T84" fmla="*/ 164 w 169"/>
                    <a:gd name="T85" fmla="*/ 92 h 569"/>
                    <a:gd name="T86" fmla="*/ 164 w 169"/>
                    <a:gd name="T87" fmla="*/ 76 h 569"/>
                    <a:gd name="T88" fmla="*/ 161 w 169"/>
                    <a:gd name="T89" fmla="*/ 69 h 569"/>
                    <a:gd name="T90" fmla="*/ 155 w 169"/>
                    <a:gd name="T91" fmla="*/ 33 h 569"/>
                    <a:gd name="T92" fmla="*/ 152 w 169"/>
                    <a:gd name="T93" fmla="*/ 3 h 569"/>
                    <a:gd name="T94" fmla="*/ 138 w 169"/>
                    <a:gd name="T95" fmla="*/ 85 h 569"/>
                    <a:gd name="T96" fmla="*/ 131 w 169"/>
                    <a:gd name="T97" fmla="*/ 80 h 569"/>
                    <a:gd name="T98" fmla="*/ 140 w 169"/>
                    <a:gd name="T99" fmla="*/ 42 h 569"/>
                    <a:gd name="T100" fmla="*/ 148 w 169"/>
                    <a:gd name="T101" fmla="*/ 10 h 569"/>
                    <a:gd name="T102" fmla="*/ 156 w 169"/>
                    <a:gd name="T103" fmla="*/ 84 h 569"/>
                    <a:gd name="T104" fmla="*/ 138 w 169"/>
                    <a:gd name="T105" fmla="*/ 85 h 5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9" h="569">
                      <a:moveTo>
                        <a:pt x="152" y="3"/>
                      </a:moveTo>
                      <a:cubicBezTo>
                        <a:pt x="149" y="0"/>
                        <a:pt x="149" y="0"/>
                        <a:pt x="149" y="0"/>
                      </a:cubicBezTo>
                      <a:cubicBezTo>
                        <a:pt x="139" y="18"/>
                        <a:pt x="139" y="18"/>
                        <a:pt x="139" y="18"/>
                      </a:cubicBezTo>
                      <a:cubicBezTo>
                        <a:pt x="127" y="87"/>
                        <a:pt x="127" y="87"/>
                        <a:pt x="127" y="87"/>
                      </a:cubicBezTo>
                      <a:cubicBezTo>
                        <a:pt x="130" y="85"/>
                        <a:pt x="130" y="85"/>
                        <a:pt x="130" y="85"/>
                      </a:cubicBezTo>
                      <a:cubicBezTo>
                        <a:pt x="136" y="88"/>
                        <a:pt x="136" y="88"/>
                        <a:pt x="136" y="88"/>
                      </a:cubicBezTo>
                      <a:cubicBezTo>
                        <a:pt x="157" y="88"/>
                        <a:pt x="157" y="88"/>
                        <a:pt x="157" y="88"/>
                      </a:cubicBezTo>
                      <a:cubicBezTo>
                        <a:pt x="161" y="98"/>
                        <a:pt x="161" y="105"/>
                        <a:pt x="157" y="109"/>
                      </a:cubicBezTo>
                      <a:cubicBezTo>
                        <a:pt x="150" y="116"/>
                        <a:pt x="150" y="116"/>
                        <a:pt x="150" y="116"/>
                      </a:cubicBezTo>
                      <a:cubicBezTo>
                        <a:pt x="121" y="109"/>
                        <a:pt x="121" y="109"/>
                        <a:pt x="121" y="109"/>
                      </a:cubicBezTo>
                      <a:cubicBezTo>
                        <a:pt x="121" y="111"/>
                        <a:pt x="120" y="112"/>
                        <a:pt x="118" y="113"/>
                      </a:cubicBezTo>
                      <a:cubicBezTo>
                        <a:pt x="116" y="116"/>
                        <a:pt x="111" y="117"/>
                        <a:pt x="106" y="116"/>
                      </a:cubicBezTo>
                      <a:cubicBezTo>
                        <a:pt x="110" y="121"/>
                        <a:pt x="116" y="125"/>
                        <a:pt x="123" y="126"/>
                      </a:cubicBezTo>
                      <a:cubicBezTo>
                        <a:pt x="132" y="149"/>
                        <a:pt x="136" y="172"/>
                        <a:pt x="136" y="196"/>
                      </a:cubicBezTo>
                      <a:cubicBezTo>
                        <a:pt x="114" y="212"/>
                        <a:pt x="98" y="210"/>
                        <a:pt x="91" y="190"/>
                      </a:cubicBezTo>
                      <a:cubicBezTo>
                        <a:pt x="91" y="144"/>
                        <a:pt x="91" y="144"/>
                        <a:pt x="91" y="144"/>
                      </a:cubicBezTo>
                      <a:cubicBezTo>
                        <a:pt x="90" y="146"/>
                        <a:pt x="89" y="147"/>
                        <a:pt x="86" y="146"/>
                      </a:cubicBezTo>
                      <a:cubicBezTo>
                        <a:pt x="86" y="185"/>
                        <a:pt x="86" y="185"/>
                        <a:pt x="86" y="185"/>
                      </a:cubicBezTo>
                      <a:cubicBezTo>
                        <a:pt x="73" y="205"/>
                        <a:pt x="45" y="211"/>
                        <a:pt x="4" y="203"/>
                      </a:cubicBezTo>
                      <a:cubicBezTo>
                        <a:pt x="3" y="203"/>
                        <a:pt x="2" y="203"/>
                        <a:pt x="1" y="203"/>
                      </a:cubicBezTo>
                      <a:cubicBezTo>
                        <a:pt x="0" y="208"/>
                        <a:pt x="0" y="208"/>
                        <a:pt x="0" y="208"/>
                      </a:cubicBezTo>
                      <a:cubicBezTo>
                        <a:pt x="21" y="215"/>
                        <a:pt x="44" y="218"/>
                        <a:pt x="69" y="215"/>
                      </a:cubicBezTo>
                      <a:cubicBezTo>
                        <a:pt x="83" y="214"/>
                        <a:pt x="90" y="206"/>
                        <a:pt x="91" y="193"/>
                      </a:cubicBezTo>
                      <a:cubicBezTo>
                        <a:pt x="91" y="210"/>
                        <a:pt x="98" y="217"/>
                        <a:pt x="114" y="215"/>
                      </a:cubicBezTo>
                      <a:cubicBezTo>
                        <a:pt x="144" y="215"/>
                        <a:pt x="144" y="215"/>
                        <a:pt x="144" y="215"/>
                      </a:cubicBezTo>
                      <a:cubicBezTo>
                        <a:pt x="110" y="295"/>
                        <a:pt x="110" y="295"/>
                        <a:pt x="110" y="295"/>
                      </a:cubicBezTo>
                      <a:cubicBezTo>
                        <a:pt x="102" y="345"/>
                        <a:pt x="102" y="345"/>
                        <a:pt x="102" y="345"/>
                      </a:cubicBezTo>
                      <a:cubicBezTo>
                        <a:pt x="92" y="435"/>
                        <a:pt x="92" y="435"/>
                        <a:pt x="92" y="435"/>
                      </a:cubicBezTo>
                      <a:cubicBezTo>
                        <a:pt x="78" y="525"/>
                        <a:pt x="78" y="525"/>
                        <a:pt x="78" y="525"/>
                      </a:cubicBezTo>
                      <a:cubicBezTo>
                        <a:pt x="43" y="551"/>
                        <a:pt x="43" y="551"/>
                        <a:pt x="43" y="551"/>
                      </a:cubicBezTo>
                      <a:cubicBezTo>
                        <a:pt x="40" y="559"/>
                        <a:pt x="42" y="565"/>
                        <a:pt x="50" y="569"/>
                      </a:cubicBezTo>
                      <a:cubicBezTo>
                        <a:pt x="71" y="569"/>
                        <a:pt x="71" y="569"/>
                        <a:pt x="71" y="569"/>
                      </a:cubicBezTo>
                      <a:cubicBezTo>
                        <a:pt x="77" y="565"/>
                        <a:pt x="80" y="561"/>
                        <a:pt x="81" y="555"/>
                      </a:cubicBezTo>
                      <a:cubicBezTo>
                        <a:pt x="94" y="557"/>
                        <a:pt x="94" y="557"/>
                        <a:pt x="94" y="557"/>
                      </a:cubicBezTo>
                      <a:cubicBezTo>
                        <a:pt x="94" y="538"/>
                        <a:pt x="94" y="538"/>
                        <a:pt x="94" y="538"/>
                      </a:cubicBezTo>
                      <a:cubicBezTo>
                        <a:pt x="103" y="500"/>
                        <a:pt x="109" y="461"/>
                        <a:pt x="112" y="418"/>
                      </a:cubicBezTo>
                      <a:cubicBezTo>
                        <a:pt x="120" y="344"/>
                        <a:pt x="120" y="344"/>
                        <a:pt x="120" y="344"/>
                      </a:cubicBezTo>
                      <a:cubicBezTo>
                        <a:pt x="127" y="299"/>
                        <a:pt x="127" y="299"/>
                        <a:pt x="127" y="299"/>
                      </a:cubicBezTo>
                      <a:cubicBezTo>
                        <a:pt x="152" y="215"/>
                        <a:pt x="152" y="215"/>
                        <a:pt x="152" y="215"/>
                      </a:cubicBezTo>
                      <a:cubicBezTo>
                        <a:pt x="150" y="187"/>
                        <a:pt x="144" y="158"/>
                        <a:pt x="132" y="128"/>
                      </a:cubicBezTo>
                      <a:cubicBezTo>
                        <a:pt x="137" y="128"/>
                        <a:pt x="143" y="128"/>
                        <a:pt x="150" y="127"/>
                      </a:cubicBezTo>
                      <a:cubicBezTo>
                        <a:pt x="167" y="109"/>
                        <a:pt x="167" y="109"/>
                        <a:pt x="167" y="109"/>
                      </a:cubicBezTo>
                      <a:cubicBezTo>
                        <a:pt x="169" y="105"/>
                        <a:pt x="168" y="99"/>
                        <a:pt x="164" y="92"/>
                      </a:cubicBezTo>
                      <a:cubicBezTo>
                        <a:pt x="164" y="76"/>
                        <a:pt x="164" y="76"/>
                        <a:pt x="164" y="76"/>
                      </a:cubicBezTo>
                      <a:cubicBezTo>
                        <a:pt x="161" y="69"/>
                        <a:pt x="161" y="69"/>
                        <a:pt x="161" y="69"/>
                      </a:cubicBezTo>
                      <a:cubicBezTo>
                        <a:pt x="155" y="33"/>
                        <a:pt x="155" y="33"/>
                        <a:pt x="155" y="33"/>
                      </a:cubicBezTo>
                      <a:cubicBezTo>
                        <a:pt x="152" y="3"/>
                        <a:pt x="152" y="3"/>
                        <a:pt x="152" y="3"/>
                      </a:cubicBezTo>
                      <a:close/>
                      <a:moveTo>
                        <a:pt x="138" y="85"/>
                      </a:moveTo>
                      <a:cubicBezTo>
                        <a:pt x="131" y="80"/>
                        <a:pt x="131" y="80"/>
                        <a:pt x="131" y="80"/>
                      </a:cubicBezTo>
                      <a:cubicBezTo>
                        <a:pt x="140" y="42"/>
                        <a:pt x="140" y="42"/>
                        <a:pt x="140" y="42"/>
                      </a:cubicBezTo>
                      <a:cubicBezTo>
                        <a:pt x="142" y="30"/>
                        <a:pt x="145" y="19"/>
                        <a:pt x="148" y="10"/>
                      </a:cubicBezTo>
                      <a:cubicBezTo>
                        <a:pt x="156" y="84"/>
                        <a:pt x="156" y="84"/>
                        <a:pt x="156" y="84"/>
                      </a:cubicBezTo>
                      <a:cubicBezTo>
                        <a:pt x="138" y="85"/>
                        <a:pt x="138" y="85"/>
                        <a:pt x="138" y="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" name="Freeform 35"/>
                <p:cNvSpPr>
                  <a:spLocks noEditPoints="1"/>
                </p:cNvSpPr>
                <p:nvPr/>
              </p:nvSpPr>
              <p:spPr bwMode="auto">
                <a:xfrm>
                  <a:off x="2132" y="2112"/>
                  <a:ext cx="60" cy="178"/>
                </a:xfrm>
                <a:custGeom>
                  <a:avLst/>
                  <a:gdLst>
                    <a:gd name="T0" fmla="*/ 0 w 25"/>
                    <a:gd name="T1" fmla="*/ 70 h 75"/>
                    <a:gd name="T2" fmla="*/ 7 w 25"/>
                    <a:gd name="T3" fmla="*/ 75 h 75"/>
                    <a:gd name="T4" fmla="*/ 25 w 25"/>
                    <a:gd name="T5" fmla="*/ 74 h 75"/>
                    <a:gd name="T6" fmla="*/ 17 w 25"/>
                    <a:gd name="T7" fmla="*/ 0 h 75"/>
                    <a:gd name="T8" fmla="*/ 9 w 25"/>
                    <a:gd name="T9" fmla="*/ 32 h 75"/>
                    <a:gd name="T10" fmla="*/ 0 w 25"/>
                    <a:gd name="T11" fmla="*/ 70 h 75"/>
                    <a:gd name="T12" fmla="*/ 7 w 25"/>
                    <a:gd name="T13" fmla="*/ 71 h 75"/>
                    <a:gd name="T14" fmla="*/ 3 w 25"/>
                    <a:gd name="T15" fmla="*/ 69 h 75"/>
                    <a:gd name="T16" fmla="*/ 16 w 25"/>
                    <a:gd name="T17" fmla="*/ 10 h 75"/>
                    <a:gd name="T18" fmla="*/ 7 w 25"/>
                    <a:gd name="T19" fmla="*/ 71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" h="75">
                      <a:moveTo>
                        <a:pt x="0" y="70"/>
                      </a:moveTo>
                      <a:cubicBezTo>
                        <a:pt x="7" y="75"/>
                        <a:pt x="7" y="75"/>
                        <a:pt x="7" y="75"/>
                      </a:cubicBezTo>
                      <a:cubicBezTo>
                        <a:pt x="25" y="74"/>
                        <a:pt x="25" y="74"/>
                        <a:pt x="25" y="74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4" y="9"/>
                        <a:pt x="11" y="20"/>
                        <a:pt x="9" y="32"/>
                      </a:cubicBezTo>
                      <a:cubicBezTo>
                        <a:pt x="0" y="70"/>
                        <a:pt x="0" y="70"/>
                        <a:pt x="0" y="70"/>
                      </a:cubicBezTo>
                      <a:close/>
                      <a:moveTo>
                        <a:pt x="7" y="71"/>
                      </a:moveTo>
                      <a:cubicBezTo>
                        <a:pt x="3" y="69"/>
                        <a:pt x="3" y="69"/>
                        <a:pt x="3" y="69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7" y="71"/>
                        <a:pt x="7" y="71"/>
                        <a:pt x="7" y="7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3" name="Freeform 36"/>
                <p:cNvSpPr/>
                <p:nvPr/>
              </p:nvSpPr>
              <p:spPr bwMode="auto">
                <a:xfrm>
                  <a:off x="2139" y="2136"/>
                  <a:ext cx="31" cy="145"/>
                </a:xfrm>
                <a:custGeom>
                  <a:avLst/>
                  <a:gdLst>
                    <a:gd name="T0" fmla="*/ 0 w 31"/>
                    <a:gd name="T1" fmla="*/ 140 h 145"/>
                    <a:gd name="T2" fmla="*/ 10 w 31"/>
                    <a:gd name="T3" fmla="*/ 145 h 145"/>
                    <a:gd name="T4" fmla="*/ 31 w 31"/>
                    <a:gd name="T5" fmla="*/ 0 h 145"/>
                    <a:gd name="T6" fmla="*/ 0 w 31"/>
                    <a:gd name="T7" fmla="*/ 140 h 145"/>
                    <a:gd name="T8" fmla="*/ 0 w 31"/>
                    <a:gd name="T9" fmla="*/ 140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45">
                      <a:moveTo>
                        <a:pt x="0" y="140"/>
                      </a:moveTo>
                      <a:lnTo>
                        <a:pt x="10" y="145"/>
                      </a:lnTo>
                      <a:lnTo>
                        <a:pt x="31" y="0"/>
                      </a:lnTo>
                      <a:lnTo>
                        <a:pt x="0" y="140"/>
                      </a:lnTo>
                      <a:lnTo>
                        <a:pt x="0" y="14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4" name="Freeform 37"/>
                <p:cNvSpPr/>
                <p:nvPr/>
              </p:nvSpPr>
              <p:spPr bwMode="auto">
                <a:xfrm>
                  <a:off x="1950" y="1820"/>
                  <a:ext cx="148" cy="88"/>
                </a:xfrm>
                <a:custGeom>
                  <a:avLst/>
                  <a:gdLst>
                    <a:gd name="T0" fmla="*/ 55 w 62"/>
                    <a:gd name="T1" fmla="*/ 21 h 37"/>
                    <a:gd name="T2" fmla="*/ 62 w 62"/>
                    <a:gd name="T3" fmla="*/ 37 h 37"/>
                    <a:gd name="T4" fmla="*/ 45 w 62"/>
                    <a:gd name="T5" fmla="*/ 4 h 37"/>
                    <a:gd name="T6" fmla="*/ 4 w 62"/>
                    <a:gd name="T7" fmla="*/ 21 h 37"/>
                    <a:gd name="T8" fmla="*/ 0 w 62"/>
                    <a:gd name="T9" fmla="*/ 35 h 37"/>
                    <a:gd name="T10" fmla="*/ 25 w 62"/>
                    <a:gd name="T11" fmla="*/ 11 h 37"/>
                    <a:gd name="T12" fmla="*/ 55 w 62"/>
                    <a:gd name="T13" fmla="*/ 2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" h="37">
                      <a:moveTo>
                        <a:pt x="55" y="21"/>
                      </a:moveTo>
                      <a:cubicBezTo>
                        <a:pt x="62" y="37"/>
                        <a:pt x="62" y="37"/>
                        <a:pt x="62" y="37"/>
                      </a:cubicBezTo>
                      <a:cubicBezTo>
                        <a:pt x="61" y="20"/>
                        <a:pt x="55" y="9"/>
                        <a:pt x="45" y="4"/>
                      </a:cubicBezTo>
                      <a:cubicBezTo>
                        <a:pt x="28" y="0"/>
                        <a:pt x="14" y="6"/>
                        <a:pt x="4" y="21"/>
                      </a:cubicBezTo>
                      <a:cubicBezTo>
                        <a:pt x="1" y="26"/>
                        <a:pt x="0" y="31"/>
                        <a:pt x="0" y="35"/>
                      </a:cubicBezTo>
                      <a:cubicBezTo>
                        <a:pt x="6" y="22"/>
                        <a:pt x="14" y="14"/>
                        <a:pt x="25" y="11"/>
                      </a:cubicBezTo>
                      <a:cubicBezTo>
                        <a:pt x="39" y="6"/>
                        <a:pt x="49" y="9"/>
                        <a:pt x="55" y="21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5" name="Freeform 38"/>
                <p:cNvSpPr>
                  <a:spLocks noEditPoints="1"/>
                </p:cNvSpPr>
                <p:nvPr/>
              </p:nvSpPr>
              <p:spPr bwMode="auto">
                <a:xfrm>
                  <a:off x="1821" y="2404"/>
                  <a:ext cx="203" cy="185"/>
                </a:xfrm>
                <a:custGeom>
                  <a:avLst/>
                  <a:gdLst>
                    <a:gd name="T0" fmla="*/ 0 w 85"/>
                    <a:gd name="T1" fmla="*/ 70 h 78"/>
                    <a:gd name="T2" fmla="*/ 3 w 85"/>
                    <a:gd name="T3" fmla="*/ 70 h 78"/>
                    <a:gd name="T4" fmla="*/ 85 w 85"/>
                    <a:gd name="T5" fmla="*/ 52 h 78"/>
                    <a:gd name="T6" fmla="*/ 85 w 85"/>
                    <a:gd name="T7" fmla="*/ 13 h 78"/>
                    <a:gd name="T8" fmla="*/ 84 w 85"/>
                    <a:gd name="T9" fmla="*/ 16 h 78"/>
                    <a:gd name="T10" fmla="*/ 79 w 85"/>
                    <a:gd name="T11" fmla="*/ 17 h 78"/>
                    <a:gd name="T12" fmla="*/ 73 w 85"/>
                    <a:gd name="T13" fmla="*/ 29 h 78"/>
                    <a:gd name="T14" fmla="*/ 69 w 85"/>
                    <a:gd name="T15" fmla="*/ 29 h 78"/>
                    <a:gd name="T16" fmla="*/ 77 w 85"/>
                    <a:gd name="T17" fmla="*/ 16 h 78"/>
                    <a:gd name="T18" fmla="*/ 69 w 85"/>
                    <a:gd name="T19" fmla="*/ 12 h 78"/>
                    <a:gd name="T20" fmla="*/ 54 w 85"/>
                    <a:gd name="T21" fmla="*/ 9 h 78"/>
                    <a:gd name="T22" fmla="*/ 54 w 85"/>
                    <a:gd name="T23" fmla="*/ 12 h 78"/>
                    <a:gd name="T24" fmla="*/ 28 w 85"/>
                    <a:gd name="T25" fmla="*/ 0 h 78"/>
                    <a:gd name="T26" fmla="*/ 16 w 85"/>
                    <a:gd name="T27" fmla="*/ 0 h 78"/>
                    <a:gd name="T28" fmla="*/ 0 w 85"/>
                    <a:gd name="T29" fmla="*/ 70 h 78"/>
                    <a:gd name="T30" fmla="*/ 10 w 85"/>
                    <a:gd name="T31" fmla="*/ 67 h 78"/>
                    <a:gd name="T32" fmla="*/ 4 w 85"/>
                    <a:gd name="T33" fmla="*/ 66 h 78"/>
                    <a:gd name="T34" fmla="*/ 18 w 85"/>
                    <a:gd name="T35" fmla="*/ 4 h 78"/>
                    <a:gd name="T36" fmla="*/ 23 w 85"/>
                    <a:gd name="T37" fmla="*/ 4 h 78"/>
                    <a:gd name="T38" fmla="*/ 10 w 85"/>
                    <a:gd name="T39" fmla="*/ 6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5" h="78">
                      <a:moveTo>
                        <a:pt x="0" y="70"/>
                      </a:moveTo>
                      <a:cubicBezTo>
                        <a:pt x="1" y="70"/>
                        <a:pt x="2" y="70"/>
                        <a:pt x="3" y="70"/>
                      </a:cubicBezTo>
                      <a:cubicBezTo>
                        <a:pt x="44" y="78"/>
                        <a:pt x="72" y="72"/>
                        <a:pt x="85" y="52"/>
                      </a:cubicBezTo>
                      <a:cubicBezTo>
                        <a:pt x="85" y="13"/>
                        <a:pt x="85" y="13"/>
                        <a:pt x="85" y="13"/>
                      </a:cubicBezTo>
                      <a:cubicBezTo>
                        <a:pt x="85" y="14"/>
                        <a:pt x="85" y="15"/>
                        <a:pt x="84" y="16"/>
                      </a:cubicBezTo>
                      <a:cubicBezTo>
                        <a:pt x="83" y="17"/>
                        <a:pt x="81" y="17"/>
                        <a:pt x="79" y="17"/>
                      </a:cubicBezTo>
                      <a:cubicBezTo>
                        <a:pt x="73" y="29"/>
                        <a:pt x="73" y="29"/>
                        <a:pt x="73" y="29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77" y="16"/>
                        <a:pt x="77" y="16"/>
                        <a:pt x="77" y="16"/>
                      </a:cubicBezTo>
                      <a:cubicBezTo>
                        <a:pt x="75" y="15"/>
                        <a:pt x="72" y="14"/>
                        <a:pt x="69" y="12"/>
                      </a:cubicBezTo>
                      <a:cubicBezTo>
                        <a:pt x="54" y="9"/>
                        <a:pt x="54" y="9"/>
                        <a:pt x="54" y="9"/>
                      </a:cubicBezTo>
                      <a:cubicBezTo>
                        <a:pt x="54" y="10"/>
                        <a:pt x="54" y="11"/>
                        <a:pt x="54" y="12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0" y="70"/>
                        <a:pt x="0" y="70"/>
                        <a:pt x="0" y="70"/>
                      </a:cubicBezTo>
                      <a:close/>
                      <a:moveTo>
                        <a:pt x="10" y="67"/>
                      </a:moveTo>
                      <a:cubicBezTo>
                        <a:pt x="4" y="66"/>
                        <a:pt x="4" y="66"/>
                        <a:pt x="4" y="66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10" y="67"/>
                        <a:pt x="10" y="67"/>
                        <a:pt x="10" y="67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6" name="Freeform 39"/>
                <p:cNvSpPr/>
                <p:nvPr/>
              </p:nvSpPr>
              <p:spPr bwMode="auto">
                <a:xfrm>
                  <a:off x="1831" y="2413"/>
                  <a:ext cx="45" cy="150"/>
                </a:xfrm>
                <a:custGeom>
                  <a:avLst/>
                  <a:gdLst>
                    <a:gd name="T0" fmla="*/ 0 w 45"/>
                    <a:gd name="T1" fmla="*/ 147 h 150"/>
                    <a:gd name="T2" fmla="*/ 14 w 45"/>
                    <a:gd name="T3" fmla="*/ 150 h 150"/>
                    <a:gd name="T4" fmla="*/ 45 w 45"/>
                    <a:gd name="T5" fmla="*/ 0 h 150"/>
                    <a:gd name="T6" fmla="*/ 33 w 45"/>
                    <a:gd name="T7" fmla="*/ 0 h 150"/>
                    <a:gd name="T8" fmla="*/ 0 w 45"/>
                    <a:gd name="T9" fmla="*/ 147 h 150"/>
                    <a:gd name="T10" fmla="*/ 0 w 45"/>
                    <a:gd name="T11" fmla="*/ 147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150">
                      <a:moveTo>
                        <a:pt x="0" y="147"/>
                      </a:moveTo>
                      <a:lnTo>
                        <a:pt x="14" y="150"/>
                      </a:lnTo>
                      <a:lnTo>
                        <a:pt x="45" y="0"/>
                      </a:lnTo>
                      <a:lnTo>
                        <a:pt x="33" y="0"/>
                      </a:lnTo>
                      <a:lnTo>
                        <a:pt x="0" y="147"/>
                      </a:lnTo>
                      <a:lnTo>
                        <a:pt x="0" y="147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7" name="Freeform 40"/>
                <p:cNvSpPr/>
                <p:nvPr/>
              </p:nvSpPr>
              <p:spPr bwMode="auto">
                <a:xfrm>
                  <a:off x="1718" y="2264"/>
                  <a:ext cx="244" cy="168"/>
                </a:xfrm>
                <a:custGeom>
                  <a:avLst/>
                  <a:gdLst>
                    <a:gd name="T0" fmla="*/ 25 w 102"/>
                    <a:gd name="T1" fmla="*/ 41 h 71"/>
                    <a:gd name="T2" fmla="*/ 59 w 102"/>
                    <a:gd name="T3" fmla="*/ 59 h 71"/>
                    <a:gd name="T4" fmla="*/ 71 w 102"/>
                    <a:gd name="T5" fmla="*/ 59 h 71"/>
                    <a:gd name="T6" fmla="*/ 97 w 102"/>
                    <a:gd name="T7" fmla="*/ 71 h 71"/>
                    <a:gd name="T8" fmla="*/ 97 w 102"/>
                    <a:gd name="T9" fmla="*/ 68 h 71"/>
                    <a:gd name="T10" fmla="*/ 98 w 102"/>
                    <a:gd name="T11" fmla="*/ 66 h 71"/>
                    <a:gd name="T12" fmla="*/ 102 w 102"/>
                    <a:gd name="T13" fmla="*/ 47 h 71"/>
                    <a:gd name="T14" fmla="*/ 69 w 102"/>
                    <a:gd name="T15" fmla="*/ 40 h 71"/>
                    <a:gd name="T16" fmla="*/ 7 w 102"/>
                    <a:gd name="T17" fmla="*/ 0 h 71"/>
                    <a:gd name="T18" fmla="*/ 25 w 102"/>
                    <a:gd name="T19" fmla="*/ 4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71">
                      <a:moveTo>
                        <a:pt x="25" y="41"/>
                      </a:moveTo>
                      <a:cubicBezTo>
                        <a:pt x="59" y="59"/>
                        <a:pt x="59" y="59"/>
                        <a:pt x="59" y="59"/>
                      </a:cubicBezTo>
                      <a:cubicBezTo>
                        <a:pt x="71" y="59"/>
                        <a:pt x="71" y="59"/>
                        <a:pt x="71" y="59"/>
                      </a:cubicBezTo>
                      <a:cubicBezTo>
                        <a:pt x="97" y="71"/>
                        <a:pt x="97" y="71"/>
                        <a:pt x="97" y="71"/>
                      </a:cubicBezTo>
                      <a:cubicBezTo>
                        <a:pt x="97" y="70"/>
                        <a:pt x="97" y="69"/>
                        <a:pt x="97" y="68"/>
                      </a:cubicBezTo>
                      <a:cubicBezTo>
                        <a:pt x="97" y="67"/>
                        <a:pt x="97" y="66"/>
                        <a:pt x="98" y="66"/>
                      </a:cubicBezTo>
                      <a:cubicBezTo>
                        <a:pt x="98" y="59"/>
                        <a:pt x="100" y="53"/>
                        <a:pt x="102" y="47"/>
                      </a:cubicBezTo>
                      <a:cubicBezTo>
                        <a:pt x="69" y="40"/>
                        <a:pt x="69" y="40"/>
                        <a:pt x="69" y="40"/>
                      </a:cubicBezTo>
                      <a:cubicBezTo>
                        <a:pt x="36" y="37"/>
                        <a:pt x="15" y="24"/>
                        <a:pt x="7" y="0"/>
                      </a:cubicBezTo>
                      <a:cubicBezTo>
                        <a:pt x="0" y="20"/>
                        <a:pt x="7" y="34"/>
                        <a:pt x="25" y="4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" name="Freeform 41"/>
                <p:cNvSpPr/>
                <p:nvPr/>
              </p:nvSpPr>
              <p:spPr bwMode="auto">
                <a:xfrm>
                  <a:off x="2103" y="2262"/>
                  <a:ext cx="17" cy="21"/>
                </a:xfrm>
                <a:custGeom>
                  <a:avLst/>
                  <a:gdLst>
                    <a:gd name="T0" fmla="*/ 6 w 7"/>
                    <a:gd name="T1" fmla="*/ 1 h 9"/>
                    <a:gd name="T2" fmla="*/ 4 w 7"/>
                    <a:gd name="T3" fmla="*/ 0 h 9"/>
                    <a:gd name="T4" fmla="*/ 0 w 7"/>
                    <a:gd name="T5" fmla="*/ 8 h 9"/>
                    <a:gd name="T6" fmla="*/ 4 w 7"/>
                    <a:gd name="T7" fmla="*/ 9 h 9"/>
                    <a:gd name="T8" fmla="*/ 6 w 7"/>
                    <a:gd name="T9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9">
                      <a:moveTo>
                        <a:pt x="6" y="1"/>
                      </a:moveTo>
                      <a:cubicBezTo>
                        <a:pt x="5" y="1"/>
                        <a:pt x="5" y="0"/>
                        <a:pt x="4" y="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6" y="6"/>
                        <a:pt x="7" y="3"/>
                        <a:pt x="6" y="1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9" name="Freeform 42"/>
                <p:cNvSpPr>
                  <a:spLocks noEditPoints="1"/>
                </p:cNvSpPr>
                <p:nvPr/>
              </p:nvSpPr>
              <p:spPr bwMode="auto">
                <a:xfrm>
                  <a:off x="2108" y="2290"/>
                  <a:ext cx="96" cy="74"/>
                </a:xfrm>
                <a:custGeom>
                  <a:avLst/>
                  <a:gdLst>
                    <a:gd name="T0" fmla="*/ 6 w 40"/>
                    <a:gd name="T1" fmla="*/ 2 h 31"/>
                    <a:gd name="T2" fmla="*/ 5 w 40"/>
                    <a:gd name="T3" fmla="*/ 3 h 31"/>
                    <a:gd name="T4" fmla="*/ 0 w 40"/>
                    <a:gd name="T5" fmla="*/ 24 h 31"/>
                    <a:gd name="T6" fmla="*/ 29 w 40"/>
                    <a:gd name="T7" fmla="*/ 31 h 31"/>
                    <a:gd name="T8" fmla="*/ 36 w 40"/>
                    <a:gd name="T9" fmla="*/ 24 h 31"/>
                    <a:gd name="T10" fmla="*/ 36 w 40"/>
                    <a:gd name="T11" fmla="*/ 3 h 31"/>
                    <a:gd name="T12" fmla="*/ 15 w 40"/>
                    <a:gd name="T13" fmla="*/ 3 h 31"/>
                    <a:gd name="T14" fmla="*/ 9 w 40"/>
                    <a:gd name="T15" fmla="*/ 0 h 31"/>
                    <a:gd name="T16" fmla="*/ 6 w 40"/>
                    <a:gd name="T17" fmla="*/ 2 h 31"/>
                    <a:gd name="T18" fmla="*/ 8 w 40"/>
                    <a:gd name="T19" fmla="*/ 9 h 31"/>
                    <a:gd name="T20" fmla="*/ 8 w 40"/>
                    <a:gd name="T21" fmla="*/ 5 h 31"/>
                    <a:gd name="T22" fmla="*/ 11 w 40"/>
                    <a:gd name="T23" fmla="*/ 3 h 31"/>
                    <a:gd name="T24" fmla="*/ 21 w 40"/>
                    <a:gd name="T25" fmla="*/ 8 h 31"/>
                    <a:gd name="T26" fmla="*/ 25 w 40"/>
                    <a:gd name="T27" fmla="*/ 5 h 31"/>
                    <a:gd name="T28" fmla="*/ 34 w 40"/>
                    <a:gd name="T29" fmla="*/ 5 h 31"/>
                    <a:gd name="T30" fmla="*/ 36 w 40"/>
                    <a:gd name="T31" fmla="*/ 8 h 31"/>
                    <a:gd name="T32" fmla="*/ 26 w 40"/>
                    <a:gd name="T33" fmla="*/ 8 h 31"/>
                    <a:gd name="T34" fmla="*/ 22 w 40"/>
                    <a:gd name="T35" fmla="*/ 11 h 31"/>
                    <a:gd name="T36" fmla="*/ 11 w 40"/>
                    <a:gd name="T37" fmla="*/ 6 h 31"/>
                    <a:gd name="T38" fmla="*/ 8 w 40"/>
                    <a:gd name="T39" fmla="*/ 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0" h="31">
                      <a:moveTo>
                        <a:pt x="6" y="2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6" y="11"/>
                        <a:pt x="4" y="17"/>
                        <a:pt x="0" y="24"/>
                      </a:cubicBezTo>
                      <a:cubicBezTo>
                        <a:pt x="29" y="31"/>
                        <a:pt x="29" y="31"/>
                        <a:pt x="29" y="31"/>
                      </a:cubicBezTo>
                      <a:cubicBezTo>
                        <a:pt x="36" y="24"/>
                        <a:pt x="36" y="24"/>
                        <a:pt x="36" y="24"/>
                      </a:cubicBezTo>
                      <a:cubicBezTo>
                        <a:pt x="40" y="20"/>
                        <a:pt x="40" y="13"/>
                        <a:pt x="36" y="3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2"/>
                        <a:pt x="6" y="2"/>
                        <a:pt x="6" y="2"/>
                      </a:cubicBezTo>
                      <a:close/>
                      <a:moveTo>
                        <a:pt x="8" y="9"/>
                      </a:move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5" y="5"/>
                        <a:pt x="25" y="5"/>
                        <a:pt x="25" y="5"/>
                      </a:cubicBezTo>
                      <a:cubicBezTo>
                        <a:pt x="34" y="5"/>
                        <a:pt x="34" y="5"/>
                        <a:pt x="34" y="5"/>
                      </a:cubicBezTo>
                      <a:cubicBezTo>
                        <a:pt x="36" y="8"/>
                        <a:pt x="36" y="8"/>
                        <a:pt x="36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2" y="11"/>
                        <a:pt x="22" y="11"/>
                        <a:pt x="22" y="11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8" y="9"/>
                        <a:pt x="8" y="9"/>
                        <a:pt x="8" y="9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0" name="Freeform 43"/>
                <p:cNvSpPr/>
                <p:nvPr/>
              </p:nvSpPr>
              <p:spPr bwMode="auto">
                <a:xfrm>
                  <a:off x="2127" y="2297"/>
                  <a:ext cx="67" cy="19"/>
                </a:xfrm>
                <a:custGeom>
                  <a:avLst/>
                  <a:gdLst>
                    <a:gd name="T0" fmla="*/ 0 w 67"/>
                    <a:gd name="T1" fmla="*/ 5 h 19"/>
                    <a:gd name="T2" fmla="*/ 0 w 67"/>
                    <a:gd name="T3" fmla="*/ 14 h 19"/>
                    <a:gd name="T4" fmla="*/ 7 w 67"/>
                    <a:gd name="T5" fmla="*/ 7 h 19"/>
                    <a:gd name="T6" fmla="*/ 34 w 67"/>
                    <a:gd name="T7" fmla="*/ 19 h 19"/>
                    <a:gd name="T8" fmla="*/ 43 w 67"/>
                    <a:gd name="T9" fmla="*/ 12 h 19"/>
                    <a:gd name="T10" fmla="*/ 67 w 67"/>
                    <a:gd name="T11" fmla="*/ 12 h 19"/>
                    <a:gd name="T12" fmla="*/ 62 w 67"/>
                    <a:gd name="T13" fmla="*/ 5 h 19"/>
                    <a:gd name="T14" fmla="*/ 41 w 67"/>
                    <a:gd name="T15" fmla="*/ 5 h 19"/>
                    <a:gd name="T16" fmla="*/ 31 w 67"/>
                    <a:gd name="T17" fmla="*/ 12 h 19"/>
                    <a:gd name="T18" fmla="*/ 7 w 67"/>
                    <a:gd name="T19" fmla="*/ 0 h 19"/>
                    <a:gd name="T20" fmla="*/ 0 w 67"/>
                    <a:gd name="T21" fmla="*/ 5 h 19"/>
                    <a:gd name="T22" fmla="*/ 0 w 67"/>
                    <a:gd name="T23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7" h="19">
                      <a:moveTo>
                        <a:pt x="0" y="5"/>
                      </a:moveTo>
                      <a:lnTo>
                        <a:pt x="0" y="14"/>
                      </a:lnTo>
                      <a:lnTo>
                        <a:pt x="7" y="7"/>
                      </a:lnTo>
                      <a:lnTo>
                        <a:pt x="34" y="19"/>
                      </a:lnTo>
                      <a:lnTo>
                        <a:pt x="43" y="12"/>
                      </a:lnTo>
                      <a:lnTo>
                        <a:pt x="67" y="12"/>
                      </a:lnTo>
                      <a:lnTo>
                        <a:pt x="62" y="5"/>
                      </a:lnTo>
                      <a:lnTo>
                        <a:pt x="41" y="5"/>
                      </a:lnTo>
                      <a:lnTo>
                        <a:pt x="31" y="12"/>
                      </a:lnTo>
                      <a:lnTo>
                        <a:pt x="7" y="0"/>
                      </a:lnTo>
                      <a:lnTo>
                        <a:pt x="0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1" name="Freeform 44"/>
                <p:cNvSpPr/>
                <p:nvPr/>
              </p:nvSpPr>
              <p:spPr bwMode="auto">
                <a:xfrm>
                  <a:off x="2032" y="2288"/>
                  <a:ext cx="90" cy="69"/>
                </a:xfrm>
                <a:custGeom>
                  <a:avLst/>
                  <a:gdLst>
                    <a:gd name="T0" fmla="*/ 37 w 38"/>
                    <a:gd name="T1" fmla="*/ 4 h 29"/>
                    <a:gd name="T2" fmla="*/ 38 w 38"/>
                    <a:gd name="T3" fmla="*/ 3 h 29"/>
                    <a:gd name="T4" fmla="*/ 36 w 38"/>
                    <a:gd name="T5" fmla="*/ 0 h 29"/>
                    <a:gd name="T6" fmla="*/ 26 w 38"/>
                    <a:gd name="T7" fmla="*/ 22 h 29"/>
                    <a:gd name="T8" fmla="*/ 19 w 38"/>
                    <a:gd name="T9" fmla="*/ 23 h 29"/>
                    <a:gd name="T10" fmla="*/ 0 w 38"/>
                    <a:gd name="T11" fmla="*/ 15 h 29"/>
                    <a:gd name="T12" fmla="*/ 9 w 38"/>
                    <a:gd name="T13" fmla="*/ 23 h 29"/>
                    <a:gd name="T14" fmla="*/ 11 w 38"/>
                    <a:gd name="T15" fmla="*/ 24 h 29"/>
                    <a:gd name="T16" fmla="*/ 14 w 38"/>
                    <a:gd name="T17" fmla="*/ 26 h 29"/>
                    <a:gd name="T18" fmla="*/ 20 w 38"/>
                    <a:gd name="T19" fmla="*/ 29 h 29"/>
                    <a:gd name="T20" fmla="*/ 24 w 38"/>
                    <a:gd name="T21" fmla="*/ 27 h 29"/>
                    <a:gd name="T22" fmla="*/ 37 w 38"/>
                    <a:gd name="T23" fmla="*/ 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8" h="29">
                      <a:moveTo>
                        <a:pt x="37" y="4"/>
                      </a:moveTo>
                      <a:cubicBezTo>
                        <a:pt x="38" y="3"/>
                        <a:pt x="38" y="3"/>
                        <a:pt x="38" y="3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" y="18"/>
                        <a:pt x="4" y="20"/>
                        <a:pt x="9" y="23"/>
                      </a:cubicBezTo>
                      <a:cubicBezTo>
                        <a:pt x="10" y="23"/>
                        <a:pt x="10" y="24"/>
                        <a:pt x="11" y="24"/>
                      </a:cubicBezTo>
                      <a:cubicBezTo>
                        <a:pt x="12" y="25"/>
                        <a:pt x="13" y="25"/>
                        <a:pt x="14" y="26"/>
                      </a:cubicBezTo>
                      <a:cubicBezTo>
                        <a:pt x="16" y="27"/>
                        <a:pt x="18" y="28"/>
                        <a:pt x="20" y="29"/>
                      </a:cubicBezTo>
                      <a:cubicBezTo>
                        <a:pt x="21" y="29"/>
                        <a:pt x="23" y="28"/>
                        <a:pt x="24" y="27"/>
                      </a:cubicBezTo>
                      <a:cubicBezTo>
                        <a:pt x="30" y="24"/>
                        <a:pt x="34" y="16"/>
                        <a:pt x="37" y="4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" name="Freeform 45"/>
                <p:cNvSpPr/>
                <p:nvPr/>
              </p:nvSpPr>
              <p:spPr bwMode="auto">
                <a:xfrm>
                  <a:off x="2017" y="2259"/>
                  <a:ext cx="101" cy="83"/>
                </a:xfrm>
                <a:custGeom>
                  <a:avLst/>
                  <a:gdLst>
                    <a:gd name="T0" fmla="*/ 42 w 42"/>
                    <a:gd name="T1" fmla="*/ 12 h 35"/>
                    <a:gd name="T2" fmla="*/ 40 w 42"/>
                    <a:gd name="T3" fmla="*/ 10 h 35"/>
                    <a:gd name="T4" fmla="*/ 36 w 42"/>
                    <a:gd name="T5" fmla="*/ 9 h 35"/>
                    <a:gd name="T6" fmla="*/ 40 w 42"/>
                    <a:gd name="T7" fmla="*/ 1 h 35"/>
                    <a:gd name="T8" fmla="*/ 34 w 42"/>
                    <a:gd name="T9" fmla="*/ 2 h 35"/>
                    <a:gd name="T10" fmla="*/ 31 w 42"/>
                    <a:gd name="T11" fmla="*/ 8 h 35"/>
                    <a:gd name="T12" fmla="*/ 29 w 42"/>
                    <a:gd name="T13" fmla="*/ 7 h 35"/>
                    <a:gd name="T14" fmla="*/ 14 w 42"/>
                    <a:gd name="T15" fmla="*/ 7 h 35"/>
                    <a:gd name="T16" fmla="*/ 10 w 42"/>
                    <a:gd name="T17" fmla="*/ 8 h 35"/>
                    <a:gd name="T18" fmla="*/ 32 w 42"/>
                    <a:gd name="T19" fmla="*/ 13 h 35"/>
                    <a:gd name="T20" fmla="*/ 35 w 42"/>
                    <a:gd name="T21" fmla="*/ 18 h 35"/>
                    <a:gd name="T22" fmla="*/ 9 w 42"/>
                    <a:gd name="T23" fmla="*/ 12 h 35"/>
                    <a:gd name="T24" fmla="*/ 3 w 42"/>
                    <a:gd name="T25" fmla="*/ 14 h 35"/>
                    <a:gd name="T26" fmla="*/ 27 w 42"/>
                    <a:gd name="T27" fmla="*/ 21 h 35"/>
                    <a:gd name="T28" fmla="*/ 29 w 42"/>
                    <a:gd name="T29" fmla="*/ 25 h 35"/>
                    <a:gd name="T30" fmla="*/ 2 w 42"/>
                    <a:gd name="T31" fmla="*/ 18 h 35"/>
                    <a:gd name="T32" fmla="*/ 0 w 42"/>
                    <a:gd name="T33" fmla="*/ 20 h 35"/>
                    <a:gd name="T34" fmla="*/ 25 w 42"/>
                    <a:gd name="T35" fmla="*/ 29 h 35"/>
                    <a:gd name="T36" fmla="*/ 27 w 42"/>
                    <a:gd name="T37" fmla="*/ 33 h 35"/>
                    <a:gd name="T38" fmla="*/ 6 w 42"/>
                    <a:gd name="T39" fmla="*/ 25 h 35"/>
                    <a:gd name="T40" fmla="*/ 6 w 42"/>
                    <a:gd name="T41" fmla="*/ 27 h 35"/>
                    <a:gd name="T42" fmla="*/ 25 w 42"/>
                    <a:gd name="T43" fmla="*/ 35 h 35"/>
                    <a:gd name="T44" fmla="*/ 32 w 42"/>
                    <a:gd name="T45" fmla="*/ 34 h 35"/>
                    <a:gd name="T46" fmla="*/ 42 w 42"/>
                    <a:gd name="T47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42" h="35">
                      <a:moveTo>
                        <a:pt x="42" y="12"/>
                      </a:moveTo>
                      <a:cubicBezTo>
                        <a:pt x="40" y="10"/>
                        <a:pt x="40" y="10"/>
                        <a:pt x="40" y="10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40" y="1"/>
                        <a:pt x="40" y="1"/>
                        <a:pt x="40" y="1"/>
                      </a:cubicBezTo>
                      <a:cubicBezTo>
                        <a:pt x="38" y="0"/>
                        <a:pt x="36" y="1"/>
                        <a:pt x="34" y="2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2" y="7"/>
                        <a:pt x="11" y="8"/>
                        <a:pt x="10" y="8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6" y="12"/>
                        <a:pt x="4" y="13"/>
                        <a:pt x="3" y="14"/>
                      </a:cubicBezTo>
                      <a:cubicBezTo>
                        <a:pt x="27" y="21"/>
                        <a:pt x="27" y="21"/>
                        <a:pt x="27" y="21"/>
                      </a:cubicBezTo>
                      <a:cubicBezTo>
                        <a:pt x="29" y="25"/>
                        <a:pt x="29" y="25"/>
                        <a:pt x="29" y="25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1" y="19"/>
                        <a:pt x="0" y="19"/>
                        <a:pt x="0" y="20"/>
                      </a:cubicBezTo>
                      <a:cubicBezTo>
                        <a:pt x="25" y="29"/>
                        <a:pt x="25" y="29"/>
                        <a:pt x="25" y="29"/>
                      </a:cubicBezTo>
                      <a:cubicBezTo>
                        <a:pt x="27" y="33"/>
                        <a:pt x="27" y="33"/>
                        <a:pt x="27" y="33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6" y="26"/>
                        <a:pt x="6" y="27"/>
                        <a:pt x="6" y="27"/>
                      </a:cubicBezTo>
                      <a:cubicBezTo>
                        <a:pt x="25" y="35"/>
                        <a:pt x="25" y="35"/>
                        <a:pt x="25" y="35"/>
                      </a:cubicBezTo>
                      <a:cubicBezTo>
                        <a:pt x="32" y="34"/>
                        <a:pt x="32" y="34"/>
                        <a:pt x="32" y="34"/>
                      </a:cubicBezTo>
                      <a:cubicBezTo>
                        <a:pt x="42" y="12"/>
                        <a:pt x="42" y="12"/>
                        <a:pt x="42" y="12"/>
                      </a:cubicBezTo>
                      <a:close/>
                    </a:path>
                  </a:pathLst>
                </a:custGeom>
                <a:solidFill>
                  <a:srgbClr val="DCA5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3" name="Freeform 46"/>
                <p:cNvSpPr/>
                <p:nvPr/>
              </p:nvSpPr>
              <p:spPr bwMode="auto">
                <a:xfrm>
                  <a:off x="2020" y="2292"/>
                  <a:ext cx="67" cy="27"/>
                </a:xfrm>
                <a:custGeom>
                  <a:avLst/>
                  <a:gdLst>
                    <a:gd name="T0" fmla="*/ 28 w 28"/>
                    <a:gd name="T1" fmla="*/ 11 h 11"/>
                    <a:gd name="T2" fmla="*/ 26 w 28"/>
                    <a:gd name="T3" fmla="*/ 7 h 11"/>
                    <a:gd name="T4" fmla="*/ 2 w 28"/>
                    <a:gd name="T5" fmla="*/ 0 h 11"/>
                    <a:gd name="T6" fmla="*/ 1 w 28"/>
                    <a:gd name="T7" fmla="*/ 4 h 11"/>
                    <a:gd name="T8" fmla="*/ 28 w 28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1">
                      <a:moveTo>
                        <a:pt x="28" y="11"/>
                      </a:move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2"/>
                        <a:pt x="1" y="4"/>
                      </a:cubicBezTo>
                      <a:cubicBezTo>
                        <a:pt x="28" y="11"/>
                        <a:pt x="28" y="11"/>
                        <a:pt x="28" y="11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4" name="Freeform 47"/>
                <p:cNvSpPr/>
                <p:nvPr/>
              </p:nvSpPr>
              <p:spPr bwMode="auto">
                <a:xfrm>
                  <a:off x="2015" y="2307"/>
                  <a:ext cx="67" cy="31"/>
                </a:xfrm>
                <a:custGeom>
                  <a:avLst/>
                  <a:gdLst>
                    <a:gd name="T0" fmla="*/ 28 w 28"/>
                    <a:gd name="T1" fmla="*/ 13 h 13"/>
                    <a:gd name="T2" fmla="*/ 26 w 28"/>
                    <a:gd name="T3" fmla="*/ 9 h 13"/>
                    <a:gd name="T4" fmla="*/ 1 w 28"/>
                    <a:gd name="T5" fmla="*/ 0 h 13"/>
                    <a:gd name="T6" fmla="*/ 7 w 28"/>
                    <a:gd name="T7" fmla="*/ 5 h 13"/>
                    <a:gd name="T8" fmla="*/ 28 w 28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3">
                      <a:moveTo>
                        <a:pt x="28" y="13"/>
                      </a:moveTo>
                      <a:cubicBezTo>
                        <a:pt x="26" y="9"/>
                        <a:pt x="26" y="9"/>
                        <a:pt x="26" y="9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2"/>
                        <a:pt x="2" y="3"/>
                        <a:pt x="7" y="5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5" name="Freeform 48"/>
                <p:cNvSpPr>
                  <a:spLocks noEditPoints="1"/>
                </p:cNvSpPr>
                <p:nvPr/>
              </p:nvSpPr>
              <p:spPr bwMode="auto">
                <a:xfrm>
                  <a:off x="2036" y="2345"/>
                  <a:ext cx="108" cy="246"/>
                </a:xfrm>
                <a:custGeom>
                  <a:avLst/>
                  <a:gdLst>
                    <a:gd name="T0" fmla="*/ 12 w 45"/>
                    <a:gd name="T1" fmla="*/ 2 h 104"/>
                    <a:gd name="T2" fmla="*/ 9 w 45"/>
                    <a:gd name="T3" fmla="*/ 0 h 104"/>
                    <a:gd name="T4" fmla="*/ 5 w 45"/>
                    <a:gd name="T5" fmla="*/ 6 h 104"/>
                    <a:gd name="T6" fmla="*/ 13 w 45"/>
                    <a:gd name="T7" fmla="*/ 11 h 104"/>
                    <a:gd name="T8" fmla="*/ 9 w 45"/>
                    <a:gd name="T9" fmla="*/ 14 h 104"/>
                    <a:gd name="T10" fmla="*/ 4 w 45"/>
                    <a:gd name="T11" fmla="*/ 13 h 104"/>
                    <a:gd name="T12" fmla="*/ 9 w 45"/>
                    <a:gd name="T13" fmla="*/ 21 h 104"/>
                    <a:gd name="T14" fmla="*/ 7 w 45"/>
                    <a:gd name="T15" fmla="*/ 24 h 104"/>
                    <a:gd name="T16" fmla="*/ 4 w 45"/>
                    <a:gd name="T17" fmla="*/ 24 h 104"/>
                    <a:gd name="T18" fmla="*/ 4 w 45"/>
                    <a:gd name="T19" fmla="*/ 31 h 104"/>
                    <a:gd name="T20" fmla="*/ 0 w 45"/>
                    <a:gd name="T21" fmla="*/ 32 h 104"/>
                    <a:gd name="T22" fmla="*/ 0 w 45"/>
                    <a:gd name="T23" fmla="*/ 36 h 104"/>
                    <a:gd name="T24" fmla="*/ 0 w 45"/>
                    <a:gd name="T25" fmla="*/ 82 h 104"/>
                    <a:gd name="T26" fmla="*/ 45 w 45"/>
                    <a:gd name="T27" fmla="*/ 88 h 104"/>
                    <a:gd name="T28" fmla="*/ 32 w 45"/>
                    <a:gd name="T29" fmla="*/ 18 h 104"/>
                    <a:gd name="T30" fmla="*/ 15 w 45"/>
                    <a:gd name="T31" fmla="*/ 8 h 104"/>
                    <a:gd name="T32" fmla="*/ 27 w 45"/>
                    <a:gd name="T33" fmla="*/ 5 h 104"/>
                    <a:gd name="T34" fmla="*/ 22 w 45"/>
                    <a:gd name="T35" fmla="*/ 3 h 104"/>
                    <a:gd name="T36" fmla="*/ 18 w 45"/>
                    <a:gd name="T37" fmla="*/ 5 h 104"/>
                    <a:gd name="T38" fmla="*/ 12 w 45"/>
                    <a:gd name="T39" fmla="*/ 2 h 104"/>
                    <a:gd name="T40" fmla="*/ 2 w 45"/>
                    <a:gd name="T41" fmla="*/ 35 h 104"/>
                    <a:gd name="T42" fmla="*/ 6 w 45"/>
                    <a:gd name="T43" fmla="*/ 32 h 104"/>
                    <a:gd name="T44" fmla="*/ 9 w 45"/>
                    <a:gd name="T45" fmla="*/ 92 h 104"/>
                    <a:gd name="T46" fmla="*/ 2 w 45"/>
                    <a:gd name="T47" fmla="*/ 79 h 104"/>
                    <a:gd name="T48" fmla="*/ 2 w 45"/>
                    <a:gd name="T49" fmla="*/ 35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5" h="104">
                      <a:moveTo>
                        <a:pt x="12" y="2"/>
                      </a:moveTo>
                      <a:cubicBezTo>
                        <a:pt x="11" y="1"/>
                        <a:pt x="10" y="1"/>
                        <a:pt x="9" y="0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13" y="11"/>
                        <a:pt x="13" y="11"/>
                        <a:pt x="13" y="11"/>
                      </a:cubicBezTo>
                      <a:cubicBezTo>
                        <a:pt x="12" y="13"/>
                        <a:pt x="11" y="14"/>
                        <a:pt x="9" y="14"/>
                      </a:cubicBezTo>
                      <a:cubicBezTo>
                        <a:pt x="7" y="14"/>
                        <a:pt x="6" y="14"/>
                        <a:pt x="4" y="13"/>
                      </a:cubicBezTo>
                      <a:cubicBezTo>
                        <a:pt x="8" y="16"/>
                        <a:pt x="10" y="18"/>
                        <a:pt x="9" y="21"/>
                      </a:cubicBezTo>
                      <a:cubicBezTo>
                        <a:pt x="9" y="22"/>
                        <a:pt x="8" y="23"/>
                        <a:pt x="7" y="24"/>
                      </a:cubicBezTo>
                      <a:cubicBezTo>
                        <a:pt x="7" y="24"/>
                        <a:pt x="6" y="25"/>
                        <a:pt x="4" y="24"/>
                      </a:cubicBezTo>
                      <a:cubicBezTo>
                        <a:pt x="6" y="27"/>
                        <a:pt x="6" y="29"/>
                        <a:pt x="4" y="31"/>
                      </a:cubicBezTo>
                      <a:cubicBezTo>
                        <a:pt x="3" y="32"/>
                        <a:pt x="2" y="32"/>
                        <a:pt x="0" y="32"/>
                      </a:cubicBezTo>
                      <a:cubicBezTo>
                        <a:pt x="0" y="34"/>
                        <a:pt x="0" y="35"/>
                        <a:pt x="0" y="3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7" y="102"/>
                        <a:pt x="23" y="104"/>
                        <a:pt x="45" y="88"/>
                      </a:cubicBezTo>
                      <a:cubicBezTo>
                        <a:pt x="45" y="64"/>
                        <a:pt x="41" y="41"/>
                        <a:pt x="32" y="18"/>
                      </a:cubicBezTo>
                      <a:cubicBezTo>
                        <a:pt x="25" y="17"/>
                        <a:pt x="19" y="13"/>
                        <a:pt x="15" y="8"/>
                      </a:cubicBezTo>
                      <a:cubicBezTo>
                        <a:pt x="20" y="9"/>
                        <a:pt x="25" y="8"/>
                        <a:pt x="27" y="5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1" y="4"/>
                        <a:pt x="19" y="5"/>
                        <a:pt x="18" y="5"/>
                      </a:cubicBezTo>
                      <a:cubicBezTo>
                        <a:pt x="16" y="4"/>
                        <a:pt x="14" y="3"/>
                        <a:pt x="12" y="2"/>
                      </a:cubicBezTo>
                      <a:close/>
                      <a:moveTo>
                        <a:pt x="2" y="35"/>
                      </a:moveTo>
                      <a:cubicBezTo>
                        <a:pt x="6" y="32"/>
                        <a:pt x="6" y="32"/>
                        <a:pt x="6" y="32"/>
                      </a:cubicBezTo>
                      <a:cubicBezTo>
                        <a:pt x="4" y="61"/>
                        <a:pt x="5" y="81"/>
                        <a:pt x="9" y="92"/>
                      </a:cubicBezTo>
                      <a:cubicBezTo>
                        <a:pt x="2" y="79"/>
                        <a:pt x="2" y="79"/>
                        <a:pt x="2" y="79"/>
                      </a:cubicBezTo>
                      <a:cubicBezTo>
                        <a:pt x="2" y="35"/>
                        <a:pt x="2" y="35"/>
                        <a:pt x="2" y="35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6" name="Freeform 49"/>
                <p:cNvSpPr/>
                <p:nvPr/>
              </p:nvSpPr>
              <p:spPr bwMode="auto">
                <a:xfrm>
                  <a:off x="2041" y="2421"/>
                  <a:ext cx="17" cy="142"/>
                </a:xfrm>
                <a:custGeom>
                  <a:avLst/>
                  <a:gdLst>
                    <a:gd name="T0" fmla="*/ 4 w 7"/>
                    <a:gd name="T1" fmla="*/ 0 h 60"/>
                    <a:gd name="T2" fmla="*/ 0 w 7"/>
                    <a:gd name="T3" fmla="*/ 3 h 60"/>
                    <a:gd name="T4" fmla="*/ 0 w 7"/>
                    <a:gd name="T5" fmla="*/ 47 h 60"/>
                    <a:gd name="T6" fmla="*/ 7 w 7"/>
                    <a:gd name="T7" fmla="*/ 60 h 60"/>
                    <a:gd name="T8" fmla="*/ 4 w 7"/>
                    <a:gd name="T9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0">
                      <a:moveTo>
                        <a:pt x="4" y="0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7" y="60"/>
                        <a:pt x="7" y="60"/>
                        <a:pt x="7" y="60"/>
                      </a:cubicBezTo>
                      <a:cubicBezTo>
                        <a:pt x="3" y="49"/>
                        <a:pt x="2" y="29"/>
                        <a:pt x="4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7" name="Freeform 50"/>
                <p:cNvSpPr/>
                <p:nvPr/>
              </p:nvSpPr>
              <p:spPr bwMode="auto">
                <a:xfrm>
                  <a:off x="2039" y="2278"/>
                  <a:ext cx="62" cy="24"/>
                </a:xfrm>
                <a:custGeom>
                  <a:avLst/>
                  <a:gdLst>
                    <a:gd name="T0" fmla="*/ 26 w 26"/>
                    <a:gd name="T1" fmla="*/ 10 h 10"/>
                    <a:gd name="T2" fmla="*/ 23 w 26"/>
                    <a:gd name="T3" fmla="*/ 5 h 10"/>
                    <a:gd name="T4" fmla="*/ 1 w 26"/>
                    <a:gd name="T5" fmla="*/ 0 h 10"/>
                    <a:gd name="T6" fmla="*/ 0 w 26"/>
                    <a:gd name="T7" fmla="*/ 4 h 10"/>
                    <a:gd name="T8" fmla="*/ 26 w 26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0">
                      <a:moveTo>
                        <a:pt x="26" y="10"/>
                      </a:move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2"/>
                        <a:pt x="0" y="4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" name="Freeform 51"/>
                <p:cNvSpPr/>
                <p:nvPr/>
              </p:nvSpPr>
              <p:spPr bwMode="auto">
                <a:xfrm>
                  <a:off x="2089" y="2297"/>
                  <a:ext cx="33" cy="60"/>
                </a:xfrm>
                <a:custGeom>
                  <a:avLst/>
                  <a:gdLst>
                    <a:gd name="T0" fmla="*/ 13 w 14"/>
                    <a:gd name="T1" fmla="*/ 0 h 25"/>
                    <a:gd name="T2" fmla="*/ 0 w 14"/>
                    <a:gd name="T3" fmla="*/ 23 h 25"/>
                    <a:gd name="T4" fmla="*/ 5 w 14"/>
                    <a:gd name="T5" fmla="*/ 25 h 25"/>
                    <a:gd name="T6" fmla="*/ 8 w 14"/>
                    <a:gd name="T7" fmla="*/ 21 h 25"/>
                    <a:gd name="T8" fmla="*/ 13 w 14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25">
                      <a:moveTo>
                        <a:pt x="13" y="0"/>
                      </a:moveTo>
                      <a:cubicBezTo>
                        <a:pt x="10" y="12"/>
                        <a:pt x="6" y="20"/>
                        <a:pt x="0" y="23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7" y="24"/>
                        <a:pt x="8" y="23"/>
                        <a:pt x="8" y="21"/>
                      </a:cubicBezTo>
                      <a:cubicBezTo>
                        <a:pt x="12" y="14"/>
                        <a:pt x="14" y="8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9" name="Freeform 52"/>
                <p:cNvSpPr>
                  <a:spLocks noEditPoints="1"/>
                </p:cNvSpPr>
                <p:nvPr/>
              </p:nvSpPr>
              <p:spPr bwMode="auto">
                <a:xfrm>
                  <a:off x="1831" y="2098"/>
                  <a:ext cx="282" cy="259"/>
                </a:xfrm>
                <a:custGeom>
                  <a:avLst/>
                  <a:gdLst>
                    <a:gd name="T0" fmla="*/ 107 w 118"/>
                    <a:gd name="T1" fmla="*/ 75 h 109"/>
                    <a:gd name="T2" fmla="*/ 118 w 118"/>
                    <a:gd name="T3" fmla="*/ 50 h 109"/>
                    <a:gd name="T4" fmla="*/ 30 w 118"/>
                    <a:gd name="T5" fmla="*/ 0 h 109"/>
                    <a:gd name="T6" fmla="*/ 0 w 118"/>
                    <a:gd name="T7" fmla="*/ 70 h 109"/>
                    <a:gd name="T8" fmla="*/ 16 w 118"/>
                    <a:gd name="T9" fmla="*/ 86 h 109"/>
                    <a:gd name="T10" fmla="*/ 42 w 118"/>
                    <a:gd name="T11" fmla="*/ 90 h 109"/>
                    <a:gd name="T12" fmla="*/ 65 w 118"/>
                    <a:gd name="T13" fmla="*/ 100 h 109"/>
                    <a:gd name="T14" fmla="*/ 67 w 118"/>
                    <a:gd name="T15" fmla="*/ 100 h 109"/>
                    <a:gd name="T16" fmla="*/ 71 w 118"/>
                    <a:gd name="T17" fmla="*/ 100 h 109"/>
                    <a:gd name="T18" fmla="*/ 70 w 118"/>
                    <a:gd name="T19" fmla="*/ 102 h 109"/>
                    <a:gd name="T20" fmla="*/ 78 w 118"/>
                    <a:gd name="T21" fmla="*/ 102 h 109"/>
                    <a:gd name="T22" fmla="*/ 90 w 118"/>
                    <a:gd name="T23" fmla="*/ 109 h 109"/>
                    <a:gd name="T24" fmla="*/ 93 w 118"/>
                    <a:gd name="T25" fmla="*/ 103 h 109"/>
                    <a:gd name="T26" fmla="*/ 84 w 118"/>
                    <a:gd name="T27" fmla="*/ 95 h 109"/>
                    <a:gd name="T28" fmla="*/ 84 w 118"/>
                    <a:gd name="T29" fmla="*/ 93 h 109"/>
                    <a:gd name="T30" fmla="*/ 78 w 118"/>
                    <a:gd name="T31" fmla="*/ 88 h 109"/>
                    <a:gd name="T32" fmla="*/ 80 w 118"/>
                    <a:gd name="T33" fmla="*/ 86 h 109"/>
                    <a:gd name="T34" fmla="*/ 81 w 118"/>
                    <a:gd name="T35" fmla="*/ 82 h 109"/>
                    <a:gd name="T36" fmla="*/ 87 w 118"/>
                    <a:gd name="T37" fmla="*/ 80 h 109"/>
                    <a:gd name="T38" fmla="*/ 88 w 118"/>
                    <a:gd name="T39" fmla="*/ 76 h 109"/>
                    <a:gd name="T40" fmla="*/ 92 w 118"/>
                    <a:gd name="T41" fmla="*/ 75 h 109"/>
                    <a:gd name="T42" fmla="*/ 107 w 118"/>
                    <a:gd name="T43" fmla="*/ 75 h 109"/>
                    <a:gd name="T44" fmla="*/ 110 w 118"/>
                    <a:gd name="T45" fmla="*/ 52 h 109"/>
                    <a:gd name="T46" fmla="*/ 36 w 118"/>
                    <a:gd name="T47" fmla="*/ 22 h 109"/>
                    <a:gd name="T48" fmla="*/ 6 w 118"/>
                    <a:gd name="T49" fmla="*/ 69 h 109"/>
                    <a:gd name="T50" fmla="*/ 33 w 118"/>
                    <a:gd name="T51" fmla="*/ 7 h 109"/>
                    <a:gd name="T52" fmla="*/ 110 w 118"/>
                    <a:gd name="T53" fmla="*/ 52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18" h="109">
                      <a:moveTo>
                        <a:pt x="107" y="75"/>
                      </a:moveTo>
                      <a:cubicBezTo>
                        <a:pt x="118" y="50"/>
                        <a:pt x="118" y="50"/>
                        <a:pt x="118" y="5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16" y="86"/>
                        <a:pt x="16" y="86"/>
                        <a:pt x="16" y="86"/>
                      </a:cubicBezTo>
                      <a:cubicBezTo>
                        <a:pt x="42" y="90"/>
                        <a:pt x="42" y="90"/>
                        <a:pt x="42" y="90"/>
                      </a:cubicBezTo>
                      <a:cubicBezTo>
                        <a:pt x="65" y="100"/>
                        <a:pt x="65" y="100"/>
                        <a:pt x="65" y="100"/>
                      </a:cubicBezTo>
                      <a:cubicBezTo>
                        <a:pt x="67" y="100"/>
                        <a:pt x="67" y="100"/>
                        <a:pt x="67" y="100"/>
                      </a:cubicBezTo>
                      <a:cubicBezTo>
                        <a:pt x="71" y="100"/>
                        <a:pt x="71" y="100"/>
                        <a:pt x="71" y="100"/>
                      </a:cubicBezTo>
                      <a:cubicBezTo>
                        <a:pt x="71" y="100"/>
                        <a:pt x="71" y="101"/>
                        <a:pt x="70" y="102"/>
                      </a:cubicBezTo>
                      <a:cubicBezTo>
                        <a:pt x="78" y="102"/>
                        <a:pt x="78" y="102"/>
                        <a:pt x="78" y="102"/>
                      </a:cubicBezTo>
                      <a:cubicBezTo>
                        <a:pt x="90" y="109"/>
                        <a:pt x="90" y="109"/>
                        <a:pt x="90" y="109"/>
                      </a:cubicBezTo>
                      <a:cubicBezTo>
                        <a:pt x="93" y="103"/>
                        <a:pt x="93" y="103"/>
                        <a:pt x="93" y="103"/>
                      </a:cubicBezTo>
                      <a:cubicBezTo>
                        <a:pt x="88" y="100"/>
                        <a:pt x="85" y="98"/>
                        <a:pt x="84" y="95"/>
                      </a:cubicBezTo>
                      <a:cubicBezTo>
                        <a:pt x="84" y="95"/>
                        <a:pt x="84" y="94"/>
                        <a:pt x="84" y="93"/>
                      </a:cubicBezTo>
                      <a:cubicBezTo>
                        <a:pt x="79" y="91"/>
                        <a:pt x="77" y="90"/>
                        <a:pt x="78" y="88"/>
                      </a:cubicBezTo>
                      <a:cubicBezTo>
                        <a:pt x="78" y="87"/>
                        <a:pt x="79" y="87"/>
                        <a:pt x="80" y="86"/>
                      </a:cubicBezTo>
                      <a:cubicBezTo>
                        <a:pt x="79" y="84"/>
                        <a:pt x="79" y="82"/>
                        <a:pt x="81" y="82"/>
                      </a:cubicBezTo>
                      <a:cubicBezTo>
                        <a:pt x="82" y="81"/>
                        <a:pt x="84" y="80"/>
                        <a:pt x="87" y="80"/>
                      </a:cubicBezTo>
                      <a:cubicBezTo>
                        <a:pt x="87" y="78"/>
                        <a:pt x="87" y="77"/>
                        <a:pt x="88" y="76"/>
                      </a:cubicBezTo>
                      <a:cubicBezTo>
                        <a:pt x="89" y="76"/>
                        <a:pt x="90" y="75"/>
                        <a:pt x="92" y="75"/>
                      </a:cubicBezTo>
                      <a:cubicBezTo>
                        <a:pt x="107" y="75"/>
                        <a:pt x="107" y="75"/>
                        <a:pt x="107" y="75"/>
                      </a:cubicBezTo>
                      <a:close/>
                      <a:moveTo>
                        <a:pt x="110" y="52"/>
                      </a:moveTo>
                      <a:cubicBezTo>
                        <a:pt x="36" y="22"/>
                        <a:pt x="36" y="22"/>
                        <a:pt x="36" y="22"/>
                      </a:cubicBezTo>
                      <a:cubicBezTo>
                        <a:pt x="6" y="69"/>
                        <a:pt x="6" y="69"/>
                        <a:pt x="6" y="69"/>
                      </a:cubicBez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110" y="52"/>
                        <a:pt x="110" y="52"/>
                        <a:pt x="110" y="52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0" name="Freeform 53"/>
                <p:cNvSpPr/>
                <p:nvPr/>
              </p:nvSpPr>
              <p:spPr bwMode="auto">
                <a:xfrm>
                  <a:off x="1845" y="2115"/>
                  <a:ext cx="249" cy="147"/>
                </a:xfrm>
                <a:custGeom>
                  <a:avLst/>
                  <a:gdLst>
                    <a:gd name="T0" fmla="*/ 72 w 249"/>
                    <a:gd name="T1" fmla="*/ 35 h 147"/>
                    <a:gd name="T2" fmla="*/ 249 w 249"/>
                    <a:gd name="T3" fmla="*/ 106 h 147"/>
                    <a:gd name="T4" fmla="*/ 65 w 249"/>
                    <a:gd name="T5" fmla="*/ 0 h 147"/>
                    <a:gd name="T6" fmla="*/ 0 w 249"/>
                    <a:gd name="T7" fmla="*/ 147 h 147"/>
                    <a:gd name="T8" fmla="*/ 72 w 249"/>
                    <a:gd name="T9" fmla="*/ 35 h 147"/>
                    <a:gd name="T10" fmla="*/ 72 w 249"/>
                    <a:gd name="T11" fmla="*/ 35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147">
                      <a:moveTo>
                        <a:pt x="72" y="35"/>
                      </a:moveTo>
                      <a:lnTo>
                        <a:pt x="249" y="106"/>
                      </a:lnTo>
                      <a:lnTo>
                        <a:pt x="65" y="0"/>
                      </a:lnTo>
                      <a:lnTo>
                        <a:pt x="0" y="147"/>
                      </a:lnTo>
                      <a:lnTo>
                        <a:pt x="72" y="35"/>
                      </a:lnTo>
                      <a:lnTo>
                        <a:pt x="72" y="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" name="Freeform 54"/>
                <p:cNvSpPr/>
                <p:nvPr/>
              </p:nvSpPr>
              <p:spPr bwMode="auto">
                <a:xfrm>
                  <a:off x="1953" y="2335"/>
                  <a:ext cx="38" cy="86"/>
                </a:xfrm>
                <a:custGeom>
                  <a:avLst/>
                  <a:gdLst>
                    <a:gd name="T0" fmla="*/ 14 w 16"/>
                    <a:gd name="T1" fmla="*/ 0 h 36"/>
                    <a:gd name="T2" fmla="*/ 12 w 16"/>
                    <a:gd name="T3" fmla="*/ 0 h 36"/>
                    <a:gd name="T4" fmla="*/ 4 w 16"/>
                    <a:gd name="T5" fmla="*/ 17 h 36"/>
                    <a:gd name="T6" fmla="*/ 0 w 16"/>
                    <a:gd name="T7" fmla="*/ 36 h 36"/>
                    <a:gd name="T8" fmla="*/ 10 w 16"/>
                    <a:gd name="T9" fmla="*/ 30 h 36"/>
                    <a:gd name="T10" fmla="*/ 16 w 16"/>
                    <a:gd name="T11" fmla="*/ 0 h 36"/>
                    <a:gd name="T12" fmla="*/ 14 w 16"/>
                    <a:gd name="T13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36">
                      <a:moveTo>
                        <a:pt x="14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9" y="5"/>
                        <a:pt x="6" y="11"/>
                        <a:pt x="4" y="17"/>
                      </a:cubicBezTo>
                      <a:cubicBezTo>
                        <a:pt x="2" y="23"/>
                        <a:pt x="0" y="29"/>
                        <a:pt x="0" y="36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20"/>
                        <a:pt x="12" y="10"/>
                        <a:pt x="16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" name="Freeform 55"/>
                <p:cNvSpPr/>
                <p:nvPr/>
              </p:nvSpPr>
              <p:spPr bwMode="auto">
                <a:xfrm>
                  <a:off x="1950" y="2335"/>
                  <a:ext cx="50" cy="97"/>
                </a:xfrm>
                <a:custGeom>
                  <a:avLst/>
                  <a:gdLst>
                    <a:gd name="T0" fmla="*/ 21 w 21"/>
                    <a:gd name="T1" fmla="*/ 0 h 41"/>
                    <a:gd name="T2" fmla="*/ 17 w 21"/>
                    <a:gd name="T3" fmla="*/ 0 h 41"/>
                    <a:gd name="T4" fmla="*/ 11 w 21"/>
                    <a:gd name="T5" fmla="*/ 30 h 41"/>
                    <a:gd name="T6" fmla="*/ 1 w 21"/>
                    <a:gd name="T7" fmla="*/ 36 h 41"/>
                    <a:gd name="T8" fmla="*/ 0 w 21"/>
                    <a:gd name="T9" fmla="*/ 38 h 41"/>
                    <a:gd name="T10" fmla="*/ 15 w 21"/>
                    <a:gd name="T11" fmla="*/ 41 h 41"/>
                    <a:gd name="T12" fmla="*/ 17 w 21"/>
                    <a:gd name="T13" fmla="*/ 12 h 41"/>
                    <a:gd name="T14" fmla="*/ 20 w 21"/>
                    <a:gd name="T15" fmla="*/ 2 h 41"/>
                    <a:gd name="T16" fmla="*/ 21 w 21"/>
                    <a:gd name="T17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" h="41">
                      <a:moveTo>
                        <a:pt x="21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3" y="10"/>
                        <a:pt x="11" y="20"/>
                        <a:pt x="11" y="30"/>
                      </a:cubicBez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0" y="36"/>
                        <a:pt x="0" y="37"/>
                        <a:pt x="0" y="38"/>
                      </a:cubicBezTo>
                      <a:cubicBezTo>
                        <a:pt x="15" y="41"/>
                        <a:pt x="15" y="41"/>
                        <a:pt x="15" y="41"/>
                      </a:cubicBezTo>
                      <a:cubicBezTo>
                        <a:pt x="15" y="31"/>
                        <a:pt x="15" y="22"/>
                        <a:pt x="17" y="12"/>
                      </a:cubicBezTo>
                      <a:cubicBezTo>
                        <a:pt x="18" y="9"/>
                        <a:pt x="19" y="5"/>
                        <a:pt x="20" y="2"/>
                      </a:cubicBezTo>
                      <a:cubicBezTo>
                        <a:pt x="21" y="1"/>
                        <a:pt x="21" y="0"/>
                        <a:pt x="21" y="0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3" name="Freeform 56"/>
                <p:cNvSpPr/>
                <p:nvPr/>
              </p:nvSpPr>
              <p:spPr bwMode="auto">
                <a:xfrm>
                  <a:off x="1991" y="2340"/>
                  <a:ext cx="76" cy="102"/>
                </a:xfrm>
                <a:custGeom>
                  <a:avLst/>
                  <a:gdLst>
                    <a:gd name="T0" fmla="*/ 11 w 32"/>
                    <a:gd name="T1" fmla="*/ 0 h 43"/>
                    <a:gd name="T2" fmla="*/ 3 w 32"/>
                    <a:gd name="T3" fmla="*/ 0 h 43"/>
                    <a:gd name="T4" fmla="*/ 0 w 32"/>
                    <a:gd name="T5" fmla="*/ 10 h 43"/>
                    <a:gd name="T6" fmla="*/ 2 w 32"/>
                    <a:gd name="T7" fmla="*/ 36 h 43"/>
                    <a:gd name="T8" fmla="*/ 13 w 32"/>
                    <a:gd name="T9" fmla="*/ 43 h 43"/>
                    <a:gd name="T10" fmla="*/ 14 w 32"/>
                    <a:gd name="T11" fmla="*/ 40 h 43"/>
                    <a:gd name="T12" fmla="*/ 4 w 32"/>
                    <a:gd name="T13" fmla="*/ 34 h 43"/>
                    <a:gd name="T14" fmla="*/ 12 w 32"/>
                    <a:gd name="T15" fmla="*/ 34 h 43"/>
                    <a:gd name="T16" fmla="*/ 19 w 32"/>
                    <a:gd name="T17" fmla="*/ 38 h 43"/>
                    <a:gd name="T18" fmla="*/ 19 w 32"/>
                    <a:gd name="T19" fmla="*/ 34 h 43"/>
                    <a:gd name="T20" fmla="*/ 12 w 32"/>
                    <a:gd name="T21" fmla="*/ 30 h 43"/>
                    <a:gd name="T22" fmla="*/ 16 w 32"/>
                    <a:gd name="T23" fmla="*/ 30 h 43"/>
                    <a:gd name="T24" fmla="*/ 23 w 32"/>
                    <a:gd name="T25" fmla="*/ 33 h 43"/>
                    <a:gd name="T26" fmla="*/ 23 w 32"/>
                    <a:gd name="T27" fmla="*/ 26 h 43"/>
                    <a:gd name="T28" fmla="*/ 15 w 32"/>
                    <a:gd name="T29" fmla="*/ 22 h 43"/>
                    <a:gd name="T30" fmla="*/ 19 w 32"/>
                    <a:gd name="T31" fmla="*/ 20 h 43"/>
                    <a:gd name="T32" fmla="*/ 28 w 32"/>
                    <a:gd name="T33" fmla="*/ 23 h 43"/>
                    <a:gd name="T34" fmla="*/ 23 w 32"/>
                    <a:gd name="T35" fmla="*/ 15 h 43"/>
                    <a:gd name="T36" fmla="*/ 12 w 32"/>
                    <a:gd name="T37" fmla="*/ 7 h 43"/>
                    <a:gd name="T38" fmla="*/ 16 w 32"/>
                    <a:gd name="T39" fmla="*/ 7 h 43"/>
                    <a:gd name="T40" fmla="*/ 28 w 32"/>
                    <a:gd name="T41" fmla="*/ 16 h 43"/>
                    <a:gd name="T42" fmla="*/ 32 w 32"/>
                    <a:gd name="T43" fmla="*/ 13 h 43"/>
                    <a:gd name="T44" fmla="*/ 24 w 32"/>
                    <a:gd name="T45" fmla="*/ 8 h 43"/>
                    <a:gd name="T46" fmla="*/ 23 w 32"/>
                    <a:gd name="T47" fmla="*/ 7 h 43"/>
                    <a:gd name="T48" fmla="*/ 11 w 32"/>
                    <a:gd name="T4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" h="43">
                      <a:moveTo>
                        <a:pt x="11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3"/>
                        <a:pt x="1" y="7"/>
                        <a:pt x="0" y="10"/>
                      </a:cubicBezTo>
                      <a:cubicBezTo>
                        <a:pt x="0" y="20"/>
                        <a:pt x="0" y="28"/>
                        <a:pt x="2" y="36"/>
                      </a:cubicBezTo>
                      <a:cubicBezTo>
                        <a:pt x="13" y="43"/>
                        <a:pt x="13" y="43"/>
                        <a:pt x="13" y="43"/>
                      </a:cubicBezTo>
                      <a:cubicBezTo>
                        <a:pt x="14" y="42"/>
                        <a:pt x="14" y="41"/>
                        <a:pt x="14" y="40"/>
                      </a:cubicBezTo>
                      <a:cubicBezTo>
                        <a:pt x="12" y="39"/>
                        <a:pt x="9" y="37"/>
                        <a:pt x="4" y="34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19" y="37"/>
                        <a:pt x="19" y="36"/>
                        <a:pt x="19" y="34"/>
                      </a:cubicBezTo>
                      <a:cubicBezTo>
                        <a:pt x="17" y="33"/>
                        <a:pt x="14" y="32"/>
                        <a:pt x="12" y="30"/>
                      </a:cubicBezTo>
                      <a:cubicBezTo>
                        <a:pt x="16" y="30"/>
                        <a:pt x="16" y="30"/>
                        <a:pt x="16" y="30"/>
                      </a:cubicBezTo>
                      <a:cubicBezTo>
                        <a:pt x="23" y="33"/>
                        <a:pt x="23" y="33"/>
                        <a:pt x="23" y="33"/>
                      </a:cubicBezTo>
                      <a:cubicBezTo>
                        <a:pt x="25" y="31"/>
                        <a:pt x="25" y="29"/>
                        <a:pt x="23" y="26"/>
                      </a:cubicBezTo>
                      <a:cubicBezTo>
                        <a:pt x="21" y="26"/>
                        <a:pt x="19" y="25"/>
                        <a:pt x="15" y="22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28" y="23"/>
                        <a:pt x="28" y="23"/>
                        <a:pt x="28" y="23"/>
                      </a:cubicBezTo>
                      <a:cubicBezTo>
                        <a:pt x="29" y="20"/>
                        <a:pt x="27" y="18"/>
                        <a:pt x="23" y="15"/>
                      </a:cubicBezTo>
                      <a:cubicBezTo>
                        <a:pt x="20" y="14"/>
                        <a:pt x="16" y="11"/>
                        <a:pt x="12" y="7"/>
                      </a:cubicBez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28" y="16"/>
                        <a:pt x="28" y="16"/>
                        <a:pt x="28" y="16"/>
                      </a:cubicBezTo>
                      <a:cubicBezTo>
                        <a:pt x="30" y="16"/>
                        <a:pt x="31" y="15"/>
                        <a:pt x="32" y="13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3" y="7"/>
                        <a:pt x="23" y="7"/>
                        <a:pt x="23" y="7"/>
                      </a:cubicBezTo>
                      <a:cubicBezTo>
                        <a:pt x="11" y="0"/>
                        <a:pt x="11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DCA5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4" name="Freeform 57"/>
                <p:cNvSpPr/>
                <p:nvPr/>
              </p:nvSpPr>
              <p:spPr bwMode="auto">
                <a:xfrm>
                  <a:off x="2046" y="2342"/>
                  <a:ext cx="12" cy="17"/>
                </a:xfrm>
                <a:custGeom>
                  <a:avLst/>
                  <a:gdLst>
                    <a:gd name="T0" fmla="*/ 0 w 5"/>
                    <a:gd name="T1" fmla="*/ 6 h 7"/>
                    <a:gd name="T2" fmla="*/ 1 w 5"/>
                    <a:gd name="T3" fmla="*/ 7 h 7"/>
                    <a:gd name="T4" fmla="*/ 5 w 5"/>
                    <a:gd name="T5" fmla="*/ 1 h 7"/>
                    <a:gd name="T6" fmla="*/ 3 w 5"/>
                    <a:gd name="T7" fmla="*/ 0 h 7"/>
                    <a:gd name="T8" fmla="*/ 0 w 5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7">
                      <a:moveTo>
                        <a:pt x="0" y="6"/>
                      </a:move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  <a:cubicBezTo>
                        <a:pt x="0" y="6"/>
                        <a:pt x="0" y="6"/>
                        <a:pt x="0" y="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5" name="Freeform 58"/>
                <p:cNvSpPr/>
                <p:nvPr/>
              </p:nvSpPr>
              <p:spPr bwMode="auto">
                <a:xfrm>
                  <a:off x="2020" y="2357"/>
                  <a:ext cx="38" cy="21"/>
                </a:xfrm>
                <a:custGeom>
                  <a:avLst/>
                  <a:gdLst>
                    <a:gd name="T0" fmla="*/ 4 w 16"/>
                    <a:gd name="T1" fmla="*/ 0 h 9"/>
                    <a:gd name="T2" fmla="*/ 0 w 16"/>
                    <a:gd name="T3" fmla="*/ 0 h 9"/>
                    <a:gd name="T4" fmla="*/ 11 w 16"/>
                    <a:gd name="T5" fmla="*/ 8 h 9"/>
                    <a:gd name="T6" fmla="*/ 16 w 16"/>
                    <a:gd name="T7" fmla="*/ 9 h 9"/>
                    <a:gd name="T8" fmla="*/ 4 w 16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9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4"/>
                        <a:pt x="8" y="7"/>
                        <a:pt x="11" y="8"/>
                      </a:cubicBezTo>
                      <a:cubicBezTo>
                        <a:pt x="13" y="9"/>
                        <a:pt x="14" y="9"/>
                        <a:pt x="16" y="9"/>
                      </a:cubicBezTo>
                      <a:cubicBezTo>
                        <a:pt x="4" y="0"/>
                        <a:pt x="4" y="0"/>
                        <a:pt x="4" y="0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6" name="Freeform 59"/>
                <p:cNvSpPr/>
                <p:nvPr/>
              </p:nvSpPr>
              <p:spPr bwMode="auto">
                <a:xfrm>
                  <a:off x="2020" y="2411"/>
                  <a:ext cx="26" cy="10"/>
                </a:xfrm>
                <a:custGeom>
                  <a:avLst/>
                  <a:gdLst>
                    <a:gd name="T0" fmla="*/ 4 w 11"/>
                    <a:gd name="T1" fmla="*/ 0 h 4"/>
                    <a:gd name="T2" fmla="*/ 0 w 11"/>
                    <a:gd name="T3" fmla="*/ 0 h 4"/>
                    <a:gd name="T4" fmla="*/ 7 w 11"/>
                    <a:gd name="T5" fmla="*/ 4 h 4"/>
                    <a:gd name="T6" fmla="*/ 11 w 11"/>
                    <a:gd name="T7" fmla="*/ 3 h 4"/>
                    <a:gd name="T8" fmla="*/ 4 w 1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2"/>
                        <a:pt x="5" y="3"/>
                        <a:pt x="7" y="4"/>
                      </a:cubicBezTo>
                      <a:cubicBezTo>
                        <a:pt x="9" y="4"/>
                        <a:pt x="10" y="4"/>
                        <a:pt x="11" y="3"/>
                      </a:cubicBezTo>
                      <a:cubicBezTo>
                        <a:pt x="4" y="0"/>
                        <a:pt x="4" y="0"/>
                        <a:pt x="4" y="0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7" name="Freeform 60"/>
                <p:cNvSpPr/>
                <p:nvPr/>
              </p:nvSpPr>
              <p:spPr bwMode="auto">
                <a:xfrm>
                  <a:off x="2027" y="2387"/>
                  <a:ext cx="31" cy="17"/>
                </a:xfrm>
                <a:custGeom>
                  <a:avLst/>
                  <a:gdLst>
                    <a:gd name="T0" fmla="*/ 8 w 13"/>
                    <a:gd name="T1" fmla="*/ 6 h 7"/>
                    <a:gd name="T2" fmla="*/ 11 w 13"/>
                    <a:gd name="T3" fmla="*/ 6 h 7"/>
                    <a:gd name="T4" fmla="*/ 13 w 13"/>
                    <a:gd name="T5" fmla="*/ 3 h 7"/>
                    <a:gd name="T6" fmla="*/ 4 w 13"/>
                    <a:gd name="T7" fmla="*/ 0 h 7"/>
                    <a:gd name="T8" fmla="*/ 0 w 13"/>
                    <a:gd name="T9" fmla="*/ 2 h 7"/>
                    <a:gd name="T10" fmla="*/ 8 w 13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7">
                      <a:moveTo>
                        <a:pt x="8" y="6"/>
                      </a:moveTo>
                      <a:cubicBezTo>
                        <a:pt x="10" y="7"/>
                        <a:pt x="11" y="6"/>
                        <a:pt x="11" y="6"/>
                      </a:cubicBezTo>
                      <a:cubicBezTo>
                        <a:pt x="12" y="5"/>
                        <a:pt x="13" y="4"/>
                        <a:pt x="13" y="3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4" y="5"/>
                        <a:pt x="6" y="6"/>
                        <a:pt x="8" y="6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8" name="Freeform 61"/>
                <p:cNvSpPr/>
                <p:nvPr/>
              </p:nvSpPr>
              <p:spPr bwMode="auto">
                <a:xfrm>
                  <a:off x="1986" y="2364"/>
                  <a:ext cx="36" cy="80"/>
                </a:xfrm>
                <a:custGeom>
                  <a:avLst/>
                  <a:gdLst>
                    <a:gd name="T0" fmla="*/ 0 w 15"/>
                    <a:gd name="T1" fmla="*/ 29 h 34"/>
                    <a:gd name="T2" fmla="*/ 8 w 15"/>
                    <a:gd name="T3" fmla="*/ 33 h 34"/>
                    <a:gd name="T4" fmla="*/ 10 w 15"/>
                    <a:gd name="T5" fmla="*/ 34 h 34"/>
                    <a:gd name="T6" fmla="*/ 15 w 15"/>
                    <a:gd name="T7" fmla="*/ 33 h 34"/>
                    <a:gd name="T8" fmla="*/ 4 w 15"/>
                    <a:gd name="T9" fmla="*/ 26 h 34"/>
                    <a:gd name="T10" fmla="*/ 2 w 15"/>
                    <a:gd name="T11" fmla="*/ 0 h 34"/>
                    <a:gd name="T12" fmla="*/ 0 w 15"/>
                    <a:gd name="T13" fmla="*/ 2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34">
                      <a:moveTo>
                        <a:pt x="0" y="29"/>
                      </a:moveTo>
                      <a:cubicBezTo>
                        <a:pt x="3" y="31"/>
                        <a:pt x="6" y="32"/>
                        <a:pt x="8" y="33"/>
                      </a:cubicBezTo>
                      <a:cubicBezTo>
                        <a:pt x="8" y="33"/>
                        <a:pt x="9" y="33"/>
                        <a:pt x="10" y="34"/>
                      </a:cubicBezTo>
                      <a:cubicBezTo>
                        <a:pt x="12" y="34"/>
                        <a:pt x="14" y="34"/>
                        <a:pt x="15" y="33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2" y="18"/>
                        <a:pt x="2" y="10"/>
                        <a:pt x="2" y="0"/>
                      </a:cubicBezTo>
                      <a:cubicBezTo>
                        <a:pt x="0" y="10"/>
                        <a:pt x="0" y="19"/>
                        <a:pt x="0" y="29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9" name="Freeform 62"/>
                <p:cNvSpPr/>
                <p:nvPr/>
              </p:nvSpPr>
              <p:spPr bwMode="auto">
                <a:xfrm>
                  <a:off x="1986" y="2442"/>
                  <a:ext cx="24" cy="31"/>
                </a:xfrm>
                <a:custGeom>
                  <a:avLst/>
                  <a:gdLst>
                    <a:gd name="T0" fmla="*/ 8 w 10"/>
                    <a:gd name="T1" fmla="*/ 0 h 13"/>
                    <a:gd name="T2" fmla="*/ 0 w 10"/>
                    <a:gd name="T3" fmla="*/ 13 h 13"/>
                    <a:gd name="T4" fmla="*/ 4 w 10"/>
                    <a:gd name="T5" fmla="*/ 13 h 13"/>
                    <a:gd name="T6" fmla="*/ 10 w 10"/>
                    <a:gd name="T7" fmla="*/ 1 h 13"/>
                    <a:gd name="T8" fmla="*/ 8 w 10"/>
                    <a:gd name="T9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8" y="0"/>
                      </a:move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9" y="0"/>
                        <a:pt x="8" y="0"/>
                        <a:pt x="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0" name="Freeform 63"/>
                <p:cNvSpPr/>
                <p:nvPr/>
              </p:nvSpPr>
              <p:spPr bwMode="auto">
                <a:xfrm>
                  <a:off x="2000" y="2421"/>
                  <a:ext cx="36" cy="16"/>
                </a:xfrm>
                <a:custGeom>
                  <a:avLst/>
                  <a:gdLst>
                    <a:gd name="T0" fmla="*/ 15 w 15"/>
                    <a:gd name="T1" fmla="*/ 4 h 7"/>
                    <a:gd name="T2" fmla="*/ 8 w 15"/>
                    <a:gd name="T3" fmla="*/ 0 h 7"/>
                    <a:gd name="T4" fmla="*/ 0 w 15"/>
                    <a:gd name="T5" fmla="*/ 0 h 7"/>
                    <a:gd name="T6" fmla="*/ 10 w 15"/>
                    <a:gd name="T7" fmla="*/ 6 h 7"/>
                    <a:gd name="T8" fmla="*/ 15 w 1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7">
                      <a:moveTo>
                        <a:pt x="15" y="4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3"/>
                        <a:pt x="8" y="5"/>
                        <a:pt x="10" y="6"/>
                      </a:cubicBezTo>
                      <a:cubicBezTo>
                        <a:pt x="13" y="7"/>
                        <a:pt x="14" y="6"/>
                        <a:pt x="15" y="4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1" name="Freeform 64"/>
                <p:cNvSpPr>
                  <a:spLocks noEditPoints="1"/>
                </p:cNvSpPr>
                <p:nvPr/>
              </p:nvSpPr>
              <p:spPr bwMode="auto">
                <a:xfrm>
                  <a:off x="1585" y="2546"/>
                  <a:ext cx="578" cy="849"/>
                </a:xfrm>
                <a:custGeom>
                  <a:avLst/>
                  <a:gdLst>
                    <a:gd name="T0" fmla="*/ 208 w 242"/>
                    <a:gd name="T1" fmla="*/ 102 h 358"/>
                    <a:gd name="T2" fmla="*/ 242 w 242"/>
                    <a:gd name="T3" fmla="*/ 22 h 358"/>
                    <a:gd name="T4" fmla="*/ 212 w 242"/>
                    <a:gd name="T5" fmla="*/ 22 h 358"/>
                    <a:gd name="T6" fmla="*/ 189 w 242"/>
                    <a:gd name="T7" fmla="*/ 0 h 358"/>
                    <a:gd name="T8" fmla="*/ 167 w 242"/>
                    <a:gd name="T9" fmla="*/ 22 h 358"/>
                    <a:gd name="T10" fmla="*/ 98 w 242"/>
                    <a:gd name="T11" fmla="*/ 15 h 358"/>
                    <a:gd name="T12" fmla="*/ 78 w 242"/>
                    <a:gd name="T13" fmla="*/ 120 h 358"/>
                    <a:gd name="T14" fmla="*/ 78 w 242"/>
                    <a:gd name="T15" fmla="*/ 122 h 358"/>
                    <a:gd name="T16" fmla="*/ 68 w 242"/>
                    <a:gd name="T17" fmla="*/ 148 h 358"/>
                    <a:gd name="T18" fmla="*/ 58 w 242"/>
                    <a:gd name="T19" fmla="*/ 169 h 358"/>
                    <a:gd name="T20" fmla="*/ 30 w 242"/>
                    <a:gd name="T21" fmla="*/ 246 h 358"/>
                    <a:gd name="T22" fmla="*/ 0 w 242"/>
                    <a:gd name="T23" fmla="*/ 345 h 358"/>
                    <a:gd name="T24" fmla="*/ 35 w 242"/>
                    <a:gd name="T25" fmla="*/ 339 h 358"/>
                    <a:gd name="T26" fmla="*/ 130 w 242"/>
                    <a:gd name="T27" fmla="*/ 79 h 358"/>
                    <a:gd name="T28" fmla="*/ 174 w 242"/>
                    <a:gd name="T29" fmla="*/ 34 h 358"/>
                    <a:gd name="T30" fmla="*/ 168 w 242"/>
                    <a:gd name="T31" fmla="*/ 45 h 358"/>
                    <a:gd name="T32" fmla="*/ 168 w 242"/>
                    <a:gd name="T33" fmla="*/ 120 h 358"/>
                    <a:gd name="T34" fmla="*/ 164 w 242"/>
                    <a:gd name="T35" fmla="*/ 151 h 358"/>
                    <a:gd name="T36" fmla="*/ 159 w 242"/>
                    <a:gd name="T37" fmla="*/ 213 h 358"/>
                    <a:gd name="T38" fmla="*/ 139 w 242"/>
                    <a:gd name="T39" fmla="*/ 350 h 358"/>
                    <a:gd name="T40" fmla="*/ 141 w 242"/>
                    <a:gd name="T41" fmla="*/ 358 h 358"/>
                    <a:gd name="T42" fmla="*/ 176 w 242"/>
                    <a:gd name="T43" fmla="*/ 332 h 358"/>
                    <a:gd name="T44" fmla="*/ 190 w 242"/>
                    <a:gd name="T45" fmla="*/ 242 h 358"/>
                    <a:gd name="T46" fmla="*/ 200 w 242"/>
                    <a:gd name="T47" fmla="*/ 152 h 358"/>
                    <a:gd name="T48" fmla="*/ 208 w 242"/>
                    <a:gd name="T49" fmla="*/ 102 h 358"/>
                    <a:gd name="T50" fmla="*/ 171 w 242"/>
                    <a:gd name="T51" fmla="*/ 46 h 358"/>
                    <a:gd name="T52" fmla="*/ 176 w 242"/>
                    <a:gd name="T53" fmla="*/ 35 h 358"/>
                    <a:gd name="T54" fmla="*/ 176 w 242"/>
                    <a:gd name="T55" fmla="*/ 33 h 358"/>
                    <a:gd name="T56" fmla="*/ 176 w 242"/>
                    <a:gd name="T57" fmla="*/ 35 h 358"/>
                    <a:gd name="T58" fmla="*/ 176 w 242"/>
                    <a:gd name="T59" fmla="*/ 35 h 358"/>
                    <a:gd name="T60" fmla="*/ 175 w 242"/>
                    <a:gd name="T61" fmla="*/ 49 h 358"/>
                    <a:gd name="T62" fmla="*/ 177 w 242"/>
                    <a:gd name="T63" fmla="*/ 84 h 358"/>
                    <a:gd name="T64" fmla="*/ 175 w 242"/>
                    <a:gd name="T65" fmla="*/ 120 h 358"/>
                    <a:gd name="T66" fmla="*/ 171 w 242"/>
                    <a:gd name="T67" fmla="*/ 145 h 358"/>
                    <a:gd name="T68" fmla="*/ 163 w 242"/>
                    <a:gd name="T69" fmla="*/ 220 h 358"/>
                    <a:gd name="T70" fmla="*/ 150 w 242"/>
                    <a:gd name="T71" fmla="*/ 293 h 358"/>
                    <a:gd name="T72" fmla="*/ 147 w 242"/>
                    <a:gd name="T73" fmla="*/ 351 h 358"/>
                    <a:gd name="T74" fmla="*/ 142 w 242"/>
                    <a:gd name="T75" fmla="*/ 354 h 358"/>
                    <a:gd name="T76" fmla="*/ 141 w 242"/>
                    <a:gd name="T77" fmla="*/ 349 h 358"/>
                    <a:gd name="T78" fmla="*/ 161 w 242"/>
                    <a:gd name="T79" fmla="*/ 214 h 358"/>
                    <a:gd name="T80" fmla="*/ 161 w 242"/>
                    <a:gd name="T81" fmla="*/ 214 h 358"/>
                    <a:gd name="T82" fmla="*/ 167 w 242"/>
                    <a:gd name="T83" fmla="*/ 152 h 358"/>
                    <a:gd name="T84" fmla="*/ 170 w 242"/>
                    <a:gd name="T85" fmla="*/ 120 h 358"/>
                    <a:gd name="T86" fmla="*/ 171 w 242"/>
                    <a:gd name="T87" fmla="*/ 46 h 358"/>
                    <a:gd name="T88" fmla="*/ 104 w 242"/>
                    <a:gd name="T89" fmla="*/ 19 h 358"/>
                    <a:gd name="T90" fmla="*/ 90 w 242"/>
                    <a:gd name="T91" fmla="*/ 87 h 358"/>
                    <a:gd name="T92" fmla="*/ 83 w 242"/>
                    <a:gd name="T93" fmla="*/ 126 h 358"/>
                    <a:gd name="T94" fmla="*/ 74 w 242"/>
                    <a:gd name="T95" fmla="*/ 150 h 358"/>
                    <a:gd name="T96" fmla="*/ 63 w 242"/>
                    <a:gd name="T97" fmla="*/ 171 h 358"/>
                    <a:gd name="T98" fmla="*/ 38 w 242"/>
                    <a:gd name="T99" fmla="*/ 245 h 358"/>
                    <a:gd name="T100" fmla="*/ 9 w 242"/>
                    <a:gd name="T101" fmla="*/ 341 h 358"/>
                    <a:gd name="T102" fmla="*/ 3 w 242"/>
                    <a:gd name="T103" fmla="*/ 342 h 358"/>
                    <a:gd name="T104" fmla="*/ 32 w 242"/>
                    <a:gd name="T105" fmla="*/ 247 h 358"/>
                    <a:gd name="T106" fmla="*/ 60 w 242"/>
                    <a:gd name="T107" fmla="*/ 170 h 358"/>
                    <a:gd name="T108" fmla="*/ 61 w 242"/>
                    <a:gd name="T109" fmla="*/ 170 h 358"/>
                    <a:gd name="T110" fmla="*/ 70 w 242"/>
                    <a:gd name="T111" fmla="*/ 150 h 358"/>
                    <a:gd name="T112" fmla="*/ 70 w 242"/>
                    <a:gd name="T113" fmla="*/ 149 h 358"/>
                    <a:gd name="T114" fmla="*/ 71 w 242"/>
                    <a:gd name="T115" fmla="*/ 148 h 358"/>
                    <a:gd name="T116" fmla="*/ 79 w 242"/>
                    <a:gd name="T117" fmla="*/ 124 h 358"/>
                    <a:gd name="T118" fmla="*/ 80 w 242"/>
                    <a:gd name="T119" fmla="*/ 123 h 358"/>
                    <a:gd name="T120" fmla="*/ 80 w 242"/>
                    <a:gd name="T121" fmla="*/ 120 h 358"/>
                    <a:gd name="T122" fmla="*/ 100 w 242"/>
                    <a:gd name="T123" fmla="*/ 18 h 358"/>
                    <a:gd name="T124" fmla="*/ 104 w 242"/>
                    <a:gd name="T125" fmla="*/ 19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42" h="358">
                      <a:moveTo>
                        <a:pt x="208" y="102"/>
                      </a:moveTo>
                      <a:cubicBezTo>
                        <a:pt x="242" y="22"/>
                        <a:pt x="242" y="22"/>
                        <a:pt x="242" y="22"/>
                      </a:cubicBezTo>
                      <a:cubicBezTo>
                        <a:pt x="212" y="22"/>
                        <a:pt x="212" y="22"/>
                        <a:pt x="212" y="22"/>
                      </a:cubicBezTo>
                      <a:cubicBezTo>
                        <a:pt x="196" y="24"/>
                        <a:pt x="189" y="17"/>
                        <a:pt x="189" y="0"/>
                      </a:cubicBezTo>
                      <a:cubicBezTo>
                        <a:pt x="188" y="13"/>
                        <a:pt x="181" y="21"/>
                        <a:pt x="167" y="22"/>
                      </a:cubicBezTo>
                      <a:cubicBezTo>
                        <a:pt x="142" y="25"/>
                        <a:pt x="119" y="22"/>
                        <a:pt x="98" y="15"/>
                      </a:cubicBezTo>
                      <a:cubicBezTo>
                        <a:pt x="89" y="48"/>
                        <a:pt x="82" y="84"/>
                        <a:pt x="78" y="120"/>
                      </a:cubicBezTo>
                      <a:cubicBezTo>
                        <a:pt x="78" y="121"/>
                        <a:pt x="78" y="122"/>
                        <a:pt x="78" y="122"/>
                      </a:cubicBezTo>
                      <a:cubicBezTo>
                        <a:pt x="72" y="128"/>
                        <a:pt x="69" y="137"/>
                        <a:pt x="68" y="148"/>
                      </a:cubicBezTo>
                      <a:cubicBezTo>
                        <a:pt x="63" y="152"/>
                        <a:pt x="59" y="159"/>
                        <a:pt x="58" y="169"/>
                      </a:cubicBezTo>
                      <a:cubicBezTo>
                        <a:pt x="30" y="246"/>
                        <a:pt x="30" y="246"/>
                        <a:pt x="30" y="246"/>
                      </a:cubicBezTo>
                      <a:cubicBezTo>
                        <a:pt x="0" y="345"/>
                        <a:pt x="0" y="345"/>
                        <a:pt x="0" y="345"/>
                      </a:cubicBezTo>
                      <a:cubicBezTo>
                        <a:pt x="35" y="339"/>
                        <a:pt x="35" y="339"/>
                        <a:pt x="35" y="339"/>
                      </a:cubicBezTo>
                      <a:cubicBezTo>
                        <a:pt x="130" y="79"/>
                        <a:pt x="130" y="79"/>
                        <a:pt x="130" y="79"/>
                      </a:cubicBezTo>
                      <a:cubicBezTo>
                        <a:pt x="174" y="34"/>
                        <a:pt x="174" y="34"/>
                        <a:pt x="174" y="34"/>
                      </a:cubicBezTo>
                      <a:cubicBezTo>
                        <a:pt x="168" y="45"/>
                        <a:pt x="168" y="45"/>
                        <a:pt x="168" y="45"/>
                      </a:cubicBezTo>
                      <a:cubicBezTo>
                        <a:pt x="170" y="69"/>
                        <a:pt x="170" y="94"/>
                        <a:pt x="168" y="120"/>
                      </a:cubicBezTo>
                      <a:cubicBezTo>
                        <a:pt x="167" y="130"/>
                        <a:pt x="166" y="141"/>
                        <a:pt x="164" y="151"/>
                      </a:cubicBezTo>
                      <a:cubicBezTo>
                        <a:pt x="159" y="213"/>
                        <a:pt x="159" y="213"/>
                        <a:pt x="159" y="213"/>
                      </a:cubicBezTo>
                      <a:cubicBezTo>
                        <a:pt x="148" y="256"/>
                        <a:pt x="141" y="302"/>
                        <a:pt x="139" y="350"/>
                      </a:cubicBezTo>
                      <a:cubicBezTo>
                        <a:pt x="141" y="358"/>
                        <a:pt x="141" y="358"/>
                        <a:pt x="141" y="358"/>
                      </a:cubicBezTo>
                      <a:cubicBezTo>
                        <a:pt x="176" y="332"/>
                        <a:pt x="176" y="332"/>
                        <a:pt x="176" y="332"/>
                      </a:cubicBezTo>
                      <a:cubicBezTo>
                        <a:pt x="190" y="242"/>
                        <a:pt x="190" y="242"/>
                        <a:pt x="190" y="242"/>
                      </a:cubicBezTo>
                      <a:cubicBezTo>
                        <a:pt x="200" y="152"/>
                        <a:pt x="200" y="152"/>
                        <a:pt x="200" y="152"/>
                      </a:cubicBezTo>
                      <a:cubicBezTo>
                        <a:pt x="208" y="102"/>
                        <a:pt x="208" y="102"/>
                        <a:pt x="208" y="102"/>
                      </a:cubicBezTo>
                      <a:close/>
                      <a:moveTo>
                        <a:pt x="171" y="46"/>
                      </a:moveTo>
                      <a:cubicBezTo>
                        <a:pt x="176" y="35"/>
                        <a:pt x="176" y="35"/>
                        <a:pt x="176" y="35"/>
                      </a:cubicBezTo>
                      <a:cubicBezTo>
                        <a:pt x="176" y="33"/>
                        <a:pt x="176" y="33"/>
                        <a:pt x="176" y="33"/>
                      </a:cubicBezTo>
                      <a:cubicBezTo>
                        <a:pt x="176" y="34"/>
                        <a:pt x="176" y="34"/>
                        <a:pt x="176" y="35"/>
                      </a:cubicBezTo>
                      <a:cubicBezTo>
                        <a:pt x="176" y="35"/>
                        <a:pt x="176" y="35"/>
                        <a:pt x="176" y="35"/>
                      </a:cubicBezTo>
                      <a:cubicBezTo>
                        <a:pt x="175" y="49"/>
                        <a:pt x="175" y="49"/>
                        <a:pt x="175" y="49"/>
                      </a:cubicBezTo>
                      <a:cubicBezTo>
                        <a:pt x="177" y="84"/>
                        <a:pt x="177" y="84"/>
                        <a:pt x="177" y="84"/>
                      </a:cubicBezTo>
                      <a:cubicBezTo>
                        <a:pt x="177" y="96"/>
                        <a:pt x="176" y="108"/>
                        <a:pt x="175" y="120"/>
                      </a:cubicBezTo>
                      <a:cubicBezTo>
                        <a:pt x="174" y="129"/>
                        <a:pt x="172" y="137"/>
                        <a:pt x="171" y="145"/>
                      </a:cubicBezTo>
                      <a:cubicBezTo>
                        <a:pt x="163" y="220"/>
                        <a:pt x="163" y="220"/>
                        <a:pt x="163" y="220"/>
                      </a:cubicBezTo>
                      <a:cubicBezTo>
                        <a:pt x="150" y="293"/>
                        <a:pt x="150" y="293"/>
                        <a:pt x="150" y="293"/>
                      </a:cubicBezTo>
                      <a:cubicBezTo>
                        <a:pt x="147" y="351"/>
                        <a:pt x="147" y="351"/>
                        <a:pt x="147" y="351"/>
                      </a:cubicBezTo>
                      <a:cubicBezTo>
                        <a:pt x="142" y="354"/>
                        <a:pt x="142" y="354"/>
                        <a:pt x="142" y="354"/>
                      </a:cubicBezTo>
                      <a:cubicBezTo>
                        <a:pt x="141" y="349"/>
                        <a:pt x="141" y="349"/>
                        <a:pt x="141" y="349"/>
                      </a:cubicBezTo>
                      <a:cubicBezTo>
                        <a:pt x="143" y="302"/>
                        <a:pt x="150" y="257"/>
                        <a:pt x="161" y="214"/>
                      </a:cubicBezTo>
                      <a:cubicBezTo>
                        <a:pt x="161" y="214"/>
                        <a:pt x="161" y="214"/>
                        <a:pt x="161" y="214"/>
                      </a:cubicBezTo>
                      <a:cubicBezTo>
                        <a:pt x="167" y="152"/>
                        <a:pt x="167" y="152"/>
                        <a:pt x="167" y="152"/>
                      </a:cubicBezTo>
                      <a:cubicBezTo>
                        <a:pt x="168" y="141"/>
                        <a:pt x="169" y="131"/>
                        <a:pt x="170" y="120"/>
                      </a:cubicBezTo>
                      <a:cubicBezTo>
                        <a:pt x="172" y="94"/>
                        <a:pt x="173" y="70"/>
                        <a:pt x="171" y="46"/>
                      </a:cubicBezTo>
                      <a:close/>
                      <a:moveTo>
                        <a:pt x="104" y="19"/>
                      </a:moveTo>
                      <a:cubicBezTo>
                        <a:pt x="97" y="42"/>
                        <a:pt x="92" y="64"/>
                        <a:pt x="90" y="87"/>
                      </a:cubicBezTo>
                      <a:cubicBezTo>
                        <a:pt x="83" y="126"/>
                        <a:pt x="83" y="126"/>
                        <a:pt x="83" y="126"/>
                      </a:cubicBezTo>
                      <a:cubicBezTo>
                        <a:pt x="78" y="133"/>
                        <a:pt x="75" y="141"/>
                        <a:pt x="74" y="150"/>
                      </a:cubicBezTo>
                      <a:cubicBezTo>
                        <a:pt x="69" y="157"/>
                        <a:pt x="65" y="164"/>
                        <a:pt x="63" y="171"/>
                      </a:cubicBezTo>
                      <a:cubicBezTo>
                        <a:pt x="38" y="245"/>
                        <a:pt x="38" y="245"/>
                        <a:pt x="38" y="245"/>
                      </a:cubicBezTo>
                      <a:cubicBezTo>
                        <a:pt x="9" y="341"/>
                        <a:pt x="9" y="341"/>
                        <a:pt x="9" y="341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32" y="247"/>
                        <a:pt x="32" y="247"/>
                        <a:pt x="32" y="247"/>
                      </a:cubicBezTo>
                      <a:cubicBezTo>
                        <a:pt x="60" y="170"/>
                        <a:pt x="60" y="170"/>
                        <a:pt x="60" y="170"/>
                      </a:cubicBezTo>
                      <a:cubicBezTo>
                        <a:pt x="61" y="170"/>
                        <a:pt x="61" y="170"/>
                        <a:pt x="61" y="170"/>
                      </a:cubicBezTo>
                      <a:cubicBezTo>
                        <a:pt x="62" y="160"/>
                        <a:pt x="65" y="153"/>
                        <a:pt x="70" y="150"/>
                      </a:cubicBezTo>
                      <a:cubicBezTo>
                        <a:pt x="70" y="150"/>
                        <a:pt x="70" y="149"/>
                        <a:pt x="70" y="149"/>
                      </a:cubicBezTo>
                      <a:cubicBezTo>
                        <a:pt x="71" y="149"/>
                        <a:pt x="71" y="148"/>
                        <a:pt x="71" y="148"/>
                      </a:cubicBezTo>
                      <a:cubicBezTo>
                        <a:pt x="71" y="138"/>
                        <a:pt x="74" y="130"/>
                        <a:pt x="79" y="124"/>
                      </a:cubicBezTo>
                      <a:cubicBezTo>
                        <a:pt x="80" y="124"/>
                        <a:pt x="80" y="123"/>
                        <a:pt x="80" y="123"/>
                      </a:cubicBezTo>
                      <a:cubicBezTo>
                        <a:pt x="80" y="122"/>
                        <a:pt x="80" y="121"/>
                        <a:pt x="80" y="120"/>
                      </a:cubicBezTo>
                      <a:cubicBezTo>
                        <a:pt x="84" y="85"/>
                        <a:pt x="91" y="51"/>
                        <a:pt x="100" y="18"/>
                      </a:cubicBezTo>
                      <a:cubicBezTo>
                        <a:pt x="101" y="18"/>
                        <a:pt x="102" y="19"/>
                        <a:pt x="104" y="19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2" name="Freeform 65"/>
                <p:cNvSpPr/>
                <p:nvPr/>
              </p:nvSpPr>
              <p:spPr bwMode="auto">
                <a:xfrm>
                  <a:off x="1922" y="2629"/>
                  <a:ext cx="86" cy="757"/>
                </a:xfrm>
                <a:custGeom>
                  <a:avLst/>
                  <a:gdLst>
                    <a:gd name="T0" fmla="*/ 35 w 36"/>
                    <a:gd name="T1" fmla="*/ 0 h 319"/>
                    <a:gd name="T2" fmla="*/ 30 w 36"/>
                    <a:gd name="T3" fmla="*/ 11 h 319"/>
                    <a:gd name="T4" fmla="*/ 29 w 36"/>
                    <a:gd name="T5" fmla="*/ 85 h 319"/>
                    <a:gd name="T6" fmla="*/ 26 w 36"/>
                    <a:gd name="T7" fmla="*/ 117 h 319"/>
                    <a:gd name="T8" fmla="*/ 20 w 36"/>
                    <a:gd name="T9" fmla="*/ 179 h 319"/>
                    <a:gd name="T10" fmla="*/ 20 w 36"/>
                    <a:gd name="T11" fmla="*/ 179 h 319"/>
                    <a:gd name="T12" fmla="*/ 0 w 36"/>
                    <a:gd name="T13" fmla="*/ 314 h 319"/>
                    <a:gd name="T14" fmla="*/ 1 w 36"/>
                    <a:gd name="T15" fmla="*/ 319 h 319"/>
                    <a:gd name="T16" fmla="*/ 6 w 36"/>
                    <a:gd name="T17" fmla="*/ 316 h 319"/>
                    <a:gd name="T18" fmla="*/ 9 w 36"/>
                    <a:gd name="T19" fmla="*/ 258 h 319"/>
                    <a:gd name="T20" fmla="*/ 22 w 36"/>
                    <a:gd name="T21" fmla="*/ 185 h 319"/>
                    <a:gd name="T22" fmla="*/ 30 w 36"/>
                    <a:gd name="T23" fmla="*/ 110 h 319"/>
                    <a:gd name="T24" fmla="*/ 34 w 36"/>
                    <a:gd name="T25" fmla="*/ 85 h 319"/>
                    <a:gd name="T26" fmla="*/ 36 w 36"/>
                    <a:gd name="T27" fmla="*/ 49 h 319"/>
                    <a:gd name="T28" fmla="*/ 34 w 36"/>
                    <a:gd name="T29" fmla="*/ 14 h 319"/>
                    <a:gd name="T30" fmla="*/ 35 w 36"/>
                    <a:gd name="T31" fmla="*/ 0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6" h="319">
                      <a:moveTo>
                        <a:pt x="35" y="0"/>
                      </a:moveTo>
                      <a:cubicBezTo>
                        <a:pt x="30" y="11"/>
                        <a:pt x="30" y="11"/>
                        <a:pt x="30" y="11"/>
                      </a:cubicBezTo>
                      <a:cubicBezTo>
                        <a:pt x="32" y="35"/>
                        <a:pt x="31" y="59"/>
                        <a:pt x="29" y="85"/>
                      </a:cubicBezTo>
                      <a:cubicBezTo>
                        <a:pt x="28" y="96"/>
                        <a:pt x="27" y="106"/>
                        <a:pt x="26" y="117"/>
                      </a:cubicBezTo>
                      <a:cubicBezTo>
                        <a:pt x="20" y="179"/>
                        <a:pt x="20" y="179"/>
                        <a:pt x="20" y="179"/>
                      </a:cubicBezTo>
                      <a:cubicBezTo>
                        <a:pt x="20" y="179"/>
                        <a:pt x="20" y="179"/>
                        <a:pt x="20" y="179"/>
                      </a:cubicBezTo>
                      <a:cubicBezTo>
                        <a:pt x="9" y="222"/>
                        <a:pt x="2" y="267"/>
                        <a:pt x="0" y="314"/>
                      </a:cubicBezTo>
                      <a:cubicBezTo>
                        <a:pt x="1" y="319"/>
                        <a:pt x="1" y="319"/>
                        <a:pt x="1" y="319"/>
                      </a:cubicBezTo>
                      <a:cubicBezTo>
                        <a:pt x="6" y="316"/>
                        <a:pt x="6" y="316"/>
                        <a:pt x="6" y="316"/>
                      </a:cubicBezTo>
                      <a:cubicBezTo>
                        <a:pt x="9" y="258"/>
                        <a:pt x="9" y="258"/>
                        <a:pt x="9" y="258"/>
                      </a:cubicBezTo>
                      <a:cubicBezTo>
                        <a:pt x="22" y="185"/>
                        <a:pt x="22" y="185"/>
                        <a:pt x="22" y="185"/>
                      </a:cubicBezTo>
                      <a:cubicBezTo>
                        <a:pt x="30" y="110"/>
                        <a:pt x="30" y="110"/>
                        <a:pt x="30" y="110"/>
                      </a:cubicBezTo>
                      <a:cubicBezTo>
                        <a:pt x="31" y="102"/>
                        <a:pt x="33" y="94"/>
                        <a:pt x="34" y="85"/>
                      </a:cubicBezTo>
                      <a:cubicBezTo>
                        <a:pt x="35" y="73"/>
                        <a:pt x="36" y="61"/>
                        <a:pt x="36" y="49"/>
                      </a:cubicBez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5" y="0"/>
                        <a:pt x="35" y="0"/>
                        <a:pt x="35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" name="Freeform 66"/>
                <p:cNvSpPr/>
                <p:nvPr/>
              </p:nvSpPr>
              <p:spPr bwMode="auto">
                <a:xfrm>
                  <a:off x="1592" y="2589"/>
                  <a:ext cx="241" cy="768"/>
                </a:xfrm>
                <a:custGeom>
                  <a:avLst/>
                  <a:gdLst>
                    <a:gd name="T0" fmla="*/ 87 w 101"/>
                    <a:gd name="T1" fmla="*/ 69 h 324"/>
                    <a:gd name="T2" fmla="*/ 101 w 101"/>
                    <a:gd name="T3" fmla="*/ 1 h 324"/>
                    <a:gd name="T4" fmla="*/ 97 w 101"/>
                    <a:gd name="T5" fmla="*/ 0 h 324"/>
                    <a:gd name="T6" fmla="*/ 77 w 101"/>
                    <a:gd name="T7" fmla="*/ 102 h 324"/>
                    <a:gd name="T8" fmla="*/ 77 w 101"/>
                    <a:gd name="T9" fmla="*/ 105 h 324"/>
                    <a:gd name="T10" fmla="*/ 76 w 101"/>
                    <a:gd name="T11" fmla="*/ 106 h 324"/>
                    <a:gd name="T12" fmla="*/ 68 w 101"/>
                    <a:gd name="T13" fmla="*/ 130 h 324"/>
                    <a:gd name="T14" fmla="*/ 67 w 101"/>
                    <a:gd name="T15" fmla="*/ 131 h 324"/>
                    <a:gd name="T16" fmla="*/ 67 w 101"/>
                    <a:gd name="T17" fmla="*/ 132 h 324"/>
                    <a:gd name="T18" fmla="*/ 58 w 101"/>
                    <a:gd name="T19" fmla="*/ 152 h 324"/>
                    <a:gd name="T20" fmla="*/ 57 w 101"/>
                    <a:gd name="T21" fmla="*/ 152 h 324"/>
                    <a:gd name="T22" fmla="*/ 29 w 101"/>
                    <a:gd name="T23" fmla="*/ 229 h 324"/>
                    <a:gd name="T24" fmla="*/ 0 w 101"/>
                    <a:gd name="T25" fmla="*/ 324 h 324"/>
                    <a:gd name="T26" fmla="*/ 6 w 101"/>
                    <a:gd name="T27" fmla="*/ 323 h 324"/>
                    <a:gd name="T28" fmla="*/ 35 w 101"/>
                    <a:gd name="T29" fmla="*/ 227 h 324"/>
                    <a:gd name="T30" fmla="*/ 60 w 101"/>
                    <a:gd name="T31" fmla="*/ 153 h 324"/>
                    <a:gd name="T32" fmla="*/ 71 w 101"/>
                    <a:gd name="T33" fmla="*/ 132 h 324"/>
                    <a:gd name="T34" fmla="*/ 80 w 101"/>
                    <a:gd name="T35" fmla="*/ 108 h 324"/>
                    <a:gd name="T36" fmla="*/ 87 w 101"/>
                    <a:gd name="T37" fmla="*/ 69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1" h="324">
                      <a:moveTo>
                        <a:pt x="87" y="69"/>
                      </a:moveTo>
                      <a:cubicBezTo>
                        <a:pt x="89" y="46"/>
                        <a:pt x="94" y="24"/>
                        <a:pt x="101" y="1"/>
                      </a:cubicBezTo>
                      <a:cubicBezTo>
                        <a:pt x="99" y="1"/>
                        <a:pt x="98" y="0"/>
                        <a:pt x="97" y="0"/>
                      </a:cubicBezTo>
                      <a:cubicBezTo>
                        <a:pt x="88" y="33"/>
                        <a:pt x="81" y="67"/>
                        <a:pt x="77" y="102"/>
                      </a:cubicBezTo>
                      <a:cubicBezTo>
                        <a:pt x="77" y="103"/>
                        <a:pt x="77" y="104"/>
                        <a:pt x="77" y="105"/>
                      </a:cubicBezTo>
                      <a:cubicBezTo>
                        <a:pt x="77" y="105"/>
                        <a:pt x="77" y="106"/>
                        <a:pt x="76" y="106"/>
                      </a:cubicBezTo>
                      <a:cubicBezTo>
                        <a:pt x="71" y="112"/>
                        <a:pt x="68" y="120"/>
                        <a:pt x="68" y="130"/>
                      </a:cubicBezTo>
                      <a:cubicBezTo>
                        <a:pt x="68" y="130"/>
                        <a:pt x="68" y="131"/>
                        <a:pt x="67" y="131"/>
                      </a:cubicBezTo>
                      <a:cubicBezTo>
                        <a:pt x="67" y="131"/>
                        <a:pt x="67" y="132"/>
                        <a:pt x="67" y="132"/>
                      </a:cubicBezTo>
                      <a:cubicBezTo>
                        <a:pt x="62" y="135"/>
                        <a:pt x="59" y="142"/>
                        <a:pt x="58" y="152"/>
                      </a:cubicBezTo>
                      <a:cubicBezTo>
                        <a:pt x="58" y="152"/>
                        <a:pt x="58" y="152"/>
                        <a:pt x="57" y="152"/>
                      </a:cubicBezTo>
                      <a:cubicBezTo>
                        <a:pt x="29" y="229"/>
                        <a:pt x="29" y="229"/>
                        <a:pt x="29" y="229"/>
                      </a:cubicBezTo>
                      <a:cubicBezTo>
                        <a:pt x="0" y="324"/>
                        <a:pt x="0" y="324"/>
                        <a:pt x="0" y="324"/>
                      </a:cubicBezTo>
                      <a:cubicBezTo>
                        <a:pt x="6" y="323"/>
                        <a:pt x="6" y="323"/>
                        <a:pt x="6" y="323"/>
                      </a:cubicBezTo>
                      <a:cubicBezTo>
                        <a:pt x="35" y="227"/>
                        <a:pt x="35" y="227"/>
                        <a:pt x="35" y="227"/>
                      </a:cubicBezTo>
                      <a:cubicBezTo>
                        <a:pt x="60" y="153"/>
                        <a:pt x="60" y="153"/>
                        <a:pt x="60" y="153"/>
                      </a:cubicBezTo>
                      <a:cubicBezTo>
                        <a:pt x="62" y="146"/>
                        <a:pt x="66" y="139"/>
                        <a:pt x="71" y="132"/>
                      </a:cubicBezTo>
                      <a:cubicBezTo>
                        <a:pt x="72" y="123"/>
                        <a:pt x="75" y="115"/>
                        <a:pt x="80" y="108"/>
                      </a:cubicBezTo>
                      <a:cubicBezTo>
                        <a:pt x="87" y="69"/>
                        <a:pt x="87" y="69"/>
                        <a:pt x="87" y="69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" name="Freeform 67"/>
                <p:cNvSpPr/>
                <p:nvPr/>
              </p:nvSpPr>
              <p:spPr bwMode="auto">
                <a:xfrm>
                  <a:off x="1585" y="2627"/>
                  <a:ext cx="415" cy="802"/>
                </a:xfrm>
                <a:custGeom>
                  <a:avLst/>
                  <a:gdLst>
                    <a:gd name="T0" fmla="*/ 168 w 174"/>
                    <a:gd name="T1" fmla="*/ 11 h 338"/>
                    <a:gd name="T2" fmla="*/ 174 w 174"/>
                    <a:gd name="T3" fmla="*/ 0 h 338"/>
                    <a:gd name="T4" fmla="*/ 130 w 174"/>
                    <a:gd name="T5" fmla="*/ 45 h 338"/>
                    <a:gd name="T6" fmla="*/ 35 w 174"/>
                    <a:gd name="T7" fmla="*/ 305 h 338"/>
                    <a:gd name="T8" fmla="*/ 0 w 174"/>
                    <a:gd name="T9" fmla="*/ 311 h 338"/>
                    <a:gd name="T10" fmla="*/ 8 w 174"/>
                    <a:gd name="T11" fmla="*/ 314 h 338"/>
                    <a:gd name="T12" fmla="*/ 8 w 174"/>
                    <a:gd name="T13" fmla="*/ 320 h 338"/>
                    <a:gd name="T14" fmla="*/ 3 w 174"/>
                    <a:gd name="T15" fmla="*/ 334 h 338"/>
                    <a:gd name="T16" fmla="*/ 37 w 174"/>
                    <a:gd name="T17" fmla="*/ 334 h 338"/>
                    <a:gd name="T18" fmla="*/ 39 w 174"/>
                    <a:gd name="T19" fmla="*/ 323 h 338"/>
                    <a:gd name="T20" fmla="*/ 61 w 174"/>
                    <a:gd name="T21" fmla="*/ 329 h 338"/>
                    <a:gd name="T22" fmla="*/ 61 w 174"/>
                    <a:gd name="T23" fmla="*/ 322 h 338"/>
                    <a:gd name="T24" fmla="*/ 100 w 174"/>
                    <a:gd name="T25" fmla="*/ 190 h 338"/>
                    <a:gd name="T26" fmla="*/ 102 w 174"/>
                    <a:gd name="T27" fmla="*/ 180 h 338"/>
                    <a:gd name="T28" fmla="*/ 108 w 174"/>
                    <a:gd name="T29" fmla="*/ 159 h 338"/>
                    <a:gd name="T30" fmla="*/ 131 w 174"/>
                    <a:gd name="T31" fmla="*/ 93 h 338"/>
                    <a:gd name="T32" fmla="*/ 168 w 174"/>
                    <a:gd name="T33" fmla="*/ 11 h 3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4" h="338">
                      <a:moveTo>
                        <a:pt x="168" y="11"/>
                      </a:move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130" y="45"/>
                        <a:pt x="130" y="45"/>
                        <a:pt x="130" y="45"/>
                      </a:cubicBezTo>
                      <a:cubicBezTo>
                        <a:pt x="35" y="305"/>
                        <a:pt x="35" y="305"/>
                        <a:pt x="35" y="305"/>
                      </a:cubicBezTo>
                      <a:cubicBezTo>
                        <a:pt x="0" y="311"/>
                        <a:pt x="0" y="311"/>
                        <a:pt x="0" y="311"/>
                      </a:cubicBezTo>
                      <a:cubicBezTo>
                        <a:pt x="8" y="314"/>
                        <a:pt x="8" y="314"/>
                        <a:pt x="8" y="314"/>
                      </a:cubicBezTo>
                      <a:cubicBezTo>
                        <a:pt x="8" y="320"/>
                        <a:pt x="8" y="320"/>
                        <a:pt x="8" y="320"/>
                      </a:cubicBezTo>
                      <a:cubicBezTo>
                        <a:pt x="3" y="325"/>
                        <a:pt x="2" y="330"/>
                        <a:pt x="3" y="334"/>
                      </a:cubicBezTo>
                      <a:cubicBezTo>
                        <a:pt x="15" y="338"/>
                        <a:pt x="26" y="338"/>
                        <a:pt x="37" y="334"/>
                      </a:cubicBezTo>
                      <a:cubicBezTo>
                        <a:pt x="39" y="323"/>
                        <a:pt x="39" y="323"/>
                        <a:pt x="39" y="323"/>
                      </a:cubicBezTo>
                      <a:cubicBezTo>
                        <a:pt x="61" y="329"/>
                        <a:pt x="61" y="329"/>
                        <a:pt x="61" y="329"/>
                      </a:cubicBezTo>
                      <a:cubicBezTo>
                        <a:pt x="61" y="322"/>
                        <a:pt x="61" y="322"/>
                        <a:pt x="61" y="322"/>
                      </a:cubicBezTo>
                      <a:cubicBezTo>
                        <a:pt x="100" y="190"/>
                        <a:pt x="100" y="190"/>
                        <a:pt x="100" y="190"/>
                      </a:cubicBezTo>
                      <a:cubicBezTo>
                        <a:pt x="101" y="187"/>
                        <a:pt x="101" y="183"/>
                        <a:pt x="102" y="180"/>
                      </a:cubicBezTo>
                      <a:cubicBezTo>
                        <a:pt x="104" y="173"/>
                        <a:pt x="106" y="166"/>
                        <a:pt x="108" y="159"/>
                      </a:cubicBezTo>
                      <a:cubicBezTo>
                        <a:pt x="114" y="135"/>
                        <a:pt x="122" y="113"/>
                        <a:pt x="131" y="93"/>
                      </a:cubicBezTo>
                      <a:cubicBezTo>
                        <a:pt x="168" y="11"/>
                        <a:pt x="168" y="11"/>
                        <a:pt x="168" y="1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1" name="文本框 119"/>
              <p:cNvSpPr txBox="1"/>
              <p:nvPr/>
            </p:nvSpPr>
            <p:spPr>
              <a:xfrm>
                <a:off x="3770909" y="1842045"/>
                <a:ext cx="1053806" cy="376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24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  <a:ea typeface="宋体" panose="02010600030101010101" pitchFamily="2" charset="-122"/>
                  </a:rPr>
                  <a:t>目录</a:t>
                </a:r>
                <a:endParaRPr lang="zh-CN" altLang="en-US" sz="2400" dirty="0">
                  <a:solidFill>
                    <a:prstClr val="black">
                      <a:lumMod val="95000"/>
                      <a:lumOff val="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5888823" y="3038907"/>
              <a:ext cx="256032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400" b="1" dirty="0">
                  <a:solidFill>
                    <a:schemeClr val="bg1"/>
                  </a:solidFill>
                </a:rPr>
                <a:t>常见开发模式</a:t>
              </a:r>
              <a:endParaRPr lang="zh-CN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5580276" y="3892775"/>
              <a:ext cx="256032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敏捷开发探讨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5115426" y="4816395"/>
              <a:ext cx="256032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绩效探讨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4694233" y="5769645"/>
              <a:ext cx="344614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研发团队日常管理探讨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4165322" y="2448187"/>
            <a:ext cx="558532" cy="499354"/>
            <a:chOff x="4165322" y="2448187"/>
            <a:chExt cx="558532" cy="499354"/>
          </a:xfrm>
        </p:grpSpPr>
        <p:sp>
          <p:nvSpPr>
            <p:cNvPr id="128" name="七角星 127"/>
            <p:cNvSpPr/>
            <p:nvPr/>
          </p:nvSpPr>
          <p:spPr>
            <a:xfrm>
              <a:off x="4165322" y="2448187"/>
              <a:ext cx="558532" cy="499354"/>
            </a:xfrm>
            <a:prstGeom prst="star7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4370886" y="2615699"/>
              <a:ext cx="163886" cy="16388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 bwMode="auto">
          <a:xfrm>
            <a:off x="-1905" y="676275"/>
            <a:ext cx="6327775" cy="583565"/>
            <a:chOff x="-1588" y="676275"/>
            <a:chExt cx="3475838" cy="583565"/>
          </a:xfrm>
        </p:grpSpPr>
        <p:sp>
          <p:nvSpPr>
            <p:cNvPr id="5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Box 61"/>
            <p:cNvSpPr>
              <a:spLocks noChangeArrowheads="1"/>
            </p:cNvSpPr>
            <p:nvPr/>
          </p:nvSpPr>
          <p:spPr bwMode="auto">
            <a:xfrm>
              <a:off x="431330" y="676275"/>
              <a:ext cx="3042920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 wrap="squar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极限编程</a:t>
              </a:r>
              <a:r>
                <a:rPr lang="en-US" altLang="zh-CN"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-</a:t>
              </a:r>
              <a:r>
                <a:rPr lang="zh-CN" altLang="zh-CN"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在中国的局限</a:t>
              </a:r>
              <a:endParaRPr lang="zh-CN" altLang="zh-CN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sp>
        <p:nvSpPr>
          <p:cNvPr id="24" name="对角圆角矩形 23"/>
          <p:cNvSpPr/>
          <p:nvPr/>
        </p:nvSpPr>
        <p:spPr>
          <a:xfrm>
            <a:off x="1443990" y="2117090"/>
            <a:ext cx="4813300" cy="3634105"/>
          </a:xfrm>
          <a:prstGeom prst="round2DiagRect">
            <a:avLst>
              <a:gd name="adj1" fmla="val 12682"/>
              <a:gd name="adj2" fmla="val 0"/>
            </a:avLst>
          </a:prstGeo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2700000" scaled="1"/>
            <a:tileRect/>
          </a:gra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汉仪大宋简" pitchFamily="49" charset="-122"/>
              <a:ea typeface="汉仪大宋简" pitchFamily="49" charset="-122"/>
            </a:endParaRPr>
          </a:p>
        </p:txBody>
      </p:sp>
      <p:pic>
        <p:nvPicPr>
          <p:cNvPr id="25" name="Picture 3" descr="C:\TDDOWNLOAD\pencil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3170">
            <a:off x="1203325" y="1652905"/>
            <a:ext cx="796290" cy="928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框 26"/>
          <p:cNvSpPr txBox="1"/>
          <p:nvPr/>
        </p:nvSpPr>
        <p:spPr>
          <a:xfrm>
            <a:off x="1533525" y="2336165"/>
            <a:ext cx="47237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1600" dirty="0">
                <a:solidFill>
                  <a:schemeClr val="bg1"/>
                </a:solidFill>
              </a:rPr>
              <a:t>极限编程在国外比较流行，在国内叫好不叫座：</a:t>
            </a:r>
            <a:endParaRPr lang="zh-CN" altLang="zh-CN" sz="1600" dirty="0">
              <a:solidFill>
                <a:schemeClr val="bg1"/>
              </a:solidFill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1600" dirty="0">
                <a:solidFill>
                  <a:schemeClr val="bg1"/>
                </a:solidFill>
              </a:rPr>
              <a:t>其三大核心</a:t>
            </a:r>
            <a:r>
              <a:rPr lang="en-US" altLang="zh-CN" sz="1600" dirty="0">
                <a:solidFill>
                  <a:schemeClr val="bg1"/>
                </a:solidFill>
              </a:rPr>
              <a:t>“</a:t>
            </a:r>
            <a:r>
              <a:rPr lang="zh-CN" altLang="en-US" sz="1600" dirty="0">
                <a:solidFill>
                  <a:schemeClr val="bg1"/>
                </a:solidFill>
              </a:rPr>
              <a:t>测试驱动、结对编程、重构</a:t>
            </a:r>
            <a:r>
              <a:rPr lang="en-US" altLang="zh-CN" sz="1600" dirty="0">
                <a:solidFill>
                  <a:schemeClr val="bg1"/>
                </a:solidFill>
              </a:rPr>
              <a:t>”</a:t>
            </a:r>
            <a:r>
              <a:rPr lang="zh-CN" altLang="en-US" sz="1600" dirty="0">
                <a:solidFill>
                  <a:schemeClr val="bg1"/>
                </a:solidFill>
              </a:rPr>
              <a:t>在中国落地很难。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1.</a:t>
            </a:r>
            <a:r>
              <a:rPr lang="zh-CN" altLang="en-US" sz="1600" dirty="0">
                <a:solidFill>
                  <a:schemeClr val="bg1"/>
                </a:solidFill>
              </a:rPr>
              <a:t>对总体分析、设计的弱视，要求开发人员的开发能力较高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2.</a:t>
            </a:r>
            <a:r>
              <a:rPr lang="zh-CN" altLang="en-US" sz="1600" dirty="0">
                <a:solidFill>
                  <a:schemeClr val="bg1"/>
                </a:solidFill>
              </a:rPr>
              <a:t>花在测试编码上的工作量甚至会超过开发本身的工作量，如果功能不复杂，有点过度工作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3.</a:t>
            </a:r>
            <a:r>
              <a:rPr lang="zh-CN" altLang="en-US" sz="1600" dirty="0">
                <a:solidFill>
                  <a:schemeClr val="bg1"/>
                </a:solidFill>
              </a:rPr>
              <a:t>结对编程很难说动老板实施，尤其是较简单的功能，即使它有</a:t>
            </a:r>
            <a:r>
              <a:rPr lang="en-US" altLang="zh-CN" sz="1600" dirty="0">
                <a:solidFill>
                  <a:schemeClr val="bg1"/>
                </a:solidFill>
              </a:rPr>
              <a:t>100</a:t>
            </a:r>
            <a:r>
              <a:rPr lang="zh-CN" altLang="en-US" sz="1600" dirty="0">
                <a:solidFill>
                  <a:schemeClr val="bg1"/>
                </a:solidFill>
              </a:rPr>
              <a:t>个理由。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对角圆角矩形 2"/>
          <p:cNvSpPr/>
          <p:nvPr/>
        </p:nvSpPr>
        <p:spPr>
          <a:xfrm>
            <a:off x="7082790" y="1123950"/>
            <a:ext cx="4021455" cy="1879600"/>
          </a:xfrm>
          <a:prstGeom prst="round2DiagRect">
            <a:avLst>
              <a:gd name="adj1" fmla="val 12682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汉仪大宋简" pitchFamily="49" charset="-122"/>
              <a:ea typeface="汉仪大宋简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29855" y="1176655"/>
            <a:ext cx="1612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XP</a:t>
            </a:r>
            <a:r>
              <a:rPr lang="zh-CN" altLang="zh-CN">
                <a:solidFill>
                  <a:schemeClr val="bg1"/>
                </a:solidFill>
              </a:rPr>
              <a:t>编程</a:t>
            </a:r>
            <a:r>
              <a:rPr lang="zh-CN" altLang="en-US">
                <a:solidFill>
                  <a:schemeClr val="bg1"/>
                </a:solidFill>
              </a:rPr>
              <a:t>变异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47890" y="1544955"/>
            <a:ext cx="32334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XP</a:t>
            </a:r>
            <a:r>
              <a:rPr lang="zh-CN" altLang="en-US" sz="1400">
                <a:solidFill>
                  <a:schemeClr val="bg1"/>
                </a:solidFill>
              </a:rPr>
              <a:t>编程的确能开发出高质量的软件来，但由于对开发人员要求较高和对资源要求较高，导致在中国落地很难，但其思想得到应该，如：</a:t>
            </a:r>
            <a:endParaRPr lang="zh-CN" altLang="en-US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开发分为前端和后端</a:t>
            </a:r>
            <a:endParaRPr lang="zh-CN" altLang="en-US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老带新   代码互相检查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5" name="对角圆角矩形 14"/>
          <p:cNvSpPr/>
          <p:nvPr/>
        </p:nvSpPr>
        <p:spPr>
          <a:xfrm>
            <a:off x="7082790" y="3519170"/>
            <a:ext cx="4021455" cy="1879600"/>
          </a:xfrm>
          <a:prstGeom prst="round2DiagRect">
            <a:avLst>
              <a:gd name="adj1" fmla="val 12682"/>
              <a:gd name="adj2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汉仪大宋简" pitchFamily="49" charset="-122"/>
              <a:ea typeface="汉仪大宋简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518400" y="3590925"/>
            <a:ext cx="29629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XP</a:t>
            </a:r>
            <a:r>
              <a:rPr lang="zh-CN" altLang="zh-CN">
                <a:solidFill>
                  <a:schemeClr val="bg1"/>
                </a:solidFill>
              </a:rPr>
              <a:t>编程可能更适合技术含量很高的项目</a:t>
            </a:r>
            <a:endParaRPr lang="zh-CN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Xp</a:t>
            </a:r>
            <a:r>
              <a:rPr lang="zh-CN" altLang="zh-CN">
                <a:solidFill>
                  <a:schemeClr val="bg1"/>
                </a:solidFill>
              </a:rPr>
              <a:t>编程是对以前开发模式的全盘否定，有点偏激和极端</a:t>
            </a:r>
            <a:endParaRPr lang="zh-CN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-1588" y="714375"/>
            <a:ext cx="1585913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248"/>
              <a:gd name="T40" fmla="*/ 0 h 10000"/>
              <a:gd name="T41" fmla="*/ 9248 w 9248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-1588" y="676275"/>
            <a:ext cx="2733676" cy="583565"/>
            <a:chOff x="-1588" y="676275"/>
            <a:chExt cx="2733676" cy="583565"/>
          </a:xfrm>
        </p:grpSpPr>
        <p:sp>
          <p:nvSpPr>
            <p:cNvPr id="6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61"/>
            <p:cNvSpPr>
              <a:spLocks noChangeArrowheads="1"/>
            </p:cNvSpPr>
            <p:nvPr/>
          </p:nvSpPr>
          <p:spPr bwMode="auto">
            <a:xfrm>
              <a:off x="436563" y="676275"/>
              <a:ext cx="2295525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SCRUM</a:t>
              </a:r>
              <a:endParaRPr lang="en-US" altLang="zh-CN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6910" y="1431289"/>
            <a:ext cx="10018713" cy="3124201"/>
          </a:xfrm>
        </p:spPr>
        <p:txBody>
          <a:bodyPr>
            <a:normAutofit/>
          </a:bodyPr>
          <a:p>
            <a:r>
              <a:rPr lang="en-US" dirty="0" smtClean="0"/>
              <a:t>Scrum</a:t>
            </a:r>
            <a:r>
              <a:rPr lang="zh-CN" altLang="en-US" dirty="0" smtClean="0"/>
              <a:t>是一种兼顾</a:t>
            </a:r>
            <a:r>
              <a:rPr lang="zh-CN" altLang="en-US" dirty="0" smtClean="0">
                <a:solidFill>
                  <a:srgbClr val="FF0000"/>
                </a:solidFill>
              </a:rPr>
              <a:t>计划性不灵活性</a:t>
            </a:r>
            <a:r>
              <a:rPr lang="zh-CN" altLang="en-US" dirty="0" smtClean="0"/>
              <a:t>的敏捷开发过程，原词来自二橄榄球中的“带球过人”。在橄榄球比赛的每次冲刺前，都将有一个</a:t>
            </a:r>
            <a:r>
              <a:rPr lang="zh-CN" altLang="en-US" b="1" dirty="0" smtClean="0">
                <a:solidFill>
                  <a:srgbClr val="FF0000"/>
                </a:solidFill>
              </a:rPr>
              <a:t>计划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安排的过程，但冲刺开始后则由队员在原计划的基础上随机应发。</a:t>
            </a:r>
            <a:endParaRPr lang="zh-CN" altLang="en-US" dirty="0" smtClean="0"/>
          </a:p>
          <a:p>
            <a:r>
              <a:rPr lang="zh-CN" altLang="en-US" dirty="0" smtClean="0"/>
              <a:t>不同于瀑布模型将开収过程划分为需求、设计、编码、测试等阶段，</a:t>
            </a:r>
            <a:endParaRPr lang="zh-CN" altLang="en-US" dirty="0" smtClean="0"/>
          </a:p>
          <a:p>
            <a:r>
              <a:rPr lang="en-US" dirty="0" smtClean="0"/>
              <a:t>Scrum</a:t>
            </a:r>
            <a:r>
              <a:rPr lang="zh-CN" altLang="en-US" dirty="0" smtClean="0"/>
              <a:t>将整个开发过程分为多次</a:t>
            </a:r>
            <a:r>
              <a:rPr lang="zh-CN" altLang="en-US" dirty="0" smtClean="0">
                <a:solidFill>
                  <a:srgbClr val="FF0000"/>
                </a:solidFill>
              </a:rPr>
              <a:t>迭代（称为</a:t>
            </a:r>
            <a:r>
              <a:rPr lang="en-US" dirty="0" smtClean="0">
                <a:solidFill>
                  <a:srgbClr val="FF0000"/>
                </a:solidFill>
              </a:rPr>
              <a:t>Sprint</a:t>
            </a:r>
            <a:r>
              <a:rPr lang="zh-CN" altLang="en-US" dirty="0" smtClean="0">
                <a:solidFill>
                  <a:srgbClr val="FF0000"/>
                </a:solidFill>
              </a:rPr>
              <a:t>，冲刺）</a:t>
            </a:r>
            <a:r>
              <a:rPr lang="zh-CN" altLang="en-US" dirty="0" smtClean="0"/>
              <a:t>，一般为</a:t>
            </a:r>
            <a:endParaRPr lang="zh-CN" altLang="en-US" dirty="0" smtClean="0"/>
          </a:p>
          <a:p>
            <a:r>
              <a:rPr lang="zh-CN" altLang="en-US" dirty="0" smtClean="0"/>
              <a:t>期</a:t>
            </a:r>
            <a:r>
              <a:rPr lang="en-US" dirty="0" smtClean="0"/>
              <a:t>2</a:t>
            </a:r>
            <a:r>
              <a:rPr lang="zh-CN" altLang="en-US" dirty="0" smtClean="0"/>
              <a:t>～</a:t>
            </a:r>
            <a:r>
              <a:rPr lang="en-US" dirty="0" smtClean="0"/>
              <a:t>4</a:t>
            </a:r>
            <a:r>
              <a:rPr lang="zh-CN" altLang="en-US" dirty="0" smtClean="0"/>
              <a:t>周。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60755" y="4792980"/>
            <a:ext cx="2130425" cy="157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文本框 7"/>
          <p:cNvSpPr txBox="1"/>
          <p:nvPr/>
        </p:nvSpPr>
        <p:spPr>
          <a:xfrm>
            <a:off x="3385820" y="4792980"/>
            <a:ext cx="2625090" cy="10763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b="1" dirty="0" smtClean="0">
                <a:sym typeface="+mn-ea"/>
              </a:rPr>
              <a:t>带球过人需要</a:t>
            </a:r>
            <a:endParaRPr lang="zh-CN" altLang="en-US" sz="3200" b="1" dirty="0" smtClean="0">
              <a:sym typeface="+mn-ea"/>
            </a:endParaRPr>
          </a:p>
          <a:p>
            <a:r>
              <a:rPr lang="zh-CN" altLang="en-US" sz="3200" b="1" dirty="0" smtClean="0">
                <a:sym typeface="+mn-ea"/>
              </a:rPr>
              <a:t>计划！</a:t>
            </a:r>
            <a:endParaRPr lang="zh-CN" altLang="en-US" sz="3200" b="1" dirty="0" smtClean="0">
              <a:sym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4915" y="4792980"/>
            <a:ext cx="2323465" cy="176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8778241" y="4792670"/>
            <a:ext cx="3429024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 smtClean="0"/>
              <a:t>带球过人需要灵活应变！</a:t>
            </a:r>
            <a:endParaRPr lang="zh-CN" altLang="en-US" sz="3200" b="1" dirty="0" smtClean="0"/>
          </a:p>
          <a:p>
            <a:endParaRPr lang="zh-CN" alt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7937" y="462915"/>
            <a:ext cx="1585913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248"/>
              <a:gd name="T40" fmla="*/ 0 h 10000"/>
              <a:gd name="T41" fmla="*/ 9248 w 9248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-79375" y="425450"/>
            <a:ext cx="6121400" cy="583565"/>
            <a:chOff x="-1588" y="676275"/>
            <a:chExt cx="2733676" cy="583565"/>
          </a:xfrm>
        </p:grpSpPr>
        <p:sp>
          <p:nvSpPr>
            <p:cNvPr id="6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61"/>
            <p:cNvSpPr>
              <a:spLocks noChangeArrowheads="1"/>
            </p:cNvSpPr>
            <p:nvPr/>
          </p:nvSpPr>
          <p:spPr bwMode="auto">
            <a:xfrm>
              <a:off x="436563" y="676275"/>
              <a:ext cx="2295525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SCRUM</a:t>
              </a:r>
              <a:r>
                <a:rPr lang="zh-CN" altLang="en-US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核心流程</a:t>
              </a:r>
              <a:endParaRPr lang="zh-CN" altLang="en-US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pic>
        <p:nvPicPr>
          <p:cNvPr id="9" name="图片 8" descr="scrum_meeting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3830" y="1009015"/>
            <a:ext cx="10058400" cy="5874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7937" y="462915"/>
            <a:ext cx="1585913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248"/>
              <a:gd name="T40" fmla="*/ 0 h 10000"/>
              <a:gd name="T41" fmla="*/ 9248 w 9248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-79375" y="425450"/>
            <a:ext cx="6121400" cy="583565"/>
            <a:chOff x="-1588" y="676275"/>
            <a:chExt cx="2733676" cy="583565"/>
          </a:xfrm>
        </p:grpSpPr>
        <p:sp>
          <p:nvSpPr>
            <p:cNvPr id="6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61"/>
            <p:cNvSpPr>
              <a:spLocks noChangeArrowheads="1"/>
            </p:cNvSpPr>
            <p:nvPr/>
          </p:nvSpPr>
          <p:spPr bwMode="auto">
            <a:xfrm>
              <a:off x="436563" y="676275"/>
              <a:ext cx="2295525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SCRUM</a:t>
              </a:r>
              <a:r>
                <a:rPr lang="zh-CN" altLang="en-US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核心流程</a:t>
              </a:r>
              <a:endParaRPr lang="zh-CN" altLang="en-US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pic>
        <p:nvPicPr>
          <p:cNvPr id="8" name="图片 7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340485"/>
            <a:ext cx="10058400" cy="4910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7937" y="462915"/>
            <a:ext cx="1585913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248"/>
              <a:gd name="T40" fmla="*/ 0 h 10000"/>
              <a:gd name="T41" fmla="*/ 9248 w 9248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-79375" y="425450"/>
            <a:ext cx="6121400" cy="583565"/>
            <a:chOff x="-1588" y="676275"/>
            <a:chExt cx="2733676" cy="583565"/>
          </a:xfrm>
        </p:grpSpPr>
        <p:sp>
          <p:nvSpPr>
            <p:cNvPr id="6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61"/>
            <p:cNvSpPr>
              <a:spLocks noChangeArrowheads="1"/>
            </p:cNvSpPr>
            <p:nvPr/>
          </p:nvSpPr>
          <p:spPr bwMode="auto">
            <a:xfrm>
              <a:off x="436563" y="676275"/>
              <a:ext cx="2295525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SCRUM</a:t>
              </a:r>
              <a:r>
                <a:rPr lang="zh-CN" altLang="en-US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核心流程</a:t>
              </a:r>
              <a:endParaRPr lang="zh-CN" altLang="en-US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pic>
        <p:nvPicPr>
          <p:cNvPr id="3" name="图片 2" descr="20170609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2405" y="1189990"/>
            <a:ext cx="10057765" cy="5597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7937" y="462915"/>
            <a:ext cx="1585913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248"/>
              <a:gd name="T40" fmla="*/ 0 h 10000"/>
              <a:gd name="T41" fmla="*/ 9248 w 9248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-79375" y="425450"/>
            <a:ext cx="6121400" cy="583565"/>
            <a:chOff x="-1588" y="676275"/>
            <a:chExt cx="2733676" cy="583565"/>
          </a:xfrm>
        </p:grpSpPr>
        <p:sp>
          <p:nvSpPr>
            <p:cNvPr id="6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61"/>
            <p:cNvSpPr>
              <a:spLocks noChangeArrowheads="1"/>
            </p:cNvSpPr>
            <p:nvPr/>
          </p:nvSpPr>
          <p:spPr bwMode="auto">
            <a:xfrm>
              <a:off x="436563" y="676275"/>
              <a:ext cx="2295525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SCRUM</a:t>
              </a:r>
              <a:r>
                <a:rPr lang="zh-CN" altLang="en-US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核心流程</a:t>
              </a:r>
              <a:endParaRPr lang="zh-CN" altLang="en-US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pic>
        <p:nvPicPr>
          <p:cNvPr id="2" name="图片 1" descr="47J3EY3KRBY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3725" y="1504950"/>
            <a:ext cx="9536430" cy="5381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7937" y="462915"/>
            <a:ext cx="1585913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248"/>
              <a:gd name="T40" fmla="*/ 0 h 10000"/>
              <a:gd name="T41" fmla="*/ 9248 w 9248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-79375" y="425450"/>
            <a:ext cx="6121400" cy="583565"/>
            <a:chOff x="-1588" y="676275"/>
            <a:chExt cx="2733676" cy="583565"/>
          </a:xfrm>
        </p:grpSpPr>
        <p:sp>
          <p:nvSpPr>
            <p:cNvPr id="6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61"/>
            <p:cNvSpPr>
              <a:spLocks noChangeArrowheads="1"/>
            </p:cNvSpPr>
            <p:nvPr/>
          </p:nvSpPr>
          <p:spPr bwMode="auto">
            <a:xfrm>
              <a:off x="436563" y="676275"/>
              <a:ext cx="2295525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SCRUM-</a:t>
              </a:r>
              <a:r>
                <a:rPr lang="zh-CN" altLang="zh-CN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冲刺</a:t>
              </a:r>
              <a:endParaRPr lang="zh-CN" altLang="zh-CN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246630" y="1321435"/>
            <a:ext cx="1525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冲刺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076190" y="1321435"/>
            <a:ext cx="1525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冲刺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924800" y="1321435"/>
            <a:ext cx="1525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冲刺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0288905" y="1321435"/>
            <a:ext cx="1525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冲刺</a:t>
            </a:r>
            <a:r>
              <a:rPr lang="en-US" altLang="zh-CN"/>
              <a:t>n</a:t>
            </a:r>
            <a:endParaRPr lang="en-US" altLang="zh-CN"/>
          </a:p>
        </p:txBody>
      </p:sp>
      <p:grpSp>
        <p:nvGrpSpPr>
          <p:cNvPr id="20" name="组合 19"/>
          <p:cNvGrpSpPr/>
          <p:nvPr/>
        </p:nvGrpSpPr>
        <p:grpSpPr>
          <a:xfrm>
            <a:off x="1898650" y="1789430"/>
            <a:ext cx="1785620" cy="2606040"/>
            <a:chOff x="2990" y="2818"/>
            <a:chExt cx="2812" cy="4104"/>
          </a:xfrm>
        </p:grpSpPr>
        <p:sp>
          <p:nvSpPr>
            <p:cNvPr id="15" name="圆角矩形 14"/>
            <p:cNvSpPr/>
            <p:nvPr/>
          </p:nvSpPr>
          <p:spPr>
            <a:xfrm>
              <a:off x="2990" y="2818"/>
              <a:ext cx="2812" cy="4104"/>
            </a:xfrm>
            <a:prstGeom prst="roundRect">
              <a:avLst/>
            </a:prstGeom>
            <a:noFill/>
            <a:ln w="28575" cmpd="dbl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3287" y="3073"/>
              <a:ext cx="1884" cy="74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冲刺规划</a:t>
              </a:r>
              <a:endParaRPr lang="zh-CN" altLang="zh-CN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287" y="4033"/>
              <a:ext cx="1884" cy="74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冲刺执行</a:t>
              </a:r>
              <a:endParaRPr lang="zh-CN" altLang="zh-CN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287" y="5028"/>
              <a:ext cx="1884" cy="74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冲刺评审</a:t>
              </a:r>
              <a:endParaRPr lang="zh-CN" altLang="zh-CN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287" y="5935"/>
              <a:ext cx="1884" cy="74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冲刺回归</a:t>
              </a:r>
              <a:endParaRPr lang="zh-CN" altLang="zh-CN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612640" y="1849120"/>
            <a:ext cx="1785620" cy="2606040"/>
            <a:chOff x="2990" y="2818"/>
            <a:chExt cx="2812" cy="4104"/>
          </a:xfrm>
        </p:grpSpPr>
        <p:sp>
          <p:nvSpPr>
            <p:cNvPr id="22" name="圆角矩形 21"/>
            <p:cNvSpPr/>
            <p:nvPr/>
          </p:nvSpPr>
          <p:spPr>
            <a:xfrm>
              <a:off x="2990" y="2818"/>
              <a:ext cx="2812" cy="4104"/>
            </a:xfrm>
            <a:prstGeom prst="roundRect">
              <a:avLst/>
            </a:prstGeom>
            <a:noFill/>
            <a:ln w="28575" cmpd="dbl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3287" y="3073"/>
              <a:ext cx="1884" cy="74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冲刺规划</a:t>
              </a:r>
              <a:endParaRPr lang="zh-CN" altLang="zh-CN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3287" y="4033"/>
              <a:ext cx="1884" cy="74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冲刺执行</a:t>
              </a:r>
              <a:endParaRPr lang="zh-CN" altLang="zh-CN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3287" y="5028"/>
              <a:ext cx="1884" cy="74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冲刺评审</a:t>
              </a:r>
              <a:endParaRPr lang="zh-CN" altLang="zh-CN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287" y="5935"/>
              <a:ext cx="1884" cy="74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冲刺回归</a:t>
              </a:r>
              <a:endParaRPr lang="zh-CN" altLang="zh-CN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384415" y="1849120"/>
            <a:ext cx="1785620" cy="2606040"/>
            <a:chOff x="2990" y="2818"/>
            <a:chExt cx="2812" cy="4104"/>
          </a:xfrm>
        </p:grpSpPr>
        <p:sp>
          <p:nvSpPr>
            <p:cNvPr id="28" name="圆角矩形 27"/>
            <p:cNvSpPr/>
            <p:nvPr/>
          </p:nvSpPr>
          <p:spPr>
            <a:xfrm>
              <a:off x="2990" y="2818"/>
              <a:ext cx="2812" cy="4104"/>
            </a:xfrm>
            <a:prstGeom prst="roundRect">
              <a:avLst/>
            </a:prstGeom>
            <a:noFill/>
            <a:ln w="28575" cmpd="dbl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3287" y="3073"/>
              <a:ext cx="1884" cy="74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冲刺规划</a:t>
              </a:r>
              <a:endParaRPr lang="zh-CN" altLang="zh-CN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3287" y="4033"/>
              <a:ext cx="1884" cy="74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冲刺执行</a:t>
              </a:r>
              <a:endParaRPr lang="zh-CN" altLang="zh-CN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3287" y="5028"/>
              <a:ext cx="1884" cy="74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冲刺评审</a:t>
              </a:r>
              <a:endParaRPr lang="zh-CN" altLang="zh-CN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287" y="5935"/>
              <a:ext cx="1884" cy="74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冲刺回归</a:t>
              </a:r>
              <a:endParaRPr lang="zh-CN" altLang="zh-CN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0028555" y="1789430"/>
            <a:ext cx="1785620" cy="2606040"/>
            <a:chOff x="2990" y="2818"/>
            <a:chExt cx="2812" cy="4104"/>
          </a:xfrm>
        </p:grpSpPr>
        <p:sp>
          <p:nvSpPr>
            <p:cNvPr id="34" name="圆角矩形 33"/>
            <p:cNvSpPr/>
            <p:nvPr/>
          </p:nvSpPr>
          <p:spPr>
            <a:xfrm>
              <a:off x="2990" y="2818"/>
              <a:ext cx="2812" cy="4104"/>
            </a:xfrm>
            <a:prstGeom prst="roundRect">
              <a:avLst/>
            </a:prstGeom>
            <a:noFill/>
            <a:ln w="28575" cmpd="dbl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287" y="3073"/>
              <a:ext cx="1884" cy="74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冲刺规划</a:t>
              </a:r>
              <a:endParaRPr lang="zh-CN" altLang="zh-CN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3287" y="4033"/>
              <a:ext cx="1884" cy="74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冲刺执行</a:t>
              </a:r>
              <a:endParaRPr lang="zh-CN" altLang="zh-CN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3287" y="5028"/>
              <a:ext cx="1884" cy="74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冲刺评审</a:t>
              </a:r>
              <a:endParaRPr lang="zh-CN" altLang="zh-CN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287" y="5935"/>
              <a:ext cx="1884" cy="74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冲刺回归</a:t>
              </a:r>
              <a:endParaRPr lang="zh-CN" altLang="zh-CN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593850" y="4663440"/>
            <a:ext cx="103968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冲刺定义：</a:t>
            </a:r>
            <a:endParaRPr lang="zh-CN" altLang="en-US"/>
          </a:p>
          <a:p>
            <a:r>
              <a:rPr lang="zh-CN" altLang="en-US"/>
              <a:t>      为完成一定需求清单，进行的开发行为，输入：待开发的功能清单 输出：潜在可发布的产品；冲击其实就是对传统瀑布开发模式按照功能进行切割。</a:t>
            </a:r>
            <a:endParaRPr lang="zh-CN" altLang="en-US"/>
          </a:p>
          <a:p>
            <a:r>
              <a:rPr lang="zh-CN" altLang="en-US"/>
              <a:t>冲刺特点：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1</a:t>
            </a:r>
            <a:r>
              <a:rPr lang="zh-CN" altLang="en-US"/>
              <a:t>、每次冲刺的时间要固定一致，形成一个开发节奏。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2.</a:t>
            </a:r>
            <a:r>
              <a:rPr lang="zh-CN" altLang="en-US"/>
              <a:t>冲刺的内容完成要获得成员承诺</a:t>
            </a:r>
            <a:endParaRPr lang="zh-CN" altLang="en-US"/>
          </a:p>
          <a:p>
            <a:r>
              <a:rPr lang="en-US" altLang="zh-CN"/>
              <a:t>    3.</a:t>
            </a:r>
            <a:r>
              <a:rPr lang="zh-CN" altLang="en-US"/>
              <a:t>冲刺一定，内容原则上不能改变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7937" y="462915"/>
            <a:ext cx="1585913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248"/>
              <a:gd name="T40" fmla="*/ 0 h 10000"/>
              <a:gd name="T41" fmla="*/ 9248 w 9248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-79375" y="425450"/>
            <a:ext cx="6121400" cy="583565"/>
            <a:chOff x="-1588" y="676275"/>
            <a:chExt cx="2733676" cy="583565"/>
          </a:xfrm>
        </p:grpSpPr>
        <p:sp>
          <p:nvSpPr>
            <p:cNvPr id="6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61"/>
            <p:cNvSpPr>
              <a:spLocks noChangeArrowheads="1"/>
            </p:cNvSpPr>
            <p:nvPr/>
          </p:nvSpPr>
          <p:spPr bwMode="auto">
            <a:xfrm>
              <a:off x="436563" y="676275"/>
              <a:ext cx="2295525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SCRUM-</a:t>
              </a:r>
              <a:r>
                <a:rPr lang="zh-CN" altLang="en-US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短时间</a:t>
              </a:r>
              <a:r>
                <a:rPr lang="zh-CN" altLang="zh-CN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冲刺的价值</a:t>
              </a:r>
              <a:endParaRPr lang="zh-CN" altLang="zh-CN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738630" y="1461770"/>
            <a:ext cx="4610100" cy="868680"/>
            <a:chOff x="11056" y="2715"/>
            <a:chExt cx="7260" cy="1368"/>
          </a:xfrm>
        </p:grpSpPr>
        <p:grpSp>
          <p:nvGrpSpPr>
            <p:cNvPr id="41" name="组合 40"/>
            <p:cNvGrpSpPr/>
            <p:nvPr/>
          </p:nvGrpSpPr>
          <p:grpSpPr>
            <a:xfrm rot="0">
              <a:off x="11056" y="2715"/>
              <a:ext cx="3643" cy="531"/>
              <a:chOff x="2495" y="2740"/>
              <a:chExt cx="3643" cy="531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 b="1" dirty="0"/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本框 43"/>
              <p:cNvSpPr txBox="1"/>
              <p:nvPr/>
            </p:nvSpPr>
            <p:spPr>
              <a:xfrm>
                <a:off x="3021" y="2740"/>
                <a:ext cx="311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zh-CN" sz="1600"/>
                  <a:t>容易规划</a:t>
                </a:r>
                <a:endParaRPr lang="zh-CN" altLang="zh-CN" sz="1600"/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11066" y="3261"/>
              <a:ext cx="725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长时间的规划，中间变数太多，基本很难落实到细节；短时间冲刺计划就会准确得多</a:t>
              </a:r>
              <a:endParaRPr lang="zh-CN" altLang="en-US" sz="14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193915" y="1356995"/>
            <a:ext cx="4610100" cy="1083945"/>
            <a:chOff x="11056" y="2715"/>
            <a:chExt cx="7260" cy="1707"/>
          </a:xfrm>
        </p:grpSpPr>
        <p:grpSp>
          <p:nvGrpSpPr>
            <p:cNvPr id="8" name="组合 7"/>
            <p:cNvGrpSpPr/>
            <p:nvPr/>
          </p:nvGrpSpPr>
          <p:grpSpPr>
            <a:xfrm rot="0">
              <a:off x="11056" y="2715"/>
              <a:ext cx="3643" cy="531"/>
              <a:chOff x="2495" y="2740"/>
              <a:chExt cx="3643" cy="531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 b="1" dirty="0"/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3021" y="2740"/>
                <a:ext cx="311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zh-CN" sz="1600"/>
                  <a:t>反馈快</a:t>
                </a:r>
                <a:endParaRPr lang="zh-CN" altLang="zh-CN" sz="1600"/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11066" y="3261"/>
              <a:ext cx="7250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每个冲刺都是一个软件生命周期，容易发现问题，及时纠正问题；有可发布的潜在产品，利于和产品经理、客户沟通</a:t>
              </a:r>
              <a:endParaRPr lang="zh-CN" altLang="en-US" sz="140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715770" y="2805430"/>
            <a:ext cx="4610100" cy="868680"/>
            <a:chOff x="11056" y="2715"/>
            <a:chExt cx="7260" cy="1368"/>
          </a:xfrm>
        </p:grpSpPr>
        <p:grpSp>
          <p:nvGrpSpPr>
            <p:cNvPr id="49" name="组合 48"/>
            <p:cNvGrpSpPr/>
            <p:nvPr/>
          </p:nvGrpSpPr>
          <p:grpSpPr>
            <a:xfrm rot="0">
              <a:off x="11056" y="2715"/>
              <a:ext cx="3643" cy="531"/>
              <a:chOff x="2495" y="2740"/>
              <a:chExt cx="3643" cy="531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 b="1" dirty="0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/>
              <p:cNvSpPr txBox="1"/>
              <p:nvPr/>
            </p:nvSpPr>
            <p:spPr>
              <a:xfrm>
                <a:off x="3021" y="2740"/>
                <a:ext cx="311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zh-CN" sz="1600"/>
                  <a:t>错误有限</a:t>
                </a:r>
                <a:endParaRPr lang="zh-CN" altLang="zh-CN" sz="1600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11066" y="3261"/>
              <a:ext cx="725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一个月的冲刺，即使全错，严重程度也比软件全部错出来出现风险低得多</a:t>
              </a:r>
              <a:endParaRPr lang="zh-CN" altLang="en-US" sz="140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200265" y="2789555"/>
            <a:ext cx="4610100" cy="1083945"/>
            <a:chOff x="11056" y="2715"/>
            <a:chExt cx="7260" cy="1707"/>
          </a:xfrm>
        </p:grpSpPr>
        <p:grpSp>
          <p:nvGrpSpPr>
            <p:cNvPr id="55" name="组合 54"/>
            <p:cNvGrpSpPr/>
            <p:nvPr/>
          </p:nvGrpSpPr>
          <p:grpSpPr>
            <a:xfrm rot="0">
              <a:off x="11056" y="2715"/>
              <a:ext cx="3643" cy="531"/>
              <a:chOff x="2495" y="2740"/>
              <a:chExt cx="3643" cy="531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 b="1" dirty="0"/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3021" y="2740"/>
                <a:ext cx="311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zh-CN" sz="1600"/>
                  <a:t>有助于满血复活</a:t>
                </a:r>
                <a:endParaRPr lang="zh-CN" altLang="zh-CN" sz="1600"/>
              </a:p>
            </p:txBody>
          </p:sp>
        </p:grpSp>
        <p:sp>
          <p:nvSpPr>
            <p:cNvPr id="59" name="文本框 58"/>
            <p:cNvSpPr txBox="1"/>
            <p:nvPr/>
          </p:nvSpPr>
          <p:spPr>
            <a:xfrm>
              <a:off x="11066" y="3261"/>
              <a:ext cx="7250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传统开发模式漫长的周期，会让人产生疲倦，短期冲刺每次都会产生可以工作的资产，让参与者保持参与热情，并有成绩感</a:t>
              </a:r>
              <a:endParaRPr lang="zh-CN" altLang="en-US" sz="140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744980" y="4090670"/>
            <a:ext cx="4610100" cy="1083945"/>
            <a:chOff x="11056" y="2715"/>
            <a:chExt cx="7260" cy="1707"/>
          </a:xfrm>
        </p:grpSpPr>
        <p:grpSp>
          <p:nvGrpSpPr>
            <p:cNvPr id="61" name="组合 60"/>
            <p:cNvGrpSpPr/>
            <p:nvPr/>
          </p:nvGrpSpPr>
          <p:grpSpPr>
            <a:xfrm rot="0">
              <a:off x="11056" y="2715"/>
              <a:ext cx="3643" cy="531"/>
              <a:chOff x="2495" y="2740"/>
              <a:chExt cx="3643" cy="531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 b="1" dirty="0"/>
              </a:p>
            </p:txBody>
          </p:sp>
          <p:cxnSp>
            <p:nvCxnSpPr>
              <p:cNvPr id="63" name="直接连接符 62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本框 63"/>
              <p:cNvSpPr txBox="1"/>
              <p:nvPr/>
            </p:nvSpPr>
            <p:spPr>
              <a:xfrm>
                <a:off x="3021" y="2740"/>
                <a:ext cx="311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zh-CN" sz="1600"/>
                  <a:t>检查点多</a:t>
                </a:r>
                <a:endParaRPr lang="zh-CN" altLang="zh-CN" sz="1600"/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11066" y="3261"/>
              <a:ext cx="7250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每次冲刺都是一个软件生命周期，通过冲刺评审、冲刺回顾，每个冲刺都是一个检查点，利于过程控制和风险把控</a:t>
              </a:r>
              <a:endParaRPr lang="zh-CN" altLang="en-US" sz="1400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171055" y="4090670"/>
            <a:ext cx="4610100" cy="1083945"/>
            <a:chOff x="11056" y="2715"/>
            <a:chExt cx="7260" cy="1707"/>
          </a:xfrm>
        </p:grpSpPr>
        <p:grpSp>
          <p:nvGrpSpPr>
            <p:cNvPr id="67" name="组合 66"/>
            <p:cNvGrpSpPr/>
            <p:nvPr/>
          </p:nvGrpSpPr>
          <p:grpSpPr>
            <a:xfrm rot="0">
              <a:off x="11056" y="2715"/>
              <a:ext cx="3643" cy="531"/>
              <a:chOff x="2495" y="2740"/>
              <a:chExt cx="3643" cy="531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 b="1" dirty="0"/>
              </a:p>
            </p:txBody>
          </p:sp>
          <p:cxnSp>
            <p:nvCxnSpPr>
              <p:cNvPr id="69" name="直接连接符 68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3021" y="2740"/>
                <a:ext cx="311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zh-CN" sz="1600"/>
                  <a:t>员工成长</a:t>
                </a:r>
                <a:endParaRPr lang="zh-CN" altLang="zh-CN" sz="1600"/>
              </a:p>
            </p:txBody>
          </p:sp>
        </p:grpSp>
        <p:sp>
          <p:nvSpPr>
            <p:cNvPr id="71" name="文本框 70"/>
            <p:cNvSpPr txBox="1"/>
            <p:nvPr/>
          </p:nvSpPr>
          <p:spPr>
            <a:xfrm>
              <a:off x="11066" y="3261"/>
              <a:ext cx="7250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每次冲刺包含计划、分析、设计、开发、测试、</a:t>
              </a:r>
              <a:r>
                <a:rPr lang="en-US" altLang="zh-CN" sz="1400"/>
                <a:t>codeView</a:t>
              </a:r>
              <a:r>
                <a:rPr lang="zh-CN" altLang="zh-CN" sz="1400"/>
                <a:t>、</a:t>
              </a:r>
              <a:r>
                <a:rPr lang="zh-CN" altLang="en-US" sz="1400"/>
                <a:t>评审、回顾，</a:t>
              </a:r>
              <a:r>
                <a:rPr lang="zh-CN" altLang="en-US" sz="1400">
                  <a:sym typeface="+mn-ea"/>
                </a:rPr>
                <a:t>是一个完整软件生命周期，冲刺功能有限，则显得简单些，更有利于员工学习、成长。</a:t>
              </a:r>
              <a:endParaRPr lang="zh-CN" altLang="en-US" sz="1400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920240" y="5375910"/>
            <a:ext cx="4610100" cy="1083945"/>
            <a:chOff x="11056" y="2715"/>
            <a:chExt cx="7260" cy="1707"/>
          </a:xfrm>
        </p:grpSpPr>
        <p:grpSp>
          <p:nvGrpSpPr>
            <p:cNvPr id="73" name="组合 72"/>
            <p:cNvGrpSpPr/>
            <p:nvPr/>
          </p:nvGrpSpPr>
          <p:grpSpPr>
            <a:xfrm rot="0">
              <a:off x="11056" y="2715"/>
              <a:ext cx="3643" cy="531"/>
              <a:chOff x="2495" y="2740"/>
              <a:chExt cx="3643" cy="531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 b="1" dirty="0"/>
              </a:p>
            </p:txBody>
          </p:sp>
          <p:cxnSp>
            <p:nvCxnSpPr>
              <p:cNvPr id="75" name="直接连接符 74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文本框 75"/>
              <p:cNvSpPr txBox="1"/>
              <p:nvPr/>
            </p:nvSpPr>
            <p:spPr>
              <a:xfrm>
                <a:off x="3021" y="2740"/>
                <a:ext cx="311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zh-CN" sz="1600"/>
                  <a:t>有效降低阻塞成本</a:t>
                </a:r>
                <a:endParaRPr lang="zh-CN" altLang="zh-CN" sz="1600"/>
              </a:p>
            </p:txBody>
          </p:sp>
        </p:grpSp>
        <p:sp>
          <p:nvSpPr>
            <p:cNvPr id="77" name="文本框 76"/>
            <p:cNvSpPr txBox="1"/>
            <p:nvPr/>
          </p:nvSpPr>
          <p:spPr>
            <a:xfrm>
              <a:off x="11066" y="3261"/>
              <a:ext cx="7250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每次冲刺的开发功能不多，每个人的工作周期完成很快，会有效降低阻塞成本</a:t>
              </a:r>
              <a:endParaRPr lang="zh-CN" altLang="en-US" sz="1400"/>
            </a:p>
            <a:p>
              <a:endParaRPr lang="zh-CN" alt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7937" y="462915"/>
            <a:ext cx="1585913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248"/>
              <a:gd name="T40" fmla="*/ 0 h 10000"/>
              <a:gd name="T41" fmla="*/ 9248 w 9248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-79375" y="425450"/>
            <a:ext cx="3129915" cy="583565"/>
            <a:chOff x="-1588" y="676275"/>
            <a:chExt cx="2733676" cy="583565"/>
          </a:xfrm>
        </p:grpSpPr>
        <p:sp>
          <p:nvSpPr>
            <p:cNvPr id="6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61"/>
            <p:cNvSpPr>
              <a:spLocks noChangeArrowheads="1"/>
            </p:cNvSpPr>
            <p:nvPr/>
          </p:nvSpPr>
          <p:spPr bwMode="auto">
            <a:xfrm>
              <a:off x="436563" y="676275"/>
              <a:ext cx="2295525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SCRUM-</a:t>
              </a:r>
              <a:r>
                <a:rPr lang="zh-CN" altLang="zh-CN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角色</a:t>
              </a:r>
              <a:endParaRPr lang="zh-CN" altLang="zh-CN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0740" y="1308100"/>
            <a:ext cx="7216775" cy="5338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7937" y="462915"/>
            <a:ext cx="1585913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248"/>
              <a:gd name="T40" fmla="*/ 0 h 10000"/>
              <a:gd name="T41" fmla="*/ 9248 w 9248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-79375" y="425450"/>
            <a:ext cx="3129915" cy="583565"/>
            <a:chOff x="-1588" y="676275"/>
            <a:chExt cx="2733676" cy="583565"/>
          </a:xfrm>
        </p:grpSpPr>
        <p:sp>
          <p:nvSpPr>
            <p:cNvPr id="6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61"/>
            <p:cNvSpPr>
              <a:spLocks noChangeArrowheads="1"/>
            </p:cNvSpPr>
            <p:nvPr/>
          </p:nvSpPr>
          <p:spPr bwMode="auto">
            <a:xfrm>
              <a:off x="436563" y="676275"/>
              <a:ext cx="2295525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SCRUM-</a:t>
              </a:r>
              <a:r>
                <a:rPr lang="zh-CN" altLang="zh-CN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角色</a:t>
              </a:r>
              <a:endParaRPr lang="zh-CN" altLang="zh-CN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4312920" y="657860"/>
            <a:ext cx="3533140" cy="569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 </a:t>
            </a:r>
            <a:r>
              <a:rPr lang="en-US" altLang="zh-CN" b="1"/>
              <a:t>product ower</a:t>
            </a:r>
            <a:r>
              <a:rPr lang="zh-CN" altLang="en-US" b="1">
                <a:sym typeface="+mn-ea"/>
              </a:rPr>
              <a:t>产品经理</a:t>
            </a:r>
            <a:r>
              <a:rPr lang="zh-CN" altLang="en-US" b="1"/>
              <a:t> </a:t>
            </a:r>
            <a:endParaRPr lang="zh-CN" altLang="en-US" b="1"/>
          </a:p>
        </p:txBody>
      </p:sp>
      <p:sp>
        <p:nvSpPr>
          <p:cNvPr id="24" name="对角圆角矩形 23"/>
          <p:cNvSpPr/>
          <p:nvPr/>
        </p:nvSpPr>
        <p:spPr>
          <a:xfrm>
            <a:off x="1501775" y="1837055"/>
            <a:ext cx="4465955" cy="4348480"/>
          </a:xfrm>
          <a:prstGeom prst="round2DiagRect">
            <a:avLst>
              <a:gd name="adj1" fmla="val 12682"/>
              <a:gd name="adj2" fmla="val 0"/>
            </a:avLst>
          </a:prstGeo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2700000" scaled="1"/>
            <a:tileRect/>
          </a:gra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汉仪大宋简" pitchFamily="49" charset="-122"/>
              <a:ea typeface="汉仪大宋简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64155" y="2016760"/>
            <a:ext cx="1940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传统职责</a:t>
            </a:r>
            <a:endParaRPr lang="zh-CN" altLang="zh-CN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05000" y="2470150"/>
            <a:ext cx="365823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产品所有者客户的利益，确保交付的产品与期望的一致</a:t>
            </a:r>
            <a:r>
              <a:rPr lang="en-US" altLang="zh-CN" sz="16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16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（提供更好的投资回报</a:t>
            </a:r>
            <a:r>
              <a:rPr lang="en-US" altLang="zh-CN" sz="16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)</a:t>
            </a:r>
            <a:endParaRPr lang="en-US" altLang="zh-CN" sz="1600" b="1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决定开发哪些功能，整理需求故事，输出原型</a:t>
            </a:r>
            <a:endParaRPr lang="zh-CN" altLang="en-US" sz="1600" b="1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可开发团队沟通需求</a:t>
            </a:r>
            <a:endParaRPr lang="zh-CN" altLang="en-US" sz="1600" b="1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对产品进行评估，与客户沟通，获知产品反馈</a:t>
            </a:r>
            <a:endParaRPr lang="zh-CN" altLang="en-US" sz="1600" b="1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+mj-ea"/>
              <a:buAutoNum type="circleNumDbPlain"/>
            </a:pPr>
            <a:endParaRPr lang="zh-CN" altLang="en-US" sz="1600" b="1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对角圆角矩形 9"/>
          <p:cNvSpPr/>
          <p:nvPr/>
        </p:nvSpPr>
        <p:spPr>
          <a:xfrm>
            <a:off x="6320155" y="1837055"/>
            <a:ext cx="4465955" cy="4348480"/>
          </a:xfrm>
          <a:prstGeom prst="round2DiagRect">
            <a:avLst>
              <a:gd name="adj1" fmla="val 12682"/>
              <a:gd name="adj2" fmla="val 0"/>
            </a:avLst>
          </a:prstGeom>
          <a:gradFill flip="none" rotWithShape="1">
            <a:gsLst>
              <a:gs pos="0">
                <a:schemeClr val="accent3"/>
              </a:gs>
              <a:gs pos="100000">
                <a:srgbClr val="FF0000"/>
              </a:gs>
            </a:gsLst>
            <a:lin ang="2700000" scaled="1"/>
            <a:tileRect/>
          </a:gra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汉仪大宋简" pitchFamily="49" charset="-122"/>
              <a:ea typeface="汉仪大宋简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60920" y="2068195"/>
            <a:ext cx="1940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</a:t>
            </a:r>
            <a:r>
              <a:rPr lang="zh-CN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新增职责</a:t>
            </a:r>
            <a:endParaRPr lang="zh-CN" altLang="zh-CN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01765" y="2521585"/>
            <a:ext cx="365823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bg1"/>
                </a:solidFill>
                <a:effectLst/>
                <a:ea typeface="宋体" panose="02010600030101010101" pitchFamily="2" charset="-122"/>
                <a:sym typeface="+mn-ea"/>
              </a:rPr>
              <a:t>对产品需求清单按优先级进行排序，确定实现优先级</a:t>
            </a:r>
            <a:endParaRPr lang="zh-CN" altLang="en-US" sz="1600" b="1" dirty="0">
              <a:solidFill>
                <a:schemeClr val="bg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bg1"/>
                </a:solidFill>
                <a:effectLst/>
                <a:ea typeface="宋体" panose="02010600030101010101" pitchFamily="2" charset="-122"/>
                <a:sym typeface="+mn-ea"/>
              </a:rPr>
              <a:t>产于冲刺规划，确定冲刺要实现的功能清单</a:t>
            </a:r>
            <a:endParaRPr lang="zh-CN" altLang="en-US" sz="1600" b="1" dirty="0">
              <a:solidFill>
                <a:schemeClr val="bg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bg1"/>
                </a:solidFill>
                <a:effectLst/>
                <a:ea typeface="宋体" panose="02010600030101010101" pitchFamily="2" charset="-122"/>
                <a:sym typeface="+mn-ea"/>
              </a:rPr>
              <a:t>参与冲刺评审，给出评估意见</a:t>
            </a:r>
            <a:endParaRPr lang="zh-CN" altLang="en-US" sz="1600" b="1" dirty="0">
              <a:solidFill>
                <a:schemeClr val="bg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50000"/>
              </a:lnSpc>
              <a:buFont typeface="+mj-ea"/>
              <a:buNone/>
            </a:pPr>
            <a:endParaRPr lang="zh-CN" altLang="en-US" sz="1600" b="1" dirty="0">
              <a:solidFill>
                <a:schemeClr val="bg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+mj-ea"/>
              <a:buAutoNum type="circleNumDbPlain"/>
            </a:pPr>
            <a:endParaRPr lang="zh-CN" altLang="en-US" sz="1600" b="1" dirty="0">
              <a:solidFill>
                <a:schemeClr val="bg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62090" y="4845050"/>
            <a:ext cx="3967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注意：控制每个冲刺的功能完善冲动，在冲刺过程中，如有改善优化建议，应放入下个冲刺</a:t>
            </a:r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-1588" y="676275"/>
            <a:ext cx="3481070" cy="583565"/>
            <a:chOff x="-1588" y="676275"/>
            <a:chExt cx="3481070" cy="583565"/>
          </a:xfrm>
        </p:grpSpPr>
        <p:sp>
          <p:nvSpPr>
            <p:cNvPr id="3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Box 61"/>
            <p:cNvSpPr>
              <a:spLocks noChangeArrowheads="1"/>
            </p:cNvSpPr>
            <p:nvPr/>
          </p:nvSpPr>
          <p:spPr bwMode="auto">
            <a:xfrm>
              <a:off x="436562" y="676275"/>
              <a:ext cx="3042920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 wrap="squar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zh-CN"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常见开发模式</a:t>
              </a:r>
              <a:endParaRPr lang="zh-CN" altLang="zh-CN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2724785" y="1511935"/>
            <a:ext cx="3033395" cy="1387475"/>
            <a:chOff x="2284" y="2545"/>
            <a:chExt cx="4777" cy="2185"/>
          </a:xfrm>
        </p:grpSpPr>
        <p:sp>
          <p:nvSpPr>
            <p:cNvPr id="6" name="对角圆角矩形 5"/>
            <p:cNvSpPr/>
            <p:nvPr/>
          </p:nvSpPr>
          <p:spPr>
            <a:xfrm>
              <a:off x="2284" y="2653"/>
              <a:ext cx="4777" cy="2077"/>
            </a:xfrm>
            <a:prstGeom prst="round2DiagRect">
              <a:avLst>
                <a:gd name="adj1" fmla="val 12682"/>
                <a:gd name="adj2" fmla="val 0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2700000" scaled="1"/>
              <a:tileRect/>
            </a:gra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汉仪大宋简" pitchFamily="49" charset="-122"/>
                <a:ea typeface="汉仪大宋简" pitchFamily="49" charset="-122"/>
              </a:endParaRPr>
            </a:p>
          </p:txBody>
        </p:sp>
        <p:pic>
          <p:nvPicPr>
            <p:cNvPr id="54" name="Picture 3" descr="C:\TDDOWNLOAD\penci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3170">
              <a:off x="2304" y="2545"/>
              <a:ext cx="487" cy="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文本框 54"/>
            <p:cNvSpPr txBox="1"/>
            <p:nvPr/>
          </p:nvSpPr>
          <p:spPr>
            <a:xfrm>
              <a:off x="2453" y="2927"/>
              <a:ext cx="3954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ctr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b="1" dirty="0">
                  <a:solidFill>
                    <a:schemeClr val="bg1"/>
                  </a:solidFill>
                </a:rPr>
                <a:t>瀑布开发</a:t>
              </a:r>
              <a:endParaRPr lang="zh-CN" altLang="en-US" b="1" dirty="0">
                <a:solidFill>
                  <a:schemeClr val="bg1"/>
                </a:solidFill>
              </a:endParaRPr>
            </a:p>
            <a:p>
              <a:pPr indent="0" algn="ctr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b="1" dirty="0">
                  <a:solidFill>
                    <a:schemeClr val="bg1"/>
                  </a:solidFill>
                </a:rPr>
                <a:t>Waterfall-</a:t>
              </a:r>
              <a:r>
                <a:rPr lang="en-US" altLang="zh-CN" b="1" dirty="0">
                  <a:solidFill>
                    <a:schemeClr val="bg1"/>
                  </a:solidFill>
                </a:rPr>
                <a:t>D</a:t>
              </a:r>
              <a:r>
                <a:rPr lang="zh-CN" altLang="en-US" b="1" dirty="0">
                  <a:solidFill>
                    <a:schemeClr val="bg1"/>
                  </a:solidFill>
                  <a:sym typeface="+mn-ea"/>
                </a:rPr>
                <a:t>evelopmen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7346950" y="1536700"/>
            <a:ext cx="3562985" cy="1387475"/>
            <a:chOff x="2036" y="2545"/>
            <a:chExt cx="5611" cy="2185"/>
          </a:xfrm>
        </p:grpSpPr>
        <p:sp>
          <p:nvSpPr>
            <p:cNvPr id="81" name="对角圆角矩形 80"/>
            <p:cNvSpPr/>
            <p:nvPr/>
          </p:nvSpPr>
          <p:spPr>
            <a:xfrm>
              <a:off x="2284" y="2653"/>
              <a:ext cx="5156" cy="2077"/>
            </a:xfrm>
            <a:prstGeom prst="round2DiagRect">
              <a:avLst>
                <a:gd name="adj1" fmla="val 12682"/>
                <a:gd name="adj2" fmla="val 0"/>
              </a:avLst>
            </a:pr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汉仪大宋简" pitchFamily="49" charset="-122"/>
                <a:ea typeface="汉仪大宋简" pitchFamily="49" charset="-122"/>
              </a:endParaRPr>
            </a:p>
          </p:txBody>
        </p:sp>
        <p:pic>
          <p:nvPicPr>
            <p:cNvPr id="82" name="Picture 3" descr="C:\TDDOWNLOAD\penci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3170">
              <a:off x="2304" y="2545"/>
              <a:ext cx="487" cy="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" name="文本框 82"/>
            <p:cNvSpPr txBox="1"/>
            <p:nvPr/>
          </p:nvSpPr>
          <p:spPr>
            <a:xfrm>
              <a:off x="2036" y="2888"/>
              <a:ext cx="5611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ctr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b="1" dirty="0">
                  <a:solidFill>
                    <a:schemeClr val="bg1"/>
                  </a:solidFill>
                </a:rPr>
                <a:t>快速原型开发</a:t>
              </a:r>
              <a:endParaRPr lang="zh-CN" altLang="en-US" b="1" dirty="0">
                <a:solidFill>
                  <a:schemeClr val="bg1"/>
                </a:solidFill>
              </a:endParaRPr>
            </a:p>
            <a:p>
              <a:pPr indent="0" algn="ctr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b="1" dirty="0">
                  <a:solidFill>
                    <a:schemeClr val="bg1"/>
                  </a:solidFill>
                </a:rPr>
                <a:t>Rapid-Prototype-</a:t>
              </a:r>
              <a:r>
                <a:rPr lang="en-US" altLang="zh-CN" b="1" dirty="0">
                  <a:solidFill>
                    <a:schemeClr val="bg1"/>
                  </a:solidFill>
                  <a:sym typeface="+mn-ea"/>
                </a:rPr>
                <a:t>D</a:t>
              </a:r>
              <a:r>
                <a:rPr lang="zh-CN" altLang="en-US" b="1" dirty="0">
                  <a:solidFill>
                    <a:schemeClr val="bg1"/>
                  </a:solidFill>
                  <a:sym typeface="+mn-ea"/>
                </a:rPr>
                <a:t>evelopmen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2571115" y="3472815"/>
            <a:ext cx="3341370" cy="1474470"/>
            <a:chOff x="2042" y="2545"/>
            <a:chExt cx="5262" cy="2322"/>
          </a:xfrm>
        </p:grpSpPr>
        <p:sp>
          <p:nvSpPr>
            <p:cNvPr id="85" name="对角圆角矩形 84"/>
            <p:cNvSpPr/>
            <p:nvPr/>
          </p:nvSpPr>
          <p:spPr>
            <a:xfrm>
              <a:off x="2284" y="2653"/>
              <a:ext cx="4777" cy="2077"/>
            </a:xfrm>
            <a:prstGeom prst="round2DiagRect">
              <a:avLst>
                <a:gd name="adj1" fmla="val 12682"/>
                <a:gd name="adj2" fmla="val 0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chemeClr val="accent2"/>
                </a:gs>
              </a:gsLst>
              <a:lin ang="2700000" scaled="1"/>
              <a:tileRect/>
            </a:gra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汉仪大宋简" pitchFamily="49" charset="-122"/>
                <a:ea typeface="汉仪大宋简" pitchFamily="49" charset="-122"/>
              </a:endParaRPr>
            </a:p>
          </p:txBody>
        </p:sp>
        <p:pic>
          <p:nvPicPr>
            <p:cNvPr id="86" name="Picture 3" descr="C:\TDDOWNLOAD\penci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3170">
              <a:off x="2304" y="2545"/>
              <a:ext cx="487" cy="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文本框 86"/>
            <p:cNvSpPr txBox="1"/>
            <p:nvPr/>
          </p:nvSpPr>
          <p:spPr>
            <a:xfrm>
              <a:off x="2042" y="2760"/>
              <a:ext cx="5262" cy="2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ctr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b="1" dirty="0">
                  <a:solidFill>
                    <a:schemeClr val="bg1"/>
                  </a:solidFill>
                </a:rPr>
                <a:t>迭代增量开发</a:t>
              </a:r>
              <a:endParaRPr lang="zh-CN" altLang="en-US" b="1" dirty="0">
                <a:solidFill>
                  <a:schemeClr val="bg1"/>
                </a:solidFill>
              </a:endParaRPr>
            </a:p>
            <a:p>
              <a:pPr indent="0" algn="ctr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b="1" dirty="0">
                  <a:solidFill>
                    <a:schemeClr val="bg1"/>
                  </a:solidFill>
                </a:rPr>
                <a:t>stagewise </a:t>
              </a:r>
              <a:r>
                <a:rPr lang="zh-CN" altLang="en-US" b="1" dirty="0">
                  <a:solidFill>
                    <a:schemeClr val="bg1"/>
                  </a:solidFill>
                  <a:sym typeface="+mn-ea"/>
                </a:rPr>
                <a:t> </a:t>
              </a:r>
              <a:r>
                <a:rPr lang="en-US" altLang="zh-CN" b="1" dirty="0">
                  <a:solidFill>
                    <a:schemeClr val="bg1"/>
                  </a:solidFill>
                  <a:sym typeface="+mn-ea"/>
                </a:rPr>
                <a:t>Development</a:t>
              </a:r>
              <a:endParaRPr lang="en-US" altLang="zh-CN" b="1" dirty="0">
                <a:solidFill>
                  <a:schemeClr val="bg1"/>
                </a:solidFill>
              </a:endParaRPr>
            </a:p>
            <a:p>
              <a:pPr indent="0" algn="ctr">
                <a:lnSpc>
                  <a:spcPct val="150000"/>
                </a:lnSpc>
                <a:buFont typeface="Wingdings" panose="05000000000000000000" pitchFamily="2" charset="2"/>
                <a:buNone/>
              </a:pP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7996555" y="3268345"/>
            <a:ext cx="3033395" cy="1580515"/>
            <a:chOff x="2284" y="2545"/>
            <a:chExt cx="4777" cy="2489"/>
          </a:xfrm>
        </p:grpSpPr>
        <p:sp>
          <p:nvSpPr>
            <p:cNvPr id="93" name="对角圆角矩形 92"/>
            <p:cNvSpPr/>
            <p:nvPr/>
          </p:nvSpPr>
          <p:spPr>
            <a:xfrm>
              <a:off x="2284" y="2653"/>
              <a:ext cx="4777" cy="2077"/>
            </a:xfrm>
            <a:prstGeom prst="round2DiagRect">
              <a:avLst>
                <a:gd name="adj1" fmla="val 12682"/>
                <a:gd name="adj2" fmla="val 0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chemeClr val="accent4"/>
                </a:gs>
              </a:gsLst>
              <a:lin ang="2700000" scaled="1"/>
              <a:tileRect/>
            </a:gra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汉仪大宋简" pitchFamily="49" charset="-122"/>
                <a:ea typeface="汉仪大宋简" pitchFamily="49" charset="-122"/>
              </a:endParaRPr>
            </a:p>
          </p:txBody>
        </p:sp>
        <p:pic>
          <p:nvPicPr>
            <p:cNvPr id="94" name="Picture 3" descr="C:\TDDOWNLOAD\penci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3170">
              <a:off x="2304" y="2545"/>
              <a:ext cx="487" cy="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文本框 94"/>
            <p:cNvSpPr txBox="1"/>
            <p:nvPr/>
          </p:nvSpPr>
          <p:spPr>
            <a:xfrm>
              <a:off x="2453" y="2927"/>
              <a:ext cx="3954" cy="2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ctr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b="1" dirty="0">
                  <a:solidFill>
                    <a:schemeClr val="bg1"/>
                  </a:solidFill>
                </a:rPr>
                <a:t>螺旋开发</a:t>
              </a:r>
              <a:endParaRPr lang="zh-CN" altLang="en-US" b="1" dirty="0">
                <a:solidFill>
                  <a:schemeClr val="bg1"/>
                </a:solidFill>
              </a:endParaRPr>
            </a:p>
            <a:p>
              <a:pPr indent="0" algn="ctr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b="1" dirty="0">
                  <a:solidFill>
                    <a:schemeClr val="bg1"/>
                  </a:solidFill>
                </a:rPr>
                <a:t>Spiral </a:t>
              </a:r>
              <a:r>
                <a:rPr lang="en-US" altLang="zh-CN" b="1" dirty="0">
                  <a:solidFill>
                    <a:schemeClr val="bg1"/>
                  </a:solidFill>
                </a:rPr>
                <a:t>Development</a:t>
              </a:r>
              <a:endParaRPr lang="en-US" altLang="zh-CN" b="1" dirty="0">
                <a:solidFill>
                  <a:schemeClr val="bg1"/>
                </a:solidFill>
              </a:endParaRPr>
            </a:p>
            <a:p>
              <a:pPr indent="0" algn="ctr">
                <a:lnSpc>
                  <a:spcPct val="150000"/>
                </a:lnSpc>
                <a:buFont typeface="Wingdings" panose="05000000000000000000" pitchFamily="2" charset="2"/>
                <a:buNone/>
              </a:pP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5298440" y="5185410"/>
            <a:ext cx="3033395" cy="1580515"/>
            <a:chOff x="2284" y="2545"/>
            <a:chExt cx="4777" cy="2489"/>
          </a:xfrm>
        </p:grpSpPr>
        <p:sp>
          <p:nvSpPr>
            <p:cNvPr id="97" name="对角圆角矩形 96"/>
            <p:cNvSpPr/>
            <p:nvPr/>
          </p:nvSpPr>
          <p:spPr>
            <a:xfrm>
              <a:off x="2284" y="2653"/>
              <a:ext cx="4777" cy="2077"/>
            </a:xfrm>
            <a:prstGeom prst="round2DiagRect">
              <a:avLst>
                <a:gd name="adj1" fmla="val 12682"/>
                <a:gd name="adj2" fmla="val 0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  <a:tileRect/>
            </a:gra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汉仪大宋简" pitchFamily="49" charset="-122"/>
                <a:ea typeface="汉仪大宋简" pitchFamily="49" charset="-122"/>
              </a:endParaRPr>
            </a:p>
          </p:txBody>
        </p:sp>
        <p:pic>
          <p:nvPicPr>
            <p:cNvPr id="98" name="Picture 3" descr="C:\TDDOWNLOAD\penci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3170">
              <a:off x="2304" y="2545"/>
              <a:ext cx="487" cy="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文本框 98"/>
            <p:cNvSpPr txBox="1"/>
            <p:nvPr/>
          </p:nvSpPr>
          <p:spPr>
            <a:xfrm>
              <a:off x="2453" y="2927"/>
              <a:ext cx="3954" cy="2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ctr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b="1" dirty="0">
                  <a:solidFill>
                    <a:schemeClr val="bg1"/>
                  </a:solidFill>
                </a:rPr>
                <a:t>敏捷软件开发 </a:t>
              </a:r>
              <a:endParaRPr lang="zh-CN" altLang="en-US" b="1" dirty="0">
                <a:solidFill>
                  <a:schemeClr val="bg1"/>
                </a:solidFill>
              </a:endParaRPr>
            </a:p>
            <a:p>
              <a:pPr indent="0" algn="ctr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b="1" dirty="0">
                  <a:solidFill>
                    <a:schemeClr val="bg1"/>
                  </a:solidFill>
                </a:rPr>
                <a:t>Agile development</a:t>
              </a:r>
              <a:endParaRPr lang="zh-CN" altLang="en-US" b="1" dirty="0">
                <a:solidFill>
                  <a:schemeClr val="bg1"/>
                </a:solidFill>
              </a:endParaRPr>
            </a:p>
            <a:p>
              <a:pPr indent="0" algn="ctr">
                <a:lnSpc>
                  <a:spcPct val="150000"/>
                </a:lnSpc>
                <a:buFont typeface="Wingdings" panose="05000000000000000000" pitchFamily="2" charset="2"/>
                <a:buNone/>
              </a:pP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7937" y="462915"/>
            <a:ext cx="1585913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248"/>
              <a:gd name="T40" fmla="*/ 0 h 10000"/>
              <a:gd name="T41" fmla="*/ 9248 w 9248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-79375" y="425450"/>
            <a:ext cx="3129915" cy="583565"/>
            <a:chOff x="-1588" y="676275"/>
            <a:chExt cx="2733676" cy="583565"/>
          </a:xfrm>
        </p:grpSpPr>
        <p:sp>
          <p:nvSpPr>
            <p:cNvPr id="6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61"/>
            <p:cNvSpPr>
              <a:spLocks noChangeArrowheads="1"/>
            </p:cNvSpPr>
            <p:nvPr/>
          </p:nvSpPr>
          <p:spPr bwMode="auto">
            <a:xfrm>
              <a:off x="436563" y="676275"/>
              <a:ext cx="2295525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SCRUM-</a:t>
              </a:r>
              <a:r>
                <a:rPr lang="zh-CN" altLang="zh-CN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角色</a:t>
              </a:r>
              <a:endParaRPr lang="zh-CN" altLang="zh-CN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4312920" y="657860"/>
            <a:ext cx="3533140" cy="5695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 </a:t>
            </a:r>
            <a:r>
              <a:rPr lang="en-US" altLang="zh-CN" b="1"/>
              <a:t>product Master </a:t>
            </a:r>
            <a:r>
              <a:rPr lang="zh-CN" altLang="zh-CN" b="1"/>
              <a:t>开发</a:t>
            </a:r>
            <a:r>
              <a:rPr lang="zh-CN" altLang="en-US" b="1">
                <a:sym typeface="+mn-ea"/>
              </a:rPr>
              <a:t>经理</a:t>
            </a:r>
            <a:r>
              <a:rPr lang="zh-CN" altLang="en-US" b="1"/>
              <a:t> </a:t>
            </a:r>
            <a:endParaRPr lang="zh-CN" altLang="en-US" b="1"/>
          </a:p>
        </p:txBody>
      </p:sp>
      <p:sp>
        <p:nvSpPr>
          <p:cNvPr id="24" name="对角圆角矩形 23"/>
          <p:cNvSpPr/>
          <p:nvPr/>
        </p:nvSpPr>
        <p:spPr>
          <a:xfrm>
            <a:off x="1501775" y="1837055"/>
            <a:ext cx="4465955" cy="4348480"/>
          </a:xfrm>
          <a:prstGeom prst="round2DiagRect">
            <a:avLst>
              <a:gd name="adj1" fmla="val 12682"/>
              <a:gd name="adj2" fmla="val 0"/>
            </a:avLst>
          </a:prstGeo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2700000" scaled="1"/>
            <a:tileRect/>
          </a:gra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汉仪大宋简" pitchFamily="49" charset="-122"/>
              <a:ea typeface="汉仪大宋简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64155" y="2016760"/>
            <a:ext cx="1940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传统职责</a:t>
            </a:r>
            <a:endParaRPr lang="zh-CN" altLang="zh-CN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05000" y="2470150"/>
            <a:ext cx="365823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项目进度管理</a:t>
            </a:r>
            <a:endParaRPr lang="zh-CN" altLang="en-US" sz="1600" b="1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项目风险管理</a:t>
            </a:r>
            <a:endParaRPr lang="zh-CN" altLang="en-US" sz="1600" b="1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任务分配</a:t>
            </a:r>
            <a:endParaRPr lang="zh-CN" altLang="en-US" sz="1600" b="1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人员沟通、协调</a:t>
            </a:r>
            <a:endParaRPr lang="zh-CN" altLang="en-US" sz="1600" b="1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代码</a:t>
            </a:r>
            <a:r>
              <a:rPr lang="en-US" altLang="zh-CN" sz="16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codeView</a:t>
            </a:r>
            <a:endParaRPr lang="en-US" altLang="zh-CN" sz="1600" b="1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6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员工绩效</a:t>
            </a:r>
            <a:endParaRPr lang="zh-CN" altLang="zh-CN" sz="1600" b="1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+mj-ea"/>
              <a:buAutoNum type="circleNumDbPlain"/>
            </a:pPr>
            <a:endParaRPr lang="zh-CN" altLang="en-US" sz="1600" b="1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对角圆角矩形 9"/>
          <p:cNvSpPr/>
          <p:nvPr/>
        </p:nvSpPr>
        <p:spPr>
          <a:xfrm>
            <a:off x="6320155" y="1837055"/>
            <a:ext cx="4465955" cy="4348480"/>
          </a:xfrm>
          <a:prstGeom prst="round2DiagRect">
            <a:avLst>
              <a:gd name="adj1" fmla="val 12682"/>
              <a:gd name="adj2" fmla="val 0"/>
            </a:avLst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50000"/>
                </a:schemeClr>
              </a:gs>
            </a:gsLst>
            <a:lin ang="2700000" scaled="1"/>
            <a:tileRect/>
          </a:gra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汉仪大宋简" pitchFamily="49" charset="-122"/>
              <a:ea typeface="汉仪大宋简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60920" y="2068195"/>
            <a:ext cx="1940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</a:t>
            </a:r>
            <a:r>
              <a:rPr lang="zh-CN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新增职责</a:t>
            </a:r>
            <a:endParaRPr lang="zh-CN" altLang="zh-CN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01765" y="2521585"/>
            <a:ext cx="365823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1" hangingPunct="1"/>
            <a:r>
              <a:rPr lang="en-US" altLang="zh-CN" sz="16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Scrum Master</a:t>
            </a:r>
            <a:r>
              <a:rPr lang="zh-CN" altLang="en-US" sz="16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不是一个管理者，而是一个教练和推动者 </a:t>
            </a:r>
            <a:r>
              <a:rPr lang="en-US" altLang="zh-CN" sz="16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- Scrum</a:t>
            </a:r>
            <a:r>
              <a:rPr lang="zh-CN" altLang="en-US" sz="16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团队是一种自发的组织，是自我管理的</a:t>
            </a:r>
            <a:r>
              <a:rPr lang="en-US" altLang="zh-CN" sz="16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.</a:t>
            </a:r>
            <a:endParaRPr lang="en-US" altLang="zh-CN" sz="16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eaLnBrk="1" hangingPunct="1"/>
            <a:r>
              <a:rPr lang="en-US" altLang="zh-CN" sz="16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Scrum Master</a:t>
            </a:r>
            <a:r>
              <a:rPr lang="zh-CN" altLang="en-US" sz="16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的角色通常由项目组的成员担当，组长或者项目经理。</a:t>
            </a:r>
            <a:r>
              <a:rPr lang="en-US" altLang="zh-CN" sz="16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Scrum Master </a:t>
            </a:r>
            <a:r>
              <a:rPr lang="zh-CN" altLang="en-US" sz="16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应当是项目中的成员</a:t>
            </a:r>
            <a:r>
              <a:rPr lang="en-US" altLang="zh-CN" sz="16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.</a:t>
            </a:r>
            <a:endParaRPr lang="en-US" altLang="zh-CN" sz="16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主要职责</a:t>
            </a:r>
            <a:r>
              <a:rPr lang="en-US" altLang="zh-CN" sz="16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:</a:t>
            </a:r>
            <a:endParaRPr lang="en-US" altLang="zh-CN" sz="16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eaLnBrk="1" hangingPunct="1"/>
            <a:r>
              <a:rPr lang="en-US" altLang="zh-CN" sz="16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          </a:t>
            </a:r>
            <a:r>
              <a:rPr lang="zh-CN" altLang="en-US" sz="16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组织和推动</a:t>
            </a:r>
            <a:r>
              <a:rPr lang="en-US" altLang="zh-CN" sz="16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Scrum</a:t>
            </a:r>
            <a:r>
              <a:rPr lang="zh-CN" altLang="zh-CN" sz="16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活动</a:t>
            </a:r>
            <a:endParaRPr lang="zh-CN" altLang="zh-CN" sz="16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1" eaLnBrk="1" hangingPunct="1"/>
            <a:r>
              <a:rPr lang="zh-CN" altLang="en-US" sz="16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评价过程的健康状况</a:t>
            </a:r>
            <a:endParaRPr lang="zh-CN" altLang="en-US" sz="16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1" eaLnBrk="1" hangingPunct="1"/>
            <a:r>
              <a:rPr lang="zh-CN" altLang="en-US" sz="16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加强过程</a:t>
            </a:r>
            <a:endParaRPr lang="zh-CN" altLang="en-US" sz="16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1" eaLnBrk="1" hangingPunct="1"/>
            <a:r>
              <a:rPr lang="zh-CN" altLang="en-US" sz="16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消除障碍</a:t>
            </a:r>
            <a:endParaRPr lang="zh-CN" altLang="en-US" sz="16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1" eaLnBrk="1" hangingPunct="1"/>
            <a:r>
              <a:rPr lang="zh-CN" altLang="en-US" sz="16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促进过程改进</a:t>
            </a:r>
            <a:endParaRPr lang="zh-CN" altLang="en-US" sz="16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1" eaLnBrk="1" hangingPunct="1"/>
            <a:r>
              <a:rPr lang="zh-CN" altLang="en-US" sz="16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支持团队开发</a:t>
            </a:r>
            <a:endParaRPr lang="zh-CN" altLang="en-US" sz="16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1" indent="0" eaLnBrk="1" hangingPunct="1">
              <a:buFont typeface="+mj-ea"/>
              <a:buNone/>
            </a:pPr>
            <a:endParaRPr lang="zh-CN" altLang="en-US" sz="1600" b="1" dirty="0">
              <a:solidFill>
                <a:schemeClr val="bg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50000"/>
              </a:lnSpc>
              <a:buFont typeface="+mj-ea"/>
              <a:buNone/>
            </a:pPr>
            <a:endParaRPr lang="zh-CN" altLang="en-US" sz="1600" b="1" dirty="0">
              <a:solidFill>
                <a:schemeClr val="bg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+mj-ea"/>
              <a:buAutoNum type="circleNumDbPlain"/>
            </a:pPr>
            <a:endParaRPr lang="zh-CN" altLang="en-US" sz="1600" b="1" dirty="0">
              <a:solidFill>
                <a:schemeClr val="bg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7937" y="462915"/>
            <a:ext cx="1585913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248"/>
              <a:gd name="T40" fmla="*/ 0 h 10000"/>
              <a:gd name="T41" fmla="*/ 9248 w 9248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-79375" y="425450"/>
            <a:ext cx="3129915" cy="583565"/>
            <a:chOff x="-1588" y="676275"/>
            <a:chExt cx="2733676" cy="583565"/>
          </a:xfrm>
        </p:grpSpPr>
        <p:sp>
          <p:nvSpPr>
            <p:cNvPr id="6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61"/>
            <p:cNvSpPr>
              <a:spLocks noChangeArrowheads="1"/>
            </p:cNvSpPr>
            <p:nvPr/>
          </p:nvSpPr>
          <p:spPr bwMode="auto">
            <a:xfrm>
              <a:off x="436563" y="676275"/>
              <a:ext cx="2295525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SCRUM-</a:t>
              </a:r>
              <a:r>
                <a:rPr lang="zh-CN" altLang="zh-CN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角色</a:t>
              </a:r>
              <a:endParaRPr lang="zh-CN" altLang="zh-CN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4312920" y="657860"/>
            <a:ext cx="3533140" cy="5695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 </a:t>
            </a:r>
            <a:r>
              <a:rPr lang="en-US" altLang="zh-CN" b="1"/>
              <a:t>Scrum Team  </a:t>
            </a:r>
            <a:r>
              <a:rPr lang="zh-CN" altLang="zh-CN" b="1"/>
              <a:t>团队</a:t>
            </a:r>
            <a:r>
              <a:rPr lang="zh-CN" altLang="en-US" b="1"/>
              <a:t> </a:t>
            </a:r>
            <a:endParaRPr lang="zh-CN" altLang="en-US" b="1"/>
          </a:p>
        </p:txBody>
      </p:sp>
      <p:sp>
        <p:nvSpPr>
          <p:cNvPr id="24" name="对角圆角矩形 23"/>
          <p:cNvSpPr/>
          <p:nvPr/>
        </p:nvSpPr>
        <p:spPr>
          <a:xfrm>
            <a:off x="1501775" y="1837055"/>
            <a:ext cx="9900920" cy="4348480"/>
          </a:xfrm>
          <a:prstGeom prst="round2DiagRect">
            <a:avLst>
              <a:gd name="adj1" fmla="val 12682"/>
              <a:gd name="adj2" fmla="val 0"/>
            </a:avLst>
          </a:prstGeo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2700000" scaled="1"/>
            <a:tileRect/>
          </a:gra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eaLnBrk="1" hangingPunct="1"/>
            <a:r>
              <a:rPr lang="en-US" altLang="zh-CN" dirty="0">
                <a:ea typeface="宋体" panose="02010600030101010101" pitchFamily="2" charset="-122"/>
                <a:sym typeface="+mn-ea"/>
              </a:rPr>
              <a:t>Scrum 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团队是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Scrum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的中心角色， 产品交付要依靠团队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  <a:sym typeface="+mn-ea"/>
              </a:rPr>
              <a:t>Scrum 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团队自我组织、自我管理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  <a:sym typeface="+mn-ea"/>
              </a:rPr>
              <a:t>Scrum 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团队是职能交叉的，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包含产品交付的所有角色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: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开发人员、测试人员、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build managers, 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文档编写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界面设计人员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  <a:sym typeface="+mn-ea"/>
              </a:rPr>
              <a:t>Scrum 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团队中的角色是不分等级的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; 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不应当出现“我是开发人员我不作测试”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  <a:sym typeface="+mn-ea"/>
              </a:rPr>
              <a:t>团队按照最有利于项目的原则来分担责任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 (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如组件的所有权等 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).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  <a:sym typeface="+mn-ea"/>
              </a:rPr>
              <a:t>敏捷是建立在信任和授权的基础上，因此团队是自发组织的，组员选择自己的任务，而不是别人强制加以分配的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  <a:sym typeface="+mn-ea"/>
              </a:rPr>
              <a:t>另一方面，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Scrum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团队有交付的责任，他们需要能够自我激励和对工作目标进行承诺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  <a:sym typeface="+mn-ea"/>
              </a:rPr>
              <a:t>团队最佳规模： 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6-10 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人</a:t>
            </a:r>
            <a:endParaRPr lang="zh-CN" altLang="en-US" dirty="0">
              <a:latin typeface="汉仪大宋简" pitchFamily="49" charset="-122"/>
              <a:ea typeface="汉仪大宋简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87315" y="1997710"/>
            <a:ext cx="1940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团队职责</a:t>
            </a:r>
            <a:endParaRPr lang="zh-CN" altLang="zh-CN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7937" y="462915"/>
            <a:ext cx="1585913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248"/>
              <a:gd name="T40" fmla="*/ 0 h 10000"/>
              <a:gd name="T41" fmla="*/ 9248 w 9248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-79375" y="425450"/>
            <a:ext cx="3129915" cy="583565"/>
            <a:chOff x="-1588" y="676275"/>
            <a:chExt cx="2733676" cy="583565"/>
          </a:xfrm>
        </p:grpSpPr>
        <p:sp>
          <p:nvSpPr>
            <p:cNvPr id="6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61"/>
            <p:cNvSpPr>
              <a:spLocks noChangeArrowheads="1"/>
            </p:cNvSpPr>
            <p:nvPr/>
          </p:nvSpPr>
          <p:spPr bwMode="auto">
            <a:xfrm>
              <a:off x="436563" y="676275"/>
              <a:ext cx="2295525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SCRUM-</a:t>
              </a:r>
              <a:r>
                <a:rPr lang="zh-CN" altLang="en-US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需求</a:t>
              </a:r>
              <a:endParaRPr lang="zh-CN" altLang="en-US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4329430" y="463550"/>
            <a:ext cx="3533140" cy="5695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 </a:t>
            </a:r>
            <a:r>
              <a:rPr lang="en-US" altLang="zh-CN" b="1"/>
              <a:t>user stroy </a:t>
            </a:r>
            <a:r>
              <a:rPr lang="zh-CN" altLang="en-US" b="1"/>
              <a:t>好的</a:t>
            </a:r>
            <a:r>
              <a:rPr lang="zh-CN" altLang="zh-CN" b="1"/>
              <a:t>用户故事</a:t>
            </a:r>
            <a:endParaRPr lang="zh-CN" altLang="zh-CN" b="1"/>
          </a:p>
        </p:txBody>
      </p:sp>
      <p:grpSp>
        <p:nvGrpSpPr>
          <p:cNvPr id="60" name="组合 59"/>
          <p:cNvGrpSpPr/>
          <p:nvPr/>
        </p:nvGrpSpPr>
        <p:grpSpPr>
          <a:xfrm>
            <a:off x="1790700" y="1645920"/>
            <a:ext cx="4610100" cy="868680"/>
            <a:chOff x="11056" y="2715"/>
            <a:chExt cx="7260" cy="1368"/>
          </a:xfrm>
        </p:grpSpPr>
        <p:grpSp>
          <p:nvGrpSpPr>
            <p:cNvPr id="61" name="组合 60"/>
            <p:cNvGrpSpPr/>
            <p:nvPr/>
          </p:nvGrpSpPr>
          <p:grpSpPr>
            <a:xfrm rot="0">
              <a:off x="11056" y="2715"/>
              <a:ext cx="3643" cy="531"/>
              <a:chOff x="2495" y="2740"/>
              <a:chExt cx="3643" cy="531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 b="1" dirty="0"/>
              </a:p>
            </p:txBody>
          </p:sp>
          <p:cxnSp>
            <p:nvCxnSpPr>
              <p:cNvPr id="63" name="直接连接符 62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本框 63"/>
              <p:cNvSpPr txBox="1"/>
              <p:nvPr/>
            </p:nvSpPr>
            <p:spPr>
              <a:xfrm>
                <a:off x="3021" y="2740"/>
                <a:ext cx="311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zh-CN" sz="1600"/>
                  <a:t>独立</a:t>
                </a:r>
                <a:endParaRPr lang="zh-CN" altLang="zh-CN" sz="1600"/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11066" y="3261"/>
              <a:ext cx="725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好的故事要保持独立性，至少应该是松耦合的，</a:t>
              </a:r>
              <a:endParaRPr lang="zh-CN" altLang="en-US" sz="1400"/>
            </a:p>
            <a:p>
              <a:r>
                <a:rPr lang="zh-CN" altLang="en-US" sz="1400"/>
                <a:t>太多的依赖会导致规划的复杂性</a:t>
              </a:r>
              <a:endParaRPr lang="zh-CN" altLang="en-US" sz="140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277735" y="1623060"/>
            <a:ext cx="4610100" cy="868680"/>
            <a:chOff x="11056" y="2715"/>
            <a:chExt cx="7260" cy="1368"/>
          </a:xfrm>
        </p:grpSpPr>
        <p:grpSp>
          <p:nvGrpSpPr>
            <p:cNvPr id="21" name="组合 20"/>
            <p:cNvGrpSpPr/>
            <p:nvPr/>
          </p:nvGrpSpPr>
          <p:grpSpPr>
            <a:xfrm rot="0">
              <a:off x="11056" y="2715"/>
              <a:ext cx="3643" cy="531"/>
              <a:chOff x="2495" y="2740"/>
              <a:chExt cx="3643" cy="53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 b="1" dirty="0"/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3021" y="2740"/>
                <a:ext cx="311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zh-CN" sz="1600"/>
                  <a:t>可协商</a:t>
                </a:r>
                <a:endParaRPr lang="zh-CN" altLang="zh-CN" sz="1600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11066" y="3261"/>
              <a:ext cx="725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故事细节是可协商的，不是需求说明书的书面合同，是用于协商细节的占位符</a:t>
              </a:r>
              <a:endParaRPr lang="zh-CN" altLang="en-US" sz="140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736725" y="2655570"/>
            <a:ext cx="4610100" cy="653415"/>
            <a:chOff x="11056" y="2715"/>
            <a:chExt cx="7260" cy="1029"/>
          </a:xfrm>
        </p:grpSpPr>
        <p:grpSp>
          <p:nvGrpSpPr>
            <p:cNvPr id="28" name="组合 27"/>
            <p:cNvGrpSpPr/>
            <p:nvPr/>
          </p:nvGrpSpPr>
          <p:grpSpPr>
            <a:xfrm rot="0">
              <a:off x="11056" y="2715"/>
              <a:ext cx="3643" cy="531"/>
              <a:chOff x="2495" y="2740"/>
              <a:chExt cx="3643" cy="531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 b="1" dirty="0"/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/>
              <p:cNvSpPr txBox="1"/>
              <p:nvPr/>
            </p:nvSpPr>
            <p:spPr>
              <a:xfrm>
                <a:off x="3021" y="2740"/>
                <a:ext cx="311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zh-CN" sz="1600"/>
                  <a:t>有价值</a:t>
                </a:r>
                <a:endParaRPr lang="zh-CN" altLang="zh-CN" sz="1600"/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11066" y="3261"/>
              <a:ext cx="725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故事对任何一方都是有价值的</a:t>
              </a:r>
              <a:endParaRPr lang="zh-CN" altLang="en-US" sz="140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153275" y="2532380"/>
            <a:ext cx="4610100" cy="868680"/>
            <a:chOff x="11056" y="2715"/>
            <a:chExt cx="7260" cy="1368"/>
          </a:xfrm>
        </p:grpSpPr>
        <p:grpSp>
          <p:nvGrpSpPr>
            <p:cNvPr id="34" name="组合 33"/>
            <p:cNvGrpSpPr/>
            <p:nvPr/>
          </p:nvGrpSpPr>
          <p:grpSpPr>
            <a:xfrm rot="0">
              <a:off x="11056" y="2715"/>
              <a:ext cx="3643" cy="531"/>
              <a:chOff x="2495" y="2740"/>
              <a:chExt cx="3643" cy="531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 b="1" dirty="0"/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3021" y="2740"/>
                <a:ext cx="311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zh-CN" sz="1600"/>
                  <a:t>可估算</a:t>
                </a:r>
                <a:endParaRPr lang="zh-CN" altLang="zh-CN" sz="1600"/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11066" y="3261"/>
              <a:ext cx="725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实现估算的工时成本是可估算的，如果估算不出来，则可能故事太大，或者故事本身不精确</a:t>
              </a:r>
              <a:endParaRPr lang="zh-CN" altLang="en-US" sz="140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736725" y="3583940"/>
            <a:ext cx="4610100" cy="653415"/>
            <a:chOff x="11056" y="2715"/>
            <a:chExt cx="7260" cy="1029"/>
          </a:xfrm>
        </p:grpSpPr>
        <p:grpSp>
          <p:nvGrpSpPr>
            <p:cNvPr id="40" name="组合 39"/>
            <p:cNvGrpSpPr/>
            <p:nvPr/>
          </p:nvGrpSpPr>
          <p:grpSpPr>
            <a:xfrm rot="0">
              <a:off x="11056" y="2715"/>
              <a:ext cx="3643" cy="531"/>
              <a:chOff x="2495" y="2740"/>
              <a:chExt cx="3643" cy="531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 b="1" dirty="0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文本框 42"/>
              <p:cNvSpPr txBox="1"/>
              <p:nvPr/>
            </p:nvSpPr>
            <p:spPr>
              <a:xfrm>
                <a:off x="3021" y="2740"/>
                <a:ext cx="311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zh-CN" sz="1600"/>
                  <a:t>大小合适</a:t>
                </a:r>
                <a:endParaRPr lang="zh-CN" altLang="zh-CN" sz="1600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11066" y="3261"/>
              <a:ext cx="725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必须在一个冲刺里可以实现</a:t>
              </a:r>
              <a:endParaRPr lang="zh-CN" altLang="en-US" sz="140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004050" y="3568065"/>
            <a:ext cx="4610100" cy="653415"/>
            <a:chOff x="11056" y="2715"/>
            <a:chExt cx="7260" cy="1029"/>
          </a:xfrm>
        </p:grpSpPr>
        <p:grpSp>
          <p:nvGrpSpPr>
            <p:cNvPr id="47" name="组合 46"/>
            <p:cNvGrpSpPr/>
            <p:nvPr/>
          </p:nvGrpSpPr>
          <p:grpSpPr>
            <a:xfrm rot="0">
              <a:off x="11056" y="2715"/>
              <a:ext cx="3643" cy="531"/>
              <a:chOff x="2495" y="2740"/>
              <a:chExt cx="3643" cy="531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 b="1" dirty="0"/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3021" y="2740"/>
                <a:ext cx="311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zh-CN" sz="1600"/>
                  <a:t>可测试</a:t>
                </a:r>
                <a:endParaRPr lang="zh-CN" altLang="zh-CN" sz="1600"/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11066" y="3261"/>
              <a:ext cx="725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必须有可验收的标准</a:t>
              </a:r>
              <a:endParaRPr lang="zh-CN" alt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7937" y="462915"/>
            <a:ext cx="1585913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248"/>
              <a:gd name="T40" fmla="*/ 0 h 10000"/>
              <a:gd name="T41" fmla="*/ 9248 w 9248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-79375" y="425450"/>
            <a:ext cx="3129915" cy="583565"/>
            <a:chOff x="-1588" y="676275"/>
            <a:chExt cx="2733676" cy="583565"/>
          </a:xfrm>
        </p:grpSpPr>
        <p:sp>
          <p:nvSpPr>
            <p:cNvPr id="6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61"/>
            <p:cNvSpPr>
              <a:spLocks noChangeArrowheads="1"/>
            </p:cNvSpPr>
            <p:nvPr/>
          </p:nvSpPr>
          <p:spPr bwMode="auto">
            <a:xfrm>
              <a:off x="436563" y="676275"/>
              <a:ext cx="2295525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SCRUM-</a:t>
              </a:r>
              <a:r>
                <a:rPr lang="zh-CN" altLang="en-US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需求</a:t>
              </a:r>
              <a:endParaRPr lang="zh-CN" altLang="en-US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4686300" y="849630"/>
            <a:ext cx="3533140" cy="5695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b="1"/>
              <a:t>如何获得用户故事</a:t>
            </a:r>
            <a:endParaRPr lang="zh-CN" altLang="zh-CN" b="1"/>
          </a:p>
        </p:txBody>
      </p:sp>
      <p:sp>
        <p:nvSpPr>
          <p:cNvPr id="8" name="文本框 7"/>
          <p:cNvSpPr txBox="1"/>
          <p:nvPr/>
        </p:nvSpPr>
        <p:spPr>
          <a:xfrm>
            <a:off x="1609090" y="1854835"/>
            <a:ext cx="91319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用户故事是一个有角色发起的，我们在构思故事时，首先要想到产品要为哪些服务对象提供什么样的服务，每个服务逐步细化；是一个由粗到细的过程，</a:t>
            </a:r>
            <a:r>
              <a:rPr lang="en-US" altLang="zh-CN"/>
              <a:t>Scrum</a:t>
            </a:r>
            <a:r>
              <a:rPr lang="zh-CN" altLang="zh-CN"/>
              <a:t>不需要一开始就把所有需求都细化到故事，只要每个冲刺里的需求被细化到故事即可</a:t>
            </a:r>
            <a:endParaRPr lang="en-US" altLang="zh-CN"/>
          </a:p>
        </p:txBody>
      </p:sp>
      <p:sp>
        <p:nvSpPr>
          <p:cNvPr id="20" name=" 20"/>
          <p:cNvSpPr/>
          <p:nvPr/>
        </p:nvSpPr>
        <p:spPr bwMode="auto">
          <a:xfrm>
            <a:off x="1939290" y="4123055"/>
            <a:ext cx="753110" cy="868680"/>
          </a:xfrm>
          <a:custGeom>
            <a:avLst/>
            <a:gdLst>
              <a:gd name="T0" fmla="*/ 1052180 w 1822450"/>
              <a:gd name="T1" fmla="*/ 1891814 h 1912938"/>
              <a:gd name="T2" fmla="*/ 834486 w 1822450"/>
              <a:gd name="T3" fmla="*/ 1843067 h 1912938"/>
              <a:gd name="T4" fmla="*/ 702457 w 1822450"/>
              <a:gd name="T5" fmla="*/ 1904601 h 1912938"/>
              <a:gd name="T6" fmla="*/ 1654740 w 1822450"/>
              <a:gd name="T7" fmla="*/ 1644404 h 1912938"/>
              <a:gd name="T8" fmla="*/ 1553494 w 1822450"/>
              <a:gd name="T9" fmla="*/ 1640423 h 1912938"/>
              <a:gd name="T10" fmla="*/ 1385313 w 1822450"/>
              <a:gd name="T11" fmla="*/ 1639229 h 1912938"/>
              <a:gd name="T12" fmla="*/ 1338497 w 1822450"/>
              <a:gd name="T13" fmla="*/ 1607788 h 1912938"/>
              <a:gd name="T14" fmla="*/ 436229 w 1822450"/>
              <a:gd name="T15" fmla="*/ 1649976 h 1912938"/>
              <a:gd name="T16" fmla="*/ 265376 w 1822450"/>
              <a:gd name="T17" fmla="*/ 1639229 h 1912938"/>
              <a:gd name="T18" fmla="*/ 148309 w 1822450"/>
              <a:gd name="T19" fmla="*/ 1649577 h 1912938"/>
              <a:gd name="T20" fmla="*/ 624432 w 1822450"/>
              <a:gd name="T21" fmla="*/ 1289910 h 1912938"/>
              <a:gd name="T22" fmla="*/ 583933 w 1822450"/>
              <a:gd name="T23" fmla="*/ 1302672 h 1912938"/>
              <a:gd name="T24" fmla="*/ 1245239 w 1822450"/>
              <a:gd name="T25" fmla="*/ 1301091 h 1912938"/>
              <a:gd name="T26" fmla="*/ 1203152 w 1822450"/>
              <a:gd name="T27" fmla="*/ 1281551 h 1912938"/>
              <a:gd name="T28" fmla="*/ 110393 w 1822450"/>
              <a:gd name="T29" fmla="*/ 1147347 h 1912938"/>
              <a:gd name="T30" fmla="*/ 86508 w 1822450"/>
              <a:gd name="T31" fmla="*/ 1182918 h 1912938"/>
              <a:gd name="T32" fmla="*/ 1760008 w 1822450"/>
              <a:gd name="T33" fmla="*/ 1169884 h 1912938"/>
              <a:gd name="T34" fmla="*/ 1709636 w 1822450"/>
              <a:gd name="T35" fmla="*/ 1166651 h 1912938"/>
              <a:gd name="T36" fmla="*/ 366123 w 1822450"/>
              <a:gd name="T37" fmla="*/ 583339 h 1912938"/>
              <a:gd name="T38" fmla="*/ 468306 w 1822450"/>
              <a:gd name="T39" fmla="*/ 1328065 h 1912938"/>
              <a:gd name="T40" fmla="*/ 96264 w 1822450"/>
              <a:gd name="T41" fmla="*/ 768237 h 1912938"/>
              <a:gd name="T42" fmla="*/ 1183 w 1822450"/>
              <a:gd name="T43" fmla="*/ 654059 h 1912938"/>
              <a:gd name="T44" fmla="*/ 1654601 w 1822450"/>
              <a:gd name="T45" fmla="*/ 539486 h 1912938"/>
              <a:gd name="T46" fmla="*/ 1777799 w 1822450"/>
              <a:gd name="T47" fmla="*/ 1076207 h 1912938"/>
              <a:gd name="T48" fmla="*/ 1669211 w 1822450"/>
              <a:gd name="T49" fmla="*/ 1082926 h 1912938"/>
              <a:gd name="T50" fmla="*/ 1379381 w 1822450"/>
              <a:gd name="T51" fmla="*/ 1258406 h 1912938"/>
              <a:gd name="T52" fmla="*/ 1596951 w 1822450"/>
              <a:gd name="T53" fmla="*/ 534744 h 1912938"/>
              <a:gd name="T54" fmla="*/ 1341509 w 1822450"/>
              <a:gd name="T55" fmla="*/ 631970 h 1912938"/>
              <a:gd name="T56" fmla="*/ 1211058 w 1822450"/>
              <a:gd name="T57" fmla="*/ 878592 h 1912938"/>
              <a:gd name="T58" fmla="*/ 913390 w 1822450"/>
              <a:gd name="T59" fmla="*/ 1388436 h 1912938"/>
              <a:gd name="T60" fmla="*/ 620862 w 1822450"/>
              <a:gd name="T61" fmla="*/ 1012575 h 1912938"/>
              <a:gd name="T62" fmla="*/ 490410 w 1822450"/>
              <a:gd name="T63" fmla="*/ 658450 h 1912938"/>
              <a:gd name="T64" fmla="*/ 791239 w 1822450"/>
              <a:gd name="T65" fmla="*/ 477436 h 1912938"/>
              <a:gd name="T66" fmla="*/ 930565 w 1822450"/>
              <a:gd name="T67" fmla="*/ 340686 h 1912938"/>
              <a:gd name="T68" fmla="*/ 1525019 w 1822450"/>
              <a:gd name="T69" fmla="*/ 348987 h 1912938"/>
              <a:gd name="T70" fmla="*/ 1543211 w 1822450"/>
              <a:gd name="T71" fmla="*/ 320925 h 1912938"/>
              <a:gd name="T72" fmla="*/ 361253 w 1822450"/>
              <a:gd name="T73" fmla="*/ 309859 h 1912938"/>
              <a:gd name="T74" fmla="*/ 388900 w 1822450"/>
              <a:gd name="T75" fmla="*/ 340686 h 1912938"/>
              <a:gd name="T76" fmla="*/ 1589483 w 1822450"/>
              <a:gd name="T77" fmla="*/ 183386 h 1912938"/>
              <a:gd name="T78" fmla="*/ 1537279 w 1822450"/>
              <a:gd name="T79" fmla="*/ 257688 h 1912938"/>
              <a:gd name="T80" fmla="*/ 1630219 w 1822450"/>
              <a:gd name="T81" fmla="*/ 376257 h 1912938"/>
              <a:gd name="T82" fmla="*/ 1556658 w 1822450"/>
              <a:gd name="T83" fmla="*/ 503916 h 1912938"/>
              <a:gd name="T84" fmla="*/ 1370381 w 1822450"/>
              <a:gd name="T85" fmla="*/ 446213 h 1912938"/>
              <a:gd name="T86" fmla="*/ 1339928 w 1822450"/>
              <a:gd name="T87" fmla="*/ 311439 h 1912938"/>
              <a:gd name="T88" fmla="*/ 1371963 w 1822450"/>
              <a:gd name="T89" fmla="*/ 194056 h 1912938"/>
              <a:gd name="T90" fmla="*/ 478954 w 1822450"/>
              <a:gd name="T91" fmla="*/ 223304 h 1912938"/>
              <a:gd name="T92" fmla="*/ 457626 w 1822450"/>
              <a:gd name="T93" fmla="*/ 275474 h 1912938"/>
              <a:gd name="T94" fmla="*/ 476585 w 1822450"/>
              <a:gd name="T95" fmla="*/ 405900 h 1912938"/>
              <a:gd name="T96" fmla="*/ 374682 w 1822450"/>
              <a:gd name="T97" fmla="*/ 531187 h 1912938"/>
              <a:gd name="T98" fmla="*/ 206423 w 1822450"/>
              <a:gd name="T99" fmla="*/ 401156 h 1912938"/>
              <a:gd name="T100" fmla="*/ 203659 w 1822450"/>
              <a:gd name="T101" fmla="*/ 280612 h 1912938"/>
              <a:gd name="T102" fmla="*/ 318991 w 1822450"/>
              <a:gd name="T103" fmla="*/ 160462 h 1912938"/>
              <a:gd name="T104" fmla="*/ 951483 w 1822450"/>
              <a:gd name="T105" fmla="*/ 193267 h 1912938"/>
              <a:gd name="T106" fmla="*/ 978320 w 1822450"/>
              <a:gd name="T107" fmla="*/ 240299 h 1912938"/>
              <a:gd name="T108" fmla="*/ 1028839 w 1822450"/>
              <a:gd name="T109" fmla="*/ 19762 h 1912938"/>
              <a:gd name="T110" fmla="*/ 985031 w 1822450"/>
              <a:gd name="T111" fmla="*/ 122916 h 1912938"/>
              <a:gd name="T112" fmla="*/ 1097906 w 1822450"/>
              <a:gd name="T113" fmla="*/ 194847 h 1912938"/>
              <a:gd name="T114" fmla="*/ 1067122 w 1822450"/>
              <a:gd name="T115" fmla="*/ 354520 h 1912938"/>
              <a:gd name="T116" fmla="*/ 893862 w 1822450"/>
              <a:gd name="T117" fmla="*/ 476646 h 1912938"/>
              <a:gd name="T118" fmla="*/ 745465 w 1822450"/>
              <a:gd name="T119" fmla="*/ 315392 h 1912938"/>
              <a:gd name="T120" fmla="*/ 746649 w 1822450"/>
              <a:gd name="T121" fmla="*/ 154929 h 1912938"/>
              <a:gd name="T122" fmla="*/ 892678 w 1822450"/>
              <a:gd name="T123" fmla="*/ 3162 h 19129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65935" y="3688715"/>
            <a:ext cx="1189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产品角色</a:t>
            </a:r>
            <a:endParaRPr lang="zh-CN" altLang="en-US"/>
          </a:p>
        </p:txBody>
      </p:sp>
      <p:sp>
        <p:nvSpPr>
          <p:cNvPr id="24" name="对角圆角矩形 23"/>
          <p:cNvSpPr/>
          <p:nvPr/>
        </p:nvSpPr>
        <p:spPr>
          <a:xfrm>
            <a:off x="3991610" y="3458845"/>
            <a:ext cx="1811655" cy="1684020"/>
          </a:xfrm>
          <a:prstGeom prst="round2DiagRect">
            <a:avLst>
              <a:gd name="adj1" fmla="val 12682"/>
              <a:gd name="adj2" fmla="val 0"/>
            </a:avLst>
          </a:prstGeo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2700000" scaled="1"/>
            <a:tileRect/>
          </a:gra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汉仪大宋简" pitchFamily="49" charset="-122"/>
              <a:ea typeface="汉仪大宋简" pitchFamily="49" charset="-122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3058160" y="4113530"/>
            <a:ext cx="675640" cy="347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171950" y="3090545"/>
            <a:ext cx="1451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史诗故事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187825" y="3749040"/>
            <a:ext cx="14185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产品为角色提供大粒度的服务，称之为史诗故事</a:t>
            </a:r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821805" y="3109595"/>
            <a:ext cx="1811020" cy="2118360"/>
            <a:chOff x="9922" y="4763"/>
            <a:chExt cx="2852" cy="3336"/>
          </a:xfrm>
        </p:grpSpPr>
        <p:sp>
          <p:nvSpPr>
            <p:cNvPr id="26" name="对角圆角矩形 25"/>
            <p:cNvSpPr/>
            <p:nvPr/>
          </p:nvSpPr>
          <p:spPr>
            <a:xfrm>
              <a:off x="9922" y="5447"/>
              <a:ext cx="2853" cy="2652"/>
            </a:xfrm>
            <a:prstGeom prst="round2DiagRect">
              <a:avLst>
                <a:gd name="adj1" fmla="val 12682"/>
                <a:gd name="adj2" fmla="val 0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2700000" scaled="1"/>
              <a:tileRect/>
            </a:gra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汉仪大宋简" pitchFamily="49" charset="-122"/>
                <a:ea typeface="汉仪大宋简" pitchFamily="49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206" y="4763"/>
              <a:ext cx="22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主题故事</a:t>
              </a:r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206" y="5809"/>
              <a:ext cx="2234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bg1"/>
                  </a:solidFill>
                </a:rPr>
                <a:t>每个史诗级故事下面分很多主题故事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30" name="右箭头 29"/>
          <p:cNvSpPr/>
          <p:nvPr/>
        </p:nvSpPr>
        <p:spPr>
          <a:xfrm>
            <a:off x="5974715" y="4112895"/>
            <a:ext cx="675640" cy="347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9951085" y="3109595"/>
            <a:ext cx="1811655" cy="2118360"/>
            <a:chOff x="9922" y="4763"/>
            <a:chExt cx="2853" cy="3336"/>
          </a:xfrm>
        </p:grpSpPr>
        <p:sp>
          <p:nvSpPr>
            <p:cNvPr id="32" name="对角圆角矩形 31"/>
            <p:cNvSpPr/>
            <p:nvPr/>
          </p:nvSpPr>
          <p:spPr>
            <a:xfrm>
              <a:off x="9922" y="5447"/>
              <a:ext cx="2853" cy="2652"/>
            </a:xfrm>
            <a:prstGeom prst="round2DiagRect">
              <a:avLst>
                <a:gd name="adj1" fmla="val 12682"/>
                <a:gd name="adj2" fmla="val 0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2700000" scaled="1"/>
              <a:tileRect/>
            </a:gra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汉仪大宋简" pitchFamily="49" charset="-122"/>
                <a:ea typeface="汉仪大宋简" pitchFamily="49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206" y="4763"/>
              <a:ext cx="22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用户故事</a:t>
              </a:r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206" y="5809"/>
              <a:ext cx="2234" cy="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bg1"/>
                  </a:solidFill>
                </a:rPr>
                <a:t>每个主题故事下可划分出用户故事，又称之为冲刺故事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35" name="右箭头 34"/>
          <p:cNvSpPr/>
          <p:nvPr/>
        </p:nvSpPr>
        <p:spPr>
          <a:xfrm>
            <a:off x="9007475" y="4211955"/>
            <a:ext cx="675640" cy="347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7937" y="462915"/>
            <a:ext cx="1585913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248"/>
              <a:gd name="T40" fmla="*/ 0 h 10000"/>
              <a:gd name="T41" fmla="*/ 9248 w 9248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-79375" y="425450"/>
            <a:ext cx="3129915" cy="583565"/>
            <a:chOff x="-1588" y="676275"/>
            <a:chExt cx="2733676" cy="583565"/>
          </a:xfrm>
        </p:grpSpPr>
        <p:sp>
          <p:nvSpPr>
            <p:cNvPr id="6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61"/>
            <p:cNvSpPr>
              <a:spLocks noChangeArrowheads="1"/>
            </p:cNvSpPr>
            <p:nvPr/>
          </p:nvSpPr>
          <p:spPr bwMode="auto">
            <a:xfrm>
              <a:off x="436563" y="676275"/>
              <a:ext cx="2295525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SCRUM-</a:t>
              </a:r>
              <a:r>
                <a:rPr lang="zh-CN" altLang="en-US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需求</a:t>
              </a:r>
              <a:endParaRPr lang="zh-CN" altLang="en-US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4545965" y="299720"/>
            <a:ext cx="3533140" cy="5695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b="1"/>
              <a:t>用户故事细化流程实例</a:t>
            </a:r>
            <a:endParaRPr lang="zh-CN" altLang="zh-CN" b="1"/>
          </a:p>
        </p:txBody>
      </p:sp>
      <p:grpSp>
        <p:nvGrpSpPr>
          <p:cNvPr id="11" name="组合 10"/>
          <p:cNvGrpSpPr/>
          <p:nvPr/>
        </p:nvGrpSpPr>
        <p:grpSpPr>
          <a:xfrm>
            <a:off x="2593975" y="1430020"/>
            <a:ext cx="2405380" cy="704850"/>
            <a:chOff x="4085" y="2252"/>
            <a:chExt cx="3788" cy="1110"/>
          </a:xfrm>
        </p:grpSpPr>
        <p:sp>
          <p:nvSpPr>
            <p:cNvPr id="2" name="矩形 1"/>
            <p:cNvSpPr/>
            <p:nvPr/>
          </p:nvSpPr>
          <p:spPr>
            <a:xfrm>
              <a:off x="4085" y="2252"/>
              <a:ext cx="3694" cy="1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085" y="2252"/>
              <a:ext cx="378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bg1"/>
                  </a:solidFill>
                </a:rPr>
                <a:t>史诗故事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085" y="2783"/>
              <a:ext cx="378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bg1"/>
                  </a:solidFill>
                </a:rPr>
                <a:t>购买一个产品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88000" y="1430020"/>
            <a:ext cx="2405380" cy="704850"/>
            <a:chOff x="4085" y="2252"/>
            <a:chExt cx="3788" cy="1110"/>
          </a:xfrm>
        </p:grpSpPr>
        <p:sp>
          <p:nvSpPr>
            <p:cNvPr id="13" name="矩形 12"/>
            <p:cNvSpPr/>
            <p:nvPr/>
          </p:nvSpPr>
          <p:spPr>
            <a:xfrm>
              <a:off x="4085" y="2252"/>
              <a:ext cx="3694" cy="1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085" y="2252"/>
              <a:ext cx="378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bg1"/>
                  </a:solidFill>
                </a:rPr>
                <a:t>史诗故事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085" y="2783"/>
              <a:ext cx="378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bg1"/>
                  </a:solidFill>
                </a:rPr>
                <a:t>......</a:t>
              </a:r>
              <a:endParaRPr lang="en-US" altLang="zh-CN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591550" y="1363980"/>
            <a:ext cx="2405380" cy="704850"/>
            <a:chOff x="4085" y="2252"/>
            <a:chExt cx="3788" cy="1110"/>
          </a:xfrm>
        </p:grpSpPr>
        <p:sp>
          <p:nvSpPr>
            <p:cNvPr id="17" name="矩形 16"/>
            <p:cNvSpPr/>
            <p:nvPr/>
          </p:nvSpPr>
          <p:spPr>
            <a:xfrm>
              <a:off x="4085" y="2252"/>
              <a:ext cx="3694" cy="1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085" y="2252"/>
              <a:ext cx="378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bg1"/>
                  </a:solidFill>
                </a:rPr>
                <a:t>史诗故事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085" y="2783"/>
              <a:ext cx="378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bg1"/>
                  </a:solidFill>
                </a:rPr>
                <a:t>......</a:t>
              </a:r>
              <a:endParaRPr lang="en-US" altLang="zh-CN" sz="160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直接箭头连接符 35"/>
          <p:cNvCxnSpPr/>
          <p:nvPr/>
        </p:nvCxnSpPr>
        <p:spPr>
          <a:xfrm>
            <a:off x="2390775" y="2588260"/>
            <a:ext cx="92576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765675" y="2279650"/>
            <a:ext cx="3826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600"/>
              <a:t>工作流或者时间顺序</a:t>
            </a:r>
            <a:endParaRPr lang="zh-CN" altLang="zh-CN" sz="160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2390775" y="2616835"/>
            <a:ext cx="0" cy="38030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736725" y="3261995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zh-CN"/>
              <a:t>优先顺序</a:t>
            </a:r>
            <a:endParaRPr lang="zh-CN" altLang="zh-CN"/>
          </a:p>
        </p:txBody>
      </p:sp>
      <p:grpSp>
        <p:nvGrpSpPr>
          <p:cNvPr id="41" name="组合 40"/>
          <p:cNvGrpSpPr/>
          <p:nvPr/>
        </p:nvGrpSpPr>
        <p:grpSpPr>
          <a:xfrm>
            <a:off x="2593975" y="2840990"/>
            <a:ext cx="2405380" cy="704850"/>
            <a:chOff x="4085" y="2252"/>
            <a:chExt cx="3788" cy="1110"/>
          </a:xfrm>
        </p:grpSpPr>
        <p:sp>
          <p:nvSpPr>
            <p:cNvPr id="42" name="矩形 41"/>
            <p:cNvSpPr/>
            <p:nvPr/>
          </p:nvSpPr>
          <p:spPr>
            <a:xfrm>
              <a:off x="4085" y="2252"/>
              <a:ext cx="3694" cy="111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085" y="2252"/>
              <a:ext cx="378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bg1"/>
                  </a:solidFill>
                </a:rPr>
                <a:t>主题故事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085" y="2783"/>
              <a:ext cx="378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bg1"/>
                  </a:solidFill>
                </a:rPr>
                <a:t>搜索产品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588000" y="2840990"/>
            <a:ext cx="2405380" cy="704850"/>
            <a:chOff x="4085" y="2252"/>
            <a:chExt cx="3788" cy="1110"/>
          </a:xfrm>
        </p:grpSpPr>
        <p:sp>
          <p:nvSpPr>
            <p:cNvPr id="46" name="矩形 45"/>
            <p:cNvSpPr/>
            <p:nvPr/>
          </p:nvSpPr>
          <p:spPr>
            <a:xfrm>
              <a:off x="4085" y="2252"/>
              <a:ext cx="3694" cy="111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085" y="2252"/>
              <a:ext cx="378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bg1"/>
                  </a:solidFill>
                </a:rPr>
                <a:t>主题故事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085" y="2783"/>
              <a:ext cx="378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bg1"/>
                  </a:solidFill>
                </a:rPr>
                <a:t>管理购物车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9016365" y="2840990"/>
            <a:ext cx="2405380" cy="704850"/>
            <a:chOff x="4085" y="2252"/>
            <a:chExt cx="3788" cy="1110"/>
          </a:xfrm>
        </p:grpSpPr>
        <p:sp>
          <p:nvSpPr>
            <p:cNvPr id="50" name="矩形 49"/>
            <p:cNvSpPr/>
            <p:nvPr/>
          </p:nvSpPr>
          <p:spPr>
            <a:xfrm>
              <a:off x="4085" y="2252"/>
              <a:ext cx="3694" cy="111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085" y="2252"/>
              <a:ext cx="378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bg1"/>
                  </a:solidFill>
                </a:rPr>
                <a:t>主题故事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085" y="2783"/>
              <a:ext cx="378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bg1"/>
                  </a:solidFill>
                </a:rPr>
                <a:t>结算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593975" y="3930650"/>
            <a:ext cx="2405380" cy="704850"/>
            <a:chOff x="4085" y="2252"/>
            <a:chExt cx="3788" cy="1110"/>
          </a:xfrm>
        </p:grpSpPr>
        <p:sp>
          <p:nvSpPr>
            <p:cNvPr id="54" name="矩形 53"/>
            <p:cNvSpPr/>
            <p:nvPr/>
          </p:nvSpPr>
          <p:spPr>
            <a:xfrm>
              <a:off x="4085" y="2252"/>
              <a:ext cx="3694" cy="111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4085" y="2252"/>
              <a:ext cx="378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bg1"/>
                  </a:solidFill>
                </a:rPr>
                <a:t>冲刺故事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085" y="2783"/>
              <a:ext cx="378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bg1"/>
                  </a:solidFill>
                </a:rPr>
                <a:t>按名字检索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642870" y="4765675"/>
            <a:ext cx="2405380" cy="704850"/>
            <a:chOff x="4085" y="2252"/>
            <a:chExt cx="3788" cy="1110"/>
          </a:xfrm>
        </p:grpSpPr>
        <p:sp>
          <p:nvSpPr>
            <p:cNvPr id="58" name="矩形 57"/>
            <p:cNvSpPr/>
            <p:nvPr/>
          </p:nvSpPr>
          <p:spPr>
            <a:xfrm>
              <a:off x="4085" y="2252"/>
              <a:ext cx="3694" cy="111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085" y="2252"/>
              <a:ext cx="378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bg1"/>
                  </a:solidFill>
                </a:rPr>
                <a:t>冲刺故事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4085" y="2783"/>
              <a:ext cx="378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bg1"/>
                  </a:solidFill>
                </a:rPr>
                <a:t>按分类检索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642870" y="5648325"/>
            <a:ext cx="2405380" cy="704850"/>
            <a:chOff x="4085" y="2252"/>
            <a:chExt cx="3788" cy="1110"/>
          </a:xfrm>
        </p:grpSpPr>
        <p:sp>
          <p:nvSpPr>
            <p:cNvPr id="63" name="矩形 62"/>
            <p:cNvSpPr/>
            <p:nvPr/>
          </p:nvSpPr>
          <p:spPr>
            <a:xfrm>
              <a:off x="4085" y="2252"/>
              <a:ext cx="3694" cy="111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085" y="2252"/>
              <a:ext cx="378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bg1"/>
                  </a:solidFill>
                </a:rPr>
                <a:t>冲刺故事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085" y="2783"/>
              <a:ext cx="378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bg1"/>
                  </a:solidFill>
                </a:rPr>
                <a:t>按作者检索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558155" y="3777615"/>
            <a:ext cx="2405380" cy="704850"/>
            <a:chOff x="4085" y="2252"/>
            <a:chExt cx="3788" cy="1110"/>
          </a:xfrm>
        </p:grpSpPr>
        <p:sp>
          <p:nvSpPr>
            <p:cNvPr id="67" name="矩形 66"/>
            <p:cNvSpPr/>
            <p:nvPr/>
          </p:nvSpPr>
          <p:spPr>
            <a:xfrm>
              <a:off x="4085" y="2252"/>
              <a:ext cx="3694" cy="111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085" y="2252"/>
              <a:ext cx="378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bg1"/>
                  </a:solidFill>
                </a:rPr>
                <a:t>冲刺故事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085" y="2783"/>
              <a:ext cx="378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bg1"/>
                  </a:solidFill>
                </a:rPr>
                <a:t>加入购物车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588000" y="4635500"/>
            <a:ext cx="2405380" cy="704850"/>
            <a:chOff x="4085" y="2252"/>
            <a:chExt cx="3788" cy="1110"/>
          </a:xfrm>
        </p:grpSpPr>
        <p:sp>
          <p:nvSpPr>
            <p:cNvPr id="71" name="矩形 70"/>
            <p:cNvSpPr/>
            <p:nvPr/>
          </p:nvSpPr>
          <p:spPr>
            <a:xfrm>
              <a:off x="4085" y="2252"/>
              <a:ext cx="3694" cy="111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4085" y="2252"/>
              <a:ext cx="378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bg1"/>
                  </a:solidFill>
                </a:rPr>
                <a:t>冲刺故事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085" y="2783"/>
              <a:ext cx="378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bg1"/>
                  </a:solidFill>
                </a:rPr>
                <a:t>移除购物车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588000" y="5648325"/>
            <a:ext cx="2405380" cy="704850"/>
            <a:chOff x="4085" y="2252"/>
            <a:chExt cx="3788" cy="1110"/>
          </a:xfrm>
        </p:grpSpPr>
        <p:sp>
          <p:nvSpPr>
            <p:cNvPr id="75" name="矩形 74"/>
            <p:cNvSpPr/>
            <p:nvPr/>
          </p:nvSpPr>
          <p:spPr>
            <a:xfrm>
              <a:off x="4085" y="2252"/>
              <a:ext cx="3694" cy="111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4085" y="2252"/>
              <a:ext cx="378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bg1"/>
                  </a:solidFill>
                </a:rPr>
                <a:t>冲刺故事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085" y="2783"/>
              <a:ext cx="378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bg1"/>
                  </a:solidFill>
                </a:rPr>
                <a:t>修改商品属性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9111615" y="4635500"/>
            <a:ext cx="2405380" cy="704850"/>
            <a:chOff x="4085" y="2252"/>
            <a:chExt cx="3788" cy="1110"/>
          </a:xfrm>
        </p:grpSpPr>
        <p:sp>
          <p:nvSpPr>
            <p:cNvPr id="79" name="矩形 78"/>
            <p:cNvSpPr/>
            <p:nvPr/>
          </p:nvSpPr>
          <p:spPr>
            <a:xfrm>
              <a:off x="4085" y="2252"/>
              <a:ext cx="3694" cy="111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085" y="2252"/>
              <a:ext cx="378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bg1"/>
                  </a:solidFill>
                </a:rPr>
                <a:t>冲刺故事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085" y="2783"/>
              <a:ext cx="378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bg1"/>
                  </a:solidFill>
                </a:rPr>
                <a:t>微信支付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9051925" y="3777615"/>
            <a:ext cx="2405380" cy="704850"/>
            <a:chOff x="4085" y="2252"/>
            <a:chExt cx="3788" cy="1110"/>
          </a:xfrm>
        </p:grpSpPr>
        <p:sp>
          <p:nvSpPr>
            <p:cNvPr id="87" name="矩形 86"/>
            <p:cNvSpPr/>
            <p:nvPr/>
          </p:nvSpPr>
          <p:spPr>
            <a:xfrm>
              <a:off x="4085" y="2252"/>
              <a:ext cx="3694" cy="111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4085" y="2252"/>
              <a:ext cx="378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bg1"/>
                  </a:solidFill>
                </a:rPr>
                <a:t>冲刺故事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4085" y="2783"/>
              <a:ext cx="378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bg1"/>
                  </a:solidFill>
                </a:rPr>
                <a:t>邮寄属性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9111615" y="5544185"/>
            <a:ext cx="2405380" cy="704850"/>
            <a:chOff x="4085" y="2252"/>
            <a:chExt cx="3788" cy="1110"/>
          </a:xfrm>
        </p:grpSpPr>
        <p:sp>
          <p:nvSpPr>
            <p:cNvPr id="91" name="矩形 90"/>
            <p:cNvSpPr/>
            <p:nvPr/>
          </p:nvSpPr>
          <p:spPr>
            <a:xfrm>
              <a:off x="4085" y="2252"/>
              <a:ext cx="3694" cy="111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4085" y="2252"/>
              <a:ext cx="378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bg1"/>
                  </a:solidFill>
                </a:rPr>
                <a:t>冲刺故事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4085" y="2783"/>
              <a:ext cx="378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bg1"/>
                  </a:solidFill>
                </a:rPr>
                <a:t>赠送积分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7937" y="462915"/>
            <a:ext cx="1585913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248"/>
              <a:gd name="T40" fmla="*/ 0 h 10000"/>
              <a:gd name="T41" fmla="*/ 9248 w 9248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-79375" y="425450"/>
            <a:ext cx="4084955" cy="583565"/>
            <a:chOff x="-1588" y="676275"/>
            <a:chExt cx="2733676" cy="583565"/>
          </a:xfrm>
        </p:grpSpPr>
        <p:sp>
          <p:nvSpPr>
            <p:cNvPr id="6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61"/>
            <p:cNvSpPr>
              <a:spLocks noChangeArrowheads="1"/>
            </p:cNvSpPr>
            <p:nvPr/>
          </p:nvSpPr>
          <p:spPr bwMode="auto">
            <a:xfrm>
              <a:off x="436563" y="676275"/>
              <a:ext cx="2295525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SCRUM-</a:t>
              </a:r>
              <a:r>
                <a:rPr lang="zh-CN" altLang="en-US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冲刺计划</a:t>
              </a:r>
              <a:endParaRPr lang="zh-CN" altLang="en-US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315845" y="1343025"/>
            <a:ext cx="6207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冲刺规划是对一次冲刺的规划，包括开发哪些功能，功能如何描述，安排开发团队，要输出什么产品特征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2601595" y="2427605"/>
            <a:ext cx="4610100" cy="1083945"/>
            <a:chOff x="11056" y="2715"/>
            <a:chExt cx="7260" cy="1707"/>
          </a:xfrm>
        </p:grpSpPr>
        <p:grpSp>
          <p:nvGrpSpPr>
            <p:cNvPr id="61" name="组合 60"/>
            <p:cNvGrpSpPr/>
            <p:nvPr/>
          </p:nvGrpSpPr>
          <p:grpSpPr>
            <a:xfrm rot="0">
              <a:off x="11056" y="2715"/>
              <a:ext cx="3643" cy="531"/>
              <a:chOff x="2495" y="2740"/>
              <a:chExt cx="3643" cy="531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b="1" dirty="0"/>
                  <a:t>1</a:t>
                </a:r>
                <a:endParaRPr lang="en-US" altLang="zh-CN" sz="1600" b="1" dirty="0"/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/>
              <p:cNvSpPr txBox="1"/>
              <p:nvPr/>
            </p:nvSpPr>
            <p:spPr>
              <a:xfrm>
                <a:off x="3021" y="2740"/>
                <a:ext cx="311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zh-CN" sz="1600"/>
                  <a:t>确定冲刺功能</a:t>
                </a:r>
                <a:endParaRPr lang="zh-CN" altLang="zh-CN" sz="1600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11066" y="3261"/>
              <a:ext cx="7250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产品经理要梳理功能清单，明确功能的优先级，排在前面的功能要优先开发，和开发团队讨论后确定本次冲刺的功能</a:t>
              </a:r>
              <a:endParaRPr lang="zh-CN" altLang="en-US" sz="140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497445" y="2551430"/>
            <a:ext cx="4610100" cy="653415"/>
            <a:chOff x="11056" y="2715"/>
            <a:chExt cx="7260" cy="1029"/>
          </a:xfrm>
        </p:grpSpPr>
        <p:grpSp>
          <p:nvGrpSpPr>
            <p:cNvPr id="26" name="组合 25"/>
            <p:cNvGrpSpPr/>
            <p:nvPr/>
          </p:nvGrpSpPr>
          <p:grpSpPr>
            <a:xfrm rot="0">
              <a:off x="11056" y="2715"/>
              <a:ext cx="3643" cy="531"/>
              <a:chOff x="2495" y="2740"/>
              <a:chExt cx="3643" cy="531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b="1" dirty="0"/>
                  <a:t>2</a:t>
                </a:r>
                <a:endParaRPr lang="en-US" altLang="zh-CN" sz="1600" b="1" dirty="0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3021" y="2740"/>
                <a:ext cx="311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zh-CN" sz="1600"/>
                  <a:t>讨论产品功能</a:t>
                </a:r>
                <a:endParaRPr lang="zh-CN" altLang="zh-CN" sz="1600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11066" y="3261"/>
              <a:ext cx="725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产品经理与开发团队讨论要开发的产品功能及预期</a:t>
              </a:r>
              <a:endParaRPr lang="en-US" altLang="zh-CN" sz="140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767330" y="3867150"/>
            <a:ext cx="4610100" cy="868680"/>
            <a:chOff x="11056" y="2715"/>
            <a:chExt cx="7260" cy="1368"/>
          </a:xfrm>
        </p:grpSpPr>
        <p:grpSp>
          <p:nvGrpSpPr>
            <p:cNvPr id="32" name="组合 31"/>
            <p:cNvGrpSpPr/>
            <p:nvPr/>
          </p:nvGrpSpPr>
          <p:grpSpPr>
            <a:xfrm rot="0">
              <a:off x="11056" y="2715"/>
              <a:ext cx="3643" cy="531"/>
              <a:chOff x="2495" y="2740"/>
              <a:chExt cx="3643" cy="531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b="1" dirty="0"/>
                  <a:t>3</a:t>
                </a:r>
                <a:endParaRPr lang="en-US" altLang="zh-CN" sz="1600" b="1" dirty="0"/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/>
              <p:cNvSpPr txBox="1"/>
              <p:nvPr/>
            </p:nvSpPr>
            <p:spPr>
              <a:xfrm>
                <a:off x="3021" y="2740"/>
                <a:ext cx="311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zh-CN" sz="1600"/>
                  <a:t>获得承诺</a:t>
                </a:r>
                <a:endParaRPr lang="zh-CN" altLang="zh-CN" sz="1600"/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11066" y="3261"/>
              <a:ext cx="725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会议后，开发团队做出开发承诺（预期），确定开发时间周期</a:t>
              </a:r>
              <a:endParaRPr lang="zh-CN" alt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7937" y="462915"/>
            <a:ext cx="1585913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248"/>
              <a:gd name="T40" fmla="*/ 0 h 10000"/>
              <a:gd name="T41" fmla="*/ 9248 w 9248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-79375" y="425450"/>
            <a:ext cx="4084955" cy="583565"/>
            <a:chOff x="-1588" y="676275"/>
            <a:chExt cx="2733676" cy="583565"/>
          </a:xfrm>
        </p:grpSpPr>
        <p:sp>
          <p:nvSpPr>
            <p:cNvPr id="6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61"/>
            <p:cNvSpPr>
              <a:spLocks noChangeArrowheads="1"/>
            </p:cNvSpPr>
            <p:nvPr/>
          </p:nvSpPr>
          <p:spPr bwMode="auto">
            <a:xfrm>
              <a:off x="436563" y="676275"/>
              <a:ext cx="2295525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SCRUM-</a:t>
              </a:r>
              <a:r>
                <a:rPr lang="zh-CN" altLang="en-US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冲刺执行</a:t>
              </a:r>
              <a:endParaRPr lang="zh-CN" altLang="en-US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315845" y="1343025"/>
            <a:ext cx="6207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冲刺执行是完成一次冲刺的核心环节，输入冲刺待开发的需求，输出潜在可发布产品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3114675" y="2228850"/>
            <a:ext cx="9620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设计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91000" y="2200275"/>
            <a:ext cx="4239260" cy="781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682750" y="2419350"/>
            <a:ext cx="466725" cy="3848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冲刺需求</a:t>
            </a:r>
            <a:endParaRPr lang="en-US" altLang="zh-CN"/>
          </a:p>
        </p:txBody>
      </p:sp>
      <p:sp>
        <p:nvSpPr>
          <p:cNvPr id="10" name="右箭头 9"/>
          <p:cNvSpPr/>
          <p:nvPr/>
        </p:nvSpPr>
        <p:spPr>
          <a:xfrm>
            <a:off x="2290445" y="3990975"/>
            <a:ext cx="600075" cy="56197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250440" y="3345815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任务</a:t>
            </a:r>
            <a:endParaRPr lang="zh-CN" altLang="en-US"/>
          </a:p>
          <a:p>
            <a:r>
              <a:rPr lang="zh-CN" altLang="en-US"/>
              <a:t>分解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311650" y="2247900"/>
            <a:ext cx="39528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流程分解、数据库建模、包、接口类、算法；</a:t>
            </a:r>
            <a:r>
              <a:rPr lang="en-US" altLang="zh-CN" sz="1600"/>
              <a:t>UI/UE</a:t>
            </a:r>
            <a:endParaRPr lang="en-US" altLang="zh-CN" sz="1600"/>
          </a:p>
          <a:p>
            <a:endParaRPr lang="zh-CN" altLang="en-US" sz="1600"/>
          </a:p>
        </p:txBody>
      </p:sp>
      <p:grpSp>
        <p:nvGrpSpPr>
          <p:cNvPr id="16" name="组合 15"/>
          <p:cNvGrpSpPr/>
          <p:nvPr/>
        </p:nvGrpSpPr>
        <p:grpSpPr>
          <a:xfrm>
            <a:off x="3114675" y="3024505"/>
            <a:ext cx="5315585" cy="805815"/>
            <a:chOff x="5910" y="5123"/>
            <a:chExt cx="8371" cy="1269"/>
          </a:xfrm>
        </p:grpSpPr>
        <p:sp>
          <p:nvSpPr>
            <p:cNvPr id="13" name="矩形 12"/>
            <p:cNvSpPr/>
            <p:nvPr/>
          </p:nvSpPr>
          <p:spPr>
            <a:xfrm>
              <a:off x="5910" y="5207"/>
              <a:ext cx="1515" cy="11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评审</a:t>
              </a:r>
              <a:endParaRPr lang="zh-CN" altLang="zh-CN"/>
            </a:p>
          </p:txBody>
        </p:sp>
        <p:sp>
          <p:nvSpPr>
            <p:cNvPr id="14" name="矩形 13"/>
            <p:cNvSpPr/>
            <p:nvPr/>
          </p:nvSpPr>
          <p:spPr>
            <a:xfrm>
              <a:off x="7605" y="5162"/>
              <a:ext cx="6676" cy="1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795" y="5123"/>
              <a:ext cx="622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/>
                <a:t>对设计进行讲解、评审</a:t>
              </a:r>
              <a:endParaRPr lang="zh-CN" altLang="en-US" sz="1600"/>
            </a:p>
            <a:p>
              <a:endParaRPr lang="zh-CN" altLang="en-US" sz="160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114675" y="3966210"/>
            <a:ext cx="5315585" cy="805815"/>
            <a:chOff x="5910" y="5123"/>
            <a:chExt cx="8371" cy="1269"/>
          </a:xfrm>
        </p:grpSpPr>
        <p:sp>
          <p:nvSpPr>
            <p:cNvPr id="18" name="矩形 17"/>
            <p:cNvSpPr/>
            <p:nvPr/>
          </p:nvSpPr>
          <p:spPr>
            <a:xfrm>
              <a:off x="5910" y="5207"/>
              <a:ext cx="1515" cy="11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编码</a:t>
              </a:r>
              <a:endParaRPr lang="zh-CN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7605" y="5162"/>
              <a:ext cx="6676" cy="1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795" y="5123"/>
              <a:ext cx="6225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/>
                <a:t>编码工时估算、任务分配、编码执行</a:t>
              </a:r>
              <a:endParaRPr lang="zh-CN" altLang="en-US" sz="160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114675" y="4916805"/>
            <a:ext cx="5315585" cy="829945"/>
            <a:chOff x="5910" y="5123"/>
            <a:chExt cx="8371" cy="1307"/>
          </a:xfrm>
        </p:grpSpPr>
        <p:sp>
          <p:nvSpPr>
            <p:cNvPr id="22" name="矩形 21"/>
            <p:cNvSpPr/>
            <p:nvPr/>
          </p:nvSpPr>
          <p:spPr>
            <a:xfrm>
              <a:off x="5910" y="5207"/>
              <a:ext cx="1515" cy="11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质量保证</a:t>
              </a:r>
              <a:endParaRPr lang="zh-CN" altLang="zh-CN"/>
            </a:p>
          </p:txBody>
        </p:sp>
        <p:sp>
          <p:nvSpPr>
            <p:cNvPr id="23" name="矩形 22"/>
            <p:cNvSpPr/>
            <p:nvPr/>
          </p:nvSpPr>
          <p:spPr>
            <a:xfrm>
              <a:off x="7605" y="5162"/>
              <a:ext cx="6676" cy="1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795" y="5123"/>
              <a:ext cx="622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/>
                <a:t>开发经理任务验收检查；开发人员互相</a:t>
              </a:r>
              <a:r>
                <a:rPr lang="en-US" altLang="zh-CN" sz="1600"/>
                <a:t>codeView;</a:t>
              </a:r>
              <a:r>
                <a:rPr lang="zh-CN" altLang="zh-CN" sz="1600"/>
                <a:t>架构师</a:t>
              </a:r>
              <a:r>
                <a:rPr lang="en-US" altLang="zh-CN" sz="1600">
                  <a:sym typeface="+mn-ea"/>
                </a:rPr>
                <a:t>codeView;</a:t>
              </a:r>
              <a:r>
                <a:rPr lang="zh-CN" altLang="zh-CN" sz="1600">
                  <a:sym typeface="+mn-ea"/>
                </a:rPr>
                <a:t>测试人员测试</a:t>
              </a:r>
              <a:endParaRPr lang="zh-CN" altLang="zh-CN" sz="1600">
                <a:sym typeface="+mn-ea"/>
              </a:endParaRPr>
            </a:p>
            <a:p>
              <a:endParaRPr lang="zh-CN" altLang="en-US" sz="160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114675" y="5815330"/>
            <a:ext cx="5315585" cy="805815"/>
            <a:chOff x="5910" y="5123"/>
            <a:chExt cx="8371" cy="1269"/>
          </a:xfrm>
        </p:grpSpPr>
        <p:sp>
          <p:nvSpPr>
            <p:cNvPr id="26" name="矩形 25"/>
            <p:cNvSpPr/>
            <p:nvPr/>
          </p:nvSpPr>
          <p:spPr>
            <a:xfrm>
              <a:off x="5910" y="5207"/>
              <a:ext cx="1515" cy="11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呈现</a:t>
              </a:r>
              <a:r>
                <a:rPr lang="en-US" altLang="zh-CN"/>
                <a:t>/</a:t>
              </a:r>
              <a:r>
                <a:rPr lang="zh-CN" altLang="zh-CN"/>
                <a:t>回顾</a:t>
              </a:r>
              <a:endParaRPr lang="zh-CN" altLang="zh-CN"/>
            </a:p>
          </p:txBody>
        </p:sp>
        <p:sp>
          <p:nvSpPr>
            <p:cNvPr id="27" name="矩形 26"/>
            <p:cNvSpPr/>
            <p:nvPr/>
          </p:nvSpPr>
          <p:spPr>
            <a:xfrm>
              <a:off x="7605" y="5162"/>
              <a:ext cx="6676" cy="1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795" y="5123"/>
              <a:ext cx="622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zh-CN" sz="1600">
                  <a:sym typeface="+mn-ea"/>
                </a:rPr>
                <a:t>冲刺成果展示；本次冲刺总结</a:t>
              </a:r>
              <a:endParaRPr lang="zh-CN" altLang="zh-CN" sz="1600">
                <a:sym typeface="+mn-ea"/>
              </a:endParaRPr>
            </a:p>
            <a:p>
              <a:endParaRPr lang="zh-CN" altLang="en-US" sz="1600"/>
            </a:p>
          </p:txBody>
        </p:sp>
      </p:grpSp>
      <p:sp>
        <p:nvSpPr>
          <p:cNvPr id="29" name="矩形 28"/>
          <p:cNvSpPr/>
          <p:nvPr/>
        </p:nvSpPr>
        <p:spPr>
          <a:xfrm>
            <a:off x="9725025" y="2347595"/>
            <a:ext cx="466725" cy="3848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潜在可发布产品</a:t>
            </a:r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8694420" y="4100195"/>
            <a:ext cx="600075" cy="56197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-1588" y="714375"/>
            <a:ext cx="1585913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248"/>
              <a:gd name="T40" fmla="*/ 0 h 10000"/>
              <a:gd name="T41" fmla="*/ 9248 w 9248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-1588" y="676275"/>
            <a:ext cx="3952875" cy="583565"/>
            <a:chOff x="-1588" y="676275"/>
            <a:chExt cx="3952875" cy="583565"/>
          </a:xfrm>
        </p:grpSpPr>
        <p:sp>
          <p:nvSpPr>
            <p:cNvPr id="6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61"/>
            <p:cNvSpPr>
              <a:spLocks noChangeArrowheads="1"/>
            </p:cNvSpPr>
            <p:nvPr/>
          </p:nvSpPr>
          <p:spPr bwMode="auto">
            <a:xfrm>
              <a:off x="436562" y="676275"/>
              <a:ext cx="3514725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 wrap="squar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SCRUM-</a:t>
              </a:r>
              <a:r>
                <a:rPr lang="zh-CN" altLang="en-US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冲刺执行</a:t>
              </a:r>
              <a:endParaRPr lang="zh-CN" altLang="zh-CN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359275" y="714375"/>
            <a:ext cx="390525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/>
              <a:t>任务管理</a:t>
            </a:r>
            <a:endParaRPr lang="zh-CN" altLang="en-US" sz="2000" b="1"/>
          </a:p>
        </p:txBody>
      </p:sp>
      <p:sp>
        <p:nvSpPr>
          <p:cNvPr id="3" name="矩形 2"/>
          <p:cNvSpPr/>
          <p:nvPr/>
        </p:nvSpPr>
        <p:spPr>
          <a:xfrm>
            <a:off x="3114675" y="2228850"/>
            <a:ext cx="9620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分解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91000" y="2200275"/>
            <a:ext cx="4239260" cy="781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311650" y="2247900"/>
            <a:ext cx="39528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把需求分解成可独立完成的任务，任务工时控制在</a:t>
            </a:r>
            <a:r>
              <a:rPr lang="en-US" altLang="zh-CN" sz="1400"/>
              <a:t>8</a:t>
            </a:r>
            <a:r>
              <a:rPr lang="zh-CN" altLang="en-US" sz="1400"/>
              <a:t>小时内为佳，原则上不能超过</a:t>
            </a:r>
            <a:r>
              <a:rPr lang="en-US" altLang="zh-CN" sz="1400"/>
              <a:t>16</a:t>
            </a:r>
            <a:r>
              <a:rPr lang="zh-CN" altLang="en-US" sz="1400"/>
              <a:t>个工时，过大要分解</a:t>
            </a:r>
            <a:endParaRPr lang="zh-CN" altLang="en-US" sz="1600"/>
          </a:p>
        </p:txBody>
      </p:sp>
      <p:grpSp>
        <p:nvGrpSpPr>
          <p:cNvPr id="16" name="组合 15"/>
          <p:cNvGrpSpPr/>
          <p:nvPr/>
        </p:nvGrpSpPr>
        <p:grpSpPr>
          <a:xfrm>
            <a:off x="3114675" y="3049270"/>
            <a:ext cx="5315585" cy="781050"/>
            <a:chOff x="5910" y="5162"/>
            <a:chExt cx="8371" cy="1230"/>
          </a:xfrm>
        </p:grpSpPr>
        <p:sp>
          <p:nvSpPr>
            <p:cNvPr id="18" name="矩形 17"/>
            <p:cNvSpPr/>
            <p:nvPr/>
          </p:nvSpPr>
          <p:spPr>
            <a:xfrm>
              <a:off x="5910" y="5207"/>
              <a:ext cx="1515" cy="11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评估</a:t>
              </a:r>
              <a:endParaRPr lang="zh-CN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7605" y="5162"/>
              <a:ext cx="6676" cy="1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795" y="5207"/>
              <a:ext cx="6225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对完成任务度难易度、工时进行评估；根据实际情况可采用开发经理评估、团队纸牌计划评估等</a:t>
              </a:r>
              <a:endParaRPr lang="zh-CN" altLang="en-US" sz="1400"/>
            </a:p>
            <a:p>
              <a:endParaRPr lang="zh-CN" altLang="en-US" sz="14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114675" y="3966210"/>
            <a:ext cx="5315585" cy="805815"/>
            <a:chOff x="5910" y="5123"/>
            <a:chExt cx="8371" cy="1269"/>
          </a:xfrm>
        </p:grpSpPr>
        <p:sp>
          <p:nvSpPr>
            <p:cNvPr id="30" name="矩形 29"/>
            <p:cNvSpPr/>
            <p:nvPr/>
          </p:nvSpPr>
          <p:spPr>
            <a:xfrm>
              <a:off x="5910" y="5207"/>
              <a:ext cx="1515" cy="11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分配</a:t>
              </a:r>
              <a:endParaRPr lang="zh-CN" altLang="zh-CN"/>
            </a:p>
          </p:txBody>
        </p:sp>
        <p:sp>
          <p:nvSpPr>
            <p:cNvPr id="33" name="矩形 32"/>
            <p:cNvSpPr/>
            <p:nvPr/>
          </p:nvSpPr>
          <p:spPr>
            <a:xfrm>
              <a:off x="7605" y="5162"/>
              <a:ext cx="6676" cy="1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795" y="5123"/>
              <a:ext cx="622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/>
                <a:t>根据实际情况，选择自主领取、负责人分配等方式；注意难易度的搭配</a:t>
              </a:r>
              <a:endParaRPr lang="en-US" altLang="zh-CN" sz="160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114675" y="4922520"/>
            <a:ext cx="5315585" cy="781050"/>
            <a:chOff x="5910" y="5162"/>
            <a:chExt cx="8371" cy="1230"/>
          </a:xfrm>
        </p:grpSpPr>
        <p:sp>
          <p:nvSpPr>
            <p:cNvPr id="36" name="矩形 35"/>
            <p:cNvSpPr/>
            <p:nvPr/>
          </p:nvSpPr>
          <p:spPr>
            <a:xfrm>
              <a:off x="5910" y="5207"/>
              <a:ext cx="1515" cy="11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完成检查</a:t>
              </a:r>
              <a:endParaRPr lang="zh-CN" altLang="zh-CN"/>
            </a:p>
          </p:txBody>
        </p:sp>
        <p:sp>
          <p:nvSpPr>
            <p:cNvPr id="37" name="矩形 36"/>
            <p:cNvSpPr/>
            <p:nvPr/>
          </p:nvSpPr>
          <p:spPr>
            <a:xfrm>
              <a:off x="7605" y="5162"/>
              <a:ext cx="6676" cy="1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795" y="5231"/>
              <a:ext cx="6225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zh-CN" sz="1400">
                  <a:sym typeface="+mn-ea"/>
                </a:rPr>
                <a:t>开发人员完成了，要提交到服务器，并告知负责人，负责人要做任务完成质量检查（核心是算法）</a:t>
              </a:r>
              <a:endParaRPr lang="zh-CN" altLang="zh-CN" sz="1400">
                <a:sym typeface="+mn-ea"/>
              </a:endParaRPr>
            </a:p>
            <a:p>
              <a:endParaRPr lang="zh-CN" altLang="zh-CN" sz="1400"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-1588" y="714375"/>
            <a:ext cx="1585913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248"/>
              <a:gd name="T40" fmla="*/ 0 h 10000"/>
              <a:gd name="T41" fmla="*/ 9248 w 9248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-1588" y="676275"/>
            <a:ext cx="3952875" cy="583565"/>
            <a:chOff x="-1588" y="676275"/>
            <a:chExt cx="3952875" cy="583565"/>
          </a:xfrm>
        </p:grpSpPr>
        <p:sp>
          <p:nvSpPr>
            <p:cNvPr id="6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61"/>
            <p:cNvSpPr>
              <a:spLocks noChangeArrowheads="1"/>
            </p:cNvSpPr>
            <p:nvPr/>
          </p:nvSpPr>
          <p:spPr bwMode="auto">
            <a:xfrm>
              <a:off x="436562" y="676275"/>
              <a:ext cx="3514725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 wrap="squar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SCRUM-</a:t>
              </a:r>
              <a:r>
                <a:rPr lang="zh-CN" altLang="en-US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冲刺执行</a:t>
              </a:r>
              <a:endParaRPr lang="zh-CN" altLang="zh-CN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311650" y="764540"/>
            <a:ext cx="3905250" cy="4953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/>
              <a:t>质量保障</a:t>
            </a:r>
            <a:endParaRPr lang="zh-CN" altLang="en-US" sz="2000" b="1"/>
          </a:p>
        </p:txBody>
      </p:sp>
      <p:sp>
        <p:nvSpPr>
          <p:cNvPr id="3" name="矩形 2"/>
          <p:cNvSpPr/>
          <p:nvPr/>
        </p:nvSpPr>
        <p:spPr>
          <a:xfrm>
            <a:off x="3171825" y="1800225"/>
            <a:ext cx="962025" cy="7239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评审会议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48150" y="1771650"/>
            <a:ext cx="4239260" cy="78105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368800" y="1819275"/>
            <a:ext cx="39528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每次冲刺的需求、设计的讲解全体成员参加，大家对需求更了解</a:t>
            </a:r>
            <a:endParaRPr lang="zh-CN" altLang="en-US" sz="1600"/>
          </a:p>
        </p:txBody>
      </p:sp>
      <p:grpSp>
        <p:nvGrpSpPr>
          <p:cNvPr id="16" name="组合 15"/>
          <p:cNvGrpSpPr/>
          <p:nvPr/>
        </p:nvGrpSpPr>
        <p:grpSpPr>
          <a:xfrm>
            <a:off x="3171825" y="2609850"/>
            <a:ext cx="5315585" cy="781050"/>
            <a:chOff x="5910" y="5162"/>
            <a:chExt cx="8371" cy="1230"/>
          </a:xfrm>
        </p:grpSpPr>
        <p:sp>
          <p:nvSpPr>
            <p:cNvPr id="18" name="矩形 17"/>
            <p:cNvSpPr/>
            <p:nvPr/>
          </p:nvSpPr>
          <p:spPr>
            <a:xfrm>
              <a:off x="5910" y="5207"/>
              <a:ext cx="1515" cy="114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开发经理检查</a:t>
              </a:r>
              <a:endParaRPr lang="zh-CN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7605" y="5162"/>
              <a:ext cx="6676" cy="1230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795" y="5207"/>
              <a:ext cx="6225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每次任务完成后，开发经理都会检查任务完成质量情况（核心是算法）</a:t>
              </a:r>
              <a:endParaRPr lang="en-US" altLang="zh-CN" sz="1400"/>
            </a:p>
            <a:p>
              <a:endParaRPr lang="zh-CN" altLang="en-US" sz="14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171825" y="3527425"/>
            <a:ext cx="5315585" cy="805815"/>
            <a:chOff x="5910" y="5123"/>
            <a:chExt cx="8371" cy="1269"/>
          </a:xfrm>
        </p:grpSpPr>
        <p:sp>
          <p:nvSpPr>
            <p:cNvPr id="30" name="矩形 29"/>
            <p:cNvSpPr/>
            <p:nvPr/>
          </p:nvSpPr>
          <p:spPr>
            <a:xfrm>
              <a:off x="5910" y="5207"/>
              <a:ext cx="1515" cy="114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互相检查</a:t>
              </a:r>
              <a:endParaRPr lang="zh-CN" altLang="zh-CN"/>
            </a:p>
          </p:txBody>
        </p:sp>
        <p:sp>
          <p:nvSpPr>
            <p:cNvPr id="33" name="矩形 32"/>
            <p:cNvSpPr/>
            <p:nvPr/>
          </p:nvSpPr>
          <p:spPr>
            <a:xfrm>
              <a:off x="7605" y="5162"/>
              <a:ext cx="6676" cy="1230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795" y="5123"/>
              <a:ext cx="622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/>
                <a:t>成员交叉检查已完成任务的质量情况（百盒测试）</a:t>
              </a:r>
              <a:endParaRPr lang="zh-CN" altLang="en-US" sz="160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171825" y="4493895"/>
            <a:ext cx="5315585" cy="781050"/>
            <a:chOff x="5910" y="5162"/>
            <a:chExt cx="8371" cy="1230"/>
          </a:xfrm>
        </p:grpSpPr>
        <p:sp>
          <p:nvSpPr>
            <p:cNvPr id="36" name="矩形 35"/>
            <p:cNvSpPr/>
            <p:nvPr/>
          </p:nvSpPr>
          <p:spPr>
            <a:xfrm>
              <a:off x="5910" y="5207"/>
              <a:ext cx="1515" cy="114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架构师检查</a:t>
              </a:r>
              <a:endParaRPr lang="zh-CN" altLang="zh-CN"/>
            </a:p>
          </p:txBody>
        </p:sp>
        <p:sp>
          <p:nvSpPr>
            <p:cNvPr id="37" name="矩形 36"/>
            <p:cNvSpPr/>
            <p:nvPr/>
          </p:nvSpPr>
          <p:spPr>
            <a:xfrm>
              <a:off x="7605" y="5162"/>
              <a:ext cx="6676" cy="123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795" y="5231"/>
              <a:ext cx="622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zh-CN" sz="1400">
                  <a:sym typeface="+mn-ea"/>
                </a:rPr>
                <a:t>架构师要对每个冲刺的代码进行检查（侧重是否遵循架构、技术风险）</a:t>
              </a:r>
              <a:endParaRPr lang="zh-CN" altLang="zh-CN" sz="1400"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-1588" y="714375"/>
            <a:ext cx="1585913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248"/>
              <a:gd name="T40" fmla="*/ 0 h 10000"/>
              <a:gd name="T41" fmla="*/ 9248 w 9248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-1588" y="676275"/>
            <a:ext cx="3952875" cy="583565"/>
            <a:chOff x="-1588" y="676275"/>
            <a:chExt cx="3952875" cy="583565"/>
          </a:xfrm>
        </p:grpSpPr>
        <p:sp>
          <p:nvSpPr>
            <p:cNvPr id="6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61"/>
            <p:cNvSpPr>
              <a:spLocks noChangeArrowheads="1"/>
            </p:cNvSpPr>
            <p:nvPr/>
          </p:nvSpPr>
          <p:spPr bwMode="auto">
            <a:xfrm>
              <a:off x="436562" y="676275"/>
              <a:ext cx="3514725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 wrap="squar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SCRUM-</a:t>
              </a:r>
              <a:r>
                <a:rPr lang="zh-CN" altLang="en-US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冲刺执行</a:t>
              </a:r>
              <a:endParaRPr lang="zh-CN" altLang="zh-CN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311650" y="383540"/>
            <a:ext cx="3905250" cy="4953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/>
              <a:t>进度保障</a:t>
            </a:r>
            <a:endParaRPr lang="zh-CN" altLang="en-US" sz="2000" b="1"/>
          </a:p>
        </p:txBody>
      </p:sp>
      <p:sp>
        <p:nvSpPr>
          <p:cNvPr id="3" name="矩形 2"/>
          <p:cNvSpPr/>
          <p:nvPr/>
        </p:nvSpPr>
        <p:spPr>
          <a:xfrm>
            <a:off x="5755005" y="1203325"/>
            <a:ext cx="962025" cy="7239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评审会议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31330" y="1174750"/>
            <a:ext cx="4239260" cy="78105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951980" y="1222375"/>
            <a:ext cx="39528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需求、设计评审会议全体参与，防止理解歧义出错</a:t>
            </a:r>
            <a:endParaRPr lang="zh-CN" altLang="en-US" sz="1600"/>
          </a:p>
        </p:txBody>
      </p:sp>
      <p:grpSp>
        <p:nvGrpSpPr>
          <p:cNvPr id="16" name="组合 15"/>
          <p:cNvGrpSpPr/>
          <p:nvPr/>
        </p:nvGrpSpPr>
        <p:grpSpPr>
          <a:xfrm>
            <a:off x="5755005" y="1927225"/>
            <a:ext cx="5315585" cy="781050"/>
            <a:chOff x="5910" y="5162"/>
            <a:chExt cx="8371" cy="1230"/>
          </a:xfrm>
        </p:grpSpPr>
        <p:sp>
          <p:nvSpPr>
            <p:cNvPr id="18" name="矩形 17"/>
            <p:cNvSpPr/>
            <p:nvPr/>
          </p:nvSpPr>
          <p:spPr>
            <a:xfrm>
              <a:off x="5910" y="5207"/>
              <a:ext cx="1515" cy="114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工时估算</a:t>
              </a:r>
              <a:endParaRPr lang="zh-CN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7605" y="5162"/>
              <a:ext cx="6676" cy="1230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795" y="5207"/>
              <a:ext cx="6225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如条件允许，鼓励成员自我评估工时，是种心理承诺（参考扑克牌计划）</a:t>
              </a:r>
              <a:endParaRPr lang="zh-CN" altLang="en-US" sz="1400"/>
            </a:p>
            <a:p>
              <a:endParaRPr lang="zh-CN" altLang="en-US" sz="14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777865" y="2679700"/>
            <a:ext cx="5315585" cy="805815"/>
            <a:chOff x="5910" y="5123"/>
            <a:chExt cx="8371" cy="1269"/>
          </a:xfrm>
        </p:grpSpPr>
        <p:sp>
          <p:nvSpPr>
            <p:cNvPr id="30" name="矩形 29"/>
            <p:cNvSpPr/>
            <p:nvPr/>
          </p:nvSpPr>
          <p:spPr>
            <a:xfrm>
              <a:off x="5910" y="5207"/>
              <a:ext cx="1515" cy="114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任务认领</a:t>
              </a:r>
              <a:endParaRPr lang="zh-CN" altLang="zh-CN"/>
            </a:p>
          </p:txBody>
        </p:sp>
        <p:sp>
          <p:nvSpPr>
            <p:cNvPr id="33" name="矩形 32"/>
            <p:cNvSpPr/>
            <p:nvPr/>
          </p:nvSpPr>
          <p:spPr>
            <a:xfrm>
              <a:off x="7605" y="5162"/>
              <a:ext cx="6676" cy="1230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795" y="5123"/>
              <a:ext cx="622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ym typeface="+mn-ea"/>
                </a:rPr>
                <a:t>如条件允许，鼓励成员主动认领（或者主动认领为主），是种心理承诺</a:t>
              </a:r>
              <a:endParaRPr lang="zh-CN" altLang="en-US" sz="160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777230" y="3456940"/>
            <a:ext cx="5315585" cy="781050"/>
            <a:chOff x="5910" y="5162"/>
            <a:chExt cx="8371" cy="1230"/>
          </a:xfrm>
        </p:grpSpPr>
        <p:sp>
          <p:nvSpPr>
            <p:cNvPr id="36" name="矩形 35"/>
            <p:cNvSpPr/>
            <p:nvPr/>
          </p:nvSpPr>
          <p:spPr>
            <a:xfrm>
              <a:off x="5910" y="5207"/>
              <a:ext cx="1515" cy="114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站立会议</a:t>
              </a:r>
              <a:endParaRPr lang="zh-CN" altLang="zh-CN"/>
            </a:p>
          </p:txBody>
        </p:sp>
        <p:sp>
          <p:nvSpPr>
            <p:cNvPr id="37" name="矩形 36"/>
            <p:cNvSpPr/>
            <p:nvPr/>
          </p:nvSpPr>
          <p:spPr>
            <a:xfrm>
              <a:off x="7605" y="5162"/>
              <a:ext cx="6676" cy="123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795" y="5207"/>
              <a:ext cx="622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zh-CN" sz="1400">
                  <a:sym typeface="+mn-ea"/>
                </a:rPr>
                <a:t>每天站立会议会汇报每日完成情况，形成心理督促</a:t>
              </a:r>
              <a:endParaRPr lang="zh-CN" altLang="zh-CN" sz="1400">
                <a:sym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777865" y="4199890"/>
            <a:ext cx="5315585" cy="781050"/>
            <a:chOff x="5910" y="5162"/>
            <a:chExt cx="8371" cy="1230"/>
          </a:xfrm>
        </p:grpSpPr>
        <p:sp>
          <p:nvSpPr>
            <p:cNvPr id="10" name="矩形 9"/>
            <p:cNvSpPr/>
            <p:nvPr/>
          </p:nvSpPr>
          <p:spPr>
            <a:xfrm>
              <a:off x="5910" y="5207"/>
              <a:ext cx="1515" cy="114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任务看板</a:t>
              </a:r>
              <a:endParaRPr lang="zh-CN" altLang="zh-CN"/>
            </a:p>
          </p:txBody>
        </p:sp>
        <p:sp>
          <p:nvSpPr>
            <p:cNvPr id="11" name="矩形 10"/>
            <p:cNvSpPr/>
            <p:nvPr/>
          </p:nvSpPr>
          <p:spPr>
            <a:xfrm>
              <a:off x="7605" y="5162"/>
              <a:ext cx="6676" cy="123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795" y="5207"/>
              <a:ext cx="62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zh-CN" sz="1400">
                  <a:sym typeface="+mn-ea"/>
                </a:rPr>
                <a:t>任务看板会显示哪些延迟，会形成心理督促</a:t>
              </a:r>
              <a:endParaRPr lang="zh-CN" altLang="zh-CN" sz="1400">
                <a:sym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777865" y="4980940"/>
            <a:ext cx="5315585" cy="781050"/>
            <a:chOff x="5910" y="5162"/>
            <a:chExt cx="8371" cy="1230"/>
          </a:xfrm>
        </p:grpSpPr>
        <p:sp>
          <p:nvSpPr>
            <p:cNvPr id="17" name="矩形 16"/>
            <p:cNvSpPr/>
            <p:nvPr/>
          </p:nvSpPr>
          <p:spPr>
            <a:xfrm>
              <a:off x="5910" y="5207"/>
              <a:ext cx="1515" cy="114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进度粒度</a:t>
              </a:r>
              <a:endParaRPr lang="zh-CN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7605" y="5162"/>
              <a:ext cx="6676" cy="123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795" y="5207"/>
              <a:ext cx="622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zh-CN" sz="1400">
                  <a:sym typeface="+mn-ea"/>
                </a:rPr>
                <a:t>进度粒度控制到日，在过程中即可发现整体延迟情况，开发经理可预先做进度风控</a:t>
              </a:r>
              <a:endParaRPr lang="zh-CN" altLang="zh-CN" sz="1400">
                <a:sym typeface="+mn-ea"/>
              </a:endParaRPr>
            </a:p>
          </p:txBody>
        </p:sp>
      </p:grpSp>
      <p:sp>
        <p:nvSpPr>
          <p:cNvPr id="22" name="云形 21"/>
          <p:cNvSpPr/>
          <p:nvPr/>
        </p:nvSpPr>
        <p:spPr>
          <a:xfrm>
            <a:off x="1664970" y="2171700"/>
            <a:ext cx="2752725" cy="259080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如果团队成员每天都高效率工作，依然出现进度问题，那一定是工时评估的问题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5800725" y="5917565"/>
            <a:ext cx="5315585" cy="781050"/>
            <a:chOff x="5910" y="5162"/>
            <a:chExt cx="8371" cy="1230"/>
          </a:xfrm>
        </p:grpSpPr>
        <p:sp>
          <p:nvSpPr>
            <p:cNvPr id="24" name="矩形 23"/>
            <p:cNvSpPr/>
            <p:nvPr/>
          </p:nvSpPr>
          <p:spPr>
            <a:xfrm>
              <a:off x="5910" y="5207"/>
              <a:ext cx="1515" cy="114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燃尽图</a:t>
              </a:r>
              <a:endParaRPr lang="zh-CN" altLang="zh-CN"/>
            </a:p>
          </p:txBody>
        </p:sp>
        <p:sp>
          <p:nvSpPr>
            <p:cNvPr id="25" name="矩形 24"/>
            <p:cNvSpPr/>
            <p:nvPr/>
          </p:nvSpPr>
          <p:spPr>
            <a:xfrm>
              <a:off x="7605" y="5162"/>
              <a:ext cx="6676" cy="123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795" y="5207"/>
              <a:ext cx="622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zh-CN" sz="1400">
                  <a:sym typeface="+mn-ea"/>
                </a:rPr>
                <a:t>通过任务燃尽图，判断进度是否在合理把控范围内</a:t>
              </a:r>
              <a:endParaRPr lang="zh-CN" altLang="zh-CN" sz="1400"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-1588" y="676275"/>
            <a:ext cx="3481070" cy="583565"/>
            <a:chOff x="-1588" y="676275"/>
            <a:chExt cx="3481070" cy="583565"/>
          </a:xfrm>
        </p:grpSpPr>
        <p:sp>
          <p:nvSpPr>
            <p:cNvPr id="3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Box 61"/>
            <p:cNvSpPr>
              <a:spLocks noChangeArrowheads="1"/>
            </p:cNvSpPr>
            <p:nvPr/>
          </p:nvSpPr>
          <p:spPr bwMode="auto">
            <a:xfrm>
              <a:off x="436562" y="676275"/>
              <a:ext cx="3042920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 wrap="squar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1.</a:t>
              </a:r>
              <a:r>
                <a:rPr lang="zh-CN" altLang="zh-CN"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瀑布开发模式</a:t>
              </a:r>
              <a:endParaRPr lang="zh-CN" altLang="zh-CN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04290" y="1691005"/>
            <a:ext cx="76168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瀑布模型将软件生命周期划分为制定计划、需求分析、软件设计、程序编写、软件测试和运行维护等六个基本活动，并且规定了它们自上而下、相互衔接的固定次序，如同瀑布流水，逐级下落。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在瀑布模型中，软件开发的各项活动严格按照线性方式进行，当前活动接受上一项活动的工作结果，实施完成所需的工作内容。当前活动的工作结果需要进行验证，如验证通过，则该结果作为下一项活动的输入，继续进行下一项活动，否则返回修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</a:t>
            </a:r>
            <a:endParaRPr lang="zh-CN" altLang="en-US"/>
          </a:p>
        </p:txBody>
      </p:sp>
      <p:pic>
        <p:nvPicPr>
          <p:cNvPr id="6" name="图片 5" descr="瀑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7795" y="4116070"/>
            <a:ext cx="3629660" cy="2505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-1588" y="714375"/>
            <a:ext cx="1585913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248"/>
              <a:gd name="T40" fmla="*/ 0 h 10000"/>
              <a:gd name="T41" fmla="*/ 9248 w 9248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-1588" y="676275"/>
            <a:ext cx="3952875" cy="583565"/>
            <a:chOff x="-1588" y="676275"/>
            <a:chExt cx="3952875" cy="583565"/>
          </a:xfrm>
        </p:grpSpPr>
        <p:sp>
          <p:nvSpPr>
            <p:cNvPr id="6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61"/>
            <p:cNvSpPr>
              <a:spLocks noChangeArrowheads="1"/>
            </p:cNvSpPr>
            <p:nvPr/>
          </p:nvSpPr>
          <p:spPr bwMode="auto">
            <a:xfrm>
              <a:off x="436562" y="676275"/>
              <a:ext cx="3514725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 wrap="squar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SCRUM-</a:t>
              </a:r>
              <a:r>
                <a:rPr lang="zh-CN" altLang="en-US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冲刺执行</a:t>
              </a:r>
              <a:endParaRPr lang="zh-CN" altLang="zh-CN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483100" y="535940"/>
            <a:ext cx="3905250" cy="4953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/>
              <a:t>站立会议</a:t>
            </a:r>
            <a:endParaRPr lang="zh-CN" altLang="en-US" sz="2000" b="1"/>
          </a:p>
        </p:txBody>
      </p:sp>
      <p:pic>
        <p:nvPicPr>
          <p:cNvPr id="13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3380" y="1543050"/>
            <a:ext cx="2442210" cy="179006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9" name="组合 48"/>
          <p:cNvGrpSpPr/>
          <p:nvPr/>
        </p:nvGrpSpPr>
        <p:grpSpPr>
          <a:xfrm>
            <a:off x="6836410" y="1994535"/>
            <a:ext cx="4632960" cy="2868930"/>
            <a:chOff x="9986" y="2563"/>
            <a:chExt cx="7296" cy="4518"/>
          </a:xfrm>
        </p:grpSpPr>
        <p:grpSp>
          <p:nvGrpSpPr>
            <p:cNvPr id="23" name="组合 22"/>
            <p:cNvGrpSpPr/>
            <p:nvPr/>
          </p:nvGrpSpPr>
          <p:grpSpPr>
            <a:xfrm>
              <a:off x="10022" y="2563"/>
              <a:ext cx="7260" cy="1368"/>
              <a:chOff x="11056" y="2715"/>
              <a:chExt cx="7260" cy="1368"/>
            </a:xfrm>
          </p:grpSpPr>
          <p:grpSp>
            <p:nvGrpSpPr>
              <p:cNvPr id="61" name="组合 60"/>
              <p:cNvGrpSpPr/>
              <p:nvPr/>
            </p:nvGrpSpPr>
            <p:grpSpPr>
              <a:xfrm rot="0">
                <a:off x="11056" y="2715"/>
                <a:ext cx="3643" cy="531"/>
                <a:chOff x="2495" y="2740"/>
                <a:chExt cx="3643" cy="531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2495" y="2811"/>
                  <a:ext cx="441" cy="4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600" b="1" dirty="0"/>
                    <a:t>1</a:t>
                  </a:r>
                  <a:endParaRPr lang="en-US" altLang="zh-CN" sz="1600" b="1" dirty="0"/>
                </a:p>
              </p:txBody>
            </p:sp>
            <p:cxnSp>
              <p:nvCxnSpPr>
                <p:cNvPr id="25" name="直接连接符 24"/>
                <p:cNvCxnSpPr/>
                <p:nvPr/>
              </p:nvCxnSpPr>
              <p:spPr>
                <a:xfrm>
                  <a:off x="2900" y="3225"/>
                  <a:ext cx="3238" cy="0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文本框 25"/>
                <p:cNvSpPr txBox="1"/>
                <p:nvPr/>
              </p:nvSpPr>
              <p:spPr>
                <a:xfrm>
                  <a:off x="3021" y="2740"/>
                  <a:ext cx="3117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zh-CN" sz="1600"/>
                    <a:t>工作冲锋号</a:t>
                  </a:r>
                  <a:endParaRPr lang="zh-CN" altLang="zh-CN" sz="1600"/>
                </a:p>
              </p:txBody>
            </p:sp>
          </p:grpSp>
          <p:sp>
            <p:nvSpPr>
              <p:cNvPr id="27" name="文本框 26"/>
              <p:cNvSpPr txBox="1"/>
              <p:nvPr/>
            </p:nvSpPr>
            <p:spPr>
              <a:xfrm>
                <a:off x="11066" y="3261"/>
                <a:ext cx="7250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/>
                  <a:t>很一些开发人员上午很难进入工作状态，站前会议用一种工作仪式感，让人更快进入工作状态。</a:t>
                </a:r>
                <a:endParaRPr lang="zh-CN" altLang="en-US" sz="1400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9986" y="4488"/>
              <a:ext cx="7260" cy="1368"/>
              <a:chOff x="11056" y="2715"/>
              <a:chExt cx="7260" cy="1368"/>
            </a:xfrm>
          </p:grpSpPr>
          <p:grpSp>
            <p:nvGrpSpPr>
              <p:cNvPr id="32" name="组合 31"/>
              <p:cNvGrpSpPr/>
              <p:nvPr/>
            </p:nvGrpSpPr>
            <p:grpSpPr>
              <a:xfrm rot="0">
                <a:off x="11056" y="2715"/>
                <a:ext cx="3643" cy="531"/>
                <a:chOff x="2495" y="2740"/>
                <a:chExt cx="3643" cy="531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2495" y="2811"/>
                  <a:ext cx="441" cy="4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600" b="1" dirty="0"/>
                    <a:t>2</a:t>
                  </a:r>
                  <a:endParaRPr lang="en-US" altLang="zh-CN" sz="1600" b="1" dirty="0"/>
                </a:p>
              </p:txBody>
            </p:sp>
            <p:cxnSp>
              <p:nvCxnSpPr>
                <p:cNvPr id="40" name="直接连接符 39"/>
                <p:cNvCxnSpPr/>
                <p:nvPr/>
              </p:nvCxnSpPr>
              <p:spPr>
                <a:xfrm>
                  <a:off x="2900" y="3225"/>
                  <a:ext cx="3238" cy="0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文本框 40"/>
                <p:cNvSpPr txBox="1"/>
                <p:nvPr/>
              </p:nvSpPr>
              <p:spPr>
                <a:xfrm>
                  <a:off x="3021" y="2740"/>
                  <a:ext cx="3117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zh-CN" sz="1600"/>
                    <a:t>心理监督</a:t>
                  </a:r>
                  <a:endParaRPr lang="zh-CN" altLang="zh-CN" sz="1600"/>
                </a:p>
              </p:txBody>
            </p:sp>
          </p:grpSp>
          <p:sp>
            <p:nvSpPr>
              <p:cNvPr id="42" name="文本框 41"/>
              <p:cNvSpPr txBox="1"/>
              <p:nvPr/>
            </p:nvSpPr>
            <p:spPr>
              <a:xfrm>
                <a:off x="11066" y="3261"/>
                <a:ext cx="7250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/>
                  <a:t>一些行为缓慢的员工，可能经常产生延迟，会因为不好意思而产生紧迫感</a:t>
                </a:r>
                <a:endParaRPr lang="zh-CN" altLang="en-US" sz="140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9986" y="6053"/>
              <a:ext cx="7260" cy="1029"/>
              <a:chOff x="11056" y="2715"/>
              <a:chExt cx="7260" cy="1029"/>
            </a:xfrm>
          </p:grpSpPr>
          <p:grpSp>
            <p:nvGrpSpPr>
              <p:cNvPr id="44" name="组合 43"/>
              <p:cNvGrpSpPr/>
              <p:nvPr/>
            </p:nvGrpSpPr>
            <p:grpSpPr>
              <a:xfrm rot="0">
                <a:off x="11056" y="2715"/>
                <a:ext cx="4543" cy="510"/>
                <a:chOff x="2495" y="2740"/>
                <a:chExt cx="4543" cy="510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2495" y="2811"/>
                  <a:ext cx="441" cy="4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600" b="1" dirty="0"/>
                    <a:t>3</a:t>
                  </a:r>
                  <a:endParaRPr lang="en-US" altLang="zh-CN" sz="1600" b="1" dirty="0"/>
                </a:p>
              </p:txBody>
            </p:sp>
            <p:cxnSp>
              <p:nvCxnSpPr>
                <p:cNvPr id="46" name="直接连接符 45"/>
                <p:cNvCxnSpPr/>
                <p:nvPr/>
              </p:nvCxnSpPr>
              <p:spPr>
                <a:xfrm>
                  <a:off x="2900" y="3225"/>
                  <a:ext cx="3238" cy="0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文本框 46"/>
                <p:cNvSpPr txBox="1"/>
                <p:nvPr/>
              </p:nvSpPr>
              <p:spPr>
                <a:xfrm>
                  <a:off x="3021" y="2740"/>
                  <a:ext cx="4017" cy="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zh-CN" sz="1600"/>
                    <a:t>项目进度细粒度跟踪</a:t>
                  </a:r>
                  <a:endParaRPr lang="zh-CN" altLang="zh-CN" sz="1600"/>
                </a:p>
              </p:txBody>
            </p:sp>
          </p:grpSp>
          <p:sp>
            <p:nvSpPr>
              <p:cNvPr id="48" name="文本框 47"/>
              <p:cNvSpPr txBox="1"/>
              <p:nvPr/>
            </p:nvSpPr>
            <p:spPr>
              <a:xfrm>
                <a:off x="11066" y="3261"/>
                <a:ext cx="7250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/>
                  <a:t>便于开发负责人细粒度掌握进度与风险管理</a:t>
                </a:r>
                <a:endParaRPr lang="zh-CN" altLang="en-US" sz="1400"/>
              </a:p>
            </p:txBody>
          </p:sp>
        </p:grpSp>
      </p:grpSp>
      <p:sp>
        <p:nvSpPr>
          <p:cNvPr id="50" name="矩形 49"/>
          <p:cNvSpPr/>
          <p:nvPr/>
        </p:nvSpPr>
        <p:spPr>
          <a:xfrm>
            <a:off x="6560820" y="1657350"/>
            <a:ext cx="5295900" cy="366712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8418195" y="1247775"/>
            <a:ext cx="1438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价值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182370" y="3563620"/>
            <a:ext cx="4620260" cy="2543175"/>
          </a:xfrm>
          <a:prstGeom prst="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290320" y="3600450"/>
            <a:ext cx="430530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每日站立会议是非常好的开发沟通手段，控制在</a:t>
            </a:r>
            <a:r>
              <a:rPr lang="en-US" altLang="zh-CN" sz="1400"/>
              <a:t>15</a:t>
            </a:r>
            <a:r>
              <a:rPr lang="zh-CN" altLang="en-US" sz="1400"/>
              <a:t>分钟，参与人员回答</a:t>
            </a:r>
            <a:r>
              <a:rPr lang="en-US" altLang="zh-CN" sz="1400"/>
              <a:t>3</a:t>
            </a:r>
            <a:r>
              <a:rPr lang="zh-CN" altLang="en-US" sz="1400"/>
              <a:t>个问题：</a:t>
            </a:r>
            <a:endParaRPr lang="zh-CN" altLang="en-US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昨天完成了什么工作？</a:t>
            </a:r>
            <a:endParaRPr lang="zh-CN" altLang="en-US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今天计划做什么工作？</a:t>
            </a:r>
            <a:endParaRPr lang="zh-CN" altLang="en-US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有什么障碍让我无法取得进展？</a:t>
            </a:r>
            <a:endParaRPr lang="zh-CN" altLang="en-US" sz="1400"/>
          </a:p>
        </p:txBody>
      </p:sp>
      <p:sp>
        <p:nvSpPr>
          <p:cNvPr id="57" name="文本框 56"/>
          <p:cNvSpPr txBox="1"/>
          <p:nvPr/>
        </p:nvSpPr>
        <p:spPr>
          <a:xfrm>
            <a:off x="1385570" y="4895850"/>
            <a:ext cx="4210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FF0000"/>
                </a:solidFill>
              </a:rPr>
              <a:t>站立会议，不讨论问题。负责人记下问题，下来沟通解决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6519545" y="1691005"/>
            <a:ext cx="5295900" cy="366712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2700000" scaled="0"/>
          </a:gra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Freeform 11"/>
          <p:cNvSpPr/>
          <p:nvPr/>
        </p:nvSpPr>
        <p:spPr bwMode="auto">
          <a:xfrm flipV="1">
            <a:off x="-1588" y="714375"/>
            <a:ext cx="1585913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248"/>
              <a:gd name="T40" fmla="*/ 0 h 10000"/>
              <a:gd name="T41" fmla="*/ 9248 w 9248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-1588" y="676275"/>
            <a:ext cx="3952875" cy="583565"/>
            <a:chOff x="-1588" y="676275"/>
            <a:chExt cx="3952875" cy="583565"/>
          </a:xfrm>
        </p:grpSpPr>
        <p:sp>
          <p:nvSpPr>
            <p:cNvPr id="6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61"/>
            <p:cNvSpPr>
              <a:spLocks noChangeArrowheads="1"/>
            </p:cNvSpPr>
            <p:nvPr/>
          </p:nvSpPr>
          <p:spPr bwMode="auto">
            <a:xfrm>
              <a:off x="436562" y="676275"/>
              <a:ext cx="3514725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 wrap="squar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SCRUM-</a:t>
              </a:r>
              <a:r>
                <a:rPr lang="zh-CN" altLang="en-US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冲刺执行</a:t>
              </a:r>
              <a:endParaRPr lang="zh-CN" altLang="zh-CN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483100" y="535940"/>
            <a:ext cx="3905250" cy="4953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/>
              <a:t>任务看板</a:t>
            </a:r>
            <a:endParaRPr lang="zh-CN" altLang="en-US" sz="2000" b="1"/>
          </a:p>
        </p:txBody>
      </p:sp>
      <p:grpSp>
        <p:nvGrpSpPr>
          <p:cNvPr id="23" name="组合 22"/>
          <p:cNvGrpSpPr/>
          <p:nvPr/>
        </p:nvGrpSpPr>
        <p:grpSpPr>
          <a:xfrm rot="0">
            <a:off x="6921500" y="3124200"/>
            <a:ext cx="4610100" cy="653415"/>
            <a:chOff x="11056" y="2715"/>
            <a:chExt cx="7260" cy="1029"/>
          </a:xfrm>
        </p:grpSpPr>
        <p:grpSp>
          <p:nvGrpSpPr>
            <p:cNvPr id="61" name="组合 60"/>
            <p:cNvGrpSpPr/>
            <p:nvPr/>
          </p:nvGrpSpPr>
          <p:grpSpPr>
            <a:xfrm rot="0">
              <a:off x="11056" y="2715"/>
              <a:ext cx="3643" cy="531"/>
              <a:chOff x="2495" y="2740"/>
              <a:chExt cx="3643" cy="531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 b="1" dirty="0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/>
            </p:nvSpPr>
            <p:spPr>
              <a:xfrm>
                <a:off x="3021" y="2740"/>
                <a:ext cx="311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zh-CN" sz="1600"/>
                  <a:t>看板管理价值</a:t>
                </a:r>
                <a:endParaRPr lang="zh-CN" altLang="zh-CN" sz="1600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11066" y="3261"/>
              <a:ext cx="725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对任务的状态、进度、</a:t>
              </a:r>
              <a:r>
                <a:rPr lang="en-US" altLang="zh-CN" sz="1400"/>
                <a:t>bug</a:t>
              </a:r>
              <a:r>
                <a:rPr lang="zh-CN" altLang="en-US" sz="1400"/>
                <a:t>了如指掌</a:t>
              </a:r>
              <a:endParaRPr lang="zh-CN" altLang="en-US" sz="1400"/>
            </a:p>
          </p:txBody>
        </p:sp>
      </p:grpSp>
      <p:grpSp>
        <p:nvGrpSpPr>
          <p:cNvPr id="31" name="组合 30"/>
          <p:cNvGrpSpPr/>
          <p:nvPr/>
        </p:nvGrpSpPr>
        <p:grpSpPr>
          <a:xfrm rot="0">
            <a:off x="6950710" y="4035425"/>
            <a:ext cx="4610100" cy="653415"/>
            <a:chOff x="11056" y="2715"/>
            <a:chExt cx="7260" cy="1029"/>
          </a:xfrm>
        </p:grpSpPr>
        <p:grpSp>
          <p:nvGrpSpPr>
            <p:cNvPr id="32" name="组合 31"/>
            <p:cNvGrpSpPr/>
            <p:nvPr/>
          </p:nvGrpSpPr>
          <p:grpSpPr>
            <a:xfrm rot="0">
              <a:off x="11056" y="2715"/>
              <a:ext cx="3643" cy="531"/>
              <a:chOff x="2495" y="2740"/>
              <a:chExt cx="3643" cy="531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 b="1" dirty="0"/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3021" y="2740"/>
                <a:ext cx="311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zh-CN" sz="1600"/>
                  <a:t>心理监督</a:t>
                </a:r>
                <a:endParaRPr lang="zh-CN" altLang="zh-CN" sz="1600"/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11066" y="3261"/>
              <a:ext cx="725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延迟和</a:t>
              </a:r>
              <a:r>
                <a:rPr lang="en-US" altLang="zh-CN" sz="1400"/>
                <a:t>bug</a:t>
              </a:r>
              <a:r>
                <a:rPr lang="zh-CN" altLang="zh-CN" sz="1400"/>
                <a:t>状态用不同颜色表示，有心理监督作用</a:t>
              </a:r>
              <a:endParaRPr lang="zh-CN" altLang="zh-CN" sz="1400"/>
            </a:p>
          </p:txBody>
        </p:sp>
      </p:grpSp>
      <p:grpSp>
        <p:nvGrpSpPr>
          <p:cNvPr id="43" name="组合 42"/>
          <p:cNvGrpSpPr/>
          <p:nvPr/>
        </p:nvGrpSpPr>
        <p:grpSpPr>
          <a:xfrm rot="0">
            <a:off x="6944360" y="1821815"/>
            <a:ext cx="4610100" cy="868680"/>
            <a:chOff x="11056" y="2715"/>
            <a:chExt cx="7260" cy="1368"/>
          </a:xfrm>
        </p:grpSpPr>
        <p:grpSp>
          <p:nvGrpSpPr>
            <p:cNvPr id="44" name="组合 43"/>
            <p:cNvGrpSpPr/>
            <p:nvPr/>
          </p:nvGrpSpPr>
          <p:grpSpPr>
            <a:xfrm rot="0">
              <a:off x="11056" y="2715"/>
              <a:ext cx="4543" cy="600"/>
              <a:chOff x="2495" y="2740"/>
              <a:chExt cx="4543" cy="60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 b="1" dirty="0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/>
              <p:cNvSpPr txBox="1"/>
              <p:nvPr/>
            </p:nvSpPr>
            <p:spPr>
              <a:xfrm>
                <a:off x="3021" y="2740"/>
                <a:ext cx="4017" cy="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zh-CN" sz="1600"/>
                  <a:t>看板维护</a:t>
                </a:r>
                <a:endParaRPr lang="zh-CN" altLang="zh-CN" sz="1600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11066" y="3261"/>
              <a:ext cx="725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站立会议，要维护当日看板，待开发、开发中、待测试、测试中、已发布等状态；延迟和</a:t>
              </a:r>
              <a:r>
                <a:rPr lang="en-US" altLang="zh-CN" sz="1400"/>
                <a:t>bug</a:t>
              </a:r>
              <a:r>
                <a:rPr lang="zh-CN" altLang="zh-CN" sz="1400"/>
                <a:t>状态</a:t>
              </a:r>
              <a:endParaRPr lang="zh-CN" altLang="zh-CN" sz="140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87575" y="4359275"/>
            <a:ext cx="3112770" cy="2070100"/>
            <a:chOff x="3445" y="6019"/>
            <a:chExt cx="4902" cy="3260"/>
          </a:xfrm>
        </p:grpSpPr>
        <p:sp>
          <p:nvSpPr>
            <p:cNvPr id="3" name="对角圆角矩形 2"/>
            <p:cNvSpPr/>
            <p:nvPr/>
          </p:nvSpPr>
          <p:spPr>
            <a:xfrm>
              <a:off x="3445" y="6019"/>
              <a:ext cx="4903" cy="3261"/>
            </a:xfrm>
            <a:prstGeom prst="round2DiagRect">
              <a:avLst>
                <a:gd name="adj1" fmla="val 12682"/>
                <a:gd name="adj2" fmla="val 0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2700000" scaled="1"/>
              <a:tileRect/>
            </a:gra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汉仪大宋简" pitchFamily="49" charset="-122"/>
                <a:ea typeface="汉仪大宋简" pitchFamily="49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807" y="6270"/>
              <a:ext cx="4394" cy="2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/>
                <a:t>看板是敏捷开发的杰出贡献，看板让要做的事、谁做的事、协调的事情、项目进度等一览无遗</a:t>
              </a:r>
              <a:endParaRPr lang="zh-CN" altLang="en-US" sz="1600"/>
            </a:p>
            <a:p>
              <a:endParaRPr lang="zh-CN" altLang="en-US" sz="1600"/>
            </a:p>
            <a:p>
              <a:r>
                <a:rPr lang="zh-CN" altLang="en-US" sz="1600" b="1">
                  <a:solidFill>
                    <a:srgbClr val="FF0000"/>
                  </a:solidFill>
                </a:rPr>
                <a:t>便于工作协同和管理人员掌握过程细节，做好风控管理。</a:t>
              </a:r>
              <a:endParaRPr lang="zh-CN" altLang="en-US" sz="1600" b="1">
                <a:solidFill>
                  <a:srgbClr val="FF0000"/>
                </a:solidFill>
              </a:endParaRPr>
            </a:p>
          </p:txBody>
        </p:sp>
      </p:grpSp>
      <p:pic>
        <p:nvPicPr>
          <p:cNvPr id="10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2615" y="1370965"/>
            <a:ext cx="4104640" cy="2988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6519545" y="1691005"/>
            <a:ext cx="5295900" cy="366712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2700000" scaled="0"/>
          </a:gra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Freeform 11"/>
          <p:cNvSpPr/>
          <p:nvPr/>
        </p:nvSpPr>
        <p:spPr bwMode="auto">
          <a:xfrm flipV="1">
            <a:off x="-1588" y="714375"/>
            <a:ext cx="1585913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248"/>
              <a:gd name="T40" fmla="*/ 0 h 10000"/>
              <a:gd name="T41" fmla="*/ 9248 w 9248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-1588" y="676275"/>
            <a:ext cx="3952875" cy="583565"/>
            <a:chOff x="-1588" y="676275"/>
            <a:chExt cx="3952875" cy="583565"/>
          </a:xfrm>
        </p:grpSpPr>
        <p:sp>
          <p:nvSpPr>
            <p:cNvPr id="6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61"/>
            <p:cNvSpPr>
              <a:spLocks noChangeArrowheads="1"/>
            </p:cNvSpPr>
            <p:nvPr/>
          </p:nvSpPr>
          <p:spPr bwMode="auto">
            <a:xfrm>
              <a:off x="436562" y="676275"/>
              <a:ext cx="3514725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 wrap="squar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SCRUM-</a:t>
              </a:r>
              <a:r>
                <a:rPr lang="zh-CN" altLang="en-US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冲刺执行</a:t>
              </a:r>
              <a:endParaRPr lang="zh-CN" altLang="zh-CN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483100" y="535940"/>
            <a:ext cx="3905250" cy="4953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/>
              <a:t>计划扑克</a:t>
            </a:r>
            <a:endParaRPr lang="zh-CN" altLang="en-US" sz="2000" b="1"/>
          </a:p>
        </p:txBody>
      </p:sp>
      <p:grpSp>
        <p:nvGrpSpPr>
          <p:cNvPr id="23" name="组合 22"/>
          <p:cNvGrpSpPr/>
          <p:nvPr/>
        </p:nvGrpSpPr>
        <p:grpSpPr>
          <a:xfrm rot="0">
            <a:off x="6944360" y="2782570"/>
            <a:ext cx="4610100" cy="653415"/>
            <a:chOff x="11056" y="2715"/>
            <a:chExt cx="7260" cy="1029"/>
          </a:xfrm>
        </p:grpSpPr>
        <p:grpSp>
          <p:nvGrpSpPr>
            <p:cNvPr id="61" name="组合 60"/>
            <p:cNvGrpSpPr/>
            <p:nvPr/>
          </p:nvGrpSpPr>
          <p:grpSpPr>
            <a:xfrm rot="0">
              <a:off x="11056" y="2715"/>
              <a:ext cx="3643" cy="531"/>
              <a:chOff x="2495" y="2740"/>
              <a:chExt cx="3643" cy="531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b="1" dirty="0"/>
                  <a:t>2</a:t>
                </a:r>
                <a:endParaRPr lang="en-US" altLang="zh-CN" sz="1600" b="1" dirty="0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/>
            </p:nvSpPr>
            <p:spPr>
              <a:xfrm>
                <a:off x="3021" y="2740"/>
                <a:ext cx="311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zh-CN" sz="1600"/>
                  <a:t>主人翁</a:t>
                </a:r>
                <a:endParaRPr lang="zh-CN" altLang="zh-CN" sz="1600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11066" y="3261"/>
              <a:ext cx="725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sz="1400"/>
                <a:t>变被动为主动，增加开发人员的参与感</a:t>
              </a:r>
              <a:endParaRPr sz="1400"/>
            </a:p>
          </p:txBody>
        </p:sp>
      </p:grpSp>
      <p:grpSp>
        <p:nvGrpSpPr>
          <p:cNvPr id="31" name="组合 30"/>
          <p:cNvGrpSpPr/>
          <p:nvPr/>
        </p:nvGrpSpPr>
        <p:grpSpPr>
          <a:xfrm rot="0">
            <a:off x="6944360" y="3470910"/>
            <a:ext cx="4610100" cy="653415"/>
            <a:chOff x="11056" y="2715"/>
            <a:chExt cx="7260" cy="1029"/>
          </a:xfrm>
        </p:grpSpPr>
        <p:grpSp>
          <p:nvGrpSpPr>
            <p:cNvPr id="32" name="组合 31"/>
            <p:cNvGrpSpPr/>
            <p:nvPr/>
          </p:nvGrpSpPr>
          <p:grpSpPr>
            <a:xfrm rot="0">
              <a:off x="11056" y="2715"/>
              <a:ext cx="3643" cy="531"/>
              <a:chOff x="2495" y="2740"/>
              <a:chExt cx="3643" cy="531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b="1" dirty="0"/>
                  <a:t>3</a:t>
                </a:r>
                <a:endParaRPr lang="en-US" altLang="zh-CN" sz="1600" b="1" dirty="0"/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3021" y="2740"/>
                <a:ext cx="311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zh-CN" sz="1600"/>
                  <a:t>承诺</a:t>
                </a:r>
                <a:endParaRPr lang="zh-CN" altLang="zh-CN" sz="1600"/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11066" y="3261"/>
              <a:ext cx="725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sz="1400"/>
                <a:t>工</a:t>
              </a:r>
              <a:r>
                <a:rPr sz="1400"/>
                <a:t>时是自己的承诺，会增加开发人员的紧迫感</a:t>
              </a:r>
              <a:endParaRPr sz="1400"/>
            </a:p>
          </p:txBody>
        </p:sp>
      </p:grpSp>
      <p:grpSp>
        <p:nvGrpSpPr>
          <p:cNvPr id="43" name="组合 42"/>
          <p:cNvGrpSpPr/>
          <p:nvPr/>
        </p:nvGrpSpPr>
        <p:grpSpPr>
          <a:xfrm rot="0">
            <a:off x="6944360" y="1821815"/>
            <a:ext cx="4610100" cy="868680"/>
            <a:chOff x="11056" y="2715"/>
            <a:chExt cx="7260" cy="1368"/>
          </a:xfrm>
        </p:grpSpPr>
        <p:grpSp>
          <p:nvGrpSpPr>
            <p:cNvPr id="44" name="组合 43"/>
            <p:cNvGrpSpPr/>
            <p:nvPr/>
          </p:nvGrpSpPr>
          <p:grpSpPr>
            <a:xfrm rot="0">
              <a:off x="11056" y="2715"/>
              <a:ext cx="4543" cy="510"/>
              <a:chOff x="2495" y="2740"/>
              <a:chExt cx="4543" cy="51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b="1" dirty="0"/>
                  <a:t>1</a:t>
                </a:r>
                <a:endParaRPr lang="en-US" altLang="zh-CN" sz="1600" b="1" dirty="0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/>
              <p:cNvSpPr txBox="1"/>
              <p:nvPr/>
            </p:nvSpPr>
            <p:spPr>
              <a:xfrm>
                <a:off x="3021" y="2740"/>
                <a:ext cx="4017" cy="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zh-CN" sz="1600"/>
                  <a:t>主动思考和差异化</a:t>
                </a:r>
                <a:endParaRPr lang="zh-CN" altLang="zh-CN" sz="1600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11066" y="3261"/>
              <a:ext cx="725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sz="1400"/>
                <a:t>开发人员在开发之前主动参与思考，可以比较和别人工时估算的差异，定位自己的薄弱环节。</a:t>
              </a:r>
              <a:endParaRPr sz="140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369695" y="4080510"/>
            <a:ext cx="3113405" cy="2070735"/>
            <a:chOff x="3445" y="6019"/>
            <a:chExt cx="4903" cy="3261"/>
          </a:xfrm>
        </p:grpSpPr>
        <p:sp>
          <p:nvSpPr>
            <p:cNvPr id="3" name="对角圆角矩形 2"/>
            <p:cNvSpPr/>
            <p:nvPr/>
          </p:nvSpPr>
          <p:spPr>
            <a:xfrm>
              <a:off x="3445" y="6019"/>
              <a:ext cx="4903" cy="3261"/>
            </a:xfrm>
            <a:prstGeom prst="round2DiagRect">
              <a:avLst>
                <a:gd name="adj1" fmla="val 12682"/>
                <a:gd name="adj2" fmla="val 0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2700000" scaled="1"/>
              <a:tileRect/>
            </a:gra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汉仪大宋简" pitchFamily="49" charset="-122"/>
                <a:ea typeface="汉仪大宋简" pitchFamily="49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807" y="6270"/>
              <a:ext cx="4394" cy="2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bg1"/>
                  </a:solidFill>
                </a:rPr>
                <a:t>计划扑克是指完成大家讨论完任务的需求、设计、算法后，由任务相关人员各自用扑克方式给出自己估算的工时和理由，最后找到一个折中的工时评估【扑克牌上有工时数字】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pic>
        <p:nvPicPr>
          <p:cNvPr id="8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0" y="1747520"/>
            <a:ext cx="2495550" cy="172339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2" name="组合 11"/>
          <p:cNvGrpSpPr/>
          <p:nvPr/>
        </p:nvGrpSpPr>
        <p:grpSpPr>
          <a:xfrm rot="0">
            <a:off x="6862445" y="4239895"/>
            <a:ext cx="4610100" cy="653415"/>
            <a:chOff x="11056" y="2715"/>
            <a:chExt cx="7260" cy="1029"/>
          </a:xfrm>
        </p:grpSpPr>
        <p:grpSp>
          <p:nvGrpSpPr>
            <p:cNvPr id="13" name="组合 12"/>
            <p:cNvGrpSpPr/>
            <p:nvPr/>
          </p:nvGrpSpPr>
          <p:grpSpPr>
            <a:xfrm rot="0">
              <a:off x="11056" y="2715"/>
              <a:ext cx="3643" cy="531"/>
              <a:chOff x="2495" y="2740"/>
              <a:chExt cx="3643" cy="531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b="1" dirty="0"/>
                  <a:t>3</a:t>
                </a:r>
                <a:endParaRPr lang="en-US" altLang="zh-CN" sz="1600" b="1" dirty="0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3021" y="2740"/>
                <a:ext cx="311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zh-CN" sz="1600"/>
                  <a:t>趣味性</a:t>
                </a:r>
                <a:endParaRPr lang="zh-CN" altLang="zh-CN" sz="1600"/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1066" y="3261"/>
              <a:ext cx="725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sz="1400"/>
                <a:t>枯燥的开发工作增加一些趣味性</a:t>
              </a:r>
              <a:endParaRPr lang="zh-CN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-1588" y="714375"/>
            <a:ext cx="1585913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248"/>
              <a:gd name="T40" fmla="*/ 0 h 10000"/>
              <a:gd name="T41" fmla="*/ 9248 w 9248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-1588" y="676275"/>
            <a:ext cx="3952875" cy="583565"/>
            <a:chOff x="-1588" y="676275"/>
            <a:chExt cx="3952875" cy="583565"/>
          </a:xfrm>
        </p:grpSpPr>
        <p:sp>
          <p:nvSpPr>
            <p:cNvPr id="6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61"/>
            <p:cNvSpPr>
              <a:spLocks noChangeArrowheads="1"/>
            </p:cNvSpPr>
            <p:nvPr/>
          </p:nvSpPr>
          <p:spPr bwMode="auto">
            <a:xfrm>
              <a:off x="436562" y="676275"/>
              <a:ext cx="3514725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 wrap="squar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SCRUM-</a:t>
              </a:r>
              <a:r>
                <a:rPr lang="zh-CN" altLang="en-US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冲刺执行</a:t>
              </a:r>
              <a:endParaRPr lang="zh-CN" altLang="zh-CN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483100" y="535940"/>
            <a:ext cx="3905250" cy="49530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/>
              <a:t>燃尽图</a:t>
            </a:r>
            <a:endParaRPr lang="zh-CN" altLang="en-US" sz="2000" b="1"/>
          </a:p>
        </p:txBody>
      </p:sp>
      <p:sp>
        <p:nvSpPr>
          <p:cNvPr id="3" name="对角圆角矩形 2"/>
          <p:cNvSpPr/>
          <p:nvPr/>
        </p:nvSpPr>
        <p:spPr>
          <a:xfrm>
            <a:off x="6350000" y="1597025"/>
            <a:ext cx="5304155" cy="1071245"/>
          </a:xfrm>
          <a:prstGeom prst="round2DiagRect">
            <a:avLst>
              <a:gd name="adj1" fmla="val 12682"/>
              <a:gd name="adj2" fmla="val 0"/>
            </a:avLst>
          </a:prstGeo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2700000" scaled="1"/>
            <a:tileRect/>
          </a:gra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汉仪大宋简" pitchFamily="49" charset="-122"/>
              <a:ea typeface="汉仪大宋简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100" y="1505585"/>
            <a:ext cx="4109720" cy="285369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635115" y="1671955"/>
            <a:ext cx="4733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燃尽图是用于进度预测的，</a:t>
            </a:r>
            <a:r>
              <a:rPr lang="en-US" altLang="zh-CN"/>
              <a:t>x</a:t>
            </a:r>
            <a:r>
              <a:rPr lang="zh-CN" altLang="zh-CN"/>
              <a:t>坐标是时间，</a:t>
            </a:r>
            <a:r>
              <a:rPr lang="en-US" altLang="zh-CN"/>
              <a:t>y</a:t>
            </a:r>
            <a:r>
              <a:rPr lang="zh-CN" altLang="zh-CN"/>
              <a:t>坐标是工作量，如果进度线在标准线较吻合，则进度是预期的</a:t>
            </a:r>
            <a:endParaRPr lang="zh-CN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869940" y="3233420"/>
            <a:ext cx="626364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对此图的研判规则如下：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    （1）如果趋势线在控制线以下，说明进展顺利，有比较大的概率按期或提前完工；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    （2）如果趋势线在控制线以上，说明有比较大的概率延期，此时需要关注进度了。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 注意，趋势线并非一直下行，也有可能上行，即发生了错误的估计或遗漏的任务时，估计剩余的工作量也有可能在某天上升了。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-1588" y="714375"/>
            <a:ext cx="1585913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248"/>
              <a:gd name="T40" fmla="*/ 0 h 10000"/>
              <a:gd name="T41" fmla="*/ 9248 w 9248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-1588" y="676275"/>
            <a:ext cx="5562600" cy="583565"/>
            <a:chOff x="-1588" y="676275"/>
            <a:chExt cx="5562600" cy="583565"/>
          </a:xfrm>
        </p:grpSpPr>
        <p:sp>
          <p:nvSpPr>
            <p:cNvPr id="6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61"/>
            <p:cNvSpPr>
              <a:spLocks noChangeArrowheads="1"/>
            </p:cNvSpPr>
            <p:nvPr/>
          </p:nvSpPr>
          <p:spPr bwMode="auto">
            <a:xfrm>
              <a:off x="436562" y="676275"/>
              <a:ext cx="5124450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 wrap="squar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SCRUM-</a:t>
              </a:r>
              <a:r>
                <a:rPr lang="zh-CN" altLang="en-US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冲刺评审</a:t>
              </a:r>
              <a:r>
                <a:rPr lang="en-US" altLang="zh-CN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/</a:t>
              </a:r>
              <a:r>
                <a:rPr lang="zh-CN" altLang="zh-CN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回顾</a:t>
              </a:r>
              <a:endParaRPr lang="zh-CN" altLang="zh-CN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sp>
        <p:nvSpPr>
          <p:cNvPr id="3" name="对角圆角矩形 2"/>
          <p:cNvSpPr/>
          <p:nvPr/>
        </p:nvSpPr>
        <p:spPr>
          <a:xfrm>
            <a:off x="1482725" y="2187575"/>
            <a:ext cx="4170680" cy="2613660"/>
          </a:xfrm>
          <a:prstGeom prst="round2DiagRect">
            <a:avLst>
              <a:gd name="adj1" fmla="val 12682"/>
              <a:gd name="adj2" fmla="val 0"/>
            </a:avLst>
          </a:prstGeo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2700000" scaled="1"/>
            <a:tileRect/>
          </a:gra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汉仪大宋简" pitchFamily="49" charset="-122"/>
              <a:ea typeface="汉仪大宋简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84325" y="2260600"/>
            <a:ext cx="39763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solidFill>
                  <a:schemeClr val="bg1"/>
                </a:solidFill>
              </a:rPr>
              <a:t>参与人：</a:t>
            </a:r>
            <a:r>
              <a:rPr lang="en-US" altLang="zh-CN">
                <a:solidFill>
                  <a:schemeClr val="bg1"/>
                </a:solidFill>
              </a:rPr>
              <a:t>Strum ower /master/team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内容：展示这次冲刺的需求；展示冲刺的最终成果（潜在可发布的产品）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听取产品经理的反馈意见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类似内部产品发布会增加成就感（如果有团建规划，做得比较好的冲刺可进行团建，巩固成就感）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59660" y="1781175"/>
            <a:ext cx="1638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评审会议</a:t>
            </a:r>
            <a:endParaRPr lang="zh-CN" altLang="en-US"/>
          </a:p>
        </p:txBody>
      </p:sp>
      <p:sp>
        <p:nvSpPr>
          <p:cNvPr id="10" name="对角圆角矩形 9"/>
          <p:cNvSpPr/>
          <p:nvPr/>
        </p:nvSpPr>
        <p:spPr>
          <a:xfrm>
            <a:off x="6406515" y="2260600"/>
            <a:ext cx="5313045" cy="1899920"/>
          </a:xfrm>
          <a:prstGeom prst="round2DiagRect">
            <a:avLst>
              <a:gd name="adj1" fmla="val 12682"/>
              <a:gd name="adj2" fmla="val 0"/>
            </a:avLst>
          </a:prstGeom>
          <a:solidFill>
            <a:schemeClr val="accent4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  <a:latin typeface="汉仪大宋简" pitchFamily="49" charset="-122"/>
              <a:ea typeface="汉仪大宋简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96075" y="2397125"/>
            <a:ext cx="47339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solidFill>
                  <a:schemeClr val="bg1"/>
                </a:solidFill>
              </a:rPr>
              <a:t>参与人：</a:t>
            </a:r>
            <a:r>
              <a:rPr lang="en-US" altLang="zh-CN">
                <a:solidFill>
                  <a:schemeClr val="bg1"/>
                </a:solidFill>
              </a:rPr>
              <a:t>Strum ower /master/team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内容：回顾本次冲刺的经历，总结经验和不足，为下次冲刺做好准备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61885" y="1955800"/>
            <a:ext cx="1638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回顾会议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-1588" y="714375"/>
            <a:ext cx="1585913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248"/>
              <a:gd name="T40" fmla="*/ 0 h 10000"/>
              <a:gd name="T41" fmla="*/ 9248 w 9248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-1588" y="676275"/>
            <a:ext cx="5562600" cy="583565"/>
            <a:chOff x="-1588" y="676275"/>
            <a:chExt cx="5562600" cy="583565"/>
          </a:xfrm>
        </p:grpSpPr>
        <p:sp>
          <p:nvSpPr>
            <p:cNvPr id="6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61"/>
            <p:cNvSpPr>
              <a:spLocks noChangeArrowheads="1"/>
            </p:cNvSpPr>
            <p:nvPr/>
          </p:nvSpPr>
          <p:spPr bwMode="auto">
            <a:xfrm>
              <a:off x="436562" y="676275"/>
              <a:ext cx="5124450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 wrap="squar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SCRUM-</a:t>
              </a:r>
              <a:r>
                <a:rPr lang="zh-CN" altLang="en-US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思想总结</a:t>
              </a:r>
              <a:endParaRPr lang="zh-CN" altLang="en-US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378710" y="1352550"/>
            <a:ext cx="8962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Scrum</a:t>
            </a:r>
            <a:r>
              <a:rPr lang="zh-CN" altLang="zh-CN"/>
              <a:t>作为敏捷开发的一种实践，它代表一种什么思想？它的出发点？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1735455" y="2079625"/>
            <a:ext cx="962025" cy="7239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冲刺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11780" y="2051050"/>
            <a:ext cx="4239260" cy="78105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932430" y="2098675"/>
            <a:ext cx="3952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多冲刺，除软件工程学上的价值外，核心是降低技术人员的心理疲倦</a:t>
            </a:r>
            <a:endParaRPr lang="zh-CN" altLang="en-US" sz="1400"/>
          </a:p>
        </p:txBody>
      </p:sp>
      <p:grpSp>
        <p:nvGrpSpPr>
          <p:cNvPr id="21" name="组合 20"/>
          <p:cNvGrpSpPr/>
          <p:nvPr/>
        </p:nvGrpSpPr>
        <p:grpSpPr>
          <a:xfrm>
            <a:off x="1735455" y="3038475"/>
            <a:ext cx="5316220" cy="818515"/>
            <a:chOff x="2733" y="4785"/>
            <a:chExt cx="8372" cy="1289"/>
          </a:xfrm>
        </p:grpSpPr>
        <p:sp>
          <p:nvSpPr>
            <p:cNvPr id="15" name="矩形 14"/>
            <p:cNvSpPr/>
            <p:nvPr/>
          </p:nvSpPr>
          <p:spPr>
            <a:xfrm>
              <a:off x="2733" y="4830"/>
              <a:ext cx="1515" cy="11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平等</a:t>
              </a: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28" y="4785"/>
              <a:ext cx="6677" cy="1289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618" y="4860"/>
              <a:ext cx="6225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Scrum</a:t>
              </a:r>
              <a:r>
                <a:rPr lang="zh-CN" altLang="en-US" sz="1400"/>
                <a:t>团队没有上下级之分，</a:t>
              </a:r>
              <a:r>
                <a:rPr lang="en-US" altLang="zh-CN" sz="1400"/>
                <a:t>Scrum master</a:t>
              </a:r>
              <a:r>
                <a:rPr lang="zh-CN" altLang="zh-CN" sz="1400"/>
                <a:t>不是项目经理，是一个服务角色，成员只有分工不同。没有上下级便于每个人主动发出意见</a:t>
              </a:r>
              <a:endParaRPr lang="zh-CN" altLang="zh-CN" sz="140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35455" y="4022725"/>
            <a:ext cx="5316220" cy="818515"/>
            <a:chOff x="2733" y="4785"/>
            <a:chExt cx="8372" cy="1289"/>
          </a:xfrm>
        </p:grpSpPr>
        <p:sp>
          <p:nvSpPr>
            <p:cNvPr id="23" name="矩形 22"/>
            <p:cNvSpPr/>
            <p:nvPr/>
          </p:nvSpPr>
          <p:spPr>
            <a:xfrm>
              <a:off x="2733" y="4830"/>
              <a:ext cx="1515" cy="11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团队考核</a:t>
              </a: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428" y="4785"/>
              <a:ext cx="6677" cy="1289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618" y="4860"/>
              <a:ext cx="6225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Scrum</a:t>
              </a:r>
              <a:r>
                <a:rPr lang="zh-CN" altLang="en-US" sz="1400"/>
                <a:t>只考核团队，不考核个人，出发点是团队为达到好的团队，需要互相协助，增加团队黏度和情感认同，更好的实现老带新</a:t>
              </a:r>
              <a:endParaRPr lang="zh-CN" altLang="en-US" sz="140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735455" y="4968875"/>
            <a:ext cx="5316220" cy="818515"/>
            <a:chOff x="2733" y="4785"/>
            <a:chExt cx="8372" cy="1289"/>
          </a:xfrm>
        </p:grpSpPr>
        <p:sp>
          <p:nvSpPr>
            <p:cNvPr id="27" name="矩形 26"/>
            <p:cNvSpPr/>
            <p:nvPr/>
          </p:nvSpPr>
          <p:spPr>
            <a:xfrm>
              <a:off x="2733" y="4830"/>
              <a:ext cx="1515" cy="11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工时估算</a:t>
              </a:r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428" y="4785"/>
              <a:ext cx="6677" cy="1289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618" y="4860"/>
              <a:ext cx="622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Scrum</a:t>
              </a:r>
              <a:r>
                <a:rPr lang="zh-CN" altLang="en-US" sz="1400"/>
                <a:t>团队成员每个都参与工时估计，最终获得一个员工承认的任务工时</a:t>
              </a:r>
              <a:endParaRPr lang="zh-CN" altLang="en-US" sz="140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735455" y="5886450"/>
            <a:ext cx="5316220" cy="818515"/>
            <a:chOff x="2733" y="4785"/>
            <a:chExt cx="8372" cy="1289"/>
          </a:xfrm>
        </p:grpSpPr>
        <p:sp>
          <p:nvSpPr>
            <p:cNvPr id="31" name="矩形 30"/>
            <p:cNvSpPr/>
            <p:nvPr/>
          </p:nvSpPr>
          <p:spPr>
            <a:xfrm>
              <a:off x="2733" y="4830"/>
              <a:ext cx="1515" cy="11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任务认领</a:t>
              </a:r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4428" y="4785"/>
              <a:ext cx="6677" cy="1289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618" y="4860"/>
              <a:ext cx="62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每个团队成员根据自己特长主动认领任务</a:t>
              </a:r>
              <a:endParaRPr lang="zh-CN" altLang="en-US" sz="14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291705" y="2022475"/>
            <a:ext cx="5149850" cy="818515"/>
            <a:chOff x="2733" y="4785"/>
            <a:chExt cx="8110" cy="1289"/>
          </a:xfrm>
        </p:grpSpPr>
        <p:sp>
          <p:nvSpPr>
            <p:cNvPr id="35" name="矩形 34"/>
            <p:cNvSpPr/>
            <p:nvPr/>
          </p:nvSpPr>
          <p:spPr>
            <a:xfrm>
              <a:off x="2733" y="4830"/>
              <a:ext cx="1515" cy="11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成果展示</a:t>
              </a:r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428" y="4785"/>
              <a:ext cx="4142" cy="1289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618" y="4860"/>
              <a:ext cx="62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增强荣誉感</a:t>
              </a:r>
              <a:endParaRPr lang="zh-CN" altLang="en-US" sz="140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171690" y="3056890"/>
            <a:ext cx="5269865" cy="818515"/>
            <a:chOff x="2544" y="4785"/>
            <a:chExt cx="8299" cy="1289"/>
          </a:xfrm>
        </p:grpSpPr>
        <p:sp>
          <p:nvSpPr>
            <p:cNvPr id="39" name="矩形 38"/>
            <p:cNvSpPr/>
            <p:nvPr/>
          </p:nvSpPr>
          <p:spPr>
            <a:xfrm>
              <a:off x="2544" y="4830"/>
              <a:ext cx="1884" cy="11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任务看板</a:t>
              </a:r>
              <a:r>
                <a:rPr lang="en-US" altLang="zh-CN"/>
                <a:t>/</a:t>
              </a:r>
              <a:r>
                <a:rPr lang="zh-CN" altLang="zh-CN"/>
                <a:t>燃尽图</a:t>
              </a:r>
              <a:endParaRPr lang="zh-CN" altLang="zh-CN"/>
            </a:p>
          </p:txBody>
        </p:sp>
        <p:sp>
          <p:nvSpPr>
            <p:cNvPr id="40" name="矩形 39"/>
            <p:cNvSpPr/>
            <p:nvPr/>
          </p:nvSpPr>
          <p:spPr>
            <a:xfrm>
              <a:off x="4428" y="4785"/>
              <a:ext cx="4142" cy="1289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618" y="4860"/>
              <a:ext cx="62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协同和提示</a:t>
              </a:r>
              <a:endParaRPr lang="zh-CN" altLang="en-US" sz="1400"/>
            </a:p>
          </p:txBody>
        </p:sp>
      </p:grpSp>
      <p:sp>
        <p:nvSpPr>
          <p:cNvPr id="42" name="对角圆角矩形 41"/>
          <p:cNvSpPr/>
          <p:nvPr/>
        </p:nvSpPr>
        <p:spPr>
          <a:xfrm>
            <a:off x="7348855" y="4189730"/>
            <a:ext cx="3875405" cy="2176145"/>
          </a:xfrm>
          <a:prstGeom prst="round2DiagRect">
            <a:avLst>
              <a:gd name="adj1" fmla="val 12682"/>
              <a:gd name="adj2" fmla="val 0"/>
            </a:avLst>
          </a:prstGeo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2700000" scaled="1"/>
            <a:tileRect/>
          </a:gra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汉仪大宋简" pitchFamily="49" charset="-122"/>
              <a:ea typeface="汉仪大宋简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651750" y="4262755"/>
            <a:ext cx="30575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Scrum</a:t>
            </a:r>
            <a:r>
              <a:rPr lang="zh-CN" altLang="zh-CN">
                <a:solidFill>
                  <a:schemeClr val="bg1"/>
                </a:solidFill>
              </a:rPr>
              <a:t>核心思想：</a:t>
            </a:r>
            <a:endParaRPr lang="zh-CN" altLang="zh-CN">
              <a:solidFill>
                <a:schemeClr val="bg1"/>
              </a:solidFill>
            </a:endParaRPr>
          </a:p>
          <a:p>
            <a:r>
              <a:rPr lang="zh-CN" altLang="zh-CN" b="1">
                <a:solidFill>
                  <a:schemeClr val="bg1"/>
                </a:solidFill>
              </a:rPr>
              <a:t>如果方法论正确，员工技能胜任，则项目的成败取决于员工的责任感、积极性、荣誉感、员工与员工之间的协同互助；高度自治的团队比一个经验丰富的负责人靠谱</a:t>
            </a:r>
            <a:endParaRPr lang="zh-CN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-1588" y="714375"/>
            <a:ext cx="1585913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248"/>
              <a:gd name="T40" fmla="*/ 0 h 10000"/>
              <a:gd name="T41" fmla="*/ 9248 w 9248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-1588" y="676275"/>
            <a:ext cx="5562600" cy="583565"/>
            <a:chOff x="-1588" y="676275"/>
            <a:chExt cx="5562600" cy="583565"/>
          </a:xfrm>
        </p:grpSpPr>
        <p:sp>
          <p:nvSpPr>
            <p:cNvPr id="6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61"/>
            <p:cNvSpPr>
              <a:spLocks noChangeArrowheads="1"/>
            </p:cNvSpPr>
            <p:nvPr/>
          </p:nvSpPr>
          <p:spPr bwMode="auto">
            <a:xfrm>
              <a:off x="436562" y="676275"/>
              <a:ext cx="5124450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 wrap="squar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SCRUM-</a:t>
              </a:r>
              <a:r>
                <a:rPr lang="zh-CN" altLang="en-US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缺陷</a:t>
              </a:r>
              <a:endParaRPr lang="zh-CN" altLang="en-US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368550" y="1352550"/>
            <a:ext cx="8962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敏捷开发是一种思想，任何思想都有使用局限的</a:t>
            </a:r>
            <a:endParaRPr 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1429385" y="2021840"/>
            <a:ext cx="10353040" cy="816610"/>
            <a:chOff x="2251" y="3184"/>
            <a:chExt cx="16304" cy="1286"/>
          </a:xfrm>
        </p:grpSpPr>
        <p:sp>
          <p:nvSpPr>
            <p:cNvPr id="2" name="矩形 1"/>
            <p:cNvSpPr/>
            <p:nvPr/>
          </p:nvSpPr>
          <p:spPr>
            <a:xfrm>
              <a:off x="2251" y="3184"/>
              <a:ext cx="2435" cy="12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ym typeface="+mn-ea"/>
                </a:rPr>
                <a:t>总体</a:t>
              </a:r>
              <a:r>
                <a:rPr lang="zh-CN" altLang="en-US"/>
                <a:t>需求分析</a:t>
              </a:r>
              <a:r>
                <a:rPr lang="en-US" altLang="zh-CN"/>
                <a:t>/</a:t>
              </a:r>
              <a:r>
                <a:rPr lang="zh-CN" altLang="en-US"/>
                <a:t>设计</a:t>
              </a: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251" y="3185"/>
              <a:ext cx="10407" cy="123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589" y="3254"/>
              <a:ext cx="8233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Scrum</a:t>
              </a:r>
              <a:r>
                <a:rPr lang="zh-CN" altLang="zh-CN" sz="1400"/>
                <a:t>把一个软件切分成多个冲刺，每次需求分析和设计都只服务于冲刺，但实际需求中，功能与功能很多时候都是有关联的，</a:t>
              </a:r>
              <a:r>
                <a:rPr lang="en-US" altLang="zh-CN" sz="1400"/>
                <a:t>scrum</a:t>
              </a:r>
              <a:r>
                <a:rPr lang="zh-CN" altLang="en-US" sz="1400"/>
                <a:t>只能通过重构来解决，而业务重构比技术重构风险要高</a:t>
              </a:r>
              <a:endParaRPr lang="zh-CN" altLang="en-US" sz="1400"/>
            </a:p>
          </p:txBody>
        </p:sp>
        <p:sp>
          <p:nvSpPr>
            <p:cNvPr id="3" name="矩形 2"/>
            <p:cNvSpPr/>
            <p:nvPr/>
          </p:nvSpPr>
          <p:spPr>
            <a:xfrm>
              <a:off x="12937" y="3184"/>
              <a:ext cx="5618" cy="1286"/>
            </a:xfrm>
            <a:prstGeom prst="rect">
              <a:avLst/>
            </a:prstGeom>
            <a:noFill/>
            <a:ln w="28575" cmpd="thickThin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936" y="3220"/>
              <a:ext cx="5619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系统需要在冲刺迭代前需要做总体分析和设计，理清楚模块与模块之间的关联关系，做好总体规划，在冲刺时可再细化设计</a:t>
              </a:r>
              <a:endParaRPr lang="zh-CN" altLang="en-US" sz="140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338955" y="1649095"/>
            <a:ext cx="754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问题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077960" y="1619250"/>
            <a:ext cx="1392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解决方案</a:t>
            </a:r>
            <a:endParaRPr lang="zh-CN" altLang="en-US" b="1">
              <a:solidFill>
                <a:srgbClr val="FF0000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29385" y="3037840"/>
            <a:ext cx="10353040" cy="816610"/>
            <a:chOff x="2251" y="3184"/>
            <a:chExt cx="16304" cy="1286"/>
          </a:xfrm>
        </p:grpSpPr>
        <p:sp>
          <p:nvSpPr>
            <p:cNvPr id="19" name="矩形 18"/>
            <p:cNvSpPr/>
            <p:nvPr/>
          </p:nvSpPr>
          <p:spPr>
            <a:xfrm>
              <a:off x="2251" y="3184"/>
              <a:ext cx="2435" cy="12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总体架构</a:t>
              </a: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251" y="3185"/>
              <a:ext cx="10407" cy="123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589" y="3254"/>
              <a:ext cx="823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Scrum</a:t>
              </a:r>
              <a:r>
                <a:rPr lang="zh-CN" altLang="zh-CN" sz="1400"/>
                <a:t>在冲刺中再去做分析、设计；但软件的技术路线、架构、规范这些贯穿所有冲刺，如果在冲刺里面去解决，风险过高</a:t>
              </a:r>
              <a:endParaRPr lang="zh-CN" altLang="zh-CN" sz="1400"/>
            </a:p>
          </p:txBody>
        </p:sp>
        <p:sp>
          <p:nvSpPr>
            <p:cNvPr id="45" name="矩形 44"/>
            <p:cNvSpPr/>
            <p:nvPr/>
          </p:nvSpPr>
          <p:spPr>
            <a:xfrm>
              <a:off x="12937" y="3184"/>
              <a:ext cx="5618" cy="1286"/>
            </a:xfrm>
            <a:prstGeom prst="rect">
              <a:avLst/>
            </a:prstGeom>
            <a:noFill/>
            <a:ln w="28575" cmpd="thickThin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2936" y="3220"/>
              <a:ext cx="561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我们在冲刺前就要做好技术路线、架构、技术攻关验证，而不是在冲刺中去解决</a:t>
              </a:r>
              <a:endParaRPr lang="zh-CN" altLang="en-US" sz="140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429385" y="3997325"/>
            <a:ext cx="10353040" cy="816610"/>
            <a:chOff x="2251" y="3184"/>
            <a:chExt cx="16304" cy="1286"/>
          </a:xfrm>
        </p:grpSpPr>
        <p:sp>
          <p:nvSpPr>
            <p:cNvPr id="48" name="矩形 47"/>
            <p:cNvSpPr/>
            <p:nvPr/>
          </p:nvSpPr>
          <p:spPr>
            <a:xfrm>
              <a:off x="2251" y="3184"/>
              <a:ext cx="2435" cy="12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团队独立性</a:t>
              </a:r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251" y="3185"/>
              <a:ext cx="10407" cy="123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589" y="3254"/>
              <a:ext cx="8233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Scrum</a:t>
              </a:r>
              <a:r>
                <a:rPr lang="zh-CN" altLang="en-US" sz="1400"/>
                <a:t>团队要求成员的技能能覆盖分析、设计、编码、测试各个环节，而且独立服务本团队，而事实上我们很难为每一个开发团队都配置独立的架构师、分析设计师、</a:t>
              </a:r>
              <a:r>
                <a:rPr lang="en-US" altLang="zh-CN" sz="1400"/>
                <a:t>UI</a:t>
              </a:r>
              <a:r>
                <a:rPr lang="zh-CN" altLang="en-US" sz="1400"/>
                <a:t>、测试人员</a:t>
              </a:r>
              <a:endParaRPr lang="zh-CN" altLang="en-US" sz="1400"/>
            </a:p>
          </p:txBody>
        </p:sp>
        <p:sp>
          <p:nvSpPr>
            <p:cNvPr id="51" name="矩形 50"/>
            <p:cNvSpPr/>
            <p:nvPr/>
          </p:nvSpPr>
          <p:spPr>
            <a:xfrm>
              <a:off x="12937" y="3184"/>
              <a:ext cx="5618" cy="1286"/>
            </a:xfrm>
            <a:prstGeom prst="rect">
              <a:avLst/>
            </a:prstGeom>
            <a:noFill/>
            <a:ln w="28575" cmpd="thickThin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2936" y="3220"/>
              <a:ext cx="561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没有办法，维持现状，让不独立服务的成员与团队更高的互动</a:t>
              </a:r>
              <a:endParaRPr lang="zh-CN" altLang="en-US" sz="140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429385" y="5033010"/>
            <a:ext cx="10353040" cy="816610"/>
            <a:chOff x="2251" y="3184"/>
            <a:chExt cx="16304" cy="1286"/>
          </a:xfrm>
        </p:grpSpPr>
        <p:sp>
          <p:nvSpPr>
            <p:cNvPr id="54" name="矩形 53"/>
            <p:cNvSpPr/>
            <p:nvPr/>
          </p:nvSpPr>
          <p:spPr>
            <a:xfrm>
              <a:off x="2251" y="3184"/>
              <a:ext cx="2435" cy="12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高度自治</a:t>
              </a:r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2251" y="3185"/>
              <a:ext cx="10407" cy="123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589" y="3254"/>
              <a:ext cx="8233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Scrum</a:t>
              </a:r>
              <a:r>
                <a:rPr lang="zh-CN" altLang="en-US" sz="1400"/>
                <a:t>希望团队高度自治来提升员工的自主性、责任感，这对员工的本身技能和素质有一定要求；在公司奋斗文化、</a:t>
              </a:r>
              <a:r>
                <a:rPr lang="zh-CN" altLang="en-US" sz="1400">
                  <a:sym typeface="+mn-ea"/>
                </a:rPr>
                <a:t>成员素质</a:t>
              </a:r>
              <a:r>
                <a:rPr lang="zh-CN" altLang="en-US" sz="1400"/>
                <a:t>没有建立前可能存在风险</a:t>
              </a:r>
              <a:endParaRPr lang="zh-CN" altLang="en-US" sz="1400"/>
            </a:p>
          </p:txBody>
        </p:sp>
        <p:sp>
          <p:nvSpPr>
            <p:cNvPr id="57" name="矩形 56"/>
            <p:cNvSpPr/>
            <p:nvPr/>
          </p:nvSpPr>
          <p:spPr>
            <a:xfrm>
              <a:off x="12937" y="3184"/>
              <a:ext cx="5618" cy="1286"/>
            </a:xfrm>
            <a:prstGeom prst="rect">
              <a:avLst/>
            </a:prstGeom>
            <a:noFill/>
            <a:ln w="28575" cmpd="thickThin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2936" y="3220"/>
              <a:ext cx="5619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对团队技能差的，要派经验丰富的开发经理进行管理、技术指导；</a:t>
              </a:r>
              <a:r>
                <a:rPr lang="en-US" altLang="zh-CN" sz="1400"/>
                <a:t>Scrum</a:t>
              </a:r>
              <a:r>
                <a:rPr lang="zh-CN" altLang="zh-CN" sz="1400"/>
                <a:t>本身实施也是一个逐渐过程。</a:t>
              </a:r>
              <a:endParaRPr lang="zh-CN" altLang="zh-CN" sz="140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411605" y="6040120"/>
            <a:ext cx="10353040" cy="816610"/>
            <a:chOff x="2251" y="3184"/>
            <a:chExt cx="16304" cy="1286"/>
          </a:xfrm>
        </p:grpSpPr>
        <p:sp>
          <p:nvSpPr>
            <p:cNvPr id="60" name="矩形 59"/>
            <p:cNvSpPr/>
            <p:nvPr/>
          </p:nvSpPr>
          <p:spPr>
            <a:xfrm>
              <a:off x="2251" y="3184"/>
              <a:ext cx="2435" cy="12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考核</a:t>
              </a:r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2251" y="3185"/>
              <a:ext cx="10407" cy="123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589" y="3254"/>
              <a:ext cx="823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Scrum</a:t>
              </a:r>
              <a:r>
                <a:rPr lang="zh-CN" altLang="en-US" sz="1400"/>
                <a:t>只做团队考核，也是一把双刃剑，有利的地方能提成团队协助能力，但也可能形成大锅饭和高技术人才的进取心</a:t>
              </a:r>
              <a:endParaRPr lang="zh-CN" altLang="en-US" sz="1400"/>
            </a:p>
          </p:txBody>
        </p:sp>
        <p:sp>
          <p:nvSpPr>
            <p:cNvPr id="63" name="矩形 62"/>
            <p:cNvSpPr/>
            <p:nvPr/>
          </p:nvSpPr>
          <p:spPr>
            <a:xfrm>
              <a:off x="12937" y="3184"/>
              <a:ext cx="5618" cy="1286"/>
            </a:xfrm>
            <a:prstGeom prst="rect">
              <a:avLst/>
            </a:prstGeom>
            <a:noFill/>
            <a:ln w="28575" cmpd="thickThin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2936" y="3220"/>
              <a:ext cx="561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zh-CN" sz="1400"/>
                <a:t>在实行团队考核同时，建立以任务为中心的个人考核制度</a:t>
              </a:r>
              <a:endParaRPr lang="zh-CN" altLang="zh-CN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-1588" y="714375"/>
            <a:ext cx="1585913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248"/>
              <a:gd name="T40" fmla="*/ 0 h 10000"/>
              <a:gd name="T41" fmla="*/ 9248 w 9248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-1588" y="676275"/>
            <a:ext cx="5562600" cy="583565"/>
            <a:chOff x="-1588" y="676275"/>
            <a:chExt cx="5562600" cy="583565"/>
          </a:xfrm>
        </p:grpSpPr>
        <p:sp>
          <p:nvSpPr>
            <p:cNvPr id="6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61"/>
            <p:cNvSpPr>
              <a:spLocks noChangeArrowheads="1"/>
            </p:cNvSpPr>
            <p:nvPr/>
          </p:nvSpPr>
          <p:spPr bwMode="auto">
            <a:xfrm>
              <a:off x="436562" y="676275"/>
              <a:ext cx="5124450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 wrap="squar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SCRUM-</a:t>
              </a:r>
              <a:r>
                <a:rPr lang="zh-CN" altLang="en-US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我的实践</a:t>
              </a:r>
              <a:endParaRPr lang="zh-CN" altLang="en-US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368550" y="1352550"/>
            <a:ext cx="8962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我在敏捷开发大概有七八年的实践，敏捷开发以前开发模式在降低风险、提升团队活力的确是正面的。</a:t>
            </a:r>
            <a:endParaRPr lang="en-US" altLang="zh-CN"/>
          </a:p>
        </p:txBody>
      </p:sp>
      <p:grpSp>
        <p:nvGrpSpPr>
          <p:cNvPr id="15" name="组合 14"/>
          <p:cNvGrpSpPr/>
          <p:nvPr/>
        </p:nvGrpSpPr>
        <p:grpSpPr>
          <a:xfrm>
            <a:off x="2061210" y="2303780"/>
            <a:ext cx="4610100" cy="1083945"/>
            <a:chOff x="11056" y="2715"/>
            <a:chExt cx="7260" cy="1707"/>
          </a:xfrm>
        </p:grpSpPr>
        <p:grpSp>
          <p:nvGrpSpPr>
            <p:cNvPr id="16" name="组合 15"/>
            <p:cNvGrpSpPr/>
            <p:nvPr/>
          </p:nvGrpSpPr>
          <p:grpSpPr>
            <a:xfrm rot="0">
              <a:off x="11056" y="2715"/>
              <a:ext cx="4679" cy="510"/>
              <a:chOff x="2495" y="2740"/>
              <a:chExt cx="4679" cy="5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 b="1" dirty="0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/>
              <p:cNvSpPr txBox="1"/>
              <p:nvPr/>
            </p:nvSpPr>
            <p:spPr>
              <a:xfrm>
                <a:off x="3021" y="2740"/>
                <a:ext cx="4153" cy="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zh-CN" sz="1600"/>
                  <a:t>敏捷的思路正确无疑</a:t>
                </a:r>
                <a:endParaRPr lang="zh-CN" altLang="zh-CN" sz="1600"/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11066" y="3261"/>
              <a:ext cx="7250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把笨重的开发过程敏捷华，尤其在互联网领域，敏捷能做到快速快速推出、快速试错、反馈获知市场反馈，这种思路是完全没有问题的。</a:t>
              </a:r>
              <a:endParaRPr lang="zh-CN" altLang="en-US" sz="140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38350" y="3561715"/>
            <a:ext cx="4610100" cy="1083945"/>
            <a:chOff x="11056" y="2715"/>
            <a:chExt cx="7260" cy="1707"/>
          </a:xfrm>
        </p:grpSpPr>
        <p:grpSp>
          <p:nvGrpSpPr>
            <p:cNvPr id="24" name="组合 23"/>
            <p:cNvGrpSpPr/>
            <p:nvPr/>
          </p:nvGrpSpPr>
          <p:grpSpPr>
            <a:xfrm rot="0">
              <a:off x="11056" y="2715"/>
              <a:ext cx="4679" cy="706"/>
              <a:chOff x="2495" y="2740"/>
              <a:chExt cx="4679" cy="70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 b="1" dirty="0"/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本框 26"/>
              <p:cNvSpPr txBox="1"/>
              <p:nvPr/>
            </p:nvSpPr>
            <p:spPr>
              <a:xfrm>
                <a:off x="3021" y="2740"/>
                <a:ext cx="4153" cy="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zh-CN" sz="1600"/>
                  <a:t>敏捷的实施可能渐进的</a:t>
                </a:r>
                <a:endParaRPr lang="zh-CN" altLang="zh-CN" sz="1600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11066" y="3261"/>
              <a:ext cx="7250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敏捷只是一种宏观思路，如果完全照搬过来就是死读兵书，一定要结合公司实际情况，很多时候是和其他开发模式混用。</a:t>
              </a:r>
              <a:endParaRPr lang="en-US" altLang="zh-CN" sz="14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061210" y="4906645"/>
            <a:ext cx="4681855" cy="868680"/>
            <a:chOff x="11056" y="2715"/>
            <a:chExt cx="7373" cy="1368"/>
          </a:xfrm>
        </p:grpSpPr>
        <p:grpSp>
          <p:nvGrpSpPr>
            <p:cNvPr id="30" name="组合 29"/>
            <p:cNvGrpSpPr/>
            <p:nvPr/>
          </p:nvGrpSpPr>
          <p:grpSpPr>
            <a:xfrm rot="0">
              <a:off x="11056" y="2715"/>
              <a:ext cx="7373" cy="531"/>
              <a:chOff x="2495" y="2740"/>
              <a:chExt cx="7373" cy="531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 b="1" dirty="0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3021" y="2740"/>
                <a:ext cx="684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600"/>
                  <a:t>欢迎程度与效果</a:t>
                </a:r>
                <a:endParaRPr lang="zh-CN" altLang="en-US" sz="1600"/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11066" y="3261"/>
              <a:ext cx="725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zh-CN" sz="1400">
                  <a:sym typeface="+mn-ea"/>
                </a:rPr>
                <a:t>敏捷在</a:t>
              </a:r>
              <a:r>
                <a:rPr lang="en-US" altLang="zh-CN" sz="1400">
                  <a:sym typeface="+mn-ea"/>
                </a:rPr>
                <a:t>90</a:t>
              </a:r>
              <a:r>
                <a:rPr lang="zh-CN" altLang="en-US" sz="1400">
                  <a:sym typeface="+mn-ea"/>
                </a:rPr>
                <a:t>后最受欢迎，在管理中运用敏捷思维，在经验丰富的团队效果最佳</a:t>
              </a:r>
              <a:endParaRPr lang="en-US" altLang="zh-CN" sz="1400"/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8032115" y="2219960"/>
            <a:ext cx="3026410" cy="61849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安全运输培训平台</a:t>
            </a:r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8110220" y="3119755"/>
            <a:ext cx="3026410" cy="61849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驾校盒子</a:t>
            </a:r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8110220" y="4027170"/>
            <a:ext cx="3026410" cy="61849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熊猫用车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 bwMode="auto">
          <a:xfrm>
            <a:off x="-1588" y="676275"/>
            <a:ext cx="2733676" cy="584200"/>
            <a:chOff x="-1588" y="676275"/>
            <a:chExt cx="2733676" cy="584200"/>
          </a:xfrm>
        </p:grpSpPr>
        <p:sp>
          <p:nvSpPr>
            <p:cNvPr id="5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Box 61"/>
            <p:cNvSpPr>
              <a:spLocks noChangeArrowheads="1"/>
            </p:cNvSpPr>
            <p:nvPr/>
          </p:nvSpPr>
          <p:spPr bwMode="auto">
            <a:xfrm>
              <a:off x="436563" y="676275"/>
              <a:ext cx="2295525" cy="584200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目录</a:t>
              </a:r>
              <a:endParaRPr lang="zh-CN" altLang="zh-CN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878008" y="1122080"/>
            <a:ext cx="8104298" cy="5256584"/>
            <a:chOff x="1491928" y="1894240"/>
            <a:chExt cx="8104298" cy="5256584"/>
          </a:xfrm>
        </p:grpSpPr>
        <p:sp>
          <p:nvSpPr>
            <p:cNvPr id="8" name="文本框 7"/>
            <p:cNvSpPr txBox="1"/>
            <p:nvPr/>
          </p:nvSpPr>
          <p:spPr>
            <a:xfrm>
              <a:off x="4988560" y="2923401"/>
              <a:ext cx="2560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平台建设</a:t>
              </a:r>
              <a:endParaRPr lang="zh-CN" altLang="en-US" sz="2400" b="1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080000" y="4445615"/>
              <a:ext cx="2560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在线教学体会</a:t>
              </a:r>
              <a:endParaRPr lang="zh-CN" altLang="en-US" sz="2400" b="1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080000" y="3706614"/>
              <a:ext cx="2560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资源建设</a:t>
              </a:r>
              <a:endParaRPr lang="zh-CN" altLang="en-US" sz="2400" b="1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988560" y="5272315"/>
              <a:ext cx="2560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未来规划</a:t>
              </a:r>
              <a:endParaRPr lang="zh-CN" altLang="en-US" sz="2400" b="1" dirty="0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491928" y="1894240"/>
              <a:ext cx="8104298" cy="5256584"/>
              <a:chOff x="1090686" y="1422863"/>
              <a:chExt cx="6615874" cy="4291167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090686" y="5268581"/>
                <a:ext cx="2060164" cy="381469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>
                <a:softEdge rad="1397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301890" y="2450874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rgbClr val="F82731"/>
                  </a:gs>
                  <a:gs pos="100000">
                    <a:srgbClr val="B30F1D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635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平行四边形 14"/>
              <p:cNvSpPr/>
              <p:nvPr/>
            </p:nvSpPr>
            <p:spPr>
              <a:xfrm>
                <a:off x="2957915" y="3198586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rgbClr val="89DC00"/>
                  </a:gs>
                  <a:gs pos="100000">
                    <a:srgbClr val="639700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635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平行四边形 15"/>
              <p:cNvSpPr/>
              <p:nvPr/>
            </p:nvSpPr>
            <p:spPr>
              <a:xfrm>
                <a:off x="2613936" y="3946298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rgbClr val="00BDC3"/>
                  </a:gs>
                  <a:gs pos="100000">
                    <a:srgbClr val="007C90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635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平行四边形 16"/>
              <p:cNvSpPr/>
              <p:nvPr/>
            </p:nvSpPr>
            <p:spPr>
              <a:xfrm>
                <a:off x="2267578" y="4694010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rgbClr val="333333"/>
                  </a:gs>
                  <a:gs pos="100000">
                    <a:srgbClr val="000000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635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>
                <a:off x="3647174" y="1703162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635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>
                <a:off x="3284637" y="4374698"/>
                <a:ext cx="4421923" cy="747712"/>
              </a:xfrm>
              <a:prstGeom prst="parallelogram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333333"/>
                  </a:gs>
                  <a:gs pos="100000">
                    <a:srgbClr val="000000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50800" dir="5400000" sx="101000" sy="101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平行四边形 19"/>
              <p:cNvSpPr/>
              <p:nvPr/>
            </p:nvSpPr>
            <p:spPr>
              <a:xfrm>
                <a:off x="3630995" y="3626986"/>
                <a:ext cx="4075565" cy="747712"/>
              </a:xfrm>
              <a:prstGeom prst="parallelogram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00BDC3"/>
                  </a:gs>
                  <a:gs pos="100000">
                    <a:srgbClr val="007C90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50800" dir="5400000" sx="101000" sy="101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>
                <a:off x="3974974" y="2879274"/>
                <a:ext cx="3731586" cy="747712"/>
              </a:xfrm>
              <a:prstGeom prst="parallelogram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89DC00"/>
                  </a:gs>
                  <a:gs pos="100000">
                    <a:srgbClr val="639700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50800" dir="5400000" sx="101000" sy="101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平行四边形 21"/>
              <p:cNvSpPr/>
              <p:nvPr/>
            </p:nvSpPr>
            <p:spPr>
              <a:xfrm>
                <a:off x="4318949" y="2131562"/>
                <a:ext cx="3387611" cy="747712"/>
              </a:xfrm>
              <a:prstGeom prst="parallelogram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82731"/>
                  </a:gs>
                  <a:gs pos="100000">
                    <a:srgbClr val="B30F1D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50800" dir="5400000" sx="101000" sy="101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平行四边形 22"/>
              <p:cNvSpPr/>
              <p:nvPr/>
            </p:nvSpPr>
            <p:spPr>
              <a:xfrm>
                <a:off x="3304761" y="2450874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rgbClr val="F82731"/>
                  </a:gs>
                  <a:gs pos="100000">
                    <a:srgbClr val="B30F1D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38100" dir="6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2960786" y="3198586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rgbClr val="89DC00"/>
                  </a:gs>
                  <a:gs pos="100000">
                    <a:srgbClr val="639700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38100" dir="6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平行四边形 24"/>
              <p:cNvSpPr/>
              <p:nvPr/>
            </p:nvSpPr>
            <p:spPr>
              <a:xfrm>
                <a:off x="2616807" y="3946298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rgbClr val="00BDC3"/>
                  </a:gs>
                  <a:gs pos="100000">
                    <a:srgbClr val="007C90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38100" dir="6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平行四边形 25"/>
              <p:cNvSpPr/>
              <p:nvPr/>
            </p:nvSpPr>
            <p:spPr>
              <a:xfrm>
                <a:off x="2270449" y="4694010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rgbClr val="333333"/>
                  </a:gs>
                  <a:gs pos="100000">
                    <a:srgbClr val="000000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38100" dir="6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平行四边形 26"/>
              <p:cNvSpPr/>
              <p:nvPr/>
            </p:nvSpPr>
            <p:spPr>
              <a:xfrm>
                <a:off x="3650045" y="1703162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38100" dir="6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矩形 6"/>
              <p:cNvSpPr/>
              <p:nvPr/>
            </p:nvSpPr>
            <p:spPr>
              <a:xfrm rot="1500000">
                <a:off x="2754877" y="1422863"/>
                <a:ext cx="370832" cy="4291167"/>
              </a:xfrm>
              <a:custGeom>
                <a:avLst/>
                <a:gdLst>
                  <a:gd name="connsiteX0" fmla="*/ 0 w 368300"/>
                  <a:gd name="connsiteY0" fmla="*/ 0 h 3636960"/>
                  <a:gd name="connsiteX1" fmla="*/ 368300 w 368300"/>
                  <a:gd name="connsiteY1" fmla="*/ 0 h 3636960"/>
                  <a:gd name="connsiteX2" fmla="*/ 368300 w 368300"/>
                  <a:gd name="connsiteY2" fmla="*/ 3636960 h 3636960"/>
                  <a:gd name="connsiteX3" fmla="*/ 0 w 368300"/>
                  <a:gd name="connsiteY3" fmla="*/ 3636960 h 3636960"/>
                  <a:gd name="connsiteX4" fmla="*/ 0 w 368300"/>
                  <a:gd name="connsiteY4" fmla="*/ 0 h 3636960"/>
                  <a:gd name="connsiteX0-1" fmla="*/ 37300 w 368300"/>
                  <a:gd name="connsiteY0-2" fmla="*/ 350446 h 3636960"/>
                  <a:gd name="connsiteX1-3" fmla="*/ 368300 w 368300"/>
                  <a:gd name="connsiteY1-4" fmla="*/ 0 h 3636960"/>
                  <a:gd name="connsiteX2-5" fmla="*/ 368300 w 368300"/>
                  <a:gd name="connsiteY2-6" fmla="*/ 3636960 h 3636960"/>
                  <a:gd name="connsiteX3-7" fmla="*/ 0 w 368300"/>
                  <a:gd name="connsiteY3-8" fmla="*/ 3636960 h 3636960"/>
                  <a:gd name="connsiteX4-9" fmla="*/ 37300 w 368300"/>
                  <a:gd name="connsiteY4-10" fmla="*/ 350446 h 3636960"/>
                  <a:gd name="connsiteX0-11" fmla="*/ 37300 w 368300"/>
                  <a:gd name="connsiteY0-12" fmla="*/ 74250 h 3360764"/>
                  <a:gd name="connsiteX1-13" fmla="*/ 339447 w 368300"/>
                  <a:gd name="connsiteY1-14" fmla="*/ 0 h 3360764"/>
                  <a:gd name="connsiteX2-15" fmla="*/ 368300 w 368300"/>
                  <a:gd name="connsiteY2-16" fmla="*/ 3360764 h 3360764"/>
                  <a:gd name="connsiteX3-17" fmla="*/ 0 w 368300"/>
                  <a:gd name="connsiteY3-18" fmla="*/ 3360764 h 3360764"/>
                  <a:gd name="connsiteX4-19" fmla="*/ 37300 w 368300"/>
                  <a:gd name="connsiteY4-20" fmla="*/ 74250 h 3360764"/>
                  <a:gd name="connsiteX0-21" fmla="*/ 37300 w 368300"/>
                  <a:gd name="connsiteY0-22" fmla="*/ 69643 h 3356157"/>
                  <a:gd name="connsiteX1-23" fmla="*/ 352105 w 368300"/>
                  <a:gd name="connsiteY1-24" fmla="*/ 0 h 3356157"/>
                  <a:gd name="connsiteX2-25" fmla="*/ 368300 w 368300"/>
                  <a:gd name="connsiteY2-26" fmla="*/ 3356157 h 3356157"/>
                  <a:gd name="connsiteX3-27" fmla="*/ 0 w 368300"/>
                  <a:gd name="connsiteY3-28" fmla="*/ 3356157 h 3356157"/>
                  <a:gd name="connsiteX4-29" fmla="*/ 37300 w 368300"/>
                  <a:gd name="connsiteY4-30" fmla="*/ 69643 h 3356157"/>
                  <a:gd name="connsiteX0-31" fmla="*/ 32290 w 368300"/>
                  <a:gd name="connsiteY0-32" fmla="*/ 149051 h 3356157"/>
                  <a:gd name="connsiteX1-33" fmla="*/ 352105 w 368300"/>
                  <a:gd name="connsiteY1-34" fmla="*/ 0 h 3356157"/>
                  <a:gd name="connsiteX2-35" fmla="*/ 368300 w 368300"/>
                  <a:gd name="connsiteY2-36" fmla="*/ 3356157 h 3356157"/>
                  <a:gd name="connsiteX3-37" fmla="*/ 0 w 368300"/>
                  <a:gd name="connsiteY3-38" fmla="*/ 3356157 h 3356157"/>
                  <a:gd name="connsiteX4-39" fmla="*/ 32290 w 368300"/>
                  <a:gd name="connsiteY4-40" fmla="*/ 149051 h 3356157"/>
                  <a:gd name="connsiteX0-41" fmla="*/ 32290 w 368300"/>
                  <a:gd name="connsiteY0-42" fmla="*/ 144832 h 3351938"/>
                  <a:gd name="connsiteX1-43" fmla="*/ 350570 w 368300"/>
                  <a:gd name="connsiteY1-44" fmla="*/ 0 h 3351938"/>
                  <a:gd name="connsiteX2-45" fmla="*/ 368300 w 368300"/>
                  <a:gd name="connsiteY2-46" fmla="*/ 3351938 h 3351938"/>
                  <a:gd name="connsiteX3-47" fmla="*/ 0 w 368300"/>
                  <a:gd name="connsiteY3-48" fmla="*/ 3351938 h 3351938"/>
                  <a:gd name="connsiteX4-49" fmla="*/ 32290 w 368300"/>
                  <a:gd name="connsiteY4-50" fmla="*/ 144832 h 3351938"/>
                  <a:gd name="connsiteX0-51" fmla="*/ 32290 w 368300"/>
                  <a:gd name="connsiteY0-52" fmla="*/ 137542 h 3344648"/>
                  <a:gd name="connsiteX1-53" fmla="*/ 357473 w 368300"/>
                  <a:gd name="connsiteY1-54" fmla="*/ 0 h 3344648"/>
                  <a:gd name="connsiteX2-55" fmla="*/ 368300 w 368300"/>
                  <a:gd name="connsiteY2-56" fmla="*/ 3344648 h 3344648"/>
                  <a:gd name="connsiteX3-57" fmla="*/ 0 w 368300"/>
                  <a:gd name="connsiteY3-58" fmla="*/ 3344648 h 3344648"/>
                  <a:gd name="connsiteX4-59" fmla="*/ 32290 w 368300"/>
                  <a:gd name="connsiteY4-60" fmla="*/ 137542 h 3344648"/>
                  <a:gd name="connsiteX0-61" fmla="*/ 31709 w 368300"/>
                  <a:gd name="connsiteY0-62" fmla="*/ 158833 h 3344648"/>
                  <a:gd name="connsiteX1-63" fmla="*/ 357473 w 368300"/>
                  <a:gd name="connsiteY1-64" fmla="*/ 0 h 3344648"/>
                  <a:gd name="connsiteX2-65" fmla="*/ 368300 w 368300"/>
                  <a:gd name="connsiteY2-66" fmla="*/ 3344648 h 3344648"/>
                  <a:gd name="connsiteX3-67" fmla="*/ 0 w 368300"/>
                  <a:gd name="connsiteY3-68" fmla="*/ 3344648 h 3344648"/>
                  <a:gd name="connsiteX4-69" fmla="*/ 31709 w 368300"/>
                  <a:gd name="connsiteY4-70" fmla="*/ 158833 h 3344648"/>
                  <a:gd name="connsiteX0-71" fmla="*/ 29025 w 368300"/>
                  <a:gd name="connsiteY0-72" fmla="*/ 153078 h 3344648"/>
                  <a:gd name="connsiteX1-73" fmla="*/ 357473 w 368300"/>
                  <a:gd name="connsiteY1-74" fmla="*/ 0 h 3344648"/>
                  <a:gd name="connsiteX2-75" fmla="*/ 368300 w 368300"/>
                  <a:gd name="connsiteY2-76" fmla="*/ 3344648 h 3344648"/>
                  <a:gd name="connsiteX3-77" fmla="*/ 0 w 368300"/>
                  <a:gd name="connsiteY3-78" fmla="*/ 3344648 h 3344648"/>
                  <a:gd name="connsiteX4-79" fmla="*/ 29025 w 368300"/>
                  <a:gd name="connsiteY4-80" fmla="*/ 153078 h 3344648"/>
                  <a:gd name="connsiteX0-81" fmla="*/ 29265 w 368540"/>
                  <a:gd name="connsiteY0-82" fmla="*/ 153078 h 3511785"/>
                  <a:gd name="connsiteX1-83" fmla="*/ 357713 w 368540"/>
                  <a:gd name="connsiteY1-84" fmla="*/ 0 h 3511785"/>
                  <a:gd name="connsiteX2-85" fmla="*/ 368540 w 368540"/>
                  <a:gd name="connsiteY2-86" fmla="*/ 3344648 h 3511785"/>
                  <a:gd name="connsiteX3-87" fmla="*/ 0 w 368540"/>
                  <a:gd name="connsiteY3-88" fmla="*/ 3511785 h 3511785"/>
                  <a:gd name="connsiteX4-89" fmla="*/ 29265 w 368540"/>
                  <a:gd name="connsiteY4-90" fmla="*/ 153078 h 3511785"/>
                  <a:gd name="connsiteX0-91" fmla="*/ 29265 w 368540"/>
                  <a:gd name="connsiteY0-92" fmla="*/ 153078 h 3511785"/>
                  <a:gd name="connsiteX1-93" fmla="*/ 357713 w 368540"/>
                  <a:gd name="connsiteY1-94" fmla="*/ 0 h 3511785"/>
                  <a:gd name="connsiteX2-95" fmla="*/ 368540 w 368540"/>
                  <a:gd name="connsiteY2-96" fmla="*/ 3344648 h 3511785"/>
                  <a:gd name="connsiteX3-97" fmla="*/ 0 w 368540"/>
                  <a:gd name="connsiteY3-98" fmla="*/ 3511785 h 3511785"/>
                  <a:gd name="connsiteX4-99" fmla="*/ 29265 w 368540"/>
                  <a:gd name="connsiteY4-100" fmla="*/ 153078 h 3511785"/>
                  <a:gd name="connsiteX0-101" fmla="*/ 29265 w 368540"/>
                  <a:gd name="connsiteY0-102" fmla="*/ 138320 h 3497027"/>
                  <a:gd name="connsiteX1-103" fmla="*/ 358283 w 368540"/>
                  <a:gd name="connsiteY1-104" fmla="*/ 0 h 3497027"/>
                  <a:gd name="connsiteX2-105" fmla="*/ 368540 w 368540"/>
                  <a:gd name="connsiteY2-106" fmla="*/ 3329890 h 3497027"/>
                  <a:gd name="connsiteX3-107" fmla="*/ 0 w 368540"/>
                  <a:gd name="connsiteY3-108" fmla="*/ 3497027 h 3497027"/>
                  <a:gd name="connsiteX4-109" fmla="*/ 29265 w 368540"/>
                  <a:gd name="connsiteY4-110" fmla="*/ 138320 h 3497027"/>
                  <a:gd name="connsiteX0-111" fmla="*/ 23227 w 368540"/>
                  <a:gd name="connsiteY0-112" fmla="*/ 127779 h 3497027"/>
                  <a:gd name="connsiteX1-113" fmla="*/ 358283 w 368540"/>
                  <a:gd name="connsiteY1-114" fmla="*/ 0 h 3497027"/>
                  <a:gd name="connsiteX2-115" fmla="*/ 368540 w 368540"/>
                  <a:gd name="connsiteY2-116" fmla="*/ 3329890 h 3497027"/>
                  <a:gd name="connsiteX3-117" fmla="*/ 0 w 368540"/>
                  <a:gd name="connsiteY3-118" fmla="*/ 3497027 h 3497027"/>
                  <a:gd name="connsiteX4-119" fmla="*/ 23227 w 368540"/>
                  <a:gd name="connsiteY4-120" fmla="*/ 127779 h 3497027"/>
                  <a:gd name="connsiteX0-121" fmla="*/ 23227 w 368819"/>
                  <a:gd name="connsiteY0-122" fmla="*/ 127779 h 3497027"/>
                  <a:gd name="connsiteX1-123" fmla="*/ 358283 w 368819"/>
                  <a:gd name="connsiteY1-124" fmla="*/ 0 h 3497027"/>
                  <a:gd name="connsiteX2-125" fmla="*/ 368819 w 368819"/>
                  <a:gd name="connsiteY2-126" fmla="*/ 3353313 h 3497027"/>
                  <a:gd name="connsiteX3-127" fmla="*/ 0 w 368819"/>
                  <a:gd name="connsiteY3-128" fmla="*/ 3497027 h 3497027"/>
                  <a:gd name="connsiteX4-129" fmla="*/ 23227 w 368819"/>
                  <a:gd name="connsiteY4-130" fmla="*/ 127779 h 3497027"/>
                  <a:gd name="connsiteX0-131" fmla="*/ 25240 w 370832"/>
                  <a:gd name="connsiteY0-132" fmla="*/ 127779 h 3493512"/>
                  <a:gd name="connsiteX1-133" fmla="*/ 360296 w 370832"/>
                  <a:gd name="connsiteY1-134" fmla="*/ 0 h 3493512"/>
                  <a:gd name="connsiteX2-135" fmla="*/ 370832 w 370832"/>
                  <a:gd name="connsiteY2-136" fmla="*/ 3353313 h 3493512"/>
                  <a:gd name="connsiteX3-137" fmla="*/ 0 w 370832"/>
                  <a:gd name="connsiteY3-138" fmla="*/ 3493512 h 3493512"/>
                  <a:gd name="connsiteX4-139" fmla="*/ 25240 w 370832"/>
                  <a:gd name="connsiteY4-140" fmla="*/ 127779 h 349351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70832" h="3493512">
                    <a:moveTo>
                      <a:pt x="25240" y="127779"/>
                    </a:moveTo>
                    <a:lnTo>
                      <a:pt x="360296" y="0"/>
                    </a:lnTo>
                    <a:cubicBezTo>
                      <a:pt x="365694" y="1118719"/>
                      <a:pt x="365434" y="2234594"/>
                      <a:pt x="370832" y="3353313"/>
                    </a:cubicBezTo>
                    <a:lnTo>
                      <a:pt x="0" y="3493512"/>
                    </a:lnTo>
                    <a:lnTo>
                      <a:pt x="25240" y="127779"/>
                    </a:lnTo>
                    <a:close/>
                  </a:path>
                </a:pathLst>
              </a:custGeom>
              <a:gradFill>
                <a:gsLst>
                  <a:gs pos="52300">
                    <a:sysClr val="window" lastClr="FFFFFF">
                      <a:alpha val="50000"/>
                    </a:sysClr>
                  </a:gs>
                  <a:gs pos="0">
                    <a:sysClr val="window" lastClr="FFFFFF">
                      <a:alpha val="0"/>
                    </a:sysClr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0" scaled="1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6108198" y="2130537"/>
                <a:ext cx="1597704" cy="628311"/>
                <a:chOff x="7072452" y="2130537"/>
                <a:chExt cx="1597704" cy="628311"/>
              </a:xfrm>
            </p:grpSpPr>
            <p:sp>
              <p:nvSpPr>
                <p:cNvPr id="121" name="任意多边形 120"/>
                <p:cNvSpPr/>
                <p:nvPr/>
              </p:nvSpPr>
              <p:spPr>
                <a:xfrm flipH="1">
                  <a:off x="7072452" y="2137735"/>
                  <a:ext cx="1597704" cy="621113"/>
                </a:xfrm>
                <a:custGeom>
                  <a:avLst/>
                  <a:gdLst>
                    <a:gd name="connsiteX0" fmla="*/ 0 w 1333500"/>
                    <a:gd name="connsiteY0" fmla="*/ 0 h 1219200"/>
                    <a:gd name="connsiteX1" fmla="*/ 1333500 w 1333500"/>
                    <a:gd name="connsiteY1" fmla="*/ 0 h 1219200"/>
                    <a:gd name="connsiteX2" fmla="*/ 1333500 w 1333500"/>
                    <a:gd name="connsiteY2" fmla="*/ 9956 h 1219200"/>
                    <a:gd name="connsiteX3" fmla="*/ 1203583 w 1333500"/>
                    <a:gd name="connsiteY3" fmla="*/ 28273 h 1219200"/>
                    <a:gd name="connsiteX4" fmla="*/ 31371 w 1333500"/>
                    <a:gd name="connsiteY4" fmla="*/ 1111163 h 1219200"/>
                    <a:gd name="connsiteX5" fmla="*/ 13522 w 1333500"/>
                    <a:gd name="connsiteY5" fmla="*/ 1219200 h 1219200"/>
                    <a:gd name="connsiteX6" fmla="*/ 0 w 1333500"/>
                    <a:gd name="connsiteY6" fmla="*/ 1219200 h 1219200"/>
                    <a:gd name="connsiteX7" fmla="*/ 0 w 1333500"/>
                    <a:gd name="connsiteY7" fmla="*/ 0 h 1219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33500" h="1219200">
                      <a:moveTo>
                        <a:pt x="0" y="0"/>
                      </a:moveTo>
                      <a:lnTo>
                        <a:pt x="1333500" y="0"/>
                      </a:lnTo>
                      <a:lnTo>
                        <a:pt x="1333500" y="9956"/>
                      </a:lnTo>
                      <a:lnTo>
                        <a:pt x="1203583" y="28273"/>
                      </a:lnTo>
                      <a:cubicBezTo>
                        <a:pt x="615200" y="139499"/>
                        <a:pt x="151771" y="567615"/>
                        <a:pt x="31371" y="1111163"/>
                      </a:cubicBezTo>
                      <a:lnTo>
                        <a:pt x="13522" y="1219200"/>
                      </a:lnTo>
                      <a:lnTo>
                        <a:pt x="0" y="12192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alpha val="0"/>
                      </a:sysClr>
                    </a:gs>
                    <a:gs pos="72000">
                      <a:sysClr val="window" lastClr="FFFFFF">
                        <a:alpha val="30000"/>
                      </a:sysClr>
                    </a:gs>
                  </a:gsLst>
                  <a:lin ang="2700000" scaled="1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softEdge"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2" name="任意多边形 121"/>
                <p:cNvSpPr/>
                <p:nvPr/>
              </p:nvSpPr>
              <p:spPr>
                <a:xfrm flipH="1">
                  <a:off x="7652391" y="2130537"/>
                  <a:ext cx="1017218" cy="543432"/>
                </a:xfrm>
                <a:custGeom>
                  <a:avLst/>
                  <a:gdLst>
                    <a:gd name="connsiteX0" fmla="*/ 0 w 1193943"/>
                    <a:gd name="connsiteY0" fmla="*/ 0 h 546334"/>
                    <a:gd name="connsiteX1" fmla="*/ 1193943 w 1193943"/>
                    <a:gd name="connsiteY1" fmla="*/ 0 h 546334"/>
                    <a:gd name="connsiteX2" fmla="*/ 1057909 w 1193943"/>
                    <a:gd name="connsiteY2" fmla="*/ 13601 h 546334"/>
                    <a:gd name="connsiteX3" fmla="*/ 21040 w 1193943"/>
                    <a:gd name="connsiteY3" fmla="*/ 517721 h 546334"/>
                    <a:gd name="connsiteX4" fmla="*/ 0 w 1193943"/>
                    <a:gd name="connsiteY4" fmla="*/ 546334 h 546334"/>
                    <a:gd name="connsiteX5" fmla="*/ 0 w 1193943"/>
                    <a:gd name="connsiteY5" fmla="*/ 0 h 546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3943" h="546334">
                      <a:moveTo>
                        <a:pt x="0" y="0"/>
                      </a:moveTo>
                      <a:lnTo>
                        <a:pt x="1193943" y="0"/>
                      </a:lnTo>
                      <a:lnTo>
                        <a:pt x="1057909" y="13601"/>
                      </a:lnTo>
                      <a:cubicBezTo>
                        <a:pt x="609764" y="73676"/>
                        <a:pt x="232998" y="262118"/>
                        <a:pt x="21040" y="517721"/>
                      </a:cubicBezTo>
                      <a:lnTo>
                        <a:pt x="0" y="5463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alpha val="0"/>
                      </a:sysClr>
                    </a:gs>
                    <a:gs pos="72000">
                      <a:sysClr val="window" lastClr="FFFFFF">
                        <a:alpha val="30000"/>
                      </a:sysClr>
                    </a:gs>
                  </a:gsLst>
                  <a:lin ang="2700000" scaled="1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softEdge"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6108198" y="2884430"/>
                <a:ext cx="1597704" cy="628311"/>
                <a:chOff x="7072452" y="2130537"/>
                <a:chExt cx="1597704" cy="628311"/>
              </a:xfrm>
            </p:grpSpPr>
            <p:sp>
              <p:nvSpPr>
                <p:cNvPr id="119" name="任意多边形 118"/>
                <p:cNvSpPr/>
                <p:nvPr/>
              </p:nvSpPr>
              <p:spPr>
                <a:xfrm flipH="1">
                  <a:off x="7072452" y="2137735"/>
                  <a:ext cx="1597704" cy="621113"/>
                </a:xfrm>
                <a:custGeom>
                  <a:avLst/>
                  <a:gdLst>
                    <a:gd name="connsiteX0" fmla="*/ 0 w 1333500"/>
                    <a:gd name="connsiteY0" fmla="*/ 0 h 1219200"/>
                    <a:gd name="connsiteX1" fmla="*/ 1333500 w 1333500"/>
                    <a:gd name="connsiteY1" fmla="*/ 0 h 1219200"/>
                    <a:gd name="connsiteX2" fmla="*/ 1333500 w 1333500"/>
                    <a:gd name="connsiteY2" fmla="*/ 9956 h 1219200"/>
                    <a:gd name="connsiteX3" fmla="*/ 1203583 w 1333500"/>
                    <a:gd name="connsiteY3" fmla="*/ 28273 h 1219200"/>
                    <a:gd name="connsiteX4" fmla="*/ 31371 w 1333500"/>
                    <a:gd name="connsiteY4" fmla="*/ 1111163 h 1219200"/>
                    <a:gd name="connsiteX5" fmla="*/ 13522 w 1333500"/>
                    <a:gd name="connsiteY5" fmla="*/ 1219200 h 1219200"/>
                    <a:gd name="connsiteX6" fmla="*/ 0 w 1333500"/>
                    <a:gd name="connsiteY6" fmla="*/ 1219200 h 1219200"/>
                    <a:gd name="connsiteX7" fmla="*/ 0 w 1333500"/>
                    <a:gd name="connsiteY7" fmla="*/ 0 h 1219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33500" h="1219200">
                      <a:moveTo>
                        <a:pt x="0" y="0"/>
                      </a:moveTo>
                      <a:lnTo>
                        <a:pt x="1333500" y="0"/>
                      </a:lnTo>
                      <a:lnTo>
                        <a:pt x="1333500" y="9956"/>
                      </a:lnTo>
                      <a:lnTo>
                        <a:pt x="1203583" y="28273"/>
                      </a:lnTo>
                      <a:cubicBezTo>
                        <a:pt x="615200" y="139499"/>
                        <a:pt x="151771" y="567615"/>
                        <a:pt x="31371" y="1111163"/>
                      </a:cubicBezTo>
                      <a:lnTo>
                        <a:pt x="13522" y="1219200"/>
                      </a:lnTo>
                      <a:lnTo>
                        <a:pt x="0" y="12192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alpha val="0"/>
                      </a:sysClr>
                    </a:gs>
                    <a:gs pos="72000">
                      <a:sysClr val="window" lastClr="FFFFFF">
                        <a:alpha val="30000"/>
                      </a:sysClr>
                    </a:gs>
                  </a:gsLst>
                  <a:lin ang="2700000" scaled="1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softEdge"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0" name="任意多边形 119"/>
                <p:cNvSpPr/>
                <p:nvPr/>
              </p:nvSpPr>
              <p:spPr>
                <a:xfrm flipH="1">
                  <a:off x="7652391" y="2130537"/>
                  <a:ext cx="1017218" cy="543432"/>
                </a:xfrm>
                <a:custGeom>
                  <a:avLst/>
                  <a:gdLst>
                    <a:gd name="connsiteX0" fmla="*/ 0 w 1193943"/>
                    <a:gd name="connsiteY0" fmla="*/ 0 h 546334"/>
                    <a:gd name="connsiteX1" fmla="*/ 1193943 w 1193943"/>
                    <a:gd name="connsiteY1" fmla="*/ 0 h 546334"/>
                    <a:gd name="connsiteX2" fmla="*/ 1057909 w 1193943"/>
                    <a:gd name="connsiteY2" fmla="*/ 13601 h 546334"/>
                    <a:gd name="connsiteX3" fmla="*/ 21040 w 1193943"/>
                    <a:gd name="connsiteY3" fmla="*/ 517721 h 546334"/>
                    <a:gd name="connsiteX4" fmla="*/ 0 w 1193943"/>
                    <a:gd name="connsiteY4" fmla="*/ 546334 h 546334"/>
                    <a:gd name="connsiteX5" fmla="*/ 0 w 1193943"/>
                    <a:gd name="connsiteY5" fmla="*/ 0 h 546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3943" h="546334">
                      <a:moveTo>
                        <a:pt x="0" y="0"/>
                      </a:moveTo>
                      <a:lnTo>
                        <a:pt x="1193943" y="0"/>
                      </a:lnTo>
                      <a:lnTo>
                        <a:pt x="1057909" y="13601"/>
                      </a:lnTo>
                      <a:cubicBezTo>
                        <a:pt x="609764" y="73676"/>
                        <a:pt x="232998" y="262118"/>
                        <a:pt x="21040" y="517721"/>
                      </a:cubicBezTo>
                      <a:lnTo>
                        <a:pt x="0" y="5463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alpha val="0"/>
                      </a:sysClr>
                    </a:gs>
                    <a:gs pos="72000">
                      <a:sysClr val="window" lastClr="FFFFFF">
                        <a:alpha val="30000"/>
                      </a:sysClr>
                    </a:gs>
                  </a:gsLst>
                  <a:lin ang="2700000" scaled="1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softEdge"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6108198" y="3633754"/>
                <a:ext cx="1597704" cy="628311"/>
                <a:chOff x="7072452" y="2130537"/>
                <a:chExt cx="1597704" cy="628311"/>
              </a:xfrm>
            </p:grpSpPr>
            <p:sp>
              <p:nvSpPr>
                <p:cNvPr id="117" name="任意多边形 116"/>
                <p:cNvSpPr/>
                <p:nvPr/>
              </p:nvSpPr>
              <p:spPr>
                <a:xfrm flipH="1">
                  <a:off x="7072452" y="2137735"/>
                  <a:ext cx="1597704" cy="621113"/>
                </a:xfrm>
                <a:custGeom>
                  <a:avLst/>
                  <a:gdLst>
                    <a:gd name="connsiteX0" fmla="*/ 0 w 1333500"/>
                    <a:gd name="connsiteY0" fmla="*/ 0 h 1219200"/>
                    <a:gd name="connsiteX1" fmla="*/ 1333500 w 1333500"/>
                    <a:gd name="connsiteY1" fmla="*/ 0 h 1219200"/>
                    <a:gd name="connsiteX2" fmla="*/ 1333500 w 1333500"/>
                    <a:gd name="connsiteY2" fmla="*/ 9956 h 1219200"/>
                    <a:gd name="connsiteX3" fmla="*/ 1203583 w 1333500"/>
                    <a:gd name="connsiteY3" fmla="*/ 28273 h 1219200"/>
                    <a:gd name="connsiteX4" fmla="*/ 31371 w 1333500"/>
                    <a:gd name="connsiteY4" fmla="*/ 1111163 h 1219200"/>
                    <a:gd name="connsiteX5" fmla="*/ 13522 w 1333500"/>
                    <a:gd name="connsiteY5" fmla="*/ 1219200 h 1219200"/>
                    <a:gd name="connsiteX6" fmla="*/ 0 w 1333500"/>
                    <a:gd name="connsiteY6" fmla="*/ 1219200 h 1219200"/>
                    <a:gd name="connsiteX7" fmla="*/ 0 w 1333500"/>
                    <a:gd name="connsiteY7" fmla="*/ 0 h 1219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33500" h="1219200">
                      <a:moveTo>
                        <a:pt x="0" y="0"/>
                      </a:moveTo>
                      <a:lnTo>
                        <a:pt x="1333500" y="0"/>
                      </a:lnTo>
                      <a:lnTo>
                        <a:pt x="1333500" y="9956"/>
                      </a:lnTo>
                      <a:lnTo>
                        <a:pt x="1203583" y="28273"/>
                      </a:lnTo>
                      <a:cubicBezTo>
                        <a:pt x="615200" y="139499"/>
                        <a:pt x="151771" y="567615"/>
                        <a:pt x="31371" y="1111163"/>
                      </a:cubicBezTo>
                      <a:lnTo>
                        <a:pt x="13522" y="1219200"/>
                      </a:lnTo>
                      <a:lnTo>
                        <a:pt x="0" y="12192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alpha val="0"/>
                      </a:sysClr>
                    </a:gs>
                    <a:gs pos="72000">
                      <a:sysClr val="window" lastClr="FFFFFF">
                        <a:alpha val="30000"/>
                      </a:sysClr>
                    </a:gs>
                  </a:gsLst>
                  <a:lin ang="2700000" scaled="1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softEdge"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8" name="任意多边形 117"/>
                <p:cNvSpPr/>
                <p:nvPr/>
              </p:nvSpPr>
              <p:spPr>
                <a:xfrm flipH="1">
                  <a:off x="7652391" y="2130537"/>
                  <a:ext cx="1017218" cy="543432"/>
                </a:xfrm>
                <a:custGeom>
                  <a:avLst/>
                  <a:gdLst>
                    <a:gd name="connsiteX0" fmla="*/ 0 w 1193943"/>
                    <a:gd name="connsiteY0" fmla="*/ 0 h 546334"/>
                    <a:gd name="connsiteX1" fmla="*/ 1193943 w 1193943"/>
                    <a:gd name="connsiteY1" fmla="*/ 0 h 546334"/>
                    <a:gd name="connsiteX2" fmla="*/ 1057909 w 1193943"/>
                    <a:gd name="connsiteY2" fmla="*/ 13601 h 546334"/>
                    <a:gd name="connsiteX3" fmla="*/ 21040 w 1193943"/>
                    <a:gd name="connsiteY3" fmla="*/ 517721 h 546334"/>
                    <a:gd name="connsiteX4" fmla="*/ 0 w 1193943"/>
                    <a:gd name="connsiteY4" fmla="*/ 546334 h 546334"/>
                    <a:gd name="connsiteX5" fmla="*/ 0 w 1193943"/>
                    <a:gd name="connsiteY5" fmla="*/ 0 h 546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3943" h="546334">
                      <a:moveTo>
                        <a:pt x="0" y="0"/>
                      </a:moveTo>
                      <a:lnTo>
                        <a:pt x="1193943" y="0"/>
                      </a:lnTo>
                      <a:lnTo>
                        <a:pt x="1057909" y="13601"/>
                      </a:lnTo>
                      <a:cubicBezTo>
                        <a:pt x="609764" y="73676"/>
                        <a:pt x="232998" y="262118"/>
                        <a:pt x="21040" y="517721"/>
                      </a:cubicBezTo>
                      <a:lnTo>
                        <a:pt x="0" y="5463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alpha val="0"/>
                      </a:sysClr>
                    </a:gs>
                    <a:gs pos="72000">
                      <a:sysClr val="window" lastClr="FFFFFF">
                        <a:alpha val="30000"/>
                      </a:sysClr>
                    </a:gs>
                  </a:gsLst>
                  <a:lin ang="2700000" scaled="1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softEdge"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6108198" y="4379854"/>
                <a:ext cx="1597704" cy="628311"/>
                <a:chOff x="7072452" y="2130537"/>
                <a:chExt cx="1597704" cy="628311"/>
              </a:xfrm>
            </p:grpSpPr>
            <p:sp>
              <p:nvSpPr>
                <p:cNvPr id="115" name="任意多边形 114"/>
                <p:cNvSpPr/>
                <p:nvPr/>
              </p:nvSpPr>
              <p:spPr>
                <a:xfrm flipH="1">
                  <a:off x="7072452" y="2137735"/>
                  <a:ext cx="1597704" cy="621113"/>
                </a:xfrm>
                <a:custGeom>
                  <a:avLst/>
                  <a:gdLst>
                    <a:gd name="connsiteX0" fmla="*/ 0 w 1333500"/>
                    <a:gd name="connsiteY0" fmla="*/ 0 h 1219200"/>
                    <a:gd name="connsiteX1" fmla="*/ 1333500 w 1333500"/>
                    <a:gd name="connsiteY1" fmla="*/ 0 h 1219200"/>
                    <a:gd name="connsiteX2" fmla="*/ 1333500 w 1333500"/>
                    <a:gd name="connsiteY2" fmla="*/ 9956 h 1219200"/>
                    <a:gd name="connsiteX3" fmla="*/ 1203583 w 1333500"/>
                    <a:gd name="connsiteY3" fmla="*/ 28273 h 1219200"/>
                    <a:gd name="connsiteX4" fmla="*/ 31371 w 1333500"/>
                    <a:gd name="connsiteY4" fmla="*/ 1111163 h 1219200"/>
                    <a:gd name="connsiteX5" fmla="*/ 13522 w 1333500"/>
                    <a:gd name="connsiteY5" fmla="*/ 1219200 h 1219200"/>
                    <a:gd name="connsiteX6" fmla="*/ 0 w 1333500"/>
                    <a:gd name="connsiteY6" fmla="*/ 1219200 h 1219200"/>
                    <a:gd name="connsiteX7" fmla="*/ 0 w 1333500"/>
                    <a:gd name="connsiteY7" fmla="*/ 0 h 1219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33500" h="1219200">
                      <a:moveTo>
                        <a:pt x="0" y="0"/>
                      </a:moveTo>
                      <a:lnTo>
                        <a:pt x="1333500" y="0"/>
                      </a:lnTo>
                      <a:lnTo>
                        <a:pt x="1333500" y="9956"/>
                      </a:lnTo>
                      <a:lnTo>
                        <a:pt x="1203583" y="28273"/>
                      </a:lnTo>
                      <a:cubicBezTo>
                        <a:pt x="615200" y="139499"/>
                        <a:pt x="151771" y="567615"/>
                        <a:pt x="31371" y="1111163"/>
                      </a:cubicBezTo>
                      <a:lnTo>
                        <a:pt x="13522" y="1219200"/>
                      </a:lnTo>
                      <a:lnTo>
                        <a:pt x="0" y="12192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alpha val="0"/>
                      </a:sysClr>
                    </a:gs>
                    <a:gs pos="72000">
                      <a:sysClr val="window" lastClr="FFFFFF">
                        <a:alpha val="30000"/>
                      </a:sysClr>
                    </a:gs>
                  </a:gsLst>
                  <a:lin ang="2700000" scaled="1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softEdge"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6" name="任意多边形 115"/>
                <p:cNvSpPr/>
                <p:nvPr/>
              </p:nvSpPr>
              <p:spPr>
                <a:xfrm flipH="1">
                  <a:off x="7652391" y="2130537"/>
                  <a:ext cx="1017218" cy="543432"/>
                </a:xfrm>
                <a:custGeom>
                  <a:avLst/>
                  <a:gdLst>
                    <a:gd name="connsiteX0" fmla="*/ 0 w 1193943"/>
                    <a:gd name="connsiteY0" fmla="*/ 0 h 546334"/>
                    <a:gd name="connsiteX1" fmla="*/ 1193943 w 1193943"/>
                    <a:gd name="connsiteY1" fmla="*/ 0 h 546334"/>
                    <a:gd name="connsiteX2" fmla="*/ 1057909 w 1193943"/>
                    <a:gd name="connsiteY2" fmla="*/ 13601 h 546334"/>
                    <a:gd name="connsiteX3" fmla="*/ 21040 w 1193943"/>
                    <a:gd name="connsiteY3" fmla="*/ 517721 h 546334"/>
                    <a:gd name="connsiteX4" fmla="*/ 0 w 1193943"/>
                    <a:gd name="connsiteY4" fmla="*/ 546334 h 546334"/>
                    <a:gd name="connsiteX5" fmla="*/ 0 w 1193943"/>
                    <a:gd name="connsiteY5" fmla="*/ 0 h 546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3943" h="546334">
                      <a:moveTo>
                        <a:pt x="0" y="0"/>
                      </a:moveTo>
                      <a:lnTo>
                        <a:pt x="1193943" y="0"/>
                      </a:lnTo>
                      <a:lnTo>
                        <a:pt x="1057909" y="13601"/>
                      </a:lnTo>
                      <a:cubicBezTo>
                        <a:pt x="609764" y="73676"/>
                        <a:pt x="232998" y="262118"/>
                        <a:pt x="21040" y="517721"/>
                      </a:cubicBezTo>
                      <a:lnTo>
                        <a:pt x="0" y="5463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alpha val="0"/>
                      </a:sysClr>
                    </a:gs>
                    <a:gs pos="72000">
                      <a:sysClr val="window" lastClr="FFFFFF">
                        <a:alpha val="30000"/>
                      </a:sysClr>
                    </a:gs>
                  </a:gsLst>
                  <a:lin ang="2700000" scaled="1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softEdge"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3" name="任意多边形 32"/>
              <p:cNvSpPr/>
              <p:nvPr/>
            </p:nvSpPr>
            <p:spPr>
              <a:xfrm rot="19328156">
                <a:off x="3473245" y="1664223"/>
                <a:ext cx="1316767" cy="488509"/>
              </a:xfrm>
              <a:custGeom>
                <a:avLst/>
                <a:gdLst>
                  <a:gd name="connsiteX0" fmla="*/ 688436 w 1316767"/>
                  <a:gd name="connsiteY0" fmla="*/ 0 h 488509"/>
                  <a:gd name="connsiteX1" fmla="*/ 1316767 w 1316767"/>
                  <a:gd name="connsiteY1" fmla="*/ 488509 h 488509"/>
                  <a:gd name="connsiteX2" fmla="*/ 1232387 w 1316767"/>
                  <a:gd name="connsiteY2" fmla="*/ 442508 h 488509"/>
                  <a:gd name="connsiteX3" fmla="*/ 508710 w 1316767"/>
                  <a:gd name="connsiteY3" fmla="*/ 281350 h 488509"/>
                  <a:gd name="connsiteX4" fmla="*/ 4895 w 1316767"/>
                  <a:gd name="connsiteY4" fmla="*/ 355506 h 488509"/>
                  <a:gd name="connsiteX5" fmla="*/ 0 w 1316767"/>
                  <a:gd name="connsiteY5" fmla="*/ 357225 h 488509"/>
                  <a:gd name="connsiteX6" fmla="*/ 688436 w 1316767"/>
                  <a:gd name="connsiteY6" fmla="*/ 0 h 48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6767" h="488509">
                    <a:moveTo>
                      <a:pt x="688436" y="0"/>
                    </a:moveTo>
                    <a:lnTo>
                      <a:pt x="1316767" y="488509"/>
                    </a:lnTo>
                    <a:lnTo>
                      <a:pt x="1232387" y="442508"/>
                    </a:lnTo>
                    <a:cubicBezTo>
                      <a:pt x="1025809" y="340761"/>
                      <a:pt x="776776" y="281350"/>
                      <a:pt x="508710" y="281350"/>
                    </a:cubicBezTo>
                    <a:cubicBezTo>
                      <a:pt x="329999" y="281350"/>
                      <a:pt x="159748" y="307755"/>
                      <a:pt x="4895" y="355506"/>
                    </a:cubicBezTo>
                    <a:lnTo>
                      <a:pt x="0" y="357225"/>
                    </a:lnTo>
                    <a:lnTo>
                      <a:pt x="688436" y="0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alpha val="0"/>
                    </a:sysClr>
                  </a:gs>
                  <a:gs pos="72000">
                    <a:sysClr val="window" lastClr="FFFFFF">
                      <a:alpha val="30000"/>
                    </a:sysClr>
                  </a:gs>
                </a:gsLst>
                <a:lin ang="2700000" scaled="1"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softEdge"/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 rot="19328156">
                <a:off x="3125747" y="2417654"/>
                <a:ext cx="1316767" cy="488509"/>
              </a:xfrm>
              <a:custGeom>
                <a:avLst/>
                <a:gdLst>
                  <a:gd name="connsiteX0" fmla="*/ 688436 w 1316767"/>
                  <a:gd name="connsiteY0" fmla="*/ 0 h 488509"/>
                  <a:gd name="connsiteX1" fmla="*/ 1316767 w 1316767"/>
                  <a:gd name="connsiteY1" fmla="*/ 488509 h 488509"/>
                  <a:gd name="connsiteX2" fmla="*/ 1232387 w 1316767"/>
                  <a:gd name="connsiteY2" fmla="*/ 442508 h 488509"/>
                  <a:gd name="connsiteX3" fmla="*/ 508710 w 1316767"/>
                  <a:gd name="connsiteY3" fmla="*/ 281350 h 488509"/>
                  <a:gd name="connsiteX4" fmla="*/ 4895 w 1316767"/>
                  <a:gd name="connsiteY4" fmla="*/ 355506 h 488509"/>
                  <a:gd name="connsiteX5" fmla="*/ 0 w 1316767"/>
                  <a:gd name="connsiteY5" fmla="*/ 357225 h 488509"/>
                  <a:gd name="connsiteX6" fmla="*/ 688436 w 1316767"/>
                  <a:gd name="connsiteY6" fmla="*/ 0 h 48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6767" h="488509">
                    <a:moveTo>
                      <a:pt x="688436" y="0"/>
                    </a:moveTo>
                    <a:lnTo>
                      <a:pt x="1316767" y="488509"/>
                    </a:lnTo>
                    <a:lnTo>
                      <a:pt x="1232387" y="442508"/>
                    </a:lnTo>
                    <a:cubicBezTo>
                      <a:pt x="1025809" y="340761"/>
                      <a:pt x="776776" y="281350"/>
                      <a:pt x="508710" y="281350"/>
                    </a:cubicBezTo>
                    <a:cubicBezTo>
                      <a:pt x="329999" y="281350"/>
                      <a:pt x="159748" y="307755"/>
                      <a:pt x="4895" y="355506"/>
                    </a:cubicBezTo>
                    <a:lnTo>
                      <a:pt x="0" y="357225"/>
                    </a:lnTo>
                    <a:lnTo>
                      <a:pt x="688436" y="0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alpha val="0"/>
                    </a:sysClr>
                  </a:gs>
                  <a:gs pos="72000">
                    <a:sysClr val="window" lastClr="FFFFFF">
                      <a:alpha val="30000"/>
                    </a:sysClr>
                  </a:gs>
                </a:gsLst>
                <a:lin ang="2700000" scaled="1"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softEdge"/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 rot="19328156">
                <a:off x="2780295" y="3165827"/>
                <a:ext cx="1316767" cy="488509"/>
              </a:xfrm>
              <a:custGeom>
                <a:avLst/>
                <a:gdLst>
                  <a:gd name="connsiteX0" fmla="*/ 688436 w 1316767"/>
                  <a:gd name="connsiteY0" fmla="*/ 0 h 488509"/>
                  <a:gd name="connsiteX1" fmla="*/ 1316767 w 1316767"/>
                  <a:gd name="connsiteY1" fmla="*/ 488509 h 488509"/>
                  <a:gd name="connsiteX2" fmla="*/ 1232387 w 1316767"/>
                  <a:gd name="connsiteY2" fmla="*/ 442508 h 488509"/>
                  <a:gd name="connsiteX3" fmla="*/ 508710 w 1316767"/>
                  <a:gd name="connsiteY3" fmla="*/ 281350 h 488509"/>
                  <a:gd name="connsiteX4" fmla="*/ 4895 w 1316767"/>
                  <a:gd name="connsiteY4" fmla="*/ 355506 h 488509"/>
                  <a:gd name="connsiteX5" fmla="*/ 0 w 1316767"/>
                  <a:gd name="connsiteY5" fmla="*/ 357225 h 488509"/>
                  <a:gd name="connsiteX6" fmla="*/ 688436 w 1316767"/>
                  <a:gd name="connsiteY6" fmla="*/ 0 h 48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6767" h="488509">
                    <a:moveTo>
                      <a:pt x="688436" y="0"/>
                    </a:moveTo>
                    <a:lnTo>
                      <a:pt x="1316767" y="488509"/>
                    </a:lnTo>
                    <a:lnTo>
                      <a:pt x="1232387" y="442508"/>
                    </a:lnTo>
                    <a:cubicBezTo>
                      <a:pt x="1025809" y="340761"/>
                      <a:pt x="776776" y="281350"/>
                      <a:pt x="508710" y="281350"/>
                    </a:cubicBezTo>
                    <a:cubicBezTo>
                      <a:pt x="329999" y="281350"/>
                      <a:pt x="159748" y="307755"/>
                      <a:pt x="4895" y="355506"/>
                    </a:cubicBezTo>
                    <a:lnTo>
                      <a:pt x="0" y="357225"/>
                    </a:lnTo>
                    <a:lnTo>
                      <a:pt x="688436" y="0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alpha val="0"/>
                    </a:sysClr>
                  </a:gs>
                  <a:gs pos="72000">
                    <a:sysClr val="window" lastClr="FFFFFF">
                      <a:alpha val="30000"/>
                    </a:sysClr>
                  </a:gs>
                </a:gsLst>
                <a:lin ang="2700000" scaled="1"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softEdge"/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 rot="19328156">
                <a:off x="2432627" y="3912423"/>
                <a:ext cx="1316767" cy="488509"/>
              </a:xfrm>
              <a:custGeom>
                <a:avLst/>
                <a:gdLst>
                  <a:gd name="connsiteX0" fmla="*/ 688436 w 1316767"/>
                  <a:gd name="connsiteY0" fmla="*/ 0 h 488509"/>
                  <a:gd name="connsiteX1" fmla="*/ 1316767 w 1316767"/>
                  <a:gd name="connsiteY1" fmla="*/ 488509 h 488509"/>
                  <a:gd name="connsiteX2" fmla="*/ 1232387 w 1316767"/>
                  <a:gd name="connsiteY2" fmla="*/ 442508 h 488509"/>
                  <a:gd name="connsiteX3" fmla="*/ 508710 w 1316767"/>
                  <a:gd name="connsiteY3" fmla="*/ 281350 h 488509"/>
                  <a:gd name="connsiteX4" fmla="*/ 4895 w 1316767"/>
                  <a:gd name="connsiteY4" fmla="*/ 355506 h 488509"/>
                  <a:gd name="connsiteX5" fmla="*/ 0 w 1316767"/>
                  <a:gd name="connsiteY5" fmla="*/ 357225 h 488509"/>
                  <a:gd name="connsiteX6" fmla="*/ 688436 w 1316767"/>
                  <a:gd name="connsiteY6" fmla="*/ 0 h 48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6767" h="488509">
                    <a:moveTo>
                      <a:pt x="688436" y="0"/>
                    </a:moveTo>
                    <a:lnTo>
                      <a:pt x="1316767" y="488509"/>
                    </a:lnTo>
                    <a:lnTo>
                      <a:pt x="1232387" y="442508"/>
                    </a:lnTo>
                    <a:cubicBezTo>
                      <a:pt x="1025809" y="340761"/>
                      <a:pt x="776776" y="281350"/>
                      <a:pt x="508710" y="281350"/>
                    </a:cubicBezTo>
                    <a:cubicBezTo>
                      <a:pt x="329999" y="281350"/>
                      <a:pt x="159748" y="307755"/>
                      <a:pt x="4895" y="355506"/>
                    </a:cubicBezTo>
                    <a:lnTo>
                      <a:pt x="0" y="357225"/>
                    </a:lnTo>
                    <a:lnTo>
                      <a:pt x="688436" y="0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alpha val="0"/>
                    </a:sysClr>
                  </a:gs>
                  <a:gs pos="72000">
                    <a:sysClr val="window" lastClr="FFFFFF">
                      <a:alpha val="30000"/>
                    </a:sysClr>
                  </a:gs>
                </a:gsLst>
                <a:lin ang="2700000" scaled="1"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softEdge"/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 rot="19328156">
                <a:off x="2085790" y="4661616"/>
                <a:ext cx="1316767" cy="488509"/>
              </a:xfrm>
              <a:custGeom>
                <a:avLst/>
                <a:gdLst>
                  <a:gd name="connsiteX0" fmla="*/ 688436 w 1316767"/>
                  <a:gd name="connsiteY0" fmla="*/ 0 h 488509"/>
                  <a:gd name="connsiteX1" fmla="*/ 1316767 w 1316767"/>
                  <a:gd name="connsiteY1" fmla="*/ 488509 h 488509"/>
                  <a:gd name="connsiteX2" fmla="*/ 1232387 w 1316767"/>
                  <a:gd name="connsiteY2" fmla="*/ 442508 h 488509"/>
                  <a:gd name="connsiteX3" fmla="*/ 508710 w 1316767"/>
                  <a:gd name="connsiteY3" fmla="*/ 281350 h 488509"/>
                  <a:gd name="connsiteX4" fmla="*/ 4895 w 1316767"/>
                  <a:gd name="connsiteY4" fmla="*/ 355506 h 488509"/>
                  <a:gd name="connsiteX5" fmla="*/ 0 w 1316767"/>
                  <a:gd name="connsiteY5" fmla="*/ 357225 h 488509"/>
                  <a:gd name="connsiteX6" fmla="*/ 688436 w 1316767"/>
                  <a:gd name="connsiteY6" fmla="*/ 0 h 48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6767" h="488509">
                    <a:moveTo>
                      <a:pt x="688436" y="0"/>
                    </a:moveTo>
                    <a:lnTo>
                      <a:pt x="1316767" y="488509"/>
                    </a:lnTo>
                    <a:lnTo>
                      <a:pt x="1232387" y="442508"/>
                    </a:lnTo>
                    <a:cubicBezTo>
                      <a:pt x="1025809" y="340761"/>
                      <a:pt x="776776" y="281350"/>
                      <a:pt x="508710" y="281350"/>
                    </a:cubicBezTo>
                    <a:cubicBezTo>
                      <a:pt x="329999" y="281350"/>
                      <a:pt x="159748" y="307755"/>
                      <a:pt x="4895" y="355506"/>
                    </a:cubicBezTo>
                    <a:lnTo>
                      <a:pt x="0" y="357225"/>
                    </a:lnTo>
                    <a:lnTo>
                      <a:pt x="688436" y="0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alpha val="0"/>
                    </a:sysClr>
                  </a:gs>
                  <a:gs pos="72000">
                    <a:sysClr val="window" lastClr="FFFFFF">
                      <a:alpha val="30000"/>
                    </a:sysClr>
                  </a:gs>
                </a:gsLst>
                <a:lin ang="2700000" scaled="1"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softEdge"/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文本框 40"/>
              <p:cNvSpPr txBox="1"/>
              <p:nvPr/>
            </p:nvSpPr>
            <p:spPr>
              <a:xfrm>
                <a:off x="3425068" y="2495938"/>
                <a:ext cx="10538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36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  <a:ea typeface="宋体" panose="02010600030101010101" pitchFamily="2" charset="-122"/>
                  </a:rPr>
                  <a:t>01</a:t>
                </a:r>
                <a:endParaRPr lang="zh-CN" altLang="en-US" sz="3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文本框 41"/>
              <p:cNvSpPr txBox="1"/>
              <p:nvPr/>
            </p:nvSpPr>
            <p:spPr>
              <a:xfrm>
                <a:off x="3089387" y="3243095"/>
                <a:ext cx="10538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36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  <a:ea typeface="宋体" panose="02010600030101010101" pitchFamily="2" charset="-122"/>
                  </a:rPr>
                  <a:t>02</a:t>
                </a:r>
                <a:endParaRPr lang="zh-CN" altLang="en-US" sz="3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文本框 42"/>
              <p:cNvSpPr txBox="1"/>
              <p:nvPr/>
            </p:nvSpPr>
            <p:spPr>
              <a:xfrm>
                <a:off x="2746122" y="3997547"/>
                <a:ext cx="10538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36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  <a:ea typeface="宋体" panose="02010600030101010101" pitchFamily="2" charset="-122"/>
                  </a:rPr>
                  <a:t>03</a:t>
                </a:r>
                <a:endParaRPr lang="zh-CN" altLang="en-US" sz="3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文本框 43"/>
              <p:cNvSpPr txBox="1"/>
              <p:nvPr/>
            </p:nvSpPr>
            <p:spPr>
              <a:xfrm>
                <a:off x="2395655" y="4744142"/>
                <a:ext cx="10538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36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  <a:ea typeface="宋体" panose="02010600030101010101" pitchFamily="2" charset="-122"/>
                  </a:rPr>
                  <a:t>04</a:t>
                </a:r>
                <a:endParaRPr lang="zh-CN" altLang="en-US" sz="3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50" name="Group 4"/>
              <p:cNvGrpSpPr>
                <a:grpSpLocks noChangeAspect="1"/>
              </p:cNvGrpSpPr>
              <p:nvPr/>
            </p:nvGrpSpPr>
            <p:grpSpPr bwMode="auto">
              <a:xfrm>
                <a:off x="1551933" y="2814638"/>
                <a:ext cx="1012824" cy="2643188"/>
                <a:chOff x="1585" y="1773"/>
                <a:chExt cx="638" cy="1665"/>
              </a:xfrm>
            </p:grpSpPr>
            <p:sp>
              <p:nvSpPr>
                <p:cNvPr id="52" name="Freeform 5"/>
                <p:cNvSpPr/>
                <p:nvPr/>
              </p:nvSpPr>
              <p:spPr bwMode="auto">
                <a:xfrm>
                  <a:off x="2058" y="1797"/>
                  <a:ext cx="86" cy="261"/>
                </a:xfrm>
                <a:custGeom>
                  <a:avLst/>
                  <a:gdLst>
                    <a:gd name="T0" fmla="*/ 19 w 36"/>
                    <a:gd name="T1" fmla="*/ 19 h 110"/>
                    <a:gd name="T2" fmla="*/ 6 w 36"/>
                    <a:gd name="T3" fmla="*/ 0 h 110"/>
                    <a:gd name="T4" fmla="*/ 10 w 36"/>
                    <a:gd name="T5" fmla="*/ 11 h 110"/>
                    <a:gd name="T6" fmla="*/ 0 w 36"/>
                    <a:gd name="T7" fmla="*/ 14 h 110"/>
                    <a:gd name="T8" fmla="*/ 17 w 36"/>
                    <a:gd name="T9" fmla="*/ 47 h 110"/>
                    <a:gd name="T10" fmla="*/ 19 w 36"/>
                    <a:gd name="T11" fmla="*/ 51 h 110"/>
                    <a:gd name="T12" fmla="*/ 17 w 36"/>
                    <a:gd name="T13" fmla="*/ 58 h 110"/>
                    <a:gd name="T14" fmla="*/ 12 w 36"/>
                    <a:gd name="T15" fmla="*/ 65 h 110"/>
                    <a:gd name="T16" fmla="*/ 0 w 36"/>
                    <a:gd name="T17" fmla="*/ 84 h 110"/>
                    <a:gd name="T18" fmla="*/ 1 w 36"/>
                    <a:gd name="T19" fmla="*/ 87 h 110"/>
                    <a:gd name="T20" fmla="*/ 10 w 36"/>
                    <a:gd name="T21" fmla="*/ 98 h 110"/>
                    <a:gd name="T22" fmla="*/ 15 w 36"/>
                    <a:gd name="T23" fmla="*/ 104 h 110"/>
                    <a:gd name="T24" fmla="*/ 27 w 36"/>
                    <a:gd name="T25" fmla="*/ 110 h 110"/>
                    <a:gd name="T26" fmla="*/ 29 w 36"/>
                    <a:gd name="T27" fmla="*/ 74 h 110"/>
                    <a:gd name="T28" fmla="*/ 19 w 36"/>
                    <a:gd name="T29" fmla="*/ 27 h 110"/>
                    <a:gd name="T30" fmla="*/ 19 w 36"/>
                    <a:gd name="T31" fmla="*/ 25 h 110"/>
                    <a:gd name="T32" fmla="*/ 19 w 36"/>
                    <a:gd name="T33" fmla="*/ 19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6" h="110">
                      <a:moveTo>
                        <a:pt x="19" y="19"/>
                      </a:moveTo>
                      <a:cubicBezTo>
                        <a:pt x="18" y="10"/>
                        <a:pt x="13" y="4"/>
                        <a:pt x="6" y="0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10" y="19"/>
                        <a:pt x="16" y="30"/>
                        <a:pt x="17" y="47"/>
                      </a:cubicBezTo>
                      <a:cubicBezTo>
                        <a:pt x="19" y="46"/>
                        <a:pt x="20" y="47"/>
                        <a:pt x="19" y="51"/>
                      </a:cubicBezTo>
                      <a:cubicBezTo>
                        <a:pt x="19" y="53"/>
                        <a:pt x="18" y="55"/>
                        <a:pt x="17" y="58"/>
                      </a:cubicBezTo>
                      <a:cubicBezTo>
                        <a:pt x="12" y="65"/>
                        <a:pt x="12" y="65"/>
                        <a:pt x="12" y="65"/>
                      </a:cubicBezTo>
                      <a:cubicBezTo>
                        <a:pt x="11" y="73"/>
                        <a:pt x="7" y="79"/>
                        <a:pt x="0" y="84"/>
                      </a:cubicBezTo>
                      <a:cubicBezTo>
                        <a:pt x="1" y="85"/>
                        <a:pt x="1" y="86"/>
                        <a:pt x="1" y="87"/>
                      </a:cubicBezTo>
                      <a:cubicBezTo>
                        <a:pt x="10" y="98"/>
                        <a:pt x="10" y="98"/>
                        <a:pt x="10" y="98"/>
                      </a:cubicBezTo>
                      <a:cubicBezTo>
                        <a:pt x="15" y="104"/>
                        <a:pt x="15" y="104"/>
                        <a:pt x="15" y="104"/>
                      </a:cubicBezTo>
                      <a:cubicBezTo>
                        <a:pt x="27" y="110"/>
                        <a:pt x="27" y="110"/>
                        <a:pt x="27" y="110"/>
                      </a:cubicBezTo>
                      <a:cubicBezTo>
                        <a:pt x="35" y="104"/>
                        <a:pt x="36" y="92"/>
                        <a:pt x="29" y="74"/>
                      </a:cubicBezTo>
                      <a:cubicBezTo>
                        <a:pt x="23" y="62"/>
                        <a:pt x="20" y="46"/>
                        <a:pt x="19" y="27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9" y="23"/>
                        <a:pt x="19" y="21"/>
                        <a:pt x="19" y="19"/>
                      </a:cubicBezTo>
                      <a:close/>
                    </a:path>
                  </a:pathLst>
                </a:custGeom>
                <a:solidFill>
                  <a:srgbClr val="331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Freeform 6"/>
                <p:cNvSpPr>
                  <a:spLocks noEditPoints="1"/>
                </p:cNvSpPr>
                <p:nvPr/>
              </p:nvSpPr>
              <p:spPr bwMode="auto">
                <a:xfrm>
                  <a:off x="1905" y="1773"/>
                  <a:ext cx="177" cy="235"/>
                </a:xfrm>
                <a:custGeom>
                  <a:avLst/>
                  <a:gdLst>
                    <a:gd name="T0" fmla="*/ 74 w 74"/>
                    <a:gd name="T1" fmla="*/ 21 h 99"/>
                    <a:gd name="T2" fmla="*/ 70 w 74"/>
                    <a:gd name="T3" fmla="*/ 10 h 99"/>
                    <a:gd name="T4" fmla="*/ 63 w 74"/>
                    <a:gd name="T5" fmla="*/ 7 h 99"/>
                    <a:gd name="T6" fmla="*/ 22 w 74"/>
                    <a:gd name="T7" fmla="*/ 18 h 99"/>
                    <a:gd name="T8" fmla="*/ 14 w 74"/>
                    <a:gd name="T9" fmla="*/ 38 h 99"/>
                    <a:gd name="T10" fmla="*/ 14 w 74"/>
                    <a:gd name="T11" fmla="*/ 39 h 99"/>
                    <a:gd name="T12" fmla="*/ 3 w 74"/>
                    <a:gd name="T13" fmla="*/ 81 h 99"/>
                    <a:gd name="T14" fmla="*/ 1 w 74"/>
                    <a:gd name="T15" fmla="*/ 97 h 99"/>
                    <a:gd name="T16" fmla="*/ 4 w 74"/>
                    <a:gd name="T17" fmla="*/ 97 h 99"/>
                    <a:gd name="T18" fmla="*/ 6 w 74"/>
                    <a:gd name="T19" fmla="*/ 82 h 99"/>
                    <a:gd name="T20" fmla="*/ 12 w 74"/>
                    <a:gd name="T21" fmla="*/ 65 h 99"/>
                    <a:gd name="T22" fmla="*/ 15 w 74"/>
                    <a:gd name="T23" fmla="*/ 69 h 99"/>
                    <a:gd name="T24" fmla="*/ 7 w 74"/>
                    <a:gd name="T25" fmla="*/ 96 h 99"/>
                    <a:gd name="T26" fmla="*/ 8 w 74"/>
                    <a:gd name="T27" fmla="*/ 99 h 99"/>
                    <a:gd name="T28" fmla="*/ 18 w 74"/>
                    <a:gd name="T29" fmla="*/ 69 h 99"/>
                    <a:gd name="T30" fmla="*/ 13 w 74"/>
                    <a:gd name="T31" fmla="*/ 55 h 99"/>
                    <a:gd name="T32" fmla="*/ 15 w 74"/>
                    <a:gd name="T33" fmla="*/ 49 h 99"/>
                    <a:gd name="T34" fmla="*/ 19 w 74"/>
                    <a:gd name="T35" fmla="*/ 55 h 99"/>
                    <a:gd name="T36" fmla="*/ 23 w 74"/>
                    <a:gd name="T37" fmla="*/ 41 h 99"/>
                    <a:gd name="T38" fmla="*/ 64 w 74"/>
                    <a:gd name="T39" fmla="*/ 24 h 99"/>
                    <a:gd name="T40" fmla="*/ 74 w 74"/>
                    <a:gd name="T41" fmla="*/ 21 h 99"/>
                    <a:gd name="T42" fmla="*/ 17 w 74"/>
                    <a:gd name="T43" fmla="*/ 39 h 99"/>
                    <a:gd name="T44" fmla="*/ 17 w 74"/>
                    <a:gd name="T45" fmla="*/ 38 h 99"/>
                    <a:gd name="T46" fmla="*/ 24 w 74"/>
                    <a:gd name="T47" fmla="*/ 19 h 99"/>
                    <a:gd name="T48" fmla="*/ 62 w 74"/>
                    <a:gd name="T49" fmla="*/ 10 h 99"/>
                    <a:gd name="T50" fmla="*/ 63 w 74"/>
                    <a:gd name="T51" fmla="*/ 10 h 99"/>
                    <a:gd name="T52" fmla="*/ 64 w 74"/>
                    <a:gd name="T53" fmla="*/ 10 h 99"/>
                    <a:gd name="T54" fmla="*/ 24 w 74"/>
                    <a:gd name="T55" fmla="*/ 24 h 99"/>
                    <a:gd name="T56" fmla="*/ 18 w 74"/>
                    <a:gd name="T57" fmla="*/ 47 h 99"/>
                    <a:gd name="T58" fmla="*/ 18 w 74"/>
                    <a:gd name="T59" fmla="*/ 48 h 99"/>
                    <a:gd name="T60" fmla="*/ 16 w 74"/>
                    <a:gd name="T61" fmla="*/ 46 h 99"/>
                    <a:gd name="T62" fmla="*/ 17 w 74"/>
                    <a:gd name="T63" fmla="*/ 39 h 99"/>
                    <a:gd name="T64" fmla="*/ 17 w 74"/>
                    <a:gd name="T65" fmla="*/ 39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4" h="99">
                      <a:moveTo>
                        <a:pt x="74" y="21"/>
                      </a:moveTo>
                      <a:cubicBezTo>
                        <a:pt x="70" y="10"/>
                        <a:pt x="70" y="10"/>
                        <a:pt x="70" y="10"/>
                      </a:cubicBezTo>
                      <a:cubicBezTo>
                        <a:pt x="68" y="9"/>
                        <a:pt x="65" y="8"/>
                        <a:pt x="63" y="7"/>
                      </a:cubicBezTo>
                      <a:cubicBezTo>
                        <a:pt x="48" y="0"/>
                        <a:pt x="34" y="3"/>
                        <a:pt x="22" y="18"/>
                      </a:cubicBezTo>
                      <a:cubicBezTo>
                        <a:pt x="17" y="24"/>
                        <a:pt x="15" y="31"/>
                        <a:pt x="14" y="38"/>
                      </a:cubicBezTo>
                      <a:cubicBezTo>
                        <a:pt x="14" y="39"/>
                        <a:pt x="14" y="39"/>
                        <a:pt x="14" y="39"/>
                      </a:cubicBezTo>
                      <a:cubicBezTo>
                        <a:pt x="13" y="56"/>
                        <a:pt x="9" y="70"/>
                        <a:pt x="3" y="81"/>
                      </a:cubicBezTo>
                      <a:cubicBezTo>
                        <a:pt x="1" y="88"/>
                        <a:pt x="0" y="93"/>
                        <a:pt x="1" y="97"/>
                      </a:cubicBezTo>
                      <a:cubicBezTo>
                        <a:pt x="4" y="97"/>
                        <a:pt x="4" y="97"/>
                        <a:pt x="4" y="97"/>
                      </a:cubicBezTo>
                      <a:cubicBezTo>
                        <a:pt x="3" y="93"/>
                        <a:pt x="3" y="88"/>
                        <a:pt x="6" y="82"/>
                      </a:cubicBezTo>
                      <a:cubicBezTo>
                        <a:pt x="8" y="77"/>
                        <a:pt x="10" y="71"/>
                        <a:pt x="12" y="65"/>
                      </a:cubicBezTo>
                      <a:cubicBezTo>
                        <a:pt x="13" y="67"/>
                        <a:pt x="14" y="68"/>
                        <a:pt x="15" y="69"/>
                      </a:cubicBezTo>
                      <a:cubicBezTo>
                        <a:pt x="8" y="82"/>
                        <a:pt x="6" y="91"/>
                        <a:pt x="7" y="96"/>
                      </a:cubicBezTo>
                      <a:cubicBezTo>
                        <a:pt x="7" y="97"/>
                        <a:pt x="7" y="98"/>
                        <a:pt x="8" y="99"/>
                      </a:cubicBezTo>
                      <a:cubicBezTo>
                        <a:pt x="18" y="69"/>
                        <a:pt x="18" y="69"/>
                        <a:pt x="18" y="69"/>
                      </a:cubicBezTo>
                      <a:cubicBezTo>
                        <a:pt x="15" y="67"/>
                        <a:pt x="13" y="62"/>
                        <a:pt x="13" y="55"/>
                      </a:cubicBezTo>
                      <a:cubicBezTo>
                        <a:pt x="13" y="51"/>
                        <a:pt x="14" y="49"/>
                        <a:pt x="15" y="49"/>
                      </a:cubicBezTo>
                      <a:cubicBezTo>
                        <a:pt x="16" y="49"/>
                        <a:pt x="17" y="51"/>
                        <a:pt x="19" y="55"/>
                      </a:cubicBezTo>
                      <a:cubicBezTo>
                        <a:pt x="19" y="51"/>
                        <a:pt x="20" y="46"/>
                        <a:pt x="23" y="41"/>
                      </a:cubicBezTo>
                      <a:cubicBezTo>
                        <a:pt x="33" y="26"/>
                        <a:pt x="47" y="20"/>
                        <a:pt x="64" y="24"/>
                      </a:cubicBezTo>
                      <a:cubicBezTo>
                        <a:pt x="74" y="21"/>
                        <a:pt x="74" y="21"/>
                        <a:pt x="74" y="21"/>
                      </a:cubicBezTo>
                      <a:close/>
                      <a:moveTo>
                        <a:pt x="17" y="39"/>
                      </a:moveTo>
                      <a:cubicBezTo>
                        <a:pt x="17" y="38"/>
                        <a:pt x="17" y="38"/>
                        <a:pt x="17" y="38"/>
                      </a:cubicBezTo>
                      <a:cubicBezTo>
                        <a:pt x="17" y="31"/>
                        <a:pt x="19" y="25"/>
                        <a:pt x="24" y="19"/>
                      </a:cubicBezTo>
                      <a:cubicBezTo>
                        <a:pt x="35" y="6"/>
                        <a:pt x="48" y="3"/>
                        <a:pt x="62" y="10"/>
                      </a:cubicBezTo>
                      <a:cubicBezTo>
                        <a:pt x="63" y="10"/>
                        <a:pt x="63" y="10"/>
                        <a:pt x="63" y="10"/>
                      </a:cubicBezTo>
                      <a:cubicBezTo>
                        <a:pt x="63" y="10"/>
                        <a:pt x="64" y="10"/>
                        <a:pt x="64" y="10"/>
                      </a:cubicBezTo>
                      <a:cubicBezTo>
                        <a:pt x="44" y="8"/>
                        <a:pt x="30" y="12"/>
                        <a:pt x="24" y="24"/>
                      </a:cubicBezTo>
                      <a:cubicBezTo>
                        <a:pt x="21" y="31"/>
                        <a:pt x="19" y="39"/>
                        <a:pt x="18" y="47"/>
                      </a:cubicBezTo>
                      <a:cubicBezTo>
                        <a:pt x="18" y="47"/>
                        <a:pt x="18" y="48"/>
                        <a:pt x="18" y="48"/>
                      </a:cubicBezTo>
                      <a:cubicBezTo>
                        <a:pt x="17" y="47"/>
                        <a:pt x="16" y="46"/>
                        <a:pt x="16" y="46"/>
                      </a:cubicBezTo>
                      <a:cubicBezTo>
                        <a:pt x="16" y="44"/>
                        <a:pt x="16" y="42"/>
                        <a:pt x="17" y="39"/>
                      </a:cubicBezTo>
                      <a:cubicBezTo>
                        <a:pt x="17" y="39"/>
                        <a:pt x="17" y="39"/>
                        <a:pt x="17" y="39"/>
                      </a:cubicBezTo>
                      <a:close/>
                    </a:path>
                  </a:pathLst>
                </a:custGeom>
                <a:solidFill>
                  <a:srgbClr val="66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Freeform 7"/>
                <p:cNvSpPr/>
                <p:nvPr/>
              </p:nvSpPr>
              <p:spPr bwMode="auto">
                <a:xfrm>
                  <a:off x="1943" y="1780"/>
                  <a:ext cx="115" cy="107"/>
                </a:xfrm>
                <a:custGeom>
                  <a:avLst/>
                  <a:gdLst>
                    <a:gd name="T0" fmla="*/ 1 w 48"/>
                    <a:gd name="T1" fmla="*/ 35 h 45"/>
                    <a:gd name="T2" fmla="*/ 1 w 48"/>
                    <a:gd name="T3" fmla="*/ 36 h 45"/>
                    <a:gd name="T4" fmla="*/ 1 w 48"/>
                    <a:gd name="T5" fmla="*/ 36 h 45"/>
                    <a:gd name="T6" fmla="*/ 0 w 48"/>
                    <a:gd name="T7" fmla="*/ 43 h 45"/>
                    <a:gd name="T8" fmla="*/ 2 w 48"/>
                    <a:gd name="T9" fmla="*/ 45 h 45"/>
                    <a:gd name="T10" fmla="*/ 2 w 48"/>
                    <a:gd name="T11" fmla="*/ 44 h 45"/>
                    <a:gd name="T12" fmla="*/ 8 w 48"/>
                    <a:gd name="T13" fmla="*/ 21 h 45"/>
                    <a:gd name="T14" fmla="*/ 48 w 48"/>
                    <a:gd name="T15" fmla="*/ 7 h 45"/>
                    <a:gd name="T16" fmla="*/ 47 w 48"/>
                    <a:gd name="T17" fmla="*/ 7 h 45"/>
                    <a:gd name="T18" fmla="*/ 46 w 48"/>
                    <a:gd name="T19" fmla="*/ 7 h 45"/>
                    <a:gd name="T20" fmla="*/ 8 w 48"/>
                    <a:gd name="T21" fmla="*/ 16 h 45"/>
                    <a:gd name="T22" fmla="*/ 1 w 48"/>
                    <a:gd name="T2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8" h="45">
                      <a:moveTo>
                        <a:pt x="1" y="35"/>
                      </a:move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0" y="39"/>
                        <a:pt x="0" y="41"/>
                        <a:pt x="0" y="43"/>
                      </a:cubicBezTo>
                      <a:cubicBezTo>
                        <a:pt x="0" y="43"/>
                        <a:pt x="1" y="44"/>
                        <a:pt x="2" y="45"/>
                      </a:cubicBezTo>
                      <a:cubicBezTo>
                        <a:pt x="2" y="45"/>
                        <a:pt x="2" y="44"/>
                        <a:pt x="2" y="44"/>
                      </a:cubicBezTo>
                      <a:cubicBezTo>
                        <a:pt x="3" y="36"/>
                        <a:pt x="5" y="28"/>
                        <a:pt x="8" y="21"/>
                      </a:cubicBezTo>
                      <a:cubicBezTo>
                        <a:pt x="14" y="9"/>
                        <a:pt x="28" y="5"/>
                        <a:pt x="48" y="7"/>
                      </a:cubicBezTo>
                      <a:cubicBezTo>
                        <a:pt x="48" y="7"/>
                        <a:pt x="47" y="7"/>
                        <a:pt x="47" y="7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32" y="0"/>
                        <a:pt x="19" y="3"/>
                        <a:pt x="8" y="16"/>
                      </a:cubicBezTo>
                      <a:cubicBezTo>
                        <a:pt x="3" y="22"/>
                        <a:pt x="1" y="28"/>
                        <a:pt x="1" y="35"/>
                      </a:cubicBezTo>
                      <a:close/>
                    </a:path>
                  </a:pathLst>
                </a:custGeom>
                <a:solidFill>
                  <a:srgbClr val="A954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Freeform 8"/>
                <p:cNvSpPr>
                  <a:spLocks noEditPoints="1"/>
                </p:cNvSpPr>
                <p:nvPr/>
              </p:nvSpPr>
              <p:spPr bwMode="auto">
                <a:xfrm>
                  <a:off x="1962" y="1968"/>
                  <a:ext cx="79" cy="113"/>
                </a:xfrm>
                <a:custGeom>
                  <a:avLst/>
                  <a:gdLst>
                    <a:gd name="T0" fmla="*/ 1 w 33"/>
                    <a:gd name="T1" fmla="*/ 0 h 48"/>
                    <a:gd name="T2" fmla="*/ 0 w 33"/>
                    <a:gd name="T3" fmla="*/ 10 h 48"/>
                    <a:gd name="T4" fmla="*/ 0 w 33"/>
                    <a:gd name="T5" fmla="*/ 14 h 48"/>
                    <a:gd name="T6" fmla="*/ 9 w 33"/>
                    <a:gd name="T7" fmla="*/ 34 h 48"/>
                    <a:gd name="T8" fmla="*/ 10 w 33"/>
                    <a:gd name="T9" fmla="*/ 36 h 48"/>
                    <a:gd name="T10" fmla="*/ 24 w 33"/>
                    <a:gd name="T11" fmla="*/ 48 h 48"/>
                    <a:gd name="T12" fmla="*/ 33 w 33"/>
                    <a:gd name="T13" fmla="*/ 33 h 48"/>
                    <a:gd name="T14" fmla="*/ 33 w 33"/>
                    <a:gd name="T15" fmla="*/ 16 h 48"/>
                    <a:gd name="T16" fmla="*/ 12 w 33"/>
                    <a:gd name="T17" fmla="*/ 12 h 48"/>
                    <a:gd name="T18" fmla="*/ 1 w 33"/>
                    <a:gd name="T19" fmla="*/ 0 h 48"/>
                    <a:gd name="T20" fmla="*/ 2 w 33"/>
                    <a:gd name="T21" fmla="*/ 4 h 48"/>
                    <a:gd name="T22" fmla="*/ 4 w 33"/>
                    <a:gd name="T23" fmla="*/ 8 h 48"/>
                    <a:gd name="T24" fmla="*/ 4 w 33"/>
                    <a:gd name="T25" fmla="*/ 21 h 48"/>
                    <a:gd name="T26" fmla="*/ 2 w 33"/>
                    <a:gd name="T27" fmla="*/ 14 h 48"/>
                    <a:gd name="T28" fmla="*/ 2 w 33"/>
                    <a:gd name="T29" fmla="*/ 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" h="48">
                      <a:moveTo>
                        <a:pt x="1" y="0"/>
                      </a:move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9" y="34"/>
                        <a:pt x="9" y="34"/>
                        <a:pt x="9" y="34"/>
                      </a:cubicBezTo>
                      <a:cubicBezTo>
                        <a:pt x="10" y="36"/>
                        <a:pt x="10" y="36"/>
                        <a:pt x="10" y="36"/>
                      </a:cubicBezTo>
                      <a:cubicBezTo>
                        <a:pt x="16" y="40"/>
                        <a:pt x="20" y="44"/>
                        <a:pt x="24" y="48"/>
                      </a:cubicBezTo>
                      <a:cubicBezTo>
                        <a:pt x="28" y="44"/>
                        <a:pt x="31" y="39"/>
                        <a:pt x="33" y="33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27" y="18"/>
                        <a:pt x="19" y="17"/>
                        <a:pt x="12" y="12"/>
                      </a:cubicBezTo>
                      <a:cubicBezTo>
                        <a:pt x="7" y="9"/>
                        <a:pt x="3" y="5"/>
                        <a:pt x="1" y="0"/>
                      </a:cubicBezTo>
                      <a:close/>
                      <a:moveTo>
                        <a:pt x="2" y="4"/>
                      </a:move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4"/>
                        <a:pt x="2" y="4"/>
                        <a:pt x="2" y="4"/>
                      </a:cubicBezTo>
                      <a:close/>
                    </a:path>
                  </a:pathLst>
                </a:custGeom>
                <a:solidFill>
                  <a:srgbClr val="DCA5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Freeform 9"/>
                <p:cNvSpPr/>
                <p:nvPr/>
              </p:nvSpPr>
              <p:spPr bwMode="auto">
                <a:xfrm>
                  <a:off x="1967" y="1977"/>
                  <a:ext cx="5" cy="40"/>
                </a:xfrm>
                <a:custGeom>
                  <a:avLst/>
                  <a:gdLst>
                    <a:gd name="T0" fmla="*/ 5 w 5"/>
                    <a:gd name="T1" fmla="*/ 10 h 40"/>
                    <a:gd name="T2" fmla="*/ 0 w 5"/>
                    <a:gd name="T3" fmla="*/ 0 h 40"/>
                    <a:gd name="T4" fmla="*/ 0 w 5"/>
                    <a:gd name="T5" fmla="*/ 24 h 40"/>
                    <a:gd name="T6" fmla="*/ 5 w 5"/>
                    <a:gd name="T7" fmla="*/ 40 h 40"/>
                    <a:gd name="T8" fmla="*/ 5 w 5"/>
                    <a:gd name="T9" fmla="*/ 10 h 40"/>
                    <a:gd name="T10" fmla="*/ 5 w 5"/>
                    <a:gd name="T11" fmla="*/ 1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40">
                      <a:moveTo>
                        <a:pt x="5" y="10"/>
                      </a:moveTo>
                      <a:lnTo>
                        <a:pt x="0" y="0"/>
                      </a:lnTo>
                      <a:lnTo>
                        <a:pt x="0" y="24"/>
                      </a:lnTo>
                      <a:lnTo>
                        <a:pt x="5" y="40"/>
                      </a:lnTo>
                      <a:lnTo>
                        <a:pt x="5" y="10"/>
                      </a:lnTo>
                      <a:lnTo>
                        <a:pt x="5" y="10"/>
                      </a:lnTo>
                      <a:close/>
                    </a:path>
                  </a:pathLst>
                </a:custGeom>
                <a:solidFill>
                  <a:srgbClr val="F3DD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Freeform 10"/>
                <p:cNvSpPr/>
                <p:nvPr/>
              </p:nvSpPr>
              <p:spPr bwMode="auto">
                <a:xfrm>
                  <a:off x="1907" y="1937"/>
                  <a:ext cx="58" cy="85"/>
                </a:xfrm>
                <a:custGeom>
                  <a:avLst/>
                  <a:gdLst>
                    <a:gd name="T0" fmla="*/ 23 w 24"/>
                    <a:gd name="T1" fmla="*/ 23 h 36"/>
                    <a:gd name="T2" fmla="*/ 24 w 24"/>
                    <a:gd name="T3" fmla="*/ 13 h 36"/>
                    <a:gd name="T4" fmla="*/ 20 w 24"/>
                    <a:gd name="T5" fmla="*/ 2 h 36"/>
                    <a:gd name="T6" fmla="*/ 18 w 24"/>
                    <a:gd name="T7" fmla="*/ 1 h 36"/>
                    <a:gd name="T8" fmla="*/ 17 w 24"/>
                    <a:gd name="T9" fmla="*/ 0 h 36"/>
                    <a:gd name="T10" fmla="*/ 7 w 24"/>
                    <a:gd name="T11" fmla="*/ 30 h 36"/>
                    <a:gd name="T12" fmla="*/ 8 w 24"/>
                    <a:gd name="T13" fmla="*/ 31 h 36"/>
                    <a:gd name="T14" fmla="*/ 6 w 24"/>
                    <a:gd name="T15" fmla="*/ 33 h 36"/>
                    <a:gd name="T16" fmla="*/ 3 w 24"/>
                    <a:gd name="T17" fmla="*/ 28 h 36"/>
                    <a:gd name="T18" fmla="*/ 0 w 24"/>
                    <a:gd name="T19" fmla="*/ 28 h 36"/>
                    <a:gd name="T20" fmla="*/ 5 w 24"/>
                    <a:gd name="T21" fmla="*/ 36 h 36"/>
                    <a:gd name="T22" fmla="*/ 12 w 24"/>
                    <a:gd name="T23" fmla="*/ 30 h 36"/>
                    <a:gd name="T24" fmla="*/ 14 w 24"/>
                    <a:gd name="T25" fmla="*/ 27 h 36"/>
                    <a:gd name="T26" fmla="*/ 23 w 24"/>
                    <a:gd name="T27" fmla="*/ 2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4" h="36">
                      <a:moveTo>
                        <a:pt x="23" y="23"/>
                      </a:move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2" y="9"/>
                        <a:pt x="21" y="6"/>
                        <a:pt x="20" y="2"/>
                      </a:cubicBezTo>
                      <a:cubicBezTo>
                        <a:pt x="19" y="2"/>
                        <a:pt x="19" y="1"/>
                        <a:pt x="18" y="1"/>
                      </a:cubicBezTo>
                      <a:cubicBezTo>
                        <a:pt x="18" y="1"/>
                        <a:pt x="17" y="1"/>
                        <a:pt x="17" y="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7" y="30"/>
                        <a:pt x="7" y="30"/>
                        <a:pt x="8" y="31"/>
                      </a:cubicBezTo>
                      <a:cubicBezTo>
                        <a:pt x="6" y="33"/>
                        <a:pt x="6" y="33"/>
                        <a:pt x="6" y="33"/>
                      </a:cubicBezTo>
                      <a:cubicBezTo>
                        <a:pt x="4" y="31"/>
                        <a:pt x="3" y="30"/>
                        <a:pt x="3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" y="31"/>
                        <a:pt x="3" y="34"/>
                        <a:pt x="5" y="36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3" y="29"/>
                        <a:pt x="13" y="28"/>
                        <a:pt x="14" y="27"/>
                      </a:cubicBezTo>
                      <a:cubicBezTo>
                        <a:pt x="23" y="23"/>
                        <a:pt x="23" y="23"/>
                        <a:pt x="23" y="23"/>
                      </a:cubicBezTo>
                      <a:close/>
                    </a:path>
                  </a:pathLst>
                </a:custGeom>
                <a:solidFill>
                  <a:srgbClr val="331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Freeform 11"/>
                <p:cNvSpPr/>
                <p:nvPr/>
              </p:nvSpPr>
              <p:spPr bwMode="auto">
                <a:xfrm>
                  <a:off x="1965" y="1927"/>
                  <a:ext cx="126" cy="169"/>
                </a:xfrm>
                <a:custGeom>
                  <a:avLst/>
                  <a:gdLst>
                    <a:gd name="T0" fmla="*/ 0 w 53"/>
                    <a:gd name="T1" fmla="*/ 17 h 71"/>
                    <a:gd name="T2" fmla="*/ 11 w 53"/>
                    <a:gd name="T3" fmla="*/ 29 h 71"/>
                    <a:gd name="T4" fmla="*/ 32 w 53"/>
                    <a:gd name="T5" fmla="*/ 33 h 71"/>
                    <a:gd name="T6" fmla="*/ 32 w 53"/>
                    <a:gd name="T7" fmla="*/ 50 h 71"/>
                    <a:gd name="T8" fmla="*/ 23 w 53"/>
                    <a:gd name="T9" fmla="*/ 65 h 71"/>
                    <a:gd name="T10" fmla="*/ 27 w 53"/>
                    <a:gd name="T11" fmla="*/ 71 h 71"/>
                    <a:gd name="T12" fmla="*/ 29 w 53"/>
                    <a:gd name="T13" fmla="*/ 68 h 71"/>
                    <a:gd name="T14" fmla="*/ 30 w 53"/>
                    <a:gd name="T15" fmla="*/ 68 h 71"/>
                    <a:gd name="T16" fmla="*/ 37 w 53"/>
                    <a:gd name="T17" fmla="*/ 59 h 71"/>
                    <a:gd name="T18" fmla="*/ 40 w 53"/>
                    <a:gd name="T19" fmla="*/ 32 h 71"/>
                    <a:gd name="T20" fmla="*/ 39 w 53"/>
                    <a:gd name="T21" fmla="*/ 29 h 71"/>
                    <a:gd name="T22" fmla="*/ 51 w 53"/>
                    <a:gd name="T23" fmla="*/ 10 h 71"/>
                    <a:gd name="T24" fmla="*/ 53 w 53"/>
                    <a:gd name="T25" fmla="*/ 0 h 71"/>
                    <a:gd name="T26" fmla="*/ 47 w 53"/>
                    <a:gd name="T27" fmla="*/ 15 h 71"/>
                    <a:gd name="T28" fmla="*/ 0 w 53"/>
                    <a:gd name="T29" fmla="*/ 17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3" h="71">
                      <a:moveTo>
                        <a:pt x="0" y="17"/>
                      </a:moveTo>
                      <a:cubicBezTo>
                        <a:pt x="2" y="22"/>
                        <a:pt x="6" y="26"/>
                        <a:pt x="11" y="29"/>
                      </a:cubicBezTo>
                      <a:cubicBezTo>
                        <a:pt x="18" y="34"/>
                        <a:pt x="26" y="35"/>
                        <a:pt x="32" y="33"/>
                      </a:cubicBezTo>
                      <a:cubicBezTo>
                        <a:pt x="32" y="50"/>
                        <a:pt x="32" y="50"/>
                        <a:pt x="32" y="50"/>
                      </a:cubicBezTo>
                      <a:cubicBezTo>
                        <a:pt x="30" y="56"/>
                        <a:pt x="27" y="61"/>
                        <a:pt x="23" y="65"/>
                      </a:cubicBezTo>
                      <a:cubicBezTo>
                        <a:pt x="25" y="67"/>
                        <a:pt x="26" y="69"/>
                        <a:pt x="27" y="71"/>
                      </a:cubicBezTo>
                      <a:cubicBezTo>
                        <a:pt x="29" y="68"/>
                        <a:pt x="29" y="68"/>
                        <a:pt x="29" y="68"/>
                      </a:cubicBezTo>
                      <a:cubicBezTo>
                        <a:pt x="30" y="68"/>
                        <a:pt x="30" y="68"/>
                        <a:pt x="30" y="68"/>
                      </a:cubicBezTo>
                      <a:cubicBezTo>
                        <a:pt x="37" y="59"/>
                        <a:pt x="37" y="59"/>
                        <a:pt x="37" y="59"/>
                      </a:cubicBezTo>
                      <a:cubicBezTo>
                        <a:pt x="39" y="51"/>
                        <a:pt x="40" y="42"/>
                        <a:pt x="40" y="32"/>
                      </a:cubicBezTo>
                      <a:cubicBezTo>
                        <a:pt x="40" y="31"/>
                        <a:pt x="40" y="30"/>
                        <a:pt x="39" y="29"/>
                      </a:cubicBezTo>
                      <a:cubicBezTo>
                        <a:pt x="46" y="24"/>
                        <a:pt x="50" y="18"/>
                        <a:pt x="51" y="1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35" y="35"/>
                        <a:pt x="19" y="36"/>
                        <a:pt x="0" y="17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Freeform 12"/>
                <p:cNvSpPr/>
                <p:nvPr/>
              </p:nvSpPr>
              <p:spPr bwMode="auto">
                <a:xfrm>
                  <a:off x="1917" y="1991"/>
                  <a:ext cx="67" cy="88"/>
                </a:xfrm>
                <a:custGeom>
                  <a:avLst/>
                  <a:gdLst>
                    <a:gd name="T0" fmla="*/ 19 w 28"/>
                    <a:gd name="T1" fmla="*/ 4 h 37"/>
                    <a:gd name="T2" fmla="*/ 19 w 28"/>
                    <a:gd name="T3" fmla="*/ 0 h 37"/>
                    <a:gd name="T4" fmla="*/ 10 w 28"/>
                    <a:gd name="T5" fmla="*/ 4 h 37"/>
                    <a:gd name="T6" fmla="*/ 8 w 28"/>
                    <a:gd name="T7" fmla="*/ 7 h 37"/>
                    <a:gd name="T8" fmla="*/ 3 w 28"/>
                    <a:gd name="T9" fmla="*/ 23 h 37"/>
                    <a:gd name="T10" fmla="*/ 2 w 28"/>
                    <a:gd name="T11" fmla="*/ 26 h 37"/>
                    <a:gd name="T12" fmla="*/ 1 w 28"/>
                    <a:gd name="T13" fmla="*/ 33 h 37"/>
                    <a:gd name="T14" fmla="*/ 0 w 28"/>
                    <a:gd name="T15" fmla="*/ 37 h 37"/>
                    <a:gd name="T16" fmla="*/ 28 w 28"/>
                    <a:gd name="T17" fmla="*/ 24 h 37"/>
                    <a:gd name="T18" fmla="*/ 19 w 28"/>
                    <a:gd name="T19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" h="37">
                      <a:moveTo>
                        <a:pt x="19" y="4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9" y="5"/>
                        <a:pt x="9" y="6"/>
                        <a:pt x="8" y="7"/>
                      </a:cubicBezTo>
                      <a:cubicBezTo>
                        <a:pt x="6" y="12"/>
                        <a:pt x="4" y="18"/>
                        <a:pt x="3" y="23"/>
                      </a:cubicBezTo>
                      <a:cubicBezTo>
                        <a:pt x="2" y="24"/>
                        <a:pt x="2" y="25"/>
                        <a:pt x="2" y="26"/>
                      </a:cubicBezTo>
                      <a:cubicBezTo>
                        <a:pt x="1" y="28"/>
                        <a:pt x="1" y="31"/>
                        <a:pt x="1" y="33"/>
                      </a:cubicBezTo>
                      <a:cubicBezTo>
                        <a:pt x="0" y="35"/>
                        <a:pt x="0" y="36"/>
                        <a:pt x="0" y="37"/>
                      </a:cubicBezTo>
                      <a:cubicBezTo>
                        <a:pt x="28" y="24"/>
                        <a:pt x="28" y="24"/>
                        <a:pt x="28" y="24"/>
                      </a:cubicBezTo>
                      <a:cubicBezTo>
                        <a:pt x="19" y="4"/>
                        <a:pt x="19" y="4"/>
                        <a:pt x="19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Freeform 13"/>
                <p:cNvSpPr>
                  <a:spLocks noEditPoints="1"/>
                </p:cNvSpPr>
                <p:nvPr/>
              </p:nvSpPr>
              <p:spPr bwMode="auto">
                <a:xfrm>
                  <a:off x="1936" y="1835"/>
                  <a:ext cx="170" cy="178"/>
                </a:xfrm>
                <a:custGeom>
                  <a:avLst/>
                  <a:gdLst>
                    <a:gd name="T0" fmla="*/ 6 w 71"/>
                    <a:gd name="T1" fmla="*/ 29 h 75"/>
                    <a:gd name="T2" fmla="*/ 2 w 71"/>
                    <a:gd name="T3" fmla="*/ 23 h 75"/>
                    <a:gd name="T4" fmla="*/ 0 w 71"/>
                    <a:gd name="T5" fmla="*/ 29 h 75"/>
                    <a:gd name="T6" fmla="*/ 5 w 71"/>
                    <a:gd name="T7" fmla="*/ 43 h 75"/>
                    <a:gd name="T8" fmla="*/ 6 w 71"/>
                    <a:gd name="T9" fmla="*/ 44 h 75"/>
                    <a:gd name="T10" fmla="*/ 7 w 71"/>
                    <a:gd name="T11" fmla="*/ 40 h 75"/>
                    <a:gd name="T12" fmla="*/ 8 w 71"/>
                    <a:gd name="T13" fmla="*/ 45 h 75"/>
                    <a:gd name="T14" fmla="*/ 12 w 71"/>
                    <a:gd name="T15" fmla="*/ 56 h 75"/>
                    <a:gd name="T16" fmla="*/ 59 w 71"/>
                    <a:gd name="T17" fmla="*/ 54 h 75"/>
                    <a:gd name="T18" fmla="*/ 65 w 71"/>
                    <a:gd name="T19" fmla="*/ 39 h 75"/>
                    <a:gd name="T20" fmla="*/ 63 w 71"/>
                    <a:gd name="T21" fmla="*/ 49 h 75"/>
                    <a:gd name="T22" fmla="*/ 68 w 71"/>
                    <a:gd name="T23" fmla="*/ 42 h 75"/>
                    <a:gd name="T24" fmla="*/ 70 w 71"/>
                    <a:gd name="T25" fmla="*/ 35 h 75"/>
                    <a:gd name="T26" fmla="*/ 68 w 71"/>
                    <a:gd name="T27" fmla="*/ 31 h 75"/>
                    <a:gd name="T28" fmla="*/ 61 w 71"/>
                    <a:gd name="T29" fmla="*/ 15 h 75"/>
                    <a:gd name="T30" fmla="*/ 31 w 71"/>
                    <a:gd name="T31" fmla="*/ 5 h 75"/>
                    <a:gd name="T32" fmla="*/ 6 w 71"/>
                    <a:gd name="T33" fmla="*/ 29 h 75"/>
                    <a:gd name="T34" fmla="*/ 31 w 71"/>
                    <a:gd name="T35" fmla="*/ 65 h 75"/>
                    <a:gd name="T36" fmla="*/ 21 w 71"/>
                    <a:gd name="T37" fmla="*/ 61 h 75"/>
                    <a:gd name="T38" fmla="*/ 9 w 71"/>
                    <a:gd name="T39" fmla="*/ 39 h 75"/>
                    <a:gd name="T40" fmla="*/ 9 w 71"/>
                    <a:gd name="T41" fmla="*/ 36 h 75"/>
                    <a:gd name="T42" fmla="*/ 31 w 71"/>
                    <a:gd name="T43" fmla="*/ 65 h 75"/>
                    <a:gd name="T44" fmla="*/ 2 w 71"/>
                    <a:gd name="T45" fmla="*/ 26 h 75"/>
                    <a:gd name="T46" fmla="*/ 3 w 71"/>
                    <a:gd name="T47" fmla="*/ 27 h 75"/>
                    <a:gd name="T48" fmla="*/ 5 w 71"/>
                    <a:gd name="T49" fmla="*/ 42 h 75"/>
                    <a:gd name="T50" fmla="*/ 2 w 71"/>
                    <a:gd name="T51" fmla="*/ 2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1" h="75">
                      <a:moveTo>
                        <a:pt x="6" y="29"/>
                      </a:moveTo>
                      <a:cubicBezTo>
                        <a:pt x="4" y="25"/>
                        <a:pt x="3" y="23"/>
                        <a:pt x="2" y="23"/>
                      </a:cubicBezTo>
                      <a:cubicBezTo>
                        <a:pt x="1" y="23"/>
                        <a:pt x="0" y="25"/>
                        <a:pt x="0" y="29"/>
                      </a:cubicBezTo>
                      <a:cubicBezTo>
                        <a:pt x="0" y="36"/>
                        <a:pt x="2" y="41"/>
                        <a:pt x="5" y="43"/>
                      </a:cubicBezTo>
                      <a:cubicBezTo>
                        <a:pt x="5" y="44"/>
                        <a:pt x="6" y="44"/>
                        <a:pt x="6" y="44"/>
                      </a:cubicBezTo>
                      <a:cubicBezTo>
                        <a:pt x="7" y="40"/>
                        <a:pt x="7" y="40"/>
                        <a:pt x="7" y="40"/>
                      </a:cubicBezTo>
                      <a:cubicBezTo>
                        <a:pt x="7" y="41"/>
                        <a:pt x="8" y="43"/>
                        <a:pt x="8" y="45"/>
                      </a:cubicBezTo>
                      <a:cubicBezTo>
                        <a:pt x="9" y="49"/>
                        <a:pt x="10" y="52"/>
                        <a:pt x="12" y="56"/>
                      </a:cubicBezTo>
                      <a:cubicBezTo>
                        <a:pt x="31" y="75"/>
                        <a:pt x="47" y="74"/>
                        <a:pt x="59" y="54"/>
                      </a:cubicBezTo>
                      <a:cubicBezTo>
                        <a:pt x="65" y="39"/>
                        <a:pt x="65" y="39"/>
                        <a:pt x="65" y="39"/>
                      </a:cubicBezTo>
                      <a:cubicBezTo>
                        <a:pt x="63" y="49"/>
                        <a:pt x="63" y="49"/>
                        <a:pt x="63" y="49"/>
                      </a:cubicBezTo>
                      <a:cubicBezTo>
                        <a:pt x="68" y="42"/>
                        <a:pt x="68" y="42"/>
                        <a:pt x="68" y="42"/>
                      </a:cubicBezTo>
                      <a:cubicBezTo>
                        <a:pt x="69" y="39"/>
                        <a:pt x="70" y="37"/>
                        <a:pt x="70" y="35"/>
                      </a:cubicBezTo>
                      <a:cubicBezTo>
                        <a:pt x="71" y="31"/>
                        <a:pt x="70" y="30"/>
                        <a:pt x="68" y="31"/>
                      </a:cubicBezTo>
                      <a:cubicBezTo>
                        <a:pt x="61" y="15"/>
                        <a:pt x="61" y="15"/>
                        <a:pt x="61" y="15"/>
                      </a:cubicBezTo>
                      <a:cubicBezTo>
                        <a:pt x="55" y="3"/>
                        <a:pt x="45" y="0"/>
                        <a:pt x="31" y="5"/>
                      </a:cubicBezTo>
                      <a:cubicBezTo>
                        <a:pt x="20" y="8"/>
                        <a:pt x="12" y="16"/>
                        <a:pt x="6" y="29"/>
                      </a:cubicBezTo>
                      <a:close/>
                      <a:moveTo>
                        <a:pt x="31" y="65"/>
                      </a:moveTo>
                      <a:cubicBezTo>
                        <a:pt x="28" y="66"/>
                        <a:pt x="25" y="64"/>
                        <a:pt x="21" y="61"/>
                      </a:cubicBezTo>
                      <a:cubicBezTo>
                        <a:pt x="13" y="56"/>
                        <a:pt x="8" y="49"/>
                        <a:pt x="9" y="39"/>
                      </a:cubicBezTo>
                      <a:cubicBezTo>
                        <a:pt x="9" y="36"/>
                        <a:pt x="9" y="36"/>
                        <a:pt x="9" y="36"/>
                      </a:cubicBezTo>
                      <a:cubicBezTo>
                        <a:pt x="11" y="49"/>
                        <a:pt x="19" y="58"/>
                        <a:pt x="31" y="65"/>
                      </a:cubicBezTo>
                      <a:close/>
                      <a:moveTo>
                        <a:pt x="2" y="26"/>
                      </a:move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32"/>
                        <a:pt x="4" y="37"/>
                        <a:pt x="5" y="42"/>
                      </a:cubicBezTo>
                      <a:cubicBezTo>
                        <a:pt x="2" y="38"/>
                        <a:pt x="1" y="33"/>
                        <a:pt x="2" y="26"/>
                      </a:cubicBezTo>
                      <a:close/>
                    </a:path>
                  </a:pathLst>
                </a:custGeom>
                <a:solidFill>
                  <a:srgbClr val="DCA5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Freeform 14"/>
                <p:cNvSpPr/>
                <p:nvPr/>
              </p:nvSpPr>
              <p:spPr bwMode="auto">
                <a:xfrm>
                  <a:off x="1955" y="1920"/>
                  <a:ext cx="55" cy="71"/>
                </a:xfrm>
                <a:custGeom>
                  <a:avLst/>
                  <a:gdLst>
                    <a:gd name="T0" fmla="*/ 13 w 23"/>
                    <a:gd name="T1" fmla="*/ 25 h 30"/>
                    <a:gd name="T2" fmla="*/ 23 w 23"/>
                    <a:gd name="T3" fmla="*/ 29 h 30"/>
                    <a:gd name="T4" fmla="*/ 1 w 23"/>
                    <a:gd name="T5" fmla="*/ 0 h 30"/>
                    <a:gd name="T6" fmla="*/ 1 w 23"/>
                    <a:gd name="T7" fmla="*/ 3 h 30"/>
                    <a:gd name="T8" fmla="*/ 13 w 23"/>
                    <a:gd name="T9" fmla="*/ 2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0">
                      <a:moveTo>
                        <a:pt x="13" y="25"/>
                      </a:moveTo>
                      <a:cubicBezTo>
                        <a:pt x="17" y="28"/>
                        <a:pt x="20" y="30"/>
                        <a:pt x="23" y="29"/>
                      </a:cubicBezTo>
                      <a:cubicBezTo>
                        <a:pt x="11" y="22"/>
                        <a:pt x="3" y="13"/>
                        <a:pt x="1" y="0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13"/>
                        <a:pt x="5" y="20"/>
                        <a:pt x="13" y="25"/>
                      </a:cubicBezTo>
                      <a:close/>
                    </a:path>
                  </a:pathLst>
                </a:custGeom>
                <a:solidFill>
                  <a:srgbClr val="F3DD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Freeform 15"/>
                <p:cNvSpPr/>
                <p:nvPr/>
              </p:nvSpPr>
              <p:spPr bwMode="auto">
                <a:xfrm>
                  <a:off x="1938" y="1896"/>
                  <a:ext cx="10" cy="38"/>
                </a:xfrm>
                <a:custGeom>
                  <a:avLst/>
                  <a:gdLst>
                    <a:gd name="T0" fmla="*/ 2 w 4"/>
                    <a:gd name="T1" fmla="*/ 1 h 16"/>
                    <a:gd name="T2" fmla="*/ 1 w 4"/>
                    <a:gd name="T3" fmla="*/ 0 h 16"/>
                    <a:gd name="T4" fmla="*/ 4 w 4"/>
                    <a:gd name="T5" fmla="*/ 16 h 16"/>
                    <a:gd name="T6" fmla="*/ 2 w 4"/>
                    <a:gd name="T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16">
                      <a:moveTo>
                        <a:pt x="2" y="1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7"/>
                        <a:pt x="1" y="12"/>
                        <a:pt x="4" y="16"/>
                      </a:cubicBezTo>
                      <a:cubicBezTo>
                        <a:pt x="3" y="11"/>
                        <a:pt x="2" y="6"/>
                        <a:pt x="2" y="1"/>
                      </a:cubicBezTo>
                      <a:close/>
                    </a:path>
                  </a:pathLst>
                </a:custGeom>
                <a:solidFill>
                  <a:srgbClr val="F3DD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Freeform 16"/>
                <p:cNvSpPr/>
                <p:nvPr/>
              </p:nvSpPr>
              <p:spPr bwMode="auto">
                <a:xfrm>
                  <a:off x="1950" y="1930"/>
                  <a:ext cx="5" cy="11"/>
                </a:xfrm>
                <a:custGeom>
                  <a:avLst/>
                  <a:gdLst>
                    <a:gd name="T0" fmla="*/ 0 w 2"/>
                    <a:gd name="T1" fmla="*/ 4 h 5"/>
                    <a:gd name="T2" fmla="*/ 2 w 2"/>
                    <a:gd name="T3" fmla="*/ 5 h 5"/>
                    <a:gd name="T4" fmla="*/ 1 w 2"/>
                    <a:gd name="T5" fmla="*/ 0 h 5"/>
                    <a:gd name="T6" fmla="*/ 0 w 2"/>
                    <a:gd name="T7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5">
                      <a:moveTo>
                        <a:pt x="0" y="4"/>
                      </a:moveTo>
                      <a:cubicBezTo>
                        <a:pt x="1" y="4"/>
                        <a:pt x="1" y="5"/>
                        <a:pt x="2" y="5"/>
                      </a:cubicBezTo>
                      <a:cubicBezTo>
                        <a:pt x="2" y="3"/>
                        <a:pt x="1" y="1"/>
                        <a:pt x="1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Freeform 17"/>
                <p:cNvSpPr/>
                <p:nvPr/>
              </p:nvSpPr>
              <p:spPr bwMode="auto">
                <a:xfrm>
                  <a:off x="1912" y="1927"/>
                  <a:ext cx="29" cy="88"/>
                </a:xfrm>
                <a:custGeom>
                  <a:avLst/>
                  <a:gdLst>
                    <a:gd name="T0" fmla="*/ 12 w 12"/>
                    <a:gd name="T1" fmla="*/ 4 h 37"/>
                    <a:gd name="T2" fmla="*/ 9 w 12"/>
                    <a:gd name="T3" fmla="*/ 0 h 37"/>
                    <a:gd name="T4" fmla="*/ 3 w 12"/>
                    <a:gd name="T5" fmla="*/ 17 h 37"/>
                    <a:gd name="T6" fmla="*/ 1 w 12"/>
                    <a:gd name="T7" fmla="*/ 32 h 37"/>
                    <a:gd name="T8" fmla="*/ 4 w 12"/>
                    <a:gd name="T9" fmla="*/ 37 h 37"/>
                    <a:gd name="T10" fmla="*/ 6 w 12"/>
                    <a:gd name="T11" fmla="*/ 35 h 37"/>
                    <a:gd name="T12" fmla="*/ 5 w 12"/>
                    <a:gd name="T13" fmla="*/ 34 h 37"/>
                    <a:gd name="T14" fmla="*/ 4 w 12"/>
                    <a:gd name="T15" fmla="*/ 31 h 37"/>
                    <a:gd name="T16" fmla="*/ 12 w 12"/>
                    <a:gd name="T17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7">
                      <a:moveTo>
                        <a:pt x="12" y="4"/>
                      </a:moveTo>
                      <a:cubicBezTo>
                        <a:pt x="11" y="3"/>
                        <a:pt x="10" y="2"/>
                        <a:pt x="9" y="0"/>
                      </a:cubicBezTo>
                      <a:cubicBezTo>
                        <a:pt x="7" y="6"/>
                        <a:pt x="5" y="12"/>
                        <a:pt x="3" y="17"/>
                      </a:cubicBezTo>
                      <a:cubicBezTo>
                        <a:pt x="0" y="23"/>
                        <a:pt x="0" y="28"/>
                        <a:pt x="1" y="32"/>
                      </a:cubicBezTo>
                      <a:cubicBezTo>
                        <a:pt x="1" y="34"/>
                        <a:pt x="2" y="35"/>
                        <a:pt x="4" y="37"/>
                      </a:cubicBezTo>
                      <a:cubicBezTo>
                        <a:pt x="6" y="35"/>
                        <a:pt x="6" y="35"/>
                        <a:pt x="6" y="35"/>
                      </a:cubicBezTo>
                      <a:cubicBezTo>
                        <a:pt x="5" y="34"/>
                        <a:pt x="5" y="34"/>
                        <a:pt x="5" y="34"/>
                      </a:cubicBezTo>
                      <a:cubicBezTo>
                        <a:pt x="4" y="33"/>
                        <a:pt x="4" y="32"/>
                        <a:pt x="4" y="31"/>
                      </a:cubicBezTo>
                      <a:cubicBezTo>
                        <a:pt x="3" y="26"/>
                        <a:pt x="5" y="17"/>
                        <a:pt x="12" y="4"/>
                      </a:cubicBezTo>
                      <a:close/>
                    </a:path>
                  </a:pathLst>
                </a:custGeom>
                <a:solidFill>
                  <a:srgbClr val="A954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Freeform 18"/>
                <p:cNvSpPr/>
                <p:nvPr/>
              </p:nvSpPr>
              <p:spPr bwMode="auto">
                <a:xfrm>
                  <a:off x="1905" y="2008"/>
                  <a:ext cx="31" cy="38"/>
                </a:xfrm>
                <a:custGeom>
                  <a:avLst/>
                  <a:gdLst>
                    <a:gd name="T0" fmla="*/ 8 w 13"/>
                    <a:gd name="T1" fmla="*/ 16 h 16"/>
                    <a:gd name="T2" fmla="*/ 13 w 13"/>
                    <a:gd name="T3" fmla="*/ 0 h 16"/>
                    <a:gd name="T4" fmla="*/ 6 w 13"/>
                    <a:gd name="T5" fmla="*/ 6 h 16"/>
                    <a:gd name="T6" fmla="*/ 0 w 13"/>
                    <a:gd name="T7" fmla="*/ 11 h 16"/>
                    <a:gd name="T8" fmla="*/ 8 w 13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6">
                      <a:moveTo>
                        <a:pt x="8" y="16"/>
                      </a:moveTo>
                      <a:cubicBezTo>
                        <a:pt x="9" y="11"/>
                        <a:pt x="11" y="5"/>
                        <a:pt x="13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8" y="16"/>
                        <a:pt x="8" y="16"/>
                        <a:pt x="8" y="16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Freeform 19"/>
                <p:cNvSpPr>
                  <a:spLocks noEditPoints="1"/>
                </p:cNvSpPr>
                <p:nvPr/>
              </p:nvSpPr>
              <p:spPr bwMode="auto">
                <a:xfrm>
                  <a:off x="1821" y="2022"/>
                  <a:ext cx="325" cy="256"/>
                </a:xfrm>
                <a:custGeom>
                  <a:avLst/>
                  <a:gdLst>
                    <a:gd name="T0" fmla="*/ 42 w 136"/>
                    <a:gd name="T1" fmla="*/ 13 h 108"/>
                    <a:gd name="T2" fmla="*/ 43 w 136"/>
                    <a:gd name="T3" fmla="*/ 10 h 108"/>
                    <a:gd name="T4" fmla="*/ 35 w 136"/>
                    <a:gd name="T5" fmla="*/ 5 h 108"/>
                    <a:gd name="T6" fmla="*/ 41 w 136"/>
                    <a:gd name="T7" fmla="*/ 0 h 108"/>
                    <a:gd name="T8" fmla="*/ 36 w 136"/>
                    <a:gd name="T9" fmla="*/ 0 h 108"/>
                    <a:gd name="T10" fmla="*/ 29 w 136"/>
                    <a:gd name="T11" fmla="*/ 7 h 108"/>
                    <a:gd name="T12" fmla="*/ 37 w 136"/>
                    <a:gd name="T13" fmla="*/ 10 h 108"/>
                    <a:gd name="T14" fmla="*/ 30 w 136"/>
                    <a:gd name="T15" fmla="*/ 17 h 108"/>
                    <a:gd name="T16" fmla="*/ 36 w 136"/>
                    <a:gd name="T17" fmla="*/ 24 h 108"/>
                    <a:gd name="T18" fmla="*/ 29 w 136"/>
                    <a:gd name="T19" fmla="*/ 24 h 108"/>
                    <a:gd name="T20" fmla="*/ 0 w 136"/>
                    <a:gd name="T21" fmla="*/ 96 h 108"/>
                    <a:gd name="T22" fmla="*/ 4 w 136"/>
                    <a:gd name="T23" fmla="*/ 102 h 108"/>
                    <a:gd name="T24" fmla="*/ 34 w 136"/>
                    <a:gd name="T25" fmla="*/ 32 h 108"/>
                    <a:gd name="T26" fmla="*/ 122 w 136"/>
                    <a:gd name="T27" fmla="*/ 82 h 108"/>
                    <a:gd name="T28" fmla="*/ 111 w 136"/>
                    <a:gd name="T29" fmla="*/ 107 h 108"/>
                    <a:gd name="T30" fmla="*/ 113 w 136"/>
                    <a:gd name="T31" fmla="*/ 108 h 108"/>
                    <a:gd name="T32" fmla="*/ 116 w 136"/>
                    <a:gd name="T33" fmla="*/ 102 h 108"/>
                    <a:gd name="T34" fmla="*/ 126 w 136"/>
                    <a:gd name="T35" fmla="*/ 81 h 108"/>
                    <a:gd name="T36" fmla="*/ 101 w 136"/>
                    <a:gd name="T37" fmla="*/ 66 h 108"/>
                    <a:gd name="T38" fmla="*/ 125 w 136"/>
                    <a:gd name="T39" fmla="*/ 44 h 108"/>
                    <a:gd name="T40" fmla="*/ 133 w 136"/>
                    <a:gd name="T41" fmla="*/ 44 h 108"/>
                    <a:gd name="T42" fmla="*/ 131 w 136"/>
                    <a:gd name="T43" fmla="*/ 34 h 108"/>
                    <a:gd name="T44" fmla="*/ 136 w 136"/>
                    <a:gd name="T45" fmla="*/ 24 h 108"/>
                    <a:gd name="T46" fmla="*/ 133 w 136"/>
                    <a:gd name="T47" fmla="*/ 19 h 108"/>
                    <a:gd name="T48" fmla="*/ 126 w 136"/>
                    <a:gd name="T49" fmla="*/ 15 h 108"/>
                    <a:gd name="T50" fmla="*/ 118 w 136"/>
                    <a:gd name="T51" fmla="*/ 19 h 108"/>
                    <a:gd name="T52" fmla="*/ 131 w 136"/>
                    <a:gd name="T53" fmla="*/ 23 h 108"/>
                    <a:gd name="T54" fmla="*/ 125 w 136"/>
                    <a:gd name="T55" fmla="*/ 34 h 108"/>
                    <a:gd name="T56" fmla="*/ 130 w 136"/>
                    <a:gd name="T57" fmla="*/ 41 h 108"/>
                    <a:gd name="T58" fmla="*/ 122 w 136"/>
                    <a:gd name="T59" fmla="*/ 38 h 108"/>
                    <a:gd name="T60" fmla="*/ 107 w 136"/>
                    <a:gd name="T61" fmla="*/ 22 h 108"/>
                    <a:gd name="T62" fmla="*/ 90 w 136"/>
                    <a:gd name="T63" fmla="*/ 32 h 108"/>
                    <a:gd name="T64" fmla="*/ 86 w 136"/>
                    <a:gd name="T65" fmla="*/ 53 h 108"/>
                    <a:gd name="T66" fmla="*/ 71 w 136"/>
                    <a:gd name="T67" fmla="*/ 21 h 108"/>
                    <a:gd name="T68" fmla="*/ 65 w 136"/>
                    <a:gd name="T69" fmla="*/ 15 h 108"/>
                    <a:gd name="T70" fmla="*/ 40 w 136"/>
                    <a:gd name="T71" fmla="*/ 29 h 108"/>
                    <a:gd name="T72" fmla="*/ 40 w 136"/>
                    <a:gd name="T73" fmla="*/ 24 h 108"/>
                    <a:gd name="T74" fmla="*/ 41 w 136"/>
                    <a:gd name="T75" fmla="*/ 20 h 108"/>
                    <a:gd name="T76" fmla="*/ 36 w 136"/>
                    <a:gd name="T77" fmla="*/ 16 h 108"/>
                    <a:gd name="T78" fmla="*/ 42 w 136"/>
                    <a:gd name="T79" fmla="*/ 13 h 108"/>
                    <a:gd name="T80" fmla="*/ 58 w 136"/>
                    <a:gd name="T81" fmla="*/ 41 h 108"/>
                    <a:gd name="T82" fmla="*/ 48 w 136"/>
                    <a:gd name="T83" fmla="*/ 29 h 108"/>
                    <a:gd name="T84" fmla="*/ 66 w 136"/>
                    <a:gd name="T85" fmla="*/ 23 h 108"/>
                    <a:gd name="T86" fmla="*/ 83 w 136"/>
                    <a:gd name="T87" fmla="*/ 55 h 108"/>
                    <a:gd name="T88" fmla="*/ 58 w 136"/>
                    <a:gd name="T89" fmla="*/ 41 h 108"/>
                    <a:gd name="T90" fmla="*/ 97 w 136"/>
                    <a:gd name="T91" fmla="*/ 32 h 108"/>
                    <a:gd name="T92" fmla="*/ 107 w 136"/>
                    <a:gd name="T93" fmla="*/ 28 h 108"/>
                    <a:gd name="T94" fmla="*/ 119 w 136"/>
                    <a:gd name="T95" fmla="*/ 42 h 108"/>
                    <a:gd name="T96" fmla="*/ 99 w 136"/>
                    <a:gd name="T97" fmla="*/ 65 h 108"/>
                    <a:gd name="T98" fmla="*/ 89 w 136"/>
                    <a:gd name="T99" fmla="*/ 59 h 108"/>
                    <a:gd name="T100" fmla="*/ 97 w 136"/>
                    <a:gd name="T101" fmla="*/ 32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36" h="108">
                      <a:moveTo>
                        <a:pt x="42" y="13"/>
                      </a:moveTo>
                      <a:cubicBezTo>
                        <a:pt x="42" y="12"/>
                        <a:pt x="42" y="11"/>
                        <a:pt x="43" y="10"/>
                      </a:cubicBezTo>
                      <a:cubicBezTo>
                        <a:pt x="35" y="5"/>
                        <a:pt x="35" y="5"/>
                        <a:pt x="35" y="5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40" y="0"/>
                        <a:pt x="38" y="0"/>
                        <a:pt x="36" y="0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37" y="10"/>
                        <a:pt x="37" y="10"/>
                        <a:pt x="37" y="10"/>
                      </a:cubicBezTo>
                      <a:cubicBezTo>
                        <a:pt x="30" y="17"/>
                        <a:pt x="30" y="17"/>
                        <a:pt x="30" y="17"/>
                      </a:cubicBezTo>
                      <a:cubicBezTo>
                        <a:pt x="36" y="24"/>
                        <a:pt x="36" y="24"/>
                        <a:pt x="36" y="24"/>
                      </a:cubicBez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4" y="102"/>
                        <a:pt x="4" y="102"/>
                        <a:pt x="4" y="10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122" y="82"/>
                        <a:pt x="122" y="82"/>
                        <a:pt x="122" y="82"/>
                      </a:cubicBezTo>
                      <a:cubicBezTo>
                        <a:pt x="111" y="107"/>
                        <a:pt x="111" y="107"/>
                        <a:pt x="111" y="107"/>
                      </a:cubicBezTo>
                      <a:cubicBezTo>
                        <a:pt x="113" y="108"/>
                        <a:pt x="113" y="108"/>
                        <a:pt x="113" y="108"/>
                      </a:cubicBezTo>
                      <a:cubicBezTo>
                        <a:pt x="116" y="102"/>
                        <a:pt x="116" y="102"/>
                        <a:pt x="116" y="102"/>
                      </a:cubicBezTo>
                      <a:cubicBezTo>
                        <a:pt x="126" y="81"/>
                        <a:pt x="126" y="81"/>
                        <a:pt x="126" y="81"/>
                      </a:cubicBezTo>
                      <a:cubicBezTo>
                        <a:pt x="101" y="66"/>
                        <a:pt x="101" y="66"/>
                        <a:pt x="101" y="66"/>
                      </a:cubicBezTo>
                      <a:cubicBezTo>
                        <a:pt x="125" y="44"/>
                        <a:pt x="125" y="44"/>
                        <a:pt x="125" y="44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31" y="34"/>
                        <a:pt x="131" y="34"/>
                        <a:pt x="131" y="34"/>
                      </a:cubicBezTo>
                      <a:cubicBezTo>
                        <a:pt x="136" y="24"/>
                        <a:pt x="136" y="24"/>
                        <a:pt x="136" y="24"/>
                      </a:cubicBezTo>
                      <a:cubicBezTo>
                        <a:pt x="133" y="19"/>
                        <a:pt x="133" y="19"/>
                        <a:pt x="133" y="19"/>
                      </a:cubicBezTo>
                      <a:cubicBezTo>
                        <a:pt x="126" y="15"/>
                        <a:pt x="126" y="15"/>
                        <a:pt x="126" y="15"/>
                      </a:cubicBezTo>
                      <a:cubicBezTo>
                        <a:pt x="118" y="19"/>
                        <a:pt x="118" y="19"/>
                        <a:pt x="118" y="19"/>
                      </a:cubicBezTo>
                      <a:cubicBezTo>
                        <a:pt x="131" y="23"/>
                        <a:pt x="131" y="23"/>
                        <a:pt x="131" y="23"/>
                      </a:cubicBezTo>
                      <a:cubicBezTo>
                        <a:pt x="125" y="34"/>
                        <a:pt x="125" y="34"/>
                        <a:pt x="125" y="34"/>
                      </a:cubicBezTo>
                      <a:cubicBezTo>
                        <a:pt x="127" y="36"/>
                        <a:pt x="128" y="38"/>
                        <a:pt x="130" y="41"/>
                      </a:cubicBezTo>
                      <a:cubicBezTo>
                        <a:pt x="127" y="40"/>
                        <a:pt x="125" y="39"/>
                        <a:pt x="122" y="38"/>
                      </a:cubicBezTo>
                      <a:cubicBezTo>
                        <a:pt x="117" y="35"/>
                        <a:pt x="112" y="30"/>
                        <a:pt x="107" y="22"/>
                      </a:cubicBezTo>
                      <a:cubicBezTo>
                        <a:pt x="90" y="32"/>
                        <a:pt x="90" y="32"/>
                        <a:pt x="90" y="32"/>
                      </a:cubicBezTo>
                      <a:cubicBezTo>
                        <a:pt x="86" y="53"/>
                        <a:pt x="86" y="53"/>
                        <a:pt x="86" y="53"/>
                      </a:cubicBezTo>
                      <a:cubicBezTo>
                        <a:pt x="71" y="21"/>
                        <a:pt x="71" y="21"/>
                        <a:pt x="71" y="21"/>
                      </a:cubicBezTo>
                      <a:cubicBezTo>
                        <a:pt x="69" y="19"/>
                        <a:pt x="67" y="17"/>
                        <a:pt x="65" y="15"/>
                      </a:cubicBezTo>
                      <a:cubicBezTo>
                        <a:pt x="40" y="29"/>
                        <a:pt x="40" y="29"/>
                        <a:pt x="40" y="29"/>
                      </a:cubicBezTo>
                      <a:cubicBezTo>
                        <a:pt x="40" y="27"/>
                        <a:pt x="40" y="26"/>
                        <a:pt x="40" y="24"/>
                      </a:cubicBezTo>
                      <a:cubicBezTo>
                        <a:pt x="40" y="23"/>
                        <a:pt x="40" y="22"/>
                        <a:pt x="41" y="20"/>
                      </a:cubicBezTo>
                      <a:cubicBezTo>
                        <a:pt x="36" y="16"/>
                        <a:pt x="36" y="16"/>
                        <a:pt x="36" y="16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lose/>
                      <a:moveTo>
                        <a:pt x="58" y="41"/>
                      </a:move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66" y="23"/>
                        <a:pt x="66" y="23"/>
                        <a:pt x="66" y="23"/>
                      </a:cubicBezTo>
                      <a:cubicBezTo>
                        <a:pt x="83" y="55"/>
                        <a:pt x="83" y="55"/>
                        <a:pt x="83" y="55"/>
                      </a:cubicBezTo>
                      <a:cubicBezTo>
                        <a:pt x="58" y="41"/>
                        <a:pt x="58" y="41"/>
                        <a:pt x="58" y="41"/>
                      </a:cubicBezTo>
                      <a:close/>
                      <a:moveTo>
                        <a:pt x="97" y="32"/>
                      </a:moveTo>
                      <a:cubicBezTo>
                        <a:pt x="107" y="28"/>
                        <a:pt x="107" y="28"/>
                        <a:pt x="107" y="28"/>
                      </a:cubicBezTo>
                      <a:cubicBezTo>
                        <a:pt x="119" y="42"/>
                        <a:pt x="119" y="42"/>
                        <a:pt x="119" y="42"/>
                      </a:cubicBezTo>
                      <a:cubicBezTo>
                        <a:pt x="113" y="50"/>
                        <a:pt x="107" y="58"/>
                        <a:pt x="99" y="65"/>
                      </a:cubicBezTo>
                      <a:cubicBezTo>
                        <a:pt x="89" y="59"/>
                        <a:pt x="89" y="59"/>
                        <a:pt x="89" y="59"/>
                      </a:cubicBezTo>
                      <a:cubicBezTo>
                        <a:pt x="97" y="32"/>
                        <a:pt x="97" y="32"/>
                        <a:pt x="97" y="3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Freeform 20"/>
                <p:cNvSpPr/>
                <p:nvPr/>
              </p:nvSpPr>
              <p:spPr bwMode="auto">
                <a:xfrm>
                  <a:off x="1936" y="2077"/>
                  <a:ext cx="84" cy="76"/>
                </a:xfrm>
                <a:custGeom>
                  <a:avLst/>
                  <a:gdLst>
                    <a:gd name="T0" fmla="*/ 0 w 84"/>
                    <a:gd name="T1" fmla="*/ 14 h 76"/>
                    <a:gd name="T2" fmla="*/ 24 w 84"/>
                    <a:gd name="T3" fmla="*/ 42 h 76"/>
                    <a:gd name="T4" fmla="*/ 84 w 84"/>
                    <a:gd name="T5" fmla="*/ 76 h 76"/>
                    <a:gd name="T6" fmla="*/ 43 w 84"/>
                    <a:gd name="T7" fmla="*/ 0 h 76"/>
                    <a:gd name="T8" fmla="*/ 0 w 84"/>
                    <a:gd name="T9" fmla="*/ 14 h 76"/>
                    <a:gd name="T10" fmla="*/ 0 w 84"/>
                    <a:gd name="T11" fmla="*/ 1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76">
                      <a:moveTo>
                        <a:pt x="0" y="14"/>
                      </a:moveTo>
                      <a:lnTo>
                        <a:pt x="24" y="42"/>
                      </a:lnTo>
                      <a:lnTo>
                        <a:pt x="84" y="76"/>
                      </a:lnTo>
                      <a:lnTo>
                        <a:pt x="43" y="0"/>
                      </a:lnTo>
                      <a:lnTo>
                        <a:pt x="0" y="14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Freeform 21"/>
                <p:cNvSpPr>
                  <a:spLocks noEditPoints="1"/>
                </p:cNvSpPr>
                <p:nvPr/>
              </p:nvSpPr>
              <p:spPr bwMode="auto">
                <a:xfrm>
                  <a:off x="2034" y="2089"/>
                  <a:ext cx="72" cy="87"/>
                </a:xfrm>
                <a:custGeom>
                  <a:avLst/>
                  <a:gdLst>
                    <a:gd name="T0" fmla="*/ 18 w 30"/>
                    <a:gd name="T1" fmla="*/ 0 h 37"/>
                    <a:gd name="T2" fmla="*/ 8 w 30"/>
                    <a:gd name="T3" fmla="*/ 4 h 37"/>
                    <a:gd name="T4" fmla="*/ 0 w 30"/>
                    <a:gd name="T5" fmla="*/ 31 h 37"/>
                    <a:gd name="T6" fmla="*/ 10 w 30"/>
                    <a:gd name="T7" fmla="*/ 37 h 37"/>
                    <a:gd name="T8" fmla="*/ 30 w 30"/>
                    <a:gd name="T9" fmla="*/ 14 h 37"/>
                    <a:gd name="T10" fmla="*/ 18 w 30"/>
                    <a:gd name="T11" fmla="*/ 0 h 37"/>
                    <a:gd name="T12" fmla="*/ 10 w 30"/>
                    <a:gd name="T13" fmla="*/ 6 h 37"/>
                    <a:gd name="T14" fmla="*/ 14 w 30"/>
                    <a:gd name="T15" fmla="*/ 5 h 37"/>
                    <a:gd name="T16" fmla="*/ 5 w 30"/>
                    <a:gd name="T17" fmla="*/ 32 h 37"/>
                    <a:gd name="T18" fmla="*/ 2 w 30"/>
                    <a:gd name="T19" fmla="*/ 30 h 37"/>
                    <a:gd name="T20" fmla="*/ 10 w 30"/>
                    <a:gd name="T21" fmla="*/ 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" h="37">
                      <a:moveTo>
                        <a:pt x="18" y="0"/>
                      </a:move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8" y="30"/>
                        <a:pt x="24" y="22"/>
                        <a:pt x="30" y="14"/>
                      </a:cubicBezTo>
                      <a:cubicBezTo>
                        <a:pt x="18" y="0"/>
                        <a:pt x="18" y="0"/>
                        <a:pt x="18" y="0"/>
                      </a:cubicBezTo>
                      <a:close/>
                      <a:moveTo>
                        <a:pt x="10" y="6"/>
                      </a:move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10" y="6"/>
                        <a:pt x="10" y="6"/>
                        <a:pt x="10" y="6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9" name="Freeform 22"/>
                <p:cNvSpPr/>
                <p:nvPr/>
              </p:nvSpPr>
              <p:spPr bwMode="auto">
                <a:xfrm>
                  <a:off x="2039" y="2100"/>
                  <a:ext cx="28" cy="64"/>
                </a:xfrm>
                <a:custGeom>
                  <a:avLst/>
                  <a:gdLst>
                    <a:gd name="T0" fmla="*/ 28 w 28"/>
                    <a:gd name="T1" fmla="*/ 0 h 64"/>
                    <a:gd name="T2" fmla="*/ 19 w 28"/>
                    <a:gd name="T3" fmla="*/ 3 h 64"/>
                    <a:gd name="T4" fmla="*/ 0 w 28"/>
                    <a:gd name="T5" fmla="*/ 60 h 64"/>
                    <a:gd name="T6" fmla="*/ 7 w 28"/>
                    <a:gd name="T7" fmla="*/ 64 h 64"/>
                    <a:gd name="T8" fmla="*/ 28 w 28"/>
                    <a:gd name="T9" fmla="*/ 0 h 64"/>
                    <a:gd name="T10" fmla="*/ 28 w 28"/>
                    <a:gd name="T11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" h="64">
                      <a:moveTo>
                        <a:pt x="28" y="0"/>
                      </a:moveTo>
                      <a:lnTo>
                        <a:pt x="19" y="3"/>
                      </a:lnTo>
                      <a:lnTo>
                        <a:pt x="0" y="60"/>
                      </a:lnTo>
                      <a:lnTo>
                        <a:pt x="7" y="64"/>
                      </a:lnTo>
                      <a:lnTo>
                        <a:pt x="28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0" name="Freeform 23"/>
                <p:cNvSpPr>
                  <a:spLocks noEditPoints="1"/>
                </p:cNvSpPr>
                <p:nvPr/>
              </p:nvSpPr>
              <p:spPr bwMode="auto">
                <a:xfrm>
                  <a:off x="1735" y="2022"/>
                  <a:ext cx="251" cy="353"/>
                </a:xfrm>
                <a:custGeom>
                  <a:avLst/>
                  <a:gdLst>
                    <a:gd name="T0" fmla="*/ 66 w 105"/>
                    <a:gd name="T1" fmla="*/ 17 h 149"/>
                    <a:gd name="T2" fmla="*/ 73 w 105"/>
                    <a:gd name="T3" fmla="*/ 10 h 149"/>
                    <a:gd name="T4" fmla="*/ 65 w 105"/>
                    <a:gd name="T5" fmla="*/ 7 h 149"/>
                    <a:gd name="T6" fmla="*/ 72 w 105"/>
                    <a:gd name="T7" fmla="*/ 0 h 149"/>
                    <a:gd name="T8" fmla="*/ 33 w 105"/>
                    <a:gd name="T9" fmla="*/ 15 h 149"/>
                    <a:gd name="T10" fmla="*/ 30 w 105"/>
                    <a:gd name="T11" fmla="*/ 33 h 149"/>
                    <a:gd name="T12" fmla="*/ 0 w 105"/>
                    <a:gd name="T13" fmla="*/ 102 h 149"/>
                    <a:gd name="T14" fmla="*/ 62 w 105"/>
                    <a:gd name="T15" fmla="*/ 142 h 149"/>
                    <a:gd name="T16" fmla="*/ 95 w 105"/>
                    <a:gd name="T17" fmla="*/ 149 h 149"/>
                    <a:gd name="T18" fmla="*/ 103 w 105"/>
                    <a:gd name="T19" fmla="*/ 132 h 149"/>
                    <a:gd name="T20" fmla="*/ 105 w 105"/>
                    <a:gd name="T21" fmla="*/ 132 h 149"/>
                    <a:gd name="T22" fmla="*/ 82 w 105"/>
                    <a:gd name="T23" fmla="*/ 122 h 149"/>
                    <a:gd name="T24" fmla="*/ 56 w 105"/>
                    <a:gd name="T25" fmla="*/ 118 h 149"/>
                    <a:gd name="T26" fmla="*/ 40 w 105"/>
                    <a:gd name="T27" fmla="*/ 102 h 149"/>
                    <a:gd name="T28" fmla="*/ 36 w 105"/>
                    <a:gd name="T29" fmla="*/ 96 h 149"/>
                    <a:gd name="T30" fmla="*/ 65 w 105"/>
                    <a:gd name="T31" fmla="*/ 24 h 149"/>
                    <a:gd name="T32" fmla="*/ 72 w 105"/>
                    <a:gd name="T33" fmla="*/ 24 h 149"/>
                    <a:gd name="T34" fmla="*/ 66 w 105"/>
                    <a:gd name="T35" fmla="*/ 17 h 149"/>
                    <a:gd name="T36" fmla="*/ 63 w 105"/>
                    <a:gd name="T37" fmla="*/ 7 h 149"/>
                    <a:gd name="T38" fmla="*/ 63 w 105"/>
                    <a:gd name="T39" fmla="*/ 8 h 149"/>
                    <a:gd name="T40" fmla="*/ 64 w 105"/>
                    <a:gd name="T41" fmla="*/ 9 h 149"/>
                    <a:gd name="T42" fmla="*/ 37 w 105"/>
                    <a:gd name="T43" fmla="*/ 18 h 149"/>
                    <a:gd name="T44" fmla="*/ 37 w 105"/>
                    <a:gd name="T45" fmla="*/ 31 h 149"/>
                    <a:gd name="T46" fmla="*/ 5 w 105"/>
                    <a:gd name="T47" fmla="*/ 107 h 149"/>
                    <a:gd name="T48" fmla="*/ 3 w 105"/>
                    <a:gd name="T49" fmla="*/ 102 h 149"/>
                    <a:gd name="T50" fmla="*/ 32 w 105"/>
                    <a:gd name="T51" fmla="*/ 34 h 149"/>
                    <a:gd name="T52" fmla="*/ 32 w 105"/>
                    <a:gd name="T53" fmla="*/ 33 h 149"/>
                    <a:gd name="T54" fmla="*/ 35 w 105"/>
                    <a:gd name="T55" fmla="*/ 16 h 149"/>
                    <a:gd name="T56" fmla="*/ 65 w 105"/>
                    <a:gd name="T57" fmla="*/ 4 h 149"/>
                    <a:gd name="T58" fmla="*/ 64 w 105"/>
                    <a:gd name="T59" fmla="*/ 5 h 149"/>
                    <a:gd name="T60" fmla="*/ 63 w 105"/>
                    <a:gd name="T61" fmla="*/ 7 h 149"/>
                    <a:gd name="T62" fmla="*/ 33 w 105"/>
                    <a:gd name="T63" fmla="*/ 99 h 149"/>
                    <a:gd name="T64" fmla="*/ 41 w 105"/>
                    <a:gd name="T65" fmla="*/ 112 h 149"/>
                    <a:gd name="T66" fmla="*/ 61 w 105"/>
                    <a:gd name="T67" fmla="*/ 124 h 149"/>
                    <a:gd name="T68" fmla="*/ 72 w 105"/>
                    <a:gd name="T69" fmla="*/ 124 h 149"/>
                    <a:gd name="T70" fmla="*/ 98 w 105"/>
                    <a:gd name="T71" fmla="*/ 132 h 149"/>
                    <a:gd name="T72" fmla="*/ 96 w 105"/>
                    <a:gd name="T73" fmla="*/ 135 h 149"/>
                    <a:gd name="T74" fmla="*/ 68 w 105"/>
                    <a:gd name="T75" fmla="*/ 126 h 149"/>
                    <a:gd name="T76" fmla="*/ 58 w 105"/>
                    <a:gd name="T77" fmla="*/ 126 h 149"/>
                    <a:gd name="T78" fmla="*/ 39 w 105"/>
                    <a:gd name="T79" fmla="*/ 115 h 149"/>
                    <a:gd name="T80" fmla="*/ 31 w 105"/>
                    <a:gd name="T81" fmla="*/ 102 h 149"/>
                    <a:gd name="T82" fmla="*/ 33 w 105"/>
                    <a:gd name="T83" fmla="*/ 99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" h="149">
                      <a:moveTo>
                        <a:pt x="66" y="17"/>
                      </a:moveTo>
                      <a:cubicBezTo>
                        <a:pt x="73" y="10"/>
                        <a:pt x="73" y="10"/>
                        <a:pt x="73" y="10"/>
                      </a:cubicBezTo>
                      <a:cubicBezTo>
                        <a:pt x="65" y="7"/>
                        <a:pt x="65" y="7"/>
                        <a:pt x="65" y="7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56" y="3"/>
                        <a:pt x="43" y="8"/>
                        <a:pt x="33" y="15"/>
                      </a:cubicBezTo>
                      <a:cubicBezTo>
                        <a:pt x="30" y="33"/>
                        <a:pt x="30" y="33"/>
                        <a:pt x="30" y="33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8" y="126"/>
                        <a:pt x="29" y="139"/>
                        <a:pt x="62" y="142"/>
                      </a:cubicBezTo>
                      <a:cubicBezTo>
                        <a:pt x="95" y="149"/>
                        <a:pt x="95" y="149"/>
                        <a:pt x="95" y="149"/>
                      </a:cubicBezTo>
                      <a:cubicBezTo>
                        <a:pt x="97" y="143"/>
                        <a:pt x="100" y="137"/>
                        <a:pt x="103" y="132"/>
                      </a:cubicBezTo>
                      <a:cubicBezTo>
                        <a:pt x="105" y="132"/>
                        <a:pt x="105" y="132"/>
                        <a:pt x="105" y="132"/>
                      </a:cubicBezTo>
                      <a:cubicBezTo>
                        <a:pt x="82" y="122"/>
                        <a:pt x="82" y="122"/>
                        <a:pt x="82" y="122"/>
                      </a:cubicBezTo>
                      <a:cubicBezTo>
                        <a:pt x="56" y="118"/>
                        <a:pt x="56" y="118"/>
                        <a:pt x="56" y="118"/>
                      </a:cubicBezTo>
                      <a:cubicBezTo>
                        <a:pt x="40" y="102"/>
                        <a:pt x="40" y="102"/>
                        <a:pt x="40" y="102"/>
                      </a:cubicBezTo>
                      <a:cubicBezTo>
                        <a:pt x="36" y="96"/>
                        <a:pt x="36" y="96"/>
                        <a:pt x="36" y="96"/>
                      </a:cubicBezTo>
                      <a:cubicBezTo>
                        <a:pt x="65" y="24"/>
                        <a:pt x="65" y="24"/>
                        <a:pt x="65" y="24"/>
                      </a:cubicBezTo>
                      <a:cubicBezTo>
                        <a:pt x="72" y="24"/>
                        <a:pt x="72" y="24"/>
                        <a:pt x="72" y="24"/>
                      </a:cubicBezTo>
                      <a:cubicBezTo>
                        <a:pt x="66" y="17"/>
                        <a:pt x="66" y="17"/>
                        <a:pt x="66" y="17"/>
                      </a:cubicBezTo>
                      <a:close/>
                      <a:moveTo>
                        <a:pt x="63" y="7"/>
                      </a:moveTo>
                      <a:cubicBezTo>
                        <a:pt x="63" y="7"/>
                        <a:pt x="63" y="8"/>
                        <a:pt x="63" y="8"/>
                      </a:cubicBezTo>
                      <a:cubicBezTo>
                        <a:pt x="64" y="9"/>
                        <a:pt x="64" y="9"/>
                        <a:pt x="64" y="9"/>
                      </a:cubicBezTo>
                      <a:cubicBezTo>
                        <a:pt x="37" y="18"/>
                        <a:pt x="37" y="18"/>
                        <a:pt x="37" y="18"/>
                      </a:cubicBezTo>
                      <a:cubicBezTo>
                        <a:pt x="37" y="31"/>
                        <a:pt x="37" y="31"/>
                        <a:pt x="37" y="31"/>
                      </a:cubicBezTo>
                      <a:cubicBezTo>
                        <a:pt x="5" y="107"/>
                        <a:pt x="5" y="107"/>
                        <a:pt x="5" y="107"/>
                      </a:cubicBezTo>
                      <a:cubicBezTo>
                        <a:pt x="4" y="106"/>
                        <a:pt x="3" y="104"/>
                        <a:pt x="3" y="102"/>
                      </a:cubicBezTo>
                      <a:cubicBezTo>
                        <a:pt x="32" y="34"/>
                        <a:pt x="32" y="34"/>
                        <a:pt x="32" y="34"/>
                      </a:cubicBezTo>
                      <a:cubicBezTo>
                        <a:pt x="32" y="33"/>
                        <a:pt x="32" y="33"/>
                        <a:pt x="32" y="33"/>
                      </a:cubicBezTo>
                      <a:cubicBezTo>
                        <a:pt x="35" y="16"/>
                        <a:pt x="35" y="16"/>
                        <a:pt x="35" y="16"/>
                      </a:cubicBezTo>
                      <a:cubicBezTo>
                        <a:pt x="43" y="11"/>
                        <a:pt x="53" y="7"/>
                        <a:pt x="65" y="4"/>
                      </a:cubicBezTo>
                      <a:cubicBezTo>
                        <a:pt x="64" y="5"/>
                        <a:pt x="64" y="5"/>
                        <a:pt x="64" y="5"/>
                      </a:cubicBezTo>
                      <a:cubicBezTo>
                        <a:pt x="63" y="6"/>
                        <a:pt x="63" y="6"/>
                        <a:pt x="63" y="7"/>
                      </a:cubicBezTo>
                      <a:close/>
                      <a:moveTo>
                        <a:pt x="33" y="99"/>
                      </a:moveTo>
                      <a:cubicBezTo>
                        <a:pt x="41" y="112"/>
                        <a:pt x="41" y="112"/>
                        <a:pt x="41" y="112"/>
                      </a:cubicBezTo>
                      <a:cubicBezTo>
                        <a:pt x="61" y="124"/>
                        <a:pt x="61" y="124"/>
                        <a:pt x="61" y="124"/>
                      </a:cubicBezTo>
                      <a:cubicBezTo>
                        <a:pt x="72" y="124"/>
                        <a:pt x="72" y="124"/>
                        <a:pt x="72" y="124"/>
                      </a:cubicBezTo>
                      <a:cubicBezTo>
                        <a:pt x="98" y="132"/>
                        <a:pt x="98" y="132"/>
                        <a:pt x="98" y="132"/>
                      </a:cubicBezTo>
                      <a:cubicBezTo>
                        <a:pt x="96" y="135"/>
                        <a:pt x="96" y="135"/>
                        <a:pt x="96" y="135"/>
                      </a:cubicBezTo>
                      <a:cubicBezTo>
                        <a:pt x="68" y="126"/>
                        <a:pt x="68" y="126"/>
                        <a:pt x="68" y="126"/>
                      </a:cubicBezTo>
                      <a:cubicBezTo>
                        <a:pt x="58" y="126"/>
                        <a:pt x="58" y="126"/>
                        <a:pt x="58" y="126"/>
                      </a:cubicBezTo>
                      <a:cubicBezTo>
                        <a:pt x="39" y="115"/>
                        <a:pt x="39" y="115"/>
                        <a:pt x="39" y="115"/>
                      </a:cubicBezTo>
                      <a:cubicBezTo>
                        <a:pt x="31" y="102"/>
                        <a:pt x="31" y="102"/>
                        <a:pt x="31" y="102"/>
                      </a:cubicBezTo>
                      <a:cubicBezTo>
                        <a:pt x="33" y="99"/>
                        <a:pt x="33" y="99"/>
                        <a:pt x="33" y="99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" name="Freeform 24"/>
                <p:cNvSpPr/>
                <p:nvPr/>
              </p:nvSpPr>
              <p:spPr bwMode="auto">
                <a:xfrm>
                  <a:off x="1742" y="2032"/>
                  <a:ext cx="149" cy="244"/>
                </a:xfrm>
                <a:custGeom>
                  <a:avLst/>
                  <a:gdLst>
                    <a:gd name="T0" fmla="*/ 60 w 62"/>
                    <a:gd name="T1" fmla="*/ 4 h 103"/>
                    <a:gd name="T2" fmla="*/ 60 w 62"/>
                    <a:gd name="T3" fmla="*/ 3 h 103"/>
                    <a:gd name="T4" fmla="*/ 61 w 62"/>
                    <a:gd name="T5" fmla="*/ 1 h 103"/>
                    <a:gd name="T6" fmla="*/ 62 w 62"/>
                    <a:gd name="T7" fmla="*/ 0 h 103"/>
                    <a:gd name="T8" fmla="*/ 32 w 62"/>
                    <a:gd name="T9" fmla="*/ 12 h 103"/>
                    <a:gd name="T10" fmla="*/ 29 w 62"/>
                    <a:gd name="T11" fmla="*/ 29 h 103"/>
                    <a:gd name="T12" fmla="*/ 29 w 62"/>
                    <a:gd name="T13" fmla="*/ 30 h 103"/>
                    <a:gd name="T14" fmla="*/ 0 w 62"/>
                    <a:gd name="T15" fmla="*/ 98 h 103"/>
                    <a:gd name="T16" fmla="*/ 2 w 62"/>
                    <a:gd name="T17" fmla="*/ 103 h 103"/>
                    <a:gd name="T18" fmla="*/ 34 w 62"/>
                    <a:gd name="T19" fmla="*/ 27 h 103"/>
                    <a:gd name="T20" fmla="*/ 34 w 62"/>
                    <a:gd name="T21" fmla="*/ 14 h 103"/>
                    <a:gd name="T22" fmla="*/ 61 w 62"/>
                    <a:gd name="T23" fmla="*/ 5 h 103"/>
                    <a:gd name="T24" fmla="*/ 60 w 62"/>
                    <a:gd name="T25" fmla="*/ 4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2" h="103">
                      <a:moveTo>
                        <a:pt x="60" y="4"/>
                      </a:moveTo>
                      <a:cubicBezTo>
                        <a:pt x="60" y="4"/>
                        <a:pt x="60" y="3"/>
                        <a:pt x="60" y="3"/>
                      </a:cubicBezTo>
                      <a:cubicBezTo>
                        <a:pt x="60" y="2"/>
                        <a:pt x="60" y="2"/>
                        <a:pt x="61" y="1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50" y="3"/>
                        <a:pt x="40" y="7"/>
                        <a:pt x="32" y="12"/>
                      </a:cubicBezTo>
                      <a:cubicBezTo>
                        <a:pt x="29" y="29"/>
                        <a:pt x="29" y="29"/>
                        <a:pt x="29" y="29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1" y="102"/>
                        <a:pt x="2" y="103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61" y="5"/>
                        <a:pt x="61" y="5"/>
                        <a:pt x="61" y="5"/>
                      </a:cubicBezTo>
                      <a:cubicBezTo>
                        <a:pt x="60" y="4"/>
                        <a:pt x="60" y="4"/>
                        <a:pt x="60" y="4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" name="Freeform 25"/>
                <p:cNvSpPr/>
                <p:nvPr/>
              </p:nvSpPr>
              <p:spPr bwMode="auto">
                <a:xfrm>
                  <a:off x="1809" y="2257"/>
                  <a:ext cx="160" cy="85"/>
                </a:xfrm>
                <a:custGeom>
                  <a:avLst/>
                  <a:gdLst>
                    <a:gd name="T0" fmla="*/ 24 w 160"/>
                    <a:gd name="T1" fmla="*/ 31 h 85"/>
                    <a:gd name="T2" fmla="*/ 5 w 160"/>
                    <a:gd name="T3" fmla="*/ 0 h 85"/>
                    <a:gd name="T4" fmla="*/ 0 w 160"/>
                    <a:gd name="T5" fmla="*/ 7 h 85"/>
                    <a:gd name="T6" fmla="*/ 19 w 160"/>
                    <a:gd name="T7" fmla="*/ 38 h 85"/>
                    <a:gd name="T8" fmla="*/ 65 w 160"/>
                    <a:gd name="T9" fmla="*/ 64 h 85"/>
                    <a:gd name="T10" fmla="*/ 89 w 160"/>
                    <a:gd name="T11" fmla="*/ 64 h 85"/>
                    <a:gd name="T12" fmla="*/ 156 w 160"/>
                    <a:gd name="T13" fmla="*/ 85 h 85"/>
                    <a:gd name="T14" fmla="*/ 160 w 160"/>
                    <a:gd name="T15" fmla="*/ 78 h 85"/>
                    <a:gd name="T16" fmla="*/ 98 w 160"/>
                    <a:gd name="T17" fmla="*/ 59 h 85"/>
                    <a:gd name="T18" fmla="*/ 72 w 160"/>
                    <a:gd name="T19" fmla="*/ 59 h 85"/>
                    <a:gd name="T20" fmla="*/ 24 w 160"/>
                    <a:gd name="T21" fmla="*/ 31 h 85"/>
                    <a:gd name="T22" fmla="*/ 24 w 160"/>
                    <a:gd name="T23" fmla="*/ 31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0" h="85">
                      <a:moveTo>
                        <a:pt x="24" y="31"/>
                      </a:move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19" y="38"/>
                      </a:lnTo>
                      <a:lnTo>
                        <a:pt x="65" y="64"/>
                      </a:lnTo>
                      <a:lnTo>
                        <a:pt x="89" y="64"/>
                      </a:lnTo>
                      <a:lnTo>
                        <a:pt x="156" y="85"/>
                      </a:lnTo>
                      <a:lnTo>
                        <a:pt x="160" y="78"/>
                      </a:lnTo>
                      <a:lnTo>
                        <a:pt x="98" y="59"/>
                      </a:lnTo>
                      <a:lnTo>
                        <a:pt x="72" y="59"/>
                      </a:lnTo>
                      <a:lnTo>
                        <a:pt x="24" y="31"/>
                      </a:lnTo>
                      <a:lnTo>
                        <a:pt x="24" y="3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3" name="Freeform 26"/>
                <p:cNvSpPr/>
                <p:nvPr/>
              </p:nvSpPr>
              <p:spPr bwMode="auto">
                <a:xfrm>
                  <a:off x="1917" y="2048"/>
                  <a:ext cx="112" cy="48"/>
                </a:xfrm>
                <a:custGeom>
                  <a:avLst/>
                  <a:gdLst>
                    <a:gd name="T0" fmla="*/ 0 w 47"/>
                    <a:gd name="T1" fmla="*/ 13 h 20"/>
                    <a:gd name="T2" fmla="*/ 0 w 47"/>
                    <a:gd name="T3" fmla="*/ 18 h 20"/>
                    <a:gd name="T4" fmla="*/ 25 w 47"/>
                    <a:gd name="T5" fmla="*/ 4 h 20"/>
                    <a:gd name="T6" fmla="*/ 31 w 47"/>
                    <a:gd name="T7" fmla="*/ 10 h 20"/>
                    <a:gd name="T8" fmla="*/ 44 w 47"/>
                    <a:gd name="T9" fmla="*/ 20 h 20"/>
                    <a:gd name="T10" fmla="*/ 47 w 47"/>
                    <a:gd name="T11" fmla="*/ 20 h 20"/>
                    <a:gd name="T12" fmla="*/ 43 w 47"/>
                    <a:gd name="T13" fmla="*/ 14 h 20"/>
                    <a:gd name="T14" fmla="*/ 29 w 47"/>
                    <a:gd name="T15" fmla="*/ 2 h 20"/>
                    <a:gd name="T16" fmla="*/ 28 w 47"/>
                    <a:gd name="T17" fmla="*/ 0 h 20"/>
                    <a:gd name="T18" fmla="*/ 0 w 47"/>
                    <a:gd name="T19" fmla="*/ 13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" h="20">
                      <a:moveTo>
                        <a:pt x="0" y="13"/>
                      </a:moveTo>
                      <a:cubicBezTo>
                        <a:pt x="0" y="15"/>
                        <a:pt x="0" y="16"/>
                        <a:pt x="0" y="18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7" y="6"/>
                        <a:pt x="29" y="8"/>
                        <a:pt x="31" y="10"/>
                      </a:cubicBezTo>
                      <a:cubicBezTo>
                        <a:pt x="35" y="14"/>
                        <a:pt x="40" y="17"/>
                        <a:pt x="44" y="20"/>
                      </a:cubicBezTo>
                      <a:cubicBezTo>
                        <a:pt x="47" y="20"/>
                        <a:pt x="47" y="20"/>
                        <a:pt x="47" y="20"/>
                      </a:cubicBezTo>
                      <a:cubicBezTo>
                        <a:pt x="46" y="18"/>
                        <a:pt x="45" y="16"/>
                        <a:pt x="43" y="14"/>
                      </a:cubicBezTo>
                      <a:cubicBezTo>
                        <a:pt x="39" y="10"/>
                        <a:pt x="35" y="6"/>
                        <a:pt x="29" y="2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4" name="Freeform 27"/>
                <p:cNvSpPr/>
                <p:nvPr/>
              </p:nvSpPr>
              <p:spPr bwMode="auto">
                <a:xfrm>
                  <a:off x="1907" y="2053"/>
                  <a:ext cx="15" cy="17"/>
                </a:xfrm>
                <a:custGeom>
                  <a:avLst/>
                  <a:gdLst>
                    <a:gd name="T0" fmla="*/ 5 w 6"/>
                    <a:gd name="T1" fmla="*/ 7 h 7"/>
                    <a:gd name="T2" fmla="*/ 6 w 6"/>
                    <a:gd name="T3" fmla="*/ 0 h 7"/>
                    <a:gd name="T4" fmla="*/ 0 w 6"/>
                    <a:gd name="T5" fmla="*/ 3 h 7"/>
                    <a:gd name="T6" fmla="*/ 5 w 6"/>
                    <a:gd name="T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7">
                      <a:moveTo>
                        <a:pt x="5" y="7"/>
                      </a:moveTo>
                      <a:cubicBezTo>
                        <a:pt x="5" y="5"/>
                        <a:pt x="5" y="2"/>
                        <a:pt x="6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7"/>
                        <a:pt x="5" y="7"/>
                        <a:pt x="5" y="7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5" name="Freeform 28"/>
                <p:cNvSpPr/>
                <p:nvPr/>
              </p:nvSpPr>
              <p:spPr bwMode="auto">
                <a:xfrm>
                  <a:off x="2036" y="2003"/>
                  <a:ext cx="67" cy="86"/>
                </a:xfrm>
                <a:custGeom>
                  <a:avLst/>
                  <a:gdLst>
                    <a:gd name="T0" fmla="*/ 7 w 28"/>
                    <a:gd name="T1" fmla="*/ 27 h 36"/>
                    <a:gd name="T2" fmla="*/ 0 w 28"/>
                    <a:gd name="T3" fmla="*/ 36 h 36"/>
                    <a:gd name="T4" fmla="*/ 18 w 28"/>
                    <a:gd name="T5" fmla="*/ 25 h 36"/>
                    <a:gd name="T6" fmla="*/ 28 w 28"/>
                    <a:gd name="T7" fmla="*/ 36 h 36"/>
                    <a:gd name="T8" fmla="*/ 19 w 28"/>
                    <a:gd name="T9" fmla="*/ 11 h 36"/>
                    <a:gd name="T10" fmla="*/ 10 w 28"/>
                    <a:gd name="T11" fmla="*/ 0 h 36"/>
                    <a:gd name="T12" fmla="*/ 7 w 28"/>
                    <a:gd name="T13" fmla="*/ 2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" h="36">
                      <a:moveTo>
                        <a:pt x="7" y="27"/>
                      </a:move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18" y="25"/>
                        <a:pt x="18" y="25"/>
                        <a:pt x="18" y="25"/>
                      </a:cubicBezTo>
                      <a:cubicBezTo>
                        <a:pt x="28" y="36"/>
                        <a:pt x="28" y="36"/>
                        <a:pt x="28" y="36"/>
                      </a:cubicBezTo>
                      <a:cubicBezTo>
                        <a:pt x="19" y="11"/>
                        <a:pt x="19" y="11"/>
                        <a:pt x="19" y="11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10"/>
                        <a:pt x="9" y="19"/>
                        <a:pt x="7" y="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6" name="Freeform 29"/>
                <p:cNvSpPr/>
                <p:nvPr/>
              </p:nvSpPr>
              <p:spPr bwMode="auto">
                <a:xfrm>
                  <a:off x="2029" y="2029"/>
                  <a:ext cx="103" cy="90"/>
                </a:xfrm>
                <a:custGeom>
                  <a:avLst/>
                  <a:gdLst>
                    <a:gd name="T0" fmla="*/ 3 w 43"/>
                    <a:gd name="T1" fmla="*/ 25 h 38"/>
                    <a:gd name="T2" fmla="*/ 2 w 43"/>
                    <a:gd name="T3" fmla="*/ 25 h 38"/>
                    <a:gd name="T4" fmla="*/ 0 w 43"/>
                    <a:gd name="T5" fmla="*/ 28 h 38"/>
                    <a:gd name="T6" fmla="*/ 3 w 43"/>
                    <a:gd name="T7" fmla="*/ 29 h 38"/>
                    <a:gd name="T8" fmla="*/ 20 w 43"/>
                    <a:gd name="T9" fmla="*/ 19 h 38"/>
                    <a:gd name="T10" fmla="*/ 35 w 43"/>
                    <a:gd name="T11" fmla="*/ 35 h 38"/>
                    <a:gd name="T12" fmla="*/ 43 w 43"/>
                    <a:gd name="T13" fmla="*/ 38 h 38"/>
                    <a:gd name="T14" fmla="*/ 38 w 43"/>
                    <a:gd name="T15" fmla="*/ 31 h 38"/>
                    <a:gd name="T16" fmla="*/ 31 w 43"/>
                    <a:gd name="T17" fmla="*/ 16 h 38"/>
                    <a:gd name="T18" fmla="*/ 27 w 43"/>
                    <a:gd name="T19" fmla="*/ 6 h 38"/>
                    <a:gd name="T20" fmla="*/ 22 w 43"/>
                    <a:gd name="T21" fmla="*/ 0 h 38"/>
                    <a:gd name="T22" fmla="*/ 31 w 43"/>
                    <a:gd name="T23" fmla="*/ 25 h 38"/>
                    <a:gd name="T24" fmla="*/ 21 w 43"/>
                    <a:gd name="T25" fmla="*/ 14 h 38"/>
                    <a:gd name="T26" fmla="*/ 3 w 43"/>
                    <a:gd name="T27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3" h="38">
                      <a:moveTo>
                        <a:pt x="3" y="25"/>
                      </a:move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20" y="19"/>
                        <a:pt x="20" y="19"/>
                        <a:pt x="20" y="19"/>
                      </a:cubicBezTo>
                      <a:cubicBezTo>
                        <a:pt x="25" y="27"/>
                        <a:pt x="30" y="32"/>
                        <a:pt x="35" y="35"/>
                      </a:cubicBezTo>
                      <a:cubicBezTo>
                        <a:pt x="38" y="36"/>
                        <a:pt x="40" y="37"/>
                        <a:pt x="43" y="38"/>
                      </a:cubicBezTo>
                      <a:cubicBezTo>
                        <a:pt x="41" y="35"/>
                        <a:pt x="40" y="33"/>
                        <a:pt x="38" y="31"/>
                      </a:cubicBezTo>
                      <a:cubicBezTo>
                        <a:pt x="36" y="26"/>
                        <a:pt x="33" y="21"/>
                        <a:pt x="31" y="16"/>
                      </a:cubicBezTo>
                      <a:cubicBezTo>
                        <a:pt x="30" y="13"/>
                        <a:pt x="28" y="9"/>
                        <a:pt x="27" y="6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31" y="25"/>
                        <a:pt x="31" y="25"/>
                        <a:pt x="31" y="25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3" y="25"/>
                        <a:pt x="3" y="25"/>
                        <a:pt x="3" y="25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7" name="Freeform 30"/>
                <p:cNvSpPr/>
                <p:nvPr/>
              </p:nvSpPr>
              <p:spPr bwMode="auto">
                <a:xfrm>
                  <a:off x="1991" y="2072"/>
                  <a:ext cx="45" cy="76"/>
                </a:xfrm>
                <a:custGeom>
                  <a:avLst/>
                  <a:gdLst>
                    <a:gd name="T0" fmla="*/ 19 w 19"/>
                    <a:gd name="T1" fmla="*/ 11 h 32"/>
                    <a:gd name="T2" fmla="*/ 16 w 19"/>
                    <a:gd name="T3" fmla="*/ 10 h 32"/>
                    <a:gd name="T4" fmla="*/ 13 w 19"/>
                    <a:gd name="T5" fmla="*/ 10 h 32"/>
                    <a:gd name="T6" fmla="*/ 0 w 19"/>
                    <a:gd name="T7" fmla="*/ 0 h 32"/>
                    <a:gd name="T8" fmla="*/ 15 w 19"/>
                    <a:gd name="T9" fmla="*/ 32 h 32"/>
                    <a:gd name="T10" fmla="*/ 19 w 19"/>
                    <a:gd name="T11" fmla="*/ 11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32">
                      <a:moveTo>
                        <a:pt x="19" y="11"/>
                      </a:move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9" y="7"/>
                        <a:pt x="4" y="4"/>
                        <a:pt x="0" y="0"/>
                      </a:cubicBezTo>
                      <a:cubicBezTo>
                        <a:pt x="15" y="32"/>
                        <a:pt x="15" y="32"/>
                        <a:pt x="15" y="32"/>
                      </a:cubicBezTo>
                      <a:cubicBezTo>
                        <a:pt x="19" y="11"/>
                        <a:pt x="19" y="11"/>
                        <a:pt x="19" y="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" name="Freeform 31"/>
                <p:cNvSpPr/>
                <p:nvPr/>
              </p:nvSpPr>
              <p:spPr bwMode="auto">
                <a:xfrm>
                  <a:off x="2063" y="2067"/>
                  <a:ext cx="112" cy="228"/>
                </a:xfrm>
                <a:custGeom>
                  <a:avLst/>
                  <a:gdLst>
                    <a:gd name="T0" fmla="*/ 35 w 47"/>
                    <a:gd name="T1" fmla="*/ 5 h 96"/>
                    <a:gd name="T2" fmla="*/ 30 w 47"/>
                    <a:gd name="T3" fmla="*/ 15 h 96"/>
                    <a:gd name="T4" fmla="*/ 32 w 47"/>
                    <a:gd name="T5" fmla="*/ 25 h 96"/>
                    <a:gd name="T6" fmla="*/ 24 w 47"/>
                    <a:gd name="T7" fmla="*/ 25 h 96"/>
                    <a:gd name="T8" fmla="*/ 0 w 47"/>
                    <a:gd name="T9" fmla="*/ 47 h 96"/>
                    <a:gd name="T10" fmla="*/ 25 w 47"/>
                    <a:gd name="T11" fmla="*/ 62 h 96"/>
                    <a:gd name="T12" fmla="*/ 15 w 47"/>
                    <a:gd name="T13" fmla="*/ 83 h 96"/>
                    <a:gd name="T14" fmla="*/ 21 w 47"/>
                    <a:gd name="T15" fmla="*/ 82 h 96"/>
                    <a:gd name="T16" fmla="*/ 23 w 47"/>
                    <a:gd name="T17" fmla="*/ 83 h 96"/>
                    <a:gd name="T18" fmla="*/ 21 w 47"/>
                    <a:gd name="T19" fmla="*/ 91 h 96"/>
                    <a:gd name="T20" fmla="*/ 23 w 47"/>
                    <a:gd name="T21" fmla="*/ 93 h 96"/>
                    <a:gd name="T22" fmla="*/ 25 w 47"/>
                    <a:gd name="T23" fmla="*/ 96 h 96"/>
                    <a:gd name="T24" fmla="*/ 37 w 47"/>
                    <a:gd name="T25" fmla="*/ 27 h 96"/>
                    <a:gd name="T26" fmla="*/ 47 w 47"/>
                    <a:gd name="T27" fmla="*/ 9 h 96"/>
                    <a:gd name="T28" fmla="*/ 43 w 47"/>
                    <a:gd name="T29" fmla="*/ 6 h 96"/>
                    <a:gd name="T30" fmla="*/ 32 w 47"/>
                    <a:gd name="T31" fmla="*/ 0 h 96"/>
                    <a:gd name="T32" fmla="*/ 35 w 47"/>
                    <a:gd name="T33" fmla="*/ 5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7" h="96">
                      <a:moveTo>
                        <a:pt x="35" y="5"/>
                      </a:move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2" y="25"/>
                        <a:pt x="32" y="25"/>
                        <a:pt x="32" y="25"/>
                      </a:cubicBezTo>
                      <a:cubicBezTo>
                        <a:pt x="24" y="25"/>
                        <a:pt x="24" y="25"/>
                        <a:pt x="24" y="25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25" y="62"/>
                        <a:pt x="25" y="62"/>
                        <a:pt x="25" y="62"/>
                      </a:cubicBezTo>
                      <a:cubicBezTo>
                        <a:pt x="15" y="83"/>
                        <a:pt x="15" y="83"/>
                        <a:pt x="15" y="83"/>
                      </a:cubicBezTo>
                      <a:cubicBezTo>
                        <a:pt x="17" y="82"/>
                        <a:pt x="19" y="81"/>
                        <a:pt x="21" y="82"/>
                      </a:cubicBezTo>
                      <a:cubicBezTo>
                        <a:pt x="22" y="82"/>
                        <a:pt x="22" y="83"/>
                        <a:pt x="23" y="83"/>
                      </a:cubicBezTo>
                      <a:cubicBezTo>
                        <a:pt x="24" y="85"/>
                        <a:pt x="23" y="88"/>
                        <a:pt x="21" y="91"/>
                      </a:cubicBezTo>
                      <a:cubicBezTo>
                        <a:pt x="23" y="93"/>
                        <a:pt x="23" y="93"/>
                        <a:pt x="23" y="93"/>
                      </a:cubicBezTo>
                      <a:cubicBezTo>
                        <a:pt x="25" y="96"/>
                        <a:pt x="25" y="96"/>
                        <a:pt x="25" y="96"/>
                      </a:cubicBezTo>
                      <a:cubicBezTo>
                        <a:pt x="37" y="27"/>
                        <a:pt x="37" y="27"/>
                        <a:pt x="37" y="27"/>
                      </a:cubicBezTo>
                      <a:cubicBezTo>
                        <a:pt x="47" y="9"/>
                        <a:pt x="47" y="9"/>
                        <a:pt x="47" y="9"/>
                      </a:cubicBezTo>
                      <a:cubicBezTo>
                        <a:pt x="43" y="6"/>
                        <a:pt x="43" y="6"/>
                        <a:pt x="43" y="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5" y="5"/>
                        <a:pt x="35" y="5"/>
                        <a:pt x="35" y="5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" name="Freeform 32"/>
                <p:cNvSpPr/>
                <p:nvPr/>
              </p:nvSpPr>
              <p:spPr bwMode="auto">
                <a:xfrm>
                  <a:off x="2103" y="2067"/>
                  <a:ext cx="31" cy="36"/>
                </a:xfrm>
                <a:custGeom>
                  <a:avLst/>
                  <a:gdLst>
                    <a:gd name="T0" fmla="*/ 7 w 13"/>
                    <a:gd name="T1" fmla="*/ 15 h 15"/>
                    <a:gd name="T2" fmla="*/ 13 w 13"/>
                    <a:gd name="T3" fmla="*/ 4 h 15"/>
                    <a:gd name="T4" fmla="*/ 0 w 13"/>
                    <a:gd name="T5" fmla="*/ 0 h 15"/>
                    <a:gd name="T6" fmla="*/ 7 w 13"/>
                    <a:gd name="T7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5">
                      <a:moveTo>
                        <a:pt x="7" y="15"/>
                      </a:move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5"/>
                        <a:pt x="5" y="10"/>
                        <a:pt x="7" y="15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0" name="Freeform 33"/>
                <p:cNvSpPr/>
                <p:nvPr/>
              </p:nvSpPr>
              <p:spPr bwMode="auto">
                <a:xfrm>
                  <a:off x="2094" y="2043"/>
                  <a:ext cx="28" cy="24"/>
                </a:xfrm>
                <a:custGeom>
                  <a:avLst/>
                  <a:gdLst>
                    <a:gd name="T0" fmla="*/ 0 w 12"/>
                    <a:gd name="T1" fmla="*/ 0 h 10"/>
                    <a:gd name="T2" fmla="*/ 4 w 12"/>
                    <a:gd name="T3" fmla="*/ 10 h 10"/>
                    <a:gd name="T4" fmla="*/ 12 w 12"/>
                    <a:gd name="T5" fmla="*/ 6 h 10"/>
                    <a:gd name="T6" fmla="*/ 0 w 12"/>
                    <a:gd name="T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10">
                      <a:moveTo>
                        <a:pt x="0" y="0"/>
                      </a:moveTo>
                      <a:cubicBezTo>
                        <a:pt x="1" y="3"/>
                        <a:pt x="3" y="7"/>
                        <a:pt x="4" y="10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1" name="Freeform 34"/>
                <p:cNvSpPr>
                  <a:spLocks noEditPoints="1"/>
                </p:cNvSpPr>
                <p:nvPr/>
              </p:nvSpPr>
              <p:spPr bwMode="auto">
                <a:xfrm>
                  <a:off x="1819" y="2089"/>
                  <a:ext cx="404" cy="1349"/>
                </a:xfrm>
                <a:custGeom>
                  <a:avLst/>
                  <a:gdLst>
                    <a:gd name="T0" fmla="*/ 152 w 169"/>
                    <a:gd name="T1" fmla="*/ 3 h 569"/>
                    <a:gd name="T2" fmla="*/ 149 w 169"/>
                    <a:gd name="T3" fmla="*/ 0 h 569"/>
                    <a:gd name="T4" fmla="*/ 139 w 169"/>
                    <a:gd name="T5" fmla="*/ 18 h 569"/>
                    <a:gd name="T6" fmla="*/ 127 w 169"/>
                    <a:gd name="T7" fmla="*/ 87 h 569"/>
                    <a:gd name="T8" fmla="*/ 130 w 169"/>
                    <a:gd name="T9" fmla="*/ 85 h 569"/>
                    <a:gd name="T10" fmla="*/ 136 w 169"/>
                    <a:gd name="T11" fmla="*/ 88 h 569"/>
                    <a:gd name="T12" fmla="*/ 157 w 169"/>
                    <a:gd name="T13" fmla="*/ 88 h 569"/>
                    <a:gd name="T14" fmla="*/ 157 w 169"/>
                    <a:gd name="T15" fmla="*/ 109 h 569"/>
                    <a:gd name="T16" fmla="*/ 150 w 169"/>
                    <a:gd name="T17" fmla="*/ 116 h 569"/>
                    <a:gd name="T18" fmla="*/ 121 w 169"/>
                    <a:gd name="T19" fmla="*/ 109 h 569"/>
                    <a:gd name="T20" fmla="*/ 118 w 169"/>
                    <a:gd name="T21" fmla="*/ 113 h 569"/>
                    <a:gd name="T22" fmla="*/ 106 w 169"/>
                    <a:gd name="T23" fmla="*/ 116 h 569"/>
                    <a:gd name="T24" fmla="*/ 123 w 169"/>
                    <a:gd name="T25" fmla="*/ 126 h 569"/>
                    <a:gd name="T26" fmla="*/ 136 w 169"/>
                    <a:gd name="T27" fmla="*/ 196 h 569"/>
                    <a:gd name="T28" fmla="*/ 91 w 169"/>
                    <a:gd name="T29" fmla="*/ 190 h 569"/>
                    <a:gd name="T30" fmla="*/ 91 w 169"/>
                    <a:gd name="T31" fmla="*/ 144 h 569"/>
                    <a:gd name="T32" fmla="*/ 86 w 169"/>
                    <a:gd name="T33" fmla="*/ 146 h 569"/>
                    <a:gd name="T34" fmla="*/ 86 w 169"/>
                    <a:gd name="T35" fmla="*/ 185 h 569"/>
                    <a:gd name="T36" fmla="*/ 4 w 169"/>
                    <a:gd name="T37" fmla="*/ 203 h 569"/>
                    <a:gd name="T38" fmla="*/ 1 w 169"/>
                    <a:gd name="T39" fmla="*/ 203 h 569"/>
                    <a:gd name="T40" fmla="*/ 0 w 169"/>
                    <a:gd name="T41" fmla="*/ 208 h 569"/>
                    <a:gd name="T42" fmla="*/ 69 w 169"/>
                    <a:gd name="T43" fmla="*/ 215 h 569"/>
                    <a:gd name="T44" fmla="*/ 91 w 169"/>
                    <a:gd name="T45" fmla="*/ 193 h 569"/>
                    <a:gd name="T46" fmla="*/ 114 w 169"/>
                    <a:gd name="T47" fmla="*/ 215 h 569"/>
                    <a:gd name="T48" fmla="*/ 144 w 169"/>
                    <a:gd name="T49" fmla="*/ 215 h 569"/>
                    <a:gd name="T50" fmla="*/ 110 w 169"/>
                    <a:gd name="T51" fmla="*/ 295 h 569"/>
                    <a:gd name="T52" fmla="*/ 102 w 169"/>
                    <a:gd name="T53" fmla="*/ 345 h 569"/>
                    <a:gd name="T54" fmla="*/ 92 w 169"/>
                    <a:gd name="T55" fmla="*/ 435 h 569"/>
                    <a:gd name="T56" fmla="*/ 78 w 169"/>
                    <a:gd name="T57" fmla="*/ 525 h 569"/>
                    <a:gd name="T58" fmla="*/ 43 w 169"/>
                    <a:gd name="T59" fmla="*/ 551 h 569"/>
                    <a:gd name="T60" fmla="*/ 50 w 169"/>
                    <a:gd name="T61" fmla="*/ 569 h 569"/>
                    <a:gd name="T62" fmla="*/ 71 w 169"/>
                    <a:gd name="T63" fmla="*/ 569 h 569"/>
                    <a:gd name="T64" fmla="*/ 81 w 169"/>
                    <a:gd name="T65" fmla="*/ 555 h 569"/>
                    <a:gd name="T66" fmla="*/ 94 w 169"/>
                    <a:gd name="T67" fmla="*/ 557 h 569"/>
                    <a:gd name="T68" fmla="*/ 94 w 169"/>
                    <a:gd name="T69" fmla="*/ 538 h 569"/>
                    <a:gd name="T70" fmla="*/ 112 w 169"/>
                    <a:gd name="T71" fmla="*/ 418 h 569"/>
                    <a:gd name="T72" fmla="*/ 120 w 169"/>
                    <a:gd name="T73" fmla="*/ 344 h 569"/>
                    <a:gd name="T74" fmla="*/ 127 w 169"/>
                    <a:gd name="T75" fmla="*/ 299 h 569"/>
                    <a:gd name="T76" fmla="*/ 152 w 169"/>
                    <a:gd name="T77" fmla="*/ 215 h 569"/>
                    <a:gd name="T78" fmla="*/ 132 w 169"/>
                    <a:gd name="T79" fmla="*/ 128 h 569"/>
                    <a:gd name="T80" fmla="*/ 150 w 169"/>
                    <a:gd name="T81" fmla="*/ 127 h 569"/>
                    <a:gd name="T82" fmla="*/ 167 w 169"/>
                    <a:gd name="T83" fmla="*/ 109 h 569"/>
                    <a:gd name="T84" fmla="*/ 164 w 169"/>
                    <a:gd name="T85" fmla="*/ 92 h 569"/>
                    <a:gd name="T86" fmla="*/ 164 w 169"/>
                    <a:gd name="T87" fmla="*/ 76 h 569"/>
                    <a:gd name="T88" fmla="*/ 161 w 169"/>
                    <a:gd name="T89" fmla="*/ 69 h 569"/>
                    <a:gd name="T90" fmla="*/ 155 w 169"/>
                    <a:gd name="T91" fmla="*/ 33 h 569"/>
                    <a:gd name="T92" fmla="*/ 152 w 169"/>
                    <a:gd name="T93" fmla="*/ 3 h 569"/>
                    <a:gd name="T94" fmla="*/ 138 w 169"/>
                    <a:gd name="T95" fmla="*/ 85 h 569"/>
                    <a:gd name="T96" fmla="*/ 131 w 169"/>
                    <a:gd name="T97" fmla="*/ 80 h 569"/>
                    <a:gd name="T98" fmla="*/ 140 w 169"/>
                    <a:gd name="T99" fmla="*/ 42 h 569"/>
                    <a:gd name="T100" fmla="*/ 148 w 169"/>
                    <a:gd name="T101" fmla="*/ 10 h 569"/>
                    <a:gd name="T102" fmla="*/ 156 w 169"/>
                    <a:gd name="T103" fmla="*/ 84 h 569"/>
                    <a:gd name="T104" fmla="*/ 138 w 169"/>
                    <a:gd name="T105" fmla="*/ 85 h 5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9" h="569">
                      <a:moveTo>
                        <a:pt x="152" y="3"/>
                      </a:moveTo>
                      <a:cubicBezTo>
                        <a:pt x="149" y="0"/>
                        <a:pt x="149" y="0"/>
                        <a:pt x="149" y="0"/>
                      </a:cubicBezTo>
                      <a:cubicBezTo>
                        <a:pt x="139" y="18"/>
                        <a:pt x="139" y="18"/>
                        <a:pt x="139" y="18"/>
                      </a:cubicBezTo>
                      <a:cubicBezTo>
                        <a:pt x="127" y="87"/>
                        <a:pt x="127" y="87"/>
                        <a:pt x="127" y="87"/>
                      </a:cubicBezTo>
                      <a:cubicBezTo>
                        <a:pt x="130" y="85"/>
                        <a:pt x="130" y="85"/>
                        <a:pt x="130" y="85"/>
                      </a:cubicBezTo>
                      <a:cubicBezTo>
                        <a:pt x="136" y="88"/>
                        <a:pt x="136" y="88"/>
                        <a:pt x="136" y="88"/>
                      </a:cubicBezTo>
                      <a:cubicBezTo>
                        <a:pt x="157" y="88"/>
                        <a:pt x="157" y="88"/>
                        <a:pt x="157" y="88"/>
                      </a:cubicBezTo>
                      <a:cubicBezTo>
                        <a:pt x="161" y="98"/>
                        <a:pt x="161" y="105"/>
                        <a:pt x="157" y="109"/>
                      </a:cubicBezTo>
                      <a:cubicBezTo>
                        <a:pt x="150" y="116"/>
                        <a:pt x="150" y="116"/>
                        <a:pt x="150" y="116"/>
                      </a:cubicBezTo>
                      <a:cubicBezTo>
                        <a:pt x="121" y="109"/>
                        <a:pt x="121" y="109"/>
                        <a:pt x="121" y="109"/>
                      </a:cubicBezTo>
                      <a:cubicBezTo>
                        <a:pt x="121" y="111"/>
                        <a:pt x="120" y="112"/>
                        <a:pt x="118" y="113"/>
                      </a:cubicBezTo>
                      <a:cubicBezTo>
                        <a:pt x="116" y="116"/>
                        <a:pt x="111" y="117"/>
                        <a:pt x="106" y="116"/>
                      </a:cubicBezTo>
                      <a:cubicBezTo>
                        <a:pt x="110" y="121"/>
                        <a:pt x="116" y="125"/>
                        <a:pt x="123" y="126"/>
                      </a:cubicBezTo>
                      <a:cubicBezTo>
                        <a:pt x="132" y="149"/>
                        <a:pt x="136" y="172"/>
                        <a:pt x="136" y="196"/>
                      </a:cubicBezTo>
                      <a:cubicBezTo>
                        <a:pt x="114" y="212"/>
                        <a:pt x="98" y="210"/>
                        <a:pt x="91" y="190"/>
                      </a:cubicBezTo>
                      <a:cubicBezTo>
                        <a:pt x="91" y="144"/>
                        <a:pt x="91" y="144"/>
                        <a:pt x="91" y="144"/>
                      </a:cubicBezTo>
                      <a:cubicBezTo>
                        <a:pt x="90" y="146"/>
                        <a:pt x="89" y="147"/>
                        <a:pt x="86" y="146"/>
                      </a:cubicBezTo>
                      <a:cubicBezTo>
                        <a:pt x="86" y="185"/>
                        <a:pt x="86" y="185"/>
                        <a:pt x="86" y="185"/>
                      </a:cubicBezTo>
                      <a:cubicBezTo>
                        <a:pt x="73" y="205"/>
                        <a:pt x="45" y="211"/>
                        <a:pt x="4" y="203"/>
                      </a:cubicBezTo>
                      <a:cubicBezTo>
                        <a:pt x="3" y="203"/>
                        <a:pt x="2" y="203"/>
                        <a:pt x="1" y="203"/>
                      </a:cubicBezTo>
                      <a:cubicBezTo>
                        <a:pt x="0" y="208"/>
                        <a:pt x="0" y="208"/>
                        <a:pt x="0" y="208"/>
                      </a:cubicBezTo>
                      <a:cubicBezTo>
                        <a:pt x="21" y="215"/>
                        <a:pt x="44" y="218"/>
                        <a:pt x="69" y="215"/>
                      </a:cubicBezTo>
                      <a:cubicBezTo>
                        <a:pt x="83" y="214"/>
                        <a:pt x="90" y="206"/>
                        <a:pt x="91" y="193"/>
                      </a:cubicBezTo>
                      <a:cubicBezTo>
                        <a:pt x="91" y="210"/>
                        <a:pt x="98" y="217"/>
                        <a:pt x="114" y="215"/>
                      </a:cubicBezTo>
                      <a:cubicBezTo>
                        <a:pt x="144" y="215"/>
                        <a:pt x="144" y="215"/>
                        <a:pt x="144" y="215"/>
                      </a:cubicBezTo>
                      <a:cubicBezTo>
                        <a:pt x="110" y="295"/>
                        <a:pt x="110" y="295"/>
                        <a:pt x="110" y="295"/>
                      </a:cubicBezTo>
                      <a:cubicBezTo>
                        <a:pt x="102" y="345"/>
                        <a:pt x="102" y="345"/>
                        <a:pt x="102" y="345"/>
                      </a:cubicBezTo>
                      <a:cubicBezTo>
                        <a:pt x="92" y="435"/>
                        <a:pt x="92" y="435"/>
                        <a:pt x="92" y="435"/>
                      </a:cubicBezTo>
                      <a:cubicBezTo>
                        <a:pt x="78" y="525"/>
                        <a:pt x="78" y="525"/>
                        <a:pt x="78" y="525"/>
                      </a:cubicBezTo>
                      <a:cubicBezTo>
                        <a:pt x="43" y="551"/>
                        <a:pt x="43" y="551"/>
                        <a:pt x="43" y="551"/>
                      </a:cubicBezTo>
                      <a:cubicBezTo>
                        <a:pt x="40" y="559"/>
                        <a:pt x="42" y="565"/>
                        <a:pt x="50" y="569"/>
                      </a:cubicBezTo>
                      <a:cubicBezTo>
                        <a:pt x="71" y="569"/>
                        <a:pt x="71" y="569"/>
                        <a:pt x="71" y="569"/>
                      </a:cubicBezTo>
                      <a:cubicBezTo>
                        <a:pt x="77" y="565"/>
                        <a:pt x="80" y="561"/>
                        <a:pt x="81" y="555"/>
                      </a:cubicBezTo>
                      <a:cubicBezTo>
                        <a:pt x="94" y="557"/>
                        <a:pt x="94" y="557"/>
                        <a:pt x="94" y="557"/>
                      </a:cubicBezTo>
                      <a:cubicBezTo>
                        <a:pt x="94" y="538"/>
                        <a:pt x="94" y="538"/>
                        <a:pt x="94" y="538"/>
                      </a:cubicBezTo>
                      <a:cubicBezTo>
                        <a:pt x="103" y="500"/>
                        <a:pt x="109" y="461"/>
                        <a:pt x="112" y="418"/>
                      </a:cubicBezTo>
                      <a:cubicBezTo>
                        <a:pt x="120" y="344"/>
                        <a:pt x="120" y="344"/>
                        <a:pt x="120" y="344"/>
                      </a:cubicBezTo>
                      <a:cubicBezTo>
                        <a:pt x="127" y="299"/>
                        <a:pt x="127" y="299"/>
                        <a:pt x="127" y="299"/>
                      </a:cubicBezTo>
                      <a:cubicBezTo>
                        <a:pt x="152" y="215"/>
                        <a:pt x="152" y="215"/>
                        <a:pt x="152" y="215"/>
                      </a:cubicBezTo>
                      <a:cubicBezTo>
                        <a:pt x="150" y="187"/>
                        <a:pt x="144" y="158"/>
                        <a:pt x="132" y="128"/>
                      </a:cubicBezTo>
                      <a:cubicBezTo>
                        <a:pt x="137" y="128"/>
                        <a:pt x="143" y="128"/>
                        <a:pt x="150" y="127"/>
                      </a:cubicBezTo>
                      <a:cubicBezTo>
                        <a:pt x="167" y="109"/>
                        <a:pt x="167" y="109"/>
                        <a:pt x="167" y="109"/>
                      </a:cubicBezTo>
                      <a:cubicBezTo>
                        <a:pt x="169" y="105"/>
                        <a:pt x="168" y="99"/>
                        <a:pt x="164" y="92"/>
                      </a:cubicBezTo>
                      <a:cubicBezTo>
                        <a:pt x="164" y="76"/>
                        <a:pt x="164" y="76"/>
                        <a:pt x="164" y="76"/>
                      </a:cubicBezTo>
                      <a:cubicBezTo>
                        <a:pt x="161" y="69"/>
                        <a:pt x="161" y="69"/>
                        <a:pt x="161" y="69"/>
                      </a:cubicBezTo>
                      <a:cubicBezTo>
                        <a:pt x="155" y="33"/>
                        <a:pt x="155" y="33"/>
                        <a:pt x="155" y="33"/>
                      </a:cubicBezTo>
                      <a:cubicBezTo>
                        <a:pt x="152" y="3"/>
                        <a:pt x="152" y="3"/>
                        <a:pt x="152" y="3"/>
                      </a:cubicBezTo>
                      <a:close/>
                      <a:moveTo>
                        <a:pt x="138" y="85"/>
                      </a:moveTo>
                      <a:cubicBezTo>
                        <a:pt x="131" y="80"/>
                        <a:pt x="131" y="80"/>
                        <a:pt x="131" y="80"/>
                      </a:cubicBezTo>
                      <a:cubicBezTo>
                        <a:pt x="140" y="42"/>
                        <a:pt x="140" y="42"/>
                        <a:pt x="140" y="42"/>
                      </a:cubicBezTo>
                      <a:cubicBezTo>
                        <a:pt x="142" y="30"/>
                        <a:pt x="145" y="19"/>
                        <a:pt x="148" y="10"/>
                      </a:cubicBezTo>
                      <a:cubicBezTo>
                        <a:pt x="156" y="84"/>
                        <a:pt x="156" y="84"/>
                        <a:pt x="156" y="84"/>
                      </a:cubicBezTo>
                      <a:cubicBezTo>
                        <a:pt x="138" y="85"/>
                        <a:pt x="138" y="85"/>
                        <a:pt x="138" y="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" name="Freeform 35"/>
                <p:cNvSpPr>
                  <a:spLocks noEditPoints="1"/>
                </p:cNvSpPr>
                <p:nvPr/>
              </p:nvSpPr>
              <p:spPr bwMode="auto">
                <a:xfrm>
                  <a:off x="2132" y="2112"/>
                  <a:ext cx="60" cy="178"/>
                </a:xfrm>
                <a:custGeom>
                  <a:avLst/>
                  <a:gdLst>
                    <a:gd name="T0" fmla="*/ 0 w 25"/>
                    <a:gd name="T1" fmla="*/ 70 h 75"/>
                    <a:gd name="T2" fmla="*/ 7 w 25"/>
                    <a:gd name="T3" fmla="*/ 75 h 75"/>
                    <a:gd name="T4" fmla="*/ 25 w 25"/>
                    <a:gd name="T5" fmla="*/ 74 h 75"/>
                    <a:gd name="T6" fmla="*/ 17 w 25"/>
                    <a:gd name="T7" fmla="*/ 0 h 75"/>
                    <a:gd name="T8" fmla="*/ 9 w 25"/>
                    <a:gd name="T9" fmla="*/ 32 h 75"/>
                    <a:gd name="T10" fmla="*/ 0 w 25"/>
                    <a:gd name="T11" fmla="*/ 70 h 75"/>
                    <a:gd name="T12" fmla="*/ 7 w 25"/>
                    <a:gd name="T13" fmla="*/ 71 h 75"/>
                    <a:gd name="T14" fmla="*/ 3 w 25"/>
                    <a:gd name="T15" fmla="*/ 69 h 75"/>
                    <a:gd name="T16" fmla="*/ 16 w 25"/>
                    <a:gd name="T17" fmla="*/ 10 h 75"/>
                    <a:gd name="T18" fmla="*/ 7 w 25"/>
                    <a:gd name="T19" fmla="*/ 71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" h="75">
                      <a:moveTo>
                        <a:pt x="0" y="70"/>
                      </a:moveTo>
                      <a:cubicBezTo>
                        <a:pt x="7" y="75"/>
                        <a:pt x="7" y="75"/>
                        <a:pt x="7" y="75"/>
                      </a:cubicBezTo>
                      <a:cubicBezTo>
                        <a:pt x="25" y="74"/>
                        <a:pt x="25" y="74"/>
                        <a:pt x="25" y="74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4" y="9"/>
                        <a:pt x="11" y="20"/>
                        <a:pt x="9" y="32"/>
                      </a:cubicBezTo>
                      <a:cubicBezTo>
                        <a:pt x="0" y="70"/>
                        <a:pt x="0" y="70"/>
                        <a:pt x="0" y="70"/>
                      </a:cubicBezTo>
                      <a:close/>
                      <a:moveTo>
                        <a:pt x="7" y="71"/>
                      </a:moveTo>
                      <a:cubicBezTo>
                        <a:pt x="3" y="69"/>
                        <a:pt x="3" y="69"/>
                        <a:pt x="3" y="69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7" y="71"/>
                        <a:pt x="7" y="71"/>
                        <a:pt x="7" y="7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3" name="Freeform 36"/>
                <p:cNvSpPr/>
                <p:nvPr/>
              </p:nvSpPr>
              <p:spPr bwMode="auto">
                <a:xfrm>
                  <a:off x="2139" y="2136"/>
                  <a:ext cx="31" cy="145"/>
                </a:xfrm>
                <a:custGeom>
                  <a:avLst/>
                  <a:gdLst>
                    <a:gd name="T0" fmla="*/ 0 w 31"/>
                    <a:gd name="T1" fmla="*/ 140 h 145"/>
                    <a:gd name="T2" fmla="*/ 10 w 31"/>
                    <a:gd name="T3" fmla="*/ 145 h 145"/>
                    <a:gd name="T4" fmla="*/ 31 w 31"/>
                    <a:gd name="T5" fmla="*/ 0 h 145"/>
                    <a:gd name="T6" fmla="*/ 0 w 31"/>
                    <a:gd name="T7" fmla="*/ 140 h 145"/>
                    <a:gd name="T8" fmla="*/ 0 w 31"/>
                    <a:gd name="T9" fmla="*/ 140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45">
                      <a:moveTo>
                        <a:pt x="0" y="140"/>
                      </a:moveTo>
                      <a:lnTo>
                        <a:pt x="10" y="145"/>
                      </a:lnTo>
                      <a:lnTo>
                        <a:pt x="31" y="0"/>
                      </a:lnTo>
                      <a:lnTo>
                        <a:pt x="0" y="140"/>
                      </a:lnTo>
                      <a:lnTo>
                        <a:pt x="0" y="14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4" name="Freeform 37"/>
                <p:cNvSpPr/>
                <p:nvPr/>
              </p:nvSpPr>
              <p:spPr bwMode="auto">
                <a:xfrm>
                  <a:off x="1950" y="1820"/>
                  <a:ext cx="148" cy="88"/>
                </a:xfrm>
                <a:custGeom>
                  <a:avLst/>
                  <a:gdLst>
                    <a:gd name="T0" fmla="*/ 55 w 62"/>
                    <a:gd name="T1" fmla="*/ 21 h 37"/>
                    <a:gd name="T2" fmla="*/ 62 w 62"/>
                    <a:gd name="T3" fmla="*/ 37 h 37"/>
                    <a:gd name="T4" fmla="*/ 45 w 62"/>
                    <a:gd name="T5" fmla="*/ 4 h 37"/>
                    <a:gd name="T6" fmla="*/ 4 w 62"/>
                    <a:gd name="T7" fmla="*/ 21 h 37"/>
                    <a:gd name="T8" fmla="*/ 0 w 62"/>
                    <a:gd name="T9" fmla="*/ 35 h 37"/>
                    <a:gd name="T10" fmla="*/ 25 w 62"/>
                    <a:gd name="T11" fmla="*/ 11 h 37"/>
                    <a:gd name="T12" fmla="*/ 55 w 62"/>
                    <a:gd name="T13" fmla="*/ 2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" h="37">
                      <a:moveTo>
                        <a:pt x="55" y="21"/>
                      </a:moveTo>
                      <a:cubicBezTo>
                        <a:pt x="62" y="37"/>
                        <a:pt x="62" y="37"/>
                        <a:pt x="62" y="37"/>
                      </a:cubicBezTo>
                      <a:cubicBezTo>
                        <a:pt x="61" y="20"/>
                        <a:pt x="55" y="9"/>
                        <a:pt x="45" y="4"/>
                      </a:cubicBezTo>
                      <a:cubicBezTo>
                        <a:pt x="28" y="0"/>
                        <a:pt x="14" y="6"/>
                        <a:pt x="4" y="21"/>
                      </a:cubicBezTo>
                      <a:cubicBezTo>
                        <a:pt x="1" y="26"/>
                        <a:pt x="0" y="31"/>
                        <a:pt x="0" y="35"/>
                      </a:cubicBezTo>
                      <a:cubicBezTo>
                        <a:pt x="6" y="22"/>
                        <a:pt x="14" y="14"/>
                        <a:pt x="25" y="11"/>
                      </a:cubicBezTo>
                      <a:cubicBezTo>
                        <a:pt x="39" y="6"/>
                        <a:pt x="49" y="9"/>
                        <a:pt x="55" y="21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5" name="Freeform 38"/>
                <p:cNvSpPr>
                  <a:spLocks noEditPoints="1"/>
                </p:cNvSpPr>
                <p:nvPr/>
              </p:nvSpPr>
              <p:spPr bwMode="auto">
                <a:xfrm>
                  <a:off x="1821" y="2404"/>
                  <a:ext cx="203" cy="185"/>
                </a:xfrm>
                <a:custGeom>
                  <a:avLst/>
                  <a:gdLst>
                    <a:gd name="T0" fmla="*/ 0 w 85"/>
                    <a:gd name="T1" fmla="*/ 70 h 78"/>
                    <a:gd name="T2" fmla="*/ 3 w 85"/>
                    <a:gd name="T3" fmla="*/ 70 h 78"/>
                    <a:gd name="T4" fmla="*/ 85 w 85"/>
                    <a:gd name="T5" fmla="*/ 52 h 78"/>
                    <a:gd name="T6" fmla="*/ 85 w 85"/>
                    <a:gd name="T7" fmla="*/ 13 h 78"/>
                    <a:gd name="T8" fmla="*/ 84 w 85"/>
                    <a:gd name="T9" fmla="*/ 16 h 78"/>
                    <a:gd name="T10" fmla="*/ 79 w 85"/>
                    <a:gd name="T11" fmla="*/ 17 h 78"/>
                    <a:gd name="T12" fmla="*/ 73 w 85"/>
                    <a:gd name="T13" fmla="*/ 29 h 78"/>
                    <a:gd name="T14" fmla="*/ 69 w 85"/>
                    <a:gd name="T15" fmla="*/ 29 h 78"/>
                    <a:gd name="T16" fmla="*/ 77 w 85"/>
                    <a:gd name="T17" fmla="*/ 16 h 78"/>
                    <a:gd name="T18" fmla="*/ 69 w 85"/>
                    <a:gd name="T19" fmla="*/ 12 h 78"/>
                    <a:gd name="T20" fmla="*/ 54 w 85"/>
                    <a:gd name="T21" fmla="*/ 9 h 78"/>
                    <a:gd name="T22" fmla="*/ 54 w 85"/>
                    <a:gd name="T23" fmla="*/ 12 h 78"/>
                    <a:gd name="T24" fmla="*/ 28 w 85"/>
                    <a:gd name="T25" fmla="*/ 0 h 78"/>
                    <a:gd name="T26" fmla="*/ 16 w 85"/>
                    <a:gd name="T27" fmla="*/ 0 h 78"/>
                    <a:gd name="T28" fmla="*/ 0 w 85"/>
                    <a:gd name="T29" fmla="*/ 70 h 78"/>
                    <a:gd name="T30" fmla="*/ 10 w 85"/>
                    <a:gd name="T31" fmla="*/ 67 h 78"/>
                    <a:gd name="T32" fmla="*/ 4 w 85"/>
                    <a:gd name="T33" fmla="*/ 66 h 78"/>
                    <a:gd name="T34" fmla="*/ 18 w 85"/>
                    <a:gd name="T35" fmla="*/ 4 h 78"/>
                    <a:gd name="T36" fmla="*/ 23 w 85"/>
                    <a:gd name="T37" fmla="*/ 4 h 78"/>
                    <a:gd name="T38" fmla="*/ 10 w 85"/>
                    <a:gd name="T39" fmla="*/ 6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5" h="78">
                      <a:moveTo>
                        <a:pt x="0" y="70"/>
                      </a:moveTo>
                      <a:cubicBezTo>
                        <a:pt x="1" y="70"/>
                        <a:pt x="2" y="70"/>
                        <a:pt x="3" y="70"/>
                      </a:cubicBezTo>
                      <a:cubicBezTo>
                        <a:pt x="44" y="78"/>
                        <a:pt x="72" y="72"/>
                        <a:pt x="85" y="52"/>
                      </a:cubicBezTo>
                      <a:cubicBezTo>
                        <a:pt x="85" y="13"/>
                        <a:pt x="85" y="13"/>
                        <a:pt x="85" y="13"/>
                      </a:cubicBezTo>
                      <a:cubicBezTo>
                        <a:pt x="85" y="14"/>
                        <a:pt x="85" y="15"/>
                        <a:pt x="84" y="16"/>
                      </a:cubicBezTo>
                      <a:cubicBezTo>
                        <a:pt x="83" y="17"/>
                        <a:pt x="81" y="17"/>
                        <a:pt x="79" y="17"/>
                      </a:cubicBezTo>
                      <a:cubicBezTo>
                        <a:pt x="73" y="29"/>
                        <a:pt x="73" y="29"/>
                        <a:pt x="73" y="29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77" y="16"/>
                        <a:pt x="77" y="16"/>
                        <a:pt x="77" y="16"/>
                      </a:cubicBezTo>
                      <a:cubicBezTo>
                        <a:pt x="75" y="15"/>
                        <a:pt x="72" y="14"/>
                        <a:pt x="69" y="12"/>
                      </a:cubicBezTo>
                      <a:cubicBezTo>
                        <a:pt x="54" y="9"/>
                        <a:pt x="54" y="9"/>
                        <a:pt x="54" y="9"/>
                      </a:cubicBezTo>
                      <a:cubicBezTo>
                        <a:pt x="54" y="10"/>
                        <a:pt x="54" y="11"/>
                        <a:pt x="54" y="12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0" y="70"/>
                        <a:pt x="0" y="70"/>
                        <a:pt x="0" y="70"/>
                      </a:cubicBezTo>
                      <a:close/>
                      <a:moveTo>
                        <a:pt x="10" y="67"/>
                      </a:moveTo>
                      <a:cubicBezTo>
                        <a:pt x="4" y="66"/>
                        <a:pt x="4" y="66"/>
                        <a:pt x="4" y="66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10" y="67"/>
                        <a:pt x="10" y="67"/>
                        <a:pt x="10" y="67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6" name="Freeform 39"/>
                <p:cNvSpPr/>
                <p:nvPr/>
              </p:nvSpPr>
              <p:spPr bwMode="auto">
                <a:xfrm>
                  <a:off x="1831" y="2413"/>
                  <a:ext cx="45" cy="150"/>
                </a:xfrm>
                <a:custGeom>
                  <a:avLst/>
                  <a:gdLst>
                    <a:gd name="T0" fmla="*/ 0 w 45"/>
                    <a:gd name="T1" fmla="*/ 147 h 150"/>
                    <a:gd name="T2" fmla="*/ 14 w 45"/>
                    <a:gd name="T3" fmla="*/ 150 h 150"/>
                    <a:gd name="T4" fmla="*/ 45 w 45"/>
                    <a:gd name="T5" fmla="*/ 0 h 150"/>
                    <a:gd name="T6" fmla="*/ 33 w 45"/>
                    <a:gd name="T7" fmla="*/ 0 h 150"/>
                    <a:gd name="T8" fmla="*/ 0 w 45"/>
                    <a:gd name="T9" fmla="*/ 147 h 150"/>
                    <a:gd name="T10" fmla="*/ 0 w 45"/>
                    <a:gd name="T11" fmla="*/ 147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150">
                      <a:moveTo>
                        <a:pt x="0" y="147"/>
                      </a:moveTo>
                      <a:lnTo>
                        <a:pt x="14" y="150"/>
                      </a:lnTo>
                      <a:lnTo>
                        <a:pt x="45" y="0"/>
                      </a:lnTo>
                      <a:lnTo>
                        <a:pt x="33" y="0"/>
                      </a:lnTo>
                      <a:lnTo>
                        <a:pt x="0" y="147"/>
                      </a:lnTo>
                      <a:lnTo>
                        <a:pt x="0" y="147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7" name="Freeform 40"/>
                <p:cNvSpPr/>
                <p:nvPr/>
              </p:nvSpPr>
              <p:spPr bwMode="auto">
                <a:xfrm>
                  <a:off x="1718" y="2264"/>
                  <a:ext cx="244" cy="168"/>
                </a:xfrm>
                <a:custGeom>
                  <a:avLst/>
                  <a:gdLst>
                    <a:gd name="T0" fmla="*/ 25 w 102"/>
                    <a:gd name="T1" fmla="*/ 41 h 71"/>
                    <a:gd name="T2" fmla="*/ 59 w 102"/>
                    <a:gd name="T3" fmla="*/ 59 h 71"/>
                    <a:gd name="T4" fmla="*/ 71 w 102"/>
                    <a:gd name="T5" fmla="*/ 59 h 71"/>
                    <a:gd name="T6" fmla="*/ 97 w 102"/>
                    <a:gd name="T7" fmla="*/ 71 h 71"/>
                    <a:gd name="T8" fmla="*/ 97 w 102"/>
                    <a:gd name="T9" fmla="*/ 68 h 71"/>
                    <a:gd name="T10" fmla="*/ 98 w 102"/>
                    <a:gd name="T11" fmla="*/ 66 h 71"/>
                    <a:gd name="T12" fmla="*/ 102 w 102"/>
                    <a:gd name="T13" fmla="*/ 47 h 71"/>
                    <a:gd name="T14" fmla="*/ 69 w 102"/>
                    <a:gd name="T15" fmla="*/ 40 h 71"/>
                    <a:gd name="T16" fmla="*/ 7 w 102"/>
                    <a:gd name="T17" fmla="*/ 0 h 71"/>
                    <a:gd name="T18" fmla="*/ 25 w 102"/>
                    <a:gd name="T19" fmla="*/ 4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71">
                      <a:moveTo>
                        <a:pt x="25" y="41"/>
                      </a:moveTo>
                      <a:cubicBezTo>
                        <a:pt x="59" y="59"/>
                        <a:pt x="59" y="59"/>
                        <a:pt x="59" y="59"/>
                      </a:cubicBezTo>
                      <a:cubicBezTo>
                        <a:pt x="71" y="59"/>
                        <a:pt x="71" y="59"/>
                        <a:pt x="71" y="59"/>
                      </a:cubicBezTo>
                      <a:cubicBezTo>
                        <a:pt x="97" y="71"/>
                        <a:pt x="97" y="71"/>
                        <a:pt x="97" y="71"/>
                      </a:cubicBezTo>
                      <a:cubicBezTo>
                        <a:pt x="97" y="70"/>
                        <a:pt x="97" y="69"/>
                        <a:pt x="97" y="68"/>
                      </a:cubicBezTo>
                      <a:cubicBezTo>
                        <a:pt x="97" y="67"/>
                        <a:pt x="97" y="66"/>
                        <a:pt x="98" y="66"/>
                      </a:cubicBezTo>
                      <a:cubicBezTo>
                        <a:pt x="98" y="59"/>
                        <a:pt x="100" y="53"/>
                        <a:pt x="102" y="47"/>
                      </a:cubicBezTo>
                      <a:cubicBezTo>
                        <a:pt x="69" y="40"/>
                        <a:pt x="69" y="40"/>
                        <a:pt x="69" y="40"/>
                      </a:cubicBezTo>
                      <a:cubicBezTo>
                        <a:pt x="36" y="37"/>
                        <a:pt x="15" y="24"/>
                        <a:pt x="7" y="0"/>
                      </a:cubicBezTo>
                      <a:cubicBezTo>
                        <a:pt x="0" y="20"/>
                        <a:pt x="7" y="34"/>
                        <a:pt x="25" y="4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" name="Freeform 41"/>
                <p:cNvSpPr/>
                <p:nvPr/>
              </p:nvSpPr>
              <p:spPr bwMode="auto">
                <a:xfrm>
                  <a:off x="2103" y="2262"/>
                  <a:ext cx="17" cy="21"/>
                </a:xfrm>
                <a:custGeom>
                  <a:avLst/>
                  <a:gdLst>
                    <a:gd name="T0" fmla="*/ 6 w 7"/>
                    <a:gd name="T1" fmla="*/ 1 h 9"/>
                    <a:gd name="T2" fmla="*/ 4 w 7"/>
                    <a:gd name="T3" fmla="*/ 0 h 9"/>
                    <a:gd name="T4" fmla="*/ 0 w 7"/>
                    <a:gd name="T5" fmla="*/ 8 h 9"/>
                    <a:gd name="T6" fmla="*/ 4 w 7"/>
                    <a:gd name="T7" fmla="*/ 9 h 9"/>
                    <a:gd name="T8" fmla="*/ 6 w 7"/>
                    <a:gd name="T9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9">
                      <a:moveTo>
                        <a:pt x="6" y="1"/>
                      </a:moveTo>
                      <a:cubicBezTo>
                        <a:pt x="5" y="1"/>
                        <a:pt x="5" y="0"/>
                        <a:pt x="4" y="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6" y="6"/>
                        <a:pt x="7" y="3"/>
                        <a:pt x="6" y="1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9" name="Freeform 42"/>
                <p:cNvSpPr>
                  <a:spLocks noEditPoints="1"/>
                </p:cNvSpPr>
                <p:nvPr/>
              </p:nvSpPr>
              <p:spPr bwMode="auto">
                <a:xfrm>
                  <a:off x="2108" y="2290"/>
                  <a:ext cx="96" cy="74"/>
                </a:xfrm>
                <a:custGeom>
                  <a:avLst/>
                  <a:gdLst>
                    <a:gd name="T0" fmla="*/ 6 w 40"/>
                    <a:gd name="T1" fmla="*/ 2 h 31"/>
                    <a:gd name="T2" fmla="*/ 5 w 40"/>
                    <a:gd name="T3" fmla="*/ 3 h 31"/>
                    <a:gd name="T4" fmla="*/ 0 w 40"/>
                    <a:gd name="T5" fmla="*/ 24 h 31"/>
                    <a:gd name="T6" fmla="*/ 29 w 40"/>
                    <a:gd name="T7" fmla="*/ 31 h 31"/>
                    <a:gd name="T8" fmla="*/ 36 w 40"/>
                    <a:gd name="T9" fmla="*/ 24 h 31"/>
                    <a:gd name="T10" fmla="*/ 36 w 40"/>
                    <a:gd name="T11" fmla="*/ 3 h 31"/>
                    <a:gd name="T12" fmla="*/ 15 w 40"/>
                    <a:gd name="T13" fmla="*/ 3 h 31"/>
                    <a:gd name="T14" fmla="*/ 9 w 40"/>
                    <a:gd name="T15" fmla="*/ 0 h 31"/>
                    <a:gd name="T16" fmla="*/ 6 w 40"/>
                    <a:gd name="T17" fmla="*/ 2 h 31"/>
                    <a:gd name="T18" fmla="*/ 8 w 40"/>
                    <a:gd name="T19" fmla="*/ 9 h 31"/>
                    <a:gd name="T20" fmla="*/ 8 w 40"/>
                    <a:gd name="T21" fmla="*/ 5 h 31"/>
                    <a:gd name="T22" fmla="*/ 11 w 40"/>
                    <a:gd name="T23" fmla="*/ 3 h 31"/>
                    <a:gd name="T24" fmla="*/ 21 w 40"/>
                    <a:gd name="T25" fmla="*/ 8 h 31"/>
                    <a:gd name="T26" fmla="*/ 25 w 40"/>
                    <a:gd name="T27" fmla="*/ 5 h 31"/>
                    <a:gd name="T28" fmla="*/ 34 w 40"/>
                    <a:gd name="T29" fmla="*/ 5 h 31"/>
                    <a:gd name="T30" fmla="*/ 36 w 40"/>
                    <a:gd name="T31" fmla="*/ 8 h 31"/>
                    <a:gd name="T32" fmla="*/ 26 w 40"/>
                    <a:gd name="T33" fmla="*/ 8 h 31"/>
                    <a:gd name="T34" fmla="*/ 22 w 40"/>
                    <a:gd name="T35" fmla="*/ 11 h 31"/>
                    <a:gd name="T36" fmla="*/ 11 w 40"/>
                    <a:gd name="T37" fmla="*/ 6 h 31"/>
                    <a:gd name="T38" fmla="*/ 8 w 40"/>
                    <a:gd name="T39" fmla="*/ 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0" h="31">
                      <a:moveTo>
                        <a:pt x="6" y="2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6" y="11"/>
                        <a:pt x="4" y="17"/>
                        <a:pt x="0" y="24"/>
                      </a:cubicBezTo>
                      <a:cubicBezTo>
                        <a:pt x="29" y="31"/>
                        <a:pt x="29" y="31"/>
                        <a:pt x="29" y="31"/>
                      </a:cubicBezTo>
                      <a:cubicBezTo>
                        <a:pt x="36" y="24"/>
                        <a:pt x="36" y="24"/>
                        <a:pt x="36" y="24"/>
                      </a:cubicBezTo>
                      <a:cubicBezTo>
                        <a:pt x="40" y="20"/>
                        <a:pt x="40" y="13"/>
                        <a:pt x="36" y="3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2"/>
                        <a:pt x="6" y="2"/>
                        <a:pt x="6" y="2"/>
                      </a:cubicBezTo>
                      <a:close/>
                      <a:moveTo>
                        <a:pt x="8" y="9"/>
                      </a:move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5" y="5"/>
                        <a:pt x="25" y="5"/>
                        <a:pt x="25" y="5"/>
                      </a:cubicBezTo>
                      <a:cubicBezTo>
                        <a:pt x="34" y="5"/>
                        <a:pt x="34" y="5"/>
                        <a:pt x="34" y="5"/>
                      </a:cubicBezTo>
                      <a:cubicBezTo>
                        <a:pt x="36" y="8"/>
                        <a:pt x="36" y="8"/>
                        <a:pt x="36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2" y="11"/>
                        <a:pt x="22" y="11"/>
                        <a:pt x="22" y="11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8" y="9"/>
                        <a:pt x="8" y="9"/>
                        <a:pt x="8" y="9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0" name="Freeform 43"/>
                <p:cNvSpPr/>
                <p:nvPr/>
              </p:nvSpPr>
              <p:spPr bwMode="auto">
                <a:xfrm>
                  <a:off x="2127" y="2297"/>
                  <a:ext cx="67" cy="19"/>
                </a:xfrm>
                <a:custGeom>
                  <a:avLst/>
                  <a:gdLst>
                    <a:gd name="T0" fmla="*/ 0 w 67"/>
                    <a:gd name="T1" fmla="*/ 5 h 19"/>
                    <a:gd name="T2" fmla="*/ 0 w 67"/>
                    <a:gd name="T3" fmla="*/ 14 h 19"/>
                    <a:gd name="T4" fmla="*/ 7 w 67"/>
                    <a:gd name="T5" fmla="*/ 7 h 19"/>
                    <a:gd name="T6" fmla="*/ 34 w 67"/>
                    <a:gd name="T7" fmla="*/ 19 h 19"/>
                    <a:gd name="T8" fmla="*/ 43 w 67"/>
                    <a:gd name="T9" fmla="*/ 12 h 19"/>
                    <a:gd name="T10" fmla="*/ 67 w 67"/>
                    <a:gd name="T11" fmla="*/ 12 h 19"/>
                    <a:gd name="T12" fmla="*/ 62 w 67"/>
                    <a:gd name="T13" fmla="*/ 5 h 19"/>
                    <a:gd name="T14" fmla="*/ 41 w 67"/>
                    <a:gd name="T15" fmla="*/ 5 h 19"/>
                    <a:gd name="T16" fmla="*/ 31 w 67"/>
                    <a:gd name="T17" fmla="*/ 12 h 19"/>
                    <a:gd name="T18" fmla="*/ 7 w 67"/>
                    <a:gd name="T19" fmla="*/ 0 h 19"/>
                    <a:gd name="T20" fmla="*/ 0 w 67"/>
                    <a:gd name="T21" fmla="*/ 5 h 19"/>
                    <a:gd name="T22" fmla="*/ 0 w 67"/>
                    <a:gd name="T23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7" h="19">
                      <a:moveTo>
                        <a:pt x="0" y="5"/>
                      </a:moveTo>
                      <a:lnTo>
                        <a:pt x="0" y="14"/>
                      </a:lnTo>
                      <a:lnTo>
                        <a:pt x="7" y="7"/>
                      </a:lnTo>
                      <a:lnTo>
                        <a:pt x="34" y="19"/>
                      </a:lnTo>
                      <a:lnTo>
                        <a:pt x="43" y="12"/>
                      </a:lnTo>
                      <a:lnTo>
                        <a:pt x="67" y="12"/>
                      </a:lnTo>
                      <a:lnTo>
                        <a:pt x="62" y="5"/>
                      </a:lnTo>
                      <a:lnTo>
                        <a:pt x="41" y="5"/>
                      </a:lnTo>
                      <a:lnTo>
                        <a:pt x="31" y="12"/>
                      </a:lnTo>
                      <a:lnTo>
                        <a:pt x="7" y="0"/>
                      </a:lnTo>
                      <a:lnTo>
                        <a:pt x="0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1" name="Freeform 44"/>
                <p:cNvSpPr/>
                <p:nvPr/>
              </p:nvSpPr>
              <p:spPr bwMode="auto">
                <a:xfrm>
                  <a:off x="2032" y="2288"/>
                  <a:ext cx="90" cy="69"/>
                </a:xfrm>
                <a:custGeom>
                  <a:avLst/>
                  <a:gdLst>
                    <a:gd name="T0" fmla="*/ 37 w 38"/>
                    <a:gd name="T1" fmla="*/ 4 h 29"/>
                    <a:gd name="T2" fmla="*/ 38 w 38"/>
                    <a:gd name="T3" fmla="*/ 3 h 29"/>
                    <a:gd name="T4" fmla="*/ 36 w 38"/>
                    <a:gd name="T5" fmla="*/ 0 h 29"/>
                    <a:gd name="T6" fmla="*/ 26 w 38"/>
                    <a:gd name="T7" fmla="*/ 22 h 29"/>
                    <a:gd name="T8" fmla="*/ 19 w 38"/>
                    <a:gd name="T9" fmla="*/ 23 h 29"/>
                    <a:gd name="T10" fmla="*/ 0 w 38"/>
                    <a:gd name="T11" fmla="*/ 15 h 29"/>
                    <a:gd name="T12" fmla="*/ 9 w 38"/>
                    <a:gd name="T13" fmla="*/ 23 h 29"/>
                    <a:gd name="T14" fmla="*/ 11 w 38"/>
                    <a:gd name="T15" fmla="*/ 24 h 29"/>
                    <a:gd name="T16" fmla="*/ 14 w 38"/>
                    <a:gd name="T17" fmla="*/ 26 h 29"/>
                    <a:gd name="T18" fmla="*/ 20 w 38"/>
                    <a:gd name="T19" fmla="*/ 29 h 29"/>
                    <a:gd name="T20" fmla="*/ 24 w 38"/>
                    <a:gd name="T21" fmla="*/ 27 h 29"/>
                    <a:gd name="T22" fmla="*/ 37 w 38"/>
                    <a:gd name="T23" fmla="*/ 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8" h="29">
                      <a:moveTo>
                        <a:pt x="37" y="4"/>
                      </a:moveTo>
                      <a:cubicBezTo>
                        <a:pt x="38" y="3"/>
                        <a:pt x="38" y="3"/>
                        <a:pt x="38" y="3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" y="18"/>
                        <a:pt x="4" y="20"/>
                        <a:pt x="9" y="23"/>
                      </a:cubicBezTo>
                      <a:cubicBezTo>
                        <a:pt x="10" y="23"/>
                        <a:pt x="10" y="24"/>
                        <a:pt x="11" y="24"/>
                      </a:cubicBezTo>
                      <a:cubicBezTo>
                        <a:pt x="12" y="25"/>
                        <a:pt x="13" y="25"/>
                        <a:pt x="14" y="26"/>
                      </a:cubicBezTo>
                      <a:cubicBezTo>
                        <a:pt x="16" y="27"/>
                        <a:pt x="18" y="28"/>
                        <a:pt x="20" y="29"/>
                      </a:cubicBezTo>
                      <a:cubicBezTo>
                        <a:pt x="21" y="29"/>
                        <a:pt x="23" y="28"/>
                        <a:pt x="24" y="27"/>
                      </a:cubicBezTo>
                      <a:cubicBezTo>
                        <a:pt x="30" y="24"/>
                        <a:pt x="34" y="16"/>
                        <a:pt x="37" y="4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" name="Freeform 45"/>
                <p:cNvSpPr/>
                <p:nvPr/>
              </p:nvSpPr>
              <p:spPr bwMode="auto">
                <a:xfrm>
                  <a:off x="2017" y="2259"/>
                  <a:ext cx="101" cy="83"/>
                </a:xfrm>
                <a:custGeom>
                  <a:avLst/>
                  <a:gdLst>
                    <a:gd name="T0" fmla="*/ 42 w 42"/>
                    <a:gd name="T1" fmla="*/ 12 h 35"/>
                    <a:gd name="T2" fmla="*/ 40 w 42"/>
                    <a:gd name="T3" fmla="*/ 10 h 35"/>
                    <a:gd name="T4" fmla="*/ 36 w 42"/>
                    <a:gd name="T5" fmla="*/ 9 h 35"/>
                    <a:gd name="T6" fmla="*/ 40 w 42"/>
                    <a:gd name="T7" fmla="*/ 1 h 35"/>
                    <a:gd name="T8" fmla="*/ 34 w 42"/>
                    <a:gd name="T9" fmla="*/ 2 h 35"/>
                    <a:gd name="T10" fmla="*/ 31 w 42"/>
                    <a:gd name="T11" fmla="*/ 8 h 35"/>
                    <a:gd name="T12" fmla="*/ 29 w 42"/>
                    <a:gd name="T13" fmla="*/ 7 h 35"/>
                    <a:gd name="T14" fmla="*/ 14 w 42"/>
                    <a:gd name="T15" fmla="*/ 7 h 35"/>
                    <a:gd name="T16" fmla="*/ 10 w 42"/>
                    <a:gd name="T17" fmla="*/ 8 h 35"/>
                    <a:gd name="T18" fmla="*/ 32 w 42"/>
                    <a:gd name="T19" fmla="*/ 13 h 35"/>
                    <a:gd name="T20" fmla="*/ 35 w 42"/>
                    <a:gd name="T21" fmla="*/ 18 h 35"/>
                    <a:gd name="T22" fmla="*/ 9 w 42"/>
                    <a:gd name="T23" fmla="*/ 12 h 35"/>
                    <a:gd name="T24" fmla="*/ 3 w 42"/>
                    <a:gd name="T25" fmla="*/ 14 h 35"/>
                    <a:gd name="T26" fmla="*/ 27 w 42"/>
                    <a:gd name="T27" fmla="*/ 21 h 35"/>
                    <a:gd name="T28" fmla="*/ 29 w 42"/>
                    <a:gd name="T29" fmla="*/ 25 h 35"/>
                    <a:gd name="T30" fmla="*/ 2 w 42"/>
                    <a:gd name="T31" fmla="*/ 18 h 35"/>
                    <a:gd name="T32" fmla="*/ 0 w 42"/>
                    <a:gd name="T33" fmla="*/ 20 h 35"/>
                    <a:gd name="T34" fmla="*/ 25 w 42"/>
                    <a:gd name="T35" fmla="*/ 29 h 35"/>
                    <a:gd name="T36" fmla="*/ 27 w 42"/>
                    <a:gd name="T37" fmla="*/ 33 h 35"/>
                    <a:gd name="T38" fmla="*/ 6 w 42"/>
                    <a:gd name="T39" fmla="*/ 25 h 35"/>
                    <a:gd name="T40" fmla="*/ 6 w 42"/>
                    <a:gd name="T41" fmla="*/ 27 h 35"/>
                    <a:gd name="T42" fmla="*/ 25 w 42"/>
                    <a:gd name="T43" fmla="*/ 35 h 35"/>
                    <a:gd name="T44" fmla="*/ 32 w 42"/>
                    <a:gd name="T45" fmla="*/ 34 h 35"/>
                    <a:gd name="T46" fmla="*/ 42 w 42"/>
                    <a:gd name="T47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42" h="35">
                      <a:moveTo>
                        <a:pt x="42" y="12"/>
                      </a:moveTo>
                      <a:cubicBezTo>
                        <a:pt x="40" y="10"/>
                        <a:pt x="40" y="10"/>
                        <a:pt x="40" y="10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40" y="1"/>
                        <a:pt x="40" y="1"/>
                        <a:pt x="40" y="1"/>
                      </a:cubicBezTo>
                      <a:cubicBezTo>
                        <a:pt x="38" y="0"/>
                        <a:pt x="36" y="1"/>
                        <a:pt x="34" y="2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2" y="7"/>
                        <a:pt x="11" y="8"/>
                        <a:pt x="10" y="8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6" y="12"/>
                        <a:pt x="4" y="13"/>
                        <a:pt x="3" y="14"/>
                      </a:cubicBezTo>
                      <a:cubicBezTo>
                        <a:pt x="27" y="21"/>
                        <a:pt x="27" y="21"/>
                        <a:pt x="27" y="21"/>
                      </a:cubicBezTo>
                      <a:cubicBezTo>
                        <a:pt x="29" y="25"/>
                        <a:pt x="29" y="25"/>
                        <a:pt x="29" y="25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1" y="19"/>
                        <a:pt x="0" y="19"/>
                        <a:pt x="0" y="20"/>
                      </a:cubicBezTo>
                      <a:cubicBezTo>
                        <a:pt x="25" y="29"/>
                        <a:pt x="25" y="29"/>
                        <a:pt x="25" y="29"/>
                      </a:cubicBezTo>
                      <a:cubicBezTo>
                        <a:pt x="27" y="33"/>
                        <a:pt x="27" y="33"/>
                        <a:pt x="27" y="33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6" y="26"/>
                        <a:pt x="6" y="27"/>
                        <a:pt x="6" y="27"/>
                      </a:cubicBezTo>
                      <a:cubicBezTo>
                        <a:pt x="25" y="35"/>
                        <a:pt x="25" y="35"/>
                        <a:pt x="25" y="35"/>
                      </a:cubicBezTo>
                      <a:cubicBezTo>
                        <a:pt x="32" y="34"/>
                        <a:pt x="32" y="34"/>
                        <a:pt x="32" y="34"/>
                      </a:cubicBezTo>
                      <a:cubicBezTo>
                        <a:pt x="42" y="12"/>
                        <a:pt x="42" y="12"/>
                        <a:pt x="42" y="12"/>
                      </a:cubicBezTo>
                      <a:close/>
                    </a:path>
                  </a:pathLst>
                </a:custGeom>
                <a:solidFill>
                  <a:srgbClr val="DCA5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3" name="Freeform 46"/>
                <p:cNvSpPr/>
                <p:nvPr/>
              </p:nvSpPr>
              <p:spPr bwMode="auto">
                <a:xfrm>
                  <a:off x="2020" y="2292"/>
                  <a:ext cx="67" cy="27"/>
                </a:xfrm>
                <a:custGeom>
                  <a:avLst/>
                  <a:gdLst>
                    <a:gd name="T0" fmla="*/ 28 w 28"/>
                    <a:gd name="T1" fmla="*/ 11 h 11"/>
                    <a:gd name="T2" fmla="*/ 26 w 28"/>
                    <a:gd name="T3" fmla="*/ 7 h 11"/>
                    <a:gd name="T4" fmla="*/ 2 w 28"/>
                    <a:gd name="T5" fmla="*/ 0 h 11"/>
                    <a:gd name="T6" fmla="*/ 1 w 28"/>
                    <a:gd name="T7" fmla="*/ 4 h 11"/>
                    <a:gd name="T8" fmla="*/ 28 w 28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1">
                      <a:moveTo>
                        <a:pt x="28" y="11"/>
                      </a:move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2"/>
                        <a:pt x="1" y="4"/>
                      </a:cubicBezTo>
                      <a:cubicBezTo>
                        <a:pt x="28" y="11"/>
                        <a:pt x="28" y="11"/>
                        <a:pt x="28" y="11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4" name="Freeform 47"/>
                <p:cNvSpPr/>
                <p:nvPr/>
              </p:nvSpPr>
              <p:spPr bwMode="auto">
                <a:xfrm>
                  <a:off x="2015" y="2307"/>
                  <a:ext cx="67" cy="31"/>
                </a:xfrm>
                <a:custGeom>
                  <a:avLst/>
                  <a:gdLst>
                    <a:gd name="T0" fmla="*/ 28 w 28"/>
                    <a:gd name="T1" fmla="*/ 13 h 13"/>
                    <a:gd name="T2" fmla="*/ 26 w 28"/>
                    <a:gd name="T3" fmla="*/ 9 h 13"/>
                    <a:gd name="T4" fmla="*/ 1 w 28"/>
                    <a:gd name="T5" fmla="*/ 0 h 13"/>
                    <a:gd name="T6" fmla="*/ 7 w 28"/>
                    <a:gd name="T7" fmla="*/ 5 h 13"/>
                    <a:gd name="T8" fmla="*/ 28 w 28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3">
                      <a:moveTo>
                        <a:pt x="28" y="13"/>
                      </a:moveTo>
                      <a:cubicBezTo>
                        <a:pt x="26" y="9"/>
                        <a:pt x="26" y="9"/>
                        <a:pt x="26" y="9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2"/>
                        <a:pt x="2" y="3"/>
                        <a:pt x="7" y="5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5" name="Freeform 48"/>
                <p:cNvSpPr>
                  <a:spLocks noEditPoints="1"/>
                </p:cNvSpPr>
                <p:nvPr/>
              </p:nvSpPr>
              <p:spPr bwMode="auto">
                <a:xfrm>
                  <a:off x="2036" y="2345"/>
                  <a:ext cx="108" cy="246"/>
                </a:xfrm>
                <a:custGeom>
                  <a:avLst/>
                  <a:gdLst>
                    <a:gd name="T0" fmla="*/ 12 w 45"/>
                    <a:gd name="T1" fmla="*/ 2 h 104"/>
                    <a:gd name="T2" fmla="*/ 9 w 45"/>
                    <a:gd name="T3" fmla="*/ 0 h 104"/>
                    <a:gd name="T4" fmla="*/ 5 w 45"/>
                    <a:gd name="T5" fmla="*/ 6 h 104"/>
                    <a:gd name="T6" fmla="*/ 13 w 45"/>
                    <a:gd name="T7" fmla="*/ 11 h 104"/>
                    <a:gd name="T8" fmla="*/ 9 w 45"/>
                    <a:gd name="T9" fmla="*/ 14 h 104"/>
                    <a:gd name="T10" fmla="*/ 4 w 45"/>
                    <a:gd name="T11" fmla="*/ 13 h 104"/>
                    <a:gd name="T12" fmla="*/ 9 w 45"/>
                    <a:gd name="T13" fmla="*/ 21 h 104"/>
                    <a:gd name="T14" fmla="*/ 7 w 45"/>
                    <a:gd name="T15" fmla="*/ 24 h 104"/>
                    <a:gd name="T16" fmla="*/ 4 w 45"/>
                    <a:gd name="T17" fmla="*/ 24 h 104"/>
                    <a:gd name="T18" fmla="*/ 4 w 45"/>
                    <a:gd name="T19" fmla="*/ 31 h 104"/>
                    <a:gd name="T20" fmla="*/ 0 w 45"/>
                    <a:gd name="T21" fmla="*/ 32 h 104"/>
                    <a:gd name="T22" fmla="*/ 0 w 45"/>
                    <a:gd name="T23" fmla="*/ 36 h 104"/>
                    <a:gd name="T24" fmla="*/ 0 w 45"/>
                    <a:gd name="T25" fmla="*/ 82 h 104"/>
                    <a:gd name="T26" fmla="*/ 45 w 45"/>
                    <a:gd name="T27" fmla="*/ 88 h 104"/>
                    <a:gd name="T28" fmla="*/ 32 w 45"/>
                    <a:gd name="T29" fmla="*/ 18 h 104"/>
                    <a:gd name="T30" fmla="*/ 15 w 45"/>
                    <a:gd name="T31" fmla="*/ 8 h 104"/>
                    <a:gd name="T32" fmla="*/ 27 w 45"/>
                    <a:gd name="T33" fmla="*/ 5 h 104"/>
                    <a:gd name="T34" fmla="*/ 22 w 45"/>
                    <a:gd name="T35" fmla="*/ 3 h 104"/>
                    <a:gd name="T36" fmla="*/ 18 w 45"/>
                    <a:gd name="T37" fmla="*/ 5 h 104"/>
                    <a:gd name="T38" fmla="*/ 12 w 45"/>
                    <a:gd name="T39" fmla="*/ 2 h 104"/>
                    <a:gd name="T40" fmla="*/ 2 w 45"/>
                    <a:gd name="T41" fmla="*/ 35 h 104"/>
                    <a:gd name="T42" fmla="*/ 6 w 45"/>
                    <a:gd name="T43" fmla="*/ 32 h 104"/>
                    <a:gd name="T44" fmla="*/ 9 w 45"/>
                    <a:gd name="T45" fmla="*/ 92 h 104"/>
                    <a:gd name="T46" fmla="*/ 2 w 45"/>
                    <a:gd name="T47" fmla="*/ 79 h 104"/>
                    <a:gd name="T48" fmla="*/ 2 w 45"/>
                    <a:gd name="T49" fmla="*/ 35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5" h="104">
                      <a:moveTo>
                        <a:pt x="12" y="2"/>
                      </a:moveTo>
                      <a:cubicBezTo>
                        <a:pt x="11" y="1"/>
                        <a:pt x="10" y="1"/>
                        <a:pt x="9" y="0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13" y="11"/>
                        <a:pt x="13" y="11"/>
                        <a:pt x="13" y="11"/>
                      </a:cubicBezTo>
                      <a:cubicBezTo>
                        <a:pt x="12" y="13"/>
                        <a:pt x="11" y="14"/>
                        <a:pt x="9" y="14"/>
                      </a:cubicBezTo>
                      <a:cubicBezTo>
                        <a:pt x="7" y="14"/>
                        <a:pt x="6" y="14"/>
                        <a:pt x="4" y="13"/>
                      </a:cubicBezTo>
                      <a:cubicBezTo>
                        <a:pt x="8" y="16"/>
                        <a:pt x="10" y="18"/>
                        <a:pt x="9" y="21"/>
                      </a:cubicBezTo>
                      <a:cubicBezTo>
                        <a:pt x="9" y="22"/>
                        <a:pt x="8" y="23"/>
                        <a:pt x="7" y="24"/>
                      </a:cubicBezTo>
                      <a:cubicBezTo>
                        <a:pt x="7" y="24"/>
                        <a:pt x="6" y="25"/>
                        <a:pt x="4" y="24"/>
                      </a:cubicBezTo>
                      <a:cubicBezTo>
                        <a:pt x="6" y="27"/>
                        <a:pt x="6" y="29"/>
                        <a:pt x="4" y="31"/>
                      </a:cubicBezTo>
                      <a:cubicBezTo>
                        <a:pt x="3" y="32"/>
                        <a:pt x="2" y="32"/>
                        <a:pt x="0" y="32"/>
                      </a:cubicBezTo>
                      <a:cubicBezTo>
                        <a:pt x="0" y="34"/>
                        <a:pt x="0" y="35"/>
                        <a:pt x="0" y="3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7" y="102"/>
                        <a:pt x="23" y="104"/>
                        <a:pt x="45" y="88"/>
                      </a:cubicBezTo>
                      <a:cubicBezTo>
                        <a:pt x="45" y="64"/>
                        <a:pt x="41" y="41"/>
                        <a:pt x="32" y="18"/>
                      </a:cubicBezTo>
                      <a:cubicBezTo>
                        <a:pt x="25" y="17"/>
                        <a:pt x="19" y="13"/>
                        <a:pt x="15" y="8"/>
                      </a:cubicBezTo>
                      <a:cubicBezTo>
                        <a:pt x="20" y="9"/>
                        <a:pt x="25" y="8"/>
                        <a:pt x="27" y="5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1" y="4"/>
                        <a:pt x="19" y="5"/>
                        <a:pt x="18" y="5"/>
                      </a:cubicBezTo>
                      <a:cubicBezTo>
                        <a:pt x="16" y="4"/>
                        <a:pt x="14" y="3"/>
                        <a:pt x="12" y="2"/>
                      </a:cubicBezTo>
                      <a:close/>
                      <a:moveTo>
                        <a:pt x="2" y="35"/>
                      </a:moveTo>
                      <a:cubicBezTo>
                        <a:pt x="6" y="32"/>
                        <a:pt x="6" y="32"/>
                        <a:pt x="6" y="32"/>
                      </a:cubicBezTo>
                      <a:cubicBezTo>
                        <a:pt x="4" y="61"/>
                        <a:pt x="5" y="81"/>
                        <a:pt x="9" y="92"/>
                      </a:cubicBezTo>
                      <a:cubicBezTo>
                        <a:pt x="2" y="79"/>
                        <a:pt x="2" y="79"/>
                        <a:pt x="2" y="79"/>
                      </a:cubicBezTo>
                      <a:cubicBezTo>
                        <a:pt x="2" y="35"/>
                        <a:pt x="2" y="35"/>
                        <a:pt x="2" y="35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6" name="Freeform 49"/>
                <p:cNvSpPr/>
                <p:nvPr/>
              </p:nvSpPr>
              <p:spPr bwMode="auto">
                <a:xfrm>
                  <a:off x="2041" y="2421"/>
                  <a:ext cx="17" cy="142"/>
                </a:xfrm>
                <a:custGeom>
                  <a:avLst/>
                  <a:gdLst>
                    <a:gd name="T0" fmla="*/ 4 w 7"/>
                    <a:gd name="T1" fmla="*/ 0 h 60"/>
                    <a:gd name="T2" fmla="*/ 0 w 7"/>
                    <a:gd name="T3" fmla="*/ 3 h 60"/>
                    <a:gd name="T4" fmla="*/ 0 w 7"/>
                    <a:gd name="T5" fmla="*/ 47 h 60"/>
                    <a:gd name="T6" fmla="*/ 7 w 7"/>
                    <a:gd name="T7" fmla="*/ 60 h 60"/>
                    <a:gd name="T8" fmla="*/ 4 w 7"/>
                    <a:gd name="T9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0">
                      <a:moveTo>
                        <a:pt x="4" y="0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7" y="60"/>
                        <a:pt x="7" y="60"/>
                        <a:pt x="7" y="60"/>
                      </a:cubicBezTo>
                      <a:cubicBezTo>
                        <a:pt x="3" y="49"/>
                        <a:pt x="2" y="29"/>
                        <a:pt x="4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7" name="Freeform 50"/>
                <p:cNvSpPr/>
                <p:nvPr/>
              </p:nvSpPr>
              <p:spPr bwMode="auto">
                <a:xfrm>
                  <a:off x="2039" y="2278"/>
                  <a:ext cx="62" cy="24"/>
                </a:xfrm>
                <a:custGeom>
                  <a:avLst/>
                  <a:gdLst>
                    <a:gd name="T0" fmla="*/ 26 w 26"/>
                    <a:gd name="T1" fmla="*/ 10 h 10"/>
                    <a:gd name="T2" fmla="*/ 23 w 26"/>
                    <a:gd name="T3" fmla="*/ 5 h 10"/>
                    <a:gd name="T4" fmla="*/ 1 w 26"/>
                    <a:gd name="T5" fmla="*/ 0 h 10"/>
                    <a:gd name="T6" fmla="*/ 0 w 26"/>
                    <a:gd name="T7" fmla="*/ 4 h 10"/>
                    <a:gd name="T8" fmla="*/ 26 w 26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0">
                      <a:moveTo>
                        <a:pt x="26" y="10"/>
                      </a:move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2"/>
                        <a:pt x="0" y="4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" name="Freeform 51"/>
                <p:cNvSpPr/>
                <p:nvPr/>
              </p:nvSpPr>
              <p:spPr bwMode="auto">
                <a:xfrm>
                  <a:off x="2089" y="2297"/>
                  <a:ext cx="33" cy="60"/>
                </a:xfrm>
                <a:custGeom>
                  <a:avLst/>
                  <a:gdLst>
                    <a:gd name="T0" fmla="*/ 13 w 14"/>
                    <a:gd name="T1" fmla="*/ 0 h 25"/>
                    <a:gd name="T2" fmla="*/ 0 w 14"/>
                    <a:gd name="T3" fmla="*/ 23 h 25"/>
                    <a:gd name="T4" fmla="*/ 5 w 14"/>
                    <a:gd name="T5" fmla="*/ 25 h 25"/>
                    <a:gd name="T6" fmla="*/ 8 w 14"/>
                    <a:gd name="T7" fmla="*/ 21 h 25"/>
                    <a:gd name="T8" fmla="*/ 13 w 14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25">
                      <a:moveTo>
                        <a:pt x="13" y="0"/>
                      </a:moveTo>
                      <a:cubicBezTo>
                        <a:pt x="10" y="12"/>
                        <a:pt x="6" y="20"/>
                        <a:pt x="0" y="23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7" y="24"/>
                        <a:pt x="8" y="23"/>
                        <a:pt x="8" y="21"/>
                      </a:cubicBezTo>
                      <a:cubicBezTo>
                        <a:pt x="12" y="14"/>
                        <a:pt x="14" y="8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9" name="Freeform 52"/>
                <p:cNvSpPr>
                  <a:spLocks noEditPoints="1"/>
                </p:cNvSpPr>
                <p:nvPr/>
              </p:nvSpPr>
              <p:spPr bwMode="auto">
                <a:xfrm>
                  <a:off x="1831" y="2098"/>
                  <a:ext cx="282" cy="259"/>
                </a:xfrm>
                <a:custGeom>
                  <a:avLst/>
                  <a:gdLst>
                    <a:gd name="T0" fmla="*/ 107 w 118"/>
                    <a:gd name="T1" fmla="*/ 75 h 109"/>
                    <a:gd name="T2" fmla="*/ 118 w 118"/>
                    <a:gd name="T3" fmla="*/ 50 h 109"/>
                    <a:gd name="T4" fmla="*/ 30 w 118"/>
                    <a:gd name="T5" fmla="*/ 0 h 109"/>
                    <a:gd name="T6" fmla="*/ 0 w 118"/>
                    <a:gd name="T7" fmla="*/ 70 h 109"/>
                    <a:gd name="T8" fmla="*/ 16 w 118"/>
                    <a:gd name="T9" fmla="*/ 86 h 109"/>
                    <a:gd name="T10" fmla="*/ 42 w 118"/>
                    <a:gd name="T11" fmla="*/ 90 h 109"/>
                    <a:gd name="T12" fmla="*/ 65 w 118"/>
                    <a:gd name="T13" fmla="*/ 100 h 109"/>
                    <a:gd name="T14" fmla="*/ 67 w 118"/>
                    <a:gd name="T15" fmla="*/ 100 h 109"/>
                    <a:gd name="T16" fmla="*/ 71 w 118"/>
                    <a:gd name="T17" fmla="*/ 100 h 109"/>
                    <a:gd name="T18" fmla="*/ 70 w 118"/>
                    <a:gd name="T19" fmla="*/ 102 h 109"/>
                    <a:gd name="T20" fmla="*/ 78 w 118"/>
                    <a:gd name="T21" fmla="*/ 102 h 109"/>
                    <a:gd name="T22" fmla="*/ 90 w 118"/>
                    <a:gd name="T23" fmla="*/ 109 h 109"/>
                    <a:gd name="T24" fmla="*/ 93 w 118"/>
                    <a:gd name="T25" fmla="*/ 103 h 109"/>
                    <a:gd name="T26" fmla="*/ 84 w 118"/>
                    <a:gd name="T27" fmla="*/ 95 h 109"/>
                    <a:gd name="T28" fmla="*/ 84 w 118"/>
                    <a:gd name="T29" fmla="*/ 93 h 109"/>
                    <a:gd name="T30" fmla="*/ 78 w 118"/>
                    <a:gd name="T31" fmla="*/ 88 h 109"/>
                    <a:gd name="T32" fmla="*/ 80 w 118"/>
                    <a:gd name="T33" fmla="*/ 86 h 109"/>
                    <a:gd name="T34" fmla="*/ 81 w 118"/>
                    <a:gd name="T35" fmla="*/ 82 h 109"/>
                    <a:gd name="T36" fmla="*/ 87 w 118"/>
                    <a:gd name="T37" fmla="*/ 80 h 109"/>
                    <a:gd name="T38" fmla="*/ 88 w 118"/>
                    <a:gd name="T39" fmla="*/ 76 h 109"/>
                    <a:gd name="T40" fmla="*/ 92 w 118"/>
                    <a:gd name="T41" fmla="*/ 75 h 109"/>
                    <a:gd name="T42" fmla="*/ 107 w 118"/>
                    <a:gd name="T43" fmla="*/ 75 h 109"/>
                    <a:gd name="T44" fmla="*/ 110 w 118"/>
                    <a:gd name="T45" fmla="*/ 52 h 109"/>
                    <a:gd name="T46" fmla="*/ 36 w 118"/>
                    <a:gd name="T47" fmla="*/ 22 h 109"/>
                    <a:gd name="T48" fmla="*/ 6 w 118"/>
                    <a:gd name="T49" fmla="*/ 69 h 109"/>
                    <a:gd name="T50" fmla="*/ 33 w 118"/>
                    <a:gd name="T51" fmla="*/ 7 h 109"/>
                    <a:gd name="T52" fmla="*/ 110 w 118"/>
                    <a:gd name="T53" fmla="*/ 52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18" h="109">
                      <a:moveTo>
                        <a:pt x="107" y="75"/>
                      </a:moveTo>
                      <a:cubicBezTo>
                        <a:pt x="118" y="50"/>
                        <a:pt x="118" y="50"/>
                        <a:pt x="118" y="5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16" y="86"/>
                        <a:pt x="16" y="86"/>
                        <a:pt x="16" y="86"/>
                      </a:cubicBezTo>
                      <a:cubicBezTo>
                        <a:pt x="42" y="90"/>
                        <a:pt x="42" y="90"/>
                        <a:pt x="42" y="90"/>
                      </a:cubicBezTo>
                      <a:cubicBezTo>
                        <a:pt x="65" y="100"/>
                        <a:pt x="65" y="100"/>
                        <a:pt x="65" y="100"/>
                      </a:cubicBezTo>
                      <a:cubicBezTo>
                        <a:pt x="67" y="100"/>
                        <a:pt x="67" y="100"/>
                        <a:pt x="67" y="100"/>
                      </a:cubicBezTo>
                      <a:cubicBezTo>
                        <a:pt x="71" y="100"/>
                        <a:pt x="71" y="100"/>
                        <a:pt x="71" y="100"/>
                      </a:cubicBezTo>
                      <a:cubicBezTo>
                        <a:pt x="71" y="100"/>
                        <a:pt x="71" y="101"/>
                        <a:pt x="70" y="102"/>
                      </a:cubicBezTo>
                      <a:cubicBezTo>
                        <a:pt x="78" y="102"/>
                        <a:pt x="78" y="102"/>
                        <a:pt x="78" y="102"/>
                      </a:cubicBezTo>
                      <a:cubicBezTo>
                        <a:pt x="90" y="109"/>
                        <a:pt x="90" y="109"/>
                        <a:pt x="90" y="109"/>
                      </a:cubicBezTo>
                      <a:cubicBezTo>
                        <a:pt x="93" y="103"/>
                        <a:pt x="93" y="103"/>
                        <a:pt x="93" y="103"/>
                      </a:cubicBezTo>
                      <a:cubicBezTo>
                        <a:pt x="88" y="100"/>
                        <a:pt x="85" y="98"/>
                        <a:pt x="84" y="95"/>
                      </a:cubicBezTo>
                      <a:cubicBezTo>
                        <a:pt x="84" y="95"/>
                        <a:pt x="84" y="94"/>
                        <a:pt x="84" y="93"/>
                      </a:cubicBezTo>
                      <a:cubicBezTo>
                        <a:pt x="79" y="91"/>
                        <a:pt x="77" y="90"/>
                        <a:pt x="78" y="88"/>
                      </a:cubicBezTo>
                      <a:cubicBezTo>
                        <a:pt x="78" y="87"/>
                        <a:pt x="79" y="87"/>
                        <a:pt x="80" y="86"/>
                      </a:cubicBezTo>
                      <a:cubicBezTo>
                        <a:pt x="79" y="84"/>
                        <a:pt x="79" y="82"/>
                        <a:pt x="81" y="82"/>
                      </a:cubicBezTo>
                      <a:cubicBezTo>
                        <a:pt x="82" y="81"/>
                        <a:pt x="84" y="80"/>
                        <a:pt x="87" y="80"/>
                      </a:cubicBezTo>
                      <a:cubicBezTo>
                        <a:pt x="87" y="78"/>
                        <a:pt x="87" y="77"/>
                        <a:pt x="88" y="76"/>
                      </a:cubicBezTo>
                      <a:cubicBezTo>
                        <a:pt x="89" y="76"/>
                        <a:pt x="90" y="75"/>
                        <a:pt x="92" y="75"/>
                      </a:cubicBezTo>
                      <a:cubicBezTo>
                        <a:pt x="107" y="75"/>
                        <a:pt x="107" y="75"/>
                        <a:pt x="107" y="75"/>
                      </a:cubicBezTo>
                      <a:close/>
                      <a:moveTo>
                        <a:pt x="110" y="52"/>
                      </a:moveTo>
                      <a:cubicBezTo>
                        <a:pt x="36" y="22"/>
                        <a:pt x="36" y="22"/>
                        <a:pt x="36" y="22"/>
                      </a:cubicBezTo>
                      <a:cubicBezTo>
                        <a:pt x="6" y="69"/>
                        <a:pt x="6" y="69"/>
                        <a:pt x="6" y="69"/>
                      </a:cubicBez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110" y="52"/>
                        <a:pt x="110" y="52"/>
                        <a:pt x="110" y="52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0" name="Freeform 53"/>
                <p:cNvSpPr/>
                <p:nvPr/>
              </p:nvSpPr>
              <p:spPr bwMode="auto">
                <a:xfrm>
                  <a:off x="1845" y="2115"/>
                  <a:ext cx="249" cy="147"/>
                </a:xfrm>
                <a:custGeom>
                  <a:avLst/>
                  <a:gdLst>
                    <a:gd name="T0" fmla="*/ 72 w 249"/>
                    <a:gd name="T1" fmla="*/ 35 h 147"/>
                    <a:gd name="T2" fmla="*/ 249 w 249"/>
                    <a:gd name="T3" fmla="*/ 106 h 147"/>
                    <a:gd name="T4" fmla="*/ 65 w 249"/>
                    <a:gd name="T5" fmla="*/ 0 h 147"/>
                    <a:gd name="T6" fmla="*/ 0 w 249"/>
                    <a:gd name="T7" fmla="*/ 147 h 147"/>
                    <a:gd name="T8" fmla="*/ 72 w 249"/>
                    <a:gd name="T9" fmla="*/ 35 h 147"/>
                    <a:gd name="T10" fmla="*/ 72 w 249"/>
                    <a:gd name="T11" fmla="*/ 35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147">
                      <a:moveTo>
                        <a:pt x="72" y="35"/>
                      </a:moveTo>
                      <a:lnTo>
                        <a:pt x="249" y="106"/>
                      </a:lnTo>
                      <a:lnTo>
                        <a:pt x="65" y="0"/>
                      </a:lnTo>
                      <a:lnTo>
                        <a:pt x="0" y="147"/>
                      </a:lnTo>
                      <a:lnTo>
                        <a:pt x="72" y="35"/>
                      </a:lnTo>
                      <a:lnTo>
                        <a:pt x="72" y="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" name="Freeform 54"/>
                <p:cNvSpPr/>
                <p:nvPr/>
              </p:nvSpPr>
              <p:spPr bwMode="auto">
                <a:xfrm>
                  <a:off x="1953" y="2335"/>
                  <a:ext cx="38" cy="86"/>
                </a:xfrm>
                <a:custGeom>
                  <a:avLst/>
                  <a:gdLst>
                    <a:gd name="T0" fmla="*/ 14 w 16"/>
                    <a:gd name="T1" fmla="*/ 0 h 36"/>
                    <a:gd name="T2" fmla="*/ 12 w 16"/>
                    <a:gd name="T3" fmla="*/ 0 h 36"/>
                    <a:gd name="T4" fmla="*/ 4 w 16"/>
                    <a:gd name="T5" fmla="*/ 17 h 36"/>
                    <a:gd name="T6" fmla="*/ 0 w 16"/>
                    <a:gd name="T7" fmla="*/ 36 h 36"/>
                    <a:gd name="T8" fmla="*/ 10 w 16"/>
                    <a:gd name="T9" fmla="*/ 30 h 36"/>
                    <a:gd name="T10" fmla="*/ 16 w 16"/>
                    <a:gd name="T11" fmla="*/ 0 h 36"/>
                    <a:gd name="T12" fmla="*/ 14 w 16"/>
                    <a:gd name="T13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36">
                      <a:moveTo>
                        <a:pt x="14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9" y="5"/>
                        <a:pt x="6" y="11"/>
                        <a:pt x="4" y="17"/>
                      </a:cubicBezTo>
                      <a:cubicBezTo>
                        <a:pt x="2" y="23"/>
                        <a:pt x="0" y="29"/>
                        <a:pt x="0" y="36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20"/>
                        <a:pt x="12" y="10"/>
                        <a:pt x="16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" name="Freeform 55"/>
                <p:cNvSpPr/>
                <p:nvPr/>
              </p:nvSpPr>
              <p:spPr bwMode="auto">
                <a:xfrm>
                  <a:off x="1950" y="2335"/>
                  <a:ext cx="50" cy="97"/>
                </a:xfrm>
                <a:custGeom>
                  <a:avLst/>
                  <a:gdLst>
                    <a:gd name="T0" fmla="*/ 21 w 21"/>
                    <a:gd name="T1" fmla="*/ 0 h 41"/>
                    <a:gd name="T2" fmla="*/ 17 w 21"/>
                    <a:gd name="T3" fmla="*/ 0 h 41"/>
                    <a:gd name="T4" fmla="*/ 11 w 21"/>
                    <a:gd name="T5" fmla="*/ 30 h 41"/>
                    <a:gd name="T6" fmla="*/ 1 w 21"/>
                    <a:gd name="T7" fmla="*/ 36 h 41"/>
                    <a:gd name="T8" fmla="*/ 0 w 21"/>
                    <a:gd name="T9" fmla="*/ 38 h 41"/>
                    <a:gd name="T10" fmla="*/ 15 w 21"/>
                    <a:gd name="T11" fmla="*/ 41 h 41"/>
                    <a:gd name="T12" fmla="*/ 17 w 21"/>
                    <a:gd name="T13" fmla="*/ 12 h 41"/>
                    <a:gd name="T14" fmla="*/ 20 w 21"/>
                    <a:gd name="T15" fmla="*/ 2 h 41"/>
                    <a:gd name="T16" fmla="*/ 21 w 21"/>
                    <a:gd name="T17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" h="41">
                      <a:moveTo>
                        <a:pt x="21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3" y="10"/>
                        <a:pt x="11" y="20"/>
                        <a:pt x="11" y="30"/>
                      </a:cubicBez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0" y="36"/>
                        <a:pt x="0" y="37"/>
                        <a:pt x="0" y="38"/>
                      </a:cubicBezTo>
                      <a:cubicBezTo>
                        <a:pt x="15" y="41"/>
                        <a:pt x="15" y="41"/>
                        <a:pt x="15" y="41"/>
                      </a:cubicBezTo>
                      <a:cubicBezTo>
                        <a:pt x="15" y="31"/>
                        <a:pt x="15" y="22"/>
                        <a:pt x="17" y="12"/>
                      </a:cubicBezTo>
                      <a:cubicBezTo>
                        <a:pt x="18" y="9"/>
                        <a:pt x="19" y="5"/>
                        <a:pt x="20" y="2"/>
                      </a:cubicBezTo>
                      <a:cubicBezTo>
                        <a:pt x="21" y="1"/>
                        <a:pt x="21" y="0"/>
                        <a:pt x="21" y="0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3" name="Freeform 56"/>
                <p:cNvSpPr/>
                <p:nvPr/>
              </p:nvSpPr>
              <p:spPr bwMode="auto">
                <a:xfrm>
                  <a:off x="1991" y="2340"/>
                  <a:ext cx="76" cy="102"/>
                </a:xfrm>
                <a:custGeom>
                  <a:avLst/>
                  <a:gdLst>
                    <a:gd name="T0" fmla="*/ 11 w 32"/>
                    <a:gd name="T1" fmla="*/ 0 h 43"/>
                    <a:gd name="T2" fmla="*/ 3 w 32"/>
                    <a:gd name="T3" fmla="*/ 0 h 43"/>
                    <a:gd name="T4" fmla="*/ 0 w 32"/>
                    <a:gd name="T5" fmla="*/ 10 h 43"/>
                    <a:gd name="T6" fmla="*/ 2 w 32"/>
                    <a:gd name="T7" fmla="*/ 36 h 43"/>
                    <a:gd name="T8" fmla="*/ 13 w 32"/>
                    <a:gd name="T9" fmla="*/ 43 h 43"/>
                    <a:gd name="T10" fmla="*/ 14 w 32"/>
                    <a:gd name="T11" fmla="*/ 40 h 43"/>
                    <a:gd name="T12" fmla="*/ 4 w 32"/>
                    <a:gd name="T13" fmla="*/ 34 h 43"/>
                    <a:gd name="T14" fmla="*/ 12 w 32"/>
                    <a:gd name="T15" fmla="*/ 34 h 43"/>
                    <a:gd name="T16" fmla="*/ 19 w 32"/>
                    <a:gd name="T17" fmla="*/ 38 h 43"/>
                    <a:gd name="T18" fmla="*/ 19 w 32"/>
                    <a:gd name="T19" fmla="*/ 34 h 43"/>
                    <a:gd name="T20" fmla="*/ 12 w 32"/>
                    <a:gd name="T21" fmla="*/ 30 h 43"/>
                    <a:gd name="T22" fmla="*/ 16 w 32"/>
                    <a:gd name="T23" fmla="*/ 30 h 43"/>
                    <a:gd name="T24" fmla="*/ 23 w 32"/>
                    <a:gd name="T25" fmla="*/ 33 h 43"/>
                    <a:gd name="T26" fmla="*/ 23 w 32"/>
                    <a:gd name="T27" fmla="*/ 26 h 43"/>
                    <a:gd name="T28" fmla="*/ 15 w 32"/>
                    <a:gd name="T29" fmla="*/ 22 h 43"/>
                    <a:gd name="T30" fmla="*/ 19 w 32"/>
                    <a:gd name="T31" fmla="*/ 20 h 43"/>
                    <a:gd name="T32" fmla="*/ 28 w 32"/>
                    <a:gd name="T33" fmla="*/ 23 h 43"/>
                    <a:gd name="T34" fmla="*/ 23 w 32"/>
                    <a:gd name="T35" fmla="*/ 15 h 43"/>
                    <a:gd name="T36" fmla="*/ 12 w 32"/>
                    <a:gd name="T37" fmla="*/ 7 h 43"/>
                    <a:gd name="T38" fmla="*/ 16 w 32"/>
                    <a:gd name="T39" fmla="*/ 7 h 43"/>
                    <a:gd name="T40" fmla="*/ 28 w 32"/>
                    <a:gd name="T41" fmla="*/ 16 h 43"/>
                    <a:gd name="T42" fmla="*/ 32 w 32"/>
                    <a:gd name="T43" fmla="*/ 13 h 43"/>
                    <a:gd name="T44" fmla="*/ 24 w 32"/>
                    <a:gd name="T45" fmla="*/ 8 h 43"/>
                    <a:gd name="T46" fmla="*/ 23 w 32"/>
                    <a:gd name="T47" fmla="*/ 7 h 43"/>
                    <a:gd name="T48" fmla="*/ 11 w 32"/>
                    <a:gd name="T4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" h="43">
                      <a:moveTo>
                        <a:pt x="11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3"/>
                        <a:pt x="1" y="7"/>
                        <a:pt x="0" y="10"/>
                      </a:cubicBezTo>
                      <a:cubicBezTo>
                        <a:pt x="0" y="20"/>
                        <a:pt x="0" y="28"/>
                        <a:pt x="2" y="36"/>
                      </a:cubicBezTo>
                      <a:cubicBezTo>
                        <a:pt x="13" y="43"/>
                        <a:pt x="13" y="43"/>
                        <a:pt x="13" y="43"/>
                      </a:cubicBezTo>
                      <a:cubicBezTo>
                        <a:pt x="14" y="42"/>
                        <a:pt x="14" y="41"/>
                        <a:pt x="14" y="40"/>
                      </a:cubicBezTo>
                      <a:cubicBezTo>
                        <a:pt x="12" y="39"/>
                        <a:pt x="9" y="37"/>
                        <a:pt x="4" y="34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19" y="37"/>
                        <a:pt x="19" y="36"/>
                        <a:pt x="19" y="34"/>
                      </a:cubicBezTo>
                      <a:cubicBezTo>
                        <a:pt x="17" y="33"/>
                        <a:pt x="14" y="32"/>
                        <a:pt x="12" y="30"/>
                      </a:cubicBezTo>
                      <a:cubicBezTo>
                        <a:pt x="16" y="30"/>
                        <a:pt x="16" y="30"/>
                        <a:pt x="16" y="30"/>
                      </a:cubicBezTo>
                      <a:cubicBezTo>
                        <a:pt x="23" y="33"/>
                        <a:pt x="23" y="33"/>
                        <a:pt x="23" y="33"/>
                      </a:cubicBezTo>
                      <a:cubicBezTo>
                        <a:pt x="25" y="31"/>
                        <a:pt x="25" y="29"/>
                        <a:pt x="23" y="26"/>
                      </a:cubicBezTo>
                      <a:cubicBezTo>
                        <a:pt x="21" y="26"/>
                        <a:pt x="19" y="25"/>
                        <a:pt x="15" y="22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28" y="23"/>
                        <a:pt x="28" y="23"/>
                        <a:pt x="28" y="23"/>
                      </a:cubicBezTo>
                      <a:cubicBezTo>
                        <a:pt x="29" y="20"/>
                        <a:pt x="27" y="18"/>
                        <a:pt x="23" y="15"/>
                      </a:cubicBezTo>
                      <a:cubicBezTo>
                        <a:pt x="20" y="14"/>
                        <a:pt x="16" y="11"/>
                        <a:pt x="12" y="7"/>
                      </a:cubicBez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28" y="16"/>
                        <a:pt x="28" y="16"/>
                        <a:pt x="28" y="16"/>
                      </a:cubicBezTo>
                      <a:cubicBezTo>
                        <a:pt x="30" y="16"/>
                        <a:pt x="31" y="15"/>
                        <a:pt x="32" y="13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3" y="7"/>
                        <a:pt x="23" y="7"/>
                        <a:pt x="23" y="7"/>
                      </a:cubicBezTo>
                      <a:cubicBezTo>
                        <a:pt x="11" y="0"/>
                        <a:pt x="11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DCA5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4" name="Freeform 57"/>
                <p:cNvSpPr/>
                <p:nvPr/>
              </p:nvSpPr>
              <p:spPr bwMode="auto">
                <a:xfrm>
                  <a:off x="2046" y="2342"/>
                  <a:ext cx="12" cy="17"/>
                </a:xfrm>
                <a:custGeom>
                  <a:avLst/>
                  <a:gdLst>
                    <a:gd name="T0" fmla="*/ 0 w 5"/>
                    <a:gd name="T1" fmla="*/ 6 h 7"/>
                    <a:gd name="T2" fmla="*/ 1 w 5"/>
                    <a:gd name="T3" fmla="*/ 7 h 7"/>
                    <a:gd name="T4" fmla="*/ 5 w 5"/>
                    <a:gd name="T5" fmla="*/ 1 h 7"/>
                    <a:gd name="T6" fmla="*/ 3 w 5"/>
                    <a:gd name="T7" fmla="*/ 0 h 7"/>
                    <a:gd name="T8" fmla="*/ 0 w 5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7">
                      <a:moveTo>
                        <a:pt x="0" y="6"/>
                      </a:move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  <a:cubicBezTo>
                        <a:pt x="0" y="6"/>
                        <a:pt x="0" y="6"/>
                        <a:pt x="0" y="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5" name="Freeform 58"/>
                <p:cNvSpPr/>
                <p:nvPr/>
              </p:nvSpPr>
              <p:spPr bwMode="auto">
                <a:xfrm>
                  <a:off x="2020" y="2357"/>
                  <a:ext cx="38" cy="21"/>
                </a:xfrm>
                <a:custGeom>
                  <a:avLst/>
                  <a:gdLst>
                    <a:gd name="T0" fmla="*/ 4 w 16"/>
                    <a:gd name="T1" fmla="*/ 0 h 9"/>
                    <a:gd name="T2" fmla="*/ 0 w 16"/>
                    <a:gd name="T3" fmla="*/ 0 h 9"/>
                    <a:gd name="T4" fmla="*/ 11 w 16"/>
                    <a:gd name="T5" fmla="*/ 8 h 9"/>
                    <a:gd name="T6" fmla="*/ 16 w 16"/>
                    <a:gd name="T7" fmla="*/ 9 h 9"/>
                    <a:gd name="T8" fmla="*/ 4 w 16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9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4"/>
                        <a:pt x="8" y="7"/>
                        <a:pt x="11" y="8"/>
                      </a:cubicBezTo>
                      <a:cubicBezTo>
                        <a:pt x="13" y="9"/>
                        <a:pt x="14" y="9"/>
                        <a:pt x="16" y="9"/>
                      </a:cubicBezTo>
                      <a:cubicBezTo>
                        <a:pt x="4" y="0"/>
                        <a:pt x="4" y="0"/>
                        <a:pt x="4" y="0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6" name="Freeform 59"/>
                <p:cNvSpPr/>
                <p:nvPr/>
              </p:nvSpPr>
              <p:spPr bwMode="auto">
                <a:xfrm>
                  <a:off x="2020" y="2411"/>
                  <a:ext cx="26" cy="10"/>
                </a:xfrm>
                <a:custGeom>
                  <a:avLst/>
                  <a:gdLst>
                    <a:gd name="T0" fmla="*/ 4 w 11"/>
                    <a:gd name="T1" fmla="*/ 0 h 4"/>
                    <a:gd name="T2" fmla="*/ 0 w 11"/>
                    <a:gd name="T3" fmla="*/ 0 h 4"/>
                    <a:gd name="T4" fmla="*/ 7 w 11"/>
                    <a:gd name="T5" fmla="*/ 4 h 4"/>
                    <a:gd name="T6" fmla="*/ 11 w 11"/>
                    <a:gd name="T7" fmla="*/ 3 h 4"/>
                    <a:gd name="T8" fmla="*/ 4 w 1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2"/>
                        <a:pt x="5" y="3"/>
                        <a:pt x="7" y="4"/>
                      </a:cubicBezTo>
                      <a:cubicBezTo>
                        <a:pt x="9" y="4"/>
                        <a:pt x="10" y="4"/>
                        <a:pt x="11" y="3"/>
                      </a:cubicBezTo>
                      <a:cubicBezTo>
                        <a:pt x="4" y="0"/>
                        <a:pt x="4" y="0"/>
                        <a:pt x="4" y="0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7" name="Freeform 60"/>
                <p:cNvSpPr/>
                <p:nvPr/>
              </p:nvSpPr>
              <p:spPr bwMode="auto">
                <a:xfrm>
                  <a:off x="2027" y="2387"/>
                  <a:ext cx="31" cy="17"/>
                </a:xfrm>
                <a:custGeom>
                  <a:avLst/>
                  <a:gdLst>
                    <a:gd name="T0" fmla="*/ 8 w 13"/>
                    <a:gd name="T1" fmla="*/ 6 h 7"/>
                    <a:gd name="T2" fmla="*/ 11 w 13"/>
                    <a:gd name="T3" fmla="*/ 6 h 7"/>
                    <a:gd name="T4" fmla="*/ 13 w 13"/>
                    <a:gd name="T5" fmla="*/ 3 h 7"/>
                    <a:gd name="T6" fmla="*/ 4 w 13"/>
                    <a:gd name="T7" fmla="*/ 0 h 7"/>
                    <a:gd name="T8" fmla="*/ 0 w 13"/>
                    <a:gd name="T9" fmla="*/ 2 h 7"/>
                    <a:gd name="T10" fmla="*/ 8 w 13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7">
                      <a:moveTo>
                        <a:pt x="8" y="6"/>
                      </a:moveTo>
                      <a:cubicBezTo>
                        <a:pt x="10" y="7"/>
                        <a:pt x="11" y="6"/>
                        <a:pt x="11" y="6"/>
                      </a:cubicBezTo>
                      <a:cubicBezTo>
                        <a:pt x="12" y="5"/>
                        <a:pt x="13" y="4"/>
                        <a:pt x="13" y="3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4" y="5"/>
                        <a:pt x="6" y="6"/>
                        <a:pt x="8" y="6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8" name="Freeform 61"/>
                <p:cNvSpPr/>
                <p:nvPr/>
              </p:nvSpPr>
              <p:spPr bwMode="auto">
                <a:xfrm>
                  <a:off x="1986" y="2364"/>
                  <a:ext cx="36" cy="80"/>
                </a:xfrm>
                <a:custGeom>
                  <a:avLst/>
                  <a:gdLst>
                    <a:gd name="T0" fmla="*/ 0 w 15"/>
                    <a:gd name="T1" fmla="*/ 29 h 34"/>
                    <a:gd name="T2" fmla="*/ 8 w 15"/>
                    <a:gd name="T3" fmla="*/ 33 h 34"/>
                    <a:gd name="T4" fmla="*/ 10 w 15"/>
                    <a:gd name="T5" fmla="*/ 34 h 34"/>
                    <a:gd name="T6" fmla="*/ 15 w 15"/>
                    <a:gd name="T7" fmla="*/ 33 h 34"/>
                    <a:gd name="T8" fmla="*/ 4 w 15"/>
                    <a:gd name="T9" fmla="*/ 26 h 34"/>
                    <a:gd name="T10" fmla="*/ 2 w 15"/>
                    <a:gd name="T11" fmla="*/ 0 h 34"/>
                    <a:gd name="T12" fmla="*/ 0 w 15"/>
                    <a:gd name="T13" fmla="*/ 2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34">
                      <a:moveTo>
                        <a:pt x="0" y="29"/>
                      </a:moveTo>
                      <a:cubicBezTo>
                        <a:pt x="3" y="31"/>
                        <a:pt x="6" y="32"/>
                        <a:pt x="8" y="33"/>
                      </a:cubicBezTo>
                      <a:cubicBezTo>
                        <a:pt x="8" y="33"/>
                        <a:pt x="9" y="33"/>
                        <a:pt x="10" y="34"/>
                      </a:cubicBezTo>
                      <a:cubicBezTo>
                        <a:pt x="12" y="34"/>
                        <a:pt x="14" y="34"/>
                        <a:pt x="15" y="33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2" y="18"/>
                        <a:pt x="2" y="10"/>
                        <a:pt x="2" y="0"/>
                      </a:cubicBezTo>
                      <a:cubicBezTo>
                        <a:pt x="0" y="10"/>
                        <a:pt x="0" y="19"/>
                        <a:pt x="0" y="29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9" name="Freeform 62"/>
                <p:cNvSpPr/>
                <p:nvPr/>
              </p:nvSpPr>
              <p:spPr bwMode="auto">
                <a:xfrm>
                  <a:off x="1986" y="2442"/>
                  <a:ext cx="24" cy="31"/>
                </a:xfrm>
                <a:custGeom>
                  <a:avLst/>
                  <a:gdLst>
                    <a:gd name="T0" fmla="*/ 8 w 10"/>
                    <a:gd name="T1" fmla="*/ 0 h 13"/>
                    <a:gd name="T2" fmla="*/ 0 w 10"/>
                    <a:gd name="T3" fmla="*/ 13 h 13"/>
                    <a:gd name="T4" fmla="*/ 4 w 10"/>
                    <a:gd name="T5" fmla="*/ 13 h 13"/>
                    <a:gd name="T6" fmla="*/ 10 w 10"/>
                    <a:gd name="T7" fmla="*/ 1 h 13"/>
                    <a:gd name="T8" fmla="*/ 8 w 10"/>
                    <a:gd name="T9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8" y="0"/>
                      </a:move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9" y="0"/>
                        <a:pt x="8" y="0"/>
                        <a:pt x="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0" name="Freeform 63"/>
                <p:cNvSpPr/>
                <p:nvPr/>
              </p:nvSpPr>
              <p:spPr bwMode="auto">
                <a:xfrm>
                  <a:off x="2000" y="2421"/>
                  <a:ext cx="36" cy="16"/>
                </a:xfrm>
                <a:custGeom>
                  <a:avLst/>
                  <a:gdLst>
                    <a:gd name="T0" fmla="*/ 15 w 15"/>
                    <a:gd name="T1" fmla="*/ 4 h 7"/>
                    <a:gd name="T2" fmla="*/ 8 w 15"/>
                    <a:gd name="T3" fmla="*/ 0 h 7"/>
                    <a:gd name="T4" fmla="*/ 0 w 15"/>
                    <a:gd name="T5" fmla="*/ 0 h 7"/>
                    <a:gd name="T6" fmla="*/ 10 w 15"/>
                    <a:gd name="T7" fmla="*/ 6 h 7"/>
                    <a:gd name="T8" fmla="*/ 15 w 1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7">
                      <a:moveTo>
                        <a:pt x="15" y="4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3"/>
                        <a:pt x="8" y="5"/>
                        <a:pt x="10" y="6"/>
                      </a:cubicBezTo>
                      <a:cubicBezTo>
                        <a:pt x="13" y="7"/>
                        <a:pt x="14" y="6"/>
                        <a:pt x="15" y="4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1" name="Freeform 64"/>
                <p:cNvSpPr>
                  <a:spLocks noEditPoints="1"/>
                </p:cNvSpPr>
                <p:nvPr/>
              </p:nvSpPr>
              <p:spPr bwMode="auto">
                <a:xfrm>
                  <a:off x="1585" y="2546"/>
                  <a:ext cx="578" cy="849"/>
                </a:xfrm>
                <a:custGeom>
                  <a:avLst/>
                  <a:gdLst>
                    <a:gd name="T0" fmla="*/ 208 w 242"/>
                    <a:gd name="T1" fmla="*/ 102 h 358"/>
                    <a:gd name="T2" fmla="*/ 242 w 242"/>
                    <a:gd name="T3" fmla="*/ 22 h 358"/>
                    <a:gd name="T4" fmla="*/ 212 w 242"/>
                    <a:gd name="T5" fmla="*/ 22 h 358"/>
                    <a:gd name="T6" fmla="*/ 189 w 242"/>
                    <a:gd name="T7" fmla="*/ 0 h 358"/>
                    <a:gd name="T8" fmla="*/ 167 w 242"/>
                    <a:gd name="T9" fmla="*/ 22 h 358"/>
                    <a:gd name="T10" fmla="*/ 98 w 242"/>
                    <a:gd name="T11" fmla="*/ 15 h 358"/>
                    <a:gd name="T12" fmla="*/ 78 w 242"/>
                    <a:gd name="T13" fmla="*/ 120 h 358"/>
                    <a:gd name="T14" fmla="*/ 78 w 242"/>
                    <a:gd name="T15" fmla="*/ 122 h 358"/>
                    <a:gd name="T16" fmla="*/ 68 w 242"/>
                    <a:gd name="T17" fmla="*/ 148 h 358"/>
                    <a:gd name="T18" fmla="*/ 58 w 242"/>
                    <a:gd name="T19" fmla="*/ 169 h 358"/>
                    <a:gd name="T20" fmla="*/ 30 w 242"/>
                    <a:gd name="T21" fmla="*/ 246 h 358"/>
                    <a:gd name="T22" fmla="*/ 0 w 242"/>
                    <a:gd name="T23" fmla="*/ 345 h 358"/>
                    <a:gd name="T24" fmla="*/ 35 w 242"/>
                    <a:gd name="T25" fmla="*/ 339 h 358"/>
                    <a:gd name="T26" fmla="*/ 130 w 242"/>
                    <a:gd name="T27" fmla="*/ 79 h 358"/>
                    <a:gd name="T28" fmla="*/ 174 w 242"/>
                    <a:gd name="T29" fmla="*/ 34 h 358"/>
                    <a:gd name="T30" fmla="*/ 168 w 242"/>
                    <a:gd name="T31" fmla="*/ 45 h 358"/>
                    <a:gd name="T32" fmla="*/ 168 w 242"/>
                    <a:gd name="T33" fmla="*/ 120 h 358"/>
                    <a:gd name="T34" fmla="*/ 164 w 242"/>
                    <a:gd name="T35" fmla="*/ 151 h 358"/>
                    <a:gd name="T36" fmla="*/ 159 w 242"/>
                    <a:gd name="T37" fmla="*/ 213 h 358"/>
                    <a:gd name="T38" fmla="*/ 139 w 242"/>
                    <a:gd name="T39" fmla="*/ 350 h 358"/>
                    <a:gd name="T40" fmla="*/ 141 w 242"/>
                    <a:gd name="T41" fmla="*/ 358 h 358"/>
                    <a:gd name="T42" fmla="*/ 176 w 242"/>
                    <a:gd name="T43" fmla="*/ 332 h 358"/>
                    <a:gd name="T44" fmla="*/ 190 w 242"/>
                    <a:gd name="T45" fmla="*/ 242 h 358"/>
                    <a:gd name="T46" fmla="*/ 200 w 242"/>
                    <a:gd name="T47" fmla="*/ 152 h 358"/>
                    <a:gd name="T48" fmla="*/ 208 w 242"/>
                    <a:gd name="T49" fmla="*/ 102 h 358"/>
                    <a:gd name="T50" fmla="*/ 171 w 242"/>
                    <a:gd name="T51" fmla="*/ 46 h 358"/>
                    <a:gd name="T52" fmla="*/ 176 w 242"/>
                    <a:gd name="T53" fmla="*/ 35 h 358"/>
                    <a:gd name="T54" fmla="*/ 176 w 242"/>
                    <a:gd name="T55" fmla="*/ 33 h 358"/>
                    <a:gd name="T56" fmla="*/ 176 w 242"/>
                    <a:gd name="T57" fmla="*/ 35 h 358"/>
                    <a:gd name="T58" fmla="*/ 176 w 242"/>
                    <a:gd name="T59" fmla="*/ 35 h 358"/>
                    <a:gd name="T60" fmla="*/ 175 w 242"/>
                    <a:gd name="T61" fmla="*/ 49 h 358"/>
                    <a:gd name="T62" fmla="*/ 177 w 242"/>
                    <a:gd name="T63" fmla="*/ 84 h 358"/>
                    <a:gd name="T64" fmla="*/ 175 w 242"/>
                    <a:gd name="T65" fmla="*/ 120 h 358"/>
                    <a:gd name="T66" fmla="*/ 171 w 242"/>
                    <a:gd name="T67" fmla="*/ 145 h 358"/>
                    <a:gd name="T68" fmla="*/ 163 w 242"/>
                    <a:gd name="T69" fmla="*/ 220 h 358"/>
                    <a:gd name="T70" fmla="*/ 150 w 242"/>
                    <a:gd name="T71" fmla="*/ 293 h 358"/>
                    <a:gd name="T72" fmla="*/ 147 w 242"/>
                    <a:gd name="T73" fmla="*/ 351 h 358"/>
                    <a:gd name="T74" fmla="*/ 142 w 242"/>
                    <a:gd name="T75" fmla="*/ 354 h 358"/>
                    <a:gd name="T76" fmla="*/ 141 w 242"/>
                    <a:gd name="T77" fmla="*/ 349 h 358"/>
                    <a:gd name="T78" fmla="*/ 161 w 242"/>
                    <a:gd name="T79" fmla="*/ 214 h 358"/>
                    <a:gd name="T80" fmla="*/ 161 w 242"/>
                    <a:gd name="T81" fmla="*/ 214 h 358"/>
                    <a:gd name="T82" fmla="*/ 167 w 242"/>
                    <a:gd name="T83" fmla="*/ 152 h 358"/>
                    <a:gd name="T84" fmla="*/ 170 w 242"/>
                    <a:gd name="T85" fmla="*/ 120 h 358"/>
                    <a:gd name="T86" fmla="*/ 171 w 242"/>
                    <a:gd name="T87" fmla="*/ 46 h 358"/>
                    <a:gd name="T88" fmla="*/ 104 w 242"/>
                    <a:gd name="T89" fmla="*/ 19 h 358"/>
                    <a:gd name="T90" fmla="*/ 90 w 242"/>
                    <a:gd name="T91" fmla="*/ 87 h 358"/>
                    <a:gd name="T92" fmla="*/ 83 w 242"/>
                    <a:gd name="T93" fmla="*/ 126 h 358"/>
                    <a:gd name="T94" fmla="*/ 74 w 242"/>
                    <a:gd name="T95" fmla="*/ 150 h 358"/>
                    <a:gd name="T96" fmla="*/ 63 w 242"/>
                    <a:gd name="T97" fmla="*/ 171 h 358"/>
                    <a:gd name="T98" fmla="*/ 38 w 242"/>
                    <a:gd name="T99" fmla="*/ 245 h 358"/>
                    <a:gd name="T100" fmla="*/ 9 w 242"/>
                    <a:gd name="T101" fmla="*/ 341 h 358"/>
                    <a:gd name="T102" fmla="*/ 3 w 242"/>
                    <a:gd name="T103" fmla="*/ 342 h 358"/>
                    <a:gd name="T104" fmla="*/ 32 w 242"/>
                    <a:gd name="T105" fmla="*/ 247 h 358"/>
                    <a:gd name="T106" fmla="*/ 60 w 242"/>
                    <a:gd name="T107" fmla="*/ 170 h 358"/>
                    <a:gd name="T108" fmla="*/ 61 w 242"/>
                    <a:gd name="T109" fmla="*/ 170 h 358"/>
                    <a:gd name="T110" fmla="*/ 70 w 242"/>
                    <a:gd name="T111" fmla="*/ 150 h 358"/>
                    <a:gd name="T112" fmla="*/ 70 w 242"/>
                    <a:gd name="T113" fmla="*/ 149 h 358"/>
                    <a:gd name="T114" fmla="*/ 71 w 242"/>
                    <a:gd name="T115" fmla="*/ 148 h 358"/>
                    <a:gd name="T116" fmla="*/ 79 w 242"/>
                    <a:gd name="T117" fmla="*/ 124 h 358"/>
                    <a:gd name="T118" fmla="*/ 80 w 242"/>
                    <a:gd name="T119" fmla="*/ 123 h 358"/>
                    <a:gd name="T120" fmla="*/ 80 w 242"/>
                    <a:gd name="T121" fmla="*/ 120 h 358"/>
                    <a:gd name="T122" fmla="*/ 100 w 242"/>
                    <a:gd name="T123" fmla="*/ 18 h 358"/>
                    <a:gd name="T124" fmla="*/ 104 w 242"/>
                    <a:gd name="T125" fmla="*/ 19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42" h="358">
                      <a:moveTo>
                        <a:pt x="208" y="102"/>
                      </a:moveTo>
                      <a:cubicBezTo>
                        <a:pt x="242" y="22"/>
                        <a:pt x="242" y="22"/>
                        <a:pt x="242" y="22"/>
                      </a:cubicBezTo>
                      <a:cubicBezTo>
                        <a:pt x="212" y="22"/>
                        <a:pt x="212" y="22"/>
                        <a:pt x="212" y="22"/>
                      </a:cubicBezTo>
                      <a:cubicBezTo>
                        <a:pt x="196" y="24"/>
                        <a:pt x="189" y="17"/>
                        <a:pt x="189" y="0"/>
                      </a:cubicBezTo>
                      <a:cubicBezTo>
                        <a:pt x="188" y="13"/>
                        <a:pt x="181" y="21"/>
                        <a:pt x="167" y="22"/>
                      </a:cubicBezTo>
                      <a:cubicBezTo>
                        <a:pt x="142" y="25"/>
                        <a:pt x="119" y="22"/>
                        <a:pt x="98" y="15"/>
                      </a:cubicBezTo>
                      <a:cubicBezTo>
                        <a:pt x="89" y="48"/>
                        <a:pt x="82" y="84"/>
                        <a:pt x="78" y="120"/>
                      </a:cubicBezTo>
                      <a:cubicBezTo>
                        <a:pt x="78" y="121"/>
                        <a:pt x="78" y="122"/>
                        <a:pt x="78" y="122"/>
                      </a:cubicBezTo>
                      <a:cubicBezTo>
                        <a:pt x="72" y="128"/>
                        <a:pt x="69" y="137"/>
                        <a:pt x="68" y="148"/>
                      </a:cubicBezTo>
                      <a:cubicBezTo>
                        <a:pt x="63" y="152"/>
                        <a:pt x="59" y="159"/>
                        <a:pt x="58" y="169"/>
                      </a:cubicBezTo>
                      <a:cubicBezTo>
                        <a:pt x="30" y="246"/>
                        <a:pt x="30" y="246"/>
                        <a:pt x="30" y="246"/>
                      </a:cubicBezTo>
                      <a:cubicBezTo>
                        <a:pt x="0" y="345"/>
                        <a:pt x="0" y="345"/>
                        <a:pt x="0" y="345"/>
                      </a:cubicBezTo>
                      <a:cubicBezTo>
                        <a:pt x="35" y="339"/>
                        <a:pt x="35" y="339"/>
                        <a:pt x="35" y="339"/>
                      </a:cubicBezTo>
                      <a:cubicBezTo>
                        <a:pt x="130" y="79"/>
                        <a:pt x="130" y="79"/>
                        <a:pt x="130" y="79"/>
                      </a:cubicBezTo>
                      <a:cubicBezTo>
                        <a:pt x="174" y="34"/>
                        <a:pt x="174" y="34"/>
                        <a:pt x="174" y="34"/>
                      </a:cubicBezTo>
                      <a:cubicBezTo>
                        <a:pt x="168" y="45"/>
                        <a:pt x="168" y="45"/>
                        <a:pt x="168" y="45"/>
                      </a:cubicBezTo>
                      <a:cubicBezTo>
                        <a:pt x="170" y="69"/>
                        <a:pt x="170" y="94"/>
                        <a:pt x="168" y="120"/>
                      </a:cubicBezTo>
                      <a:cubicBezTo>
                        <a:pt x="167" y="130"/>
                        <a:pt x="166" y="141"/>
                        <a:pt x="164" y="151"/>
                      </a:cubicBezTo>
                      <a:cubicBezTo>
                        <a:pt x="159" y="213"/>
                        <a:pt x="159" y="213"/>
                        <a:pt x="159" y="213"/>
                      </a:cubicBezTo>
                      <a:cubicBezTo>
                        <a:pt x="148" y="256"/>
                        <a:pt x="141" y="302"/>
                        <a:pt x="139" y="350"/>
                      </a:cubicBezTo>
                      <a:cubicBezTo>
                        <a:pt x="141" y="358"/>
                        <a:pt x="141" y="358"/>
                        <a:pt x="141" y="358"/>
                      </a:cubicBezTo>
                      <a:cubicBezTo>
                        <a:pt x="176" y="332"/>
                        <a:pt x="176" y="332"/>
                        <a:pt x="176" y="332"/>
                      </a:cubicBezTo>
                      <a:cubicBezTo>
                        <a:pt x="190" y="242"/>
                        <a:pt x="190" y="242"/>
                        <a:pt x="190" y="242"/>
                      </a:cubicBezTo>
                      <a:cubicBezTo>
                        <a:pt x="200" y="152"/>
                        <a:pt x="200" y="152"/>
                        <a:pt x="200" y="152"/>
                      </a:cubicBezTo>
                      <a:cubicBezTo>
                        <a:pt x="208" y="102"/>
                        <a:pt x="208" y="102"/>
                        <a:pt x="208" y="102"/>
                      </a:cubicBezTo>
                      <a:close/>
                      <a:moveTo>
                        <a:pt x="171" y="46"/>
                      </a:moveTo>
                      <a:cubicBezTo>
                        <a:pt x="176" y="35"/>
                        <a:pt x="176" y="35"/>
                        <a:pt x="176" y="35"/>
                      </a:cubicBezTo>
                      <a:cubicBezTo>
                        <a:pt x="176" y="33"/>
                        <a:pt x="176" y="33"/>
                        <a:pt x="176" y="33"/>
                      </a:cubicBezTo>
                      <a:cubicBezTo>
                        <a:pt x="176" y="34"/>
                        <a:pt x="176" y="34"/>
                        <a:pt x="176" y="35"/>
                      </a:cubicBezTo>
                      <a:cubicBezTo>
                        <a:pt x="176" y="35"/>
                        <a:pt x="176" y="35"/>
                        <a:pt x="176" y="35"/>
                      </a:cubicBezTo>
                      <a:cubicBezTo>
                        <a:pt x="175" y="49"/>
                        <a:pt x="175" y="49"/>
                        <a:pt x="175" y="49"/>
                      </a:cubicBezTo>
                      <a:cubicBezTo>
                        <a:pt x="177" y="84"/>
                        <a:pt x="177" y="84"/>
                        <a:pt x="177" y="84"/>
                      </a:cubicBezTo>
                      <a:cubicBezTo>
                        <a:pt x="177" y="96"/>
                        <a:pt x="176" y="108"/>
                        <a:pt x="175" y="120"/>
                      </a:cubicBezTo>
                      <a:cubicBezTo>
                        <a:pt x="174" y="129"/>
                        <a:pt x="172" y="137"/>
                        <a:pt x="171" y="145"/>
                      </a:cubicBezTo>
                      <a:cubicBezTo>
                        <a:pt x="163" y="220"/>
                        <a:pt x="163" y="220"/>
                        <a:pt x="163" y="220"/>
                      </a:cubicBezTo>
                      <a:cubicBezTo>
                        <a:pt x="150" y="293"/>
                        <a:pt x="150" y="293"/>
                        <a:pt x="150" y="293"/>
                      </a:cubicBezTo>
                      <a:cubicBezTo>
                        <a:pt x="147" y="351"/>
                        <a:pt x="147" y="351"/>
                        <a:pt x="147" y="351"/>
                      </a:cubicBezTo>
                      <a:cubicBezTo>
                        <a:pt x="142" y="354"/>
                        <a:pt x="142" y="354"/>
                        <a:pt x="142" y="354"/>
                      </a:cubicBezTo>
                      <a:cubicBezTo>
                        <a:pt x="141" y="349"/>
                        <a:pt x="141" y="349"/>
                        <a:pt x="141" y="349"/>
                      </a:cubicBezTo>
                      <a:cubicBezTo>
                        <a:pt x="143" y="302"/>
                        <a:pt x="150" y="257"/>
                        <a:pt x="161" y="214"/>
                      </a:cubicBezTo>
                      <a:cubicBezTo>
                        <a:pt x="161" y="214"/>
                        <a:pt x="161" y="214"/>
                        <a:pt x="161" y="214"/>
                      </a:cubicBezTo>
                      <a:cubicBezTo>
                        <a:pt x="167" y="152"/>
                        <a:pt x="167" y="152"/>
                        <a:pt x="167" y="152"/>
                      </a:cubicBezTo>
                      <a:cubicBezTo>
                        <a:pt x="168" y="141"/>
                        <a:pt x="169" y="131"/>
                        <a:pt x="170" y="120"/>
                      </a:cubicBezTo>
                      <a:cubicBezTo>
                        <a:pt x="172" y="94"/>
                        <a:pt x="173" y="70"/>
                        <a:pt x="171" y="46"/>
                      </a:cubicBezTo>
                      <a:close/>
                      <a:moveTo>
                        <a:pt x="104" y="19"/>
                      </a:moveTo>
                      <a:cubicBezTo>
                        <a:pt x="97" y="42"/>
                        <a:pt x="92" y="64"/>
                        <a:pt x="90" y="87"/>
                      </a:cubicBezTo>
                      <a:cubicBezTo>
                        <a:pt x="83" y="126"/>
                        <a:pt x="83" y="126"/>
                        <a:pt x="83" y="126"/>
                      </a:cubicBezTo>
                      <a:cubicBezTo>
                        <a:pt x="78" y="133"/>
                        <a:pt x="75" y="141"/>
                        <a:pt x="74" y="150"/>
                      </a:cubicBezTo>
                      <a:cubicBezTo>
                        <a:pt x="69" y="157"/>
                        <a:pt x="65" y="164"/>
                        <a:pt x="63" y="171"/>
                      </a:cubicBezTo>
                      <a:cubicBezTo>
                        <a:pt x="38" y="245"/>
                        <a:pt x="38" y="245"/>
                        <a:pt x="38" y="245"/>
                      </a:cubicBezTo>
                      <a:cubicBezTo>
                        <a:pt x="9" y="341"/>
                        <a:pt x="9" y="341"/>
                        <a:pt x="9" y="341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32" y="247"/>
                        <a:pt x="32" y="247"/>
                        <a:pt x="32" y="247"/>
                      </a:cubicBezTo>
                      <a:cubicBezTo>
                        <a:pt x="60" y="170"/>
                        <a:pt x="60" y="170"/>
                        <a:pt x="60" y="170"/>
                      </a:cubicBezTo>
                      <a:cubicBezTo>
                        <a:pt x="61" y="170"/>
                        <a:pt x="61" y="170"/>
                        <a:pt x="61" y="170"/>
                      </a:cubicBezTo>
                      <a:cubicBezTo>
                        <a:pt x="62" y="160"/>
                        <a:pt x="65" y="153"/>
                        <a:pt x="70" y="150"/>
                      </a:cubicBezTo>
                      <a:cubicBezTo>
                        <a:pt x="70" y="150"/>
                        <a:pt x="70" y="149"/>
                        <a:pt x="70" y="149"/>
                      </a:cubicBezTo>
                      <a:cubicBezTo>
                        <a:pt x="71" y="149"/>
                        <a:pt x="71" y="148"/>
                        <a:pt x="71" y="148"/>
                      </a:cubicBezTo>
                      <a:cubicBezTo>
                        <a:pt x="71" y="138"/>
                        <a:pt x="74" y="130"/>
                        <a:pt x="79" y="124"/>
                      </a:cubicBezTo>
                      <a:cubicBezTo>
                        <a:pt x="80" y="124"/>
                        <a:pt x="80" y="123"/>
                        <a:pt x="80" y="123"/>
                      </a:cubicBezTo>
                      <a:cubicBezTo>
                        <a:pt x="80" y="122"/>
                        <a:pt x="80" y="121"/>
                        <a:pt x="80" y="120"/>
                      </a:cubicBezTo>
                      <a:cubicBezTo>
                        <a:pt x="84" y="85"/>
                        <a:pt x="91" y="51"/>
                        <a:pt x="100" y="18"/>
                      </a:cubicBezTo>
                      <a:cubicBezTo>
                        <a:pt x="101" y="18"/>
                        <a:pt x="102" y="19"/>
                        <a:pt x="104" y="19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2" name="Freeform 65"/>
                <p:cNvSpPr/>
                <p:nvPr/>
              </p:nvSpPr>
              <p:spPr bwMode="auto">
                <a:xfrm>
                  <a:off x="1922" y="2629"/>
                  <a:ext cx="86" cy="757"/>
                </a:xfrm>
                <a:custGeom>
                  <a:avLst/>
                  <a:gdLst>
                    <a:gd name="T0" fmla="*/ 35 w 36"/>
                    <a:gd name="T1" fmla="*/ 0 h 319"/>
                    <a:gd name="T2" fmla="*/ 30 w 36"/>
                    <a:gd name="T3" fmla="*/ 11 h 319"/>
                    <a:gd name="T4" fmla="*/ 29 w 36"/>
                    <a:gd name="T5" fmla="*/ 85 h 319"/>
                    <a:gd name="T6" fmla="*/ 26 w 36"/>
                    <a:gd name="T7" fmla="*/ 117 h 319"/>
                    <a:gd name="T8" fmla="*/ 20 w 36"/>
                    <a:gd name="T9" fmla="*/ 179 h 319"/>
                    <a:gd name="T10" fmla="*/ 20 w 36"/>
                    <a:gd name="T11" fmla="*/ 179 h 319"/>
                    <a:gd name="T12" fmla="*/ 0 w 36"/>
                    <a:gd name="T13" fmla="*/ 314 h 319"/>
                    <a:gd name="T14" fmla="*/ 1 w 36"/>
                    <a:gd name="T15" fmla="*/ 319 h 319"/>
                    <a:gd name="T16" fmla="*/ 6 w 36"/>
                    <a:gd name="T17" fmla="*/ 316 h 319"/>
                    <a:gd name="T18" fmla="*/ 9 w 36"/>
                    <a:gd name="T19" fmla="*/ 258 h 319"/>
                    <a:gd name="T20" fmla="*/ 22 w 36"/>
                    <a:gd name="T21" fmla="*/ 185 h 319"/>
                    <a:gd name="T22" fmla="*/ 30 w 36"/>
                    <a:gd name="T23" fmla="*/ 110 h 319"/>
                    <a:gd name="T24" fmla="*/ 34 w 36"/>
                    <a:gd name="T25" fmla="*/ 85 h 319"/>
                    <a:gd name="T26" fmla="*/ 36 w 36"/>
                    <a:gd name="T27" fmla="*/ 49 h 319"/>
                    <a:gd name="T28" fmla="*/ 34 w 36"/>
                    <a:gd name="T29" fmla="*/ 14 h 319"/>
                    <a:gd name="T30" fmla="*/ 35 w 36"/>
                    <a:gd name="T31" fmla="*/ 0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6" h="319">
                      <a:moveTo>
                        <a:pt x="35" y="0"/>
                      </a:moveTo>
                      <a:cubicBezTo>
                        <a:pt x="30" y="11"/>
                        <a:pt x="30" y="11"/>
                        <a:pt x="30" y="11"/>
                      </a:cubicBezTo>
                      <a:cubicBezTo>
                        <a:pt x="32" y="35"/>
                        <a:pt x="31" y="59"/>
                        <a:pt x="29" y="85"/>
                      </a:cubicBezTo>
                      <a:cubicBezTo>
                        <a:pt x="28" y="96"/>
                        <a:pt x="27" y="106"/>
                        <a:pt x="26" y="117"/>
                      </a:cubicBezTo>
                      <a:cubicBezTo>
                        <a:pt x="20" y="179"/>
                        <a:pt x="20" y="179"/>
                        <a:pt x="20" y="179"/>
                      </a:cubicBezTo>
                      <a:cubicBezTo>
                        <a:pt x="20" y="179"/>
                        <a:pt x="20" y="179"/>
                        <a:pt x="20" y="179"/>
                      </a:cubicBezTo>
                      <a:cubicBezTo>
                        <a:pt x="9" y="222"/>
                        <a:pt x="2" y="267"/>
                        <a:pt x="0" y="314"/>
                      </a:cubicBezTo>
                      <a:cubicBezTo>
                        <a:pt x="1" y="319"/>
                        <a:pt x="1" y="319"/>
                        <a:pt x="1" y="319"/>
                      </a:cubicBezTo>
                      <a:cubicBezTo>
                        <a:pt x="6" y="316"/>
                        <a:pt x="6" y="316"/>
                        <a:pt x="6" y="316"/>
                      </a:cubicBezTo>
                      <a:cubicBezTo>
                        <a:pt x="9" y="258"/>
                        <a:pt x="9" y="258"/>
                        <a:pt x="9" y="258"/>
                      </a:cubicBezTo>
                      <a:cubicBezTo>
                        <a:pt x="22" y="185"/>
                        <a:pt x="22" y="185"/>
                        <a:pt x="22" y="185"/>
                      </a:cubicBezTo>
                      <a:cubicBezTo>
                        <a:pt x="30" y="110"/>
                        <a:pt x="30" y="110"/>
                        <a:pt x="30" y="110"/>
                      </a:cubicBezTo>
                      <a:cubicBezTo>
                        <a:pt x="31" y="102"/>
                        <a:pt x="33" y="94"/>
                        <a:pt x="34" y="85"/>
                      </a:cubicBezTo>
                      <a:cubicBezTo>
                        <a:pt x="35" y="73"/>
                        <a:pt x="36" y="61"/>
                        <a:pt x="36" y="49"/>
                      </a:cubicBez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5" y="0"/>
                        <a:pt x="35" y="0"/>
                        <a:pt x="35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" name="Freeform 66"/>
                <p:cNvSpPr/>
                <p:nvPr/>
              </p:nvSpPr>
              <p:spPr bwMode="auto">
                <a:xfrm>
                  <a:off x="1592" y="2589"/>
                  <a:ext cx="241" cy="768"/>
                </a:xfrm>
                <a:custGeom>
                  <a:avLst/>
                  <a:gdLst>
                    <a:gd name="T0" fmla="*/ 87 w 101"/>
                    <a:gd name="T1" fmla="*/ 69 h 324"/>
                    <a:gd name="T2" fmla="*/ 101 w 101"/>
                    <a:gd name="T3" fmla="*/ 1 h 324"/>
                    <a:gd name="T4" fmla="*/ 97 w 101"/>
                    <a:gd name="T5" fmla="*/ 0 h 324"/>
                    <a:gd name="T6" fmla="*/ 77 w 101"/>
                    <a:gd name="T7" fmla="*/ 102 h 324"/>
                    <a:gd name="T8" fmla="*/ 77 w 101"/>
                    <a:gd name="T9" fmla="*/ 105 h 324"/>
                    <a:gd name="T10" fmla="*/ 76 w 101"/>
                    <a:gd name="T11" fmla="*/ 106 h 324"/>
                    <a:gd name="T12" fmla="*/ 68 w 101"/>
                    <a:gd name="T13" fmla="*/ 130 h 324"/>
                    <a:gd name="T14" fmla="*/ 67 w 101"/>
                    <a:gd name="T15" fmla="*/ 131 h 324"/>
                    <a:gd name="T16" fmla="*/ 67 w 101"/>
                    <a:gd name="T17" fmla="*/ 132 h 324"/>
                    <a:gd name="T18" fmla="*/ 58 w 101"/>
                    <a:gd name="T19" fmla="*/ 152 h 324"/>
                    <a:gd name="T20" fmla="*/ 57 w 101"/>
                    <a:gd name="T21" fmla="*/ 152 h 324"/>
                    <a:gd name="T22" fmla="*/ 29 w 101"/>
                    <a:gd name="T23" fmla="*/ 229 h 324"/>
                    <a:gd name="T24" fmla="*/ 0 w 101"/>
                    <a:gd name="T25" fmla="*/ 324 h 324"/>
                    <a:gd name="T26" fmla="*/ 6 w 101"/>
                    <a:gd name="T27" fmla="*/ 323 h 324"/>
                    <a:gd name="T28" fmla="*/ 35 w 101"/>
                    <a:gd name="T29" fmla="*/ 227 h 324"/>
                    <a:gd name="T30" fmla="*/ 60 w 101"/>
                    <a:gd name="T31" fmla="*/ 153 h 324"/>
                    <a:gd name="T32" fmla="*/ 71 w 101"/>
                    <a:gd name="T33" fmla="*/ 132 h 324"/>
                    <a:gd name="T34" fmla="*/ 80 w 101"/>
                    <a:gd name="T35" fmla="*/ 108 h 324"/>
                    <a:gd name="T36" fmla="*/ 87 w 101"/>
                    <a:gd name="T37" fmla="*/ 69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1" h="324">
                      <a:moveTo>
                        <a:pt x="87" y="69"/>
                      </a:moveTo>
                      <a:cubicBezTo>
                        <a:pt x="89" y="46"/>
                        <a:pt x="94" y="24"/>
                        <a:pt x="101" y="1"/>
                      </a:cubicBezTo>
                      <a:cubicBezTo>
                        <a:pt x="99" y="1"/>
                        <a:pt x="98" y="0"/>
                        <a:pt x="97" y="0"/>
                      </a:cubicBezTo>
                      <a:cubicBezTo>
                        <a:pt x="88" y="33"/>
                        <a:pt x="81" y="67"/>
                        <a:pt x="77" y="102"/>
                      </a:cubicBezTo>
                      <a:cubicBezTo>
                        <a:pt x="77" y="103"/>
                        <a:pt x="77" y="104"/>
                        <a:pt x="77" y="105"/>
                      </a:cubicBezTo>
                      <a:cubicBezTo>
                        <a:pt x="77" y="105"/>
                        <a:pt x="77" y="106"/>
                        <a:pt x="76" y="106"/>
                      </a:cubicBezTo>
                      <a:cubicBezTo>
                        <a:pt x="71" y="112"/>
                        <a:pt x="68" y="120"/>
                        <a:pt x="68" y="130"/>
                      </a:cubicBezTo>
                      <a:cubicBezTo>
                        <a:pt x="68" y="130"/>
                        <a:pt x="68" y="131"/>
                        <a:pt x="67" y="131"/>
                      </a:cubicBezTo>
                      <a:cubicBezTo>
                        <a:pt x="67" y="131"/>
                        <a:pt x="67" y="132"/>
                        <a:pt x="67" y="132"/>
                      </a:cubicBezTo>
                      <a:cubicBezTo>
                        <a:pt x="62" y="135"/>
                        <a:pt x="59" y="142"/>
                        <a:pt x="58" y="152"/>
                      </a:cubicBezTo>
                      <a:cubicBezTo>
                        <a:pt x="58" y="152"/>
                        <a:pt x="58" y="152"/>
                        <a:pt x="57" y="152"/>
                      </a:cubicBezTo>
                      <a:cubicBezTo>
                        <a:pt x="29" y="229"/>
                        <a:pt x="29" y="229"/>
                        <a:pt x="29" y="229"/>
                      </a:cubicBezTo>
                      <a:cubicBezTo>
                        <a:pt x="0" y="324"/>
                        <a:pt x="0" y="324"/>
                        <a:pt x="0" y="324"/>
                      </a:cubicBezTo>
                      <a:cubicBezTo>
                        <a:pt x="6" y="323"/>
                        <a:pt x="6" y="323"/>
                        <a:pt x="6" y="323"/>
                      </a:cubicBezTo>
                      <a:cubicBezTo>
                        <a:pt x="35" y="227"/>
                        <a:pt x="35" y="227"/>
                        <a:pt x="35" y="227"/>
                      </a:cubicBezTo>
                      <a:cubicBezTo>
                        <a:pt x="60" y="153"/>
                        <a:pt x="60" y="153"/>
                        <a:pt x="60" y="153"/>
                      </a:cubicBezTo>
                      <a:cubicBezTo>
                        <a:pt x="62" y="146"/>
                        <a:pt x="66" y="139"/>
                        <a:pt x="71" y="132"/>
                      </a:cubicBezTo>
                      <a:cubicBezTo>
                        <a:pt x="72" y="123"/>
                        <a:pt x="75" y="115"/>
                        <a:pt x="80" y="108"/>
                      </a:cubicBezTo>
                      <a:cubicBezTo>
                        <a:pt x="87" y="69"/>
                        <a:pt x="87" y="69"/>
                        <a:pt x="87" y="69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" name="Freeform 67"/>
                <p:cNvSpPr/>
                <p:nvPr/>
              </p:nvSpPr>
              <p:spPr bwMode="auto">
                <a:xfrm>
                  <a:off x="1585" y="2627"/>
                  <a:ext cx="415" cy="802"/>
                </a:xfrm>
                <a:custGeom>
                  <a:avLst/>
                  <a:gdLst>
                    <a:gd name="T0" fmla="*/ 168 w 174"/>
                    <a:gd name="T1" fmla="*/ 11 h 338"/>
                    <a:gd name="T2" fmla="*/ 174 w 174"/>
                    <a:gd name="T3" fmla="*/ 0 h 338"/>
                    <a:gd name="T4" fmla="*/ 130 w 174"/>
                    <a:gd name="T5" fmla="*/ 45 h 338"/>
                    <a:gd name="T6" fmla="*/ 35 w 174"/>
                    <a:gd name="T7" fmla="*/ 305 h 338"/>
                    <a:gd name="T8" fmla="*/ 0 w 174"/>
                    <a:gd name="T9" fmla="*/ 311 h 338"/>
                    <a:gd name="T10" fmla="*/ 8 w 174"/>
                    <a:gd name="T11" fmla="*/ 314 h 338"/>
                    <a:gd name="T12" fmla="*/ 8 w 174"/>
                    <a:gd name="T13" fmla="*/ 320 h 338"/>
                    <a:gd name="T14" fmla="*/ 3 w 174"/>
                    <a:gd name="T15" fmla="*/ 334 h 338"/>
                    <a:gd name="T16" fmla="*/ 37 w 174"/>
                    <a:gd name="T17" fmla="*/ 334 h 338"/>
                    <a:gd name="T18" fmla="*/ 39 w 174"/>
                    <a:gd name="T19" fmla="*/ 323 h 338"/>
                    <a:gd name="T20" fmla="*/ 61 w 174"/>
                    <a:gd name="T21" fmla="*/ 329 h 338"/>
                    <a:gd name="T22" fmla="*/ 61 w 174"/>
                    <a:gd name="T23" fmla="*/ 322 h 338"/>
                    <a:gd name="T24" fmla="*/ 100 w 174"/>
                    <a:gd name="T25" fmla="*/ 190 h 338"/>
                    <a:gd name="T26" fmla="*/ 102 w 174"/>
                    <a:gd name="T27" fmla="*/ 180 h 338"/>
                    <a:gd name="T28" fmla="*/ 108 w 174"/>
                    <a:gd name="T29" fmla="*/ 159 h 338"/>
                    <a:gd name="T30" fmla="*/ 131 w 174"/>
                    <a:gd name="T31" fmla="*/ 93 h 338"/>
                    <a:gd name="T32" fmla="*/ 168 w 174"/>
                    <a:gd name="T33" fmla="*/ 11 h 3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4" h="338">
                      <a:moveTo>
                        <a:pt x="168" y="11"/>
                      </a:move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130" y="45"/>
                        <a:pt x="130" y="45"/>
                        <a:pt x="130" y="45"/>
                      </a:cubicBezTo>
                      <a:cubicBezTo>
                        <a:pt x="35" y="305"/>
                        <a:pt x="35" y="305"/>
                        <a:pt x="35" y="305"/>
                      </a:cubicBezTo>
                      <a:cubicBezTo>
                        <a:pt x="0" y="311"/>
                        <a:pt x="0" y="311"/>
                        <a:pt x="0" y="311"/>
                      </a:cubicBezTo>
                      <a:cubicBezTo>
                        <a:pt x="8" y="314"/>
                        <a:pt x="8" y="314"/>
                        <a:pt x="8" y="314"/>
                      </a:cubicBezTo>
                      <a:cubicBezTo>
                        <a:pt x="8" y="320"/>
                        <a:pt x="8" y="320"/>
                        <a:pt x="8" y="320"/>
                      </a:cubicBezTo>
                      <a:cubicBezTo>
                        <a:pt x="3" y="325"/>
                        <a:pt x="2" y="330"/>
                        <a:pt x="3" y="334"/>
                      </a:cubicBezTo>
                      <a:cubicBezTo>
                        <a:pt x="15" y="338"/>
                        <a:pt x="26" y="338"/>
                        <a:pt x="37" y="334"/>
                      </a:cubicBezTo>
                      <a:cubicBezTo>
                        <a:pt x="39" y="323"/>
                        <a:pt x="39" y="323"/>
                        <a:pt x="39" y="323"/>
                      </a:cubicBezTo>
                      <a:cubicBezTo>
                        <a:pt x="61" y="329"/>
                        <a:pt x="61" y="329"/>
                        <a:pt x="61" y="329"/>
                      </a:cubicBezTo>
                      <a:cubicBezTo>
                        <a:pt x="61" y="322"/>
                        <a:pt x="61" y="322"/>
                        <a:pt x="61" y="322"/>
                      </a:cubicBezTo>
                      <a:cubicBezTo>
                        <a:pt x="100" y="190"/>
                        <a:pt x="100" y="190"/>
                        <a:pt x="100" y="190"/>
                      </a:cubicBezTo>
                      <a:cubicBezTo>
                        <a:pt x="101" y="187"/>
                        <a:pt x="101" y="183"/>
                        <a:pt x="102" y="180"/>
                      </a:cubicBezTo>
                      <a:cubicBezTo>
                        <a:pt x="104" y="173"/>
                        <a:pt x="106" y="166"/>
                        <a:pt x="108" y="159"/>
                      </a:cubicBezTo>
                      <a:cubicBezTo>
                        <a:pt x="114" y="135"/>
                        <a:pt x="122" y="113"/>
                        <a:pt x="131" y="93"/>
                      </a:cubicBezTo>
                      <a:cubicBezTo>
                        <a:pt x="168" y="11"/>
                        <a:pt x="168" y="11"/>
                        <a:pt x="168" y="1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1" name="文本框 119"/>
              <p:cNvSpPr txBox="1"/>
              <p:nvPr/>
            </p:nvSpPr>
            <p:spPr>
              <a:xfrm>
                <a:off x="3770909" y="1842045"/>
                <a:ext cx="1053806" cy="376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24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  <a:ea typeface="宋体" panose="02010600030101010101" pitchFamily="2" charset="-122"/>
                  </a:rPr>
                  <a:t>目录</a:t>
                </a:r>
                <a:endParaRPr lang="zh-CN" altLang="en-US" sz="2400" dirty="0">
                  <a:solidFill>
                    <a:prstClr val="black">
                      <a:lumMod val="95000"/>
                      <a:lumOff val="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5888823" y="3038907"/>
              <a:ext cx="256032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400" b="1" dirty="0">
                  <a:solidFill>
                    <a:schemeClr val="bg1"/>
                  </a:solidFill>
                </a:rPr>
                <a:t>常见开发模式</a:t>
              </a:r>
              <a:endParaRPr lang="zh-CN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5580276" y="3892775"/>
              <a:ext cx="256032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敏捷开发探讨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5115426" y="4816395"/>
              <a:ext cx="256032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绩效探讨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4694233" y="5769645"/>
              <a:ext cx="344614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研发团队日常管理探讨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3564612" y="4082677"/>
            <a:ext cx="558532" cy="499354"/>
            <a:chOff x="4165322" y="2448187"/>
            <a:chExt cx="558532" cy="499354"/>
          </a:xfrm>
        </p:grpSpPr>
        <p:sp>
          <p:nvSpPr>
            <p:cNvPr id="128" name="七角星 127"/>
            <p:cNvSpPr/>
            <p:nvPr/>
          </p:nvSpPr>
          <p:spPr>
            <a:xfrm>
              <a:off x="4165322" y="2448187"/>
              <a:ext cx="558532" cy="499354"/>
            </a:xfrm>
            <a:prstGeom prst="star7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4370886" y="2615699"/>
              <a:ext cx="163886" cy="16388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-1588" y="714375"/>
            <a:ext cx="1585913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248"/>
              <a:gd name="T40" fmla="*/ 0 h 10000"/>
              <a:gd name="T41" fmla="*/ 9248 w 9248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-1588" y="676275"/>
            <a:ext cx="2733676" cy="583565"/>
            <a:chOff x="-1588" y="676275"/>
            <a:chExt cx="2733676" cy="583565"/>
          </a:xfrm>
        </p:grpSpPr>
        <p:sp>
          <p:nvSpPr>
            <p:cNvPr id="6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61"/>
            <p:cNvSpPr>
              <a:spLocks noChangeArrowheads="1"/>
            </p:cNvSpPr>
            <p:nvPr/>
          </p:nvSpPr>
          <p:spPr bwMode="auto">
            <a:xfrm>
              <a:off x="436563" y="676275"/>
              <a:ext cx="2295525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IT</a:t>
              </a:r>
              <a:r>
                <a:rPr lang="zh-CN" altLang="en-US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绩效考核</a:t>
              </a:r>
              <a:endParaRPr lang="zh-CN" altLang="en-US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1584325" y="1487805"/>
            <a:ext cx="922718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27000"/>
            <a:r>
              <a:rPr lang="zh-CN" altLang="en-US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研发绩效考核是研发管理中最难的事情，因为研发是强调主动性和创造性的工作，传统的绩效标准基本用不起来。把绩效量化成分数，是每个</a:t>
            </a:r>
            <a:r>
              <a:rPr lang="en-US" altLang="zh-CN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IT</a:t>
            </a:r>
            <a:r>
              <a:rPr lang="zh-CN" altLang="en-US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企业</a:t>
            </a:r>
            <a:r>
              <a:rPr lang="en-US" altLang="zh-CN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HR</a:t>
            </a:r>
            <a:r>
              <a:rPr lang="zh-CN" altLang="zh-CN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BOSS</a:t>
            </a:r>
            <a:r>
              <a:rPr lang="zh-CN" altLang="en-US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的理想，但我没有看到真正成功的案例。</a:t>
            </a:r>
            <a:endParaRPr lang="zh-CN" altLang="en-US" sz="1600" b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127000"/>
            <a:r>
              <a:rPr lang="zh-CN" altLang="en-US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绩效的真正目的是能促使研发人员去提高其技能和</a:t>
            </a:r>
            <a:endParaRPr lang="zh-CN" altLang="en-US" sz="1600" b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984375" y="2468245"/>
            <a:ext cx="4610100" cy="868680"/>
            <a:chOff x="11056" y="2715"/>
            <a:chExt cx="7260" cy="1368"/>
          </a:xfrm>
        </p:grpSpPr>
        <p:grpSp>
          <p:nvGrpSpPr>
            <p:cNvPr id="8" name="组合 7"/>
            <p:cNvGrpSpPr/>
            <p:nvPr/>
          </p:nvGrpSpPr>
          <p:grpSpPr>
            <a:xfrm rot="0">
              <a:off x="11056" y="2715"/>
              <a:ext cx="7053" cy="919"/>
              <a:chOff x="2495" y="2740"/>
              <a:chExt cx="7053" cy="919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 b="1" dirty="0"/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3021" y="2740"/>
                <a:ext cx="6527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zh-CN" sz="1600"/>
                  <a:t>晋升渠道的细化，比结果考核更重要</a:t>
                </a:r>
                <a:endParaRPr lang="zh-CN" altLang="zh-CN" sz="1600"/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11066" y="3261"/>
              <a:ext cx="725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细化岗位职级和技能要求，并与薪酬挂钩，让员工明白知道怎么努力才能获得职位和待遇提升</a:t>
              </a:r>
              <a:endParaRPr lang="zh-CN" altLang="en-US" sz="140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859915" y="3503930"/>
            <a:ext cx="5102225" cy="868680"/>
            <a:chOff x="11056" y="2715"/>
            <a:chExt cx="7260" cy="1368"/>
          </a:xfrm>
        </p:grpSpPr>
        <p:grpSp>
          <p:nvGrpSpPr>
            <p:cNvPr id="12" name="组合 11"/>
            <p:cNvGrpSpPr/>
            <p:nvPr/>
          </p:nvGrpSpPr>
          <p:grpSpPr>
            <a:xfrm rot="0">
              <a:off x="11056" y="2715"/>
              <a:ext cx="7053" cy="531"/>
              <a:chOff x="2495" y="2740"/>
              <a:chExt cx="7053" cy="531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 b="1" dirty="0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本框 17"/>
              <p:cNvSpPr txBox="1"/>
              <p:nvPr/>
            </p:nvSpPr>
            <p:spPr>
              <a:xfrm>
                <a:off x="3021" y="2740"/>
                <a:ext cx="652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zh-CN" sz="1600"/>
                  <a:t>多次的考核比一次考核更重要</a:t>
                </a:r>
                <a:endParaRPr lang="zh-CN" altLang="zh-CN" sz="1600"/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11066" y="3261"/>
              <a:ext cx="725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我们希望开发过程敏捷，对应绩效也敏捷，每次冲刺都有一个绩效，多次绩效数据考核比一次更准确，也利于过程控制</a:t>
              </a:r>
              <a:endParaRPr lang="zh-CN" altLang="en-US" sz="140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837055" y="4530090"/>
            <a:ext cx="4610100" cy="1083945"/>
            <a:chOff x="11056" y="2715"/>
            <a:chExt cx="7260" cy="1707"/>
          </a:xfrm>
        </p:grpSpPr>
        <p:grpSp>
          <p:nvGrpSpPr>
            <p:cNvPr id="34" name="组合 33"/>
            <p:cNvGrpSpPr/>
            <p:nvPr/>
          </p:nvGrpSpPr>
          <p:grpSpPr>
            <a:xfrm rot="0">
              <a:off x="11056" y="2715"/>
              <a:ext cx="7053" cy="510"/>
              <a:chOff x="2495" y="2740"/>
              <a:chExt cx="7053" cy="51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 b="1" dirty="0"/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3021" y="2740"/>
                <a:ext cx="6527" cy="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zh-CN" sz="1600"/>
                  <a:t>考核是主观的，但过程要透明</a:t>
                </a:r>
                <a:endParaRPr lang="zh-CN" altLang="zh-CN" sz="1600"/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11066" y="3261"/>
              <a:ext cx="7250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考核是主观的，但要给技术人员一种考核是客观的感觉；就是建议以任务为核心（难度、延期、提前、</a:t>
              </a:r>
              <a:r>
                <a:rPr lang="en-US" altLang="zh-CN" sz="1400"/>
                <a:t>bug</a:t>
              </a:r>
              <a:r>
                <a:rPr lang="zh-CN" altLang="en-US" sz="1400"/>
                <a:t>）的信息库，我们考核有这个作为依据，就有说服力</a:t>
              </a:r>
              <a:endParaRPr lang="en-US" altLang="zh-CN" sz="140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136765" y="2252980"/>
            <a:ext cx="4610100" cy="868680"/>
            <a:chOff x="11056" y="2715"/>
            <a:chExt cx="7260" cy="1368"/>
          </a:xfrm>
        </p:grpSpPr>
        <p:grpSp>
          <p:nvGrpSpPr>
            <p:cNvPr id="40" name="组合 39"/>
            <p:cNvGrpSpPr/>
            <p:nvPr/>
          </p:nvGrpSpPr>
          <p:grpSpPr>
            <a:xfrm rot="0">
              <a:off x="11056" y="2715"/>
              <a:ext cx="7053" cy="625"/>
              <a:chOff x="2495" y="2740"/>
              <a:chExt cx="7053" cy="625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 b="1" dirty="0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文本框 42"/>
              <p:cNvSpPr txBox="1"/>
              <p:nvPr/>
            </p:nvSpPr>
            <p:spPr>
              <a:xfrm>
                <a:off x="3021" y="2740"/>
                <a:ext cx="6527" cy="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/>
                  <a:t>OKR</a:t>
                </a:r>
                <a:r>
                  <a:rPr lang="zh-CN" altLang="en-US" sz="1600"/>
                  <a:t>依据</a:t>
                </a:r>
                <a:endParaRPr lang="zh-CN" altLang="en-US" sz="1600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11066" y="3261"/>
              <a:ext cx="725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以前能干什么？现在能干什么？这个比过程考核更重要</a:t>
              </a:r>
              <a:endParaRPr lang="zh-CN" altLang="en-US" sz="1400"/>
            </a:p>
            <a:p>
              <a:r>
                <a:rPr lang="zh-CN" altLang="en-US" sz="1400"/>
                <a:t>技术管理人员协助员工建立规划</a:t>
              </a:r>
              <a:r>
                <a:rPr lang="en-US" altLang="zh-CN" sz="1400"/>
                <a:t>OKR</a:t>
              </a:r>
              <a:endParaRPr lang="en-US" altLang="zh-CN" sz="140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190740" y="3627120"/>
            <a:ext cx="4610100" cy="868680"/>
            <a:chOff x="11056" y="2715"/>
            <a:chExt cx="7260" cy="1368"/>
          </a:xfrm>
        </p:grpSpPr>
        <p:grpSp>
          <p:nvGrpSpPr>
            <p:cNvPr id="46" name="组合 45"/>
            <p:cNvGrpSpPr/>
            <p:nvPr/>
          </p:nvGrpSpPr>
          <p:grpSpPr>
            <a:xfrm rot="0">
              <a:off x="11056" y="2715"/>
              <a:ext cx="7053" cy="510"/>
              <a:chOff x="2495" y="2740"/>
              <a:chExt cx="7053" cy="51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2495" y="2811"/>
                <a:ext cx="441" cy="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 b="1" dirty="0"/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>
                <a:off x="2900" y="3225"/>
                <a:ext cx="3238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/>
              <p:cNvSpPr txBox="1"/>
              <p:nvPr/>
            </p:nvSpPr>
            <p:spPr>
              <a:xfrm>
                <a:off x="3021" y="2740"/>
                <a:ext cx="6527" cy="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600"/>
                  <a:t>主动调薪比被动调薪更重要</a:t>
                </a:r>
                <a:endParaRPr lang="zh-CN" altLang="en-US" sz="1600"/>
              </a:p>
            </p:txBody>
          </p:sp>
        </p:grpSp>
        <p:sp>
          <p:nvSpPr>
            <p:cNvPr id="50" name="文本框 49"/>
            <p:cNvSpPr txBox="1"/>
            <p:nvPr/>
          </p:nvSpPr>
          <p:spPr>
            <a:xfrm>
              <a:off x="11066" y="3261"/>
              <a:ext cx="725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公司规划好调薪节点，主动发起调薪，技术人员申请，比被动调薪更好</a:t>
              </a:r>
              <a:endParaRPr lang="zh-CN" alt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-1588" y="676275"/>
            <a:ext cx="3481070" cy="583565"/>
            <a:chOff x="-1588" y="676275"/>
            <a:chExt cx="3481070" cy="583565"/>
          </a:xfrm>
        </p:grpSpPr>
        <p:sp>
          <p:nvSpPr>
            <p:cNvPr id="3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Box 61"/>
            <p:cNvSpPr>
              <a:spLocks noChangeArrowheads="1"/>
            </p:cNvSpPr>
            <p:nvPr/>
          </p:nvSpPr>
          <p:spPr bwMode="auto">
            <a:xfrm>
              <a:off x="436562" y="676275"/>
              <a:ext cx="3042920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 wrap="squar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1.</a:t>
              </a:r>
              <a:r>
                <a:rPr lang="zh-CN" altLang="zh-CN"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瀑布开发模式</a:t>
              </a:r>
              <a:endParaRPr lang="zh-CN" altLang="zh-CN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95935" y="1551305"/>
            <a:ext cx="4046220" cy="1687830"/>
            <a:chOff x="2332" y="2321"/>
            <a:chExt cx="6372" cy="2658"/>
          </a:xfrm>
        </p:grpSpPr>
        <p:grpSp>
          <p:nvGrpSpPr>
            <p:cNvPr id="7" name="组合 6"/>
            <p:cNvGrpSpPr/>
            <p:nvPr/>
          </p:nvGrpSpPr>
          <p:grpSpPr>
            <a:xfrm>
              <a:off x="2332" y="2321"/>
              <a:ext cx="6372" cy="2658"/>
              <a:chOff x="1298057" y="1895161"/>
              <a:chExt cx="5175310" cy="2978355"/>
            </a:xfrm>
          </p:grpSpPr>
          <p:sp>
            <p:nvSpPr>
              <p:cNvPr id="24" name="对角圆角矩形 23"/>
              <p:cNvSpPr/>
              <p:nvPr/>
            </p:nvSpPr>
            <p:spPr>
              <a:xfrm>
                <a:off x="1513679" y="2251769"/>
                <a:ext cx="4959688" cy="2621747"/>
              </a:xfrm>
              <a:prstGeom prst="round2DiagRect">
                <a:avLst>
                  <a:gd name="adj1" fmla="val 12682"/>
                  <a:gd name="adj2" fmla="val 0"/>
                </a:avLst>
              </a:prstGeom>
              <a:gradFill flip="none" rotWithShape="1">
                <a:gsLst>
                  <a:gs pos="0">
                    <a:srgbClr val="00B0F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 w="190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汉仪大宋简" pitchFamily="49" charset="-122"/>
                  <a:ea typeface="汉仪大宋简" pitchFamily="49" charset="-122"/>
                </a:endParaRPr>
              </a:p>
            </p:txBody>
          </p:sp>
          <p:pic>
            <p:nvPicPr>
              <p:cNvPr id="25" name="Picture 3" descr="C:\TDDOWNLOAD\pencil.png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53171">
                <a:off x="1298057" y="1895161"/>
                <a:ext cx="713217" cy="713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文本框 26"/>
              <p:cNvSpPr txBox="1"/>
              <p:nvPr/>
            </p:nvSpPr>
            <p:spPr>
              <a:xfrm>
                <a:off x="3309788" y="2251666"/>
                <a:ext cx="1585885" cy="894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ctr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zh-CN" altLang="en-US" b="1" dirty="0">
                    <a:solidFill>
                      <a:schemeClr val="bg1"/>
                    </a:solidFill>
                  </a:rPr>
                  <a:t>优点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2656" y="3489"/>
              <a:ext cx="6048" cy="145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solidFill>
                    <a:schemeClr val="bg1"/>
                  </a:solidFill>
                  <a:sym typeface="+mn-ea"/>
                </a:rPr>
                <a:t>严格遵循预先计划的步骤顺序进行，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  <a:p>
              <a:r>
                <a:rPr lang="zh-CN" altLang="en-US">
                  <a:solidFill>
                    <a:schemeClr val="bg1"/>
                  </a:solidFill>
                  <a:sym typeface="+mn-ea"/>
                </a:rPr>
                <a:t>一切按部就班比较严谨，团队分工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  <a:p>
              <a:r>
                <a:rPr lang="zh-CN" altLang="en-US">
                  <a:solidFill>
                    <a:schemeClr val="bg1"/>
                  </a:solidFill>
                  <a:sym typeface="+mn-ea"/>
                </a:rPr>
                <a:t>明确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841875" y="318135"/>
            <a:ext cx="7167939" cy="5916930"/>
            <a:chOff x="834" y="2321"/>
            <a:chExt cx="10504" cy="9137"/>
          </a:xfrm>
        </p:grpSpPr>
        <p:grpSp>
          <p:nvGrpSpPr>
            <p:cNvPr id="11" name="组合 10"/>
            <p:cNvGrpSpPr/>
            <p:nvPr/>
          </p:nvGrpSpPr>
          <p:grpSpPr>
            <a:xfrm>
              <a:off x="834" y="2321"/>
              <a:ext cx="10504" cy="9137"/>
              <a:chOff x="81684" y="1895161"/>
              <a:chExt cx="8530921" cy="10238757"/>
            </a:xfrm>
          </p:grpSpPr>
          <p:sp>
            <p:nvSpPr>
              <p:cNvPr id="12" name="对角圆角矩形 11"/>
              <p:cNvSpPr/>
              <p:nvPr/>
            </p:nvSpPr>
            <p:spPr>
              <a:xfrm>
                <a:off x="81684" y="2251177"/>
                <a:ext cx="8530921" cy="9882741"/>
              </a:xfrm>
              <a:prstGeom prst="round2DiagRect">
                <a:avLst>
                  <a:gd name="adj1" fmla="val 12682"/>
                  <a:gd name="adj2" fmla="val 0"/>
                </a:avLst>
              </a:prstGeom>
              <a:gradFill flip="none" rotWithShape="1">
                <a:gsLst>
                  <a:gs pos="0">
                    <a:srgbClr val="00B0F0"/>
                  </a:gs>
                  <a:gs pos="100000">
                    <a:schemeClr val="accent5">
                      <a:lumMod val="75000"/>
                    </a:schemeClr>
                  </a:gs>
                </a:gsLst>
                <a:lin ang="2700000" scaled="1"/>
                <a:tileRect/>
              </a:gradFill>
              <a:ln w="190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汉仪大宋简" pitchFamily="49" charset="-122"/>
                  <a:ea typeface="汉仪大宋简" pitchFamily="49" charset="-122"/>
                </a:endParaRPr>
              </a:p>
            </p:txBody>
          </p:sp>
          <p:pic>
            <p:nvPicPr>
              <p:cNvPr id="13" name="Picture 3" descr="C:\TDDOWNLOAD\pencil.png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53171">
                <a:off x="1298057" y="1895161"/>
                <a:ext cx="713217" cy="713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3"/>
              <p:cNvSpPr txBox="1"/>
              <p:nvPr/>
            </p:nvSpPr>
            <p:spPr>
              <a:xfrm>
                <a:off x="3309788" y="2251666"/>
                <a:ext cx="1585885" cy="876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ctr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zh-CN" altLang="zh-CN" b="1" dirty="0">
                    <a:solidFill>
                      <a:schemeClr val="bg1"/>
                    </a:solidFill>
                  </a:rPr>
                  <a:t>缺点</a:t>
                </a:r>
                <a:endParaRPr lang="zh-CN" altLang="zh-CN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954" y="4031"/>
              <a:ext cx="10250" cy="47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sym typeface="+mn-ea"/>
                </a:rPr>
                <a:t>瀑布模型强调文档的作用，并要求每个阶段都要仔细验证。</a:t>
              </a: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sym typeface="+mn-ea"/>
                </a:rPr>
                <a:t>但是，这种模型的线性过程太理想化：</a:t>
              </a: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00000"/>
                </a:lnSpc>
              </a:pP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sym typeface="+mn-ea"/>
                </a:rPr>
                <a:t>　　1） 各个阶段的划分完全固定，阶段之间产生大量的文档，极大地增加了工作量；</a:t>
              </a: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00000"/>
                </a:lnSpc>
              </a:pP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sym typeface="+mn-ea"/>
                </a:rPr>
                <a:t>　　2） 由于开发模型是线性的，用户只有等到整个过程的末期才能见到开发成果，</a:t>
              </a: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sym typeface="+mn-ea"/>
                </a:rPr>
                <a:t>从而增加了开发的风险；</a:t>
              </a: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00000"/>
                </a:lnSpc>
              </a:pP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sym typeface="+mn-ea"/>
                </a:rPr>
                <a:t>　　3） 早期的错误可能要等到开发后期的测试阶段才能发现，进而带来严重的后果。</a:t>
              </a: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00000"/>
                </a:lnSpc>
              </a:pP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sym typeface="+mn-ea"/>
                </a:rPr>
                <a:t>　　4） 各个软件生命周期衔接花费时间较长，团队人员交流成本大。</a:t>
              </a: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00000"/>
                </a:lnSpc>
              </a:pP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sym typeface="+mn-ea"/>
                </a:rPr>
                <a:t>　　5） 瀑布式方法在需求不明并且在项目进行过程中可能变化的情况下</a:t>
              </a: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sym typeface="+mn-ea"/>
                </a:rPr>
                <a:t>    基本是不可行的。</a:t>
              </a: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95935" y="3753485"/>
            <a:ext cx="4274820" cy="1687830"/>
            <a:chOff x="2332" y="2321"/>
            <a:chExt cx="6732" cy="2658"/>
          </a:xfrm>
        </p:grpSpPr>
        <p:grpSp>
          <p:nvGrpSpPr>
            <p:cNvPr id="17" name="组合 16"/>
            <p:cNvGrpSpPr/>
            <p:nvPr/>
          </p:nvGrpSpPr>
          <p:grpSpPr>
            <a:xfrm>
              <a:off x="2332" y="2321"/>
              <a:ext cx="6372" cy="2658"/>
              <a:chOff x="1298057" y="1895161"/>
              <a:chExt cx="5175310" cy="2978355"/>
            </a:xfrm>
          </p:grpSpPr>
          <p:sp>
            <p:nvSpPr>
              <p:cNvPr id="18" name="对角圆角矩形 17"/>
              <p:cNvSpPr/>
              <p:nvPr/>
            </p:nvSpPr>
            <p:spPr>
              <a:xfrm>
                <a:off x="1513679" y="2251769"/>
                <a:ext cx="4959688" cy="2621747"/>
              </a:xfrm>
              <a:prstGeom prst="round2DiagRect">
                <a:avLst>
                  <a:gd name="adj1" fmla="val 12682"/>
                  <a:gd name="adj2" fmla="val 0"/>
                </a:avLst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>
                      <a:lumMod val="50000"/>
                    </a:schemeClr>
                  </a:gs>
                </a:gsLst>
                <a:lin ang="2700000" scaled="1"/>
                <a:tileRect/>
              </a:gradFill>
              <a:ln w="190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汉仪大宋简" pitchFamily="49" charset="-122"/>
                  <a:ea typeface="汉仪大宋简" pitchFamily="49" charset="-122"/>
                </a:endParaRPr>
              </a:p>
            </p:txBody>
          </p:sp>
          <p:pic>
            <p:nvPicPr>
              <p:cNvPr id="19" name="Picture 3" descr="C:\TDDOWNLOAD\pencil.png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53171">
                <a:off x="1298057" y="1895161"/>
                <a:ext cx="713217" cy="713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文本框 19"/>
              <p:cNvSpPr txBox="1"/>
              <p:nvPr/>
            </p:nvSpPr>
            <p:spPr>
              <a:xfrm>
                <a:off x="3309788" y="2251666"/>
                <a:ext cx="1585885" cy="894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ctr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zh-CN" altLang="en-US" b="1" dirty="0">
                    <a:solidFill>
                      <a:schemeClr val="bg1"/>
                    </a:solidFill>
                  </a:rPr>
                  <a:t>适用范围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2656" y="3489"/>
              <a:ext cx="6408" cy="101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solidFill>
                    <a:schemeClr val="bg1"/>
                  </a:solidFill>
                  <a:sym typeface="+mn-ea"/>
                </a:rPr>
                <a:t>需求比较稳定，不易变化的软件系统，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  <a:p>
              <a:r>
                <a:rPr lang="zh-CN" altLang="en-US">
                  <a:solidFill>
                    <a:schemeClr val="bg1"/>
                  </a:solidFill>
                  <a:sym typeface="+mn-ea"/>
                </a:rPr>
                <a:t>如政府招投标项目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 bwMode="auto">
          <a:xfrm>
            <a:off x="-1588" y="676275"/>
            <a:ext cx="2733676" cy="584200"/>
            <a:chOff x="-1588" y="676275"/>
            <a:chExt cx="2733676" cy="584200"/>
          </a:xfrm>
        </p:grpSpPr>
        <p:sp>
          <p:nvSpPr>
            <p:cNvPr id="5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Box 61"/>
            <p:cNvSpPr>
              <a:spLocks noChangeArrowheads="1"/>
            </p:cNvSpPr>
            <p:nvPr/>
          </p:nvSpPr>
          <p:spPr bwMode="auto">
            <a:xfrm>
              <a:off x="436563" y="676275"/>
              <a:ext cx="2295525" cy="584200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32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目录</a:t>
              </a:r>
              <a:endParaRPr lang="zh-CN" altLang="zh-CN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878008" y="1122080"/>
            <a:ext cx="8104298" cy="5256584"/>
            <a:chOff x="1491928" y="1894240"/>
            <a:chExt cx="8104298" cy="5256584"/>
          </a:xfrm>
        </p:grpSpPr>
        <p:sp>
          <p:nvSpPr>
            <p:cNvPr id="8" name="文本框 7"/>
            <p:cNvSpPr txBox="1"/>
            <p:nvPr/>
          </p:nvSpPr>
          <p:spPr>
            <a:xfrm>
              <a:off x="4988560" y="2923401"/>
              <a:ext cx="2560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平台建设</a:t>
              </a:r>
              <a:endParaRPr lang="zh-CN" altLang="en-US" sz="2400" b="1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080000" y="4445615"/>
              <a:ext cx="2560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在线教学体会</a:t>
              </a:r>
              <a:endParaRPr lang="zh-CN" altLang="en-US" sz="2400" b="1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080000" y="3706614"/>
              <a:ext cx="2560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资源建设</a:t>
              </a:r>
              <a:endParaRPr lang="zh-CN" altLang="en-US" sz="2400" b="1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988560" y="5272315"/>
              <a:ext cx="2560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未来规划</a:t>
              </a:r>
              <a:endParaRPr lang="zh-CN" altLang="en-US" sz="2400" b="1" dirty="0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491928" y="1894240"/>
              <a:ext cx="8104298" cy="5256584"/>
              <a:chOff x="1090686" y="1422863"/>
              <a:chExt cx="6615874" cy="4291167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090686" y="5268581"/>
                <a:ext cx="2060164" cy="381469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>
                <a:softEdge rad="1397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301890" y="2450874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rgbClr val="F82731"/>
                  </a:gs>
                  <a:gs pos="100000">
                    <a:srgbClr val="B30F1D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635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平行四边形 14"/>
              <p:cNvSpPr/>
              <p:nvPr/>
            </p:nvSpPr>
            <p:spPr>
              <a:xfrm>
                <a:off x="2957915" y="3198586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rgbClr val="89DC00"/>
                  </a:gs>
                  <a:gs pos="100000">
                    <a:srgbClr val="639700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635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平行四边形 15"/>
              <p:cNvSpPr/>
              <p:nvPr/>
            </p:nvSpPr>
            <p:spPr>
              <a:xfrm>
                <a:off x="2613936" y="3946298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rgbClr val="00BDC3"/>
                  </a:gs>
                  <a:gs pos="100000">
                    <a:srgbClr val="007C90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635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平行四边形 16"/>
              <p:cNvSpPr/>
              <p:nvPr/>
            </p:nvSpPr>
            <p:spPr>
              <a:xfrm>
                <a:off x="2267578" y="4694010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rgbClr val="333333"/>
                  </a:gs>
                  <a:gs pos="100000">
                    <a:srgbClr val="000000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635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>
                <a:off x="3647174" y="1703162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63500" dir="2700000" sx="101000" sy="101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>
                <a:off x="3284637" y="4374698"/>
                <a:ext cx="4421923" cy="747712"/>
              </a:xfrm>
              <a:prstGeom prst="parallelogram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333333"/>
                  </a:gs>
                  <a:gs pos="100000">
                    <a:srgbClr val="000000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50800" dir="5400000" sx="101000" sy="101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平行四边形 19"/>
              <p:cNvSpPr/>
              <p:nvPr/>
            </p:nvSpPr>
            <p:spPr>
              <a:xfrm>
                <a:off x="3630995" y="3626986"/>
                <a:ext cx="4075565" cy="747712"/>
              </a:xfrm>
              <a:prstGeom prst="parallelogram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00BDC3"/>
                  </a:gs>
                  <a:gs pos="100000">
                    <a:srgbClr val="007C90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50800" dir="5400000" sx="101000" sy="101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>
                <a:off x="3974974" y="2879274"/>
                <a:ext cx="3731586" cy="747712"/>
              </a:xfrm>
              <a:prstGeom prst="parallelogram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89DC00"/>
                  </a:gs>
                  <a:gs pos="100000">
                    <a:srgbClr val="639700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50800" dir="5400000" sx="101000" sy="101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平行四边形 21"/>
              <p:cNvSpPr/>
              <p:nvPr/>
            </p:nvSpPr>
            <p:spPr>
              <a:xfrm>
                <a:off x="4318949" y="2131562"/>
                <a:ext cx="3387611" cy="747712"/>
              </a:xfrm>
              <a:prstGeom prst="parallelogram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82731"/>
                  </a:gs>
                  <a:gs pos="100000">
                    <a:srgbClr val="B30F1D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50800" dir="5400000" sx="101000" sy="101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平行四边形 22"/>
              <p:cNvSpPr/>
              <p:nvPr/>
            </p:nvSpPr>
            <p:spPr>
              <a:xfrm>
                <a:off x="3304761" y="2450874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rgbClr val="F82731"/>
                  </a:gs>
                  <a:gs pos="100000">
                    <a:srgbClr val="B30F1D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38100" dir="6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2960786" y="3198586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rgbClr val="89DC00"/>
                  </a:gs>
                  <a:gs pos="100000">
                    <a:srgbClr val="639700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38100" dir="6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平行四边形 24"/>
              <p:cNvSpPr/>
              <p:nvPr/>
            </p:nvSpPr>
            <p:spPr>
              <a:xfrm>
                <a:off x="2616807" y="3946298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rgbClr val="00BDC3"/>
                  </a:gs>
                  <a:gs pos="100000">
                    <a:srgbClr val="007C90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38100" dir="6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平行四边形 25"/>
              <p:cNvSpPr/>
              <p:nvPr/>
            </p:nvSpPr>
            <p:spPr>
              <a:xfrm>
                <a:off x="2270449" y="4694010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rgbClr val="333333"/>
                  </a:gs>
                  <a:gs pos="100000">
                    <a:srgbClr val="000000"/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38100" dir="6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平行四边形 26"/>
              <p:cNvSpPr/>
              <p:nvPr/>
            </p:nvSpPr>
            <p:spPr>
              <a:xfrm>
                <a:off x="3650045" y="1703162"/>
                <a:ext cx="1300163" cy="747712"/>
              </a:xfrm>
              <a:prstGeom prst="parallelogram">
                <a:avLst>
                  <a:gd name="adj" fmla="val 46019"/>
                </a:avLst>
              </a:prstGeom>
              <a:gradFill flip="none" rotWithShape="1">
                <a:gsLst>
                  <a:gs pos="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38100" dir="6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矩形 6"/>
              <p:cNvSpPr/>
              <p:nvPr/>
            </p:nvSpPr>
            <p:spPr>
              <a:xfrm rot="1500000">
                <a:off x="2754877" y="1422863"/>
                <a:ext cx="370832" cy="4291167"/>
              </a:xfrm>
              <a:custGeom>
                <a:avLst/>
                <a:gdLst>
                  <a:gd name="connsiteX0" fmla="*/ 0 w 368300"/>
                  <a:gd name="connsiteY0" fmla="*/ 0 h 3636960"/>
                  <a:gd name="connsiteX1" fmla="*/ 368300 w 368300"/>
                  <a:gd name="connsiteY1" fmla="*/ 0 h 3636960"/>
                  <a:gd name="connsiteX2" fmla="*/ 368300 w 368300"/>
                  <a:gd name="connsiteY2" fmla="*/ 3636960 h 3636960"/>
                  <a:gd name="connsiteX3" fmla="*/ 0 w 368300"/>
                  <a:gd name="connsiteY3" fmla="*/ 3636960 h 3636960"/>
                  <a:gd name="connsiteX4" fmla="*/ 0 w 368300"/>
                  <a:gd name="connsiteY4" fmla="*/ 0 h 3636960"/>
                  <a:gd name="connsiteX0-1" fmla="*/ 37300 w 368300"/>
                  <a:gd name="connsiteY0-2" fmla="*/ 350446 h 3636960"/>
                  <a:gd name="connsiteX1-3" fmla="*/ 368300 w 368300"/>
                  <a:gd name="connsiteY1-4" fmla="*/ 0 h 3636960"/>
                  <a:gd name="connsiteX2-5" fmla="*/ 368300 w 368300"/>
                  <a:gd name="connsiteY2-6" fmla="*/ 3636960 h 3636960"/>
                  <a:gd name="connsiteX3-7" fmla="*/ 0 w 368300"/>
                  <a:gd name="connsiteY3-8" fmla="*/ 3636960 h 3636960"/>
                  <a:gd name="connsiteX4-9" fmla="*/ 37300 w 368300"/>
                  <a:gd name="connsiteY4-10" fmla="*/ 350446 h 3636960"/>
                  <a:gd name="connsiteX0-11" fmla="*/ 37300 w 368300"/>
                  <a:gd name="connsiteY0-12" fmla="*/ 74250 h 3360764"/>
                  <a:gd name="connsiteX1-13" fmla="*/ 339447 w 368300"/>
                  <a:gd name="connsiteY1-14" fmla="*/ 0 h 3360764"/>
                  <a:gd name="connsiteX2-15" fmla="*/ 368300 w 368300"/>
                  <a:gd name="connsiteY2-16" fmla="*/ 3360764 h 3360764"/>
                  <a:gd name="connsiteX3-17" fmla="*/ 0 w 368300"/>
                  <a:gd name="connsiteY3-18" fmla="*/ 3360764 h 3360764"/>
                  <a:gd name="connsiteX4-19" fmla="*/ 37300 w 368300"/>
                  <a:gd name="connsiteY4-20" fmla="*/ 74250 h 3360764"/>
                  <a:gd name="connsiteX0-21" fmla="*/ 37300 w 368300"/>
                  <a:gd name="connsiteY0-22" fmla="*/ 69643 h 3356157"/>
                  <a:gd name="connsiteX1-23" fmla="*/ 352105 w 368300"/>
                  <a:gd name="connsiteY1-24" fmla="*/ 0 h 3356157"/>
                  <a:gd name="connsiteX2-25" fmla="*/ 368300 w 368300"/>
                  <a:gd name="connsiteY2-26" fmla="*/ 3356157 h 3356157"/>
                  <a:gd name="connsiteX3-27" fmla="*/ 0 w 368300"/>
                  <a:gd name="connsiteY3-28" fmla="*/ 3356157 h 3356157"/>
                  <a:gd name="connsiteX4-29" fmla="*/ 37300 w 368300"/>
                  <a:gd name="connsiteY4-30" fmla="*/ 69643 h 3356157"/>
                  <a:gd name="connsiteX0-31" fmla="*/ 32290 w 368300"/>
                  <a:gd name="connsiteY0-32" fmla="*/ 149051 h 3356157"/>
                  <a:gd name="connsiteX1-33" fmla="*/ 352105 w 368300"/>
                  <a:gd name="connsiteY1-34" fmla="*/ 0 h 3356157"/>
                  <a:gd name="connsiteX2-35" fmla="*/ 368300 w 368300"/>
                  <a:gd name="connsiteY2-36" fmla="*/ 3356157 h 3356157"/>
                  <a:gd name="connsiteX3-37" fmla="*/ 0 w 368300"/>
                  <a:gd name="connsiteY3-38" fmla="*/ 3356157 h 3356157"/>
                  <a:gd name="connsiteX4-39" fmla="*/ 32290 w 368300"/>
                  <a:gd name="connsiteY4-40" fmla="*/ 149051 h 3356157"/>
                  <a:gd name="connsiteX0-41" fmla="*/ 32290 w 368300"/>
                  <a:gd name="connsiteY0-42" fmla="*/ 144832 h 3351938"/>
                  <a:gd name="connsiteX1-43" fmla="*/ 350570 w 368300"/>
                  <a:gd name="connsiteY1-44" fmla="*/ 0 h 3351938"/>
                  <a:gd name="connsiteX2-45" fmla="*/ 368300 w 368300"/>
                  <a:gd name="connsiteY2-46" fmla="*/ 3351938 h 3351938"/>
                  <a:gd name="connsiteX3-47" fmla="*/ 0 w 368300"/>
                  <a:gd name="connsiteY3-48" fmla="*/ 3351938 h 3351938"/>
                  <a:gd name="connsiteX4-49" fmla="*/ 32290 w 368300"/>
                  <a:gd name="connsiteY4-50" fmla="*/ 144832 h 3351938"/>
                  <a:gd name="connsiteX0-51" fmla="*/ 32290 w 368300"/>
                  <a:gd name="connsiteY0-52" fmla="*/ 137542 h 3344648"/>
                  <a:gd name="connsiteX1-53" fmla="*/ 357473 w 368300"/>
                  <a:gd name="connsiteY1-54" fmla="*/ 0 h 3344648"/>
                  <a:gd name="connsiteX2-55" fmla="*/ 368300 w 368300"/>
                  <a:gd name="connsiteY2-56" fmla="*/ 3344648 h 3344648"/>
                  <a:gd name="connsiteX3-57" fmla="*/ 0 w 368300"/>
                  <a:gd name="connsiteY3-58" fmla="*/ 3344648 h 3344648"/>
                  <a:gd name="connsiteX4-59" fmla="*/ 32290 w 368300"/>
                  <a:gd name="connsiteY4-60" fmla="*/ 137542 h 3344648"/>
                  <a:gd name="connsiteX0-61" fmla="*/ 31709 w 368300"/>
                  <a:gd name="connsiteY0-62" fmla="*/ 158833 h 3344648"/>
                  <a:gd name="connsiteX1-63" fmla="*/ 357473 w 368300"/>
                  <a:gd name="connsiteY1-64" fmla="*/ 0 h 3344648"/>
                  <a:gd name="connsiteX2-65" fmla="*/ 368300 w 368300"/>
                  <a:gd name="connsiteY2-66" fmla="*/ 3344648 h 3344648"/>
                  <a:gd name="connsiteX3-67" fmla="*/ 0 w 368300"/>
                  <a:gd name="connsiteY3-68" fmla="*/ 3344648 h 3344648"/>
                  <a:gd name="connsiteX4-69" fmla="*/ 31709 w 368300"/>
                  <a:gd name="connsiteY4-70" fmla="*/ 158833 h 3344648"/>
                  <a:gd name="connsiteX0-71" fmla="*/ 29025 w 368300"/>
                  <a:gd name="connsiteY0-72" fmla="*/ 153078 h 3344648"/>
                  <a:gd name="connsiteX1-73" fmla="*/ 357473 w 368300"/>
                  <a:gd name="connsiteY1-74" fmla="*/ 0 h 3344648"/>
                  <a:gd name="connsiteX2-75" fmla="*/ 368300 w 368300"/>
                  <a:gd name="connsiteY2-76" fmla="*/ 3344648 h 3344648"/>
                  <a:gd name="connsiteX3-77" fmla="*/ 0 w 368300"/>
                  <a:gd name="connsiteY3-78" fmla="*/ 3344648 h 3344648"/>
                  <a:gd name="connsiteX4-79" fmla="*/ 29025 w 368300"/>
                  <a:gd name="connsiteY4-80" fmla="*/ 153078 h 3344648"/>
                  <a:gd name="connsiteX0-81" fmla="*/ 29265 w 368540"/>
                  <a:gd name="connsiteY0-82" fmla="*/ 153078 h 3511785"/>
                  <a:gd name="connsiteX1-83" fmla="*/ 357713 w 368540"/>
                  <a:gd name="connsiteY1-84" fmla="*/ 0 h 3511785"/>
                  <a:gd name="connsiteX2-85" fmla="*/ 368540 w 368540"/>
                  <a:gd name="connsiteY2-86" fmla="*/ 3344648 h 3511785"/>
                  <a:gd name="connsiteX3-87" fmla="*/ 0 w 368540"/>
                  <a:gd name="connsiteY3-88" fmla="*/ 3511785 h 3511785"/>
                  <a:gd name="connsiteX4-89" fmla="*/ 29265 w 368540"/>
                  <a:gd name="connsiteY4-90" fmla="*/ 153078 h 3511785"/>
                  <a:gd name="connsiteX0-91" fmla="*/ 29265 w 368540"/>
                  <a:gd name="connsiteY0-92" fmla="*/ 153078 h 3511785"/>
                  <a:gd name="connsiteX1-93" fmla="*/ 357713 w 368540"/>
                  <a:gd name="connsiteY1-94" fmla="*/ 0 h 3511785"/>
                  <a:gd name="connsiteX2-95" fmla="*/ 368540 w 368540"/>
                  <a:gd name="connsiteY2-96" fmla="*/ 3344648 h 3511785"/>
                  <a:gd name="connsiteX3-97" fmla="*/ 0 w 368540"/>
                  <a:gd name="connsiteY3-98" fmla="*/ 3511785 h 3511785"/>
                  <a:gd name="connsiteX4-99" fmla="*/ 29265 w 368540"/>
                  <a:gd name="connsiteY4-100" fmla="*/ 153078 h 3511785"/>
                  <a:gd name="connsiteX0-101" fmla="*/ 29265 w 368540"/>
                  <a:gd name="connsiteY0-102" fmla="*/ 138320 h 3497027"/>
                  <a:gd name="connsiteX1-103" fmla="*/ 358283 w 368540"/>
                  <a:gd name="connsiteY1-104" fmla="*/ 0 h 3497027"/>
                  <a:gd name="connsiteX2-105" fmla="*/ 368540 w 368540"/>
                  <a:gd name="connsiteY2-106" fmla="*/ 3329890 h 3497027"/>
                  <a:gd name="connsiteX3-107" fmla="*/ 0 w 368540"/>
                  <a:gd name="connsiteY3-108" fmla="*/ 3497027 h 3497027"/>
                  <a:gd name="connsiteX4-109" fmla="*/ 29265 w 368540"/>
                  <a:gd name="connsiteY4-110" fmla="*/ 138320 h 3497027"/>
                  <a:gd name="connsiteX0-111" fmla="*/ 23227 w 368540"/>
                  <a:gd name="connsiteY0-112" fmla="*/ 127779 h 3497027"/>
                  <a:gd name="connsiteX1-113" fmla="*/ 358283 w 368540"/>
                  <a:gd name="connsiteY1-114" fmla="*/ 0 h 3497027"/>
                  <a:gd name="connsiteX2-115" fmla="*/ 368540 w 368540"/>
                  <a:gd name="connsiteY2-116" fmla="*/ 3329890 h 3497027"/>
                  <a:gd name="connsiteX3-117" fmla="*/ 0 w 368540"/>
                  <a:gd name="connsiteY3-118" fmla="*/ 3497027 h 3497027"/>
                  <a:gd name="connsiteX4-119" fmla="*/ 23227 w 368540"/>
                  <a:gd name="connsiteY4-120" fmla="*/ 127779 h 3497027"/>
                  <a:gd name="connsiteX0-121" fmla="*/ 23227 w 368819"/>
                  <a:gd name="connsiteY0-122" fmla="*/ 127779 h 3497027"/>
                  <a:gd name="connsiteX1-123" fmla="*/ 358283 w 368819"/>
                  <a:gd name="connsiteY1-124" fmla="*/ 0 h 3497027"/>
                  <a:gd name="connsiteX2-125" fmla="*/ 368819 w 368819"/>
                  <a:gd name="connsiteY2-126" fmla="*/ 3353313 h 3497027"/>
                  <a:gd name="connsiteX3-127" fmla="*/ 0 w 368819"/>
                  <a:gd name="connsiteY3-128" fmla="*/ 3497027 h 3497027"/>
                  <a:gd name="connsiteX4-129" fmla="*/ 23227 w 368819"/>
                  <a:gd name="connsiteY4-130" fmla="*/ 127779 h 3497027"/>
                  <a:gd name="connsiteX0-131" fmla="*/ 25240 w 370832"/>
                  <a:gd name="connsiteY0-132" fmla="*/ 127779 h 3493512"/>
                  <a:gd name="connsiteX1-133" fmla="*/ 360296 w 370832"/>
                  <a:gd name="connsiteY1-134" fmla="*/ 0 h 3493512"/>
                  <a:gd name="connsiteX2-135" fmla="*/ 370832 w 370832"/>
                  <a:gd name="connsiteY2-136" fmla="*/ 3353313 h 3493512"/>
                  <a:gd name="connsiteX3-137" fmla="*/ 0 w 370832"/>
                  <a:gd name="connsiteY3-138" fmla="*/ 3493512 h 3493512"/>
                  <a:gd name="connsiteX4-139" fmla="*/ 25240 w 370832"/>
                  <a:gd name="connsiteY4-140" fmla="*/ 127779 h 349351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70832" h="3493512">
                    <a:moveTo>
                      <a:pt x="25240" y="127779"/>
                    </a:moveTo>
                    <a:lnTo>
                      <a:pt x="360296" y="0"/>
                    </a:lnTo>
                    <a:cubicBezTo>
                      <a:pt x="365694" y="1118719"/>
                      <a:pt x="365434" y="2234594"/>
                      <a:pt x="370832" y="3353313"/>
                    </a:cubicBezTo>
                    <a:lnTo>
                      <a:pt x="0" y="3493512"/>
                    </a:lnTo>
                    <a:lnTo>
                      <a:pt x="25240" y="127779"/>
                    </a:lnTo>
                    <a:close/>
                  </a:path>
                </a:pathLst>
              </a:custGeom>
              <a:gradFill>
                <a:gsLst>
                  <a:gs pos="52300">
                    <a:sysClr val="window" lastClr="FFFFFF">
                      <a:alpha val="50000"/>
                    </a:sysClr>
                  </a:gs>
                  <a:gs pos="0">
                    <a:sysClr val="window" lastClr="FFFFFF">
                      <a:alpha val="0"/>
                    </a:sysClr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0" scaled="1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6108198" y="2130537"/>
                <a:ext cx="1597704" cy="628311"/>
                <a:chOff x="7072452" y="2130537"/>
                <a:chExt cx="1597704" cy="628311"/>
              </a:xfrm>
            </p:grpSpPr>
            <p:sp>
              <p:nvSpPr>
                <p:cNvPr id="121" name="任意多边形 120"/>
                <p:cNvSpPr/>
                <p:nvPr/>
              </p:nvSpPr>
              <p:spPr>
                <a:xfrm flipH="1">
                  <a:off x="7072452" y="2137735"/>
                  <a:ext cx="1597704" cy="621113"/>
                </a:xfrm>
                <a:custGeom>
                  <a:avLst/>
                  <a:gdLst>
                    <a:gd name="connsiteX0" fmla="*/ 0 w 1333500"/>
                    <a:gd name="connsiteY0" fmla="*/ 0 h 1219200"/>
                    <a:gd name="connsiteX1" fmla="*/ 1333500 w 1333500"/>
                    <a:gd name="connsiteY1" fmla="*/ 0 h 1219200"/>
                    <a:gd name="connsiteX2" fmla="*/ 1333500 w 1333500"/>
                    <a:gd name="connsiteY2" fmla="*/ 9956 h 1219200"/>
                    <a:gd name="connsiteX3" fmla="*/ 1203583 w 1333500"/>
                    <a:gd name="connsiteY3" fmla="*/ 28273 h 1219200"/>
                    <a:gd name="connsiteX4" fmla="*/ 31371 w 1333500"/>
                    <a:gd name="connsiteY4" fmla="*/ 1111163 h 1219200"/>
                    <a:gd name="connsiteX5" fmla="*/ 13522 w 1333500"/>
                    <a:gd name="connsiteY5" fmla="*/ 1219200 h 1219200"/>
                    <a:gd name="connsiteX6" fmla="*/ 0 w 1333500"/>
                    <a:gd name="connsiteY6" fmla="*/ 1219200 h 1219200"/>
                    <a:gd name="connsiteX7" fmla="*/ 0 w 1333500"/>
                    <a:gd name="connsiteY7" fmla="*/ 0 h 1219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33500" h="1219200">
                      <a:moveTo>
                        <a:pt x="0" y="0"/>
                      </a:moveTo>
                      <a:lnTo>
                        <a:pt x="1333500" y="0"/>
                      </a:lnTo>
                      <a:lnTo>
                        <a:pt x="1333500" y="9956"/>
                      </a:lnTo>
                      <a:lnTo>
                        <a:pt x="1203583" y="28273"/>
                      </a:lnTo>
                      <a:cubicBezTo>
                        <a:pt x="615200" y="139499"/>
                        <a:pt x="151771" y="567615"/>
                        <a:pt x="31371" y="1111163"/>
                      </a:cubicBezTo>
                      <a:lnTo>
                        <a:pt x="13522" y="1219200"/>
                      </a:lnTo>
                      <a:lnTo>
                        <a:pt x="0" y="12192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alpha val="0"/>
                      </a:sysClr>
                    </a:gs>
                    <a:gs pos="72000">
                      <a:sysClr val="window" lastClr="FFFFFF">
                        <a:alpha val="30000"/>
                      </a:sysClr>
                    </a:gs>
                  </a:gsLst>
                  <a:lin ang="2700000" scaled="1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softEdge"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2" name="任意多边形 121"/>
                <p:cNvSpPr/>
                <p:nvPr/>
              </p:nvSpPr>
              <p:spPr>
                <a:xfrm flipH="1">
                  <a:off x="7652391" y="2130537"/>
                  <a:ext cx="1017218" cy="543432"/>
                </a:xfrm>
                <a:custGeom>
                  <a:avLst/>
                  <a:gdLst>
                    <a:gd name="connsiteX0" fmla="*/ 0 w 1193943"/>
                    <a:gd name="connsiteY0" fmla="*/ 0 h 546334"/>
                    <a:gd name="connsiteX1" fmla="*/ 1193943 w 1193943"/>
                    <a:gd name="connsiteY1" fmla="*/ 0 h 546334"/>
                    <a:gd name="connsiteX2" fmla="*/ 1057909 w 1193943"/>
                    <a:gd name="connsiteY2" fmla="*/ 13601 h 546334"/>
                    <a:gd name="connsiteX3" fmla="*/ 21040 w 1193943"/>
                    <a:gd name="connsiteY3" fmla="*/ 517721 h 546334"/>
                    <a:gd name="connsiteX4" fmla="*/ 0 w 1193943"/>
                    <a:gd name="connsiteY4" fmla="*/ 546334 h 546334"/>
                    <a:gd name="connsiteX5" fmla="*/ 0 w 1193943"/>
                    <a:gd name="connsiteY5" fmla="*/ 0 h 546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3943" h="546334">
                      <a:moveTo>
                        <a:pt x="0" y="0"/>
                      </a:moveTo>
                      <a:lnTo>
                        <a:pt x="1193943" y="0"/>
                      </a:lnTo>
                      <a:lnTo>
                        <a:pt x="1057909" y="13601"/>
                      </a:lnTo>
                      <a:cubicBezTo>
                        <a:pt x="609764" y="73676"/>
                        <a:pt x="232998" y="262118"/>
                        <a:pt x="21040" y="517721"/>
                      </a:cubicBezTo>
                      <a:lnTo>
                        <a:pt x="0" y="5463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alpha val="0"/>
                      </a:sysClr>
                    </a:gs>
                    <a:gs pos="72000">
                      <a:sysClr val="window" lastClr="FFFFFF">
                        <a:alpha val="30000"/>
                      </a:sysClr>
                    </a:gs>
                  </a:gsLst>
                  <a:lin ang="2700000" scaled="1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softEdge"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6108198" y="2884430"/>
                <a:ext cx="1597704" cy="628311"/>
                <a:chOff x="7072452" y="2130537"/>
                <a:chExt cx="1597704" cy="628311"/>
              </a:xfrm>
            </p:grpSpPr>
            <p:sp>
              <p:nvSpPr>
                <p:cNvPr id="119" name="任意多边形 118"/>
                <p:cNvSpPr/>
                <p:nvPr/>
              </p:nvSpPr>
              <p:spPr>
                <a:xfrm flipH="1">
                  <a:off x="7072452" y="2137735"/>
                  <a:ext cx="1597704" cy="621113"/>
                </a:xfrm>
                <a:custGeom>
                  <a:avLst/>
                  <a:gdLst>
                    <a:gd name="connsiteX0" fmla="*/ 0 w 1333500"/>
                    <a:gd name="connsiteY0" fmla="*/ 0 h 1219200"/>
                    <a:gd name="connsiteX1" fmla="*/ 1333500 w 1333500"/>
                    <a:gd name="connsiteY1" fmla="*/ 0 h 1219200"/>
                    <a:gd name="connsiteX2" fmla="*/ 1333500 w 1333500"/>
                    <a:gd name="connsiteY2" fmla="*/ 9956 h 1219200"/>
                    <a:gd name="connsiteX3" fmla="*/ 1203583 w 1333500"/>
                    <a:gd name="connsiteY3" fmla="*/ 28273 h 1219200"/>
                    <a:gd name="connsiteX4" fmla="*/ 31371 w 1333500"/>
                    <a:gd name="connsiteY4" fmla="*/ 1111163 h 1219200"/>
                    <a:gd name="connsiteX5" fmla="*/ 13522 w 1333500"/>
                    <a:gd name="connsiteY5" fmla="*/ 1219200 h 1219200"/>
                    <a:gd name="connsiteX6" fmla="*/ 0 w 1333500"/>
                    <a:gd name="connsiteY6" fmla="*/ 1219200 h 1219200"/>
                    <a:gd name="connsiteX7" fmla="*/ 0 w 1333500"/>
                    <a:gd name="connsiteY7" fmla="*/ 0 h 1219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33500" h="1219200">
                      <a:moveTo>
                        <a:pt x="0" y="0"/>
                      </a:moveTo>
                      <a:lnTo>
                        <a:pt x="1333500" y="0"/>
                      </a:lnTo>
                      <a:lnTo>
                        <a:pt x="1333500" y="9956"/>
                      </a:lnTo>
                      <a:lnTo>
                        <a:pt x="1203583" y="28273"/>
                      </a:lnTo>
                      <a:cubicBezTo>
                        <a:pt x="615200" y="139499"/>
                        <a:pt x="151771" y="567615"/>
                        <a:pt x="31371" y="1111163"/>
                      </a:cubicBezTo>
                      <a:lnTo>
                        <a:pt x="13522" y="1219200"/>
                      </a:lnTo>
                      <a:lnTo>
                        <a:pt x="0" y="12192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alpha val="0"/>
                      </a:sysClr>
                    </a:gs>
                    <a:gs pos="72000">
                      <a:sysClr val="window" lastClr="FFFFFF">
                        <a:alpha val="30000"/>
                      </a:sysClr>
                    </a:gs>
                  </a:gsLst>
                  <a:lin ang="2700000" scaled="1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softEdge"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0" name="任意多边形 119"/>
                <p:cNvSpPr/>
                <p:nvPr/>
              </p:nvSpPr>
              <p:spPr>
                <a:xfrm flipH="1">
                  <a:off x="7652391" y="2130537"/>
                  <a:ext cx="1017218" cy="543432"/>
                </a:xfrm>
                <a:custGeom>
                  <a:avLst/>
                  <a:gdLst>
                    <a:gd name="connsiteX0" fmla="*/ 0 w 1193943"/>
                    <a:gd name="connsiteY0" fmla="*/ 0 h 546334"/>
                    <a:gd name="connsiteX1" fmla="*/ 1193943 w 1193943"/>
                    <a:gd name="connsiteY1" fmla="*/ 0 h 546334"/>
                    <a:gd name="connsiteX2" fmla="*/ 1057909 w 1193943"/>
                    <a:gd name="connsiteY2" fmla="*/ 13601 h 546334"/>
                    <a:gd name="connsiteX3" fmla="*/ 21040 w 1193943"/>
                    <a:gd name="connsiteY3" fmla="*/ 517721 h 546334"/>
                    <a:gd name="connsiteX4" fmla="*/ 0 w 1193943"/>
                    <a:gd name="connsiteY4" fmla="*/ 546334 h 546334"/>
                    <a:gd name="connsiteX5" fmla="*/ 0 w 1193943"/>
                    <a:gd name="connsiteY5" fmla="*/ 0 h 546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3943" h="546334">
                      <a:moveTo>
                        <a:pt x="0" y="0"/>
                      </a:moveTo>
                      <a:lnTo>
                        <a:pt x="1193943" y="0"/>
                      </a:lnTo>
                      <a:lnTo>
                        <a:pt x="1057909" y="13601"/>
                      </a:lnTo>
                      <a:cubicBezTo>
                        <a:pt x="609764" y="73676"/>
                        <a:pt x="232998" y="262118"/>
                        <a:pt x="21040" y="517721"/>
                      </a:cubicBezTo>
                      <a:lnTo>
                        <a:pt x="0" y="5463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alpha val="0"/>
                      </a:sysClr>
                    </a:gs>
                    <a:gs pos="72000">
                      <a:sysClr val="window" lastClr="FFFFFF">
                        <a:alpha val="30000"/>
                      </a:sysClr>
                    </a:gs>
                  </a:gsLst>
                  <a:lin ang="2700000" scaled="1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softEdge"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6108198" y="3633754"/>
                <a:ext cx="1597704" cy="628311"/>
                <a:chOff x="7072452" y="2130537"/>
                <a:chExt cx="1597704" cy="628311"/>
              </a:xfrm>
            </p:grpSpPr>
            <p:sp>
              <p:nvSpPr>
                <p:cNvPr id="117" name="任意多边形 116"/>
                <p:cNvSpPr/>
                <p:nvPr/>
              </p:nvSpPr>
              <p:spPr>
                <a:xfrm flipH="1">
                  <a:off x="7072452" y="2137735"/>
                  <a:ext cx="1597704" cy="621113"/>
                </a:xfrm>
                <a:custGeom>
                  <a:avLst/>
                  <a:gdLst>
                    <a:gd name="connsiteX0" fmla="*/ 0 w 1333500"/>
                    <a:gd name="connsiteY0" fmla="*/ 0 h 1219200"/>
                    <a:gd name="connsiteX1" fmla="*/ 1333500 w 1333500"/>
                    <a:gd name="connsiteY1" fmla="*/ 0 h 1219200"/>
                    <a:gd name="connsiteX2" fmla="*/ 1333500 w 1333500"/>
                    <a:gd name="connsiteY2" fmla="*/ 9956 h 1219200"/>
                    <a:gd name="connsiteX3" fmla="*/ 1203583 w 1333500"/>
                    <a:gd name="connsiteY3" fmla="*/ 28273 h 1219200"/>
                    <a:gd name="connsiteX4" fmla="*/ 31371 w 1333500"/>
                    <a:gd name="connsiteY4" fmla="*/ 1111163 h 1219200"/>
                    <a:gd name="connsiteX5" fmla="*/ 13522 w 1333500"/>
                    <a:gd name="connsiteY5" fmla="*/ 1219200 h 1219200"/>
                    <a:gd name="connsiteX6" fmla="*/ 0 w 1333500"/>
                    <a:gd name="connsiteY6" fmla="*/ 1219200 h 1219200"/>
                    <a:gd name="connsiteX7" fmla="*/ 0 w 1333500"/>
                    <a:gd name="connsiteY7" fmla="*/ 0 h 1219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33500" h="1219200">
                      <a:moveTo>
                        <a:pt x="0" y="0"/>
                      </a:moveTo>
                      <a:lnTo>
                        <a:pt x="1333500" y="0"/>
                      </a:lnTo>
                      <a:lnTo>
                        <a:pt x="1333500" y="9956"/>
                      </a:lnTo>
                      <a:lnTo>
                        <a:pt x="1203583" y="28273"/>
                      </a:lnTo>
                      <a:cubicBezTo>
                        <a:pt x="615200" y="139499"/>
                        <a:pt x="151771" y="567615"/>
                        <a:pt x="31371" y="1111163"/>
                      </a:cubicBezTo>
                      <a:lnTo>
                        <a:pt x="13522" y="1219200"/>
                      </a:lnTo>
                      <a:lnTo>
                        <a:pt x="0" y="12192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alpha val="0"/>
                      </a:sysClr>
                    </a:gs>
                    <a:gs pos="72000">
                      <a:sysClr val="window" lastClr="FFFFFF">
                        <a:alpha val="30000"/>
                      </a:sysClr>
                    </a:gs>
                  </a:gsLst>
                  <a:lin ang="2700000" scaled="1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softEdge"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8" name="任意多边形 117"/>
                <p:cNvSpPr/>
                <p:nvPr/>
              </p:nvSpPr>
              <p:spPr>
                <a:xfrm flipH="1">
                  <a:off x="7652391" y="2130537"/>
                  <a:ext cx="1017218" cy="543432"/>
                </a:xfrm>
                <a:custGeom>
                  <a:avLst/>
                  <a:gdLst>
                    <a:gd name="connsiteX0" fmla="*/ 0 w 1193943"/>
                    <a:gd name="connsiteY0" fmla="*/ 0 h 546334"/>
                    <a:gd name="connsiteX1" fmla="*/ 1193943 w 1193943"/>
                    <a:gd name="connsiteY1" fmla="*/ 0 h 546334"/>
                    <a:gd name="connsiteX2" fmla="*/ 1057909 w 1193943"/>
                    <a:gd name="connsiteY2" fmla="*/ 13601 h 546334"/>
                    <a:gd name="connsiteX3" fmla="*/ 21040 w 1193943"/>
                    <a:gd name="connsiteY3" fmla="*/ 517721 h 546334"/>
                    <a:gd name="connsiteX4" fmla="*/ 0 w 1193943"/>
                    <a:gd name="connsiteY4" fmla="*/ 546334 h 546334"/>
                    <a:gd name="connsiteX5" fmla="*/ 0 w 1193943"/>
                    <a:gd name="connsiteY5" fmla="*/ 0 h 546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3943" h="546334">
                      <a:moveTo>
                        <a:pt x="0" y="0"/>
                      </a:moveTo>
                      <a:lnTo>
                        <a:pt x="1193943" y="0"/>
                      </a:lnTo>
                      <a:lnTo>
                        <a:pt x="1057909" y="13601"/>
                      </a:lnTo>
                      <a:cubicBezTo>
                        <a:pt x="609764" y="73676"/>
                        <a:pt x="232998" y="262118"/>
                        <a:pt x="21040" y="517721"/>
                      </a:cubicBezTo>
                      <a:lnTo>
                        <a:pt x="0" y="5463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alpha val="0"/>
                      </a:sysClr>
                    </a:gs>
                    <a:gs pos="72000">
                      <a:sysClr val="window" lastClr="FFFFFF">
                        <a:alpha val="30000"/>
                      </a:sysClr>
                    </a:gs>
                  </a:gsLst>
                  <a:lin ang="2700000" scaled="1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softEdge"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6108198" y="4379854"/>
                <a:ext cx="1597704" cy="628311"/>
                <a:chOff x="7072452" y="2130537"/>
                <a:chExt cx="1597704" cy="628311"/>
              </a:xfrm>
            </p:grpSpPr>
            <p:sp>
              <p:nvSpPr>
                <p:cNvPr id="115" name="任意多边形 114"/>
                <p:cNvSpPr/>
                <p:nvPr/>
              </p:nvSpPr>
              <p:spPr>
                <a:xfrm flipH="1">
                  <a:off x="7072452" y="2137735"/>
                  <a:ext cx="1597704" cy="621113"/>
                </a:xfrm>
                <a:custGeom>
                  <a:avLst/>
                  <a:gdLst>
                    <a:gd name="connsiteX0" fmla="*/ 0 w 1333500"/>
                    <a:gd name="connsiteY0" fmla="*/ 0 h 1219200"/>
                    <a:gd name="connsiteX1" fmla="*/ 1333500 w 1333500"/>
                    <a:gd name="connsiteY1" fmla="*/ 0 h 1219200"/>
                    <a:gd name="connsiteX2" fmla="*/ 1333500 w 1333500"/>
                    <a:gd name="connsiteY2" fmla="*/ 9956 h 1219200"/>
                    <a:gd name="connsiteX3" fmla="*/ 1203583 w 1333500"/>
                    <a:gd name="connsiteY3" fmla="*/ 28273 h 1219200"/>
                    <a:gd name="connsiteX4" fmla="*/ 31371 w 1333500"/>
                    <a:gd name="connsiteY4" fmla="*/ 1111163 h 1219200"/>
                    <a:gd name="connsiteX5" fmla="*/ 13522 w 1333500"/>
                    <a:gd name="connsiteY5" fmla="*/ 1219200 h 1219200"/>
                    <a:gd name="connsiteX6" fmla="*/ 0 w 1333500"/>
                    <a:gd name="connsiteY6" fmla="*/ 1219200 h 1219200"/>
                    <a:gd name="connsiteX7" fmla="*/ 0 w 1333500"/>
                    <a:gd name="connsiteY7" fmla="*/ 0 h 1219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33500" h="1219200">
                      <a:moveTo>
                        <a:pt x="0" y="0"/>
                      </a:moveTo>
                      <a:lnTo>
                        <a:pt x="1333500" y="0"/>
                      </a:lnTo>
                      <a:lnTo>
                        <a:pt x="1333500" y="9956"/>
                      </a:lnTo>
                      <a:lnTo>
                        <a:pt x="1203583" y="28273"/>
                      </a:lnTo>
                      <a:cubicBezTo>
                        <a:pt x="615200" y="139499"/>
                        <a:pt x="151771" y="567615"/>
                        <a:pt x="31371" y="1111163"/>
                      </a:cubicBezTo>
                      <a:lnTo>
                        <a:pt x="13522" y="1219200"/>
                      </a:lnTo>
                      <a:lnTo>
                        <a:pt x="0" y="12192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alpha val="0"/>
                      </a:sysClr>
                    </a:gs>
                    <a:gs pos="72000">
                      <a:sysClr val="window" lastClr="FFFFFF">
                        <a:alpha val="30000"/>
                      </a:sysClr>
                    </a:gs>
                  </a:gsLst>
                  <a:lin ang="2700000" scaled="1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softEdge"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6" name="任意多边形 115"/>
                <p:cNvSpPr/>
                <p:nvPr/>
              </p:nvSpPr>
              <p:spPr>
                <a:xfrm flipH="1">
                  <a:off x="7652391" y="2130537"/>
                  <a:ext cx="1017218" cy="543432"/>
                </a:xfrm>
                <a:custGeom>
                  <a:avLst/>
                  <a:gdLst>
                    <a:gd name="connsiteX0" fmla="*/ 0 w 1193943"/>
                    <a:gd name="connsiteY0" fmla="*/ 0 h 546334"/>
                    <a:gd name="connsiteX1" fmla="*/ 1193943 w 1193943"/>
                    <a:gd name="connsiteY1" fmla="*/ 0 h 546334"/>
                    <a:gd name="connsiteX2" fmla="*/ 1057909 w 1193943"/>
                    <a:gd name="connsiteY2" fmla="*/ 13601 h 546334"/>
                    <a:gd name="connsiteX3" fmla="*/ 21040 w 1193943"/>
                    <a:gd name="connsiteY3" fmla="*/ 517721 h 546334"/>
                    <a:gd name="connsiteX4" fmla="*/ 0 w 1193943"/>
                    <a:gd name="connsiteY4" fmla="*/ 546334 h 546334"/>
                    <a:gd name="connsiteX5" fmla="*/ 0 w 1193943"/>
                    <a:gd name="connsiteY5" fmla="*/ 0 h 546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3943" h="546334">
                      <a:moveTo>
                        <a:pt x="0" y="0"/>
                      </a:moveTo>
                      <a:lnTo>
                        <a:pt x="1193943" y="0"/>
                      </a:lnTo>
                      <a:lnTo>
                        <a:pt x="1057909" y="13601"/>
                      </a:lnTo>
                      <a:cubicBezTo>
                        <a:pt x="609764" y="73676"/>
                        <a:pt x="232998" y="262118"/>
                        <a:pt x="21040" y="517721"/>
                      </a:cubicBezTo>
                      <a:lnTo>
                        <a:pt x="0" y="5463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alpha val="0"/>
                      </a:sysClr>
                    </a:gs>
                    <a:gs pos="72000">
                      <a:sysClr val="window" lastClr="FFFFFF">
                        <a:alpha val="30000"/>
                      </a:sysClr>
                    </a:gs>
                  </a:gsLst>
                  <a:lin ang="2700000" scaled="1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softEdge"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3" name="任意多边形 32"/>
              <p:cNvSpPr/>
              <p:nvPr/>
            </p:nvSpPr>
            <p:spPr>
              <a:xfrm rot="19328156">
                <a:off x="3473245" y="1664223"/>
                <a:ext cx="1316767" cy="488509"/>
              </a:xfrm>
              <a:custGeom>
                <a:avLst/>
                <a:gdLst>
                  <a:gd name="connsiteX0" fmla="*/ 688436 w 1316767"/>
                  <a:gd name="connsiteY0" fmla="*/ 0 h 488509"/>
                  <a:gd name="connsiteX1" fmla="*/ 1316767 w 1316767"/>
                  <a:gd name="connsiteY1" fmla="*/ 488509 h 488509"/>
                  <a:gd name="connsiteX2" fmla="*/ 1232387 w 1316767"/>
                  <a:gd name="connsiteY2" fmla="*/ 442508 h 488509"/>
                  <a:gd name="connsiteX3" fmla="*/ 508710 w 1316767"/>
                  <a:gd name="connsiteY3" fmla="*/ 281350 h 488509"/>
                  <a:gd name="connsiteX4" fmla="*/ 4895 w 1316767"/>
                  <a:gd name="connsiteY4" fmla="*/ 355506 h 488509"/>
                  <a:gd name="connsiteX5" fmla="*/ 0 w 1316767"/>
                  <a:gd name="connsiteY5" fmla="*/ 357225 h 488509"/>
                  <a:gd name="connsiteX6" fmla="*/ 688436 w 1316767"/>
                  <a:gd name="connsiteY6" fmla="*/ 0 h 48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6767" h="488509">
                    <a:moveTo>
                      <a:pt x="688436" y="0"/>
                    </a:moveTo>
                    <a:lnTo>
                      <a:pt x="1316767" y="488509"/>
                    </a:lnTo>
                    <a:lnTo>
                      <a:pt x="1232387" y="442508"/>
                    </a:lnTo>
                    <a:cubicBezTo>
                      <a:pt x="1025809" y="340761"/>
                      <a:pt x="776776" y="281350"/>
                      <a:pt x="508710" y="281350"/>
                    </a:cubicBezTo>
                    <a:cubicBezTo>
                      <a:pt x="329999" y="281350"/>
                      <a:pt x="159748" y="307755"/>
                      <a:pt x="4895" y="355506"/>
                    </a:cubicBezTo>
                    <a:lnTo>
                      <a:pt x="0" y="357225"/>
                    </a:lnTo>
                    <a:lnTo>
                      <a:pt x="688436" y="0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alpha val="0"/>
                    </a:sysClr>
                  </a:gs>
                  <a:gs pos="72000">
                    <a:sysClr val="window" lastClr="FFFFFF">
                      <a:alpha val="30000"/>
                    </a:sysClr>
                  </a:gs>
                </a:gsLst>
                <a:lin ang="2700000" scaled="1"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softEdge"/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 rot="19328156">
                <a:off x="3125747" y="2417654"/>
                <a:ext cx="1316767" cy="488509"/>
              </a:xfrm>
              <a:custGeom>
                <a:avLst/>
                <a:gdLst>
                  <a:gd name="connsiteX0" fmla="*/ 688436 w 1316767"/>
                  <a:gd name="connsiteY0" fmla="*/ 0 h 488509"/>
                  <a:gd name="connsiteX1" fmla="*/ 1316767 w 1316767"/>
                  <a:gd name="connsiteY1" fmla="*/ 488509 h 488509"/>
                  <a:gd name="connsiteX2" fmla="*/ 1232387 w 1316767"/>
                  <a:gd name="connsiteY2" fmla="*/ 442508 h 488509"/>
                  <a:gd name="connsiteX3" fmla="*/ 508710 w 1316767"/>
                  <a:gd name="connsiteY3" fmla="*/ 281350 h 488509"/>
                  <a:gd name="connsiteX4" fmla="*/ 4895 w 1316767"/>
                  <a:gd name="connsiteY4" fmla="*/ 355506 h 488509"/>
                  <a:gd name="connsiteX5" fmla="*/ 0 w 1316767"/>
                  <a:gd name="connsiteY5" fmla="*/ 357225 h 488509"/>
                  <a:gd name="connsiteX6" fmla="*/ 688436 w 1316767"/>
                  <a:gd name="connsiteY6" fmla="*/ 0 h 48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6767" h="488509">
                    <a:moveTo>
                      <a:pt x="688436" y="0"/>
                    </a:moveTo>
                    <a:lnTo>
                      <a:pt x="1316767" y="488509"/>
                    </a:lnTo>
                    <a:lnTo>
                      <a:pt x="1232387" y="442508"/>
                    </a:lnTo>
                    <a:cubicBezTo>
                      <a:pt x="1025809" y="340761"/>
                      <a:pt x="776776" y="281350"/>
                      <a:pt x="508710" y="281350"/>
                    </a:cubicBezTo>
                    <a:cubicBezTo>
                      <a:pt x="329999" y="281350"/>
                      <a:pt x="159748" y="307755"/>
                      <a:pt x="4895" y="355506"/>
                    </a:cubicBezTo>
                    <a:lnTo>
                      <a:pt x="0" y="357225"/>
                    </a:lnTo>
                    <a:lnTo>
                      <a:pt x="688436" y="0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alpha val="0"/>
                    </a:sysClr>
                  </a:gs>
                  <a:gs pos="72000">
                    <a:sysClr val="window" lastClr="FFFFFF">
                      <a:alpha val="30000"/>
                    </a:sysClr>
                  </a:gs>
                </a:gsLst>
                <a:lin ang="2700000" scaled="1"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softEdge"/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 rot="19328156">
                <a:off x="2780295" y="3165827"/>
                <a:ext cx="1316767" cy="488509"/>
              </a:xfrm>
              <a:custGeom>
                <a:avLst/>
                <a:gdLst>
                  <a:gd name="connsiteX0" fmla="*/ 688436 w 1316767"/>
                  <a:gd name="connsiteY0" fmla="*/ 0 h 488509"/>
                  <a:gd name="connsiteX1" fmla="*/ 1316767 w 1316767"/>
                  <a:gd name="connsiteY1" fmla="*/ 488509 h 488509"/>
                  <a:gd name="connsiteX2" fmla="*/ 1232387 w 1316767"/>
                  <a:gd name="connsiteY2" fmla="*/ 442508 h 488509"/>
                  <a:gd name="connsiteX3" fmla="*/ 508710 w 1316767"/>
                  <a:gd name="connsiteY3" fmla="*/ 281350 h 488509"/>
                  <a:gd name="connsiteX4" fmla="*/ 4895 w 1316767"/>
                  <a:gd name="connsiteY4" fmla="*/ 355506 h 488509"/>
                  <a:gd name="connsiteX5" fmla="*/ 0 w 1316767"/>
                  <a:gd name="connsiteY5" fmla="*/ 357225 h 488509"/>
                  <a:gd name="connsiteX6" fmla="*/ 688436 w 1316767"/>
                  <a:gd name="connsiteY6" fmla="*/ 0 h 48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6767" h="488509">
                    <a:moveTo>
                      <a:pt x="688436" y="0"/>
                    </a:moveTo>
                    <a:lnTo>
                      <a:pt x="1316767" y="488509"/>
                    </a:lnTo>
                    <a:lnTo>
                      <a:pt x="1232387" y="442508"/>
                    </a:lnTo>
                    <a:cubicBezTo>
                      <a:pt x="1025809" y="340761"/>
                      <a:pt x="776776" y="281350"/>
                      <a:pt x="508710" y="281350"/>
                    </a:cubicBezTo>
                    <a:cubicBezTo>
                      <a:pt x="329999" y="281350"/>
                      <a:pt x="159748" y="307755"/>
                      <a:pt x="4895" y="355506"/>
                    </a:cubicBezTo>
                    <a:lnTo>
                      <a:pt x="0" y="357225"/>
                    </a:lnTo>
                    <a:lnTo>
                      <a:pt x="688436" y="0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alpha val="0"/>
                    </a:sysClr>
                  </a:gs>
                  <a:gs pos="72000">
                    <a:sysClr val="window" lastClr="FFFFFF">
                      <a:alpha val="30000"/>
                    </a:sysClr>
                  </a:gs>
                </a:gsLst>
                <a:lin ang="2700000" scaled="1"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softEdge"/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 rot="19328156">
                <a:off x="2432627" y="3912423"/>
                <a:ext cx="1316767" cy="488509"/>
              </a:xfrm>
              <a:custGeom>
                <a:avLst/>
                <a:gdLst>
                  <a:gd name="connsiteX0" fmla="*/ 688436 w 1316767"/>
                  <a:gd name="connsiteY0" fmla="*/ 0 h 488509"/>
                  <a:gd name="connsiteX1" fmla="*/ 1316767 w 1316767"/>
                  <a:gd name="connsiteY1" fmla="*/ 488509 h 488509"/>
                  <a:gd name="connsiteX2" fmla="*/ 1232387 w 1316767"/>
                  <a:gd name="connsiteY2" fmla="*/ 442508 h 488509"/>
                  <a:gd name="connsiteX3" fmla="*/ 508710 w 1316767"/>
                  <a:gd name="connsiteY3" fmla="*/ 281350 h 488509"/>
                  <a:gd name="connsiteX4" fmla="*/ 4895 w 1316767"/>
                  <a:gd name="connsiteY4" fmla="*/ 355506 h 488509"/>
                  <a:gd name="connsiteX5" fmla="*/ 0 w 1316767"/>
                  <a:gd name="connsiteY5" fmla="*/ 357225 h 488509"/>
                  <a:gd name="connsiteX6" fmla="*/ 688436 w 1316767"/>
                  <a:gd name="connsiteY6" fmla="*/ 0 h 48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6767" h="488509">
                    <a:moveTo>
                      <a:pt x="688436" y="0"/>
                    </a:moveTo>
                    <a:lnTo>
                      <a:pt x="1316767" y="488509"/>
                    </a:lnTo>
                    <a:lnTo>
                      <a:pt x="1232387" y="442508"/>
                    </a:lnTo>
                    <a:cubicBezTo>
                      <a:pt x="1025809" y="340761"/>
                      <a:pt x="776776" y="281350"/>
                      <a:pt x="508710" y="281350"/>
                    </a:cubicBezTo>
                    <a:cubicBezTo>
                      <a:pt x="329999" y="281350"/>
                      <a:pt x="159748" y="307755"/>
                      <a:pt x="4895" y="355506"/>
                    </a:cubicBezTo>
                    <a:lnTo>
                      <a:pt x="0" y="357225"/>
                    </a:lnTo>
                    <a:lnTo>
                      <a:pt x="688436" y="0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alpha val="0"/>
                    </a:sysClr>
                  </a:gs>
                  <a:gs pos="72000">
                    <a:sysClr val="window" lastClr="FFFFFF">
                      <a:alpha val="30000"/>
                    </a:sysClr>
                  </a:gs>
                </a:gsLst>
                <a:lin ang="2700000" scaled="1"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softEdge"/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 rot="19328156">
                <a:off x="2085790" y="4661616"/>
                <a:ext cx="1316767" cy="488509"/>
              </a:xfrm>
              <a:custGeom>
                <a:avLst/>
                <a:gdLst>
                  <a:gd name="connsiteX0" fmla="*/ 688436 w 1316767"/>
                  <a:gd name="connsiteY0" fmla="*/ 0 h 488509"/>
                  <a:gd name="connsiteX1" fmla="*/ 1316767 w 1316767"/>
                  <a:gd name="connsiteY1" fmla="*/ 488509 h 488509"/>
                  <a:gd name="connsiteX2" fmla="*/ 1232387 w 1316767"/>
                  <a:gd name="connsiteY2" fmla="*/ 442508 h 488509"/>
                  <a:gd name="connsiteX3" fmla="*/ 508710 w 1316767"/>
                  <a:gd name="connsiteY3" fmla="*/ 281350 h 488509"/>
                  <a:gd name="connsiteX4" fmla="*/ 4895 w 1316767"/>
                  <a:gd name="connsiteY4" fmla="*/ 355506 h 488509"/>
                  <a:gd name="connsiteX5" fmla="*/ 0 w 1316767"/>
                  <a:gd name="connsiteY5" fmla="*/ 357225 h 488509"/>
                  <a:gd name="connsiteX6" fmla="*/ 688436 w 1316767"/>
                  <a:gd name="connsiteY6" fmla="*/ 0 h 48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6767" h="488509">
                    <a:moveTo>
                      <a:pt x="688436" y="0"/>
                    </a:moveTo>
                    <a:lnTo>
                      <a:pt x="1316767" y="488509"/>
                    </a:lnTo>
                    <a:lnTo>
                      <a:pt x="1232387" y="442508"/>
                    </a:lnTo>
                    <a:cubicBezTo>
                      <a:pt x="1025809" y="340761"/>
                      <a:pt x="776776" y="281350"/>
                      <a:pt x="508710" y="281350"/>
                    </a:cubicBezTo>
                    <a:cubicBezTo>
                      <a:pt x="329999" y="281350"/>
                      <a:pt x="159748" y="307755"/>
                      <a:pt x="4895" y="355506"/>
                    </a:cubicBezTo>
                    <a:lnTo>
                      <a:pt x="0" y="357225"/>
                    </a:lnTo>
                    <a:lnTo>
                      <a:pt x="688436" y="0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alpha val="0"/>
                    </a:sysClr>
                  </a:gs>
                  <a:gs pos="72000">
                    <a:sysClr val="window" lastClr="FFFFFF">
                      <a:alpha val="30000"/>
                    </a:sysClr>
                  </a:gs>
                </a:gsLst>
                <a:lin ang="2700000" scaled="1"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softEdge"/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文本框 40"/>
              <p:cNvSpPr txBox="1"/>
              <p:nvPr/>
            </p:nvSpPr>
            <p:spPr>
              <a:xfrm>
                <a:off x="3425068" y="2495938"/>
                <a:ext cx="10538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36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  <a:ea typeface="宋体" panose="02010600030101010101" pitchFamily="2" charset="-122"/>
                  </a:rPr>
                  <a:t>01</a:t>
                </a:r>
                <a:endParaRPr lang="zh-CN" altLang="en-US" sz="3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文本框 41"/>
              <p:cNvSpPr txBox="1"/>
              <p:nvPr/>
            </p:nvSpPr>
            <p:spPr>
              <a:xfrm>
                <a:off x="3089387" y="3243095"/>
                <a:ext cx="10538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36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  <a:ea typeface="宋体" panose="02010600030101010101" pitchFamily="2" charset="-122"/>
                  </a:rPr>
                  <a:t>02</a:t>
                </a:r>
                <a:endParaRPr lang="zh-CN" altLang="en-US" sz="3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文本框 42"/>
              <p:cNvSpPr txBox="1"/>
              <p:nvPr/>
            </p:nvSpPr>
            <p:spPr>
              <a:xfrm>
                <a:off x="2746122" y="3997547"/>
                <a:ext cx="10538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36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  <a:ea typeface="宋体" panose="02010600030101010101" pitchFamily="2" charset="-122"/>
                  </a:rPr>
                  <a:t>03</a:t>
                </a:r>
                <a:endParaRPr lang="zh-CN" altLang="en-US" sz="3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文本框 43"/>
              <p:cNvSpPr txBox="1"/>
              <p:nvPr/>
            </p:nvSpPr>
            <p:spPr>
              <a:xfrm>
                <a:off x="2395655" y="4744142"/>
                <a:ext cx="10538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360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  <a:ea typeface="宋体" panose="02010600030101010101" pitchFamily="2" charset="-122"/>
                  </a:rPr>
                  <a:t>04</a:t>
                </a:r>
                <a:endParaRPr lang="zh-CN" altLang="en-US" sz="3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50" name="Group 4"/>
              <p:cNvGrpSpPr>
                <a:grpSpLocks noChangeAspect="1"/>
              </p:cNvGrpSpPr>
              <p:nvPr/>
            </p:nvGrpSpPr>
            <p:grpSpPr bwMode="auto">
              <a:xfrm>
                <a:off x="1551933" y="2814638"/>
                <a:ext cx="1012824" cy="2643188"/>
                <a:chOff x="1585" y="1773"/>
                <a:chExt cx="638" cy="1665"/>
              </a:xfrm>
            </p:grpSpPr>
            <p:sp>
              <p:nvSpPr>
                <p:cNvPr id="52" name="Freeform 5"/>
                <p:cNvSpPr/>
                <p:nvPr/>
              </p:nvSpPr>
              <p:spPr bwMode="auto">
                <a:xfrm>
                  <a:off x="2058" y="1797"/>
                  <a:ext cx="86" cy="261"/>
                </a:xfrm>
                <a:custGeom>
                  <a:avLst/>
                  <a:gdLst>
                    <a:gd name="T0" fmla="*/ 19 w 36"/>
                    <a:gd name="T1" fmla="*/ 19 h 110"/>
                    <a:gd name="T2" fmla="*/ 6 w 36"/>
                    <a:gd name="T3" fmla="*/ 0 h 110"/>
                    <a:gd name="T4" fmla="*/ 10 w 36"/>
                    <a:gd name="T5" fmla="*/ 11 h 110"/>
                    <a:gd name="T6" fmla="*/ 0 w 36"/>
                    <a:gd name="T7" fmla="*/ 14 h 110"/>
                    <a:gd name="T8" fmla="*/ 17 w 36"/>
                    <a:gd name="T9" fmla="*/ 47 h 110"/>
                    <a:gd name="T10" fmla="*/ 19 w 36"/>
                    <a:gd name="T11" fmla="*/ 51 h 110"/>
                    <a:gd name="T12" fmla="*/ 17 w 36"/>
                    <a:gd name="T13" fmla="*/ 58 h 110"/>
                    <a:gd name="T14" fmla="*/ 12 w 36"/>
                    <a:gd name="T15" fmla="*/ 65 h 110"/>
                    <a:gd name="T16" fmla="*/ 0 w 36"/>
                    <a:gd name="T17" fmla="*/ 84 h 110"/>
                    <a:gd name="T18" fmla="*/ 1 w 36"/>
                    <a:gd name="T19" fmla="*/ 87 h 110"/>
                    <a:gd name="T20" fmla="*/ 10 w 36"/>
                    <a:gd name="T21" fmla="*/ 98 h 110"/>
                    <a:gd name="T22" fmla="*/ 15 w 36"/>
                    <a:gd name="T23" fmla="*/ 104 h 110"/>
                    <a:gd name="T24" fmla="*/ 27 w 36"/>
                    <a:gd name="T25" fmla="*/ 110 h 110"/>
                    <a:gd name="T26" fmla="*/ 29 w 36"/>
                    <a:gd name="T27" fmla="*/ 74 h 110"/>
                    <a:gd name="T28" fmla="*/ 19 w 36"/>
                    <a:gd name="T29" fmla="*/ 27 h 110"/>
                    <a:gd name="T30" fmla="*/ 19 w 36"/>
                    <a:gd name="T31" fmla="*/ 25 h 110"/>
                    <a:gd name="T32" fmla="*/ 19 w 36"/>
                    <a:gd name="T33" fmla="*/ 19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6" h="110">
                      <a:moveTo>
                        <a:pt x="19" y="19"/>
                      </a:moveTo>
                      <a:cubicBezTo>
                        <a:pt x="18" y="10"/>
                        <a:pt x="13" y="4"/>
                        <a:pt x="6" y="0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10" y="19"/>
                        <a:pt x="16" y="30"/>
                        <a:pt x="17" y="47"/>
                      </a:cubicBezTo>
                      <a:cubicBezTo>
                        <a:pt x="19" y="46"/>
                        <a:pt x="20" y="47"/>
                        <a:pt x="19" y="51"/>
                      </a:cubicBezTo>
                      <a:cubicBezTo>
                        <a:pt x="19" y="53"/>
                        <a:pt x="18" y="55"/>
                        <a:pt x="17" y="58"/>
                      </a:cubicBezTo>
                      <a:cubicBezTo>
                        <a:pt x="12" y="65"/>
                        <a:pt x="12" y="65"/>
                        <a:pt x="12" y="65"/>
                      </a:cubicBezTo>
                      <a:cubicBezTo>
                        <a:pt x="11" y="73"/>
                        <a:pt x="7" y="79"/>
                        <a:pt x="0" y="84"/>
                      </a:cubicBezTo>
                      <a:cubicBezTo>
                        <a:pt x="1" y="85"/>
                        <a:pt x="1" y="86"/>
                        <a:pt x="1" y="87"/>
                      </a:cubicBezTo>
                      <a:cubicBezTo>
                        <a:pt x="10" y="98"/>
                        <a:pt x="10" y="98"/>
                        <a:pt x="10" y="98"/>
                      </a:cubicBezTo>
                      <a:cubicBezTo>
                        <a:pt x="15" y="104"/>
                        <a:pt x="15" y="104"/>
                        <a:pt x="15" y="104"/>
                      </a:cubicBezTo>
                      <a:cubicBezTo>
                        <a:pt x="27" y="110"/>
                        <a:pt x="27" y="110"/>
                        <a:pt x="27" y="110"/>
                      </a:cubicBezTo>
                      <a:cubicBezTo>
                        <a:pt x="35" y="104"/>
                        <a:pt x="36" y="92"/>
                        <a:pt x="29" y="74"/>
                      </a:cubicBezTo>
                      <a:cubicBezTo>
                        <a:pt x="23" y="62"/>
                        <a:pt x="20" y="46"/>
                        <a:pt x="19" y="27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9" y="23"/>
                        <a:pt x="19" y="21"/>
                        <a:pt x="19" y="19"/>
                      </a:cubicBezTo>
                      <a:close/>
                    </a:path>
                  </a:pathLst>
                </a:custGeom>
                <a:solidFill>
                  <a:srgbClr val="331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Freeform 6"/>
                <p:cNvSpPr>
                  <a:spLocks noEditPoints="1"/>
                </p:cNvSpPr>
                <p:nvPr/>
              </p:nvSpPr>
              <p:spPr bwMode="auto">
                <a:xfrm>
                  <a:off x="1905" y="1773"/>
                  <a:ext cx="177" cy="235"/>
                </a:xfrm>
                <a:custGeom>
                  <a:avLst/>
                  <a:gdLst>
                    <a:gd name="T0" fmla="*/ 74 w 74"/>
                    <a:gd name="T1" fmla="*/ 21 h 99"/>
                    <a:gd name="T2" fmla="*/ 70 w 74"/>
                    <a:gd name="T3" fmla="*/ 10 h 99"/>
                    <a:gd name="T4" fmla="*/ 63 w 74"/>
                    <a:gd name="T5" fmla="*/ 7 h 99"/>
                    <a:gd name="T6" fmla="*/ 22 w 74"/>
                    <a:gd name="T7" fmla="*/ 18 h 99"/>
                    <a:gd name="T8" fmla="*/ 14 w 74"/>
                    <a:gd name="T9" fmla="*/ 38 h 99"/>
                    <a:gd name="T10" fmla="*/ 14 w 74"/>
                    <a:gd name="T11" fmla="*/ 39 h 99"/>
                    <a:gd name="T12" fmla="*/ 3 w 74"/>
                    <a:gd name="T13" fmla="*/ 81 h 99"/>
                    <a:gd name="T14" fmla="*/ 1 w 74"/>
                    <a:gd name="T15" fmla="*/ 97 h 99"/>
                    <a:gd name="T16" fmla="*/ 4 w 74"/>
                    <a:gd name="T17" fmla="*/ 97 h 99"/>
                    <a:gd name="T18" fmla="*/ 6 w 74"/>
                    <a:gd name="T19" fmla="*/ 82 h 99"/>
                    <a:gd name="T20" fmla="*/ 12 w 74"/>
                    <a:gd name="T21" fmla="*/ 65 h 99"/>
                    <a:gd name="T22" fmla="*/ 15 w 74"/>
                    <a:gd name="T23" fmla="*/ 69 h 99"/>
                    <a:gd name="T24" fmla="*/ 7 w 74"/>
                    <a:gd name="T25" fmla="*/ 96 h 99"/>
                    <a:gd name="T26" fmla="*/ 8 w 74"/>
                    <a:gd name="T27" fmla="*/ 99 h 99"/>
                    <a:gd name="T28" fmla="*/ 18 w 74"/>
                    <a:gd name="T29" fmla="*/ 69 h 99"/>
                    <a:gd name="T30" fmla="*/ 13 w 74"/>
                    <a:gd name="T31" fmla="*/ 55 h 99"/>
                    <a:gd name="T32" fmla="*/ 15 w 74"/>
                    <a:gd name="T33" fmla="*/ 49 h 99"/>
                    <a:gd name="T34" fmla="*/ 19 w 74"/>
                    <a:gd name="T35" fmla="*/ 55 h 99"/>
                    <a:gd name="T36" fmla="*/ 23 w 74"/>
                    <a:gd name="T37" fmla="*/ 41 h 99"/>
                    <a:gd name="T38" fmla="*/ 64 w 74"/>
                    <a:gd name="T39" fmla="*/ 24 h 99"/>
                    <a:gd name="T40" fmla="*/ 74 w 74"/>
                    <a:gd name="T41" fmla="*/ 21 h 99"/>
                    <a:gd name="T42" fmla="*/ 17 w 74"/>
                    <a:gd name="T43" fmla="*/ 39 h 99"/>
                    <a:gd name="T44" fmla="*/ 17 w 74"/>
                    <a:gd name="T45" fmla="*/ 38 h 99"/>
                    <a:gd name="T46" fmla="*/ 24 w 74"/>
                    <a:gd name="T47" fmla="*/ 19 h 99"/>
                    <a:gd name="T48" fmla="*/ 62 w 74"/>
                    <a:gd name="T49" fmla="*/ 10 h 99"/>
                    <a:gd name="T50" fmla="*/ 63 w 74"/>
                    <a:gd name="T51" fmla="*/ 10 h 99"/>
                    <a:gd name="T52" fmla="*/ 64 w 74"/>
                    <a:gd name="T53" fmla="*/ 10 h 99"/>
                    <a:gd name="T54" fmla="*/ 24 w 74"/>
                    <a:gd name="T55" fmla="*/ 24 h 99"/>
                    <a:gd name="T56" fmla="*/ 18 w 74"/>
                    <a:gd name="T57" fmla="*/ 47 h 99"/>
                    <a:gd name="T58" fmla="*/ 18 w 74"/>
                    <a:gd name="T59" fmla="*/ 48 h 99"/>
                    <a:gd name="T60" fmla="*/ 16 w 74"/>
                    <a:gd name="T61" fmla="*/ 46 h 99"/>
                    <a:gd name="T62" fmla="*/ 17 w 74"/>
                    <a:gd name="T63" fmla="*/ 39 h 99"/>
                    <a:gd name="T64" fmla="*/ 17 w 74"/>
                    <a:gd name="T65" fmla="*/ 39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4" h="99">
                      <a:moveTo>
                        <a:pt x="74" y="21"/>
                      </a:moveTo>
                      <a:cubicBezTo>
                        <a:pt x="70" y="10"/>
                        <a:pt x="70" y="10"/>
                        <a:pt x="70" y="10"/>
                      </a:cubicBezTo>
                      <a:cubicBezTo>
                        <a:pt x="68" y="9"/>
                        <a:pt x="65" y="8"/>
                        <a:pt x="63" y="7"/>
                      </a:cubicBezTo>
                      <a:cubicBezTo>
                        <a:pt x="48" y="0"/>
                        <a:pt x="34" y="3"/>
                        <a:pt x="22" y="18"/>
                      </a:cubicBezTo>
                      <a:cubicBezTo>
                        <a:pt x="17" y="24"/>
                        <a:pt x="15" y="31"/>
                        <a:pt x="14" y="38"/>
                      </a:cubicBezTo>
                      <a:cubicBezTo>
                        <a:pt x="14" y="39"/>
                        <a:pt x="14" y="39"/>
                        <a:pt x="14" y="39"/>
                      </a:cubicBezTo>
                      <a:cubicBezTo>
                        <a:pt x="13" y="56"/>
                        <a:pt x="9" y="70"/>
                        <a:pt x="3" y="81"/>
                      </a:cubicBezTo>
                      <a:cubicBezTo>
                        <a:pt x="1" y="88"/>
                        <a:pt x="0" y="93"/>
                        <a:pt x="1" y="97"/>
                      </a:cubicBezTo>
                      <a:cubicBezTo>
                        <a:pt x="4" y="97"/>
                        <a:pt x="4" y="97"/>
                        <a:pt x="4" y="97"/>
                      </a:cubicBezTo>
                      <a:cubicBezTo>
                        <a:pt x="3" y="93"/>
                        <a:pt x="3" y="88"/>
                        <a:pt x="6" y="82"/>
                      </a:cubicBezTo>
                      <a:cubicBezTo>
                        <a:pt x="8" y="77"/>
                        <a:pt x="10" y="71"/>
                        <a:pt x="12" y="65"/>
                      </a:cubicBezTo>
                      <a:cubicBezTo>
                        <a:pt x="13" y="67"/>
                        <a:pt x="14" y="68"/>
                        <a:pt x="15" y="69"/>
                      </a:cubicBezTo>
                      <a:cubicBezTo>
                        <a:pt x="8" y="82"/>
                        <a:pt x="6" y="91"/>
                        <a:pt x="7" y="96"/>
                      </a:cubicBezTo>
                      <a:cubicBezTo>
                        <a:pt x="7" y="97"/>
                        <a:pt x="7" y="98"/>
                        <a:pt x="8" y="99"/>
                      </a:cubicBezTo>
                      <a:cubicBezTo>
                        <a:pt x="18" y="69"/>
                        <a:pt x="18" y="69"/>
                        <a:pt x="18" y="69"/>
                      </a:cubicBezTo>
                      <a:cubicBezTo>
                        <a:pt x="15" y="67"/>
                        <a:pt x="13" y="62"/>
                        <a:pt x="13" y="55"/>
                      </a:cubicBezTo>
                      <a:cubicBezTo>
                        <a:pt x="13" y="51"/>
                        <a:pt x="14" y="49"/>
                        <a:pt x="15" y="49"/>
                      </a:cubicBezTo>
                      <a:cubicBezTo>
                        <a:pt x="16" y="49"/>
                        <a:pt x="17" y="51"/>
                        <a:pt x="19" y="55"/>
                      </a:cubicBezTo>
                      <a:cubicBezTo>
                        <a:pt x="19" y="51"/>
                        <a:pt x="20" y="46"/>
                        <a:pt x="23" y="41"/>
                      </a:cubicBezTo>
                      <a:cubicBezTo>
                        <a:pt x="33" y="26"/>
                        <a:pt x="47" y="20"/>
                        <a:pt x="64" y="24"/>
                      </a:cubicBezTo>
                      <a:cubicBezTo>
                        <a:pt x="74" y="21"/>
                        <a:pt x="74" y="21"/>
                        <a:pt x="74" y="21"/>
                      </a:cubicBezTo>
                      <a:close/>
                      <a:moveTo>
                        <a:pt x="17" y="39"/>
                      </a:moveTo>
                      <a:cubicBezTo>
                        <a:pt x="17" y="38"/>
                        <a:pt x="17" y="38"/>
                        <a:pt x="17" y="38"/>
                      </a:cubicBezTo>
                      <a:cubicBezTo>
                        <a:pt x="17" y="31"/>
                        <a:pt x="19" y="25"/>
                        <a:pt x="24" y="19"/>
                      </a:cubicBezTo>
                      <a:cubicBezTo>
                        <a:pt x="35" y="6"/>
                        <a:pt x="48" y="3"/>
                        <a:pt x="62" y="10"/>
                      </a:cubicBezTo>
                      <a:cubicBezTo>
                        <a:pt x="63" y="10"/>
                        <a:pt x="63" y="10"/>
                        <a:pt x="63" y="10"/>
                      </a:cubicBezTo>
                      <a:cubicBezTo>
                        <a:pt x="63" y="10"/>
                        <a:pt x="64" y="10"/>
                        <a:pt x="64" y="10"/>
                      </a:cubicBezTo>
                      <a:cubicBezTo>
                        <a:pt x="44" y="8"/>
                        <a:pt x="30" y="12"/>
                        <a:pt x="24" y="24"/>
                      </a:cubicBezTo>
                      <a:cubicBezTo>
                        <a:pt x="21" y="31"/>
                        <a:pt x="19" y="39"/>
                        <a:pt x="18" y="47"/>
                      </a:cubicBezTo>
                      <a:cubicBezTo>
                        <a:pt x="18" y="47"/>
                        <a:pt x="18" y="48"/>
                        <a:pt x="18" y="48"/>
                      </a:cubicBezTo>
                      <a:cubicBezTo>
                        <a:pt x="17" y="47"/>
                        <a:pt x="16" y="46"/>
                        <a:pt x="16" y="46"/>
                      </a:cubicBezTo>
                      <a:cubicBezTo>
                        <a:pt x="16" y="44"/>
                        <a:pt x="16" y="42"/>
                        <a:pt x="17" y="39"/>
                      </a:cubicBezTo>
                      <a:cubicBezTo>
                        <a:pt x="17" y="39"/>
                        <a:pt x="17" y="39"/>
                        <a:pt x="17" y="39"/>
                      </a:cubicBezTo>
                      <a:close/>
                    </a:path>
                  </a:pathLst>
                </a:custGeom>
                <a:solidFill>
                  <a:srgbClr val="66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Freeform 7"/>
                <p:cNvSpPr/>
                <p:nvPr/>
              </p:nvSpPr>
              <p:spPr bwMode="auto">
                <a:xfrm>
                  <a:off x="1943" y="1780"/>
                  <a:ext cx="115" cy="107"/>
                </a:xfrm>
                <a:custGeom>
                  <a:avLst/>
                  <a:gdLst>
                    <a:gd name="T0" fmla="*/ 1 w 48"/>
                    <a:gd name="T1" fmla="*/ 35 h 45"/>
                    <a:gd name="T2" fmla="*/ 1 w 48"/>
                    <a:gd name="T3" fmla="*/ 36 h 45"/>
                    <a:gd name="T4" fmla="*/ 1 w 48"/>
                    <a:gd name="T5" fmla="*/ 36 h 45"/>
                    <a:gd name="T6" fmla="*/ 0 w 48"/>
                    <a:gd name="T7" fmla="*/ 43 h 45"/>
                    <a:gd name="T8" fmla="*/ 2 w 48"/>
                    <a:gd name="T9" fmla="*/ 45 h 45"/>
                    <a:gd name="T10" fmla="*/ 2 w 48"/>
                    <a:gd name="T11" fmla="*/ 44 h 45"/>
                    <a:gd name="T12" fmla="*/ 8 w 48"/>
                    <a:gd name="T13" fmla="*/ 21 h 45"/>
                    <a:gd name="T14" fmla="*/ 48 w 48"/>
                    <a:gd name="T15" fmla="*/ 7 h 45"/>
                    <a:gd name="T16" fmla="*/ 47 w 48"/>
                    <a:gd name="T17" fmla="*/ 7 h 45"/>
                    <a:gd name="T18" fmla="*/ 46 w 48"/>
                    <a:gd name="T19" fmla="*/ 7 h 45"/>
                    <a:gd name="T20" fmla="*/ 8 w 48"/>
                    <a:gd name="T21" fmla="*/ 16 h 45"/>
                    <a:gd name="T22" fmla="*/ 1 w 48"/>
                    <a:gd name="T2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8" h="45">
                      <a:moveTo>
                        <a:pt x="1" y="35"/>
                      </a:move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0" y="39"/>
                        <a:pt x="0" y="41"/>
                        <a:pt x="0" y="43"/>
                      </a:cubicBezTo>
                      <a:cubicBezTo>
                        <a:pt x="0" y="43"/>
                        <a:pt x="1" y="44"/>
                        <a:pt x="2" y="45"/>
                      </a:cubicBezTo>
                      <a:cubicBezTo>
                        <a:pt x="2" y="45"/>
                        <a:pt x="2" y="44"/>
                        <a:pt x="2" y="44"/>
                      </a:cubicBezTo>
                      <a:cubicBezTo>
                        <a:pt x="3" y="36"/>
                        <a:pt x="5" y="28"/>
                        <a:pt x="8" y="21"/>
                      </a:cubicBezTo>
                      <a:cubicBezTo>
                        <a:pt x="14" y="9"/>
                        <a:pt x="28" y="5"/>
                        <a:pt x="48" y="7"/>
                      </a:cubicBezTo>
                      <a:cubicBezTo>
                        <a:pt x="48" y="7"/>
                        <a:pt x="47" y="7"/>
                        <a:pt x="47" y="7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32" y="0"/>
                        <a:pt x="19" y="3"/>
                        <a:pt x="8" y="16"/>
                      </a:cubicBezTo>
                      <a:cubicBezTo>
                        <a:pt x="3" y="22"/>
                        <a:pt x="1" y="28"/>
                        <a:pt x="1" y="35"/>
                      </a:cubicBezTo>
                      <a:close/>
                    </a:path>
                  </a:pathLst>
                </a:custGeom>
                <a:solidFill>
                  <a:srgbClr val="A954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Freeform 8"/>
                <p:cNvSpPr>
                  <a:spLocks noEditPoints="1"/>
                </p:cNvSpPr>
                <p:nvPr/>
              </p:nvSpPr>
              <p:spPr bwMode="auto">
                <a:xfrm>
                  <a:off x="1962" y="1968"/>
                  <a:ext cx="79" cy="113"/>
                </a:xfrm>
                <a:custGeom>
                  <a:avLst/>
                  <a:gdLst>
                    <a:gd name="T0" fmla="*/ 1 w 33"/>
                    <a:gd name="T1" fmla="*/ 0 h 48"/>
                    <a:gd name="T2" fmla="*/ 0 w 33"/>
                    <a:gd name="T3" fmla="*/ 10 h 48"/>
                    <a:gd name="T4" fmla="*/ 0 w 33"/>
                    <a:gd name="T5" fmla="*/ 14 h 48"/>
                    <a:gd name="T6" fmla="*/ 9 w 33"/>
                    <a:gd name="T7" fmla="*/ 34 h 48"/>
                    <a:gd name="T8" fmla="*/ 10 w 33"/>
                    <a:gd name="T9" fmla="*/ 36 h 48"/>
                    <a:gd name="T10" fmla="*/ 24 w 33"/>
                    <a:gd name="T11" fmla="*/ 48 h 48"/>
                    <a:gd name="T12" fmla="*/ 33 w 33"/>
                    <a:gd name="T13" fmla="*/ 33 h 48"/>
                    <a:gd name="T14" fmla="*/ 33 w 33"/>
                    <a:gd name="T15" fmla="*/ 16 h 48"/>
                    <a:gd name="T16" fmla="*/ 12 w 33"/>
                    <a:gd name="T17" fmla="*/ 12 h 48"/>
                    <a:gd name="T18" fmla="*/ 1 w 33"/>
                    <a:gd name="T19" fmla="*/ 0 h 48"/>
                    <a:gd name="T20" fmla="*/ 2 w 33"/>
                    <a:gd name="T21" fmla="*/ 4 h 48"/>
                    <a:gd name="T22" fmla="*/ 4 w 33"/>
                    <a:gd name="T23" fmla="*/ 8 h 48"/>
                    <a:gd name="T24" fmla="*/ 4 w 33"/>
                    <a:gd name="T25" fmla="*/ 21 h 48"/>
                    <a:gd name="T26" fmla="*/ 2 w 33"/>
                    <a:gd name="T27" fmla="*/ 14 h 48"/>
                    <a:gd name="T28" fmla="*/ 2 w 33"/>
                    <a:gd name="T29" fmla="*/ 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" h="48">
                      <a:moveTo>
                        <a:pt x="1" y="0"/>
                      </a:move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9" y="34"/>
                        <a:pt x="9" y="34"/>
                        <a:pt x="9" y="34"/>
                      </a:cubicBezTo>
                      <a:cubicBezTo>
                        <a:pt x="10" y="36"/>
                        <a:pt x="10" y="36"/>
                        <a:pt x="10" y="36"/>
                      </a:cubicBezTo>
                      <a:cubicBezTo>
                        <a:pt x="16" y="40"/>
                        <a:pt x="20" y="44"/>
                        <a:pt x="24" y="48"/>
                      </a:cubicBezTo>
                      <a:cubicBezTo>
                        <a:pt x="28" y="44"/>
                        <a:pt x="31" y="39"/>
                        <a:pt x="33" y="33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27" y="18"/>
                        <a:pt x="19" y="17"/>
                        <a:pt x="12" y="12"/>
                      </a:cubicBezTo>
                      <a:cubicBezTo>
                        <a:pt x="7" y="9"/>
                        <a:pt x="3" y="5"/>
                        <a:pt x="1" y="0"/>
                      </a:cubicBezTo>
                      <a:close/>
                      <a:moveTo>
                        <a:pt x="2" y="4"/>
                      </a:move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4"/>
                        <a:pt x="2" y="4"/>
                        <a:pt x="2" y="4"/>
                      </a:cubicBezTo>
                      <a:close/>
                    </a:path>
                  </a:pathLst>
                </a:custGeom>
                <a:solidFill>
                  <a:srgbClr val="DCA5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Freeform 9"/>
                <p:cNvSpPr/>
                <p:nvPr/>
              </p:nvSpPr>
              <p:spPr bwMode="auto">
                <a:xfrm>
                  <a:off x="1967" y="1977"/>
                  <a:ext cx="5" cy="40"/>
                </a:xfrm>
                <a:custGeom>
                  <a:avLst/>
                  <a:gdLst>
                    <a:gd name="T0" fmla="*/ 5 w 5"/>
                    <a:gd name="T1" fmla="*/ 10 h 40"/>
                    <a:gd name="T2" fmla="*/ 0 w 5"/>
                    <a:gd name="T3" fmla="*/ 0 h 40"/>
                    <a:gd name="T4" fmla="*/ 0 w 5"/>
                    <a:gd name="T5" fmla="*/ 24 h 40"/>
                    <a:gd name="T6" fmla="*/ 5 w 5"/>
                    <a:gd name="T7" fmla="*/ 40 h 40"/>
                    <a:gd name="T8" fmla="*/ 5 w 5"/>
                    <a:gd name="T9" fmla="*/ 10 h 40"/>
                    <a:gd name="T10" fmla="*/ 5 w 5"/>
                    <a:gd name="T11" fmla="*/ 1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40">
                      <a:moveTo>
                        <a:pt x="5" y="10"/>
                      </a:moveTo>
                      <a:lnTo>
                        <a:pt x="0" y="0"/>
                      </a:lnTo>
                      <a:lnTo>
                        <a:pt x="0" y="24"/>
                      </a:lnTo>
                      <a:lnTo>
                        <a:pt x="5" y="40"/>
                      </a:lnTo>
                      <a:lnTo>
                        <a:pt x="5" y="10"/>
                      </a:lnTo>
                      <a:lnTo>
                        <a:pt x="5" y="10"/>
                      </a:lnTo>
                      <a:close/>
                    </a:path>
                  </a:pathLst>
                </a:custGeom>
                <a:solidFill>
                  <a:srgbClr val="F3DD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Freeform 10"/>
                <p:cNvSpPr/>
                <p:nvPr/>
              </p:nvSpPr>
              <p:spPr bwMode="auto">
                <a:xfrm>
                  <a:off x="1907" y="1937"/>
                  <a:ext cx="58" cy="85"/>
                </a:xfrm>
                <a:custGeom>
                  <a:avLst/>
                  <a:gdLst>
                    <a:gd name="T0" fmla="*/ 23 w 24"/>
                    <a:gd name="T1" fmla="*/ 23 h 36"/>
                    <a:gd name="T2" fmla="*/ 24 w 24"/>
                    <a:gd name="T3" fmla="*/ 13 h 36"/>
                    <a:gd name="T4" fmla="*/ 20 w 24"/>
                    <a:gd name="T5" fmla="*/ 2 h 36"/>
                    <a:gd name="T6" fmla="*/ 18 w 24"/>
                    <a:gd name="T7" fmla="*/ 1 h 36"/>
                    <a:gd name="T8" fmla="*/ 17 w 24"/>
                    <a:gd name="T9" fmla="*/ 0 h 36"/>
                    <a:gd name="T10" fmla="*/ 7 w 24"/>
                    <a:gd name="T11" fmla="*/ 30 h 36"/>
                    <a:gd name="T12" fmla="*/ 8 w 24"/>
                    <a:gd name="T13" fmla="*/ 31 h 36"/>
                    <a:gd name="T14" fmla="*/ 6 w 24"/>
                    <a:gd name="T15" fmla="*/ 33 h 36"/>
                    <a:gd name="T16" fmla="*/ 3 w 24"/>
                    <a:gd name="T17" fmla="*/ 28 h 36"/>
                    <a:gd name="T18" fmla="*/ 0 w 24"/>
                    <a:gd name="T19" fmla="*/ 28 h 36"/>
                    <a:gd name="T20" fmla="*/ 5 w 24"/>
                    <a:gd name="T21" fmla="*/ 36 h 36"/>
                    <a:gd name="T22" fmla="*/ 12 w 24"/>
                    <a:gd name="T23" fmla="*/ 30 h 36"/>
                    <a:gd name="T24" fmla="*/ 14 w 24"/>
                    <a:gd name="T25" fmla="*/ 27 h 36"/>
                    <a:gd name="T26" fmla="*/ 23 w 24"/>
                    <a:gd name="T27" fmla="*/ 2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4" h="36">
                      <a:moveTo>
                        <a:pt x="23" y="23"/>
                      </a:move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2" y="9"/>
                        <a:pt x="21" y="6"/>
                        <a:pt x="20" y="2"/>
                      </a:cubicBezTo>
                      <a:cubicBezTo>
                        <a:pt x="19" y="2"/>
                        <a:pt x="19" y="1"/>
                        <a:pt x="18" y="1"/>
                      </a:cubicBezTo>
                      <a:cubicBezTo>
                        <a:pt x="18" y="1"/>
                        <a:pt x="17" y="1"/>
                        <a:pt x="17" y="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7" y="30"/>
                        <a:pt x="7" y="30"/>
                        <a:pt x="8" y="31"/>
                      </a:cubicBezTo>
                      <a:cubicBezTo>
                        <a:pt x="6" y="33"/>
                        <a:pt x="6" y="33"/>
                        <a:pt x="6" y="33"/>
                      </a:cubicBezTo>
                      <a:cubicBezTo>
                        <a:pt x="4" y="31"/>
                        <a:pt x="3" y="30"/>
                        <a:pt x="3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" y="31"/>
                        <a:pt x="3" y="34"/>
                        <a:pt x="5" y="36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3" y="29"/>
                        <a:pt x="13" y="28"/>
                        <a:pt x="14" y="27"/>
                      </a:cubicBezTo>
                      <a:cubicBezTo>
                        <a:pt x="23" y="23"/>
                        <a:pt x="23" y="23"/>
                        <a:pt x="23" y="23"/>
                      </a:cubicBezTo>
                      <a:close/>
                    </a:path>
                  </a:pathLst>
                </a:custGeom>
                <a:solidFill>
                  <a:srgbClr val="331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Freeform 11"/>
                <p:cNvSpPr/>
                <p:nvPr/>
              </p:nvSpPr>
              <p:spPr bwMode="auto">
                <a:xfrm>
                  <a:off x="1965" y="1927"/>
                  <a:ext cx="126" cy="169"/>
                </a:xfrm>
                <a:custGeom>
                  <a:avLst/>
                  <a:gdLst>
                    <a:gd name="T0" fmla="*/ 0 w 53"/>
                    <a:gd name="T1" fmla="*/ 17 h 71"/>
                    <a:gd name="T2" fmla="*/ 11 w 53"/>
                    <a:gd name="T3" fmla="*/ 29 h 71"/>
                    <a:gd name="T4" fmla="*/ 32 w 53"/>
                    <a:gd name="T5" fmla="*/ 33 h 71"/>
                    <a:gd name="T6" fmla="*/ 32 w 53"/>
                    <a:gd name="T7" fmla="*/ 50 h 71"/>
                    <a:gd name="T8" fmla="*/ 23 w 53"/>
                    <a:gd name="T9" fmla="*/ 65 h 71"/>
                    <a:gd name="T10" fmla="*/ 27 w 53"/>
                    <a:gd name="T11" fmla="*/ 71 h 71"/>
                    <a:gd name="T12" fmla="*/ 29 w 53"/>
                    <a:gd name="T13" fmla="*/ 68 h 71"/>
                    <a:gd name="T14" fmla="*/ 30 w 53"/>
                    <a:gd name="T15" fmla="*/ 68 h 71"/>
                    <a:gd name="T16" fmla="*/ 37 w 53"/>
                    <a:gd name="T17" fmla="*/ 59 h 71"/>
                    <a:gd name="T18" fmla="*/ 40 w 53"/>
                    <a:gd name="T19" fmla="*/ 32 h 71"/>
                    <a:gd name="T20" fmla="*/ 39 w 53"/>
                    <a:gd name="T21" fmla="*/ 29 h 71"/>
                    <a:gd name="T22" fmla="*/ 51 w 53"/>
                    <a:gd name="T23" fmla="*/ 10 h 71"/>
                    <a:gd name="T24" fmla="*/ 53 w 53"/>
                    <a:gd name="T25" fmla="*/ 0 h 71"/>
                    <a:gd name="T26" fmla="*/ 47 w 53"/>
                    <a:gd name="T27" fmla="*/ 15 h 71"/>
                    <a:gd name="T28" fmla="*/ 0 w 53"/>
                    <a:gd name="T29" fmla="*/ 17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3" h="71">
                      <a:moveTo>
                        <a:pt x="0" y="17"/>
                      </a:moveTo>
                      <a:cubicBezTo>
                        <a:pt x="2" y="22"/>
                        <a:pt x="6" y="26"/>
                        <a:pt x="11" y="29"/>
                      </a:cubicBezTo>
                      <a:cubicBezTo>
                        <a:pt x="18" y="34"/>
                        <a:pt x="26" y="35"/>
                        <a:pt x="32" y="33"/>
                      </a:cubicBezTo>
                      <a:cubicBezTo>
                        <a:pt x="32" y="50"/>
                        <a:pt x="32" y="50"/>
                        <a:pt x="32" y="50"/>
                      </a:cubicBezTo>
                      <a:cubicBezTo>
                        <a:pt x="30" y="56"/>
                        <a:pt x="27" y="61"/>
                        <a:pt x="23" y="65"/>
                      </a:cubicBezTo>
                      <a:cubicBezTo>
                        <a:pt x="25" y="67"/>
                        <a:pt x="26" y="69"/>
                        <a:pt x="27" y="71"/>
                      </a:cubicBezTo>
                      <a:cubicBezTo>
                        <a:pt x="29" y="68"/>
                        <a:pt x="29" y="68"/>
                        <a:pt x="29" y="68"/>
                      </a:cubicBezTo>
                      <a:cubicBezTo>
                        <a:pt x="30" y="68"/>
                        <a:pt x="30" y="68"/>
                        <a:pt x="30" y="68"/>
                      </a:cubicBezTo>
                      <a:cubicBezTo>
                        <a:pt x="37" y="59"/>
                        <a:pt x="37" y="59"/>
                        <a:pt x="37" y="59"/>
                      </a:cubicBezTo>
                      <a:cubicBezTo>
                        <a:pt x="39" y="51"/>
                        <a:pt x="40" y="42"/>
                        <a:pt x="40" y="32"/>
                      </a:cubicBezTo>
                      <a:cubicBezTo>
                        <a:pt x="40" y="31"/>
                        <a:pt x="40" y="30"/>
                        <a:pt x="39" y="29"/>
                      </a:cubicBezTo>
                      <a:cubicBezTo>
                        <a:pt x="46" y="24"/>
                        <a:pt x="50" y="18"/>
                        <a:pt x="51" y="1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35" y="35"/>
                        <a:pt x="19" y="36"/>
                        <a:pt x="0" y="17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Freeform 12"/>
                <p:cNvSpPr/>
                <p:nvPr/>
              </p:nvSpPr>
              <p:spPr bwMode="auto">
                <a:xfrm>
                  <a:off x="1917" y="1991"/>
                  <a:ext cx="67" cy="88"/>
                </a:xfrm>
                <a:custGeom>
                  <a:avLst/>
                  <a:gdLst>
                    <a:gd name="T0" fmla="*/ 19 w 28"/>
                    <a:gd name="T1" fmla="*/ 4 h 37"/>
                    <a:gd name="T2" fmla="*/ 19 w 28"/>
                    <a:gd name="T3" fmla="*/ 0 h 37"/>
                    <a:gd name="T4" fmla="*/ 10 w 28"/>
                    <a:gd name="T5" fmla="*/ 4 h 37"/>
                    <a:gd name="T6" fmla="*/ 8 w 28"/>
                    <a:gd name="T7" fmla="*/ 7 h 37"/>
                    <a:gd name="T8" fmla="*/ 3 w 28"/>
                    <a:gd name="T9" fmla="*/ 23 h 37"/>
                    <a:gd name="T10" fmla="*/ 2 w 28"/>
                    <a:gd name="T11" fmla="*/ 26 h 37"/>
                    <a:gd name="T12" fmla="*/ 1 w 28"/>
                    <a:gd name="T13" fmla="*/ 33 h 37"/>
                    <a:gd name="T14" fmla="*/ 0 w 28"/>
                    <a:gd name="T15" fmla="*/ 37 h 37"/>
                    <a:gd name="T16" fmla="*/ 28 w 28"/>
                    <a:gd name="T17" fmla="*/ 24 h 37"/>
                    <a:gd name="T18" fmla="*/ 19 w 28"/>
                    <a:gd name="T19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" h="37">
                      <a:moveTo>
                        <a:pt x="19" y="4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9" y="5"/>
                        <a:pt x="9" y="6"/>
                        <a:pt x="8" y="7"/>
                      </a:cubicBezTo>
                      <a:cubicBezTo>
                        <a:pt x="6" y="12"/>
                        <a:pt x="4" y="18"/>
                        <a:pt x="3" y="23"/>
                      </a:cubicBezTo>
                      <a:cubicBezTo>
                        <a:pt x="2" y="24"/>
                        <a:pt x="2" y="25"/>
                        <a:pt x="2" y="26"/>
                      </a:cubicBezTo>
                      <a:cubicBezTo>
                        <a:pt x="1" y="28"/>
                        <a:pt x="1" y="31"/>
                        <a:pt x="1" y="33"/>
                      </a:cubicBezTo>
                      <a:cubicBezTo>
                        <a:pt x="0" y="35"/>
                        <a:pt x="0" y="36"/>
                        <a:pt x="0" y="37"/>
                      </a:cubicBezTo>
                      <a:cubicBezTo>
                        <a:pt x="28" y="24"/>
                        <a:pt x="28" y="24"/>
                        <a:pt x="28" y="24"/>
                      </a:cubicBezTo>
                      <a:cubicBezTo>
                        <a:pt x="19" y="4"/>
                        <a:pt x="19" y="4"/>
                        <a:pt x="19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Freeform 13"/>
                <p:cNvSpPr>
                  <a:spLocks noEditPoints="1"/>
                </p:cNvSpPr>
                <p:nvPr/>
              </p:nvSpPr>
              <p:spPr bwMode="auto">
                <a:xfrm>
                  <a:off x="1936" y="1835"/>
                  <a:ext cx="170" cy="178"/>
                </a:xfrm>
                <a:custGeom>
                  <a:avLst/>
                  <a:gdLst>
                    <a:gd name="T0" fmla="*/ 6 w 71"/>
                    <a:gd name="T1" fmla="*/ 29 h 75"/>
                    <a:gd name="T2" fmla="*/ 2 w 71"/>
                    <a:gd name="T3" fmla="*/ 23 h 75"/>
                    <a:gd name="T4" fmla="*/ 0 w 71"/>
                    <a:gd name="T5" fmla="*/ 29 h 75"/>
                    <a:gd name="T6" fmla="*/ 5 w 71"/>
                    <a:gd name="T7" fmla="*/ 43 h 75"/>
                    <a:gd name="T8" fmla="*/ 6 w 71"/>
                    <a:gd name="T9" fmla="*/ 44 h 75"/>
                    <a:gd name="T10" fmla="*/ 7 w 71"/>
                    <a:gd name="T11" fmla="*/ 40 h 75"/>
                    <a:gd name="T12" fmla="*/ 8 w 71"/>
                    <a:gd name="T13" fmla="*/ 45 h 75"/>
                    <a:gd name="T14" fmla="*/ 12 w 71"/>
                    <a:gd name="T15" fmla="*/ 56 h 75"/>
                    <a:gd name="T16" fmla="*/ 59 w 71"/>
                    <a:gd name="T17" fmla="*/ 54 h 75"/>
                    <a:gd name="T18" fmla="*/ 65 w 71"/>
                    <a:gd name="T19" fmla="*/ 39 h 75"/>
                    <a:gd name="T20" fmla="*/ 63 w 71"/>
                    <a:gd name="T21" fmla="*/ 49 h 75"/>
                    <a:gd name="T22" fmla="*/ 68 w 71"/>
                    <a:gd name="T23" fmla="*/ 42 h 75"/>
                    <a:gd name="T24" fmla="*/ 70 w 71"/>
                    <a:gd name="T25" fmla="*/ 35 h 75"/>
                    <a:gd name="T26" fmla="*/ 68 w 71"/>
                    <a:gd name="T27" fmla="*/ 31 h 75"/>
                    <a:gd name="T28" fmla="*/ 61 w 71"/>
                    <a:gd name="T29" fmla="*/ 15 h 75"/>
                    <a:gd name="T30" fmla="*/ 31 w 71"/>
                    <a:gd name="T31" fmla="*/ 5 h 75"/>
                    <a:gd name="T32" fmla="*/ 6 w 71"/>
                    <a:gd name="T33" fmla="*/ 29 h 75"/>
                    <a:gd name="T34" fmla="*/ 31 w 71"/>
                    <a:gd name="T35" fmla="*/ 65 h 75"/>
                    <a:gd name="T36" fmla="*/ 21 w 71"/>
                    <a:gd name="T37" fmla="*/ 61 h 75"/>
                    <a:gd name="T38" fmla="*/ 9 w 71"/>
                    <a:gd name="T39" fmla="*/ 39 h 75"/>
                    <a:gd name="T40" fmla="*/ 9 w 71"/>
                    <a:gd name="T41" fmla="*/ 36 h 75"/>
                    <a:gd name="T42" fmla="*/ 31 w 71"/>
                    <a:gd name="T43" fmla="*/ 65 h 75"/>
                    <a:gd name="T44" fmla="*/ 2 w 71"/>
                    <a:gd name="T45" fmla="*/ 26 h 75"/>
                    <a:gd name="T46" fmla="*/ 3 w 71"/>
                    <a:gd name="T47" fmla="*/ 27 h 75"/>
                    <a:gd name="T48" fmla="*/ 5 w 71"/>
                    <a:gd name="T49" fmla="*/ 42 h 75"/>
                    <a:gd name="T50" fmla="*/ 2 w 71"/>
                    <a:gd name="T51" fmla="*/ 2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1" h="75">
                      <a:moveTo>
                        <a:pt x="6" y="29"/>
                      </a:moveTo>
                      <a:cubicBezTo>
                        <a:pt x="4" y="25"/>
                        <a:pt x="3" y="23"/>
                        <a:pt x="2" y="23"/>
                      </a:cubicBezTo>
                      <a:cubicBezTo>
                        <a:pt x="1" y="23"/>
                        <a:pt x="0" y="25"/>
                        <a:pt x="0" y="29"/>
                      </a:cubicBezTo>
                      <a:cubicBezTo>
                        <a:pt x="0" y="36"/>
                        <a:pt x="2" y="41"/>
                        <a:pt x="5" y="43"/>
                      </a:cubicBezTo>
                      <a:cubicBezTo>
                        <a:pt x="5" y="44"/>
                        <a:pt x="6" y="44"/>
                        <a:pt x="6" y="44"/>
                      </a:cubicBezTo>
                      <a:cubicBezTo>
                        <a:pt x="7" y="40"/>
                        <a:pt x="7" y="40"/>
                        <a:pt x="7" y="40"/>
                      </a:cubicBezTo>
                      <a:cubicBezTo>
                        <a:pt x="7" y="41"/>
                        <a:pt x="8" y="43"/>
                        <a:pt x="8" y="45"/>
                      </a:cubicBezTo>
                      <a:cubicBezTo>
                        <a:pt x="9" y="49"/>
                        <a:pt x="10" y="52"/>
                        <a:pt x="12" y="56"/>
                      </a:cubicBezTo>
                      <a:cubicBezTo>
                        <a:pt x="31" y="75"/>
                        <a:pt x="47" y="74"/>
                        <a:pt x="59" y="54"/>
                      </a:cubicBezTo>
                      <a:cubicBezTo>
                        <a:pt x="65" y="39"/>
                        <a:pt x="65" y="39"/>
                        <a:pt x="65" y="39"/>
                      </a:cubicBezTo>
                      <a:cubicBezTo>
                        <a:pt x="63" y="49"/>
                        <a:pt x="63" y="49"/>
                        <a:pt x="63" y="49"/>
                      </a:cubicBezTo>
                      <a:cubicBezTo>
                        <a:pt x="68" y="42"/>
                        <a:pt x="68" y="42"/>
                        <a:pt x="68" y="42"/>
                      </a:cubicBezTo>
                      <a:cubicBezTo>
                        <a:pt x="69" y="39"/>
                        <a:pt x="70" y="37"/>
                        <a:pt x="70" y="35"/>
                      </a:cubicBezTo>
                      <a:cubicBezTo>
                        <a:pt x="71" y="31"/>
                        <a:pt x="70" y="30"/>
                        <a:pt x="68" y="31"/>
                      </a:cubicBezTo>
                      <a:cubicBezTo>
                        <a:pt x="61" y="15"/>
                        <a:pt x="61" y="15"/>
                        <a:pt x="61" y="15"/>
                      </a:cubicBezTo>
                      <a:cubicBezTo>
                        <a:pt x="55" y="3"/>
                        <a:pt x="45" y="0"/>
                        <a:pt x="31" y="5"/>
                      </a:cubicBezTo>
                      <a:cubicBezTo>
                        <a:pt x="20" y="8"/>
                        <a:pt x="12" y="16"/>
                        <a:pt x="6" y="29"/>
                      </a:cubicBezTo>
                      <a:close/>
                      <a:moveTo>
                        <a:pt x="31" y="65"/>
                      </a:moveTo>
                      <a:cubicBezTo>
                        <a:pt x="28" y="66"/>
                        <a:pt x="25" y="64"/>
                        <a:pt x="21" y="61"/>
                      </a:cubicBezTo>
                      <a:cubicBezTo>
                        <a:pt x="13" y="56"/>
                        <a:pt x="8" y="49"/>
                        <a:pt x="9" y="39"/>
                      </a:cubicBezTo>
                      <a:cubicBezTo>
                        <a:pt x="9" y="36"/>
                        <a:pt x="9" y="36"/>
                        <a:pt x="9" y="36"/>
                      </a:cubicBezTo>
                      <a:cubicBezTo>
                        <a:pt x="11" y="49"/>
                        <a:pt x="19" y="58"/>
                        <a:pt x="31" y="65"/>
                      </a:cubicBezTo>
                      <a:close/>
                      <a:moveTo>
                        <a:pt x="2" y="26"/>
                      </a:move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32"/>
                        <a:pt x="4" y="37"/>
                        <a:pt x="5" y="42"/>
                      </a:cubicBezTo>
                      <a:cubicBezTo>
                        <a:pt x="2" y="38"/>
                        <a:pt x="1" y="33"/>
                        <a:pt x="2" y="26"/>
                      </a:cubicBezTo>
                      <a:close/>
                    </a:path>
                  </a:pathLst>
                </a:custGeom>
                <a:solidFill>
                  <a:srgbClr val="DCA5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Freeform 14"/>
                <p:cNvSpPr/>
                <p:nvPr/>
              </p:nvSpPr>
              <p:spPr bwMode="auto">
                <a:xfrm>
                  <a:off x="1955" y="1920"/>
                  <a:ext cx="55" cy="71"/>
                </a:xfrm>
                <a:custGeom>
                  <a:avLst/>
                  <a:gdLst>
                    <a:gd name="T0" fmla="*/ 13 w 23"/>
                    <a:gd name="T1" fmla="*/ 25 h 30"/>
                    <a:gd name="T2" fmla="*/ 23 w 23"/>
                    <a:gd name="T3" fmla="*/ 29 h 30"/>
                    <a:gd name="T4" fmla="*/ 1 w 23"/>
                    <a:gd name="T5" fmla="*/ 0 h 30"/>
                    <a:gd name="T6" fmla="*/ 1 w 23"/>
                    <a:gd name="T7" fmla="*/ 3 h 30"/>
                    <a:gd name="T8" fmla="*/ 13 w 23"/>
                    <a:gd name="T9" fmla="*/ 2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0">
                      <a:moveTo>
                        <a:pt x="13" y="25"/>
                      </a:moveTo>
                      <a:cubicBezTo>
                        <a:pt x="17" y="28"/>
                        <a:pt x="20" y="30"/>
                        <a:pt x="23" y="29"/>
                      </a:cubicBezTo>
                      <a:cubicBezTo>
                        <a:pt x="11" y="22"/>
                        <a:pt x="3" y="13"/>
                        <a:pt x="1" y="0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13"/>
                        <a:pt x="5" y="20"/>
                        <a:pt x="13" y="25"/>
                      </a:cubicBezTo>
                      <a:close/>
                    </a:path>
                  </a:pathLst>
                </a:custGeom>
                <a:solidFill>
                  <a:srgbClr val="F3DD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Freeform 15"/>
                <p:cNvSpPr/>
                <p:nvPr/>
              </p:nvSpPr>
              <p:spPr bwMode="auto">
                <a:xfrm>
                  <a:off x="1938" y="1896"/>
                  <a:ext cx="10" cy="38"/>
                </a:xfrm>
                <a:custGeom>
                  <a:avLst/>
                  <a:gdLst>
                    <a:gd name="T0" fmla="*/ 2 w 4"/>
                    <a:gd name="T1" fmla="*/ 1 h 16"/>
                    <a:gd name="T2" fmla="*/ 1 w 4"/>
                    <a:gd name="T3" fmla="*/ 0 h 16"/>
                    <a:gd name="T4" fmla="*/ 4 w 4"/>
                    <a:gd name="T5" fmla="*/ 16 h 16"/>
                    <a:gd name="T6" fmla="*/ 2 w 4"/>
                    <a:gd name="T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16">
                      <a:moveTo>
                        <a:pt x="2" y="1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7"/>
                        <a:pt x="1" y="12"/>
                        <a:pt x="4" y="16"/>
                      </a:cubicBezTo>
                      <a:cubicBezTo>
                        <a:pt x="3" y="11"/>
                        <a:pt x="2" y="6"/>
                        <a:pt x="2" y="1"/>
                      </a:cubicBezTo>
                      <a:close/>
                    </a:path>
                  </a:pathLst>
                </a:custGeom>
                <a:solidFill>
                  <a:srgbClr val="F3DD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Freeform 16"/>
                <p:cNvSpPr/>
                <p:nvPr/>
              </p:nvSpPr>
              <p:spPr bwMode="auto">
                <a:xfrm>
                  <a:off x="1950" y="1930"/>
                  <a:ext cx="5" cy="11"/>
                </a:xfrm>
                <a:custGeom>
                  <a:avLst/>
                  <a:gdLst>
                    <a:gd name="T0" fmla="*/ 0 w 2"/>
                    <a:gd name="T1" fmla="*/ 4 h 5"/>
                    <a:gd name="T2" fmla="*/ 2 w 2"/>
                    <a:gd name="T3" fmla="*/ 5 h 5"/>
                    <a:gd name="T4" fmla="*/ 1 w 2"/>
                    <a:gd name="T5" fmla="*/ 0 h 5"/>
                    <a:gd name="T6" fmla="*/ 0 w 2"/>
                    <a:gd name="T7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5">
                      <a:moveTo>
                        <a:pt x="0" y="4"/>
                      </a:moveTo>
                      <a:cubicBezTo>
                        <a:pt x="1" y="4"/>
                        <a:pt x="1" y="5"/>
                        <a:pt x="2" y="5"/>
                      </a:cubicBezTo>
                      <a:cubicBezTo>
                        <a:pt x="2" y="3"/>
                        <a:pt x="1" y="1"/>
                        <a:pt x="1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Freeform 17"/>
                <p:cNvSpPr/>
                <p:nvPr/>
              </p:nvSpPr>
              <p:spPr bwMode="auto">
                <a:xfrm>
                  <a:off x="1912" y="1927"/>
                  <a:ext cx="29" cy="88"/>
                </a:xfrm>
                <a:custGeom>
                  <a:avLst/>
                  <a:gdLst>
                    <a:gd name="T0" fmla="*/ 12 w 12"/>
                    <a:gd name="T1" fmla="*/ 4 h 37"/>
                    <a:gd name="T2" fmla="*/ 9 w 12"/>
                    <a:gd name="T3" fmla="*/ 0 h 37"/>
                    <a:gd name="T4" fmla="*/ 3 w 12"/>
                    <a:gd name="T5" fmla="*/ 17 h 37"/>
                    <a:gd name="T6" fmla="*/ 1 w 12"/>
                    <a:gd name="T7" fmla="*/ 32 h 37"/>
                    <a:gd name="T8" fmla="*/ 4 w 12"/>
                    <a:gd name="T9" fmla="*/ 37 h 37"/>
                    <a:gd name="T10" fmla="*/ 6 w 12"/>
                    <a:gd name="T11" fmla="*/ 35 h 37"/>
                    <a:gd name="T12" fmla="*/ 5 w 12"/>
                    <a:gd name="T13" fmla="*/ 34 h 37"/>
                    <a:gd name="T14" fmla="*/ 4 w 12"/>
                    <a:gd name="T15" fmla="*/ 31 h 37"/>
                    <a:gd name="T16" fmla="*/ 12 w 12"/>
                    <a:gd name="T17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7">
                      <a:moveTo>
                        <a:pt x="12" y="4"/>
                      </a:moveTo>
                      <a:cubicBezTo>
                        <a:pt x="11" y="3"/>
                        <a:pt x="10" y="2"/>
                        <a:pt x="9" y="0"/>
                      </a:cubicBezTo>
                      <a:cubicBezTo>
                        <a:pt x="7" y="6"/>
                        <a:pt x="5" y="12"/>
                        <a:pt x="3" y="17"/>
                      </a:cubicBezTo>
                      <a:cubicBezTo>
                        <a:pt x="0" y="23"/>
                        <a:pt x="0" y="28"/>
                        <a:pt x="1" y="32"/>
                      </a:cubicBezTo>
                      <a:cubicBezTo>
                        <a:pt x="1" y="34"/>
                        <a:pt x="2" y="35"/>
                        <a:pt x="4" y="37"/>
                      </a:cubicBezTo>
                      <a:cubicBezTo>
                        <a:pt x="6" y="35"/>
                        <a:pt x="6" y="35"/>
                        <a:pt x="6" y="35"/>
                      </a:cubicBezTo>
                      <a:cubicBezTo>
                        <a:pt x="5" y="34"/>
                        <a:pt x="5" y="34"/>
                        <a:pt x="5" y="34"/>
                      </a:cubicBezTo>
                      <a:cubicBezTo>
                        <a:pt x="4" y="33"/>
                        <a:pt x="4" y="32"/>
                        <a:pt x="4" y="31"/>
                      </a:cubicBezTo>
                      <a:cubicBezTo>
                        <a:pt x="3" y="26"/>
                        <a:pt x="5" y="17"/>
                        <a:pt x="12" y="4"/>
                      </a:cubicBezTo>
                      <a:close/>
                    </a:path>
                  </a:pathLst>
                </a:custGeom>
                <a:solidFill>
                  <a:srgbClr val="A954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Freeform 18"/>
                <p:cNvSpPr/>
                <p:nvPr/>
              </p:nvSpPr>
              <p:spPr bwMode="auto">
                <a:xfrm>
                  <a:off x="1905" y="2008"/>
                  <a:ext cx="31" cy="38"/>
                </a:xfrm>
                <a:custGeom>
                  <a:avLst/>
                  <a:gdLst>
                    <a:gd name="T0" fmla="*/ 8 w 13"/>
                    <a:gd name="T1" fmla="*/ 16 h 16"/>
                    <a:gd name="T2" fmla="*/ 13 w 13"/>
                    <a:gd name="T3" fmla="*/ 0 h 16"/>
                    <a:gd name="T4" fmla="*/ 6 w 13"/>
                    <a:gd name="T5" fmla="*/ 6 h 16"/>
                    <a:gd name="T6" fmla="*/ 0 w 13"/>
                    <a:gd name="T7" fmla="*/ 11 h 16"/>
                    <a:gd name="T8" fmla="*/ 8 w 13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6">
                      <a:moveTo>
                        <a:pt x="8" y="16"/>
                      </a:moveTo>
                      <a:cubicBezTo>
                        <a:pt x="9" y="11"/>
                        <a:pt x="11" y="5"/>
                        <a:pt x="13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8" y="16"/>
                        <a:pt x="8" y="16"/>
                        <a:pt x="8" y="16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Freeform 19"/>
                <p:cNvSpPr>
                  <a:spLocks noEditPoints="1"/>
                </p:cNvSpPr>
                <p:nvPr/>
              </p:nvSpPr>
              <p:spPr bwMode="auto">
                <a:xfrm>
                  <a:off x="1821" y="2022"/>
                  <a:ext cx="325" cy="256"/>
                </a:xfrm>
                <a:custGeom>
                  <a:avLst/>
                  <a:gdLst>
                    <a:gd name="T0" fmla="*/ 42 w 136"/>
                    <a:gd name="T1" fmla="*/ 13 h 108"/>
                    <a:gd name="T2" fmla="*/ 43 w 136"/>
                    <a:gd name="T3" fmla="*/ 10 h 108"/>
                    <a:gd name="T4" fmla="*/ 35 w 136"/>
                    <a:gd name="T5" fmla="*/ 5 h 108"/>
                    <a:gd name="T6" fmla="*/ 41 w 136"/>
                    <a:gd name="T7" fmla="*/ 0 h 108"/>
                    <a:gd name="T8" fmla="*/ 36 w 136"/>
                    <a:gd name="T9" fmla="*/ 0 h 108"/>
                    <a:gd name="T10" fmla="*/ 29 w 136"/>
                    <a:gd name="T11" fmla="*/ 7 h 108"/>
                    <a:gd name="T12" fmla="*/ 37 w 136"/>
                    <a:gd name="T13" fmla="*/ 10 h 108"/>
                    <a:gd name="T14" fmla="*/ 30 w 136"/>
                    <a:gd name="T15" fmla="*/ 17 h 108"/>
                    <a:gd name="T16" fmla="*/ 36 w 136"/>
                    <a:gd name="T17" fmla="*/ 24 h 108"/>
                    <a:gd name="T18" fmla="*/ 29 w 136"/>
                    <a:gd name="T19" fmla="*/ 24 h 108"/>
                    <a:gd name="T20" fmla="*/ 0 w 136"/>
                    <a:gd name="T21" fmla="*/ 96 h 108"/>
                    <a:gd name="T22" fmla="*/ 4 w 136"/>
                    <a:gd name="T23" fmla="*/ 102 h 108"/>
                    <a:gd name="T24" fmla="*/ 34 w 136"/>
                    <a:gd name="T25" fmla="*/ 32 h 108"/>
                    <a:gd name="T26" fmla="*/ 122 w 136"/>
                    <a:gd name="T27" fmla="*/ 82 h 108"/>
                    <a:gd name="T28" fmla="*/ 111 w 136"/>
                    <a:gd name="T29" fmla="*/ 107 h 108"/>
                    <a:gd name="T30" fmla="*/ 113 w 136"/>
                    <a:gd name="T31" fmla="*/ 108 h 108"/>
                    <a:gd name="T32" fmla="*/ 116 w 136"/>
                    <a:gd name="T33" fmla="*/ 102 h 108"/>
                    <a:gd name="T34" fmla="*/ 126 w 136"/>
                    <a:gd name="T35" fmla="*/ 81 h 108"/>
                    <a:gd name="T36" fmla="*/ 101 w 136"/>
                    <a:gd name="T37" fmla="*/ 66 h 108"/>
                    <a:gd name="T38" fmla="*/ 125 w 136"/>
                    <a:gd name="T39" fmla="*/ 44 h 108"/>
                    <a:gd name="T40" fmla="*/ 133 w 136"/>
                    <a:gd name="T41" fmla="*/ 44 h 108"/>
                    <a:gd name="T42" fmla="*/ 131 w 136"/>
                    <a:gd name="T43" fmla="*/ 34 h 108"/>
                    <a:gd name="T44" fmla="*/ 136 w 136"/>
                    <a:gd name="T45" fmla="*/ 24 h 108"/>
                    <a:gd name="T46" fmla="*/ 133 w 136"/>
                    <a:gd name="T47" fmla="*/ 19 h 108"/>
                    <a:gd name="T48" fmla="*/ 126 w 136"/>
                    <a:gd name="T49" fmla="*/ 15 h 108"/>
                    <a:gd name="T50" fmla="*/ 118 w 136"/>
                    <a:gd name="T51" fmla="*/ 19 h 108"/>
                    <a:gd name="T52" fmla="*/ 131 w 136"/>
                    <a:gd name="T53" fmla="*/ 23 h 108"/>
                    <a:gd name="T54" fmla="*/ 125 w 136"/>
                    <a:gd name="T55" fmla="*/ 34 h 108"/>
                    <a:gd name="T56" fmla="*/ 130 w 136"/>
                    <a:gd name="T57" fmla="*/ 41 h 108"/>
                    <a:gd name="T58" fmla="*/ 122 w 136"/>
                    <a:gd name="T59" fmla="*/ 38 h 108"/>
                    <a:gd name="T60" fmla="*/ 107 w 136"/>
                    <a:gd name="T61" fmla="*/ 22 h 108"/>
                    <a:gd name="T62" fmla="*/ 90 w 136"/>
                    <a:gd name="T63" fmla="*/ 32 h 108"/>
                    <a:gd name="T64" fmla="*/ 86 w 136"/>
                    <a:gd name="T65" fmla="*/ 53 h 108"/>
                    <a:gd name="T66" fmla="*/ 71 w 136"/>
                    <a:gd name="T67" fmla="*/ 21 h 108"/>
                    <a:gd name="T68" fmla="*/ 65 w 136"/>
                    <a:gd name="T69" fmla="*/ 15 h 108"/>
                    <a:gd name="T70" fmla="*/ 40 w 136"/>
                    <a:gd name="T71" fmla="*/ 29 h 108"/>
                    <a:gd name="T72" fmla="*/ 40 w 136"/>
                    <a:gd name="T73" fmla="*/ 24 h 108"/>
                    <a:gd name="T74" fmla="*/ 41 w 136"/>
                    <a:gd name="T75" fmla="*/ 20 h 108"/>
                    <a:gd name="T76" fmla="*/ 36 w 136"/>
                    <a:gd name="T77" fmla="*/ 16 h 108"/>
                    <a:gd name="T78" fmla="*/ 42 w 136"/>
                    <a:gd name="T79" fmla="*/ 13 h 108"/>
                    <a:gd name="T80" fmla="*/ 58 w 136"/>
                    <a:gd name="T81" fmla="*/ 41 h 108"/>
                    <a:gd name="T82" fmla="*/ 48 w 136"/>
                    <a:gd name="T83" fmla="*/ 29 h 108"/>
                    <a:gd name="T84" fmla="*/ 66 w 136"/>
                    <a:gd name="T85" fmla="*/ 23 h 108"/>
                    <a:gd name="T86" fmla="*/ 83 w 136"/>
                    <a:gd name="T87" fmla="*/ 55 h 108"/>
                    <a:gd name="T88" fmla="*/ 58 w 136"/>
                    <a:gd name="T89" fmla="*/ 41 h 108"/>
                    <a:gd name="T90" fmla="*/ 97 w 136"/>
                    <a:gd name="T91" fmla="*/ 32 h 108"/>
                    <a:gd name="T92" fmla="*/ 107 w 136"/>
                    <a:gd name="T93" fmla="*/ 28 h 108"/>
                    <a:gd name="T94" fmla="*/ 119 w 136"/>
                    <a:gd name="T95" fmla="*/ 42 h 108"/>
                    <a:gd name="T96" fmla="*/ 99 w 136"/>
                    <a:gd name="T97" fmla="*/ 65 h 108"/>
                    <a:gd name="T98" fmla="*/ 89 w 136"/>
                    <a:gd name="T99" fmla="*/ 59 h 108"/>
                    <a:gd name="T100" fmla="*/ 97 w 136"/>
                    <a:gd name="T101" fmla="*/ 32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36" h="108">
                      <a:moveTo>
                        <a:pt x="42" y="13"/>
                      </a:moveTo>
                      <a:cubicBezTo>
                        <a:pt x="42" y="12"/>
                        <a:pt x="42" y="11"/>
                        <a:pt x="43" y="10"/>
                      </a:cubicBezTo>
                      <a:cubicBezTo>
                        <a:pt x="35" y="5"/>
                        <a:pt x="35" y="5"/>
                        <a:pt x="35" y="5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40" y="0"/>
                        <a:pt x="38" y="0"/>
                        <a:pt x="36" y="0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37" y="10"/>
                        <a:pt x="37" y="10"/>
                        <a:pt x="37" y="10"/>
                      </a:cubicBezTo>
                      <a:cubicBezTo>
                        <a:pt x="30" y="17"/>
                        <a:pt x="30" y="17"/>
                        <a:pt x="30" y="17"/>
                      </a:cubicBezTo>
                      <a:cubicBezTo>
                        <a:pt x="36" y="24"/>
                        <a:pt x="36" y="24"/>
                        <a:pt x="36" y="24"/>
                      </a:cubicBez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4" y="102"/>
                        <a:pt x="4" y="102"/>
                        <a:pt x="4" y="10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122" y="82"/>
                        <a:pt x="122" y="82"/>
                        <a:pt x="122" y="82"/>
                      </a:cubicBezTo>
                      <a:cubicBezTo>
                        <a:pt x="111" y="107"/>
                        <a:pt x="111" y="107"/>
                        <a:pt x="111" y="107"/>
                      </a:cubicBezTo>
                      <a:cubicBezTo>
                        <a:pt x="113" y="108"/>
                        <a:pt x="113" y="108"/>
                        <a:pt x="113" y="108"/>
                      </a:cubicBezTo>
                      <a:cubicBezTo>
                        <a:pt x="116" y="102"/>
                        <a:pt x="116" y="102"/>
                        <a:pt x="116" y="102"/>
                      </a:cubicBezTo>
                      <a:cubicBezTo>
                        <a:pt x="126" y="81"/>
                        <a:pt x="126" y="81"/>
                        <a:pt x="126" y="81"/>
                      </a:cubicBezTo>
                      <a:cubicBezTo>
                        <a:pt x="101" y="66"/>
                        <a:pt x="101" y="66"/>
                        <a:pt x="101" y="66"/>
                      </a:cubicBezTo>
                      <a:cubicBezTo>
                        <a:pt x="125" y="44"/>
                        <a:pt x="125" y="44"/>
                        <a:pt x="125" y="44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31" y="34"/>
                        <a:pt x="131" y="34"/>
                        <a:pt x="131" y="34"/>
                      </a:cubicBezTo>
                      <a:cubicBezTo>
                        <a:pt x="136" y="24"/>
                        <a:pt x="136" y="24"/>
                        <a:pt x="136" y="24"/>
                      </a:cubicBezTo>
                      <a:cubicBezTo>
                        <a:pt x="133" y="19"/>
                        <a:pt x="133" y="19"/>
                        <a:pt x="133" y="19"/>
                      </a:cubicBezTo>
                      <a:cubicBezTo>
                        <a:pt x="126" y="15"/>
                        <a:pt x="126" y="15"/>
                        <a:pt x="126" y="15"/>
                      </a:cubicBezTo>
                      <a:cubicBezTo>
                        <a:pt x="118" y="19"/>
                        <a:pt x="118" y="19"/>
                        <a:pt x="118" y="19"/>
                      </a:cubicBezTo>
                      <a:cubicBezTo>
                        <a:pt x="131" y="23"/>
                        <a:pt x="131" y="23"/>
                        <a:pt x="131" y="23"/>
                      </a:cubicBezTo>
                      <a:cubicBezTo>
                        <a:pt x="125" y="34"/>
                        <a:pt x="125" y="34"/>
                        <a:pt x="125" y="34"/>
                      </a:cubicBezTo>
                      <a:cubicBezTo>
                        <a:pt x="127" y="36"/>
                        <a:pt x="128" y="38"/>
                        <a:pt x="130" y="41"/>
                      </a:cubicBezTo>
                      <a:cubicBezTo>
                        <a:pt x="127" y="40"/>
                        <a:pt x="125" y="39"/>
                        <a:pt x="122" y="38"/>
                      </a:cubicBezTo>
                      <a:cubicBezTo>
                        <a:pt x="117" y="35"/>
                        <a:pt x="112" y="30"/>
                        <a:pt x="107" y="22"/>
                      </a:cubicBezTo>
                      <a:cubicBezTo>
                        <a:pt x="90" y="32"/>
                        <a:pt x="90" y="32"/>
                        <a:pt x="90" y="32"/>
                      </a:cubicBezTo>
                      <a:cubicBezTo>
                        <a:pt x="86" y="53"/>
                        <a:pt x="86" y="53"/>
                        <a:pt x="86" y="53"/>
                      </a:cubicBezTo>
                      <a:cubicBezTo>
                        <a:pt x="71" y="21"/>
                        <a:pt x="71" y="21"/>
                        <a:pt x="71" y="21"/>
                      </a:cubicBezTo>
                      <a:cubicBezTo>
                        <a:pt x="69" y="19"/>
                        <a:pt x="67" y="17"/>
                        <a:pt x="65" y="15"/>
                      </a:cubicBezTo>
                      <a:cubicBezTo>
                        <a:pt x="40" y="29"/>
                        <a:pt x="40" y="29"/>
                        <a:pt x="40" y="29"/>
                      </a:cubicBezTo>
                      <a:cubicBezTo>
                        <a:pt x="40" y="27"/>
                        <a:pt x="40" y="26"/>
                        <a:pt x="40" y="24"/>
                      </a:cubicBezTo>
                      <a:cubicBezTo>
                        <a:pt x="40" y="23"/>
                        <a:pt x="40" y="22"/>
                        <a:pt x="41" y="20"/>
                      </a:cubicBezTo>
                      <a:cubicBezTo>
                        <a:pt x="36" y="16"/>
                        <a:pt x="36" y="16"/>
                        <a:pt x="36" y="16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lose/>
                      <a:moveTo>
                        <a:pt x="58" y="41"/>
                      </a:move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66" y="23"/>
                        <a:pt x="66" y="23"/>
                        <a:pt x="66" y="23"/>
                      </a:cubicBezTo>
                      <a:cubicBezTo>
                        <a:pt x="83" y="55"/>
                        <a:pt x="83" y="55"/>
                        <a:pt x="83" y="55"/>
                      </a:cubicBezTo>
                      <a:cubicBezTo>
                        <a:pt x="58" y="41"/>
                        <a:pt x="58" y="41"/>
                        <a:pt x="58" y="41"/>
                      </a:cubicBezTo>
                      <a:close/>
                      <a:moveTo>
                        <a:pt x="97" y="32"/>
                      </a:moveTo>
                      <a:cubicBezTo>
                        <a:pt x="107" y="28"/>
                        <a:pt x="107" y="28"/>
                        <a:pt x="107" y="28"/>
                      </a:cubicBezTo>
                      <a:cubicBezTo>
                        <a:pt x="119" y="42"/>
                        <a:pt x="119" y="42"/>
                        <a:pt x="119" y="42"/>
                      </a:cubicBezTo>
                      <a:cubicBezTo>
                        <a:pt x="113" y="50"/>
                        <a:pt x="107" y="58"/>
                        <a:pt x="99" y="65"/>
                      </a:cubicBezTo>
                      <a:cubicBezTo>
                        <a:pt x="89" y="59"/>
                        <a:pt x="89" y="59"/>
                        <a:pt x="89" y="59"/>
                      </a:cubicBezTo>
                      <a:cubicBezTo>
                        <a:pt x="97" y="32"/>
                        <a:pt x="97" y="32"/>
                        <a:pt x="97" y="3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Freeform 20"/>
                <p:cNvSpPr/>
                <p:nvPr/>
              </p:nvSpPr>
              <p:spPr bwMode="auto">
                <a:xfrm>
                  <a:off x="1936" y="2077"/>
                  <a:ext cx="84" cy="76"/>
                </a:xfrm>
                <a:custGeom>
                  <a:avLst/>
                  <a:gdLst>
                    <a:gd name="T0" fmla="*/ 0 w 84"/>
                    <a:gd name="T1" fmla="*/ 14 h 76"/>
                    <a:gd name="T2" fmla="*/ 24 w 84"/>
                    <a:gd name="T3" fmla="*/ 42 h 76"/>
                    <a:gd name="T4" fmla="*/ 84 w 84"/>
                    <a:gd name="T5" fmla="*/ 76 h 76"/>
                    <a:gd name="T6" fmla="*/ 43 w 84"/>
                    <a:gd name="T7" fmla="*/ 0 h 76"/>
                    <a:gd name="T8" fmla="*/ 0 w 84"/>
                    <a:gd name="T9" fmla="*/ 14 h 76"/>
                    <a:gd name="T10" fmla="*/ 0 w 84"/>
                    <a:gd name="T11" fmla="*/ 1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76">
                      <a:moveTo>
                        <a:pt x="0" y="14"/>
                      </a:moveTo>
                      <a:lnTo>
                        <a:pt x="24" y="42"/>
                      </a:lnTo>
                      <a:lnTo>
                        <a:pt x="84" y="76"/>
                      </a:lnTo>
                      <a:lnTo>
                        <a:pt x="43" y="0"/>
                      </a:lnTo>
                      <a:lnTo>
                        <a:pt x="0" y="14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Freeform 21"/>
                <p:cNvSpPr>
                  <a:spLocks noEditPoints="1"/>
                </p:cNvSpPr>
                <p:nvPr/>
              </p:nvSpPr>
              <p:spPr bwMode="auto">
                <a:xfrm>
                  <a:off x="2034" y="2089"/>
                  <a:ext cx="72" cy="87"/>
                </a:xfrm>
                <a:custGeom>
                  <a:avLst/>
                  <a:gdLst>
                    <a:gd name="T0" fmla="*/ 18 w 30"/>
                    <a:gd name="T1" fmla="*/ 0 h 37"/>
                    <a:gd name="T2" fmla="*/ 8 w 30"/>
                    <a:gd name="T3" fmla="*/ 4 h 37"/>
                    <a:gd name="T4" fmla="*/ 0 w 30"/>
                    <a:gd name="T5" fmla="*/ 31 h 37"/>
                    <a:gd name="T6" fmla="*/ 10 w 30"/>
                    <a:gd name="T7" fmla="*/ 37 h 37"/>
                    <a:gd name="T8" fmla="*/ 30 w 30"/>
                    <a:gd name="T9" fmla="*/ 14 h 37"/>
                    <a:gd name="T10" fmla="*/ 18 w 30"/>
                    <a:gd name="T11" fmla="*/ 0 h 37"/>
                    <a:gd name="T12" fmla="*/ 10 w 30"/>
                    <a:gd name="T13" fmla="*/ 6 h 37"/>
                    <a:gd name="T14" fmla="*/ 14 w 30"/>
                    <a:gd name="T15" fmla="*/ 5 h 37"/>
                    <a:gd name="T16" fmla="*/ 5 w 30"/>
                    <a:gd name="T17" fmla="*/ 32 h 37"/>
                    <a:gd name="T18" fmla="*/ 2 w 30"/>
                    <a:gd name="T19" fmla="*/ 30 h 37"/>
                    <a:gd name="T20" fmla="*/ 10 w 30"/>
                    <a:gd name="T21" fmla="*/ 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" h="37">
                      <a:moveTo>
                        <a:pt x="18" y="0"/>
                      </a:move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8" y="30"/>
                        <a:pt x="24" y="22"/>
                        <a:pt x="30" y="14"/>
                      </a:cubicBezTo>
                      <a:cubicBezTo>
                        <a:pt x="18" y="0"/>
                        <a:pt x="18" y="0"/>
                        <a:pt x="18" y="0"/>
                      </a:cubicBezTo>
                      <a:close/>
                      <a:moveTo>
                        <a:pt x="10" y="6"/>
                      </a:move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10" y="6"/>
                        <a:pt x="10" y="6"/>
                        <a:pt x="10" y="6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9" name="Freeform 22"/>
                <p:cNvSpPr/>
                <p:nvPr/>
              </p:nvSpPr>
              <p:spPr bwMode="auto">
                <a:xfrm>
                  <a:off x="2039" y="2100"/>
                  <a:ext cx="28" cy="64"/>
                </a:xfrm>
                <a:custGeom>
                  <a:avLst/>
                  <a:gdLst>
                    <a:gd name="T0" fmla="*/ 28 w 28"/>
                    <a:gd name="T1" fmla="*/ 0 h 64"/>
                    <a:gd name="T2" fmla="*/ 19 w 28"/>
                    <a:gd name="T3" fmla="*/ 3 h 64"/>
                    <a:gd name="T4" fmla="*/ 0 w 28"/>
                    <a:gd name="T5" fmla="*/ 60 h 64"/>
                    <a:gd name="T6" fmla="*/ 7 w 28"/>
                    <a:gd name="T7" fmla="*/ 64 h 64"/>
                    <a:gd name="T8" fmla="*/ 28 w 28"/>
                    <a:gd name="T9" fmla="*/ 0 h 64"/>
                    <a:gd name="T10" fmla="*/ 28 w 28"/>
                    <a:gd name="T11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" h="64">
                      <a:moveTo>
                        <a:pt x="28" y="0"/>
                      </a:moveTo>
                      <a:lnTo>
                        <a:pt x="19" y="3"/>
                      </a:lnTo>
                      <a:lnTo>
                        <a:pt x="0" y="60"/>
                      </a:lnTo>
                      <a:lnTo>
                        <a:pt x="7" y="64"/>
                      </a:lnTo>
                      <a:lnTo>
                        <a:pt x="28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0" name="Freeform 23"/>
                <p:cNvSpPr>
                  <a:spLocks noEditPoints="1"/>
                </p:cNvSpPr>
                <p:nvPr/>
              </p:nvSpPr>
              <p:spPr bwMode="auto">
                <a:xfrm>
                  <a:off x="1735" y="2022"/>
                  <a:ext cx="251" cy="353"/>
                </a:xfrm>
                <a:custGeom>
                  <a:avLst/>
                  <a:gdLst>
                    <a:gd name="T0" fmla="*/ 66 w 105"/>
                    <a:gd name="T1" fmla="*/ 17 h 149"/>
                    <a:gd name="T2" fmla="*/ 73 w 105"/>
                    <a:gd name="T3" fmla="*/ 10 h 149"/>
                    <a:gd name="T4" fmla="*/ 65 w 105"/>
                    <a:gd name="T5" fmla="*/ 7 h 149"/>
                    <a:gd name="T6" fmla="*/ 72 w 105"/>
                    <a:gd name="T7" fmla="*/ 0 h 149"/>
                    <a:gd name="T8" fmla="*/ 33 w 105"/>
                    <a:gd name="T9" fmla="*/ 15 h 149"/>
                    <a:gd name="T10" fmla="*/ 30 w 105"/>
                    <a:gd name="T11" fmla="*/ 33 h 149"/>
                    <a:gd name="T12" fmla="*/ 0 w 105"/>
                    <a:gd name="T13" fmla="*/ 102 h 149"/>
                    <a:gd name="T14" fmla="*/ 62 w 105"/>
                    <a:gd name="T15" fmla="*/ 142 h 149"/>
                    <a:gd name="T16" fmla="*/ 95 w 105"/>
                    <a:gd name="T17" fmla="*/ 149 h 149"/>
                    <a:gd name="T18" fmla="*/ 103 w 105"/>
                    <a:gd name="T19" fmla="*/ 132 h 149"/>
                    <a:gd name="T20" fmla="*/ 105 w 105"/>
                    <a:gd name="T21" fmla="*/ 132 h 149"/>
                    <a:gd name="T22" fmla="*/ 82 w 105"/>
                    <a:gd name="T23" fmla="*/ 122 h 149"/>
                    <a:gd name="T24" fmla="*/ 56 w 105"/>
                    <a:gd name="T25" fmla="*/ 118 h 149"/>
                    <a:gd name="T26" fmla="*/ 40 w 105"/>
                    <a:gd name="T27" fmla="*/ 102 h 149"/>
                    <a:gd name="T28" fmla="*/ 36 w 105"/>
                    <a:gd name="T29" fmla="*/ 96 h 149"/>
                    <a:gd name="T30" fmla="*/ 65 w 105"/>
                    <a:gd name="T31" fmla="*/ 24 h 149"/>
                    <a:gd name="T32" fmla="*/ 72 w 105"/>
                    <a:gd name="T33" fmla="*/ 24 h 149"/>
                    <a:gd name="T34" fmla="*/ 66 w 105"/>
                    <a:gd name="T35" fmla="*/ 17 h 149"/>
                    <a:gd name="T36" fmla="*/ 63 w 105"/>
                    <a:gd name="T37" fmla="*/ 7 h 149"/>
                    <a:gd name="T38" fmla="*/ 63 w 105"/>
                    <a:gd name="T39" fmla="*/ 8 h 149"/>
                    <a:gd name="T40" fmla="*/ 64 w 105"/>
                    <a:gd name="T41" fmla="*/ 9 h 149"/>
                    <a:gd name="T42" fmla="*/ 37 w 105"/>
                    <a:gd name="T43" fmla="*/ 18 h 149"/>
                    <a:gd name="T44" fmla="*/ 37 w 105"/>
                    <a:gd name="T45" fmla="*/ 31 h 149"/>
                    <a:gd name="T46" fmla="*/ 5 w 105"/>
                    <a:gd name="T47" fmla="*/ 107 h 149"/>
                    <a:gd name="T48" fmla="*/ 3 w 105"/>
                    <a:gd name="T49" fmla="*/ 102 h 149"/>
                    <a:gd name="T50" fmla="*/ 32 w 105"/>
                    <a:gd name="T51" fmla="*/ 34 h 149"/>
                    <a:gd name="T52" fmla="*/ 32 w 105"/>
                    <a:gd name="T53" fmla="*/ 33 h 149"/>
                    <a:gd name="T54" fmla="*/ 35 w 105"/>
                    <a:gd name="T55" fmla="*/ 16 h 149"/>
                    <a:gd name="T56" fmla="*/ 65 w 105"/>
                    <a:gd name="T57" fmla="*/ 4 h 149"/>
                    <a:gd name="T58" fmla="*/ 64 w 105"/>
                    <a:gd name="T59" fmla="*/ 5 h 149"/>
                    <a:gd name="T60" fmla="*/ 63 w 105"/>
                    <a:gd name="T61" fmla="*/ 7 h 149"/>
                    <a:gd name="T62" fmla="*/ 33 w 105"/>
                    <a:gd name="T63" fmla="*/ 99 h 149"/>
                    <a:gd name="T64" fmla="*/ 41 w 105"/>
                    <a:gd name="T65" fmla="*/ 112 h 149"/>
                    <a:gd name="T66" fmla="*/ 61 w 105"/>
                    <a:gd name="T67" fmla="*/ 124 h 149"/>
                    <a:gd name="T68" fmla="*/ 72 w 105"/>
                    <a:gd name="T69" fmla="*/ 124 h 149"/>
                    <a:gd name="T70" fmla="*/ 98 w 105"/>
                    <a:gd name="T71" fmla="*/ 132 h 149"/>
                    <a:gd name="T72" fmla="*/ 96 w 105"/>
                    <a:gd name="T73" fmla="*/ 135 h 149"/>
                    <a:gd name="T74" fmla="*/ 68 w 105"/>
                    <a:gd name="T75" fmla="*/ 126 h 149"/>
                    <a:gd name="T76" fmla="*/ 58 w 105"/>
                    <a:gd name="T77" fmla="*/ 126 h 149"/>
                    <a:gd name="T78" fmla="*/ 39 w 105"/>
                    <a:gd name="T79" fmla="*/ 115 h 149"/>
                    <a:gd name="T80" fmla="*/ 31 w 105"/>
                    <a:gd name="T81" fmla="*/ 102 h 149"/>
                    <a:gd name="T82" fmla="*/ 33 w 105"/>
                    <a:gd name="T83" fmla="*/ 99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" h="149">
                      <a:moveTo>
                        <a:pt x="66" y="17"/>
                      </a:moveTo>
                      <a:cubicBezTo>
                        <a:pt x="73" y="10"/>
                        <a:pt x="73" y="10"/>
                        <a:pt x="73" y="10"/>
                      </a:cubicBezTo>
                      <a:cubicBezTo>
                        <a:pt x="65" y="7"/>
                        <a:pt x="65" y="7"/>
                        <a:pt x="65" y="7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56" y="3"/>
                        <a:pt x="43" y="8"/>
                        <a:pt x="33" y="15"/>
                      </a:cubicBezTo>
                      <a:cubicBezTo>
                        <a:pt x="30" y="33"/>
                        <a:pt x="30" y="33"/>
                        <a:pt x="30" y="33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8" y="126"/>
                        <a:pt x="29" y="139"/>
                        <a:pt x="62" y="142"/>
                      </a:cubicBezTo>
                      <a:cubicBezTo>
                        <a:pt x="95" y="149"/>
                        <a:pt x="95" y="149"/>
                        <a:pt x="95" y="149"/>
                      </a:cubicBezTo>
                      <a:cubicBezTo>
                        <a:pt x="97" y="143"/>
                        <a:pt x="100" y="137"/>
                        <a:pt x="103" y="132"/>
                      </a:cubicBezTo>
                      <a:cubicBezTo>
                        <a:pt x="105" y="132"/>
                        <a:pt x="105" y="132"/>
                        <a:pt x="105" y="132"/>
                      </a:cubicBezTo>
                      <a:cubicBezTo>
                        <a:pt x="82" y="122"/>
                        <a:pt x="82" y="122"/>
                        <a:pt x="82" y="122"/>
                      </a:cubicBezTo>
                      <a:cubicBezTo>
                        <a:pt x="56" y="118"/>
                        <a:pt x="56" y="118"/>
                        <a:pt x="56" y="118"/>
                      </a:cubicBezTo>
                      <a:cubicBezTo>
                        <a:pt x="40" y="102"/>
                        <a:pt x="40" y="102"/>
                        <a:pt x="40" y="102"/>
                      </a:cubicBezTo>
                      <a:cubicBezTo>
                        <a:pt x="36" y="96"/>
                        <a:pt x="36" y="96"/>
                        <a:pt x="36" y="96"/>
                      </a:cubicBezTo>
                      <a:cubicBezTo>
                        <a:pt x="65" y="24"/>
                        <a:pt x="65" y="24"/>
                        <a:pt x="65" y="24"/>
                      </a:cubicBezTo>
                      <a:cubicBezTo>
                        <a:pt x="72" y="24"/>
                        <a:pt x="72" y="24"/>
                        <a:pt x="72" y="24"/>
                      </a:cubicBezTo>
                      <a:cubicBezTo>
                        <a:pt x="66" y="17"/>
                        <a:pt x="66" y="17"/>
                        <a:pt x="66" y="17"/>
                      </a:cubicBezTo>
                      <a:close/>
                      <a:moveTo>
                        <a:pt x="63" y="7"/>
                      </a:moveTo>
                      <a:cubicBezTo>
                        <a:pt x="63" y="7"/>
                        <a:pt x="63" y="8"/>
                        <a:pt x="63" y="8"/>
                      </a:cubicBezTo>
                      <a:cubicBezTo>
                        <a:pt x="64" y="9"/>
                        <a:pt x="64" y="9"/>
                        <a:pt x="64" y="9"/>
                      </a:cubicBezTo>
                      <a:cubicBezTo>
                        <a:pt x="37" y="18"/>
                        <a:pt x="37" y="18"/>
                        <a:pt x="37" y="18"/>
                      </a:cubicBezTo>
                      <a:cubicBezTo>
                        <a:pt x="37" y="31"/>
                        <a:pt x="37" y="31"/>
                        <a:pt x="37" y="31"/>
                      </a:cubicBezTo>
                      <a:cubicBezTo>
                        <a:pt x="5" y="107"/>
                        <a:pt x="5" y="107"/>
                        <a:pt x="5" y="107"/>
                      </a:cubicBezTo>
                      <a:cubicBezTo>
                        <a:pt x="4" y="106"/>
                        <a:pt x="3" y="104"/>
                        <a:pt x="3" y="102"/>
                      </a:cubicBezTo>
                      <a:cubicBezTo>
                        <a:pt x="32" y="34"/>
                        <a:pt x="32" y="34"/>
                        <a:pt x="32" y="34"/>
                      </a:cubicBezTo>
                      <a:cubicBezTo>
                        <a:pt x="32" y="33"/>
                        <a:pt x="32" y="33"/>
                        <a:pt x="32" y="33"/>
                      </a:cubicBezTo>
                      <a:cubicBezTo>
                        <a:pt x="35" y="16"/>
                        <a:pt x="35" y="16"/>
                        <a:pt x="35" y="16"/>
                      </a:cubicBezTo>
                      <a:cubicBezTo>
                        <a:pt x="43" y="11"/>
                        <a:pt x="53" y="7"/>
                        <a:pt x="65" y="4"/>
                      </a:cubicBezTo>
                      <a:cubicBezTo>
                        <a:pt x="64" y="5"/>
                        <a:pt x="64" y="5"/>
                        <a:pt x="64" y="5"/>
                      </a:cubicBezTo>
                      <a:cubicBezTo>
                        <a:pt x="63" y="6"/>
                        <a:pt x="63" y="6"/>
                        <a:pt x="63" y="7"/>
                      </a:cubicBezTo>
                      <a:close/>
                      <a:moveTo>
                        <a:pt x="33" y="99"/>
                      </a:moveTo>
                      <a:cubicBezTo>
                        <a:pt x="41" y="112"/>
                        <a:pt x="41" y="112"/>
                        <a:pt x="41" y="112"/>
                      </a:cubicBezTo>
                      <a:cubicBezTo>
                        <a:pt x="61" y="124"/>
                        <a:pt x="61" y="124"/>
                        <a:pt x="61" y="124"/>
                      </a:cubicBezTo>
                      <a:cubicBezTo>
                        <a:pt x="72" y="124"/>
                        <a:pt x="72" y="124"/>
                        <a:pt x="72" y="124"/>
                      </a:cubicBezTo>
                      <a:cubicBezTo>
                        <a:pt x="98" y="132"/>
                        <a:pt x="98" y="132"/>
                        <a:pt x="98" y="132"/>
                      </a:cubicBezTo>
                      <a:cubicBezTo>
                        <a:pt x="96" y="135"/>
                        <a:pt x="96" y="135"/>
                        <a:pt x="96" y="135"/>
                      </a:cubicBezTo>
                      <a:cubicBezTo>
                        <a:pt x="68" y="126"/>
                        <a:pt x="68" y="126"/>
                        <a:pt x="68" y="126"/>
                      </a:cubicBezTo>
                      <a:cubicBezTo>
                        <a:pt x="58" y="126"/>
                        <a:pt x="58" y="126"/>
                        <a:pt x="58" y="126"/>
                      </a:cubicBezTo>
                      <a:cubicBezTo>
                        <a:pt x="39" y="115"/>
                        <a:pt x="39" y="115"/>
                        <a:pt x="39" y="115"/>
                      </a:cubicBezTo>
                      <a:cubicBezTo>
                        <a:pt x="31" y="102"/>
                        <a:pt x="31" y="102"/>
                        <a:pt x="31" y="102"/>
                      </a:cubicBezTo>
                      <a:cubicBezTo>
                        <a:pt x="33" y="99"/>
                        <a:pt x="33" y="99"/>
                        <a:pt x="33" y="99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" name="Freeform 24"/>
                <p:cNvSpPr/>
                <p:nvPr/>
              </p:nvSpPr>
              <p:spPr bwMode="auto">
                <a:xfrm>
                  <a:off x="1742" y="2032"/>
                  <a:ext cx="149" cy="244"/>
                </a:xfrm>
                <a:custGeom>
                  <a:avLst/>
                  <a:gdLst>
                    <a:gd name="T0" fmla="*/ 60 w 62"/>
                    <a:gd name="T1" fmla="*/ 4 h 103"/>
                    <a:gd name="T2" fmla="*/ 60 w 62"/>
                    <a:gd name="T3" fmla="*/ 3 h 103"/>
                    <a:gd name="T4" fmla="*/ 61 w 62"/>
                    <a:gd name="T5" fmla="*/ 1 h 103"/>
                    <a:gd name="T6" fmla="*/ 62 w 62"/>
                    <a:gd name="T7" fmla="*/ 0 h 103"/>
                    <a:gd name="T8" fmla="*/ 32 w 62"/>
                    <a:gd name="T9" fmla="*/ 12 h 103"/>
                    <a:gd name="T10" fmla="*/ 29 w 62"/>
                    <a:gd name="T11" fmla="*/ 29 h 103"/>
                    <a:gd name="T12" fmla="*/ 29 w 62"/>
                    <a:gd name="T13" fmla="*/ 30 h 103"/>
                    <a:gd name="T14" fmla="*/ 0 w 62"/>
                    <a:gd name="T15" fmla="*/ 98 h 103"/>
                    <a:gd name="T16" fmla="*/ 2 w 62"/>
                    <a:gd name="T17" fmla="*/ 103 h 103"/>
                    <a:gd name="T18" fmla="*/ 34 w 62"/>
                    <a:gd name="T19" fmla="*/ 27 h 103"/>
                    <a:gd name="T20" fmla="*/ 34 w 62"/>
                    <a:gd name="T21" fmla="*/ 14 h 103"/>
                    <a:gd name="T22" fmla="*/ 61 w 62"/>
                    <a:gd name="T23" fmla="*/ 5 h 103"/>
                    <a:gd name="T24" fmla="*/ 60 w 62"/>
                    <a:gd name="T25" fmla="*/ 4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2" h="103">
                      <a:moveTo>
                        <a:pt x="60" y="4"/>
                      </a:moveTo>
                      <a:cubicBezTo>
                        <a:pt x="60" y="4"/>
                        <a:pt x="60" y="3"/>
                        <a:pt x="60" y="3"/>
                      </a:cubicBezTo>
                      <a:cubicBezTo>
                        <a:pt x="60" y="2"/>
                        <a:pt x="60" y="2"/>
                        <a:pt x="61" y="1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50" y="3"/>
                        <a:pt x="40" y="7"/>
                        <a:pt x="32" y="12"/>
                      </a:cubicBezTo>
                      <a:cubicBezTo>
                        <a:pt x="29" y="29"/>
                        <a:pt x="29" y="29"/>
                        <a:pt x="29" y="29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1" y="102"/>
                        <a:pt x="2" y="103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61" y="5"/>
                        <a:pt x="61" y="5"/>
                        <a:pt x="61" y="5"/>
                      </a:cubicBezTo>
                      <a:cubicBezTo>
                        <a:pt x="60" y="4"/>
                        <a:pt x="60" y="4"/>
                        <a:pt x="60" y="4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" name="Freeform 25"/>
                <p:cNvSpPr/>
                <p:nvPr/>
              </p:nvSpPr>
              <p:spPr bwMode="auto">
                <a:xfrm>
                  <a:off x="1809" y="2257"/>
                  <a:ext cx="160" cy="85"/>
                </a:xfrm>
                <a:custGeom>
                  <a:avLst/>
                  <a:gdLst>
                    <a:gd name="T0" fmla="*/ 24 w 160"/>
                    <a:gd name="T1" fmla="*/ 31 h 85"/>
                    <a:gd name="T2" fmla="*/ 5 w 160"/>
                    <a:gd name="T3" fmla="*/ 0 h 85"/>
                    <a:gd name="T4" fmla="*/ 0 w 160"/>
                    <a:gd name="T5" fmla="*/ 7 h 85"/>
                    <a:gd name="T6" fmla="*/ 19 w 160"/>
                    <a:gd name="T7" fmla="*/ 38 h 85"/>
                    <a:gd name="T8" fmla="*/ 65 w 160"/>
                    <a:gd name="T9" fmla="*/ 64 h 85"/>
                    <a:gd name="T10" fmla="*/ 89 w 160"/>
                    <a:gd name="T11" fmla="*/ 64 h 85"/>
                    <a:gd name="T12" fmla="*/ 156 w 160"/>
                    <a:gd name="T13" fmla="*/ 85 h 85"/>
                    <a:gd name="T14" fmla="*/ 160 w 160"/>
                    <a:gd name="T15" fmla="*/ 78 h 85"/>
                    <a:gd name="T16" fmla="*/ 98 w 160"/>
                    <a:gd name="T17" fmla="*/ 59 h 85"/>
                    <a:gd name="T18" fmla="*/ 72 w 160"/>
                    <a:gd name="T19" fmla="*/ 59 h 85"/>
                    <a:gd name="T20" fmla="*/ 24 w 160"/>
                    <a:gd name="T21" fmla="*/ 31 h 85"/>
                    <a:gd name="T22" fmla="*/ 24 w 160"/>
                    <a:gd name="T23" fmla="*/ 31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0" h="85">
                      <a:moveTo>
                        <a:pt x="24" y="31"/>
                      </a:move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19" y="38"/>
                      </a:lnTo>
                      <a:lnTo>
                        <a:pt x="65" y="64"/>
                      </a:lnTo>
                      <a:lnTo>
                        <a:pt x="89" y="64"/>
                      </a:lnTo>
                      <a:lnTo>
                        <a:pt x="156" y="85"/>
                      </a:lnTo>
                      <a:lnTo>
                        <a:pt x="160" y="78"/>
                      </a:lnTo>
                      <a:lnTo>
                        <a:pt x="98" y="59"/>
                      </a:lnTo>
                      <a:lnTo>
                        <a:pt x="72" y="59"/>
                      </a:lnTo>
                      <a:lnTo>
                        <a:pt x="24" y="31"/>
                      </a:lnTo>
                      <a:lnTo>
                        <a:pt x="24" y="3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3" name="Freeform 26"/>
                <p:cNvSpPr/>
                <p:nvPr/>
              </p:nvSpPr>
              <p:spPr bwMode="auto">
                <a:xfrm>
                  <a:off x="1917" y="2048"/>
                  <a:ext cx="112" cy="48"/>
                </a:xfrm>
                <a:custGeom>
                  <a:avLst/>
                  <a:gdLst>
                    <a:gd name="T0" fmla="*/ 0 w 47"/>
                    <a:gd name="T1" fmla="*/ 13 h 20"/>
                    <a:gd name="T2" fmla="*/ 0 w 47"/>
                    <a:gd name="T3" fmla="*/ 18 h 20"/>
                    <a:gd name="T4" fmla="*/ 25 w 47"/>
                    <a:gd name="T5" fmla="*/ 4 h 20"/>
                    <a:gd name="T6" fmla="*/ 31 w 47"/>
                    <a:gd name="T7" fmla="*/ 10 h 20"/>
                    <a:gd name="T8" fmla="*/ 44 w 47"/>
                    <a:gd name="T9" fmla="*/ 20 h 20"/>
                    <a:gd name="T10" fmla="*/ 47 w 47"/>
                    <a:gd name="T11" fmla="*/ 20 h 20"/>
                    <a:gd name="T12" fmla="*/ 43 w 47"/>
                    <a:gd name="T13" fmla="*/ 14 h 20"/>
                    <a:gd name="T14" fmla="*/ 29 w 47"/>
                    <a:gd name="T15" fmla="*/ 2 h 20"/>
                    <a:gd name="T16" fmla="*/ 28 w 47"/>
                    <a:gd name="T17" fmla="*/ 0 h 20"/>
                    <a:gd name="T18" fmla="*/ 0 w 47"/>
                    <a:gd name="T19" fmla="*/ 13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" h="20">
                      <a:moveTo>
                        <a:pt x="0" y="13"/>
                      </a:moveTo>
                      <a:cubicBezTo>
                        <a:pt x="0" y="15"/>
                        <a:pt x="0" y="16"/>
                        <a:pt x="0" y="18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7" y="6"/>
                        <a:pt x="29" y="8"/>
                        <a:pt x="31" y="10"/>
                      </a:cubicBezTo>
                      <a:cubicBezTo>
                        <a:pt x="35" y="14"/>
                        <a:pt x="40" y="17"/>
                        <a:pt x="44" y="20"/>
                      </a:cubicBezTo>
                      <a:cubicBezTo>
                        <a:pt x="47" y="20"/>
                        <a:pt x="47" y="20"/>
                        <a:pt x="47" y="20"/>
                      </a:cubicBezTo>
                      <a:cubicBezTo>
                        <a:pt x="46" y="18"/>
                        <a:pt x="45" y="16"/>
                        <a:pt x="43" y="14"/>
                      </a:cubicBezTo>
                      <a:cubicBezTo>
                        <a:pt x="39" y="10"/>
                        <a:pt x="35" y="6"/>
                        <a:pt x="29" y="2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4" name="Freeform 27"/>
                <p:cNvSpPr/>
                <p:nvPr/>
              </p:nvSpPr>
              <p:spPr bwMode="auto">
                <a:xfrm>
                  <a:off x="1907" y="2053"/>
                  <a:ext cx="15" cy="17"/>
                </a:xfrm>
                <a:custGeom>
                  <a:avLst/>
                  <a:gdLst>
                    <a:gd name="T0" fmla="*/ 5 w 6"/>
                    <a:gd name="T1" fmla="*/ 7 h 7"/>
                    <a:gd name="T2" fmla="*/ 6 w 6"/>
                    <a:gd name="T3" fmla="*/ 0 h 7"/>
                    <a:gd name="T4" fmla="*/ 0 w 6"/>
                    <a:gd name="T5" fmla="*/ 3 h 7"/>
                    <a:gd name="T6" fmla="*/ 5 w 6"/>
                    <a:gd name="T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7">
                      <a:moveTo>
                        <a:pt x="5" y="7"/>
                      </a:moveTo>
                      <a:cubicBezTo>
                        <a:pt x="5" y="5"/>
                        <a:pt x="5" y="2"/>
                        <a:pt x="6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7"/>
                        <a:pt x="5" y="7"/>
                        <a:pt x="5" y="7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5" name="Freeform 28"/>
                <p:cNvSpPr/>
                <p:nvPr/>
              </p:nvSpPr>
              <p:spPr bwMode="auto">
                <a:xfrm>
                  <a:off x="2036" y="2003"/>
                  <a:ext cx="67" cy="86"/>
                </a:xfrm>
                <a:custGeom>
                  <a:avLst/>
                  <a:gdLst>
                    <a:gd name="T0" fmla="*/ 7 w 28"/>
                    <a:gd name="T1" fmla="*/ 27 h 36"/>
                    <a:gd name="T2" fmla="*/ 0 w 28"/>
                    <a:gd name="T3" fmla="*/ 36 h 36"/>
                    <a:gd name="T4" fmla="*/ 18 w 28"/>
                    <a:gd name="T5" fmla="*/ 25 h 36"/>
                    <a:gd name="T6" fmla="*/ 28 w 28"/>
                    <a:gd name="T7" fmla="*/ 36 h 36"/>
                    <a:gd name="T8" fmla="*/ 19 w 28"/>
                    <a:gd name="T9" fmla="*/ 11 h 36"/>
                    <a:gd name="T10" fmla="*/ 10 w 28"/>
                    <a:gd name="T11" fmla="*/ 0 h 36"/>
                    <a:gd name="T12" fmla="*/ 7 w 28"/>
                    <a:gd name="T13" fmla="*/ 2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" h="36">
                      <a:moveTo>
                        <a:pt x="7" y="27"/>
                      </a:move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18" y="25"/>
                        <a:pt x="18" y="25"/>
                        <a:pt x="18" y="25"/>
                      </a:cubicBezTo>
                      <a:cubicBezTo>
                        <a:pt x="28" y="36"/>
                        <a:pt x="28" y="36"/>
                        <a:pt x="28" y="36"/>
                      </a:cubicBezTo>
                      <a:cubicBezTo>
                        <a:pt x="19" y="11"/>
                        <a:pt x="19" y="11"/>
                        <a:pt x="19" y="11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10"/>
                        <a:pt x="9" y="19"/>
                        <a:pt x="7" y="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6" name="Freeform 29"/>
                <p:cNvSpPr/>
                <p:nvPr/>
              </p:nvSpPr>
              <p:spPr bwMode="auto">
                <a:xfrm>
                  <a:off x="2029" y="2029"/>
                  <a:ext cx="103" cy="90"/>
                </a:xfrm>
                <a:custGeom>
                  <a:avLst/>
                  <a:gdLst>
                    <a:gd name="T0" fmla="*/ 3 w 43"/>
                    <a:gd name="T1" fmla="*/ 25 h 38"/>
                    <a:gd name="T2" fmla="*/ 2 w 43"/>
                    <a:gd name="T3" fmla="*/ 25 h 38"/>
                    <a:gd name="T4" fmla="*/ 0 w 43"/>
                    <a:gd name="T5" fmla="*/ 28 h 38"/>
                    <a:gd name="T6" fmla="*/ 3 w 43"/>
                    <a:gd name="T7" fmla="*/ 29 h 38"/>
                    <a:gd name="T8" fmla="*/ 20 w 43"/>
                    <a:gd name="T9" fmla="*/ 19 h 38"/>
                    <a:gd name="T10" fmla="*/ 35 w 43"/>
                    <a:gd name="T11" fmla="*/ 35 h 38"/>
                    <a:gd name="T12" fmla="*/ 43 w 43"/>
                    <a:gd name="T13" fmla="*/ 38 h 38"/>
                    <a:gd name="T14" fmla="*/ 38 w 43"/>
                    <a:gd name="T15" fmla="*/ 31 h 38"/>
                    <a:gd name="T16" fmla="*/ 31 w 43"/>
                    <a:gd name="T17" fmla="*/ 16 h 38"/>
                    <a:gd name="T18" fmla="*/ 27 w 43"/>
                    <a:gd name="T19" fmla="*/ 6 h 38"/>
                    <a:gd name="T20" fmla="*/ 22 w 43"/>
                    <a:gd name="T21" fmla="*/ 0 h 38"/>
                    <a:gd name="T22" fmla="*/ 31 w 43"/>
                    <a:gd name="T23" fmla="*/ 25 h 38"/>
                    <a:gd name="T24" fmla="*/ 21 w 43"/>
                    <a:gd name="T25" fmla="*/ 14 h 38"/>
                    <a:gd name="T26" fmla="*/ 3 w 43"/>
                    <a:gd name="T27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3" h="38">
                      <a:moveTo>
                        <a:pt x="3" y="25"/>
                      </a:move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20" y="19"/>
                        <a:pt x="20" y="19"/>
                        <a:pt x="20" y="19"/>
                      </a:cubicBezTo>
                      <a:cubicBezTo>
                        <a:pt x="25" y="27"/>
                        <a:pt x="30" y="32"/>
                        <a:pt x="35" y="35"/>
                      </a:cubicBezTo>
                      <a:cubicBezTo>
                        <a:pt x="38" y="36"/>
                        <a:pt x="40" y="37"/>
                        <a:pt x="43" y="38"/>
                      </a:cubicBezTo>
                      <a:cubicBezTo>
                        <a:pt x="41" y="35"/>
                        <a:pt x="40" y="33"/>
                        <a:pt x="38" y="31"/>
                      </a:cubicBezTo>
                      <a:cubicBezTo>
                        <a:pt x="36" y="26"/>
                        <a:pt x="33" y="21"/>
                        <a:pt x="31" y="16"/>
                      </a:cubicBezTo>
                      <a:cubicBezTo>
                        <a:pt x="30" y="13"/>
                        <a:pt x="28" y="9"/>
                        <a:pt x="27" y="6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31" y="25"/>
                        <a:pt x="31" y="25"/>
                        <a:pt x="31" y="25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3" y="25"/>
                        <a:pt x="3" y="25"/>
                        <a:pt x="3" y="25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7" name="Freeform 30"/>
                <p:cNvSpPr/>
                <p:nvPr/>
              </p:nvSpPr>
              <p:spPr bwMode="auto">
                <a:xfrm>
                  <a:off x="1991" y="2072"/>
                  <a:ext cx="45" cy="76"/>
                </a:xfrm>
                <a:custGeom>
                  <a:avLst/>
                  <a:gdLst>
                    <a:gd name="T0" fmla="*/ 19 w 19"/>
                    <a:gd name="T1" fmla="*/ 11 h 32"/>
                    <a:gd name="T2" fmla="*/ 16 w 19"/>
                    <a:gd name="T3" fmla="*/ 10 h 32"/>
                    <a:gd name="T4" fmla="*/ 13 w 19"/>
                    <a:gd name="T5" fmla="*/ 10 h 32"/>
                    <a:gd name="T6" fmla="*/ 0 w 19"/>
                    <a:gd name="T7" fmla="*/ 0 h 32"/>
                    <a:gd name="T8" fmla="*/ 15 w 19"/>
                    <a:gd name="T9" fmla="*/ 32 h 32"/>
                    <a:gd name="T10" fmla="*/ 19 w 19"/>
                    <a:gd name="T11" fmla="*/ 11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32">
                      <a:moveTo>
                        <a:pt x="19" y="11"/>
                      </a:move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9" y="7"/>
                        <a:pt x="4" y="4"/>
                        <a:pt x="0" y="0"/>
                      </a:cubicBezTo>
                      <a:cubicBezTo>
                        <a:pt x="15" y="32"/>
                        <a:pt x="15" y="32"/>
                        <a:pt x="15" y="32"/>
                      </a:cubicBezTo>
                      <a:cubicBezTo>
                        <a:pt x="19" y="11"/>
                        <a:pt x="19" y="11"/>
                        <a:pt x="19" y="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" name="Freeform 31"/>
                <p:cNvSpPr/>
                <p:nvPr/>
              </p:nvSpPr>
              <p:spPr bwMode="auto">
                <a:xfrm>
                  <a:off x="2063" y="2067"/>
                  <a:ext cx="112" cy="228"/>
                </a:xfrm>
                <a:custGeom>
                  <a:avLst/>
                  <a:gdLst>
                    <a:gd name="T0" fmla="*/ 35 w 47"/>
                    <a:gd name="T1" fmla="*/ 5 h 96"/>
                    <a:gd name="T2" fmla="*/ 30 w 47"/>
                    <a:gd name="T3" fmla="*/ 15 h 96"/>
                    <a:gd name="T4" fmla="*/ 32 w 47"/>
                    <a:gd name="T5" fmla="*/ 25 h 96"/>
                    <a:gd name="T6" fmla="*/ 24 w 47"/>
                    <a:gd name="T7" fmla="*/ 25 h 96"/>
                    <a:gd name="T8" fmla="*/ 0 w 47"/>
                    <a:gd name="T9" fmla="*/ 47 h 96"/>
                    <a:gd name="T10" fmla="*/ 25 w 47"/>
                    <a:gd name="T11" fmla="*/ 62 h 96"/>
                    <a:gd name="T12" fmla="*/ 15 w 47"/>
                    <a:gd name="T13" fmla="*/ 83 h 96"/>
                    <a:gd name="T14" fmla="*/ 21 w 47"/>
                    <a:gd name="T15" fmla="*/ 82 h 96"/>
                    <a:gd name="T16" fmla="*/ 23 w 47"/>
                    <a:gd name="T17" fmla="*/ 83 h 96"/>
                    <a:gd name="T18" fmla="*/ 21 w 47"/>
                    <a:gd name="T19" fmla="*/ 91 h 96"/>
                    <a:gd name="T20" fmla="*/ 23 w 47"/>
                    <a:gd name="T21" fmla="*/ 93 h 96"/>
                    <a:gd name="T22" fmla="*/ 25 w 47"/>
                    <a:gd name="T23" fmla="*/ 96 h 96"/>
                    <a:gd name="T24" fmla="*/ 37 w 47"/>
                    <a:gd name="T25" fmla="*/ 27 h 96"/>
                    <a:gd name="T26" fmla="*/ 47 w 47"/>
                    <a:gd name="T27" fmla="*/ 9 h 96"/>
                    <a:gd name="T28" fmla="*/ 43 w 47"/>
                    <a:gd name="T29" fmla="*/ 6 h 96"/>
                    <a:gd name="T30" fmla="*/ 32 w 47"/>
                    <a:gd name="T31" fmla="*/ 0 h 96"/>
                    <a:gd name="T32" fmla="*/ 35 w 47"/>
                    <a:gd name="T33" fmla="*/ 5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7" h="96">
                      <a:moveTo>
                        <a:pt x="35" y="5"/>
                      </a:move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2" y="25"/>
                        <a:pt x="32" y="25"/>
                        <a:pt x="32" y="25"/>
                      </a:cubicBezTo>
                      <a:cubicBezTo>
                        <a:pt x="24" y="25"/>
                        <a:pt x="24" y="25"/>
                        <a:pt x="24" y="25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25" y="62"/>
                        <a:pt x="25" y="62"/>
                        <a:pt x="25" y="62"/>
                      </a:cubicBezTo>
                      <a:cubicBezTo>
                        <a:pt x="15" y="83"/>
                        <a:pt x="15" y="83"/>
                        <a:pt x="15" y="83"/>
                      </a:cubicBezTo>
                      <a:cubicBezTo>
                        <a:pt x="17" y="82"/>
                        <a:pt x="19" y="81"/>
                        <a:pt x="21" y="82"/>
                      </a:cubicBezTo>
                      <a:cubicBezTo>
                        <a:pt x="22" y="82"/>
                        <a:pt x="22" y="83"/>
                        <a:pt x="23" y="83"/>
                      </a:cubicBezTo>
                      <a:cubicBezTo>
                        <a:pt x="24" y="85"/>
                        <a:pt x="23" y="88"/>
                        <a:pt x="21" y="91"/>
                      </a:cubicBezTo>
                      <a:cubicBezTo>
                        <a:pt x="23" y="93"/>
                        <a:pt x="23" y="93"/>
                        <a:pt x="23" y="93"/>
                      </a:cubicBezTo>
                      <a:cubicBezTo>
                        <a:pt x="25" y="96"/>
                        <a:pt x="25" y="96"/>
                        <a:pt x="25" y="96"/>
                      </a:cubicBezTo>
                      <a:cubicBezTo>
                        <a:pt x="37" y="27"/>
                        <a:pt x="37" y="27"/>
                        <a:pt x="37" y="27"/>
                      </a:cubicBezTo>
                      <a:cubicBezTo>
                        <a:pt x="47" y="9"/>
                        <a:pt x="47" y="9"/>
                        <a:pt x="47" y="9"/>
                      </a:cubicBezTo>
                      <a:cubicBezTo>
                        <a:pt x="43" y="6"/>
                        <a:pt x="43" y="6"/>
                        <a:pt x="43" y="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5" y="5"/>
                        <a:pt x="35" y="5"/>
                        <a:pt x="35" y="5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" name="Freeform 32"/>
                <p:cNvSpPr/>
                <p:nvPr/>
              </p:nvSpPr>
              <p:spPr bwMode="auto">
                <a:xfrm>
                  <a:off x="2103" y="2067"/>
                  <a:ext cx="31" cy="36"/>
                </a:xfrm>
                <a:custGeom>
                  <a:avLst/>
                  <a:gdLst>
                    <a:gd name="T0" fmla="*/ 7 w 13"/>
                    <a:gd name="T1" fmla="*/ 15 h 15"/>
                    <a:gd name="T2" fmla="*/ 13 w 13"/>
                    <a:gd name="T3" fmla="*/ 4 h 15"/>
                    <a:gd name="T4" fmla="*/ 0 w 13"/>
                    <a:gd name="T5" fmla="*/ 0 h 15"/>
                    <a:gd name="T6" fmla="*/ 7 w 13"/>
                    <a:gd name="T7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5">
                      <a:moveTo>
                        <a:pt x="7" y="15"/>
                      </a:move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5"/>
                        <a:pt x="5" y="10"/>
                        <a:pt x="7" y="15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0" name="Freeform 33"/>
                <p:cNvSpPr/>
                <p:nvPr/>
              </p:nvSpPr>
              <p:spPr bwMode="auto">
                <a:xfrm>
                  <a:off x="2094" y="2043"/>
                  <a:ext cx="28" cy="24"/>
                </a:xfrm>
                <a:custGeom>
                  <a:avLst/>
                  <a:gdLst>
                    <a:gd name="T0" fmla="*/ 0 w 12"/>
                    <a:gd name="T1" fmla="*/ 0 h 10"/>
                    <a:gd name="T2" fmla="*/ 4 w 12"/>
                    <a:gd name="T3" fmla="*/ 10 h 10"/>
                    <a:gd name="T4" fmla="*/ 12 w 12"/>
                    <a:gd name="T5" fmla="*/ 6 h 10"/>
                    <a:gd name="T6" fmla="*/ 0 w 12"/>
                    <a:gd name="T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10">
                      <a:moveTo>
                        <a:pt x="0" y="0"/>
                      </a:moveTo>
                      <a:cubicBezTo>
                        <a:pt x="1" y="3"/>
                        <a:pt x="3" y="7"/>
                        <a:pt x="4" y="10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1" name="Freeform 34"/>
                <p:cNvSpPr>
                  <a:spLocks noEditPoints="1"/>
                </p:cNvSpPr>
                <p:nvPr/>
              </p:nvSpPr>
              <p:spPr bwMode="auto">
                <a:xfrm>
                  <a:off x="1819" y="2089"/>
                  <a:ext cx="404" cy="1349"/>
                </a:xfrm>
                <a:custGeom>
                  <a:avLst/>
                  <a:gdLst>
                    <a:gd name="T0" fmla="*/ 152 w 169"/>
                    <a:gd name="T1" fmla="*/ 3 h 569"/>
                    <a:gd name="T2" fmla="*/ 149 w 169"/>
                    <a:gd name="T3" fmla="*/ 0 h 569"/>
                    <a:gd name="T4" fmla="*/ 139 w 169"/>
                    <a:gd name="T5" fmla="*/ 18 h 569"/>
                    <a:gd name="T6" fmla="*/ 127 w 169"/>
                    <a:gd name="T7" fmla="*/ 87 h 569"/>
                    <a:gd name="T8" fmla="*/ 130 w 169"/>
                    <a:gd name="T9" fmla="*/ 85 h 569"/>
                    <a:gd name="T10" fmla="*/ 136 w 169"/>
                    <a:gd name="T11" fmla="*/ 88 h 569"/>
                    <a:gd name="T12" fmla="*/ 157 w 169"/>
                    <a:gd name="T13" fmla="*/ 88 h 569"/>
                    <a:gd name="T14" fmla="*/ 157 w 169"/>
                    <a:gd name="T15" fmla="*/ 109 h 569"/>
                    <a:gd name="T16" fmla="*/ 150 w 169"/>
                    <a:gd name="T17" fmla="*/ 116 h 569"/>
                    <a:gd name="T18" fmla="*/ 121 w 169"/>
                    <a:gd name="T19" fmla="*/ 109 h 569"/>
                    <a:gd name="T20" fmla="*/ 118 w 169"/>
                    <a:gd name="T21" fmla="*/ 113 h 569"/>
                    <a:gd name="T22" fmla="*/ 106 w 169"/>
                    <a:gd name="T23" fmla="*/ 116 h 569"/>
                    <a:gd name="T24" fmla="*/ 123 w 169"/>
                    <a:gd name="T25" fmla="*/ 126 h 569"/>
                    <a:gd name="T26" fmla="*/ 136 w 169"/>
                    <a:gd name="T27" fmla="*/ 196 h 569"/>
                    <a:gd name="T28" fmla="*/ 91 w 169"/>
                    <a:gd name="T29" fmla="*/ 190 h 569"/>
                    <a:gd name="T30" fmla="*/ 91 w 169"/>
                    <a:gd name="T31" fmla="*/ 144 h 569"/>
                    <a:gd name="T32" fmla="*/ 86 w 169"/>
                    <a:gd name="T33" fmla="*/ 146 h 569"/>
                    <a:gd name="T34" fmla="*/ 86 w 169"/>
                    <a:gd name="T35" fmla="*/ 185 h 569"/>
                    <a:gd name="T36" fmla="*/ 4 w 169"/>
                    <a:gd name="T37" fmla="*/ 203 h 569"/>
                    <a:gd name="T38" fmla="*/ 1 w 169"/>
                    <a:gd name="T39" fmla="*/ 203 h 569"/>
                    <a:gd name="T40" fmla="*/ 0 w 169"/>
                    <a:gd name="T41" fmla="*/ 208 h 569"/>
                    <a:gd name="T42" fmla="*/ 69 w 169"/>
                    <a:gd name="T43" fmla="*/ 215 h 569"/>
                    <a:gd name="T44" fmla="*/ 91 w 169"/>
                    <a:gd name="T45" fmla="*/ 193 h 569"/>
                    <a:gd name="T46" fmla="*/ 114 w 169"/>
                    <a:gd name="T47" fmla="*/ 215 h 569"/>
                    <a:gd name="T48" fmla="*/ 144 w 169"/>
                    <a:gd name="T49" fmla="*/ 215 h 569"/>
                    <a:gd name="T50" fmla="*/ 110 w 169"/>
                    <a:gd name="T51" fmla="*/ 295 h 569"/>
                    <a:gd name="T52" fmla="*/ 102 w 169"/>
                    <a:gd name="T53" fmla="*/ 345 h 569"/>
                    <a:gd name="T54" fmla="*/ 92 w 169"/>
                    <a:gd name="T55" fmla="*/ 435 h 569"/>
                    <a:gd name="T56" fmla="*/ 78 w 169"/>
                    <a:gd name="T57" fmla="*/ 525 h 569"/>
                    <a:gd name="T58" fmla="*/ 43 w 169"/>
                    <a:gd name="T59" fmla="*/ 551 h 569"/>
                    <a:gd name="T60" fmla="*/ 50 w 169"/>
                    <a:gd name="T61" fmla="*/ 569 h 569"/>
                    <a:gd name="T62" fmla="*/ 71 w 169"/>
                    <a:gd name="T63" fmla="*/ 569 h 569"/>
                    <a:gd name="T64" fmla="*/ 81 w 169"/>
                    <a:gd name="T65" fmla="*/ 555 h 569"/>
                    <a:gd name="T66" fmla="*/ 94 w 169"/>
                    <a:gd name="T67" fmla="*/ 557 h 569"/>
                    <a:gd name="T68" fmla="*/ 94 w 169"/>
                    <a:gd name="T69" fmla="*/ 538 h 569"/>
                    <a:gd name="T70" fmla="*/ 112 w 169"/>
                    <a:gd name="T71" fmla="*/ 418 h 569"/>
                    <a:gd name="T72" fmla="*/ 120 w 169"/>
                    <a:gd name="T73" fmla="*/ 344 h 569"/>
                    <a:gd name="T74" fmla="*/ 127 w 169"/>
                    <a:gd name="T75" fmla="*/ 299 h 569"/>
                    <a:gd name="T76" fmla="*/ 152 w 169"/>
                    <a:gd name="T77" fmla="*/ 215 h 569"/>
                    <a:gd name="T78" fmla="*/ 132 w 169"/>
                    <a:gd name="T79" fmla="*/ 128 h 569"/>
                    <a:gd name="T80" fmla="*/ 150 w 169"/>
                    <a:gd name="T81" fmla="*/ 127 h 569"/>
                    <a:gd name="T82" fmla="*/ 167 w 169"/>
                    <a:gd name="T83" fmla="*/ 109 h 569"/>
                    <a:gd name="T84" fmla="*/ 164 w 169"/>
                    <a:gd name="T85" fmla="*/ 92 h 569"/>
                    <a:gd name="T86" fmla="*/ 164 w 169"/>
                    <a:gd name="T87" fmla="*/ 76 h 569"/>
                    <a:gd name="T88" fmla="*/ 161 w 169"/>
                    <a:gd name="T89" fmla="*/ 69 h 569"/>
                    <a:gd name="T90" fmla="*/ 155 w 169"/>
                    <a:gd name="T91" fmla="*/ 33 h 569"/>
                    <a:gd name="T92" fmla="*/ 152 w 169"/>
                    <a:gd name="T93" fmla="*/ 3 h 569"/>
                    <a:gd name="T94" fmla="*/ 138 w 169"/>
                    <a:gd name="T95" fmla="*/ 85 h 569"/>
                    <a:gd name="T96" fmla="*/ 131 w 169"/>
                    <a:gd name="T97" fmla="*/ 80 h 569"/>
                    <a:gd name="T98" fmla="*/ 140 w 169"/>
                    <a:gd name="T99" fmla="*/ 42 h 569"/>
                    <a:gd name="T100" fmla="*/ 148 w 169"/>
                    <a:gd name="T101" fmla="*/ 10 h 569"/>
                    <a:gd name="T102" fmla="*/ 156 w 169"/>
                    <a:gd name="T103" fmla="*/ 84 h 569"/>
                    <a:gd name="T104" fmla="*/ 138 w 169"/>
                    <a:gd name="T105" fmla="*/ 85 h 5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9" h="569">
                      <a:moveTo>
                        <a:pt x="152" y="3"/>
                      </a:moveTo>
                      <a:cubicBezTo>
                        <a:pt x="149" y="0"/>
                        <a:pt x="149" y="0"/>
                        <a:pt x="149" y="0"/>
                      </a:cubicBezTo>
                      <a:cubicBezTo>
                        <a:pt x="139" y="18"/>
                        <a:pt x="139" y="18"/>
                        <a:pt x="139" y="18"/>
                      </a:cubicBezTo>
                      <a:cubicBezTo>
                        <a:pt x="127" y="87"/>
                        <a:pt x="127" y="87"/>
                        <a:pt x="127" y="87"/>
                      </a:cubicBezTo>
                      <a:cubicBezTo>
                        <a:pt x="130" y="85"/>
                        <a:pt x="130" y="85"/>
                        <a:pt x="130" y="85"/>
                      </a:cubicBezTo>
                      <a:cubicBezTo>
                        <a:pt x="136" y="88"/>
                        <a:pt x="136" y="88"/>
                        <a:pt x="136" y="88"/>
                      </a:cubicBezTo>
                      <a:cubicBezTo>
                        <a:pt x="157" y="88"/>
                        <a:pt x="157" y="88"/>
                        <a:pt x="157" y="88"/>
                      </a:cubicBezTo>
                      <a:cubicBezTo>
                        <a:pt x="161" y="98"/>
                        <a:pt x="161" y="105"/>
                        <a:pt x="157" y="109"/>
                      </a:cubicBezTo>
                      <a:cubicBezTo>
                        <a:pt x="150" y="116"/>
                        <a:pt x="150" y="116"/>
                        <a:pt x="150" y="116"/>
                      </a:cubicBezTo>
                      <a:cubicBezTo>
                        <a:pt x="121" y="109"/>
                        <a:pt x="121" y="109"/>
                        <a:pt x="121" y="109"/>
                      </a:cubicBezTo>
                      <a:cubicBezTo>
                        <a:pt x="121" y="111"/>
                        <a:pt x="120" y="112"/>
                        <a:pt x="118" y="113"/>
                      </a:cubicBezTo>
                      <a:cubicBezTo>
                        <a:pt x="116" y="116"/>
                        <a:pt x="111" y="117"/>
                        <a:pt x="106" y="116"/>
                      </a:cubicBezTo>
                      <a:cubicBezTo>
                        <a:pt x="110" y="121"/>
                        <a:pt x="116" y="125"/>
                        <a:pt x="123" y="126"/>
                      </a:cubicBezTo>
                      <a:cubicBezTo>
                        <a:pt x="132" y="149"/>
                        <a:pt x="136" y="172"/>
                        <a:pt x="136" y="196"/>
                      </a:cubicBezTo>
                      <a:cubicBezTo>
                        <a:pt x="114" y="212"/>
                        <a:pt x="98" y="210"/>
                        <a:pt x="91" y="190"/>
                      </a:cubicBezTo>
                      <a:cubicBezTo>
                        <a:pt x="91" y="144"/>
                        <a:pt x="91" y="144"/>
                        <a:pt x="91" y="144"/>
                      </a:cubicBezTo>
                      <a:cubicBezTo>
                        <a:pt x="90" y="146"/>
                        <a:pt x="89" y="147"/>
                        <a:pt x="86" y="146"/>
                      </a:cubicBezTo>
                      <a:cubicBezTo>
                        <a:pt x="86" y="185"/>
                        <a:pt x="86" y="185"/>
                        <a:pt x="86" y="185"/>
                      </a:cubicBezTo>
                      <a:cubicBezTo>
                        <a:pt x="73" y="205"/>
                        <a:pt x="45" y="211"/>
                        <a:pt x="4" y="203"/>
                      </a:cubicBezTo>
                      <a:cubicBezTo>
                        <a:pt x="3" y="203"/>
                        <a:pt x="2" y="203"/>
                        <a:pt x="1" y="203"/>
                      </a:cubicBezTo>
                      <a:cubicBezTo>
                        <a:pt x="0" y="208"/>
                        <a:pt x="0" y="208"/>
                        <a:pt x="0" y="208"/>
                      </a:cubicBezTo>
                      <a:cubicBezTo>
                        <a:pt x="21" y="215"/>
                        <a:pt x="44" y="218"/>
                        <a:pt x="69" y="215"/>
                      </a:cubicBezTo>
                      <a:cubicBezTo>
                        <a:pt x="83" y="214"/>
                        <a:pt x="90" y="206"/>
                        <a:pt x="91" y="193"/>
                      </a:cubicBezTo>
                      <a:cubicBezTo>
                        <a:pt x="91" y="210"/>
                        <a:pt x="98" y="217"/>
                        <a:pt x="114" y="215"/>
                      </a:cubicBezTo>
                      <a:cubicBezTo>
                        <a:pt x="144" y="215"/>
                        <a:pt x="144" y="215"/>
                        <a:pt x="144" y="215"/>
                      </a:cubicBezTo>
                      <a:cubicBezTo>
                        <a:pt x="110" y="295"/>
                        <a:pt x="110" y="295"/>
                        <a:pt x="110" y="295"/>
                      </a:cubicBezTo>
                      <a:cubicBezTo>
                        <a:pt x="102" y="345"/>
                        <a:pt x="102" y="345"/>
                        <a:pt x="102" y="345"/>
                      </a:cubicBezTo>
                      <a:cubicBezTo>
                        <a:pt x="92" y="435"/>
                        <a:pt x="92" y="435"/>
                        <a:pt x="92" y="435"/>
                      </a:cubicBezTo>
                      <a:cubicBezTo>
                        <a:pt x="78" y="525"/>
                        <a:pt x="78" y="525"/>
                        <a:pt x="78" y="525"/>
                      </a:cubicBezTo>
                      <a:cubicBezTo>
                        <a:pt x="43" y="551"/>
                        <a:pt x="43" y="551"/>
                        <a:pt x="43" y="551"/>
                      </a:cubicBezTo>
                      <a:cubicBezTo>
                        <a:pt x="40" y="559"/>
                        <a:pt x="42" y="565"/>
                        <a:pt x="50" y="569"/>
                      </a:cubicBezTo>
                      <a:cubicBezTo>
                        <a:pt x="71" y="569"/>
                        <a:pt x="71" y="569"/>
                        <a:pt x="71" y="569"/>
                      </a:cubicBezTo>
                      <a:cubicBezTo>
                        <a:pt x="77" y="565"/>
                        <a:pt x="80" y="561"/>
                        <a:pt x="81" y="555"/>
                      </a:cubicBezTo>
                      <a:cubicBezTo>
                        <a:pt x="94" y="557"/>
                        <a:pt x="94" y="557"/>
                        <a:pt x="94" y="557"/>
                      </a:cubicBezTo>
                      <a:cubicBezTo>
                        <a:pt x="94" y="538"/>
                        <a:pt x="94" y="538"/>
                        <a:pt x="94" y="538"/>
                      </a:cubicBezTo>
                      <a:cubicBezTo>
                        <a:pt x="103" y="500"/>
                        <a:pt x="109" y="461"/>
                        <a:pt x="112" y="418"/>
                      </a:cubicBezTo>
                      <a:cubicBezTo>
                        <a:pt x="120" y="344"/>
                        <a:pt x="120" y="344"/>
                        <a:pt x="120" y="344"/>
                      </a:cubicBezTo>
                      <a:cubicBezTo>
                        <a:pt x="127" y="299"/>
                        <a:pt x="127" y="299"/>
                        <a:pt x="127" y="299"/>
                      </a:cubicBezTo>
                      <a:cubicBezTo>
                        <a:pt x="152" y="215"/>
                        <a:pt x="152" y="215"/>
                        <a:pt x="152" y="215"/>
                      </a:cubicBezTo>
                      <a:cubicBezTo>
                        <a:pt x="150" y="187"/>
                        <a:pt x="144" y="158"/>
                        <a:pt x="132" y="128"/>
                      </a:cubicBezTo>
                      <a:cubicBezTo>
                        <a:pt x="137" y="128"/>
                        <a:pt x="143" y="128"/>
                        <a:pt x="150" y="127"/>
                      </a:cubicBezTo>
                      <a:cubicBezTo>
                        <a:pt x="167" y="109"/>
                        <a:pt x="167" y="109"/>
                        <a:pt x="167" y="109"/>
                      </a:cubicBezTo>
                      <a:cubicBezTo>
                        <a:pt x="169" y="105"/>
                        <a:pt x="168" y="99"/>
                        <a:pt x="164" y="92"/>
                      </a:cubicBezTo>
                      <a:cubicBezTo>
                        <a:pt x="164" y="76"/>
                        <a:pt x="164" y="76"/>
                        <a:pt x="164" y="76"/>
                      </a:cubicBezTo>
                      <a:cubicBezTo>
                        <a:pt x="161" y="69"/>
                        <a:pt x="161" y="69"/>
                        <a:pt x="161" y="69"/>
                      </a:cubicBezTo>
                      <a:cubicBezTo>
                        <a:pt x="155" y="33"/>
                        <a:pt x="155" y="33"/>
                        <a:pt x="155" y="33"/>
                      </a:cubicBezTo>
                      <a:cubicBezTo>
                        <a:pt x="152" y="3"/>
                        <a:pt x="152" y="3"/>
                        <a:pt x="152" y="3"/>
                      </a:cubicBezTo>
                      <a:close/>
                      <a:moveTo>
                        <a:pt x="138" y="85"/>
                      </a:moveTo>
                      <a:cubicBezTo>
                        <a:pt x="131" y="80"/>
                        <a:pt x="131" y="80"/>
                        <a:pt x="131" y="80"/>
                      </a:cubicBezTo>
                      <a:cubicBezTo>
                        <a:pt x="140" y="42"/>
                        <a:pt x="140" y="42"/>
                        <a:pt x="140" y="42"/>
                      </a:cubicBezTo>
                      <a:cubicBezTo>
                        <a:pt x="142" y="30"/>
                        <a:pt x="145" y="19"/>
                        <a:pt x="148" y="10"/>
                      </a:cubicBezTo>
                      <a:cubicBezTo>
                        <a:pt x="156" y="84"/>
                        <a:pt x="156" y="84"/>
                        <a:pt x="156" y="84"/>
                      </a:cubicBezTo>
                      <a:cubicBezTo>
                        <a:pt x="138" y="85"/>
                        <a:pt x="138" y="85"/>
                        <a:pt x="138" y="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" name="Freeform 35"/>
                <p:cNvSpPr>
                  <a:spLocks noEditPoints="1"/>
                </p:cNvSpPr>
                <p:nvPr/>
              </p:nvSpPr>
              <p:spPr bwMode="auto">
                <a:xfrm>
                  <a:off x="2132" y="2112"/>
                  <a:ext cx="60" cy="178"/>
                </a:xfrm>
                <a:custGeom>
                  <a:avLst/>
                  <a:gdLst>
                    <a:gd name="T0" fmla="*/ 0 w 25"/>
                    <a:gd name="T1" fmla="*/ 70 h 75"/>
                    <a:gd name="T2" fmla="*/ 7 w 25"/>
                    <a:gd name="T3" fmla="*/ 75 h 75"/>
                    <a:gd name="T4" fmla="*/ 25 w 25"/>
                    <a:gd name="T5" fmla="*/ 74 h 75"/>
                    <a:gd name="T6" fmla="*/ 17 w 25"/>
                    <a:gd name="T7" fmla="*/ 0 h 75"/>
                    <a:gd name="T8" fmla="*/ 9 w 25"/>
                    <a:gd name="T9" fmla="*/ 32 h 75"/>
                    <a:gd name="T10" fmla="*/ 0 w 25"/>
                    <a:gd name="T11" fmla="*/ 70 h 75"/>
                    <a:gd name="T12" fmla="*/ 7 w 25"/>
                    <a:gd name="T13" fmla="*/ 71 h 75"/>
                    <a:gd name="T14" fmla="*/ 3 w 25"/>
                    <a:gd name="T15" fmla="*/ 69 h 75"/>
                    <a:gd name="T16" fmla="*/ 16 w 25"/>
                    <a:gd name="T17" fmla="*/ 10 h 75"/>
                    <a:gd name="T18" fmla="*/ 7 w 25"/>
                    <a:gd name="T19" fmla="*/ 71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" h="75">
                      <a:moveTo>
                        <a:pt x="0" y="70"/>
                      </a:moveTo>
                      <a:cubicBezTo>
                        <a:pt x="7" y="75"/>
                        <a:pt x="7" y="75"/>
                        <a:pt x="7" y="75"/>
                      </a:cubicBezTo>
                      <a:cubicBezTo>
                        <a:pt x="25" y="74"/>
                        <a:pt x="25" y="74"/>
                        <a:pt x="25" y="74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4" y="9"/>
                        <a:pt x="11" y="20"/>
                        <a:pt x="9" y="32"/>
                      </a:cubicBezTo>
                      <a:cubicBezTo>
                        <a:pt x="0" y="70"/>
                        <a:pt x="0" y="70"/>
                        <a:pt x="0" y="70"/>
                      </a:cubicBezTo>
                      <a:close/>
                      <a:moveTo>
                        <a:pt x="7" y="71"/>
                      </a:moveTo>
                      <a:cubicBezTo>
                        <a:pt x="3" y="69"/>
                        <a:pt x="3" y="69"/>
                        <a:pt x="3" y="69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7" y="71"/>
                        <a:pt x="7" y="71"/>
                        <a:pt x="7" y="7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3" name="Freeform 36"/>
                <p:cNvSpPr/>
                <p:nvPr/>
              </p:nvSpPr>
              <p:spPr bwMode="auto">
                <a:xfrm>
                  <a:off x="2139" y="2136"/>
                  <a:ext cx="31" cy="145"/>
                </a:xfrm>
                <a:custGeom>
                  <a:avLst/>
                  <a:gdLst>
                    <a:gd name="T0" fmla="*/ 0 w 31"/>
                    <a:gd name="T1" fmla="*/ 140 h 145"/>
                    <a:gd name="T2" fmla="*/ 10 w 31"/>
                    <a:gd name="T3" fmla="*/ 145 h 145"/>
                    <a:gd name="T4" fmla="*/ 31 w 31"/>
                    <a:gd name="T5" fmla="*/ 0 h 145"/>
                    <a:gd name="T6" fmla="*/ 0 w 31"/>
                    <a:gd name="T7" fmla="*/ 140 h 145"/>
                    <a:gd name="T8" fmla="*/ 0 w 31"/>
                    <a:gd name="T9" fmla="*/ 140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45">
                      <a:moveTo>
                        <a:pt x="0" y="140"/>
                      </a:moveTo>
                      <a:lnTo>
                        <a:pt x="10" y="145"/>
                      </a:lnTo>
                      <a:lnTo>
                        <a:pt x="31" y="0"/>
                      </a:lnTo>
                      <a:lnTo>
                        <a:pt x="0" y="140"/>
                      </a:lnTo>
                      <a:lnTo>
                        <a:pt x="0" y="14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4" name="Freeform 37"/>
                <p:cNvSpPr/>
                <p:nvPr/>
              </p:nvSpPr>
              <p:spPr bwMode="auto">
                <a:xfrm>
                  <a:off x="1950" y="1820"/>
                  <a:ext cx="148" cy="88"/>
                </a:xfrm>
                <a:custGeom>
                  <a:avLst/>
                  <a:gdLst>
                    <a:gd name="T0" fmla="*/ 55 w 62"/>
                    <a:gd name="T1" fmla="*/ 21 h 37"/>
                    <a:gd name="T2" fmla="*/ 62 w 62"/>
                    <a:gd name="T3" fmla="*/ 37 h 37"/>
                    <a:gd name="T4" fmla="*/ 45 w 62"/>
                    <a:gd name="T5" fmla="*/ 4 h 37"/>
                    <a:gd name="T6" fmla="*/ 4 w 62"/>
                    <a:gd name="T7" fmla="*/ 21 h 37"/>
                    <a:gd name="T8" fmla="*/ 0 w 62"/>
                    <a:gd name="T9" fmla="*/ 35 h 37"/>
                    <a:gd name="T10" fmla="*/ 25 w 62"/>
                    <a:gd name="T11" fmla="*/ 11 h 37"/>
                    <a:gd name="T12" fmla="*/ 55 w 62"/>
                    <a:gd name="T13" fmla="*/ 2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" h="37">
                      <a:moveTo>
                        <a:pt x="55" y="21"/>
                      </a:moveTo>
                      <a:cubicBezTo>
                        <a:pt x="62" y="37"/>
                        <a:pt x="62" y="37"/>
                        <a:pt x="62" y="37"/>
                      </a:cubicBezTo>
                      <a:cubicBezTo>
                        <a:pt x="61" y="20"/>
                        <a:pt x="55" y="9"/>
                        <a:pt x="45" y="4"/>
                      </a:cubicBezTo>
                      <a:cubicBezTo>
                        <a:pt x="28" y="0"/>
                        <a:pt x="14" y="6"/>
                        <a:pt x="4" y="21"/>
                      </a:cubicBezTo>
                      <a:cubicBezTo>
                        <a:pt x="1" y="26"/>
                        <a:pt x="0" y="31"/>
                        <a:pt x="0" y="35"/>
                      </a:cubicBezTo>
                      <a:cubicBezTo>
                        <a:pt x="6" y="22"/>
                        <a:pt x="14" y="14"/>
                        <a:pt x="25" y="11"/>
                      </a:cubicBezTo>
                      <a:cubicBezTo>
                        <a:pt x="39" y="6"/>
                        <a:pt x="49" y="9"/>
                        <a:pt x="55" y="21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5" name="Freeform 38"/>
                <p:cNvSpPr>
                  <a:spLocks noEditPoints="1"/>
                </p:cNvSpPr>
                <p:nvPr/>
              </p:nvSpPr>
              <p:spPr bwMode="auto">
                <a:xfrm>
                  <a:off x="1821" y="2404"/>
                  <a:ext cx="203" cy="185"/>
                </a:xfrm>
                <a:custGeom>
                  <a:avLst/>
                  <a:gdLst>
                    <a:gd name="T0" fmla="*/ 0 w 85"/>
                    <a:gd name="T1" fmla="*/ 70 h 78"/>
                    <a:gd name="T2" fmla="*/ 3 w 85"/>
                    <a:gd name="T3" fmla="*/ 70 h 78"/>
                    <a:gd name="T4" fmla="*/ 85 w 85"/>
                    <a:gd name="T5" fmla="*/ 52 h 78"/>
                    <a:gd name="T6" fmla="*/ 85 w 85"/>
                    <a:gd name="T7" fmla="*/ 13 h 78"/>
                    <a:gd name="T8" fmla="*/ 84 w 85"/>
                    <a:gd name="T9" fmla="*/ 16 h 78"/>
                    <a:gd name="T10" fmla="*/ 79 w 85"/>
                    <a:gd name="T11" fmla="*/ 17 h 78"/>
                    <a:gd name="T12" fmla="*/ 73 w 85"/>
                    <a:gd name="T13" fmla="*/ 29 h 78"/>
                    <a:gd name="T14" fmla="*/ 69 w 85"/>
                    <a:gd name="T15" fmla="*/ 29 h 78"/>
                    <a:gd name="T16" fmla="*/ 77 w 85"/>
                    <a:gd name="T17" fmla="*/ 16 h 78"/>
                    <a:gd name="T18" fmla="*/ 69 w 85"/>
                    <a:gd name="T19" fmla="*/ 12 h 78"/>
                    <a:gd name="T20" fmla="*/ 54 w 85"/>
                    <a:gd name="T21" fmla="*/ 9 h 78"/>
                    <a:gd name="T22" fmla="*/ 54 w 85"/>
                    <a:gd name="T23" fmla="*/ 12 h 78"/>
                    <a:gd name="T24" fmla="*/ 28 w 85"/>
                    <a:gd name="T25" fmla="*/ 0 h 78"/>
                    <a:gd name="T26" fmla="*/ 16 w 85"/>
                    <a:gd name="T27" fmla="*/ 0 h 78"/>
                    <a:gd name="T28" fmla="*/ 0 w 85"/>
                    <a:gd name="T29" fmla="*/ 70 h 78"/>
                    <a:gd name="T30" fmla="*/ 10 w 85"/>
                    <a:gd name="T31" fmla="*/ 67 h 78"/>
                    <a:gd name="T32" fmla="*/ 4 w 85"/>
                    <a:gd name="T33" fmla="*/ 66 h 78"/>
                    <a:gd name="T34" fmla="*/ 18 w 85"/>
                    <a:gd name="T35" fmla="*/ 4 h 78"/>
                    <a:gd name="T36" fmla="*/ 23 w 85"/>
                    <a:gd name="T37" fmla="*/ 4 h 78"/>
                    <a:gd name="T38" fmla="*/ 10 w 85"/>
                    <a:gd name="T39" fmla="*/ 6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5" h="78">
                      <a:moveTo>
                        <a:pt x="0" y="70"/>
                      </a:moveTo>
                      <a:cubicBezTo>
                        <a:pt x="1" y="70"/>
                        <a:pt x="2" y="70"/>
                        <a:pt x="3" y="70"/>
                      </a:cubicBezTo>
                      <a:cubicBezTo>
                        <a:pt x="44" y="78"/>
                        <a:pt x="72" y="72"/>
                        <a:pt x="85" y="52"/>
                      </a:cubicBezTo>
                      <a:cubicBezTo>
                        <a:pt x="85" y="13"/>
                        <a:pt x="85" y="13"/>
                        <a:pt x="85" y="13"/>
                      </a:cubicBezTo>
                      <a:cubicBezTo>
                        <a:pt x="85" y="14"/>
                        <a:pt x="85" y="15"/>
                        <a:pt x="84" y="16"/>
                      </a:cubicBezTo>
                      <a:cubicBezTo>
                        <a:pt x="83" y="17"/>
                        <a:pt x="81" y="17"/>
                        <a:pt x="79" y="17"/>
                      </a:cubicBezTo>
                      <a:cubicBezTo>
                        <a:pt x="73" y="29"/>
                        <a:pt x="73" y="29"/>
                        <a:pt x="73" y="29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77" y="16"/>
                        <a:pt x="77" y="16"/>
                        <a:pt x="77" y="16"/>
                      </a:cubicBezTo>
                      <a:cubicBezTo>
                        <a:pt x="75" y="15"/>
                        <a:pt x="72" y="14"/>
                        <a:pt x="69" y="12"/>
                      </a:cubicBezTo>
                      <a:cubicBezTo>
                        <a:pt x="54" y="9"/>
                        <a:pt x="54" y="9"/>
                        <a:pt x="54" y="9"/>
                      </a:cubicBezTo>
                      <a:cubicBezTo>
                        <a:pt x="54" y="10"/>
                        <a:pt x="54" y="11"/>
                        <a:pt x="54" y="12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0" y="70"/>
                        <a:pt x="0" y="70"/>
                        <a:pt x="0" y="70"/>
                      </a:cubicBezTo>
                      <a:close/>
                      <a:moveTo>
                        <a:pt x="10" y="67"/>
                      </a:moveTo>
                      <a:cubicBezTo>
                        <a:pt x="4" y="66"/>
                        <a:pt x="4" y="66"/>
                        <a:pt x="4" y="66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10" y="67"/>
                        <a:pt x="10" y="67"/>
                        <a:pt x="10" y="67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6" name="Freeform 39"/>
                <p:cNvSpPr/>
                <p:nvPr/>
              </p:nvSpPr>
              <p:spPr bwMode="auto">
                <a:xfrm>
                  <a:off x="1831" y="2413"/>
                  <a:ext cx="45" cy="150"/>
                </a:xfrm>
                <a:custGeom>
                  <a:avLst/>
                  <a:gdLst>
                    <a:gd name="T0" fmla="*/ 0 w 45"/>
                    <a:gd name="T1" fmla="*/ 147 h 150"/>
                    <a:gd name="T2" fmla="*/ 14 w 45"/>
                    <a:gd name="T3" fmla="*/ 150 h 150"/>
                    <a:gd name="T4" fmla="*/ 45 w 45"/>
                    <a:gd name="T5" fmla="*/ 0 h 150"/>
                    <a:gd name="T6" fmla="*/ 33 w 45"/>
                    <a:gd name="T7" fmla="*/ 0 h 150"/>
                    <a:gd name="T8" fmla="*/ 0 w 45"/>
                    <a:gd name="T9" fmla="*/ 147 h 150"/>
                    <a:gd name="T10" fmla="*/ 0 w 45"/>
                    <a:gd name="T11" fmla="*/ 147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150">
                      <a:moveTo>
                        <a:pt x="0" y="147"/>
                      </a:moveTo>
                      <a:lnTo>
                        <a:pt x="14" y="150"/>
                      </a:lnTo>
                      <a:lnTo>
                        <a:pt x="45" y="0"/>
                      </a:lnTo>
                      <a:lnTo>
                        <a:pt x="33" y="0"/>
                      </a:lnTo>
                      <a:lnTo>
                        <a:pt x="0" y="147"/>
                      </a:lnTo>
                      <a:lnTo>
                        <a:pt x="0" y="147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7" name="Freeform 40"/>
                <p:cNvSpPr/>
                <p:nvPr/>
              </p:nvSpPr>
              <p:spPr bwMode="auto">
                <a:xfrm>
                  <a:off x="1718" y="2264"/>
                  <a:ext cx="244" cy="168"/>
                </a:xfrm>
                <a:custGeom>
                  <a:avLst/>
                  <a:gdLst>
                    <a:gd name="T0" fmla="*/ 25 w 102"/>
                    <a:gd name="T1" fmla="*/ 41 h 71"/>
                    <a:gd name="T2" fmla="*/ 59 w 102"/>
                    <a:gd name="T3" fmla="*/ 59 h 71"/>
                    <a:gd name="T4" fmla="*/ 71 w 102"/>
                    <a:gd name="T5" fmla="*/ 59 h 71"/>
                    <a:gd name="T6" fmla="*/ 97 w 102"/>
                    <a:gd name="T7" fmla="*/ 71 h 71"/>
                    <a:gd name="T8" fmla="*/ 97 w 102"/>
                    <a:gd name="T9" fmla="*/ 68 h 71"/>
                    <a:gd name="T10" fmla="*/ 98 w 102"/>
                    <a:gd name="T11" fmla="*/ 66 h 71"/>
                    <a:gd name="T12" fmla="*/ 102 w 102"/>
                    <a:gd name="T13" fmla="*/ 47 h 71"/>
                    <a:gd name="T14" fmla="*/ 69 w 102"/>
                    <a:gd name="T15" fmla="*/ 40 h 71"/>
                    <a:gd name="T16" fmla="*/ 7 w 102"/>
                    <a:gd name="T17" fmla="*/ 0 h 71"/>
                    <a:gd name="T18" fmla="*/ 25 w 102"/>
                    <a:gd name="T19" fmla="*/ 4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71">
                      <a:moveTo>
                        <a:pt x="25" y="41"/>
                      </a:moveTo>
                      <a:cubicBezTo>
                        <a:pt x="59" y="59"/>
                        <a:pt x="59" y="59"/>
                        <a:pt x="59" y="59"/>
                      </a:cubicBezTo>
                      <a:cubicBezTo>
                        <a:pt x="71" y="59"/>
                        <a:pt x="71" y="59"/>
                        <a:pt x="71" y="59"/>
                      </a:cubicBezTo>
                      <a:cubicBezTo>
                        <a:pt x="97" y="71"/>
                        <a:pt x="97" y="71"/>
                        <a:pt x="97" y="71"/>
                      </a:cubicBezTo>
                      <a:cubicBezTo>
                        <a:pt x="97" y="70"/>
                        <a:pt x="97" y="69"/>
                        <a:pt x="97" y="68"/>
                      </a:cubicBezTo>
                      <a:cubicBezTo>
                        <a:pt x="97" y="67"/>
                        <a:pt x="97" y="66"/>
                        <a:pt x="98" y="66"/>
                      </a:cubicBezTo>
                      <a:cubicBezTo>
                        <a:pt x="98" y="59"/>
                        <a:pt x="100" y="53"/>
                        <a:pt x="102" y="47"/>
                      </a:cubicBezTo>
                      <a:cubicBezTo>
                        <a:pt x="69" y="40"/>
                        <a:pt x="69" y="40"/>
                        <a:pt x="69" y="40"/>
                      </a:cubicBezTo>
                      <a:cubicBezTo>
                        <a:pt x="36" y="37"/>
                        <a:pt x="15" y="24"/>
                        <a:pt x="7" y="0"/>
                      </a:cubicBezTo>
                      <a:cubicBezTo>
                        <a:pt x="0" y="20"/>
                        <a:pt x="7" y="34"/>
                        <a:pt x="25" y="4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" name="Freeform 41"/>
                <p:cNvSpPr/>
                <p:nvPr/>
              </p:nvSpPr>
              <p:spPr bwMode="auto">
                <a:xfrm>
                  <a:off x="2103" y="2262"/>
                  <a:ext cx="17" cy="21"/>
                </a:xfrm>
                <a:custGeom>
                  <a:avLst/>
                  <a:gdLst>
                    <a:gd name="T0" fmla="*/ 6 w 7"/>
                    <a:gd name="T1" fmla="*/ 1 h 9"/>
                    <a:gd name="T2" fmla="*/ 4 w 7"/>
                    <a:gd name="T3" fmla="*/ 0 h 9"/>
                    <a:gd name="T4" fmla="*/ 0 w 7"/>
                    <a:gd name="T5" fmla="*/ 8 h 9"/>
                    <a:gd name="T6" fmla="*/ 4 w 7"/>
                    <a:gd name="T7" fmla="*/ 9 h 9"/>
                    <a:gd name="T8" fmla="*/ 6 w 7"/>
                    <a:gd name="T9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9">
                      <a:moveTo>
                        <a:pt x="6" y="1"/>
                      </a:moveTo>
                      <a:cubicBezTo>
                        <a:pt x="5" y="1"/>
                        <a:pt x="5" y="0"/>
                        <a:pt x="4" y="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6" y="6"/>
                        <a:pt x="7" y="3"/>
                        <a:pt x="6" y="1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9" name="Freeform 42"/>
                <p:cNvSpPr>
                  <a:spLocks noEditPoints="1"/>
                </p:cNvSpPr>
                <p:nvPr/>
              </p:nvSpPr>
              <p:spPr bwMode="auto">
                <a:xfrm>
                  <a:off x="2108" y="2290"/>
                  <a:ext cx="96" cy="74"/>
                </a:xfrm>
                <a:custGeom>
                  <a:avLst/>
                  <a:gdLst>
                    <a:gd name="T0" fmla="*/ 6 w 40"/>
                    <a:gd name="T1" fmla="*/ 2 h 31"/>
                    <a:gd name="T2" fmla="*/ 5 w 40"/>
                    <a:gd name="T3" fmla="*/ 3 h 31"/>
                    <a:gd name="T4" fmla="*/ 0 w 40"/>
                    <a:gd name="T5" fmla="*/ 24 h 31"/>
                    <a:gd name="T6" fmla="*/ 29 w 40"/>
                    <a:gd name="T7" fmla="*/ 31 h 31"/>
                    <a:gd name="T8" fmla="*/ 36 w 40"/>
                    <a:gd name="T9" fmla="*/ 24 h 31"/>
                    <a:gd name="T10" fmla="*/ 36 w 40"/>
                    <a:gd name="T11" fmla="*/ 3 h 31"/>
                    <a:gd name="T12" fmla="*/ 15 w 40"/>
                    <a:gd name="T13" fmla="*/ 3 h 31"/>
                    <a:gd name="T14" fmla="*/ 9 w 40"/>
                    <a:gd name="T15" fmla="*/ 0 h 31"/>
                    <a:gd name="T16" fmla="*/ 6 w 40"/>
                    <a:gd name="T17" fmla="*/ 2 h 31"/>
                    <a:gd name="T18" fmla="*/ 8 w 40"/>
                    <a:gd name="T19" fmla="*/ 9 h 31"/>
                    <a:gd name="T20" fmla="*/ 8 w 40"/>
                    <a:gd name="T21" fmla="*/ 5 h 31"/>
                    <a:gd name="T22" fmla="*/ 11 w 40"/>
                    <a:gd name="T23" fmla="*/ 3 h 31"/>
                    <a:gd name="T24" fmla="*/ 21 w 40"/>
                    <a:gd name="T25" fmla="*/ 8 h 31"/>
                    <a:gd name="T26" fmla="*/ 25 w 40"/>
                    <a:gd name="T27" fmla="*/ 5 h 31"/>
                    <a:gd name="T28" fmla="*/ 34 w 40"/>
                    <a:gd name="T29" fmla="*/ 5 h 31"/>
                    <a:gd name="T30" fmla="*/ 36 w 40"/>
                    <a:gd name="T31" fmla="*/ 8 h 31"/>
                    <a:gd name="T32" fmla="*/ 26 w 40"/>
                    <a:gd name="T33" fmla="*/ 8 h 31"/>
                    <a:gd name="T34" fmla="*/ 22 w 40"/>
                    <a:gd name="T35" fmla="*/ 11 h 31"/>
                    <a:gd name="T36" fmla="*/ 11 w 40"/>
                    <a:gd name="T37" fmla="*/ 6 h 31"/>
                    <a:gd name="T38" fmla="*/ 8 w 40"/>
                    <a:gd name="T39" fmla="*/ 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0" h="31">
                      <a:moveTo>
                        <a:pt x="6" y="2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6" y="11"/>
                        <a:pt x="4" y="17"/>
                        <a:pt x="0" y="24"/>
                      </a:cubicBezTo>
                      <a:cubicBezTo>
                        <a:pt x="29" y="31"/>
                        <a:pt x="29" y="31"/>
                        <a:pt x="29" y="31"/>
                      </a:cubicBezTo>
                      <a:cubicBezTo>
                        <a:pt x="36" y="24"/>
                        <a:pt x="36" y="24"/>
                        <a:pt x="36" y="24"/>
                      </a:cubicBezTo>
                      <a:cubicBezTo>
                        <a:pt x="40" y="20"/>
                        <a:pt x="40" y="13"/>
                        <a:pt x="36" y="3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2"/>
                        <a:pt x="6" y="2"/>
                        <a:pt x="6" y="2"/>
                      </a:cubicBezTo>
                      <a:close/>
                      <a:moveTo>
                        <a:pt x="8" y="9"/>
                      </a:move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5" y="5"/>
                        <a:pt x="25" y="5"/>
                        <a:pt x="25" y="5"/>
                      </a:cubicBezTo>
                      <a:cubicBezTo>
                        <a:pt x="34" y="5"/>
                        <a:pt x="34" y="5"/>
                        <a:pt x="34" y="5"/>
                      </a:cubicBezTo>
                      <a:cubicBezTo>
                        <a:pt x="36" y="8"/>
                        <a:pt x="36" y="8"/>
                        <a:pt x="36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2" y="11"/>
                        <a:pt x="22" y="11"/>
                        <a:pt x="22" y="11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8" y="9"/>
                        <a:pt x="8" y="9"/>
                        <a:pt x="8" y="9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0" name="Freeform 43"/>
                <p:cNvSpPr/>
                <p:nvPr/>
              </p:nvSpPr>
              <p:spPr bwMode="auto">
                <a:xfrm>
                  <a:off x="2127" y="2297"/>
                  <a:ext cx="67" cy="19"/>
                </a:xfrm>
                <a:custGeom>
                  <a:avLst/>
                  <a:gdLst>
                    <a:gd name="T0" fmla="*/ 0 w 67"/>
                    <a:gd name="T1" fmla="*/ 5 h 19"/>
                    <a:gd name="T2" fmla="*/ 0 w 67"/>
                    <a:gd name="T3" fmla="*/ 14 h 19"/>
                    <a:gd name="T4" fmla="*/ 7 w 67"/>
                    <a:gd name="T5" fmla="*/ 7 h 19"/>
                    <a:gd name="T6" fmla="*/ 34 w 67"/>
                    <a:gd name="T7" fmla="*/ 19 h 19"/>
                    <a:gd name="T8" fmla="*/ 43 w 67"/>
                    <a:gd name="T9" fmla="*/ 12 h 19"/>
                    <a:gd name="T10" fmla="*/ 67 w 67"/>
                    <a:gd name="T11" fmla="*/ 12 h 19"/>
                    <a:gd name="T12" fmla="*/ 62 w 67"/>
                    <a:gd name="T13" fmla="*/ 5 h 19"/>
                    <a:gd name="T14" fmla="*/ 41 w 67"/>
                    <a:gd name="T15" fmla="*/ 5 h 19"/>
                    <a:gd name="T16" fmla="*/ 31 w 67"/>
                    <a:gd name="T17" fmla="*/ 12 h 19"/>
                    <a:gd name="T18" fmla="*/ 7 w 67"/>
                    <a:gd name="T19" fmla="*/ 0 h 19"/>
                    <a:gd name="T20" fmla="*/ 0 w 67"/>
                    <a:gd name="T21" fmla="*/ 5 h 19"/>
                    <a:gd name="T22" fmla="*/ 0 w 67"/>
                    <a:gd name="T23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7" h="19">
                      <a:moveTo>
                        <a:pt x="0" y="5"/>
                      </a:moveTo>
                      <a:lnTo>
                        <a:pt x="0" y="14"/>
                      </a:lnTo>
                      <a:lnTo>
                        <a:pt x="7" y="7"/>
                      </a:lnTo>
                      <a:lnTo>
                        <a:pt x="34" y="19"/>
                      </a:lnTo>
                      <a:lnTo>
                        <a:pt x="43" y="12"/>
                      </a:lnTo>
                      <a:lnTo>
                        <a:pt x="67" y="12"/>
                      </a:lnTo>
                      <a:lnTo>
                        <a:pt x="62" y="5"/>
                      </a:lnTo>
                      <a:lnTo>
                        <a:pt x="41" y="5"/>
                      </a:lnTo>
                      <a:lnTo>
                        <a:pt x="31" y="12"/>
                      </a:lnTo>
                      <a:lnTo>
                        <a:pt x="7" y="0"/>
                      </a:lnTo>
                      <a:lnTo>
                        <a:pt x="0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1" name="Freeform 44"/>
                <p:cNvSpPr/>
                <p:nvPr/>
              </p:nvSpPr>
              <p:spPr bwMode="auto">
                <a:xfrm>
                  <a:off x="2032" y="2288"/>
                  <a:ext cx="90" cy="69"/>
                </a:xfrm>
                <a:custGeom>
                  <a:avLst/>
                  <a:gdLst>
                    <a:gd name="T0" fmla="*/ 37 w 38"/>
                    <a:gd name="T1" fmla="*/ 4 h 29"/>
                    <a:gd name="T2" fmla="*/ 38 w 38"/>
                    <a:gd name="T3" fmla="*/ 3 h 29"/>
                    <a:gd name="T4" fmla="*/ 36 w 38"/>
                    <a:gd name="T5" fmla="*/ 0 h 29"/>
                    <a:gd name="T6" fmla="*/ 26 w 38"/>
                    <a:gd name="T7" fmla="*/ 22 h 29"/>
                    <a:gd name="T8" fmla="*/ 19 w 38"/>
                    <a:gd name="T9" fmla="*/ 23 h 29"/>
                    <a:gd name="T10" fmla="*/ 0 w 38"/>
                    <a:gd name="T11" fmla="*/ 15 h 29"/>
                    <a:gd name="T12" fmla="*/ 9 w 38"/>
                    <a:gd name="T13" fmla="*/ 23 h 29"/>
                    <a:gd name="T14" fmla="*/ 11 w 38"/>
                    <a:gd name="T15" fmla="*/ 24 h 29"/>
                    <a:gd name="T16" fmla="*/ 14 w 38"/>
                    <a:gd name="T17" fmla="*/ 26 h 29"/>
                    <a:gd name="T18" fmla="*/ 20 w 38"/>
                    <a:gd name="T19" fmla="*/ 29 h 29"/>
                    <a:gd name="T20" fmla="*/ 24 w 38"/>
                    <a:gd name="T21" fmla="*/ 27 h 29"/>
                    <a:gd name="T22" fmla="*/ 37 w 38"/>
                    <a:gd name="T23" fmla="*/ 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8" h="29">
                      <a:moveTo>
                        <a:pt x="37" y="4"/>
                      </a:moveTo>
                      <a:cubicBezTo>
                        <a:pt x="38" y="3"/>
                        <a:pt x="38" y="3"/>
                        <a:pt x="38" y="3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" y="18"/>
                        <a:pt x="4" y="20"/>
                        <a:pt x="9" y="23"/>
                      </a:cubicBezTo>
                      <a:cubicBezTo>
                        <a:pt x="10" y="23"/>
                        <a:pt x="10" y="24"/>
                        <a:pt x="11" y="24"/>
                      </a:cubicBezTo>
                      <a:cubicBezTo>
                        <a:pt x="12" y="25"/>
                        <a:pt x="13" y="25"/>
                        <a:pt x="14" y="26"/>
                      </a:cubicBezTo>
                      <a:cubicBezTo>
                        <a:pt x="16" y="27"/>
                        <a:pt x="18" y="28"/>
                        <a:pt x="20" y="29"/>
                      </a:cubicBezTo>
                      <a:cubicBezTo>
                        <a:pt x="21" y="29"/>
                        <a:pt x="23" y="28"/>
                        <a:pt x="24" y="27"/>
                      </a:cubicBezTo>
                      <a:cubicBezTo>
                        <a:pt x="30" y="24"/>
                        <a:pt x="34" y="16"/>
                        <a:pt x="37" y="4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" name="Freeform 45"/>
                <p:cNvSpPr/>
                <p:nvPr/>
              </p:nvSpPr>
              <p:spPr bwMode="auto">
                <a:xfrm>
                  <a:off x="2017" y="2259"/>
                  <a:ext cx="101" cy="83"/>
                </a:xfrm>
                <a:custGeom>
                  <a:avLst/>
                  <a:gdLst>
                    <a:gd name="T0" fmla="*/ 42 w 42"/>
                    <a:gd name="T1" fmla="*/ 12 h 35"/>
                    <a:gd name="T2" fmla="*/ 40 w 42"/>
                    <a:gd name="T3" fmla="*/ 10 h 35"/>
                    <a:gd name="T4" fmla="*/ 36 w 42"/>
                    <a:gd name="T5" fmla="*/ 9 h 35"/>
                    <a:gd name="T6" fmla="*/ 40 w 42"/>
                    <a:gd name="T7" fmla="*/ 1 h 35"/>
                    <a:gd name="T8" fmla="*/ 34 w 42"/>
                    <a:gd name="T9" fmla="*/ 2 h 35"/>
                    <a:gd name="T10" fmla="*/ 31 w 42"/>
                    <a:gd name="T11" fmla="*/ 8 h 35"/>
                    <a:gd name="T12" fmla="*/ 29 w 42"/>
                    <a:gd name="T13" fmla="*/ 7 h 35"/>
                    <a:gd name="T14" fmla="*/ 14 w 42"/>
                    <a:gd name="T15" fmla="*/ 7 h 35"/>
                    <a:gd name="T16" fmla="*/ 10 w 42"/>
                    <a:gd name="T17" fmla="*/ 8 h 35"/>
                    <a:gd name="T18" fmla="*/ 32 w 42"/>
                    <a:gd name="T19" fmla="*/ 13 h 35"/>
                    <a:gd name="T20" fmla="*/ 35 w 42"/>
                    <a:gd name="T21" fmla="*/ 18 h 35"/>
                    <a:gd name="T22" fmla="*/ 9 w 42"/>
                    <a:gd name="T23" fmla="*/ 12 h 35"/>
                    <a:gd name="T24" fmla="*/ 3 w 42"/>
                    <a:gd name="T25" fmla="*/ 14 h 35"/>
                    <a:gd name="T26" fmla="*/ 27 w 42"/>
                    <a:gd name="T27" fmla="*/ 21 h 35"/>
                    <a:gd name="T28" fmla="*/ 29 w 42"/>
                    <a:gd name="T29" fmla="*/ 25 h 35"/>
                    <a:gd name="T30" fmla="*/ 2 w 42"/>
                    <a:gd name="T31" fmla="*/ 18 h 35"/>
                    <a:gd name="T32" fmla="*/ 0 w 42"/>
                    <a:gd name="T33" fmla="*/ 20 h 35"/>
                    <a:gd name="T34" fmla="*/ 25 w 42"/>
                    <a:gd name="T35" fmla="*/ 29 h 35"/>
                    <a:gd name="T36" fmla="*/ 27 w 42"/>
                    <a:gd name="T37" fmla="*/ 33 h 35"/>
                    <a:gd name="T38" fmla="*/ 6 w 42"/>
                    <a:gd name="T39" fmla="*/ 25 h 35"/>
                    <a:gd name="T40" fmla="*/ 6 w 42"/>
                    <a:gd name="T41" fmla="*/ 27 h 35"/>
                    <a:gd name="T42" fmla="*/ 25 w 42"/>
                    <a:gd name="T43" fmla="*/ 35 h 35"/>
                    <a:gd name="T44" fmla="*/ 32 w 42"/>
                    <a:gd name="T45" fmla="*/ 34 h 35"/>
                    <a:gd name="T46" fmla="*/ 42 w 42"/>
                    <a:gd name="T47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42" h="35">
                      <a:moveTo>
                        <a:pt x="42" y="12"/>
                      </a:moveTo>
                      <a:cubicBezTo>
                        <a:pt x="40" y="10"/>
                        <a:pt x="40" y="10"/>
                        <a:pt x="40" y="10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40" y="1"/>
                        <a:pt x="40" y="1"/>
                        <a:pt x="40" y="1"/>
                      </a:cubicBezTo>
                      <a:cubicBezTo>
                        <a:pt x="38" y="0"/>
                        <a:pt x="36" y="1"/>
                        <a:pt x="34" y="2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2" y="7"/>
                        <a:pt x="11" y="8"/>
                        <a:pt x="10" y="8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6" y="12"/>
                        <a:pt x="4" y="13"/>
                        <a:pt x="3" y="14"/>
                      </a:cubicBezTo>
                      <a:cubicBezTo>
                        <a:pt x="27" y="21"/>
                        <a:pt x="27" y="21"/>
                        <a:pt x="27" y="21"/>
                      </a:cubicBezTo>
                      <a:cubicBezTo>
                        <a:pt x="29" y="25"/>
                        <a:pt x="29" y="25"/>
                        <a:pt x="29" y="25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1" y="19"/>
                        <a:pt x="0" y="19"/>
                        <a:pt x="0" y="20"/>
                      </a:cubicBezTo>
                      <a:cubicBezTo>
                        <a:pt x="25" y="29"/>
                        <a:pt x="25" y="29"/>
                        <a:pt x="25" y="29"/>
                      </a:cubicBezTo>
                      <a:cubicBezTo>
                        <a:pt x="27" y="33"/>
                        <a:pt x="27" y="33"/>
                        <a:pt x="27" y="33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6" y="26"/>
                        <a:pt x="6" y="27"/>
                        <a:pt x="6" y="27"/>
                      </a:cubicBezTo>
                      <a:cubicBezTo>
                        <a:pt x="25" y="35"/>
                        <a:pt x="25" y="35"/>
                        <a:pt x="25" y="35"/>
                      </a:cubicBezTo>
                      <a:cubicBezTo>
                        <a:pt x="32" y="34"/>
                        <a:pt x="32" y="34"/>
                        <a:pt x="32" y="34"/>
                      </a:cubicBezTo>
                      <a:cubicBezTo>
                        <a:pt x="42" y="12"/>
                        <a:pt x="42" y="12"/>
                        <a:pt x="42" y="12"/>
                      </a:cubicBezTo>
                      <a:close/>
                    </a:path>
                  </a:pathLst>
                </a:custGeom>
                <a:solidFill>
                  <a:srgbClr val="DCA5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3" name="Freeform 46"/>
                <p:cNvSpPr/>
                <p:nvPr/>
              </p:nvSpPr>
              <p:spPr bwMode="auto">
                <a:xfrm>
                  <a:off x="2020" y="2292"/>
                  <a:ext cx="67" cy="27"/>
                </a:xfrm>
                <a:custGeom>
                  <a:avLst/>
                  <a:gdLst>
                    <a:gd name="T0" fmla="*/ 28 w 28"/>
                    <a:gd name="T1" fmla="*/ 11 h 11"/>
                    <a:gd name="T2" fmla="*/ 26 w 28"/>
                    <a:gd name="T3" fmla="*/ 7 h 11"/>
                    <a:gd name="T4" fmla="*/ 2 w 28"/>
                    <a:gd name="T5" fmla="*/ 0 h 11"/>
                    <a:gd name="T6" fmla="*/ 1 w 28"/>
                    <a:gd name="T7" fmla="*/ 4 h 11"/>
                    <a:gd name="T8" fmla="*/ 28 w 28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1">
                      <a:moveTo>
                        <a:pt x="28" y="11"/>
                      </a:move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2"/>
                        <a:pt x="1" y="4"/>
                      </a:cubicBezTo>
                      <a:cubicBezTo>
                        <a:pt x="28" y="11"/>
                        <a:pt x="28" y="11"/>
                        <a:pt x="28" y="11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4" name="Freeform 47"/>
                <p:cNvSpPr/>
                <p:nvPr/>
              </p:nvSpPr>
              <p:spPr bwMode="auto">
                <a:xfrm>
                  <a:off x="2015" y="2307"/>
                  <a:ext cx="67" cy="31"/>
                </a:xfrm>
                <a:custGeom>
                  <a:avLst/>
                  <a:gdLst>
                    <a:gd name="T0" fmla="*/ 28 w 28"/>
                    <a:gd name="T1" fmla="*/ 13 h 13"/>
                    <a:gd name="T2" fmla="*/ 26 w 28"/>
                    <a:gd name="T3" fmla="*/ 9 h 13"/>
                    <a:gd name="T4" fmla="*/ 1 w 28"/>
                    <a:gd name="T5" fmla="*/ 0 h 13"/>
                    <a:gd name="T6" fmla="*/ 7 w 28"/>
                    <a:gd name="T7" fmla="*/ 5 h 13"/>
                    <a:gd name="T8" fmla="*/ 28 w 28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3">
                      <a:moveTo>
                        <a:pt x="28" y="13"/>
                      </a:moveTo>
                      <a:cubicBezTo>
                        <a:pt x="26" y="9"/>
                        <a:pt x="26" y="9"/>
                        <a:pt x="26" y="9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2"/>
                        <a:pt x="2" y="3"/>
                        <a:pt x="7" y="5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5" name="Freeform 48"/>
                <p:cNvSpPr>
                  <a:spLocks noEditPoints="1"/>
                </p:cNvSpPr>
                <p:nvPr/>
              </p:nvSpPr>
              <p:spPr bwMode="auto">
                <a:xfrm>
                  <a:off x="2036" y="2345"/>
                  <a:ext cx="108" cy="246"/>
                </a:xfrm>
                <a:custGeom>
                  <a:avLst/>
                  <a:gdLst>
                    <a:gd name="T0" fmla="*/ 12 w 45"/>
                    <a:gd name="T1" fmla="*/ 2 h 104"/>
                    <a:gd name="T2" fmla="*/ 9 w 45"/>
                    <a:gd name="T3" fmla="*/ 0 h 104"/>
                    <a:gd name="T4" fmla="*/ 5 w 45"/>
                    <a:gd name="T5" fmla="*/ 6 h 104"/>
                    <a:gd name="T6" fmla="*/ 13 w 45"/>
                    <a:gd name="T7" fmla="*/ 11 h 104"/>
                    <a:gd name="T8" fmla="*/ 9 w 45"/>
                    <a:gd name="T9" fmla="*/ 14 h 104"/>
                    <a:gd name="T10" fmla="*/ 4 w 45"/>
                    <a:gd name="T11" fmla="*/ 13 h 104"/>
                    <a:gd name="T12" fmla="*/ 9 w 45"/>
                    <a:gd name="T13" fmla="*/ 21 h 104"/>
                    <a:gd name="T14" fmla="*/ 7 w 45"/>
                    <a:gd name="T15" fmla="*/ 24 h 104"/>
                    <a:gd name="T16" fmla="*/ 4 w 45"/>
                    <a:gd name="T17" fmla="*/ 24 h 104"/>
                    <a:gd name="T18" fmla="*/ 4 w 45"/>
                    <a:gd name="T19" fmla="*/ 31 h 104"/>
                    <a:gd name="T20" fmla="*/ 0 w 45"/>
                    <a:gd name="T21" fmla="*/ 32 h 104"/>
                    <a:gd name="T22" fmla="*/ 0 w 45"/>
                    <a:gd name="T23" fmla="*/ 36 h 104"/>
                    <a:gd name="T24" fmla="*/ 0 w 45"/>
                    <a:gd name="T25" fmla="*/ 82 h 104"/>
                    <a:gd name="T26" fmla="*/ 45 w 45"/>
                    <a:gd name="T27" fmla="*/ 88 h 104"/>
                    <a:gd name="T28" fmla="*/ 32 w 45"/>
                    <a:gd name="T29" fmla="*/ 18 h 104"/>
                    <a:gd name="T30" fmla="*/ 15 w 45"/>
                    <a:gd name="T31" fmla="*/ 8 h 104"/>
                    <a:gd name="T32" fmla="*/ 27 w 45"/>
                    <a:gd name="T33" fmla="*/ 5 h 104"/>
                    <a:gd name="T34" fmla="*/ 22 w 45"/>
                    <a:gd name="T35" fmla="*/ 3 h 104"/>
                    <a:gd name="T36" fmla="*/ 18 w 45"/>
                    <a:gd name="T37" fmla="*/ 5 h 104"/>
                    <a:gd name="T38" fmla="*/ 12 w 45"/>
                    <a:gd name="T39" fmla="*/ 2 h 104"/>
                    <a:gd name="T40" fmla="*/ 2 w 45"/>
                    <a:gd name="T41" fmla="*/ 35 h 104"/>
                    <a:gd name="T42" fmla="*/ 6 w 45"/>
                    <a:gd name="T43" fmla="*/ 32 h 104"/>
                    <a:gd name="T44" fmla="*/ 9 w 45"/>
                    <a:gd name="T45" fmla="*/ 92 h 104"/>
                    <a:gd name="T46" fmla="*/ 2 w 45"/>
                    <a:gd name="T47" fmla="*/ 79 h 104"/>
                    <a:gd name="T48" fmla="*/ 2 w 45"/>
                    <a:gd name="T49" fmla="*/ 35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5" h="104">
                      <a:moveTo>
                        <a:pt x="12" y="2"/>
                      </a:moveTo>
                      <a:cubicBezTo>
                        <a:pt x="11" y="1"/>
                        <a:pt x="10" y="1"/>
                        <a:pt x="9" y="0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13" y="11"/>
                        <a:pt x="13" y="11"/>
                        <a:pt x="13" y="11"/>
                      </a:cubicBezTo>
                      <a:cubicBezTo>
                        <a:pt x="12" y="13"/>
                        <a:pt x="11" y="14"/>
                        <a:pt x="9" y="14"/>
                      </a:cubicBezTo>
                      <a:cubicBezTo>
                        <a:pt x="7" y="14"/>
                        <a:pt x="6" y="14"/>
                        <a:pt x="4" y="13"/>
                      </a:cubicBezTo>
                      <a:cubicBezTo>
                        <a:pt x="8" y="16"/>
                        <a:pt x="10" y="18"/>
                        <a:pt x="9" y="21"/>
                      </a:cubicBezTo>
                      <a:cubicBezTo>
                        <a:pt x="9" y="22"/>
                        <a:pt x="8" y="23"/>
                        <a:pt x="7" y="24"/>
                      </a:cubicBezTo>
                      <a:cubicBezTo>
                        <a:pt x="7" y="24"/>
                        <a:pt x="6" y="25"/>
                        <a:pt x="4" y="24"/>
                      </a:cubicBezTo>
                      <a:cubicBezTo>
                        <a:pt x="6" y="27"/>
                        <a:pt x="6" y="29"/>
                        <a:pt x="4" y="31"/>
                      </a:cubicBezTo>
                      <a:cubicBezTo>
                        <a:pt x="3" y="32"/>
                        <a:pt x="2" y="32"/>
                        <a:pt x="0" y="32"/>
                      </a:cubicBezTo>
                      <a:cubicBezTo>
                        <a:pt x="0" y="34"/>
                        <a:pt x="0" y="35"/>
                        <a:pt x="0" y="3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7" y="102"/>
                        <a:pt x="23" y="104"/>
                        <a:pt x="45" y="88"/>
                      </a:cubicBezTo>
                      <a:cubicBezTo>
                        <a:pt x="45" y="64"/>
                        <a:pt x="41" y="41"/>
                        <a:pt x="32" y="18"/>
                      </a:cubicBezTo>
                      <a:cubicBezTo>
                        <a:pt x="25" y="17"/>
                        <a:pt x="19" y="13"/>
                        <a:pt x="15" y="8"/>
                      </a:cubicBezTo>
                      <a:cubicBezTo>
                        <a:pt x="20" y="9"/>
                        <a:pt x="25" y="8"/>
                        <a:pt x="27" y="5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1" y="4"/>
                        <a:pt x="19" y="5"/>
                        <a:pt x="18" y="5"/>
                      </a:cubicBezTo>
                      <a:cubicBezTo>
                        <a:pt x="16" y="4"/>
                        <a:pt x="14" y="3"/>
                        <a:pt x="12" y="2"/>
                      </a:cubicBezTo>
                      <a:close/>
                      <a:moveTo>
                        <a:pt x="2" y="35"/>
                      </a:moveTo>
                      <a:cubicBezTo>
                        <a:pt x="6" y="32"/>
                        <a:pt x="6" y="32"/>
                        <a:pt x="6" y="32"/>
                      </a:cubicBezTo>
                      <a:cubicBezTo>
                        <a:pt x="4" y="61"/>
                        <a:pt x="5" y="81"/>
                        <a:pt x="9" y="92"/>
                      </a:cubicBezTo>
                      <a:cubicBezTo>
                        <a:pt x="2" y="79"/>
                        <a:pt x="2" y="79"/>
                        <a:pt x="2" y="79"/>
                      </a:cubicBezTo>
                      <a:cubicBezTo>
                        <a:pt x="2" y="35"/>
                        <a:pt x="2" y="35"/>
                        <a:pt x="2" y="35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6" name="Freeform 49"/>
                <p:cNvSpPr/>
                <p:nvPr/>
              </p:nvSpPr>
              <p:spPr bwMode="auto">
                <a:xfrm>
                  <a:off x="2041" y="2421"/>
                  <a:ext cx="17" cy="142"/>
                </a:xfrm>
                <a:custGeom>
                  <a:avLst/>
                  <a:gdLst>
                    <a:gd name="T0" fmla="*/ 4 w 7"/>
                    <a:gd name="T1" fmla="*/ 0 h 60"/>
                    <a:gd name="T2" fmla="*/ 0 w 7"/>
                    <a:gd name="T3" fmla="*/ 3 h 60"/>
                    <a:gd name="T4" fmla="*/ 0 w 7"/>
                    <a:gd name="T5" fmla="*/ 47 h 60"/>
                    <a:gd name="T6" fmla="*/ 7 w 7"/>
                    <a:gd name="T7" fmla="*/ 60 h 60"/>
                    <a:gd name="T8" fmla="*/ 4 w 7"/>
                    <a:gd name="T9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0">
                      <a:moveTo>
                        <a:pt x="4" y="0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7" y="60"/>
                        <a:pt x="7" y="60"/>
                        <a:pt x="7" y="60"/>
                      </a:cubicBezTo>
                      <a:cubicBezTo>
                        <a:pt x="3" y="49"/>
                        <a:pt x="2" y="29"/>
                        <a:pt x="4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7" name="Freeform 50"/>
                <p:cNvSpPr/>
                <p:nvPr/>
              </p:nvSpPr>
              <p:spPr bwMode="auto">
                <a:xfrm>
                  <a:off x="2039" y="2278"/>
                  <a:ext cx="62" cy="24"/>
                </a:xfrm>
                <a:custGeom>
                  <a:avLst/>
                  <a:gdLst>
                    <a:gd name="T0" fmla="*/ 26 w 26"/>
                    <a:gd name="T1" fmla="*/ 10 h 10"/>
                    <a:gd name="T2" fmla="*/ 23 w 26"/>
                    <a:gd name="T3" fmla="*/ 5 h 10"/>
                    <a:gd name="T4" fmla="*/ 1 w 26"/>
                    <a:gd name="T5" fmla="*/ 0 h 10"/>
                    <a:gd name="T6" fmla="*/ 0 w 26"/>
                    <a:gd name="T7" fmla="*/ 4 h 10"/>
                    <a:gd name="T8" fmla="*/ 26 w 26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0">
                      <a:moveTo>
                        <a:pt x="26" y="10"/>
                      </a:move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2"/>
                        <a:pt x="0" y="4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" name="Freeform 51"/>
                <p:cNvSpPr/>
                <p:nvPr/>
              </p:nvSpPr>
              <p:spPr bwMode="auto">
                <a:xfrm>
                  <a:off x="2089" y="2297"/>
                  <a:ext cx="33" cy="60"/>
                </a:xfrm>
                <a:custGeom>
                  <a:avLst/>
                  <a:gdLst>
                    <a:gd name="T0" fmla="*/ 13 w 14"/>
                    <a:gd name="T1" fmla="*/ 0 h 25"/>
                    <a:gd name="T2" fmla="*/ 0 w 14"/>
                    <a:gd name="T3" fmla="*/ 23 h 25"/>
                    <a:gd name="T4" fmla="*/ 5 w 14"/>
                    <a:gd name="T5" fmla="*/ 25 h 25"/>
                    <a:gd name="T6" fmla="*/ 8 w 14"/>
                    <a:gd name="T7" fmla="*/ 21 h 25"/>
                    <a:gd name="T8" fmla="*/ 13 w 14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25">
                      <a:moveTo>
                        <a:pt x="13" y="0"/>
                      </a:moveTo>
                      <a:cubicBezTo>
                        <a:pt x="10" y="12"/>
                        <a:pt x="6" y="20"/>
                        <a:pt x="0" y="23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7" y="24"/>
                        <a:pt x="8" y="23"/>
                        <a:pt x="8" y="21"/>
                      </a:cubicBezTo>
                      <a:cubicBezTo>
                        <a:pt x="12" y="14"/>
                        <a:pt x="14" y="8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9" name="Freeform 52"/>
                <p:cNvSpPr>
                  <a:spLocks noEditPoints="1"/>
                </p:cNvSpPr>
                <p:nvPr/>
              </p:nvSpPr>
              <p:spPr bwMode="auto">
                <a:xfrm>
                  <a:off x="1831" y="2098"/>
                  <a:ext cx="282" cy="259"/>
                </a:xfrm>
                <a:custGeom>
                  <a:avLst/>
                  <a:gdLst>
                    <a:gd name="T0" fmla="*/ 107 w 118"/>
                    <a:gd name="T1" fmla="*/ 75 h 109"/>
                    <a:gd name="T2" fmla="*/ 118 w 118"/>
                    <a:gd name="T3" fmla="*/ 50 h 109"/>
                    <a:gd name="T4" fmla="*/ 30 w 118"/>
                    <a:gd name="T5" fmla="*/ 0 h 109"/>
                    <a:gd name="T6" fmla="*/ 0 w 118"/>
                    <a:gd name="T7" fmla="*/ 70 h 109"/>
                    <a:gd name="T8" fmla="*/ 16 w 118"/>
                    <a:gd name="T9" fmla="*/ 86 h 109"/>
                    <a:gd name="T10" fmla="*/ 42 w 118"/>
                    <a:gd name="T11" fmla="*/ 90 h 109"/>
                    <a:gd name="T12" fmla="*/ 65 w 118"/>
                    <a:gd name="T13" fmla="*/ 100 h 109"/>
                    <a:gd name="T14" fmla="*/ 67 w 118"/>
                    <a:gd name="T15" fmla="*/ 100 h 109"/>
                    <a:gd name="T16" fmla="*/ 71 w 118"/>
                    <a:gd name="T17" fmla="*/ 100 h 109"/>
                    <a:gd name="T18" fmla="*/ 70 w 118"/>
                    <a:gd name="T19" fmla="*/ 102 h 109"/>
                    <a:gd name="T20" fmla="*/ 78 w 118"/>
                    <a:gd name="T21" fmla="*/ 102 h 109"/>
                    <a:gd name="T22" fmla="*/ 90 w 118"/>
                    <a:gd name="T23" fmla="*/ 109 h 109"/>
                    <a:gd name="T24" fmla="*/ 93 w 118"/>
                    <a:gd name="T25" fmla="*/ 103 h 109"/>
                    <a:gd name="T26" fmla="*/ 84 w 118"/>
                    <a:gd name="T27" fmla="*/ 95 h 109"/>
                    <a:gd name="T28" fmla="*/ 84 w 118"/>
                    <a:gd name="T29" fmla="*/ 93 h 109"/>
                    <a:gd name="T30" fmla="*/ 78 w 118"/>
                    <a:gd name="T31" fmla="*/ 88 h 109"/>
                    <a:gd name="T32" fmla="*/ 80 w 118"/>
                    <a:gd name="T33" fmla="*/ 86 h 109"/>
                    <a:gd name="T34" fmla="*/ 81 w 118"/>
                    <a:gd name="T35" fmla="*/ 82 h 109"/>
                    <a:gd name="T36" fmla="*/ 87 w 118"/>
                    <a:gd name="T37" fmla="*/ 80 h 109"/>
                    <a:gd name="T38" fmla="*/ 88 w 118"/>
                    <a:gd name="T39" fmla="*/ 76 h 109"/>
                    <a:gd name="T40" fmla="*/ 92 w 118"/>
                    <a:gd name="T41" fmla="*/ 75 h 109"/>
                    <a:gd name="T42" fmla="*/ 107 w 118"/>
                    <a:gd name="T43" fmla="*/ 75 h 109"/>
                    <a:gd name="T44" fmla="*/ 110 w 118"/>
                    <a:gd name="T45" fmla="*/ 52 h 109"/>
                    <a:gd name="T46" fmla="*/ 36 w 118"/>
                    <a:gd name="T47" fmla="*/ 22 h 109"/>
                    <a:gd name="T48" fmla="*/ 6 w 118"/>
                    <a:gd name="T49" fmla="*/ 69 h 109"/>
                    <a:gd name="T50" fmla="*/ 33 w 118"/>
                    <a:gd name="T51" fmla="*/ 7 h 109"/>
                    <a:gd name="T52" fmla="*/ 110 w 118"/>
                    <a:gd name="T53" fmla="*/ 52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18" h="109">
                      <a:moveTo>
                        <a:pt x="107" y="75"/>
                      </a:moveTo>
                      <a:cubicBezTo>
                        <a:pt x="118" y="50"/>
                        <a:pt x="118" y="50"/>
                        <a:pt x="118" y="5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16" y="86"/>
                        <a:pt x="16" y="86"/>
                        <a:pt x="16" y="86"/>
                      </a:cubicBezTo>
                      <a:cubicBezTo>
                        <a:pt x="42" y="90"/>
                        <a:pt x="42" y="90"/>
                        <a:pt x="42" y="90"/>
                      </a:cubicBezTo>
                      <a:cubicBezTo>
                        <a:pt x="65" y="100"/>
                        <a:pt x="65" y="100"/>
                        <a:pt x="65" y="100"/>
                      </a:cubicBezTo>
                      <a:cubicBezTo>
                        <a:pt x="67" y="100"/>
                        <a:pt x="67" y="100"/>
                        <a:pt x="67" y="100"/>
                      </a:cubicBezTo>
                      <a:cubicBezTo>
                        <a:pt x="71" y="100"/>
                        <a:pt x="71" y="100"/>
                        <a:pt x="71" y="100"/>
                      </a:cubicBezTo>
                      <a:cubicBezTo>
                        <a:pt x="71" y="100"/>
                        <a:pt x="71" y="101"/>
                        <a:pt x="70" y="102"/>
                      </a:cubicBezTo>
                      <a:cubicBezTo>
                        <a:pt x="78" y="102"/>
                        <a:pt x="78" y="102"/>
                        <a:pt x="78" y="102"/>
                      </a:cubicBezTo>
                      <a:cubicBezTo>
                        <a:pt x="90" y="109"/>
                        <a:pt x="90" y="109"/>
                        <a:pt x="90" y="109"/>
                      </a:cubicBezTo>
                      <a:cubicBezTo>
                        <a:pt x="93" y="103"/>
                        <a:pt x="93" y="103"/>
                        <a:pt x="93" y="103"/>
                      </a:cubicBezTo>
                      <a:cubicBezTo>
                        <a:pt x="88" y="100"/>
                        <a:pt x="85" y="98"/>
                        <a:pt x="84" y="95"/>
                      </a:cubicBezTo>
                      <a:cubicBezTo>
                        <a:pt x="84" y="95"/>
                        <a:pt x="84" y="94"/>
                        <a:pt x="84" y="93"/>
                      </a:cubicBezTo>
                      <a:cubicBezTo>
                        <a:pt x="79" y="91"/>
                        <a:pt x="77" y="90"/>
                        <a:pt x="78" y="88"/>
                      </a:cubicBezTo>
                      <a:cubicBezTo>
                        <a:pt x="78" y="87"/>
                        <a:pt x="79" y="87"/>
                        <a:pt x="80" y="86"/>
                      </a:cubicBezTo>
                      <a:cubicBezTo>
                        <a:pt x="79" y="84"/>
                        <a:pt x="79" y="82"/>
                        <a:pt x="81" y="82"/>
                      </a:cubicBezTo>
                      <a:cubicBezTo>
                        <a:pt x="82" y="81"/>
                        <a:pt x="84" y="80"/>
                        <a:pt x="87" y="80"/>
                      </a:cubicBezTo>
                      <a:cubicBezTo>
                        <a:pt x="87" y="78"/>
                        <a:pt x="87" y="77"/>
                        <a:pt x="88" y="76"/>
                      </a:cubicBezTo>
                      <a:cubicBezTo>
                        <a:pt x="89" y="76"/>
                        <a:pt x="90" y="75"/>
                        <a:pt x="92" y="75"/>
                      </a:cubicBezTo>
                      <a:cubicBezTo>
                        <a:pt x="107" y="75"/>
                        <a:pt x="107" y="75"/>
                        <a:pt x="107" y="75"/>
                      </a:cubicBezTo>
                      <a:close/>
                      <a:moveTo>
                        <a:pt x="110" y="52"/>
                      </a:moveTo>
                      <a:cubicBezTo>
                        <a:pt x="36" y="22"/>
                        <a:pt x="36" y="22"/>
                        <a:pt x="36" y="22"/>
                      </a:cubicBezTo>
                      <a:cubicBezTo>
                        <a:pt x="6" y="69"/>
                        <a:pt x="6" y="69"/>
                        <a:pt x="6" y="69"/>
                      </a:cubicBez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110" y="52"/>
                        <a:pt x="110" y="52"/>
                        <a:pt x="110" y="52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0" name="Freeform 53"/>
                <p:cNvSpPr/>
                <p:nvPr/>
              </p:nvSpPr>
              <p:spPr bwMode="auto">
                <a:xfrm>
                  <a:off x="1845" y="2115"/>
                  <a:ext cx="249" cy="147"/>
                </a:xfrm>
                <a:custGeom>
                  <a:avLst/>
                  <a:gdLst>
                    <a:gd name="T0" fmla="*/ 72 w 249"/>
                    <a:gd name="T1" fmla="*/ 35 h 147"/>
                    <a:gd name="T2" fmla="*/ 249 w 249"/>
                    <a:gd name="T3" fmla="*/ 106 h 147"/>
                    <a:gd name="T4" fmla="*/ 65 w 249"/>
                    <a:gd name="T5" fmla="*/ 0 h 147"/>
                    <a:gd name="T6" fmla="*/ 0 w 249"/>
                    <a:gd name="T7" fmla="*/ 147 h 147"/>
                    <a:gd name="T8" fmla="*/ 72 w 249"/>
                    <a:gd name="T9" fmla="*/ 35 h 147"/>
                    <a:gd name="T10" fmla="*/ 72 w 249"/>
                    <a:gd name="T11" fmla="*/ 35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9" h="147">
                      <a:moveTo>
                        <a:pt x="72" y="35"/>
                      </a:moveTo>
                      <a:lnTo>
                        <a:pt x="249" y="106"/>
                      </a:lnTo>
                      <a:lnTo>
                        <a:pt x="65" y="0"/>
                      </a:lnTo>
                      <a:lnTo>
                        <a:pt x="0" y="147"/>
                      </a:lnTo>
                      <a:lnTo>
                        <a:pt x="72" y="35"/>
                      </a:lnTo>
                      <a:lnTo>
                        <a:pt x="72" y="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" name="Freeform 54"/>
                <p:cNvSpPr/>
                <p:nvPr/>
              </p:nvSpPr>
              <p:spPr bwMode="auto">
                <a:xfrm>
                  <a:off x="1953" y="2335"/>
                  <a:ext cx="38" cy="86"/>
                </a:xfrm>
                <a:custGeom>
                  <a:avLst/>
                  <a:gdLst>
                    <a:gd name="T0" fmla="*/ 14 w 16"/>
                    <a:gd name="T1" fmla="*/ 0 h 36"/>
                    <a:gd name="T2" fmla="*/ 12 w 16"/>
                    <a:gd name="T3" fmla="*/ 0 h 36"/>
                    <a:gd name="T4" fmla="*/ 4 w 16"/>
                    <a:gd name="T5" fmla="*/ 17 h 36"/>
                    <a:gd name="T6" fmla="*/ 0 w 16"/>
                    <a:gd name="T7" fmla="*/ 36 h 36"/>
                    <a:gd name="T8" fmla="*/ 10 w 16"/>
                    <a:gd name="T9" fmla="*/ 30 h 36"/>
                    <a:gd name="T10" fmla="*/ 16 w 16"/>
                    <a:gd name="T11" fmla="*/ 0 h 36"/>
                    <a:gd name="T12" fmla="*/ 14 w 16"/>
                    <a:gd name="T13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36">
                      <a:moveTo>
                        <a:pt x="14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9" y="5"/>
                        <a:pt x="6" y="11"/>
                        <a:pt x="4" y="17"/>
                      </a:cubicBezTo>
                      <a:cubicBezTo>
                        <a:pt x="2" y="23"/>
                        <a:pt x="0" y="29"/>
                        <a:pt x="0" y="36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20"/>
                        <a:pt x="12" y="10"/>
                        <a:pt x="16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" name="Freeform 55"/>
                <p:cNvSpPr/>
                <p:nvPr/>
              </p:nvSpPr>
              <p:spPr bwMode="auto">
                <a:xfrm>
                  <a:off x="1950" y="2335"/>
                  <a:ext cx="50" cy="97"/>
                </a:xfrm>
                <a:custGeom>
                  <a:avLst/>
                  <a:gdLst>
                    <a:gd name="T0" fmla="*/ 21 w 21"/>
                    <a:gd name="T1" fmla="*/ 0 h 41"/>
                    <a:gd name="T2" fmla="*/ 17 w 21"/>
                    <a:gd name="T3" fmla="*/ 0 h 41"/>
                    <a:gd name="T4" fmla="*/ 11 w 21"/>
                    <a:gd name="T5" fmla="*/ 30 h 41"/>
                    <a:gd name="T6" fmla="*/ 1 w 21"/>
                    <a:gd name="T7" fmla="*/ 36 h 41"/>
                    <a:gd name="T8" fmla="*/ 0 w 21"/>
                    <a:gd name="T9" fmla="*/ 38 h 41"/>
                    <a:gd name="T10" fmla="*/ 15 w 21"/>
                    <a:gd name="T11" fmla="*/ 41 h 41"/>
                    <a:gd name="T12" fmla="*/ 17 w 21"/>
                    <a:gd name="T13" fmla="*/ 12 h 41"/>
                    <a:gd name="T14" fmla="*/ 20 w 21"/>
                    <a:gd name="T15" fmla="*/ 2 h 41"/>
                    <a:gd name="T16" fmla="*/ 21 w 21"/>
                    <a:gd name="T17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" h="41">
                      <a:moveTo>
                        <a:pt x="21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3" y="10"/>
                        <a:pt x="11" y="20"/>
                        <a:pt x="11" y="30"/>
                      </a:cubicBez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0" y="36"/>
                        <a:pt x="0" y="37"/>
                        <a:pt x="0" y="38"/>
                      </a:cubicBezTo>
                      <a:cubicBezTo>
                        <a:pt x="15" y="41"/>
                        <a:pt x="15" y="41"/>
                        <a:pt x="15" y="41"/>
                      </a:cubicBezTo>
                      <a:cubicBezTo>
                        <a:pt x="15" y="31"/>
                        <a:pt x="15" y="22"/>
                        <a:pt x="17" y="12"/>
                      </a:cubicBezTo>
                      <a:cubicBezTo>
                        <a:pt x="18" y="9"/>
                        <a:pt x="19" y="5"/>
                        <a:pt x="20" y="2"/>
                      </a:cubicBezTo>
                      <a:cubicBezTo>
                        <a:pt x="21" y="1"/>
                        <a:pt x="21" y="0"/>
                        <a:pt x="21" y="0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3" name="Freeform 56"/>
                <p:cNvSpPr/>
                <p:nvPr/>
              </p:nvSpPr>
              <p:spPr bwMode="auto">
                <a:xfrm>
                  <a:off x="1991" y="2340"/>
                  <a:ext cx="76" cy="102"/>
                </a:xfrm>
                <a:custGeom>
                  <a:avLst/>
                  <a:gdLst>
                    <a:gd name="T0" fmla="*/ 11 w 32"/>
                    <a:gd name="T1" fmla="*/ 0 h 43"/>
                    <a:gd name="T2" fmla="*/ 3 w 32"/>
                    <a:gd name="T3" fmla="*/ 0 h 43"/>
                    <a:gd name="T4" fmla="*/ 0 w 32"/>
                    <a:gd name="T5" fmla="*/ 10 h 43"/>
                    <a:gd name="T6" fmla="*/ 2 w 32"/>
                    <a:gd name="T7" fmla="*/ 36 h 43"/>
                    <a:gd name="T8" fmla="*/ 13 w 32"/>
                    <a:gd name="T9" fmla="*/ 43 h 43"/>
                    <a:gd name="T10" fmla="*/ 14 w 32"/>
                    <a:gd name="T11" fmla="*/ 40 h 43"/>
                    <a:gd name="T12" fmla="*/ 4 w 32"/>
                    <a:gd name="T13" fmla="*/ 34 h 43"/>
                    <a:gd name="T14" fmla="*/ 12 w 32"/>
                    <a:gd name="T15" fmla="*/ 34 h 43"/>
                    <a:gd name="T16" fmla="*/ 19 w 32"/>
                    <a:gd name="T17" fmla="*/ 38 h 43"/>
                    <a:gd name="T18" fmla="*/ 19 w 32"/>
                    <a:gd name="T19" fmla="*/ 34 h 43"/>
                    <a:gd name="T20" fmla="*/ 12 w 32"/>
                    <a:gd name="T21" fmla="*/ 30 h 43"/>
                    <a:gd name="T22" fmla="*/ 16 w 32"/>
                    <a:gd name="T23" fmla="*/ 30 h 43"/>
                    <a:gd name="T24" fmla="*/ 23 w 32"/>
                    <a:gd name="T25" fmla="*/ 33 h 43"/>
                    <a:gd name="T26" fmla="*/ 23 w 32"/>
                    <a:gd name="T27" fmla="*/ 26 h 43"/>
                    <a:gd name="T28" fmla="*/ 15 w 32"/>
                    <a:gd name="T29" fmla="*/ 22 h 43"/>
                    <a:gd name="T30" fmla="*/ 19 w 32"/>
                    <a:gd name="T31" fmla="*/ 20 h 43"/>
                    <a:gd name="T32" fmla="*/ 28 w 32"/>
                    <a:gd name="T33" fmla="*/ 23 h 43"/>
                    <a:gd name="T34" fmla="*/ 23 w 32"/>
                    <a:gd name="T35" fmla="*/ 15 h 43"/>
                    <a:gd name="T36" fmla="*/ 12 w 32"/>
                    <a:gd name="T37" fmla="*/ 7 h 43"/>
                    <a:gd name="T38" fmla="*/ 16 w 32"/>
                    <a:gd name="T39" fmla="*/ 7 h 43"/>
                    <a:gd name="T40" fmla="*/ 28 w 32"/>
                    <a:gd name="T41" fmla="*/ 16 h 43"/>
                    <a:gd name="T42" fmla="*/ 32 w 32"/>
                    <a:gd name="T43" fmla="*/ 13 h 43"/>
                    <a:gd name="T44" fmla="*/ 24 w 32"/>
                    <a:gd name="T45" fmla="*/ 8 h 43"/>
                    <a:gd name="T46" fmla="*/ 23 w 32"/>
                    <a:gd name="T47" fmla="*/ 7 h 43"/>
                    <a:gd name="T48" fmla="*/ 11 w 32"/>
                    <a:gd name="T4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" h="43">
                      <a:moveTo>
                        <a:pt x="11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3"/>
                        <a:pt x="1" y="7"/>
                        <a:pt x="0" y="10"/>
                      </a:cubicBezTo>
                      <a:cubicBezTo>
                        <a:pt x="0" y="20"/>
                        <a:pt x="0" y="28"/>
                        <a:pt x="2" y="36"/>
                      </a:cubicBezTo>
                      <a:cubicBezTo>
                        <a:pt x="13" y="43"/>
                        <a:pt x="13" y="43"/>
                        <a:pt x="13" y="43"/>
                      </a:cubicBezTo>
                      <a:cubicBezTo>
                        <a:pt x="14" y="42"/>
                        <a:pt x="14" y="41"/>
                        <a:pt x="14" y="40"/>
                      </a:cubicBezTo>
                      <a:cubicBezTo>
                        <a:pt x="12" y="39"/>
                        <a:pt x="9" y="37"/>
                        <a:pt x="4" y="34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19" y="37"/>
                        <a:pt x="19" y="36"/>
                        <a:pt x="19" y="34"/>
                      </a:cubicBezTo>
                      <a:cubicBezTo>
                        <a:pt x="17" y="33"/>
                        <a:pt x="14" y="32"/>
                        <a:pt x="12" y="30"/>
                      </a:cubicBezTo>
                      <a:cubicBezTo>
                        <a:pt x="16" y="30"/>
                        <a:pt x="16" y="30"/>
                        <a:pt x="16" y="30"/>
                      </a:cubicBezTo>
                      <a:cubicBezTo>
                        <a:pt x="23" y="33"/>
                        <a:pt x="23" y="33"/>
                        <a:pt x="23" y="33"/>
                      </a:cubicBezTo>
                      <a:cubicBezTo>
                        <a:pt x="25" y="31"/>
                        <a:pt x="25" y="29"/>
                        <a:pt x="23" y="26"/>
                      </a:cubicBezTo>
                      <a:cubicBezTo>
                        <a:pt x="21" y="26"/>
                        <a:pt x="19" y="25"/>
                        <a:pt x="15" y="22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28" y="23"/>
                        <a:pt x="28" y="23"/>
                        <a:pt x="28" y="23"/>
                      </a:cubicBezTo>
                      <a:cubicBezTo>
                        <a:pt x="29" y="20"/>
                        <a:pt x="27" y="18"/>
                        <a:pt x="23" y="15"/>
                      </a:cubicBezTo>
                      <a:cubicBezTo>
                        <a:pt x="20" y="14"/>
                        <a:pt x="16" y="11"/>
                        <a:pt x="12" y="7"/>
                      </a:cubicBez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28" y="16"/>
                        <a:pt x="28" y="16"/>
                        <a:pt x="28" y="16"/>
                      </a:cubicBezTo>
                      <a:cubicBezTo>
                        <a:pt x="30" y="16"/>
                        <a:pt x="31" y="15"/>
                        <a:pt x="32" y="13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3" y="7"/>
                        <a:pt x="23" y="7"/>
                        <a:pt x="23" y="7"/>
                      </a:cubicBezTo>
                      <a:cubicBezTo>
                        <a:pt x="11" y="0"/>
                        <a:pt x="11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DCA5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4" name="Freeform 57"/>
                <p:cNvSpPr/>
                <p:nvPr/>
              </p:nvSpPr>
              <p:spPr bwMode="auto">
                <a:xfrm>
                  <a:off x="2046" y="2342"/>
                  <a:ext cx="12" cy="17"/>
                </a:xfrm>
                <a:custGeom>
                  <a:avLst/>
                  <a:gdLst>
                    <a:gd name="T0" fmla="*/ 0 w 5"/>
                    <a:gd name="T1" fmla="*/ 6 h 7"/>
                    <a:gd name="T2" fmla="*/ 1 w 5"/>
                    <a:gd name="T3" fmla="*/ 7 h 7"/>
                    <a:gd name="T4" fmla="*/ 5 w 5"/>
                    <a:gd name="T5" fmla="*/ 1 h 7"/>
                    <a:gd name="T6" fmla="*/ 3 w 5"/>
                    <a:gd name="T7" fmla="*/ 0 h 7"/>
                    <a:gd name="T8" fmla="*/ 0 w 5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7">
                      <a:moveTo>
                        <a:pt x="0" y="6"/>
                      </a:move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  <a:cubicBezTo>
                        <a:pt x="0" y="6"/>
                        <a:pt x="0" y="6"/>
                        <a:pt x="0" y="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5" name="Freeform 58"/>
                <p:cNvSpPr/>
                <p:nvPr/>
              </p:nvSpPr>
              <p:spPr bwMode="auto">
                <a:xfrm>
                  <a:off x="2020" y="2357"/>
                  <a:ext cx="38" cy="21"/>
                </a:xfrm>
                <a:custGeom>
                  <a:avLst/>
                  <a:gdLst>
                    <a:gd name="T0" fmla="*/ 4 w 16"/>
                    <a:gd name="T1" fmla="*/ 0 h 9"/>
                    <a:gd name="T2" fmla="*/ 0 w 16"/>
                    <a:gd name="T3" fmla="*/ 0 h 9"/>
                    <a:gd name="T4" fmla="*/ 11 w 16"/>
                    <a:gd name="T5" fmla="*/ 8 h 9"/>
                    <a:gd name="T6" fmla="*/ 16 w 16"/>
                    <a:gd name="T7" fmla="*/ 9 h 9"/>
                    <a:gd name="T8" fmla="*/ 4 w 16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9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4"/>
                        <a:pt x="8" y="7"/>
                        <a:pt x="11" y="8"/>
                      </a:cubicBezTo>
                      <a:cubicBezTo>
                        <a:pt x="13" y="9"/>
                        <a:pt x="14" y="9"/>
                        <a:pt x="16" y="9"/>
                      </a:cubicBezTo>
                      <a:cubicBezTo>
                        <a:pt x="4" y="0"/>
                        <a:pt x="4" y="0"/>
                        <a:pt x="4" y="0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6" name="Freeform 59"/>
                <p:cNvSpPr/>
                <p:nvPr/>
              </p:nvSpPr>
              <p:spPr bwMode="auto">
                <a:xfrm>
                  <a:off x="2020" y="2411"/>
                  <a:ext cx="26" cy="10"/>
                </a:xfrm>
                <a:custGeom>
                  <a:avLst/>
                  <a:gdLst>
                    <a:gd name="T0" fmla="*/ 4 w 11"/>
                    <a:gd name="T1" fmla="*/ 0 h 4"/>
                    <a:gd name="T2" fmla="*/ 0 w 11"/>
                    <a:gd name="T3" fmla="*/ 0 h 4"/>
                    <a:gd name="T4" fmla="*/ 7 w 11"/>
                    <a:gd name="T5" fmla="*/ 4 h 4"/>
                    <a:gd name="T6" fmla="*/ 11 w 11"/>
                    <a:gd name="T7" fmla="*/ 3 h 4"/>
                    <a:gd name="T8" fmla="*/ 4 w 1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2"/>
                        <a:pt x="5" y="3"/>
                        <a:pt x="7" y="4"/>
                      </a:cubicBezTo>
                      <a:cubicBezTo>
                        <a:pt x="9" y="4"/>
                        <a:pt x="10" y="4"/>
                        <a:pt x="11" y="3"/>
                      </a:cubicBezTo>
                      <a:cubicBezTo>
                        <a:pt x="4" y="0"/>
                        <a:pt x="4" y="0"/>
                        <a:pt x="4" y="0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7" name="Freeform 60"/>
                <p:cNvSpPr/>
                <p:nvPr/>
              </p:nvSpPr>
              <p:spPr bwMode="auto">
                <a:xfrm>
                  <a:off x="2027" y="2387"/>
                  <a:ext cx="31" cy="17"/>
                </a:xfrm>
                <a:custGeom>
                  <a:avLst/>
                  <a:gdLst>
                    <a:gd name="T0" fmla="*/ 8 w 13"/>
                    <a:gd name="T1" fmla="*/ 6 h 7"/>
                    <a:gd name="T2" fmla="*/ 11 w 13"/>
                    <a:gd name="T3" fmla="*/ 6 h 7"/>
                    <a:gd name="T4" fmla="*/ 13 w 13"/>
                    <a:gd name="T5" fmla="*/ 3 h 7"/>
                    <a:gd name="T6" fmla="*/ 4 w 13"/>
                    <a:gd name="T7" fmla="*/ 0 h 7"/>
                    <a:gd name="T8" fmla="*/ 0 w 13"/>
                    <a:gd name="T9" fmla="*/ 2 h 7"/>
                    <a:gd name="T10" fmla="*/ 8 w 13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7">
                      <a:moveTo>
                        <a:pt x="8" y="6"/>
                      </a:moveTo>
                      <a:cubicBezTo>
                        <a:pt x="10" y="7"/>
                        <a:pt x="11" y="6"/>
                        <a:pt x="11" y="6"/>
                      </a:cubicBezTo>
                      <a:cubicBezTo>
                        <a:pt x="12" y="5"/>
                        <a:pt x="13" y="4"/>
                        <a:pt x="13" y="3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4" y="5"/>
                        <a:pt x="6" y="6"/>
                        <a:pt x="8" y="6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8" name="Freeform 61"/>
                <p:cNvSpPr/>
                <p:nvPr/>
              </p:nvSpPr>
              <p:spPr bwMode="auto">
                <a:xfrm>
                  <a:off x="1986" y="2364"/>
                  <a:ext cx="36" cy="80"/>
                </a:xfrm>
                <a:custGeom>
                  <a:avLst/>
                  <a:gdLst>
                    <a:gd name="T0" fmla="*/ 0 w 15"/>
                    <a:gd name="T1" fmla="*/ 29 h 34"/>
                    <a:gd name="T2" fmla="*/ 8 w 15"/>
                    <a:gd name="T3" fmla="*/ 33 h 34"/>
                    <a:gd name="T4" fmla="*/ 10 w 15"/>
                    <a:gd name="T5" fmla="*/ 34 h 34"/>
                    <a:gd name="T6" fmla="*/ 15 w 15"/>
                    <a:gd name="T7" fmla="*/ 33 h 34"/>
                    <a:gd name="T8" fmla="*/ 4 w 15"/>
                    <a:gd name="T9" fmla="*/ 26 h 34"/>
                    <a:gd name="T10" fmla="*/ 2 w 15"/>
                    <a:gd name="T11" fmla="*/ 0 h 34"/>
                    <a:gd name="T12" fmla="*/ 0 w 15"/>
                    <a:gd name="T13" fmla="*/ 2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34">
                      <a:moveTo>
                        <a:pt x="0" y="29"/>
                      </a:moveTo>
                      <a:cubicBezTo>
                        <a:pt x="3" y="31"/>
                        <a:pt x="6" y="32"/>
                        <a:pt x="8" y="33"/>
                      </a:cubicBezTo>
                      <a:cubicBezTo>
                        <a:pt x="8" y="33"/>
                        <a:pt x="9" y="33"/>
                        <a:pt x="10" y="34"/>
                      </a:cubicBezTo>
                      <a:cubicBezTo>
                        <a:pt x="12" y="34"/>
                        <a:pt x="14" y="34"/>
                        <a:pt x="15" y="33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2" y="18"/>
                        <a:pt x="2" y="10"/>
                        <a:pt x="2" y="0"/>
                      </a:cubicBezTo>
                      <a:cubicBezTo>
                        <a:pt x="0" y="10"/>
                        <a:pt x="0" y="19"/>
                        <a:pt x="0" y="29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9" name="Freeform 62"/>
                <p:cNvSpPr/>
                <p:nvPr/>
              </p:nvSpPr>
              <p:spPr bwMode="auto">
                <a:xfrm>
                  <a:off x="1986" y="2442"/>
                  <a:ext cx="24" cy="31"/>
                </a:xfrm>
                <a:custGeom>
                  <a:avLst/>
                  <a:gdLst>
                    <a:gd name="T0" fmla="*/ 8 w 10"/>
                    <a:gd name="T1" fmla="*/ 0 h 13"/>
                    <a:gd name="T2" fmla="*/ 0 w 10"/>
                    <a:gd name="T3" fmla="*/ 13 h 13"/>
                    <a:gd name="T4" fmla="*/ 4 w 10"/>
                    <a:gd name="T5" fmla="*/ 13 h 13"/>
                    <a:gd name="T6" fmla="*/ 10 w 10"/>
                    <a:gd name="T7" fmla="*/ 1 h 13"/>
                    <a:gd name="T8" fmla="*/ 8 w 10"/>
                    <a:gd name="T9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8" y="0"/>
                      </a:move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9" y="0"/>
                        <a:pt x="8" y="0"/>
                        <a:pt x="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0" name="Freeform 63"/>
                <p:cNvSpPr/>
                <p:nvPr/>
              </p:nvSpPr>
              <p:spPr bwMode="auto">
                <a:xfrm>
                  <a:off x="2000" y="2421"/>
                  <a:ext cx="36" cy="16"/>
                </a:xfrm>
                <a:custGeom>
                  <a:avLst/>
                  <a:gdLst>
                    <a:gd name="T0" fmla="*/ 15 w 15"/>
                    <a:gd name="T1" fmla="*/ 4 h 7"/>
                    <a:gd name="T2" fmla="*/ 8 w 15"/>
                    <a:gd name="T3" fmla="*/ 0 h 7"/>
                    <a:gd name="T4" fmla="*/ 0 w 15"/>
                    <a:gd name="T5" fmla="*/ 0 h 7"/>
                    <a:gd name="T6" fmla="*/ 10 w 15"/>
                    <a:gd name="T7" fmla="*/ 6 h 7"/>
                    <a:gd name="T8" fmla="*/ 15 w 1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7">
                      <a:moveTo>
                        <a:pt x="15" y="4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3"/>
                        <a:pt x="8" y="5"/>
                        <a:pt x="10" y="6"/>
                      </a:cubicBezTo>
                      <a:cubicBezTo>
                        <a:pt x="13" y="7"/>
                        <a:pt x="14" y="6"/>
                        <a:pt x="15" y="4"/>
                      </a:cubicBezTo>
                      <a:close/>
                    </a:path>
                  </a:pathLst>
                </a:custGeom>
                <a:solidFill>
                  <a:srgbClr val="A56E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1" name="Freeform 64"/>
                <p:cNvSpPr>
                  <a:spLocks noEditPoints="1"/>
                </p:cNvSpPr>
                <p:nvPr/>
              </p:nvSpPr>
              <p:spPr bwMode="auto">
                <a:xfrm>
                  <a:off x="1585" y="2546"/>
                  <a:ext cx="578" cy="849"/>
                </a:xfrm>
                <a:custGeom>
                  <a:avLst/>
                  <a:gdLst>
                    <a:gd name="T0" fmla="*/ 208 w 242"/>
                    <a:gd name="T1" fmla="*/ 102 h 358"/>
                    <a:gd name="T2" fmla="*/ 242 w 242"/>
                    <a:gd name="T3" fmla="*/ 22 h 358"/>
                    <a:gd name="T4" fmla="*/ 212 w 242"/>
                    <a:gd name="T5" fmla="*/ 22 h 358"/>
                    <a:gd name="T6" fmla="*/ 189 w 242"/>
                    <a:gd name="T7" fmla="*/ 0 h 358"/>
                    <a:gd name="T8" fmla="*/ 167 w 242"/>
                    <a:gd name="T9" fmla="*/ 22 h 358"/>
                    <a:gd name="T10" fmla="*/ 98 w 242"/>
                    <a:gd name="T11" fmla="*/ 15 h 358"/>
                    <a:gd name="T12" fmla="*/ 78 w 242"/>
                    <a:gd name="T13" fmla="*/ 120 h 358"/>
                    <a:gd name="T14" fmla="*/ 78 w 242"/>
                    <a:gd name="T15" fmla="*/ 122 h 358"/>
                    <a:gd name="T16" fmla="*/ 68 w 242"/>
                    <a:gd name="T17" fmla="*/ 148 h 358"/>
                    <a:gd name="T18" fmla="*/ 58 w 242"/>
                    <a:gd name="T19" fmla="*/ 169 h 358"/>
                    <a:gd name="T20" fmla="*/ 30 w 242"/>
                    <a:gd name="T21" fmla="*/ 246 h 358"/>
                    <a:gd name="T22" fmla="*/ 0 w 242"/>
                    <a:gd name="T23" fmla="*/ 345 h 358"/>
                    <a:gd name="T24" fmla="*/ 35 w 242"/>
                    <a:gd name="T25" fmla="*/ 339 h 358"/>
                    <a:gd name="T26" fmla="*/ 130 w 242"/>
                    <a:gd name="T27" fmla="*/ 79 h 358"/>
                    <a:gd name="T28" fmla="*/ 174 w 242"/>
                    <a:gd name="T29" fmla="*/ 34 h 358"/>
                    <a:gd name="T30" fmla="*/ 168 w 242"/>
                    <a:gd name="T31" fmla="*/ 45 h 358"/>
                    <a:gd name="T32" fmla="*/ 168 w 242"/>
                    <a:gd name="T33" fmla="*/ 120 h 358"/>
                    <a:gd name="T34" fmla="*/ 164 w 242"/>
                    <a:gd name="T35" fmla="*/ 151 h 358"/>
                    <a:gd name="T36" fmla="*/ 159 w 242"/>
                    <a:gd name="T37" fmla="*/ 213 h 358"/>
                    <a:gd name="T38" fmla="*/ 139 w 242"/>
                    <a:gd name="T39" fmla="*/ 350 h 358"/>
                    <a:gd name="T40" fmla="*/ 141 w 242"/>
                    <a:gd name="T41" fmla="*/ 358 h 358"/>
                    <a:gd name="T42" fmla="*/ 176 w 242"/>
                    <a:gd name="T43" fmla="*/ 332 h 358"/>
                    <a:gd name="T44" fmla="*/ 190 w 242"/>
                    <a:gd name="T45" fmla="*/ 242 h 358"/>
                    <a:gd name="T46" fmla="*/ 200 w 242"/>
                    <a:gd name="T47" fmla="*/ 152 h 358"/>
                    <a:gd name="T48" fmla="*/ 208 w 242"/>
                    <a:gd name="T49" fmla="*/ 102 h 358"/>
                    <a:gd name="T50" fmla="*/ 171 w 242"/>
                    <a:gd name="T51" fmla="*/ 46 h 358"/>
                    <a:gd name="T52" fmla="*/ 176 w 242"/>
                    <a:gd name="T53" fmla="*/ 35 h 358"/>
                    <a:gd name="T54" fmla="*/ 176 w 242"/>
                    <a:gd name="T55" fmla="*/ 33 h 358"/>
                    <a:gd name="T56" fmla="*/ 176 w 242"/>
                    <a:gd name="T57" fmla="*/ 35 h 358"/>
                    <a:gd name="T58" fmla="*/ 176 w 242"/>
                    <a:gd name="T59" fmla="*/ 35 h 358"/>
                    <a:gd name="T60" fmla="*/ 175 w 242"/>
                    <a:gd name="T61" fmla="*/ 49 h 358"/>
                    <a:gd name="T62" fmla="*/ 177 w 242"/>
                    <a:gd name="T63" fmla="*/ 84 h 358"/>
                    <a:gd name="T64" fmla="*/ 175 w 242"/>
                    <a:gd name="T65" fmla="*/ 120 h 358"/>
                    <a:gd name="T66" fmla="*/ 171 w 242"/>
                    <a:gd name="T67" fmla="*/ 145 h 358"/>
                    <a:gd name="T68" fmla="*/ 163 w 242"/>
                    <a:gd name="T69" fmla="*/ 220 h 358"/>
                    <a:gd name="T70" fmla="*/ 150 w 242"/>
                    <a:gd name="T71" fmla="*/ 293 h 358"/>
                    <a:gd name="T72" fmla="*/ 147 w 242"/>
                    <a:gd name="T73" fmla="*/ 351 h 358"/>
                    <a:gd name="T74" fmla="*/ 142 w 242"/>
                    <a:gd name="T75" fmla="*/ 354 h 358"/>
                    <a:gd name="T76" fmla="*/ 141 w 242"/>
                    <a:gd name="T77" fmla="*/ 349 h 358"/>
                    <a:gd name="T78" fmla="*/ 161 w 242"/>
                    <a:gd name="T79" fmla="*/ 214 h 358"/>
                    <a:gd name="T80" fmla="*/ 161 w 242"/>
                    <a:gd name="T81" fmla="*/ 214 h 358"/>
                    <a:gd name="T82" fmla="*/ 167 w 242"/>
                    <a:gd name="T83" fmla="*/ 152 h 358"/>
                    <a:gd name="T84" fmla="*/ 170 w 242"/>
                    <a:gd name="T85" fmla="*/ 120 h 358"/>
                    <a:gd name="T86" fmla="*/ 171 w 242"/>
                    <a:gd name="T87" fmla="*/ 46 h 358"/>
                    <a:gd name="T88" fmla="*/ 104 w 242"/>
                    <a:gd name="T89" fmla="*/ 19 h 358"/>
                    <a:gd name="T90" fmla="*/ 90 w 242"/>
                    <a:gd name="T91" fmla="*/ 87 h 358"/>
                    <a:gd name="T92" fmla="*/ 83 w 242"/>
                    <a:gd name="T93" fmla="*/ 126 h 358"/>
                    <a:gd name="T94" fmla="*/ 74 w 242"/>
                    <a:gd name="T95" fmla="*/ 150 h 358"/>
                    <a:gd name="T96" fmla="*/ 63 w 242"/>
                    <a:gd name="T97" fmla="*/ 171 h 358"/>
                    <a:gd name="T98" fmla="*/ 38 w 242"/>
                    <a:gd name="T99" fmla="*/ 245 h 358"/>
                    <a:gd name="T100" fmla="*/ 9 w 242"/>
                    <a:gd name="T101" fmla="*/ 341 h 358"/>
                    <a:gd name="T102" fmla="*/ 3 w 242"/>
                    <a:gd name="T103" fmla="*/ 342 h 358"/>
                    <a:gd name="T104" fmla="*/ 32 w 242"/>
                    <a:gd name="T105" fmla="*/ 247 h 358"/>
                    <a:gd name="T106" fmla="*/ 60 w 242"/>
                    <a:gd name="T107" fmla="*/ 170 h 358"/>
                    <a:gd name="T108" fmla="*/ 61 w 242"/>
                    <a:gd name="T109" fmla="*/ 170 h 358"/>
                    <a:gd name="T110" fmla="*/ 70 w 242"/>
                    <a:gd name="T111" fmla="*/ 150 h 358"/>
                    <a:gd name="T112" fmla="*/ 70 w 242"/>
                    <a:gd name="T113" fmla="*/ 149 h 358"/>
                    <a:gd name="T114" fmla="*/ 71 w 242"/>
                    <a:gd name="T115" fmla="*/ 148 h 358"/>
                    <a:gd name="T116" fmla="*/ 79 w 242"/>
                    <a:gd name="T117" fmla="*/ 124 h 358"/>
                    <a:gd name="T118" fmla="*/ 80 w 242"/>
                    <a:gd name="T119" fmla="*/ 123 h 358"/>
                    <a:gd name="T120" fmla="*/ 80 w 242"/>
                    <a:gd name="T121" fmla="*/ 120 h 358"/>
                    <a:gd name="T122" fmla="*/ 100 w 242"/>
                    <a:gd name="T123" fmla="*/ 18 h 358"/>
                    <a:gd name="T124" fmla="*/ 104 w 242"/>
                    <a:gd name="T125" fmla="*/ 19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42" h="358">
                      <a:moveTo>
                        <a:pt x="208" y="102"/>
                      </a:moveTo>
                      <a:cubicBezTo>
                        <a:pt x="242" y="22"/>
                        <a:pt x="242" y="22"/>
                        <a:pt x="242" y="22"/>
                      </a:cubicBezTo>
                      <a:cubicBezTo>
                        <a:pt x="212" y="22"/>
                        <a:pt x="212" y="22"/>
                        <a:pt x="212" y="22"/>
                      </a:cubicBezTo>
                      <a:cubicBezTo>
                        <a:pt x="196" y="24"/>
                        <a:pt x="189" y="17"/>
                        <a:pt x="189" y="0"/>
                      </a:cubicBezTo>
                      <a:cubicBezTo>
                        <a:pt x="188" y="13"/>
                        <a:pt x="181" y="21"/>
                        <a:pt x="167" y="22"/>
                      </a:cubicBezTo>
                      <a:cubicBezTo>
                        <a:pt x="142" y="25"/>
                        <a:pt x="119" y="22"/>
                        <a:pt x="98" y="15"/>
                      </a:cubicBezTo>
                      <a:cubicBezTo>
                        <a:pt x="89" y="48"/>
                        <a:pt x="82" y="84"/>
                        <a:pt x="78" y="120"/>
                      </a:cubicBezTo>
                      <a:cubicBezTo>
                        <a:pt x="78" y="121"/>
                        <a:pt x="78" y="122"/>
                        <a:pt x="78" y="122"/>
                      </a:cubicBezTo>
                      <a:cubicBezTo>
                        <a:pt x="72" y="128"/>
                        <a:pt x="69" y="137"/>
                        <a:pt x="68" y="148"/>
                      </a:cubicBezTo>
                      <a:cubicBezTo>
                        <a:pt x="63" y="152"/>
                        <a:pt x="59" y="159"/>
                        <a:pt x="58" y="169"/>
                      </a:cubicBezTo>
                      <a:cubicBezTo>
                        <a:pt x="30" y="246"/>
                        <a:pt x="30" y="246"/>
                        <a:pt x="30" y="246"/>
                      </a:cubicBezTo>
                      <a:cubicBezTo>
                        <a:pt x="0" y="345"/>
                        <a:pt x="0" y="345"/>
                        <a:pt x="0" y="345"/>
                      </a:cubicBezTo>
                      <a:cubicBezTo>
                        <a:pt x="35" y="339"/>
                        <a:pt x="35" y="339"/>
                        <a:pt x="35" y="339"/>
                      </a:cubicBezTo>
                      <a:cubicBezTo>
                        <a:pt x="130" y="79"/>
                        <a:pt x="130" y="79"/>
                        <a:pt x="130" y="79"/>
                      </a:cubicBezTo>
                      <a:cubicBezTo>
                        <a:pt x="174" y="34"/>
                        <a:pt x="174" y="34"/>
                        <a:pt x="174" y="34"/>
                      </a:cubicBezTo>
                      <a:cubicBezTo>
                        <a:pt x="168" y="45"/>
                        <a:pt x="168" y="45"/>
                        <a:pt x="168" y="45"/>
                      </a:cubicBezTo>
                      <a:cubicBezTo>
                        <a:pt x="170" y="69"/>
                        <a:pt x="170" y="94"/>
                        <a:pt x="168" y="120"/>
                      </a:cubicBezTo>
                      <a:cubicBezTo>
                        <a:pt x="167" y="130"/>
                        <a:pt x="166" y="141"/>
                        <a:pt x="164" y="151"/>
                      </a:cubicBezTo>
                      <a:cubicBezTo>
                        <a:pt x="159" y="213"/>
                        <a:pt x="159" y="213"/>
                        <a:pt x="159" y="213"/>
                      </a:cubicBezTo>
                      <a:cubicBezTo>
                        <a:pt x="148" y="256"/>
                        <a:pt x="141" y="302"/>
                        <a:pt x="139" y="350"/>
                      </a:cubicBezTo>
                      <a:cubicBezTo>
                        <a:pt x="141" y="358"/>
                        <a:pt x="141" y="358"/>
                        <a:pt x="141" y="358"/>
                      </a:cubicBezTo>
                      <a:cubicBezTo>
                        <a:pt x="176" y="332"/>
                        <a:pt x="176" y="332"/>
                        <a:pt x="176" y="332"/>
                      </a:cubicBezTo>
                      <a:cubicBezTo>
                        <a:pt x="190" y="242"/>
                        <a:pt x="190" y="242"/>
                        <a:pt x="190" y="242"/>
                      </a:cubicBezTo>
                      <a:cubicBezTo>
                        <a:pt x="200" y="152"/>
                        <a:pt x="200" y="152"/>
                        <a:pt x="200" y="152"/>
                      </a:cubicBezTo>
                      <a:cubicBezTo>
                        <a:pt x="208" y="102"/>
                        <a:pt x="208" y="102"/>
                        <a:pt x="208" y="102"/>
                      </a:cubicBezTo>
                      <a:close/>
                      <a:moveTo>
                        <a:pt x="171" y="46"/>
                      </a:moveTo>
                      <a:cubicBezTo>
                        <a:pt x="176" y="35"/>
                        <a:pt x="176" y="35"/>
                        <a:pt x="176" y="35"/>
                      </a:cubicBezTo>
                      <a:cubicBezTo>
                        <a:pt x="176" y="33"/>
                        <a:pt x="176" y="33"/>
                        <a:pt x="176" y="33"/>
                      </a:cubicBezTo>
                      <a:cubicBezTo>
                        <a:pt x="176" y="34"/>
                        <a:pt x="176" y="34"/>
                        <a:pt x="176" y="35"/>
                      </a:cubicBezTo>
                      <a:cubicBezTo>
                        <a:pt x="176" y="35"/>
                        <a:pt x="176" y="35"/>
                        <a:pt x="176" y="35"/>
                      </a:cubicBezTo>
                      <a:cubicBezTo>
                        <a:pt x="175" y="49"/>
                        <a:pt x="175" y="49"/>
                        <a:pt x="175" y="49"/>
                      </a:cubicBezTo>
                      <a:cubicBezTo>
                        <a:pt x="177" y="84"/>
                        <a:pt x="177" y="84"/>
                        <a:pt x="177" y="84"/>
                      </a:cubicBezTo>
                      <a:cubicBezTo>
                        <a:pt x="177" y="96"/>
                        <a:pt x="176" y="108"/>
                        <a:pt x="175" y="120"/>
                      </a:cubicBezTo>
                      <a:cubicBezTo>
                        <a:pt x="174" y="129"/>
                        <a:pt x="172" y="137"/>
                        <a:pt x="171" y="145"/>
                      </a:cubicBezTo>
                      <a:cubicBezTo>
                        <a:pt x="163" y="220"/>
                        <a:pt x="163" y="220"/>
                        <a:pt x="163" y="220"/>
                      </a:cubicBezTo>
                      <a:cubicBezTo>
                        <a:pt x="150" y="293"/>
                        <a:pt x="150" y="293"/>
                        <a:pt x="150" y="293"/>
                      </a:cubicBezTo>
                      <a:cubicBezTo>
                        <a:pt x="147" y="351"/>
                        <a:pt x="147" y="351"/>
                        <a:pt x="147" y="351"/>
                      </a:cubicBezTo>
                      <a:cubicBezTo>
                        <a:pt x="142" y="354"/>
                        <a:pt x="142" y="354"/>
                        <a:pt x="142" y="354"/>
                      </a:cubicBezTo>
                      <a:cubicBezTo>
                        <a:pt x="141" y="349"/>
                        <a:pt x="141" y="349"/>
                        <a:pt x="141" y="349"/>
                      </a:cubicBezTo>
                      <a:cubicBezTo>
                        <a:pt x="143" y="302"/>
                        <a:pt x="150" y="257"/>
                        <a:pt x="161" y="214"/>
                      </a:cubicBezTo>
                      <a:cubicBezTo>
                        <a:pt x="161" y="214"/>
                        <a:pt x="161" y="214"/>
                        <a:pt x="161" y="214"/>
                      </a:cubicBezTo>
                      <a:cubicBezTo>
                        <a:pt x="167" y="152"/>
                        <a:pt x="167" y="152"/>
                        <a:pt x="167" y="152"/>
                      </a:cubicBezTo>
                      <a:cubicBezTo>
                        <a:pt x="168" y="141"/>
                        <a:pt x="169" y="131"/>
                        <a:pt x="170" y="120"/>
                      </a:cubicBezTo>
                      <a:cubicBezTo>
                        <a:pt x="172" y="94"/>
                        <a:pt x="173" y="70"/>
                        <a:pt x="171" y="46"/>
                      </a:cubicBezTo>
                      <a:close/>
                      <a:moveTo>
                        <a:pt x="104" y="19"/>
                      </a:moveTo>
                      <a:cubicBezTo>
                        <a:pt x="97" y="42"/>
                        <a:pt x="92" y="64"/>
                        <a:pt x="90" y="87"/>
                      </a:cubicBezTo>
                      <a:cubicBezTo>
                        <a:pt x="83" y="126"/>
                        <a:pt x="83" y="126"/>
                        <a:pt x="83" y="126"/>
                      </a:cubicBezTo>
                      <a:cubicBezTo>
                        <a:pt x="78" y="133"/>
                        <a:pt x="75" y="141"/>
                        <a:pt x="74" y="150"/>
                      </a:cubicBezTo>
                      <a:cubicBezTo>
                        <a:pt x="69" y="157"/>
                        <a:pt x="65" y="164"/>
                        <a:pt x="63" y="171"/>
                      </a:cubicBezTo>
                      <a:cubicBezTo>
                        <a:pt x="38" y="245"/>
                        <a:pt x="38" y="245"/>
                        <a:pt x="38" y="245"/>
                      </a:cubicBezTo>
                      <a:cubicBezTo>
                        <a:pt x="9" y="341"/>
                        <a:pt x="9" y="341"/>
                        <a:pt x="9" y="341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32" y="247"/>
                        <a:pt x="32" y="247"/>
                        <a:pt x="32" y="247"/>
                      </a:cubicBezTo>
                      <a:cubicBezTo>
                        <a:pt x="60" y="170"/>
                        <a:pt x="60" y="170"/>
                        <a:pt x="60" y="170"/>
                      </a:cubicBezTo>
                      <a:cubicBezTo>
                        <a:pt x="61" y="170"/>
                        <a:pt x="61" y="170"/>
                        <a:pt x="61" y="170"/>
                      </a:cubicBezTo>
                      <a:cubicBezTo>
                        <a:pt x="62" y="160"/>
                        <a:pt x="65" y="153"/>
                        <a:pt x="70" y="150"/>
                      </a:cubicBezTo>
                      <a:cubicBezTo>
                        <a:pt x="70" y="150"/>
                        <a:pt x="70" y="149"/>
                        <a:pt x="70" y="149"/>
                      </a:cubicBezTo>
                      <a:cubicBezTo>
                        <a:pt x="71" y="149"/>
                        <a:pt x="71" y="148"/>
                        <a:pt x="71" y="148"/>
                      </a:cubicBezTo>
                      <a:cubicBezTo>
                        <a:pt x="71" y="138"/>
                        <a:pt x="74" y="130"/>
                        <a:pt x="79" y="124"/>
                      </a:cubicBezTo>
                      <a:cubicBezTo>
                        <a:pt x="80" y="124"/>
                        <a:pt x="80" y="123"/>
                        <a:pt x="80" y="123"/>
                      </a:cubicBezTo>
                      <a:cubicBezTo>
                        <a:pt x="80" y="122"/>
                        <a:pt x="80" y="121"/>
                        <a:pt x="80" y="120"/>
                      </a:cubicBezTo>
                      <a:cubicBezTo>
                        <a:pt x="84" y="85"/>
                        <a:pt x="91" y="51"/>
                        <a:pt x="100" y="18"/>
                      </a:cubicBezTo>
                      <a:cubicBezTo>
                        <a:pt x="101" y="18"/>
                        <a:pt x="102" y="19"/>
                        <a:pt x="104" y="19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2" name="Freeform 65"/>
                <p:cNvSpPr/>
                <p:nvPr/>
              </p:nvSpPr>
              <p:spPr bwMode="auto">
                <a:xfrm>
                  <a:off x="1922" y="2629"/>
                  <a:ext cx="86" cy="757"/>
                </a:xfrm>
                <a:custGeom>
                  <a:avLst/>
                  <a:gdLst>
                    <a:gd name="T0" fmla="*/ 35 w 36"/>
                    <a:gd name="T1" fmla="*/ 0 h 319"/>
                    <a:gd name="T2" fmla="*/ 30 w 36"/>
                    <a:gd name="T3" fmla="*/ 11 h 319"/>
                    <a:gd name="T4" fmla="*/ 29 w 36"/>
                    <a:gd name="T5" fmla="*/ 85 h 319"/>
                    <a:gd name="T6" fmla="*/ 26 w 36"/>
                    <a:gd name="T7" fmla="*/ 117 h 319"/>
                    <a:gd name="T8" fmla="*/ 20 w 36"/>
                    <a:gd name="T9" fmla="*/ 179 h 319"/>
                    <a:gd name="T10" fmla="*/ 20 w 36"/>
                    <a:gd name="T11" fmla="*/ 179 h 319"/>
                    <a:gd name="T12" fmla="*/ 0 w 36"/>
                    <a:gd name="T13" fmla="*/ 314 h 319"/>
                    <a:gd name="T14" fmla="*/ 1 w 36"/>
                    <a:gd name="T15" fmla="*/ 319 h 319"/>
                    <a:gd name="T16" fmla="*/ 6 w 36"/>
                    <a:gd name="T17" fmla="*/ 316 h 319"/>
                    <a:gd name="T18" fmla="*/ 9 w 36"/>
                    <a:gd name="T19" fmla="*/ 258 h 319"/>
                    <a:gd name="T20" fmla="*/ 22 w 36"/>
                    <a:gd name="T21" fmla="*/ 185 h 319"/>
                    <a:gd name="T22" fmla="*/ 30 w 36"/>
                    <a:gd name="T23" fmla="*/ 110 h 319"/>
                    <a:gd name="T24" fmla="*/ 34 w 36"/>
                    <a:gd name="T25" fmla="*/ 85 h 319"/>
                    <a:gd name="T26" fmla="*/ 36 w 36"/>
                    <a:gd name="T27" fmla="*/ 49 h 319"/>
                    <a:gd name="T28" fmla="*/ 34 w 36"/>
                    <a:gd name="T29" fmla="*/ 14 h 319"/>
                    <a:gd name="T30" fmla="*/ 35 w 36"/>
                    <a:gd name="T31" fmla="*/ 0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6" h="319">
                      <a:moveTo>
                        <a:pt x="35" y="0"/>
                      </a:moveTo>
                      <a:cubicBezTo>
                        <a:pt x="30" y="11"/>
                        <a:pt x="30" y="11"/>
                        <a:pt x="30" y="11"/>
                      </a:cubicBezTo>
                      <a:cubicBezTo>
                        <a:pt x="32" y="35"/>
                        <a:pt x="31" y="59"/>
                        <a:pt x="29" y="85"/>
                      </a:cubicBezTo>
                      <a:cubicBezTo>
                        <a:pt x="28" y="96"/>
                        <a:pt x="27" y="106"/>
                        <a:pt x="26" y="117"/>
                      </a:cubicBezTo>
                      <a:cubicBezTo>
                        <a:pt x="20" y="179"/>
                        <a:pt x="20" y="179"/>
                        <a:pt x="20" y="179"/>
                      </a:cubicBezTo>
                      <a:cubicBezTo>
                        <a:pt x="20" y="179"/>
                        <a:pt x="20" y="179"/>
                        <a:pt x="20" y="179"/>
                      </a:cubicBezTo>
                      <a:cubicBezTo>
                        <a:pt x="9" y="222"/>
                        <a:pt x="2" y="267"/>
                        <a:pt x="0" y="314"/>
                      </a:cubicBezTo>
                      <a:cubicBezTo>
                        <a:pt x="1" y="319"/>
                        <a:pt x="1" y="319"/>
                        <a:pt x="1" y="319"/>
                      </a:cubicBezTo>
                      <a:cubicBezTo>
                        <a:pt x="6" y="316"/>
                        <a:pt x="6" y="316"/>
                        <a:pt x="6" y="316"/>
                      </a:cubicBezTo>
                      <a:cubicBezTo>
                        <a:pt x="9" y="258"/>
                        <a:pt x="9" y="258"/>
                        <a:pt x="9" y="258"/>
                      </a:cubicBezTo>
                      <a:cubicBezTo>
                        <a:pt x="22" y="185"/>
                        <a:pt x="22" y="185"/>
                        <a:pt x="22" y="185"/>
                      </a:cubicBezTo>
                      <a:cubicBezTo>
                        <a:pt x="30" y="110"/>
                        <a:pt x="30" y="110"/>
                        <a:pt x="30" y="110"/>
                      </a:cubicBezTo>
                      <a:cubicBezTo>
                        <a:pt x="31" y="102"/>
                        <a:pt x="33" y="94"/>
                        <a:pt x="34" y="85"/>
                      </a:cubicBezTo>
                      <a:cubicBezTo>
                        <a:pt x="35" y="73"/>
                        <a:pt x="36" y="61"/>
                        <a:pt x="36" y="49"/>
                      </a:cubicBez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5" y="0"/>
                        <a:pt x="35" y="0"/>
                        <a:pt x="35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" name="Freeform 66"/>
                <p:cNvSpPr/>
                <p:nvPr/>
              </p:nvSpPr>
              <p:spPr bwMode="auto">
                <a:xfrm>
                  <a:off x="1592" y="2589"/>
                  <a:ext cx="241" cy="768"/>
                </a:xfrm>
                <a:custGeom>
                  <a:avLst/>
                  <a:gdLst>
                    <a:gd name="T0" fmla="*/ 87 w 101"/>
                    <a:gd name="T1" fmla="*/ 69 h 324"/>
                    <a:gd name="T2" fmla="*/ 101 w 101"/>
                    <a:gd name="T3" fmla="*/ 1 h 324"/>
                    <a:gd name="T4" fmla="*/ 97 w 101"/>
                    <a:gd name="T5" fmla="*/ 0 h 324"/>
                    <a:gd name="T6" fmla="*/ 77 w 101"/>
                    <a:gd name="T7" fmla="*/ 102 h 324"/>
                    <a:gd name="T8" fmla="*/ 77 w 101"/>
                    <a:gd name="T9" fmla="*/ 105 h 324"/>
                    <a:gd name="T10" fmla="*/ 76 w 101"/>
                    <a:gd name="T11" fmla="*/ 106 h 324"/>
                    <a:gd name="T12" fmla="*/ 68 w 101"/>
                    <a:gd name="T13" fmla="*/ 130 h 324"/>
                    <a:gd name="T14" fmla="*/ 67 w 101"/>
                    <a:gd name="T15" fmla="*/ 131 h 324"/>
                    <a:gd name="T16" fmla="*/ 67 w 101"/>
                    <a:gd name="T17" fmla="*/ 132 h 324"/>
                    <a:gd name="T18" fmla="*/ 58 w 101"/>
                    <a:gd name="T19" fmla="*/ 152 h 324"/>
                    <a:gd name="T20" fmla="*/ 57 w 101"/>
                    <a:gd name="T21" fmla="*/ 152 h 324"/>
                    <a:gd name="T22" fmla="*/ 29 w 101"/>
                    <a:gd name="T23" fmla="*/ 229 h 324"/>
                    <a:gd name="T24" fmla="*/ 0 w 101"/>
                    <a:gd name="T25" fmla="*/ 324 h 324"/>
                    <a:gd name="T26" fmla="*/ 6 w 101"/>
                    <a:gd name="T27" fmla="*/ 323 h 324"/>
                    <a:gd name="T28" fmla="*/ 35 w 101"/>
                    <a:gd name="T29" fmla="*/ 227 h 324"/>
                    <a:gd name="T30" fmla="*/ 60 w 101"/>
                    <a:gd name="T31" fmla="*/ 153 h 324"/>
                    <a:gd name="T32" fmla="*/ 71 w 101"/>
                    <a:gd name="T33" fmla="*/ 132 h 324"/>
                    <a:gd name="T34" fmla="*/ 80 w 101"/>
                    <a:gd name="T35" fmla="*/ 108 h 324"/>
                    <a:gd name="T36" fmla="*/ 87 w 101"/>
                    <a:gd name="T37" fmla="*/ 69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1" h="324">
                      <a:moveTo>
                        <a:pt x="87" y="69"/>
                      </a:moveTo>
                      <a:cubicBezTo>
                        <a:pt x="89" y="46"/>
                        <a:pt x="94" y="24"/>
                        <a:pt x="101" y="1"/>
                      </a:cubicBezTo>
                      <a:cubicBezTo>
                        <a:pt x="99" y="1"/>
                        <a:pt x="98" y="0"/>
                        <a:pt x="97" y="0"/>
                      </a:cubicBezTo>
                      <a:cubicBezTo>
                        <a:pt x="88" y="33"/>
                        <a:pt x="81" y="67"/>
                        <a:pt x="77" y="102"/>
                      </a:cubicBezTo>
                      <a:cubicBezTo>
                        <a:pt x="77" y="103"/>
                        <a:pt x="77" y="104"/>
                        <a:pt x="77" y="105"/>
                      </a:cubicBezTo>
                      <a:cubicBezTo>
                        <a:pt x="77" y="105"/>
                        <a:pt x="77" y="106"/>
                        <a:pt x="76" y="106"/>
                      </a:cubicBezTo>
                      <a:cubicBezTo>
                        <a:pt x="71" y="112"/>
                        <a:pt x="68" y="120"/>
                        <a:pt x="68" y="130"/>
                      </a:cubicBezTo>
                      <a:cubicBezTo>
                        <a:pt x="68" y="130"/>
                        <a:pt x="68" y="131"/>
                        <a:pt x="67" y="131"/>
                      </a:cubicBezTo>
                      <a:cubicBezTo>
                        <a:pt x="67" y="131"/>
                        <a:pt x="67" y="132"/>
                        <a:pt x="67" y="132"/>
                      </a:cubicBezTo>
                      <a:cubicBezTo>
                        <a:pt x="62" y="135"/>
                        <a:pt x="59" y="142"/>
                        <a:pt x="58" y="152"/>
                      </a:cubicBezTo>
                      <a:cubicBezTo>
                        <a:pt x="58" y="152"/>
                        <a:pt x="58" y="152"/>
                        <a:pt x="57" y="152"/>
                      </a:cubicBezTo>
                      <a:cubicBezTo>
                        <a:pt x="29" y="229"/>
                        <a:pt x="29" y="229"/>
                        <a:pt x="29" y="229"/>
                      </a:cubicBezTo>
                      <a:cubicBezTo>
                        <a:pt x="0" y="324"/>
                        <a:pt x="0" y="324"/>
                        <a:pt x="0" y="324"/>
                      </a:cubicBezTo>
                      <a:cubicBezTo>
                        <a:pt x="6" y="323"/>
                        <a:pt x="6" y="323"/>
                        <a:pt x="6" y="323"/>
                      </a:cubicBezTo>
                      <a:cubicBezTo>
                        <a:pt x="35" y="227"/>
                        <a:pt x="35" y="227"/>
                        <a:pt x="35" y="227"/>
                      </a:cubicBezTo>
                      <a:cubicBezTo>
                        <a:pt x="60" y="153"/>
                        <a:pt x="60" y="153"/>
                        <a:pt x="60" y="153"/>
                      </a:cubicBezTo>
                      <a:cubicBezTo>
                        <a:pt x="62" y="146"/>
                        <a:pt x="66" y="139"/>
                        <a:pt x="71" y="132"/>
                      </a:cubicBezTo>
                      <a:cubicBezTo>
                        <a:pt x="72" y="123"/>
                        <a:pt x="75" y="115"/>
                        <a:pt x="80" y="108"/>
                      </a:cubicBezTo>
                      <a:cubicBezTo>
                        <a:pt x="87" y="69"/>
                        <a:pt x="87" y="69"/>
                        <a:pt x="87" y="69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" name="Freeform 67"/>
                <p:cNvSpPr/>
                <p:nvPr/>
              </p:nvSpPr>
              <p:spPr bwMode="auto">
                <a:xfrm>
                  <a:off x="1585" y="2627"/>
                  <a:ext cx="415" cy="802"/>
                </a:xfrm>
                <a:custGeom>
                  <a:avLst/>
                  <a:gdLst>
                    <a:gd name="T0" fmla="*/ 168 w 174"/>
                    <a:gd name="T1" fmla="*/ 11 h 338"/>
                    <a:gd name="T2" fmla="*/ 174 w 174"/>
                    <a:gd name="T3" fmla="*/ 0 h 338"/>
                    <a:gd name="T4" fmla="*/ 130 w 174"/>
                    <a:gd name="T5" fmla="*/ 45 h 338"/>
                    <a:gd name="T6" fmla="*/ 35 w 174"/>
                    <a:gd name="T7" fmla="*/ 305 h 338"/>
                    <a:gd name="T8" fmla="*/ 0 w 174"/>
                    <a:gd name="T9" fmla="*/ 311 h 338"/>
                    <a:gd name="T10" fmla="*/ 8 w 174"/>
                    <a:gd name="T11" fmla="*/ 314 h 338"/>
                    <a:gd name="T12" fmla="*/ 8 w 174"/>
                    <a:gd name="T13" fmla="*/ 320 h 338"/>
                    <a:gd name="T14" fmla="*/ 3 w 174"/>
                    <a:gd name="T15" fmla="*/ 334 h 338"/>
                    <a:gd name="T16" fmla="*/ 37 w 174"/>
                    <a:gd name="T17" fmla="*/ 334 h 338"/>
                    <a:gd name="T18" fmla="*/ 39 w 174"/>
                    <a:gd name="T19" fmla="*/ 323 h 338"/>
                    <a:gd name="T20" fmla="*/ 61 w 174"/>
                    <a:gd name="T21" fmla="*/ 329 h 338"/>
                    <a:gd name="T22" fmla="*/ 61 w 174"/>
                    <a:gd name="T23" fmla="*/ 322 h 338"/>
                    <a:gd name="T24" fmla="*/ 100 w 174"/>
                    <a:gd name="T25" fmla="*/ 190 h 338"/>
                    <a:gd name="T26" fmla="*/ 102 w 174"/>
                    <a:gd name="T27" fmla="*/ 180 h 338"/>
                    <a:gd name="T28" fmla="*/ 108 w 174"/>
                    <a:gd name="T29" fmla="*/ 159 h 338"/>
                    <a:gd name="T30" fmla="*/ 131 w 174"/>
                    <a:gd name="T31" fmla="*/ 93 h 338"/>
                    <a:gd name="T32" fmla="*/ 168 w 174"/>
                    <a:gd name="T33" fmla="*/ 11 h 3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4" h="338">
                      <a:moveTo>
                        <a:pt x="168" y="11"/>
                      </a:move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130" y="45"/>
                        <a:pt x="130" y="45"/>
                        <a:pt x="130" y="45"/>
                      </a:cubicBezTo>
                      <a:cubicBezTo>
                        <a:pt x="35" y="305"/>
                        <a:pt x="35" y="305"/>
                        <a:pt x="35" y="305"/>
                      </a:cubicBezTo>
                      <a:cubicBezTo>
                        <a:pt x="0" y="311"/>
                        <a:pt x="0" y="311"/>
                        <a:pt x="0" y="311"/>
                      </a:cubicBezTo>
                      <a:cubicBezTo>
                        <a:pt x="8" y="314"/>
                        <a:pt x="8" y="314"/>
                        <a:pt x="8" y="314"/>
                      </a:cubicBezTo>
                      <a:cubicBezTo>
                        <a:pt x="8" y="320"/>
                        <a:pt x="8" y="320"/>
                        <a:pt x="8" y="320"/>
                      </a:cubicBezTo>
                      <a:cubicBezTo>
                        <a:pt x="3" y="325"/>
                        <a:pt x="2" y="330"/>
                        <a:pt x="3" y="334"/>
                      </a:cubicBezTo>
                      <a:cubicBezTo>
                        <a:pt x="15" y="338"/>
                        <a:pt x="26" y="338"/>
                        <a:pt x="37" y="334"/>
                      </a:cubicBezTo>
                      <a:cubicBezTo>
                        <a:pt x="39" y="323"/>
                        <a:pt x="39" y="323"/>
                        <a:pt x="39" y="323"/>
                      </a:cubicBezTo>
                      <a:cubicBezTo>
                        <a:pt x="61" y="329"/>
                        <a:pt x="61" y="329"/>
                        <a:pt x="61" y="329"/>
                      </a:cubicBezTo>
                      <a:cubicBezTo>
                        <a:pt x="61" y="322"/>
                        <a:pt x="61" y="322"/>
                        <a:pt x="61" y="322"/>
                      </a:cubicBezTo>
                      <a:cubicBezTo>
                        <a:pt x="100" y="190"/>
                        <a:pt x="100" y="190"/>
                        <a:pt x="100" y="190"/>
                      </a:cubicBezTo>
                      <a:cubicBezTo>
                        <a:pt x="101" y="187"/>
                        <a:pt x="101" y="183"/>
                        <a:pt x="102" y="180"/>
                      </a:cubicBezTo>
                      <a:cubicBezTo>
                        <a:pt x="104" y="173"/>
                        <a:pt x="106" y="166"/>
                        <a:pt x="108" y="159"/>
                      </a:cubicBezTo>
                      <a:cubicBezTo>
                        <a:pt x="114" y="135"/>
                        <a:pt x="122" y="113"/>
                        <a:pt x="131" y="93"/>
                      </a:cubicBezTo>
                      <a:cubicBezTo>
                        <a:pt x="168" y="11"/>
                        <a:pt x="168" y="11"/>
                        <a:pt x="168" y="1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1" name="文本框 119"/>
              <p:cNvSpPr txBox="1"/>
              <p:nvPr/>
            </p:nvSpPr>
            <p:spPr>
              <a:xfrm>
                <a:off x="3770909" y="1842045"/>
                <a:ext cx="1053806" cy="376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24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  <a:ea typeface="宋体" panose="02010600030101010101" pitchFamily="2" charset="-122"/>
                  </a:rPr>
                  <a:t>目录</a:t>
                </a:r>
                <a:endParaRPr lang="zh-CN" altLang="en-US" sz="2400" dirty="0">
                  <a:solidFill>
                    <a:prstClr val="black">
                      <a:lumMod val="95000"/>
                      <a:lumOff val="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5888823" y="3038907"/>
              <a:ext cx="256032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400" b="1" dirty="0">
                  <a:solidFill>
                    <a:schemeClr val="bg1"/>
                  </a:solidFill>
                </a:rPr>
                <a:t>常见开发模式</a:t>
              </a:r>
              <a:endParaRPr lang="zh-CN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5580276" y="3892775"/>
              <a:ext cx="256032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敏捷开发探讨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5115426" y="4816395"/>
              <a:ext cx="256032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绩效探讨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4694233" y="5769645"/>
              <a:ext cx="344614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研发团队日常管理探讨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3227427" y="5126617"/>
            <a:ext cx="558532" cy="499354"/>
            <a:chOff x="4165322" y="2448187"/>
            <a:chExt cx="558532" cy="499354"/>
          </a:xfrm>
        </p:grpSpPr>
        <p:sp>
          <p:nvSpPr>
            <p:cNvPr id="128" name="七角星 127"/>
            <p:cNvSpPr/>
            <p:nvPr/>
          </p:nvSpPr>
          <p:spPr>
            <a:xfrm>
              <a:off x="4165322" y="2448187"/>
              <a:ext cx="558532" cy="499354"/>
            </a:xfrm>
            <a:prstGeom prst="star7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4370886" y="2615699"/>
              <a:ext cx="163886" cy="16388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 bwMode="auto">
          <a:xfrm>
            <a:off x="-124650" y="404089"/>
            <a:ext cx="4837537" cy="759122"/>
            <a:chOff x="-1588" y="714374"/>
            <a:chExt cx="2381384" cy="878207"/>
          </a:xfrm>
        </p:grpSpPr>
        <p:sp>
          <p:nvSpPr>
            <p:cNvPr id="35" name="Freeform 11"/>
            <p:cNvSpPr/>
            <p:nvPr/>
          </p:nvSpPr>
          <p:spPr bwMode="auto">
            <a:xfrm flipV="1">
              <a:off x="-1588" y="714374"/>
              <a:ext cx="1585913" cy="878207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Box 61"/>
            <p:cNvSpPr>
              <a:spLocks noChangeArrowheads="1"/>
            </p:cNvSpPr>
            <p:nvPr/>
          </p:nvSpPr>
          <p:spPr bwMode="auto">
            <a:xfrm>
              <a:off x="84271" y="815852"/>
              <a:ext cx="2295525" cy="675110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透明化任务管理</a:t>
              </a:r>
              <a:endParaRPr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1525905" y="1729740"/>
            <a:ext cx="858901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27000"/>
            <a:r>
              <a:rPr lang="zh-CN" altLang="en-US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传统的研发管理是黑盒式的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团队内更多通过口头沟通来理解、分解、评估、执行、检查任务，团队外成员很难开发过程，这种模式就是严重依赖项目负责人的管理水平和技术水平。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透明化任务管理就是把任务的一系列工作数字化，并及时发布。</a:t>
            </a:r>
            <a:r>
              <a:rPr lang="zh-CN" altLang="en-US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其好处：</a:t>
            </a:r>
            <a:r>
              <a:rPr lang="zh-CN" altLang="en-US" b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（一）利于风控管理，公司其他管理者或者技术专家能了解开发的过程，利用风险发现，把风险扼杀在过程之中，而不是最终产品发布。（二）利于任务协同，很多任务之间是有关联的，透明化后有利于了解需要协同的任务执行情况。（三）利于绩效考核，即使我们考核依然是人为主观判断的，但有了可以支撑的数据，好过靠感觉。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 bwMode="auto">
          <a:xfrm>
            <a:off x="-124650" y="404089"/>
            <a:ext cx="4837537" cy="759122"/>
            <a:chOff x="-1588" y="714374"/>
            <a:chExt cx="2381384" cy="878207"/>
          </a:xfrm>
        </p:grpSpPr>
        <p:sp>
          <p:nvSpPr>
            <p:cNvPr id="35" name="Freeform 11"/>
            <p:cNvSpPr/>
            <p:nvPr/>
          </p:nvSpPr>
          <p:spPr bwMode="auto">
            <a:xfrm flipV="1">
              <a:off x="-1588" y="714374"/>
              <a:ext cx="1585913" cy="878207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Box 61"/>
            <p:cNvSpPr>
              <a:spLocks noChangeArrowheads="1"/>
            </p:cNvSpPr>
            <p:nvPr/>
          </p:nvSpPr>
          <p:spPr bwMode="auto">
            <a:xfrm>
              <a:off x="84271" y="815852"/>
              <a:ext cx="2295525" cy="675110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初级技术人员引进</a:t>
              </a:r>
              <a:endParaRPr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06220" y="1409382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127000"/>
            <a:r>
              <a:rPr lang="zh-CN" altLang="en-US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团队员工能力指标最好形成梯度，刚毕业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zh-CN" altLang="en-US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实习</a:t>
            </a:r>
            <a:r>
              <a:rPr lang="en-US" altLang="zh-CN" b="0">
                <a:latin typeface="Calibri" panose="020F0502020204030204" pitchFamily="34" charset="0"/>
                <a:cs typeface="Calibri" panose="020F0502020204030204" pitchFamily="34" charset="0"/>
              </a:rPr>
              <a:t>-3</a:t>
            </a:r>
            <a:r>
              <a:rPr lang="zh-CN" altLang="en-US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b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zh-CN" altLang="en-US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年工作经验</a:t>
            </a:r>
            <a:r>
              <a:rPr lang="en-US" altLang="zh-CN" b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经验丰富者</a:t>
            </a:r>
            <a:r>
              <a:rPr lang="en-US" altLang="zh-CN" b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业务</a:t>
            </a:r>
            <a:r>
              <a:rPr lang="en-US" altLang="zh-CN" b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zh-CN" altLang="en-US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技术专家。</a:t>
            </a:r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7017385" y="1781810"/>
            <a:ext cx="4274185" cy="25774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1360170" y="2054542"/>
            <a:ext cx="5080000" cy="3538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127000"/>
            <a:r>
              <a:rPr lang="en-US" altLang="zh-CN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</a:t>
            </a:r>
            <a:endParaRPr lang="en-US" altLang="zh-CN" sz="1600" b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127000"/>
            <a:r>
              <a:rPr lang="zh-CN" altLang="en-US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一些公司不太愿意引入初级技术人员，感觉这些人需要花时间带、产出不高，要想初级技术人员有理想产出必须做好以下几点：（一）强大的架构和通用技术组件，降低开发难度（二）新手培训机制（三）建立老带新师徒模式初级技术人员引进能带来这些好处：（一）降低运营成本（二）增加团队活力（三）鱿鱼效应；新手可塑性强，优秀的初级人员在几个月内就可能达到普通人员</a:t>
            </a:r>
            <a:r>
              <a:rPr lang="en-US" altLang="zh-CN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2-3</a:t>
            </a:r>
            <a:r>
              <a:rPr lang="zh-CN" altLang="en-US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年工作经验的人，让团队现有人员有一定的危机感。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 bwMode="auto">
          <a:xfrm>
            <a:off x="-124650" y="404089"/>
            <a:ext cx="4837537" cy="759122"/>
            <a:chOff x="-1588" y="714374"/>
            <a:chExt cx="2381384" cy="878207"/>
          </a:xfrm>
        </p:grpSpPr>
        <p:sp>
          <p:nvSpPr>
            <p:cNvPr id="35" name="Freeform 11"/>
            <p:cNvSpPr/>
            <p:nvPr/>
          </p:nvSpPr>
          <p:spPr bwMode="auto">
            <a:xfrm flipV="1">
              <a:off x="-1588" y="714374"/>
              <a:ext cx="1585913" cy="878207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Box 61"/>
            <p:cNvSpPr>
              <a:spLocks noChangeArrowheads="1"/>
            </p:cNvSpPr>
            <p:nvPr/>
          </p:nvSpPr>
          <p:spPr bwMode="auto">
            <a:xfrm>
              <a:off x="84271" y="815852"/>
              <a:ext cx="2295525" cy="675110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岗位负责制与委派制</a:t>
              </a:r>
              <a:endParaRPr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632585" y="1338580"/>
            <a:ext cx="9662160" cy="54927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27000">
              <a:lnSpc>
                <a:spcPct val="150000"/>
              </a:lnSpc>
            </a:pPr>
            <a:r>
              <a:rPr lang="zh-CN" altLang="en-US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公司根据员工的技能和职责都有明确的分工，同一工作要把难的任务分配给技能高的员工，这样的好处是能提高工作效率和人尽其才，但也带来一个弊端就是：每个人的工作被固化，长久后会让工作失去乐趣，员工能力弯道超车的概率极小，压抑员工的积极性。</a:t>
            </a:r>
            <a:endParaRPr lang="zh-CN" altLang="en-US" b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127000">
              <a:lnSpc>
                <a:spcPct val="150000"/>
              </a:lnSpc>
            </a:pPr>
            <a:endParaRPr lang="zh-CN" altLang="en-US" b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127000">
              <a:lnSpc>
                <a:spcPct val="150000"/>
              </a:lnSpc>
            </a:pP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工作委派制指：（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）岗位可设置临时副职，让下属员工轮流担任，委派部分任务出去（</a:t>
            </a:r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）同岗位的要把难的工作部分分配给低技能者。委派者要负责指导和评审，任然承担任务的质量把控</a:t>
            </a:r>
            <a:r>
              <a:rPr lang="zh-CN" altLang="en-US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b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127000">
              <a:lnSpc>
                <a:spcPct val="150000"/>
              </a:lnSpc>
            </a:pPr>
            <a:r>
              <a:rPr lang="zh-CN" altLang="en-US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如果公司条件允许，可实行管理层轮岗制度</a:t>
            </a:r>
            <a:r>
              <a:rPr lang="zh-CN" altLang="en-US" b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工作委派制有以下好处：（一）给愿意晋升的员工提供晋升岗位的实操机会（研发是门实践学），能提高员工实际能力和工作积极性，利于培养人才梯队。（二）降低隐形阻塞成本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 bwMode="auto">
          <a:xfrm>
            <a:off x="272225" y="432664"/>
            <a:ext cx="5292091" cy="759122"/>
            <a:chOff x="-1588" y="714374"/>
            <a:chExt cx="2605148" cy="878207"/>
          </a:xfrm>
        </p:grpSpPr>
        <p:sp>
          <p:nvSpPr>
            <p:cNvPr id="35" name="Freeform 11"/>
            <p:cNvSpPr/>
            <p:nvPr/>
          </p:nvSpPr>
          <p:spPr bwMode="auto">
            <a:xfrm flipV="1">
              <a:off x="-1588" y="714374"/>
              <a:ext cx="1585913" cy="878207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Box 61"/>
            <p:cNvSpPr>
              <a:spLocks noChangeArrowheads="1"/>
            </p:cNvSpPr>
            <p:nvPr/>
          </p:nvSpPr>
          <p:spPr bwMode="auto">
            <a:xfrm>
              <a:off x="84375" y="815751"/>
              <a:ext cx="2519185" cy="675110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 wrap="squar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自建团队活动与乐捐箱运用</a:t>
              </a:r>
              <a:endParaRPr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777365" y="1431290"/>
            <a:ext cx="9402445" cy="2999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27000">
              <a:lnSpc>
                <a:spcPct val="150000"/>
              </a:lnSpc>
            </a:pPr>
            <a:r>
              <a:rPr lang="zh-CN" altLang="en-US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研发团队最怕就是死气沉沉，充满暮气。团队活动有利于培养团队成员之间的默契度、思维模式、活跃度和员工归属感。很多公司都是由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HR</a:t>
            </a:r>
            <a:r>
              <a:rPr lang="zh-CN" altLang="en-US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部门主导团队活动，这种活动往往变相成一种福利，甚至会成为一种工作任务，而无法起到真正的团建作用。</a:t>
            </a:r>
            <a:endParaRPr lang="zh-CN" altLang="en-US" b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127000">
              <a:lnSpc>
                <a:spcPct val="150000"/>
              </a:lnSpc>
            </a:pP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自建团队活动是指每个开发团队（部门）成员自己决定自己的团队活动，员工是活动的发起者，而非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HR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部门，没有上下级之分，实际效果会更好。自建团队活动要解决活动经费从哪里来？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 bwMode="auto">
          <a:xfrm>
            <a:off x="272225" y="432664"/>
            <a:ext cx="5292091" cy="759122"/>
            <a:chOff x="-1588" y="714374"/>
            <a:chExt cx="2605148" cy="878207"/>
          </a:xfrm>
        </p:grpSpPr>
        <p:sp>
          <p:nvSpPr>
            <p:cNvPr id="35" name="Freeform 11"/>
            <p:cNvSpPr/>
            <p:nvPr/>
          </p:nvSpPr>
          <p:spPr bwMode="auto">
            <a:xfrm flipV="1">
              <a:off x="-1588" y="714374"/>
              <a:ext cx="1585913" cy="878207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Box 61"/>
            <p:cNvSpPr>
              <a:spLocks noChangeArrowheads="1"/>
            </p:cNvSpPr>
            <p:nvPr/>
          </p:nvSpPr>
          <p:spPr bwMode="auto">
            <a:xfrm>
              <a:off x="84375" y="815751"/>
              <a:ext cx="2519185" cy="675110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 wrap="squar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自建团队活动与乐捐箱运用</a:t>
              </a:r>
              <a:endParaRPr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aphicFrame>
        <p:nvGraphicFramePr>
          <p:cNvPr id="0" name="表格 -1"/>
          <p:cNvGraphicFramePr/>
          <p:nvPr/>
        </p:nvGraphicFramePr>
        <p:xfrm>
          <a:off x="5651500" y="520065"/>
          <a:ext cx="5868035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325"/>
                <a:gridCol w="2790825"/>
                <a:gridCol w="238125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1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 </a:t>
                      </a:r>
                      <a:r>
                        <a:rPr lang="zh-CN" altLang="en-US" sz="1400" b="1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公司级别</a:t>
                      </a:r>
                      <a:endParaRPr lang="zh-CN" altLang="en-US" sz="1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产品提前开发完成</a:t>
                      </a:r>
                      <a:endParaRPr lang="zh-CN" altLang="en-US" sz="14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项目进度控制得好，公司奖励</a:t>
                      </a:r>
                      <a:r>
                        <a:rPr lang="en-US" altLang="zh-CN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200-1000</a:t>
                      </a: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元</a:t>
                      </a:r>
                      <a:endParaRPr lang="zh-CN" altLang="en-US" sz="14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endParaRPr lang="en-US" altLang="zh-CN" sz="14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团队成员提出管理或者技术上的新思路，并实之有效</a:t>
                      </a:r>
                      <a:endParaRPr lang="zh-CN" altLang="en-US" sz="14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公司奖励</a:t>
                      </a:r>
                      <a:r>
                        <a:rPr lang="en-US" altLang="zh-CN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100-500</a:t>
                      </a: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元给团队</a:t>
                      </a:r>
                      <a:endParaRPr lang="zh-CN" altLang="en-US" sz="14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endParaRPr lang="en-US" altLang="zh-CN" sz="14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团员由单项工程师变成全栈工程师</a:t>
                      </a:r>
                      <a:endParaRPr lang="zh-CN" altLang="en-US" sz="14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出现一位奖励</a:t>
                      </a:r>
                      <a:r>
                        <a:rPr lang="en-US" altLang="zh-CN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500-1000</a:t>
                      </a: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元</a:t>
                      </a:r>
                      <a:endParaRPr lang="zh-CN" altLang="en-US" sz="14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endParaRPr lang="en-US" altLang="zh-CN" sz="14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产品上线后经常出现崩溃或者宕机等不健壮现象</a:t>
                      </a:r>
                      <a:endParaRPr lang="zh-CN" altLang="en-US" sz="14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出现一次项目负责人捐款</a:t>
                      </a:r>
                      <a:r>
                        <a:rPr lang="en-US" altLang="zh-CN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100</a:t>
                      </a: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元</a:t>
                      </a:r>
                      <a:endParaRPr lang="zh-CN" altLang="en-US" sz="14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endParaRPr lang="en-US" altLang="zh-CN" sz="14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开发出现严重延期</a:t>
                      </a:r>
                      <a:endParaRPr lang="zh-CN" altLang="en-US" sz="14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出现一次项目负责人捐款</a:t>
                      </a:r>
                      <a:r>
                        <a:rPr lang="en-US" altLang="zh-CN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100-200</a:t>
                      </a: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元</a:t>
                      </a:r>
                      <a:endParaRPr lang="zh-CN" altLang="en-US" sz="14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endParaRPr lang="en-US" altLang="zh-CN" sz="14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公司越补贴和月工资</a:t>
                      </a:r>
                      <a:endParaRPr lang="zh-CN" altLang="en-US" sz="14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每月公司出</a:t>
                      </a:r>
                      <a:r>
                        <a:rPr lang="en-US" altLang="zh-CN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30</a:t>
                      </a: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元，员工工资出</a:t>
                      </a:r>
                      <a:r>
                        <a:rPr lang="en-US" altLang="zh-CN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30</a:t>
                      </a: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元</a:t>
                      </a:r>
                      <a:endParaRPr lang="zh-CN" altLang="en-US" sz="14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endParaRPr lang="en-US" altLang="zh-CN" sz="14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项目奖金</a:t>
                      </a:r>
                      <a:endParaRPr lang="zh-CN" altLang="en-US" sz="14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如果公司实现项目奖金制度，可提取一定金额</a:t>
                      </a:r>
                      <a:endParaRPr lang="zh-CN" altLang="en-US" sz="14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1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团队级别</a:t>
                      </a:r>
                      <a:endParaRPr lang="zh-CN" altLang="en-US" sz="1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成员站立会议非工作原因缺席</a:t>
                      </a:r>
                      <a:endParaRPr lang="zh-CN" altLang="en-US" sz="14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缺席人员一次捐款</a:t>
                      </a:r>
                      <a:r>
                        <a:rPr lang="en-US" altLang="zh-CN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20</a:t>
                      </a: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元</a:t>
                      </a:r>
                      <a:endParaRPr lang="zh-CN" altLang="en-US" sz="14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endParaRPr lang="en-US" altLang="zh-CN" sz="14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任务延期完成</a:t>
                      </a:r>
                      <a:endParaRPr lang="zh-CN" altLang="en-US" sz="14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延期一次按照严重程度捐献</a:t>
                      </a:r>
                      <a:r>
                        <a:rPr lang="en-US" altLang="zh-CN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10-50</a:t>
                      </a: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元</a:t>
                      </a:r>
                      <a:endParaRPr lang="zh-CN" altLang="en-US" sz="14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endParaRPr lang="en-US" altLang="zh-CN" sz="14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Bug</a:t>
                      </a: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出现次数</a:t>
                      </a:r>
                      <a:endParaRPr lang="zh-CN" altLang="en-US" sz="14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中等以上严重</a:t>
                      </a:r>
                      <a:r>
                        <a:rPr lang="en-US" altLang="zh-CN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bug</a:t>
                      </a: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出现一次，捐献</a:t>
                      </a:r>
                      <a:r>
                        <a:rPr lang="en-US" altLang="zh-CN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10-30</a:t>
                      </a: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元</a:t>
                      </a:r>
                      <a:endParaRPr lang="zh-CN" altLang="en-US" sz="14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endParaRPr lang="en-US" altLang="zh-CN" sz="14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涨薪员工</a:t>
                      </a:r>
                      <a:endParaRPr lang="zh-CN" altLang="en-US" sz="14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员工涨薪申请通过，捐献</a:t>
                      </a:r>
                      <a:r>
                        <a:rPr lang="en-US" altLang="zh-CN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100-200</a:t>
                      </a: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元</a:t>
                      </a:r>
                      <a:endParaRPr lang="zh-CN" altLang="en-US" sz="14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endParaRPr lang="en-US" altLang="zh-CN" sz="14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员工转正</a:t>
                      </a:r>
                      <a:endParaRPr lang="zh-CN" altLang="en-US" sz="14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员工转正申请通过，捐献</a:t>
                      </a:r>
                      <a:r>
                        <a:rPr lang="en-US" altLang="zh-CN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100-200</a:t>
                      </a: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元</a:t>
                      </a:r>
                      <a:endParaRPr lang="zh-CN" altLang="en-US" sz="14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endParaRPr lang="en-US" altLang="zh-CN" sz="14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自愿捐款</a:t>
                      </a:r>
                      <a:endParaRPr lang="zh-CN" altLang="en-US" sz="14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项目负责人自己掏钱；工作委派；老带新等，金额由捐款人自愿</a:t>
                      </a:r>
                      <a:endParaRPr lang="zh-CN" altLang="en-US" sz="14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710690" y="1654175"/>
            <a:ext cx="35960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奖惩明细：</a:t>
            </a:r>
            <a:endParaRPr lang="zh-CN" altLang="en-US"/>
          </a:p>
          <a:p>
            <a:r>
              <a:rPr lang="zh-CN" altLang="en-US"/>
              <a:t>团队负责人可在增加，总体原则：进行象征意义的出发，不伤大雅又有一定意义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 bwMode="auto">
          <a:xfrm>
            <a:off x="272225" y="432664"/>
            <a:ext cx="5292091" cy="759122"/>
            <a:chOff x="-1588" y="714374"/>
            <a:chExt cx="2605148" cy="878207"/>
          </a:xfrm>
        </p:grpSpPr>
        <p:sp>
          <p:nvSpPr>
            <p:cNvPr id="35" name="Freeform 11"/>
            <p:cNvSpPr/>
            <p:nvPr/>
          </p:nvSpPr>
          <p:spPr bwMode="auto">
            <a:xfrm flipV="1">
              <a:off x="-1588" y="714374"/>
              <a:ext cx="1585913" cy="878207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Box 61"/>
            <p:cNvSpPr>
              <a:spLocks noChangeArrowheads="1"/>
            </p:cNvSpPr>
            <p:nvPr/>
          </p:nvSpPr>
          <p:spPr bwMode="auto">
            <a:xfrm>
              <a:off x="84375" y="815751"/>
              <a:ext cx="2519185" cy="675110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 wrap="squar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全栈工程师培养制度</a:t>
              </a:r>
              <a:endParaRPr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72235" y="1721485"/>
            <a:ext cx="922718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27000"/>
            <a:r>
              <a:rPr lang="zh-CN" altLang="en-US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移动互联网的发展带来更多新技术工种，开发一款软件可能涉及：前端、后端、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PC</a:t>
            </a:r>
            <a:r>
              <a:rPr lang="zh-CN" altLang="en-US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端、安卓、</a:t>
            </a:r>
            <a:r>
              <a:rPr lang="en-US" altLang="zh-CN" b="0">
                <a:latin typeface="Calibri" panose="020F0502020204030204" pitchFamily="34" charset="0"/>
                <a:cs typeface="Calibri" panose="020F0502020204030204" pitchFamily="34" charset="0"/>
              </a:rPr>
              <a:t>iOS</a:t>
            </a:r>
            <a:r>
              <a:rPr lang="zh-CN" altLang="en-US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微信公众号、微信小程序等等。如果把各种技术工种按照岗位资源配齐，将拉升公司运营成本，全栈工程师的概念越来越流行。全栈工程师指一个工程师掌握多项技能，不再单一化，最好一个人就能搞定一个项目。公司应该建立全站工程师培养制度：</a:t>
            </a:r>
            <a:endParaRPr lang="zh-CN" altLang="en-US" b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127000"/>
            <a:r>
              <a:rPr lang="en-US" altLang="zh-CN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 </a:t>
            </a:r>
            <a:r>
              <a:rPr lang="zh-CN" altLang="en-US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制定全栈工程师培养计划</a:t>
            </a:r>
            <a:endParaRPr lang="zh-CN" altLang="en-US" b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127000"/>
            <a:r>
              <a:rPr lang="en-US" altLang="zh-CN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 </a:t>
            </a:r>
            <a:r>
              <a:rPr lang="zh-CN" altLang="en-US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鼓励员工向全栈工程师发展，成功者给予一次性奖励和调整工资</a:t>
            </a:r>
            <a:endParaRPr lang="zh-CN" altLang="en-US" b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127000"/>
            <a:r>
              <a:rPr lang="en-US" altLang="zh-CN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 </a:t>
            </a:r>
            <a:r>
              <a:rPr lang="zh-CN" altLang="en-US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可报销购买书籍和在线学习课程的费用 全栈工程师价值：</a:t>
            </a:r>
            <a:r>
              <a:rPr lang="zh-CN" altLang="en-US" b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（一）一人多岗，降低公司运营成本和闲置开发资源（二）员工掌握技能越多，未来收入就越高，形成正能量循环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 bwMode="auto">
          <a:xfrm>
            <a:off x="272225" y="432664"/>
            <a:ext cx="5292091" cy="759122"/>
            <a:chOff x="-1588" y="714374"/>
            <a:chExt cx="2605148" cy="878207"/>
          </a:xfrm>
        </p:grpSpPr>
        <p:sp>
          <p:nvSpPr>
            <p:cNvPr id="35" name="Freeform 11"/>
            <p:cNvSpPr/>
            <p:nvPr/>
          </p:nvSpPr>
          <p:spPr bwMode="auto">
            <a:xfrm flipV="1">
              <a:off x="-1588" y="714374"/>
              <a:ext cx="1585913" cy="878207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Box 61"/>
            <p:cNvSpPr>
              <a:spLocks noChangeArrowheads="1"/>
            </p:cNvSpPr>
            <p:nvPr/>
          </p:nvSpPr>
          <p:spPr bwMode="auto">
            <a:xfrm>
              <a:off x="84375" y="815751"/>
              <a:ext cx="2519185" cy="675110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 wrap="squar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全栈工程师培养制度</a:t>
              </a:r>
              <a:endParaRPr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72235" y="1721485"/>
            <a:ext cx="922718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27000"/>
            <a:r>
              <a:rPr lang="zh-CN" altLang="en-US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移动互联网的发展带来更多新技术工种，开发一款软件可能涉及：前端、后端、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PC</a:t>
            </a:r>
            <a:r>
              <a:rPr lang="zh-CN" altLang="en-US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端、安卓、</a:t>
            </a:r>
            <a:r>
              <a:rPr lang="en-US" altLang="zh-CN" b="0">
                <a:latin typeface="Calibri" panose="020F0502020204030204" pitchFamily="34" charset="0"/>
                <a:cs typeface="Calibri" panose="020F0502020204030204" pitchFamily="34" charset="0"/>
              </a:rPr>
              <a:t>iOS</a:t>
            </a:r>
            <a:r>
              <a:rPr lang="zh-CN" altLang="en-US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微信公众号、微信小程序等等。如果把各种技术工种按照岗位资源配齐，将拉升公司运营成本，全栈工程师的概念越来越流行。全栈工程师指一个工程师掌握多项技能，不再单一化，最好一个人就能搞定一个项目。公司应该建立全站工程师培养制度：</a:t>
            </a:r>
            <a:endParaRPr lang="zh-CN" altLang="en-US" b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127000"/>
            <a:r>
              <a:rPr lang="en-US" altLang="zh-CN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 </a:t>
            </a:r>
            <a:r>
              <a:rPr lang="zh-CN" altLang="en-US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制定全栈工程师培养计划</a:t>
            </a:r>
            <a:endParaRPr lang="zh-CN" altLang="en-US" b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127000"/>
            <a:r>
              <a:rPr lang="en-US" altLang="zh-CN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 </a:t>
            </a:r>
            <a:r>
              <a:rPr lang="zh-CN" altLang="en-US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鼓励员工向全栈工程师发展，成功者给予一次性奖励和调整工资</a:t>
            </a:r>
            <a:endParaRPr lang="zh-CN" altLang="en-US" b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127000"/>
            <a:r>
              <a:rPr lang="en-US" altLang="zh-CN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 </a:t>
            </a:r>
            <a:r>
              <a:rPr lang="zh-CN" altLang="en-US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可报销购买书籍和在线学习课程的费用 全栈工程师价值：</a:t>
            </a:r>
            <a:r>
              <a:rPr lang="zh-CN" altLang="en-US" b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（一）一人多岗，降低公司运营成本和闲置开发资源（二）员工掌握技能越多，未来收入就越高，形成正能量循环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 bwMode="auto">
          <a:xfrm>
            <a:off x="272225" y="432664"/>
            <a:ext cx="5292091" cy="759122"/>
            <a:chOff x="-1588" y="714374"/>
            <a:chExt cx="2605148" cy="878207"/>
          </a:xfrm>
        </p:grpSpPr>
        <p:sp>
          <p:nvSpPr>
            <p:cNvPr id="35" name="Freeform 11"/>
            <p:cNvSpPr/>
            <p:nvPr/>
          </p:nvSpPr>
          <p:spPr bwMode="auto">
            <a:xfrm flipV="1">
              <a:off x="-1588" y="714374"/>
              <a:ext cx="1585913" cy="878207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Box 61"/>
            <p:cNvSpPr>
              <a:spLocks noChangeArrowheads="1"/>
            </p:cNvSpPr>
            <p:nvPr/>
          </p:nvSpPr>
          <p:spPr bwMode="auto">
            <a:xfrm>
              <a:off x="84375" y="815751"/>
              <a:ext cx="2519185" cy="675110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 wrap="squar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建立团队学习体系和文化</a:t>
              </a:r>
              <a:endParaRPr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03095" y="1812290"/>
            <a:ext cx="9053195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27000">
              <a:lnSpc>
                <a:spcPct val="150000"/>
              </a:lnSpc>
            </a:pPr>
            <a:r>
              <a:rPr lang="en-US" altLang="zh-CN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altLang="en-US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员工的核心诉求无非有两条：现在能挣多少钱？未来能否挣更多的钱，打造团队的学习体系更能留住员工：（一）强调不故步自封、勇气创新的学习文化（二）按照公司技能要求，设置学习研究小组，制定负责人，员工自愿参加，每周抽</a:t>
            </a:r>
            <a:r>
              <a:rPr lang="en-US" altLang="zh-CN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个小时分享、交流学习。（三）利用博客或者</a:t>
            </a:r>
            <a:r>
              <a:rPr lang="en-US" altLang="zh-CN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wiki</a:t>
            </a:r>
            <a:r>
              <a:rPr lang="zh-CN" altLang="en-US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建设企业知识库，鼓励大家发表文章。（四）给予积极学习并且能力显著的员工物质和精神奖励（五）设立公司图书角，购置专业书籍（六）每个员工都要设置技能</a:t>
            </a:r>
            <a:r>
              <a:rPr lang="en-US" altLang="zh-CN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OKR(</a:t>
            </a:r>
            <a:r>
              <a:rPr lang="zh-CN" altLang="en-US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如：一个内掌握常用</a:t>
            </a:r>
            <a:r>
              <a:rPr lang="en-US" altLang="zh-CN" sz="1600" b="0">
                <a:latin typeface="Calibri" panose="020F0502020204030204" pitchFamily="34" charset="0"/>
                <a:cs typeface="Calibri" panose="020F0502020204030204" pitchFamily="34" charset="0"/>
              </a:rPr>
              <a:t>Linux</a:t>
            </a:r>
            <a:r>
              <a:rPr lang="zh-CN" altLang="en-US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sz="1600" b="0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zh-CN" altLang="en-US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命令</a:t>
            </a:r>
            <a:r>
              <a:rPr lang="en-US" altLang="zh-CN" sz="1600" b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，对</a:t>
            </a:r>
            <a:r>
              <a:rPr lang="en-US" altLang="zh-CN" sz="1600" b="0">
                <a:latin typeface="Calibri" panose="020F0502020204030204" pitchFamily="34" charset="0"/>
                <a:cs typeface="Calibri" panose="020F0502020204030204" pitchFamily="34" charset="0"/>
              </a:rPr>
              <a:t>OKR</a:t>
            </a:r>
            <a:r>
              <a:rPr lang="zh-CN" altLang="en-US" sz="1600" b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完成优秀者，给以一定的员工物质和精神奖励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 bwMode="auto">
          <a:xfrm>
            <a:off x="272225" y="432664"/>
            <a:ext cx="5292091" cy="759122"/>
            <a:chOff x="-1588" y="714374"/>
            <a:chExt cx="2605148" cy="878207"/>
          </a:xfrm>
        </p:grpSpPr>
        <p:sp>
          <p:nvSpPr>
            <p:cNvPr id="35" name="Freeform 11"/>
            <p:cNvSpPr/>
            <p:nvPr/>
          </p:nvSpPr>
          <p:spPr bwMode="auto">
            <a:xfrm flipV="1">
              <a:off x="-1588" y="714374"/>
              <a:ext cx="1585913" cy="878207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Box 61"/>
            <p:cNvSpPr>
              <a:spLocks noChangeArrowheads="1"/>
            </p:cNvSpPr>
            <p:nvPr/>
          </p:nvSpPr>
          <p:spPr bwMode="auto">
            <a:xfrm>
              <a:off x="84375" y="815751"/>
              <a:ext cx="2519185" cy="675110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 wrap="squar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项目财务管理</a:t>
              </a:r>
              <a:endParaRPr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03095" y="1812290"/>
            <a:ext cx="905319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27000">
              <a:lnSpc>
                <a:spcPct val="150000"/>
              </a:lnSpc>
            </a:pPr>
            <a:r>
              <a:rPr sz="1600" b="0"/>
              <a:t>有条件的公司，可以以项目（产品）为一条线来进行财务预核算，以月为单位发布并共享，包括：</a:t>
            </a:r>
            <a:endParaRPr sz="1600" b="0"/>
          </a:p>
          <a:p>
            <a:pPr indent="127000">
              <a:lnSpc>
                <a:spcPct val="150000"/>
              </a:lnSpc>
            </a:pPr>
            <a:r>
              <a:rPr sz="1600" b="0"/>
              <a:t>项目预算、实际研发投入、非技术成本（销售、运营等）、项目收入等财务指标</a:t>
            </a:r>
            <a:endParaRPr sz="1600" b="0"/>
          </a:p>
          <a:p>
            <a:pPr indent="127000">
              <a:lnSpc>
                <a:spcPct val="150000"/>
              </a:lnSpc>
            </a:pPr>
            <a:r>
              <a:rPr sz="1600" b="0"/>
              <a:t>其好处有：</a:t>
            </a:r>
            <a:endParaRPr sz="1600" b="0"/>
          </a:p>
          <a:p>
            <a:pPr indent="127000">
              <a:lnSpc>
                <a:spcPct val="150000"/>
              </a:lnSpc>
            </a:pPr>
            <a:r>
              <a:rPr sz="1600" b="0"/>
              <a:t>（一）让公司管理层具备“老板”心态，很多项目可能都没有到盈利阶段，体会到公司生存的不易，老板难当。</a:t>
            </a:r>
            <a:endParaRPr sz="1600" b="0"/>
          </a:p>
          <a:p>
            <a:pPr indent="127000">
              <a:lnSpc>
                <a:spcPct val="150000"/>
              </a:lnSpc>
            </a:pPr>
            <a:r>
              <a:rPr sz="1600" b="0"/>
              <a:t>（二）促进项目负责人关注研发成本，绝大多数项目负责人是没有成本意识的。</a:t>
            </a:r>
            <a:endParaRPr sz="1600" b="0"/>
          </a:p>
          <a:p>
            <a:pPr indent="127000">
              <a:lnSpc>
                <a:spcPct val="150000"/>
              </a:lnSpc>
            </a:pPr>
            <a:r>
              <a:rPr sz="1600" b="0"/>
              <a:t>（三）如果项目盈利，将增加团队的荣誉感和积极性</a:t>
            </a:r>
            <a:endParaRPr sz="16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-1588" y="676275"/>
            <a:ext cx="3481070" cy="583565"/>
            <a:chOff x="-1588" y="676275"/>
            <a:chExt cx="3481070" cy="583565"/>
          </a:xfrm>
        </p:grpSpPr>
        <p:sp>
          <p:nvSpPr>
            <p:cNvPr id="3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Box 61"/>
            <p:cNvSpPr>
              <a:spLocks noChangeArrowheads="1"/>
            </p:cNvSpPr>
            <p:nvPr/>
          </p:nvSpPr>
          <p:spPr bwMode="auto">
            <a:xfrm>
              <a:off x="436562" y="676275"/>
              <a:ext cx="3042920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 wrap="squar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2.</a:t>
              </a:r>
              <a:r>
                <a:rPr lang="zh-CN" altLang="en-US"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快速原型法</a:t>
              </a:r>
              <a:endPara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864360" y="1440180"/>
            <a:ext cx="76168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　快速原型模型的第一步是建造一个快速原型，实现客户或未来的用户与系统的交互，用户或客户对原型进行评价，进一步细化待开发软件的需求。通过逐步调整原型使其满足客户的要求，开发人员可以确定客户的真正需求是什么；第二步则在第一步的基础上开发客户满意的软件产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</a:t>
            </a:r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6150" y="3191510"/>
            <a:ext cx="2296160" cy="3724910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2414270" y="5484495"/>
            <a:ext cx="2186940" cy="1121410"/>
            <a:chOff x="11236" y="8029"/>
            <a:chExt cx="3444" cy="1766"/>
          </a:xfrm>
        </p:grpSpPr>
        <p:sp>
          <p:nvSpPr>
            <p:cNvPr id="2050" name=" 2050"/>
            <p:cNvSpPr/>
            <p:nvPr/>
          </p:nvSpPr>
          <p:spPr bwMode="auto">
            <a:xfrm>
              <a:off x="12067" y="8029"/>
              <a:ext cx="1307" cy="1566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 2050"/>
            <p:cNvSpPr/>
            <p:nvPr/>
          </p:nvSpPr>
          <p:spPr bwMode="auto">
            <a:xfrm>
              <a:off x="12267" y="8229"/>
              <a:ext cx="1307" cy="1566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 2050"/>
            <p:cNvSpPr/>
            <p:nvPr/>
          </p:nvSpPr>
          <p:spPr bwMode="auto">
            <a:xfrm>
              <a:off x="11236" y="8229"/>
              <a:ext cx="1307" cy="1566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 2050"/>
            <p:cNvSpPr/>
            <p:nvPr/>
          </p:nvSpPr>
          <p:spPr bwMode="auto">
            <a:xfrm>
              <a:off x="13374" y="8029"/>
              <a:ext cx="1307" cy="1566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397115" y="5611495"/>
            <a:ext cx="2186940" cy="1121410"/>
            <a:chOff x="11236" y="8029"/>
            <a:chExt cx="3444" cy="1766"/>
          </a:xfrm>
        </p:grpSpPr>
        <p:sp>
          <p:nvSpPr>
            <p:cNvPr id="29" name=" 2050"/>
            <p:cNvSpPr/>
            <p:nvPr/>
          </p:nvSpPr>
          <p:spPr bwMode="auto">
            <a:xfrm>
              <a:off x="12067" y="8029"/>
              <a:ext cx="1307" cy="1566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 2050"/>
            <p:cNvSpPr/>
            <p:nvPr/>
          </p:nvSpPr>
          <p:spPr bwMode="auto">
            <a:xfrm>
              <a:off x="12267" y="8229"/>
              <a:ext cx="1307" cy="1566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 2050"/>
            <p:cNvSpPr/>
            <p:nvPr/>
          </p:nvSpPr>
          <p:spPr bwMode="auto">
            <a:xfrm>
              <a:off x="11236" y="8229"/>
              <a:ext cx="1307" cy="1566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 2050"/>
            <p:cNvSpPr/>
            <p:nvPr/>
          </p:nvSpPr>
          <p:spPr bwMode="auto">
            <a:xfrm>
              <a:off x="13374" y="8029"/>
              <a:ext cx="1307" cy="1566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3" name="圆角矩形 32"/>
          <p:cNvSpPr/>
          <p:nvPr/>
        </p:nvSpPr>
        <p:spPr>
          <a:xfrm>
            <a:off x="1513205" y="3187065"/>
            <a:ext cx="2442845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静态原型法</a:t>
            </a:r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1456055" y="4054475"/>
            <a:ext cx="2442845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动态原型法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 bwMode="auto">
          <a:xfrm>
            <a:off x="272225" y="432664"/>
            <a:ext cx="5292091" cy="759122"/>
            <a:chOff x="-1588" y="714374"/>
            <a:chExt cx="2605148" cy="878207"/>
          </a:xfrm>
        </p:grpSpPr>
        <p:sp>
          <p:nvSpPr>
            <p:cNvPr id="35" name="Freeform 11"/>
            <p:cNvSpPr/>
            <p:nvPr/>
          </p:nvSpPr>
          <p:spPr bwMode="auto">
            <a:xfrm flipV="1">
              <a:off x="-1588" y="714374"/>
              <a:ext cx="1585913" cy="878207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Box 61"/>
            <p:cNvSpPr>
              <a:spLocks noChangeArrowheads="1"/>
            </p:cNvSpPr>
            <p:nvPr/>
          </p:nvSpPr>
          <p:spPr bwMode="auto">
            <a:xfrm>
              <a:off x="84375" y="815751"/>
              <a:ext cx="2519185" cy="675110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 wrap="squar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数据在管理中的运用</a:t>
              </a:r>
              <a:endParaRPr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03095" y="1812290"/>
            <a:ext cx="905319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27000">
              <a:lnSpc>
                <a:spcPct val="150000"/>
              </a:lnSpc>
            </a:pPr>
            <a:r>
              <a:rPr sz="1600" b="0"/>
              <a:t>技术人员的年轻化，给团队管理带来难度，90后职员优点是有创新、爱面子、有活力，缺点是自我为中心，容易对批评产生抵触情绪。利用好管理数据，产生及时数据对比，往往比直接的批评更管用，没有人会自己承认自己笨、懒、锉</a:t>
            </a:r>
            <a:endParaRPr sz="16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 bwMode="auto">
          <a:xfrm>
            <a:off x="272225" y="432664"/>
            <a:ext cx="5292091" cy="759122"/>
            <a:chOff x="-1588" y="714374"/>
            <a:chExt cx="2605148" cy="878207"/>
          </a:xfrm>
        </p:grpSpPr>
        <p:sp>
          <p:nvSpPr>
            <p:cNvPr id="35" name="Freeform 11"/>
            <p:cNvSpPr/>
            <p:nvPr/>
          </p:nvSpPr>
          <p:spPr bwMode="auto">
            <a:xfrm flipV="1">
              <a:off x="-1588" y="714374"/>
              <a:ext cx="1585913" cy="878207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Box 61"/>
            <p:cNvSpPr>
              <a:spLocks noChangeArrowheads="1"/>
            </p:cNvSpPr>
            <p:nvPr/>
          </p:nvSpPr>
          <p:spPr bwMode="auto">
            <a:xfrm>
              <a:off x="84375" y="815751"/>
              <a:ext cx="2519185" cy="675110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 wrap="squar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工辞职处理</a:t>
              </a:r>
              <a:r>
                <a:rPr lang="zh-CN"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及招聘</a:t>
              </a:r>
              <a:endParaRPr lang="zh-CN" altLang="zh-CN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03095" y="1812290"/>
            <a:ext cx="905319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27000">
              <a:lnSpc>
                <a:spcPct val="150000"/>
              </a:lnSpc>
            </a:pPr>
            <a:r>
              <a:rPr lang="en-US" sz="1600" b="0">
                <a:latin typeface="+mn-ea"/>
              </a:rPr>
              <a:t>1.</a:t>
            </a:r>
            <a:r>
              <a:rPr sz="1600" b="0">
                <a:latin typeface="+mn-ea"/>
              </a:rPr>
              <a:t>员工辞职，基本都是深思熟虑后的，我们可以了解辞职原因，但尽量不做挽留（除非不可缺），辞职是源于对一些问题的长期不满，留下来更大的可能是继续传播负能量，影响整个氛围。</a:t>
            </a:r>
            <a:endParaRPr sz="1600" b="0">
              <a:latin typeface="+mn-ea"/>
            </a:endParaRPr>
          </a:p>
          <a:p>
            <a:pPr indent="127000">
              <a:lnSpc>
                <a:spcPct val="150000"/>
              </a:lnSpc>
            </a:pPr>
            <a:r>
              <a:rPr lang="en-US" sz="1600" b="0">
                <a:latin typeface="+mn-ea"/>
              </a:rPr>
              <a:t>2.</a:t>
            </a:r>
            <a:r>
              <a:rPr lang="zh-CN" altLang="en-US" sz="1600" b="0">
                <a:latin typeface="+mn-ea"/>
              </a:rPr>
              <a:t>招聘要长期化，不要缺人再招聘，</a:t>
            </a:r>
            <a:r>
              <a:rPr lang="en-US" altLang="zh-CN" sz="1600" b="0">
                <a:latin typeface="+mn-ea"/>
              </a:rPr>
              <a:t>1</a:t>
            </a:r>
            <a:r>
              <a:rPr lang="zh-CN" altLang="en-US" sz="1600" b="0">
                <a:latin typeface="+mn-ea"/>
              </a:rPr>
              <a:t>个优秀技术人员可能相当于</a:t>
            </a:r>
            <a:r>
              <a:rPr lang="en-US" altLang="zh-CN" sz="1600" b="0">
                <a:latin typeface="+mn-ea"/>
              </a:rPr>
              <a:t>2,3</a:t>
            </a:r>
            <a:r>
              <a:rPr lang="zh-CN" altLang="en-US" sz="1600" b="0">
                <a:latin typeface="+mn-ea"/>
              </a:rPr>
              <a:t>个普通员工的贡献量，要一直淘</a:t>
            </a:r>
            <a:endParaRPr lang="zh-CN" altLang="en-US" sz="1600" b="0">
              <a:latin typeface="+mn-ea"/>
            </a:endParaRPr>
          </a:p>
          <a:p>
            <a:pPr indent="127000">
              <a:lnSpc>
                <a:spcPct val="150000"/>
              </a:lnSpc>
            </a:pPr>
            <a:r>
              <a:rPr lang="en-US" altLang="zh-CN" sz="1600" b="0">
                <a:latin typeface="+mn-ea"/>
              </a:rPr>
              <a:t>3.</a:t>
            </a:r>
            <a:r>
              <a:rPr lang="zh-CN" altLang="en-US" sz="1600" b="0">
                <a:latin typeface="+mn-ea"/>
              </a:rPr>
              <a:t>要坚决处理负能量大的员工，不管技术如何。</a:t>
            </a:r>
            <a:endParaRPr lang="zh-CN" altLang="en-US" sz="1600" b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005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1pPr>
            <a:lvl2pPr marL="744855" indent="-286385" eaLnBrk="0" hangingPunct="0">
              <a:defRPr kumimoji="1" sz="2005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2pPr>
            <a:lvl3pPr marL="1146175" indent="-229235" eaLnBrk="0" hangingPunct="0">
              <a:defRPr kumimoji="1" sz="2005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3pPr>
            <a:lvl4pPr marL="1604645" indent="-229235" eaLnBrk="0" hangingPunct="0">
              <a:defRPr kumimoji="1" sz="2005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4pPr>
            <a:lvl5pPr marL="2062480" indent="-229235" eaLnBrk="0" hangingPunct="0">
              <a:defRPr kumimoji="1" sz="2005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5pPr>
            <a:lvl6pPr marL="2520950" indent="-229235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5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6pPr>
            <a:lvl7pPr marL="2979420" indent="-229235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5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7pPr>
            <a:lvl8pPr marL="3437890" indent="-229235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5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8pPr>
            <a:lvl9pPr marL="3896360" indent="-229235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5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9pPr>
          </a:lstStyle>
          <a:p>
            <a:pPr eaLnBrk="1" hangingPunct="1"/>
            <a:fld id="{45EE11D8-73C4-44F5-8312-9635402F72E0}" type="slidenum">
              <a:rPr kumimoji="0" lang="en-US" altLang="ko-KR" sz="1805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kumimoji="0" lang="en-US" altLang="ko-KR" sz="1805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4525" name="Oval 29"/>
          <p:cNvSpPr>
            <a:spLocks noChangeArrowheads="1"/>
          </p:cNvSpPr>
          <p:nvPr/>
        </p:nvSpPr>
        <p:spPr bwMode="auto">
          <a:xfrm flipV="1">
            <a:off x="9976207" y="5953998"/>
            <a:ext cx="1607468" cy="655720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zh-CN" altLang="en-US" sz="2005"/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1370681" y="3012810"/>
            <a:ext cx="9272360" cy="83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9pPr>
          </a:lstStyle>
          <a:p>
            <a:pPr eaLnBrk="1" hangingPunct="1"/>
            <a:r>
              <a:rPr lang="en-US" altLang="zh-CN" sz="4810" dirty="0">
                <a:latin typeface="Arial Black" panose="020B0A04020102020204" pitchFamily="34" charset="0"/>
              </a:rPr>
              <a:t>Thanks For Your Attention </a:t>
            </a:r>
            <a:endParaRPr lang="en-US" altLang="zh-CN" sz="4810" dirty="0">
              <a:latin typeface="Arial Black" panose="020B0A04020102020204" pitchFamily="34" charset="0"/>
            </a:endParaRPr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4641322" y="1632933"/>
            <a:ext cx="3282010" cy="102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9pPr>
          </a:lstStyle>
          <a:p>
            <a:pPr eaLnBrk="1" hangingPunct="1"/>
            <a:r>
              <a:rPr lang="en-US" altLang="zh-CN" sz="6015">
                <a:latin typeface="Comic Sans MS" panose="030F0702030302020204" pitchFamily="66" charset="0"/>
              </a:rPr>
              <a:t>The End</a:t>
            </a:r>
            <a:endParaRPr lang="en-US" altLang="zh-CN" sz="6015">
              <a:latin typeface="Comic Sans MS" panose="030F0702030302020204" pitchFamily="66" charset="0"/>
            </a:endParaRPr>
          </a:p>
        </p:txBody>
      </p:sp>
      <p:grpSp>
        <p:nvGrpSpPr>
          <p:cNvPr id="234518" name="Group 22"/>
          <p:cNvGrpSpPr/>
          <p:nvPr/>
        </p:nvGrpSpPr>
        <p:grpSpPr bwMode="auto">
          <a:xfrm>
            <a:off x="2195046" y="5276598"/>
            <a:ext cx="1222312" cy="1225495"/>
            <a:chOff x="375" y="3260"/>
            <a:chExt cx="768" cy="770"/>
          </a:xfrm>
        </p:grpSpPr>
        <p:pic>
          <p:nvPicPr>
            <p:cNvPr id="3086" name="Picture 9" descr="png-202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" y="3260"/>
              <a:ext cx="768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7" name="Picture 12" descr="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45" r="54781"/>
            <a:stretch>
              <a:fillRect/>
            </a:stretch>
          </p:blipFill>
          <p:spPr bwMode="auto">
            <a:xfrm>
              <a:off x="376" y="3648"/>
              <a:ext cx="350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519" name="Group 23"/>
          <p:cNvGrpSpPr/>
          <p:nvPr/>
        </p:nvGrpSpPr>
        <p:grpSpPr bwMode="auto">
          <a:xfrm>
            <a:off x="2195046" y="5273414"/>
            <a:ext cx="1231862" cy="1231862"/>
            <a:chOff x="1631" y="3070"/>
            <a:chExt cx="774" cy="774"/>
          </a:xfrm>
        </p:grpSpPr>
        <p:pic>
          <p:nvPicPr>
            <p:cNvPr id="3084" name="Picture 10" descr="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" y="3070"/>
              <a:ext cx="774" cy="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5" name="Picture 13" descr="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45" r="54781"/>
            <a:stretch>
              <a:fillRect/>
            </a:stretch>
          </p:blipFill>
          <p:spPr bwMode="auto">
            <a:xfrm>
              <a:off x="1632" y="3457"/>
              <a:ext cx="350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34512" name="Picture 16" descr="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7251">
            <a:off x="2339877" y="4676583"/>
            <a:ext cx="1231862" cy="12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514" name="Oval 18"/>
          <p:cNvSpPr>
            <a:spLocks noChangeArrowheads="1"/>
          </p:cNvSpPr>
          <p:nvPr/>
        </p:nvSpPr>
        <p:spPr bwMode="auto">
          <a:xfrm flipV="1">
            <a:off x="10485503" y="6205464"/>
            <a:ext cx="2089708" cy="482240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zh-CN" altLang="en-US" sz="2005"/>
          </a:p>
        </p:txBody>
      </p:sp>
      <p:pic>
        <p:nvPicPr>
          <p:cNvPr id="234522" name="Picture 26" descr="png-0151"/>
          <p:cNvPicPr>
            <a:picLocks noChangeAspect="1" noChangeArrowheads="1"/>
          </p:cNvPicPr>
          <p:nvPr/>
        </p:nvPicPr>
        <p:blipFill>
          <a:blip r:embed="rId5">
            <a:lum bright="6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035" y="3958191"/>
            <a:ext cx="2654710" cy="26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526" name="Oval 30"/>
          <p:cNvSpPr>
            <a:spLocks noChangeArrowheads="1"/>
          </p:cNvSpPr>
          <p:nvPr/>
        </p:nvSpPr>
        <p:spPr bwMode="auto">
          <a:xfrm flipV="1">
            <a:off x="10657391" y="3490276"/>
            <a:ext cx="324677" cy="187803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zh-CN" altLang="en-US" sz="200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45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3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3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4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4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4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4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4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4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0496 -0.00975 L 0.28265 -0.4136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4" y="-201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2879 -0.40863 L 0.32924 -0.40585 L 0.30692 -0.40306 L 0.30774 -0.34045 L 0.33834 -0.41976 L 0.33917 -0.33627 L 0.34413 -0.37941 L 0.35157 -0.39054 L 0.35984 -0.38636 L 0.36149 -0.36271 L 0.36563 -0.33488 L 0.3739 -0.35436 L 0.39953 -0.37245 L 0.39705 -0.38497 L 0.37968 -0.37941 L 0.37968 -0.36549 L 0.37803 -0.34323 L 0.39043 -0.33906 L 0.40036 -0.35019 L 0.47395 -0.41559 L 0.44914 -0.4128 L 0.44253 -0.38358 L 0.44501 -0.37245 L 0.46734 -0.37662 L 0.44418 -0.36688 L 0.44336 -0.34323 L 0.47064 -0.33766 L 0.48139 -0.38636 L 0.48139 -0.33349 L 0.48635 -0.37802 L 0.50041 -0.38915 L 0.50537 -0.37523 L 0.5062 -0.33071 L 0.54093 -0.37662 L 0.53597 -0.3808 L 0.52026 -0.37802 L 0.51778 -0.35158 L 0.5277 -0.33766 L 0.53928 -0.34601 L 0.54424 -0.41419 C 0.54506 -0.38915 0.54672 -0.33906 0.54672 -0.33882 " pathEditMode="relative" rAng="0" ptsTypes="AAAAAAAAAAAAAAAAAAAAAAAAAAAAAAAAAAAAAAAfA">
                                      <p:cBhvr>
                                        <p:cTn id="39" dur="5000" fill="hold"/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41" y="334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6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99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0703 -0.2129 L 0.0379 -0.2129 L 0.02467 -0.20362 L 0.02467 -0.15909 L 0.05223 -0.21661 L 0.05333 -0.15724 L 0.05664 -0.18692 L 0.06215 -0.19991 L 0.07097 -0.19991 L 0.07428 -0.15724 L 0.09192 -0.15909 L 0.10846 -0.16837 L 0.10625 -0.19249 L 0.08641 -0.1795 L 0.08972 -0.1628 L 0.10956 -0.16095 L 0.11508 -0.15167 L 0.125 -0.20362 L 0.1239 -0.15724 L 0.12831 -0.19805 L 0.14154 -0.20362 L 0.14374 -0.15724 L 0.15794 -0.21475 L 0.15918 -0.15538 L 0.17558 -0.19991 L 0.1691 -0.17208 L 0.18123 -0.15538 L 0.2121 -0.19805 L 0.19446 -0.20362 L 0.18881 -0.18507 L 0.20769 -0.17579 L 0.20659 -0.15724 L 0.19666 -0.15538 L 0.19115 -0.1628 L 0.26723 -0.2129 L 0.24297 -0.2129 L 0.24517 -0.15724 L 0.24738 -0.19249 L 0.26502 -0.19249 L 0.28597 -0.20176 L 0.27715 -0.18692 L 0.27825 -0.16837 L 0.28928 -0.15909 L 0.2992 -0.16466 L 0.30016 -0.18321 L 0.28928 -0.19991 L 0.31353 -0.1962 L 0.31353 -0.16095 L 0.32015 -0.19805 L 0.32662 -0.20362 L 0.35433 -0.21661 L 0.36756 -0.18692 L 0.38478 -0.2129 L 0.36866 -0.18507 L 0.36866 -0.14982 L 0.40173 -0.19805 L 0.38961 -0.17579 L 0.40725 -0.15353 L 0.41607 -0.17393 L 0.41607 -0.19434 L 0.40504 -0.20176 L 0.4315 -0.19991 L 0.43178 -0.15538 L 0.44363 -0.15909 L 0.44942 -0.1962 L 0.45231 -0.1628 L 0.46678 -0.1962 L 0.46899 -0.15167 L 0.4734 -0.19434 L 0.48332 -0.19991 L 0.52191 -0.21661 L 0.50537 -0.15909 L 0.52632 -0.21475 L 0.53735 -0.15353 L 0.5175 -0.17579 L 0.53183 -0.1795 L 0.55058 -0.21104 L 0.55388 -0.15909 L 0.56381 -0.16095 L 0.57483 -0.21475 L 0.57483 -0.1628 L 0.58586 -0.15724 L 0.59647 -0.17764 L 0.61673 -0.18321 L 0.61411 -0.19805 L 0.60019 -0.20176 L 0.59344 -0.19063 L 0.59647 -0.16466 L 0.60901 -0.15909 L 0.61783 -0.16651 L 0.63327 -0.1962 L 0.63175 -0.16095 L 0.63988 -0.20362 L 0.65201 -0.20176 L 0.65201 -0.15353 L 0.67186 -0.21104 L 0.66965 -0.15909 L 0.68068 -0.15909 L 0.6928 -0.21846 L 0.6928 -0.15538 L 0.70824 -0.20362 L 0.70714 -0.18507 L 0.70603 -0.16651 L 0.71692 -0.16095 L 0.73029 -0.16651 L 0.72808 -0.19434 L 0.71485 -0.20362 L 0.74462 -0.20176 L 0.74352 -0.16095 L 0.75014 -0.19805 L 0.76116 -0.20362 L 0.76116 -0.15909 " pathEditMode="relative" rAng="0" ptsTypes="AAAAAAAAAAAAAAAAAAAAAAAAAAAAAAAAAAAAAAAAAAAAAAAAAAAAAAAAAAAAAAAAAAAAAAAAAAAAAAAAAAAAAAAAAAAAAAAAAAAAAAAAAAAAAAAA">
                                      <p:cBhvr>
                                        <p:cTn id="45" dur="5000" fill="hold"/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07" y="287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100"/>
                            </p:stCondLst>
                            <p:childTnLst>
                              <p:par>
                                <p:cTn id="50" presetID="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-7200000">
                                      <p:cBhvr>
                                        <p:cTn id="51" dur="2000" fill="hold"/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76116 -0.15916 L 0.82397 -0.31529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" y="-780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4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4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25" grpId="0" animBg="1"/>
      <p:bldP spid="234500" grpId="0"/>
      <p:bldP spid="234501" grpId="0"/>
      <p:bldP spid="234514" grpId="0" animBg="1"/>
      <p:bldP spid="2345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-1588" y="676275"/>
            <a:ext cx="3481070" cy="583565"/>
            <a:chOff x="-1588" y="676275"/>
            <a:chExt cx="3481070" cy="583565"/>
          </a:xfrm>
        </p:grpSpPr>
        <p:sp>
          <p:nvSpPr>
            <p:cNvPr id="3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Box 61"/>
            <p:cNvSpPr>
              <a:spLocks noChangeArrowheads="1"/>
            </p:cNvSpPr>
            <p:nvPr/>
          </p:nvSpPr>
          <p:spPr bwMode="auto">
            <a:xfrm>
              <a:off x="436562" y="676275"/>
              <a:ext cx="3042920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 wrap="squar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2.</a:t>
              </a:r>
              <a:r>
                <a:rPr lang="zh-CN" altLang="en-US"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快速原型法</a:t>
              </a:r>
              <a:endPara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95935" y="1551305"/>
            <a:ext cx="4046220" cy="1687830"/>
            <a:chOff x="2332" y="2321"/>
            <a:chExt cx="6372" cy="2658"/>
          </a:xfrm>
        </p:grpSpPr>
        <p:grpSp>
          <p:nvGrpSpPr>
            <p:cNvPr id="7" name="组合 6"/>
            <p:cNvGrpSpPr/>
            <p:nvPr/>
          </p:nvGrpSpPr>
          <p:grpSpPr>
            <a:xfrm>
              <a:off x="2332" y="2321"/>
              <a:ext cx="6372" cy="2658"/>
              <a:chOff x="1298057" y="1895161"/>
              <a:chExt cx="5175310" cy="2978355"/>
            </a:xfrm>
          </p:grpSpPr>
          <p:sp>
            <p:nvSpPr>
              <p:cNvPr id="24" name="对角圆角矩形 23"/>
              <p:cNvSpPr/>
              <p:nvPr/>
            </p:nvSpPr>
            <p:spPr>
              <a:xfrm>
                <a:off x="1513679" y="2251769"/>
                <a:ext cx="4959688" cy="2621747"/>
              </a:xfrm>
              <a:prstGeom prst="round2DiagRect">
                <a:avLst>
                  <a:gd name="adj1" fmla="val 12682"/>
                  <a:gd name="adj2" fmla="val 0"/>
                </a:avLst>
              </a:prstGeom>
              <a:gradFill flip="none" rotWithShape="1">
                <a:gsLst>
                  <a:gs pos="0">
                    <a:srgbClr val="00B0F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 w="190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汉仪大宋简" pitchFamily="49" charset="-122"/>
                  <a:ea typeface="汉仪大宋简" pitchFamily="49" charset="-122"/>
                </a:endParaRPr>
              </a:p>
            </p:txBody>
          </p:sp>
          <p:pic>
            <p:nvPicPr>
              <p:cNvPr id="25" name="Picture 3" descr="C:\TDDOWNLOAD\pencil.png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53171">
                <a:off x="1298057" y="1895161"/>
                <a:ext cx="713217" cy="713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文本框 26"/>
              <p:cNvSpPr txBox="1"/>
              <p:nvPr/>
            </p:nvSpPr>
            <p:spPr>
              <a:xfrm>
                <a:off x="3309788" y="2251666"/>
                <a:ext cx="1585885" cy="894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ctr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zh-CN" altLang="en-US" b="1" dirty="0">
                    <a:solidFill>
                      <a:schemeClr val="bg1"/>
                    </a:solidFill>
                  </a:rPr>
                  <a:t>缺点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3347" y="3550"/>
              <a:ext cx="4608" cy="101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zh-CN">
                  <a:solidFill>
                    <a:schemeClr val="bg1"/>
                  </a:solidFill>
                  <a:sym typeface="+mn-ea"/>
                </a:rPr>
                <a:t>作为开发模式太过于简单；</a:t>
              </a:r>
              <a:endParaRPr lang="zh-CN" altLang="zh-CN">
                <a:solidFill>
                  <a:schemeClr val="bg1"/>
                </a:solidFill>
                <a:sym typeface="+mn-ea"/>
              </a:endParaRPr>
            </a:p>
            <a:p>
              <a:pPr algn="l"/>
              <a:r>
                <a:rPr lang="zh-CN" altLang="zh-CN">
                  <a:solidFill>
                    <a:schemeClr val="bg1"/>
                  </a:solidFill>
                  <a:sym typeface="+mn-ea"/>
                </a:rPr>
                <a:t>常常和其他模式混合使用</a:t>
              </a:r>
              <a:endParaRPr lang="zh-CN" altLang="zh-CN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841875" y="318135"/>
            <a:ext cx="7167939" cy="5916930"/>
            <a:chOff x="834" y="2321"/>
            <a:chExt cx="10504" cy="9137"/>
          </a:xfrm>
        </p:grpSpPr>
        <p:grpSp>
          <p:nvGrpSpPr>
            <p:cNvPr id="11" name="组合 10"/>
            <p:cNvGrpSpPr/>
            <p:nvPr/>
          </p:nvGrpSpPr>
          <p:grpSpPr>
            <a:xfrm>
              <a:off x="834" y="2321"/>
              <a:ext cx="10504" cy="9137"/>
              <a:chOff x="81684" y="1895161"/>
              <a:chExt cx="8530921" cy="10238757"/>
            </a:xfrm>
          </p:grpSpPr>
          <p:sp>
            <p:nvSpPr>
              <p:cNvPr id="12" name="对角圆角矩形 11"/>
              <p:cNvSpPr/>
              <p:nvPr/>
            </p:nvSpPr>
            <p:spPr>
              <a:xfrm>
                <a:off x="81684" y="2251177"/>
                <a:ext cx="8530921" cy="9882741"/>
              </a:xfrm>
              <a:prstGeom prst="round2DiagRect">
                <a:avLst>
                  <a:gd name="adj1" fmla="val 12682"/>
                  <a:gd name="adj2" fmla="val 0"/>
                </a:avLst>
              </a:prstGeom>
              <a:gradFill flip="none" rotWithShape="1">
                <a:gsLst>
                  <a:gs pos="0">
                    <a:srgbClr val="00B0F0"/>
                  </a:gs>
                  <a:gs pos="100000">
                    <a:schemeClr val="accent5">
                      <a:lumMod val="75000"/>
                    </a:schemeClr>
                  </a:gs>
                </a:gsLst>
                <a:lin ang="2700000" scaled="1"/>
                <a:tileRect/>
              </a:gradFill>
              <a:ln w="190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汉仪大宋简" pitchFamily="49" charset="-122"/>
                  <a:ea typeface="汉仪大宋简" pitchFamily="49" charset="-122"/>
                </a:endParaRPr>
              </a:p>
            </p:txBody>
          </p:sp>
          <p:pic>
            <p:nvPicPr>
              <p:cNvPr id="13" name="Picture 3" descr="C:\TDDOWNLOAD\pencil.png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53171">
                <a:off x="1298057" y="1895161"/>
                <a:ext cx="713217" cy="713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3"/>
              <p:cNvSpPr txBox="1"/>
              <p:nvPr/>
            </p:nvSpPr>
            <p:spPr>
              <a:xfrm>
                <a:off x="3309788" y="2251666"/>
                <a:ext cx="1585885" cy="876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ctr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zh-CN" altLang="zh-CN" b="1" dirty="0">
                    <a:solidFill>
                      <a:schemeClr val="bg1"/>
                    </a:solidFill>
                  </a:rPr>
                  <a:t>优点</a:t>
                </a:r>
                <a:endParaRPr lang="zh-CN" altLang="zh-CN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954" y="4031"/>
              <a:ext cx="10250" cy="380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sym typeface="+mn-ea"/>
                </a:rPr>
                <a:t>显然，快速原型方法可以克服瀑布模型的缺点，减少由于软件需求不明确带来的开发风险，具有显著的效果。</a:t>
              </a: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00000"/>
                </a:lnSpc>
              </a:pP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sym typeface="+mn-ea"/>
                </a:rPr>
                <a:t>　　快速原型的关键在于尽可能快速地建造出软件原型，一旦确定了客户的真正需求，所建造的原型将被丢弃。因此，原型系统的内部结构并不重要，重要的是必须迅速建立原型，随之迅速修改原型，以反映客户的需求。</a:t>
              </a: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00000"/>
                </a:lnSpc>
              </a:pP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00000"/>
                </a:lnSpc>
              </a:pP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00000"/>
                </a:lnSpc>
              </a:pP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sym typeface="+mn-ea"/>
                </a:rPr>
                <a:t>和客户交流沟通核心不再是抽象的文档，而是最终展现的结果，更为直接，避免需求误判</a:t>
              </a: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95935" y="3753485"/>
            <a:ext cx="4046220" cy="1687830"/>
            <a:chOff x="2332" y="2321"/>
            <a:chExt cx="6372" cy="2658"/>
          </a:xfrm>
        </p:grpSpPr>
        <p:grpSp>
          <p:nvGrpSpPr>
            <p:cNvPr id="17" name="组合 16"/>
            <p:cNvGrpSpPr/>
            <p:nvPr/>
          </p:nvGrpSpPr>
          <p:grpSpPr>
            <a:xfrm>
              <a:off x="2332" y="2321"/>
              <a:ext cx="6372" cy="2658"/>
              <a:chOff x="1298057" y="1895161"/>
              <a:chExt cx="5175310" cy="2978355"/>
            </a:xfrm>
          </p:grpSpPr>
          <p:sp>
            <p:nvSpPr>
              <p:cNvPr id="18" name="对角圆角矩形 17"/>
              <p:cNvSpPr/>
              <p:nvPr/>
            </p:nvSpPr>
            <p:spPr>
              <a:xfrm>
                <a:off x="1513679" y="2251769"/>
                <a:ext cx="4959688" cy="2621747"/>
              </a:xfrm>
              <a:prstGeom prst="round2DiagRect">
                <a:avLst>
                  <a:gd name="adj1" fmla="val 12682"/>
                  <a:gd name="adj2" fmla="val 0"/>
                </a:avLst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>
                      <a:lumMod val="50000"/>
                    </a:schemeClr>
                  </a:gs>
                </a:gsLst>
                <a:lin ang="2700000" scaled="1"/>
                <a:tileRect/>
              </a:gradFill>
              <a:ln w="190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汉仪大宋简" pitchFamily="49" charset="-122"/>
                  <a:ea typeface="汉仪大宋简" pitchFamily="49" charset="-122"/>
                </a:endParaRPr>
              </a:p>
            </p:txBody>
          </p:sp>
          <p:pic>
            <p:nvPicPr>
              <p:cNvPr id="19" name="Picture 3" descr="C:\TDDOWNLOAD\pencil.png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53171">
                <a:off x="1298057" y="1895161"/>
                <a:ext cx="713217" cy="713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文本框 19"/>
              <p:cNvSpPr txBox="1"/>
              <p:nvPr/>
            </p:nvSpPr>
            <p:spPr>
              <a:xfrm>
                <a:off x="3309788" y="2251666"/>
                <a:ext cx="1585885" cy="894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ctr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zh-CN" altLang="en-US" b="1" dirty="0">
                    <a:solidFill>
                      <a:schemeClr val="bg1"/>
                    </a:solidFill>
                  </a:rPr>
                  <a:t>适用范围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3736" y="3437"/>
              <a:ext cx="4248" cy="101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solidFill>
                    <a:schemeClr val="bg1"/>
                  </a:solidFill>
                  <a:sym typeface="+mn-ea"/>
                </a:rPr>
                <a:t>软件以界面和交互为主；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  <a:p>
              <a:r>
                <a:rPr lang="zh-CN" altLang="en-US">
                  <a:solidFill>
                    <a:schemeClr val="bg1"/>
                  </a:solidFill>
                  <a:sym typeface="+mn-ea"/>
                </a:rPr>
                <a:t>客户对软件理解薄弱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-1588" y="676275"/>
            <a:ext cx="3481070" cy="583565"/>
            <a:chOff x="-1588" y="676275"/>
            <a:chExt cx="3481070" cy="583565"/>
          </a:xfrm>
        </p:grpSpPr>
        <p:sp>
          <p:nvSpPr>
            <p:cNvPr id="3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Box 61"/>
            <p:cNvSpPr>
              <a:spLocks noChangeArrowheads="1"/>
            </p:cNvSpPr>
            <p:nvPr/>
          </p:nvSpPr>
          <p:spPr bwMode="auto">
            <a:xfrm>
              <a:off x="436562" y="676275"/>
              <a:ext cx="3042920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 wrap="squar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3.</a:t>
              </a:r>
              <a:r>
                <a:rPr lang="zh-CN" altLang="zh-CN"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迭代增量开发</a:t>
              </a:r>
              <a:endParaRPr lang="zh-CN" altLang="zh-CN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864360" y="1440180"/>
            <a:ext cx="76168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是一种与传统的瀑布式开发相反的软件开发过程，它弥补了传统开发方式中的一些弱点，具有更高的成功率和生产率。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在迭代式开发方法中，整个开发工作被组织为一系列的短小的、固定长度（如3周）的小项目，被称为一系列的迭代。每一次迭代都包括了需求分析、设计、实现与测试。采用这种方法，开发工作可以在需求被完整地确定之前启动，并在一次迭代中完成系统的一部分功能或业务逻辑的开发工作。再通过客户的反馈来细化需求，并开始新一轮的迭代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575560" y="3883660"/>
            <a:ext cx="4681855" cy="2886075"/>
            <a:chOff x="4056" y="6116"/>
            <a:chExt cx="7373" cy="4545"/>
          </a:xfrm>
        </p:grpSpPr>
        <p:sp>
          <p:nvSpPr>
            <p:cNvPr id="7" name="圆角矩形 6"/>
            <p:cNvSpPr/>
            <p:nvPr/>
          </p:nvSpPr>
          <p:spPr>
            <a:xfrm>
              <a:off x="4134" y="6116"/>
              <a:ext cx="851" cy="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134" y="6754"/>
              <a:ext cx="851" cy="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134" y="9256"/>
              <a:ext cx="851" cy="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34" y="7392"/>
              <a:ext cx="851" cy="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</a:t>
              </a:r>
              <a:endParaRPr lang="en-US" altLang="zh-CN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155" y="7980"/>
              <a:ext cx="851" cy="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155" y="8618"/>
              <a:ext cx="851" cy="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056" y="10081"/>
              <a:ext cx="10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zh-CN"/>
                <a:t>需求</a:t>
              </a:r>
              <a:endParaRPr lang="zh-CN" altLang="zh-CN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5561" y="9868"/>
              <a:ext cx="5868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圆角矩形 14"/>
            <p:cNvSpPr/>
            <p:nvPr/>
          </p:nvSpPr>
          <p:spPr>
            <a:xfrm>
              <a:off x="6052" y="7980"/>
              <a:ext cx="851" cy="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052" y="8618"/>
              <a:ext cx="851" cy="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052" y="9256"/>
              <a:ext cx="851" cy="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</a:t>
              </a:r>
              <a:endParaRPr lang="en-US" altLang="zh-CN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8149" y="9256"/>
              <a:ext cx="851" cy="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170" y="7980"/>
              <a:ext cx="851" cy="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8170" y="8618"/>
              <a:ext cx="851" cy="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854" y="10081"/>
              <a:ext cx="129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zh-CN"/>
                <a:t>迭代</a:t>
              </a:r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849" y="10081"/>
              <a:ext cx="129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zh-CN"/>
                <a:t>迭代</a:t>
              </a:r>
              <a:r>
                <a:rPr lang="en-US" altLang="zh-CN"/>
                <a:t>2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-1588" y="676275"/>
            <a:ext cx="3481070" cy="583565"/>
            <a:chOff x="-1588" y="676275"/>
            <a:chExt cx="3481070" cy="583565"/>
          </a:xfrm>
        </p:grpSpPr>
        <p:sp>
          <p:nvSpPr>
            <p:cNvPr id="3" name="Freeform 11"/>
            <p:cNvSpPr/>
            <p:nvPr/>
          </p:nvSpPr>
          <p:spPr bwMode="auto">
            <a:xfrm flipV="1">
              <a:off x="-1588" y="714375"/>
              <a:ext cx="1585913" cy="508000"/>
            </a:xfrm>
            <a:custGeom>
              <a:avLst/>
              <a:gdLst>
                <a:gd name="T0" fmla="*/ 2147483646 w 9248"/>
                <a:gd name="T1" fmla="*/ 2147483646 h 10000"/>
                <a:gd name="T2" fmla="*/ 2147483646 w 9248"/>
                <a:gd name="T3" fmla="*/ 2147483646 h 10000"/>
                <a:gd name="T4" fmla="*/ 2147483646 w 9248"/>
                <a:gd name="T5" fmla="*/ 2147483646 h 10000"/>
                <a:gd name="T6" fmla="*/ 2147483646 w 9248"/>
                <a:gd name="T7" fmla="*/ 0 h 10000"/>
                <a:gd name="T8" fmla="*/ 2147483646 w 9248"/>
                <a:gd name="T9" fmla="*/ 0 h 10000"/>
                <a:gd name="T10" fmla="*/ 0 w 9248"/>
                <a:gd name="T11" fmla="*/ 2147483646 h 10000"/>
                <a:gd name="T12" fmla="*/ 2147483646 w 9248"/>
                <a:gd name="T13" fmla="*/ 2147483646 h 10000"/>
                <a:gd name="T14" fmla="*/ 2147483646 w 9248"/>
                <a:gd name="T15" fmla="*/ 2147483646 h 10000"/>
                <a:gd name="T16" fmla="*/ 2147483646 w 9248"/>
                <a:gd name="T17" fmla="*/ 2147483646 h 10000"/>
                <a:gd name="T18" fmla="*/ 2147483646 w 9248"/>
                <a:gd name="T19" fmla="*/ 2147483646 h 10000"/>
                <a:gd name="T20" fmla="*/ 2147483646 w 9248"/>
                <a:gd name="T21" fmla="*/ 2147483646 h 10000"/>
                <a:gd name="T22" fmla="*/ 2147483646 w 9248"/>
                <a:gd name="T23" fmla="*/ 2147483646 h 10000"/>
                <a:gd name="T24" fmla="*/ 2147483646 w 9248"/>
                <a:gd name="T25" fmla="*/ 2147483646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48"/>
                <a:gd name="T40" fmla="*/ 0 h 10000"/>
                <a:gd name="T41" fmla="*/ 9248 w 9248"/>
                <a:gd name="T42" fmla="*/ 10000 h 100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48" h="10000">
                  <a:moveTo>
                    <a:pt x="9248" y="4701"/>
                  </a:moveTo>
                  <a:lnTo>
                    <a:pt x="7915" y="188"/>
                  </a:lnTo>
                  <a:cubicBezTo>
                    <a:pt x="7906" y="156"/>
                    <a:pt x="7895" y="126"/>
                    <a:pt x="7886" y="94"/>
                  </a:cubicBezTo>
                  <a:cubicBezTo>
                    <a:pt x="7859" y="0"/>
                    <a:pt x="7831" y="0"/>
                    <a:pt x="7803" y="0"/>
                  </a:cubicBezTo>
                  <a:lnTo>
                    <a:pt x="7275" y="0"/>
                  </a:lnTo>
                  <a:lnTo>
                    <a:pt x="0" y="70"/>
                  </a:lnTo>
                  <a:cubicBezTo>
                    <a:pt x="8" y="3380"/>
                    <a:pt x="17" y="6690"/>
                    <a:pt x="25" y="10000"/>
                  </a:cubicBezTo>
                  <a:lnTo>
                    <a:pt x="7275" y="9966"/>
                  </a:lnTo>
                  <a:lnTo>
                    <a:pt x="7803" y="9966"/>
                  </a:lnTo>
                  <a:cubicBezTo>
                    <a:pt x="7831" y="9966"/>
                    <a:pt x="7859" y="9872"/>
                    <a:pt x="7886" y="9872"/>
                  </a:cubicBezTo>
                  <a:cubicBezTo>
                    <a:pt x="7886" y="9778"/>
                    <a:pt x="7915" y="9778"/>
                    <a:pt x="7915" y="9778"/>
                  </a:cubicBezTo>
                  <a:lnTo>
                    <a:pt x="9248" y="5265"/>
                  </a:lnTo>
                  <a:cubicBezTo>
                    <a:pt x="9303" y="5077"/>
                    <a:pt x="9303" y="4889"/>
                    <a:pt x="9248" y="47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Box 61"/>
            <p:cNvSpPr>
              <a:spLocks noChangeArrowheads="1"/>
            </p:cNvSpPr>
            <p:nvPr/>
          </p:nvSpPr>
          <p:spPr bwMode="auto">
            <a:xfrm>
              <a:off x="436562" y="676275"/>
              <a:ext cx="3042920" cy="583565"/>
            </a:xfrm>
            <a:prstGeom prst="rect">
              <a:avLst/>
            </a:prstGeom>
            <a:gradFill rotWithShape="1">
              <a:gsLst>
                <a:gs pos="0">
                  <a:srgbClr val="A78F66"/>
                </a:gs>
                <a:gs pos="100000">
                  <a:srgbClr val="93794B"/>
                </a:gs>
              </a:gsLst>
              <a:lin ang="5400000" scaled="1"/>
            </a:gradFill>
            <a:ln w="9525" cap="rnd">
              <a:solidFill>
                <a:srgbClr val="9F8351"/>
              </a:solidFill>
              <a:bevel/>
            </a:ln>
          </p:spPr>
          <p:txBody>
            <a:bodyPr wrap="squar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3F3F3F"/>
                  </a:solidFill>
                  <a:latin typeface="Century Gothic" panose="020B0502020202020204" pitchFamily="34" charset="0"/>
                  <a:ea typeface="幼圆" panose="02010509060101010101" pitchFamily="49" charset="-122"/>
                  <a:sym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3.</a:t>
              </a:r>
              <a:r>
                <a:rPr lang="zh-CN" altLang="zh-CN" sz="3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迭代增量开发</a:t>
              </a:r>
              <a:endParaRPr lang="zh-CN" altLang="zh-CN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95935" y="1551305"/>
            <a:ext cx="4091940" cy="1687830"/>
            <a:chOff x="2332" y="2321"/>
            <a:chExt cx="6444" cy="2658"/>
          </a:xfrm>
        </p:grpSpPr>
        <p:grpSp>
          <p:nvGrpSpPr>
            <p:cNvPr id="7" name="组合 6"/>
            <p:cNvGrpSpPr/>
            <p:nvPr/>
          </p:nvGrpSpPr>
          <p:grpSpPr>
            <a:xfrm>
              <a:off x="2332" y="2321"/>
              <a:ext cx="6372" cy="2658"/>
              <a:chOff x="1298057" y="1895161"/>
              <a:chExt cx="5175310" cy="2978355"/>
            </a:xfrm>
          </p:grpSpPr>
          <p:sp>
            <p:nvSpPr>
              <p:cNvPr id="24" name="对角圆角矩形 23"/>
              <p:cNvSpPr/>
              <p:nvPr/>
            </p:nvSpPr>
            <p:spPr>
              <a:xfrm>
                <a:off x="1513679" y="2251769"/>
                <a:ext cx="4959688" cy="2621747"/>
              </a:xfrm>
              <a:prstGeom prst="round2DiagRect">
                <a:avLst>
                  <a:gd name="adj1" fmla="val 12682"/>
                  <a:gd name="adj2" fmla="val 0"/>
                </a:avLst>
              </a:prstGeom>
              <a:gradFill flip="none" rotWithShape="1">
                <a:gsLst>
                  <a:gs pos="0">
                    <a:srgbClr val="00B0F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 w="190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汉仪大宋简" pitchFamily="49" charset="-122"/>
                  <a:ea typeface="汉仪大宋简" pitchFamily="49" charset="-122"/>
                </a:endParaRPr>
              </a:p>
            </p:txBody>
          </p:sp>
          <p:pic>
            <p:nvPicPr>
              <p:cNvPr id="25" name="Picture 3" descr="C:\TDDOWNLOAD\pencil.png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53171">
                <a:off x="1298057" y="1895161"/>
                <a:ext cx="713217" cy="713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文本框 26"/>
              <p:cNvSpPr txBox="1"/>
              <p:nvPr/>
            </p:nvSpPr>
            <p:spPr>
              <a:xfrm>
                <a:off x="3309788" y="2251666"/>
                <a:ext cx="1585885" cy="894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ctr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zh-CN" altLang="en-US" b="1" dirty="0">
                    <a:solidFill>
                      <a:schemeClr val="bg1"/>
                    </a:solidFill>
                  </a:rPr>
                  <a:t>缺点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2656" y="3489"/>
              <a:ext cx="6120" cy="145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>
                  <a:solidFill>
                    <a:schemeClr val="bg1"/>
                  </a:solidFill>
                  <a:sym typeface="+mn-ea"/>
                </a:rPr>
                <a:t>在项目早期开发可能有所变化 ，需有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  <a:p>
              <a:pPr algn="l"/>
              <a:r>
                <a:rPr lang="zh-CN" altLang="en-US">
                  <a:solidFill>
                    <a:schemeClr val="bg1"/>
                  </a:solidFill>
                  <a:sym typeface="+mn-ea"/>
                </a:rPr>
                <a:t>一个高素质的项目管理者和一个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  <a:p>
              <a:pPr algn="l"/>
              <a:r>
                <a:rPr lang="zh-CN" altLang="en-US">
                  <a:solidFill>
                    <a:schemeClr val="bg1"/>
                  </a:solidFill>
                  <a:sym typeface="+mn-ea"/>
                </a:rPr>
                <a:t>高技术水平的开发团队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841875" y="318135"/>
            <a:ext cx="7167939" cy="5916930"/>
            <a:chOff x="834" y="2321"/>
            <a:chExt cx="10504" cy="9137"/>
          </a:xfrm>
        </p:grpSpPr>
        <p:grpSp>
          <p:nvGrpSpPr>
            <p:cNvPr id="11" name="组合 10"/>
            <p:cNvGrpSpPr/>
            <p:nvPr/>
          </p:nvGrpSpPr>
          <p:grpSpPr>
            <a:xfrm>
              <a:off x="834" y="2321"/>
              <a:ext cx="10504" cy="9137"/>
              <a:chOff x="81684" y="1895161"/>
              <a:chExt cx="8530921" cy="10238757"/>
            </a:xfrm>
          </p:grpSpPr>
          <p:sp>
            <p:nvSpPr>
              <p:cNvPr id="12" name="对角圆角矩形 11"/>
              <p:cNvSpPr/>
              <p:nvPr/>
            </p:nvSpPr>
            <p:spPr>
              <a:xfrm>
                <a:off x="81684" y="2251177"/>
                <a:ext cx="8530921" cy="9882741"/>
              </a:xfrm>
              <a:prstGeom prst="round2DiagRect">
                <a:avLst>
                  <a:gd name="adj1" fmla="val 12682"/>
                  <a:gd name="adj2" fmla="val 0"/>
                </a:avLst>
              </a:prstGeom>
              <a:gradFill flip="none" rotWithShape="1">
                <a:gsLst>
                  <a:gs pos="0">
                    <a:srgbClr val="00B0F0"/>
                  </a:gs>
                  <a:gs pos="100000">
                    <a:schemeClr val="accent5">
                      <a:lumMod val="75000"/>
                    </a:schemeClr>
                  </a:gs>
                </a:gsLst>
                <a:lin ang="2700000" scaled="1"/>
                <a:tileRect/>
              </a:gradFill>
              <a:ln w="190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汉仪大宋简" pitchFamily="49" charset="-122"/>
                  <a:ea typeface="汉仪大宋简" pitchFamily="49" charset="-122"/>
                </a:endParaRPr>
              </a:p>
            </p:txBody>
          </p:sp>
          <p:pic>
            <p:nvPicPr>
              <p:cNvPr id="13" name="Picture 3" descr="C:\TDDOWNLOAD\pencil.png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53171">
                <a:off x="1298057" y="1895161"/>
                <a:ext cx="713217" cy="713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3"/>
              <p:cNvSpPr txBox="1"/>
              <p:nvPr/>
            </p:nvSpPr>
            <p:spPr>
              <a:xfrm>
                <a:off x="3309788" y="2251666"/>
                <a:ext cx="1585885" cy="876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ctr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zh-CN" altLang="zh-CN" b="1" dirty="0">
                    <a:solidFill>
                      <a:schemeClr val="bg1"/>
                    </a:solidFill>
                  </a:rPr>
                  <a:t>优点</a:t>
                </a:r>
                <a:endParaRPr lang="zh-CN" altLang="zh-CN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954" y="4031"/>
              <a:ext cx="10250" cy="44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sym typeface="+mn-ea"/>
                </a:rPr>
                <a:t>与传统的瀑布模型相比较，迭代过程具有以下优点：</a:t>
              </a: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00000"/>
                </a:lnSpc>
              </a:pP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sym typeface="+mn-ea"/>
                </a:rPr>
                <a:t>　　1）降低了在一个增量上的开支风险。如果开发人员重复某个迭代，那么损失只是这一个开发有误的迭代的花费。</a:t>
              </a: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00000"/>
                </a:lnSpc>
              </a:pP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sym typeface="+mn-ea"/>
                </a:rPr>
                <a:t>　　2）降低了产品无法按照既定进度进入市场的风险。通过在开发早期就确定风险，可以尽早来解决而不至于在开发后期匆匆忙忙。</a:t>
              </a: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00000"/>
                </a:lnSpc>
              </a:pP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sym typeface="+mn-ea"/>
                </a:rPr>
                <a:t>　　3）加快了整个开发工作的进度。因为开发人员清楚问题的焦点所在，他们的工作会更有效率。</a:t>
              </a: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00000"/>
                </a:lnSpc>
              </a:pP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sym typeface="+mn-ea"/>
                </a:rPr>
                <a:t>　　4）由于用户的需求并不能在一开始就作出完全的界定，它们通常是在后续阶段中不断细化的。因此，迭代过程这种模式使适应需求的变化会更容易些。因此复用性更高</a:t>
              </a:r>
              <a:endParaRPr lang="zh-CN" altLang="en-US" sz="1400" b="1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95935" y="3753485"/>
            <a:ext cx="4046220" cy="1687830"/>
            <a:chOff x="2332" y="2321"/>
            <a:chExt cx="6372" cy="2658"/>
          </a:xfrm>
        </p:grpSpPr>
        <p:grpSp>
          <p:nvGrpSpPr>
            <p:cNvPr id="17" name="组合 16"/>
            <p:cNvGrpSpPr/>
            <p:nvPr/>
          </p:nvGrpSpPr>
          <p:grpSpPr>
            <a:xfrm>
              <a:off x="2332" y="2321"/>
              <a:ext cx="6372" cy="2658"/>
              <a:chOff x="1298057" y="1895161"/>
              <a:chExt cx="5175310" cy="2978355"/>
            </a:xfrm>
          </p:grpSpPr>
          <p:sp>
            <p:nvSpPr>
              <p:cNvPr id="18" name="对角圆角矩形 17"/>
              <p:cNvSpPr/>
              <p:nvPr/>
            </p:nvSpPr>
            <p:spPr>
              <a:xfrm>
                <a:off x="1513679" y="2251769"/>
                <a:ext cx="4959688" cy="2621747"/>
              </a:xfrm>
              <a:prstGeom prst="round2DiagRect">
                <a:avLst>
                  <a:gd name="adj1" fmla="val 12682"/>
                  <a:gd name="adj2" fmla="val 0"/>
                </a:avLst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>
                      <a:lumMod val="50000"/>
                    </a:schemeClr>
                  </a:gs>
                </a:gsLst>
                <a:lin ang="2700000" scaled="1"/>
                <a:tileRect/>
              </a:gradFill>
              <a:ln w="190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汉仪大宋简" pitchFamily="49" charset="-122"/>
                  <a:ea typeface="汉仪大宋简" pitchFamily="49" charset="-122"/>
                </a:endParaRPr>
              </a:p>
            </p:txBody>
          </p:sp>
          <p:pic>
            <p:nvPicPr>
              <p:cNvPr id="19" name="Picture 3" descr="C:\TDDOWNLOAD\pencil.png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53171">
                <a:off x="1298057" y="1895161"/>
                <a:ext cx="713217" cy="713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文本框 19"/>
              <p:cNvSpPr txBox="1"/>
              <p:nvPr/>
            </p:nvSpPr>
            <p:spPr>
              <a:xfrm>
                <a:off x="3309788" y="2251666"/>
                <a:ext cx="1585885" cy="894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ctr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zh-CN" altLang="en-US" b="1" dirty="0">
                    <a:solidFill>
                      <a:schemeClr val="bg1"/>
                    </a:solidFill>
                  </a:rPr>
                  <a:t>适用范围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2656" y="3489"/>
              <a:ext cx="532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solidFill>
                    <a:schemeClr val="bg1"/>
                  </a:solidFill>
                  <a:sym typeface="+mn-ea"/>
                </a:rPr>
                <a:t>技术风险较大，但需求比较稳定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0</TotalTime>
  <Words>12260</Words>
  <Application>WPS 演示</Application>
  <PresentationFormat>宽屏</PresentationFormat>
  <Paragraphs>1325</Paragraphs>
  <Slides>62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85" baseType="lpstr">
      <vt:lpstr>Arial</vt:lpstr>
      <vt:lpstr>宋体</vt:lpstr>
      <vt:lpstr>Wingdings</vt:lpstr>
      <vt:lpstr>Arial</vt:lpstr>
      <vt:lpstr>微软雅黑</vt:lpstr>
      <vt:lpstr>Wingdings 3</vt:lpstr>
      <vt:lpstr>Century Gothic</vt:lpstr>
      <vt:lpstr>幼圆</vt:lpstr>
      <vt:lpstr>楷体</vt:lpstr>
      <vt:lpstr>Calibri</vt:lpstr>
      <vt:lpstr>Impact</vt:lpstr>
      <vt:lpstr>汉仪大宋简</vt:lpstr>
      <vt:lpstr>Calibri</vt:lpstr>
      <vt:lpstr>华文楷体</vt:lpstr>
      <vt:lpstr>Corbel</vt:lpstr>
      <vt:lpstr>Arial Unicode MS</vt:lpstr>
      <vt:lpstr>MS PGothic</vt:lpstr>
      <vt:lpstr>仿宋</vt:lpstr>
      <vt:lpstr>Arial Narrow</vt:lpstr>
      <vt:lpstr>Gulim</vt:lpstr>
      <vt:lpstr>Arial Black</vt:lpstr>
      <vt:lpstr>Comic Sans MS</vt:lpstr>
      <vt:lpstr>视差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慕课在线教育体验</dc:title>
  <dc:creator>蒋增奎</dc:creator>
  <cp:lastModifiedBy>蒋增奎</cp:lastModifiedBy>
  <cp:revision>161</cp:revision>
  <dcterms:created xsi:type="dcterms:W3CDTF">2015-05-07T01:23:00Z</dcterms:created>
  <dcterms:modified xsi:type="dcterms:W3CDTF">2018-10-07T13:53:05Z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