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1713"/>
  </p:normalViewPr>
  <p:slideViewPr>
    <p:cSldViewPr snapToGrid="0" snapToObjects="1">
      <p:cViewPr varScale="1">
        <p:scale>
          <a:sx n="90" d="100"/>
          <a:sy n="90"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D975F-2222-4E42-8715-22316AA13F78}"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146C2-BA36-7F43-9A2E-E930FD32135F}" type="slidenum">
              <a:rPr lang="en-US" smtClean="0"/>
              <a:t>‹#›</a:t>
            </a:fld>
            <a:endParaRPr lang="en-US"/>
          </a:p>
        </p:txBody>
      </p:sp>
    </p:spTree>
    <p:extLst>
      <p:ext uri="{BB962C8B-B14F-4D97-AF65-F5344CB8AC3E}">
        <p14:creationId xmlns:p14="http://schemas.microsoft.com/office/powerpoint/2010/main" val="155562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Early child language development is one of the 7 domains in early childhood development.</a:t>
            </a:r>
            <a:r>
              <a:rPr lang="en-US" baseline="0" dirty="0" smtClean="0"/>
              <a:t> It is essential through the whole life of each person.</a:t>
            </a:r>
          </a:p>
          <a:p>
            <a:pPr marL="171450" indent="-171450">
              <a:buFontTx/>
              <a:buChar char="-"/>
            </a:pPr>
            <a:r>
              <a:rPr lang="en-US" baseline="0" dirty="0" smtClean="0"/>
              <a:t>When teach language, educators like to introduce poetry because:</a:t>
            </a:r>
          </a:p>
          <a:p>
            <a:pPr marL="171450" indent="-171450">
              <a:buFontTx/>
              <a:buChar char="-"/>
            </a:pPr>
            <a:r>
              <a:rPr lang="en-US" baseline="0" dirty="0" smtClean="0"/>
              <a:t>Aim: </a:t>
            </a:r>
            <a:r>
              <a:rPr lang="is-IS" baseline="0" dirty="0" smtClean="0"/>
              <a:t>…..via analyzing a poem writing-related dataset.</a:t>
            </a:r>
            <a:endParaRPr lang="en-US" dirty="0" smtClean="0"/>
          </a:p>
        </p:txBody>
      </p:sp>
      <p:sp>
        <p:nvSpPr>
          <p:cNvPr id="4" name="Slide Number Placeholder 3"/>
          <p:cNvSpPr>
            <a:spLocks noGrp="1"/>
          </p:cNvSpPr>
          <p:nvPr>
            <p:ph type="sldNum" sz="quarter" idx="10"/>
          </p:nvPr>
        </p:nvSpPr>
        <p:spPr/>
        <p:txBody>
          <a:bodyPr/>
          <a:lstStyle/>
          <a:p>
            <a:fld id="{357146C2-BA36-7F43-9A2E-E930FD32135F}" type="slidenum">
              <a:rPr lang="en-US" smtClean="0"/>
              <a:t>2</a:t>
            </a:fld>
            <a:endParaRPr lang="en-US"/>
          </a:p>
        </p:txBody>
      </p:sp>
    </p:spTree>
    <p:extLst>
      <p:ext uri="{BB962C8B-B14F-4D97-AF65-F5344CB8AC3E}">
        <p14:creationId xmlns:p14="http://schemas.microsoft.com/office/powerpoint/2010/main" val="185725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The datasets I used for this project is named </a:t>
            </a:r>
            <a:r>
              <a:rPr lang="en-US" dirty="0" err="1" smtClean="0"/>
              <a:t>Poki</a:t>
            </a:r>
            <a:r>
              <a:rPr lang="en-US" dirty="0" smtClean="0"/>
              <a:t>,</a:t>
            </a:r>
            <a:r>
              <a:rPr lang="en-US" baseline="0" dirty="0" smtClean="0"/>
              <a:t> it is </a:t>
            </a:r>
            <a:r>
              <a:rPr lang="en-US" b="1" dirty="0" smtClean="0"/>
              <a:t>A Large Dataset of Poems by Children</a:t>
            </a:r>
            <a:endParaRPr lang="en-US" dirty="0" smtClean="0"/>
          </a:p>
          <a:p>
            <a:pPr marL="171450" indent="-171450">
              <a:buFontTx/>
              <a:buChar char="-"/>
            </a:pPr>
            <a:r>
              <a:rPr lang="en-US" dirty="0" err="1" smtClean="0"/>
              <a:t>Poki</a:t>
            </a:r>
            <a:r>
              <a:rPr lang="en-US" dirty="0" smtClean="0"/>
              <a:t> is especially useful in studying child language </a:t>
            </a:r>
            <a:r>
              <a:rPr lang="en-US" b="1" dirty="0" smtClean="0">
                <a:solidFill>
                  <a:srgbClr val="0070C0"/>
                </a:solidFill>
              </a:rPr>
              <a:t>because it comes with information about the age of the child authors as well as the emotion words scores. </a:t>
            </a:r>
            <a:r>
              <a:rPr lang="en-US" dirty="0" smtClean="0"/>
              <a:t>(school grades 1-12), </a:t>
            </a:r>
          </a:p>
          <a:p>
            <a:pPr marL="171450" indent="-171450">
              <a:buFontTx/>
              <a:buChar char="-"/>
            </a:pPr>
            <a:r>
              <a:rPr lang="en-US" b="1" dirty="0" smtClean="0"/>
              <a:t>This </a:t>
            </a:r>
            <a:r>
              <a:rPr lang="en-US" b="1" dirty="0" err="1" smtClean="0"/>
              <a:t>datsset</a:t>
            </a:r>
            <a:r>
              <a:rPr lang="en-US" b="1" dirty="0" smtClean="0"/>
              <a:t> includes: </a:t>
            </a:r>
            <a:r>
              <a:rPr lang="en-US" dirty="0" smtClean="0"/>
              <a:t>var. names</a:t>
            </a:r>
            <a:r>
              <a:rPr lang="is-IS" dirty="0" smtClean="0"/>
              <a:t>… </a:t>
            </a:r>
            <a:r>
              <a:rPr lang="is-IS" b="1" dirty="0" smtClean="0"/>
              <a:t>the emotional words were scored by its intensity which wer</a:t>
            </a:r>
            <a:r>
              <a:rPr lang="is-IS" b="1" baseline="0" dirty="0" smtClean="0"/>
              <a:t> analyzed by...</a:t>
            </a:r>
            <a:endParaRPr lang="en-US" b="1"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Words</a:t>
            </a:r>
            <a:r>
              <a:rPr lang="en-US" baseline="0" dirty="0" smtClean="0"/>
              <a:t> in the poem were analyzed by </a:t>
            </a:r>
            <a:r>
              <a:rPr lang="en-US" dirty="0" smtClean="0"/>
              <a:t>NRC VAD lexicon and the NRC Emotion Intensity lexicon &amp;</a:t>
            </a:r>
            <a:r>
              <a:rPr lang="en-US" baseline="0" dirty="0" smtClean="0"/>
              <a:t> </a:t>
            </a:r>
            <a:r>
              <a:rPr lang="en-US" dirty="0" smtClean="0">
                <a:solidFill>
                  <a:srgbClr val="990000"/>
                </a:solidFill>
                <a:effectLst/>
              </a:rPr>
              <a:t>scored</a:t>
            </a:r>
            <a:r>
              <a:rPr lang="en-US" baseline="0" dirty="0" smtClean="0">
                <a:solidFill>
                  <a:srgbClr val="990000"/>
                </a:solidFill>
                <a:effectLst/>
              </a:rPr>
              <a:t> the</a:t>
            </a:r>
            <a:r>
              <a:rPr lang="en-US" dirty="0" smtClean="0">
                <a:solidFill>
                  <a:srgbClr val="990000"/>
                </a:solidFill>
                <a:effectLst/>
              </a:rPr>
              <a:t> intensity for basic emotions that are listed here.</a:t>
            </a:r>
            <a:r>
              <a:rPr lang="en-US" dirty="0" smtClean="0"/>
              <a:t> </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357146C2-BA36-7F43-9A2E-E930FD32135F}" type="slidenum">
              <a:rPr lang="en-US" smtClean="0"/>
              <a:t>3</a:t>
            </a:fld>
            <a:endParaRPr lang="en-US"/>
          </a:p>
        </p:txBody>
      </p:sp>
    </p:spTree>
    <p:extLst>
      <p:ext uri="{BB962C8B-B14F-4D97-AF65-F5344CB8AC3E}">
        <p14:creationId xmlns:p14="http://schemas.microsoft.com/office/powerpoint/2010/main" val="178222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C3D132-D1D1-7143-8D9E-40A2E6CAAC40}" type="datetimeFigureOut">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45213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3D132-D1D1-7143-8D9E-40A2E6CAAC40}" type="datetimeFigureOut">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39867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3D132-D1D1-7143-8D9E-40A2E6CAAC40}" type="datetimeFigureOut">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32604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3D132-D1D1-7143-8D9E-40A2E6CAAC40}" type="datetimeFigureOut">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26466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C3D132-D1D1-7143-8D9E-40A2E6CAAC40}" type="datetimeFigureOut">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74729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C3D132-D1D1-7143-8D9E-40A2E6CAAC40}" type="datetimeFigureOut">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136547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C3D132-D1D1-7143-8D9E-40A2E6CAAC40}" type="datetimeFigureOut">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14690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C3D132-D1D1-7143-8D9E-40A2E6CAAC40}" type="datetimeFigureOut">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93547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3D132-D1D1-7143-8D9E-40A2E6CAAC40}" type="datetimeFigureOut">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84605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3D132-D1D1-7143-8D9E-40A2E6CAAC40}" type="datetimeFigureOut">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121882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3D132-D1D1-7143-8D9E-40A2E6CAAC40}" type="datetimeFigureOut">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49502-59FC-734D-A65A-8D01EAAC585C}" type="slidenum">
              <a:rPr lang="en-US" smtClean="0"/>
              <a:t>‹#›</a:t>
            </a:fld>
            <a:endParaRPr lang="en-US"/>
          </a:p>
        </p:txBody>
      </p:sp>
    </p:spTree>
    <p:extLst>
      <p:ext uri="{BB962C8B-B14F-4D97-AF65-F5344CB8AC3E}">
        <p14:creationId xmlns:p14="http://schemas.microsoft.com/office/powerpoint/2010/main" val="2060749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3D132-D1D1-7143-8D9E-40A2E6CAAC40}" type="datetimeFigureOut">
              <a:rPr lang="en-US" smtClean="0"/>
              <a:t>5/11/20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49502-59FC-734D-A65A-8D01EAAC585C}" type="slidenum">
              <a:rPr lang="en-US" smtClean="0"/>
              <a:t>‹#›</a:t>
            </a:fld>
            <a:endParaRPr lang="en-US"/>
          </a:p>
        </p:txBody>
      </p:sp>
    </p:spTree>
    <p:extLst>
      <p:ext uri="{BB962C8B-B14F-4D97-AF65-F5344CB8AC3E}">
        <p14:creationId xmlns:p14="http://schemas.microsoft.com/office/powerpoint/2010/main" val="98388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7134726" y="4314937"/>
            <a:ext cx="2101515" cy="1167063"/>
          </a:xfrm>
        </p:spPr>
        <p:txBody>
          <a:bodyPr/>
          <a:lstStyle/>
          <a:p>
            <a:r>
              <a:rPr lang="en-US" dirty="0" smtClean="0"/>
              <a:t>Zhen Jiang</a:t>
            </a:r>
          </a:p>
          <a:p>
            <a:r>
              <a:rPr lang="en-US" dirty="0" smtClean="0"/>
              <a:t>May 13, 2020</a:t>
            </a:r>
            <a:endParaRPr lang="en-US" dirty="0"/>
          </a:p>
        </p:txBody>
      </p:sp>
      <p:pic>
        <p:nvPicPr>
          <p:cNvPr id="5" name="Picture 4"/>
          <p:cNvPicPr>
            <a:picLocks noChangeAspect="1"/>
          </p:cNvPicPr>
          <p:nvPr/>
        </p:nvPicPr>
        <p:blipFill>
          <a:blip r:embed="rId2"/>
          <a:stretch>
            <a:fillRect/>
          </a:stretch>
        </p:blipFill>
        <p:spPr>
          <a:xfrm>
            <a:off x="1704474" y="3509963"/>
            <a:ext cx="4838700" cy="3111500"/>
          </a:xfrm>
          <a:prstGeom prst="rect">
            <a:avLst/>
          </a:prstGeom>
        </p:spPr>
      </p:pic>
    </p:spTree>
    <p:extLst>
      <p:ext uri="{BB962C8B-B14F-4D97-AF65-F5344CB8AC3E}">
        <p14:creationId xmlns:p14="http://schemas.microsoft.com/office/powerpoint/2010/main" val="126953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029"/>
            <a:ext cx="10515600" cy="897171"/>
          </a:xfrm>
        </p:spPr>
        <p:txBody>
          <a:bodyPr/>
          <a:lstStyle/>
          <a:p>
            <a:pPr algn="ctr"/>
            <a:r>
              <a:rPr lang="en-US" b="1" dirty="0" smtClean="0">
                <a:latin typeface="+mn-lt"/>
              </a:rPr>
              <a:t>Introduction</a:t>
            </a:r>
            <a:endParaRPr lang="en-US" b="1" dirty="0">
              <a:latin typeface="+mn-lt"/>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36000"/>
                    </a14:imgEffect>
                    <a14:imgEffect>
                      <a14:brightnessContrast bright="2000" contrast="22000"/>
                    </a14:imgEffect>
                  </a14:imgLayer>
                </a14:imgProps>
              </a:ext>
            </a:extLst>
          </a:blip>
          <a:stretch>
            <a:fillRect/>
          </a:stretch>
        </p:blipFill>
        <p:spPr>
          <a:xfrm>
            <a:off x="745958" y="1313307"/>
            <a:ext cx="3593431" cy="5283134"/>
          </a:xfrm>
          <a:prstGeom prst="rect">
            <a:avLst/>
          </a:prstGeom>
        </p:spPr>
      </p:pic>
      <p:sp>
        <p:nvSpPr>
          <p:cNvPr id="13" name="Rectangle 12"/>
          <p:cNvSpPr/>
          <p:nvPr/>
        </p:nvSpPr>
        <p:spPr>
          <a:xfrm>
            <a:off x="5405686" y="1645106"/>
            <a:ext cx="5222785" cy="1938992"/>
          </a:xfrm>
          <a:prstGeom prst="rect">
            <a:avLst/>
          </a:prstGeom>
          <a:gradFill>
            <a:gsLst>
              <a:gs pos="100000">
                <a:schemeClr val="accent1">
                  <a:lumMod val="5000"/>
                  <a:lumOff val="95000"/>
                </a:schemeClr>
              </a:gs>
              <a:gs pos="2000">
                <a:schemeClr val="accent1">
                  <a:lumMod val="45000"/>
                  <a:lumOff val="55000"/>
                </a:schemeClr>
              </a:gs>
            </a:gsLst>
            <a:lin ang="5400000" scaled="0"/>
          </a:gradFill>
        </p:spPr>
        <p:txBody>
          <a:bodyPr wrap="square">
            <a:spAutoFit/>
          </a:bodyPr>
          <a:lstStyle/>
          <a:p>
            <a:r>
              <a:rPr lang="en-US" sz="2000" dirty="0" smtClean="0">
                <a:solidFill>
                  <a:srgbClr val="000000"/>
                </a:solidFill>
              </a:rPr>
              <a:t>E</a:t>
            </a:r>
            <a:r>
              <a:rPr lang="en-US" sz="2000" b="0" i="0" dirty="0" smtClean="0">
                <a:solidFill>
                  <a:srgbClr val="000000"/>
                </a:solidFill>
                <a:effectLst/>
              </a:rPr>
              <a:t>ffective: simplicity and brevity of thought.</a:t>
            </a:r>
          </a:p>
          <a:p>
            <a:endParaRPr lang="en-US" sz="2000" dirty="0">
              <a:solidFill>
                <a:srgbClr val="000000"/>
              </a:solidFill>
            </a:endParaRPr>
          </a:p>
          <a:p>
            <a:r>
              <a:rPr lang="en-US" sz="2000" dirty="0" smtClean="0">
                <a:solidFill>
                  <a:srgbClr val="000000"/>
                </a:solidFill>
              </a:rPr>
              <a:t>Helps children pay attention to the sounds, patterns of language &amp; encourages vocabulary.</a:t>
            </a:r>
          </a:p>
          <a:p>
            <a:endParaRPr lang="en-US" sz="2000" dirty="0" smtClean="0"/>
          </a:p>
          <a:p>
            <a:r>
              <a:rPr lang="en-US" sz="2000" dirty="0" smtClean="0">
                <a:solidFill>
                  <a:srgbClr val="000000"/>
                </a:solidFill>
              </a:rPr>
              <a:t>Easy: incorporate into daily activities</a:t>
            </a:r>
            <a:r>
              <a:rPr lang="en-US" sz="2000" dirty="0" smtClean="0"/>
              <a:t>.</a:t>
            </a:r>
            <a:endParaRPr lang="en-US" sz="2000" dirty="0" smtClean="0">
              <a:solidFill>
                <a:srgbClr val="000000"/>
              </a:solidFill>
            </a:endParaRPr>
          </a:p>
        </p:txBody>
      </p:sp>
      <p:sp>
        <p:nvSpPr>
          <p:cNvPr id="15" name="Rectangle 14"/>
          <p:cNvSpPr/>
          <p:nvPr/>
        </p:nvSpPr>
        <p:spPr>
          <a:xfrm>
            <a:off x="7504341" y="1136759"/>
            <a:ext cx="1025474" cy="461665"/>
          </a:xfrm>
          <a:prstGeom prst="rect">
            <a:avLst/>
          </a:prstGeom>
        </p:spPr>
        <p:txBody>
          <a:bodyPr wrap="none">
            <a:spAutoFit/>
          </a:bodyPr>
          <a:lstStyle/>
          <a:p>
            <a:r>
              <a:rPr lang="en-US" sz="2400" b="1" i="0" dirty="0" smtClean="0">
                <a:solidFill>
                  <a:srgbClr val="0070C0"/>
                </a:solidFill>
                <a:effectLst/>
              </a:rPr>
              <a:t>Poetry</a:t>
            </a:r>
            <a:endParaRPr lang="en-US" sz="2400" b="1" dirty="0">
              <a:solidFill>
                <a:srgbClr val="0070C0"/>
              </a:solidFill>
            </a:endParaRPr>
          </a:p>
        </p:txBody>
      </p:sp>
      <p:sp>
        <p:nvSpPr>
          <p:cNvPr id="23" name="TextBox 22"/>
          <p:cNvSpPr txBox="1"/>
          <p:nvPr/>
        </p:nvSpPr>
        <p:spPr>
          <a:xfrm>
            <a:off x="7684398" y="3790174"/>
            <a:ext cx="776038" cy="461665"/>
          </a:xfrm>
          <a:prstGeom prst="rect">
            <a:avLst/>
          </a:prstGeom>
          <a:noFill/>
        </p:spPr>
        <p:txBody>
          <a:bodyPr wrap="square" rtlCol="0">
            <a:spAutoFit/>
          </a:bodyPr>
          <a:lstStyle/>
          <a:p>
            <a:r>
              <a:rPr lang="en-US" sz="2400" b="1" smtClean="0">
                <a:solidFill>
                  <a:srgbClr val="0070C0"/>
                </a:solidFill>
              </a:rPr>
              <a:t>Aim</a:t>
            </a:r>
            <a:endParaRPr lang="en-US" sz="2400" b="1" dirty="0">
              <a:solidFill>
                <a:srgbClr val="0070C0"/>
              </a:solidFill>
            </a:endParaRPr>
          </a:p>
        </p:txBody>
      </p:sp>
      <p:sp>
        <p:nvSpPr>
          <p:cNvPr id="24" name="Rectangle 23"/>
          <p:cNvSpPr/>
          <p:nvPr/>
        </p:nvSpPr>
        <p:spPr>
          <a:xfrm>
            <a:off x="5000586" y="4283723"/>
            <a:ext cx="6200814" cy="707886"/>
          </a:xfrm>
          <a:prstGeom prst="rect">
            <a:avLst/>
          </a:prstGeom>
          <a:gradFill>
            <a:gsLst>
              <a:gs pos="100000">
                <a:schemeClr val="accent1">
                  <a:lumMod val="5000"/>
                  <a:lumOff val="95000"/>
                </a:schemeClr>
              </a:gs>
              <a:gs pos="2000">
                <a:schemeClr val="accent1">
                  <a:lumMod val="45000"/>
                  <a:lumOff val="55000"/>
                </a:schemeClr>
              </a:gs>
            </a:gsLst>
            <a:lin ang="5400000" scaled="0"/>
          </a:gradFill>
        </p:spPr>
        <p:txBody>
          <a:bodyPr wrap="square">
            <a:spAutoFit/>
          </a:bodyPr>
          <a:lstStyle/>
          <a:p>
            <a:r>
              <a:rPr lang="en-US" sz="2000" dirty="0" smtClean="0"/>
              <a:t>Provide potential evidences for early child language educator regarding when to provide an efficient teaching.</a:t>
            </a:r>
            <a:endParaRPr lang="en-US" sz="2000" dirty="0"/>
          </a:p>
        </p:txBody>
      </p:sp>
      <p:sp>
        <p:nvSpPr>
          <p:cNvPr id="25" name="Oval 24"/>
          <p:cNvSpPr/>
          <p:nvPr/>
        </p:nvSpPr>
        <p:spPr>
          <a:xfrm>
            <a:off x="2651207" y="3271838"/>
            <a:ext cx="849230" cy="5226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5"/>
          <a:srcRect t="23617" r="85" b="23264"/>
          <a:stretch/>
        </p:blipFill>
        <p:spPr>
          <a:xfrm>
            <a:off x="5494953" y="5220217"/>
            <a:ext cx="5212080" cy="1554480"/>
          </a:xfrm>
          <a:prstGeom prst="rect">
            <a:avLst/>
          </a:prstGeom>
        </p:spPr>
      </p:pic>
    </p:spTree>
    <p:extLst>
      <p:ext uri="{BB962C8B-B14F-4D97-AF65-F5344CB8AC3E}">
        <p14:creationId xmlns:p14="http://schemas.microsoft.com/office/powerpoint/2010/main" val="16573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74"/>
            <a:ext cx="10515600" cy="920748"/>
          </a:xfrm>
        </p:spPr>
        <p:txBody>
          <a:bodyPr/>
          <a:lstStyle/>
          <a:p>
            <a:pPr algn="ctr"/>
            <a:r>
              <a:rPr lang="en-US" b="1" dirty="0" smtClean="0">
                <a:latin typeface="+mn-lt"/>
              </a:rPr>
              <a:t>Dataset</a:t>
            </a:r>
            <a:endParaRPr lang="en-US" b="1" dirty="0">
              <a:latin typeface="+mn-lt"/>
            </a:endParaRPr>
          </a:p>
        </p:txBody>
      </p:sp>
      <p:sp>
        <p:nvSpPr>
          <p:cNvPr id="8" name="TextBox 7"/>
          <p:cNvSpPr txBox="1"/>
          <p:nvPr/>
        </p:nvSpPr>
        <p:spPr>
          <a:xfrm>
            <a:off x="1097755" y="1300158"/>
            <a:ext cx="4157663" cy="615553"/>
          </a:xfrm>
          <a:prstGeom prst="rect">
            <a:avLst/>
          </a:prstGeom>
          <a:noFill/>
        </p:spPr>
        <p:txBody>
          <a:bodyPr wrap="square" rtlCol="0">
            <a:spAutoFit/>
          </a:bodyPr>
          <a:lstStyle/>
          <a:p>
            <a:pPr algn="ctr"/>
            <a:r>
              <a:rPr lang="en-US" sz="2400" b="1" dirty="0" err="1" smtClean="0">
                <a:solidFill>
                  <a:srgbClr val="0070C0"/>
                </a:solidFill>
              </a:rPr>
              <a:t>Poki</a:t>
            </a:r>
            <a:r>
              <a:rPr lang="en-US" sz="2400" b="1" dirty="0" smtClean="0">
                <a:solidFill>
                  <a:srgbClr val="0070C0"/>
                </a:solidFill>
              </a:rPr>
              <a:t> Dataset </a:t>
            </a:r>
            <a:r>
              <a:rPr lang="en-US" sz="2400" dirty="0" smtClean="0">
                <a:solidFill>
                  <a:srgbClr val="0070C0"/>
                </a:solidFill>
              </a:rPr>
              <a:t>(11MB)</a:t>
            </a:r>
          </a:p>
          <a:p>
            <a:pPr algn="ctr"/>
            <a:r>
              <a:rPr lang="en-US" sz="1000" dirty="0" smtClean="0"/>
              <a:t>https://</a:t>
            </a:r>
            <a:r>
              <a:rPr lang="en-US" sz="1000" dirty="0" err="1" smtClean="0"/>
              <a:t>github.com</a:t>
            </a:r>
            <a:r>
              <a:rPr lang="en-US" sz="1000" dirty="0" smtClean="0"/>
              <a:t>/</a:t>
            </a:r>
            <a:r>
              <a:rPr lang="en-US" sz="1000" dirty="0" err="1" smtClean="0"/>
              <a:t>whipson</a:t>
            </a:r>
            <a:r>
              <a:rPr lang="en-US" sz="1000" dirty="0" smtClean="0"/>
              <a:t>/</a:t>
            </a:r>
            <a:r>
              <a:rPr lang="en-US" sz="1000" dirty="0" err="1" smtClean="0"/>
              <a:t>PoKi</a:t>
            </a:r>
            <a:r>
              <a:rPr lang="en-US" sz="1000" dirty="0" smtClean="0"/>
              <a:t>-Poems-by-Kids/blob/master/</a:t>
            </a:r>
            <a:r>
              <a:rPr lang="en-US" sz="1000" dirty="0" err="1" smtClean="0"/>
              <a:t>README.md</a:t>
            </a:r>
            <a:endParaRPr lang="en-US" sz="1000" dirty="0"/>
          </a:p>
        </p:txBody>
      </p:sp>
      <p:sp>
        <p:nvSpPr>
          <p:cNvPr id="9" name="TextBox 8"/>
          <p:cNvSpPr txBox="1"/>
          <p:nvPr/>
        </p:nvSpPr>
        <p:spPr>
          <a:xfrm>
            <a:off x="838200" y="2106583"/>
            <a:ext cx="4676775" cy="1631216"/>
          </a:xfrm>
          <a:prstGeom prst="rect">
            <a:avLst/>
          </a:prstGeom>
          <a:gradFill>
            <a:gsLst>
              <a:gs pos="100000">
                <a:schemeClr val="accent1">
                  <a:lumMod val="5000"/>
                  <a:lumOff val="95000"/>
                </a:schemeClr>
              </a:gs>
              <a:gs pos="2000">
                <a:schemeClr val="accent1">
                  <a:lumMod val="45000"/>
                  <a:lumOff val="55000"/>
                </a:schemeClr>
              </a:gs>
            </a:gsLst>
            <a:lin ang="5400000" scaled="0"/>
          </a:gradFill>
        </p:spPr>
        <p:txBody>
          <a:bodyPr wrap="square" rtlCol="0">
            <a:spAutoFit/>
          </a:bodyPr>
          <a:lstStyle/>
          <a:p>
            <a:r>
              <a:rPr lang="en-US" sz="2000" dirty="0"/>
              <a:t>A</a:t>
            </a:r>
            <a:r>
              <a:rPr lang="en-US" sz="2000" dirty="0" smtClean="0"/>
              <a:t> corpus of 61,330 poems.</a:t>
            </a:r>
          </a:p>
          <a:p>
            <a:endParaRPr lang="en-US" sz="2000" dirty="0" smtClean="0"/>
          </a:p>
          <a:p>
            <a:r>
              <a:rPr lang="en-US" sz="2000" dirty="0"/>
              <a:t>W</a:t>
            </a:r>
            <a:r>
              <a:rPr lang="en-US" sz="2000" dirty="0" smtClean="0"/>
              <a:t>ritten by children from grades 1 to 12.</a:t>
            </a:r>
          </a:p>
          <a:p>
            <a:endParaRPr lang="en-US" sz="2000" dirty="0" smtClean="0"/>
          </a:p>
          <a:p>
            <a:r>
              <a:rPr lang="en-US" sz="2000" dirty="0"/>
              <a:t>E</a:t>
            </a:r>
            <a:r>
              <a:rPr lang="en-US" sz="2000" dirty="0" smtClean="0"/>
              <a:t>specially useful in studying child language.</a:t>
            </a:r>
          </a:p>
        </p:txBody>
      </p:sp>
      <p:graphicFrame>
        <p:nvGraphicFramePr>
          <p:cNvPr id="10" name="Table 9"/>
          <p:cNvGraphicFramePr>
            <a:graphicFrameLocks noGrp="1"/>
          </p:cNvGraphicFramePr>
          <p:nvPr>
            <p:extLst>
              <p:ext uri="{D42A27DB-BD31-4B8C-83A1-F6EECF244321}">
                <p14:modId xmlns:p14="http://schemas.microsoft.com/office/powerpoint/2010/main" val="47310124"/>
              </p:ext>
            </p:extLst>
          </p:nvPr>
        </p:nvGraphicFramePr>
        <p:xfrm>
          <a:off x="5809248" y="1371597"/>
          <a:ext cx="6077952" cy="5090160"/>
        </p:xfrm>
        <a:graphic>
          <a:graphicData uri="http://schemas.openxmlformats.org/drawingml/2006/table">
            <a:tbl>
              <a:tblPr firstRow="1" bandRow="1">
                <a:tableStyleId>{073A0DAA-6AF3-43AB-8588-CEC1D06C72B9}</a:tableStyleId>
              </a:tblPr>
              <a:tblGrid>
                <a:gridCol w="1648827"/>
                <a:gridCol w="4429125"/>
              </a:tblGrid>
              <a:tr h="370840">
                <a:tc>
                  <a:txBody>
                    <a:bodyPr/>
                    <a:lstStyle/>
                    <a:p>
                      <a:pPr algn="ctr"/>
                      <a:r>
                        <a:rPr lang="en-US" dirty="0" smtClean="0"/>
                        <a:t>Variable Name</a:t>
                      </a:r>
                      <a:endParaRPr lang="en-US" dirty="0"/>
                    </a:p>
                  </a:txBody>
                  <a:tcPr/>
                </a:tc>
                <a:tc>
                  <a:txBody>
                    <a:bodyPr/>
                    <a:lstStyle/>
                    <a:p>
                      <a:pPr algn="ctr"/>
                      <a:r>
                        <a:rPr lang="en-US" dirty="0" smtClean="0"/>
                        <a:t>Means </a:t>
                      </a:r>
                      <a:endParaRPr lang="en-US" dirty="0"/>
                    </a:p>
                  </a:txBody>
                  <a:tcPr/>
                </a:tc>
              </a:tr>
              <a:tr h="370840">
                <a:tc>
                  <a:txBody>
                    <a:bodyPr/>
                    <a:lstStyle/>
                    <a:p>
                      <a:pPr algn="ctr"/>
                      <a:r>
                        <a:rPr lang="en-US" dirty="0" smtClean="0"/>
                        <a:t>id</a:t>
                      </a:r>
                      <a:endParaRPr lang="en-US" dirty="0"/>
                    </a:p>
                  </a:txBody>
                  <a:tcPr/>
                </a:tc>
                <a:tc>
                  <a:txBody>
                    <a:bodyPr/>
                    <a:lstStyle/>
                    <a:p>
                      <a:pPr algn="ctr"/>
                      <a:r>
                        <a:rPr lang="en-US" dirty="0" smtClean="0"/>
                        <a:t>unique identifier for each poem</a:t>
                      </a:r>
                      <a:endParaRPr lang="en-US" dirty="0"/>
                    </a:p>
                  </a:txBody>
                  <a:tcPr/>
                </a:tc>
              </a:tr>
              <a:tr h="370840">
                <a:tc>
                  <a:txBody>
                    <a:bodyPr/>
                    <a:lstStyle/>
                    <a:p>
                      <a:pPr algn="ctr"/>
                      <a:r>
                        <a:rPr lang="en-US" dirty="0" smtClean="0"/>
                        <a:t>grade</a:t>
                      </a:r>
                      <a:endParaRPr lang="en-US" dirty="0"/>
                    </a:p>
                  </a:txBody>
                  <a:tcPr/>
                </a:tc>
                <a:tc>
                  <a:txBody>
                    <a:bodyPr/>
                    <a:lstStyle/>
                    <a:p>
                      <a:pPr algn="ctr"/>
                      <a:r>
                        <a:rPr lang="en-US" dirty="0" smtClean="0"/>
                        <a:t>school grade (1-12)</a:t>
                      </a:r>
                      <a:endParaRPr lang="en-US" dirty="0"/>
                    </a:p>
                  </a:txBody>
                  <a:tcPr/>
                </a:tc>
              </a:tr>
              <a:tr h="370840">
                <a:tc>
                  <a:txBody>
                    <a:bodyPr/>
                    <a:lstStyle/>
                    <a:p>
                      <a:pPr algn="ctr"/>
                      <a:r>
                        <a:rPr lang="en-US" dirty="0" smtClean="0"/>
                        <a:t>author</a:t>
                      </a:r>
                      <a:endParaRPr lang="en-US" dirty="0"/>
                    </a:p>
                  </a:txBody>
                  <a:tcPr/>
                </a:tc>
                <a:tc>
                  <a:txBody>
                    <a:bodyPr/>
                    <a:lstStyle/>
                    <a:p>
                      <a:pPr algn="ctr"/>
                      <a:r>
                        <a:rPr lang="en-US" dirty="0" smtClean="0"/>
                        <a:t>first name of author</a:t>
                      </a:r>
                      <a:endParaRPr lang="en-US" dirty="0"/>
                    </a:p>
                  </a:txBody>
                  <a:tcPr/>
                </a:tc>
              </a:tr>
              <a:tr h="370840">
                <a:tc>
                  <a:txBody>
                    <a:bodyPr/>
                    <a:lstStyle/>
                    <a:p>
                      <a:pPr algn="ctr"/>
                      <a:r>
                        <a:rPr lang="en-US" dirty="0" smtClean="0"/>
                        <a:t>valence</a:t>
                      </a:r>
                      <a:endParaRPr lang="en-US" dirty="0"/>
                    </a:p>
                  </a:txBody>
                  <a:tcPr/>
                </a:tc>
                <a:tc>
                  <a:txBody>
                    <a:bodyPr/>
                    <a:lstStyle/>
                    <a:p>
                      <a:pPr algn="ctr"/>
                      <a:r>
                        <a:rPr lang="en-US" dirty="0" smtClean="0"/>
                        <a:t>Means valence</a:t>
                      </a:r>
                      <a:endParaRPr lang="en-US" dirty="0"/>
                    </a:p>
                  </a:txBody>
                  <a:tcPr/>
                </a:tc>
              </a:tr>
              <a:tr h="370840">
                <a:tc>
                  <a:txBody>
                    <a:bodyPr/>
                    <a:lstStyle/>
                    <a:p>
                      <a:pPr algn="ctr"/>
                      <a:r>
                        <a:rPr lang="en-US" dirty="0" smtClean="0"/>
                        <a:t>arousal</a:t>
                      </a:r>
                      <a:endParaRPr lang="en-US" dirty="0"/>
                    </a:p>
                  </a:txBody>
                  <a:tcPr/>
                </a:tc>
                <a:tc>
                  <a:txBody>
                    <a:bodyPr/>
                    <a:lstStyle/>
                    <a:p>
                      <a:pPr algn="ctr"/>
                      <a:r>
                        <a:rPr lang="en-US" dirty="0" smtClean="0"/>
                        <a:t>Means arousal</a:t>
                      </a:r>
                      <a:endParaRPr lang="en-US" dirty="0"/>
                    </a:p>
                  </a:txBody>
                  <a:tcPr/>
                </a:tc>
              </a:tr>
              <a:tr h="370840">
                <a:tc>
                  <a:txBody>
                    <a:bodyPr/>
                    <a:lstStyle/>
                    <a:p>
                      <a:pPr algn="ctr"/>
                      <a:r>
                        <a:rPr lang="en-US" dirty="0" smtClean="0"/>
                        <a:t>dominance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Means </a:t>
                      </a:r>
                      <a:r>
                        <a:rPr lang="en-US" dirty="0" smtClean="0"/>
                        <a:t>dominance</a:t>
                      </a:r>
                    </a:p>
                  </a:txBody>
                  <a:tcPr/>
                </a:tc>
              </a:tr>
              <a:tr h="370840">
                <a:tc>
                  <a:txBody>
                    <a:bodyPr/>
                    <a:lstStyle/>
                    <a:p>
                      <a:pPr algn="ctr"/>
                      <a:r>
                        <a:rPr lang="en-US" dirty="0" smtClean="0"/>
                        <a:t>anger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Means </a:t>
                      </a:r>
                      <a:r>
                        <a:rPr lang="en-US" dirty="0" smtClean="0"/>
                        <a:t>anger</a:t>
                      </a:r>
                    </a:p>
                  </a:txBody>
                  <a:tcPr/>
                </a:tc>
              </a:tr>
              <a:tr h="370840">
                <a:tc>
                  <a:txBody>
                    <a:bodyPr/>
                    <a:lstStyle/>
                    <a:p>
                      <a:pPr algn="ctr"/>
                      <a:r>
                        <a:rPr lang="en-US" dirty="0" smtClean="0"/>
                        <a:t>fear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Means </a:t>
                      </a:r>
                      <a:r>
                        <a:rPr lang="en-US" dirty="0" smtClean="0"/>
                        <a:t>fear</a:t>
                      </a:r>
                    </a:p>
                  </a:txBody>
                  <a:tcPr/>
                </a:tc>
              </a:tr>
              <a:tr h="370840">
                <a:tc>
                  <a:txBody>
                    <a:bodyPr/>
                    <a:lstStyle/>
                    <a:p>
                      <a:pPr algn="ctr"/>
                      <a:r>
                        <a:rPr lang="en-US" dirty="0" smtClean="0"/>
                        <a:t>sadness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Means </a:t>
                      </a:r>
                      <a:r>
                        <a:rPr lang="en-US" dirty="0" smtClean="0"/>
                        <a:t>sadness</a:t>
                      </a:r>
                    </a:p>
                  </a:txBody>
                  <a:tcPr/>
                </a:tc>
              </a:tr>
              <a:tr h="370840">
                <a:tc>
                  <a:txBody>
                    <a:bodyPr/>
                    <a:lstStyle/>
                    <a:p>
                      <a:pPr algn="ctr"/>
                      <a:r>
                        <a:rPr lang="en-US" dirty="0" smtClean="0"/>
                        <a:t>joy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Means </a:t>
                      </a:r>
                      <a:r>
                        <a:rPr lang="en-US" dirty="0" smtClean="0"/>
                        <a:t>joy</a:t>
                      </a:r>
                    </a:p>
                  </a:txBody>
                  <a:tcPr/>
                </a:tc>
              </a:tr>
              <a:tr h="370840">
                <a:tc>
                  <a:txBody>
                    <a:bodyPr/>
                    <a:lstStyle/>
                    <a:p>
                      <a:pPr algn="ctr"/>
                      <a:r>
                        <a:rPr lang="en-US" dirty="0" smtClean="0"/>
                        <a:t>total</a:t>
                      </a:r>
                      <a:r>
                        <a:rPr lang="en-US" baseline="0" dirty="0" smtClean="0"/>
                        <a:t> </a:t>
                      </a:r>
                      <a:r>
                        <a:rPr lang="en-US" dirty="0" smtClean="0"/>
                        <a:t>words</a:t>
                      </a:r>
                      <a:endParaRPr lang="en-US" dirty="0"/>
                    </a:p>
                  </a:txBody>
                  <a:tcPr/>
                </a:tc>
                <a:tc>
                  <a:txBody>
                    <a:bodyPr/>
                    <a:lstStyle/>
                    <a:p>
                      <a:pPr algn="ctr"/>
                      <a:r>
                        <a:rPr lang="en-US" dirty="0" smtClean="0"/>
                        <a:t>total number of non stop words within poem</a:t>
                      </a:r>
                      <a:endParaRPr lang="en-US" dirty="0"/>
                    </a:p>
                  </a:txBody>
                  <a:tcPr/>
                </a:tc>
              </a:tr>
              <a:tr h="370840">
                <a:tc>
                  <a:txBody>
                    <a:bodyPr/>
                    <a:lstStyle/>
                    <a:p>
                      <a:pPr algn="ctr"/>
                      <a:r>
                        <a:rPr lang="en-US" dirty="0" smtClean="0"/>
                        <a:t>gender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probable gender based on author name</a:t>
                      </a:r>
                    </a:p>
                    <a:p>
                      <a:pPr algn="ctr"/>
                      <a:endParaRPr lang="en-US" dirty="0"/>
                    </a:p>
                  </a:txBody>
                  <a:tcPr/>
                </a:tc>
              </a:tr>
            </a:tbl>
          </a:graphicData>
        </a:graphic>
      </p:graphicFrame>
      <p:sp>
        <p:nvSpPr>
          <p:cNvPr id="12" name="Rectangle 11"/>
          <p:cNvSpPr/>
          <p:nvPr/>
        </p:nvSpPr>
        <p:spPr>
          <a:xfrm>
            <a:off x="1772694" y="4544499"/>
            <a:ext cx="3755063" cy="1077218"/>
          </a:xfrm>
          <a:prstGeom prst="rect">
            <a:avLst/>
          </a:prstGeom>
        </p:spPr>
        <p:txBody>
          <a:bodyPr wrap="square">
            <a:spAutoFit/>
          </a:bodyPr>
          <a:lstStyle/>
          <a:p>
            <a:r>
              <a:rPr lang="en-US" sz="2400" dirty="0" smtClean="0">
                <a:solidFill>
                  <a:srgbClr val="990000"/>
                </a:solidFill>
              </a:rPr>
              <a:t>E</a:t>
            </a:r>
            <a:r>
              <a:rPr lang="en-US" sz="2400" dirty="0" smtClean="0">
                <a:solidFill>
                  <a:srgbClr val="990000"/>
                </a:solidFill>
                <a:effectLst/>
              </a:rPr>
              <a:t>motional words:</a:t>
            </a:r>
            <a:r>
              <a:rPr lang="en-US" sz="2400" dirty="0" smtClean="0"/>
              <a:t> </a:t>
            </a:r>
          </a:p>
          <a:p>
            <a:r>
              <a:rPr lang="en-US" sz="2000" dirty="0" smtClean="0"/>
              <a:t>Scored by intensity analyzed by </a:t>
            </a:r>
            <a:r>
              <a:rPr lang="en-US" sz="2000" dirty="0" smtClean="0"/>
              <a:t>the NRC Emotion Intensity lexicon.</a:t>
            </a:r>
            <a:r>
              <a:rPr lang="en-US" sz="2000" dirty="0" smtClean="0"/>
              <a:t> </a:t>
            </a:r>
            <a:endParaRPr lang="en-US" sz="2000" dirty="0"/>
          </a:p>
        </p:txBody>
      </p:sp>
      <p:sp>
        <p:nvSpPr>
          <p:cNvPr id="13" name="Rectangle 12"/>
          <p:cNvSpPr/>
          <p:nvPr/>
        </p:nvSpPr>
        <p:spPr>
          <a:xfrm>
            <a:off x="6029325" y="2886075"/>
            <a:ext cx="1171575" cy="2557464"/>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9953875">
            <a:off x="5219377" y="4382070"/>
            <a:ext cx="757260" cy="238569"/>
          </a:xfrm>
          <a:prstGeom prst="rightArrow">
            <a:avLst/>
          </a:prstGeom>
          <a:gradFill>
            <a:gsLst>
              <a:gs pos="100000">
                <a:schemeClr val="accent1">
                  <a:lumMod val="5000"/>
                  <a:lumOff val="95000"/>
                </a:schemeClr>
              </a:gs>
              <a:gs pos="2000">
                <a:schemeClr val="tx1">
                  <a:lumMod val="50000"/>
                  <a:lumOff val="50000"/>
                </a:schemeClr>
              </a:gs>
            </a:gsLst>
            <a:lin ang="7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15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397"/>
            <a:ext cx="10515600" cy="949325"/>
          </a:xfrm>
        </p:spPr>
        <p:txBody>
          <a:bodyPr/>
          <a:lstStyle/>
          <a:p>
            <a:pPr algn="ctr"/>
            <a:r>
              <a:rPr lang="en-US" b="1" smtClean="0">
                <a:latin typeface="+mn-lt"/>
              </a:rPr>
              <a:t>Data Analysis</a:t>
            </a:r>
            <a:endParaRPr lang="en-US" b="1">
              <a:latin typeface="+mn-lt"/>
            </a:endParaRPr>
          </a:p>
        </p:txBody>
      </p:sp>
      <p:sp>
        <p:nvSpPr>
          <p:cNvPr id="4" name="TextBox 3"/>
          <p:cNvSpPr txBox="1"/>
          <p:nvPr/>
        </p:nvSpPr>
        <p:spPr>
          <a:xfrm>
            <a:off x="1276600" y="2438615"/>
            <a:ext cx="937963" cy="461665"/>
          </a:xfrm>
          <a:prstGeom prst="rect">
            <a:avLst/>
          </a:prstGeom>
          <a:noFill/>
        </p:spPr>
        <p:txBody>
          <a:bodyPr wrap="square" rtlCol="0">
            <a:spAutoFit/>
          </a:bodyPr>
          <a:lstStyle/>
          <a:p>
            <a:r>
              <a:rPr lang="en-US" altLang="zh-CN" sz="2400" smtClean="0"/>
              <a:t>Aim 1</a:t>
            </a:r>
          </a:p>
        </p:txBody>
      </p:sp>
      <p:sp>
        <p:nvSpPr>
          <p:cNvPr id="5" name="Rectangle 4"/>
          <p:cNvSpPr/>
          <p:nvPr/>
        </p:nvSpPr>
        <p:spPr>
          <a:xfrm>
            <a:off x="5514474" y="4571537"/>
            <a:ext cx="6096000" cy="1754326"/>
          </a:xfrm>
          <a:prstGeom prst="rect">
            <a:avLst/>
          </a:prstGeom>
        </p:spPr>
        <p:txBody>
          <a:bodyPr>
            <a:spAutoFit/>
          </a:bodyPr>
          <a:lstStyle/>
          <a:p>
            <a:r>
              <a:rPr lang="en-US" dirty="0" smtClean="0"/>
              <a:t>visualize the change in the number of words in a poem that have been created by children from different ages. Also, we want to visualize the trend of the amount of poems been submitted as children grow up. The gender factor was also considered in these analysis since in addition to the age factor, it is another important factor in child language development.</a:t>
            </a:r>
            <a:endParaRPr lang="en-US" dirty="0"/>
          </a:p>
        </p:txBody>
      </p:sp>
    </p:spTree>
    <p:extLst>
      <p:ext uri="{BB962C8B-B14F-4D97-AF65-F5344CB8AC3E}">
        <p14:creationId xmlns:p14="http://schemas.microsoft.com/office/powerpoint/2010/main" val="133420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381</Words>
  <Application>Microsoft Macintosh PowerPoint</Application>
  <PresentationFormat>Widescreen</PresentationFormat>
  <Paragraphs>59</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Calibri Light</vt:lpstr>
      <vt:lpstr>DengXian</vt:lpstr>
      <vt:lpstr>Arial</vt:lpstr>
      <vt:lpstr>Office Theme</vt:lpstr>
      <vt:lpstr>PowerPoint Presentation</vt:lpstr>
      <vt:lpstr>Introduction</vt:lpstr>
      <vt:lpstr>Dataset</vt:lpstr>
      <vt:lpstr>Data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cp:revision>
  <dcterms:created xsi:type="dcterms:W3CDTF">2020-05-11T22:50:26Z</dcterms:created>
  <dcterms:modified xsi:type="dcterms:W3CDTF">2020-05-12T01:01:38Z</dcterms:modified>
</cp:coreProperties>
</file>