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64" r:id="rId3"/>
    <p:sldId id="262" r:id="rId4"/>
    <p:sldId id="263" r:id="rId5"/>
    <p:sldId id="268" r:id="rId6"/>
    <p:sldId id="269" r:id="rId7"/>
    <p:sldId id="270" r:id="rId8"/>
    <p:sldId id="265" r:id="rId9"/>
    <p:sldId id="266" r:id="rId10"/>
    <p:sldId id="267" r:id="rId11"/>
    <p:sldId id="272" r:id="rId12"/>
    <p:sldId id="271" r:id="rId13"/>
    <p:sldId id="273" r:id="rId14"/>
    <p:sldId id="274" r:id="rId15"/>
  </p:sldIdLst>
  <p:sldSz cx="9144000" cy="5143500" type="screen16x9"/>
  <p:notesSz cx="6858000" cy="9144000"/>
  <p:defaultTextStyle>
    <a:defPPr>
      <a:defRPr lang="en-US"/>
    </a:defPPr>
    <a:lvl1pPr marL="0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7702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55402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83104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10804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38506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66208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93908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21611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553">
          <p15:clr>
            <a:srgbClr val="A4A3A4"/>
          </p15:clr>
        </p15:guide>
        <p15:guide id="4" orient="horz" pos="646">
          <p15:clr>
            <a:srgbClr val="A4A3A4"/>
          </p15:clr>
        </p15:guide>
        <p15:guide id="5" orient="horz" pos="2958">
          <p15:clr>
            <a:srgbClr val="A4A3A4"/>
          </p15:clr>
        </p15:guide>
        <p15:guide id="6" orient="horz" pos="3036">
          <p15:clr>
            <a:srgbClr val="A4A3A4"/>
          </p15:clr>
        </p15:guide>
        <p15:guide id="7" pos="2880">
          <p15:clr>
            <a:srgbClr val="A4A3A4"/>
          </p15:clr>
        </p15:guide>
        <p15:guide id="9" pos="5602">
          <p15:clr>
            <a:srgbClr val="A4A3A4"/>
          </p15:clr>
        </p15:guide>
        <p15:guide id="10" pos="2812">
          <p15:clr>
            <a:srgbClr val="A4A3A4"/>
          </p15:clr>
        </p15:guide>
        <p15:guide id="11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3E37"/>
    <a:srgbClr val="3287BD"/>
    <a:srgbClr val="739E4D"/>
    <a:srgbClr val="3287B7"/>
    <a:srgbClr val="D68343"/>
    <a:srgbClr val="7D63A0"/>
    <a:srgbClr val="CD092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6" autoAdjust="0"/>
    <p:restoredTop sz="89312" autoAdjust="0"/>
  </p:normalViewPr>
  <p:slideViewPr>
    <p:cSldViewPr snapToGrid="0" snapToObjects="1">
      <p:cViewPr varScale="1">
        <p:scale>
          <a:sx n="137" d="100"/>
          <a:sy n="137" d="100"/>
        </p:scale>
        <p:origin x="666" y="108"/>
      </p:cViewPr>
      <p:guideLst>
        <p:guide orient="horz" pos="1620"/>
        <p:guide orient="horz" pos="169"/>
        <p:guide orient="horz" pos="553"/>
        <p:guide orient="horz" pos="646"/>
        <p:guide orient="horz" pos="2958"/>
        <p:guide orient="horz" pos="3036"/>
        <p:guide pos="2880"/>
        <p:guide pos="5602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108" y="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6800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1200"/>
            </a:lvl1pPr>
          </a:lstStyle>
          <a:p>
            <a:pPr algn="ctr"/>
            <a:fld id="{41DBA682-D054-4DCA-9FBD-366DFD291A67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6" name="Picture 36" descr="16_9_logo位置0902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5284" y="123480"/>
            <a:ext cx="680565" cy="23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40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ctr">
              <a:defRPr sz="1200"/>
            </a:lvl1pPr>
          </a:lstStyle>
          <a:p>
            <a:fld id="{A61955FB-E347-4ED9-92E4-A0C733891A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4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0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62400" y="1350000"/>
            <a:ext cx="7826400" cy="540000"/>
          </a:xfrm>
          <a:prstGeom prst="rect">
            <a:avLst/>
          </a:prstGeom>
        </p:spPr>
        <p:txBody>
          <a:bodyPr lIns="90000" tIns="0" rIns="90000" bIns="0" anchor="b" anchorCtr="0">
            <a:noAutofit/>
          </a:bodyPr>
          <a:lstStyle>
            <a:lvl1pPr algn="ctr">
              <a:defRPr sz="24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main title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62400" y="2160000"/>
            <a:ext cx="7826400" cy="8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5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sub title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3" hasCustomPrompt="1"/>
          </p:nvPr>
        </p:nvSpPr>
        <p:spPr>
          <a:xfrm>
            <a:off x="662400" y="3510000"/>
            <a:ext cx="7826400" cy="673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05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>
                <a:latin typeface="HelveticaNeueLT Pro 55 Roman" pitchFamily="34" charset="0"/>
              </a:rPr>
              <a:t>D</a:t>
            </a:r>
            <a:r>
              <a:rPr lang="en-US" altLang="ja-JP" noProof="0" smtClean="0">
                <a:latin typeface="HelveticaNeueLT Pro 55 Roman" pitchFamily="34" charset="0"/>
              </a:rPr>
              <a:t>epartment </a:t>
            </a:r>
            <a:r>
              <a:rPr lang="en-US" altLang="ja-JP" noProof="0" dirty="0" smtClean="0">
                <a:latin typeface="HelveticaNeueLT Pro 55 Roman" pitchFamily="34" charset="0"/>
              </a:rPr>
              <a:t>name</a:t>
            </a:r>
            <a:endParaRPr lang="en-US" altLang="ja-JP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9"/>
            <a:ext cx="7740000" cy="609600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5" y="1025524"/>
            <a:ext cx="8642349" cy="367030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5" y="1025524"/>
            <a:ext cx="4213225" cy="3670301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>
            <a:spLocks noGrp="1"/>
          </p:cNvSpPr>
          <p:nvPr>
            <p:ph sz="quarter" idx="11" hasCustomPrompt="1"/>
          </p:nvPr>
        </p:nvSpPr>
        <p:spPr bwMode="gray">
          <a:xfrm>
            <a:off x="4679950" y="1025524"/>
            <a:ext cx="4213225" cy="367030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chemeClr val="tx1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 bwMode="black">
          <a:xfrm>
            <a:off x="8208000" y="144000"/>
            <a:ext cx="79120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5" y="1025525"/>
            <a:ext cx="8642350" cy="36703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</a:t>
            </a:r>
            <a:r>
              <a:rPr lang="en-US" dirty="0" smtClean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rgbClr val="000000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 bwMode="black">
          <a:xfrm>
            <a:off x="8208000" y="144000"/>
            <a:ext cx="79120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5" y="1025525"/>
            <a:ext cx="4213225" cy="36703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4679951" y="1025525"/>
            <a:ext cx="4213224" cy="36702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 with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gal end n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4"/>
          <p:cNvSpPr txBox="1"/>
          <p:nvPr userDrawn="1"/>
        </p:nvSpPr>
        <p:spPr bwMode="gray">
          <a:xfrm>
            <a:off x="360000" y="4507200"/>
            <a:ext cx="8424000" cy="54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SONY is a registered trademark of Sony Corporation.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000" y="2159778"/>
            <a:ext cx="2700000" cy="78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50825" y="268288"/>
            <a:ext cx="7740000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 dirty="0" smtClean="0"/>
              <a:t>A</a:t>
            </a:r>
            <a:r>
              <a:rPr lang="en-US" noProof="0" smtClean="0"/>
              <a:t>dd </a:t>
            </a:r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50825" y="1025525"/>
            <a:ext cx="8642350" cy="367030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</a:t>
            </a:r>
            <a:r>
              <a:rPr lang="en-US" noProof="0" smtClean="0"/>
              <a:t>lick to add text</a:t>
            </a:r>
            <a:endParaRPr lang="en-US" noProof="0" dirty="0" smtClean="0"/>
          </a:p>
          <a:p>
            <a:pPr lvl="1"/>
            <a:r>
              <a:rPr lang="en-US" noProof="0" smtClean="0"/>
              <a:t>Second </a:t>
            </a:r>
            <a:r>
              <a:rPr lang="en-US" noProof="0" dirty="0" smtClean="0"/>
              <a:t>level</a:t>
            </a:r>
          </a:p>
          <a:p>
            <a:pPr lvl="2"/>
            <a:r>
              <a:rPr lang="en-US" noProof="0" smtClean="0"/>
              <a:t>Third </a:t>
            </a:r>
            <a:r>
              <a:rPr lang="en-US" noProof="0" dirty="0" smtClean="0"/>
              <a:t>level</a:t>
            </a:r>
          </a:p>
          <a:p>
            <a:pPr lvl="3"/>
            <a:r>
              <a:rPr lang="en-US" noProof="0" smtClean="0"/>
              <a:t>Fourth </a:t>
            </a:r>
            <a:r>
              <a:rPr lang="en-US" noProof="0" dirty="0" smtClean="0"/>
              <a:t>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8172000" y="4819650"/>
            <a:ext cx="972000" cy="323850"/>
          </a:xfrm>
          <a:prstGeom prst="rect">
            <a:avLst/>
          </a:prstGeom>
          <a:solidFill>
            <a:srgbClr val="CD092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>
            <a:noAutofit/>
          </a:bodyPr>
          <a:lstStyle/>
          <a:p>
            <a:pPr algn="ctr"/>
            <a:endParaRPr lang="en-US" sz="975" dirty="0" err="1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線コネクタ 15"/>
          <p:cNvCxnSpPr/>
          <p:nvPr/>
        </p:nvCxnSpPr>
        <p:spPr bwMode="black">
          <a:xfrm>
            <a:off x="324000" y="4903835"/>
            <a:ext cx="0" cy="1620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xtHeaderSecClass"/>
          <p:cNvSpPr txBox="1"/>
          <p:nvPr/>
        </p:nvSpPr>
        <p:spPr>
          <a:xfrm>
            <a:off x="8255000" y="49237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000000"/>
                </a:solidFill>
                <a:latin typeface="Arial" panose="020B0604020202020204" pitchFamily="34" charset="0"/>
              </a:rPr>
              <a:t>&lt;security class&gt;</a:t>
            </a:r>
            <a:endParaRPr lang="en-US" sz="75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xtFooterLeft"/>
          <p:cNvSpPr txBox="1"/>
          <p:nvPr/>
        </p:nvSpPr>
        <p:spPr>
          <a:xfrm>
            <a:off x="979170" y="49237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sv-SE" sz="750" b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9" name="txtFooterRight"/>
          <p:cNvSpPr txBox="1"/>
          <p:nvPr/>
        </p:nvSpPr>
        <p:spPr>
          <a:xfrm>
            <a:off x="2977261" y="49237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 panose="020B0604020202020204" pitchFamily="34" charset="0"/>
              </a:rPr>
              <a:t>&lt;the title of the document&gt;</a:t>
            </a:r>
            <a:endParaRPr lang="sv-SE" sz="750" b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xtFooterDate"/>
          <p:cNvSpPr txBox="1"/>
          <p:nvPr/>
        </p:nvSpPr>
        <p:spPr>
          <a:xfrm>
            <a:off x="385191" y="4923790"/>
            <a:ext cx="529209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sv-SE" sz="750" b="0" smtClean="0">
                <a:solidFill>
                  <a:srgbClr val="7F7F7F"/>
                </a:solidFill>
                <a:latin typeface="Arial" panose="020B0604020202020204" pitchFamily="34" charset="0"/>
              </a:rPr>
              <a:t>yyyy-mm-dd</a:t>
            </a:r>
            <a:endParaRPr lang="sv-SE" sz="750" b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xtFooterCVLPage"/>
          <p:cNvSpPr txBox="1"/>
          <p:nvPr/>
        </p:nvSpPr>
        <p:spPr>
          <a:xfrm>
            <a:off x="93599" y="4923790"/>
            <a:ext cx="18719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E2538F48-8B5B-4B9C-81EA-B93E0EE5B764}" type="slidenum">
              <a:rPr lang="sv-SE" sz="750" b="0" smtClean="0">
                <a:solidFill>
                  <a:srgbClr val="7F7F7F"/>
                </a:solidFill>
                <a:latin typeface="Arial" panose="020B0604020202020204" pitchFamily="34" charset="0"/>
              </a:rPr>
              <a:pPr algn="r"/>
              <a:t>‹#›</a:t>
            </a:fld>
            <a:endParaRPr lang="sv-SE" sz="750" b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1" r:id="rId3"/>
    <p:sldLayoutId id="2147483658" r:id="rId4"/>
    <p:sldLayoutId id="2147483662" r:id="rId5"/>
    <p:sldLayoutId id="2147483655" r:id="rId6"/>
    <p:sldLayoutId id="2147483659" r:id="rId7"/>
    <p:sldLayoutId id="2147483656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855402" rtl="0" eaLnBrk="1" latinLnBrk="0" hangingPunct="1">
        <a:lnSpc>
          <a:spcPts val="24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76" indent="-215976" algn="l" defTabSz="855402" rtl="0" eaLnBrk="1" latinLnBrk="0" hangingPunct="1">
        <a:spcBef>
          <a:spcPts val="600"/>
        </a:spcBef>
        <a:buClr>
          <a:schemeClr val="bg1"/>
        </a:buClr>
        <a:buFont typeface="HelveticaNeueLT Pro 45 Lt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7946" indent="-179980" algn="l" defTabSz="85540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18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71890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23861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352357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80058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7760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461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77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4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31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8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38506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62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939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21611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9FCC3B"/>
          </p15:clr>
        </p15:guide>
        <p15:guide id="2" pos="2880" userDrawn="1">
          <p15:clr>
            <a:srgbClr val="9FCC3B"/>
          </p15:clr>
        </p15:guide>
        <p15:guide id="3" pos="5602" userDrawn="1">
          <p15:clr>
            <a:srgbClr val="547EBF"/>
          </p15:clr>
        </p15:guide>
        <p15:guide id="4" pos="158" userDrawn="1">
          <p15:clr>
            <a:srgbClr val="547EBF"/>
          </p15:clr>
        </p15:guide>
        <p15:guide id="5" orient="horz" pos="169" userDrawn="1">
          <p15:clr>
            <a:srgbClr val="547EBF"/>
          </p15:clr>
        </p15:guide>
        <p15:guide id="6" orient="horz" pos="2958" userDrawn="1">
          <p15:clr>
            <a:srgbClr val="547EBF"/>
          </p15:clr>
        </p15:guide>
        <p15:guide id="7" orient="horz" pos="554" userDrawn="1">
          <p15:clr>
            <a:srgbClr val="547EBF"/>
          </p15:clr>
        </p15:guide>
        <p15:guide id="8" orient="horz" pos="645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 Server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Use to listen socket or receive outer message</a:t>
            </a:r>
          </a:p>
          <a:p>
            <a:pPr lvl="1"/>
            <a:r>
              <a:rPr lang="en-US" dirty="0" smtClean="0"/>
              <a:t> receive all incoming message</a:t>
            </a:r>
          </a:p>
          <a:p>
            <a:pPr lvl="2"/>
            <a:r>
              <a:rPr lang="en-US" dirty="0" smtClean="0"/>
              <a:t>Socket connection message</a:t>
            </a:r>
          </a:p>
          <a:p>
            <a:pPr lvl="2"/>
            <a:r>
              <a:rPr lang="en-US" dirty="0" smtClean="0"/>
              <a:t>Normal business socket message</a:t>
            </a:r>
          </a:p>
          <a:p>
            <a:pPr lvl="1"/>
            <a:r>
              <a:rPr lang="en-US" dirty="0" smtClean="0"/>
              <a:t>Use NIO selection </a:t>
            </a:r>
          </a:p>
          <a:p>
            <a:pPr lvl="1"/>
            <a:r>
              <a:rPr lang="en-US" dirty="0" smtClean="0"/>
              <a:t>Forward message to Service </a:t>
            </a:r>
            <a:r>
              <a:rPr lang="en-US" dirty="0" err="1" smtClean="0"/>
              <a:t>Looper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Service Lopper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Use  to handle all message:</a:t>
            </a:r>
          </a:p>
          <a:p>
            <a:pPr lvl="1"/>
            <a:r>
              <a:rPr lang="en-US" dirty="0" smtClean="0"/>
              <a:t>Out socket message</a:t>
            </a:r>
          </a:p>
          <a:p>
            <a:pPr lvl="1"/>
            <a:r>
              <a:rPr lang="en-US" dirty="0" smtClean="0"/>
              <a:t>Internal forward message</a:t>
            </a:r>
          </a:p>
          <a:p>
            <a:pPr lvl="1"/>
            <a:r>
              <a:rPr lang="en-US" dirty="0" smtClean="0"/>
              <a:t>Output room broadcast message</a:t>
            </a:r>
          </a:p>
          <a:p>
            <a:pPr lvl="1"/>
            <a:r>
              <a:rPr lang="en-US" dirty="0" smtClean="0"/>
              <a:t>Output private message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Service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Make chain for message handle</a:t>
            </a:r>
          </a:p>
          <a:p>
            <a:r>
              <a:rPr lang="en-US" dirty="0" smtClean="0"/>
              <a:t>Any message will go through all links in the chain by order</a:t>
            </a:r>
          </a:p>
          <a:p>
            <a:r>
              <a:rPr lang="en-US" dirty="0" smtClean="0"/>
              <a:t>High extensibility for special feature.</a:t>
            </a:r>
          </a:p>
          <a:p>
            <a:r>
              <a:rPr lang="en-US" dirty="0" smtClean="0"/>
              <a:t>Current service feature:</a:t>
            </a:r>
          </a:p>
          <a:p>
            <a:pPr lvl="1"/>
            <a:r>
              <a:rPr lang="en-US" dirty="0" smtClean="0"/>
              <a:t>Log service</a:t>
            </a:r>
          </a:p>
          <a:p>
            <a:pPr lvl="1"/>
            <a:r>
              <a:rPr lang="en-US" dirty="0" smtClean="0"/>
              <a:t>Message parse Service</a:t>
            </a:r>
          </a:p>
          <a:p>
            <a:pPr lvl="1"/>
            <a:r>
              <a:rPr lang="en-US" dirty="0" smtClean="0"/>
              <a:t>Multicast forward Service</a:t>
            </a:r>
          </a:p>
          <a:p>
            <a:pPr lvl="1"/>
            <a:r>
              <a:rPr lang="en-US" dirty="0" smtClean="0"/>
              <a:t>Output Message Service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Static Class Diagram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725489"/>
            <a:ext cx="8496300" cy="38655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 Node Service Stack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invGray">
          <a:xfrm>
            <a:off x="558412" y="2071737"/>
            <a:ext cx="2959585" cy="38807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altLang="zh-CN" sz="2400" dirty="0" err="1" smtClean="0">
                <a:latin typeface="HelveticaNeueLT Pro 55 Roman" pitchFamily="34" charset="0"/>
              </a:rPr>
              <a:t>MessageParseService</a:t>
            </a:r>
            <a:endParaRPr lang="zh-CN" altLang="en-US" sz="2400" dirty="0" smtClean="0">
              <a:latin typeface="HelveticaNeueLT Pro 55 Roman" pitchFamily="34" charset="0"/>
            </a:endParaRPr>
          </a:p>
        </p:txBody>
      </p:sp>
      <p:sp>
        <p:nvSpPr>
          <p:cNvPr id="5" name="矩形 4"/>
          <p:cNvSpPr/>
          <p:nvPr/>
        </p:nvSpPr>
        <p:spPr bwMode="invGray">
          <a:xfrm>
            <a:off x="558412" y="2952846"/>
            <a:ext cx="2959585" cy="38807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altLang="zh-CN" sz="2400" dirty="0" err="1" smtClean="0">
                <a:latin typeface="HelveticaNeueLT Pro 55 Roman" pitchFamily="34" charset="0"/>
              </a:rPr>
              <a:t>OutputService</a:t>
            </a:r>
            <a:endParaRPr lang="zh-CN" altLang="en-US" sz="2400" dirty="0" smtClean="0">
              <a:latin typeface="HelveticaNeueLT Pro 55 Roman" pitchFamily="34" charset="0"/>
            </a:endParaRPr>
          </a:p>
        </p:txBody>
      </p:sp>
      <p:sp>
        <p:nvSpPr>
          <p:cNvPr id="6" name="矩形 5"/>
          <p:cNvSpPr/>
          <p:nvPr/>
        </p:nvSpPr>
        <p:spPr bwMode="invGray">
          <a:xfrm>
            <a:off x="558411" y="3935885"/>
            <a:ext cx="2959585" cy="38807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altLang="zh-CN" sz="2400" dirty="0" err="1" smtClean="0">
                <a:latin typeface="HelveticaNeueLT Pro 55 Roman" pitchFamily="34" charset="0"/>
              </a:rPr>
              <a:t>SyncService</a:t>
            </a:r>
            <a:endParaRPr lang="zh-CN" altLang="en-US" sz="2400" dirty="0" smtClean="0">
              <a:latin typeface="HelveticaNeueLT Pro 55 Roman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038206" y="573089"/>
            <a:ext cx="0" cy="64997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 bwMode="invGray">
          <a:xfrm>
            <a:off x="1546105" y="777274"/>
            <a:ext cx="984202" cy="20573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r>
              <a:rPr lang="en-US" altLang="zh-CN" sz="2400" dirty="0" smtClean="0">
                <a:latin typeface="HelveticaNeueLT Pro 55 Roman" pitchFamily="34" charset="0"/>
              </a:rPr>
              <a:t>Data</a:t>
            </a:r>
            <a:endParaRPr lang="zh-CN" altLang="en-US" sz="2400" dirty="0" smtClean="0">
              <a:latin typeface="HelveticaNeueLT Pro 55 Roman" pitchFamily="34" charset="0"/>
            </a:endParaRPr>
          </a:p>
        </p:txBody>
      </p: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>
            <a:off x="2038205" y="2435165"/>
            <a:ext cx="0" cy="54233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0"/>
          </p:cNvCxnSpPr>
          <p:nvPr/>
        </p:nvCxnSpPr>
        <p:spPr>
          <a:xfrm flipH="1">
            <a:off x="2038204" y="3466370"/>
            <a:ext cx="2" cy="49187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 bwMode="invGray">
          <a:xfrm>
            <a:off x="5174828" y="2038688"/>
            <a:ext cx="1854186" cy="572838"/>
          </a:xfrm>
          <a:prstGeom prst="roundRect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altLang="zh-CN" sz="2400" dirty="0" err="1" smtClean="0">
                <a:latin typeface="HelveticaNeueLT Pro 55 Roman" pitchFamily="34" charset="0"/>
              </a:rPr>
              <a:t>MessageParserService</a:t>
            </a:r>
            <a:r>
              <a:rPr lang="en-US" altLang="zh-CN" sz="2400" dirty="0" smtClean="0">
                <a:latin typeface="HelveticaNeueLT Pro 55 Roman" pitchFamily="34" charset="0"/>
              </a:rPr>
              <a:t>: format origin data stream to Message Object</a:t>
            </a:r>
            <a:endParaRPr lang="zh-CN" altLang="en-US" sz="2400" dirty="0" smtClean="0">
              <a:latin typeface="HelveticaNeueLT Pro 55 Roman" pitchFamily="34" charset="0"/>
            </a:endParaRPr>
          </a:p>
        </p:txBody>
      </p:sp>
      <p:cxnSp>
        <p:nvCxnSpPr>
          <p:cNvPr id="18" name="直接箭头连接符 17"/>
          <p:cNvCxnSpPr>
            <a:stCxn id="16" idx="1"/>
            <a:endCxn id="4" idx="3"/>
          </p:cNvCxnSpPr>
          <p:nvPr/>
        </p:nvCxnSpPr>
        <p:spPr>
          <a:xfrm flipH="1" flipV="1">
            <a:off x="3517997" y="2262811"/>
            <a:ext cx="1656831" cy="6526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 bwMode="invGray">
          <a:xfrm>
            <a:off x="4997790" y="3055056"/>
            <a:ext cx="2108005" cy="576872"/>
          </a:xfrm>
          <a:prstGeom prst="roundRect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altLang="zh-CN" sz="2400" dirty="0" err="1" smtClean="0">
                <a:latin typeface="HelveticaNeueLT Pro 55 Roman" pitchFamily="34" charset="0"/>
              </a:rPr>
              <a:t>OutputService</a:t>
            </a:r>
            <a:r>
              <a:rPr lang="en-US" altLang="zh-CN" sz="2400" dirty="0" smtClean="0">
                <a:latin typeface="HelveticaNeueLT Pro 55 Roman" pitchFamily="34" charset="0"/>
              </a:rPr>
              <a:t> : </a:t>
            </a:r>
            <a:br>
              <a:rPr lang="en-US" altLang="zh-CN" sz="2400" dirty="0" smtClean="0">
                <a:latin typeface="HelveticaNeueLT Pro 55 Roman" pitchFamily="34" charset="0"/>
              </a:rPr>
            </a:br>
            <a:r>
              <a:rPr lang="en-US" altLang="zh-CN" sz="2400" dirty="0" smtClean="0">
                <a:latin typeface="HelveticaNeueLT Pro 55 Roman" pitchFamily="34" charset="0"/>
              </a:rPr>
              <a:t>Handle services which can output to local user</a:t>
            </a:r>
            <a:endParaRPr lang="zh-CN" altLang="en-US" sz="2400" dirty="0" smtClean="0">
              <a:latin typeface="HelveticaNeueLT Pro 55 Roman" pitchFamily="34" charset="0"/>
            </a:endParaRPr>
          </a:p>
        </p:txBody>
      </p:sp>
      <p:sp>
        <p:nvSpPr>
          <p:cNvPr id="20" name="圆角矩形 19"/>
          <p:cNvSpPr/>
          <p:nvPr/>
        </p:nvSpPr>
        <p:spPr bwMode="invGray">
          <a:xfrm>
            <a:off x="4997790" y="4018317"/>
            <a:ext cx="2031224" cy="576872"/>
          </a:xfrm>
          <a:prstGeom prst="roundRect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altLang="zh-CN" sz="2400" dirty="0" err="1" smtClean="0">
                <a:latin typeface="HelveticaNeueLT Pro 55 Roman" pitchFamily="34" charset="0"/>
              </a:rPr>
              <a:t>SyncService</a:t>
            </a:r>
            <a:r>
              <a:rPr lang="en-US" altLang="zh-CN" sz="2400" dirty="0" smtClean="0">
                <a:latin typeface="HelveticaNeueLT Pro 55 Roman" pitchFamily="34" charset="0"/>
              </a:rPr>
              <a:t>:</a:t>
            </a:r>
            <a:br>
              <a:rPr lang="en-US" altLang="zh-CN" sz="2400" dirty="0" smtClean="0">
                <a:latin typeface="HelveticaNeueLT Pro 55 Roman" pitchFamily="34" charset="0"/>
              </a:rPr>
            </a:br>
            <a:r>
              <a:rPr lang="en-US" altLang="zh-CN" sz="2400" dirty="0" smtClean="0">
                <a:latin typeface="HelveticaNeueLT Pro 55 Roman" pitchFamily="34" charset="0"/>
              </a:rPr>
              <a:t>Send sync message to other server node.</a:t>
            </a:r>
            <a:endParaRPr lang="zh-CN" altLang="en-US" sz="2400" dirty="0" smtClean="0">
              <a:latin typeface="HelveticaNeueLT Pro 55 Roman" pitchFamily="34" charset="0"/>
            </a:endParaRPr>
          </a:p>
        </p:txBody>
      </p:sp>
      <p:cxnSp>
        <p:nvCxnSpPr>
          <p:cNvPr id="22" name="直接箭头连接符 21"/>
          <p:cNvCxnSpPr>
            <a:stCxn id="19" idx="1"/>
            <a:endCxn id="5" idx="3"/>
          </p:cNvCxnSpPr>
          <p:nvPr/>
        </p:nvCxnSpPr>
        <p:spPr>
          <a:xfrm flipH="1" flipV="1">
            <a:off x="3517997" y="3137056"/>
            <a:ext cx="1479793" cy="21626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1"/>
            <a:endCxn id="6" idx="3"/>
          </p:cNvCxnSpPr>
          <p:nvPr/>
        </p:nvCxnSpPr>
        <p:spPr>
          <a:xfrm flipH="1" flipV="1">
            <a:off x="3517996" y="4121084"/>
            <a:ext cx="1479794" cy="19451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 bwMode="invGray">
          <a:xfrm>
            <a:off x="558410" y="1249960"/>
            <a:ext cx="2959585" cy="38807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altLang="zh-CN" sz="2400" dirty="0" err="1" smtClean="0">
                <a:latin typeface="HelveticaNeueLT Pro 55 Roman" pitchFamily="34" charset="0"/>
              </a:rPr>
              <a:t>LogService</a:t>
            </a:r>
            <a:endParaRPr lang="zh-CN" altLang="en-US" sz="2400" dirty="0" smtClean="0">
              <a:latin typeface="HelveticaNeueLT Pro 55 Roman" pitchFamily="34" charset="0"/>
            </a:endParaRPr>
          </a:p>
        </p:txBody>
      </p:sp>
      <p:cxnSp>
        <p:nvCxnSpPr>
          <p:cNvPr id="31" name="直接箭头连接符 30"/>
          <p:cNvCxnSpPr>
            <a:stCxn id="29" idx="2"/>
            <a:endCxn id="4" idx="0"/>
          </p:cNvCxnSpPr>
          <p:nvPr/>
        </p:nvCxnSpPr>
        <p:spPr>
          <a:xfrm>
            <a:off x="2038203" y="1638039"/>
            <a:ext cx="2" cy="43369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 bwMode="invGray">
          <a:xfrm>
            <a:off x="4997786" y="1167410"/>
            <a:ext cx="1854186" cy="572838"/>
          </a:xfrm>
          <a:prstGeom prst="roundRect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altLang="zh-CN" sz="2400" dirty="0" err="1" smtClean="0">
                <a:latin typeface="HelveticaNeueLT Pro 55 Roman" pitchFamily="34" charset="0"/>
              </a:rPr>
              <a:t>LogService</a:t>
            </a:r>
            <a:r>
              <a:rPr lang="en-US" altLang="zh-CN" sz="2400" dirty="0" smtClean="0">
                <a:latin typeface="HelveticaNeueLT Pro 55 Roman" pitchFamily="34" charset="0"/>
              </a:rPr>
              <a:t> :</a:t>
            </a:r>
            <a:br>
              <a:rPr lang="en-US" altLang="zh-CN" sz="2400" dirty="0" smtClean="0">
                <a:latin typeface="HelveticaNeueLT Pro 55 Roman" pitchFamily="34" charset="0"/>
              </a:rPr>
            </a:br>
            <a:r>
              <a:rPr lang="en-US" altLang="zh-CN" sz="2400" dirty="0" smtClean="0">
                <a:latin typeface="HelveticaNeueLT Pro 55 Roman" pitchFamily="34" charset="0"/>
              </a:rPr>
              <a:t>Do not handle any data, just record data.</a:t>
            </a:r>
            <a:endParaRPr lang="zh-CN" altLang="en-US" sz="2400" dirty="0" smtClean="0">
              <a:latin typeface="HelveticaNeueLT Pro 55 Roman" pitchFamily="34" charset="0"/>
            </a:endParaRPr>
          </a:p>
        </p:txBody>
      </p:sp>
      <p:cxnSp>
        <p:nvCxnSpPr>
          <p:cNvPr id="35" name="直接箭头连接符 34"/>
          <p:cNvCxnSpPr>
            <a:stCxn id="33" idx="1"/>
            <a:endCxn id="29" idx="3"/>
          </p:cNvCxnSpPr>
          <p:nvPr/>
        </p:nvCxnSpPr>
        <p:spPr>
          <a:xfrm flipH="1" flipV="1">
            <a:off x="3517995" y="1444000"/>
            <a:ext cx="1479791" cy="982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11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Initialize draft by Jiang, </a:t>
            </a:r>
            <a:r>
              <a:rPr lang="en-US" dirty="0" smtClean="0"/>
              <a:t>Zhen</a:t>
            </a:r>
          </a:p>
          <a:p>
            <a:r>
              <a:rPr lang="en-US" dirty="0" smtClean="0"/>
              <a:t>V2 update class diagram </a:t>
            </a:r>
            <a:r>
              <a:rPr lang="en-US" altLang="zh-CN" dirty="0"/>
              <a:t>by Jiang, Zhen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313" y="877888"/>
            <a:ext cx="4905375" cy="375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Cluster servers</a:t>
            </a:r>
          </a:p>
          <a:p>
            <a:r>
              <a:rPr lang="en-US" dirty="0" smtClean="0"/>
              <a:t>Support large clients</a:t>
            </a:r>
          </a:p>
          <a:p>
            <a:r>
              <a:rPr lang="en-US" dirty="0" smtClean="0"/>
              <a:t>Use Load Balance for decrease service node pressure.</a:t>
            </a:r>
          </a:p>
          <a:p>
            <a:r>
              <a:rPr lang="en-US" dirty="0" smtClean="0"/>
              <a:t>High performance for message forward</a:t>
            </a:r>
          </a:p>
          <a:p>
            <a:r>
              <a:rPr lang="en-US" dirty="0" smtClean="0"/>
              <a:t>Easy to extend server nodes</a:t>
            </a:r>
          </a:p>
          <a:p>
            <a:r>
              <a:rPr lang="en-US" dirty="0" smtClean="0"/>
              <a:t>Do not support failover, because need client supports</a:t>
            </a:r>
          </a:p>
          <a:p>
            <a:r>
              <a:rPr lang="en-US" dirty="0" smtClean="0"/>
              <a:t>Only Support IPV4 </a:t>
            </a:r>
          </a:p>
          <a:p>
            <a:r>
              <a:rPr lang="en-US" dirty="0" smtClean="0"/>
              <a:t>High extensibility</a:t>
            </a:r>
          </a:p>
          <a:p>
            <a:r>
              <a:rPr lang="en-US" dirty="0" smtClean="0"/>
              <a:t>Server upgrade at runtime</a:t>
            </a:r>
          </a:p>
          <a:p>
            <a:r>
              <a:rPr lang="en-US" dirty="0" smtClean="0"/>
              <a:t>Sync Message in server nodes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Forward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new user connect to one of server node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544003"/>
            <a:ext cx="28575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Forward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user disconnect from one of server node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1505903"/>
            <a:ext cx="27813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Forward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user send message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74483"/>
            <a:ext cx="28956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internal Architecture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0488" y="673652"/>
            <a:ext cx="3128671" cy="392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Node Internal Sequence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3" y="1038593"/>
            <a:ext cx="5184457" cy="358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ony 2014 blue">
      <a:dk1>
        <a:srgbClr val="000000"/>
      </a:dk1>
      <a:lt1>
        <a:srgbClr val="646464"/>
      </a:lt1>
      <a:dk2>
        <a:srgbClr val="C8C8C8"/>
      </a:dk2>
      <a:lt2>
        <a:srgbClr val="FFFFFF"/>
      </a:lt2>
      <a:accent1>
        <a:srgbClr val="3287BD"/>
      </a:accent1>
      <a:accent2>
        <a:srgbClr val="739E4D"/>
      </a:accent2>
      <a:accent3>
        <a:srgbClr val="D68343"/>
      </a:accent3>
      <a:accent4>
        <a:srgbClr val="C33E37"/>
      </a:accent4>
      <a:accent5>
        <a:srgbClr val="7D63A0"/>
      </a:accent5>
      <a:accent6>
        <a:srgbClr val="878787"/>
      </a:accent6>
      <a:hlink>
        <a:srgbClr val="014B6B"/>
      </a:hlink>
      <a:folHlink>
        <a:srgbClr val="646464"/>
      </a:folHlink>
    </a:clrScheme>
    <a:fontScheme name="Sony Mobile Communications 2014 PowerPoint">
      <a:majorFont>
        <a:latin typeface="ITC Avant Garde Std Bk"/>
        <a:ea typeface="Arial Unicode MS"/>
        <a:cs typeface=""/>
      </a:majorFont>
      <a:minorFont>
        <a:latin typeface="HelveticaNeueLT Pro 45 L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1"/>
        </a:solidFill>
        <a:ln w="25400">
          <a:solidFill>
            <a:schemeClr val="accent1">
              <a:lumMod val="50000"/>
            </a:schemeClr>
          </a:solidFill>
          <a:tailEnd type="none"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  <a:scene3d>
          <a:camera prst="perspectiveRelaxed" fov="0">
            <a:rot lat="0" lon="0" rev="0"/>
          </a:camera>
          <a:lightRig rig="threePt" dir="t"/>
        </a:scene3d>
        <a:sp3d extrusionH="177800"/>
      </a:spPr>
      <a:bodyPr rtlCol="0" anchor="ctr">
        <a:normAutofit/>
      </a:bodyPr>
      <a:lstStyle>
        <a:defPPr algn="ctr">
          <a:defRPr sz="2400" smtClean="0">
            <a:latin typeface="HelveticaNeueLT Pro 55 Roman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ny 2014 blu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3287BD"/>
        </a:accent1>
        <a:accent2>
          <a:srgbClr val="739E4D"/>
        </a:accent2>
        <a:accent3>
          <a:srgbClr val="D68343"/>
        </a:accent3>
        <a:accent4>
          <a:srgbClr val="C33E37"/>
        </a:accent4>
        <a:accent5>
          <a:srgbClr val="7D63A0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green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39E4D"/>
        </a:accent1>
        <a:accent2>
          <a:srgbClr val="D68343"/>
        </a:accent2>
        <a:accent3>
          <a:srgbClr val="C33E37"/>
        </a:accent3>
        <a:accent4>
          <a:srgbClr val="7D63A0"/>
        </a:accent4>
        <a:accent5>
          <a:srgbClr val="3287B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orang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D68343"/>
        </a:accent1>
        <a:accent2>
          <a:srgbClr val="C33E37"/>
        </a:accent2>
        <a:accent3>
          <a:srgbClr val="7D63A0"/>
        </a:accent3>
        <a:accent4>
          <a:srgbClr val="3287BD"/>
        </a:accent4>
        <a:accent5>
          <a:srgbClr val="739E4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red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C33E37"/>
        </a:accent1>
        <a:accent2>
          <a:srgbClr val="7D63A0"/>
        </a:accent2>
        <a:accent3>
          <a:srgbClr val="3287BD"/>
        </a:accent3>
        <a:accent4>
          <a:srgbClr val="739E4D"/>
        </a:accent4>
        <a:accent5>
          <a:srgbClr val="D68343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purpl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D63A0"/>
        </a:accent1>
        <a:accent2>
          <a:srgbClr val="3287BD"/>
        </a:accent2>
        <a:accent3>
          <a:srgbClr val="739E4D"/>
        </a:accent3>
        <a:accent4>
          <a:srgbClr val="D68343"/>
        </a:accent4>
        <a:accent5>
          <a:srgbClr val="C33E37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</a:extraClrSchemeLst>
  <a:extLst>
    <a:ext uri="{05A4C25C-085E-4340-85A3-A5531E510DB2}">
      <thm15:themeFamily xmlns:thm15="http://schemas.microsoft.com/office/thememl/2012/main" name="Sony_2014.3.16-9 - Copy" id="{B676A8F2-F3BF-434D-9A27-5D56A866542E}" vid="{8FB125D9-A16B-4F39-87FC-EE9A98C14C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281</TotalTime>
  <Words>235</Words>
  <Application>Microsoft Office PowerPoint</Application>
  <PresentationFormat>全屏显示(16:9)</PresentationFormat>
  <Paragraphs>59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 Unicode MS</vt:lpstr>
      <vt:lpstr>HelveticaNeueLT Pro 45 Lt</vt:lpstr>
      <vt:lpstr>HelveticaNeueLT Pro 55 Roman</vt:lpstr>
      <vt:lpstr>HGPSoeiKakugothicUB</vt:lpstr>
      <vt:lpstr>ITC Avant Garde Std Bk</vt:lpstr>
      <vt:lpstr>メイリオ</vt:lpstr>
      <vt:lpstr>Arial</vt:lpstr>
      <vt:lpstr>blank</vt:lpstr>
      <vt:lpstr>Chat Server Design</vt:lpstr>
      <vt:lpstr>Vision</vt:lpstr>
      <vt:lpstr>Architecture</vt:lpstr>
      <vt:lpstr>Architecture Feature</vt:lpstr>
      <vt:lpstr>Server Node Forward Policy</vt:lpstr>
      <vt:lpstr>Server Node Forward Policy</vt:lpstr>
      <vt:lpstr>Server Node Forward Policy</vt:lpstr>
      <vt:lpstr>Server Node internal Architecture</vt:lpstr>
      <vt:lpstr>Server Node Internal Sequence</vt:lpstr>
      <vt:lpstr>Server Node Connector</vt:lpstr>
      <vt:lpstr>Server Node Service Lopper</vt:lpstr>
      <vt:lpstr>Server Node Service Chain</vt:lpstr>
      <vt:lpstr>Server Node Static Class Diagram</vt:lpstr>
      <vt:lpstr>Server Node Service Stack</vt:lpstr>
    </vt:vector>
  </TitlesOfParts>
  <Company>Sony Ericsson Mobile Communications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Server Design</dc:title>
  <dc:subject>&lt;the title of the document&gt;</dc:subject>
  <dc:creator>28851274</dc:creator>
  <dc:description>Rev</dc:description>
  <cp:lastModifiedBy>Jiangzhen</cp:lastModifiedBy>
  <cp:revision>85</cp:revision>
  <dcterms:created xsi:type="dcterms:W3CDTF">2016-02-20T03:13:41Z</dcterms:created>
  <dcterms:modified xsi:type="dcterms:W3CDTF">2016-02-22T09:55:05Z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ocName">
    <vt:lpwstr/>
  </property>
  <property fmtid="{D5CDD505-2E9C-101B-9397-08002B2CF9AE}" pid="5" name="SecurityClass">
    <vt:lpwstr>&lt;security class&gt;</vt:lpwstr>
  </property>
  <property fmtid="{D5CDD505-2E9C-101B-9397-08002B2CF9AE}" pid="6" name="Prepared">
    <vt:lpwstr/>
  </property>
  <property fmtid="{D5CDD505-2E9C-101B-9397-08002B2CF9AE}" pid="7" name="ApprovedBy">
    <vt:lpwstr/>
  </property>
  <property fmtid="{D5CDD505-2E9C-101B-9397-08002B2CF9AE}" pid="8" name="Date">
    <vt:lpwstr>yyyy-mm-dd</vt:lpwstr>
  </property>
  <property fmtid="{D5CDD505-2E9C-101B-9397-08002B2CF9AE}" pid="9" name="Title">
    <vt:lpwstr>&lt;the title of the document&gt;</vt:lpwstr>
  </property>
  <property fmtid="{D5CDD505-2E9C-101B-9397-08002B2CF9AE}" pid="10" name="Keyword">
    <vt:lpwstr/>
  </property>
  <property fmtid="{D5CDD505-2E9C-101B-9397-08002B2CF9AE}" pid="11" name="LeftFooterField">
    <vt:lpwstr>DocNo</vt:lpwstr>
  </property>
  <property fmtid="{D5CDD505-2E9C-101B-9397-08002B2CF9AE}" pid="12" name="MiddleFooterField">
    <vt:lpwstr>Date</vt:lpwstr>
  </property>
  <property fmtid="{D5CDD505-2E9C-101B-9397-08002B2CF9AE}" pid="13" name="RightFooterField">
    <vt:lpwstr>Title</vt:lpwstr>
  </property>
  <property fmtid="{D5CDD505-2E9C-101B-9397-08002B2CF9AE}" pid="14" name="SecClassViewType">
    <vt:lpwstr>False</vt:lpwstr>
  </property>
  <property fmtid="{D5CDD505-2E9C-101B-9397-08002B2CF9AE}" pid="15" name="DocumentSource">
    <vt:lpwstr> </vt:lpwstr>
  </property>
  <property fmtid="{D5CDD505-2E9C-101B-9397-08002B2CF9AE}" pid="16" name="Reference">
    <vt:lpwstr/>
  </property>
  <property fmtid="{D5CDD505-2E9C-101B-9397-08002B2CF9AE}" pid="17" name="TemplateName">
    <vt:lpwstr>Sony Mobile Communications</vt:lpwstr>
  </property>
  <property fmtid="{D5CDD505-2E9C-101B-9397-08002B2CF9AE}" pid="18" name="TemplateVariant">
    <vt:lpwstr>16:9</vt:lpwstr>
  </property>
  <property fmtid="{D5CDD505-2E9C-101B-9397-08002B2CF9AE}" pid="19" name="TemplateVersion">
    <vt:lpwstr>2014.3</vt:lpwstr>
  </property>
  <property fmtid="{D5CDD505-2E9C-101B-9397-08002B2CF9AE}" pid="20" name="x">
    <vt:lpwstr>1</vt:lpwstr>
  </property>
  <property fmtid="{D5CDD505-2E9C-101B-9397-08002B2CF9AE}" pid="21" name="FooterType">
    <vt:lpwstr>CVL</vt:lpwstr>
  </property>
  <property fmtid="{D5CDD505-2E9C-101B-9397-08002B2CF9AE}" pid="22" name="DocumentType">
    <vt:lpwstr>EnOHLogoNew2001</vt:lpwstr>
  </property>
  <property fmtid="{D5CDD505-2E9C-101B-9397-08002B2CF9AE}" pid="23" name="TotalNumb">
    <vt:lpwstr>False</vt:lpwstr>
  </property>
  <property fmtid="{D5CDD505-2E9C-101B-9397-08002B2CF9AE}" pid="24" name="Checked">
    <vt:lpwstr/>
  </property>
  <property fmtid="{D5CDD505-2E9C-101B-9397-08002B2CF9AE}" pid="25" name="Hidefooter">
    <vt:bool>false</vt:bool>
  </property>
</Properties>
</file>