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4" r:id="rId3"/>
    <p:sldId id="262" r:id="rId4"/>
    <p:sldId id="263" r:id="rId5"/>
    <p:sldId id="268" r:id="rId6"/>
    <p:sldId id="269" r:id="rId7"/>
    <p:sldId id="270" r:id="rId8"/>
    <p:sldId id="265" r:id="rId9"/>
    <p:sldId id="266" r:id="rId10"/>
    <p:sldId id="267" r:id="rId11"/>
    <p:sldId id="272" r:id="rId12"/>
    <p:sldId id="271" r:id="rId13"/>
    <p:sldId id="273" r:id="rId14"/>
  </p:sldIdLst>
  <p:sldSz cx="9144000" cy="5143500" type="screen16x9"/>
  <p:notesSz cx="6858000" cy="9144000"/>
  <p:defaultTextStyle>
    <a:defPPr>
      <a:defRPr lang="en-US"/>
    </a:defPPr>
    <a:lvl1pPr marL="0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7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54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31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08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8506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62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39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21611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553">
          <p15:clr>
            <a:srgbClr val="A4A3A4"/>
          </p15:clr>
        </p15:guide>
        <p15:guide id="4" orient="horz" pos="646">
          <p15:clr>
            <a:srgbClr val="A4A3A4"/>
          </p15:clr>
        </p15:guide>
        <p15:guide id="5" orient="horz" pos="2958">
          <p15:clr>
            <a:srgbClr val="A4A3A4"/>
          </p15:clr>
        </p15:guide>
        <p15:guide id="6" orient="horz" pos="3036">
          <p15:clr>
            <a:srgbClr val="A4A3A4"/>
          </p15:clr>
        </p15:guide>
        <p15:guide id="7" pos="2880">
          <p15:clr>
            <a:srgbClr val="A4A3A4"/>
          </p15:clr>
        </p15:guide>
        <p15:guide id="9" pos="5602">
          <p15:clr>
            <a:srgbClr val="A4A3A4"/>
          </p15:clr>
        </p15:guide>
        <p15:guide id="10" pos="2812">
          <p15:clr>
            <a:srgbClr val="A4A3A4"/>
          </p15:clr>
        </p15:guide>
        <p15:guide id="11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E37"/>
    <a:srgbClr val="3287BD"/>
    <a:srgbClr val="739E4D"/>
    <a:srgbClr val="3287B7"/>
    <a:srgbClr val="D68343"/>
    <a:srgbClr val="7D63A0"/>
    <a:srgbClr val="CD0921"/>
    <a:srgbClr val="FFFFFF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6" autoAdjust="0"/>
    <p:restoredTop sz="89312" autoAdjust="0"/>
  </p:normalViewPr>
  <p:slideViewPr>
    <p:cSldViewPr snapToGrid="0" snapToObjects="1">
      <p:cViewPr>
        <p:scale>
          <a:sx n="50" d="100"/>
          <a:sy n="50" d="100"/>
        </p:scale>
        <p:origin x="-1602" y="-1368"/>
      </p:cViewPr>
      <p:guideLst>
        <p:guide orient="horz" pos="1620"/>
        <p:guide orient="horz" pos="169"/>
        <p:guide orient="horz" pos="553"/>
        <p:guide orient="horz" pos="646"/>
        <p:guide orient="horz" pos="2958"/>
        <p:guide orient="horz" pos="3036"/>
        <p:guide pos="2880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08" y="5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6800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85284" y="123480"/>
            <a:ext cx="680565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40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36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760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350000"/>
            <a:ext cx="7826400" cy="54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16000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3510000"/>
            <a:ext cx="7826400" cy="673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8642349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0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8642350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4213225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679951" y="1025525"/>
            <a:ext cx="4213224" cy="36702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22000" y="2159778"/>
            <a:ext cx="2700000" cy="7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268288"/>
            <a:ext cx="7740000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025525"/>
            <a:ext cx="8642350" cy="36703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8172000" y="4819650"/>
            <a:ext cx="972000" cy="32385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324000" y="4903835"/>
            <a:ext cx="0" cy="1620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000000"/>
                </a:solidFill>
                <a:latin typeface="Arial" panose="020B0604020202020204" pitchFamily="34" charset="0"/>
              </a:rPr>
              <a:t>&lt;security class&gt;</a:t>
            </a:r>
            <a:endParaRPr lang="en-US" sz="75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xtFooterLeft"/>
          <p:cNvSpPr txBox="1"/>
          <p:nvPr/>
        </p:nvSpPr>
        <p:spPr>
          <a:xfrm>
            <a:off x="979170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9" name="txtFooterRight"/>
          <p:cNvSpPr txBox="1"/>
          <p:nvPr/>
        </p:nvSpPr>
        <p:spPr>
          <a:xfrm>
            <a:off x="2977261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&lt;the title of the document&gt;</a:t>
            </a:r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xtFooterDate"/>
          <p:cNvSpPr txBox="1"/>
          <p:nvPr/>
        </p:nvSpPr>
        <p:spPr>
          <a:xfrm>
            <a:off x="385191" y="4923790"/>
            <a:ext cx="529209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sv-SE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yyyy-mm-dd</a:t>
            </a:r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xtFooterCVLPage"/>
          <p:cNvSpPr txBox="1"/>
          <p:nvPr/>
        </p:nvSpPr>
        <p:spPr>
          <a:xfrm>
            <a:off x="93599" y="4923790"/>
            <a:ext cx="18719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E2538F48-8B5B-4B9C-81EA-B93E0EE5B764}" type="slidenum">
              <a:rPr lang="sv-SE" sz="750" b="0" smtClean="0">
                <a:solidFill>
                  <a:srgbClr val="7F7F7F"/>
                </a:solidFill>
                <a:latin typeface="Arial" panose="020B0604020202020204" pitchFamily="34" charset="0"/>
              </a:rPr>
              <a:pPr algn="r"/>
              <a:t>‹#›</a:t>
            </a:fld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58" r:id="rId4"/>
    <p:sldLayoutId id="2147483662" r:id="rId5"/>
    <p:sldLayoutId id="2147483655" r:id="rId6"/>
    <p:sldLayoutId id="2147483659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Server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-648240" y="4320000"/>
            <a:ext cx="7826400" cy="349200"/>
          </a:xfrm>
        </p:spPr>
        <p:txBody>
          <a:bodyPr>
            <a:normAutofit fontScale="25000" lnSpcReduction="20000"/>
          </a:bodyPr>
          <a:lstStyle/>
          <a:p>
            <a:r>
              <a:rPr lang="en-US" altLang="ja-JP" dirty="0" smtClean="0"/>
              <a:t>© Sony Mobile Communications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</a:t>
            </a:r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 to listen socket or receive outer message</a:t>
            </a:r>
          </a:p>
          <a:p>
            <a:pPr lvl="1"/>
            <a:r>
              <a:rPr lang="en-US" dirty="0" smtClean="0"/>
              <a:t> receive all incoming message</a:t>
            </a:r>
          </a:p>
          <a:p>
            <a:pPr lvl="2"/>
            <a:r>
              <a:rPr lang="en-US" dirty="0" smtClean="0"/>
              <a:t>Socket connection message</a:t>
            </a:r>
          </a:p>
          <a:p>
            <a:pPr lvl="2"/>
            <a:r>
              <a:rPr lang="en-US" dirty="0" smtClean="0"/>
              <a:t>Normal business socket message</a:t>
            </a:r>
          </a:p>
          <a:p>
            <a:pPr lvl="1"/>
            <a:r>
              <a:rPr lang="en-US" dirty="0" smtClean="0"/>
              <a:t>Use NIO selection </a:t>
            </a:r>
          </a:p>
          <a:p>
            <a:pPr lvl="1"/>
            <a:r>
              <a:rPr lang="en-US" dirty="0" smtClean="0"/>
              <a:t>Forward message to Service </a:t>
            </a:r>
            <a:r>
              <a:rPr lang="en-US" dirty="0" err="1" smtClean="0"/>
              <a:t>Looper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</a:t>
            </a:r>
            <a:r>
              <a:rPr lang="en-US" dirty="0" smtClean="0"/>
              <a:t>Service Lopper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  to handle all message:</a:t>
            </a:r>
          </a:p>
          <a:p>
            <a:pPr lvl="1"/>
            <a:r>
              <a:rPr lang="en-US" dirty="0" smtClean="0"/>
              <a:t>Out socket message</a:t>
            </a:r>
          </a:p>
          <a:p>
            <a:pPr lvl="1"/>
            <a:r>
              <a:rPr lang="en-US" dirty="0" smtClean="0"/>
              <a:t>Internal forward message</a:t>
            </a:r>
          </a:p>
          <a:p>
            <a:pPr lvl="1"/>
            <a:r>
              <a:rPr lang="en-US" dirty="0" smtClean="0"/>
              <a:t>Output room broadcast message</a:t>
            </a:r>
          </a:p>
          <a:p>
            <a:pPr lvl="1"/>
            <a:r>
              <a:rPr lang="en-US" dirty="0" smtClean="0"/>
              <a:t>Output private message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Service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Make chain for message handle</a:t>
            </a:r>
          </a:p>
          <a:p>
            <a:r>
              <a:rPr lang="en-US" dirty="0" smtClean="0"/>
              <a:t>Any message will go through all links in the chain by order</a:t>
            </a:r>
          </a:p>
          <a:p>
            <a:r>
              <a:rPr lang="en-US" dirty="0" smtClean="0"/>
              <a:t>High extensibility for special feature.</a:t>
            </a:r>
          </a:p>
          <a:p>
            <a:r>
              <a:rPr lang="en-US" dirty="0" smtClean="0"/>
              <a:t>Current service feature:</a:t>
            </a:r>
          </a:p>
          <a:p>
            <a:pPr lvl="1"/>
            <a:r>
              <a:rPr lang="en-US" dirty="0" smtClean="0"/>
              <a:t>Log service</a:t>
            </a:r>
          </a:p>
          <a:p>
            <a:pPr lvl="1"/>
            <a:r>
              <a:rPr lang="en-US" dirty="0" smtClean="0"/>
              <a:t>Message parse Service</a:t>
            </a:r>
          </a:p>
          <a:p>
            <a:pPr lvl="1"/>
            <a:r>
              <a:rPr lang="en-US" dirty="0" smtClean="0"/>
              <a:t>Multicast forward Service</a:t>
            </a:r>
          </a:p>
          <a:p>
            <a:pPr lvl="1"/>
            <a:r>
              <a:rPr lang="en-US" dirty="0" smtClean="0"/>
              <a:t>Output Message Service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Static Class Diagram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49" y="954089"/>
            <a:ext cx="8305801" cy="380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Initialize draft by Jiang, Zhen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313" y="877888"/>
            <a:ext cx="4905375" cy="375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Cluster servers</a:t>
            </a:r>
          </a:p>
          <a:p>
            <a:r>
              <a:rPr lang="en-US" dirty="0" smtClean="0"/>
              <a:t>Support large clients</a:t>
            </a:r>
          </a:p>
          <a:p>
            <a:r>
              <a:rPr lang="en-US" dirty="0" smtClean="0"/>
              <a:t>Use Load Balance for decrease service node pressure.</a:t>
            </a:r>
          </a:p>
          <a:p>
            <a:r>
              <a:rPr lang="en-US" dirty="0" smtClean="0"/>
              <a:t>High performance for message forward</a:t>
            </a:r>
          </a:p>
          <a:p>
            <a:r>
              <a:rPr lang="en-US" dirty="0" smtClean="0"/>
              <a:t>Easy to extend server nodes</a:t>
            </a:r>
          </a:p>
          <a:p>
            <a:r>
              <a:rPr lang="en-US" dirty="0" smtClean="0"/>
              <a:t>Do not support failover, because need client supports</a:t>
            </a:r>
          </a:p>
          <a:p>
            <a:r>
              <a:rPr lang="en-US" dirty="0" smtClean="0"/>
              <a:t>Only Support IPV4 </a:t>
            </a:r>
          </a:p>
          <a:p>
            <a:r>
              <a:rPr lang="en-US" dirty="0" smtClean="0"/>
              <a:t>High extensibility</a:t>
            </a:r>
          </a:p>
          <a:p>
            <a:r>
              <a:rPr lang="en-US" dirty="0" smtClean="0"/>
              <a:t>Server upgrade at runtime</a:t>
            </a:r>
          </a:p>
          <a:p>
            <a:r>
              <a:rPr lang="en-US" dirty="0" smtClean="0"/>
              <a:t>Sync Message in server nodes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Forward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new user connect to one of server node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44003"/>
            <a:ext cx="28575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Forward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user disconnect from one of server node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505903"/>
            <a:ext cx="27813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Forward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user send message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74483"/>
            <a:ext cx="2895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internal Architecture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0488" y="673652"/>
            <a:ext cx="3128671" cy="392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Internal Sequence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1038593"/>
            <a:ext cx="5184457" cy="358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:thm15="http://schemas.microsoft.com/office/thememl/2012/main" xmlns="" name="Sony_2014.3.16-9 - Copy" id="{B676A8F2-F3BF-434D-9A27-5D56A866542E}" vid="{8FB125D9-A16B-4F39-87FC-EE9A98C14C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269</TotalTime>
  <Words>207</Words>
  <Application>Microsoft Office PowerPoint</Application>
  <PresentationFormat>On-screen Show (16:9)</PresentationFormat>
  <Paragraphs>49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Chat Server Design</vt:lpstr>
      <vt:lpstr>Vision</vt:lpstr>
      <vt:lpstr>Architecture</vt:lpstr>
      <vt:lpstr>Architecture Feature</vt:lpstr>
      <vt:lpstr>Server Node Forward Policy</vt:lpstr>
      <vt:lpstr>Server Node Forward Policy</vt:lpstr>
      <vt:lpstr>Server Node Forward Policy</vt:lpstr>
      <vt:lpstr>Server Node internal Architecture</vt:lpstr>
      <vt:lpstr>Server Node Internal Sequence</vt:lpstr>
      <vt:lpstr>Server Node Connector</vt:lpstr>
      <vt:lpstr>Server Node Service Lopper</vt:lpstr>
      <vt:lpstr>Server Node Service Chain</vt:lpstr>
      <vt:lpstr>Server Node Static Class Diagram</vt:lpstr>
    </vt:vector>
  </TitlesOfParts>
  <Company>Sony Ericsson Mobile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Server Design</dc:title>
  <dc:subject>&lt;the title of the document&gt;</dc:subject>
  <dc:creator>28851274</dc:creator>
  <dc:description>Rev</dc:description>
  <cp:lastModifiedBy>28851274</cp:lastModifiedBy>
  <cp:revision>60</cp:revision>
  <dcterms:created xsi:type="dcterms:W3CDTF">2016-02-20T03:13:41Z</dcterms:created>
  <dcterms:modified xsi:type="dcterms:W3CDTF">2016-02-20T07:42:48Z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ocName">
    <vt:lpwstr/>
  </property>
  <property fmtid="{D5CDD505-2E9C-101B-9397-08002B2CF9AE}" pid="5" name="SecurityClass">
    <vt:lpwstr>&lt;security class&gt;</vt:lpwstr>
  </property>
  <property fmtid="{D5CDD505-2E9C-101B-9397-08002B2CF9AE}" pid="6" name="Prepared">
    <vt:lpwstr/>
  </property>
  <property fmtid="{D5CDD505-2E9C-101B-9397-08002B2CF9AE}" pid="7" name="ApprovedBy">
    <vt:lpwstr/>
  </property>
  <property fmtid="{D5CDD505-2E9C-101B-9397-08002B2CF9AE}" pid="8" name="Date">
    <vt:lpwstr>yyyy-mm-dd</vt:lpwstr>
  </property>
  <property fmtid="{D5CDD505-2E9C-101B-9397-08002B2CF9AE}" pid="9" name="Title">
    <vt:lpwstr>&lt;the title of the document&gt;</vt:lpwstr>
  </property>
  <property fmtid="{D5CDD505-2E9C-101B-9397-08002B2CF9AE}" pid="10" name="Keyword">
    <vt:lpwstr/>
  </property>
  <property fmtid="{D5CDD505-2E9C-101B-9397-08002B2CF9AE}" pid="11" name="LeftFooterField">
    <vt:lpwstr>DocNo</vt:lpwstr>
  </property>
  <property fmtid="{D5CDD505-2E9C-101B-9397-08002B2CF9AE}" pid="12" name="MiddleFooterField">
    <vt:lpwstr>Date</vt:lpwstr>
  </property>
  <property fmtid="{D5CDD505-2E9C-101B-9397-08002B2CF9AE}" pid="13" name="RightFooterField">
    <vt:lpwstr>Title</vt:lpwstr>
  </property>
  <property fmtid="{D5CDD505-2E9C-101B-9397-08002B2CF9AE}" pid="14" name="SecClassViewType">
    <vt:lpwstr>False</vt:lpwstr>
  </property>
  <property fmtid="{D5CDD505-2E9C-101B-9397-08002B2CF9AE}" pid="15" name="DocumentSource">
    <vt:lpwstr> </vt:lpwstr>
  </property>
  <property fmtid="{D5CDD505-2E9C-101B-9397-08002B2CF9AE}" pid="16" name="Reference">
    <vt:lpwstr/>
  </property>
  <property fmtid="{D5CDD505-2E9C-101B-9397-08002B2CF9AE}" pid="17" name="TemplateName">
    <vt:lpwstr>Sony Mobile Communications</vt:lpwstr>
  </property>
  <property fmtid="{D5CDD505-2E9C-101B-9397-08002B2CF9AE}" pid="18" name="TemplateVariant">
    <vt:lpwstr>16:9</vt:lpwstr>
  </property>
  <property fmtid="{D5CDD505-2E9C-101B-9397-08002B2CF9AE}" pid="19" name="TemplateVersion">
    <vt:lpwstr>2014.3</vt:lpwstr>
  </property>
  <property fmtid="{D5CDD505-2E9C-101B-9397-08002B2CF9AE}" pid="20" name="x">
    <vt:lpwstr>1</vt:lpwstr>
  </property>
  <property fmtid="{D5CDD505-2E9C-101B-9397-08002B2CF9AE}" pid="21" name="FooterType">
    <vt:lpwstr>CVL</vt:lpwstr>
  </property>
  <property fmtid="{D5CDD505-2E9C-101B-9397-08002B2CF9AE}" pid="22" name="DocumentType">
    <vt:lpwstr>EnOHLogoNew2001</vt:lpwstr>
  </property>
  <property fmtid="{D5CDD505-2E9C-101B-9397-08002B2CF9AE}" pid="23" name="TotalNumb">
    <vt:lpwstr>False</vt:lpwstr>
  </property>
  <property fmtid="{D5CDD505-2E9C-101B-9397-08002B2CF9AE}" pid="24" name="Checked">
    <vt:lpwstr/>
  </property>
  <property fmtid="{D5CDD505-2E9C-101B-9397-08002B2CF9AE}" pid="25" name="Hidefooter">
    <vt:bool>false</vt:bool>
  </property>
</Properties>
</file>