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4956CE-F57F-4F5A-80F1-7613CD3BCBFA}">
  <a:tblStyle styleId="{614956CE-F57F-4F5A-80F1-7613CD3BC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aike.baidu.com/item/%E6%AD%A3%E6%80%81%E5%88%86%E5%B8%83/829892?fr=aladdin&amp;fromid=10145793&amp;fromtitle=%E9%AB%98%E6%96%AF%E5%88%86%E5%B8%83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31805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标准化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    	Normalization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卷积神经网络中为什么要给图像做标准化？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79700" y="1257775"/>
            <a:ext cx="78252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如果我们训练图片的</a:t>
            </a:r>
            <a:r>
              <a:rPr lang="zh-CN">
                <a:solidFill>
                  <a:srgbClr val="FFFFFF"/>
                </a:solidFill>
              </a:rPr>
              <a:t>红色，蓝色，绿色分量的</a:t>
            </a:r>
            <a:r>
              <a:rPr lang="zh-CN">
                <a:solidFill>
                  <a:srgbClr val="FF9900"/>
                </a:solidFill>
              </a:rPr>
              <a:t>像素值大小分布比较相似</a:t>
            </a:r>
            <a:r>
              <a:rPr lang="zh-CN">
                <a:solidFill>
                  <a:srgbClr val="FFFFFF"/>
                </a:solidFill>
              </a:rPr>
              <a:t>，也就是没有一个分量的值都特别大或者特别小，那么我们模型训练的时候，gradient更新轨迹应该如下图一般</a:t>
            </a:r>
            <a:r>
              <a:rPr lang="zh-CN">
                <a:solidFill>
                  <a:srgbClr val="FF9900"/>
                </a:solidFill>
              </a:rPr>
              <a:t>稳定，可靠，快速</a:t>
            </a:r>
            <a:r>
              <a:rPr lang="zh-CN">
                <a:solidFill>
                  <a:srgbClr val="FFFFFF"/>
                </a:solidFill>
              </a:rPr>
              <a:t>：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25" y="2136975"/>
            <a:ext cx="2910200" cy="2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100" y="2136975"/>
            <a:ext cx="3068376" cy="25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37075" y="465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卷积神经网络中为什么要给图像做标准化？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79700" y="1257775"/>
            <a:ext cx="78252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实际情况是，训练图片的红色，蓝色，绿色分量的像素值大小分布很多时候不太相似，也就是有一个分量的值都特别大或者特别小，了解卷积神经网络的同志们可能知道，CNN有一个步骤：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（1）卷积层和全连接层对特征是进行</a:t>
            </a:r>
            <a:r>
              <a:rPr lang="zh-CN">
                <a:solidFill>
                  <a:srgbClr val="FF9900"/>
                </a:solidFill>
              </a:rPr>
              <a:t>和 (  sum</a:t>
            </a:r>
            <a:r>
              <a:rPr lang="zh-CN">
                <a:solidFill>
                  <a:srgbClr val="FF9900"/>
                </a:solidFill>
              </a:rPr>
              <a:t>）</a:t>
            </a:r>
            <a:r>
              <a:rPr lang="zh-CN">
                <a:solidFill>
                  <a:srgbClr val="FFFFFF"/>
                </a:solidFill>
              </a:rPr>
              <a:t>运算，如下图所示：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25" y="2296350"/>
            <a:ext cx="4493874" cy="2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052000" y="2387050"/>
            <a:ext cx="40920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在模型训练前期，如果红色分量值特别大，蓝绿分量比较小，那么经过卷积过程后，特征值可能会特别大，那么这</a:t>
            </a:r>
            <a:r>
              <a:rPr lang="zh-CN">
                <a:solidFill>
                  <a:srgbClr val="FF9900"/>
                </a:solidFill>
              </a:rPr>
              <a:t>和（sum）</a:t>
            </a:r>
            <a:r>
              <a:rPr lang="zh-CN">
                <a:solidFill>
                  <a:srgbClr val="FFFFFF"/>
                </a:solidFill>
              </a:rPr>
              <a:t>值就可能被红色分量</a:t>
            </a:r>
            <a:r>
              <a:rPr lang="zh-CN">
                <a:solidFill>
                  <a:srgbClr val="FF9900"/>
                </a:solidFill>
              </a:rPr>
              <a:t>’主导‘</a:t>
            </a:r>
            <a:r>
              <a:rPr lang="zh-CN">
                <a:solidFill>
                  <a:srgbClr val="FFFFFF"/>
                </a:solidFill>
              </a:rPr>
              <a:t>，从而特别</a:t>
            </a:r>
            <a:r>
              <a:rPr lang="zh-CN">
                <a:solidFill>
                  <a:srgbClr val="FF9900"/>
                </a:solidFill>
              </a:rPr>
              <a:t>大</a:t>
            </a:r>
            <a:r>
              <a:rPr lang="zh-CN">
                <a:solidFill>
                  <a:srgbClr val="FFFFFF"/>
                </a:solidFill>
              </a:rPr>
              <a:t>，</a:t>
            </a:r>
            <a:r>
              <a:rPr lang="zh-CN">
                <a:solidFill>
                  <a:srgbClr val="FFFFFF"/>
                </a:solidFill>
              </a:rPr>
              <a:t>熟悉反向传播的同学应该也知道，如果特征值被某一特征所主导，</a:t>
            </a:r>
            <a:r>
              <a:rPr lang="zh-CN">
                <a:solidFill>
                  <a:srgbClr val="FF9900"/>
                </a:solidFill>
              </a:rPr>
              <a:t>权值的更新就会朝着这个主导的特征进行</a:t>
            </a:r>
            <a:r>
              <a:rPr lang="zh-CN">
                <a:solidFill>
                  <a:srgbClr val="FFFFFF"/>
                </a:solidFill>
              </a:rPr>
              <a:t>。（具体可以参阅反向传播或者Gradient Descent）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卷积神经网络中为什么要给图像做标准化？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79700" y="1257775"/>
            <a:ext cx="7825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实际情况是，训练模型时，第一张训练图片由</a:t>
            </a:r>
            <a:r>
              <a:rPr lang="zh-CN">
                <a:solidFill>
                  <a:srgbClr val="FF0000"/>
                </a:solidFill>
              </a:rPr>
              <a:t>红色分量主导</a:t>
            </a:r>
            <a:r>
              <a:rPr lang="zh-CN">
                <a:solidFill>
                  <a:srgbClr val="FFFFFF"/>
                </a:solidFill>
              </a:rPr>
              <a:t>，第二张训练图片就可能由</a:t>
            </a:r>
            <a:r>
              <a:rPr lang="zh-CN">
                <a:solidFill>
                  <a:schemeClr val="accent2"/>
                </a:solidFill>
              </a:rPr>
              <a:t>绿色分量主导</a:t>
            </a:r>
            <a:r>
              <a:rPr lang="zh-CN">
                <a:solidFill>
                  <a:srgbClr val="FFFFFF"/>
                </a:solidFill>
              </a:rPr>
              <a:t>，权值更新的主导权不断发生变化，于是模型的gradient更新轨迹就变成下面图所示，无序，收敛慢：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725" y="1975514"/>
            <a:ext cx="3469325" cy="2894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25" y="1994175"/>
            <a:ext cx="34766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卷积神经网络中为什么要给图像做标准化？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79700" y="1200925"/>
            <a:ext cx="7825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解决办法：标准化（常用Z-Score 标准化）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79700" y="1594250"/>
            <a:ext cx="7285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标准化之后（Z-Score）：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图片的RGB分量就被映射成符合正态分布，均值为0，标准差为1的数值分布：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（1）这样就相当于把不同的</a:t>
            </a:r>
            <a:r>
              <a:rPr lang="zh-CN">
                <a:solidFill>
                  <a:srgbClr val="FFFFFF"/>
                </a:solidFill>
              </a:rPr>
              <a:t>分量</a:t>
            </a:r>
            <a:r>
              <a:rPr lang="zh-CN">
                <a:solidFill>
                  <a:srgbClr val="FF9900"/>
                </a:solidFill>
              </a:rPr>
              <a:t>映射到同一个坐标系</a:t>
            </a:r>
            <a:r>
              <a:rPr lang="zh-CN">
                <a:solidFill>
                  <a:srgbClr val="FFFFFF"/>
                </a:solidFill>
              </a:rPr>
              <a:t>，具有相同的尺度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（2）因此上述情况就由</a:t>
            </a:r>
            <a:r>
              <a:rPr lang="zh-CN">
                <a:solidFill>
                  <a:srgbClr val="FF9900"/>
                </a:solidFill>
              </a:rPr>
              <a:t>过大像素值分量主导权值更新</a:t>
            </a:r>
            <a:r>
              <a:rPr lang="zh-CN">
                <a:solidFill>
                  <a:srgbClr val="FF9900"/>
                </a:solidFill>
              </a:rPr>
              <a:t>的问题</a:t>
            </a:r>
            <a:r>
              <a:rPr lang="zh-CN">
                <a:solidFill>
                  <a:srgbClr val="FFFFFF"/>
                </a:solidFill>
              </a:rPr>
              <a:t>转为</a:t>
            </a:r>
            <a:r>
              <a:rPr lang="zh-CN">
                <a:solidFill>
                  <a:srgbClr val="EA9999"/>
                </a:solidFill>
              </a:rPr>
              <a:t>RGB</a:t>
            </a:r>
            <a:r>
              <a:rPr lang="zh-CN">
                <a:solidFill>
                  <a:srgbClr val="EA9999"/>
                </a:solidFill>
              </a:rPr>
              <a:t>分量都</a:t>
            </a:r>
            <a:r>
              <a:rPr lang="zh-CN">
                <a:solidFill>
                  <a:srgbClr val="EA9999"/>
                </a:solidFill>
              </a:rPr>
              <a:t>具有相同的</a:t>
            </a:r>
            <a:r>
              <a:rPr lang="zh-CN">
                <a:solidFill>
                  <a:srgbClr val="EA9999"/>
                </a:solidFill>
              </a:rPr>
              <a:t>数值</a:t>
            </a:r>
            <a:r>
              <a:rPr lang="zh-CN">
                <a:solidFill>
                  <a:srgbClr val="EA9999"/>
                </a:solidFill>
              </a:rPr>
              <a:t>分布</a:t>
            </a:r>
            <a:r>
              <a:rPr lang="zh-CN">
                <a:solidFill>
                  <a:srgbClr val="FFFFFF"/>
                </a:solidFill>
              </a:rPr>
              <a:t>的问题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（3） 一定程度上消除了</a:t>
            </a:r>
            <a:r>
              <a:rPr lang="zh-CN">
                <a:solidFill>
                  <a:srgbClr val="FF9900"/>
                </a:solidFill>
              </a:rPr>
              <a:t>gradient更新的收敛慢，无序等问题，如下图：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625" y="3208693"/>
            <a:ext cx="2211700" cy="181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525" y="3224137"/>
            <a:ext cx="3295177" cy="17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376550" y="65357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总结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440475" y="1435050"/>
            <a:ext cx="7722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在</a:t>
            </a:r>
            <a:r>
              <a:rPr lang="zh-CN">
                <a:solidFill>
                  <a:srgbClr val="FFFFFF"/>
                </a:solidFill>
              </a:rPr>
              <a:t>卷积神经网络里，</a:t>
            </a:r>
            <a:r>
              <a:rPr lang="zh-CN">
                <a:solidFill>
                  <a:srgbClr val="FF9900"/>
                </a:solidFill>
              </a:rPr>
              <a:t>标准化</a:t>
            </a:r>
            <a:r>
              <a:rPr lang="zh-CN">
                <a:solidFill>
                  <a:srgbClr val="FFFFFF"/>
                </a:solidFill>
              </a:rPr>
              <a:t>即是将不同的图片，或者图片不同的分量映射到同一特定区间，或者具备相同的数据分布，使CNN中的功能块可以对输入数据进行</a:t>
            </a:r>
            <a:r>
              <a:rPr lang="zh-CN">
                <a:solidFill>
                  <a:srgbClr val="FF9900"/>
                </a:solidFill>
              </a:rPr>
              <a:t>同趋化处理</a:t>
            </a:r>
            <a:r>
              <a:rPr lang="zh-CN">
                <a:solidFill>
                  <a:srgbClr val="FFFFFF"/>
                </a:solidFill>
              </a:rPr>
              <a:t>。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468550" y="37866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更多精彩内容，请关注：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（1）知乎：蒋竺波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（2）知乎专栏：</a:t>
            </a:r>
            <a:r>
              <a:rPr lang="zh-CN" sz="135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卷积神经网络（CNN）入门讲解</a:t>
            </a:r>
            <a:endParaRPr sz="135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（3）微信公众号：follow_bobo (公众号回复：</a:t>
            </a:r>
            <a:r>
              <a:rPr lang="zh-CN" sz="1350">
                <a:solidFill>
                  <a:srgbClr val="00FF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标准化</a:t>
            </a:r>
            <a:r>
              <a:rPr lang="zh-CN" sz="135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，即可获得全部PPT)</a:t>
            </a:r>
            <a:endParaRPr sz="135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00752" y="3274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本节</a:t>
            </a:r>
            <a:r>
              <a:rPr lang="zh-CN"/>
              <a:t>问题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94800" y="1736400"/>
            <a:ext cx="74853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（1）</a:t>
            </a:r>
            <a:r>
              <a:rPr lang="zh-CN"/>
              <a:t>什么是标准化？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（2）</a:t>
            </a:r>
            <a:r>
              <a:rPr lang="zh-CN"/>
              <a:t>卷积神经网络中为什么给图像做标准化？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0" y="0"/>
            <a:ext cx="30000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12575" y="397825"/>
            <a:ext cx="3000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什么是标准化？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-27375" y="1419950"/>
            <a:ext cx="85677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CN" sz="1800">
                <a:solidFill>
                  <a:srgbClr val="FFFFFF"/>
                </a:solidFill>
              </a:rPr>
              <a:t>min-max标准化(Min-max normalization),</a:t>
            </a:r>
            <a:r>
              <a:rPr lang="zh-CN" sz="1800">
                <a:solidFill>
                  <a:srgbClr val="FFFFFF"/>
                </a:solidFill>
              </a:rPr>
              <a:t>又名离差标准化,是对原始数据的线性转化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 			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938" y="2459038"/>
            <a:ext cx="1950475" cy="5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777800" y="2891450"/>
            <a:ext cx="47100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含义: max : 样本最大值; min: 样本最小值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注意:当有新数据加入时需要</a:t>
            </a:r>
            <a:r>
              <a:rPr lang="zh-CN">
                <a:solidFill>
                  <a:srgbClr val="FF9900"/>
                </a:solidFill>
              </a:rPr>
              <a:t>重新</a:t>
            </a:r>
            <a:r>
              <a:rPr lang="zh-CN">
                <a:solidFill>
                  <a:srgbClr val="FFFFFF"/>
                </a:solidFill>
              </a:rPr>
              <a:t>进行数据归一化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0"/>
            <a:ext cx="30000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12575" y="397825"/>
            <a:ext cx="3000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什么是标准化？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9450" y="1135775"/>
            <a:ext cx="90072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2.    z-score 标准化(zero-mean normalization)，</a:t>
            </a:r>
            <a:r>
              <a:rPr lang="zh-CN"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将数据按照行或列或其他属性值    减去其均值再除以其标准差。所得到的数据都聚集在0附近，标准差为1，符合正态分布。</a:t>
            </a:r>
            <a:r>
              <a:rPr lang="zh-CN" sz="1800">
                <a:solidFill>
                  <a:srgbClr val="FF99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（常用）</a:t>
            </a:r>
            <a:endParaRPr sz="1800">
              <a:solidFill>
                <a:srgbClr val="FF99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 			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614400" y="3033525"/>
            <a:ext cx="48309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含义: </a:t>
            </a:r>
            <a:r>
              <a:rPr lang="zh-CN">
                <a:solidFill>
                  <a:srgbClr val="FFFFFF"/>
                </a:solidFill>
              </a:rPr>
              <a:t>其中μ为所有样本数据的</a:t>
            </a:r>
            <a:r>
              <a:rPr lang="zh-CN" u="sng">
                <a:solidFill>
                  <a:srgbClr val="FF9900"/>
                </a:solidFill>
              </a:rPr>
              <a:t>均值</a:t>
            </a:r>
            <a:r>
              <a:rPr lang="zh-CN">
                <a:solidFill>
                  <a:srgbClr val="FFFFFF"/>
                </a:solidFill>
              </a:rPr>
              <a:t>，σ为所有样本数据的</a:t>
            </a:r>
            <a:r>
              <a:rPr lang="zh-CN" u="sng">
                <a:solidFill>
                  <a:srgbClr val="FF9900"/>
                </a:solidFill>
              </a:rPr>
              <a:t>标准差</a:t>
            </a:r>
            <a:endParaRPr u="sng">
              <a:solidFill>
                <a:srgbClr val="FF99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注意:</a:t>
            </a:r>
            <a:r>
              <a:rPr lang="zh-CN">
                <a:solidFill>
                  <a:srgbClr val="FFFFFF"/>
                </a:solidFill>
              </a:rPr>
              <a:t>假如原始数据没有呈</a:t>
            </a:r>
            <a:r>
              <a:rPr lang="zh-CN" u="sng">
                <a:solidFill>
                  <a:srgbClr val="FF9900"/>
                </a:solidFill>
                <a:hlinkClick r:id="rId3"/>
              </a:rPr>
              <a:t>高斯分布</a:t>
            </a:r>
            <a:r>
              <a:rPr lang="zh-CN">
                <a:solidFill>
                  <a:srgbClr val="FFFFFF"/>
                </a:solidFill>
              </a:rPr>
              <a:t>，标准化的数据分布效果并不好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200" y="2299850"/>
            <a:ext cx="1557867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0" y="0"/>
            <a:ext cx="30000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12575" y="397825"/>
            <a:ext cx="3000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什么是标准化？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-27375" y="1419950"/>
            <a:ext cx="85677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3</a:t>
            </a:r>
            <a:r>
              <a:rPr lang="zh-CN" sz="1800">
                <a:solidFill>
                  <a:srgbClr val="FFFFFF"/>
                </a:solidFill>
              </a:rPr>
              <a:t>.    </a:t>
            </a:r>
            <a:r>
              <a:rPr lang="zh-CN" sz="1800">
                <a:solidFill>
                  <a:srgbClr val="FFFFFF"/>
                </a:solidFill>
              </a:rPr>
              <a:t>atan反正切函数标准化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 			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777800" y="2891450"/>
            <a:ext cx="41559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75" y="2449538"/>
            <a:ext cx="1926675" cy="2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8379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根据数据结构，把数据的值按行，按列，或者某些特征，或者某种属性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（1）统一映射到一个特定区间里，比如【-1,1】。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（2）统一映射到某种特定分布里，比如均值为0，方差为1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12575" y="397825"/>
            <a:ext cx="3000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总结：</a:t>
            </a:r>
            <a:r>
              <a:rPr lang="zh-C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什么是标准化？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76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卷积神经网络中为什么要给图像做标准化？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75" y="1567309"/>
            <a:ext cx="1309126" cy="13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875" y="3572850"/>
            <a:ext cx="1309126" cy="12706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Shape 110"/>
          <p:cNvGraphicFramePr/>
          <p:nvPr/>
        </p:nvGraphicFramePr>
        <p:xfrm>
          <a:off x="3424800" y="152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{614956CE-F57F-4F5A-80F1-7613CD3BCBFA}</a:tableStyleId>
              </a:tblPr>
              <a:tblGrid>
                <a:gridCol w="530375"/>
                <a:gridCol w="530375"/>
                <a:gridCol w="530375"/>
              </a:tblGrid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120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222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111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103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228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231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" name="Shape 111"/>
          <p:cNvGraphicFramePr/>
          <p:nvPr/>
        </p:nvGraphicFramePr>
        <p:xfrm>
          <a:off x="3424800" y="357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{614956CE-F57F-4F5A-80F1-7613CD3BCBFA}</a:tableStyleId>
              </a:tblPr>
              <a:tblGrid>
                <a:gridCol w="530375"/>
                <a:gridCol w="530375"/>
                <a:gridCol w="530375"/>
              </a:tblGrid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145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114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183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Shape 112"/>
          <p:cNvSpPr/>
          <p:nvPr/>
        </p:nvSpPr>
        <p:spPr>
          <a:xfrm>
            <a:off x="2685425" y="1918150"/>
            <a:ext cx="660600" cy="4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618650" y="4055138"/>
            <a:ext cx="660600" cy="4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820925" y="10900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对应图片的某个相同部位的像素值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351225" y="18400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社会人（</a:t>
            </a:r>
            <a:r>
              <a:rPr lang="zh-CN" sz="2400">
                <a:solidFill>
                  <a:srgbClr val="FF0000"/>
                </a:solidFill>
              </a:rPr>
              <a:t>✅</a:t>
            </a:r>
            <a:r>
              <a:rPr lang="zh-CN" sz="2400">
                <a:solidFill>
                  <a:srgbClr val="FFFFFF"/>
                </a:solidFill>
              </a:rPr>
              <a:t>）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6382825" y="387505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社会人</a:t>
            </a:r>
            <a:r>
              <a:rPr lang="zh-CN" sz="2400">
                <a:solidFill>
                  <a:srgbClr val="FFFFFF"/>
                </a:solidFill>
              </a:rPr>
              <a:t>（？）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299800" y="1953700"/>
            <a:ext cx="951900" cy="4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337100" y="3967713"/>
            <a:ext cx="951900" cy="4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507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卷积神经网络中为什么要给图像做标准化？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500975" y="1434725"/>
            <a:ext cx="7285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标准化之前的</a:t>
            </a:r>
            <a:r>
              <a:rPr lang="zh-CN">
                <a:solidFill>
                  <a:srgbClr val="FFFFFF"/>
                </a:solidFill>
              </a:rPr>
              <a:t>问题：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（1）</a:t>
            </a:r>
            <a:r>
              <a:rPr lang="zh-CN">
                <a:solidFill>
                  <a:srgbClr val="FFFFFF"/>
                </a:solidFill>
              </a:rPr>
              <a:t>对于人来说，是</a:t>
            </a:r>
            <a:r>
              <a:rPr lang="zh-CN">
                <a:solidFill>
                  <a:srgbClr val="FFFFFF"/>
                </a:solidFill>
              </a:rPr>
              <a:t>一样的事物，一样的标签；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（2）</a:t>
            </a:r>
            <a:r>
              <a:rPr lang="zh-CN">
                <a:solidFill>
                  <a:srgbClr val="FFFFFF"/>
                </a:solidFill>
              </a:rPr>
              <a:t>对于电脑来说，</a:t>
            </a:r>
            <a:r>
              <a:rPr lang="zh-CN">
                <a:solidFill>
                  <a:schemeClr val="dk1"/>
                </a:solidFill>
              </a:rPr>
              <a:t>像素值大小不同，</a:t>
            </a:r>
            <a:r>
              <a:rPr lang="zh-CN">
                <a:solidFill>
                  <a:srgbClr val="00FF00"/>
                </a:solidFill>
              </a:rPr>
              <a:t>可能</a:t>
            </a:r>
            <a:r>
              <a:rPr lang="zh-CN">
                <a:solidFill>
                  <a:srgbClr val="FFFFFF"/>
                </a:solidFill>
              </a:rPr>
              <a:t>是两张完全</a:t>
            </a:r>
            <a:r>
              <a:rPr lang="zh-CN">
                <a:solidFill>
                  <a:srgbClr val="FFFFFF"/>
                </a:solidFill>
              </a:rPr>
              <a:t>不同的图片，最后</a:t>
            </a:r>
            <a:r>
              <a:rPr lang="zh-CN">
                <a:solidFill>
                  <a:srgbClr val="FFFFFF"/>
                </a:solidFill>
              </a:rPr>
              <a:t>经过卷积层，又</a:t>
            </a:r>
            <a:r>
              <a:rPr lang="zh-CN">
                <a:solidFill>
                  <a:srgbClr val="00FF00"/>
                </a:solidFill>
              </a:rPr>
              <a:t>可能</a:t>
            </a:r>
            <a:r>
              <a:rPr lang="zh-CN">
                <a:solidFill>
                  <a:srgbClr val="FFFFFF"/>
                </a:solidFill>
              </a:rPr>
              <a:t> 是不同的特征，但却是</a:t>
            </a:r>
            <a:r>
              <a:rPr lang="zh-CN">
                <a:solidFill>
                  <a:srgbClr val="FFFFFF"/>
                </a:solidFill>
              </a:rPr>
              <a:t>同样的标签，</a:t>
            </a:r>
            <a:r>
              <a:rPr lang="zh-CN">
                <a:solidFill>
                  <a:srgbClr val="FFFFFF"/>
                </a:solidFill>
              </a:rPr>
              <a:t>进而影响神经网络的权值更新.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39700" y="3036400"/>
            <a:ext cx="7285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标准化之后</a:t>
            </a:r>
            <a:r>
              <a:rPr lang="zh-CN">
                <a:solidFill>
                  <a:srgbClr val="FFFFFF"/>
                </a:solidFill>
              </a:rPr>
              <a:t>（Z-Score）</a:t>
            </a:r>
            <a:r>
              <a:rPr lang="zh-CN">
                <a:solidFill>
                  <a:srgbClr val="FFFFFF"/>
                </a:solidFill>
              </a:rPr>
              <a:t>：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两张图片的像素值就被映射成符合正态分布，均值为0，标准差为1的数值分布：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（1）这样就相当于把不同的图片</a:t>
            </a:r>
            <a:r>
              <a:rPr lang="zh-CN">
                <a:solidFill>
                  <a:srgbClr val="FF9900"/>
                </a:solidFill>
              </a:rPr>
              <a:t>映射到同一个坐标系</a:t>
            </a:r>
            <a:r>
              <a:rPr lang="zh-CN">
                <a:solidFill>
                  <a:srgbClr val="FFFFFF"/>
                </a:solidFill>
              </a:rPr>
              <a:t>，具有相同的尺度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（2）因此上述情况就由</a:t>
            </a:r>
            <a:r>
              <a:rPr lang="zh-CN">
                <a:solidFill>
                  <a:srgbClr val="FF9900"/>
                </a:solidFill>
              </a:rPr>
              <a:t>像素值大小不同的问题</a:t>
            </a:r>
            <a:r>
              <a:rPr lang="zh-CN">
                <a:solidFill>
                  <a:srgbClr val="FFFFFF"/>
                </a:solidFill>
              </a:rPr>
              <a:t>转为具有</a:t>
            </a:r>
            <a:r>
              <a:rPr lang="zh-CN">
                <a:solidFill>
                  <a:srgbClr val="DD7E6B"/>
                </a:solidFill>
              </a:rPr>
              <a:t>相似的特征分布</a:t>
            </a:r>
            <a:r>
              <a:rPr lang="zh-CN">
                <a:solidFill>
                  <a:srgbClr val="FFFFFF"/>
                </a:solidFill>
              </a:rPr>
              <a:t>的问题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（3） 一定程度上消除了因为过度曝光，质量不佳或者噪声等各种原因对模型权值更新的影响。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卷积神经网络中为什么要给图像做标准化？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925" y="1847388"/>
            <a:ext cx="3779951" cy="29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79700" y="1257775"/>
            <a:ext cx="78252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我们的</a:t>
            </a:r>
            <a:r>
              <a:rPr lang="zh-CN">
                <a:solidFill>
                  <a:srgbClr val="FFFFFF"/>
                </a:solidFill>
              </a:rPr>
              <a:t>训练图片大多都是RGB格式的，也就是说他们大多都是由</a:t>
            </a:r>
            <a:r>
              <a:rPr lang="zh-CN">
                <a:solidFill>
                  <a:srgbClr val="FF0000"/>
                </a:solidFill>
              </a:rPr>
              <a:t>红色</a:t>
            </a:r>
            <a:r>
              <a:rPr lang="zh-CN">
                <a:solidFill>
                  <a:srgbClr val="FFFFFF"/>
                </a:solidFill>
              </a:rPr>
              <a:t>，</a:t>
            </a:r>
            <a:r>
              <a:rPr lang="zh-CN">
                <a:solidFill>
                  <a:srgbClr val="4A86E8"/>
                </a:solidFill>
              </a:rPr>
              <a:t>蓝色</a:t>
            </a:r>
            <a:r>
              <a:rPr lang="zh-CN">
                <a:solidFill>
                  <a:srgbClr val="FFFFFF"/>
                </a:solidFill>
              </a:rPr>
              <a:t>，</a:t>
            </a:r>
            <a:r>
              <a:rPr lang="zh-CN">
                <a:solidFill>
                  <a:srgbClr val="00FF00"/>
                </a:solidFill>
              </a:rPr>
              <a:t>绿色</a:t>
            </a:r>
            <a:r>
              <a:rPr lang="zh-CN">
                <a:solidFill>
                  <a:srgbClr val="FFFFFF"/>
                </a:solidFill>
              </a:rPr>
              <a:t>分量组成。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