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Work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Work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d5453693_0_44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5cd5453693_0_44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cd545369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cd545369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d5453693_0_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5cd5453693_0_0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cd5453693_0_86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cd5453693_0_86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cd5453693_0_98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5cd5453693_0_98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5453693_0_11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cd5453693_0_110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5453693_0_133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cd5453693_0_133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d5453693_0_144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cd5453693_0_144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d5453693_0_16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cd5453693_0_160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d5453693_0_172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5cd5453693_0_172:notes"/>
          <p:cNvSpPr/>
          <p:nvPr>
            <p:ph idx="2" type="sldImg"/>
          </p:nvPr>
        </p:nvSpPr>
        <p:spPr>
          <a:xfrm>
            <a:off x="554955" y="685783"/>
            <a:ext cx="57486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366881" y="2335866"/>
            <a:ext cx="2409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14464" y="873403"/>
            <a:ext cx="77148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>
  <p:cSld name="Title Only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662570" y="1288337"/>
            <a:ext cx="7818120" cy="2038096"/>
          </a:xfrm>
          <a:custGeom>
            <a:rect b="b" l="l" r="r" t="t"/>
            <a:pathLst>
              <a:path extrusionOk="0" h="2997200" w="9144000">
                <a:moveTo>
                  <a:pt x="0" y="0"/>
                </a:moveTo>
                <a:lnTo>
                  <a:pt x="0" y="2996946"/>
                </a:lnTo>
                <a:lnTo>
                  <a:pt x="9144000" y="2996945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3366881" y="2335866"/>
            <a:ext cx="2409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366881" y="2335866"/>
            <a:ext cx="2409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62570" y="833584"/>
            <a:ext cx="781812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51050">
            <a:solidFill>
              <a:srgbClr val="005D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366881" y="2335866"/>
            <a:ext cx="24099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14464" y="873403"/>
            <a:ext cx="77148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5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258717" y="2600477"/>
            <a:ext cx="2625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800">
            <a:noAutofit/>
          </a:bodyPr>
          <a:lstStyle/>
          <a:p>
            <a:pPr indent="0" lvl="0" marL="12700" marR="0" rtl="0" algn="ctr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</a:rPr>
              <a:t>Jiang Zhubo</a:t>
            </a:r>
            <a:endParaRPr sz="1600">
              <a:solidFill>
                <a:srgbClr val="3F3F3F"/>
              </a:solidFill>
            </a:endParaRPr>
          </a:p>
          <a:p>
            <a:pPr indent="0" lvl="0" marL="12700" marR="0" rtl="0" algn="ctr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rgbClr val="3F3F3F"/>
                </a:solidFill>
              </a:rPr>
              <a:t>Astar</a:t>
            </a:r>
            <a:endParaRPr sz="1600">
              <a:solidFill>
                <a:srgbClr val="3F3F3F"/>
              </a:solidFill>
            </a:endParaRPr>
          </a:p>
          <a:p>
            <a:pPr indent="0" lvl="0" marL="12700" marR="0" rtl="0" algn="ctr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662570" y="1746975"/>
            <a:ext cx="7819200" cy="774600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anchorCtr="0" anchor="t" bIns="0" lIns="0" spcFirstLastPara="1" rIns="0" wrap="square" tIns="146200">
            <a:noAutofit/>
          </a:bodyPr>
          <a:lstStyle/>
          <a:p>
            <a:pPr indent="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500">
                <a:solidFill>
                  <a:srgbClr val="FFFFFF"/>
                </a:solidFill>
              </a:rPr>
              <a:t>    </a:t>
            </a:r>
            <a:r>
              <a:rPr lang="zh-CN" sz="3500">
                <a:solidFill>
                  <a:srgbClr val="FFFFFF"/>
                </a:solidFill>
              </a:rPr>
              <a:t>Image Segmentation: Unet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5207118" y="46091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</a:t>
            </a: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366881" y="2335866"/>
            <a:ext cx="2409900" cy="4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14464" y="873403"/>
            <a:ext cx="7714800" cy="347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00" y="968648"/>
            <a:ext cx="7582851" cy="403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title"/>
          </p:nvPr>
        </p:nvSpPr>
        <p:spPr>
          <a:xfrm>
            <a:off x="714482" y="4761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8</a:t>
            </a:r>
            <a:r>
              <a:rPr lang="zh-CN" sz="2200">
                <a:solidFill>
                  <a:srgbClr val="005DA2"/>
                </a:solidFill>
              </a:rPr>
              <a:t>	Unet++</a:t>
            </a:r>
            <a:endParaRPr sz="2200"/>
          </a:p>
        </p:txBody>
      </p:sp>
      <p:sp>
        <p:nvSpPr>
          <p:cNvPr id="179" name="Google Shape;179;p28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1	理解AutoEncoder 的作用</a:t>
            </a:r>
            <a:endParaRPr sz="220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1" y="1344610"/>
            <a:ext cx="3148289" cy="23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254" y="928474"/>
            <a:ext cx="3353663" cy="375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335822" y="3832606"/>
            <a:ext cx="4443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编码的本质是将信息从一种特征形式映射到新的特征空间，h(x)就是原来输入x的新的特征表示（Representation）</a:t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AutoEncoder在优化过程中无需使用样本的label，本质上是把样本的输入同时作为神经网络的输入和输出，通过最小化重构误差希望学习到样本的抽象特征表示</a:t>
            </a:r>
            <a:endParaRPr sz="1200"/>
          </a:p>
        </p:txBody>
      </p:sp>
      <p:sp>
        <p:nvSpPr>
          <p:cNvPr id="101" name="Google Shape;101;p20"/>
          <p:cNvSpPr txBox="1"/>
          <p:nvPr/>
        </p:nvSpPr>
        <p:spPr>
          <a:xfrm>
            <a:off x="4892280" y="4644238"/>
            <a:ext cx="4443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Encoder 和 Decoder 之间可以是各种经典结构</a:t>
            </a:r>
            <a:endParaRPr sz="1400"/>
          </a:p>
        </p:txBody>
      </p:sp>
      <p:sp>
        <p:nvSpPr>
          <p:cNvPr id="102" name="Google Shape;102;p20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2</a:t>
            </a:r>
            <a:r>
              <a:rPr lang="zh-CN" sz="2200">
                <a:solidFill>
                  <a:srgbClr val="005DA2"/>
                </a:solidFill>
              </a:rPr>
              <a:t>	</a:t>
            </a:r>
            <a:r>
              <a:rPr lang="zh-CN" sz="2200">
                <a:solidFill>
                  <a:srgbClr val="005DA2"/>
                </a:solidFill>
              </a:rPr>
              <a:t>理解上采样upsampling 之 Deconvolution</a:t>
            </a:r>
            <a:endParaRPr sz="22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75" y="1212263"/>
            <a:ext cx="3276600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20754" l="0" r="0" t="0"/>
          <a:stretch/>
        </p:blipFill>
        <p:spPr>
          <a:xfrm>
            <a:off x="553875" y="883225"/>
            <a:ext cx="7880051" cy="412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3</a:t>
            </a:r>
            <a:r>
              <a:rPr lang="zh-CN" sz="2200">
                <a:solidFill>
                  <a:srgbClr val="005DA2"/>
                </a:solidFill>
              </a:rPr>
              <a:t>	理解Fully Convolution Network</a:t>
            </a:r>
            <a:endParaRPr sz="2200"/>
          </a:p>
        </p:txBody>
      </p:sp>
      <p:sp>
        <p:nvSpPr>
          <p:cNvPr id="116" name="Google Shape;116;p22"/>
          <p:cNvSpPr txBox="1"/>
          <p:nvPr/>
        </p:nvSpPr>
        <p:spPr>
          <a:xfrm>
            <a:off x="1548100" y="4274225"/>
            <a:ext cx="53358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全卷积网络(FCN)则是从抽象的特征中恢复出每个像素所属的类别和概率。即从图像级别的分类进一步延伸到像素级别的分类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14910" l="0" r="0" t="-14910"/>
          <a:stretch/>
        </p:blipFill>
        <p:spPr>
          <a:xfrm>
            <a:off x="1261675" y="975881"/>
            <a:ext cx="6458070" cy="30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3</a:t>
            </a:r>
            <a:r>
              <a:rPr lang="zh-CN" sz="2200">
                <a:solidFill>
                  <a:srgbClr val="005DA2"/>
                </a:solidFill>
              </a:rPr>
              <a:t>	理解Fully Convolution Network</a:t>
            </a:r>
            <a:endParaRPr sz="2200"/>
          </a:p>
        </p:txBody>
      </p:sp>
      <p:sp>
        <p:nvSpPr>
          <p:cNvPr id="124" name="Google Shape;124;p23"/>
          <p:cNvSpPr txBox="1"/>
          <p:nvPr/>
        </p:nvSpPr>
        <p:spPr>
          <a:xfrm>
            <a:off x="228647" y="3472331"/>
            <a:ext cx="44439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1A1A1A"/>
                </a:solidFill>
                <a:highlight>
                  <a:srgbClr val="FFFFFF"/>
                </a:highlight>
              </a:rPr>
              <a:t>Encoder 过程：</a:t>
            </a:r>
            <a:endParaRPr sz="1200">
              <a:solidFill>
                <a:srgbClr val="1A1A1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对原图像进行卷积conv1、pool1后原图像缩小为1/2；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之后对图像进行第二次conv2、pool2后图像缩小为1/4；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接着继续对图像进行第三次卷积操作conv3、pool3缩小为原图像的1/8，此时保留pool3的featureMap；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接着继续对图像进行第四次卷积操作conv4、pool4，缩小为原图像的1/16，保留pool4的featureMap；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最后对图像进行第五次卷积操作conv5、pool5，缩小为原图像的1/32；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把原来CNN操作中的全连接变成卷积操作conv6、conv7，图像的featureMap数量改变但是图像大小依然为原图的1/32；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49" y="953788"/>
            <a:ext cx="4291400" cy="23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49" y="953800"/>
            <a:ext cx="4319150" cy="19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342650" y="37061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762500" y="34309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Decoder 过程：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1/32尺寸的conv7 输出进行upsampling操作, 得到原尺寸图(FCN-32s)；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Pool4 输出与放大的2倍的conv7输出相叠加再进行upsampling操作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得到原尺寸图（FCN-16s）；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Pool3，放大2倍的pool3输出，放大4倍的conv7输出相叠加再一起进行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upsampling操作得到原尺寸图（FCN_8s）</a:t>
            </a:r>
            <a:endParaRPr sz="10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717425" y="3327950"/>
            <a:ext cx="4805700" cy="258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FCN ：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端到端实现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>
                <a:latin typeface="Microsoft Yahei"/>
                <a:ea typeface="Microsoft Yahei"/>
                <a:cs typeface="Microsoft Yahei"/>
                <a:sym typeface="Microsoft Yahei"/>
              </a:rPr>
              <a:t>可以接受任意大小的输入图像，而不用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/>
              <a:t>优点：</a:t>
            </a:r>
            <a:r>
              <a:rPr lang="zh-CN" sz="1200">
                <a:latin typeface="Microsoft Yahei"/>
                <a:ea typeface="Microsoft Yahei"/>
                <a:cs typeface="Microsoft Yahei"/>
                <a:sym typeface="Microsoft Yahei"/>
              </a:rPr>
              <a:t>要求所有的训练图像和测试图像具有同样的尺寸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Microsoft Yahei"/>
                <a:ea typeface="Microsoft Yahei"/>
                <a:cs typeface="Microsoft Yahei"/>
                <a:sym typeface="Microsoft Yahei"/>
              </a:rPr>
              <a:t>缺点：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icrosoft Yahei"/>
              <a:buAutoNum type="arabicPeriod"/>
            </a:pPr>
            <a:r>
              <a:rPr lang="zh-CN" sz="1200">
                <a:latin typeface="Microsoft Yahei"/>
                <a:ea typeface="Microsoft Yahei"/>
                <a:cs typeface="Microsoft Yahei"/>
                <a:sym typeface="Microsoft Yahei"/>
              </a:rPr>
              <a:t>一是得到的结果还是不够精细。进行8倍上采样虽然比32倍的效果好了很多，但是上采样的结果还是比较模糊和平滑，对图像中的细节不敏感。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icrosoft Yahei"/>
              <a:buAutoNum type="arabicPeriod"/>
            </a:pPr>
            <a:r>
              <a:rPr lang="zh-CN" sz="1200">
                <a:latin typeface="Microsoft Yahei"/>
                <a:ea typeface="Microsoft Yahei"/>
                <a:cs typeface="Microsoft Yahei"/>
                <a:sym typeface="Microsoft Yahei"/>
              </a:rPr>
              <a:t>对各个像素进行分类，没有充分考虑像素与像素之间的关系</a:t>
            </a:r>
            <a:endParaRPr sz="115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1671200" y="153265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4</a:t>
            </a:r>
            <a:r>
              <a:rPr lang="zh-CN" sz="2200">
                <a:solidFill>
                  <a:srgbClr val="005DA2"/>
                </a:solidFill>
              </a:rPr>
              <a:t>	</a:t>
            </a:r>
            <a:r>
              <a:rPr lang="zh-CN" sz="2200">
                <a:solidFill>
                  <a:srgbClr val="005DA2"/>
                </a:solidFill>
              </a:rPr>
              <a:t>U net</a:t>
            </a:r>
            <a:endParaRPr sz="2200"/>
          </a:p>
        </p:txBody>
      </p:sp>
      <p:sp>
        <p:nvSpPr>
          <p:cNvPr id="137" name="Google Shape;137;p24"/>
          <p:cNvSpPr txBox="1"/>
          <p:nvPr/>
        </p:nvSpPr>
        <p:spPr>
          <a:xfrm>
            <a:off x="5342650" y="37061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8" name="Google Shape;138;p24"/>
          <p:cNvCxnSpPr/>
          <p:nvPr/>
        </p:nvCxnSpPr>
        <p:spPr>
          <a:xfrm>
            <a:off x="1506675" y="1705850"/>
            <a:ext cx="1627800" cy="2398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/>
          <p:nvPr/>
        </p:nvSpPr>
        <p:spPr>
          <a:xfrm>
            <a:off x="839925" y="1956950"/>
            <a:ext cx="2554500" cy="20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Contracting path 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增加对输入图像的一些小扰动的鲁棒性，比如图像平移，旋转等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减少过拟合的风险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降低运算量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增加感受野的大小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缺点：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50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在压缩的过程中丢失一些信息，比如小物体</a:t>
            </a:r>
            <a:endParaRPr sz="1150"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40" name="Google Shape;140;p24"/>
          <p:cNvCxnSpPr>
            <a:endCxn id="135" idx="3"/>
          </p:cNvCxnSpPr>
          <p:nvPr/>
        </p:nvCxnSpPr>
        <p:spPr>
          <a:xfrm flipH="1" rot="10800000">
            <a:off x="4442000" y="1823650"/>
            <a:ext cx="2216700" cy="2098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4"/>
          <p:cNvSpPr/>
          <p:nvPr/>
        </p:nvSpPr>
        <p:spPr>
          <a:xfrm>
            <a:off x="3564075" y="2571750"/>
            <a:ext cx="2554500" cy="18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Expanding</a:t>
            </a:r>
            <a:r>
              <a:rPr lang="zh-CN"/>
              <a:t> path 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C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还原图像至原始大小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Microsoft Yahei"/>
              <a:buAutoNum type="arabicPeriod"/>
            </a:pPr>
            <a:r>
              <a:rPr lang="zh-CN">
                <a:solidFill>
                  <a:srgbClr val="1A1A1A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指导encoder 去选择重要的特征</a:t>
            </a:r>
            <a:endParaRPr>
              <a:solidFill>
                <a:srgbClr val="1A1A1A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00" y="1092700"/>
            <a:ext cx="7715249" cy="40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5</a:t>
            </a:r>
            <a:r>
              <a:rPr lang="zh-CN" sz="2200">
                <a:solidFill>
                  <a:srgbClr val="005DA2"/>
                </a:solidFill>
              </a:rPr>
              <a:t>	1x 1 convolution layer</a:t>
            </a:r>
            <a:endParaRPr sz="2200"/>
          </a:p>
        </p:txBody>
      </p:sp>
      <p:sp>
        <p:nvSpPr>
          <p:cNvPr id="149" name="Google Shape;149;p25"/>
          <p:cNvSpPr txBox="1"/>
          <p:nvPr/>
        </p:nvSpPr>
        <p:spPr>
          <a:xfrm>
            <a:off x="5342650" y="37061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000" y="1048913"/>
            <a:ext cx="573405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662550" y="36541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Trebuchet MS"/>
                <a:ea typeface="Trebuchet MS"/>
                <a:cs typeface="Trebuchet MS"/>
                <a:sym typeface="Trebuchet MS"/>
              </a:rPr>
              <a:t>1x1 convolutiona layer 作用：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zh-CN" sz="1800">
                <a:latin typeface="Trebuchet MS"/>
                <a:ea typeface="Trebuchet MS"/>
                <a:cs typeface="Trebuchet MS"/>
                <a:sym typeface="Trebuchet MS"/>
              </a:rPr>
              <a:t>控制维度变化，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rebuchet MS"/>
              <a:buAutoNum type="arabicPeriod"/>
            </a:pPr>
            <a:r>
              <a:rPr lang="zh-CN" sz="18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够减少计算量和存储的消耗</a:t>
            </a:r>
            <a:endParaRPr sz="18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6</a:t>
            </a:r>
            <a:r>
              <a:rPr lang="zh-CN" sz="2200">
                <a:solidFill>
                  <a:srgbClr val="005DA2"/>
                </a:solidFill>
              </a:rPr>
              <a:t>	Unet Loss function</a:t>
            </a:r>
            <a:endParaRPr sz="2200"/>
          </a:p>
        </p:txBody>
      </p:sp>
      <p:sp>
        <p:nvSpPr>
          <p:cNvPr id="158" name="Google Shape;158;p26"/>
          <p:cNvSpPr txBox="1"/>
          <p:nvPr/>
        </p:nvSpPr>
        <p:spPr>
          <a:xfrm>
            <a:off x="5342650" y="37061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25" y="1222113"/>
            <a:ext cx="6286500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363675" y="3134600"/>
            <a:ext cx="4164900" cy="14634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pre-compute the weight map for each ground truth segmentation to com- pensate the different frequency of pixels from a certain class in the training data set</a:t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5" y="836120"/>
            <a:ext cx="9144000" cy="438411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35757" y="458813"/>
            <a:ext cx="694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5DA2"/>
                </a:solidFill>
              </a:rPr>
              <a:t>7</a:t>
            </a:r>
            <a:r>
              <a:rPr lang="zh-CN" sz="2200">
                <a:solidFill>
                  <a:srgbClr val="005DA2"/>
                </a:solidFill>
              </a:rPr>
              <a:t>	Densenet </a:t>
            </a:r>
            <a:endParaRPr sz="2200"/>
          </a:p>
        </p:txBody>
      </p:sp>
      <p:sp>
        <p:nvSpPr>
          <p:cNvPr id="168" name="Google Shape;168;p27"/>
          <p:cNvSpPr txBox="1"/>
          <p:nvPr/>
        </p:nvSpPr>
        <p:spPr>
          <a:xfrm>
            <a:off x="5342650" y="3706100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88" y="1525163"/>
            <a:ext cx="6284575" cy="263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5612518" y="132899"/>
            <a:ext cx="57573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latin typeface="Work Sans"/>
                <a:ea typeface="Work Sans"/>
                <a:cs typeface="Work Sans"/>
                <a:sym typeface="Work Sans"/>
              </a:rPr>
              <a:t>随波竺流AI知识交流会 公众号：follow_bobo</a:t>
            </a:r>
            <a:endParaRPr sz="11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