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120" name="YOLOv1"/>
          <p:cNvSpPr txBox="1"/>
          <p:nvPr>
            <p:ph type="ctrTitle"/>
          </p:nvPr>
        </p:nvSpPr>
        <p:spPr>
          <a:xfrm>
            <a:off x="-8143" y="3498707"/>
            <a:ext cx="13021086" cy="14195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D7F"/>
                </a:solidFill>
              </a:defRPr>
            </a:lvl1pPr>
          </a:lstStyle>
          <a:p>
            <a:pPr/>
            <a:r>
              <a:t>YOLOv1</a:t>
            </a:r>
          </a:p>
        </p:txBody>
      </p:sp>
      <p:sp>
        <p:nvSpPr>
          <p:cNvPr id="121" name="Joseph Redmon"/>
          <p:cNvSpPr txBox="1"/>
          <p:nvPr/>
        </p:nvSpPr>
        <p:spPr>
          <a:xfrm>
            <a:off x="7986783" y="4848876"/>
            <a:ext cx="237622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spcBef>
                <a:spcPts val="1200"/>
              </a:spcBef>
              <a:defRPr b="0" sz="2500">
                <a:solidFill>
                  <a:srgbClr val="004D7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Joseph Redmon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"/>
          <p:cNvGrpSpPr/>
          <p:nvPr/>
        </p:nvGrpSpPr>
        <p:grpSpPr>
          <a:xfrm>
            <a:off x="4164531" y="1207714"/>
            <a:ext cx="7338171" cy="7338172"/>
            <a:chOff x="0" y="0"/>
            <a:chExt cx="7338169" cy="7338170"/>
          </a:xfrm>
        </p:grpSpPr>
        <p:pic>
          <p:nvPicPr>
            <p:cNvPr id="213" name="dog.jpg" descr="dog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00" t="0" r="18108" b="0"/>
            <a:stretch>
              <a:fillRect/>
            </a:stretch>
          </p:blipFill>
          <p:spPr>
            <a:xfrm>
              <a:off x="2158" y="11484"/>
              <a:ext cx="733388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Line"/>
            <p:cNvSpPr/>
            <p:nvPr/>
          </p:nvSpPr>
          <p:spPr>
            <a:xfrm>
              <a:off x="0" y="1056728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0" y="422614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0" y="213007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0" y="317803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0" y="526154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0" y="628425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 flipV="1">
              <a:off x="1055319" y="0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422473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 flipV="1">
              <a:off x="212867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317662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 flipV="1">
              <a:off x="526014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628285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6" name="Rectangle"/>
            <p:cNvSpPr/>
            <p:nvPr/>
          </p:nvSpPr>
          <p:spPr>
            <a:xfrm>
              <a:off x="7048" y="7156"/>
              <a:ext cx="7324074" cy="7299264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8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229" name="Idea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230" name="将图片划分为7x7网格"/>
          <p:cNvSpPr txBox="1"/>
          <p:nvPr/>
        </p:nvSpPr>
        <p:spPr>
          <a:xfrm>
            <a:off x="378943" y="2400618"/>
            <a:ext cx="3055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将图片划分为7x7网格</a:t>
            </a:r>
          </a:p>
        </p:txBody>
      </p:sp>
      <p:sp>
        <p:nvSpPr>
          <p:cNvPr id="231" name="每一个网格cell输出…"/>
          <p:cNvSpPr txBox="1"/>
          <p:nvPr/>
        </p:nvSpPr>
        <p:spPr>
          <a:xfrm>
            <a:off x="486689" y="4402479"/>
            <a:ext cx="2839823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每一个网格cell输出</a:t>
            </a:r>
          </a:p>
          <a:p>
            <a:pPr/>
            <a:r>
              <a:t>两个bounding box</a:t>
            </a:r>
          </a:p>
        </p:txBody>
      </p:sp>
      <p:sp>
        <p:nvSpPr>
          <p:cNvPr id="232" name="Arrow"/>
          <p:cNvSpPr/>
          <p:nvPr/>
        </p:nvSpPr>
        <p:spPr>
          <a:xfrm rot="5400000">
            <a:off x="1432280" y="3287207"/>
            <a:ext cx="948642" cy="749384"/>
          </a:xfrm>
          <a:prstGeom prst="rightArrow">
            <a:avLst>
              <a:gd name="adj1" fmla="val 53612"/>
              <a:gd name="adj2" fmla="val 75916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024" y="5726270"/>
            <a:ext cx="3200401" cy="168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predictor1"/>
          <p:cNvSpPr txBox="1"/>
          <p:nvPr/>
        </p:nvSpPr>
        <p:spPr>
          <a:xfrm>
            <a:off x="3214462" y="5732686"/>
            <a:ext cx="150876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predictor1</a:t>
            </a:r>
          </a:p>
        </p:txBody>
      </p:sp>
      <p:sp>
        <p:nvSpPr>
          <p:cNvPr id="235" name="shared class prob"/>
          <p:cNvSpPr txBox="1"/>
          <p:nvPr/>
        </p:nvSpPr>
        <p:spPr>
          <a:xfrm>
            <a:off x="635584" y="7412551"/>
            <a:ext cx="254203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shared class prob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</p:pic>
      <p:sp>
        <p:nvSpPr>
          <p:cNvPr id="237" name="Rectangle"/>
          <p:cNvSpPr/>
          <p:nvPr/>
        </p:nvSpPr>
        <p:spPr>
          <a:xfrm>
            <a:off x="516576" y="6844981"/>
            <a:ext cx="2647395" cy="495301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一个cell对应30个输出"/>
          <p:cNvSpPr txBox="1"/>
          <p:nvPr/>
        </p:nvSpPr>
        <p:spPr>
          <a:xfrm>
            <a:off x="381838" y="7950045"/>
            <a:ext cx="30495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一个cell对应30个输出</a:t>
            </a:r>
          </a:p>
        </p:txBody>
      </p:sp>
      <p:sp>
        <p:nvSpPr>
          <p:cNvPr id="239" name="Rectangle"/>
          <p:cNvSpPr/>
          <p:nvPr/>
        </p:nvSpPr>
        <p:spPr>
          <a:xfrm>
            <a:off x="516576" y="5773046"/>
            <a:ext cx="2647395" cy="495301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predictor2"/>
          <p:cNvSpPr txBox="1"/>
          <p:nvPr/>
        </p:nvSpPr>
        <p:spPr>
          <a:xfrm>
            <a:off x="3214462" y="6235145"/>
            <a:ext cx="150876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predictor2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"/>
          <p:cNvGrpSpPr/>
          <p:nvPr/>
        </p:nvGrpSpPr>
        <p:grpSpPr>
          <a:xfrm>
            <a:off x="4164531" y="1207714"/>
            <a:ext cx="7338171" cy="7338172"/>
            <a:chOff x="0" y="0"/>
            <a:chExt cx="7338169" cy="7338170"/>
          </a:xfrm>
        </p:grpSpPr>
        <p:pic>
          <p:nvPicPr>
            <p:cNvPr id="242" name="dog.jpg" descr="dog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00" t="0" r="18108" b="0"/>
            <a:stretch>
              <a:fillRect/>
            </a:stretch>
          </p:blipFill>
          <p:spPr>
            <a:xfrm>
              <a:off x="2158" y="11484"/>
              <a:ext cx="733388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Line"/>
            <p:cNvSpPr/>
            <p:nvPr/>
          </p:nvSpPr>
          <p:spPr>
            <a:xfrm>
              <a:off x="0" y="1056728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0" y="422614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0" y="213007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0" y="317803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0" y="526154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0" y="628425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1055319" y="0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422473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212867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317662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526014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628285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5" name="Rectangle"/>
            <p:cNvSpPr/>
            <p:nvPr/>
          </p:nvSpPr>
          <p:spPr>
            <a:xfrm>
              <a:off x="7048" y="7156"/>
              <a:ext cx="7324074" cy="7299264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7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258" name="Idea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259" name="将图片划分为7x7网格"/>
          <p:cNvSpPr txBox="1"/>
          <p:nvPr/>
        </p:nvSpPr>
        <p:spPr>
          <a:xfrm>
            <a:off x="378943" y="1678421"/>
            <a:ext cx="3055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将图片划分为7x7网格</a:t>
            </a:r>
          </a:p>
        </p:txBody>
      </p:sp>
      <p:sp>
        <p:nvSpPr>
          <p:cNvPr id="260" name="每一个网格cell输出…"/>
          <p:cNvSpPr txBox="1"/>
          <p:nvPr/>
        </p:nvSpPr>
        <p:spPr>
          <a:xfrm>
            <a:off x="420362" y="2508808"/>
            <a:ext cx="2839823" cy="948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每一个网格cell输出</a:t>
            </a:r>
          </a:p>
          <a:p>
            <a:pPr/>
            <a:r>
              <a:t>两个bounding box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73" y="3526852"/>
            <a:ext cx="3200401" cy="168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Arrow"/>
          <p:cNvSpPr/>
          <p:nvPr/>
        </p:nvSpPr>
        <p:spPr>
          <a:xfrm rot="5400000">
            <a:off x="1696901" y="2167615"/>
            <a:ext cx="419399" cy="376360"/>
          </a:xfrm>
          <a:prstGeom prst="rightArrow">
            <a:avLst>
              <a:gd name="adj1" fmla="val 35200"/>
              <a:gd name="adj2" fmla="val 72455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Ground Truth"/>
          <p:cNvSpPr txBox="1"/>
          <p:nvPr/>
        </p:nvSpPr>
        <p:spPr>
          <a:xfrm>
            <a:off x="560479" y="5669669"/>
            <a:ext cx="19043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Ground Truth</a:t>
            </a:r>
          </a:p>
        </p:txBody>
      </p:sp>
      <p:sp>
        <p:nvSpPr>
          <p:cNvPr id="264" name="Arrow"/>
          <p:cNvSpPr/>
          <p:nvPr/>
        </p:nvSpPr>
        <p:spPr>
          <a:xfrm rot="5400000">
            <a:off x="1696901" y="5166990"/>
            <a:ext cx="419399" cy="376359"/>
          </a:xfrm>
          <a:prstGeom prst="rightArrow">
            <a:avLst>
              <a:gd name="adj1" fmla="val 35200"/>
              <a:gd name="adj2" fmla="val 72455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Object属于其center 所在的cell"/>
          <p:cNvSpPr txBox="1"/>
          <p:nvPr/>
        </p:nvSpPr>
        <p:spPr>
          <a:xfrm>
            <a:off x="388301" y="6177311"/>
            <a:ext cx="3266390" cy="948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>
              <a:buSzPct val="100000"/>
              <a:buAutoNum type="arabicPeriod" startAt="1"/>
              <a:defRPr b="0">
                <a:solidFill>
                  <a:schemeClr val="accent5"/>
                </a:solidFill>
              </a:defRPr>
            </a:pPr>
            <a:r>
              <a:t>Object属于其center</a:t>
            </a:r>
            <a:br/>
            <a:r>
              <a:t>所在的cell</a:t>
            </a:r>
          </a:p>
        </p:txBody>
      </p:sp>
      <p:sp>
        <p:nvSpPr>
          <p:cNvPr id="266" name="Rectangle"/>
          <p:cNvSpPr/>
          <p:nvPr/>
        </p:nvSpPr>
        <p:spPr>
          <a:xfrm>
            <a:off x="5125872" y="2956953"/>
            <a:ext cx="5592091" cy="3604262"/>
          </a:xfrm>
          <a:prstGeom prst="rect">
            <a:avLst/>
          </a:prstGeom>
          <a:ln w="38100">
            <a:solidFill>
              <a:schemeClr val="accent3">
                <a:hueOff val="-274225"/>
                <a:satOff val="26768"/>
                <a:lumOff val="11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Rectangle"/>
          <p:cNvSpPr/>
          <p:nvPr/>
        </p:nvSpPr>
        <p:spPr>
          <a:xfrm>
            <a:off x="7343675" y="4389416"/>
            <a:ext cx="1017982" cy="1031630"/>
          </a:xfrm>
          <a:prstGeom prst="rect">
            <a:avLst/>
          </a:prstGeom>
          <a:solidFill>
            <a:srgbClr val="FF85FF">
              <a:alpha val="6575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Circle"/>
          <p:cNvSpPr/>
          <p:nvPr/>
        </p:nvSpPr>
        <p:spPr>
          <a:xfrm>
            <a:off x="7861565" y="4698732"/>
            <a:ext cx="120704" cy="12070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"/>
          <p:cNvGrpSpPr/>
          <p:nvPr/>
        </p:nvGrpSpPr>
        <p:grpSpPr>
          <a:xfrm>
            <a:off x="4164531" y="1207714"/>
            <a:ext cx="7338171" cy="7338172"/>
            <a:chOff x="0" y="0"/>
            <a:chExt cx="7338169" cy="7338170"/>
          </a:xfrm>
        </p:grpSpPr>
        <p:pic>
          <p:nvPicPr>
            <p:cNvPr id="270" name="dog.jpg" descr="dog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00" t="0" r="18108" b="0"/>
            <a:stretch>
              <a:fillRect/>
            </a:stretch>
          </p:blipFill>
          <p:spPr>
            <a:xfrm>
              <a:off x="2158" y="11484"/>
              <a:ext cx="733388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1" name="Line"/>
            <p:cNvSpPr/>
            <p:nvPr/>
          </p:nvSpPr>
          <p:spPr>
            <a:xfrm>
              <a:off x="0" y="1056728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0" y="422614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0" y="213007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0" y="317803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0" y="526154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0" y="628425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1055319" y="0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422473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 flipV="1">
              <a:off x="212867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 flipV="1">
              <a:off x="317662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 flipV="1">
              <a:off x="526014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 flipV="1">
              <a:off x="628285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3" name="Rectangle"/>
            <p:cNvSpPr/>
            <p:nvPr/>
          </p:nvSpPr>
          <p:spPr>
            <a:xfrm>
              <a:off x="7048" y="7156"/>
              <a:ext cx="7324074" cy="7299264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5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286" name="Idea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287" name="将图片划分为7x7网格"/>
          <p:cNvSpPr txBox="1"/>
          <p:nvPr/>
        </p:nvSpPr>
        <p:spPr>
          <a:xfrm>
            <a:off x="378943" y="1678421"/>
            <a:ext cx="3055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将图片划分为7x7网格</a:t>
            </a:r>
          </a:p>
        </p:txBody>
      </p:sp>
      <p:sp>
        <p:nvSpPr>
          <p:cNvPr id="288" name="每一个网格cell输出…"/>
          <p:cNvSpPr txBox="1"/>
          <p:nvPr/>
        </p:nvSpPr>
        <p:spPr>
          <a:xfrm>
            <a:off x="420362" y="2508808"/>
            <a:ext cx="2839823" cy="948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每一个网格cell输出</a:t>
            </a:r>
          </a:p>
          <a:p>
            <a:pPr/>
            <a:r>
              <a:t>两个bounding box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0073" y="3526852"/>
            <a:ext cx="3200401" cy="168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Arrow"/>
          <p:cNvSpPr/>
          <p:nvPr/>
        </p:nvSpPr>
        <p:spPr>
          <a:xfrm rot="5400000">
            <a:off x="1696901" y="2167615"/>
            <a:ext cx="419399" cy="376360"/>
          </a:xfrm>
          <a:prstGeom prst="rightArrow">
            <a:avLst>
              <a:gd name="adj1" fmla="val 35200"/>
              <a:gd name="adj2" fmla="val 72455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Ground Truth"/>
          <p:cNvSpPr txBox="1"/>
          <p:nvPr/>
        </p:nvSpPr>
        <p:spPr>
          <a:xfrm>
            <a:off x="560479" y="5669669"/>
            <a:ext cx="19043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Ground Truth</a:t>
            </a:r>
          </a:p>
        </p:txBody>
      </p:sp>
      <p:sp>
        <p:nvSpPr>
          <p:cNvPr id="292" name="Arrow"/>
          <p:cNvSpPr/>
          <p:nvPr/>
        </p:nvSpPr>
        <p:spPr>
          <a:xfrm rot="5400000">
            <a:off x="1696901" y="5166990"/>
            <a:ext cx="419399" cy="376359"/>
          </a:xfrm>
          <a:prstGeom prst="rightArrow">
            <a:avLst>
              <a:gd name="adj1" fmla="val 35200"/>
              <a:gd name="adj2" fmla="val 72455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Object属于其center 所在的cell"/>
          <p:cNvSpPr txBox="1"/>
          <p:nvPr/>
        </p:nvSpPr>
        <p:spPr>
          <a:xfrm>
            <a:off x="388301" y="6177311"/>
            <a:ext cx="3266390" cy="948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>
              <a:buSzPct val="100000"/>
              <a:buAutoNum type="arabicPeriod" startAt="1"/>
              <a:defRPr b="0">
                <a:solidFill>
                  <a:schemeClr val="accent5"/>
                </a:solidFill>
              </a:defRPr>
            </a:pPr>
            <a:r>
              <a:t>Object属于其center</a:t>
            </a:r>
            <a:br/>
            <a:r>
              <a:t>所在的cell</a:t>
            </a:r>
          </a:p>
        </p:txBody>
      </p:sp>
      <p:sp>
        <p:nvSpPr>
          <p:cNvPr id="294" name="2. Object属于与predictor的…"/>
          <p:cNvSpPr txBox="1"/>
          <p:nvPr/>
        </p:nvSpPr>
        <p:spPr>
          <a:xfrm>
            <a:off x="189138" y="7171921"/>
            <a:ext cx="3885591" cy="136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/>
                </a:solidFill>
              </a:defRPr>
            </a:pPr>
            <a:r>
              <a:t>2. Object属于与predictor的</a:t>
            </a:r>
          </a:p>
          <a:p>
            <a:pPr>
              <a:defRPr b="0">
                <a:solidFill>
                  <a:schemeClr val="accent5"/>
                </a:solidFill>
              </a:defRPr>
            </a:pPr>
            <a:r>
              <a:t>预测结果</a:t>
            </a:r>
          </a:p>
          <a:p>
            <a:pPr>
              <a:defRPr b="0">
                <a:solidFill>
                  <a:schemeClr val="accent5"/>
                </a:solidFill>
              </a:defRPr>
            </a:pPr>
            <a:r>
              <a:t>IOU最大的predictor</a:t>
            </a:r>
          </a:p>
        </p:txBody>
      </p:sp>
      <p:sp>
        <p:nvSpPr>
          <p:cNvPr id="295" name="Rectangle"/>
          <p:cNvSpPr/>
          <p:nvPr/>
        </p:nvSpPr>
        <p:spPr>
          <a:xfrm>
            <a:off x="5125872" y="2956953"/>
            <a:ext cx="5592091" cy="3604262"/>
          </a:xfrm>
          <a:prstGeom prst="rect">
            <a:avLst/>
          </a:prstGeom>
          <a:ln w="38100">
            <a:solidFill>
              <a:schemeClr val="accent3">
                <a:hueOff val="-274225"/>
                <a:satOff val="26768"/>
                <a:lumOff val="11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Rectangle"/>
          <p:cNvSpPr/>
          <p:nvPr/>
        </p:nvSpPr>
        <p:spPr>
          <a:xfrm>
            <a:off x="7343675" y="4389416"/>
            <a:ext cx="1017982" cy="1031630"/>
          </a:xfrm>
          <a:prstGeom prst="rect">
            <a:avLst/>
          </a:prstGeom>
          <a:solidFill>
            <a:srgbClr val="FF85FF">
              <a:alpha val="6575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Circle"/>
          <p:cNvSpPr/>
          <p:nvPr/>
        </p:nvSpPr>
        <p:spPr>
          <a:xfrm>
            <a:off x="7861565" y="4698732"/>
            <a:ext cx="120704" cy="12070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Rectangle"/>
          <p:cNvSpPr/>
          <p:nvPr/>
        </p:nvSpPr>
        <p:spPr>
          <a:xfrm>
            <a:off x="5448305" y="3378688"/>
            <a:ext cx="5592091" cy="2569518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Rectangle"/>
          <p:cNvSpPr/>
          <p:nvPr/>
        </p:nvSpPr>
        <p:spPr>
          <a:xfrm>
            <a:off x="6690929" y="3156051"/>
            <a:ext cx="2715977" cy="2887792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Circle"/>
          <p:cNvSpPr/>
          <p:nvPr/>
        </p:nvSpPr>
        <p:spPr>
          <a:xfrm>
            <a:off x="7988565" y="4539595"/>
            <a:ext cx="120704" cy="120704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Circle"/>
          <p:cNvSpPr/>
          <p:nvPr/>
        </p:nvSpPr>
        <p:spPr>
          <a:xfrm>
            <a:off x="8183999" y="4603095"/>
            <a:ext cx="120704" cy="120704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304" name="Network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Network</a:t>
            </a:r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717" y="2013922"/>
            <a:ext cx="11480801" cy="492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308" name="Network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Network</a:t>
            </a:r>
          </a:p>
        </p:txBody>
      </p:sp>
      <p:pic>
        <p:nvPicPr>
          <p:cNvPr id="309" name="dog.jpg" descr="dog.jpg"/>
          <p:cNvPicPr>
            <a:picLocks noChangeAspect="1"/>
          </p:cNvPicPr>
          <p:nvPr/>
        </p:nvPicPr>
        <p:blipFill>
          <a:blip r:embed="rId2">
            <a:extLst/>
          </a:blip>
          <a:srcRect l="6700" t="0" r="18108" b="0"/>
          <a:stretch>
            <a:fillRect/>
          </a:stretch>
        </p:blipFill>
        <p:spPr>
          <a:xfrm>
            <a:off x="265353" y="2955407"/>
            <a:ext cx="2978527" cy="2970940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Line"/>
          <p:cNvSpPr/>
          <p:nvPr/>
        </p:nvSpPr>
        <p:spPr>
          <a:xfrm>
            <a:off x="3624296" y="4434560"/>
            <a:ext cx="9122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Rectangle"/>
          <p:cNvSpPr/>
          <p:nvPr/>
        </p:nvSpPr>
        <p:spPr>
          <a:xfrm rot="16200000">
            <a:off x="4793389" y="3366165"/>
            <a:ext cx="1896951" cy="21494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6947206" y="4434560"/>
            <a:ext cx="912227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9161465" y="4434560"/>
            <a:ext cx="91222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5237" y="3196310"/>
            <a:ext cx="2489201" cy="248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Line"/>
          <p:cNvSpPr/>
          <p:nvPr/>
        </p:nvSpPr>
        <p:spPr>
          <a:xfrm flipV="1">
            <a:off x="5166612" y="3499888"/>
            <a:ext cx="1" cy="186934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Line"/>
          <p:cNvSpPr/>
          <p:nvPr/>
        </p:nvSpPr>
        <p:spPr>
          <a:xfrm flipV="1">
            <a:off x="5720177" y="3506238"/>
            <a:ext cx="1" cy="186934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Line"/>
          <p:cNvSpPr/>
          <p:nvPr/>
        </p:nvSpPr>
        <p:spPr>
          <a:xfrm flipV="1">
            <a:off x="6273742" y="3499888"/>
            <a:ext cx="1" cy="186934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Layer 1"/>
          <p:cNvSpPr txBox="1"/>
          <p:nvPr/>
        </p:nvSpPr>
        <p:spPr>
          <a:xfrm rot="16200000">
            <a:off x="4319139" y="4203877"/>
            <a:ext cx="11192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Layer 1</a:t>
            </a:r>
          </a:p>
        </p:txBody>
      </p:sp>
      <p:sp>
        <p:nvSpPr>
          <p:cNvPr id="319" name="Layer 2"/>
          <p:cNvSpPr txBox="1"/>
          <p:nvPr/>
        </p:nvSpPr>
        <p:spPr>
          <a:xfrm rot="16200000">
            <a:off x="4854877" y="4203877"/>
            <a:ext cx="111922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Layer 2</a:t>
            </a:r>
          </a:p>
        </p:txBody>
      </p:sp>
      <p:sp>
        <p:nvSpPr>
          <p:cNvPr id="320" name="Layer 24"/>
          <p:cNvSpPr txBox="1"/>
          <p:nvPr/>
        </p:nvSpPr>
        <p:spPr>
          <a:xfrm rot="16200000">
            <a:off x="5917254" y="4203877"/>
            <a:ext cx="128869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Layer 24</a:t>
            </a:r>
          </a:p>
        </p:txBody>
      </p:sp>
      <p:sp>
        <p:nvSpPr>
          <p:cNvPr id="321" name="…"/>
          <p:cNvSpPr txBox="1"/>
          <p:nvPr/>
        </p:nvSpPr>
        <p:spPr>
          <a:xfrm rot="16200000">
            <a:off x="5689314" y="4210227"/>
            <a:ext cx="41910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…</a:t>
            </a:r>
          </a:p>
        </p:txBody>
      </p:sp>
      <p:sp>
        <p:nvSpPr>
          <p:cNvPr id="322" name="feature extractor network"/>
          <p:cNvSpPr txBox="1"/>
          <p:nvPr/>
        </p:nvSpPr>
        <p:spPr>
          <a:xfrm>
            <a:off x="3950051" y="5577457"/>
            <a:ext cx="354025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feature extractor network</a:t>
            </a:r>
          </a:p>
        </p:txBody>
      </p:sp>
      <p:sp>
        <p:nvSpPr>
          <p:cNvPr id="323" name="(trained on ImageNet)"/>
          <p:cNvSpPr txBox="1"/>
          <p:nvPr/>
        </p:nvSpPr>
        <p:spPr>
          <a:xfrm>
            <a:off x="4322263" y="5864477"/>
            <a:ext cx="30498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(trained on ImageNet)</a:t>
            </a:r>
          </a:p>
        </p:txBody>
      </p:sp>
      <p:sp>
        <p:nvSpPr>
          <p:cNvPr id="324" name="Rectangle"/>
          <p:cNvSpPr/>
          <p:nvPr/>
        </p:nvSpPr>
        <p:spPr>
          <a:xfrm rot="16200000">
            <a:off x="7654076" y="3911744"/>
            <a:ext cx="1896951" cy="1058333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Line"/>
          <p:cNvSpPr/>
          <p:nvPr/>
        </p:nvSpPr>
        <p:spPr>
          <a:xfrm flipV="1">
            <a:off x="8572878" y="3499888"/>
            <a:ext cx="1" cy="186934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FC Layer 1"/>
          <p:cNvSpPr txBox="1"/>
          <p:nvPr/>
        </p:nvSpPr>
        <p:spPr>
          <a:xfrm rot="16200000">
            <a:off x="7485527" y="4203877"/>
            <a:ext cx="15989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FC Layer 1</a:t>
            </a:r>
          </a:p>
        </p:txBody>
      </p:sp>
      <p:sp>
        <p:nvSpPr>
          <p:cNvPr id="327" name="FC Layer 2"/>
          <p:cNvSpPr txBox="1"/>
          <p:nvPr/>
        </p:nvSpPr>
        <p:spPr>
          <a:xfrm rot="16200000">
            <a:off x="8021265" y="4203877"/>
            <a:ext cx="159898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FC Layer 2</a:t>
            </a:r>
          </a:p>
        </p:txBody>
      </p:sp>
      <p:sp>
        <p:nvSpPr>
          <p:cNvPr id="328" name="object detection layers"/>
          <p:cNvSpPr txBox="1"/>
          <p:nvPr/>
        </p:nvSpPr>
        <p:spPr>
          <a:xfrm>
            <a:off x="7644881" y="5577457"/>
            <a:ext cx="32077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 detection layers</a:t>
            </a:r>
          </a:p>
        </p:txBody>
      </p:sp>
      <p:sp>
        <p:nvSpPr>
          <p:cNvPr id="329" name="(trained on Pascal VOC)"/>
          <p:cNvSpPr txBox="1"/>
          <p:nvPr/>
        </p:nvSpPr>
        <p:spPr>
          <a:xfrm>
            <a:off x="7568680" y="5864477"/>
            <a:ext cx="336011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(trained on Pascal VOC)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332" name="Loss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Loss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3299" y="1497564"/>
            <a:ext cx="8992405" cy="6270470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Rectangle"/>
          <p:cNvSpPr/>
          <p:nvPr/>
        </p:nvSpPr>
        <p:spPr>
          <a:xfrm>
            <a:off x="1637021" y="1562686"/>
            <a:ext cx="9204962" cy="247992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位置损失"/>
          <p:cNvSpPr txBox="1"/>
          <p:nvPr/>
        </p:nvSpPr>
        <p:spPr>
          <a:xfrm>
            <a:off x="213508" y="254229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位置损失</a:t>
            </a:r>
          </a:p>
        </p:txBody>
      </p:sp>
      <p:sp>
        <p:nvSpPr>
          <p:cNvPr id="336" name="Rectangle"/>
          <p:cNvSpPr/>
          <p:nvPr/>
        </p:nvSpPr>
        <p:spPr>
          <a:xfrm>
            <a:off x="4008520" y="4138471"/>
            <a:ext cx="4987760" cy="2288567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置信度损失"/>
          <p:cNvSpPr txBox="1"/>
          <p:nvPr/>
        </p:nvSpPr>
        <p:spPr>
          <a:xfrm>
            <a:off x="2083947" y="5022404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置信度损失</a:t>
            </a:r>
          </a:p>
        </p:txBody>
      </p:sp>
      <p:sp>
        <p:nvSpPr>
          <p:cNvPr id="338" name="Rectangle"/>
          <p:cNvSpPr/>
          <p:nvPr/>
        </p:nvSpPr>
        <p:spPr>
          <a:xfrm>
            <a:off x="5857028" y="6522903"/>
            <a:ext cx="4987761" cy="1365759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类别损失"/>
          <p:cNvSpPr txBox="1"/>
          <p:nvPr/>
        </p:nvSpPr>
        <p:spPr>
          <a:xfrm>
            <a:off x="4063064" y="694543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类别损失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342" name="Loss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Loss</a:t>
            </a:r>
          </a:p>
        </p:txBody>
      </p:sp>
      <p:sp>
        <p:nvSpPr>
          <p:cNvPr id="343" name="位置损失："/>
          <p:cNvSpPr txBox="1"/>
          <p:nvPr/>
        </p:nvSpPr>
        <p:spPr>
          <a:xfrm>
            <a:off x="627681" y="2154039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位置损失：</a:t>
            </a:r>
          </a:p>
        </p:txBody>
      </p:sp>
      <p:pic>
        <p:nvPicPr>
          <p:cNvPr id="3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0323" y="1743724"/>
            <a:ext cx="9733142" cy="2687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347" name="Loss"/>
          <p:cNvSpPr txBox="1"/>
          <p:nvPr/>
        </p:nvSpPr>
        <p:spPr>
          <a:xfrm>
            <a:off x="483885" y="349805"/>
            <a:ext cx="2090991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Loss</a:t>
            </a:r>
          </a:p>
        </p:txBody>
      </p:sp>
      <p:grpSp>
        <p:nvGrpSpPr>
          <p:cNvPr id="362" name="Group"/>
          <p:cNvGrpSpPr/>
          <p:nvPr/>
        </p:nvGrpSpPr>
        <p:grpSpPr>
          <a:xfrm>
            <a:off x="4164531" y="1207714"/>
            <a:ext cx="7338171" cy="7338172"/>
            <a:chOff x="0" y="0"/>
            <a:chExt cx="7338169" cy="7338170"/>
          </a:xfrm>
        </p:grpSpPr>
        <p:pic>
          <p:nvPicPr>
            <p:cNvPr id="348" name="dog.jpg" descr="dog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00" t="0" r="18108" b="0"/>
            <a:stretch>
              <a:fillRect/>
            </a:stretch>
          </p:blipFill>
          <p:spPr>
            <a:xfrm>
              <a:off x="2158" y="11484"/>
              <a:ext cx="733388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9" name="Line"/>
            <p:cNvSpPr/>
            <p:nvPr/>
          </p:nvSpPr>
          <p:spPr>
            <a:xfrm>
              <a:off x="0" y="1056728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0" y="422614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0" y="213007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0" y="317803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0" y="526154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0" y="628425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 flipV="1">
              <a:off x="1055319" y="0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 flipV="1">
              <a:off x="422473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 flipV="1">
              <a:off x="212867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 flipV="1">
              <a:off x="317662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 flipV="1">
              <a:off x="526014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 flipV="1">
              <a:off x="628285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Rectangle"/>
            <p:cNvSpPr/>
            <p:nvPr/>
          </p:nvSpPr>
          <p:spPr>
            <a:xfrm>
              <a:off x="7048" y="7156"/>
              <a:ext cx="7324074" cy="7299264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63" name="Rectangle"/>
          <p:cNvSpPr/>
          <p:nvPr/>
        </p:nvSpPr>
        <p:spPr>
          <a:xfrm>
            <a:off x="5125872" y="2956953"/>
            <a:ext cx="5592091" cy="3604262"/>
          </a:xfrm>
          <a:prstGeom prst="rect">
            <a:avLst/>
          </a:prstGeom>
          <a:ln w="38100">
            <a:solidFill>
              <a:schemeClr val="accent3">
                <a:hueOff val="-274225"/>
                <a:satOff val="26768"/>
                <a:lumOff val="11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Rectangle"/>
          <p:cNvSpPr/>
          <p:nvPr/>
        </p:nvSpPr>
        <p:spPr>
          <a:xfrm>
            <a:off x="7343675" y="4389416"/>
            <a:ext cx="1017982" cy="1031630"/>
          </a:xfrm>
          <a:prstGeom prst="rect">
            <a:avLst/>
          </a:prstGeom>
          <a:solidFill>
            <a:srgbClr val="FF85FF">
              <a:alpha val="6575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Circle"/>
          <p:cNvSpPr/>
          <p:nvPr/>
        </p:nvSpPr>
        <p:spPr>
          <a:xfrm>
            <a:off x="8103930" y="4698732"/>
            <a:ext cx="120704" cy="120704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448"/>
          <p:cNvSpPr txBox="1"/>
          <p:nvPr/>
        </p:nvSpPr>
        <p:spPr>
          <a:xfrm rot="16200000">
            <a:off x="3379976" y="4646117"/>
            <a:ext cx="62270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448</a:t>
            </a:r>
          </a:p>
        </p:txBody>
      </p:sp>
      <p:sp>
        <p:nvSpPr>
          <p:cNvPr id="367" name="448"/>
          <p:cNvSpPr txBox="1"/>
          <p:nvPr/>
        </p:nvSpPr>
        <p:spPr>
          <a:xfrm>
            <a:off x="7610564" y="628586"/>
            <a:ext cx="6227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448</a:t>
            </a:r>
          </a:p>
        </p:txBody>
      </p:sp>
      <p:sp>
        <p:nvSpPr>
          <p:cNvPr id="368" name="64"/>
          <p:cNvSpPr txBox="1"/>
          <p:nvPr/>
        </p:nvSpPr>
        <p:spPr>
          <a:xfrm>
            <a:off x="7606997" y="3893525"/>
            <a:ext cx="45323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369" name="64"/>
          <p:cNvSpPr txBox="1"/>
          <p:nvPr/>
        </p:nvSpPr>
        <p:spPr>
          <a:xfrm rot="16200000">
            <a:off x="6885874" y="4646117"/>
            <a:ext cx="4532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370" name="Line"/>
          <p:cNvSpPr/>
          <p:nvPr/>
        </p:nvSpPr>
        <p:spPr>
          <a:xfrm>
            <a:off x="7359491" y="4759083"/>
            <a:ext cx="7667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Rectangle"/>
          <p:cNvSpPr/>
          <p:nvPr/>
        </p:nvSpPr>
        <p:spPr>
          <a:xfrm>
            <a:off x="5368237" y="3256044"/>
            <a:ext cx="5592091" cy="2801253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Line"/>
          <p:cNvSpPr/>
          <p:nvPr/>
        </p:nvSpPr>
        <p:spPr>
          <a:xfrm>
            <a:off x="8172619" y="4403647"/>
            <a:ext cx="1" cy="278558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A"/>
          <p:cNvSpPr txBox="1"/>
          <p:nvPr/>
        </p:nvSpPr>
        <p:spPr>
          <a:xfrm>
            <a:off x="8216750" y="4528401"/>
            <a:ext cx="3118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74" name="W"/>
          <p:cNvSpPr txBox="1"/>
          <p:nvPr/>
        </p:nvSpPr>
        <p:spPr>
          <a:xfrm rot="16200000">
            <a:off x="5331718" y="4528400"/>
            <a:ext cx="39654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375" name="H"/>
          <p:cNvSpPr txBox="1"/>
          <p:nvPr/>
        </p:nvSpPr>
        <p:spPr>
          <a:xfrm>
            <a:off x="7666432" y="3241097"/>
            <a:ext cx="33436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76" name="Y"/>
          <p:cNvSpPr txBox="1"/>
          <p:nvPr/>
        </p:nvSpPr>
        <p:spPr>
          <a:xfrm rot="16200000">
            <a:off x="7900530" y="4380670"/>
            <a:ext cx="245975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solidFill>
                  <a:srgbClr val="FFFFFF"/>
                </a:solidFill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77" name="X"/>
          <p:cNvSpPr txBox="1"/>
          <p:nvPr/>
        </p:nvSpPr>
        <p:spPr>
          <a:xfrm>
            <a:off x="7604325" y="4456315"/>
            <a:ext cx="23845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solidFill>
                  <a:srgbClr val="FFFFFF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78" name="predictor中x,y,w,h…"/>
          <p:cNvSpPr txBox="1"/>
          <p:nvPr/>
        </p:nvSpPr>
        <p:spPr>
          <a:xfrm>
            <a:off x="590469" y="2277061"/>
            <a:ext cx="2654504" cy="948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predictor中x,y,w,h</a:t>
            </a:r>
          </a:p>
          <a:p>
            <a:pPr>
              <a:defRPr b="0"/>
            </a:pPr>
            <a:r>
              <a:t>代表的含义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381" name="Loss"/>
          <p:cNvSpPr txBox="1"/>
          <p:nvPr/>
        </p:nvSpPr>
        <p:spPr>
          <a:xfrm>
            <a:off x="483885" y="349805"/>
            <a:ext cx="2090991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Loss</a:t>
            </a:r>
          </a:p>
        </p:txBody>
      </p:sp>
      <p:grpSp>
        <p:nvGrpSpPr>
          <p:cNvPr id="396" name="Group"/>
          <p:cNvGrpSpPr/>
          <p:nvPr/>
        </p:nvGrpSpPr>
        <p:grpSpPr>
          <a:xfrm>
            <a:off x="4164531" y="1207714"/>
            <a:ext cx="7338171" cy="7338172"/>
            <a:chOff x="0" y="0"/>
            <a:chExt cx="7338169" cy="7338170"/>
          </a:xfrm>
        </p:grpSpPr>
        <p:pic>
          <p:nvPicPr>
            <p:cNvPr id="382" name="dog.jpg" descr="dog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00" t="0" r="18108" b="0"/>
            <a:stretch>
              <a:fillRect/>
            </a:stretch>
          </p:blipFill>
          <p:spPr>
            <a:xfrm>
              <a:off x="2158" y="11484"/>
              <a:ext cx="733388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Line"/>
            <p:cNvSpPr/>
            <p:nvPr/>
          </p:nvSpPr>
          <p:spPr>
            <a:xfrm>
              <a:off x="0" y="1056728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0" y="422614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0" y="213007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0" y="317803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0" y="526154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0" y="628425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 flipV="1">
              <a:off x="1055319" y="0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 flipV="1">
              <a:off x="422473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 flipV="1">
              <a:off x="212867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 flipV="1">
              <a:off x="317662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 flipV="1">
              <a:off x="526014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 flipV="1">
              <a:off x="628285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5" name="Rectangle"/>
            <p:cNvSpPr/>
            <p:nvPr/>
          </p:nvSpPr>
          <p:spPr>
            <a:xfrm>
              <a:off x="7048" y="7156"/>
              <a:ext cx="7324074" cy="7299264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97" name="Rectangle"/>
          <p:cNvSpPr/>
          <p:nvPr/>
        </p:nvSpPr>
        <p:spPr>
          <a:xfrm>
            <a:off x="5125872" y="2956953"/>
            <a:ext cx="5592091" cy="3604262"/>
          </a:xfrm>
          <a:prstGeom prst="rect">
            <a:avLst/>
          </a:prstGeom>
          <a:ln w="38100">
            <a:solidFill>
              <a:schemeClr val="accent3">
                <a:hueOff val="-274225"/>
                <a:satOff val="26768"/>
                <a:lumOff val="11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Rectangle"/>
          <p:cNvSpPr/>
          <p:nvPr/>
        </p:nvSpPr>
        <p:spPr>
          <a:xfrm>
            <a:off x="7343675" y="4389416"/>
            <a:ext cx="1017982" cy="1031630"/>
          </a:xfrm>
          <a:prstGeom prst="rect">
            <a:avLst/>
          </a:prstGeom>
          <a:solidFill>
            <a:srgbClr val="FF85FF">
              <a:alpha val="6575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Circle"/>
          <p:cNvSpPr/>
          <p:nvPr/>
        </p:nvSpPr>
        <p:spPr>
          <a:xfrm>
            <a:off x="7861565" y="4698732"/>
            <a:ext cx="120704" cy="120704"/>
          </a:xfrm>
          <a:prstGeom prst="ellipse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448"/>
          <p:cNvSpPr txBox="1"/>
          <p:nvPr/>
        </p:nvSpPr>
        <p:spPr>
          <a:xfrm rot="16200000">
            <a:off x="3379976" y="4646117"/>
            <a:ext cx="62270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448</a:t>
            </a:r>
          </a:p>
        </p:txBody>
      </p:sp>
      <p:sp>
        <p:nvSpPr>
          <p:cNvPr id="401" name="448"/>
          <p:cNvSpPr txBox="1"/>
          <p:nvPr/>
        </p:nvSpPr>
        <p:spPr>
          <a:xfrm>
            <a:off x="7610564" y="628586"/>
            <a:ext cx="6227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448</a:t>
            </a:r>
          </a:p>
        </p:txBody>
      </p:sp>
      <p:sp>
        <p:nvSpPr>
          <p:cNvPr id="402" name="64"/>
          <p:cNvSpPr txBox="1"/>
          <p:nvPr/>
        </p:nvSpPr>
        <p:spPr>
          <a:xfrm>
            <a:off x="7606997" y="3893525"/>
            <a:ext cx="45323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403" name="64"/>
          <p:cNvSpPr txBox="1"/>
          <p:nvPr/>
        </p:nvSpPr>
        <p:spPr>
          <a:xfrm rot="16200000">
            <a:off x="6885874" y="4646117"/>
            <a:ext cx="4532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404" name="(57, 102)"/>
          <p:cNvSpPr txBox="1"/>
          <p:nvPr/>
        </p:nvSpPr>
        <p:spPr>
          <a:xfrm>
            <a:off x="4450185" y="2429918"/>
            <a:ext cx="13115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(57, 102)</a:t>
            </a:r>
          </a:p>
        </p:txBody>
      </p:sp>
      <p:sp>
        <p:nvSpPr>
          <p:cNvPr id="405" name="(403, 330)"/>
          <p:cNvSpPr txBox="1"/>
          <p:nvPr/>
        </p:nvSpPr>
        <p:spPr>
          <a:xfrm>
            <a:off x="10092801" y="6627190"/>
            <a:ext cx="14810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(403, 330)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338" y="1913440"/>
            <a:ext cx="461366" cy="461367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="/>
          <p:cNvSpPr txBox="1"/>
          <p:nvPr/>
        </p:nvSpPr>
        <p:spPr>
          <a:xfrm>
            <a:off x="776118" y="3190451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408" name="(403-57)/448"/>
          <p:cNvSpPr txBox="1"/>
          <p:nvPr/>
        </p:nvSpPr>
        <p:spPr>
          <a:xfrm>
            <a:off x="1170899" y="3228397"/>
            <a:ext cx="184800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(403-57)/448</a:t>
            </a:r>
          </a:p>
        </p:txBody>
      </p:sp>
      <p:sp>
        <p:nvSpPr>
          <p:cNvPr id="409" name="="/>
          <p:cNvSpPr txBox="1"/>
          <p:nvPr/>
        </p:nvSpPr>
        <p:spPr>
          <a:xfrm>
            <a:off x="750392" y="3977975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410" name="(430-102)/448"/>
          <p:cNvSpPr txBox="1"/>
          <p:nvPr/>
        </p:nvSpPr>
        <p:spPr>
          <a:xfrm>
            <a:off x="1149478" y="3977821"/>
            <a:ext cx="201747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(430-102)/448</a:t>
            </a:r>
          </a:p>
        </p:txBody>
      </p:sp>
      <p:pic>
        <p:nvPicPr>
          <p:cNvPr id="4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065" y="2551945"/>
            <a:ext cx="407719" cy="46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653" y="3283820"/>
            <a:ext cx="469901" cy="375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4857" y="3949548"/>
            <a:ext cx="407720" cy="517913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="/>
          <p:cNvSpPr txBox="1"/>
          <p:nvPr/>
        </p:nvSpPr>
        <p:spPr>
          <a:xfrm>
            <a:off x="748705" y="1913440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415" name="(center_x-64*3)/64"/>
          <p:cNvSpPr txBox="1"/>
          <p:nvPr/>
        </p:nvSpPr>
        <p:spPr>
          <a:xfrm>
            <a:off x="1164721" y="1913440"/>
            <a:ext cx="261518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(center_x-64*3)/64</a:t>
            </a:r>
          </a:p>
        </p:txBody>
      </p:sp>
      <p:sp>
        <p:nvSpPr>
          <p:cNvPr id="416" name="="/>
          <p:cNvSpPr txBox="1"/>
          <p:nvPr/>
        </p:nvSpPr>
        <p:spPr>
          <a:xfrm>
            <a:off x="764875" y="2541520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417" name="(center_y-64*3)/64"/>
          <p:cNvSpPr txBox="1"/>
          <p:nvPr/>
        </p:nvSpPr>
        <p:spPr>
          <a:xfrm>
            <a:off x="1158235" y="2541520"/>
            <a:ext cx="26096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(center_y-64*3)/64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420" name="Loss"/>
          <p:cNvSpPr txBox="1"/>
          <p:nvPr/>
        </p:nvSpPr>
        <p:spPr>
          <a:xfrm>
            <a:off x="483885" y="349805"/>
            <a:ext cx="1943101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Loss</a:t>
            </a:r>
          </a:p>
        </p:txBody>
      </p:sp>
      <p:sp>
        <p:nvSpPr>
          <p:cNvPr id="421" name="类别损失："/>
          <p:cNvSpPr txBox="1"/>
          <p:nvPr/>
        </p:nvSpPr>
        <p:spPr>
          <a:xfrm>
            <a:off x="910967" y="6207211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类别损失：</a:t>
            </a:r>
          </a:p>
        </p:txBody>
      </p:sp>
      <p:pic>
        <p:nvPicPr>
          <p:cNvPr id="4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0241" y="5726229"/>
            <a:ext cx="6199246" cy="1482663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置信度损失："/>
          <p:cNvSpPr txBox="1"/>
          <p:nvPr/>
        </p:nvSpPr>
        <p:spPr>
          <a:xfrm>
            <a:off x="932897" y="25088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置信度损失：</a:t>
            </a:r>
          </a:p>
        </p:txBody>
      </p:sp>
      <p:pic>
        <p:nvPicPr>
          <p:cNvPr id="4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3027" y="2179992"/>
            <a:ext cx="5605205" cy="268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10593" r="0" b="0"/>
          <a:stretch>
            <a:fillRect/>
          </a:stretch>
        </p:blipFill>
        <p:spPr>
          <a:xfrm>
            <a:off x="8702203" y="1179174"/>
            <a:ext cx="3662331" cy="578271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Rectangle"/>
          <p:cNvSpPr/>
          <p:nvPr/>
        </p:nvSpPr>
        <p:spPr>
          <a:xfrm>
            <a:off x="6769731" y="2521500"/>
            <a:ext cx="549987" cy="495301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4" name="Connection Line"/>
          <p:cNvSpPr/>
          <p:nvPr/>
        </p:nvSpPr>
        <p:spPr>
          <a:xfrm>
            <a:off x="7101295" y="1434914"/>
            <a:ext cx="1026855" cy="1061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513" y="8252"/>
                  <a:pt x="10713" y="1052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8" name="="/>
          <p:cNvSpPr txBox="1"/>
          <p:nvPr/>
        </p:nvSpPr>
        <p:spPr>
          <a:xfrm>
            <a:off x="8266587" y="1174106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429" name="Rectangle"/>
          <p:cNvSpPr/>
          <p:nvPr/>
        </p:nvSpPr>
        <p:spPr>
          <a:xfrm>
            <a:off x="7616389" y="6219911"/>
            <a:ext cx="953551" cy="619238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" name="Connection Line"/>
          <p:cNvSpPr/>
          <p:nvPr/>
        </p:nvSpPr>
        <p:spPr>
          <a:xfrm>
            <a:off x="8057536" y="5089804"/>
            <a:ext cx="645600" cy="1104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0" h="21600" fill="norm" stroke="1" extrusionOk="0">
                <a:moveTo>
                  <a:pt x="44" y="21600"/>
                </a:moveTo>
                <a:cubicBezTo>
                  <a:pt x="-630" y="10251"/>
                  <a:pt x="6345" y="3051"/>
                  <a:pt x="2097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1" name="="/>
          <p:cNvSpPr txBox="1"/>
          <p:nvPr/>
        </p:nvSpPr>
        <p:spPr>
          <a:xfrm>
            <a:off x="8807620" y="4809497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pic>
        <p:nvPicPr>
          <p:cNvPr id="4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54189" y="4779676"/>
            <a:ext cx="2934856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13776" y="7664566"/>
            <a:ext cx="10177248" cy="774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pic>
        <p:nvPicPr>
          <p:cNvPr id="124" name="sayit.jpg" descr="sayit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3470"/>
          <a:stretch>
            <a:fillRect/>
          </a:stretch>
        </p:blipFill>
        <p:spPr>
          <a:xfrm>
            <a:off x="6404533" y="4241883"/>
            <a:ext cx="5842001" cy="370229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You Only Look Once:…"/>
          <p:cNvSpPr txBox="1"/>
          <p:nvPr/>
        </p:nvSpPr>
        <p:spPr>
          <a:xfrm>
            <a:off x="516712" y="820230"/>
            <a:ext cx="11971376" cy="201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5500"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ou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</a:t>
            </a:r>
            <a:r>
              <a:t>nly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</a:t>
            </a:r>
            <a:r>
              <a:t>ook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</a:t>
            </a:r>
            <a:r>
              <a:t>nce: </a:t>
            </a:r>
          </a:p>
          <a:p>
            <a:pPr algn="l">
              <a:defRPr b="0" sz="5500">
                <a:latin typeface="+mn-lt"/>
                <a:ea typeface="+mn-ea"/>
                <a:cs typeface="+mn-cs"/>
                <a:sym typeface="Helvetica Neue Medium"/>
              </a:defRPr>
            </a:pPr>
            <a:r>
              <a:t>Unified, Real-Time Object Detection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438" name="Loss"/>
          <p:cNvSpPr txBox="1"/>
          <p:nvPr/>
        </p:nvSpPr>
        <p:spPr>
          <a:xfrm>
            <a:off x="483885" y="349805"/>
            <a:ext cx="2090991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Loss</a:t>
            </a:r>
          </a:p>
        </p:txBody>
      </p:sp>
      <p:grpSp>
        <p:nvGrpSpPr>
          <p:cNvPr id="453" name="Group"/>
          <p:cNvGrpSpPr/>
          <p:nvPr/>
        </p:nvGrpSpPr>
        <p:grpSpPr>
          <a:xfrm>
            <a:off x="4164531" y="1207714"/>
            <a:ext cx="7338171" cy="7338172"/>
            <a:chOff x="0" y="0"/>
            <a:chExt cx="7338169" cy="7338170"/>
          </a:xfrm>
        </p:grpSpPr>
        <p:pic>
          <p:nvPicPr>
            <p:cNvPr id="439" name="dog.jpg" descr="dog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700" t="0" r="18108" b="0"/>
            <a:stretch>
              <a:fillRect/>
            </a:stretch>
          </p:blipFill>
          <p:spPr>
            <a:xfrm>
              <a:off x="2158" y="11484"/>
              <a:ext cx="733388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0" name="Line"/>
            <p:cNvSpPr/>
            <p:nvPr/>
          </p:nvSpPr>
          <p:spPr>
            <a:xfrm>
              <a:off x="0" y="1056728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0" y="422614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0" y="213007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0" y="317803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0" y="526154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0" y="628425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 flipV="1">
              <a:off x="1055319" y="0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 flipV="1">
              <a:off x="422473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 flipV="1">
              <a:off x="212867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 flipV="1">
              <a:off x="317662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 flipV="1">
              <a:off x="526014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 flipV="1">
              <a:off x="628285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2" name="Rectangle"/>
            <p:cNvSpPr/>
            <p:nvPr/>
          </p:nvSpPr>
          <p:spPr>
            <a:xfrm>
              <a:off x="7048" y="7156"/>
              <a:ext cx="7324074" cy="7299264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54" name="Rectangle"/>
          <p:cNvSpPr/>
          <p:nvPr/>
        </p:nvSpPr>
        <p:spPr>
          <a:xfrm>
            <a:off x="5125872" y="2956953"/>
            <a:ext cx="5592091" cy="3604262"/>
          </a:xfrm>
          <a:prstGeom prst="rect">
            <a:avLst/>
          </a:prstGeom>
          <a:ln w="38100">
            <a:solidFill>
              <a:schemeClr val="accent3">
                <a:hueOff val="-274225"/>
                <a:satOff val="26768"/>
                <a:lumOff val="1136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="/>
          <p:cNvSpPr txBox="1"/>
          <p:nvPr/>
        </p:nvSpPr>
        <p:spPr>
          <a:xfrm>
            <a:off x="1224931" y="2997370"/>
            <a:ext cx="2971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456" name="Rectangle"/>
          <p:cNvSpPr/>
          <p:nvPr/>
        </p:nvSpPr>
        <p:spPr>
          <a:xfrm>
            <a:off x="5448305" y="3378688"/>
            <a:ext cx="5592091" cy="2569518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913" y="2972676"/>
            <a:ext cx="461366" cy="510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61499" t="10593" r="0" b="0"/>
          <a:stretch>
            <a:fillRect/>
          </a:stretch>
        </p:blipFill>
        <p:spPr>
          <a:xfrm>
            <a:off x="1626145" y="3027676"/>
            <a:ext cx="1410001" cy="578271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if has object:"/>
          <p:cNvSpPr txBox="1"/>
          <p:nvPr/>
        </p:nvSpPr>
        <p:spPr>
          <a:xfrm>
            <a:off x="266292" y="2429765"/>
            <a:ext cx="18586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if has object:</a:t>
            </a:r>
          </a:p>
        </p:txBody>
      </p:sp>
      <p:sp>
        <p:nvSpPr>
          <p:cNvPr id="460" name="if has no object:"/>
          <p:cNvSpPr txBox="1"/>
          <p:nvPr/>
        </p:nvSpPr>
        <p:spPr>
          <a:xfrm>
            <a:off x="229607" y="3742469"/>
            <a:ext cx="22878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if has no object:</a:t>
            </a:r>
          </a:p>
        </p:txBody>
      </p:sp>
      <p:sp>
        <p:nvSpPr>
          <p:cNvPr id="461" name="="/>
          <p:cNvSpPr txBox="1"/>
          <p:nvPr/>
        </p:nvSpPr>
        <p:spPr>
          <a:xfrm>
            <a:off x="1231802" y="4365075"/>
            <a:ext cx="29718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pic>
        <p:nvPicPr>
          <p:cNvPr id="4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784" y="4340380"/>
            <a:ext cx="461366" cy="510448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0"/>
          <p:cNvSpPr txBox="1"/>
          <p:nvPr/>
        </p:nvSpPr>
        <p:spPr>
          <a:xfrm>
            <a:off x="1612890" y="4381964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0</a:t>
            </a:r>
          </a:p>
        </p:txBody>
      </p:sp>
      <p:sp>
        <p:nvSpPr>
          <p:cNvPr id="464" name="Rectangle"/>
          <p:cNvSpPr/>
          <p:nvPr/>
        </p:nvSpPr>
        <p:spPr>
          <a:xfrm>
            <a:off x="5464658" y="3371167"/>
            <a:ext cx="5245313" cy="2550475"/>
          </a:xfrm>
          <a:prstGeom prst="rect">
            <a:avLst/>
          </a:prstGeom>
          <a:solidFill>
            <a:schemeClr val="accent2">
              <a:alpha val="5523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467" name="Training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Training</a:t>
            </a:r>
          </a:p>
        </p:txBody>
      </p:sp>
      <p:sp>
        <p:nvSpPr>
          <p:cNvPr id="468" name="数据增强: scale, translation, random adjust exposure and saturation"/>
          <p:cNvSpPr txBox="1"/>
          <p:nvPr/>
        </p:nvSpPr>
        <p:spPr>
          <a:xfrm>
            <a:off x="684137" y="1942274"/>
            <a:ext cx="10856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2800"/>
            </a:lvl1pPr>
          </a:lstStyle>
          <a:p>
            <a:pPr/>
            <a:r>
              <a:t>数据增强: scale, translation, random adjust exposure and saturation</a:t>
            </a:r>
          </a:p>
        </p:txBody>
      </p:sp>
      <p:sp>
        <p:nvSpPr>
          <p:cNvPr id="469" name="dropout rate: 0.5"/>
          <p:cNvSpPr txBox="1"/>
          <p:nvPr/>
        </p:nvSpPr>
        <p:spPr>
          <a:xfrm>
            <a:off x="692437" y="2648747"/>
            <a:ext cx="2769211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800"/>
            </a:lvl1pPr>
          </a:lstStyle>
          <a:p>
            <a:pPr/>
            <a:r>
              <a:t>dropout rate: 0.5</a:t>
            </a:r>
          </a:p>
        </p:txBody>
      </p:sp>
      <p:sp>
        <p:nvSpPr>
          <p:cNvPr id="470" name="momentum: 0.9"/>
          <p:cNvSpPr txBox="1"/>
          <p:nvPr/>
        </p:nvSpPr>
        <p:spPr>
          <a:xfrm>
            <a:off x="691308" y="3262357"/>
            <a:ext cx="2618791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800"/>
            </a:lvl1pPr>
          </a:lstStyle>
          <a:p>
            <a:pPr/>
            <a:r>
              <a:t>momentum: 0.9</a:t>
            </a:r>
          </a:p>
        </p:txBody>
      </p:sp>
      <p:sp>
        <p:nvSpPr>
          <p:cNvPr id="471" name="weight decay: 0.0005"/>
          <p:cNvSpPr txBox="1"/>
          <p:nvPr/>
        </p:nvSpPr>
        <p:spPr>
          <a:xfrm>
            <a:off x="671135" y="3875968"/>
            <a:ext cx="3513125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800"/>
            </a:lvl1pPr>
          </a:lstStyle>
          <a:p>
            <a:pPr/>
            <a:r>
              <a:t>weight decay: 0.0005</a:t>
            </a:r>
          </a:p>
        </p:txBody>
      </p:sp>
      <p:sp>
        <p:nvSpPr>
          <p:cNvPr id="472" name="batch size: 64"/>
          <p:cNvSpPr txBox="1"/>
          <p:nvPr/>
        </p:nvSpPr>
        <p:spPr>
          <a:xfrm>
            <a:off x="697404" y="4496284"/>
            <a:ext cx="2327199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800"/>
            </a:lvl1pPr>
          </a:lstStyle>
          <a:p>
            <a:pPr/>
            <a:r>
              <a:t>batch size: 64</a:t>
            </a:r>
          </a:p>
        </p:txBody>
      </p:sp>
      <p:sp>
        <p:nvSpPr>
          <p:cNvPr id="473" name="learning rate:"/>
          <p:cNvSpPr txBox="1"/>
          <p:nvPr/>
        </p:nvSpPr>
        <p:spPr>
          <a:xfrm>
            <a:off x="664868" y="5103188"/>
            <a:ext cx="2188516" cy="523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2800"/>
            </a:lvl1pPr>
          </a:lstStyle>
          <a:p>
            <a:pPr/>
            <a:r>
              <a:t>learning rate:</a:t>
            </a:r>
          </a:p>
        </p:txBody>
      </p:sp>
      <p:sp>
        <p:nvSpPr>
          <p:cNvPr id="474" name="Line"/>
          <p:cNvSpPr/>
          <p:nvPr/>
        </p:nvSpPr>
        <p:spPr>
          <a:xfrm flipV="1">
            <a:off x="7349204" y="4312821"/>
            <a:ext cx="1" cy="3873513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" name="Line"/>
          <p:cNvSpPr/>
          <p:nvPr/>
        </p:nvSpPr>
        <p:spPr>
          <a:xfrm>
            <a:off x="7357654" y="8176548"/>
            <a:ext cx="4301336" cy="1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6" name="Line"/>
          <p:cNvSpPr/>
          <p:nvPr/>
        </p:nvSpPr>
        <p:spPr>
          <a:xfrm flipV="1">
            <a:off x="7349204" y="5187162"/>
            <a:ext cx="152401" cy="1007775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7" name="Line"/>
          <p:cNvSpPr/>
          <p:nvPr/>
        </p:nvSpPr>
        <p:spPr>
          <a:xfrm>
            <a:off x="7496930" y="5196518"/>
            <a:ext cx="1278493" cy="1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8" name="Line"/>
          <p:cNvSpPr/>
          <p:nvPr/>
        </p:nvSpPr>
        <p:spPr>
          <a:xfrm>
            <a:off x="8769970" y="6186077"/>
            <a:ext cx="586873" cy="1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9" name="Line"/>
          <p:cNvSpPr/>
          <p:nvPr/>
        </p:nvSpPr>
        <p:spPr>
          <a:xfrm>
            <a:off x="8769971" y="5183321"/>
            <a:ext cx="1" cy="1015457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" name="Line"/>
          <p:cNvSpPr/>
          <p:nvPr/>
        </p:nvSpPr>
        <p:spPr>
          <a:xfrm>
            <a:off x="9354587" y="7176133"/>
            <a:ext cx="612272" cy="1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1" name="Line"/>
          <p:cNvSpPr/>
          <p:nvPr/>
        </p:nvSpPr>
        <p:spPr>
          <a:xfrm>
            <a:off x="9354587" y="6173377"/>
            <a:ext cx="1" cy="1015457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2" name="epoch"/>
          <p:cNvSpPr txBox="1"/>
          <p:nvPr/>
        </p:nvSpPr>
        <p:spPr>
          <a:xfrm>
            <a:off x="10655624" y="8085709"/>
            <a:ext cx="9668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epoch</a:t>
            </a:r>
          </a:p>
        </p:txBody>
      </p:sp>
      <p:sp>
        <p:nvSpPr>
          <p:cNvPr id="483" name="学习率"/>
          <p:cNvSpPr txBox="1"/>
          <p:nvPr/>
        </p:nvSpPr>
        <p:spPr>
          <a:xfrm>
            <a:off x="6084312" y="4186822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学习率</a:t>
            </a:r>
          </a:p>
        </p:txBody>
      </p:sp>
      <p:sp>
        <p:nvSpPr>
          <p:cNvPr id="484" name="0.0001"/>
          <p:cNvSpPr txBox="1"/>
          <p:nvPr/>
        </p:nvSpPr>
        <p:spPr>
          <a:xfrm>
            <a:off x="6075473" y="6944953"/>
            <a:ext cx="10463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0.0001</a:t>
            </a:r>
          </a:p>
        </p:txBody>
      </p:sp>
      <p:sp>
        <p:nvSpPr>
          <p:cNvPr id="485" name="0.01"/>
          <p:cNvSpPr txBox="1"/>
          <p:nvPr/>
        </p:nvSpPr>
        <p:spPr>
          <a:xfrm>
            <a:off x="6319193" y="4965836"/>
            <a:ext cx="70744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0.01</a:t>
            </a:r>
          </a:p>
        </p:txBody>
      </p:sp>
      <p:sp>
        <p:nvSpPr>
          <p:cNvPr id="486" name="0.001"/>
          <p:cNvSpPr txBox="1"/>
          <p:nvPr/>
        </p:nvSpPr>
        <p:spPr>
          <a:xfrm>
            <a:off x="6236102" y="5955394"/>
            <a:ext cx="87691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0.001</a:t>
            </a:r>
          </a:p>
        </p:txBody>
      </p:sp>
      <p:sp>
        <p:nvSpPr>
          <p:cNvPr id="487" name="Line"/>
          <p:cNvSpPr/>
          <p:nvPr/>
        </p:nvSpPr>
        <p:spPr>
          <a:xfrm>
            <a:off x="9955650" y="7175636"/>
            <a:ext cx="1" cy="1015457"/>
          </a:xfrm>
          <a:prstGeom prst="lin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" name="75"/>
          <p:cNvSpPr txBox="1"/>
          <p:nvPr/>
        </p:nvSpPr>
        <p:spPr>
          <a:xfrm>
            <a:off x="7869877" y="4695043"/>
            <a:ext cx="4532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75</a:t>
            </a:r>
          </a:p>
        </p:txBody>
      </p:sp>
      <p:sp>
        <p:nvSpPr>
          <p:cNvPr id="489" name="30"/>
          <p:cNvSpPr txBox="1"/>
          <p:nvPr/>
        </p:nvSpPr>
        <p:spPr>
          <a:xfrm>
            <a:off x="8836787" y="5737411"/>
            <a:ext cx="45323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30</a:t>
            </a:r>
          </a:p>
        </p:txBody>
      </p:sp>
      <p:sp>
        <p:nvSpPr>
          <p:cNvPr id="490" name="30"/>
          <p:cNvSpPr txBox="1"/>
          <p:nvPr/>
        </p:nvSpPr>
        <p:spPr>
          <a:xfrm>
            <a:off x="9421403" y="6692479"/>
            <a:ext cx="4532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30</a:t>
            </a:r>
          </a:p>
        </p:txBody>
      </p:sp>
      <p:sp>
        <p:nvSpPr>
          <p:cNvPr id="491" name="Line"/>
          <p:cNvSpPr/>
          <p:nvPr/>
        </p:nvSpPr>
        <p:spPr>
          <a:xfrm>
            <a:off x="7343342" y="7196325"/>
            <a:ext cx="1387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" name="Line"/>
          <p:cNvSpPr/>
          <p:nvPr/>
        </p:nvSpPr>
        <p:spPr>
          <a:xfrm>
            <a:off x="7343342" y="6180324"/>
            <a:ext cx="1387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Line"/>
          <p:cNvSpPr/>
          <p:nvPr/>
        </p:nvSpPr>
        <p:spPr>
          <a:xfrm>
            <a:off x="7356042" y="5202424"/>
            <a:ext cx="1387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0"/>
          <p:cNvSpPr txBox="1"/>
          <p:nvPr/>
        </p:nvSpPr>
        <p:spPr>
          <a:xfrm>
            <a:off x="6823000" y="7858311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5E5E5E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5" name="1"/>
          <p:cNvSpPr txBox="1"/>
          <p:nvPr/>
        </p:nvSpPr>
        <p:spPr>
          <a:xfrm>
            <a:off x="7300944" y="4687611"/>
            <a:ext cx="28377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498" name="Experiments"/>
          <p:cNvSpPr txBox="1"/>
          <p:nvPr/>
        </p:nvSpPr>
        <p:spPr>
          <a:xfrm>
            <a:off x="483885" y="349805"/>
            <a:ext cx="4880781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Experiments</a:t>
            </a:r>
          </a:p>
        </p:txBody>
      </p:sp>
      <p:pic>
        <p:nvPicPr>
          <p:cNvPr id="4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6727" y="1787738"/>
            <a:ext cx="9640403" cy="5769237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Rectangle"/>
          <p:cNvSpPr/>
          <p:nvPr/>
        </p:nvSpPr>
        <p:spPr>
          <a:xfrm>
            <a:off x="1460733" y="3218820"/>
            <a:ext cx="8979283" cy="878265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" name="Rectangle"/>
          <p:cNvSpPr/>
          <p:nvPr/>
        </p:nvSpPr>
        <p:spPr>
          <a:xfrm>
            <a:off x="1460733" y="6963167"/>
            <a:ext cx="8979283" cy="512325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504" name="Error Analysis"/>
          <p:cNvSpPr txBox="1"/>
          <p:nvPr/>
        </p:nvSpPr>
        <p:spPr>
          <a:xfrm>
            <a:off x="483885" y="349805"/>
            <a:ext cx="5679226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Error Analysis</a:t>
            </a:r>
          </a:p>
        </p:txBody>
      </p:sp>
      <p:pic>
        <p:nvPicPr>
          <p:cNvPr id="5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2944" y="1780061"/>
            <a:ext cx="9258912" cy="5008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889" y="6962854"/>
            <a:ext cx="5150593" cy="1312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1855" y="6908833"/>
            <a:ext cx="5065904" cy="942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510" name="The End！…"/>
          <p:cNvSpPr txBox="1"/>
          <p:nvPr/>
        </p:nvSpPr>
        <p:spPr>
          <a:xfrm>
            <a:off x="3662787" y="2770797"/>
            <a:ext cx="5679226" cy="332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The End！</a:t>
            </a:r>
          </a:p>
          <a:p>
            <a:pPr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欢迎大家提问</a:t>
            </a:r>
          </a:p>
          <a:p>
            <a:pPr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☺☺☺☺☺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pic>
        <p:nvPicPr>
          <p:cNvPr id="128" name="deep_learning_object_detection_history.PNG" descr="deep_learning_object_detection_history.PNG"/>
          <p:cNvPicPr>
            <a:picLocks noChangeAspect="1"/>
          </p:cNvPicPr>
          <p:nvPr/>
        </p:nvPicPr>
        <p:blipFill>
          <a:blip r:embed="rId2">
            <a:extLst/>
          </a:blip>
          <a:srcRect l="1113" t="3490" r="1113" b="1995"/>
          <a:stretch>
            <a:fillRect/>
          </a:stretch>
        </p:blipFill>
        <p:spPr>
          <a:xfrm>
            <a:off x="478829" y="1787112"/>
            <a:ext cx="12047226" cy="589395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"/>
          <p:cNvSpPr/>
          <p:nvPr/>
        </p:nvSpPr>
        <p:spPr>
          <a:xfrm>
            <a:off x="8083208" y="2593711"/>
            <a:ext cx="1206912" cy="628509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10836379" y="4160696"/>
            <a:ext cx="1206911" cy="736673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778545" y="6174987"/>
            <a:ext cx="1206911" cy="628510"/>
          </a:xfrm>
          <a:prstGeom prst="rect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历史坐标"/>
          <p:cNvSpPr txBox="1"/>
          <p:nvPr/>
        </p:nvSpPr>
        <p:spPr>
          <a:xfrm>
            <a:off x="483885" y="262369"/>
            <a:ext cx="36590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历史坐标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pic>
        <p:nvPicPr>
          <p:cNvPr id="135" name="deep_learning_object_detection_history.PNG" descr="deep_learning_object_detection_history.PNG"/>
          <p:cNvPicPr>
            <a:picLocks noChangeAspect="1"/>
          </p:cNvPicPr>
          <p:nvPr/>
        </p:nvPicPr>
        <p:blipFill>
          <a:blip r:embed="rId2">
            <a:extLst/>
          </a:blip>
          <a:srcRect l="1113" t="3490" r="1113" b="1995"/>
          <a:stretch>
            <a:fillRect/>
          </a:stretch>
        </p:blipFill>
        <p:spPr>
          <a:xfrm>
            <a:off x="478829" y="1787112"/>
            <a:ext cx="12047226" cy="589395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"/>
          <p:cNvSpPr/>
          <p:nvPr/>
        </p:nvSpPr>
        <p:spPr>
          <a:xfrm>
            <a:off x="8083208" y="2593711"/>
            <a:ext cx="1206912" cy="628509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10836379" y="4160696"/>
            <a:ext cx="1206911" cy="736673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Rectangle"/>
          <p:cNvSpPr/>
          <p:nvPr/>
        </p:nvSpPr>
        <p:spPr>
          <a:xfrm>
            <a:off x="3778545" y="6174987"/>
            <a:ext cx="1206911" cy="628510"/>
          </a:xfrm>
          <a:prstGeom prst="rect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历史坐标"/>
          <p:cNvSpPr txBox="1"/>
          <p:nvPr/>
        </p:nvSpPr>
        <p:spPr>
          <a:xfrm>
            <a:off x="483885" y="262369"/>
            <a:ext cx="36590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历史坐标</a:t>
            </a:r>
          </a:p>
        </p:txBody>
      </p:sp>
      <p:sp>
        <p:nvSpPr>
          <p:cNvPr id="140" name="2015.06.08"/>
          <p:cNvSpPr txBox="1"/>
          <p:nvPr/>
        </p:nvSpPr>
        <p:spPr>
          <a:xfrm>
            <a:off x="7866904" y="3134970"/>
            <a:ext cx="16395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2015.06.08</a:t>
            </a:r>
          </a:p>
        </p:txBody>
      </p:sp>
      <p:sp>
        <p:nvSpPr>
          <p:cNvPr id="141" name="2016.12.25"/>
          <p:cNvSpPr txBox="1"/>
          <p:nvPr/>
        </p:nvSpPr>
        <p:spPr>
          <a:xfrm>
            <a:off x="10620075" y="4852527"/>
            <a:ext cx="16395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2016.12.25</a:t>
            </a:r>
          </a:p>
        </p:txBody>
      </p:sp>
      <p:sp>
        <p:nvSpPr>
          <p:cNvPr id="142" name="2018.04.28"/>
          <p:cNvSpPr txBox="1"/>
          <p:nvPr/>
        </p:nvSpPr>
        <p:spPr>
          <a:xfrm>
            <a:off x="3481137" y="6746919"/>
            <a:ext cx="16395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2018.04.28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pic>
        <p:nvPicPr>
          <p:cNvPr id="145" name="deep_learning_object_detection_history.PNG" descr="deep_learning_object_detection_history.PNG"/>
          <p:cNvPicPr>
            <a:picLocks noChangeAspect="1"/>
          </p:cNvPicPr>
          <p:nvPr/>
        </p:nvPicPr>
        <p:blipFill>
          <a:blip r:embed="rId2">
            <a:extLst/>
          </a:blip>
          <a:srcRect l="1113" t="3490" r="1113" b="1995"/>
          <a:stretch>
            <a:fillRect/>
          </a:stretch>
        </p:blipFill>
        <p:spPr>
          <a:xfrm>
            <a:off x="478829" y="1787112"/>
            <a:ext cx="12047226" cy="589395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"/>
          <p:cNvSpPr/>
          <p:nvPr/>
        </p:nvSpPr>
        <p:spPr>
          <a:xfrm>
            <a:off x="8083208" y="2593711"/>
            <a:ext cx="1206912" cy="62850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背景"/>
          <p:cNvSpPr txBox="1"/>
          <p:nvPr/>
        </p:nvSpPr>
        <p:spPr>
          <a:xfrm>
            <a:off x="483885" y="262369"/>
            <a:ext cx="36590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48" name="2015.06.08"/>
          <p:cNvSpPr txBox="1"/>
          <p:nvPr/>
        </p:nvSpPr>
        <p:spPr>
          <a:xfrm>
            <a:off x="7866904" y="3147670"/>
            <a:ext cx="16395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2015.06.08</a:t>
            </a:r>
          </a:p>
        </p:txBody>
      </p:sp>
      <p:sp>
        <p:nvSpPr>
          <p:cNvPr id="149" name="2015.06.04"/>
          <p:cNvSpPr txBox="1"/>
          <p:nvPr/>
        </p:nvSpPr>
        <p:spPr>
          <a:xfrm>
            <a:off x="4776845" y="3147670"/>
            <a:ext cx="16395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2015.06.04</a:t>
            </a:r>
          </a:p>
        </p:txBody>
      </p:sp>
      <p:sp>
        <p:nvSpPr>
          <p:cNvPr id="150" name="2015.04.30"/>
          <p:cNvSpPr txBox="1"/>
          <p:nvPr/>
        </p:nvSpPr>
        <p:spPr>
          <a:xfrm>
            <a:off x="590790" y="3198470"/>
            <a:ext cx="16395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2015.04.30</a:t>
            </a:r>
          </a:p>
        </p:txBody>
      </p:sp>
      <p:sp>
        <p:nvSpPr>
          <p:cNvPr id="151" name="Rectangle"/>
          <p:cNvSpPr/>
          <p:nvPr/>
        </p:nvSpPr>
        <p:spPr>
          <a:xfrm>
            <a:off x="610726" y="2631811"/>
            <a:ext cx="1599648" cy="62850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 flipV="1">
            <a:off x="4778006" y="2753038"/>
            <a:ext cx="1637197" cy="75182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Line"/>
          <p:cNvSpPr/>
          <p:nvPr/>
        </p:nvSpPr>
        <p:spPr>
          <a:xfrm flipH="1" flipV="1">
            <a:off x="4905006" y="2708972"/>
            <a:ext cx="1383197" cy="75241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154" name="Connection Line"/>
          <p:cNvCxnSpPr>
            <a:stCxn id="151" idx="0"/>
            <a:endCxn id="146" idx="0"/>
          </p:cNvCxnSpPr>
          <p:nvPr/>
        </p:nvCxnSpPr>
        <p:spPr>
          <a:xfrm flipV="1">
            <a:off x="1410549" y="2907965"/>
            <a:ext cx="7276116" cy="38101"/>
          </a:xfrm>
          <a:prstGeom prst="straightConnector1">
            <a:avLst/>
          </a:prstGeom>
          <a:ln w="25400">
            <a:solidFill>
              <a:schemeClr val="accent5"/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157" name="背景"/>
          <p:cNvSpPr txBox="1"/>
          <p:nvPr/>
        </p:nvSpPr>
        <p:spPr>
          <a:xfrm>
            <a:off x="483885" y="262369"/>
            <a:ext cx="36590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58" name="Fast R-CNN"/>
          <p:cNvSpPr txBox="1"/>
          <p:nvPr/>
        </p:nvSpPr>
        <p:spPr>
          <a:xfrm>
            <a:off x="5181536" y="6459111"/>
            <a:ext cx="2641728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Fast R-CNN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077960"/>
            <a:ext cx="13004801" cy="3759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162" name="背景"/>
          <p:cNvSpPr txBox="1"/>
          <p:nvPr/>
        </p:nvSpPr>
        <p:spPr>
          <a:xfrm>
            <a:off x="483885" y="262369"/>
            <a:ext cx="36590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63" name="Fast R-CNN"/>
          <p:cNvSpPr txBox="1"/>
          <p:nvPr/>
        </p:nvSpPr>
        <p:spPr>
          <a:xfrm>
            <a:off x="2817982" y="6814807"/>
            <a:ext cx="2641728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Fast R-CNN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077960"/>
            <a:ext cx="13004801" cy="375936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ectangle"/>
          <p:cNvSpPr/>
          <p:nvPr/>
        </p:nvSpPr>
        <p:spPr>
          <a:xfrm>
            <a:off x="5681021" y="6710651"/>
            <a:ext cx="360453" cy="84312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External Region Proposal Algorithm"/>
          <p:cNvSpPr txBox="1"/>
          <p:nvPr/>
        </p:nvSpPr>
        <p:spPr>
          <a:xfrm>
            <a:off x="559496" y="1777960"/>
            <a:ext cx="495726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External Region Proposal Algorithm</a:t>
            </a:r>
          </a:p>
        </p:txBody>
      </p:sp>
      <p:sp>
        <p:nvSpPr>
          <p:cNvPr id="167" name="Rectangle"/>
          <p:cNvSpPr/>
          <p:nvPr/>
        </p:nvSpPr>
        <p:spPr>
          <a:xfrm>
            <a:off x="428276" y="2306268"/>
            <a:ext cx="5219709" cy="162539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Rectangle"/>
          <p:cNvSpPr/>
          <p:nvPr/>
        </p:nvSpPr>
        <p:spPr>
          <a:xfrm>
            <a:off x="5928630" y="6497210"/>
            <a:ext cx="19491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准度高…"/>
          <p:cNvSpPr txBox="1"/>
          <p:nvPr/>
        </p:nvSpPr>
        <p:spPr>
          <a:xfrm>
            <a:off x="5961358" y="6459111"/>
            <a:ext cx="1571372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t>准度高</a:t>
            </a:r>
          </a:p>
          <a:p>
            <a:pPr>
              <a:defRPr b="0" sz="3500"/>
            </a:pPr>
            <a:r>
              <a:t>速度慢</a:t>
            </a:r>
          </a:p>
        </p:txBody>
      </p:sp>
      <p:sp>
        <p:nvSpPr>
          <p:cNvPr id="170" name="Rectangle"/>
          <p:cNvSpPr/>
          <p:nvPr/>
        </p:nvSpPr>
        <p:spPr>
          <a:xfrm>
            <a:off x="163274" y="4110555"/>
            <a:ext cx="3284190" cy="162539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Feature Extractor by Conv"/>
          <p:cNvSpPr txBox="1"/>
          <p:nvPr/>
        </p:nvSpPr>
        <p:spPr>
          <a:xfrm>
            <a:off x="53282" y="5864042"/>
            <a:ext cx="368747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Feature Extractor by Conv</a:t>
            </a:r>
          </a:p>
        </p:txBody>
      </p:sp>
      <p:sp>
        <p:nvSpPr>
          <p:cNvPr id="172" name="Rectangle"/>
          <p:cNvSpPr/>
          <p:nvPr/>
        </p:nvSpPr>
        <p:spPr>
          <a:xfrm>
            <a:off x="8820364" y="2896814"/>
            <a:ext cx="580467" cy="2024897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ROI Pooling"/>
          <p:cNvSpPr txBox="1"/>
          <p:nvPr/>
        </p:nvSpPr>
        <p:spPr>
          <a:xfrm>
            <a:off x="8356779" y="2347230"/>
            <a:ext cx="17455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pPr/>
            <a:r>
              <a:t>ROI Pooling</a:t>
            </a:r>
          </a:p>
        </p:txBody>
      </p:sp>
      <p:sp>
        <p:nvSpPr>
          <p:cNvPr id="174" name="Line"/>
          <p:cNvSpPr/>
          <p:nvPr/>
        </p:nvSpPr>
        <p:spPr>
          <a:xfrm>
            <a:off x="5481681" y="7126277"/>
            <a:ext cx="19491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Arrow"/>
          <p:cNvSpPr/>
          <p:nvPr/>
        </p:nvSpPr>
        <p:spPr>
          <a:xfrm>
            <a:off x="8034378" y="6901528"/>
            <a:ext cx="1346427" cy="461366"/>
          </a:xfrm>
          <a:prstGeom prst="rightArrow">
            <a:avLst>
              <a:gd name="adj1" fmla="val 51539"/>
              <a:gd name="adj2" fmla="val 177826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实时物体检测"/>
          <p:cNvSpPr txBox="1"/>
          <p:nvPr/>
        </p:nvSpPr>
        <p:spPr>
          <a:xfrm>
            <a:off x="9448688" y="6764327"/>
            <a:ext cx="27813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/>
            </a:lvl1pPr>
          </a:lstStyle>
          <a:p>
            <a:pPr/>
            <a:r>
              <a:t>实时物体检测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179" name="背景"/>
          <p:cNvSpPr txBox="1"/>
          <p:nvPr/>
        </p:nvSpPr>
        <p:spPr>
          <a:xfrm>
            <a:off x="483885" y="262369"/>
            <a:ext cx="36590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背景</a:t>
            </a:r>
          </a:p>
        </p:txBody>
      </p:sp>
      <p:sp>
        <p:nvSpPr>
          <p:cNvPr id="180" name="Fast R-CNN"/>
          <p:cNvSpPr txBox="1"/>
          <p:nvPr/>
        </p:nvSpPr>
        <p:spPr>
          <a:xfrm>
            <a:off x="1487046" y="7728736"/>
            <a:ext cx="2641728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Fast R-CNN</a:t>
            </a:r>
          </a:p>
        </p:txBody>
      </p:sp>
      <p:sp>
        <p:nvSpPr>
          <p:cNvPr id="181" name="Rectangle"/>
          <p:cNvSpPr/>
          <p:nvPr/>
        </p:nvSpPr>
        <p:spPr>
          <a:xfrm>
            <a:off x="4350086" y="7624580"/>
            <a:ext cx="360452" cy="84312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4597694" y="7411139"/>
            <a:ext cx="19491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准度高…"/>
          <p:cNvSpPr txBox="1"/>
          <p:nvPr/>
        </p:nvSpPr>
        <p:spPr>
          <a:xfrm>
            <a:off x="4630422" y="7373039"/>
            <a:ext cx="1571372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t>准度高</a:t>
            </a:r>
          </a:p>
          <a:p>
            <a:pPr>
              <a:defRPr b="0" sz="3500"/>
            </a:pPr>
            <a:r>
              <a:t>速度慢</a:t>
            </a:r>
          </a:p>
        </p:txBody>
      </p:sp>
      <p:sp>
        <p:nvSpPr>
          <p:cNvPr id="184" name="Line"/>
          <p:cNvSpPr/>
          <p:nvPr/>
        </p:nvSpPr>
        <p:spPr>
          <a:xfrm>
            <a:off x="4150745" y="8040206"/>
            <a:ext cx="19491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Arrow"/>
          <p:cNvSpPr/>
          <p:nvPr/>
        </p:nvSpPr>
        <p:spPr>
          <a:xfrm>
            <a:off x="6703442" y="7815457"/>
            <a:ext cx="1346427" cy="461366"/>
          </a:xfrm>
          <a:prstGeom prst="rightArrow">
            <a:avLst>
              <a:gd name="adj1" fmla="val 51539"/>
              <a:gd name="adj2" fmla="val 177826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实时物体检测"/>
          <p:cNvSpPr txBox="1"/>
          <p:nvPr/>
        </p:nvSpPr>
        <p:spPr>
          <a:xfrm>
            <a:off x="8117752" y="7678256"/>
            <a:ext cx="27813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/>
            </a:lvl1pPr>
          </a:lstStyle>
          <a:p>
            <a:pPr/>
            <a:r>
              <a:t>实时物体检测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848" y="1373704"/>
            <a:ext cx="9640403" cy="576923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ctangle"/>
          <p:cNvSpPr/>
          <p:nvPr/>
        </p:nvSpPr>
        <p:spPr>
          <a:xfrm>
            <a:off x="1656855" y="2804787"/>
            <a:ext cx="8979283" cy="878265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1656855" y="6549133"/>
            <a:ext cx="8979283" cy="512326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【Object Detection经典算法研读系列】   之    YOLOv1"/>
          <p:cNvSpPr/>
          <p:nvPr/>
        </p:nvSpPr>
        <p:spPr>
          <a:xfrm>
            <a:off x="-874" y="9005421"/>
            <a:ext cx="13006548" cy="774773"/>
          </a:xfrm>
          <a:prstGeom prst="rect">
            <a:avLst/>
          </a:prstGeom>
          <a:solidFill>
            <a:srgbClr val="004D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【Object Detection经典算法研读系列】   之    YOLOv1</a:t>
            </a:r>
          </a:p>
        </p:txBody>
      </p:sp>
      <p:sp>
        <p:nvSpPr>
          <p:cNvPr id="192" name="Idea"/>
          <p:cNvSpPr txBox="1"/>
          <p:nvPr/>
        </p:nvSpPr>
        <p:spPr>
          <a:xfrm>
            <a:off x="483885" y="349805"/>
            <a:ext cx="3659024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6100">
                <a:solidFill>
                  <a:srgbClr val="004D7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Idea</a:t>
            </a:r>
          </a:p>
        </p:txBody>
      </p:sp>
      <p:sp>
        <p:nvSpPr>
          <p:cNvPr id="193" name="将图片划分为7x7网格"/>
          <p:cNvSpPr txBox="1"/>
          <p:nvPr/>
        </p:nvSpPr>
        <p:spPr>
          <a:xfrm>
            <a:off x="378943" y="2400618"/>
            <a:ext cx="30553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将图片划分为7x7网格</a:t>
            </a:r>
          </a:p>
        </p:txBody>
      </p:sp>
      <p:sp>
        <p:nvSpPr>
          <p:cNvPr id="194" name="每一个网格cell输出…"/>
          <p:cNvSpPr txBox="1"/>
          <p:nvPr/>
        </p:nvSpPr>
        <p:spPr>
          <a:xfrm>
            <a:off x="486689" y="4402479"/>
            <a:ext cx="2839823" cy="94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每一个网格cell输出</a:t>
            </a:r>
          </a:p>
          <a:p>
            <a:pPr/>
            <a:r>
              <a:t>两个bounding box</a:t>
            </a:r>
          </a:p>
        </p:txBody>
      </p:sp>
      <p:sp>
        <p:nvSpPr>
          <p:cNvPr id="195" name="Arrow"/>
          <p:cNvSpPr/>
          <p:nvPr/>
        </p:nvSpPr>
        <p:spPr>
          <a:xfrm rot="5400000">
            <a:off x="1432280" y="3287207"/>
            <a:ext cx="948642" cy="749384"/>
          </a:xfrm>
          <a:prstGeom prst="rightArrow">
            <a:avLst>
              <a:gd name="adj1" fmla="val 53612"/>
              <a:gd name="adj2" fmla="val 75916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24" y="5726270"/>
            <a:ext cx="3200401" cy="1689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roup"/>
          <p:cNvGrpSpPr/>
          <p:nvPr/>
        </p:nvGrpSpPr>
        <p:grpSpPr>
          <a:xfrm>
            <a:off x="4164531" y="1207714"/>
            <a:ext cx="7338171" cy="7338172"/>
            <a:chOff x="0" y="0"/>
            <a:chExt cx="7338169" cy="7338170"/>
          </a:xfrm>
        </p:grpSpPr>
        <p:pic>
          <p:nvPicPr>
            <p:cNvPr id="197" name="dog.jpg" descr="dog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700" t="0" r="18108" b="0"/>
            <a:stretch>
              <a:fillRect/>
            </a:stretch>
          </p:blipFill>
          <p:spPr>
            <a:xfrm>
              <a:off x="2158" y="11484"/>
              <a:ext cx="7333882" cy="7315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Line"/>
            <p:cNvSpPr/>
            <p:nvPr/>
          </p:nvSpPr>
          <p:spPr>
            <a:xfrm>
              <a:off x="0" y="1056728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0" y="422614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0" y="213007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0" y="3178030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0" y="526154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0" y="6284259"/>
              <a:ext cx="73381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1055319" y="0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422473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 flipV="1">
              <a:off x="212867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17662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5260141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 flipV="1">
              <a:off x="6282850" y="-1"/>
              <a:ext cx="1" cy="73381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Rectangle"/>
            <p:cNvSpPr/>
            <p:nvPr/>
          </p:nvSpPr>
          <p:spPr>
            <a:xfrm>
              <a:off x="7048" y="7156"/>
              <a:ext cx="7324074" cy="7299264"/>
            </a:xfrm>
            <a:prstGeom prst="rect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