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120" name="YOLOv2"/>
          <p:cNvSpPr txBox="1"/>
          <p:nvPr>
            <p:ph type="ctrTitle"/>
          </p:nvPr>
        </p:nvSpPr>
        <p:spPr>
          <a:xfrm>
            <a:off x="-8143" y="2974320"/>
            <a:ext cx="13021086" cy="14195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D7F"/>
                </a:solidFill>
              </a:defRPr>
            </a:lvl1pPr>
          </a:lstStyle>
          <a:p>
            <a:pPr/>
            <a:r>
              <a:t>YOLOv2</a:t>
            </a:r>
          </a:p>
        </p:txBody>
      </p:sp>
      <p:sp>
        <p:nvSpPr>
          <p:cNvPr id="121" name="Joseph Redmon"/>
          <p:cNvSpPr txBox="1"/>
          <p:nvPr/>
        </p:nvSpPr>
        <p:spPr>
          <a:xfrm>
            <a:off x="5815821" y="4324489"/>
            <a:ext cx="23762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b="0" sz="2500">
                <a:solidFill>
                  <a:srgbClr val="004D7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Joseph Redmon</a:t>
            </a:r>
          </a:p>
        </p:txBody>
      </p:sp>
      <p:sp>
        <p:nvSpPr>
          <p:cNvPr id="122" name="主讲人：黄泽宇-造就科技-广州"/>
          <p:cNvSpPr txBox="1"/>
          <p:nvPr/>
        </p:nvSpPr>
        <p:spPr>
          <a:xfrm>
            <a:off x="4642341" y="4936629"/>
            <a:ext cx="45537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b="0" sz="2500">
                <a:solidFill>
                  <a:schemeClr val="accent1">
                    <a:hueOff val="114395"/>
                    <a:lumOff val="-24975"/>
                  </a:schemeClr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主讲人：黄泽宇-造就科技-广州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254" name="Convolutional With Anchor Boxes"/>
          <p:cNvSpPr txBox="1"/>
          <p:nvPr/>
        </p:nvSpPr>
        <p:spPr>
          <a:xfrm>
            <a:off x="1254129" y="6238295"/>
            <a:ext cx="433849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Convolutional With Anchor Boxes</a:t>
            </a:r>
          </a:p>
        </p:txBody>
      </p:sp>
      <p:sp>
        <p:nvSpPr>
          <p:cNvPr id="255" name="使用全卷积实现"/>
          <p:cNvSpPr txBox="1"/>
          <p:nvPr/>
        </p:nvSpPr>
        <p:spPr>
          <a:xfrm>
            <a:off x="2234292" y="6852438"/>
            <a:ext cx="25812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使用全卷积实现</a:t>
            </a:r>
          </a:p>
        </p:txBody>
      </p:sp>
      <p:sp>
        <p:nvSpPr>
          <p:cNvPr id="256" name="使用9个先验框（3个ratio，3个scale）"/>
          <p:cNvSpPr txBox="1"/>
          <p:nvPr/>
        </p:nvSpPr>
        <p:spPr>
          <a:xfrm>
            <a:off x="2249597" y="7382641"/>
            <a:ext cx="56237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使用9个先验框（3个ratio，3个scale）</a:t>
            </a:r>
          </a:p>
        </p:txBody>
      </p:sp>
      <p:sp>
        <p:nvSpPr>
          <p:cNvPr id="257" name="提升 -0.3mAP"/>
          <p:cNvSpPr txBox="1"/>
          <p:nvPr/>
        </p:nvSpPr>
        <p:spPr>
          <a:xfrm>
            <a:off x="5857742" y="6233928"/>
            <a:ext cx="20058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提升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-0.3mAP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504" y="1729615"/>
            <a:ext cx="10287944" cy="42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Arrow"/>
          <p:cNvSpPr/>
          <p:nvPr/>
        </p:nvSpPr>
        <p:spPr>
          <a:xfrm>
            <a:off x="1418999" y="3012542"/>
            <a:ext cx="633281" cy="216761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Arrow"/>
          <p:cNvSpPr/>
          <p:nvPr/>
        </p:nvSpPr>
        <p:spPr>
          <a:xfrm>
            <a:off x="1418999" y="3349297"/>
            <a:ext cx="633281" cy="216761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输入图片从448x448变为418x418，步长从64变为32，…"/>
          <p:cNvSpPr txBox="1"/>
          <p:nvPr/>
        </p:nvSpPr>
        <p:spPr>
          <a:xfrm>
            <a:off x="2234079" y="7912844"/>
            <a:ext cx="7826884" cy="948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/>
            </a:pPr>
            <a:r>
              <a:t>输入图片从448x448变为418x418，步长从64变为32，</a:t>
            </a:r>
          </a:p>
          <a:p>
            <a:pPr algn="l">
              <a:defRPr b="0"/>
            </a:pPr>
            <a:r>
              <a:t>    输出从7x7x30变为13x13x9x25</a:t>
            </a:r>
          </a:p>
        </p:txBody>
      </p:sp>
      <p:sp>
        <p:nvSpPr>
          <p:cNvPr id="262" name="recall从81%提升88%"/>
          <p:cNvSpPr txBox="1"/>
          <p:nvPr/>
        </p:nvSpPr>
        <p:spPr>
          <a:xfrm>
            <a:off x="8128755" y="6234440"/>
            <a:ext cx="30385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recall从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81%</a:t>
            </a:r>
            <a:r>
              <a:t>提升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88%</a:t>
            </a:r>
          </a:p>
        </p:txBody>
      </p:sp>
      <p:sp>
        <p:nvSpPr>
          <p:cNvPr id="263" name="Arrow"/>
          <p:cNvSpPr/>
          <p:nvPr/>
        </p:nvSpPr>
        <p:spPr>
          <a:xfrm rot="16200000">
            <a:off x="6617710" y="5924277"/>
            <a:ext cx="344526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Arrow"/>
          <p:cNvSpPr/>
          <p:nvPr/>
        </p:nvSpPr>
        <p:spPr>
          <a:xfrm rot="16200000">
            <a:off x="5884715" y="5924277"/>
            <a:ext cx="344527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268" name="New Network"/>
          <p:cNvSpPr txBox="1"/>
          <p:nvPr/>
        </p:nvSpPr>
        <p:spPr>
          <a:xfrm>
            <a:off x="1589737" y="6605366"/>
            <a:ext cx="183252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New Network</a:t>
            </a:r>
          </a:p>
        </p:txBody>
      </p:sp>
      <p:sp>
        <p:nvSpPr>
          <p:cNvPr id="269" name="Darknet19"/>
          <p:cNvSpPr txBox="1"/>
          <p:nvPr/>
        </p:nvSpPr>
        <p:spPr>
          <a:xfrm>
            <a:off x="2328681" y="7187663"/>
            <a:ext cx="18537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Darknet19</a:t>
            </a:r>
          </a:p>
        </p:txBody>
      </p:sp>
      <p:sp>
        <p:nvSpPr>
          <p:cNvPr id="270" name="提升 0.4mAP"/>
          <p:cNvSpPr txBox="1"/>
          <p:nvPr/>
        </p:nvSpPr>
        <p:spPr>
          <a:xfrm>
            <a:off x="4648009" y="6611488"/>
            <a:ext cx="18873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提升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0.4mAP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504" y="1729615"/>
            <a:ext cx="10287944" cy="42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Arrow"/>
          <p:cNvSpPr/>
          <p:nvPr/>
        </p:nvSpPr>
        <p:spPr>
          <a:xfrm>
            <a:off x="1418999" y="3684904"/>
            <a:ext cx="633281" cy="216762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Arrow"/>
          <p:cNvSpPr/>
          <p:nvPr/>
        </p:nvSpPr>
        <p:spPr>
          <a:xfrm rot="16200000">
            <a:off x="7311314" y="5976715"/>
            <a:ext cx="344527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Arrow"/>
          <p:cNvSpPr/>
          <p:nvPr/>
        </p:nvSpPr>
        <p:spPr>
          <a:xfrm rot="16200000">
            <a:off x="6578320" y="5976715"/>
            <a:ext cx="344526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5326" y="1069749"/>
            <a:ext cx="6015908" cy="7262449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Darknet19"/>
          <p:cNvSpPr txBox="1"/>
          <p:nvPr/>
        </p:nvSpPr>
        <p:spPr>
          <a:xfrm>
            <a:off x="1390470" y="2211002"/>
            <a:ext cx="140077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Darknet19</a:t>
            </a:r>
          </a:p>
        </p:txBody>
      </p:sp>
      <p:sp>
        <p:nvSpPr>
          <p:cNvPr id="280" name="Inception"/>
          <p:cNvSpPr txBox="1"/>
          <p:nvPr/>
        </p:nvSpPr>
        <p:spPr>
          <a:xfrm>
            <a:off x="1898684" y="2877201"/>
            <a:ext cx="17122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Inception</a:t>
            </a:r>
          </a:p>
        </p:txBody>
      </p:sp>
      <p:sp>
        <p:nvSpPr>
          <p:cNvPr id="281" name="VGG"/>
          <p:cNvSpPr txBox="1"/>
          <p:nvPr/>
        </p:nvSpPr>
        <p:spPr>
          <a:xfrm>
            <a:off x="1898684" y="3428782"/>
            <a:ext cx="10965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VGG</a:t>
            </a:r>
          </a:p>
        </p:txBody>
      </p:sp>
      <p:sp>
        <p:nvSpPr>
          <p:cNvPr id="282" name="Network in Network"/>
          <p:cNvSpPr txBox="1"/>
          <p:nvPr/>
        </p:nvSpPr>
        <p:spPr>
          <a:xfrm>
            <a:off x="1898684" y="3980362"/>
            <a:ext cx="31451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Network in Network</a:t>
            </a:r>
          </a:p>
        </p:txBody>
      </p:sp>
      <p:sp>
        <p:nvSpPr>
          <p:cNvPr id="283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286" name="Dimension Clusters + Direct Location Prediction"/>
          <p:cNvSpPr txBox="1"/>
          <p:nvPr/>
        </p:nvSpPr>
        <p:spPr>
          <a:xfrm>
            <a:off x="1589737" y="6605366"/>
            <a:ext cx="61016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Dimension Clusters + Direct Location Prediction</a:t>
            </a:r>
          </a:p>
        </p:txBody>
      </p:sp>
      <p:sp>
        <p:nvSpPr>
          <p:cNvPr id="287" name="用1- IoU表示距离"/>
          <p:cNvSpPr txBox="1"/>
          <p:nvPr/>
        </p:nvSpPr>
        <p:spPr>
          <a:xfrm>
            <a:off x="2328681" y="7157996"/>
            <a:ext cx="28184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用1- IoU表示距离</a:t>
            </a:r>
          </a:p>
        </p:txBody>
      </p:sp>
      <p:sp>
        <p:nvSpPr>
          <p:cNvPr id="288" name="提升 4.8mAP"/>
          <p:cNvSpPr txBox="1"/>
          <p:nvPr/>
        </p:nvSpPr>
        <p:spPr>
          <a:xfrm>
            <a:off x="8224329" y="6579966"/>
            <a:ext cx="18873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提升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4.8mAP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504" y="1729615"/>
            <a:ext cx="10287944" cy="42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Arrow"/>
          <p:cNvSpPr/>
          <p:nvPr/>
        </p:nvSpPr>
        <p:spPr>
          <a:xfrm>
            <a:off x="884124" y="4010025"/>
            <a:ext cx="633281" cy="216761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Arrow"/>
          <p:cNvSpPr/>
          <p:nvPr/>
        </p:nvSpPr>
        <p:spPr>
          <a:xfrm rot="16200000">
            <a:off x="8024481" y="5987203"/>
            <a:ext cx="344527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Arrow"/>
          <p:cNvSpPr/>
          <p:nvPr/>
        </p:nvSpPr>
        <p:spPr>
          <a:xfrm rot="16200000">
            <a:off x="7291486" y="5987203"/>
            <a:ext cx="344527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5个Anchor Boxes"/>
          <p:cNvSpPr txBox="1"/>
          <p:nvPr/>
        </p:nvSpPr>
        <p:spPr>
          <a:xfrm>
            <a:off x="2328681" y="7779994"/>
            <a:ext cx="28409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5个Anchor Boxes</a:t>
            </a:r>
          </a:p>
        </p:txBody>
      </p:sp>
      <p:sp>
        <p:nvSpPr>
          <p:cNvPr id="294" name="Arrow"/>
          <p:cNvSpPr/>
          <p:nvPr/>
        </p:nvSpPr>
        <p:spPr>
          <a:xfrm>
            <a:off x="884124" y="4304828"/>
            <a:ext cx="633281" cy="216762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直接预测x,y坐标，而非Anchor的长宽相对值"/>
          <p:cNvSpPr txBox="1"/>
          <p:nvPr/>
        </p:nvSpPr>
        <p:spPr>
          <a:xfrm>
            <a:off x="2339959" y="8392707"/>
            <a:ext cx="63912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直接预测x,y坐标，而非Anchor的长宽相对值</a:t>
            </a:r>
          </a:p>
        </p:txBody>
      </p:sp>
      <p:sp>
        <p:nvSpPr>
          <p:cNvPr id="296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146" y="1761956"/>
            <a:ext cx="9994901" cy="535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763" y="7374931"/>
            <a:ext cx="6083005" cy="77477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3531" y="1438132"/>
            <a:ext cx="7734301" cy="586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1001" b="48867"/>
          <a:stretch>
            <a:fillRect/>
          </a:stretch>
        </p:blipFill>
        <p:spPr>
          <a:xfrm>
            <a:off x="504763" y="3089227"/>
            <a:ext cx="3266974" cy="64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5926" t="0" r="2001" b="47841"/>
          <a:stretch>
            <a:fillRect/>
          </a:stretch>
        </p:blipFill>
        <p:spPr>
          <a:xfrm>
            <a:off x="852683" y="3751102"/>
            <a:ext cx="2805185" cy="66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59012" r="54841" b="0"/>
          <a:stretch>
            <a:fillRect/>
          </a:stretch>
        </p:blipFill>
        <p:spPr>
          <a:xfrm>
            <a:off x="504763" y="4517717"/>
            <a:ext cx="3010925" cy="520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2171" t="59012" r="9966" b="0"/>
          <a:stretch>
            <a:fillRect/>
          </a:stretch>
        </p:blipFill>
        <p:spPr>
          <a:xfrm>
            <a:off x="885704" y="5133737"/>
            <a:ext cx="2524433" cy="52053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Faster R-CNN"/>
          <p:cNvSpPr txBox="1"/>
          <p:nvPr/>
        </p:nvSpPr>
        <p:spPr>
          <a:xfrm>
            <a:off x="1313380" y="5937751"/>
            <a:ext cx="188371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Faster R-CNN</a:t>
            </a:r>
          </a:p>
        </p:txBody>
      </p:sp>
      <p:sp>
        <p:nvSpPr>
          <p:cNvPr id="310" name="YOLOv2"/>
          <p:cNvSpPr txBox="1"/>
          <p:nvPr/>
        </p:nvSpPr>
        <p:spPr>
          <a:xfrm>
            <a:off x="7659611" y="7374931"/>
            <a:ext cx="12656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YOLOv2</a:t>
            </a:r>
          </a:p>
        </p:txBody>
      </p:sp>
      <p:sp>
        <p:nvSpPr>
          <p:cNvPr id="311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314" name="Fine-Grained Features"/>
          <p:cNvSpPr txBox="1"/>
          <p:nvPr/>
        </p:nvSpPr>
        <p:spPr>
          <a:xfrm>
            <a:off x="1589737" y="6605366"/>
            <a:ext cx="284812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Fine-Grained Features</a:t>
            </a:r>
          </a:p>
        </p:txBody>
      </p:sp>
      <p:sp>
        <p:nvSpPr>
          <p:cNvPr id="315" name="将上一个分辨率的特征融合到最后一个分辨率"/>
          <p:cNvSpPr txBox="1"/>
          <p:nvPr/>
        </p:nvSpPr>
        <p:spPr>
          <a:xfrm>
            <a:off x="2328681" y="7355554"/>
            <a:ext cx="65436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将上一个分辨率的特征融合到最后一个分辨率</a:t>
            </a:r>
          </a:p>
        </p:txBody>
      </p:sp>
      <p:sp>
        <p:nvSpPr>
          <p:cNvPr id="316" name="提升 1.0mAP"/>
          <p:cNvSpPr txBox="1"/>
          <p:nvPr/>
        </p:nvSpPr>
        <p:spPr>
          <a:xfrm>
            <a:off x="5696783" y="6579966"/>
            <a:ext cx="18873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提升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1.0mAP</a:t>
            </a:r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504" y="1729615"/>
            <a:ext cx="10287944" cy="42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Arrow"/>
          <p:cNvSpPr/>
          <p:nvPr/>
        </p:nvSpPr>
        <p:spPr>
          <a:xfrm rot="16200000">
            <a:off x="8748135" y="5945252"/>
            <a:ext cx="344527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Arrow"/>
          <p:cNvSpPr/>
          <p:nvPr/>
        </p:nvSpPr>
        <p:spPr>
          <a:xfrm rot="16200000">
            <a:off x="8015140" y="5945252"/>
            <a:ext cx="344527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Arrow"/>
          <p:cNvSpPr/>
          <p:nvPr/>
        </p:nvSpPr>
        <p:spPr>
          <a:xfrm>
            <a:off x="1586803" y="4682387"/>
            <a:ext cx="633280" cy="216761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Reshape + Concatenate"/>
          <p:cNvSpPr txBox="1"/>
          <p:nvPr/>
        </p:nvSpPr>
        <p:spPr>
          <a:xfrm>
            <a:off x="2765511" y="7917481"/>
            <a:ext cx="29774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Reshape + Concatenate</a:t>
            </a:r>
          </a:p>
        </p:txBody>
      </p:sp>
      <p:sp>
        <p:nvSpPr>
          <p:cNvPr id="322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325" name="Fine-Grained Features"/>
          <p:cNvSpPr txBox="1"/>
          <p:nvPr/>
        </p:nvSpPr>
        <p:spPr>
          <a:xfrm>
            <a:off x="729742" y="3438068"/>
            <a:ext cx="284812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Fine-Grained Features</a:t>
            </a:r>
          </a:p>
        </p:txBody>
      </p:sp>
      <p:sp>
        <p:nvSpPr>
          <p:cNvPr id="326" name="将上一个分辨率的特征…"/>
          <p:cNvSpPr txBox="1"/>
          <p:nvPr/>
        </p:nvSpPr>
        <p:spPr>
          <a:xfrm>
            <a:off x="734545" y="4031144"/>
            <a:ext cx="358041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/>
            </a:pPr>
            <a:r>
              <a:t>将上一个分辨率的特征</a:t>
            </a:r>
          </a:p>
          <a:p>
            <a:pPr algn="l">
              <a:defRPr b="0"/>
            </a:pPr>
            <a:r>
              <a:t>    融合到最后一个分辨率</a:t>
            </a:r>
          </a:p>
        </p:txBody>
      </p:sp>
      <p:sp>
        <p:nvSpPr>
          <p:cNvPr id="327" name="Reshape + Concatenate"/>
          <p:cNvSpPr txBox="1"/>
          <p:nvPr/>
        </p:nvSpPr>
        <p:spPr>
          <a:xfrm>
            <a:off x="814791" y="5471679"/>
            <a:ext cx="29774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Reshape + Concatenate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919" y="1020178"/>
            <a:ext cx="6015909" cy="72624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2" name="Group"/>
          <p:cNvGrpSpPr/>
          <p:nvPr/>
        </p:nvGrpSpPr>
        <p:grpSpPr>
          <a:xfrm flipH="1">
            <a:off x="10938074" y="5556650"/>
            <a:ext cx="354929" cy="1479920"/>
            <a:chOff x="0" y="0"/>
            <a:chExt cx="354927" cy="1479918"/>
          </a:xfrm>
        </p:grpSpPr>
        <p:sp>
          <p:nvSpPr>
            <p:cNvPr id="329" name="Line"/>
            <p:cNvSpPr/>
            <p:nvPr/>
          </p:nvSpPr>
          <p:spPr>
            <a:xfrm flipV="1">
              <a:off x="3133" y="9340"/>
              <a:ext cx="1" cy="1468859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0" y="0"/>
              <a:ext cx="354928" cy="0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0" y="1479918"/>
              <a:ext cx="354928" cy="1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33" name="418x418"/>
          <p:cNvSpPr txBox="1"/>
          <p:nvPr/>
        </p:nvSpPr>
        <p:spPr>
          <a:xfrm>
            <a:off x="10139540" y="1349246"/>
            <a:ext cx="8699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418x418</a:t>
            </a:r>
          </a:p>
        </p:txBody>
      </p:sp>
      <p:sp>
        <p:nvSpPr>
          <p:cNvPr id="334" name="分类"/>
          <p:cNvSpPr txBox="1"/>
          <p:nvPr/>
        </p:nvSpPr>
        <p:spPr>
          <a:xfrm>
            <a:off x="9008012" y="571282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分类</a:t>
            </a:r>
          </a:p>
        </p:txBody>
      </p:sp>
      <p:sp>
        <p:nvSpPr>
          <p:cNvPr id="335" name="物体检测"/>
          <p:cNvSpPr txBox="1"/>
          <p:nvPr/>
        </p:nvSpPr>
        <p:spPr>
          <a:xfrm>
            <a:off x="9907765" y="55858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物体检测</a:t>
            </a:r>
          </a:p>
        </p:txBody>
      </p:sp>
      <p:sp>
        <p:nvSpPr>
          <p:cNvPr id="336" name="209x209"/>
          <p:cNvSpPr txBox="1"/>
          <p:nvPr/>
        </p:nvSpPr>
        <p:spPr>
          <a:xfrm>
            <a:off x="10139540" y="1597674"/>
            <a:ext cx="8699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209x209</a:t>
            </a:r>
          </a:p>
        </p:txBody>
      </p:sp>
      <p:sp>
        <p:nvSpPr>
          <p:cNvPr id="337" name="209x209"/>
          <p:cNvSpPr txBox="1"/>
          <p:nvPr/>
        </p:nvSpPr>
        <p:spPr>
          <a:xfrm>
            <a:off x="10139540" y="1854952"/>
            <a:ext cx="8699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209x209</a:t>
            </a:r>
          </a:p>
        </p:txBody>
      </p:sp>
      <p:sp>
        <p:nvSpPr>
          <p:cNvPr id="338" name="104x104"/>
          <p:cNvSpPr txBox="1"/>
          <p:nvPr/>
        </p:nvSpPr>
        <p:spPr>
          <a:xfrm>
            <a:off x="10139540" y="2112229"/>
            <a:ext cx="8699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104x104</a:t>
            </a:r>
          </a:p>
        </p:txBody>
      </p:sp>
      <p:sp>
        <p:nvSpPr>
          <p:cNvPr id="339" name="52x52"/>
          <p:cNvSpPr txBox="1"/>
          <p:nvPr/>
        </p:nvSpPr>
        <p:spPr>
          <a:xfrm>
            <a:off x="10247490" y="3103976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52x52</a:t>
            </a:r>
          </a:p>
        </p:txBody>
      </p:sp>
      <p:sp>
        <p:nvSpPr>
          <p:cNvPr id="340" name="26x26"/>
          <p:cNvSpPr txBox="1"/>
          <p:nvPr/>
        </p:nvSpPr>
        <p:spPr>
          <a:xfrm>
            <a:off x="10247490" y="4091872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26x26</a:t>
            </a:r>
          </a:p>
        </p:txBody>
      </p:sp>
      <p:sp>
        <p:nvSpPr>
          <p:cNvPr id="341" name="13x13"/>
          <p:cNvSpPr txBox="1"/>
          <p:nvPr/>
        </p:nvSpPr>
        <p:spPr>
          <a:xfrm>
            <a:off x="10247490" y="5635537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13x13</a:t>
            </a:r>
          </a:p>
        </p:txBody>
      </p:sp>
      <p:sp>
        <p:nvSpPr>
          <p:cNvPr id="342" name="104x104"/>
          <p:cNvSpPr txBox="1"/>
          <p:nvPr/>
        </p:nvSpPr>
        <p:spPr>
          <a:xfrm>
            <a:off x="10139540" y="2353693"/>
            <a:ext cx="8699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104x104</a:t>
            </a:r>
          </a:p>
        </p:txBody>
      </p:sp>
      <p:sp>
        <p:nvSpPr>
          <p:cNvPr id="343" name="104x104"/>
          <p:cNvSpPr txBox="1"/>
          <p:nvPr/>
        </p:nvSpPr>
        <p:spPr>
          <a:xfrm>
            <a:off x="10139540" y="2601384"/>
            <a:ext cx="8699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104x104</a:t>
            </a:r>
          </a:p>
        </p:txBody>
      </p:sp>
      <p:sp>
        <p:nvSpPr>
          <p:cNvPr id="344" name="104x104"/>
          <p:cNvSpPr txBox="1"/>
          <p:nvPr/>
        </p:nvSpPr>
        <p:spPr>
          <a:xfrm>
            <a:off x="10139540" y="2855548"/>
            <a:ext cx="8699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104x104</a:t>
            </a:r>
          </a:p>
        </p:txBody>
      </p:sp>
      <p:sp>
        <p:nvSpPr>
          <p:cNvPr id="345" name="52x52"/>
          <p:cNvSpPr txBox="1"/>
          <p:nvPr/>
        </p:nvSpPr>
        <p:spPr>
          <a:xfrm>
            <a:off x="10247490" y="3359509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52x52</a:t>
            </a:r>
          </a:p>
        </p:txBody>
      </p:sp>
      <p:sp>
        <p:nvSpPr>
          <p:cNvPr id="346" name="52x52"/>
          <p:cNvSpPr txBox="1"/>
          <p:nvPr/>
        </p:nvSpPr>
        <p:spPr>
          <a:xfrm>
            <a:off x="10247490" y="3611935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52x52</a:t>
            </a:r>
          </a:p>
        </p:txBody>
      </p:sp>
      <p:sp>
        <p:nvSpPr>
          <p:cNvPr id="347" name="52x52"/>
          <p:cNvSpPr txBox="1"/>
          <p:nvPr/>
        </p:nvSpPr>
        <p:spPr>
          <a:xfrm>
            <a:off x="10247490" y="3863283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52x52</a:t>
            </a:r>
          </a:p>
        </p:txBody>
      </p:sp>
      <p:sp>
        <p:nvSpPr>
          <p:cNvPr id="348" name="26x26"/>
          <p:cNvSpPr txBox="1"/>
          <p:nvPr/>
        </p:nvSpPr>
        <p:spPr>
          <a:xfrm>
            <a:off x="10247490" y="4337819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26x26</a:t>
            </a:r>
          </a:p>
        </p:txBody>
      </p:sp>
      <p:sp>
        <p:nvSpPr>
          <p:cNvPr id="349" name="26x26"/>
          <p:cNvSpPr txBox="1"/>
          <p:nvPr/>
        </p:nvSpPr>
        <p:spPr>
          <a:xfrm>
            <a:off x="10247490" y="4606427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26x26</a:t>
            </a:r>
          </a:p>
        </p:txBody>
      </p:sp>
      <p:sp>
        <p:nvSpPr>
          <p:cNvPr id="350" name="26x26"/>
          <p:cNvSpPr txBox="1"/>
          <p:nvPr/>
        </p:nvSpPr>
        <p:spPr>
          <a:xfrm>
            <a:off x="10247490" y="4853104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26x26</a:t>
            </a:r>
          </a:p>
        </p:txBody>
      </p:sp>
      <p:sp>
        <p:nvSpPr>
          <p:cNvPr id="351" name="26x26"/>
          <p:cNvSpPr txBox="1"/>
          <p:nvPr/>
        </p:nvSpPr>
        <p:spPr>
          <a:xfrm>
            <a:off x="10247490" y="5111764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26x26</a:t>
            </a:r>
          </a:p>
        </p:txBody>
      </p:sp>
      <p:sp>
        <p:nvSpPr>
          <p:cNvPr id="352" name="26x26"/>
          <p:cNvSpPr txBox="1"/>
          <p:nvPr/>
        </p:nvSpPr>
        <p:spPr>
          <a:xfrm>
            <a:off x="10247490" y="5374330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26x26</a:t>
            </a:r>
          </a:p>
        </p:txBody>
      </p:sp>
      <p:sp>
        <p:nvSpPr>
          <p:cNvPr id="353" name="13x13"/>
          <p:cNvSpPr txBox="1"/>
          <p:nvPr/>
        </p:nvSpPr>
        <p:spPr>
          <a:xfrm>
            <a:off x="10247490" y="5870897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13x13</a:t>
            </a:r>
          </a:p>
        </p:txBody>
      </p:sp>
      <p:sp>
        <p:nvSpPr>
          <p:cNvPr id="354" name="13x13"/>
          <p:cNvSpPr txBox="1"/>
          <p:nvPr/>
        </p:nvSpPr>
        <p:spPr>
          <a:xfrm>
            <a:off x="10247490" y="6118810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13x13</a:t>
            </a:r>
          </a:p>
        </p:txBody>
      </p:sp>
      <p:sp>
        <p:nvSpPr>
          <p:cNvPr id="355" name="13x13"/>
          <p:cNvSpPr txBox="1"/>
          <p:nvPr/>
        </p:nvSpPr>
        <p:spPr>
          <a:xfrm>
            <a:off x="10247490" y="6374134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13x13</a:t>
            </a:r>
          </a:p>
        </p:txBody>
      </p:sp>
      <p:sp>
        <p:nvSpPr>
          <p:cNvPr id="356" name="13x13"/>
          <p:cNvSpPr txBox="1"/>
          <p:nvPr/>
        </p:nvSpPr>
        <p:spPr>
          <a:xfrm>
            <a:off x="10247490" y="6630940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13x13</a:t>
            </a:r>
          </a:p>
        </p:txBody>
      </p:sp>
      <p:sp>
        <p:nvSpPr>
          <p:cNvPr id="357" name="13x13"/>
          <p:cNvSpPr txBox="1"/>
          <p:nvPr/>
        </p:nvSpPr>
        <p:spPr>
          <a:xfrm>
            <a:off x="10247490" y="6875989"/>
            <a:ext cx="6540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13x13</a:t>
            </a:r>
          </a:p>
        </p:txBody>
      </p:sp>
      <p:sp>
        <p:nvSpPr>
          <p:cNvPr id="358" name="26x26x512"/>
          <p:cNvSpPr txBox="1"/>
          <p:nvPr/>
        </p:nvSpPr>
        <p:spPr>
          <a:xfrm>
            <a:off x="11328392" y="5374330"/>
            <a:ext cx="10858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26x26x512</a:t>
            </a:r>
          </a:p>
        </p:txBody>
      </p:sp>
      <p:sp>
        <p:nvSpPr>
          <p:cNvPr id="359" name="output"/>
          <p:cNvSpPr txBox="1"/>
          <p:nvPr/>
        </p:nvSpPr>
        <p:spPr>
          <a:xfrm>
            <a:off x="10140582" y="968498"/>
            <a:ext cx="8078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spcBef>
                <a:spcPts val="1200"/>
              </a:spcBef>
              <a:defRPr b="0"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700"/>
              <a:t>o</a:t>
            </a:r>
            <a:r>
              <a:t>utput</a:t>
            </a:r>
          </a:p>
        </p:txBody>
      </p:sp>
      <p:sp>
        <p:nvSpPr>
          <p:cNvPr id="360" name="13x13x2048"/>
          <p:cNvSpPr txBox="1"/>
          <p:nvPr/>
        </p:nvSpPr>
        <p:spPr>
          <a:xfrm>
            <a:off x="11343664" y="7189876"/>
            <a:ext cx="11938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spcBef>
                <a:spcPts val="1200"/>
              </a:spcBef>
              <a:defRPr b="0" sz="1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13x13x2048</a:t>
            </a:r>
          </a:p>
        </p:txBody>
      </p:sp>
      <p:sp>
        <p:nvSpPr>
          <p:cNvPr id="361" name="passthrough"/>
          <p:cNvSpPr txBox="1"/>
          <p:nvPr/>
        </p:nvSpPr>
        <p:spPr>
          <a:xfrm>
            <a:off x="11392380" y="6125160"/>
            <a:ext cx="109636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400"/>
              </a:lnSpc>
              <a:spcBef>
                <a:spcPts val="1200"/>
              </a:spcBef>
              <a:defRPr b="0"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passthrough</a:t>
            </a:r>
          </a:p>
        </p:txBody>
      </p:sp>
      <p:sp>
        <p:nvSpPr>
          <p:cNvPr id="364" name="Connection Line"/>
          <p:cNvSpPr/>
          <p:nvPr/>
        </p:nvSpPr>
        <p:spPr>
          <a:xfrm>
            <a:off x="12452037" y="5600147"/>
            <a:ext cx="385699" cy="1622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5" h="21600" fill="norm" stroke="1" extrusionOk="0">
                <a:moveTo>
                  <a:pt x="3237" y="21600"/>
                </a:moveTo>
                <a:cubicBezTo>
                  <a:pt x="21600" y="13190"/>
                  <a:pt x="20521" y="5990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3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367" name="Multi-Scale Training"/>
          <p:cNvSpPr txBox="1"/>
          <p:nvPr/>
        </p:nvSpPr>
        <p:spPr>
          <a:xfrm>
            <a:off x="1589737" y="6605366"/>
            <a:ext cx="26631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Multi-Scale Training</a:t>
            </a:r>
          </a:p>
        </p:txBody>
      </p:sp>
      <p:sp>
        <p:nvSpPr>
          <p:cNvPr id="368" name="每几个迭代步，随机从{320, 352, ..., 608}中选取分辨率"/>
          <p:cNvSpPr txBox="1"/>
          <p:nvPr/>
        </p:nvSpPr>
        <p:spPr>
          <a:xfrm>
            <a:off x="2328681" y="7355554"/>
            <a:ext cx="78153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每几个迭代步，随机从{320, 352, ..., 608}中选取分辨率</a:t>
            </a:r>
          </a:p>
        </p:txBody>
      </p:sp>
      <p:sp>
        <p:nvSpPr>
          <p:cNvPr id="369" name="提升 1.4mAP"/>
          <p:cNvSpPr txBox="1"/>
          <p:nvPr/>
        </p:nvSpPr>
        <p:spPr>
          <a:xfrm>
            <a:off x="5696783" y="6579966"/>
            <a:ext cx="18873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提升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1.4mAP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504" y="1729615"/>
            <a:ext cx="10287944" cy="42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Arrow"/>
          <p:cNvSpPr/>
          <p:nvPr/>
        </p:nvSpPr>
        <p:spPr>
          <a:xfrm rot="16200000">
            <a:off x="9450814" y="5945252"/>
            <a:ext cx="344527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Arrow"/>
          <p:cNvSpPr/>
          <p:nvPr/>
        </p:nvSpPr>
        <p:spPr>
          <a:xfrm rot="16200000">
            <a:off x="8717819" y="5945252"/>
            <a:ext cx="344527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Arrow"/>
          <p:cNvSpPr/>
          <p:nvPr/>
        </p:nvSpPr>
        <p:spPr>
          <a:xfrm>
            <a:off x="1681193" y="4976044"/>
            <a:ext cx="633280" cy="216761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377" name="Multi-Scale Training"/>
          <p:cNvSpPr txBox="1"/>
          <p:nvPr/>
        </p:nvSpPr>
        <p:spPr>
          <a:xfrm>
            <a:off x="740230" y="2477524"/>
            <a:ext cx="26631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Multi-Scale Training</a:t>
            </a:r>
          </a:p>
        </p:txBody>
      </p:sp>
      <p:sp>
        <p:nvSpPr>
          <p:cNvPr id="378" name="每几个迭代步，…"/>
          <p:cNvSpPr txBox="1"/>
          <p:nvPr/>
        </p:nvSpPr>
        <p:spPr>
          <a:xfrm>
            <a:off x="776496" y="3471231"/>
            <a:ext cx="4247998" cy="136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/>
            </a:pPr>
            <a:r>
              <a:t>每几个迭代步，</a:t>
            </a:r>
          </a:p>
          <a:p>
            <a:pPr lvl="1" indent="0" algn="l">
              <a:defRPr b="0"/>
            </a:pPr>
            <a:r>
              <a:t>    随机从{320, 352, ..., 608}中</a:t>
            </a:r>
          </a:p>
          <a:p>
            <a:pPr algn="l">
              <a:defRPr b="0"/>
            </a:pPr>
            <a:r>
              <a:t>    选取分辨率</a:t>
            </a:r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090" y="435070"/>
            <a:ext cx="6186859" cy="455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0334" y="5296473"/>
            <a:ext cx="5160456" cy="312494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125" name="YOLO9000: Better, Faster, Stronger"/>
          <p:cNvSpPr txBox="1"/>
          <p:nvPr/>
        </p:nvSpPr>
        <p:spPr>
          <a:xfrm>
            <a:off x="1281819" y="3302172"/>
            <a:ext cx="1044116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5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YOLO9000: Better, Faster, Stronger </a:t>
            </a:r>
          </a:p>
        </p:txBody>
      </p:sp>
      <p:sp>
        <p:nvSpPr>
          <p:cNvPr id="126" name="YOLOv2…"/>
          <p:cNvSpPr txBox="1"/>
          <p:nvPr>
            <p:ph type="ctrTitle"/>
          </p:nvPr>
        </p:nvSpPr>
        <p:spPr>
          <a:xfrm>
            <a:off x="5254573" y="4568632"/>
            <a:ext cx="2495654" cy="857882"/>
          </a:xfrm>
          <a:prstGeom prst="rect">
            <a:avLst/>
          </a:prstGeom>
        </p:spPr>
        <p:txBody>
          <a:bodyPr/>
          <a:lstStyle/>
          <a:p>
            <a:pPr defTabSz="292100">
              <a:defRPr sz="2500"/>
            </a:pPr>
            <a:r>
              <a:t>YOLOv2</a:t>
            </a:r>
          </a:p>
          <a:p>
            <a:pPr defTabSz="292100">
              <a:defRPr sz="2500"/>
            </a:pPr>
            <a:r>
              <a:t>YOLO9000</a:t>
            </a:r>
          </a:p>
        </p:txBody>
      </p:sp>
      <p:sp>
        <p:nvSpPr>
          <p:cNvPr id="127" name="2016.12.25"/>
          <p:cNvSpPr txBox="1"/>
          <p:nvPr/>
        </p:nvSpPr>
        <p:spPr>
          <a:xfrm>
            <a:off x="1340715" y="2847633"/>
            <a:ext cx="163952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2016.12.25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整体性能"/>
          <p:cNvSpPr txBox="1"/>
          <p:nvPr/>
        </p:nvSpPr>
        <p:spPr>
          <a:xfrm>
            <a:off x="483885" y="262369"/>
            <a:ext cx="49862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整体性能</a:t>
            </a:r>
          </a:p>
        </p:txBody>
      </p:sp>
      <p:sp>
        <p:nvSpPr>
          <p:cNvPr id="384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455" y="4689792"/>
            <a:ext cx="9914601" cy="2971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924900"/>
            <a:ext cx="13004801" cy="2002360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VOC"/>
          <p:cNvSpPr txBox="1"/>
          <p:nvPr/>
        </p:nvSpPr>
        <p:spPr>
          <a:xfrm>
            <a:off x="5899839" y="1491676"/>
            <a:ext cx="757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VOC</a:t>
            </a:r>
          </a:p>
        </p:txBody>
      </p:sp>
      <p:sp>
        <p:nvSpPr>
          <p:cNvPr id="388" name="COCO"/>
          <p:cNvSpPr txBox="1"/>
          <p:nvPr/>
        </p:nvSpPr>
        <p:spPr>
          <a:xfrm>
            <a:off x="5798189" y="7638639"/>
            <a:ext cx="9611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COCO</a:t>
            </a:r>
          </a:p>
        </p:txBody>
      </p:sp>
      <p:sp>
        <p:nvSpPr>
          <p:cNvPr id="389" name="Rectangle"/>
          <p:cNvSpPr/>
          <p:nvPr/>
        </p:nvSpPr>
        <p:spPr>
          <a:xfrm>
            <a:off x="66193" y="3637198"/>
            <a:ext cx="12872414" cy="25793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Arrow"/>
          <p:cNvSpPr/>
          <p:nvPr/>
        </p:nvSpPr>
        <p:spPr>
          <a:xfrm rot="16200000">
            <a:off x="2603466" y="4036483"/>
            <a:ext cx="344526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Rectangle"/>
          <p:cNvSpPr/>
          <p:nvPr/>
        </p:nvSpPr>
        <p:spPr>
          <a:xfrm>
            <a:off x="1425462" y="7256615"/>
            <a:ext cx="9540917" cy="25793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" name="Arrow"/>
          <p:cNvSpPr/>
          <p:nvPr/>
        </p:nvSpPr>
        <p:spPr>
          <a:xfrm rot="16200000">
            <a:off x="4869965" y="7613950"/>
            <a:ext cx="344527" cy="217745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YOLO9000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YOLO9000</a:t>
            </a:r>
          </a:p>
        </p:txBody>
      </p:sp>
      <p:sp>
        <p:nvSpPr>
          <p:cNvPr id="395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9266" y="1414116"/>
            <a:ext cx="7305293" cy="7315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YOLO9000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YOLO9000</a:t>
            </a:r>
          </a:p>
        </p:txBody>
      </p:sp>
      <p:sp>
        <p:nvSpPr>
          <p:cNvPr id="399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81" y="1836747"/>
            <a:ext cx="5984428" cy="5072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总结"/>
          <p:cNvSpPr txBox="1"/>
          <p:nvPr/>
        </p:nvSpPr>
        <p:spPr>
          <a:xfrm>
            <a:off x="483885" y="262369"/>
            <a:ext cx="49862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403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4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041" y="2359454"/>
            <a:ext cx="10287943" cy="4299068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1、YOLOv2"/>
          <p:cNvSpPr txBox="1"/>
          <p:nvPr/>
        </p:nvSpPr>
        <p:spPr>
          <a:xfrm>
            <a:off x="792668" y="1613104"/>
            <a:ext cx="17228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1、YOLOv2</a:t>
            </a:r>
          </a:p>
        </p:txBody>
      </p:sp>
      <p:sp>
        <p:nvSpPr>
          <p:cNvPr id="406" name="2、YOLO9000"/>
          <p:cNvSpPr txBox="1"/>
          <p:nvPr/>
        </p:nvSpPr>
        <p:spPr>
          <a:xfrm>
            <a:off x="940644" y="6952370"/>
            <a:ext cx="20276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2、YOLO9000</a:t>
            </a:r>
          </a:p>
        </p:txBody>
      </p:sp>
      <p:sp>
        <p:nvSpPr>
          <p:cNvPr id="407" name="层级标签，数据集融合"/>
          <p:cNvSpPr txBox="1"/>
          <p:nvPr/>
        </p:nvSpPr>
        <p:spPr>
          <a:xfrm>
            <a:off x="1458810" y="7561806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层级标签，数据集融合</a:t>
            </a:r>
          </a:p>
        </p:txBody>
      </p:sp>
      <p:sp>
        <p:nvSpPr>
          <p:cNvPr id="408" name="10个tricks"/>
          <p:cNvSpPr txBox="1"/>
          <p:nvPr/>
        </p:nvSpPr>
        <p:spPr>
          <a:xfrm>
            <a:off x="3226972" y="1613104"/>
            <a:ext cx="140106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10个tricks</a:t>
            </a:r>
          </a:p>
        </p:txBody>
      </p:sp>
      <p:sp>
        <p:nvSpPr>
          <p:cNvPr id="409" name="Rectangle"/>
          <p:cNvSpPr/>
          <p:nvPr/>
        </p:nvSpPr>
        <p:spPr>
          <a:xfrm>
            <a:off x="1486708" y="4602070"/>
            <a:ext cx="6859456" cy="64573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Rectangle"/>
          <p:cNvSpPr/>
          <p:nvPr/>
        </p:nvSpPr>
        <p:spPr>
          <a:xfrm>
            <a:off x="1896878" y="3239810"/>
            <a:ext cx="4426462" cy="36146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413" name="The End！…"/>
          <p:cNvSpPr txBox="1"/>
          <p:nvPr/>
        </p:nvSpPr>
        <p:spPr>
          <a:xfrm>
            <a:off x="3662787" y="2770797"/>
            <a:ext cx="5679226" cy="332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The End！</a:t>
            </a:r>
          </a:p>
          <a:p>
            <a:pPr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欢迎大家提问</a:t>
            </a:r>
          </a:p>
          <a:p>
            <a:pPr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☺☺☺☺☺</a:t>
            </a:r>
          </a:p>
        </p:txBody>
      </p:sp>
      <p:sp>
        <p:nvSpPr>
          <p:cNvPr id="414" name="主讲人：黄泽宇-造就科技-广州"/>
          <p:cNvSpPr txBox="1"/>
          <p:nvPr/>
        </p:nvSpPr>
        <p:spPr>
          <a:xfrm>
            <a:off x="7966955" y="6373450"/>
            <a:ext cx="45537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b="0" sz="2500">
                <a:solidFill>
                  <a:schemeClr val="accent1">
                    <a:hueOff val="114395"/>
                    <a:lumOff val="-24975"/>
                  </a:schemeClr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主讲人：黄泽宇-造就科技-广州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deep_learning_object_detection_history.PNG" descr="deep_learning_object_detection_history.PNG"/>
          <p:cNvPicPr>
            <a:picLocks noChangeAspect="1"/>
          </p:cNvPicPr>
          <p:nvPr/>
        </p:nvPicPr>
        <p:blipFill>
          <a:blip r:embed="rId2">
            <a:extLst/>
          </a:blip>
          <a:srcRect l="1113" t="3490" r="1113" b="1995"/>
          <a:stretch>
            <a:fillRect/>
          </a:stretch>
        </p:blipFill>
        <p:spPr>
          <a:xfrm>
            <a:off x="478829" y="1787112"/>
            <a:ext cx="12047226" cy="589395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ctangle"/>
          <p:cNvSpPr/>
          <p:nvPr/>
        </p:nvSpPr>
        <p:spPr>
          <a:xfrm>
            <a:off x="8083208" y="2593711"/>
            <a:ext cx="1206912" cy="628509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10836379" y="4160696"/>
            <a:ext cx="1206911" cy="736673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778545" y="6174987"/>
            <a:ext cx="1206911" cy="628510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物体检测算法历史沿革"/>
          <p:cNvSpPr txBox="1"/>
          <p:nvPr/>
        </p:nvSpPr>
        <p:spPr>
          <a:xfrm>
            <a:off x="483885" y="325295"/>
            <a:ext cx="853238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物体检测算法历史沿革</a:t>
            </a:r>
          </a:p>
        </p:txBody>
      </p:sp>
      <p:sp>
        <p:nvSpPr>
          <p:cNvPr id="134" name="2015.06.08"/>
          <p:cNvSpPr txBox="1"/>
          <p:nvPr/>
        </p:nvSpPr>
        <p:spPr>
          <a:xfrm>
            <a:off x="7866904" y="3134817"/>
            <a:ext cx="163952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2015.06.08</a:t>
            </a:r>
          </a:p>
        </p:txBody>
      </p:sp>
      <p:sp>
        <p:nvSpPr>
          <p:cNvPr id="135" name="2016.12.25"/>
          <p:cNvSpPr txBox="1"/>
          <p:nvPr/>
        </p:nvSpPr>
        <p:spPr>
          <a:xfrm>
            <a:off x="10620075" y="4852373"/>
            <a:ext cx="163952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2016.12.25</a:t>
            </a:r>
          </a:p>
        </p:txBody>
      </p:sp>
      <p:sp>
        <p:nvSpPr>
          <p:cNvPr id="136" name="2018.04.28"/>
          <p:cNvSpPr txBox="1"/>
          <p:nvPr/>
        </p:nvSpPr>
        <p:spPr>
          <a:xfrm>
            <a:off x="3562240" y="6746766"/>
            <a:ext cx="163952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2018.04.28</a:t>
            </a:r>
          </a:p>
        </p:txBody>
      </p:sp>
      <p:sp>
        <p:nvSpPr>
          <p:cNvPr id="137" name="2016.12.09"/>
          <p:cNvSpPr txBox="1"/>
          <p:nvPr/>
        </p:nvSpPr>
        <p:spPr>
          <a:xfrm>
            <a:off x="1161279" y="5734254"/>
            <a:ext cx="163952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2016.12.09</a:t>
            </a:r>
          </a:p>
        </p:txBody>
      </p:sp>
      <p:sp>
        <p:nvSpPr>
          <p:cNvPr id="138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YOLOv1回顾"/>
          <p:cNvSpPr txBox="1"/>
          <p:nvPr/>
        </p:nvSpPr>
        <p:spPr>
          <a:xfrm>
            <a:off x="483885" y="262369"/>
            <a:ext cx="49862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YOLOv1回顾</a:t>
            </a:r>
          </a:p>
        </p:txBody>
      </p:sp>
      <p:sp>
        <p:nvSpPr>
          <p:cNvPr id="141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142" name="dog.jpg" descr="dog.jpg"/>
          <p:cNvPicPr>
            <a:picLocks noChangeAspect="1"/>
          </p:cNvPicPr>
          <p:nvPr/>
        </p:nvPicPr>
        <p:blipFill>
          <a:blip r:embed="rId2">
            <a:extLst/>
          </a:blip>
          <a:srcRect l="6700" t="0" r="18108" b="0"/>
          <a:stretch>
            <a:fillRect/>
          </a:stretch>
        </p:blipFill>
        <p:spPr>
          <a:xfrm>
            <a:off x="328279" y="2231752"/>
            <a:ext cx="2978528" cy="297094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3687222" y="3710906"/>
            <a:ext cx="9122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 rot="16200000">
            <a:off x="4856316" y="2642511"/>
            <a:ext cx="1896950" cy="21494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Line"/>
          <p:cNvSpPr/>
          <p:nvPr/>
        </p:nvSpPr>
        <p:spPr>
          <a:xfrm>
            <a:off x="7010132" y="3710906"/>
            <a:ext cx="9122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Line"/>
          <p:cNvSpPr/>
          <p:nvPr/>
        </p:nvSpPr>
        <p:spPr>
          <a:xfrm>
            <a:off x="9224391" y="3710906"/>
            <a:ext cx="9122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8164" y="2472656"/>
            <a:ext cx="2489201" cy="248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e"/>
          <p:cNvSpPr/>
          <p:nvPr/>
        </p:nvSpPr>
        <p:spPr>
          <a:xfrm flipV="1">
            <a:off x="5229538" y="2776234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 flipV="1">
            <a:off x="5783103" y="2782584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 flipV="1">
            <a:off x="6336668" y="2776234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ayer 1"/>
          <p:cNvSpPr txBox="1"/>
          <p:nvPr/>
        </p:nvSpPr>
        <p:spPr>
          <a:xfrm rot="16200000">
            <a:off x="4382066" y="3480223"/>
            <a:ext cx="11192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Layer 1</a:t>
            </a:r>
          </a:p>
        </p:txBody>
      </p:sp>
      <p:sp>
        <p:nvSpPr>
          <p:cNvPr id="152" name="Layer 2"/>
          <p:cNvSpPr txBox="1"/>
          <p:nvPr/>
        </p:nvSpPr>
        <p:spPr>
          <a:xfrm rot="16200000">
            <a:off x="4917804" y="3480223"/>
            <a:ext cx="11192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Layer 2</a:t>
            </a:r>
          </a:p>
        </p:txBody>
      </p:sp>
      <p:sp>
        <p:nvSpPr>
          <p:cNvPr id="153" name="Layer 24"/>
          <p:cNvSpPr txBox="1"/>
          <p:nvPr/>
        </p:nvSpPr>
        <p:spPr>
          <a:xfrm rot="16200000">
            <a:off x="5980181" y="3480223"/>
            <a:ext cx="12886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Layer 24</a:t>
            </a:r>
          </a:p>
        </p:txBody>
      </p:sp>
      <p:sp>
        <p:nvSpPr>
          <p:cNvPr id="154" name="…"/>
          <p:cNvSpPr txBox="1"/>
          <p:nvPr/>
        </p:nvSpPr>
        <p:spPr>
          <a:xfrm rot="16200000">
            <a:off x="5752240" y="3486573"/>
            <a:ext cx="41910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…</a:t>
            </a:r>
          </a:p>
        </p:txBody>
      </p:sp>
      <p:sp>
        <p:nvSpPr>
          <p:cNvPr id="155" name="feature extractor network"/>
          <p:cNvSpPr txBox="1"/>
          <p:nvPr/>
        </p:nvSpPr>
        <p:spPr>
          <a:xfrm>
            <a:off x="3908100" y="4853802"/>
            <a:ext cx="354025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feature extractor network</a:t>
            </a:r>
          </a:p>
        </p:txBody>
      </p:sp>
      <p:sp>
        <p:nvSpPr>
          <p:cNvPr id="156" name="(trained on ImageNet)"/>
          <p:cNvSpPr txBox="1"/>
          <p:nvPr/>
        </p:nvSpPr>
        <p:spPr>
          <a:xfrm>
            <a:off x="4280312" y="5140823"/>
            <a:ext cx="30498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(trained on ImageNet)</a:t>
            </a:r>
          </a:p>
        </p:txBody>
      </p:sp>
      <p:sp>
        <p:nvSpPr>
          <p:cNvPr id="157" name="Rectangle"/>
          <p:cNvSpPr/>
          <p:nvPr/>
        </p:nvSpPr>
        <p:spPr>
          <a:xfrm rot="16200000">
            <a:off x="7717003" y="3188089"/>
            <a:ext cx="1896950" cy="105833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 flipV="1">
            <a:off x="8635804" y="2776234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FC Layer 1"/>
          <p:cNvSpPr txBox="1"/>
          <p:nvPr/>
        </p:nvSpPr>
        <p:spPr>
          <a:xfrm rot="16200000">
            <a:off x="7548454" y="3480223"/>
            <a:ext cx="159898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FC Layer 1</a:t>
            </a:r>
          </a:p>
        </p:txBody>
      </p:sp>
      <p:sp>
        <p:nvSpPr>
          <p:cNvPr id="160" name="FC Layer 2"/>
          <p:cNvSpPr txBox="1"/>
          <p:nvPr/>
        </p:nvSpPr>
        <p:spPr>
          <a:xfrm rot="16200000">
            <a:off x="8084192" y="3480223"/>
            <a:ext cx="159898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FC Layer 2</a:t>
            </a:r>
          </a:p>
        </p:txBody>
      </p:sp>
      <p:sp>
        <p:nvSpPr>
          <p:cNvPr id="161" name="object detection layers"/>
          <p:cNvSpPr txBox="1"/>
          <p:nvPr/>
        </p:nvSpPr>
        <p:spPr>
          <a:xfrm>
            <a:off x="7644881" y="4853802"/>
            <a:ext cx="32077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 detection layers</a:t>
            </a:r>
          </a:p>
        </p:txBody>
      </p:sp>
      <p:sp>
        <p:nvSpPr>
          <p:cNvPr id="162" name="(trained on Pascal VOC)"/>
          <p:cNvSpPr txBox="1"/>
          <p:nvPr/>
        </p:nvSpPr>
        <p:spPr>
          <a:xfrm>
            <a:off x="7568680" y="5140823"/>
            <a:ext cx="336011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(trained on Pascal VOC)</a:t>
            </a:r>
          </a:p>
        </p:txBody>
      </p:sp>
      <p:sp>
        <p:nvSpPr>
          <p:cNvPr id="163" name="448"/>
          <p:cNvSpPr txBox="1"/>
          <p:nvPr/>
        </p:nvSpPr>
        <p:spPr>
          <a:xfrm>
            <a:off x="1590934" y="1929651"/>
            <a:ext cx="453239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448</a:t>
            </a:r>
          </a:p>
        </p:txBody>
      </p:sp>
      <p:sp>
        <p:nvSpPr>
          <p:cNvPr id="164" name="448"/>
          <p:cNvSpPr txBox="1"/>
          <p:nvPr/>
        </p:nvSpPr>
        <p:spPr>
          <a:xfrm rot="16200000">
            <a:off x="3226422" y="3548650"/>
            <a:ext cx="453238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448</a:t>
            </a:r>
          </a:p>
        </p:txBody>
      </p:sp>
      <p:sp>
        <p:nvSpPr>
          <p:cNvPr id="165" name="步长：64"/>
          <p:cNvSpPr txBox="1"/>
          <p:nvPr/>
        </p:nvSpPr>
        <p:spPr>
          <a:xfrm>
            <a:off x="5329861" y="2080244"/>
            <a:ext cx="94986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步长：64</a:t>
            </a:r>
          </a:p>
        </p:txBody>
      </p:sp>
      <p:sp>
        <p:nvSpPr>
          <p:cNvPr id="166" name="7"/>
          <p:cNvSpPr txBox="1"/>
          <p:nvPr/>
        </p:nvSpPr>
        <p:spPr>
          <a:xfrm>
            <a:off x="11379124" y="2213366"/>
            <a:ext cx="227280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7</a:t>
            </a:r>
          </a:p>
        </p:txBody>
      </p:sp>
      <p:sp>
        <p:nvSpPr>
          <p:cNvPr id="167" name="7"/>
          <p:cNvSpPr txBox="1"/>
          <p:nvPr/>
        </p:nvSpPr>
        <p:spPr>
          <a:xfrm rot="16200000">
            <a:off x="12720775" y="3555000"/>
            <a:ext cx="227280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7</a:t>
            </a:r>
          </a:p>
        </p:txBody>
      </p:sp>
      <p:sp>
        <p:nvSpPr>
          <p:cNvPr id="168" name="输出：7x7x30"/>
          <p:cNvSpPr txBox="1"/>
          <p:nvPr/>
        </p:nvSpPr>
        <p:spPr>
          <a:xfrm>
            <a:off x="602437" y="6353643"/>
            <a:ext cx="23673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</a:lvl1pPr>
          </a:lstStyle>
          <a:p>
            <a:pPr/>
            <a:r>
              <a:t>输出：7x7x30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8894" y="6357269"/>
            <a:ext cx="5859393" cy="48917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ectangle"/>
          <p:cNvSpPr/>
          <p:nvPr/>
        </p:nvSpPr>
        <p:spPr>
          <a:xfrm>
            <a:off x="3602139" y="6393880"/>
            <a:ext cx="1867615" cy="435966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Rectangle"/>
          <p:cNvSpPr/>
          <p:nvPr/>
        </p:nvSpPr>
        <p:spPr>
          <a:xfrm>
            <a:off x="5522543" y="6383871"/>
            <a:ext cx="1867615" cy="435966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Rectangle"/>
          <p:cNvSpPr/>
          <p:nvPr/>
        </p:nvSpPr>
        <p:spPr>
          <a:xfrm>
            <a:off x="7434076" y="6383871"/>
            <a:ext cx="1966961" cy="435966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5"/>
          <p:cNvSpPr txBox="1"/>
          <p:nvPr/>
        </p:nvSpPr>
        <p:spPr>
          <a:xfrm>
            <a:off x="4422307" y="6038594"/>
            <a:ext cx="227280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5</a:t>
            </a:r>
          </a:p>
        </p:txBody>
      </p:sp>
      <p:sp>
        <p:nvSpPr>
          <p:cNvPr id="174" name="5"/>
          <p:cNvSpPr txBox="1"/>
          <p:nvPr/>
        </p:nvSpPr>
        <p:spPr>
          <a:xfrm>
            <a:off x="6342710" y="6038594"/>
            <a:ext cx="22728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5</a:t>
            </a:r>
          </a:p>
        </p:txBody>
      </p:sp>
      <p:sp>
        <p:nvSpPr>
          <p:cNvPr id="175" name="20"/>
          <p:cNvSpPr txBox="1"/>
          <p:nvPr/>
        </p:nvSpPr>
        <p:spPr>
          <a:xfrm>
            <a:off x="8206624" y="6038594"/>
            <a:ext cx="340260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20</a:t>
            </a:r>
          </a:p>
        </p:txBody>
      </p:sp>
      <p:sp>
        <p:nvSpPr>
          <p:cNvPr id="176" name="anchor free"/>
          <p:cNvSpPr txBox="1"/>
          <p:nvPr/>
        </p:nvSpPr>
        <p:spPr>
          <a:xfrm>
            <a:off x="581071" y="7087289"/>
            <a:ext cx="21131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</a:lvl1pPr>
          </a:lstStyle>
          <a:p>
            <a:pPr/>
            <a:r>
              <a:t>anchor free</a:t>
            </a:r>
          </a:p>
        </p:txBody>
      </p:sp>
      <p:sp>
        <p:nvSpPr>
          <p:cNvPr id="177" name="一个cell只输出一个预测框"/>
          <p:cNvSpPr txBox="1"/>
          <p:nvPr/>
        </p:nvSpPr>
        <p:spPr>
          <a:xfrm>
            <a:off x="571239" y="7761295"/>
            <a:ext cx="40028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</a:lvl1pPr>
          </a:lstStyle>
          <a:p>
            <a:pPr/>
            <a:r>
              <a:t>一个cell只输出一个预测框</a:t>
            </a:r>
          </a:p>
        </p:txBody>
      </p:sp>
      <p:sp>
        <p:nvSpPr>
          <p:cNvPr id="178" name="所预测的x,y,w,h即是Ground Truth的x,y,w,h，而非GT与Anchor box的offset"/>
          <p:cNvSpPr txBox="1"/>
          <p:nvPr/>
        </p:nvSpPr>
        <p:spPr>
          <a:xfrm>
            <a:off x="2977475" y="7129402"/>
            <a:ext cx="76466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所预测的x,y,w,h即是Ground Truth的x,y,w,h，而非GT与Anchor box的offset</a:t>
            </a:r>
          </a:p>
        </p:txBody>
      </p:sp>
      <p:sp>
        <p:nvSpPr>
          <p:cNvPr id="179" name="p_conf是Grouth Truth与预测框的IoU"/>
          <p:cNvSpPr txBox="1"/>
          <p:nvPr/>
        </p:nvSpPr>
        <p:spPr>
          <a:xfrm>
            <a:off x="574608" y="8383358"/>
            <a:ext cx="55902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</a:lvl1pPr>
          </a:lstStyle>
          <a:p>
            <a:pPr/>
            <a:r>
              <a:t>p_conf是Grouth Truth与预测框的IoU</a:t>
            </a:r>
          </a:p>
        </p:txBody>
      </p:sp>
      <p:sp>
        <p:nvSpPr>
          <p:cNvPr id="180" name="7x7x30"/>
          <p:cNvSpPr txBox="1"/>
          <p:nvPr/>
        </p:nvSpPr>
        <p:spPr>
          <a:xfrm>
            <a:off x="11167335" y="5042000"/>
            <a:ext cx="900939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7x7x30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10593" r="0" b="0"/>
          <a:stretch>
            <a:fillRect/>
          </a:stretch>
        </p:blipFill>
        <p:spPr>
          <a:xfrm>
            <a:off x="6834296" y="8383358"/>
            <a:ext cx="3662331" cy="578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LOv1回顾"/>
          <p:cNvSpPr txBox="1"/>
          <p:nvPr/>
        </p:nvSpPr>
        <p:spPr>
          <a:xfrm>
            <a:off x="483885" y="262369"/>
            <a:ext cx="49862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YOLOv1回顾</a:t>
            </a:r>
          </a:p>
        </p:txBody>
      </p:sp>
      <p:sp>
        <p:nvSpPr>
          <p:cNvPr id="184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5256731" y="1512514"/>
            <a:ext cx="7338171" cy="7338172"/>
            <a:chOff x="0" y="0"/>
            <a:chExt cx="7338169" cy="7338170"/>
          </a:xfrm>
        </p:grpSpPr>
        <p:pic>
          <p:nvPicPr>
            <p:cNvPr id="185" name="dog.jpg" descr="dog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0" name="Rectangle"/>
          <p:cNvSpPr/>
          <p:nvPr/>
        </p:nvSpPr>
        <p:spPr>
          <a:xfrm>
            <a:off x="8435875" y="4694216"/>
            <a:ext cx="1017982" cy="1031630"/>
          </a:xfrm>
          <a:prstGeom prst="rect">
            <a:avLst/>
          </a:prstGeom>
          <a:solidFill>
            <a:srgbClr val="FF85FF">
              <a:alpha val="6575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Circle"/>
          <p:cNvSpPr/>
          <p:nvPr/>
        </p:nvSpPr>
        <p:spPr>
          <a:xfrm>
            <a:off x="9196130" y="5003532"/>
            <a:ext cx="120704" cy="120704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448/64=7"/>
          <p:cNvSpPr txBox="1"/>
          <p:nvPr/>
        </p:nvSpPr>
        <p:spPr>
          <a:xfrm rot="16200000">
            <a:off x="4075783" y="4950917"/>
            <a:ext cx="141549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448/64=7</a:t>
            </a:r>
          </a:p>
        </p:txBody>
      </p:sp>
      <p:sp>
        <p:nvSpPr>
          <p:cNvPr id="203" name="448/64=7"/>
          <p:cNvSpPr txBox="1"/>
          <p:nvPr/>
        </p:nvSpPr>
        <p:spPr>
          <a:xfrm>
            <a:off x="8306371" y="933386"/>
            <a:ext cx="14154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448/64=7</a:t>
            </a:r>
          </a:p>
        </p:txBody>
      </p:sp>
      <p:sp>
        <p:nvSpPr>
          <p:cNvPr id="204" name="64"/>
          <p:cNvSpPr txBox="1"/>
          <p:nvPr/>
        </p:nvSpPr>
        <p:spPr>
          <a:xfrm>
            <a:off x="8787498" y="5666609"/>
            <a:ext cx="45323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05" name="64"/>
          <p:cNvSpPr txBox="1"/>
          <p:nvPr/>
        </p:nvSpPr>
        <p:spPr>
          <a:xfrm rot="16200000">
            <a:off x="8020025" y="5108233"/>
            <a:ext cx="4532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06" name="Line"/>
          <p:cNvSpPr/>
          <p:nvPr/>
        </p:nvSpPr>
        <p:spPr>
          <a:xfrm>
            <a:off x="5281031" y="5063883"/>
            <a:ext cx="39374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6460437" y="3560844"/>
            <a:ext cx="5592091" cy="2801253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9264819" y="1445774"/>
            <a:ext cx="1" cy="354123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A"/>
          <p:cNvSpPr txBox="1"/>
          <p:nvPr/>
        </p:nvSpPr>
        <p:spPr>
          <a:xfrm>
            <a:off x="9308950" y="4833201"/>
            <a:ext cx="3118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0" name="H=200/448"/>
          <p:cNvSpPr txBox="1"/>
          <p:nvPr/>
        </p:nvSpPr>
        <p:spPr>
          <a:xfrm rot="16200000">
            <a:off x="11037795" y="4833200"/>
            <a:ext cx="163555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H=200/448</a:t>
            </a:r>
          </a:p>
        </p:txBody>
      </p:sp>
      <p:sp>
        <p:nvSpPr>
          <p:cNvPr id="211" name="W=350/448"/>
          <p:cNvSpPr txBox="1"/>
          <p:nvPr/>
        </p:nvSpPr>
        <p:spPr>
          <a:xfrm>
            <a:off x="8415950" y="6346124"/>
            <a:ext cx="169773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W=350/448</a:t>
            </a:r>
          </a:p>
        </p:txBody>
      </p:sp>
      <p:sp>
        <p:nvSpPr>
          <p:cNvPr id="212" name="Y"/>
          <p:cNvSpPr txBox="1"/>
          <p:nvPr/>
        </p:nvSpPr>
        <p:spPr>
          <a:xfrm rot="16200000">
            <a:off x="8959812" y="3058617"/>
            <a:ext cx="3118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13" name="X=64*3 + 48"/>
          <p:cNvSpPr txBox="1"/>
          <p:nvPr/>
        </p:nvSpPr>
        <p:spPr>
          <a:xfrm>
            <a:off x="6354533" y="4646117"/>
            <a:ext cx="179039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X=64*3 + 48</a:t>
            </a:r>
          </a:p>
        </p:txBody>
      </p:sp>
      <p:sp>
        <p:nvSpPr>
          <p:cNvPr id="214" name="(X - C_x)/64 = sigmoid(x)"/>
          <p:cNvSpPr txBox="1"/>
          <p:nvPr/>
        </p:nvSpPr>
        <p:spPr>
          <a:xfrm>
            <a:off x="276350" y="2355294"/>
            <a:ext cx="34637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(X - C_x)/64 = sigmoid(</a:t>
            </a:r>
            <a:r>
              <a:rPr>
                <a:solidFill>
                  <a:schemeClr val="accent5"/>
                </a:solidFill>
              </a:rPr>
              <a:t>x</a:t>
            </a:r>
            <a:r>
              <a:t>)</a:t>
            </a:r>
          </a:p>
        </p:txBody>
      </p:sp>
      <p:sp>
        <p:nvSpPr>
          <p:cNvPr id="215" name="(Y - C_y)/64 = sigmoid(y)"/>
          <p:cNvSpPr txBox="1"/>
          <p:nvPr/>
        </p:nvSpPr>
        <p:spPr>
          <a:xfrm>
            <a:off x="276197" y="2954243"/>
            <a:ext cx="346405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(Y - C_y)/64 = sigmoid(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</a:t>
            </a:r>
          </a:p>
        </p:txBody>
      </p:sp>
      <p:sp>
        <p:nvSpPr>
          <p:cNvPr id="216" name="W/448 = sigmoid(w)"/>
          <p:cNvSpPr txBox="1"/>
          <p:nvPr/>
        </p:nvSpPr>
        <p:spPr>
          <a:xfrm>
            <a:off x="989196" y="3553191"/>
            <a:ext cx="28261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W/448 = sigmoid(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</a:t>
            </a:r>
            <a:r>
              <a:t>)</a:t>
            </a:r>
          </a:p>
        </p:txBody>
      </p:sp>
      <p:sp>
        <p:nvSpPr>
          <p:cNvPr id="217" name="H/448 = sigmoid(h)"/>
          <p:cNvSpPr txBox="1"/>
          <p:nvPr/>
        </p:nvSpPr>
        <p:spPr>
          <a:xfrm>
            <a:off x="1063771" y="4152139"/>
            <a:ext cx="270235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H/448 = sigmoid(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198" y="1992181"/>
            <a:ext cx="9640404" cy="576923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Rectangle"/>
          <p:cNvSpPr/>
          <p:nvPr/>
        </p:nvSpPr>
        <p:spPr>
          <a:xfrm>
            <a:off x="1966205" y="3423263"/>
            <a:ext cx="8979283" cy="878266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Rectangle"/>
          <p:cNvSpPr/>
          <p:nvPr/>
        </p:nvSpPr>
        <p:spPr>
          <a:xfrm>
            <a:off x="1966205" y="7167610"/>
            <a:ext cx="8979283" cy="512326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YOLOv1回顾"/>
          <p:cNvSpPr txBox="1"/>
          <p:nvPr/>
        </p:nvSpPr>
        <p:spPr>
          <a:xfrm>
            <a:off x="483885" y="262369"/>
            <a:ext cx="49862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YOLOv1回顾</a:t>
            </a:r>
          </a:p>
        </p:txBody>
      </p:sp>
      <p:sp>
        <p:nvSpPr>
          <p:cNvPr id="223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224" name="Geforce GTX Titan X"/>
          <p:cNvSpPr txBox="1"/>
          <p:nvPr/>
        </p:nvSpPr>
        <p:spPr>
          <a:xfrm>
            <a:off x="1951267" y="1527694"/>
            <a:ext cx="283234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100"/>
              </a:lnSpc>
              <a:spcBef>
                <a:spcPts val="1200"/>
              </a:spcBef>
              <a:defRPr b="0" sz="2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Geforce GTX Titan 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  <p:sp>
        <p:nvSpPr>
          <p:cNvPr id="227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528" y="2054736"/>
            <a:ext cx="10287944" cy="4299068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论Trick的重要性"/>
          <p:cNvSpPr txBox="1"/>
          <p:nvPr/>
        </p:nvSpPr>
        <p:spPr>
          <a:xfrm>
            <a:off x="1421933" y="6933515"/>
            <a:ext cx="22877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论Trick的重要性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504" y="1729615"/>
            <a:ext cx="10287944" cy="42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Arrow"/>
          <p:cNvSpPr/>
          <p:nvPr/>
        </p:nvSpPr>
        <p:spPr>
          <a:xfrm>
            <a:off x="1712656" y="2341879"/>
            <a:ext cx="633280" cy="216762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Batch Normalization"/>
          <p:cNvSpPr txBox="1"/>
          <p:nvPr/>
        </p:nvSpPr>
        <p:spPr>
          <a:xfrm>
            <a:off x="1762186" y="6515243"/>
            <a:ext cx="287426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Batch Normalization</a:t>
            </a:r>
          </a:p>
        </p:txBody>
      </p:sp>
      <p:sp>
        <p:nvSpPr>
          <p:cNvPr id="235" name="加快训练和收敛速度"/>
          <p:cNvSpPr txBox="1"/>
          <p:nvPr/>
        </p:nvSpPr>
        <p:spPr>
          <a:xfrm>
            <a:off x="2328681" y="7063606"/>
            <a:ext cx="31908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  <a:defRPr b="0"/>
            </a:lvl1pPr>
          </a:lstStyle>
          <a:p>
            <a:pPr/>
            <a:r>
              <a:t>加快训练和收敛速度</a:t>
            </a:r>
          </a:p>
        </p:txBody>
      </p:sp>
      <p:sp>
        <p:nvSpPr>
          <p:cNvPr id="236" name="有一定正则化作用，可以不用dropout"/>
          <p:cNvSpPr txBox="1"/>
          <p:nvPr/>
        </p:nvSpPr>
        <p:spPr>
          <a:xfrm>
            <a:off x="2346773" y="7620603"/>
            <a:ext cx="54829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  <a:defRPr b="0"/>
            </a:lvl1pPr>
          </a:lstStyle>
          <a:p>
            <a:pPr/>
            <a:r>
              <a:t>有一定正则化作用，可以不用dropout</a:t>
            </a:r>
          </a:p>
        </p:txBody>
      </p:sp>
      <p:sp>
        <p:nvSpPr>
          <p:cNvPr id="237" name="提升 2.4mAP"/>
          <p:cNvSpPr txBox="1"/>
          <p:nvPr/>
        </p:nvSpPr>
        <p:spPr>
          <a:xfrm>
            <a:off x="4689960" y="6485576"/>
            <a:ext cx="18873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提升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2.4mAP</a:t>
            </a:r>
          </a:p>
        </p:txBody>
      </p:sp>
      <p:sp>
        <p:nvSpPr>
          <p:cNvPr id="238" name="Arrow"/>
          <p:cNvSpPr/>
          <p:nvPr/>
        </p:nvSpPr>
        <p:spPr>
          <a:xfrm rot="16200000">
            <a:off x="5150840" y="5966228"/>
            <a:ext cx="344526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Arrow"/>
          <p:cNvSpPr/>
          <p:nvPr/>
        </p:nvSpPr>
        <p:spPr>
          <a:xfrm rot="16200000">
            <a:off x="4250041" y="5966228"/>
            <a:ext cx="344526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【Object Detection经典算法研读系列】   之    YOLOv2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YOLOv2</a:t>
            </a:r>
          </a:p>
        </p:txBody>
      </p:sp>
      <p:sp>
        <p:nvSpPr>
          <p:cNvPr id="243" name="High Resolution Classifier"/>
          <p:cNvSpPr txBox="1"/>
          <p:nvPr/>
        </p:nvSpPr>
        <p:spPr>
          <a:xfrm>
            <a:off x="1264617" y="6563415"/>
            <a:ext cx="34248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High Resolution Classifier </a:t>
            </a:r>
          </a:p>
        </p:txBody>
      </p:sp>
      <p:sp>
        <p:nvSpPr>
          <p:cNvPr id="244" name="先在224x224分辨率图片上训练"/>
          <p:cNvSpPr txBox="1"/>
          <p:nvPr/>
        </p:nvSpPr>
        <p:spPr>
          <a:xfrm>
            <a:off x="2349657" y="7116045"/>
            <a:ext cx="46703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先在224x224分辨率图片上训练</a:t>
            </a:r>
          </a:p>
        </p:txBody>
      </p:sp>
      <p:sp>
        <p:nvSpPr>
          <p:cNvPr id="245" name="最后10个epoch在448x448分辨率上训练"/>
          <p:cNvSpPr txBox="1"/>
          <p:nvPr/>
        </p:nvSpPr>
        <p:spPr>
          <a:xfrm>
            <a:off x="2367748" y="7673042"/>
            <a:ext cx="5861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/>
            </a:lvl1pPr>
          </a:lstStyle>
          <a:p>
            <a:pPr/>
            <a:r>
              <a:t>最后10个epoch在448x448分辨率上训练</a:t>
            </a:r>
          </a:p>
        </p:txBody>
      </p:sp>
      <p:sp>
        <p:nvSpPr>
          <p:cNvPr id="246" name="提升 3.7mAP"/>
          <p:cNvSpPr txBox="1"/>
          <p:nvPr/>
        </p:nvSpPr>
        <p:spPr>
          <a:xfrm>
            <a:off x="4710935" y="6538015"/>
            <a:ext cx="18873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提升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3.7mAP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504" y="1729615"/>
            <a:ext cx="10287944" cy="42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Arrow"/>
          <p:cNvSpPr/>
          <p:nvPr/>
        </p:nvSpPr>
        <p:spPr>
          <a:xfrm>
            <a:off x="1293146" y="2677487"/>
            <a:ext cx="633281" cy="216762"/>
          </a:xfrm>
          <a:prstGeom prst="rightArrow">
            <a:avLst>
              <a:gd name="adj1" fmla="val 100000"/>
              <a:gd name="adj2" fmla="val 98923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Arrow"/>
          <p:cNvSpPr/>
          <p:nvPr/>
        </p:nvSpPr>
        <p:spPr>
          <a:xfrm rot="16200000">
            <a:off x="5848831" y="6008179"/>
            <a:ext cx="344526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Arrow"/>
          <p:cNvSpPr/>
          <p:nvPr/>
        </p:nvSpPr>
        <p:spPr>
          <a:xfrm rot="16200000">
            <a:off x="5115836" y="6008179"/>
            <a:ext cx="344527" cy="217744"/>
          </a:xfrm>
          <a:prstGeom prst="rightArrow">
            <a:avLst>
              <a:gd name="adj1" fmla="val 96613"/>
              <a:gd name="adj2" fmla="val 6496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Tricks"/>
          <p:cNvSpPr txBox="1"/>
          <p:nvPr/>
        </p:nvSpPr>
        <p:spPr>
          <a:xfrm>
            <a:off x="483885" y="349805"/>
            <a:ext cx="4986297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