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562850" cx="10693400"/>
  <p:notesSz cx="10693400" cy="7562850"/>
  <p:embeddedFontLst>
    <p:embeddedFont>
      <p:font typeface="Work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regular.fntdata"/><Relationship Id="rId25" Type="http://schemas.openxmlformats.org/officeDocument/2006/relationships/slide" Target="slides/slide20.xml"/><Relationship Id="rId27" Type="http://schemas.openxmlformats.org/officeDocument/2006/relationships/font" Target="fonts/Work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782575" y="567200"/>
            <a:ext cx="7129200" cy="283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60a1d7e6b_1_8:notes"/>
          <p:cNvSpPr/>
          <p:nvPr>
            <p:ph idx="2" type="sldImg"/>
          </p:nvPr>
        </p:nvSpPr>
        <p:spPr>
          <a:xfrm>
            <a:off x="1782575" y="567200"/>
            <a:ext cx="7129200" cy="283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60a1d7e6b_1_8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:notes"/>
          <p:cNvSpPr/>
          <p:nvPr>
            <p:ph idx="2" type="sldImg"/>
          </p:nvPr>
        </p:nvSpPr>
        <p:spPr>
          <a:xfrm>
            <a:off x="1782575" y="567200"/>
            <a:ext cx="7129200" cy="283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60a1d7e6b_1_2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60a1d7e6b_1_2:notes"/>
          <p:cNvSpPr/>
          <p:nvPr>
            <p:ph idx="2" type="sldImg"/>
          </p:nvPr>
        </p:nvSpPr>
        <p:spPr>
          <a:xfrm>
            <a:off x="1782575" y="567200"/>
            <a:ext cx="7129200" cy="283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937380" y="3434588"/>
            <a:ext cx="281812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835526" y="1284226"/>
            <a:ext cx="9022346" cy="5106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774839" y="1894332"/>
            <a:ext cx="9144000" cy="2997200"/>
          </a:xfrm>
          <a:custGeom>
            <a:rect b="b" l="l" r="r" t="t"/>
            <a:pathLst>
              <a:path extrusionOk="0" h="2997200" w="9144000">
                <a:moveTo>
                  <a:pt x="0" y="0"/>
                </a:moveTo>
                <a:lnTo>
                  <a:pt x="0" y="2996946"/>
                </a:lnTo>
                <a:lnTo>
                  <a:pt x="9144000" y="2996945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937380" y="3434588"/>
            <a:ext cx="281812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937380" y="3434588"/>
            <a:ext cx="281812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74839" y="1225677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cap="flat" cmpd="sng" w="51050">
            <a:solidFill>
              <a:srgbClr val="005D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37380" y="3434588"/>
            <a:ext cx="2818129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35526" y="1284226"/>
            <a:ext cx="9022346" cy="5106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30.png"/><Relationship Id="rId13" Type="http://schemas.openxmlformats.org/officeDocument/2006/relationships/image" Target="../media/image31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37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jpg"/><Relationship Id="rId10" Type="http://schemas.openxmlformats.org/officeDocument/2006/relationships/image" Target="../media/image42.png"/><Relationship Id="rId12" Type="http://schemas.openxmlformats.org/officeDocument/2006/relationships/image" Target="../media/image4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9.png"/><Relationship Id="rId5" Type="http://schemas.openxmlformats.org/officeDocument/2006/relationships/image" Target="../media/image57.png"/><Relationship Id="rId6" Type="http://schemas.openxmlformats.org/officeDocument/2006/relationships/image" Target="../media/image48.png"/><Relationship Id="rId7" Type="http://schemas.openxmlformats.org/officeDocument/2006/relationships/image" Target="../media/image43.png"/><Relationship Id="rId8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52.png"/><Relationship Id="rId5" Type="http://schemas.openxmlformats.org/officeDocument/2006/relationships/image" Target="../media/image5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50.jpg"/><Relationship Id="rId5" Type="http://schemas.openxmlformats.org/officeDocument/2006/relationships/image" Target="../media/image44.png"/><Relationship Id="rId6" Type="http://schemas.openxmlformats.org/officeDocument/2006/relationships/image" Target="../media/image4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qD6iD4TFsdQ" TargetMode="External"/><Relationship Id="rId4" Type="http://schemas.openxmlformats.org/officeDocument/2006/relationships/hyperlink" Target="http://www.paperweekly.site/collections/231/papers" TargetMode="External"/><Relationship Id="rId5" Type="http://schemas.openxmlformats.org/officeDocument/2006/relationships/image" Target="../media/image51.jpg"/><Relationship Id="rId6" Type="http://schemas.openxmlformats.org/officeDocument/2006/relationships/image" Target="../media/image56.png"/><Relationship Id="rId7" Type="http://schemas.openxmlformats.org/officeDocument/2006/relationships/image" Target="../media/image54.jpg"/><Relationship Id="rId8" Type="http://schemas.openxmlformats.org/officeDocument/2006/relationships/image" Target="../media/image5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jindongwang@outlook.com" TargetMode="External"/><Relationship Id="rId4" Type="http://schemas.openxmlformats.org/officeDocument/2006/relationships/hyperlink" Target="http://jd92.wa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5.jpg"/><Relationship Id="rId5" Type="http://schemas.openxmlformats.org/officeDocument/2006/relationships/image" Target="../media/image17.jpg"/><Relationship Id="rId6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9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6.jpg"/><Relationship Id="rId5" Type="http://schemas.openxmlformats.org/officeDocument/2006/relationships/image" Target="../media/image2.jpg"/><Relationship Id="rId6" Type="http://schemas.openxmlformats.org/officeDocument/2006/relationships/image" Target="../media/image9.jpg"/><Relationship Id="rId7" Type="http://schemas.openxmlformats.org/officeDocument/2006/relationships/image" Target="../media/image14.jpg"/><Relationship Id="rId8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4.jpg"/><Relationship Id="rId5" Type="http://schemas.openxmlformats.org/officeDocument/2006/relationships/image" Target="../media/image24.jpg"/><Relationship Id="rId6" Type="http://schemas.openxmlformats.org/officeDocument/2006/relationships/image" Target="../media/image33.jpg"/><Relationship Id="rId7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810889" y="3823665"/>
            <a:ext cx="3070860" cy="132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050">
            <a:noAutofit/>
          </a:bodyPr>
          <a:lstStyle/>
          <a:p>
            <a:pPr indent="0" lvl="0" marL="12700" marR="5080" rtl="0" algn="ctr">
              <a:lnSpc>
                <a:spcPct val="17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</a:rPr>
              <a:t>Jiang Zhubo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774839" y="2568701"/>
            <a:ext cx="9144000" cy="113919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183500">
            <a:noAutofit/>
          </a:bodyPr>
          <a:lstStyle/>
          <a:p>
            <a:pPr indent="0" lvl="0" marL="9404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迁移学习中的领域自适应方法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7784925" y="6777450"/>
            <a:ext cx="6732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随波竺流AI知识交流会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/>
        </p:nvSpPr>
        <p:spPr>
          <a:xfrm>
            <a:off x="774839" y="348995"/>
            <a:ext cx="2637900" cy="68580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4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9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目	录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565150" marR="0" rtl="0" algn="l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5015861" y="2187494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255"/>
                </a:lnTo>
                <a:lnTo>
                  <a:pt x="4081272" y="22574"/>
                </a:lnTo>
                <a:lnTo>
                  <a:pt x="4056554" y="6036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036"/>
                </a:lnTo>
                <a:lnTo>
                  <a:pt x="22859" y="22574"/>
                </a:lnTo>
                <a:lnTo>
                  <a:pt x="6143" y="47255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8766"/>
                </a:lnTo>
                <a:lnTo>
                  <a:pt x="22860" y="443484"/>
                </a:lnTo>
                <a:lnTo>
                  <a:pt x="47577" y="460200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200"/>
                </a:lnTo>
                <a:lnTo>
                  <a:pt x="4081272" y="443483"/>
                </a:lnTo>
                <a:lnTo>
                  <a:pt x="4097988" y="418766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16"/>
          <p:cNvSpPr/>
          <p:nvPr/>
        </p:nvSpPr>
        <p:spPr>
          <a:xfrm>
            <a:off x="5015861" y="2187494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255"/>
                </a:lnTo>
                <a:lnTo>
                  <a:pt x="4081272" y="22574"/>
                </a:lnTo>
                <a:lnTo>
                  <a:pt x="4056554" y="6036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036"/>
                </a:lnTo>
                <a:lnTo>
                  <a:pt x="22859" y="22574"/>
                </a:lnTo>
                <a:lnTo>
                  <a:pt x="6143" y="47255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8766"/>
                </a:lnTo>
                <a:lnTo>
                  <a:pt x="22860" y="443484"/>
                </a:lnTo>
                <a:lnTo>
                  <a:pt x="47577" y="460200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200"/>
                </a:lnTo>
                <a:lnTo>
                  <a:pt x="4081272" y="443483"/>
                </a:lnTo>
                <a:lnTo>
                  <a:pt x="4097988" y="418766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16"/>
          <p:cNvSpPr/>
          <p:nvPr/>
        </p:nvSpPr>
        <p:spPr>
          <a:xfrm>
            <a:off x="4064123" y="2111675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1" name="Google Shape;181;p16"/>
          <p:cNvSpPr/>
          <p:nvPr/>
        </p:nvSpPr>
        <p:spPr>
          <a:xfrm>
            <a:off x="4064123" y="2111675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16"/>
          <p:cNvSpPr txBox="1"/>
          <p:nvPr/>
        </p:nvSpPr>
        <p:spPr>
          <a:xfrm>
            <a:off x="4230480" y="2170223"/>
            <a:ext cx="245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5015861" y="3159807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6"/>
          <p:cNvSpPr/>
          <p:nvPr/>
        </p:nvSpPr>
        <p:spPr>
          <a:xfrm>
            <a:off x="5015861" y="3159807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5" name="Google Shape;185;p16"/>
          <p:cNvSpPr txBox="1"/>
          <p:nvPr/>
        </p:nvSpPr>
        <p:spPr>
          <a:xfrm>
            <a:off x="6166726" y="3218725"/>
            <a:ext cx="21210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400"/>
                </a:solidFill>
                <a:latin typeface="Arial"/>
                <a:ea typeface="Arial"/>
                <a:cs typeface="Arial"/>
                <a:sym typeface="Arial"/>
              </a:rPr>
              <a:t>领域自适应问题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4064123" y="3084750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6"/>
          <p:cNvSpPr/>
          <p:nvPr/>
        </p:nvSpPr>
        <p:spPr>
          <a:xfrm>
            <a:off x="4064123" y="3084750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6"/>
          <p:cNvSpPr txBox="1"/>
          <p:nvPr/>
        </p:nvSpPr>
        <p:spPr>
          <a:xfrm>
            <a:off x="4230480" y="3142535"/>
            <a:ext cx="245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2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5015861" y="4133642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0" name="Google Shape;190;p16"/>
          <p:cNvSpPr/>
          <p:nvPr/>
        </p:nvSpPr>
        <p:spPr>
          <a:xfrm>
            <a:off x="5015861" y="4133642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6"/>
          <p:cNvSpPr txBox="1"/>
          <p:nvPr/>
        </p:nvSpPr>
        <p:spPr>
          <a:xfrm>
            <a:off x="5138075" y="4209600"/>
            <a:ext cx="4201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 领域自适应方法：Deep Coral</a:t>
            </a:r>
            <a:endParaRPr sz="2000"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4064123" y="4058585"/>
            <a:ext cx="727075" cy="601345"/>
          </a:xfrm>
          <a:custGeom>
            <a:rect b="b" l="l" r="r" t="t"/>
            <a:pathLst>
              <a:path extrusionOk="0" h="601345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5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8938"/>
                </a:lnTo>
                <a:lnTo>
                  <a:pt x="424598" y="390793"/>
                </a:lnTo>
                <a:lnTo>
                  <a:pt x="391442" y="423723"/>
                </a:lnTo>
                <a:lnTo>
                  <a:pt x="349398" y="445279"/>
                </a:lnTo>
                <a:lnTo>
                  <a:pt x="300989" y="453009"/>
                </a:lnTo>
                <a:lnTo>
                  <a:pt x="252581" y="445279"/>
                </a:lnTo>
                <a:lnTo>
                  <a:pt x="210537" y="423723"/>
                </a:lnTo>
                <a:lnTo>
                  <a:pt x="177381" y="390793"/>
                </a:lnTo>
                <a:lnTo>
                  <a:pt x="155636" y="348938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16"/>
          <p:cNvSpPr/>
          <p:nvPr/>
        </p:nvSpPr>
        <p:spPr>
          <a:xfrm>
            <a:off x="4064123" y="4058585"/>
            <a:ext cx="727075" cy="601345"/>
          </a:xfrm>
          <a:custGeom>
            <a:rect b="b" l="l" r="r" t="t"/>
            <a:pathLst>
              <a:path extrusionOk="0" h="601345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5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8938"/>
                </a:lnTo>
                <a:lnTo>
                  <a:pt x="424598" y="390793"/>
                </a:lnTo>
                <a:lnTo>
                  <a:pt x="391442" y="423723"/>
                </a:lnTo>
                <a:lnTo>
                  <a:pt x="349398" y="445279"/>
                </a:lnTo>
                <a:lnTo>
                  <a:pt x="300989" y="453009"/>
                </a:lnTo>
                <a:lnTo>
                  <a:pt x="252581" y="445279"/>
                </a:lnTo>
                <a:lnTo>
                  <a:pt x="210537" y="423723"/>
                </a:lnTo>
                <a:lnTo>
                  <a:pt x="177381" y="390793"/>
                </a:lnTo>
                <a:lnTo>
                  <a:pt x="155636" y="348938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16"/>
          <p:cNvSpPr txBox="1"/>
          <p:nvPr/>
        </p:nvSpPr>
        <p:spPr>
          <a:xfrm>
            <a:off x="4230480" y="4116371"/>
            <a:ext cx="245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293975" y="2246425"/>
            <a:ext cx="1923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迁移学习简介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5363575" y="4605225"/>
            <a:ext cx="4104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领域自适应方法</a:t>
            </a:r>
            <a:r>
              <a:rPr lang="en-US" sz="2000">
                <a:solidFill>
                  <a:srgbClr val="FFFFFF"/>
                </a:solidFill>
              </a:rPr>
              <a:t>：Deep Coral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860431" y="673862"/>
            <a:ext cx="437134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2	领域分布自适应：形式化</a:t>
            </a:r>
            <a:endParaRPr sz="2800"/>
          </a:p>
        </p:txBody>
      </p:sp>
      <p:sp>
        <p:nvSpPr>
          <p:cNvPr id="202" name="Google Shape;202;p17"/>
          <p:cNvSpPr txBox="1"/>
          <p:nvPr/>
        </p:nvSpPr>
        <p:spPr>
          <a:xfrm>
            <a:off x="8102462" y="3458971"/>
            <a:ext cx="11684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和目标域上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>
            <a:off x="1249052" y="1202436"/>
            <a:ext cx="6707505" cy="28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40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迁移学习基本概念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域(Domain)：由数据特征和特征分布组成，是学习的主体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Source domain (源域)：已有知识的域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Target domain (目标域)：要进行学习的域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任务(Task)：由目标函数和学习结果组成，是学习的结果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54F71"/>
              </a:buClr>
              <a:buSzPts val="140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形式化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174625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条件：给定一个源域	和源域上的学习任务	，目标域 的学习任务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>
            <a:off x="1706257" y="4007611"/>
            <a:ext cx="2081530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目标：利用	和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限制条件：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4079880" y="4007611"/>
            <a:ext cx="3430270" cy="68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23494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学习在目标域上的预测函数	。 或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4196981" y="3536856"/>
            <a:ext cx="247650" cy="1748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p17"/>
          <p:cNvSpPr/>
          <p:nvPr/>
        </p:nvSpPr>
        <p:spPr>
          <a:xfrm>
            <a:off x="3814457" y="4158234"/>
            <a:ext cx="234696" cy="1844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17"/>
          <p:cNvSpPr/>
          <p:nvPr/>
        </p:nvSpPr>
        <p:spPr>
          <a:xfrm>
            <a:off x="7840091" y="3530477"/>
            <a:ext cx="227850" cy="1515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9" name="Google Shape;209;p17"/>
          <p:cNvSpPr/>
          <p:nvPr/>
        </p:nvSpPr>
        <p:spPr>
          <a:xfrm>
            <a:off x="3213239" y="3794759"/>
            <a:ext cx="256032" cy="1920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17"/>
          <p:cNvSpPr/>
          <p:nvPr/>
        </p:nvSpPr>
        <p:spPr>
          <a:xfrm>
            <a:off x="6890639" y="4151840"/>
            <a:ext cx="97535" cy="1790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17"/>
          <p:cNvSpPr/>
          <p:nvPr/>
        </p:nvSpPr>
        <p:spPr>
          <a:xfrm>
            <a:off x="7106298" y="4221453"/>
            <a:ext cx="24130" cy="24130"/>
          </a:xfrm>
          <a:custGeom>
            <a:rect b="b" l="l" r="r" t="t"/>
            <a:pathLst>
              <a:path extrusionOk="0" h="24129" w="24129">
                <a:moveTo>
                  <a:pt x="23622" y="13742"/>
                </a:moveTo>
                <a:lnTo>
                  <a:pt x="23622" y="9170"/>
                </a:lnTo>
                <a:lnTo>
                  <a:pt x="20574" y="3074"/>
                </a:lnTo>
                <a:lnTo>
                  <a:pt x="13903" y="0"/>
                </a:lnTo>
                <a:lnTo>
                  <a:pt x="7605" y="698"/>
                </a:lnTo>
                <a:lnTo>
                  <a:pt x="2648" y="4680"/>
                </a:lnTo>
                <a:lnTo>
                  <a:pt x="0" y="11456"/>
                </a:lnTo>
                <a:lnTo>
                  <a:pt x="0" y="13742"/>
                </a:lnTo>
                <a:lnTo>
                  <a:pt x="1524" y="16790"/>
                </a:lnTo>
                <a:lnTo>
                  <a:pt x="3810" y="20600"/>
                </a:lnTo>
                <a:lnTo>
                  <a:pt x="7620" y="22886"/>
                </a:lnTo>
                <a:lnTo>
                  <a:pt x="9144" y="23648"/>
                </a:lnTo>
                <a:lnTo>
                  <a:pt x="14478" y="23648"/>
                </a:lnTo>
                <a:lnTo>
                  <a:pt x="16764" y="22886"/>
                </a:lnTo>
                <a:lnTo>
                  <a:pt x="20574" y="20600"/>
                </a:lnTo>
                <a:lnTo>
                  <a:pt x="22860" y="16790"/>
                </a:lnTo>
                <a:lnTo>
                  <a:pt x="23622" y="137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17"/>
          <p:cNvSpPr/>
          <p:nvPr/>
        </p:nvSpPr>
        <p:spPr>
          <a:xfrm>
            <a:off x="7024634" y="4139946"/>
            <a:ext cx="60325" cy="186690"/>
          </a:xfrm>
          <a:custGeom>
            <a:rect b="b" l="l" r="r" t="t"/>
            <a:pathLst>
              <a:path extrusionOk="0" h="186689" w="60325">
                <a:moveTo>
                  <a:pt x="60327" y="0"/>
                </a:moveTo>
                <a:lnTo>
                  <a:pt x="50421" y="0"/>
                </a:lnTo>
                <a:lnTo>
                  <a:pt x="19354" y="28997"/>
                </a:lnTo>
                <a:lnTo>
                  <a:pt x="2481" y="66217"/>
                </a:lnTo>
                <a:lnTo>
                  <a:pt x="0" y="106769"/>
                </a:lnTo>
                <a:lnTo>
                  <a:pt x="12104" y="145762"/>
                </a:lnTo>
                <a:lnTo>
                  <a:pt x="13917" y="147956"/>
                </a:lnTo>
                <a:lnTo>
                  <a:pt x="13917" y="93321"/>
                </a:lnTo>
                <a:lnTo>
                  <a:pt x="22804" y="47386"/>
                </a:lnTo>
                <a:lnTo>
                  <a:pt x="49659" y="8381"/>
                </a:lnTo>
                <a:lnTo>
                  <a:pt x="60327" y="0"/>
                </a:lnTo>
                <a:close/>
              </a:path>
              <a:path extrusionOk="0" h="186689" w="60325">
                <a:moveTo>
                  <a:pt x="60327" y="186689"/>
                </a:moveTo>
                <a:lnTo>
                  <a:pt x="49659" y="178307"/>
                </a:lnTo>
                <a:lnTo>
                  <a:pt x="22901" y="139268"/>
                </a:lnTo>
                <a:lnTo>
                  <a:pt x="13917" y="93321"/>
                </a:lnTo>
                <a:lnTo>
                  <a:pt x="13917" y="147956"/>
                </a:lnTo>
                <a:lnTo>
                  <a:pt x="38991" y="178307"/>
                </a:lnTo>
                <a:lnTo>
                  <a:pt x="50421" y="186689"/>
                </a:lnTo>
                <a:lnTo>
                  <a:pt x="60327" y="1866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17"/>
          <p:cNvSpPr/>
          <p:nvPr/>
        </p:nvSpPr>
        <p:spPr>
          <a:xfrm>
            <a:off x="7151243" y="4139946"/>
            <a:ext cx="60960" cy="186690"/>
          </a:xfrm>
          <a:custGeom>
            <a:rect b="b" l="l" r="r" t="t"/>
            <a:pathLst>
              <a:path extrusionOk="0" h="186689" w="60959">
                <a:moveTo>
                  <a:pt x="60711" y="80204"/>
                </a:moveTo>
                <a:lnTo>
                  <a:pt x="48820" y="40945"/>
                </a:lnTo>
                <a:lnTo>
                  <a:pt x="22097" y="8381"/>
                </a:lnTo>
                <a:lnTo>
                  <a:pt x="9905" y="0"/>
                </a:lnTo>
                <a:lnTo>
                  <a:pt x="0" y="0"/>
                </a:lnTo>
                <a:lnTo>
                  <a:pt x="11429" y="8382"/>
                </a:lnTo>
                <a:lnTo>
                  <a:pt x="38285" y="47386"/>
                </a:lnTo>
                <a:lnTo>
                  <a:pt x="47172" y="93321"/>
                </a:lnTo>
                <a:lnTo>
                  <a:pt x="47172" y="144736"/>
                </a:lnTo>
                <a:lnTo>
                  <a:pt x="58022" y="121012"/>
                </a:lnTo>
                <a:lnTo>
                  <a:pt x="60711" y="80204"/>
                </a:lnTo>
                <a:close/>
              </a:path>
              <a:path extrusionOk="0" h="186689" w="60959">
                <a:moveTo>
                  <a:pt x="47172" y="144736"/>
                </a:moveTo>
                <a:lnTo>
                  <a:pt x="47172" y="93321"/>
                </a:lnTo>
                <a:lnTo>
                  <a:pt x="38188" y="139268"/>
                </a:lnTo>
                <a:lnTo>
                  <a:pt x="11429" y="178308"/>
                </a:lnTo>
                <a:lnTo>
                  <a:pt x="0" y="186690"/>
                </a:lnTo>
                <a:lnTo>
                  <a:pt x="9905" y="186690"/>
                </a:lnTo>
                <a:lnTo>
                  <a:pt x="41004" y="158222"/>
                </a:lnTo>
                <a:lnTo>
                  <a:pt x="47172" y="1447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17"/>
          <p:cNvSpPr/>
          <p:nvPr/>
        </p:nvSpPr>
        <p:spPr>
          <a:xfrm>
            <a:off x="3176663" y="4471227"/>
            <a:ext cx="266700" cy="18687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17"/>
          <p:cNvSpPr/>
          <p:nvPr/>
        </p:nvSpPr>
        <p:spPr>
          <a:xfrm>
            <a:off x="3511943" y="4535423"/>
            <a:ext cx="153670" cy="0"/>
          </a:xfrm>
          <a:custGeom>
            <a:rect b="b" l="l" r="r" t="t"/>
            <a:pathLst>
              <a:path extrusionOk="0" h="120000" w="153670">
                <a:moveTo>
                  <a:pt x="0" y="0"/>
                </a:moveTo>
                <a:lnTo>
                  <a:pt x="15316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17"/>
          <p:cNvSpPr/>
          <p:nvPr/>
        </p:nvSpPr>
        <p:spPr>
          <a:xfrm>
            <a:off x="3511943" y="4581144"/>
            <a:ext cx="153670" cy="0"/>
          </a:xfrm>
          <a:custGeom>
            <a:rect b="b" l="l" r="r" t="t"/>
            <a:pathLst>
              <a:path extrusionOk="0" h="120000" w="153670">
                <a:moveTo>
                  <a:pt x="0" y="0"/>
                </a:moveTo>
                <a:lnTo>
                  <a:pt x="15316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7" name="Google Shape;217;p17"/>
          <p:cNvSpPr/>
          <p:nvPr/>
        </p:nvSpPr>
        <p:spPr>
          <a:xfrm>
            <a:off x="3559949" y="4482084"/>
            <a:ext cx="58419" cy="153670"/>
          </a:xfrm>
          <a:custGeom>
            <a:rect b="b" l="l" r="r" t="t"/>
            <a:pathLst>
              <a:path extrusionOk="0" h="153670" w="58420">
                <a:moveTo>
                  <a:pt x="57912" y="0"/>
                </a:moveTo>
                <a:lnTo>
                  <a:pt x="0" y="15316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17"/>
          <p:cNvSpPr/>
          <p:nvPr/>
        </p:nvSpPr>
        <p:spPr>
          <a:xfrm>
            <a:off x="3734447" y="4470325"/>
            <a:ext cx="275843" cy="1847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17"/>
          <p:cNvSpPr/>
          <p:nvPr/>
        </p:nvSpPr>
        <p:spPr>
          <a:xfrm>
            <a:off x="4358525" y="4479797"/>
            <a:ext cx="243840" cy="19126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17"/>
          <p:cNvSpPr/>
          <p:nvPr/>
        </p:nvSpPr>
        <p:spPr>
          <a:xfrm>
            <a:off x="4670945" y="4548378"/>
            <a:ext cx="153670" cy="0"/>
          </a:xfrm>
          <a:custGeom>
            <a:rect b="b" l="l" r="r" t="t"/>
            <a:pathLst>
              <a:path extrusionOk="0" h="120000" w="153670">
                <a:moveTo>
                  <a:pt x="0" y="0"/>
                </a:moveTo>
                <a:lnTo>
                  <a:pt x="15316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17"/>
          <p:cNvSpPr/>
          <p:nvPr/>
        </p:nvSpPr>
        <p:spPr>
          <a:xfrm>
            <a:off x="4670945" y="4594097"/>
            <a:ext cx="153670" cy="0"/>
          </a:xfrm>
          <a:custGeom>
            <a:rect b="b" l="l" r="r" t="t"/>
            <a:pathLst>
              <a:path extrusionOk="0" h="120000" w="153670">
                <a:moveTo>
                  <a:pt x="0" y="0"/>
                </a:moveTo>
                <a:lnTo>
                  <a:pt x="15316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17"/>
          <p:cNvSpPr/>
          <p:nvPr/>
        </p:nvSpPr>
        <p:spPr>
          <a:xfrm>
            <a:off x="4718189" y="4495038"/>
            <a:ext cx="59055" cy="153670"/>
          </a:xfrm>
          <a:custGeom>
            <a:rect b="b" l="l" r="r" t="t"/>
            <a:pathLst>
              <a:path extrusionOk="0" h="153670" w="59054">
                <a:moveTo>
                  <a:pt x="58674" y="0"/>
                </a:moveTo>
                <a:lnTo>
                  <a:pt x="0" y="15316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p17"/>
          <p:cNvSpPr/>
          <p:nvPr/>
        </p:nvSpPr>
        <p:spPr>
          <a:xfrm>
            <a:off x="4897259" y="4479797"/>
            <a:ext cx="253746" cy="18821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4" name="Google Shape;224;p17"/>
          <p:cNvSpPr/>
          <p:nvPr/>
        </p:nvSpPr>
        <p:spPr>
          <a:xfrm>
            <a:off x="3248291" y="4156938"/>
            <a:ext cx="239268" cy="16893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17"/>
          <p:cNvSpPr/>
          <p:nvPr/>
        </p:nvSpPr>
        <p:spPr>
          <a:xfrm>
            <a:off x="6584327" y="3517391"/>
            <a:ext cx="236207" cy="18669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860431" y="673862"/>
            <a:ext cx="366077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2	领域自适应：形式化</a:t>
            </a:r>
            <a:endParaRPr sz="2800"/>
          </a:p>
        </p:txBody>
      </p:sp>
      <p:sp>
        <p:nvSpPr>
          <p:cNvPr id="231" name="Google Shape;231;p18"/>
          <p:cNvSpPr txBox="1"/>
          <p:nvPr/>
        </p:nvSpPr>
        <p:spPr>
          <a:xfrm>
            <a:off x="1249052" y="1202436"/>
            <a:ext cx="8140700" cy="259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40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领域自适应问题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Domain Adaptation (DA); cross-domain learning; 同构迁移学习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508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问题定义：有标签的源域和无标签的目标域共享相同的特征和类别，但是 特征分布不同，如何利用源域标定目标域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计算机视觉中的一个重要问题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每年发表大量相关论文: CVPR、ICCV、ICML、NIPS、IJCAI、AAAI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2086241" y="2781633"/>
            <a:ext cx="207263" cy="1871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p18"/>
          <p:cNvSpPr/>
          <p:nvPr/>
        </p:nvSpPr>
        <p:spPr>
          <a:xfrm>
            <a:off x="2317127" y="2902457"/>
            <a:ext cx="99822" cy="1120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18"/>
          <p:cNvSpPr/>
          <p:nvPr/>
        </p:nvSpPr>
        <p:spPr>
          <a:xfrm>
            <a:off x="2501531" y="286207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738" y="0"/>
                </a:lnTo>
              </a:path>
            </a:pathLst>
          </a:custGeom>
          <a:noFill/>
          <a:ln cap="flat" cmpd="sng" w="10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18"/>
          <p:cNvSpPr/>
          <p:nvPr/>
        </p:nvSpPr>
        <p:spPr>
          <a:xfrm>
            <a:off x="2501531" y="291922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738" y="0"/>
                </a:lnTo>
              </a:path>
            </a:pathLst>
          </a:custGeom>
          <a:noFill/>
          <a:ln cap="flat" cmpd="sng" w="10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18"/>
          <p:cNvSpPr/>
          <p:nvPr/>
        </p:nvSpPr>
        <p:spPr>
          <a:xfrm>
            <a:off x="2560967" y="2796539"/>
            <a:ext cx="71755" cy="189230"/>
          </a:xfrm>
          <a:custGeom>
            <a:rect b="b" l="l" r="r" t="t"/>
            <a:pathLst>
              <a:path extrusionOk="0" h="189230" w="71755">
                <a:moveTo>
                  <a:pt x="71627" y="0"/>
                </a:moveTo>
                <a:lnTo>
                  <a:pt x="0" y="188976"/>
                </a:lnTo>
              </a:path>
            </a:pathLst>
          </a:custGeom>
          <a:noFill/>
          <a:ln cap="flat" cmpd="sng" w="10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7" name="Google Shape;237;p18"/>
          <p:cNvSpPr/>
          <p:nvPr/>
        </p:nvSpPr>
        <p:spPr>
          <a:xfrm>
            <a:off x="2776613" y="2781647"/>
            <a:ext cx="207264" cy="1871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18"/>
          <p:cNvSpPr/>
          <p:nvPr/>
        </p:nvSpPr>
        <p:spPr>
          <a:xfrm>
            <a:off x="3006737" y="2906267"/>
            <a:ext cx="112775" cy="10439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9" name="Google Shape;239;p18"/>
          <p:cNvSpPr/>
          <p:nvPr/>
        </p:nvSpPr>
        <p:spPr>
          <a:xfrm>
            <a:off x="3175901" y="2852927"/>
            <a:ext cx="32384" cy="119380"/>
          </a:xfrm>
          <a:custGeom>
            <a:rect b="b" l="l" r="r" t="t"/>
            <a:pathLst>
              <a:path extrusionOk="0" h="119380" w="32385">
                <a:moveTo>
                  <a:pt x="32004" y="15239"/>
                </a:moveTo>
                <a:lnTo>
                  <a:pt x="31242" y="9143"/>
                </a:lnTo>
                <a:lnTo>
                  <a:pt x="27432" y="3809"/>
                </a:lnTo>
                <a:lnTo>
                  <a:pt x="22098" y="761"/>
                </a:lnTo>
                <a:lnTo>
                  <a:pt x="16002" y="0"/>
                </a:lnTo>
                <a:lnTo>
                  <a:pt x="9906" y="761"/>
                </a:lnTo>
                <a:lnTo>
                  <a:pt x="4572" y="3809"/>
                </a:lnTo>
                <a:lnTo>
                  <a:pt x="762" y="9143"/>
                </a:lnTo>
                <a:lnTo>
                  <a:pt x="0" y="15239"/>
                </a:lnTo>
                <a:lnTo>
                  <a:pt x="762" y="21335"/>
                </a:lnTo>
                <a:lnTo>
                  <a:pt x="4572" y="25907"/>
                </a:lnTo>
                <a:lnTo>
                  <a:pt x="9906" y="29717"/>
                </a:lnTo>
                <a:lnTo>
                  <a:pt x="16002" y="30479"/>
                </a:lnTo>
                <a:lnTo>
                  <a:pt x="22098" y="29717"/>
                </a:lnTo>
                <a:lnTo>
                  <a:pt x="27432" y="25907"/>
                </a:lnTo>
                <a:lnTo>
                  <a:pt x="31242" y="21335"/>
                </a:lnTo>
                <a:lnTo>
                  <a:pt x="32004" y="15239"/>
                </a:lnTo>
                <a:close/>
              </a:path>
              <a:path extrusionOk="0" h="119380" w="32385">
                <a:moveTo>
                  <a:pt x="32004" y="103631"/>
                </a:moveTo>
                <a:lnTo>
                  <a:pt x="31242" y="97535"/>
                </a:lnTo>
                <a:lnTo>
                  <a:pt x="27432" y="92201"/>
                </a:lnTo>
                <a:lnTo>
                  <a:pt x="22098" y="88391"/>
                </a:lnTo>
                <a:lnTo>
                  <a:pt x="16002" y="87629"/>
                </a:lnTo>
                <a:lnTo>
                  <a:pt x="9906" y="88391"/>
                </a:lnTo>
                <a:lnTo>
                  <a:pt x="4572" y="92201"/>
                </a:lnTo>
                <a:lnTo>
                  <a:pt x="762" y="97535"/>
                </a:lnTo>
                <a:lnTo>
                  <a:pt x="0" y="103631"/>
                </a:lnTo>
                <a:lnTo>
                  <a:pt x="762" y="109727"/>
                </a:lnTo>
                <a:lnTo>
                  <a:pt x="4572" y="115061"/>
                </a:lnTo>
                <a:lnTo>
                  <a:pt x="9906" y="118109"/>
                </a:lnTo>
                <a:lnTo>
                  <a:pt x="16002" y="118871"/>
                </a:lnTo>
                <a:lnTo>
                  <a:pt x="22098" y="118109"/>
                </a:lnTo>
                <a:lnTo>
                  <a:pt x="27432" y="115061"/>
                </a:lnTo>
                <a:lnTo>
                  <a:pt x="31242" y="109727"/>
                </a:lnTo>
                <a:lnTo>
                  <a:pt x="32004" y="1036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18"/>
          <p:cNvSpPr/>
          <p:nvPr/>
        </p:nvSpPr>
        <p:spPr>
          <a:xfrm>
            <a:off x="3243719" y="2784348"/>
            <a:ext cx="274319" cy="2301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p18"/>
          <p:cNvSpPr/>
          <p:nvPr/>
        </p:nvSpPr>
        <p:spPr>
          <a:xfrm>
            <a:off x="3685679" y="2784348"/>
            <a:ext cx="219455" cy="18821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18"/>
          <p:cNvSpPr/>
          <p:nvPr/>
        </p:nvSpPr>
        <p:spPr>
          <a:xfrm>
            <a:off x="3584428" y="2761488"/>
            <a:ext cx="86360" cy="258445"/>
          </a:xfrm>
          <a:custGeom>
            <a:rect b="b" l="l" r="r" t="t"/>
            <a:pathLst>
              <a:path extrusionOk="0" h="258444" w="86360">
                <a:moveTo>
                  <a:pt x="86010" y="0"/>
                </a:moveTo>
                <a:lnTo>
                  <a:pt x="71532" y="0"/>
                </a:lnTo>
                <a:lnTo>
                  <a:pt x="54768" y="12191"/>
                </a:lnTo>
                <a:lnTo>
                  <a:pt x="24288" y="46076"/>
                </a:lnTo>
                <a:lnTo>
                  <a:pt x="6043" y="86204"/>
                </a:lnTo>
                <a:lnTo>
                  <a:pt x="0" y="129463"/>
                </a:lnTo>
                <a:lnTo>
                  <a:pt x="6127" y="172739"/>
                </a:lnTo>
                <a:lnTo>
                  <a:pt x="20478" y="204305"/>
                </a:lnTo>
                <a:lnTo>
                  <a:pt x="20478" y="129387"/>
                </a:lnTo>
                <a:lnTo>
                  <a:pt x="25962" y="86458"/>
                </a:lnTo>
                <a:lnTo>
                  <a:pt x="42467" y="46436"/>
                </a:lnTo>
                <a:lnTo>
                  <a:pt x="70008" y="12191"/>
                </a:lnTo>
                <a:lnTo>
                  <a:pt x="86010" y="0"/>
                </a:lnTo>
                <a:close/>
              </a:path>
              <a:path extrusionOk="0" h="258444" w="86360">
                <a:moveTo>
                  <a:pt x="86010" y="258317"/>
                </a:moveTo>
                <a:lnTo>
                  <a:pt x="70008" y="246887"/>
                </a:lnTo>
                <a:lnTo>
                  <a:pt x="42516" y="212474"/>
                </a:lnTo>
                <a:lnTo>
                  <a:pt x="26001" y="172350"/>
                </a:lnTo>
                <a:lnTo>
                  <a:pt x="20478" y="129387"/>
                </a:lnTo>
                <a:lnTo>
                  <a:pt x="20478" y="204305"/>
                </a:lnTo>
                <a:lnTo>
                  <a:pt x="24394" y="212919"/>
                </a:lnTo>
                <a:lnTo>
                  <a:pt x="54768" y="246887"/>
                </a:lnTo>
                <a:lnTo>
                  <a:pt x="71532" y="258317"/>
                </a:lnTo>
                <a:lnTo>
                  <a:pt x="86010" y="2583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18"/>
          <p:cNvSpPr/>
          <p:nvPr/>
        </p:nvSpPr>
        <p:spPr>
          <a:xfrm>
            <a:off x="3920375" y="2761488"/>
            <a:ext cx="85725" cy="258445"/>
          </a:xfrm>
          <a:custGeom>
            <a:rect b="b" l="l" r="r" t="t"/>
            <a:pathLst>
              <a:path extrusionOk="0" h="258444" w="85725">
                <a:moveTo>
                  <a:pt x="85384" y="119542"/>
                </a:moveTo>
                <a:lnTo>
                  <a:pt x="77740" y="79997"/>
                </a:lnTo>
                <a:lnTo>
                  <a:pt x="59729" y="43400"/>
                </a:lnTo>
                <a:lnTo>
                  <a:pt x="31241" y="12191"/>
                </a:lnTo>
                <a:lnTo>
                  <a:pt x="14477" y="0"/>
                </a:lnTo>
                <a:lnTo>
                  <a:pt x="0" y="0"/>
                </a:lnTo>
                <a:lnTo>
                  <a:pt x="15239" y="12192"/>
                </a:lnTo>
                <a:lnTo>
                  <a:pt x="43021" y="45870"/>
                </a:lnTo>
                <a:lnTo>
                  <a:pt x="59647" y="86046"/>
                </a:lnTo>
                <a:lnTo>
                  <a:pt x="65150" y="129478"/>
                </a:lnTo>
                <a:lnTo>
                  <a:pt x="65150" y="204882"/>
                </a:lnTo>
                <a:lnTo>
                  <a:pt x="70009" y="197696"/>
                </a:lnTo>
                <a:lnTo>
                  <a:pt x="82771" y="159589"/>
                </a:lnTo>
                <a:lnTo>
                  <a:pt x="85384" y="119542"/>
                </a:lnTo>
                <a:close/>
              </a:path>
              <a:path extrusionOk="0" h="258444" w="85725">
                <a:moveTo>
                  <a:pt x="65150" y="204882"/>
                </a:moveTo>
                <a:lnTo>
                  <a:pt x="65150" y="129478"/>
                </a:lnTo>
                <a:lnTo>
                  <a:pt x="59562" y="172923"/>
                </a:lnTo>
                <a:lnTo>
                  <a:pt x="42915" y="213140"/>
                </a:lnTo>
                <a:lnTo>
                  <a:pt x="15239" y="246888"/>
                </a:lnTo>
                <a:lnTo>
                  <a:pt x="0" y="258318"/>
                </a:lnTo>
                <a:lnTo>
                  <a:pt x="14477" y="258318"/>
                </a:lnTo>
                <a:lnTo>
                  <a:pt x="47208" y="231420"/>
                </a:lnTo>
                <a:lnTo>
                  <a:pt x="65150" y="2048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18"/>
          <p:cNvSpPr/>
          <p:nvPr/>
        </p:nvSpPr>
        <p:spPr>
          <a:xfrm>
            <a:off x="4134497" y="286207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738" y="0"/>
                </a:lnTo>
              </a:path>
            </a:pathLst>
          </a:custGeom>
          <a:noFill/>
          <a:ln cap="flat" cmpd="sng" w="10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" name="Google Shape;245;p18"/>
          <p:cNvSpPr/>
          <p:nvPr/>
        </p:nvSpPr>
        <p:spPr>
          <a:xfrm>
            <a:off x="4134497" y="2919222"/>
            <a:ext cx="189865" cy="0"/>
          </a:xfrm>
          <a:custGeom>
            <a:rect b="b" l="l" r="r" t="t"/>
            <a:pathLst>
              <a:path extrusionOk="0" h="120000" w="189864">
                <a:moveTo>
                  <a:pt x="0" y="0"/>
                </a:moveTo>
                <a:lnTo>
                  <a:pt x="189738" y="0"/>
                </a:lnTo>
              </a:path>
            </a:pathLst>
          </a:custGeom>
          <a:noFill/>
          <a:ln cap="flat" cmpd="sng" w="10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6" name="Google Shape;246;p18"/>
          <p:cNvSpPr/>
          <p:nvPr/>
        </p:nvSpPr>
        <p:spPr>
          <a:xfrm>
            <a:off x="4193171" y="2796539"/>
            <a:ext cx="71755" cy="189230"/>
          </a:xfrm>
          <a:custGeom>
            <a:rect b="b" l="l" r="r" t="t"/>
            <a:pathLst>
              <a:path extrusionOk="0" h="189230" w="71754">
                <a:moveTo>
                  <a:pt x="71627" y="0"/>
                </a:moveTo>
                <a:lnTo>
                  <a:pt x="0" y="188976"/>
                </a:lnTo>
              </a:path>
            </a:pathLst>
          </a:custGeom>
          <a:noFill/>
          <a:ln cap="flat" cmpd="sng" w="10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18"/>
          <p:cNvSpPr/>
          <p:nvPr/>
        </p:nvSpPr>
        <p:spPr>
          <a:xfrm>
            <a:off x="4402721" y="2784348"/>
            <a:ext cx="283464" cy="22631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8" name="Google Shape;248;p18"/>
          <p:cNvSpPr/>
          <p:nvPr/>
        </p:nvSpPr>
        <p:spPr>
          <a:xfrm>
            <a:off x="4854587" y="2785110"/>
            <a:ext cx="218694" cy="18745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p18"/>
          <p:cNvSpPr/>
          <p:nvPr/>
        </p:nvSpPr>
        <p:spPr>
          <a:xfrm>
            <a:off x="4753465" y="2761488"/>
            <a:ext cx="85725" cy="258445"/>
          </a:xfrm>
          <a:custGeom>
            <a:rect b="b" l="l" r="r" t="t"/>
            <a:pathLst>
              <a:path extrusionOk="0" h="258444" w="85725">
                <a:moveTo>
                  <a:pt x="85120" y="0"/>
                </a:moveTo>
                <a:lnTo>
                  <a:pt x="71404" y="0"/>
                </a:lnTo>
                <a:lnTo>
                  <a:pt x="54640" y="12191"/>
                </a:lnTo>
                <a:lnTo>
                  <a:pt x="24318" y="45975"/>
                </a:lnTo>
                <a:lnTo>
                  <a:pt x="6097" y="86187"/>
                </a:lnTo>
                <a:lnTo>
                  <a:pt x="0" y="129606"/>
                </a:lnTo>
                <a:lnTo>
                  <a:pt x="6044" y="173010"/>
                </a:lnTo>
                <a:lnTo>
                  <a:pt x="20216" y="204278"/>
                </a:lnTo>
                <a:lnTo>
                  <a:pt x="20216" y="129582"/>
                </a:lnTo>
                <a:lnTo>
                  <a:pt x="25766" y="86204"/>
                </a:lnTo>
                <a:lnTo>
                  <a:pt x="42328" y="46010"/>
                </a:lnTo>
                <a:lnTo>
                  <a:pt x="69880" y="12191"/>
                </a:lnTo>
                <a:lnTo>
                  <a:pt x="85120" y="0"/>
                </a:lnTo>
                <a:close/>
              </a:path>
              <a:path extrusionOk="0" h="258444" w="85725">
                <a:moveTo>
                  <a:pt x="85120" y="258317"/>
                </a:moveTo>
                <a:lnTo>
                  <a:pt x="69880" y="246887"/>
                </a:lnTo>
                <a:lnTo>
                  <a:pt x="42250" y="213117"/>
                </a:lnTo>
                <a:lnTo>
                  <a:pt x="25703" y="172951"/>
                </a:lnTo>
                <a:lnTo>
                  <a:pt x="20216" y="129582"/>
                </a:lnTo>
                <a:lnTo>
                  <a:pt x="20216" y="204278"/>
                </a:lnTo>
                <a:lnTo>
                  <a:pt x="24251" y="213178"/>
                </a:lnTo>
                <a:lnTo>
                  <a:pt x="54640" y="246887"/>
                </a:lnTo>
                <a:lnTo>
                  <a:pt x="71404" y="258317"/>
                </a:lnTo>
                <a:lnTo>
                  <a:pt x="85120" y="2583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18"/>
          <p:cNvSpPr/>
          <p:nvPr/>
        </p:nvSpPr>
        <p:spPr>
          <a:xfrm>
            <a:off x="5089283" y="2761488"/>
            <a:ext cx="85725" cy="258445"/>
          </a:xfrm>
          <a:custGeom>
            <a:rect b="b" l="l" r="r" t="t"/>
            <a:pathLst>
              <a:path extrusionOk="0" h="258444" w="85725">
                <a:moveTo>
                  <a:pt x="85129" y="119214"/>
                </a:moveTo>
                <a:lnTo>
                  <a:pt x="77389" y="79014"/>
                </a:lnTo>
                <a:lnTo>
                  <a:pt x="59207" y="42384"/>
                </a:lnTo>
                <a:lnTo>
                  <a:pt x="30479" y="12191"/>
                </a:lnTo>
                <a:lnTo>
                  <a:pt x="13715" y="0"/>
                </a:lnTo>
                <a:lnTo>
                  <a:pt x="0" y="0"/>
                </a:lnTo>
                <a:lnTo>
                  <a:pt x="15239" y="12192"/>
                </a:lnTo>
                <a:lnTo>
                  <a:pt x="42915" y="45949"/>
                </a:lnTo>
                <a:lnTo>
                  <a:pt x="59554" y="86153"/>
                </a:lnTo>
                <a:lnTo>
                  <a:pt x="65131" y="129578"/>
                </a:lnTo>
                <a:lnTo>
                  <a:pt x="65131" y="205530"/>
                </a:lnTo>
                <a:lnTo>
                  <a:pt x="69691" y="198843"/>
                </a:lnTo>
                <a:lnTo>
                  <a:pt x="82529" y="160113"/>
                </a:lnTo>
                <a:lnTo>
                  <a:pt x="85129" y="119214"/>
                </a:lnTo>
                <a:close/>
              </a:path>
              <a:path extrusionOk="0" h="258444" w="85725">
                <a:moveTo>
                  <a:pt x="65131" y="205530"/>
                </a:moveTo>
                <a:lnTo>
                  <a:pt x="65131" y="129578"/>
                </a:lnTo>
                <a:lnTo>
                  <a:pt x="59622" y="172993"/>
                </a:lnTo>
                <a:lnTo>
                  <a:pt x="43000" y="213173"/>
                </a:lnTo>
                <a:lnTo>
                  <a:pt x="15239" y="246888"/>
                </a:lnTo>
                <a:lnTo>
                  <a:pt x="0" y="258318"/>
                </a:lnTo>
                <a:lnTo>
                  <a:pt x="13715" y="258318"/>
                </a:lnTo>
                <a:lnTo>
                  <a:pt x="46719" y="232534"/>
                </a:lnTo>
                <a:lnTo>
                  <a:pt x="65131" y="2055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18"/>
          <p:cNvSpPr/>
          <p:nvPr/>
        </p:nvSpPr>
        <p:spPr>
          <a:xfrm>
            <a:off x="1558718" y="4098790"/>
            <a:ext cx="3435315" cy="262585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18"/>
          <p:cNvSpPr/>
          <p:nvPr/>
        </p:nvSpPr>
        <p:spPr>
          <a:xfrm>
            <a:off x="5841630" y="4072582"/>
            <a:ext cx="3344039" cy="261831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860431" y="673862"/>
            <a:ext cx="366077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2	领域自适应：形式化</a:t>
            </a:r>
            <a:endParaRPr sz="2800"/>
          </a:p>
        </p:txBody>
      </p:sp>
      <p:sp>
        <p:nvSpPr>
          <p:cNvPr id="258" name="Google Shape;258;p19"/>
          <p:cNvSpPr txBox="1"/>
          <p:nvPr/>
        </p:nvSpPr>
        <p:spPr>
          <a:xfrm>
            <a:off x="1249052" y="1202436"/>
            <a:ext cx="6318885" cy="2153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40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领域自适应问题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按照目标域有无标签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目标域全部有标签：supervised 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目标域有一些标签：semi-supervised 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目标域全没有标签：unsupervised DA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Unsupervised DA最有挑战性，是我们的关注点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/>
        </p:nvSpPr>
        <p:spPr>
          <a:xfrm>
            <a:off x="774839" y="348995"/>
            <a:ext cx="2637790" cy="68580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4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9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目	录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565150" marR="0" rtl="0" algn="l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5027561" y="2304394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255"/>
                </a:lnTo>
                <a:lnTo>
                  <a:pt x="4081272" y="22574"/>
                </a:lnTo>
                <a:lnTo>
                  <a:pt x="4056554" y="6036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036"/>
                </a:lnTo>
                <a:lnTo>
                  <a:pt x="22859" y="22574"/>
                </a:lnTo>
                <a:lnTo>
                  <a:pt x="6143" y="47255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8766"/>
                </a:lnTo>
                <a:lnTo>
                  <a:pt x="22860" y="443484"/>
                </a:lnTo>
                <a:lnTo>
                  <a:pt x="47577" y="460200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200"/>
                </a:lnTo>
                <a:lnTo>
                  <a:pt x="4081272" y="443483"/>
                </a:lnTo>
                <a:lnTo>
                  <a:pt x="4097988" y="418766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20"/>
          <p:cNvSpPr/>
          <p:nvPr/>
        </p:nvSpPr>
        <p:spPr>
          <a:xfrm>
            <a:off x="5027561" y="2304394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255"/>
                </a:lnTo>
                <a:lnTo>
                  <a:pt x="4081272" y="22574"/>
                </a:lnTo>
                <a:lnTo>
                  <a:pt x="4056554" y="6036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036"/>
                </a:lnTo>
                <a:lnTo>
                  <a:pt x="22859" y="22574"/>
                </a:lnTo>
                <a:lnTo>
                  <a:pt x="6143" y="47255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8766"/>
                </a:lnTo>
                <a:lnTo>
                  <a:pt x="22860" y="443484"/>
                </a:lnTo>
                <a:lnTo>
                  <a:pt x="47577" y="460200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200"/>
                </a:lnTo>
                <a:lnTo>
                  <a:pt x="4081272" y="443483"/>
                </a:lnTo>
                <a:lnTo>
                  <a:pt x="4097988" y="418766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6" name="Google Shape;266;p20"/>
          <p:cNvSpPr/>
          <p:nvPr/>
        </p:nvSpPr>
        <p:spPr>
          <a:xfrm>
            <a:off x="4075823" y="2228575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20"/>
          <p:cNvSpPr/>
          <p:nvPr/>
        </p:nvSpPr>
        <p:spPr>
          <a:xfrm>
            <a:off x="4075823" y="2228575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20"/>
          <p:cNvSpPr txBox="1"/>
          <p:nvPr/>
        </p:nvSpPr>
        <p:spPr>
          <a:xfrm>
            <a:off x="4242180" y="2287123"/>
            <a:ext cx="245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5027561" y="3276707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0" name="Google Shape;270;p20"/>
          <p:cNvSpPr/>
          <p:nvPr/>
        </p:nvSpPr>
        <p:spPr>
          <a:xfrm>
            <a:off x="5027561" y="3276707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20"/>
          <p:cNvSpPr txBox="1"/>
          <p:nvPr/>
        </p:nvSpPr>
        <p:spPr>
          <a:xfrm>
            <a:off x="6178426" y="3335625"/>
            <a:ext cx="22962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领域自适应问题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4075823" y="3201650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20"/>
          <p:cNvSpPr/>
          <p:nvPr/>
        </p:nvSpPr>
        <p:spPr>
          <a:xfrm>
            <a:off x="4075823" y="3201650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20"/>
          <p:cNvSpPr txBox="1"/>
          <p:nvPr/>
        </p:nvSpPr>
        <p:spPr>
          <a:xfrm>
            <a:off x="4242180" y="3259435"/>
            <a:ext cx="245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2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5027561" y="4250542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20"/>
          <p:cNvSpPr/>
          <p:nvPr/>
        </p:nvSpPr>
        <p:spPr>
          <a:xfrm>
            <a:off x="5027561" y="4250542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Google Shape;277;p20"/>
          <p:cNvSpPr txBox="1"/>
          <p:nvPr/>
        </p:nvSpPr>
        <p:spPr>
          <a:xfrm>
            <a:off x="5161475" y="4326500"/>
            <a:ext cx="3558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领域自适应方法：Deep Coral</a:t>
            </a:r>
            <a:endParaRPr sz="2000">
              <a:solidFill>
                <a:srgbClr val="FFC400"/>
              </a:solidFill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4075823" y="4175485"/>
            <a:ext cx="727075" cy="601345"/>
          </a:xfrm>
          <a:custGeom>
            <a:rect b="b" l="l" r="r" t="t"/>
            <a:pathLst>
              <a:path extrusionOk="0" h="601345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5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8938"/>
                </a:lnTo>
                <a:lnTo>
                  <a:pt x="424598" y="390793"/>
                </a:lnTo>
                <a:lnTo>
                  <a:pt x="391442" y="423723"/>
                </a:lnTo>
                <a:lnTo>
                  <a:pt x="349398" y="445279"/>
                </a:lnTo>
                <a:lnTo>
                  <a:pt x="300989" y="453009"/>
                </a:lnTo>
                <a:lnTo>
                  <a:pt x="252581" y="445279"/>
                </a:lnTo>
                <a:lnTo>
                  <a:pt x="210537" y="423723"/>
                </a:lnTo>
                <a:lnTo>
                  <a:pt x="177381" y="390793"/>
                </a:lnTo>
                <a:lnTo>
                  <a:pt x="155636" y="348938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9" name="Google Shape;279;p20"/>
          <p:cNvSpPr/>
          <p:nvPr/>
        </p:nvSpPr>
        <p:spPr>
          <a:xfrm>
            <a:off x="4075823" y="4175485"/>
            <a:ext cx="727075" cy="601345"/>
          </a:xfrm>
          <a:custGeom>
            <a:rect b="b" l="l" r="r" t="t"/>
            <a:pathLst>
              <a:path extrusionOk="0" h="601345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5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8938"/>
                </a:lnTo>
                <a:lnTo>
                  <a:pt x="424598" y="390793"/>
                </a:lnTo>
                <a:lnTo>
                  <a:pt x="391442" y="423723"/>
                </a:lnTo>
                <a:lnTo>
                  <a:pt x="349398" y="445279"/>
                </a:lnTo>
                <a:lnTo>
                  <a:pt x="300989" y="453009"/>
                </a:lnTo>
                <a:lnTo>
                  <a:pt x="252581" y="445279"/>
                </a:lnTo>
                <a:lnTo>
                  <a:pt x="210537" y="423723"/>
                </a:lnTo>
                <a:lnTo>
                  <a:pt x="177381" y="390793"/>
                </a:lnTo>
                <a:lnTo>
                  <a:pt x="155636" y="348938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0" name="Google Shape;280;p20"/>
          <p:cNvSpPr txBox="1"/>
          <p:nvPr/>
        </p:nvSpPr>
        <p:spPr>
          <a:xfrm>
            <a:off x="4242180" y="4233271"/>
            <a:ext cx="245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6305675" y="2363325"/>
            <a:ext cx="1935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迁移学习简介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idx="4294967295" type="title"/>
          </p:nvPr>
        </p:nvSpPr>
        <p:spPr>
          <a:xfrm>
            <a:off x="860431" y="673862"/>
            <a:ext cx="4727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3	领域自适应：Deep Coral</a:t>
            </a:r>
            <a:endParaRPr sz="2800"/>
          </a:p>
        </p:txBody>
      </p:sp>
      <p:sp>
        <p:nvSpPr>
          <p:cNvPr id="287" name="Google Shape;287;p21"/>
          <p:cNvSpPr txBox="1"/>
          <p:nvPr/>
        </p:nvSpPr>
        <p:spPr>
          <a:xfrm>
            <a:off x="860425" y="1507875"/>
            <a:ext cx="709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628600" y="1239021"/>
            <a:ext cx="73998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关联对齐法 (CORrelation Alignment, CORAL) </a:t>
            </a:r>
            <a:r>
              <a:rPr b="0" baseline="3000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[Sun, AAAI-15]</a:t>
            </a:r>
            <a:endParaRPr b="0" baseline="3000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</a:rPr>
              <a:t>CORAL aligns the input feature distributions of the source and target domains by minimizing the difference between their second-order statistics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899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优化目标：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2935541" y="3513896"/>
            <a:ext cx="1980900" cy="74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0" name="Google Shape;2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425" y="4449425"/>
            <a:ext cx="3153397" cy="27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5">
            <a:alphaModFix/>
          </a:blip>
          <a:srcRect b="0" l="3623" r="0" t="0"/>
          <a:stretch/>
        </p:blipFill>
        <p:spPr>
          <a:xfrm>
            <a:off x="4383425" y="4361600"/>
            <a:ext cx="6092800" cy="27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860431" y="673862"/>
            <a:ext cx="47277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3	领域自适应：Deep Coral</a:t>
            </a:r>
            <a:endParaRPr sz="2800"/>
          </a:p>
        </p:txBody>
      </p:sp>
      <p:sp>
        <p:nvSpPr>
          <p:cNvPr id="297" name="Google Shape;297;p22"/>
          <p:cNvSpPr txBox="1"/>
          <p:nvPr/>
        </p:nvSpPr>
        <p:spPr>
          <a:xfrm>
            <a:off x="1249052" y="1203681"/>
            <a:ext cx="73998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noAutofit/>
          </a:bodyPr>
          <a:lstStyle/>
          <a:p>
            <a:pPr indent="-342264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40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统计特征变换 (2)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关联对齐法 (CORrelation Alignment, CORAL) </a:t>
            </a:r>
            <a:r>
              <a:rPr b="0" baseline="3000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[Sun, AAAI-15]</a:t>
            </a:r>
            <a:endParaRPr b="0" baseline="3000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899" lvl="2" marL="12700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最小化源域和目标域的二阶统计特征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899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优化目标：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1706257" y="3331587"/>
            <a:ext cx="50259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noAutofit/>
          </a:bodyPr>
          <a:lstStyle/>
          <a:p>
            <a:pPr indent="-342899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形式简单，求解高效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深度关联对齐 (Deep-CORAL) </a:t>
            </a:r>
            <a:r>
              <a:rPr baseline="30000" lang="en-US" sz="1950">
                <a:latin typeface="Arial"/>
                <a:ea typeface="Arial"/>
                <a:cs typeface="Arial"/>
                <a:sym typeface="Arial"/>
              </a:rPr>
              <a:t>[Sun, ECCV-16]</a:t>
            </a:r>
            <a:endParaRPr baseline="30000" sz="1950">
              <a:latin typeface="Arial"/>
              <a:ea typeface="Arial"/>
              <a:cs typeface="Arial"/>
              <a:sym typeface="Arial"/>
            </a:endParaRPr>
          </a:p>
          <a:p>
            <a:pPr indent="-342899" lvl="1" marL="8128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在深度网络中加入CORAL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899" lvl="1" marL="8128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CORAL loss: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4361566" y="2468871"/>
            <a:ext cx="1980900" cy="74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0" name="Google Shape;300;p22"/>
          <p:cNvSpPr/>
          <p:nvPr/>
        </p:nvSpPr>
        <p:spPr>
          <a:xfrm>
            <a:off x="4171073" y="4333494"/>
            <a:ext cx="2352300" cy="476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22"/>
          <p:cNvSpPr/>
          <p:nvPr/>
        </p:nvSpPr>
        <p:spPr>
          <a:xfrm>
            <a:off x="1151648" y="5321780"/>
            <a:ext cx="3771900" cy="96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22"/>
          <p:cNvSpPr/>
          <p:nvPr/>
        </p:nvSpPr>
        <p:spPr>
          <a:xfrm>
            <a:off x="5258456" y="4835145"/>
            <a:ext cx="4166100" cy="2243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860431" y="673862"/>
            <a:ext cx="188150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5	参考资料</a:t>
            </a:r>
            <a:endParaRPr sz="2800"/>
          </a:p>
        </p:txBody>
      </p:sp>
      <p:sp>
        <p:nvSpPr>
          <p:cNvPr id="308" name="Google Shape;308;p23"/>
          <p:cNvSpPr txBox="1"/>
          <p:nvPr/>
        </p:nvSpPr>
        <p:spPr>
          <a:xfrm>
            <a:off x="1249052" y="1203681"/>
            <a:ext cx="8057515" cy="453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40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参考资料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迁移学习综述文章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 survey on Transfer Learning </a:t>
            </a:r>
            <a:r>
              <a:rPr b="0" baseline="30000" i="0" lang="en-US" sz="1950" u="none" cap="none" strike="noStrike">
                <a:latin typeface="Arial"/>
                <a:ea typeface="Arial"/>
                <a:cs typeface="Arial"/>
                <a:sym typeface="Arial"/>
              </a:rPr>
              <a:t>[Pan and Yang, TKDE-10]</a:t>
            </a:r>
            <a:endParaRPr b="0" baseline="30000" i="0" sz="19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(可能是有史以来)最全的迁移学习资料库，(文章/资料/代码/数据)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954F71"/>
              </a:buClr>
              <a:buSzPts val="950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https://github.com/jindongwang/transferlearning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迁移学习视频教程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4F71"/>
              </a:buClr>
              <a:buSzPts val="950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https://www.youtube.com/watch?v=qD6iD4TFsdQ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知乎专栏“机器有颗玻璃心”中《小王爱迁移》系列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rgbClr val="954F71"/>
              </a:buClr>
              <a:buSzPts val="950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https://zhuanlan.zhihu.com/p/27336930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954F71"/>
              </a:buClr>
              <a:buSzPts val="950"/>
              <a:buFont typeface="Noto Sans Symbols"/>
              <a:buChar char="■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用浅显易懂的语言深入讲解经典+最新的迁移学习文章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954F71"/>
              </a:buClr>
              <a:buSzPts val="950"/>
              <a:buFont typeface="Noto Sans Symbols"/>
              <a:buChar char="■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迁移学习与领域自适应论文分享与笔记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954F71"/>
              </a:buClr>
              <a:buSzPts val="950"/>
              <a:buFont typeface="Noto Sans Symbols"/>
              <a:buChar char="■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Paperweekly：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http://www.paperweekly.site/collections/231/papers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rgbClr val="954F71"/>
              </a:buClr>
              <a:buSzPts val="950"/>
              <a:buFont typeface="Noto Sans Symbols"/>
              <a:buChar char="■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迁移学习与领域自适应公开数据集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954F71"/>
              </a:buClr>
              <a:buSzPts val="800"/>
              <a:buFont typeface="Noto Sans Symbols"/>
              <a:buChar char="■"/>
            </a:pPr>
            <a:r>
              <a:rPr b="0" i="0" lang="en-US" sz="1400" u="sng" cap="none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https://github.com/jindongwang/transferlearning/blob/master/doc/dataset.md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2373515" y="5781294"/>
            <a:ext cx="1327454" cy="9791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23"/>
          <p:cNvSpPr/>
          <p:nvPr/>
        </p:nvSpPr>
        <p:spPr>
          <a:xfrm>
            <a:off x="3948569" y="5993129"/>
            <a:ext cx="1723436" cy="65126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1" name="Google Shape;311;p23"/>
          <p:cNvSpPr/>
          <p:nvPr/>
        </p:nvSpPr>
        <p:spPr>
          <a:xfrm>
            <a:off x="5941961" y="5852159"/>
            <a:ext cx="1199388" cy="89916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23"/>
          <p:cNvSpPr txBox="1"/>
          <p:nvPr/>
        </p:nvSpPr>
        <p:spPr>
          <a:xfrm>
            <a:off x="2845435" y="6789673"/>
            <a:ext cx="500062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图：Office+Caltech、USPS+MNIST、ImageNet+VOC、COIL20数据集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7386701" y="5852159"/>
            <a:ext cx="1102779" cy="89230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860431" y="673862"/>
            <a:ext cx="1945639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参考文献(1)</a:t>
            </a:r>
            <a:endParaRPr sz="2800"/>
          </a:p>
        </p:txBody>
      </p:sp>
      <p:sp>
        <p:nvSpPr>
          <p:cNvPr id="319" name="Google Shape;319;p24"/>
          <p:cNvSpPr txBox="1"/>
          <p:nvPr/>
        </p:nvSpPr>
        <p:spPr>
          <a:xfrm>
            <a:off x="853533" y="1284226"/>
            <a:ext cx="8990330" cy="5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71450" lvl="0" marL="184150" marR="126364" rtl="0" algn="l">
              <a:lnSpc>
                <a:spcPct val="127099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[Pan, TNN‐11] Pan S J, Tsang I W, Kwok J T, et al. Domain adaptation via transfer component analysis[J]. IEEE Transactions on Neural Networks, 2011, 22(2): 199‐  210.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[Dorri, ICDM‐12] Dorri F, Ghodsi A. Adapting component analysis[C]//Data Mining (ICDM), 2012 IEEE 12th International Conference on. IEEE, 2012: 846‐851.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6985" rtl="0" algn="l">
              <a:lnSpc>
                <a:spcPct val="127099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[Duan, PAMI‐12] Duan L, Tsang I W, Xu D. Domain transfer multiple kernel learning[J]. IEEE Transactions on Pattern Analysis and Machine Intelligence, 2012, 34(3):  465‐479.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152400" rtl="0" algn="l">
              <a:lnSpc>
                <a:spcPct val="152380"/>
              </a:lnSpc>
              <a:spcBef>
                <a:spcPts val="105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[Long, ICML‐15] Long M, Cao Y, Wang J, et al. Learning transferable features with deep adaptation networks[C]//International Conference on Machine Learning.  2015: 97‐105.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476884" rtl="0" algn="l">
              <a:lnSpc>
                <a:spcPct val="152380"/>
              </a:lnSpc>
              <a:spcBef>
                <a:spcPts val="5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[Baktashmotlagh, JMLR‐16] Baktashmotlagh M, Harandi M, Salzmann M. Distribution‐matching embedding for visual domain adaptation[J]. The Journal of  Machine Learning Research, 2016, 17(1): 3760‐3789.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[Zellinger, ICLR‐17] Zellinger W, Grubinger T, Lughofer E, et al. Central moment discrepancy (CMD) for domain‐invariant representation learning[J]. arXiv preprint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41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arXiv:1702.08811, 2017.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[Satpal, PKDD‐07] Satpal S, Sarawagi S. Domain adaptation of conditional probability models via feature subsetting[C]//PKDD. 2007, 4702: 224‐235.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125729" rtl="0" algn="l">
              <a:lnSpc>
                <a:spcPct val="127099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[Gong, ICML‐15] Gong M, Zhang K, Liu T, et al. Domain adaptation with conditional transferable components[C]//International Conference on Machine Learning.  2016: 2839‐2848.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[Long, ICCV‐13] M. Long, J. Wang, G. Ding, J. Sun, and P. S. Yu, “Transfer feature learning with joint distribution adaptation,” in ICCV, 2013, pp. 2200–2207.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106679" rtl="0" algn="l">
              <a:lnSpc>
                <a:spcPct val="127099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[Long, TKDE‐14] Long M, Wang J, Ding G, et al. Adaptation regularization: A general framework for transfer learning[J]. IEEE Transactions on Knowledge and Data  Engineering, 2014, 26(5): 1076‐1089.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[Tahmoresnezhad , KIS‐17] J. Tahmoresnezhad and S. Hashemi, “Visual domain adaptation via transfer feature learning,” Knowl. Inf. Syst., 2016.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[Zhang, CVPR‐17] Zhang J, Li W, Ogunbona P. Joint Geometrical and Statistical Alignment for Visual Domain Adaptation, CVPR 2017.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145415" rtl="0" algn="l">
              <a:lnSpc>
                <a:spcPct val="126699"/>
              </a:lnSpc>
              <a:spcBef>
                <a:spcPts val="5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[Hsu, AVSS‐15] T. Ming Harry Hsu, W. Yu Chen, C.‐A. Hou, and H. T. et al., “Unsupervised domain adaptation with imbalanced cross‐domain data,” in ICCV, 2015,  pp. 4121–4129.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5080" rtl="0" algn="l">
              <a:lnSpc>
                <a:spcPct val="127099"/>
              </a:lnSpc>
              <a:spcBef>
                <a:spcPts val="5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[Hsu, TIP‐16] P.‐H. Hsiao, F.‐J. Chang, and Y.‐Y. Lin, “Learning discriminatively reconstructed source data for object recognition with few examples,” TIP, vol. 25, no.  8, pp. 3518–3532, 2016.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[Long, ICML‐17] Long M, Wang J, Jordan M I. Deep transfer learning with joint adaptation networks. ICML 2017.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[Wang, ICDM‐17] Wang J, Chen Y, Hao S, Feng W, Shen Z. Balanced Distribution Adaptation for Transfer Learning. ICDM 2017. pp.1129‐1134.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184150" marR="422275" rtl="0" algn="l">
              <a:lnSpc>
                <a:spcPct val="126699"/>
              </a:lnSpc>
              <a:spcBef>
                <a:spcPts val="5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n-US" sz="1050">
                <a:latin typeface="Trebuchet MS"/>
                <a:ea typeface="Trebuchet MS"/>
                <a:cs typeface="Trebuchet MS"/>
                <a:sym typeface="Trebuchet MS"/>
              </a:rPr>
              <a:t>[Blitzer, ECML‐06] Blitzer J, McDonald R, Pereira F. Domain adaptation with structural correspondence learning[C]//Proceedings of the 2006 conference on  empirical methods in natural language processing. Association for Computational Linguistics, 2006: 120‐128.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860431" y="673862"/>
            <a:ext cx="1945639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参考文献(2)</a:t>
            </a:r>
            <a:endParaRPr sz="2800"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835526" y="1284226"/>
            <a:ext cx="9022346" cy="5106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71450" lvl="0" marL="201930" marR="104139" rtl="0" algn="l">
              <a:lnSpc>
                <a:spcPct val="127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[Gu, IJCAI‐11] Gu Q, Li Z, Han J. Joint feature selection and subspace learning[C]//IJCAI Proceedings‐International Joint Conference on Artificial Intelligence. 2011,  22(1): 1294.</a:t>
            </a:r>
            <a:endParaRPr/>
          </a:p>
          <a:p>
            <a:pPr indent="-171450" lvl="0" marL="201930" marR="106679" rtl="0" algn="l">
              <a:lnSpc>
                <a:spcPct val="16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[Long, CVPR‐14] Long M, Wang J, Ding G, et al. Transfer joint matching for unsupervised domain adaptation[C]//Proceedings of the IEEE conference on computer  vision and pattern recognition. 2014: 1410‐1417.</a:t>
            </a:r>
            <a:endParaRPr/>
          </a:p>
          <a:p>
            <a:pPr indent="-171450" lvl="0" marL="20193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[Li, IJCAI‐16] Li J, Zhao J, Lu K. Joint Feature Selection and Structure Preservation for Domain Adaptation[C]//IJCAI. 2016: 1697‐1703.</a:t>
            </a:r>
            <a:endParaRPr/>
          </a:p>
          <a:p>
            <a:pPr indent="-171450" lvl="0" marL="201930" marR="398145" rtl="0" algn="l">
              <a:lnSpc>
                <a:spcPct val="16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[Fernando, ICCV‐13] Fernando B, Habrard A, Sebban M, et al. Unsupervised visual domain adaptation using subspace alignment[C]//Proceedings of the IEEE  international conference on computer vision. 2013: 2960‐2967.</a:t>
            </a:r>
            <a:endParaRPr/>
          </a:p>
          <a:p>
            <a:pPr indent="-171450" lvl="0" marL="20193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[Sun, BMVC‐15] Sun B, Saenko K. Subspace Distribution Alignment for Unsupervised Domain Adaptation[C]//BMVC. 2015: 24.1‐24.10.</a:t>
            </a:r>
            <a:endParaRPr/>
          </a:p>
          <a:p>
            <a:pPr indent="-171450" lvl="0" marL="20193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[Sun, AAAI‐16] Sun B, Feng J, Saenko K. Return of Frustratingly Easy Domain Adaptation[C]//AAAI. 2016, 6(7): 8.</a:t>
            </a:r>
            <a:endParaRPr/>
          </a:p>
          <a:p>
            <a:pPr indent="-171450" lvl="0" marL="201930" marR="699770" rtl="0" algn="l">
              <a:lnSpc>
                <a:spcPct val="127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[Sun, ECCV‐16] Sun B, Saenko K. Deep coral: Correlation alignment for deep domain adaptation[C]//Computer Vision–ECCV 2016 Workshops. Springer  International Publishing, 2016: 443‐450.</a:t>
            </a:r>
            <a:endParaRPr/>
          </a:p>
          <a:p>
            <a:pPr indent="-171450" lvl="0" marL="201930" marR="315595" rtl="0" algn="l">
              <a:lnSpc>
                <a:spcPct val="16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[Gopalan, ICCV‐11] Gopalan R, Li R, Chellappa R. Domain adaptation for object recognition: An unsupervised approach[C]//Computer Vision (ICCV), 2011 IEEE  International Conference on. IEEE, 2011: 999‐1006.</a:t>
            </a:r>
            <a:endParaRPr/>
          </a:p>
          <a:p>
            <a:pPr indent="-171450" lvl="0" marL="201930" marR="88900" rtl="0" algn="l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[Gong, CVPR‐12] Gong B, Shi Y, Sha F, et al. Geodesic flow kernel for unsupervised domain adaptation[C]//Computer Vision and Pattern Recognition (CVPR), 2012  IEEE Conference on. IEEE, 2012: 2066‐2073.</a:t>
            </a:r>
            <a:endParaRPr/>
          </a:p>
          <a:p>
            <a:pPr indent="-171450" lvl="0" marL="20193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[Baktashmotlagh, CVPR‐13] Baktashmotlagh M, Harandi M T, Lovell B C, et al. Unsupervised domain adaptation by domain invariant projection[C]//Proceedings of</a:t>
            </a:r>
            <a:endParaRPr/>
          </a:p>
          <a:p>
            <a:pPr indent="0" lvl="0" marL="20193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/>
              <a:t>the IEEE International Conference on Computer Vision. 2013: 769‐776.</a:t>
            </a:r>
            <a:endParaRPr/>
          </a:p>
          <a:p>
            <a:pPr indent="-171450" lvl="0" marL="201930" marR="601345" rtl="0" algn="l">
              <a:lnSpc>
                <a:spcPct val="16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[Baktashmotlagh, CVPR‐14] Baktashmotlagh M, Harandi M T, Lovell B C, et al. Domain adaptation on the statistical manifold[C]//Proceedings of the IEEE  Conference on Computer Vision and Pattern Recognition. 2014: 2481‐2488.</a:t>
            </a:r>
            <a:endParaRPr/>
          </a:p>
          <a:p>
            <a:pPr indent="-171450" lvl="0" marL="20193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[Ganin, JMLR‐16] Ganin Y, Ustinova E, Ajakan H, et al. Domain‐adversarial training of neural networks[J]. Journal of Machine Learning Research, 2016, 17(59): 1‐35.</a:t>
            </a:r>
            <a:endParaRPr/>
          </a:p>
          <a:p>
            <a:pPr indent="-171450" lvl="0" marL="201930" marR="291465" rtl="0" algn="l">
              <a:lnSpc>
                <a:spcPct val="160000"/>
              </a:lnSpc>
              <a:spcBef>
                <a:spcPts val="10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[Busto, ICCV‐17] Panareda Busto P, Gall J. Open Set Domain Adaptation[C]//Proceedings of the IEEE Conference on Computer Vision and Pattern Recognition.  2017: 754‐763.</a:t>
            </a:r>
            <a:endParaRPr/>
          </a:p>
          <a:p>
            <a:pPr indent="-171450" lvl="0" marL="201930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[Lu, ICCV‐17] Lu H, Zhang L, Cao Z, et al. When unsupervised domain adaptation meets tensor representations. ICCV 2017.</a:t>
            </a:r>
            <a:endParaRPr/>
          </a:p>
          <a:p>
            <a:pPr indent="-171450" lvl="0" marL="20193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[Tzeng, arXiv‐17] Tzeng E, Hoffman J, Saenko K, et al. Adversarial discriminative domain adaptation[J]. arXiv preprint arXiv:1702.05464, 2017.</a:t>
            </a:r>
            <a:endParaRPr/>
          </a:p>
          <a:p>
            <a:pPr indent="-171450" lvl="0" marL="20193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/>
              <a:t>[Wei, arXiv‐17] Wei Y, Zhang Y, Yang Q. Learning to Transfer. arXiv 1708.05629, 2017.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774839" y="348995"/>
            <a:ext cx="2637790" cy="68580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4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9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目	录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565150" marR="0" rtl="0" algn="l">
              <a:lnSpc>
                <a:spcPct val="100000"/>
              </a:lnSpc>
              <a:spcBef>
                <a:spcPts val="157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5050936" y="2583119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255"/>
                </a:lnTo>
                <a:lnTo>
                  <a:pt x="4081272" y="22574"/>
                </a:lnTo>
                <a:lnTo>
                  <a:pt x="4056554" y="6036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036"/>
                </a:lnTo>
                <a:lnTo>
                  <a:pt x="22859" y="22574"/>
                </a:lnTo>
                <a:lnTo>
                  <a:pt x="6143" y="47255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8766"/>
                </a:lnTo>
                <a:lnTo>
                  <a:pt x="22860" y="443484"/>
                </a:lnTo>
                <a:lnTo>
                  <a:pt x="47577" y="460200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200"/>
                </a:lnTo>
                <a:lnTo>
                  <a:pt x="4081272" y="443483"/>
                </a:lnTo>
                <a:lnTo>
                  <a:pt x="4097988" y="418766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8"/>
          <p:cNvSpPr/>
          <p:nvPr/>
        </p:nvSpPr>
        <p:spPr>
          <a:xfrm>
            <a:off x="5050936" y="2583119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255"/>
                </a:lnTo>
                <a:lnTo>
                  <a:pt x="4081272" y="22574"/>
                </a:lnTo>
                <a:lnTo>
                  <a:pt x="4056554" y="6036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036"/>
                </a:lnTo>
                <a:lnTo>
                  <a:pt x="22859" y="22574"/>
                </a:lnTo>
                <a:lnTo>
                  <a:pt x="6143" y="47255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8766"/>
                </a:lnTo>
                <a:lnTo>
                  <a:pt x="22860" y="443484"/>
                </a:lnTo>
                <a:lnTo>
                  <a:pt x="47577" y="460200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200"/>
                </a:lnTo>
                <a:lnTo>
                  <a:pt x="4081272" y="443483"/>
                </a:lnTo>
                <a:lnTo>
                  <a:pt x="4097988" y="418766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8"/>
          <p:cNvSpPr/>
          <p:nvPr/>
        </p:nvSpPr>
        <p:spPr>
          <a:xfrm>
            <a:off x="4099198" y="2507300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4099198" y="2507300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8"/>
          <p:cNvSpPr txBox="1"/>
          <p:nvPr/>
        </p:nvSpPr>
        <p:spPr>
          <a:xfrm>
            <a:off x="4265555" y="2565848"/>
            <a:ext cx="245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1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5050936" y="3555432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8"/>
          <p:cNvSpPr/>
          <p:nvPr/>
        </p:nvSpPr>
        <p:spPr>
          <a:xfrm>
            <a:off x="5050936" y="3555432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8"/>
          <p:cNvSpPr txBox="1"/>
          <p:nvPr/>
        </p:nvSpPr>
        <p:spPr>
          <a:xfrm>
            <a:off x="6201801" y="3614350"/>
            <a:ext cx="2097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领域自适应问题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4099198" y="3480375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4099198" y="3480375"/>
            <a:ext cx="727075" cy="601344"/>
          </a:xfrm>
          <a:custGeom>
            <a:rect b="b" l="l" r="r" t="t"/>
            <a:pathLst>
              <a:path extrusionOk="0" h="601344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4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9017"/>
                </a:lnTo>
                <a:lnTo>
                  <a:pt x="424598" y="391061"/>
                </a:lnTo>
                <a:lnTo>
                  <a:pt x="391442" y="424217"/>
                </a:lnTo>
                <a:lnTo>
                  <a:pt x="349398" y="445962"/>
                </a:lnTo>
                <a:lnTo>
                  <a:pt x="300989" y="453771"/>
                </a:lnTo>
                <a:lnTo>
                  <a:pt x="252581" y="445962"/>
                </a:lnTo>
                <a:lnTo>
                  <a:pt x="210537" y="424217"/>
                </a:lnTo>
                <a:lnTo>
                  <a:pt x="177381" y="391061"/>
                </a:lnTo>
                <a:lnTo>
                  <a:pt x="155636" y="349017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8"/>
          <p:cNvSpPr txBox="1"/>
          <p:nvPr/>
        </p:nvSpPr>
        <p:spPr>
          <a:xfrm>
            <a:off x="4265555" y="3538160"/>
            <a:ext cx="245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2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5050936" y="4529267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8"/>
          <p:cNvSpPr/>
          <p:nvPr/>
        </p:nvSpPr>
        <p:spPr>
          <a:xfrm>
            <a:off x="5050936" y="4529267"/>
            <a:ext cx="4104640" cy="466725"/>
          </a:xfrm>
          <a:custGeom>
            <a:rect b="b" l="l" r="r" t="t"/>
            <a:pathLst>
              <a:path extrusionOk="0" h="466725" w="4104640">
                <a:moveTo>
                  <a:pt x="4104132" y="388619"/>
                </a:moveTo>
                <a:lnTo>
                  <a:pt x="4104132" y="77723"/>
                </a:lnTo>
                <a:lnTo>
                  <a:pt x="4097988" y="47577"/>
                </a:lnTo>
                <a:lnTo>
                  <a:pt x="4081272" y="22859"/>
                </a:lnTo>
                <a:lnTo>
                  <a:pt x="4056554" y="6143"/>
                </a:lnTo>
                <a:lnTo>
                  <a:pt x="4026408" y="0"/>
                </a:lnTo>
                <a:lnTo>
                  <a:pt x="77724" y="0"/>
                </a:lnTo>
                <a:lnTo>
                  <a:pt x="47577" y="6143"/>
                </a:lnTo>
                <a:lnTo>
                  <a:pt x="22859" y="22860"/>
                </a:lnTo>
                <a:lnTo>
                  <a:pt x="6143" y="47577"/>
                </a:lnTo>
                <a:lnTo>
                  <a:pt x="0" y="77724"/>
                </a:lnTo>
                <a:lnTo>
                  <a:pt x="0" y="388620"/>
                </a:lnTo>
                <a:lnTo>
                  <a:pt x="6143" y="419088"/>
                </a:lnTo>
                <a:lnTo>
                  <a:pt x="22860" y="443769"/>
                </a:lnTo>
                <a:lnTo>
                  <a:pt x="47577" y="460307"/>
                </a:lnTo>
                <a:lnTo>
                  <a:pt x="77724" y="466344"/>
                </a:lnTo>
                <a:lnTo>
                  <a:pt x="4026408" y="466343"/>
                </a:lnTo>
                <a:lnTo>
                  <a:pt x="4056554" y="460307"/>
                </a:lnTo>
                <a:lnTo>
                  <a:pt x="4081272" y="443769"/>
                </a:lnTo>
                <a:lnTo>
                  <a:pt x="4097988" y="419088"/>
                </a:lnTo>
                <a:lnTo>
                  <a:pt x="4104132" y="388619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8"/>
          <p:cNvSpPr txBox="1"/>
          <p:nvPr/>
        </p:nvSpPr>
        <p:spPr>
          <a:xfrm>
            <a:off x="5363575" y="4605225"/>
            <a:ext cx="4104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领域自适应方法</a:t>
            </a:r>
            <a:r>
              <a:rPr lang="en-US" sz="2000">
                <a:solidFill>
                  <a:srgbClr val="FFFFFF"/>
                </a:solidFill>
              </a:rPr>
              <a:t>：Deep Coral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4099198" y="4454210"/>
            <a:ext cx="727075" cy="601345"/>
          </a:xfrm>
          <a:custGeom>
            <a:rect b="b" l="l" r="r" t="t"/>
            <a:pathLst>
              <a:path extrusionOk="0" h="601345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5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8938"/>
                </a:lnTo>
                <a:lnTo>
                  <a:pt x="424598" y="390793"/>
                </a:lnTo>
                <a:lnTo>
                  <a:pt x="391442" y="423723"/>
                </a:lnTo>
                <a:lnTo>
                  <a:pt x="349398" y="445279"/>
                </a:lnTo>
                <a:lnTo>
                  <a:pt x="300989" y="453009"/>
                </a:lnTo>
                <a:lnTo>
                  <a:pt x="252581" y="445279"/>
                </a:lnTo>
                <a:lnTo>
                  <a:pt x="210537" y="423723"/>
                </a:lnTo>
                <a:lnTo>
                  <a:pt x="177381" y="390793"/>
                </a:lnTo>
                <a:lnTo>
                  <a:pt x="155636" y="348938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8"/>
          <p:cNvSpPr/>
          <p:nvPr/>
        </p:nvSpPr>
        <p:spPr>
          <a:xfrm>
            <a:off x="4099198" y="4454210"/>
            <a:ext cx="727075" cy="601345"/>
          </a:xfrm>
          <a:custGeom>
            <a:rect b="b" l="l" r="r" t="t"/>
            <a:pathLst>
              <a:path extrusionOk="0" h="601345" w="727075">
                <a:moveTo>
                  <a:pt x="726947" y="300609"/>
                </a:moveTo>
                <a:lnTo>
                  <a:pt x="513587" y="88011"/>
                </a:lnTo>
                <a:lnTo>
                  <a:pt x="476335" y="56327"/>
                </a:lnTo>
                <a:lnTo>
                  <a:pt x="435571" y="31683"/>
                </a:lnTo>
                <a:lnTo>
                  <a:pt x="392173" y="14081"/>
                </a:lnTo>
                <a:lnTo>
                  <a:pt x="347020" y="3520"/>
                </a:lnTo>
                <a:lnTo>
                  <a:pt x="300989" y="0"/>
                </a:lnTo>
                <a:lnTo>
                  <a:pt x="254959" y="3520"/>
                </a:lnTo>
                <a:lnTo>
                  <a:pt x="209806" y="14081"/>
                </a:lnTo>
                <a:lnTo>
                  <a:pt x="166408" y="31683"/>
                </a:lnTo>
                <a:lnTo>
                  <a:pt x="125644" y="56327"/>
                </a:lnTo>
                <a:lnTo>
                  <a:pt x="88391" y="88011"/>
                </a:lnTo>
                <a:lnTo>
                  <a:pt x="56668" y="125263"/>
                </a:lnTo>
                <a:lnTo>
                  <a:pt x="31930" y="166027"/>
                </a:lnTo>
                <a:lnTo>
                  <a:pt x="14215" y="209425"/>
                </a:lnTo>
                <a:lnTo>
                  <a:pt x="3560" y="254578"/>
                </a:lnTo>
                <a:lnTo>
                  <a:pt x="0" y="300609"/>
                </a:lnTo>
                <a:lnTo>
                  <a:pt x="3560" y="346639"/>
                </a:lnTo>
                <a:lnTo>
                  <a:pt x="14215" y="391792"/>
                </a:lnTo>
                <a:lnTo>
                  <a:pt x="31930" y="435190"/>
                </a:lnTo>
                <a:lnTo>
                  <a:pt x="56668" y="475954"/>
                </a:lnTo>
                <a:lnTo>
                  <a:pt x="88391" y="513207"/>
                </a:lnTo>
                <a:lnTo>
                  <a:pt x="125644" y="544890"/>
                </a:lnTo>
                <a:lnTo>
                  <a:pt x="147827" y="558301"/>
                </a:lnTo>
                <a:lnTo>
                  <a:pt x="147827" y="300609"/>
                </a:lnTo>
                <a:lnTo>
                  <a:pt x="155636" y="252200"/>
                </a:lnTo>
                <a:lnTo>
                  <a:pt x="177381" y="210156"/>
                </a:lnTo>
                <a:lnTo>
                  <a:pt x="210537" y="177000"/>
                </a:lnTo>
                <a:lnTo>
                  <a:pt x="252581" y="155255"/>
                </a:lnTo>
                <a:lnTo>
                  <a:pt x="300989" y="147447"/>
                </a:lnTo>
                <a:lnTo>
                  <a:pt x="349398" y="155255"/>
                </a:lnTo>
                <a:lnTo>
                  <a:pt x="391442" y="177000"/>
                </a:lnTo>
                <a:lnTo>
                  <a:pt x="424598" y="210156"/>
                </a:lnTo>
                <a:lnTo>
                  <a:pt x="446343" y="252200"/>
                </a:lnTo>
                <a:lnTo>
                  <a:pt x="454151" y="300609"/>
                </a:lnTo>
                <a:lnTo>
                  <a:pt x="454151" y="558301"/>
                </a:lnTo>
                <a:lnTo>
                  <a:pt x="476335" y="544890"/>
                </a:lnTo>
                <a:lnTo>
                  <a:pt x="513587" y="513207"/>
                </a:lnTo>
                <a:lnTo>
                  <a:pt x="726947" y="300609"/>
                </a:lnTo>
                <a:close/>
              </a:path>
              <a:path extrusionOk="0" h="601345" w="727075">
                <a:moveTo>
                  <a:pt x="454151" y="558301"/>
                </a:moveTo>
                <a:lnTo>
                  <a:pt x="454151" y="300609"/>
                </a:lnTo>
                <a:lnTo>
                  <a:pt x="446343" y="348938"/>
                </a:lnTo>
                <a:lnTo>
                  <a:pt x="424598" y="390793"/>
                </a:lnTo>
                <a:lnTo>
                  <a:pt x="391442" y="423723"/>
                </a:lnTo>
                <a:lnTo>
                  <a:pt x="349398" y="445279"/>
                </a:lnTo>
                <a:lnTo>
                  <a:pt x="300989" y="453009"/>
                </a:lnTo>
                <a:lnTo>
                  <a:pt x="252581" y="445279"/>
                </a:lnTo>
                <a:lnTo>
                  <a:pt x="210537" y="423723"/>
                </a:lnTo>
                <a:lnTo>
                  <a:pt x="177381" y="390793"/>
                </a:lnTo>
                <a:lnTo>
                  <a:pt x="155636" y="348938"/>
                </a:lnTo>
                <a:lnTo>
                  <a:pt x="147827" y="300609"/>
                </a:lnTo>
                <a:lnTo>
                  <a:pt x="147827" y="558301"/>
                </a:lnTo>
                <a:lnTo>
                  <a:pt x="166408" y="569534"/>
                </a:lnTo>
                <a:lnTo>
                  <a:pt x="209806" y="587136"/>
                </a:lnTo>
                <a:lnTo>
                  <a:pt x="254959" y="597697"/>
                </a:lnTo>
                <a:lnTo>
                  <a:pt x="300989" y="601218"/>
                </a:lnTo>
                <a:lnTo>
                  <a:pt x="347020" y="597697"/>
                </a:lnTo>
                <a:lnTo>
                  <a:pt x="392173" y="587136"/>
                </a:lnTo>
                <a:lnTo>
                  <a:pt x="435571" y="569534"/>
                </a:lnTo>
                <a:lnTo>
                  <a:pt x="454151" y="558301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8"/>
          <p:cNvSpPr txBox="1"/>
          <p:nvPr/>
        </p:nvSpPr>
        <p:spPr>
          <a:xfrm>
            <a:off x="4265555" y="4511996"/>
            <a:ext cx="245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3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329049" y="2642050"/>
            <a:ext cx="1970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400"/>
                </a:solidFill>
                <a:latin typeface="Arial"/>
                <a:ea typeface="Arial"/>
                <a:cs typeface="Arial"/>
                <a:sym typeface="Arial"/>
              </a:rPr>
              <a:t>迁移学习简介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1482229" y="958850"/>
            <a:ext cx="3376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1482229" y="2071822"/>
            <a:ext cx="7107600" cy="3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no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中国科学院计算技术研究所	2014级直博生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主要研究迁移学习及其应用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在国际权威会议ICDM、UbiComp、PerCom等发表若干文章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知乎ID：王晋东不在家，乐于在知乎上分享相关知识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微博：@秦汉日记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jindongwang@outlook.com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个人主页：</a:t>
            </a: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http://jd92.wang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759800" y="1028650"/>
            <a:ext cx="6732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部分内容原作者：王晋东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860431" y="674624"/>
            <a:ext cx="294894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1	迁移学习的背景</a:t>
            </a:r>
            <a:endParaRPr sz="2800"/>
          </a:p>
        </p:txBody>
      </p:sp>
      <p:sp>
        <p:nvSpPr>
          <p:cNvPr id="76" name="Google Shape;76;p9"/>
          <p:cNvSpPr txBox="1"/>
          <p:nvPr/>
        </p:nvSpPr>
        <p:spPr>
          <a:xfrm>
            <a:off x="1249052" y="1199108"/>
            <a:ext cx="7933690" cy="193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400"/>
              <a:buFont typeface="Noto Sans Symbols"/>
              <a:buChar char="■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智能大数据时代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数据量，以及数据类型不断增加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对机器学习模型的要求：快速构建和强泛化能力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虽然数据量多，但是大部分数据往往没有标注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收集标注数据，或者从头开始构建每一个模型，代价高昂且费时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1062113" y="3385672"/>
            <a:ext cx="2132838" cy="11241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9"/>
          <p:cNvSpPr/>
          <p:nvPr/>
        </p:nvSpPr>
        <p:spPr>
          <a:xfrm>
            <a:off x="3481463" y="3353561"/>
            <a:ext cx="1620011" cy="10797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9"/>
          <p:cNvSpPr/>
          <p:nvPr/>
        </p:nvSpPr>
        <p:spPr>
          <a:xfrm>
            <a:off x="5529307" y="3345529"/>
            <a:ext cx="1692814" cy="108972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9"/>
          <p:cNvSpPr/>
          <p:nvPr/>
        </p:nvSpPr>
        <p:spPr>
          <a:xfrm>
            <a:off x="7616063" y="3320796"/>
            <a:ext cx="1687829" cy="109804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9"/>
          <p:cNvSpPr txBox="1"/>
          <p:nvPr/>
        </p:nvSpPr>
        <p:spPr>
          <a:xfrm>
            <a:off x="1706257" y="4568435"/>
            <a:ext cx="6997700" cy="1087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241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对已有标签的数据和模型进行重用成为了可能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传统机器学习方法通常假定这些数据服从相同分布，不再适用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774839" y="6086094"/>
            <a:ext cx="9144000" cy="40005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36175">
            <a:noAutofit/>
          </a:bodyPr>
          <a:lstStyle/>
          <a:p>
            <a:pPr indent="0" lvl="0" marL="1282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如何基于已有的不同分布数据，快速构建模型，实现数据标定，是一个重要问题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860431" y="673862"/>
            <a:ext cx="259334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1	迁移学习简介</a:t>
            </a:r>
            <a:endParaRPr sz="2800"/>
          </a:p>
        </p:txBody>
      </p:sp>
      <p:sp>
        <p:nvSpPr>
          <p:cNvPr id="88" name="Google Shape;88;p10"/>
          <p:cNvSpPr txBox="1"/>
          <p:nvPr/>
        </p:nvSpPr>
        <p:spPr>
          <a:xfrm>
            <a:off x="1249052" y="1836054"/>
            <a:ext cx="8280400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迁移学习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54F71"/>
              </a:buClr>
              <a:buSzPts val="950"/>
              <a:buFont typeface="Noto Sans Symbols"/>
              <a:buChar char="■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通过减小源域(辅助领域)到目标域的分布差异，进行知识迁移，从而实现数据标定。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1249052" y="4142181"/>
            <a:ext cx="7933690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核心思想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找到不同任务之间的相关性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“举一反三”、“照猫画虎”，但不要“东施效颦”（负迁移）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2475623" y="2634233"/>
            <a:ext cx="1664970" cy="14792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10"/>
          <p:cNvSpPr/>
          <p:nvPr/>
        </p:nvSpPr>
        <p:spPr>
          <a:xfrm>
            <a:off x="4633607" y="3546347"/>
            <a:ext cx="1487805" cy="76200"/>
          </a:xfrm>
          <a:custGeom>
            <a:rect b="b" l="l" r="r" t="t"/>
            <a:pathLst>
              <a:path extrusionOk="0" h="76200" w="1487804">
                <a:moveTo>
                  <a:pt x="1423415" y="41148"/>
                </a:moveTo>
                <a:lnTo>
                  <a:pt x="1423415" y="35051"/>
                </a:lnTo>
                <a:lnTo>
                  <a:pt x="0" y="35051"/>
                </a:lnTo>
                <a:lnTo>
                  <a:pt x="0" y="41148"/>
                </a:lnTo>
                <a:lnTo>
                  <a:pt x="1423415" y="41148"/>
                </a:lnTo>
                <a:close/>
              </a:path>
              <a:path extrusionOk="0" h="76200" w="1487804">
                <a:moveTo>
                  <a:pt x="1487424" y="38100"/>
                </a:moveTo>
                <a:lnTo>
                  <a:pt x="1411224" y="0"/>
                </a:lnTo>
                <a:lnTo>
                  <a:pt x="1411224" y="35051"/>
                </a:lnTo>
                <a:lnTo>
                  <a:pt x="1423415" y="35051"/>
                </a:lnTo>
                <a:lnTo>
                  <a:pt x="1423415" y="70103"/>
                </a:lnTo>
                <a:lnTo>
                  <a:pt x="1487424" y="38100"/>
                </a:lnTo>
                <a:close/>
              </a:path>
              <a:path extrusionOk="0" h="76200" w="1487804">
                <a:moveTo>
                  <a:pt x="1423415" y="70103"/>
                </a:moveTo>
                <a:lnTo>
                  <a:pt x="1423415" y="41148"/>
                </a:lnTo>
                <a:lnTo>
                  <a:pt x="1411224" y="41148"/>
                </a:lnTo>
                <a:lnTo>
                  <a:pt x="1411224" y="76200"/>
                </a:lnTo>
                <a:lnTo>
                  <a:pt x="1423415" y="70103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0"/>
          <p:cNvSpPr/>
          <p:nvPr/>
        </p:nvSpPr>
        <p:spPr>
          <a:xfrm>
            <a:off x="6369430" y="2631947"/>
            <a:ext cx="1834895" cy="14814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0"/>
          <p:cNvSpPr txBox="1"/>
          <p:nvPr/>
        </p:nvSpPr>
        <p:spPr>
          <a:xfrm>
            <a:off x="7811896" y="3117342"/>
            <a:ext cx="262890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33650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7811896" y="3451097"/>
            <a:ext cx="262890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33000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7811896" y="3784091"/>
            <a:ext cx="262890" cy="285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33650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4872875" y="2901695"/>
            <a:ext cx="1009015" cy="621030"/>
          </a:xfrm>
          <a:custGeom>
            <a:rect b="b" l="l" r="r" t="t"/>
            <a:pathLst>
              <a:path extrusionOk="0" h="621029" w="1009014">
                <a:moveTo>
                  <a:pt x="1008888" y="310134"/>
                </a:moveTo>
                <a:lnTo>
                  <a:pt x="995580" y="238970"/>
                </a:lnTo>
                <a:lnTo>
                  <a:pt x="957667" y="173671"/>
                </a:lnTo>
                <a:lnTo>
                  <a:pt x="930424" y="143800"/>
                </a:lnTo>
                <a:lnTo>
                  <a:pt x="898160" y="116090"/>
                </a:lnTo>
                <a:lnTo>
                  <a:pt x="861250" y="90773"/>
                </a:lnTo>
                <a:lnTo>
                  <a:pt x="820071" y="68080"/>
                </a:lnTo>
                <a:lnTo>
                  <a:pt x="775001" y="48242"/>
                </a:lnTo>
                <a:lnTo>
                  <a:pt x="726414" y="31493"/>
                </a:lnTo>
                <a:lnTo>
                  <a:pt x="674689" y="18062"/>
                </a:lnTo>
                <a:lnTo>
                  <a:pt x="620201" y="8182"/>
                </a:lnTo>
                <a:lnTo>
                  <a:pt x="563327" y="2084"/>
                </a:lnTo>
                <a:lnTo>
                  <a:pt x="504444" y="0"/>
                </a:lnTo>
                <a:lnTo>
                  <a:pt x="445560" y="2084"/>
                </a:lnTo>
                <a:lnTo>
                  <a:pt x="388686" y="8182"/>
                </a:lnTo>
                <a:lnTo>
                  <a:pt x="334198" y="18062"/>
                </a:lnTo>
                <a:lnTo>
                  <a:pt x="282473" y="31493"/>
                </a:lnTo>
                <a:lnTo>
                  <a:pt x="233886" y="48242"/>
                </a:lnTo>
                <a:lnTo>
                  <a:pt x="188816" y="68080"/>
                </a:lnTo>
                <a:lnTo>
                  <a:pt x="147637" y="90773"/>
                </a:lnTo>
                <a:lnTo>
                  <a:pt x="110727" y="116090"/>
                </a:lnTo>
                <a:lnTo>
                  <a:pt x="78463" y="143800"/>
                </a:lnTo>
                <a:lnTo>
                  <a:pt x="51220" y="173671"/>
                </a:lnTo>
                <a:lnTo>
                  <a:pt x="29376" y="205472"/>
                </a:lnTo>
                <a:lnTo>
                  <a:pt x="3389" y="273934"/>
                </a:lnTo>
                <a:lnTo>
                  <a:pt x="0" y="310134"/>
                </a:lnTo>
                <a:lnTo>
                  <a:pt x="3389" y="346485"/>
                </a:lnTo>
                <a:lnTo>
                  <a:pt x="29376" y="415188"/>
                </a:lnTo>
                <a:lnTo>
                  <a:pt x="51220" y="447080"/>
                </a:lnTo>
                <a:lnTo>
                  <a:pt x="78463" y="477026"/>
                </a:lnTo>
                <a:lnTo>
                  <a:pt x="110727" y="504797"/>
                </a:lnTo>
                <a:lnTo>
                  <a:pt x="147637" y="530161"/>
                </a:lnTo>
                <a:lnTo>
                  <a:pt x="188816" y="552889"/>
                </a:lnTo>
                <a:lnTo>
                  <a:pt x="233886" y="572752"/>
                </a:lnTo>
                <a:lnTo>
                  <a:pt x="282473" y="589519"/>
                </a:lnTo>
                <a:lnTo>
                  <a:pt x="334198" y="602960"/>
                </a:lnTo>
                <a:lnTo>
                  <a:pt x="388686" y="612845"/>
                </a:lnTo>
                <a:lnTo>
                  <a:pt x="445560" y="618945"/>
                </a:lnTo>
                <a:lnTo>
                  <a:pt x="504444" y="621030"/>
                </a:lnTo>
                <a:lnTo>
                  <a:pt x="563327" y="618945"/>
                </a:lnTo>
                <a:lnTo>
                  <a:pt x="620201" y="612845"/>
                </a:lnTo>
                <a:lnTo>
                  <a:pt x="674689" y="602960"/>
                </a:lnTo>
                <a:lnTo>
                  <a:pt x="726414" y="589519"/>
                </a:lnTo>
                <a:lnTo>
                  <a:pt x="775001" y="572752"/>
                </a:lnTo>
                <a:lnTo>
                  <a:pt x="820071" y="552889"/>
                </a:lnTo>
                <a:lnTo>
                  <a:pt x="861250" y="530161"/>
                </a:lnTo>
                <a:lnTo>
                  <a:pt x="898160" y="504797"/>
                </a:lnTo>
                <a:lnTo>
                  <a:pt x="930424" y="477026"/>
                </a:lnTo>
                <a:lnTo>
                  <a:pt x="957667" y="447080"/>
                </a:lnTo>
                <a:lnTo>
                  <a:pt x="979511" y="415188"/>
                </a:lnTo>
                <a:lnTo>
                  <a:pt x="1005498" y="346485"/>
                </a:lnTo>
                <a:lnTo>
                  <a:pt x="1008888" y="310134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10"/>
          <p:cNvSpPr/>
          <p:nvPr/>
        </p:nvSpPr>
        <p:spPr>
          <a:xfrm>
            <a:off x="4866017" y="2894838"/>
            <a:ext cx="1022350" cy="635000"/>
          </a:xfrm>
          <a:custGeom>
            <a:rect b="b" l="l" r="r" t="t"/>
            <a:pathLst>
              <a:path extrusionOk="0" h="635000" w="1022350">
                <a:moveTo>
                  <a:pt x="1022350" y="316991"/>
                </a:moveTo>
                <a:lnTo>
                  <a:pt x="1021080" y="309371"/>
                </a:lnTo>
                <a:lnTo>
                  <a:pt x="1021080" y="292607"/>
                </a:lnTo>
                <a:lnTo>
                  <a:pt x="1008380" y="247623"/>
                </a:lnTo>
                <a:lnTo>
                  <a:pt x="989330" y="206751"/>
                </a:lnTo>
                <a:lnTo>
                  <a:pt x="963930" y="169895"/>
                </a:lnTo>
                <a:lnTo>
                  <a:pt x="932180" y="136958"/>
                </a:lnTo>
                <a:lnTo>
                  <a:pt x="895350" y="107842"/>
                </a:lnTo>
                <a:lnTo>
                  <a:pt x="854710" y="82449"/>
                </a:lnTo>
                <a:lnTo>
                  <a:pt x="810260" y="60681"/>
                </a:lnTo>
                <a:lnTo>
                  <a:pt x="764540" y="42443"/>
                </a:lnTo>
                <a:lnTo>
                  <a:pt x="717550" y="27635"/>
                </a:lnTo>
                <a:lnTo>
                  <a:pt x="670560" y="16160"/>
                </a:lnTo>
                <a:lnTo>
                  <a:pt x="623570" y="7921"/>
                </a:lnTo>
                <a:lnTo>
                  <a:pt x="579120" y="2821"/>
                </a:lnTo>
                <a:lnTo>
                  <a:pt x="537210" y="761"/>
                </a:lnTo>
                <a:lnTo>
                  <a:pt x="510540" y="0"/>
                </a:lnTo>
                <a:lnTo>
                  <a:pt x="483870" y="761"/>
                </a:lnTo>
                <a:lnTo>
                  <a:pt x="441959" y="2797"/>
                </a:lnTo>
                <a:lnTo>
                  <a:pt x="396240" y="7895"/>
                </a:lnTo>
                <a:lnTo>
                  <a:pt x="350520" y="16146"/>
                </a:lnTo>
                <a:lnTo>
                  <a:pt x="303530" y="27645"/>
                </a:lnTo>
                <a:lnTo>
                  <a:pt x="256540" y="42484"/>
                </a:lnTo>
                <a:lnTo>
                  <a:pt x="210820" y="60756"/>
                </a:lnTo>
                <a:lnTo>
                  <a:pt x="166369" y="82554"/>
                </a:lnTo>
                <a:lnTo>
                  <a:pt x="125729" y="107972"/>
                </a:lnTo>
                <a:lnTo>
                  <a:pt x="88899" y="137102"/>
                </a:lnTo>
                <a:lnTo>
                  <a:pt x="57149" y="170038"/>
                </a:lnTo>
                <a:lnTo>
                  <a:pt x="31749" y="206872"/>
                </a:lnTo>
                <a:lnTo>
                  <a:pt x="12699" y="247698"/>
                </a:lnTo>
                <a:lnTo>
                  <a:pt x="1269" y="292607"/>
                </a:lnTo>
                <a:lnTo>
                  <a:pt x="0" y="309371"/>
                </a:lnTo>
                <a:lnTo>
                  <a:pt x="0" y="325373"/>
                </a:lnTo>
                <a:lnTo>
                  <a:pt x="1270" y="342137"/>
                </a:lnTo>
                <a:lnTo>
                  <a:pt x="2540" y="350519"/>
                </a:lnTo>
                <a:lnTo>
                  <a:pt x="12700" y="385514"/>
                </a:lnTo>
                <a:lnTo>
                  <a:pt x="12699" y="301751"/>
                </a:lnTo>
                <a:lnTo>
                  <a:pt x="17779" y="271271"/>
                </a:lnTo>
                <a:lnTo>
                  <a:pt x="17779" y="272033"/>
                </a:lnTo>
                <a:lnTo>
                  <a:pt x="20320" y="263651"/>
                </a:lnTo>
                <a:lnTo>
                  <a:pt x="20320" y="264413"/>
                </a:lnTo>
                <a:lnTo>
                  <a:pt x="24129" y="249173"/>
                </a:lnTo>
                <a:lnTo>
                  <a:pt x="24129" y="249935"/>
                </a:lnTo>
                <a:lnTo>
                  <a:pt x="30479" y="234695"/>
                </a:lnTo>
                <a:lnTo>
                  <a:pt x="34290" y="227837"/>
                </a:lnTo>
                <a:lnTo>
                  <a:pt x="41909" y="213359"/>
                </a:lnTo>
                <a:lnTo>
                  <a:pt x="41909" y="214121"/>
                </a:lnTo>
                <a:lnTo>
                  <a:pt x="50799" y="199643"/>
                </a:lnTo>
                <a:lnTo>
                  <a:pt x="50799" y="200405"/>
                </a:lnTo>
                <a:lnTo>
                  <a:pt x="60959" y="186689"/>
                </a:lnTo>
                <a:lnTo>
                  <a:pt x="96519" y="148589"/>
                </a:lnTo>
                <a:lnTo>
                  <a:pt x="140969" y="113537"/>
                </a:lnTo>
                <a:lnTo>
                  <a:pt x="173989" y="93671"/>
                </a:lnTo>
                <a:lnTo>
                  <a:pt x="173989" y="92963"/>
                </a:lnTo>
                <a:lnTo>
                  <a:pt x="191769" y="83718"/>
                </a:lnTo>
                <a:lnTo>
                  <a:pt x="191769" y="83057"/>
                </a:lnTo>
                <a:lnTo>
                  <a:pt x="210820" y="73913"/>
                </a:lnTo>
                <a:lnTo>
                  <a:pt x="248920" y="58745"/>
                </a:lnTo>
                <a:lnTo>
                  <a:pt x="322580" y="35680"/>
                </a:lnTo>
                <a:lnTo>
                  <a:pt x="361950" y="26669"/>
                </a:lnTo>
                <a:lnTo>
                  <a:pt x="384810" y="23060"/>
                </a:lnTo>
                <a:lnTo>
                  <a:pt x="384810" y="22859"/>
                </a:lnTo>
                <a:lnTo>
                  <a:pt x="408940" y="19049"/>
                </a:lnTo>
                <a:lnTo>
                  <a:pt x="458470" y="14592"/>
                </a:lnTo>
                <a:lnTo>
                  <a:pt x="510540" y="12953"/>
                </a:lnTo>
                <a:lnTo>
                  <a:pt x="537210" y="13715"/>
                </a:lnTo>
                <a:lnTo>
                  <a:pt x="572770" y="15403"/>
                </a:lnTo>
                <a:lnTo>
                  <a:pt x="609600" y="19064"/>
                </a:lnTo>
                <a:lnTo>
                  <a:pt x="647700" y="24622"/>
                </a:lnTo>
                <a:lnTo>
                  <a:pt x="683260" y="32003"/>
                </a:lnTo>
                <a:lnTo>
                  <a:pt x="706120" y="37337"/>
                </a:lnTo>
                <a:lnTo>
                  <a:pt x="706120" y="37676"/>
                </a:lnTo>
                <a:lnTo>
                  <a:pt x="727710" y="43433"/>
                </a:lnTo>
                <a:lnTo>
                  <a:pt x="749300" y="50291"/>
                </a:lnTo>
                <a:lnTo>
                  <a:pt x="770890" y="57911"/>
                </a:lnTo>
                <a:lnTo>
                  <a:pt x="770890" y="58388"/>
                </a:lnTo>
                <a:lnTo>
                  <a:pt x="789940" y="65531"/>
                </a:lnTo>
                <a:lnTo>
                  <a:pt x="810260" y="73913"/>
                </a:lnTo>
                <a:lnTo>
                  <a:pt x="829310" y="83057"/>
                </a:lnTo>
                <a:lnTo>
                  <a:pt x="829310" y="83718"/>
                </a:lnTo>
                <a:lnTo>
                  <a:pt x="847090" y="92963"/>
                </a:lnTo>
                <a:lnTo>
                  <a:pt x="864869" y="102869"/>
                </a:lnTo>
                <a:lnTo>
                  <a:pt x="881380" y="113537"/>
                </a:lnTo>
                <a:lnTo>
                  <a:pt x="881380" y="114417"/>
                </a:lnTo>
                <a:lnTo>
                  <a:pt x="896619" y="124967"/>
                </a:lnTo>
                <a:lnTo>
                  <a:pt x="911860" y="136397"/>
                </a:lnTo>
                <a:lnTo>
                  <a:pt x="911860" y="137413"/>
                </a:lnTo>
                <a:lnTo>
                  <a:pt x="925830" y="148589"/>
                </a:lnTo>
                <a:lnTo>
                  <a:pt x="925830" y="149698"/>
                </a:lnTo>
                <a:lnTo>
                  <a:pt x="938530" y="160781"/>
                </a:lnTo>
                <a:lnTo>
                  <a:pt x="938530" y="162077"/>
                </a:lnTo>
                <a:lnTo>
                  <a:pt x="949960" y="173735"/>
                </a:lnTo>
                <a:lnTo>
                  <a:pt x="961390" y="186689"/>
                </a:lnTo>
                <a:lnTo>
                  <a:pt x="961390" y="188404"/>
                </a:lnTo>
                <a:lnTo>
                  <a:pt x="970280" y="200405"/>
                </a:lnTo>
                <a:lnTo>
                  <a:pt x="970280" y="199643"/>
                </a:lnTo>
                <a:lnTo>
                  <a:pt x="979169" y="214121"/>
                </a:lnTo>
                <a:lnTo>
                  <a:pt x="979169" y="213359"/>
                </a:lnTo>
                <a:lnTo>
                  <a:pt x="986790" y="227837"/>
                </a:lnTo>
                <a:lnTo>
                  <a:pt x="990600" y="234695"/>
                </a:lnTo>
                <a:lnTo>
                  <a:pt x="994410" y="242315"/>
                </a:lnTo>
                <a:lnTo>
                  <a:pt x="996950" y="249935"/>
                </a:lnTo>
                <a:lnTo>
                  <a:pt x="996950" y="251713"/>
                </a:lnTo>
                <a:lnTo>
                  <a:pt x="999490" y="256793"/>
                </a:lnTo>
                <a:lnTo>
                  <a:pt x="1002030" y="264413"/>
                </a:lnTo>
                <a:lnTo>
                  <a:pt x="1002030" y="263651"/>
                </a:lnTo>
                <a:lnTo>
                  <a:pt x="1003300" y="272033"/>
                </a:lnTo>
                <a:lnTo>
                  <a:pt x="1003300" y="271271"/>
                </a:lnTo>
                <a:lnTo>
                  <a:pt x="1005840" y="278891"/>
                </a:lnTo>
                <a:lnTo>
                  <a:pt x="1007110" y="286511"/>
                </a:lnTo>
                <a:lnTo>
                  <a:pt x="1008380" y="301751"/>
                </a:lnTo>
                <a:lnTo>
                  <a:pt x="1009650" y="310133"/>
                </a:lnTo>
                <a:lnTo>
                  <a:pt x="1009650" y="383412"/>
                </a:lnTo>
                <a:lnTo>
                  <a:pt x="1014730" y="368862"/>
                </a:lnTo>
                <a:lnTo>
                  <a:pt x="1022350" y="316991"/>
                </a:lnTo>
                <a:close/>
              </a:path>
              <a:path extrusionOk="0" h="635000" w="1022350">
                <a:moveTo>
                  <a:pt x="193040" y="551687"/>
                </a:moveTo>
                <a:lnTo>
                  <a:pt x="157480" y="531875"/>
                </a:lnTo>
                <a:lnTo>
                  <a:pt x="110489" y="498347"/>
                </a:lnTo>
                <a:lnTo>
                  <a:pt x="60960" y="448055"/>
                </a:lnTo>
                <a:lnTo>
                  <a:pt x="50800" y="434339"/>
                </a:lnTo>
                <a:lnTo>
                  <a:pt x="50800" y="435101"/>
                </a:lnTo>
                <a:lnTo>
                  <a:pt x="41910" y="420623"/>
                </a:lnTo>
                <a:lnTo>
                  <a:pt x="41910" y="421385"/>
                </a:lnTo>
                <a:lnTo>
                  <a:pt x="34290" y="406907"/>
                </a:lnTo>
                <a:lnTo>
                  <a:pt x="30480" y="399287"/>
                </a:lnTo>
                <a:lnTo>
                  <a:pt x="30480" y="400049"/>
                </a:lnTo>
                <a:lnTo>
                  <a:pt x="24130" y="384809"/>
                </a:lnTo>
                <a:lnTo>
                  <a:pt x="24130" y="385571"/>
                </a:lnTo>
                <a:lnTo>
                  <a:pt x="17780" y="362711"/>
                </a:lnTo>
                <a:lnTo>
                  <a:pt x="17780" y="363473"/>
                </a:lnTo>
                <a:lnTo>
                  <a:pt x="12700" y="332993"/>
                </a:lnTo>
                <a:lnTo>
                  <a:pt x="12700" y="385514"/>
                </a:lnTo>
                <a:lnTo>
                  <a:pt x="15240" y="394262"/>
                </a:lnTo>
                <a:lnTo>
                  <a:pt x="35560" y="434010"/>
                </a:lnTo>
                <a:lnTo>
                  <a:pt x="62230" y="469859"/>
                </a:lnTo>
                <a:lnTo>
                  <a:pt x="93980" y="501903"/>
                </a:lnTo>
                <a:lnTo>
                  <a:pt x="130810" y="530238"/>
                </a:lnTo>
                <a:lnTo>
                  <a:pt x="171450" y="554957"/>
                </a:lnTo>
                <a:lnTo>
                  <a:pt x="191770" y="564649"/>
                </a:lnTo>
                <a:lnTo>
                  <a:pt x="191770" y="551687"/>
                </a:lnTo>
                <a:lnTo>
                  <a:pt x="193040" y="551687"/>
                </a:lnTo>
                <a:close/>
              </a:path>
              <a:path extrusionOk="0" h="635000" w="1022350">
                <a:moveTo>
                  <a:pt x="175260" y="92963"/>
                </a:moveTo>
                <a:lnTo>
                  <a:pt x="173989" y="92963"/>
                </a:lnTo>
                <a:lnTo>
                  <a:pt x="173989" y="93671"/>
                </a:lnTo>
                <a:lnTo>
                  <a:pt x="175260" y="92963"/>
                </a:lnTo>
                <a:close/>
              </a:path>
              <a:path extrusionOk="0" h="635000" w="1022350">
                <a:moveTo>
                  <a:pt x="193039" y="83057"/>
                </a:moveTo>
                <a:lnTo>
                  <a:pt x="191769" y="83057"/>
                </a:lnTo>
                <a:lnTo>
                  <a:pt x="191769" y="83718"/>
                </a:lnTo>
                <a:lnTo>
                  <a:pt x="193039" y="83057"/>
                </a:lnTo>
                <a:close/>
              </a:path>
              <a:path extrusionOk="0" h="635000" w="1022350">
                <a:moveTo>
                  <a:pt x="410209" y="615695"/>
                </a:moveTo>
                <a:lnTo>
                  <a:pt x="361950" y="608075"/>
                </a:lnTo>
                <a:lnTo>
                  <a:pt x="316230" y="597407"/>
                </a:lnTo>
                <a:lnTo>
                  <a:pt x="271780" y="584453"/>
                </a:lnTo>
                <a:lnTo>
                  <a:pt x="231140" y="569213"/>
                </a:lnTo>
                <a:lnTo>
                  <a:pt x="210820" y="560069"/>
                </a:lnTo>
                <a:lnTo>
                  <a:pt x="210820" y="560831"/>
                </a:lnTo>
                <a:lnTo>
                  <a:pt x="191770" y="551687"/>
                </a:lnTo>
                <a:lnTo>
                  <a:pt x="191770" y="564649"/>
                </a:lnTo>
                <a:lnTo>
                  <a:pt x="261620" y="593933"/>
                </a:lnTo>
                <a:lnTo>
                  <a:pt x="308610" y="608378"/>
                </a:lnTo>
                <a:lnTo>
                  <a:pt x="356870" y="619589"/>
                </a:lnTo>
                <a:lnTo>
                  <a:pt x="403860" y="627660"/>
                </a:lnTo>
                <a:lnTo>
                  <a:pt x="408940" y="628203"/>
                </a:lnTo>
                <a:lnTo>
                  <a:pt x="408940" y="615695"/>
                </a:lnTo>
                <a:lnTo>
                  <a:pt x="410209" y="615695"/>
                </a:lnTo>
                <a:close/>
              </a:path>
              <a:path extrusionOk="0" h="635000" w="1022350">
                <a:moveTo>
                  <a:pt x="386080" y="22859"/>
                </a:moveTo>
                <a:lnTo>
                  <a:pt x="384810" y="22859"/>
                </a:lnTo>
                <a:lnTo>
                  <a:pt x="384810" y="23060"/>
                </a:lnTo>
                <a:lnTo>
                  <a:pt x="386080" y="22859"/>
                </a:lnTo>
                <a:close/>
              </a:path>
              <a:path extrusionOk="0" h="635000" w="1022350">
                <a:moveTo>
                  <a:pt x="706120" y="610147"/>
                </a:moveTo>
                <a:lnTo>
                  <a:pt x="706120" y="597407"/>
                </a:lnTo>
                <a:lnTo>
                  <a:pt x="683260" y="602741"/>
                </a:lnTo>
                <a:lnTo>
                  <a:pt x="635000" y="612033"/>
                </a:lnTo>
                <a:lnTo>
                  <a:pt x="584200" y="618223"/>
                </a:lnTo>
                <a:lnTo>
                  <a:pt x="533400" y="621291"/>
                </a:lnTo>
                <a:lnTo>
                  <a:pt x="483870" y="621217"/>
                </a:lnTo>
                <a:lnTo>
                  <a:pt x="434340" y="617981"/>
                </a:lnTo>
                <a:lnTo>
                  <a:pt x="408940" y="615695"/>
                </a:lnTo>
                <a:lnTo>
                  <a:pt x="408940" y="628203"/>
                </a:lnTo>
                <a:lnTo>
                  <a:pt x="450850" y="632686"/>
                </a:lnTo>
                <a:lnTo>
                  <a:pt x="495300" y="634762"/>
                </a:lnTo>
                <a:lnTo>
                  <a:pt x="537210" y="633983"/>
                </a:lnTo>
                <a:lnTo>
                  <a:pt x="588010" y="630935"/>
                </a:lnTo>
                <a:lnTo>
                  <a:pt x="627380" y="626544"/>
                </a:lnTo>
                <a:lnTo>
                  <a:pt x="669290" y="619113"/>
                </a:lnTo>
                <a:lnTo>
                  <a:pt x="706120" y="610147"/>
                </a:lnTo>
                <a:close/>
              </a:path>
              <a:path extrusionOk="0" h="635000" w="1022350">
                <a:moveTo>
                  <a:pt x="459740" y="14477"/>
                </a:moveTo>
                <a:lnTo>
                  <a:pt x="458470" y="14477"/>
                </a:lnTo>
                <a:lnTo>
                  <a:pt x="459740" y="14477"/>
                </a:lnTo>
                <a:close/>
              </a:path>
              <a:path extrusionOk="0" h="635000" w="1022350">
                <a:moveTo>
                  <a:pt x="706120" y="37676"/>
                </a:moveTo>
                <a:lnTo>
                  <a:pt x="706120" y="37337"/>
                </a:lnTo>
                <a:lnTo>
                  <a:pt x="704850" y="37337"/>
                </a:lnTo>
                <a:lnTo>
                  <a:pt x="706120" y="37676"/>
                </a:lnTo>
                <a:close/>
              </a:path>
              <a:path extrusionOk="0" h="635000" w="1022350">
                <a:moveTo>
                  <a:pt x="881380" y="535687"/>
                </a:moveTo>
                <a:lnTo>
                  <a:pt x="881380" y="521207"/>
                </a:lnTo>
                <a:lnTo>
                  <a:pt x="864869" y="531875"/>
                </a:lnTo>
                <a:lnTo>
                  <a:pt x="847090" y="541781"/>
                </a:lnTo>
                <a:lnTo>
                  <a:pt x="828040" y="551687"/>
                </a:lnTo>
                <a:lnTo>
                  <a:pt x="810260" y="560831"/>
                </a:lnTo>
                <a:lnTo>
                  <a:pt x="810260" y="560069"/>
                </a:lnTo>
                <a:lnTo>
                  <a:pt x="789940" y="569213"/>
                </a:lnTo>
                <a:lnTo>
                  <a:pt x="749300" y="584453"/>
                </a:lnTo>
                <a:lnTo>
                  <a:pt x="727710" y="591311"/>
                </a:lnTo>
                <a:lnTo>
                  <a:pt x="704850" y="597407"/>
                </a:lnTo>
                <a:lnTo>
                  <a:pt x="706120" y="597407"/>
                </a:lnTo>
                <a:lnTo>
                  <a:pt x="706120" y="610147"/>
                </a:lnTo>
                <a:lnTo>
                  <a:pt x="712470" y="608601"/>
                </a:lnTo>
                <a:lnTo>
                  <a:pt x="756920" y="594969"/>
                </a:lnTo>
                <a:lnTo>
                  <a:pt x="800100" y="578179"/>
                </a:lnTo>
                <a:lnTo>
                  <a:pt x="842010" y="558189"/>
                </a:lnTo>
                <a:lnTo>
                  <a:pt x="881380" y="535687"/>
                </a:lnTo>
                <a:close/>
              </a:path>
              <a:path extrusionOk="0" h="635000" w="1022350">
                <a:moveTo>
                  <a:pt x="770890" y="58388"/>
                </a:moveTo>
                <a:lnTo>
                  <a:pt x="770890" y="57911"/>
                </a:lnTo>
                <a:lnTo>
                  <a:pt x="769620" y="57911"/>
                </a:lnTo>
                <a:lnTo>
                  <a:pt x="770890" y="58388"/>
                </a:lnTo>
                <a:close/>
              </a:path>
              <a:path extrusionOk="0" h="635000" w="1022350">
                <a:moveTo>
                  <a:pt x="829310" y="83718"/>
                </a:moveTo>
                <a:lnTo>
                  <a:pt x="829310" y="83057"/>
                </a:lnTo>
                <a:lnTo>
                  <a:pt x="828040" y="83057"/>
                </a:lnTo>
                <a:lnTo>
                  <a:pt x="829310" y="83718"/>
                </a:lnTo>
                <a:close/>
              </a:path>
              <a:path extrusionOk="0" h="635000" w="1022350">
                <a:moveTo>
                  <a:pt x="829310" y="550925"/>
                </a:moveTo>
                <a:lnTo>
                  <a:pt x="828040" y="551586"/>
                </a:lnTo>
                <a:lnTo>
                  <a:pt x="829310" y="550925"/>
                </a:lnTo>
                <a:close/>
              </a:path>
              <a:path extrusionOk="0" h="635000" w="1022350">
                <a:moveTo>
                  <a:pt x="881380" y="114417"/>
                </a:moveTo>
                <a:lnTo>
                  <a:pt x="881380" y="113537"/>
                </a:lnTo>
                <a:lnTo>
                  <a:pt x="880110" y="113537"/>
                </a:lnTo>
                <a:lnTo>
                  <a:pt x="881380" y="114417"/>
                </a:lnTo>
                <a:close/>
              </a:path>
              <a:path extrusionOk="0" h="635000" w="1022350">
                <a:moveTo>
                  <a:pt x="911860" y="513939"/>
                </a:moveTo>
                <a:lnTo>
                  <a:pt x="911860" y="498347"/>
                </a:lnTo>
                <a:lnTo>
                  <a:pt x="896619" y="509777"/>
                </a:lnTo>
                <a:lnTo>
                  <a:pt x="880110" y="521207"/>
                </a:lnTo>
                <a:lnTo>
                  <a:pt x="881380" y="521207"/>
                </a:lnTo>
                <a:lnTo>
                  <a:pt x="881380" y="535687"/>
                </a:lnTo>
                <a:lnTo>
                  <a:pt x="882650" y="534961"/>
                </a:lnTo>
                <a:lnTo>
                  <a:pt x="911860" y="513939"/>
                </a:lnTo>
                <a:close/>
              </a:path>
              <a:path extrusionOk="0" h="635000" w="1022350">
                <a:moveTo>
                  <a:pt x="911860" y="137413"/>
                </a:moveTo>
                <a:lnTo>
                  <a:pt x="911860" y="136397"/>
                </a:lnTo>
                <a:lnTo>
                  <a:pt x="910590" y="136397"/>
                </a:lnTo>
                <a:lnTo>
                  <a:pt x="911860" y="137413"/>
                </a:lnTo>
                <a:close/>
              </a:path>
              <a:path extrusionOk="0" h="635000" w="1022350">
                <a:moveTo>
                  <a:pt x="925830" y="502490"/>
                </a:moveTo>
                <a:lnTo>
                  <a:pt x="925830" y="486155"/>
                </a:lnTo>
                <a:lnTo>
                  <a:pt x="910590" y="498347"/>
                </a:lnTo>
                <a:lnTo>
                  <a:pt x="911860" y="498347"/>
                </a:lnTo>
                <a:lnTo>
                  <a:pt x="911860" y="513939"/>
                </a:lnTo>
                <a:lnTo>
                  <a:pt x="919480" y="508455"/>
                </a:lnTo>
                <a:lnTo>
                  <a:pt x="925830" y="502490"/>
                </a:lnTo>
                <a:close/>
              </a:path>
              <a:path extrusionOk="0" h="635000" w="1022350">
                <a:moveTo>
                  <a:pt x="925830" y="149698"/>
                </a:moveTo>
                <a:lnTo>
                  <a:pt x="925830" y="148589"/>
                </a:lnTo>
                <a:lnTo>
                  <a:pt x="924560" y="148589"/>
                </a:lnTo>
                <a:lnTo>
                  <a:pt x="925830" y="149698"/>
                </a:lnTo>
                <a:close/>
              </a:path>
              <a:path extrusionOk="0" h="635000" w="1022350">
                <a:moveTo>
                  <a:pt x="938530" y="490561"/>
                </a:moveTo>
                <a:lnTo>
                  <a:pt x="938530" y="473963"/>
                </a:lnTo>
                <a:lnTo>
                  <a:pt x="924560" y="486155"/>
                </a:lnTo>
                <a:lnTo>
                  <a:pt x="925830" y="486155"/>
                </a:lnTo>
                <a:lnTo>
                  <a:pt x="925830" y="502490"/>
                </a:lnTo>
                <a:lnTo>
                  <a:pt x="938530" y="490561"/>
                </a:lnTo>
                <a:close/>
              </a:path>
              <a:path extrusionOk="0" h="635000" w="1022350">
                <a:moveTo>
                  <a:pt x="938530" y="162077"/>
                </a:moveTo>
                <a:lnTo>
                  <a:pt x="938530" y="160781"/>
                </a:lnTo>
                <a:lnTo>
                  <a:pt x="937260" y="160781"/>
                </a:lnTo>
                <a:lnTo>
                  <a:pt x="938530" y="162077"/>
                </a:lnTo>
                <a:close/>
              </a:path>
              <a:path extrusionOk="0" h="635000" w="1022350">
                <a:moveTo>
                  <a:pt x="961390" y="466566"/>
                </a:moveTo>
                <a:lnTo>
                  <a:pt x="961390" y="448055"/>
                </a:lnTo>
                <a:lnTo>
                  <a:pt x="949960" y="461009"/>
                </a:lnTo>
                <a:lnTo>
                  <a:pt x="937260" y="473963"/>
                </a:lnTo>
                <a:lnTo>
                  <a:pt x="938530" y="473963"/>
                </a:lnTo>
                <a:lnTo>
                  <a:pt x="938530" y="490561"/>
                </a:lnTo>
                <a:lnTo>
                  <a:pt x="951230" y="478632"/>
                </a:lnTo>
                <a:lnTo>
                  <a:pt x="961390" y="466566"/>
                </a:lnTo>
                <a:close/>
              </a:path>
              <a:path extrusionOk="0" h="635000" w="1022350">
                <a:moveTo>
                  <a:pt x="961390" y="188404"/>
                </a:moveTo>
                <a:lnTo>
                  <a:pt x="961390" y="186689"/>
                </a:lnTo>
                <a:lnTo>
                  <a:pt x="960119" y="186689"/>
                </a:lnTo>
                <a:lnTo>
                  <a:pt x="961390" y="188404"/>
                </a:lnTo>
                <a:close/>
              </a:path>
              <a:path extrusionOk="0" h="635000" w="1022350">
                <a:moveTo>
                  <a:pt x="996950" y="415329"/>
                </a:moveTo>
                <a:lnTo>
                  <a:pt x="996950" y="384809"/>
                </a:lnTo>
                <a:lnTo>
                  <a:pt x="994410" y="392429"/>
                </a:lnTo>
                <a:lnTo>
                  <a:pt x="990600" y="400049"/>
                </a:lnTo>
                <a:lnTo>
                  <a:pt x="990600" y="399287"/>
                </a:lnTo>
                <a:lnTo>
                  <a:pt x="986790" y="406907"/>
                </a:lnTo>
                <a:lnTo>
                  <a:pt x="979169" y="421385"/>
                </a:lnTo>
                <a:lnTo>
                  <a:pt x="979169" y="420623"/>
                </a:lnTo>
                <a:lnTo>
                  <a:pt x="970280" y="435101"/>
                </a:lnTo>
                <a:lnTo>
                  <a:pt x="970280" y="434339"/>
                </a:lnTo>
                <a:lnTo>
                  <a:pt x="960119" y="448055"/>
                </a:lnTo>
                <a:lnTo>
                  <a:pt x="961390" y="448055"/>
                </a:lnTo>
                <a:lnTo>
                  <a:pt x="961390" y="466566"/>
                </a:lnTo>
                <a:lnTo>
                  <a:pt x="979169" y="445451"/>
                </a:lnTo>
                <a:lnTo>
                  <a:pt x="996950" y="415329"/>
                </a:lnTo>
                <a:close/>
              </a:path>
              <a:path extrusionOk="0" h="635000" w="1022350">
                <a:moveTo>
                  <a:pt x="996950" y="251713"/>
                </a:moveTo>
                <a:lnTo>
                  <a:pt x="996950" y="249935"/>
                </a:lnTo>
                <a:lnTo>
                  <a:pt x="995680" y="249173"/>
                </a:lnTo>
                <a:lnTo>
                  <a:pt x="996950" y="251713"/>
                </a:lnTo>
                <a:close/>
              </a:path>
              <a:path extrusionOk="0" h="635000" w="1022350">
                <a:moveTo>
                  <a:pt x="1009650" y="383412"/>
                </a:moveTo>
                <a:lnTo>
                  <a:pt x="1009650" y="324611"/>
                </a:lnTo>
                <a:lnTo>
                  <a:pt x="1008380" y="332993"/>
                </a:lnTo>
                <a:lnTo>
                  <a:pt x="1007110" y="348233"/>
                </a:lnTo>
                <a:lnTo>
                  <a:pt x="1005840" y="355853"/>
                </a:lnTo>
                <a:lnTo>
                  <a:pt x="1003300" y="363473"/>
                </a:lnTo>
                <a:lnTo>
                  <a:pt x="1003300" y="362711"/>
                </a:lnTo>
                <a:lnTo>
                  <a:pt x="999490" y="377951"/>
                </a:lnTo>
                <a:lnTo>
                  <a:pt x="995680" y="385571"/>
                </a:lnTo>
                <a:lnTo>
                  <a:pt x="996950" y="384809"/>
                </a:lnTo>
                <a:lnTo>
                  <a:pt x="996950" y="415329"/>
                </a:lnTo>
                <a:lnTo>
                  <a:pt x="1000760" y="408875"/>
                </a:lnTo>
                <a:lnTo>
                  <a:pt x="1009650" y="383412"/>
                </a:lnTo>
                <a:close/>
              </a:path>
            </a:pathLst>
          </a:custGeom>
          <a:solidFill>
            <a:srgbClr val="2F52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0"/>
          <p:cNvSpPr txBox="1"/>
          <p:nvPr/>
        </p:nvSpPr>
        <p:spPr>
          <a:xfrm>
            <a:off x="4943221" y="2916428"/>
            <a:ext cx="839469" cy="1223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05104" marR="16891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源域 数据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减小差异 知识迁移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774191" y="1408938"/>
            <a:ext cx="9142730" cy="368935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36175">
            <a:noAutofit/>
          </a:bodyPr>
          <a:lstStyle/>
          <a:p>
            <a:pPr indent="0" lvl="0" marL="798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迁移学习是机器学习领域用于解决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标记数据难获取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这一基础问题的重要手段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3333635" y="5521452"/>
            <a:ext cx="1583436" cy="10561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10"/>
          <p:cNvSpPr/>
          <p:nvPr/>
        </p:nvSpPr>
        <p:spPr>
          <a:xfrm>
            <a:off x="1170317" y="5521452"/>
            <a:ext cx="1583436" cy="10561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10"/>
          <p:cNvSpPr/>
          <p:nvPr/>
        </p:nvSpPr>
        <p:spPr>
          <a:xfrm>
            <a:off x="2919869" y="5937503"/>
            <a:ext cx="250698" cy="1935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0"/>
          <p:cNvSpPr/>
          <p:nvPr/>
        </p:nvSpPr>
        <p:spPr>
          <a:xfrm>
            <a:off x="7687703" y="5937503"/>
            <a:ext cx="250698" cy="19354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10"/>
          <p:cNvSpPr/>
          <p:nvPr/>
        </p:nvSpPr>
        <p:spPr>
          <a:xfrm>
            <a:off x="8080895" y="5577840"/>
            <a:ext cx="1462277" cy="99974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0"/>
          <p:cNvSpPr/>
          <p:nvPr/>
        </p:nvSpPr>
        <p:spPr>
          <a:xfrm>
            <a:off x="8070977" y="5567934"/>
            <a:ext cx="1482090" cy="1019175"/>
          </a:xfrm>
          <a:custGeom>
            <a:rect b="b" l="l" r="r" t="t"/>
            <a:pathLst>
              <a:path extrusionOk="0" h="1019175" w="1482090">
                <a:moveTo>
                  <a:pt x="1482090" y="1017270"/>
                </a:moveTo>
                <a:lnTo>
                  <a:pt x="1482090" y="2286"/>
                </a:lnTo>
                <a:lnTo>
                  <a:pt x="1479804" y="0"/>
                </a:lnTo>
                <a:lnTo>
                  <a:pt x="2285" y="0"/>
                </a:lnTo>
                <a:lnTo>
                  <a:pt x="0" y="2286"/>
                </a:lnTo>
                <a:lnTo>
                  <a:pt x="0" y="1017270"/>
                </a:lnTo>
                <a:lnTo>
                  <a:pt x="2286" y="1018794"/>
                </a:lnTo>
                <a:lnTo>
                  <a:pt x="5333" y="1018794"/>
                </a:lnTo>
                <a:lnTo>
                  <a:pt x="5334" y="9906"/>
                </a:lnTo>
                <a:lnTo>
                  <a:pt x="9905" y="5334"/>
                </a:lnTo>
                <a:lnTo>
                  <a:pt x="9905" y="9906"/>
                </a:lnTo>
                <a:lnTo>
                  <a:pt x="1472184" y="9906"/>
                </a:lnTo>
                <a:lnTo>
                  <a:pt x="1472184" y="5334"/>
                </a:lnTo>
                <a:lnTo>
                  <a:pt x="1477518" y="9906"/>
                </a:lnTo>
                <a:lnTo>
                  <a:pt x="1477518" y="1018794"/>
                </a:lnTo>
                <a:lnTo>
                  <a:pt x="1479804" y="1018794"/>
                </a:lnTo>
                <a:lnTo>
                  <a:pt x="1482090" y="1017270"/>
                </a:lnTo>
                <a:close/>
              </a:path>
              <a:path extrusionOk="0" h="1019175" w="1482090">
                <a:moveTo>
                  <a:pt x="9905" y="9906"/>
                </a:moveTo>
                <a:lnTo>
                  <a:pt x="9905" y="5334"/>
                </a:lnTo>
                <a:lnTo>
                  <a:pt x="5334" y="9906"/>
                </a:lnTo>
                <a:lnTo>
                  <a:pt x="9905" y="9906"/>
                </a:lnTo>
                <a:close/>
              </a:path>
              <a:path extrusionOk="0" h="1019175" w="1482090">
                <a:moveTo>
                  <a:pt x="9905" y="1009650"/>
                </a:moveTo>
                <a:lnTo>
                  <a:pt x="9905" y="9906"/>
                </a:lnTo>
                <a:lnTo>
                  <a:pt x="5334" y="9906"/>
                </a:lnTo>
                <a:lnTo>
                  <a:pt x="5334" y="1009650"/>
                </a:lnTo>
                <a:lnTo>
                  <a:pt x="9905" y="1009650"/>
                </a:lnTo>
                <a:close/>
              </a:path>
              <a:path extrusionOk="0" h="1019175" w="1482090">
                <a:moveTo>
                  <a:pt x="1477518" y="1009650"/>
                </a:moveTo>
                <a:lnTo>
                  <a:pt x="5334" y="1009650"/>
                </a:lnTo>
                <a:lnTo>
                  <a:pt x="9905" y="1014222"/>
                </a:lnTo>
                <a:lnTo>
                  <a:pt x="9905" y="1018794"/>
                </a:lnTo>
                <a:lnTo>
                  <a:pt x="1472184" y="1018794"/>
                </a:lnTo>
                <a:lnTo>
                  <a:pt x="1472184" y="1014222"/>
                </a:lnTo>
                <a:lnTo>
                  <a:pt x="1477518" y="1009650"/>
                </a:lnTo>
                <a:close/>
              </a:path>
              <a:path extrusionOk="0" h="1019175" w="1482090">
                <a:moveTo>
                  <a:pt x="9905" y="1018794"/>
                </a:moveTo>
                <a:lnTo>
                  <a:pt x="9905" y="1014222"/>
                </a:lnTo>
                <a:lnTo>
                  <a:pt x="5334" y="1009650"/>
                </a:lnTo>
                <a:lnTo>
                  <a:pt x="5333" y="1018794"/>
                </a:lnTo>
                <a:lnTo>
                  <a:pt x="9905" y="1018794"/>
                </a:lnTo>
                <a:close/>
              </a:path>
              <a:path extrusionOk="0" h="1019175" w="1482090">
                <a:moveTo>
                  <a:pt x="1477518" y="9906"/>
                </a:moveTo>
                <a:lnTo>
                  <a:pt x="1472184" y="5334"/>
                </a:lnTo>
                <a:lnTo>
                  <a:pt x="1472184" y="9906"/>
                </a:lnTo>
                <a:lnTo>
                  <a:pt x="1477518" y="9906"/>
                </a:lnTo>
                <a:close/>
              </a:path>
              <a:path extrusionOk="0" h="1019175" w="1482090">
                <a:moveTo>
                  <a:pt x="1477518" y="1009650"/>
                </a:moveTo>
                <a:lnTo>
                  <a:pt x="1477518" y="9906"/>
                </a:lnTo>
                <a:lnTo>
                  <a:pt x="1472184" y="9906"/>
                </a:lnTo>
                <a:lnTo>
                  <a:pt x="1472184" y="1009650"/>
                </a:lnTo>
                <a:lnTo>
                  <a:pt x="1477518" y="1009650"/>
                </a:lnTo>
                <a:close/>
              </a:path>
              <a:path extrusionOk="0" h="1019175" w="1482090">
                <a:moveTo>
                  <a:pt x="1477518" y="1018794"/>
                </a:moveTo>
                <a:lnTo>
                  <a:pt x="1477518" y="1009650"/>
                </a:lnTo>
                <a:lnTo>
                  <a:pt x="1472184" y="1014222"/>
                </a:lnTo>
                <a:lnTo>
                  <a:pt x="1472184" y="1018794"/>
                </a:lnTo>
                <a:lnTo>
                  <a:pt x="1477518" y="10187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10"/>
          <p:cNvSpPr/>
          <p:nvPr/>
        </p:nvSpPr>
        <p:spPr>
          <a:xfrm>
            <a:off x="6023495" y="5521452"/>
            <a:ext cx="1519427" cy="104698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860431" y="674624"/>
            <a:ext cx="330517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1	迁移学习应用场景</a:t>
            </a:r>
            <a:endParaRPr sz="2800"/>
          </a:p>
        </p:txBody>
      </p:sp>
      <p:sp>
        <p:nvSpPr>
          <p:cNvPr id="112" name="Google Shape;112;p11"/>
          <p:cNvSpPr txBox="1"/>
          <p:nvPr/>
        </p:nvSpPr>
        <p:spPr>
          <a:xfrm>
            <a:off x="1249052" y="1265574"/>
            <a:ext cx="7183755" cy="7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应用前景广阔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模式识别、计算机视觉、语音识别、自然语言处理、数据挖掘…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4129925" y="2347722"/>
            <a:ext cx="2157983" cy="16040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1"/>
          <p:cNvSpPr txBox="1"/>
          <p:nvPr/>
        </p:nvSpPr>
        <p:spPr>
          <a:xfrm>
            <a:off x="4128642" y="4052570"/>
            <a:ext cx="21590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685800" lvl="0" marL="6985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不同视角、不同背景、不同光照 的图像识别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1488313" y="4052570"/>
            <a:ext cx="17018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04800" lvl="0" marL="3175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语料匮乏条件下不同语言 的相互翻译学习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112393" y="2329433"/>
            <a:ext cx="1879724" cy="15430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11"/>
          <p:cNvSpPr txBox="1"/>
          <p:nvPr/>
        </p:nvSpPr>
        <p:spPr>
          <a:xfrm>
            <a:off x="6988441" y="4052570"/>
            <a:ext cx="21590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685800" lvl="0" marL="6985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不同用户、不同设备、不同位置 的行为识别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1170317" y="2491739"/>
            <a:ext cx="2339339" cy="13159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" name="Google Shape;119;p11"/>
          <p:cNvSpPr/>
          <p:nvPr/>
        </p:nvSpPr>
        <p:spPr>
          <a:xfrm>
            <a:off x="1198247" y="4754221"/>
            <a:ext cx="2286876" cy="137701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11"/>
          <p:cNvSpPr txBox="1"/>
          <p:nvPr/>
        </p:nvSpPr>
        <p:spPr>
          <a:xfrm>
            <a:off x="1488325" y="6182359"/>
            <a:ext cx="17018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52400" lvl="0" marL="1651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不同领域、不同背景下的 文本翻译、舆情分析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4039247" y="4720590"/>
            <a:ext cx="2255405" cy="14317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Google Shape;122;p11"/>
          <p:cNvSpPr txBox="1"/>
          <p:nvPr/>
        </p:nvSpPr>
        <p:spPr>
          <a:xfrm>
            <a:off x="4037965" y="6180073"/>
            <a:ext cx="21590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685800" lvl="0" marL="6985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不同用户、不同接口、不同情境 的人机交互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6971941" y="4720590"/>
            <a:ext cx="2107072" cy="14317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11"/>
          <p:cNvSpPr txBox="1"/>
          <p:nvPr/>
        </p:nvSpPr>
        <p:spPr>
          <a:xfrm>
            <a:off x="6988441" y="6253988"/>
            <a:ext cx="21590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685800" lvl="0" marL="6985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不同场景、不同设备、不同时间 的室内定位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860431" y="674624"/>
            <a:ext cx="615061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1	迁移学习简介：为什么需要迁移学习</a:t>
            </a:r>
            <a:endParaRPr sz="2800"/>
          </a:p>
        </p:txBody>
      </p:sp>
      <p:sp>
        <p:nvSpPr>
          <p:cNvPr id="130" name="Google Shape;130;p12"/>
          <p:cNvSpPr txBox="1"/>
          <p:nvPr/>
        </p:nvSpPr>
        <p:spPr>
          <a:xfrm>
            <a:off x="1249052" y="1265574"/>
            <a:ext cx="6083300" cy="7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特定的机器学习应用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推荐系统中的冷启动问题：没有数据，如何作推荐？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774839" y="6086094"/>
            <a:ext cx="9144000" cy="40005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36175">
            <a:noAutofit/>
          </a:bodyPr>
          <a:lstStyle/>
          <a:p>
            <a:pPr indent="0" lvl="0" marL="24142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没有足够的用户数据，如何构建模型？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4229747" y="2708148"/>
            <a:ext cx="4557521" cy="1768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3" name="Google Shape;133;p12"/>
          <p:cNvSpPr/>
          <p:nvPr/>
        </p:nvSpPr>
        <p:spPr>
          <a:xfrm>
            <a:off x="1890407" y="2738627"/>
            <a:ext cx="2120645" cy="13754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12"/>
          <p:cNvSpPr/>
          <p:nvPr/>
        </p:nvSpPr>
        <p:spPr>
          <a:xfrm>
            <a:off x="2054237" y="4472178"/>
            <a:ext cx="3023616" cy="647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5" name="Google Shape;135;p12"/>
          <p:cNvSpPr/>
          <p:nvPr/>
        </p:nvSpPr>
        <p:spPr>
          <a:xfrm>
            <a:off x="5528219" y="4735315"/>
            <a:ext cx="1128948" cy="37160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2"/>
          <p:cNvSpPr/>
          <p:nvPr/>
        </p:nvSpPr>
        <p:spPr>
          <a:xfrm>
            <a:off x="7199963" y="4638215"/>
            <a:ext cx="836384" cy="3122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title"/>
          </p:nvPr>
        </p:nvSpPr>
        <p:spPr>
          <a:xfrm>
            <a:off x="860431" y="673862"/>
            <a:ext cx="615061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1	迁移学习简介：为什么需要迁移学习</a:t>
            </a:r>
            <a:endParaRPr sz="2800"/>
          </a:p>
        </p:txBody>
      </p:sp>
      <p:sp>
        <p:nvSpPr>
          <p:cNvPr id="142" name="Google Shape;142;p13"/>
          <p:cNvSpPr txBox="1"/>
          <p:nvPr/>
        </p:nvSpPr>
        <p:spPr>
          <a:xfrm>
            <a:off x="1249052" y="1264812"/>
            <a:ext cx="6540500" cy="3355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为什么需要迁移学习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数据的角度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收集数据很困难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为数据打标签很耗时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训练一对一的模型很繁琐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模型的角度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个性化模型很复杂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云+端的模型需要作具体化适配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应用的角度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954F71"/>
              </a:buClr>
              <a:buSzPts val="1050"/>
              <a:buFont typeface="Noto Sans Symbols"/>
              <a:buChar char="■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冷启动问题：没有足够用户数据，推荐系统无法工作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774839" y="6086094"/>
            <a:ext cx="9144000" cy="40005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36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因此，迁移学习是必要的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860431" y="674624"/>
            <a:ext cx="508381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1	迁移学习简介：迁移学习方法</a:t>
            </a:r>
            <a:endParaRPr sz="2800"/>
          </a:p>
        </p:txBody>
      </p:sp>
      <p:sp>
        <p:nvSpPr>
          <p:cNvPr id="149" name="Google Shape;149;p14"/>
          <p:cNvSpPr/>
          <p:nvPr/>
        </p:nvSpPr>
        <p:spPr>
          <a:xfrm>
            <a:off x="2062966" y="2298126"/>
            <a:ext cx="6721670" cy="7193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4"/>
          <p:cNvSpPr/>
          <p:nvPr/>
        </p:nvSpPr>
        <p:spPr>
          <a:xfrm>
            <a:off x="2057285" y="2288285"/>
            <a:ext cx="6733540" cy="734060"/>
          </a:xfrm>
          <a:custGeom>
            <a:rect b="b" l="l" r="r" t="t"/>
            <a:pathLst>
              <a:path extrusionOk="0" h="734060" w="6733540">
                <a:moveTo>
                  <a:pt x="6733032" y="733806"/>
                </a:moveTo>
                <a:lnTo>
                  <a:pt x="6733032" y="0"/>
                </a:lnTo>
                <a:lnTo>
                  <a:pt x="0" y="0"/>
                </a:lnTo>
                <a:lnTo>
                  <a:pt x="0" y="733806"/>
                </a:lnTo>
                <a:lnTo>
                  <a:pt x="6096" y="733806"/>
                </a:lnTo>
                <a:lnTo>
                  <a:pt x="6095" y="12954"/>
                </a:lnTo>
                <a:lnTo>
                  <a:pt x="12191" y="6858"/>
                </a:lnTo>
                <a:lnTo>
                  <a:pt x="12192" y="12954"/>
                </a:lnTo>
                <a:lnTo>
                  <a:pt x="6720065" y="12954"/>
                </a:lnTo>
                <a:lnTo>
                  <a:pt x="6720065" y="6858"/>
                </a:lnTo>
                <a:lnTo>
                  <a:pt x="6726161" y="12954"/>
                </a:lnTo>
                <a:lnTo>
                  <a:pt x="6726161" y="733806"/>
                </a:lnTo>
                <a:lnTo>
                  <a:pt x="6733032" y="733806"/>
                </a:lnTo>
                <a:close/>
              </a:path>
              <a:path extrusionOk="0" h="734060" w="6733540">
                <a:moveTo>
                  <a:pt x="12191" y="12954"/>
                </a:moveTo>
                <a:lnTo>
                  <a:pt x="12191" y="6858"/>
                </a:lnTo>
                <a:lnTo>
                  <a:pt x="6095" y="12954"/>
                </a:lnTo>
                <a:lnTo>
                  <a:pt x="12191" y="12954"/>
                </a:lnTo>
                <a:close/>
              </a:path>
              <a:path extrusionOk="0" h="734060" w="6733540">
                <a:moveTo>
                  <a:pt x="12192" y="720852"/>
                </a:moveTo>
                <a:lnTo>
                  <a:pt x="12191" y="12954"/>
                </a:lnTo>
                <a:lnTo>
                  <a:pt x="6095" y="12954"/>
                </a:lnTo>
                <a:lnTo>
                  <a:pt x="6096" y="720852"/>
                </a:lnTo>
                <a:lnTo>
                  <a:pt x="12192" y="720852"/>
                </a:lnTo>
                <a:close/>
              </a:path>
              <a:path extrusionOk="0" h="734060" w="6733540">
                <a:moveTo>
                  <a:pt x="6726161" y="720852"/>
                </a:moveTo>
                <a:lnTo>
                  <a:pt x="6096" y="720852"/>
                </a:lnTo>
                <a:lnTo>
                  <a:pt x="12192" y="726948"/>
                </a:lnTo>
                <a:lnTo>
                  <a:pt x="12192" y="733806"/>
                </a:lnTo>
                <a:lnTo>
                  <a:pt x="6720065" y="733806"/>
                </a:lnTo>
                <a:lnTo>
                  <a:pt x="6720065" y="726948"/>
                </a:lnTo>
                <a:lnTo>
                  <a:pt x="6726161" y="720852"/>
                </a:lnTo>
                <a:close/>
              </a:path>
              <a:path extrusionOk="0" h="734060" w="6733540">
                <a:moveTo>
                  <a:pt x="12192" y="733806"/>
                </a:moveTo>
                <a:lnTo>
                  <a:pt x="12192" y="726948"/>
                </a:lnTo>
                <a:lnTo>
                  <a:pt x="6096" y="720852"/>
                </a:lnTo>
                <a:lnTo>
                  <a:pt x="6096" y="733806"/>
                </a:lnTo>
                <a:lnTo>
                  <a:pt x="12192" y="733806"/>
                </a:lnTo>
                <a:close/>
              </a:path>
              <a:path extrusionOk="0" h="734060" w="6733540">
                <a:moveTo>
                  <a:pt x="6726161" y="12954"/>
                </a:moveTo>
                <a:lnTo>
                  <a:pt x="6720065" y="6858"/>
                </a:lnTo>
                <a:lnTo>
                  <a:pt x="6720065" y="12954"/>
                </a:lnTo>
                <a:lnTo>
                  <a:pt x="6726161" y="12954"/>
                </a:lnTo>
                <a:close/>
              </a:path>
              <a:path extrusionOk="0" h="734060" w="6733540">
                <a:moveTo>
                  <a:pt x="6726161" y="720852"/>
                </a:moveTo>
                <a:lnTo>
                  <a:pt x="6726161" y="12954"/>
                </a:lnTo>
                <a:lnTo>
                  <a:pt x="6720065" y="12954"/>
                </a:lnTo>
                <a:lnTo>
                  <a:pt x="6720065" y="720852"/>
                </a:lnTo>
                <a:lnTo>
                  <a:pt x="6726161" y="720852"/>
                </a:lnTo>
                <a:close/>
              </a:path>
              <a:path extrusionOk="0" h="734060" w="6733540">
                <a:moveTo>
                  <a:pt x="6726161" y="733806"/>
                </a:moveTo>
                <a:lnTo>
                  <a:pt x="6726161" y="720852"/>
                </a:lnTo>
                <a:lnTo>
                  <a:pt x="6720065" y="726948"/>
                </a:lnTo>
                <a:lnTo>
                  <a:pt x="6720065" y="733806"/>
                </a:lnTo>
                <a:lnTo>
                  <a:pt x="6726161" y="733806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4"/>
          <p:cNvSpPr/>
          <p:nvPr/>
        </p:nvSpPr>
        <p:spPr>
          <a:xfrm>
            <a:off x="2399423" y="2073401"/>
            <a:ext cx="4704715" cy="443230"/>
          </a:xfrm>
          <a:custGeom>
            <a:rect b="b" l="l" r="r" t="t"/>
            <a:pathLst>
              <a:path extrusionOk="0" h="443230" w="4704715">
                <a:moveTo>
                  <a:pt x="4704588" y="368808"/>
                </a:moveTo>
                <a:lnTo>
                  <a:pt x="4704588" y="73914"/>
                </a:lnTo>
                <a:lnTo>
                  <a:pt x="4698718" y="45327"/>
                </a:lnTo>
                <a:lnTo>
                  <a:pt x="4682775" y="21812"/>
                </a:lnTo>
                <a:lnTo>
                  <a:pt x="4659260" y="5869"/>
                </a:lnTo>
                <a:lnTo>
                  <a:pt x="4630674" y="0"/>
                </a:lnTo>
                <a:lnTo>
                  <a:pt x="73914" y="0"/>
                </a:lnTo>
                <a:lnTo>
                  <a:pt x="45005" y="5869"/>
                </a:lnTo>
                <a:lnTo>
                  <a:pt x="21526" y="21812"/>
                </a:lnTo>
                <a:lnTo>
                  <a:pt x="5762" y="45327"/>
                </a:lnTo>
                <a:lnTo>
                  <a:pt x="0" y="73914"/>
                </a:lnTo>
                <a:lnTo>
                  <a:pt x="0" y="368808"/>
                </a:lnTo>
                <a:lnTo>
                  <a:pt x="5762" y="397716"/>
                </a:lnTo>
                <a:lnTo>
                  <a:pt x="21526" y="421195"/>
                </a:lnTo>
                <a:lnTo>
                  <a:pt x="45005" y="436959"/>
                </a:lnTo>
                <a:lnTo>
                  <a:pt x="73914" y="442722"/>
                </a:lnTo>
                <a:lnTo>
                  <a:pt x="4630674" y="442722"/>
                </a:lnTo>
                <a:lnTo>
                  <a:pt x="4659260" y="436959"/>
                </a:lnTo>
                <a:lnTo>
                  <a:pt x="4682775" y="421195"/>
                </a:lnTo>
                <a:lnTo>
                  <a:pt x="4698718" y="397716"/>
                </a:lnTo>
                <a:lnTo>
                  <a:pt x="4704588" y="368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4"/>
          <p:cNvSpPr/>
          <p:nvPr/>
        </p:nvSpPr>
        <p:spPr>
          <a:xfrm>
            <a:off x="2393327" y="2067305"/>
            <a:ext cx="4716780" cy="455930"/>
          </a:xfrm>
          <a:custGeom>
            <a:rect b="b" l="l" r="r" t="t"/>
            <a:pathLst>
              <a:path extrusionOk="0" h="455930" w="4716780">
                <a:moveTo>
                  <a:pt x="4716780" y="375665"/>
                </a:moveTo>
                <a:lnTo>
                  <a:pt x="4716780" y="80009"/>
                </a:lnTo>
                <a:lnTo>
                  <a:pt x="4715256" y="64007"/>
                </a:lnTo>
                <a:lnTo>
                  <a:pt x="4705963" y="39854"/>
                </a:lnTo>
                <a:lnTo>
                  <a:pt x="4690248" y="20545"/>
                </a:lnTo>
                <a:lnTo>
                  <a:pt x="4669319" y="6965"/>
                </a:lnTo>
                <a:lnTo>
                  <a:pt x="4644390" y="0"/>
                </a:lnTo>
                <a:lnTo>
                  <a:pt x="80010" y="0"/>
                </a:lnTo>
                <a:lnTo>
                  <a:pt x="32446" y="15659"/>
                </a:lnTo>
                <a:lnTo>
                  <a:pt x="3047" y="56388"/>
                </a:lnTo>
                <a:lnTo>
                  <a:pt x="0" y="71628"/>
                </a:lnTo>
                <a:lnTo>
                  <a:pt x="0" y="383286"/>
                </a:lnTo>
                <a:lnTo>
                  <a:pt x="1524" y="391668"/>
                </a:lnTo>
                <a:lnTo>
                  <a:pt x="3048" y="399288"/>
                </a:lnTo>
                <a:lnTo>
                  <a:pt x="6096" y="406146"/>
                </a:lnTo>
                <a:lnTo>
                  <a:pt x="9144" y="413766"/>
                </a:lnTo>
                <a:lnTo>
                  <a:pt x="12192" y="417830"/>
                </a:lnTo>
                <a:lnTo>
                  <a:pt x="12192" y="80772"/>
                </a:lnTo>
                <a:lnTo>
                  <a:pt x="12954" y="73152"/>
                </a:lnTo>
                <a:lnTo>
                  <a:pt x="13716" y="66294"/>
                </a:lnTo>
                <a:lnTo>
                  <a:pt x="13716" y="67056"/>
                </a:lnTo>
                <a:lnTo>
                  <a:pt x="15240" y="59436"/>
                </a:lnTo>
                <a:lnTo>
                  <a:pt x="15240" y="60198"/>
                </a:lnTo>
                <a:lnTo>
                  <a:pt x="17525" y="53340"/>
                </a:lnTo>
                <a:lnTo>
                  <a:pt x="17525" y="54102"/>
                </a:lnTo>
                <a:lnTo>
                  <a:pt x="20574" y="48006"/>
                </a:lnTo>
                <a:lnTo>
                  <a:pt x="23621" y="43129"/>
                </a:lnTo>
                <a:lnTo>
                  <a:pt x="23621" y="42672"/>
                </a:lnTo>
                <a:lnTo>
                  <a:pt x="27432" y="37592"/>
                </a:lnTo>
                <a:lnTo>
                  <a:pt x="27432" y="37338"/>
                </a:lnTo>
                <a:lnTo>
                  <a:pt x="32003" y="32004"/>
                </a:lnTo>
                <a:lnTo>
                  <a:pt x="32003" y="32766"/>
                </a:lnTo>
                <a:lnTo>
                  <a:pt x="36575" y="28847"/>
                </a:lnTo>
                <a:lnTo>
                  <a:pt x="36575" y="28194"/>
                </a:lnTo>
                <a:lnTo>
                  <a:pt x="42671" y="23622"/>
                </a:lnTo>
                <a:lnTo>
                  <a:pt x="42671" y="23907"/>
                </a:lnTo>
                <a:lnTo>
                  <a:pt x="47243" y="21050"/>
                </a:lnTo>
                <a:lnTo>
                  <a:pt x="47243" y="20574"/>
                </a:lnTo>
                <a:lnTo>
                  <a:pt x="54102" y="17526"/>
                </a:lnTo>
                <a:lnTo>
                  <a:pt x="54102" y="17949"/>
                </a:lnTo>
                <a:lnTo>
                  <a:pt x="60198" y="15240"/>
                </a:lnTo>
                <a:lnTo>
                  <a:pt x="60198" y="15748"/>
                </a:lnTo>
                <a:lnTo>
                  <a:pt x="66294" y="13716"/>
                </a:lnTo>
                <a:lnTo>
                  <a:pt x="72390" y="13038"/>
                </a:lnTo>
                <a:lnTo>
                  <a:pt x="4643628" y="13030"/>
                </a:lnTo>
                <a:lnTo>
                  <a:pt x="4650486" y="13715"/>
                </a:lnTo>
                <a:lnTo>
                  <a:pt x="4650486" y="13969"/>
                </a:lnTo>
                <a:lnTo>
                  <a:pt x="4656582" y="16001"/>
                </a:lnTo>
                <a:lnTo>
                  <a:pt x="4656582" y="15239"/>
                </a:lnTo>
                <a:lnTo>
                  <a:pt x="4662678" y="18287"/>
                </a:lnTo>
                <a:lnTo>
                  <a:pt x="4662678" y="17525"/>
                </a:lnTo>
                <a:lnTo>
                  <a:pt x="4668774" y="20573"/>
                </a:lnTo>
                <a:lnTo>
                  <a:pt x="4674108" y="23907"/>
                </a:lnTo>
                <a:lnTo>
                  <a:pt x="4674108" y="23621"/>
                </a:lnTo>
                <a:lnTo>
                  <a:pt x="4684014" y="32112"/>
                </a:lnTo>
                <a:lnTo>
                  <a:pt x="4684776" y="32765"/>
                </a:lnTo>
                <a:lnTo>
                  <a:pt x="4684776" y="32893"/>
                </a:lnTo>
                <a:lnTo>
                  <a:pt x="4688586" y="37337"/>
                </a:lnTo>
                <a:lnTo>
                  <a:pt x="4688586" y="36575"/>
                </a:lnTo>
                <a:lnTo>
                  <a:pt x="4692396" y="42671"/>
                </a:lnTo>
                <a:lnTo>
                  <a:pt x="4692396" y="41909"/>
                </a:lnTo>
                <a:lnTo>
                  <a:pt x="4696206" y="48005"/>
                </a:lnTo>
                <a:lnTo>
                  <a:pt x="4696206" y="49529"/>
                </a:lnTo>
                <a:lnTo>
                  <a:pt x="4698492" y="54101"/>
                </a:lnTo>
                <a:lnTo>
                  <a:pt x="4698492" y="53339"/>
                </a:lnTo>
                <a:lnTo>
                  <a:pt x="4700778" y="60197"/>
                </a:lnTo>
                <a:lnTo>
                  <a:pt x="4700778" y="59435"/>
                </a:lnTo>
                <a:lnTo>
                  <a:pt x="4703064" y="67055"/>
                </a:lnTo>
                <a:lnTo>
                  <a:pt x="4703064" y="69722"/>
                </a:lnTo>
                <a:lnTo>
                  <a:pt x="4703826" y="73151"/>
                </a:lnTo>
                <a:lnTo>
                  <a:pt x="4703826" y="417181"/>
                </a:lnTo>
                <a:lnTo>
                  <a:pt x="4709804" y="408006"/>
                </a:lnTo>
                <a:lnTo>
                  <a:pt x="4716018" y="383285"/>
                </a:lnTo>
                <a:lnTo>
                  <a:pt x="4716780" y="375665"/>
                </a:lnTo>
                <a:close/>
              </a:path>
              <a:path extrusionOk="0" h="455930" w="4716780">
                <a:moveTo>
                  <a:pt x="24384" y="413004"/>
                </a:moveTo>
                <a:lnTo>
                  <a:pt x="20574" y="406908"/>
                </a:lnTo>
                <a:lnTo>
                  <a:pt x="20574" y="407670"/>
                </a:lnTo>
                <a:lnTo>
                  <a:pt x="17526" y="401574"/>
                </a:lnTo>
                <a:lnTo>
                  <a:pt x="15240" y="394716"/>
                </a:lnTo>
                <a:lnTo>
                  <a:pt x="15240" y="395478"/>
                </a:lnTo>
                <a:lnTo>
                  <a:pt x="13716" y="388620"/>
                </a:lnTo>
                <a:lnTo>
                  <a:pt x="13716" y="389382"/>
                </a:lnTo>
                <a:lnTo>
                  <a:pt x="12954" y="381762"/>
                </a:lnTo>
                <a:lnTo>
                  <a:pt x="12954" y="382524"/>
                </a:lnTo>
                <a:lnTo>
                  <a:pt x="12192" y="374904"/>
                </a:lnTo>
                <a:lnTo>
                  <a:pt x="12192" y="417830"/>
                </a:lnTo>
                <a:lnTo>
                  <a:pt x="22860" y="432054"/>
                </a:lnTo>
                <a:lnTo>
                  <a:pt x="23622" y="432720"/>
                </a:lnTo>
                <a:lnTo>
                  <a:pt x="23622" y="413004"/>
                </a:lnTo>
                <a:lnTo>
                  <a:pt x="24384" y="413004"/>
                </a:lnTo>
                <a:close/>
              </a:path>
              <a:path extrusionOk="0" h="455930" w="4716780">
                <a:moveTo>
                  <a:pt x="24383" y="41910"/>
                </a:moveTo>
                <a:lnTo>
                  <a:pt x="23621" y="42672"/>
                </a:lnTo>
                <a:lnTo>
                  <a:pt x="23621" y="43129"/>
                </a:lnTo>
                <a:lnTo>
                  <a:pt x="24383" y="41910"/>
                </a:lnTo>
                <a:close/>
              </a:path>
              <a:path extrusionOk="0" h="455930" w="4716780">
                <a:moveTo>
                  <a:pt x="28194" y="418338"/>
                </a:moveTo>
                <a:lnTo>
                  <a:pt x="23622" y="413004"/>
                </a:lnTo>
                <a:lnTo>
                  <a:pt x="23622" y="432720"/>
                </a:lnTo>
                <a:lnTo>
                  <a:pt x="27432" y="436054"/>
                </a:lnTo>
                <a:lnTo>
                  <a:pt x="27432" y="418338"/>
                </a:lnTo>
                <a:lnTo>
                  <a:pt x="28194" y="418338"/>
                </a:lnTo>
                <a:close/>
              </a:path>
              <a:path extrusionOk="0" h="455930" w="4716780">
                <a:moveTo>
                  <a:pt x="28194" y="36576"/>
                </a:moveTo>
                <a:lnTo>
                  <a:pt x="27432" y="37338"/>
                </a:lnTo>
                <a:lnTo>
                  <a:pt x="27432" y="37592"/>
                </a:lnTo>
                <a:lnTo>
                  <a:pt x="28194" y="36576"/>
                </a:lnTo>
                <a:close/>
              </a:path>
              <a:path extrusionOk="0" h="455930" w="4716780">
                <a:moveTo>
                  <a:pt x="37338" y="427482"/>
                </a:moveTo>
                <a:lnTo>
                  <a:pt x="32004" y="422910"/>
                </a:lnTo>
                <a:lnTo>
                  <a:pt x="27432" y="418338"/>
                </a:lnTo>
                <a:lnTo>
                  <a:pt x="27432" y="436054"/>
                </a:lnTo>
                <a:lnTo>
                  <a:pt x="28956" y="437388"/>
                </a:lnTo>
                <a:lnTo>
                  <a:pt x="35052" y="441960"/>
                </a:lnTo>
                <a:lnTo>
                  <a:pt x="36576" y="442806"/>
                </a:lnTo>
                <a:lnTo>
                  <a:pt x="36576" y="427482"/>
                </a:lnTo>
                <a:lnTo>
                  <a:pt x="37338" y="427482"/>
                </a:lnTo>
                <a:close/>
              </a:path>
              <a:path extrusionOk="0" h="455930" w="4716780">
                <a:moveTo>
                  <a:pt x="37337" y="28194"/>
                </a:moveTo>
                <a:lnTo>
                  <a:pt x="36575" y="28194"/>
                </a:lnTo>
                <a:lnTo>
                  <a:pt x="36575" y="28847"/>
                </a:lnTo>
                <a:lnTo>
                  <a:pt x="37337" y="28194"/>
                </a:lnTo>
                <a:close/>
              </a:path>
              <a:path extrusionOk="0" h="455930" w="4716780">
                <a:moveTo>
                  <a:pt x="42672" y="431292"/>
                </a:moveTo>
                <a:lnTo>
                  <a:pt x="36576" y="427482"/>
                </a:lnTo>
                <a:lnTo>
                  <a:pt x="36576" y="442806"/>
                </a:lnTo>
                <a:lnTo>
                  <a:pt x="41910" y="445770"/>
                </a:lnTo>
                <a:lnTo>
                  <a:pt x="41910" y="431292"/>
                </a:lnTo>
                <a:lnTo>
                  <a:pt x="42672" y="431292"/>
                </a:lnTo>
                <a:close/>
              </a:path>
              <a:path extrusionOk="0" h="455930" w="4716780">
                <a:moveTo>
                  <a:pt x="42671" y="23907"/>
                </a:moveTo>
                <a:lnTo>
                  <a:pt x="42671" y="23622"/>
                </a:lnTo>
                <a:lnTo>
                  <a:pt x="41909" y="24384"/>
                </a:lnTo>
                <a:lnTo>
                  <a:pt x="42671" y="23907"/>
                </a:lnTo>
                <a:close/>
              </a:path>
              <a:path extrusionOk="0" h="455930" w="4716780">
                <a:moveTo>
                  <a:pt x="48006" y="448532"/>
                </a:moveTo>
                <a:lnTo>
                  <a:pt x="48006" y="435102"/>
                </a:lnTo>
                <a:lnTo>
                  <a:pt x="41910" y="431292"/>
                </a:lnTo>
                <a:lnTo>
                  <a:pt x="41910" y="445770"/>
                </a:lnTo>
                <a:lnTo>
                  <a:pt x="48006" y="448532"/>
                </a:lnTo>
                <a:close/>
              </a:path>
              <a:path extrusionOk="0" h="455930" w="4716780">
                <a:moveTo>
                  <a:pt x="48006" y="20574"/>
                </a:moveTo>
                <a:lnTo>
                  <a:pt x="47243" y="20574"/>
                </a:lnTo>
                <a:lnTo>
                  <a:pt x="47243" y="21050"/>
                </a:lnTo>
                <a:lnTo>
                  <a:pt x="48006" y="20574"/>
                </a:lnTo>
                <a:close/>
              </a:path>
              <a:path extrusionOk="0" h="455930" w="4716780">
                <a:moveTo>
                  <a:pt x="54102" y="437388"/>
                </a:moveTo>
                <a:lnTo>
                  <a:pt x="47244" y="434340"/>
                </a:lnTo>
                <a:lnTo>
                  <a:pt x="48006" y="435102"/>
                </a:lnTo>
                <a:lnTo>
                  <a:pt x="48006" y="448532"/>
                </a:lnTo>
                <a:lnTo>
                  <a:pt x="52501" y="450570"/>
                </a:lnTo>
                <a:lnTo>
                  <a:pt x="53340" y="450861"/>
                </a:lnTo>
                <a:lnTo>
                  <a:pt x="53340" y="437388"/>
                </a:lnTo>
                <a:lnTo>
                  <a:pt x="54102" y="437388"/>
                </a:lnTo>
                <a:close/>
              </a:path>
              <a:path extrusionOk="0" h="455930" w="4716780">
                <a:moveTo>
                  <a:pt x="54102" y="17949"/>
                </a:moveTo>
                <a:lnTo>
                  <a:pt x="54102" y="17526"/>
                </a:lnTo>
                <a:lnTo>
                  <a:pt x="53340" y="18288"/>
                </a:lnTo>
                <a:lnTo>
                  <a:pt x="54102" y="17949"/>
                </a:lnTo>
                <a:close/>
              </a:path>
              <a:path extrusionOk="0" h="455930" w="4716780">
                <a:moveTo>
                  <a:pt x="60198" y="439674"/>
                </a:moveTo>
                <a:lnTo>
                  <a:pt x="53340" y="437388"/>
                </a:lnTo>
                <a:lnTo>
                  <a:pt x="53340" y="450861"/>
                </a:lnTo>
                <a:lnTo>
                  <a:pt x="59436" y="452981"/>
                </a:lnTo>
                <a:lnTo>
                  <a:pt x="59436" y="439674"/>
                </a:lnTo>
                <a:lnTo>
                  <a:pt x="60198" y="439674"/>
                </a:lnTo>
                <a:close/>
              </a:path>
              <a:path extrusionOk="0" h="455930" w="4716780">
                <a:moveTo>
                  <a:pt x="60198" y="15748"/>
                </a:moveTo>
                <a:lnTo>
                  <a:pt x="60198" y="15240"/>
                </a:lnTo>
                <a:lnTo>
                  <a:pt x="59436" y="16002"/>
                </a:lnTo>
                <a:lnTo>
                  <a:pt x="60198" y="15748"/>
                </a:lnTo>
                <a:close/>
              </a:path>
              <a:path extrusionOk="0" h="455930" w="4716780">
                <a:moveTo>
                  <a:pt x="73151" y="442722"/>
                </a:moveTo>
                <a:lnTo>
                  <a:pt x="59436" y="439674"/>
                </a:lnTo>
                <a:lnTo>
                  <a:pt x="59436" y="452981"/>
                </a:lnTo>
                <a:lnTo>
                  <a:pt x="60269" y="453270"/>
                </a:lnTo>
                <a:lnTo>
                  <a:pt x="68382" y="454697"/>
                </a:lnTo>
                <a:lnTo>
                  <a:pt x="72390" y="455034"/>
                </a:lnTo>
                <a:lnTo>
                  <a:pt x="72390" y="442722"/>
                </a:lnTo>
                <a:lnTo>
                  <a:pt x="73151" y="442722"/>
                </a:lnTo>
                <a:close/>
              </a:path>
              <a:path extrusionOk="0" h="455930" w="4716780">
                <a:moveTo>
                  <a:pt x="73151" y="12954"/>
                </a:moveTo>
                <a:lnTo>
                  <a:pt x="72390" y="12954"/>
                </a:lnTo>
                <a:lnTo>
                  <a:pt x="73151" y="12954"/>
                </a:lnTo>
                <a:close/>
              </a:path>
              <a:path extrusionOk="0" h="455930" w="4716780">
                <a:moveTo>
                  <a:pt x="4643628" y="454990"/>
                </a:moveTo>
                <a:lnTo>
                  <a:pt x="4643628" y="442721"/>
                </a:lnTo>
                <a:lnTo>
                  <a:pt x="72390" y="442722"/>
                </a:lnTo>
                <a:lnTo>
                  <a:pt x="72390" y="455034"/>
                </a:lnTo>
                <a:lnTo>
                  <a:pt x="80010" y="455676"/>
                </a:lnTo>
                <a:lnTo>
                  <a:pt x="4636770" y="455675"/>
                </a:lnTo>
                <a:lnTo>
                  <a:pt x="4643628" y="454990"/>
                </a:lnTo>
                <a:close/>
              </a:path>
              <a:path extrusionOk="0" h="455930" w="4716780">
                <a:moveTo>
                  <a:pt x="4643628" y="13030"/>
                </a:moveTo>
                <a:lnTo>
                  <a:pt x="4642866" y="12953"/>
                </a:lnTo>
                <a:lnTo>
                  <a:pt x="4643628" y="13030"/>
                </a:lnTo>
                <a:close/>
              </a:path>
              <a:path extrusionOk="0" h="455930" w="4716780">
                <a:moveTo>
                  <a:pt x="4650486" y="454359"/>
                </a:moveTo>
                <a:lnTo>
                  <a:pt x="4650486" y="441197"/>
                </a:lnTo>
                <a:lnTo>
                  <a:pt x="4642866" y="442721"/>
                </a:lnTo>
                <a:lnTo>
                  <a:pt x="4643628" y="442721"/>
                </a:lnTo>
                <a:lnTo>
                  <a:pt x="4643628" y="454990"/>
                </a:lnTo>
                <a:lnTo>
                  <a:pt x="4650486" y="454359"/>
                </a:lnTo>
                <a:close/>
              </a:path>
              <a:path extrusionOk="0" h="455930" w="4716780">
                <a:moveTo>
                  <a:pt x="4650486" y="13969"/>
                </a:moveTo>
                <a:lnTo>
                  <a:pt x="4650486" y="13715"/>
                </a:lnTo>
                <a:lnTo>
                  <a:pt x="4649724" y="13715"/>
                </a:lnTo>
                <a:lnTo>
                  <a:pt x="4650486" y="13969"/>
                </a:lnTo>
                <a:close/>
              </a:path>
              <a:path extrusionOk="0" h="455930" w="4716780">
                <a:moveTo>
                  <a:pt x="4674870" y="445497"/>
                </a:moveTo>
                <a:lnTo>
                  <a:pt x="4674870" y="431291"/>
                </a:lnTo>
                <a:lnTo>
                  <a:pt x="4668774" y="435101"/>
                </a:lnTo>
                <a:lnTo>
                  <a:pt x="4668774" y="434339"/>
                </a:lnTo>
                <a:lnTo>
                  <a:pt x="4662678" y="437387"/>
                </a:lnTo>
                <a:lnTo>
                  <a:pt x="4656582" y="439673"/>
                </a:lnTo>
                <a:lnTo>
                  <a:pt x="4649724" y="441197"/>
                </a:lnTo>
                <a:lnTo>
                  <a:pt x="4650486" y="441197"/>
                </a:lnTo>
                <a:lnTo>
                  <a:pt x="4650486" y="454359"/>
                </a:lnTo>
                <a:lnTo>
                  <a:pt x="4652772" y="454151"/>
                </a:lnTo>
                <a:lnTo>
                  <a:pt x="4674870" y="445497"/>
                </a:lnTo>
                <a:close/>
              </a:path>
              <a:path extrusionOk="0" h="455930" w="4716780">
                <a:moveTo>
                  <a:pt x="4674870" y="24383"/>
                </a:moveTo>
                <a:lnTo>
                  <a:pt x="4674108" y="23621"/>
                </a:lnTo>
                <a:lnTo>
                  <a:pt x="4674108" y="23907"/>
                </a:lnTo>
                <a:lnTo>
                  <a:pt x="4674870" y="24383"/>
                </a:lnTo>
                <a:close/>
              </a:path>
              <a:path extrusionOk="0" h="455930" w="4716780">
                <a:moveTo>
                  <a:pt x="4684776" y="438191"/>
                </a:moveTo>
                <a:lnTo>
                  <a:pt x="4684776" y="422909"/>
                </a:lnTo>
                <a:lnTo>
                  <a:pt x="4679442" y="427481"/>
                </a:lnTo>
                <a:lnTo>
                  <a:pt x="4674108" y="431291"/>
                </a:lnTo>
                <a:lnTo>
                  <a:pt x="4674870" y="431291"/>
                </a:lnTo>
                <a:lnTo>
                  <a:pt x="4674870" y="445497"/>
                </a:lnTo>
                <a:lnTo>
                  <a:pt x="4676602" y="444818"/>
                </a:lnTo>
                <a:lnTo>
                  <a:pt x="4684776" y="438191"/>
                </a:lnTo>
                <a:close/>
              </a:path>
              <a:path extrusionOk="0" h="455930" w="4716780">
                <a:moveTo>
                  <a:pt x="4684776" y="32765"/>
                </a:moveTo>
                <a:lnTo>
                  <a:pt x="4684014" y="32003"/>
                </a:lnTo>
                <a:lnTo>
                  <a:pt x="4684365" y="32414"/>
                </a:lnTo>
                <a:lnTo>
                  <a:pt x="4684776" y="32765"/>
                </a:lnTo>
                <a:close/>
              </a:path>
              <a:path extrusionOk="0" h="455930" w="4716780">
                <a:moveTo>
                  <a:pt x="4684365" y="32414"/>
                </a:moveTo>
                <a:lnTo>
                  <a:pt x="4684014" y="32003"/>
                </a:lnTo>
                <a:lnTo>
                  <a:pt x="4684365" y="32414"/>
                </a:lnTo>
                <a:close/>
              </a:path>
              <a:path extrusionOk="0" h="455930" w="4716780">
                <a:moveTo>
                  <a:pt x="4696206" y="428875"/>
                </a:moveTo>
                <a:lnTo>
                  <a:pt x="4696206" y="406907"/>
                </a:lnTo>
                <a:lnTo>
                  <a:pt x="4692396" y="413003"/>
                </a:lnTo>
                <a:lnTo>
                  <a:pt x="4688586" y="418337"/>
                </a:lnTo>
                <a:lnTo>
                  <a:pt x="4684014" y="422909"/>
                </a:lnTo>
                <a:lnTo>
                  <a:pt x="4684776" y="422909"/>
                </a:lnTo>
                <a:lnTo>
                  <a:pt x="4684776" y="438191"/>
                </a:lnTo>
                <a:lnTo>
                  <a:pt x="4696139" y="428977"/>
                </a:lnTo>
                <a:close/>
              </a:path>
              <a:path extrusionOk="0" h="455930" w="4716780">
                <a:moveTo>
                  <a:pt x="4684776" y="32893"/>
                </a:moveTo>
                <a:lnTo>
                  <a:pt x="4684776" y="32765"/>
                </a:lnTo>
                <a:lnTo>
                  <a:pt x="4684365" y="32414"/>
                </a:lnTo>
                <a:lnTo>
                  <a:pt x="4684776" y="32893"/>
                </a:lnTo>
                <a:close/>
              </a:path>
              <a:path extrusionOk="0" h="455930" w="4716780">
                <a:moveTo>
                  <a:pt x="4696206" y="49529"/>
                </a:moveTo>
                <a:lnTo>
                  <a:pt x="4696206" y="48005"/>
                </a:lnTo>
                <a:lnTo>
                  <a:pt x="4695444" y="48005"/>
                </a:lnTo>
                <a:lnTo>
                  <a:pt x="4696206" y="49529"/>
                </a:lnTo>
                <a:close/>
              </a:path>
              <a:path extrusionOk="0" h="455930" w="4716780">
                <a:moveTo>
                  <a:pt x="4703064" y="418350"/>
                </a:moveTo>
                <a:lnTo>
                  <a:pt x="4703064" y="388619"/>
                </a:lnTo>
                <a:lnTo>
                  <a:pt x="4700778" y="395477"/>
                </a:lnTo>
                <a:lnTo>
                  <a:pt x="4700778" y="394715"/>
                </a:lnTo>
                <a:lnTo>
                  <a:pt x="4698492" y="401573"/>
                </a:lnTo>
                <a:lnTo>
                  <a:pt x="4695444" y="407669"/>
                </a:lnTo>
                <a:lnTo>
                  <a:pt x="4696206" y="406907"/>
                </a:lnTo>
                <a:lnTo>
                  <a:pt x="4696206" y="428875"/>
                </a:lnTo>
                <a:lnTo>
                  <a:pt x="4703064" y="418350"/>
                </a:lnTo>
                <a:close/>
              </a:path>
              <a:path extrusionOk="0" h="455930" w="4716780">
                <a:moveTo>
                  <a:pt x="4703064" y="69722"/>
                </a:moveTo>
                <a:lnTo>
                  <a:pt x="4703064" y="67055"/>
                </a:lnTo>
                <a:lnTo>
                  <a:pt x="4702302" y="66293"/>
                </a:lnTo>
                <a:lnTo>
                  <a:pt x="4703064" y="69722"/>
                </a:lnTo>
                <a:close/>
              </a:path>
              <a:path extrusionOk="0" h="455930" w="4716780">
                <a:moveTo>
                  <a:pt x="4703826" y="417181"/>
                </a:moveTo>
                <a:lnTo>
                  <a:pt x="4703826" y="381761"/>
                </a:lnTo>
                <a:lnTo>
                  <a:pt x="4702302" y="389381"/>
                </a:lnTo>
                <a:lnTo>
                  <a:pt x="4703064" y="388619"/>
                </a:lnTo>
                <a:lnTo>
                  <a:pt x="4703064" y="418350"/>
                </a:lnTo>
                <a:lnTo>
                  <a:pt x="4703826" y="417181"/>
                </a:lnTo>
                <a:close/>
              </a:path>
            </a:pathLst>
          </a:custGeom>
          <a:solidFill>
            <a:srgbClr val="3D67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4"/>
          <p:cNvSpPr/>
          <p:nvPr/>
        </p:nvSpPr>
        <p:spPr>
          <a:xfrm>
            <a:off x="2062966" y="3320735"/>
            <a:ext cx="6721670" cy="7197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4"/>
          <p:cNvSpPr/>
          <p:nvPr/>
        </p:nvSpPr>
        <p:spPr>
          <a:xfrm>
            <a:off x="2057285" y="3311652"/>
            <a:ext cx="6733540" cy="733425"/>
          </a:xfrm>
          <a:custGeom>
            <a:rect b="b" l="l" r="r" t="t"/>
            <a:pathLst>
              <a:path extrusionOk="0" h="733425" w="6733540">
                <a:moveTo>
                  <a:pt x="6733032" y="733044"/>
                </a:moveTo>
                <a:lnTo>
                  <a:pt x="6733032" y="0"/>
                </a:lnTo>
                <a:lnTo>
                  <a:pt x="0" y="0"/>
                </a:lnTo>
                <a:lnTo>
                  <a:pt x="0" y="733044"/>
                </a:lnTo>
                <a:lnTo>
                  <a:pt x="6096" y="733044"/>
                </a:lnTo>
                <a:lnTo>
                  <a:pt x="6096" y="12954"/>
                </a:lnTo>
                <a:lnTo>
                  <a:pt x="12192" y="6096"/>
                </a:lnTo>
                <a:lnTo>
                  <a:pt x="12192" y="12954"/>
                </a:lnTo>
                <a:lnTo>
                  <a:pt x="6720065" y="12953"/>
                </a:lnTo>
                <a:lnTo>
                  <a:pt x="6720065" y="6096"/>
                </a:lnTo>
                <a:lnTo>
                  <a:pt x="6726161" y="12953"/>
                </a:lnTo>
                <a:lnTo>
                  <a:pt x="6726161" y="733044"/>
                </a:lnTo>
                <a:lnTo>
                  <a:pt x="6733032" y="733044"/>
                </a:lnTo>
                <a:close/>
              </a:path>
              <a:path extrusionOk="0" h="733425" w="6733540">
                <a:moveTo>
                  <a:pt x="12192" y="12954"/>
                </a:moveTo>
                <a:lnTo>
                  <a:pt x="12192" y="6096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extrusionOk="0" h="733425" w="6733540">
                <a:moveTo>
                  <a:pt x="12192" y="720852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720852"/>
                </a:lnTo>
                <a:lnTo>
                  <a:pt x="12192" y="720852"/>
                </a:lnTo>
                <a:close/>
              </a:path>
              <a:path extrusionOk="0" h="733425" w="6733540">
                <a:moveTo>
                  <a:pt x="6726161" y="720851"/>
                </a:moveTo>
                <a:lnTo>
                  <a:pt x="6096" y="720852"/>
                </a:lnTo>
                <a:lnTo>
                  <a:pt x="12192" y="726948"/>
                </a:lnTo>
                <a:lnTo>
                  <a:pt x="12192" y="733044"/>
                </a:lnTo>
                <a:lnTo>
                  <a:pt x="6720065" y="733044"/>
                </a:lnTo>
                <a:lnTo>
                  <a:pt x="6720065" y="726948"/>
                </a:lnTo>
                <a:lnTo>
                  <a:pt x="6726161" y="720851"/>
                </a:lnTo>
                <a:close/>
              </a:path>
              <a:path extrusionOk="0" h="733425" w="6733540">
                <a:moveTo>
                  <a:pt x="12192" y="733044"/>
                </a:moveTo>
                <a:lnTo>
                  <a:pt x="12192" y="726948"/>
                </a:lnTo>
                <a:lnTo>
                  <a:pt x="6096" y="720852"/>
                </a:lnTo>
                <a:lnTo>
                  <a:pt x="6096" y="733044"/>
                </a:lnTo>
                <a:lnTo>
                  <a:pt x="12192" y="733044"/>
                </a:lnTo>
                <a:close/>
              </a:path>
              <a:path extrusionOk="0" h="733425" w="6733540">
                <a:moveTo>
                  <a:pt x="6726161" y="12953"/>
                </a:moveTo>
                <a:lnTo>
                  <a:pt x="6720065" y="6096"/>
                </a:lnTo>
                <a:lnTo>
                  <a:pt x="6720065" y="12953"/>
                </a:lnTo>
                <a:lnTo>
                  <a:pt x="6726161" y="12953"/>
                </a:lnTo>
                <a:close/>
              </a:path>
              <a:path extrusionOk="0" h="733425" w="6733540">
                <a:moveTo>
                  <a:pt x="6726161" y="720851"/>
                </a:moveTo>
                <a:lnTo>
                  <a:pt x="6726161" y="12953"/>
                </a:lnTo>
                <a:lnTo>
                  <a:pt x="6720065" y="12953"/>
                </a:lnTo>
                <a:lnTo>
                  <a:pt x="6720065" y="720851"/>
                </a:lnTo>
                <a:lnTo>
                  <a:pt x="6726161" y="720851"/>
                </a:lnTo>
                <a:close/>
              </a:path>
              <a:path extrusionOk="0" h="733425" w="6733540">
                <a:moveTo>
                  <a:pt x="6726161" y="733044"/>
                </a:moveTo>
                <a:lnTo>
                  <a:pt x="6726161" y="720851"/>
                </a:lnTo>
                <a:lnTo>
                  <a:pt x="6720065" y="726948"/>
                </a:lnTo>
                <a:lnTo>
                  <a:pt x="6720065" y="733044"/>
                </a:lnTo>
                <a:lnTo>
                  <a:pt x="6726161" y="733044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4"/>
          <p:cNvSpPr/>
          <p:nvPr/>
        </p:nvSpPr>
        <p:spPr>
          <a:xfrm>
            <a:off x="2399423" y="3096767"/>
            <a:ext cx="4704715" cy="443230"/>
          </a:xfrm>
          <a:custGeom>
            <a:rect b="b" l="l" r="r" t="t"/>
            <a:pathLst>
              <a:path extrusionOk="0" h="443229" w="4704715">
                <a:moveTo>
                  <a:pt x="4704588" y="368808"/>
                </a:moveTo>
                <a:lnTo>
                  <a:pt x="4704588" y="73914"/>
                </a:lnTo>
                <a:lnTo>
                  <a:pt x="4698718" y="45005"/>
                </a:lnTo>
                <a:lnTo>
                  <a:pt x="4682775" y="21526"/>
                </a:lnTo>
                <a:lnTo>
                  <a:pt x="4659260" y="5762"/>
                </a:lnTo>
                <a:lnTo>
                  <a:pt x="4630674" y="0"/>
                </a:lnTo>
                <a:lnTo>
                  <a:pt x="73914" y="0"/>
                </a:lnTo>
                <a:lnTo>
                  <a:pt x="45005" y="5762"/>
                </a:lnTo>
                <a:lnTo>
                  <a:pt x="21526" y="21526"/>
                </a:lnTo>
                <a:lnTo>
                  <a:pt x="5762" y="45005"/>
                </a:lnTo>
                <a:lnTo>
                  <a:pt x="0" y="73914"/>
                </a:lnTo>
                <a:lnTo>
                  <a:pt x="0" y="368808"/>
                </a:lnTo>
                <a:lnTo>
                  <a:pt x="5762" y="397394"/>
                </a:lnTo>
                <a:lnTo>
                  <a:pt x="21526" y="420909"/>
                </a:lnTo>
                <a:lnTo>
                  <a:pt x="45005" y="436852"/>
                </a:lnTo>
                <a:lnTo>
                  <a:pt x="73914" y="442722"/>
                </a:lnTo>
                <a:lnTo>
                  <a:pt x="4630674" y="442722"/>
                </a:lnTo>
                <a:lnTo>
                  <a:pt x="4659260" y="436852"/>
                </a:lnTo>
                <a:lnTo>
                  <a:pt x="4682775" y="420909"/>
                </a:lnTo>
                <a:lnTo>
                  <a:pt x="4698718" y="397394"/>
                </a:lnTo>
                <a:lnTo>
                  <a:pt x="4704588" y="368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14"/>
          <p:cNvSpPr/>
          <p:nvPr/>
        </p:nvSpPr>
        <p:spPr>
          <a:xfrm>
            <a:off x="2393327" y="3089910"/>
            <a:ext cx="4716780" cy="455930"/>
          </a:xfrm>
          <a:custGeom>
            <a:rect b="b" l="l" r="r" t="t"/>
            <a:pathLst>
              <a:path extrusionOk="0" h="455929" w="4716780">
                <a:moveTo>
                  <a:pt x="4716780" y="375665"/>
                </a:moveTo>
                <a:lnTo>
                  <a:pt x="4716780" y="80009"/>
                </a:lnTo>
                <a:lnTo>
                  <a:pt x="4715256" y="64007"/>
                </a:lnTo>
                <a:lnTo>
                  <a:pt x="4690076" y="20697"/>
                </a:lnTo>
                <a:lnTo>
                  <a:pt x="4644390" y="761"/>
                </a:lnTo>
                <a:lnTo>
                  <a:pt x="4636770" y="0"/>
                </a:lnTo>
                <a:lnTo>
                  <a:pt x="80010" y="0"/>
                </a:lnTo>
                <a:lnTo>
                  <a:pt x="32461" y="15778"/>
                </a:lnTo>
                <a:lnTo>
                  <a:pt x="3047" y="56388"/>
                </a:lnTo>
                <a:lnTo>
                  <a:pt x="0" y="72390"/>
                </a:lnTo>
                <a:lnTo>
                  <a:pt x="0" y="384048"/>
                </a:lnTo>
                <a:lnTo>
                  <a:pt x="3048" y="399288"/>
                </a:lnTo>
                <a:lnTo>
                  <a:pt x="6096" y="406908"/>
                </a:lnTo>
                <a:lnTo>
                  <a:pt x="9701" y="414578"/>
                </a:lnTo>
                <a:lnTo>
                  <a:pt x="12192" y="418274"/>
                </a:lnTo>
                <a:lnTo>
                  <a:pt x="12192" y="80772"/>
                </a:lnTo>
                <a:lnTo>
                  <a:pt x="12954" y="73152"/>
                </a:lnTo>
                <a:lnTo>
                  <a:pt x="12954" y="73914"/>
                </a:lnTo>
                <a:lnTo>
                  <a:pt x="13716" y="66294"/>
                </a:lnTo>
                <a:lnTo>
                  <a:pt x="13716" y="67056"/>
                </a:lnTo>
                <a:lnTo>
                  <a:pt x="15240" y="60198"/>
                </a:lnTo>
                <a:lnTo>
                  <a:pt x="15240" y="60960"/>
                </a:lnTo>
                <a:lnTo>
                  <a:pt x="17525" y="54102"/>
                </a:lnTo>
                <a:lnTo>
                  <a:pt x="20574" y="48006"/>
                </a:lnTo>
                <a:lnTo>
                  <a:pt x="20574" y="48768"/>
                </a:lnTo>
                <a:lnTo>
                  <a:pt x="23621" y="43891"/>
                </a:lnTo>
                <a:lnTo>
                  <a:pt x="23621" y="42672"/>
                </a:lnTo>
                <a:lnTo>
                  <a:pt x="27432" y="38227"/>
                </a:lnTo>
                <a:lnTo>
                  <a:pt x="32003" y="32766"/>
                </a:lnTo>
                <a:lnTo>
                  <a:pt x="37337" y="28194"/>
                </a:lnTo>
                <a:lnTo>
                  <a:pt x="37337" y="28384"/>
                </a:lnTo>
                <a:lnTo>
                  <a:pt x="41909" y="24955"/>
                </a:lnTo>
                <a:lnTo>
                  <a:pt x="41909" y="24384"/>
                </a:lnTo>
                <a:lnTo>
                  <a:pt x="47243" y="21717"/>
                </a:lnTo>
                <a:lnTo>
                  <a:pt x="47243" y="21336"/>
                </a:lnTo>
                <a:lnTo>
                  <a:pt x="53340" y="18626"/>
                </a:lnTo>
                <a:lnTo>
                  <a:pt x="53340" y="18288"/>
                </a:lnTo>
                <a:lnTo>
                  <a:pt x="59436" y="16256"/>
                </a:lnTo>
                <a:lnTo>
                  <a:pt x="59436" y="16002"/>
                </a:lnTo>
                <a:lnTo>
                  <a:pt x="73152" y="12954"/>
                </a:lnTo>
                <a:lnTo>
                  <a:pt x="73152" y="13639"/>
                </a:lnTo>
                <a:lnTo>
                  <a:pt x="80010" y="12954"/>
                </a:lnTo>
                <a:lnTo>
                  <a:pt x="4636770" y="13030"/>
                </a:lnTo>
                <a:lnTo>
                  <a:pt x="4642866" y="13639"/>
                </a:lnTo>
                <a:lnTo>
                  <a:pt x="4642866" y="12953"/>
                </a:lnTo>
                <a:lnTo>
                  <a:pt x="4650486" y="14477"/>
                </a:lnTo>
                <a:lnTo>
                  <a:pt x="4650486" y="14647"/>
                </a:lnTo>
                <a:lnTo>
                  <a:pt x="4656582" y="16001"/>
                </a:lnTo>
                <a:lnTo>
                  <a:pt x="4662678" y="18287"/>
                </a:lnTo>
                <a:lnTo>
                  <a:pt x="4674870" y="24383"/>
                </a:lnTo>
                <a:lnTo>
                  <a:pt x="4674870" y="25037"/>
                </a:lnTo>
                <a:lnTo>
                  <a:pt x="4679442" y="28955"/>
                </a:lnTo>
                <a:lnTo>
                  <a:pt x="4679442" y="28193"/>
                </a:lnTo>
                <a:lnTo>
                  <a:pt x="4684776" y="32765"/>
                </a:lnTo>
                <a:lnTo>
                  <a:pt x="4684776" y="33654"/>
                </a:lnTo>
                <a:lnTo>
                  <a:pt x="4688586" y="38099"/>
                </a:lnTo>
                <a:lnTo>
                  <a:pt x="4688586" y="37337"/>
                </a:lnTo>
                <a:lnTo>
                  <a:pt x="4692396" y="42671"/>
                </a:lnTo>
                <a:lnTo>
                  <a:pt x="4696206" y="48767"/>
                </a:lnTo>
                <a:lnTo>
                  <a:pt x="4696206" y="49529"/>
                </a:lnTo>
                <a:lnTo>
                  <a:pt x="4698492" y="54101"/>
                </a:lnTo>
                <a:lnTo>
                  <a:pt x="4700778" y="60959"/>
                </a:lnTo>
                <a:lnTo>
                  <a:pt x="4700778" y="60197"/>
                </a:lnTo>
                <a:lnTo>
                  <a:pt x="4703064" y="67055"/>
                </a:lnTo>
                <a:lnTo>
                  <a:pt x="4703064" y="70103"/>
                </a:lnTo>
                <a:lnTo>
                  <a:pt x="4703826" y="73913"/>
                </a:lnTo>
                <a:lnTo>
                  <a:pt x="4703826" y="417536"/>
                </a:lnTo>
                <a:lnTo>
                  <a:pt x="4709729" y="408565"/>
                </a:lnTo>
                <a:lnTo>
                  <a:pt x="4716018" y="384047"/>
                </a:lnTo>
                <a:lnTo>
                  <a:pt x="4716780" y="375665"/>
                </a:lnTo>
                <a:close/>
              </a:path>
              <a:path extrusionOk="0" h="455929" w="4716780">
                <a:moveTo>
                  <a:pt x="24384" y="413766"/>
                </a:moveTo>
                <a:lnTo>
                  <a:pt x="20574" y="407670"/>
                </a:lnTo>
                <a:lnTo>
                  <a:pt x="20574" y="408432"/>
                </a:lnTo>
                <a:lnTo>
                  <a:pt x="17526" y="401574"/>
                </a:lnTo>
                <a:lnTo>
                  <a:pt x="17526" y="402336"/>
                </a:lnTo>
                <a:lnTo>
                  <a:pt x="15240" y="395478"/>
                </a:lnTo>
                <a:lnTo>
                  <a:pt x="15240" y="396240"/>
                </a:lnTo>
                <a:lnTo>
                  <a:pt x="13716" y="388620"/>
                </a:lnTo>
                <a:lnTo>
                  <a:pt x="13716" y="389382"/>
                </a:lnTo>
                <a:lnTo>
                  <a:pt x="12192" y="375666"/>
                </a:lnTo>
                <a:lnTo>
                  <a:pt x="12192" y="418274"/>
                </a:lnTo>
                <a:lnTo>
                  <a:pt x="15673" y="423443"/>
                </a:lnTo>
                <a:lnTo>
                  <a:pt x="22571" y="431661"/>
                </a:lnTo>
                <a:lnTo>
                  <a:pt x="23622" y="432603"/>
                </a:lnTo>
                <a:lnTo>
                  <a:pt x="23622" y="413004"/>
                </a:lnTo>
                <a:lnTo>
                  <a:pt x="24384" y="413766"/>
                </a:lnTo>
                <a:close/>
              </a:path>
              <a:path extrusionOk="0" h="455929" w="4716780">
                <a:moveTo>
                  <a:pt x="24383" y="42672"/>
                </a:moveTo>
                <a:lnTo>
                  <a:pt x="23621" y="42672"/>
                </a:lnTo>
                <a:lnTo>
                  <a:pt x="23621" y="43891"/>
                </a:lnTo>
                <a:lnTo>
                  <a:pt x="24383" y="42672"/>
                </a:lnTo>
                <a:close/>
              </a:path>
              <a:path extrusionOk="0" h="455929" w="4716780">
                <a:moveTo>
                  <a:pt x="28194" y="419100"/>
                </a:moveTo>
                <a:lnTo>
                  <a:pt x="23622" y="413004"/>
                </a:lnTo>
                <a:lnTo>
                  <a:pt x="23622" y="432603"/>
                </a:lnTo>
                <a:lnTo>
                  <a:pt x="27432" y="436021"/>
                </a:lnTo>
                <a:lnTo>
                  <a:pt x="27432" y="418338"/>
                </a:lnTo>
                <a:lnTo>
                  <a:pt x="28194" y="419100"/>
                </a:lnTo>
                <a:close/>
              </a:path>
              <a:path extrusionOk="0" h="455929" w="4716780">
                <a:moveTo>
                  <a:pt x="28194" y="37338"/>
                </a:moveTo>
                <a:lnTo>
                  <a:pt x="27432" y="38100"/>
                </a:lnTo>
                <a:lnTo>
                  <a:pt x="28194" y="37338"/>
                </a:lnTo>
                <a:close/>
              </a:path>
              <a:path extrusionOk="0" h="455929" w="4716780">
                <a:moveTo>
                  <a:pt x="37338" y="443230"/>
                </a:moveTo>
                <a:lnTo>
                  <a:pt x="37338" y="428244"/>
                </a:lnTo>
                <a:lnTo>
                  <a:pt x="32004" y="422910"/>
                </a:lnTo>
                <a:lnTo>
                  <a:pt x="32004" y="423672"/>
                </a:lnTo>
                <a:lnTo>
                  <a:pt x="27432" y="418338"/>
                </a:lnTo>
                <a:lnTo>
                  <a:pt x="27432" y="436021"/>
                </a:lnTo>
                <a:lnTo>
                  <a:pt x="28956" y="437388"/>
                </a:lnTo>
                <a:lnTo>
                  <a:pt x="35052" y="441960"/>
                </a:lnTo>
                <a:lnTo>
                  <a:pt x="37338" y="443230"/>
                </a:lnTo>
                <a:close/>
              </a:path>
              <a:path extrusionOk="0" h="455929" w="4716780">
                <a:moveTo>
                  <a:pt x="37337" y="28384"/>
                </a:moveTo>
                <a:lnTo>
                  <a:pt x="37337" y="28194"/>
                </a:lnTo>
                <a:lnTo>
                  <a:pt x="36575" y="28956"/>
                </a:lnTo>
                <a:lnTo>
                  <a:pt x="37337" y="28384"/>
                </a:lnTo>
                <a:close/>
              </a:path>
              <a:path extrusionOk="0" h="455929" w="4716780">
                <a:moveTo>
                  <a:pt x="42672" y="446193"/>
                </a:moveTo>
                <a:lnTo>
                  <a:pt x="42672" y="432054"/>
                </a:lnTo>
                <a:lnTo>
                  <a:pt x="36575" y="427482"/>
                </a:lnTo>
                <a:lnTo>
                  <a:pt x="37338" y="428244"/>
                </a:lnTo>
                <a:lnTo>
                  <a:pt x="37338" y="443230"/>
                </a:lnTo>
                <a:lnTo>
                  <a:pt x="42672" y="446193"/>
                </a:lnTo>
                <a:close/>
              </a:path>
              <a:path extrusionOk="0" h="455929" w="4716780">
                <a:moveTo>
                  <a:pt x="42671" y="24384"/>
                </a:moveTo>
                <a:lnTo>
                  <a:pt x="41909" y="24384"/>
                </a:lnTo>
                <a:lnTo>
                  <a:pt x="41909" y="24955"/>
                </a:lnTo>
                <a:lnTo>
                  <a:pt x="42671" y="24384"/>
                </a:lnTo>
                <a:close/>
              </a:path>
              <a:path extrusionOk="0" h="455929" w="4716780">
                <a:moveTo>
                  <a:pt x="48006" y="435102"/>
                </a:moveTo>
                <a:lnTo>
                  <a:pt x="41910" y="431292"/>
                </a:lnTo>
                <a:lnTo>
                  <a:pt x="42672" y="432054"/>
                </a:lnTo>
                <a:lnTo>
                  <a:pt x="42672" y="446193"/>
                </a:lnTo>
                <a:lnTo>
                  <a:pt x="47244" y="448733"/>
                </a:lnTo>
                <a:lnTo>
                  <a:pt x="47244" y="435102"/>
                </a:lnTo>
                <a:lnTo>
                  <a:pt x="48006" y="435102"/>
                </a:lnTo>
                <a:close/>
              </a:path>
              <a:path extrusionOk="0" h="455929" w="4716780">
                <a:moveTo>
                  <a:pt x="48006" y="21336"/>
                </a:moveTo>
                <a:lnTo>
                  <a:pt x="47243" y="21336"/>
                </a:lnTo>
                <a:lnTo>
                  <a:pt x="47243" y="21717"/>
                </a:lnTo>
                <a:lnTo>
                  <a:pt x="48006" y="21336"/>
                </a:lnTo>
                <a:close/>
              </a:path>
              <a:path extrusionOk="0" h="455929" w="4716780">
                <a:moveTo>
                  <a:pt x="54102" y="451358"/>
                </a:moveTo>
                <a:lnTo>
                  <a:pt x="54102" y="438150"/>
                </a:lnTo>
                <a:lnTo>
                  <a:pt x="47244" y="435102"/>
                </a:lnTo>
                <a:lnTo>
                  <a:pt x="47244" y="448733"/>
                </a:lnTo>
                <a:lnTo>
                  <a:pt x="48768" y="449580"/>
                </a:lnTo>
                <a:lnTo>
                  <a:pt x="54102" y="451358"/>
                </a:lnTo>
                <a:close/>
              </a:path>
              <a:path extrusionOk="0" h="455929" w="4716780">
                <a:moveTo>
                  <a:pt x="54102" y="18288"/>
                </a:moveTo>
                <a:lnTo>
                  <a:pt x="53340" y="18288"/>
                </a:lnTo>
                <a:lnTo>
                  <a:pt x="53340" y="18626"/>
                </a:lnTo>
                <a:lnTo>
                  <a:pt x="54102" y="18288"/>
                </a:lnTo>
                <a:close/>
              </a:path>
              <a:path extrusionOk="0" h="455929" w="4716780">
                <a:moveTo>
                  <a:pt x="60198" y="453112"/>
                </a:moveTo>
                <a:lnTo>
                  <a:pt x="60198" y="440436"/>
                </a:lnTo>
                <a:lnTo>
                  <a:pt x="53340" y="437388"/>
                </a:lnTo>
                <a:lnTo>
                  <a:pt x="54102" y="438150"/>
                </a:lnTo>
                <a:lnTo>
                  <a:pt x="54102" y="451358"/>
                </a:lnTo>
                <a:lnTo>
                  <a:pt x="55626" y="451866"/>
                </a:lnTo>
                <a:lnTo>
                  <a:pt x="60198" y="453112"/>
                </a:lnTo>
                <a:close/>
              </a:path>
              <a:path extrusionOk="0" h="455929" w="4716780">
                <a:moveTo>
                  <a:pt x="60198" y="16002"/>
                </a:moveTo>
                <a:lnTo>
                  <a:pt x="59436" y="16002"/>
                </a:lnTo>
                <a:lnTo>
                  <a:pt x="59436" y="16256"/>
                </a:lnTo>
                <a:lnTo>
                  <a:pt x="60198" y="16002"/>
                </a:lnTo>
                <a:close/>
              </a:path>
              <a:path extrusionOk="0" h="455929" w="4716780">
                <a:moveTo>
                  <a:pt x="4636770" y="455675"/>
                </a:moveTo>
                <a:lnTo>
                  <a:pt x="4636770" y="443483"/>
                </a:lnTo>
                <a:lnTo>
                  <a:pt x="80010" y="443484"/>
                </a:lnTo>
                <a:lnTo>
                  <a:pt x="72390" y="442722"/>
                </a:lnTo>
                <a:lnTo>
                  <a:pt x="66294" y="441960"/>
                </a:lnTo>
                <a:lnTo>
                  <a:pt x="59436" y="439674"/>
                </a:lnTo>
                <a:lnTo>
                  <a:pt x="60198" y="440436"/>
                </a:lnTo>
                <a:lnTo>
                  <a:pt x="60198" y="453112"/>
                </a:lnTo>
                <a:lnTo>
                  <a:pt x="64008" y="454152"/>
                </a:lnTo>
                <a:lnTo>
                  <a:pt x="71628" y="455676"/>
                </a:lnTo>
                <a:lnTo>
                  <a:pt x="4636770" y="455675"/>
                </a:lnTo>
                <a:close/>
              </a:path>
              <a:path extrusionOk="0" h="455929" w="4716780">
                <a:moveTo>
                  <a:pt x="73152" y="13639"/>
                </a:moveTo>
                <a:lnTo>
                  <a:pt x="73152" y="12954"/>
                </a:lnTo>
                <a:lnTo>
                  <a:pt x="72390" y="13716"/>
                </a:lnTo>
                <a:lnTo>
                  <a:pt x="73152" y="13639"/>
                </a:lnTo>
                <a:close/>
              </a:path>
              <a:path extrusionOk="0" h="455929" w="4716780">
                <a:moveTo>
                  <a:pt x="73152" y="442722"/>
                </a:moveTo>
                <a:lnTo>
                  <a:pt x="72390" y="442637"/>
                </a:lnTo>
                <a:lnTo>
                  <a:pt x="73152" y="442722"/>
                </a:lnTo>
                <a:close/>
              </a:path>
              <a:path extrusionOk="0" h="455929" w="4716780">
                <a:moveTo>
                  <a:pt x="4636770" y="13030"/>
                </a:moveTo>
                <a:lnTo>
                  <a:pt x="4636008" y="12953"/>
                </a:lnTo>
                <a:lnTo>
                  <a:pt x="4636770" y="13030"/>
                </a:lnTo>
                <a:close/>
              </a:path>
              <a:path extrusionOk="0" h="455929" w="4716780">
                <a:moveTo>
                  <a:pt x="4643628" y="455675"/>
                </a:moveTo>
                <a:lnTo>
                  <a:pt x="4643628" y="442721"/>
                </a:lnTo>
                <a:lnTo>
                  <a:pt x="4636008" y="443483"/>
                </a:lnTo>
                <a:lnTo>
                  <a:pt x="4636770" y="443483"/>
                </a:lnTo>
                <a:lnTo>
                  <a:pt x="4636770" y="455675"/>
                </a:lnTo>
                <a:lnTo>
                  <a:pt x="4643628" y="455675"/>
                </a:lnTo>
                <a:close/>
              </a:path>
              <a:path extrusionOk="0" h="455929" w="4716780">
                <a:moveTo>
                  <a:pt x="4643628" y="13715"/>
                </a:moveTo>
                <a:lnTo>
                  <a:pt x="4642866" y="12953"/>
                </a:lnTo>
                <a:lnTo>
                  <a:pt x="4642866" y="13639"/>
                </a:lnTo>
                <a:lnTo>
                  <a:pt x="4643628" y="13715"/>
                </a:lnTo>
                <a:close/>
              </a:path>
              <a:path extrusionOk="0" h="455929" w="4716780">
                <a:moveTo>
                  <a:pt x="4650486" y="454567"/>
                </a:moveTo>
                <a:lnTo>
                  <a:pt x="4650486" y="441959"/>
                </a:lnTo>
                <a:lnTo>
                  <a:pt x="4642866" y="442721"/>
                </a:lnTo>
                <a:lnTo>
                  <a:pt x="4643628" y="442721"/>
                </a:lnTo>
                <a:lnTo>
                  <a:pt x="4643628" y="455675"/>
                </a:lnTo>
                <a:lnTo>
                  <a:pt x="4644390" y="455675"/>
                </a:lnTo>
                <a:lnTo>
                  <a:pt x="4650486" y="454567"/>
                </a:lnTo>
                <a:close/>
              </a:path>
              <a:path extrusionOk="0" h="455929" w="4716780">
                <a:moveTo>
                  <a:pt x="4650486" y="14647"/>
                </a:moveTo>
                <a:lnTo>
                  <a:pt x="4650486" y="14477"/>
                </a:lnTo>
                <a:lnTo>
                  <a:pt x="4649724" y="14477"/>
                </a:lnTo>
                <a:lnTo>
                  <a:pt x="4650486" y="14647"/>
                </a:lnTo>
                <a:close/>
              </a:path>
              <a:path extrusionOk="0" h="455929" w="4716780">
                <a:moveTo>
                  <a:pt x="4674870" y="431291"/>
                </a:moveTo>
                <a:lnTo>
                  <a:pt x="4668774" y="435101"/>
                </a:lnTo>
                <a:lnTo>
                  <a:pt x="4662678" y="438149"/>
                </a:lnTo>
                <a:lnTo>
                  <a:pt x="4662678" y="437387"/>
                </a:lnTo>
                <a:lnTo>
                  <a:pt x="4656582" y="440435"/>
                </a:lnTo>
                <a:lnTo>
                  <a:pt x="4656582" y="439673"/>
                </a:lnTo>
                <a:lnTo>
                  <a:pt x="4649724" y="441959"/>
                </a:lnTo>
                <a:lnTo>
                  <a:pt x="4650486" y="441959"/>
                </a:lnTo>
                <a:lnTo>
                  <a:pt x="4650486" y="454567"/>
                </a:lnTo>
                <a:lnTo>
                  <a:pt x="4652772" y="454151"/>
                </a:lnTo>
                <a:lnTo>
                  <a:pt x="4674108" y="445989"/>
                </a:lnTo>
                <a:lnTo>
                  <a:pt x="4674108" y="432053"/>
                </a:lnTo>
                <a:lnTo>
                  <a:pt x="4674870" y="431291"/>
                </a:lnTo>
                <a:close/>
              </a:path>
              <a:path extrusionOk="0" h="455929" w="4716780">
                <a:moveTo>
                  <a:pt x="4674870" y="25037"/>
                </a:moveTo>
                <a:lnTo>
                  <a:pt x="4674870" y="24383"/>
                </a:lnTo>
                <a:lnTo>
                  <a:pt x="4674108" y="24383"/>
                </a:lnTo>
                <a:lnTo>
                  <a:pt x="4674870" y="25037"/>
                </a:lnTo>
                <a:close/>
              </a:path>
              <a:path extrusionOk="0" h="455929" w="4716780">
                <a:moveTo>
                  <a:pt x="4684776" y="438428"/>
                </a:moveTo>
                <a:lnTo>
                  <a:pt x="4684776" y="422909"/>
                </a:lnTo>
                <a:lnTo>
                  <a:pt x="4679442" y="428243"/>
                </a:lnTo>
                <a:lnTo>
                  <a:pt x="4679442" y="427481"/>
                </a:lnTo>
                <a:lnTo>
                  <a:pt x="4674108" y="432053"/>
                </a:lnTo>
                <a:lnTo>
                  <a:pt x="4674108" y="445989"/>
                </a:lnTo>
                <a:lnTo>
                  <a:pt x="4676505" y="445071"/>
                </a:lnTo>
                <a:lnTo>
                  <a:pt x="4684776" y="438428"/>
                </a:lnTo>
                <a:close/>
              </a:path>
              <a:path extrusionOk="0" h="455929" w="4716780">
                <a:moveTo>
                  <a:pt x="4684776" y="33654"/>
                </a:moveTo>
                <a:lnTo>
                  <a:pt x="4684776" y="32765"/>
                </a:lnTo>
                <a:lnTo>
                  <a:pt x="4684014" y="32765"/>
                </a:lnTo>
                <a:lnTo>
                  <a:pt x="4684776" y="33654"/>
                </a:lnTo>
                <a:close/>
              </a:path>
              <a:path extrusionOk="0" h="455929" w="4716780">
                <a:moveTo>
                  <a:pt x="4696206" y="429116"/>
                </a:moveTo>
                <a:lnTo>
                  <a:pt x="4696206" y="407669"/>
                </a:lnTo>
                <a:lnTo>
                  <a:pt x="4692396" y="413765"/>
                </a:lnTo>
                <a:lnTo>
                  <a:pt x="4692396" y="413003"/>
                </a:lnTo>
                <a:lnTo>
                  <a:pt x="4688586" y="419099"/>
                </a:lnTo>
                <a:lnTo>
                  <a:pt x="4688586" y="418337"/>
                </a:lnTo>
                <a:lnTo>
                  <a:pt x="4684014" y="423672"/>
                </a:lnTo>
                <a:lnTo>
                  <a:pt x="4684776" y="422909"/>
                </a:lnTo>
                <a:lnTo>
                  <a:pt x="4684776" y="438428"/>
                </a:lnTo>
                <a:lnTo>
                  <a:pt x="4696025" y="429391"/>
                </a:lnTo>
                <a:lnTo>
                  <a:pt x="4696206" y="429116"/>
                </a:lnTo>
                <a:close/>
              </a:path>
              <a:path extrusionOk="0" h="455929" w="4716780">
                <a:moveTo>
                  <a:pt x="4696206" y="49529"/>
                </a:moveTo>
                <a:lnTo>
                  <a:pt x="4696206" y="48767"/>
                </a:lnTo>
                <a:lnTo>
                  <a:pt x="4695444" y="48005"/>
                </a:lnTo>
                <a:lnTo>
                  <a:pt x="4696206" y="49529"/>
                </a:lnTo>
                <a:close/>
              </a:path>
              <a:path extrusionOk="0" h="455929" w="4716780">
                <a:moveTo>
                  <a:pt x="4703064" y="418694"/>
                </a:moveTo>
                <a:lnTo>
                  <a:pt x="4703064" y="388619"/>
                </a:lnTo>
                <a:lnTo>
                  <a:pt x="4700778" y="396239"/>
                </a:lnTo>
                <a:lnTo>
                  <a:pt x="4700778" y="395477"/>
                </a:lnTo>
                <a:lnTo>
                  <a:pt x="4698492" y="402335"/>
                </a:lnTo>
                <a:lnTo>
                  <a:pt x="4698492" y="401573"/>
                </a:lnTo>
                <a:lnTo>
                  <a:pt x="4695444" y="408431"/>
                </a:lnTo>
                <a:lnTo>
                  <a:pt x="4696206" y="407669"/>
                </a:lnTo>
                <a:lnTo>
                  <a:pt x="4696206" y="429116"/>
                </a:lnTo>
                <a:lnTo>
                  <a:pt x="4703064" y="418694"/>
                </a:lnTo>
                <a:close/>
              </a:path>
              <a:path extrusionOk="0" h="455929" w="4716780">
                <a:moveTo>
                  <a:pt x="4703064" y="70103"/>
                </a:moveTo>
                <a:lnTo>
                  <a:pt x="4703064" y="67055"/>
                </a:lnTo>
                <a:lnTo>
                  <a:pt x="4702302" y="66293"/>
                </a:lnTo>
                <a:lnTo>
                  <a:pt x="4703064" y="70103"/>
                </a:lnTo>
                <a:close/>
              </a:path>
              <a:path extrusionOk="0" h="455929" w="4716780">
                <a:moveTo>
                  <a:pt x="4703826" y="417536"/>
                </a:moveTo>
                <a:lnTo>
                  <a:pt x="4703826" y="382523"/>
                </a:lnTo>
                <a:lnTo>
                  <a:pt x="4702302" y="389381"/>
                </a:lnTo>
                <a:lnTo>
                  <a:pt x="4703064" y="388619"/>
                </a:lnTo>
                <a:lnTo>
                  <a:pt x="4703064" y="418694"/>
                </a:lnTo>
                <a:lnTo>
                  <a:pt x="4703826" y="417536"/>
                </a:lnTo>
                <a:close/>
              </a:path>
            </a:pathLst>
          </a:custGeom>
          <a:solidFill>
            <a:srgbClr val="3D67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4"/>
          <p:cNvSpPr/>
          <p:nvPr/>
        </p:nvSpPr>
        <p:spPr>
          <a:xfrm>
            <a:off x="2062966" y="4342577"/>
            <a:ext cx="6721670" cy="7197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4"/>
          <p:cNvSpPr/>
          <p:nvPr/>
        </p:nvSpPr>
        <p:spPr>
          <a:xfrm>
            <a:off x="2057285" y="4334255"/>
            <a:ext cx="6733540" cy="734060"/>
          </a:xfrm>
          <a:custGeom>
            <a:rect b="b" l="l" r="r" t="t"/>
            <a:pathLst>
              <a:path extrusionOk="0" h="734060" w="6733540">
                <a:moveTo>
                  <a:pt x="6733032" y="733806"/>
                </a:moveTo>
                <a:lnTo>
                  <a:pt x="6733032" y="0"/>
                </a:lnTo>
                <a:lnTo>
                  <a:pt x="0" y="0"/>
                </a:lnTo>
                <a:lnTo>
                  <a:pt x="0" y="733806"/>
                </a:lnTo>
                <a:lnTo>
                  <a:pt x="6096" y="733806"/>
                </a:lnTo>
                <a:lnTo>
                  <a:pt x="6096" y="12954"/>
                </a:lnTo>
                <a:lnTo>
                  <a:pt x="12192" y="6858"/>
                </a:lnTo>
                <a:lnTo>
                  <a:pt x="12192" y="12954"/>
                </a:lnTo>
                <a:lnTo>
                  <a:pt x="6720065" y="12954"/>
                </a:lnTo>
                <a:lnTo>
                  <a:pt x="6720065" y="6858"/>
                </a:lnTo>
                <a:lnTo>
                  <a:pt x="6726161" y="12954"/>
                </a:lnTo>
                <a:lnTo>
                  <a:pt x="6726161" y="733806"/>
                </a:lnTo>
                <a:lnTo>
                  <a:pt x="6733032" y="733806"/>
                </a:lnTo>
                <a:close/>
              </a:path>
              <a:path extrusionOk="0" h="734060" w="6733540">
                <a:moveTo>
                  <a:pt x="12192" y="12954"/>
                </a:moveTo>
                <a:lnTo>
                  <a:pt x="12192" y="6858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extrusionOk="0" h="734060" w="6733540">
                <a:moveTo>
                  <a:pt x="12192" y="720852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720852"/>
                </a:lnTo>
                <a:lnTo>
                  <a:pt x="12192" y="720852"/>
                </a:lnTo>
                <a:close/>
              </a:path>
              <a:path extrusionOk="0" h="734060" w="6733540">
                <a:moveTo>
                  <a:pt x="6726161" y="720852"/>
                </a:moveTo>
                <a:lnTo>
                  <a:pt x="6096" y="720852"/>
                </a:lnTo>
                <a:lnTo>
                  <a:pt x="12192" y="726948"/>
                </a:lnTo>
                <a:lnTo>
                  <a:pt x="12191" y="733806"/>
                </a:lnTo>
                <a:lnTo>
                  <a:pt x="6720065" y="733806"/>
                </a:lnTo>
                <a:lnTo>
                  <a:pt x="6720065" y="726948"/>
                </a:lnTo>
                <a:lnTo>
                  <a:pt x="6726161" y="720852"/>
                </a:lnTo>
                <a:close/>
              </a:path>
              <a:path extrusionOk="0" h="734060" w="6733540">
                <a:moveTo>
                  <a:pt x="12191" y="733806"/>
                </a:moveTo>
                <a:lnTo>
                  <a:pt x="12192" y="726948"/>
                </a:lnTo>
                <a:lnTo>
                  <a:pt x="6096" y="720852"/>
                </a:lnTo>
                <a:lnTo>
                  <a:pt x="6096" y="733806"/>
                </a:lnTo>
                <a:lnTo>
                  <a:pt x="12191" y="733806"/>
                </a:lnTo>
                <a:close/>
              </a:path>
              <a:path extrusionOk="0" h="734060" w="6733540">
                <a:moveTo>
                  <a:pt x="6726161" y="12954"/>
                </a:moveTo>
                <a:lnTo>
                  <a:pt x="6720065" y="6858"/>
                </a:lnTo>
                <a:lnTo>
                  <a:pt x="6720065" y="12954"/>
                </a:lnTo>
                <a:lnTo>
                  <a:pt x="6726161" y="12954"/>
                </a:lnTo>
                <a:close/>
              </a:path>
              <a:path extrusionOk="0" h="734060" w="6733540">
                <a:moveTo>
                  <a:pt x="6726161" y="720852"/>
                </a:moveTo>
                <a:lnTo>
                  <a:pt x="6726161" y="12954"/>
                </a:lnTo>
                <a:lnTo>
                  <a:pt x="6720065" y="12954"/>
                </a:lnTo>
                <a:lnTo>
                  <a:pt x="6720065" y="720852"/>
                </a:lnTo>
                <a:lnTo>
                  <a:pt x="6726161" y="720852"/>
                </a:lnTo>
                <a:close/>
              </a:path>
              <a:path extrusionOk="0" h="734060" w="6733540">
                <a:moveTo>
                  <a:pt x="6726161" y="733806"/>
                </a:moveTo>
                <a:lnTo>
                  <a:pt x="6726161" y="720852"/>
                </a:lnTo>
                <a:lnTo>
                  <a:pt x="6720065" y="726948"/>
                </a:lnTo>
                <a:lnTo>
                  <a:pt x="6720065" y="733806"/>
                </a:lnTo>
                <a:lnTo>
                  <a:pt x="6726161" y="733806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4"/>
          <p:cNvSpPr/>
          <p:nvPr/>
        </p:nvSpPr>
        <p:spPr>
          <a:xfrm>
            <a:off x="2399423" y="4119371"/>
            <a:ext cx="4704715" cy="443230"/>
          </a:xfrm>
          <a:custGeom>
            <a:rect b="b" l="l" r="r" t="t"/>
            <a:pathLst>
              <a:path extrusionOk="0" h="443229" w="4704715">
                <a:moveTo>
                  <a:pt x="4704588" y="368808"/>
                </a:moveTo>
                <a:lnTo>
                  <a:pt x="4704588" y="73914"/>
                </a:lnTo>
                <a:lnTo>
                  <a:pt x="4698718" y="45327"/>
                </a:lnTo>
                <a:lnTo>
                  <a:pt x="4682775" y="21812"/>
                </a:lnTo>
                <a:lnTo>
                  <a:pt x="4659260" y="5869"/>
                </a:lnTo>
                <a:lnTo>
                  <a:pt x="4630674" y="0"/>
                </a:lnTo>
                <a:lnTo>
                  <a:pt x="73914" y="0"/>
                </a:lnTo>
                <a:lnTo>
                  <a:pt x="45005" y="5869"/>
                </a:lnTo>
                <a:lnTo>
                  <a:pt x="21526" y="21812"/>
                </a:lnTo>
                <a:lnTo>
                  <a:pt x="5762" y="45327"/>
                </a:lnTo>
                <a:lnTo>
                  <a:pt x="0" y="73914"/>
                </a:lnTo>
                <a:lnTo>
                  <a:pt x="0" y="368808"/>
                </a:lnTo>
                <a:lnTo>
                  <a:pt x="5762" y="397716"/>
                </a:lnTo>
                <a:lnTo>
                  <a:pt x="21526" y="421195"/>
                </a:lnTo>
                <a:lnTo>
                  <a:pt x="45005" y="436959"/>
                </a:lnTo>
                <a:lnTo>
                  <a:pt x="73914" y="442722"/>
                </a:lnTo>
                <a:lnTo>
                  <a:pt x="4630674" y="442722"/>
                </a:lnTo>
                <a:lnTo>
                  <a:pt x="4659260" y="436959"/>
                </a:lnTo>
                <a:lnTo>
                  <a:pt x="4682775" y="421195"/>
                </a:lnTo>
                <a:lnTo>
                  <a:pt x="4698718" y="397716"/>
                </a:lnTo>
                <a:lnTo>
                  <a:pt x="4704588" y="368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4"/>
          <p:cNvSpPr/>
          <p:nvPr/>
        </p:nvSpPr>
        <p:spPr>
          <a:xfrm>
            <a:off x="2393327" y="4113276"/>
            <a:ext cx="4716780" cy="455930"/>
          </a:xfrm>
          <a:custGeom>
            <a:rect b="b" l="l" r="r" t="t"/>
            <a:pathLst>
              <a:path extrusionOk="0" h="455929" w="4716780">
                <a:moveTo>
                  <a:pt x="4716780" y="375665"/>
                </a:moveTo>
                <a:lnTo>
                  <a:pt x="4716780" y="80009"/>
                </a:lnTo>
                <a:lnTo>
                  <a:pt x="4715256" y="64007"/>
                </a:lnTo>
                <a:lnTo>
                  <a:pt x="4705963" y="39854"/>
                </a:lnTo>
                <a:lnTo>
                  <a:pt x="4690248" y="20545"/>
                </a:lnTo>
                <a:lnTo>
                  <a:pt x="4669319" y="6965"/>
                </a:lnTo>
                <a:lnTo>
                  <a:pt x="4644390" y="0"/>
                </a:lnTo>
                <a:lnTo>
                  <a:pt x="80010" y="0"/>
                </a:lnTo>
                <a:lnTo>
                  <a:pt x="32446" y="15659"/>
                </a:lnTo>
                <a:lnTo>
                  <a:pt x="3047" y="56388"/>
                </a:lnTo>
                <a:lnTo>
                  <a:pt x="0" y="71628"/>
                </a:lnTo>
                <a:lnTo>
                  <a:pt x="0" y="383286"/>
                </a:lnTo>
                <a:lnTo>
                  <a:pt x="1524" y="391668"/>
                </a:lnTo>
                <a:lnTo>
                  <a:pt x="3048" y="399288"/>
                </a:lnTo>
                <a:lnTo>
                  <a:pt x="6096" y="406146"/>
                </a:lnTo>
                <a:lnTo>
                  <a:pt x="9144" y="413766"/>
                </a:lnTo>
                <a:lnTo>
                  <a:pt x="12192" y="417830"/>
                </a:lnTo>
                <a:lnTo>
                  <a:pt x="12192" y="80010"/>
                </a:lnTo>
                <a:lnTo>
                  <a:pt x="13716" y="66294"/>
                </a:lnTo>
                <a:lnTo>
                  <a:pt x="13716" y="67056"/>
                </a:lnTo>
                <a:lnTo>
                  <a:pt x="15240" y="59436"/>
                </a:lnTo>
                <a:lnTo>
                  <a:pt x="15240" y="60198"/>
                </a:lnTo>
                <a:lnTo>
                  <a:pt x="17525" y="53340"/>
                </a:lnTo>
                <a:lnTo>
                  <a:pt x="17525" y="54102"/>
                </a:lnTo>
                <a:lnTo>
                  <a:pt x="20574" y="47244"/>
                </a:lnTo>
                <a:lnTo>
                  <a:pt x="20574" y="48006"/>
                </a:lnTo>
                <a:lnTo>
                  <a:pt x="23621" y="43129"/>
                </a:lnTo>
                <a:lnTo>
                  <a:pt x="23621" y="42672"/>
                </a:lnTo>
                <a:lnTo>
                  <a:pt x="27432" y="37592"/>
                </a:lnTo>
                <a:lnTo>
                  <a:pt x="27432" y="37338"/>
                </a:lnTo>
                <a:lnTo>
                  <a:pt x="32003" y="32004"/>
                </a:lnTo>
                <a:lnTo>
                  <a:pt x="32003" y="32766"/>
                </a:lnTo>
                <a:lnTo>
                  <a:pt x="37337" y="27432"/>
                </a:lnTo>
                <a:lnTo>
                  <a:pt x="37337" y="27622"/>
                </a:lnTo>
                <a:lnTo>
                  <a:pt x="42671" y="23622"/>
                </a:lnTo>
                <a:lnTo>
                  <a:pt x="42671" y="23907"/>
                </a:lnTo>
                <a:lnTo>
                  <a:pt x="47243" y="21050"/>
                </a:lnTo>
                <a:lnTo>
                  <a:pt x="47243" y="20574"/>
                </a:lnTo>
                <a:lnTo>
                  <a:pt x="54102" y="17526"/>
                </a:lnTo>
                <a:lnTo>
                  <a:pt x="54102" y="17949"/>
                </a:lnTo>
                <a:lnTo>
                  <a:pt x="60198" y="15240"/>
                </a:lnTo>
                <a:lnTo>
                  <a:pt x="60198" y="15748"/>
                </a:lnTo>
                <a:lnTo>
                  <a:pt x="66294" y="13716"/>
                </a:lnTo>
                <a:lnTo>
                  <a:pt x="72390" y="13038"/>
                </a:lnTo>
                <a:lnTo>
                  <a:pt x="4643628" y="13030"/>
                </a:lnTo>
                <a:lnTo>
                  <a:pt x="4650486" y="13715"/>
                </a:lnTo>
                <a:lnTo>
                  <a:pt x="4650486" y="13969"/>
                </a:lnTo>
                <a:lnTo>
                  <a:pt x="4656582" y="16001"/>
                </a:lnTo>
                <a:lnTo>
                  <a:pt x="4656582" y="15239"/>
                </a:lnTo>
                <a:lnTo>
                  <a:pt x="4662678" y="18287"/>
                </a:lnTo>
                <a:lnTo>
                  <a:pt x="4662678" y="17525"/>
                </a:lnTo>
                <a:lnTo>
                  <a:pt x="4668774" y="20573"/>
                </a:lnTo>
                <a:lnTo>
                  <a:pt x="4674108" y="23907"/>
                </a:lnTo>
                <a:lnTo>
                  <a:pt x="4674108" y="23621"/>
                </a:lnTo>
                <a:lnTo>
                  <a:pt x="4679442" y="28193"/>
                </a:lnTo>
                <a:lnTo>
                  <a:pt x="4679442" y="27431"/>
                </a:lnTo>
                <a:lnTo>
                  <a:pt x="4684776" y="32765"/>
                </a:lnTo>
                <a:lnTo>
                  <a:pt x="4688586" y="37337"/>
                </a:lnTo>
                <a:lnTo>
                  <a:pt x="4688586" y="36575"/>
                </a:lnTo>
                <a:lnTo>
                  <a:pt x="4692396" y="42671"/>
                </a:lnTo>
                <a:lnTo>
                  <a:pt x="4692396" y="41909"/>
                </a:lnTo>
                <a:lnTo>
                  <a:pt x="4696206" y="48005"/>
                </a:lnTo>
                <a:lnTo>
                  <a:pt x="4696206" y="48958"/>
                </a:lnTo>
                <a:lnTo>
                  <a:pt x="4698492" y="54101"/>
                </a:lnTo>
                <a:lnTo>
                  <a:pt x="4698492" y="53339"/>
                </a:lnTo>
                <a:lnTo>
                  <a:pt x="4700778" y="60197"/>
                </a:lnTo>
                <a:lnTo>
                  <a:pt x="4700778" y="59435"/>
                </a:lnTo>
                <a:lnTo>
                  <a:pt x="4703064" y="67055"/>
                </a:lnTo>
                <a:lnTo>
                  <a:pt x="4703064" y="69722"/>
                </a:lnTo>
                <a:lnTo>
                  <a:pt x="4703826" y="73151"/>
                </a:lnTo>
                <a:lnTo>
                  <a:pt x="4703826" y="417181"/>
                </a:lnTo>
                <a:lnTo>
                  <a:pt x="4709804" y="408006"/>
                </a:lnTo>
                <a:lnTo>
                  <a:pt x="4716018" y="383285"/>
                </a:lnTo>
                <a:lnTo>
                  <a:pt x="4716780" y="375665"/>
                </a:lnTo>
                <a:close/>
              </a:path>
              <a:path extrusionOk="0" h="455929" w="4716780">
                <a:moveTo>
                  <a:pt x="24384" y="413004"/>
                </a:moveTo>
                <a:lnTo>
                  <a:pt x="20574" y="406908"/>
                </a:lnTo>
                <a:lnTo>
                  <a:pt x="20574" y="407670"/>
                </a:lnTo>
                <a:lnTo>
                  <a:pt x="17526" y="401574"/>
                </a:lnTo>
                <a:lnTo>
                  <a:pt x="15240" y="394716"/>
                </a:lnTo>
                <a:lnTo>
                  <a:pt x="15240" y="395478"/>
                </a:lnTo>
                <a:lnTo>
                  <a:pt x="13716" y="388620"/>
                </a:lnTo>
                <a:lnTo>
                  <a:pt x="13716" y="389382"/>
                </a:lnTo>
                <a:lnTo>
                  <a:pt x="12954" y="381762"/>
                </a:lnTo>
                <a:lnTo>
                  <a:pt x="12954" y="382524"/>
                </a:lnTo>
                <a:lnTo>
                  <a:pt x="12192" y="374904"/>
                </a:lnTo>
                <a:lnTo>
                  <a:pt x="12192" y="417830"/>
                </a:lnTo>
                <a:lnTo>
                  <a:pt x="22860" y="432054"/>
                </a:lnTo>
                <a:lnTo>
                  <a:pt x="23622" y="432720"/>
                </a:lnTo>
                <a:lnTo>
                  <a:pt x="23622" y="413004"/>
                </a:lnTo>
                <a:lnTo>
                  <a:pt x="24384" y="413004"/>
                </a:lnTo>
                <a:close/>
              </a:path>
              <a:path extrusionOk="0" h="455929" w="4716780">
                <a:moveTo>
                  <a:pt x="24383" y="41910"/>
                </a:moveTo>
                <a:lnTo>
                  <a:pt x="23621" y="42672"/>
                </a:lnTo>
                <a:lnTo>
                  <a:pt x="23621" y="43129"/>
                </a:lnTo>
                <a:lnTo>
                  <a:pt x="24383" y="41910"/>
                </a:lnTo>
                <a:close/>
              </a:path>
              <a:path extrusionOk="0" h="455929" w="4716780">
                <a:moveTo>
                  <a:pt x="37338" y="427482"/>
                </a:moveTo>
                <a:lnTo>
                  <a:pt x="32004" y="422910"/>
                </a:lnTo>
                <a:lnTo>
                  <a:pt x="27432" y="417576"/>
                </a:lnTo>
                <a:lnTo>
                  <a:pt x="23622" y="413004"/>
                </a:lnTo>
                <a:lnTo>
                  <a:pt x="23622" y="432720"/>
                </a:lnTo>
                <a:lnTo>
                  <a:pt x="28956" y="437388"/>
                </a:lnTo>
                <a:lnTo>
                  <a:pt x="35052" y="441960"/>
                </a:lnTo>
                <a:lnTo>
                  <a:pt x="36576" y="442806"/>
                </a:lnTo>
                <a:lnTo>
                  <a:pt x="36576" y="427482"/>
                </a:lnTo>
                <a:lnTo>
                  <a:pt x="37338" y="427482"/>
                </a:lnTo>
                <a:close/>
              </a:path>
              <a:path extrusionOk="0" h="455929" w="4716780">
                <a:moveTo>
                  <a:pt x="28194" y="36576"/>
                </a:moveTo>
                <a:lnTo>
                  <a:pt x="27432" y="37338"/>
                </a:lnTo>
                <a:lnTo>
                  <a:pt x="27432" y="37592"/>
                </a:lnTo>
                <a:lnTo>
                  <a:pt x="28194" y="36576"/>
                </a:lnTo>
                <a:close/>
              </a:path>
              <a:path extrusionOk="0" h="455929" w="4716780">
                <a:moveTo>
                  <a:pt x="28194" y="418338"/>
                </a:moveTo>
                <a:lnTo>
                  <a:pt x="27432" y="417449"/>
                </a:lnTo>
                <a:lnTo>
                  <a:pt x="28194" y="418338"/>
                </a:lnTo>
                <a:close/>
              </a:path>
              <a:path extrusionOk="0" h="455929" w="4716780">
                <a:moveTo>
                  <a:pt x="37337" y="27622"/>
                </a:moveTo>
                <a:lnTo>
                  <a:pt x="37337" y="27432"/>
                </a:lnTo>
                <a:lnTo>
                  <a:pt x="36575" y="28194"/>
                </a:lnTo>
                <a:lnTo>
                  <a:pt x="37337" y="27622"/>
                </a:lnTo>
                <a:close/>
              </a:path>
              <a:path extrusionOk="0" h="455929" w="4716780">
                <a:moveTo>
                  <a:pt x="42672" y="431292"/>
                </a:moveTo>
                <a:lnTo>
                  <a:pt x="36576" y="427482"/>
                </a:lnTo>
                <a:lnTo>
                  <a:pt x="36576" y="442806"/>
                </a:lnTo>
                <a:lnTo>
                  <a:pt x="41910" y="445770"/>
                </a:lnTo>
                <a:lnTo>
                  <a:pt x="41910" y="431292"/>
                </a:lnTo>
                <a:lnTo>
                  <a:pt x="42672" y="431292"/>
                </a:lnTo>
                <a:close/>
              </a:path>
              <a:path extrusionOk="0" h="455929" w="4716780">
                <a:moveTo>
                  <a:pt x="42671" y="23907"/>
                </a:moveTo>
                <a:lnTo>
                  <a:pt x="42671" y="23622"/>
                </a:lnTo>
                <a:lnTo>
                  <a:pt x="41909" y="24384"/>
                </a:lnTo>
                <a:lnTo>
                  <a:pt x="42671" y="23907"/>
                </a:lnTo>
                <a:close/>
              </a:path>
              <a:path extrusionOk="0" h="455929" w="4716780">
                <a:moveTo>
                  <a:pt x="48006" y="448532"/>
                </a:moveTo>
                <a:lnTo>
                  <a:pt x="48006" y="435102"/>
                </a:lnTo>
                <a:lnTo>
                  <a:pt x="41910" y="431292"/>
                </a:lnTo>
                <a:lnTo>
                  <a:pt x="41910" y="445770"/>
                </a:lnTo>
                <a:lnTo>
                  <a:pt x="48006" y="448532"/>
                </a:lnTo>
                <a:close/>
              </a:path>
              <a:path extrusionOk="0" h="455929" w="4716780">
                <a:moveTo>
                  <a:pt x="48006" y="20574"/>
                </a:moveTo>
                <a:lnTo>
                  <a:pt x="47243" y="20574"/>
                </a:lnTo>
                <a:lnTo>
                  <a:pt x="47243" y="21050"/>
                </a:lnTo>
                <a:lnTo>
                  <a:pt x="48006" y="20574"/>
                </a:lnTo>
                <a:close/>
              </a:path>
              <a:path extrusionOk="0" h="455929" w="4716780">
                <a:moveTo>
                  <a:pt x="54102" y="437388"/>
                </a:moveTo>
                <a:lnTo>
                  <a:pt x="47244" y="434340"/>
                </a:lnTo>
                <a:lnTo>
                  <a:pt x="48006" y="435102"/>
                </a:lnTo>
                <a:lnTo>
                  <a:pt x="48006" y="448532"/>
                </a:lnTo>
                <a:lnTo>
                  <a:pt x="52501" y="450570"/>
                </a:lnTo>
                <a:lnTo>
                  <a:pt x="53340" y="450861"/>
                </a:lnTo>
                <a:lnTo>
                  <a:pt x="53340" y="437388"/>
                </a:lnTo>
                <a:lnTo>
                  <a:pt x="54102" y="437388"/>
                </a:lnTo>
                <a:close/>
              </a:path>
              <a:path extrusionOk="0" h="455929" w="4716780">
                <a:moveTo>
                  <a:pt x="54102" y="17949"/>
                </a:moveTo>
                <a:lnTo>
                  <a:pt x="54102" y="17526"/>
                </a:lnTo>
                <a:lnTo>
                  <a:pt x="53340" y="18288"/>
                </a:lnTo>
                <a:lnTo>
                  <a:pt x="54102" y="17949"/>
                </a:lnTo>
                <a:close/>
              </a:path>
              <a:path extrusionOk="0" h="455929" w="4716780">
                <a:moveTo>
                  <a:pt x="60198" y="439674"/>
                </a:moveTo>
                <a:lnTo>
                  <a:pt x="53340" y="437388"/>
                </a:lnTo>
                <a:lnTo>
                  <a:pt x="53340" y="450861"/>
                </a:lnTo>
                <a:lnTo>
                  <a:pt x="59436" y="452981"/>
                </a:lnTo>
                <a:lnTo>
                  <a:pt x="59436" y="439674"/>
                </a:lnTo>
                <a:lnTo>
                  <a:pt x="60198" y="439674"/>
                </a:lnTo>
                <a:close/>
              </a:path>
              <a:path extrusionOk="0" h="455929" w="4716780">
                <a:moveTo>
                  <a:pt x="60198" y="15748"/>
                </a:moveTo>
                <a:lnTo>
                  <a:pt x="60198" y="15240"/>
                </a:lnTo>
                <a:lnTo>
                  <a:pt x="59436" y="16002"/>
                </a:lnTo>
                <a:lnTo>
                  <a:pt x="60198" y="15748"/>
                </a:lnTo>
                <a:close/>
              </a:path>
              <a:path extrusionOk="0" h="455929" w="4716780">
                <a:moveTo>
                  <a:pt x="73151" y="455099"/>
                </a:moveTo>
                <a:lnTo>
                  <a:pt x="73151" y="442722"/>
                </a:lnTo>
                <a:lnTo>
                  <a:pt x="59436" y="439674"/>
                </a:lnTo>
                <a:lnTo>
                  <a:pt x="59436" y="452981"/>
                </a:lnTo>
                <a:lnTo>
                  <a:pt x="60269" y="453270"/>
                </a:lnTo>
                <a:lnTo>
                  <a:pt x="68382" y="454697"/>
                </a:lnTo>
                <a:lnTo>
                  <a:pt x="73151" y="455099"/>
                </a:lnTo>
                <a:close/>
              </a:path>
              <a:path extrusionOk="0" h="455929" w="4716780">
                <a:moveTo>
                  <a:pt x="73151" y="12954"/>
                </a:moveTo>
                <a:lnTo>
                  <a:pt x="72390" y="12954"/>
                </a:lnTo>
                <a:lnTo>
                  <a:pt x="73151" y="12954"/>
                </a:lnTo>
                <a:close/>
              </a:path>
              <a:path extrusionOk="0" h="455929" w="4716780">
                <a:moveTo>
                  <a:pt x="4636770" y="455675"/>
                </a:moveTo>
                <a:lnTo>
                  <a:pt x="4636770" y="442721"/>
                </a:lnTo>
                <a:lnTo>
                  <a:pt x="80010" y="442722"/>
                </a:lnTo>
                <a:lnTo>
                  <a:pt x="72390" y="441960"/>
                </a:lnTo>
                <a:lnTo>
                  <a:pt x="73151" y="442722"/>
                </a:lnTo>
                <a:lnTo>
                  <a:pt x="73151" y="455099"/>
                </a:lnTo>
                <a:lnTo>
                  <a:pt x="80010" y="455676"/>
                </a:lnTo>
                <a:lnTo>
                  <a:pt x="4636770" y="455675"/>
                </a:lnTo>
                <a:close/>
              </a:path>
              <a:path extrusionOk="0" h="455929" w="4716780">
                <a:moveTo>
                  <a:pt x="4650486" y="454359"/>
                </a:moveTo>
                <a:lnTo>
                  <a:pt x="4650486" y="441197"/>
                </a:lnTo>
                <a:lnTo>
                  <a:pt x="4642866" y="442721"/>
                </a:lnTo>
                <a:lnTo>
                  <a:pt x="4642866" y="442036"/>
                </a:lnTo>
                <a:lnTo>
                  <a:pt x="4636008" y="442721"/>
                </a:lnTo>
                <a:lnTo>
                  <a:pt x="4636770" y="442721"/>
                </a:lnTo>
                <a:lnTo>
                  <a:pt x="4636770" y="455675"/>
                </a:lnTo>
                <a:lnTo>
                  <a:pt x="4642866" y="455066"/>
                </a:lnTo>
                <a:lnTo>
                  <a:pt x="4642866" y="442721"/>
                </a:lnTo>
                <a:lnTo>
                  <a:pt x="4643628" y="441959"/>
                </a:lnTo>
                <a:lnTo>
                  <a:pt x="4643628" y="454990"/>
                </a:lnTo>
                <a:lnTo>
                  <a:pt x="4650486" y="454359"/>
                </a:lnTo>
                <a:close/>
              </a:path>
              <a:path extrusionOk="0" h="455929" w="4716780">
                <a:moveTo>
                  <a:pt x="4643628" y="13030"/>
                </a:moveTo>
                <a:lnTo>
                  <a:pt x="4642866" y="12953"/>
                </a:lnTo>
                <a:lnTo>
                  <a:pt x="4643628" y="13030"/>
                </a:lnTo>
                <a:close/>
              </a:path>
              <a:path extrusionOk="0" h="455929" w="4716780">
                <a:moveTo>
                  <a:pt x="4650486" y="13969"/>
                </a:moveTo>
                <a:lnTo>
                  <a:pt x="4650486" y="13715"/>
                </a:lnTo>
                <a:lnTo>
                  <a:pt x="4649724" y="13715"/>
                </a:lnTo>
                <a:lnTo>
                  <a:pt x="4650486" y="13969"/>
                </a:lnTo>
                <a:close/>
              </a:path>
              <a:path extrusionOk="0" h="455929" w="4716780">
                <a:moveTo>
                  <a:pt x="4674870" y="445497"/>
                </a:moveTo>
                <a:lnTo>
                  <a:pt x="4674870" y="431291"/>
                </a:lnTo>
                <a:lnTo>
                  <a:pt x="4668774" y="435101"/>
                </a:lnTo>
                <a:lnTo>
                  <a:pt x="4668774" y="434339"/>
                </a:lnTo>
                <a:lnTo>
                  <a:pt x="4662678" y="437387"/>
                </a:lnTo>
                <a:lnTo>
                  <a:pt x="4656582" y="439673"/>
                </a:lnTo>
                <a:lnTo>
                  <a:pt x="4649724" y="441197"/>
                </a:lnTo>
                <a:lnTo>
                  <a:pt x="4650486" y="441197"/>
                </a:lnTo>
                <a:lnTo>
                  <a:pt x="4650486" y="454359"/>
                </a:lnTo>
                <a:lnTo>
                  <a:pt x="4652772" y="454151"/>
                </a:lnTo>
                <a:lnTo>
                  <a:pt x="4674870" y="445497"/>
                </a:lnTo>
                <a:close/>
              </a:path>
              <a:path extrusionOk="0" h="455929" w="4716780">
                <a:moveTo>
                  <a:pt x="4674870" y="24383"/>
                </a:moveTo>
                <a:lnTo>
                  <a:pt x="4674108" y="23621"/>
                </a:lnTo>
                <a:lnTo>
                  <a:pt x="4674108" y="23907"/>
                </a:lnTo>
                <a:lnTo>
                  <a:pt x="4674870" y="24383"/>
                </a:lnTo>
                <a:close/>
              </a:path>
              <a:path extrusionOk="0" h="455929" w="4716780">
                <a:moveTo>
                  <a:pt x="4684776" y="438191"/>
                </a:moveTo>
                <a:lnTo>
                  <a:pt x="4684776" y="422909"/>
                </a:lnTo>
                <a:lnTo>
                  <a:pt x="4679442" y="427481"/>
                </a:lnTo>
                <a:lnTo>
                  <a:pt x="4674108" y="431291"/>
                </a:lnTo>
                <a:lnTo>
                  <a:pt x="4674870" y="431291"/>
                </a:lnTo>
                <a:lnTo>
                  <a:pt x="4674870" y="445497"/>
                </a:lnTo>
                <a:lnTo>
                  <a:pt x="4676602" y="444818"/>
                </a:lnTo>
                <a:lnTo>
                  <a:pt x="4684776" y="438191"/>
                </a:lnTo>
                <a:close/>
              </a:path>
              <a:path extrusionOk="0" h="455929" w="4716780">
                <a:moveTo>
                  <a:pt x="4684776" y="32892"/>
                </a:moveTo>
                <a:lnTo>
                  <a:pt x="4684014" y="32003"/>
                </a:lnTo>
                <a:lnTo>
                  <a:pt x="4684776" y="32892"/>
                </a:lnTo>
                <a:close/>
              </a:path>
              <a:path extrusionOk="0" h="455929" w="4716780">
                <a:moveTo>
                  <a:pt x="4696206" y="428875"/>
                </a:moveTo>
                <a:lnTo>
                  <a:pt x="4696206" y="406907"/>
                </a:lnTo>
                <a:lnTo>
                  <a:pt x="4692396" y="413003"/>
                </a:lnTo>
                <a:lnTo>
                  <a:pt x="4688586" y="418337"/>
                </a:lnTo>
                <a:lnTo>
                  <a:pt x="4688586" y="417575"/>
                </a:lnTo>
                <a:lnTo>
                  <a:pt x="4684014" y="422909"/>
                </a:lnTo>
                <a:lnTo>
                  <a:pt x="4684776" y="422909"/>
                </a:lnTo>
                <a:lnTo>
                  <a:pt x="4684776" y="438191"/>
                </a:lnTo>
                <a:lnTo>
                  <a:pt x="4696139" y="428977"/>
                </a:lnTo>
                <a:close/>
              </a:path>
              <a:path extrusionOk="0" h="455929" w="4716780">
                <a:moveTo>
                  <a:pt x="4696206" y="48958"/>
                </a:moveTo>
                <a:lnTo>
                  <a:pt x="4696206" y="48005"/>
                </a:lnTo>
                <a:lnTo>
                  <a:pt x="4695444" y="47243"/>
                </a:lnTo>
                <a:lnTo>
                  <a:pt x="4696206" y="48958"/>
                </a:lnTo>
                <a:close/>
              </a:path>
              <a:path extrusionOk="0" h="455929" w="4716780">
                <a:moveTo>
                  <a:pt x="4703064" y="418350"/>
                </a:moveTo>
                <a:lnTo>
                  <a:pt x="4703064" y="388619"/>
                </a:lnTo>
                <a:lnTo>
                  <a:pt x="4700778" y="395477"/>
                </a:lnTo>
                <a:lnTo>
                  <a:pt x="4700778" y="394715"/>
                </a:lnTo>
                <a:lnTo>
                  <a:pt x="4698492" y="401573"/>
                </a:lnTo>
                <a:lnTo>
                  <a:pt x="4695444" y="407669"/>
                </a:lnTo>
                <a:lnTo>
                  <a:pt x="4696206" y="406907"/>
                </a:lnTo>
                <a:lnTo>
                  <a:pt x="4696206" y="428875"/>
                </a:lnTo>
                <a:lnTo>
                  <a:pt x="4703064" y="418350"/>
                </a:lnTo>
                <a:close/>
              </a:path>
              <a:path extrusionOk="0" h="455929" w="4716780">
                <a:moveTo>
                  <a:pt x="4703064" y="69722"/>
                </a:moveTo>
                <a:lnTo>
                  <a:pt x="4703064" y="67055"/>
                </a:lnTo>
                <a:lnTo>
                  <a:pt x="4702302" y="66293"/>
                </a:lnTo>
                <a:lnTo>
                  <a:pt x="4703064" y="69722"/>
                </a:lnTo>
                <a:close/>
              </a:path>
              <a:path extrusionOk="0" h="455929" w="4716780">
                <a:moveTo>
                  <a:pt x="4703826" y="417181"/>
                </a:moveTo>
                <a:lnTo>
                  <a:pt x="4703826" y="381761"/>
                </a:lnTo>
                <a:lnTo>
                  <a:pt x="4702302" y="389381"/>
                </a:lnTo>
                <a:lnTo>
                  <a:pt x="4703064" y="388619"/>
                </a:lnTo>
                <a:lnTo>
                  <a:pt x="4703064" y="418350"/>
                </a:lnTo>
                <a:lnTo>
                  <a:pt x="4703826" y="417181"/>
                </a:lnTo>
                <a:close/>
              </a:path>
            </a:pathLst>
          </a:custGeom>
          <a:solidFill>
            <a:srgbClr val="3D67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4"/>
          <p:cNvSpPr/>
          <p:nvPr/>
        </p:nvSpPr>
        <p:spPr>
          <a:xfrm>
            <a:off x="2062966" y="5365181"/>
            <a:ext cx="6721670" cy="7197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14"/>
          <p:cNvSpPr/>
          <p:nvPr/>
        </p:nvSpPr>
        <p:spPr>
          <a:xfrm>
            <a:off x="2057285" y="5357621"/>
            <a:ext cx="6733540" cy="733425"/>
          </a:xfrm>
          <a:custGeom>
            <a:rect b="b" l="l" r="r" t="t"/>
            <a:pathLst>
              <a:path extrusionOk="0" h="733425" w="6733540">
                <a:moveTo>
                  <a:pt x="6733032" y="733043"/>
                </a:moveTo>
                <a:lnTo>
                  <a:pt x="6733032" y="0"/>
                </a:lnTo>
                <a:lnTo>
                  <a:pt x="0" y="0"/>
                </a:lnTo>
                <a:lnTo>
                  <a:pt x="0" y="733044"/>
                </a:lnTo>
                <a:lnTo>
                  <a:pt x="6096" y="733044"/>
                </a:lnTo>
                <a:lnTo>
                  <a:pt x="6096" y="12954"/>
                </a:lnTo>
                <a:lnTo>
                  <a:pt x="12192" y="6096"/>
                </a:lnTo>
                <a:lnTo>
                  <a:pt x="12192" y="12954"/>
                </a:lnTo>
                <a:lnTo>
                  <a:pt x="6720065" y="12953"/>
                </a:lnTo>
                <a:lnTo>
                  <a:pt x="6720065" y="6095"/>
                </a:lnTo>
                <a:lnTo>
                  <a:pt x="6726161" y="12953"/>
                </a:lnTo>
                <a:lnTo>
                  <a:pt x="6726161" y="733043"/>
                </a:lnTo>
                <a:lnTo>
                  <a:pt x="6733032" y="733043"/>
                </a:lnTo>
                <a:close/>
              </a:path>
              <a:path extrusionOk="0" h="733425" w="6733540">
                <a:moveTo>
                  <a:pt x="12192" y="12954"/>
                </a:moveTo>
                <a:lnTo>
                  <a:pt x="12192" y="6096"/>
                </a:lnTo>
                <a:lnTo>
                  <a:pt x="6096" y="12954"/>
                </a:lnTo>
                <a:lnTo>
                  <a:pt x="12192" y="12954"/>
                </a:lnTo>
                <a:close/>
              </a:path>
              <a:path extrusionOk="0" h="733425" w="6733540">
                <a:moveTo>
                  <a:pt x="12192" y="720090"/>
                </a:moveTo>
                <a:lnTo>
                  <a:pt x="12192" y="12954"/>
                </a:lnTo>
                <a:lnTo>
                  <a:pt x="6096" y="12954"/>
                </a:lnTo>
                <a:lnTo>
                  <a:pt x="6096" y="720090"/>
                </a:lnTo>
                <a:lnTo>
                  <a:pt x="12192" y="720090"/>
                </a:lnTo>
                <a:close/>
              </a:path>
              <a:path extrusionOk="0" h="733425" w="6733540">
                <a:moveTo>
                  <a:pt x="6726161" y="720089"/>
                </a:moveTo>
                <a:lnTo>
                  <a:pt x="6096" y="720090"/>
                </a:lnTo>
                <a:lnTo>
                  <a:pt x="12192" y="726948"/>
                </a:lnTo>
                <a:lnTo>
                  <a:pt x="12192" y="733044"/>
                </a:lnTo>
                <a:lnTo>
                  <a:pt x="6720065" y="733043"/>
                </a:lnTo>
                <a:lnTo>
                  <a:pt x="6720065" y="726948"/>
                </a:lnTo>
                <a:lnTo>
                  <a:pt x="6726161" y="720089"/>
                </a:lnTo>
                <a:close/>
              </a:path>
              <a:path extrusionOk="0" h="733425" w="6733540">
                <a:moveTo>
                  <a:pt x="12192" y="733044"/>
                </a:moveTo>
                <a:lnTo>
                  <a:pt x="12192" y="726948"/>
                </a:lnTo>
                <a:lnTo>
                  <a:pt x="6096" y="720090"/>
                </a:lnTo>
                <a:lnTo>
                  <a:pt x="6096" y="733044"/>
                </a:lnTo>
                <a:lnTo>
                  <a:pt x="12192" y="733044"/>
                </a:lnTo>
                <a:close/>
              </a:path>
              <a:path extrusionOk="0" h="733425" w="6733540">
                <a:moveTo>
                  <a:pt x="6726161" y="12953"/>
                </a:moveTo>
                <a:lnTo>
                  <a:pt x="6720065" y="6095"/>
                </a:lnTo>
                <a:lnTo>
                  <a:pt x="6720065" y="12953"/>
                </a:lnTo>
                <a:lnTo>
                  <a:pt x="6726161" y="12953"/>
                </a:lnTo>
                <a:close/>
              </a:path>
              <a:path extrusionOk="0" h="733425" w="6733540">
                <a:moveTo>
                  <a:pt x="6726161" y="720089"/>
                </a:moveTo>
                <a:lnTo>
                  <a:pt x="6726161" y="12953"/>
                </a:lnTo>
                <a:lnTo>
                  <a:pt x="6720065" y="12953"/>
                </a:lnTo>
                <a:lnTo>
                  <a:pt x="6720065" y="720089"/>
                </a:lnTo>
                <a:lnTo>
                  <a:pt x="6726161" y="720089"/>
                </a:lnTo>
                <a:close/>
              </a:path>
              <a:path extrusionOk="0" h="733425" w="6733540">
                <a:moveTo>
                  <a:pt x="6726161" y="733043"/>
                </a:moveTo>
                <a:lnTo>
                  <a:pt x="6726161" y="720089"/>
                </a:lnTo>
                <a:lnTo>
                  <a:pt x="6720065" y="726948"/>
                </a:lnTo>
                <a:lnTo>
                  <a:pt x="6720065" y="733043"/>
                </a:lnTo>
                <a:lnTo>
                  <a:pt x="6726161" y="733043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14"/>
          <p:cNvSpPr/>
          <p:nvPr/>
        </p:nvSpPr>
        <p:spPr>
          <a:xfrm>
            <a:off x="2399423" y="5142738"/>
            <a:ext cx="4704715" cy="443230"/>
          </a:xfrm>
          <a:custGeom>
            <a:rect b="b" l="l" r="r" t="t"/>
            <a:pathLst>
              <a:path extrusionOk="0" h="443229" w="4704715">
                <a:moveTo>
                  <a:pt x="4704588" y="368808"/>
                </a:moveTo>
                <a:lnTo>
                  <a:pt x="4704588" y="73914"/>
                </a:lnTo>
                <a:lnTo>
                  <a:pt x="4698718" y="45005"/>
                </a:lnTo>
                <a:lnTo>
                  <a:pt x="4682775" y="21526"/>
                </a:lnTo>
                <a:lnTo>
                  <a:pt x="4659260" y="5762"/>
                </a:lnTo>
                <a:lnTo>
                  <a:pt x="4630674" y="0"/>
                </a:lnTo>
                <a:lnTo>
                  <a:pt x="73914" y="0"/>
                </a:lnTo>
                <a:lnTo>
                  <a:pt x="45005" y="5762"/>
                </a:lnTo>
                <a:lnTo>
                  <a:pt x="21526" y="21526"/>
                </a:lnTo>
                <a:lnTo>
                  <a:pt x="5762" y="45005"/>
                </a:lnTo>
                <a:lnTo>
                  <a:pt x="0" y="73914"/>
                </a:lnTo>
                <a:lnTo>
                  <a:pt x="0" y="368808"/>
                </a:lnTo>
                <a:lnTo>
                  <a:pt x="5762" y="397394"/>
                </a:lnTo>
                <a:lnTo>
                  <a:pt x="21526" y="420909"/>
                </a:lnTo>
                <a:lnTo>
                  <a:pt x="45005" y="436852"/>
                </a:lnTo>
                <a:lnTo>
                  <a:pt x="73914" y="442722"/>
                </a:lnTo>
                <a:lnTo>
                  <a:pt x="4630674" y="442722"/>
                </a:lnTo>
                <a:lnTo>
                  <a:pt x="4659260" y="436852"/>
                </a:lnTo>
                <a:lnTo>
                  <a:pt x="4682775" y="420909"/>
                </a:lnTo>
                <a:lnTo>
                  <a:pt x="4698718" y="397394"/>
                </a:lnTo>
                <a:lnTo>
                  <a:pt x="4704588" y="368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4"/>
          <p:cNvSpPr/>
          <p:nvPr/>
        </p:nvSpPr>
        <p:spPr>
          <a:xfrm>
            <a:off x="2393327" y="5135879"/>
            <a:ext cx="4716780" cy="455930"/>
          </a:xfrm>
          <a:custGeom>
            <a:rect b="b" l="l" r="r" t="t"/>
            <a:pathLst>
              <a:path extrusionOk="0" h="455929" w="4716780">
                <a:moveTo>
                  <a:pt x="4716780" y="375665"/>
                </a:moveTo>
                <a:lnTo>
                  <a:pt x="4716780" y="80009"/>
                </a:lnTo>
                <a:lnTo>
                  <a:pt x="4715256" y="64007"/>
                </a:lnTo>
                <a:lnTo>
                  <a:pt x="4690076" y="20697"/>
                </a:lnTo>
                <a:lnTo>
                  <a:pt x="4644390" y="761"/>
                </a:lnTo>
                <a:lnTo>
                  <a:pt x="4636770" y="0"/>
                </a:lnTo>
                <a:lnTo>
                  <a:pt x="80010" y="0"/>
                </a:lnTo>
                <a:lnTo>
                  <a:pt x="32461" y="15782"/>
                </a:lnTo>
                <a:lnTo>
                  <a:pt x="3047" y="56388"/>
                </a:lnTo>
                <a:lnTo>
                  <a:pt x="0" y="72390"/>
                </a:lnTo>
                <a:lnTo>
                  <a:pt x="0" y="384048"/>
                </a:lnTo>
                <a:lnTo>
                  <a:pt x="3048" y="399288"/>
                </a:lnTo>
                <a:lnTo>
                  <a:pt x="6096" y="406908"/>
                </a:lnTo>
                <a:lnTo>
                  <a:pt x="9701" y="414578"/>
                </a:lnTo>
                <a:lnTo>
                  <a:pt x="12192" y="418274"/>
                </a:lnTo>
                <a:lnTo>
                  <a:pt x="12192" y="80772"/>
                </a:lnTo>
                <a:lnTo>
                  <a:pt x="12954" y="73152"/>
                </a:lnTo>
                <a:lnTo>
                  <a:pt x="12954" y="73914"/>
                </a:lnTo>
                <a:lnTo>
                  <a:pt x="13716" y="66294"/>
                </a:lnTo>
                <a:lnTo>
                  <a:pt x="13716" y="67056"/>
                </a:lnTo>
                <a:lnTo>
                  <a:pt x="15240" y="60198"/>
                </a:lnTo>
                <a:lnTo>
                  <a:pt x="15240" y="60960"/>
                </a:lnTo>
                <a:lnTo>
                  <a:pt x="17525" y="54102"/>
                </a:lnTo>
                <a:lnTo>
                  <a:pt x="20574" y="48006"/>
                </a:lnTo>
                <a:lnTo>
                  <a:pt x="20574" y="48768"/>
                </a:lnTo>
                <a:lnTo>
                  <a:pt x="23621" y="43891"/>
                </a:lnTo>
                <a:lnTo>
                  <a:pt x="23621" y="42672"/>
                </a:lnTo>
                <a:lnTo>
                  <a:pt x="27432" y="38227"/>
                </a:lnTo>
                <a:lnTo>
                  <a:pt x="32003" y="32766"/>
                </a:lnTo>
                <a:lnTo>
                  <a:pt x="36575" y="28847"/>
                </a:lnTo>
                <a:lnTo>
                  <a:pt x="36575" y="28194"/>
                </a:lnTo>
                <a:lnTo>
                  <a:pt x="41909" y="24860"/>
                </a:lnTo>
                <a:lnTo>
                  <a:pt x="41909" y="24384"/>
                </a:lnTo>
                <a:lnTo>
                  <a:pt x="48006" y="20574"/>
                </a:lnTo>
                <a:lnTo>
                  <a:pt x="48006" y="20997"/>
                </a:lnTo>
                <a:lnTo>
                  <a:pt x="53340" y="18626"/>
                </a:lnTo>
                <a:lnTo>
                  <a:pt x="53340" y="18288"/>
                </a:lnTo>
                <a:lnTo>
                  <a:pt x="59436" y="16256"/>
                </a:lnTo>
                <a:lnTo>
                  <a:pt x="59436" y="16002"/>
                </a:lnTo>
                <a:lnTo>
                  <a:pt x="72390" y="13123"/>
                </a:lnTo>
                <a:lnTo>
                  <a:pt x="72390" y="12954"/>
                </a:lnTo>
                <a:lnTo>
                  <a:pt x="4643628" y="12953"/>
                </a:lnTo>
                <a:lnTo>
                  <a:pt x="4643628" y="13106"/>
                </a:lnTo>
                <a:lnTo>
                  <a:pt x="4650486" y="14477"/>
                </a:lnTo>
                <a:lnTo>
                  <a:pt x="4650486" y="14647"/>
                </a:lnTo>
                <a:lnTo>
                  <a:pt x="4656582" y="16001"/>
                </a:lnTo>
                <a:lnTo>
                  <a:pt x="4662678" y="18287"/>
                </a:lnTo>
                <a:lnTo>
                  <a:pt x="4668774" y="21335"/>
                </a:lnTo>
                <a:lnTo>
                  <a:pt x="4668774" y="20573"/>
                </a:lnTo>
                <a:lnTo>
                  <a:pt x="4674870" y="24383"/>
                </a:lnTo>
                <a:lnTo>
                  <a:pt x="4674870" y="24928"/>
                </a:lnTo>
                <a:lnTo>
                  <a:pt x="4679442" y="28193"/>
                </a:lnTo>
                <a:lnTo>
                  <a:pt x="4684776" y="32765"/>
                </a:lnTo>
                <a:lnTo>
                  <a:pt x="4684776" y="33654"/>
                </a:lnTo>
                <a:lnTo>
                  <a:pt x="4688586" y="38099"/>
                </a:lnTo>
                <a:lnTo>
                  <a:pt x="4688586" y="37337"/>
                </a:lnTo>
                <a:lnTo>
                  <a:pt x="4692396" y="42671"/>
                </a:lnTo>
                <a:lnTo>
                  <a:pt x="4696206" y="48767"/>
                </a:lnTo>
                <a:lnTo>
                  <a:pt x="4696206" y="49529"/>
                </a:lnTo>
                <a:lnTo>
                  <a:pt x="4698492" y="54101"/>
                </a:lnTo>
                <a:lnTo>
                  <a:pt x="4700778" y="60959"/>
                </a:lnTo>
                <a:lnTo>
                  <a:pt x="4700778" y="60197"/>
                </a:lnTo>
                <a:lnTo>
                  <a:pt x="4703064" y="67055"/>
                </a:lnTo>
                <a:lnTo>
                  <a:pt x="4703064" y="70103"/>
                </a:lnTo>
                <a:lnTo>
                  <a:pt x="4703826" y="73913"/>
                </a:lnTo>
                <a:lnTo>
                  <a:pt x="4703826" y="417536"/>
                </a:lnTo>
                <a:lnTo>
                  <a:pt x="4709729" y="408565"/>
                </a:lnTo>
                <a:lnTo>
                  <a:pt x="4716018" y="384047"/>
                </a:lnTo>
                <a:lnTo>
                  <a:pt x="4716780" y="375665"/>
                </a:lnTo>
                <a:close/>
              </a:path>
              <a:path extrusionOk="0" h="455929" w="4716780">
                <a:moveTo>
                  <a:pt x="24384" y="413766"/>
                </a:moveTo>
                <a:lnTo>
                  <a:pt x="20574" y="407670"/>
                </a:lnTo>
                <a:lnTo>
                  <a:pt x="17526" y="401574"/>
                </a:lnTo>
                <a:lnTo>
                  <a:pt x="17526" y="402336"/>
                </a:lnTo>
                <a:lnTo>
                  <a:pt x="15240" y="395478"/>
                </a:lnTo>
                <a:lnTo>
                  <a:pt x="15240" y="396240"/>
                </a:lnTo>
                <a:lnTo>
                  <a:pt x="13716" y="388620"/>
                </a:lnTo>
                <a:lnTo>
                  <a:pt x="13716" y="389382"/>
                </a:lnTo>
                <a:lnTo>
                  <a:pt x="12954" y="382524"/>
                </a:lnTo>
                <a:lnTo>
                  <a:pt x="12192" y="374904"/>
                </a:lnTo>
                <a:lnTo>
                  <a:pt x="12192" y="418274"/>
                </a:lnTo>
                <a:lnTo>
                  <a:pt x="15673" y="423443"/>
                </a:lnTo>
                <a:lnTo>
                  <a:pt x="22571" y="431661"/>
                </a:lnTo>
                <a:lnTo>
                  <a:pt x="23622" y="432603"/>
                </a:lnTo>
                <a:lnTo>
                  <a:pt x="23622" y="413004"/>
                </a:lnTo>
                <a:lnTo>
                  <a:pt x="24384" y="413766"/>
                </a:lnTo>
                <a:close/>
              </a:path>
              <a:path extrusionOk="0" h="455929" w="4716780">
                <a:moveTo>
                  <a:pt x="24383" y="42672"/>
                </a:moveTo>
                <a:lnTo>
                  <a:pt x="23621" y="42672"/>
                </a:lnTo>
                <a:lnTo>
                  <a:pt x="23621" y="43891"/>
                </a:lnTo>
                <a:lnTo>
                  <a:pt x="24383" y="42672"/>
                </a:lnTo>
                <a:close/>
              </a:path>
              <a:path extrusionOk="0" h="455929" w="4716780">
                <a:moveTo>
                  <a:pt x="28194" y="419100"/>
                </a:moveTo>
                <a:lnTo>
                  <a:pt x="23622" y="413004"/>
                </a:lnTo>
                <a:lnTo>
                  <a:pt x="23622" y="432603"/>
                </a:lnTo>
                <a:lnTo>
                  <a:pt x="27432" y="436021"/>
                </a:lnTo>
                <a:lnTo>
                  <a:pt x="27432" y="418338"/>
                </a:lnTo>
                <a:lnTo>
                  <a:pt x="28194" y="419100"/>
                </a:lnTo>
                <a:close/>
              </a:path>
              <a:path extrusionOk="0" h="455929" w="4716780">
                <a:moveTo>
                  <a:pt x="28194" y="37338"/>
                </a:moveTo>
                <a:lnTo>
                  <a:pt x="27432" y="38100"/>
                </a:lnTo>
                <a:lnTo>
                  <a:pt x="28194" y="37338"/>
                </a:lnTo>
                <a:close/>
              </a:path>
              <a:path extrusionOk="0" h="455929" w="4716780">
                <a:moveTo>
                  <a:pt x="37338" y="427482"/>
                </a:moveTo>
                <a:lnTo>
                  <a:pt x="32004" y="422910"/>
                </a:lnTo>
                <a:lnTo>
                  <a:pt x="32004" y="423672"/>
                </a:lnTo>
                <a:lnTo>
                  <a:pt x="27432" y="418338"/>
                </a:lnTo>
                <a:lnTo>
                  <a:pt x="27432" y="436021"/>
                </a:lnTo>
                <a:lnTo>
                  <a:pt x="28956" y="437388"/>
                </a:lnTo>
                <a:lnTo>
                  <a:pt x="35052" y="441960"/>
                </a:lnTo>
                <a:lnTo>
                  <a:pt x="36576" y="442806"/>
                </a:lnTo>
                <a:lnTo>
                  <a:pt x="36576" y="427482"/>
                </a:lnTo>
                <a:lnTo>
                  <a:pt x="37338" y="427482"/>
                </a:lnTo>
                <a:close/>
              </a:path>
              <a:path extrusionOk="0" h="455929" w="4716780">
                <a:moveTo>
                  <a:pt x="37337" y="28194"/>
                </a:moveTo>
                <a:lnTo>
                  <a:pt x="36575" y="28194"/>
                </a:lnTo>
                <a:lnTo>
                  <a:pt x="36575" y="28847"/>
                </a:lnTo>
                <a:lnTo>
                  <a:pt x="37337" y="28194"/>
                </a:lnTo>
                <a:close/>
              </a:path>
              <a:path extrusionOk="0" h="455929" w="4716780">
                <a:moveTo>
                  <a:pt x="42672" y="446193"/>
                </a:moveTo>
                <a:lnTo>
                  <a:pt x="42672" y="432054"/>
                </a:lnTo>
                <a:lnTo>
                  <a:pt x="36576" y="427482"/>
                </a:lnTo>
                <a:lnTo>
                  <a:pt x="36576" y="442806"/>
                </a:lnTo>
                <a:lnTo>
                  <a:pt x="42672" y="446193"/>
                </a:lnTo>
                <a:close/>
              </a:path>
              <a:path extrusionOk="0" h="455929" w="4716780">
                <a:moveTo>
                  <a:pt x="42671" y="24384"/>
                </a:moveTo>
                <a:lnTo>
                  <a:pt x="41909" y="24384"/>
                </a:lnTo>
                <a:lnTo>
                  <a:pt x="41909" y="24860"/>
                </a:lnTo>
                <a:lnTo>
                  <a:pt x="42671" y="24384"/>
                </a:lnTo>
                <a:close/>
              </a:path>
              <a:path extrusionOk="0" h="455929" w="4716780">
                <a:moveTo>
                  <a:pt x="48006" y="435102"/>
                </a:moveTo>
                <a:lnTo>
                  <a:pt x="41910" y="431292"/>
                </a:lnTo>
                <a:lnTo>
                  <a:pt x="42672" y="432054"/>
                </a:lnTo>
                <a:lnTo>
                  <a:pt x="42672" y="446193"/>
                </a:lnTo>
                <a:lnTo>
                  <a:pt x="47244" y="448733"/>
                </a:lnTo>
                <a:lnTo>
                  <a:pt x="47244" y="435102"/>
                </a:lnTo>
                <a:lnTo>
                  <a:pt x="48006" y="435102"/>
                </a:lnTo>
                <a:close/>
              </a:path>
              <a:path extrusionOk="0" h="455929" w="4716780">
                <a:moveTo>
                  <a:pt x="48006" y="20997"/>
                </a:moveTo>
                <a:lnTo>
                  <a:pt x="48006" y="20574"/>
                </a:lnTo>
                <a:lnTo>
                  <a:pt x="47243" y="21336"/>
                </a:lnTo>
                <a:lnTo>
                  <a:pt x="48006" y="20997"/>
                </a:lnTo>
                <a:close/>
              </a:path>
              <a:path extrusionOk="0" h="455929" w="4716780">
                <a:moveTo>
                  <a:pt x="54102" y="451358"/>
                </a:moveTo>
                <a:lnTo>
                  <a:pt x="54102" y="438150"/>
                </a:lnTo>
                <a:lnTo>
                  <a:pt x="47244" y="435102"/>
                </a:lnTo>
                <a:lnTo>
                  <a:pt x="47244" y="448733"/>
                </a:lnTo>
                <a:lnTo>
                  <a:pt x="48768" y="449580"/>
                </a:lnTo>
                <a:lnTo>
                  <a:pt x="54102" y="451358"/>
                </a:lnTo>
                <a:close/>
              </a:path>
              <a:path extrusionOk="0" h="455929" w="4716780">
                <a:moveTo>
                  <a:pt x="54102" y="18288"/>
                </a:moveTo>
                <a:lnTo>
                  <a:pt x="53340" y="18288"/>
                </a:lnTo>
                <a:lnTo>
                  <a:pt x="53340" y="18626"/>
                </a:lnTo>
                <a:lnTo>
                  <a:pt x="54102" y="18288"/>
                </a:lnTo>
                <a:close/>
              </a:path>
              <a:path extrusionOk="0" h="455929" w="4716780">
                <a:moveTo>
                  <a:pt x="60198" y="453112"/>
                </a:moveTo>
                <a:lnTo>
                  <a:pt x="60198" y="440436"/>
                </a:lnTo>
                <a:lnTo>
                  <a:pt x="53340" y="437388"/>
                </a:lnTo>
                <a:lnTo>
                  <a:pt x="54102" y="438150"/>
                </a:lnTo>
                <a:lnTo>
                  <a:pt x="54102" y="451358"/>
                </a:lnTo>
                <a:lnTo>
                  <a:pt x="55626" y="451866"/>
                </a:lnTo>
                <a:lnTo>
                  <a:pt x="60198" y="453112"/>
                </a:lnTo>
                <a:close/>
              </a:path>
              <a:path extrusionOk="0" h="455929" w="4716780">
                <a:moveTo>
                  <a:pt x="60198" y="16002"/>
                </a:moveTo>
                <a:lnTo>
                  <a:pt x="59436" y="16002"/>
                </a:lnTo>
                <a:lnTo>
                  <a:pt x="59436" y="16256"/>
                </a:lnTo>
                <a:lnTo>
                  <a:pt x="60198" y="16002"/>
                </a:lnTo>
                <a:close/>
              </a:path>
              <a:path extrusionOk="0" h="455929" w="4716780">
                <a:moveTo>
                  <a:pt x="4643628" y="455675"/>
                </a:moveTo>
                <a:lnTo>
                  <a:pt x="4643628" y="442721"/>
                </a:lnTo>
                <a:lnTo>
                  <a:pt x="72390" y="442722"/>
                </a:lnTo>
                <a:lnTo>
                  <a:pt x="66294" y="441960"/>
                </a:lnTo>
                <a:lnTo>
                  <a:pt x="59436" y="439674"/>
                </a:lnTo>
                <a:lnTo>
                  <a:pt x="60198" y="440436"/>
                </a:lnTo>
                <a:lnTo>
                  <a:pt x="60198" y="453112"/>
                </a:lnTo>
                <a:lnTo>
                  <a:pt x="64008" y="454152"/>
                </a:lnTo>
                <a:lnTo>
                  <a:pt x="71628" y="455676"/>
                </a:lnTo>
                <a:lnTo>
                  <a:pt x="4643628" y="455675"/>
                </a:lnTo>
                <a:close/>
              </a:path>
              <a:path extrusionOk="0" h="455929" w="4716780">
                <a:moveTo>
                  <a:pt x="73151" y="12954"/>
                </a:moveTo>
                <a:lnTo>
                  <a:pt x="72390" y="12954"/>
                </a:lnTo>
                <a:lnTo>
                  <a:pt x="72390" y="13123"/>
                </a:lnTo>
                <a:lnTo>
                  <a:pt x="73151" y="12954"/>
                </a:lnTo>
                <a:close/>
              </a:path>
              <a:path extrusionOk="0" h="455929" w="4716780">
                <a:moveTo>
                  <a:pt x="73151" y="442722"/>
                </a:moveTo>
                <a:lnTo>
                  <a:pt x="72390" y="442637"/>
                </a:lnTo>
                <a:lnTo>
                  <a:pt x="73151" y="442722"/>
                </a:lnTo>
                <a:close/>
              </a:path>
              <a:path extrusionOk="0" h="455929" w="4716780">
                <a:moveTo>
                  <a:pt x="4643628" y="13106"/>
                </a:moveTo>
                <a:lnTo>
                  <a:pt x="4643628" y="12953"/>
                </a:lnTo>
                <a:lnTo>
                  <a:pt x="4642866" y="12953"/>
                </a:lnTo>
                <a:lnTo>
                  <a:pt x="4643628" y="13106"/>
                </a:lnTo>
                <a:close/>
              </a:path>
              <a:path extrusionOk="0" h="455929" w="4716780">
                <a:moveTo>
                  <a:pt x="4650486" y="454567"/>
                </a:moveTo>
                <a:lnTo>
                  <a:pt x="4650486" y="441959"/>
                </a:lnTo>
                <a:lnTo>
                  <a:pt x="4642866" y="442721"/>
                </a:lnTo>
                <a:lnTo>
                  <a:pt x="4643628" y="442721"/>
                </a:lnTo>
                <a:lnTo>
                  <a:pt x="4643628" y="455675"/>
                </a:lnTo>
                <a:lnTo>
                  <a:pt x="4644390" y="455675"/>
                </a:lnTo>
                <a:lnTo>
                  <a:pt x="4650486" y="454567"/>
                </a:lnTo>
                <a:close/>
              </a:path>
              <a:path extrusionOk="0" h="455929" w="4716780">
                <a:moveTo>
                  <a:pt x="4650486" y="14647"/>
                </a:moveTo>
                <a:lnTo>
                  <a:pt x="4650486" y="14477"/>
                </a:lnTo>
                <a:lnTo>
                  <a:pt x="4649724" y="14477"/>
                </a:lnTo>
                <a:lnTo>
                  <a:pt x="4650486" y="14647"/>
                </a:lnTo>
                <a:close/>
              </a:path>
              <a:path extrusionOk="0" h="455929" w="4716780">
                <a:moveTo>
                  <a:pt x="4674870" y="431291"/>
                </a:moveTo>
                <a:lnTo>
                  <a:pt x="4668774" y="435101"/>
                </a:lnTo>
                <a:lnTo>
                  <a:pt x="4662678" y="438149"/>
                </a:lnTo>
                <a:lnTo>
                  <a:pt x="4662678" y="437387"/>
                </a:lnTo>
                <a:lnTo>
                  <a:pt x="4656582" y="440435"/>
                </a:lnTo>
                <a:lnTo>
                  <a:pt x="4656582" y="439673"/>
                </a:lnTo>
                <a:lnTo>
                  <a:pt x="4649724" y="441959"/>
                </a:lnTo>
                <a:lnTo>
                  <a:pt x="4650486" y="441959"/>
                </a:lnTo>
                <a:lnTo>
                  <a:pt x="4650486" y="454567"/>
                </a:lnTo>
                <a:lnTo>
                  <a:pt x="4652772" y="454151"/>
                </a:lnTo>
                <a:lnTo>
                  <a:pt x="4674108" y="445989"/>
                </a:lnTo>
                <a:lnTo>
                  <a:pt x="4674108" y="432053"/>
                </a:lnTo>
                <a:lnTo>
                  <a:pt x="4674870" y="431291"/>
                </a:lnTo>
                <a:close/>
              </a:path>
              <a:path extrusionOk="0" h="455929" w="4716780">
                <a:moveTo>
                  <a:pt x="4674870" y="24928"/>
                </a:moveTo>
                <a:lnTo>
                  <a:pt x="4674870" y="24383"/>
                </a:lnTo>
                <a:lnTo>
                  <a:pt x="4674108" y="24383"/>
                </a:lnTo>
                <a:lnTo>
                  <a:pt x="4674870" y="24928"/>
                </a:lnTo>
                <a:close/>
              </a:path>
              <a:path extrusionOk="0" h="455929" w="4716780">
                <a:moveTo>
                  <a:pt x="4684776" y="438428"/>
                </a:moveTo>
                <a:lnTo>
                  <a:pt x="4684776" y="422909"/>
                </a:lnTo>
                <a:lnTo>
                  <a:pt x="4684014" y="423671"/>
                </a:lnTo>
                <a:lnTo>
                  <a:pt x="4674108" y="432053"/>
                </a:lnTo>
                <a:lnTo>
                  <a:pt x="4674108" y="445989"/>
                </a:lnTo>
                <a:lnTo>
                  <a:pt x="4676505" y="445071"/>
                </a:lnTo>
                <a:lnTo>
                  <a:pt x="4684776" y="438428"/>
                </a:lnTo>
                <a:close/>
              </a:path>
              <a:path extrusionOk="0" h="455929" w="4716780">
                <a:moveTo>
                  <a:pt x="4684776" y="33654"/>
                </a:moveTo>
                <a:lnTo>
                  <a:pt x="4684776" y="32765"/>
                </a:lnTo>
                <a:lnTo>
                  <a:pt x="4684014" y="32765"/>
                </a:lnTo>
                <a:lnTo>
                  <a:pt x="4684776" y="33654"/>
                </a:lnTo>
                <a:close/>
              </a:path>
              <a:path extrusionOk="0" h="455929" w="4716780">
                <a:moveTo>
                  <a:pt x="4684365" y="423261"/>
                </a:moveTo>
                <a:lnTo>
                  <a:pt x="4684014" y="423563"/>
                </a:lnTo>
                <a:lnTo>
                  <a:pt x="4684365" y="423261"/>
                </a:lnTo>
                <a:close/>
              </a:path>
              <a:path extrusionOk="0" h="455929" w="4716780">
                <a:moveTo>
                  <a:pt x="4684776" y="422909"/>
                </a:moveTo>
                <a:lnTo>
                  <a:pt x="4684365" y="423261"/>
                </a:lnTo>
                <a:lnTo>
                  <a:pt x="4684014" y="423671"/>
                </a:lnTo>
                <a:lnTo>
                  <a:pt x="4684776" y="422909"/>
                </a:lnTo>
                <a:close/>
              </a:path>
              <a:path extrusionOk="0" h="455929" w="4716780">
                <a:moveTo>
                  <a:pt x="4696206" y="429116"/>
                </a:moveTo>
                <a:lnTo>
                  <a:pt x="4696206" y="407669"/>
                </a:lnTo>
                <a:lnTo>
                  <a:pt x="4692396" y="413765"/>
                </a:lnTo>
                <a:lnTo>
                  <a:pt x="4692396" y="413003"/>
                </a:lnTo>
                <a:lnTo>
                  <a:pt x="4688586" y="419099"/>
                </a:lnTo>
                <a:lnTo>
                  <a:pt x="4688586" y="418337"/>
                </a:lnTo>
                <a:lnTo>
                  <a:pt x="4684365" y="423261"/>
                </a:lnTo>
                <a:lnTo>
                  <a:pt x="4684776" y="422909"/>
                </a:lnTo>
                <a:lnTo>
                  <a:pt x="4684776" y="438428"/>
                </a:lnTo>
                <a:lnTo>
                  <a:pt x="4696025" y="429391"/>
                </a:lnTo>
                <a:lnTo>
                  <a:pt x="4696206" y="429116"/>
                </a:lnTo>
                <a:close/>
              </a:path>
              <a:path extrusionOk="0" h="455929" w="4716780">
                <a:moveTo>
                  <a:pt x="4696206" y="49529"/>
                </a:moveTo>
                <a:lnTo>
                  <a:pt x="4696206" y="48767"/>
                </a:lnTo>
                <a:lnTo>
                  <a:pt x="4695444" y="48005"/>
                </a:lnTo>
                <a:lnTo>
                  <a:pt x="4696206" y="49529"/>
                </a:lnTo>
                <a:close/>
              </a:path>
              <a:path extrusionOk="0" h="455929" w="4716780">
                <a:moveTo>
                  <a:pt x="4703064" y="418694"/>
                </a:moveTo>
                <a:lnTo>
                  <a:pt x="4703064" y="388619"/>
                </a:lnTo>
                <a:lnTo>
                  <a:pt x="4700778" y="396239"/>
                </a:lnTo>
                <a:lnTo>
                  <a:pt x="4700778" y="395477"/>
                </a:lnTo>
                <a:lnTo>
                  <a:pt x="4698492" y="402335"/>
                </a:lnTo>
                <a:lnTo>
                  <a:pt x="4698492" y="401573"/>
                </a:lnTo>
                <a:lnTo>
                  <a:pt x="4695444" y="407669"/>
                </a:lnTo>
                <a:lnTo>
                  <a:pt x="4696206" y="407669"/>
                </a:lnTo>
                <a:lnTo>
                  <a:pt x="4696206" y="429116"/>
                </a:lnTo>
                <a:lnTo>
                  <a:pt x="4703064" y="418694"/>
                </a:lnTo>
                <a:close/>
              </a:path>
              <a:path extrusionOk="0" h="455929" w="4716780">
                <a:moveTo>
                  <a:pt x="4703064" y="70103"/>
                </a:moveTo>
                <a:lnTo>
                  <a:pt x="4703064" y="67055"/>
                </a:lnTo>
                <a:lnTo>
                  <a:pt x="4702302" y="66293"/>
                </a:lnTo>
                <a:lnTo>
                  <a:pt x="4703064" y="70103"/>
                </a:lnTo>
                <a:close/>
              </a:path>
              <a:path extrusionOk="0" h="455929" w="4716780">
                <a:moveTo>
                  <a:pt x="4703826" y="417536"/>
                </a:moveTo>
                <a:lnTo>
                  <a:pt x="4703826" y="382523"/>
                </a:lnTo>
                <a:lnTo>
                  <a:pt x="4702302" y="389381"/>
                </a:lnTo>
                <a:lnTo>
                  <a:pt x="4703064" y="388619"/>
                </a:lnTo>
                <a:lnTo>
                  <a:pt x="4703064" y="418694"/>
                </a:lnTo>
                <a:lnTo>
                  <a:pt x="4703826" y="417536"/>
                </a:lnTo>
                <a:close/>
              </a:path>
            </a:pathLst>
          </a:custGeom>
          <a:solidFill>
            <a:srgbClr val="3D67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4"/>
          <p:cNvSpPr txBox="1"/>
          <p:nvPr/>
        </p:nvSpPr>
        <p:spPr>
          <a:xfrm>
            <a:off x="1249052" y="1326133"/>
            <a:ext cx="5082540" cy="4616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常见的迁移学习方法分类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954F71"/>
              </a:buClr>
              <a:buSzPts val="3600"/>
              <a:buFont typeface="Noto Sans Symbols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4874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基于实例的迁移 (instance based TL)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14497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通过权重重用源域和目标域的样例进行迁移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4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基于特征的迁移 (feature based TL)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14497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将源域和目标域的特征变换到相同空间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4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基于模型的迁移 (parameter based TL)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14497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利用源域和目标域的参数共享模型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4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基于关系的迁移 (relation based TL)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14497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0" i="0" lang="en-US" sz="1500" u="none" cap="none" strike="noStrike">
                <a:latin typeface="Arial"/>
                <a:ea typeface="Arial"/>
                <a:cs typeface="Arial"/>
                <a:sym typeface="Arial"/>
              </a:rPr>
              <a:t>利用源域中的逻辑网络关系进行迁移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860431" y="673862"/>
            <a:ext cx="650557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5DA2"/>
                </a:solidFill>
              </a:rPr>
              <a:t>1	迁移学习简介：迁移学习方法研究领域</a:t>
            </a:r>
            <a:endParaRPr sz="2800"/>
          </a:p>
        </p:txBody>
      </p:sp>
      <p:sp>
        <p:nvSpPr>
          <p:cNvPr id="171" name="Google Shape;171;p15"/>
          <p:cNvSpPr txBox="1"/>
          <p:nvPr/>
        </p:nvSpPr>
        <p:spPr>
          <a:xfrm>
            <a:off x="1249052" y="1325372"/>
            <a:ext cx="442849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265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4F71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常见的迁移学习研究领域与方法分类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1915191" y="2186178"/>
            <a:ext cx="7017220" cy="33840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