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468" r:id="rId2"/>
    <p:sldId id="503" r:id="rId3"/>
    <p:sldId id="502" r:id="rId4"/>
    <p:sldId id="478" r:id="rId5"/>
    <p:sldId id="506" r:id="rId6"/>
    <p:sldId id="505" r:id="rId7"/>
    <p:sldId id="507" r:id="rId8"/>
    <p:sldId id="508" r:id="rId9"/>
    <p:sldId id="509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3" autoAdjust="0"/>
    <p:restoredTop sz="95213" autoAdjust="0"/>
  </p:normalViewPr>
  <p:slideViewPr>
    <p:cSldViewPr snapToGrid="0">
      <p:cViewPr varScale="1">
        <p:scale>
          <a:sx n="96" d="100"/>
          <a:sy n="96" d="100"/>
        </p:scale>
        <p:origin x="15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57AE8E8-F4B9-4173-8E4D-95DA471F97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A4704-2173-4470-AB65-6009BD743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8450-F2BB-489E-8B93-36781CC3E60B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970C26-B0A4-4E7A-988E-697FE9C4B4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40315-5B8A-41C0-AF99-BAD4C430FA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8FDF-F298-4030-82EC-E908D320C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6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22C53-57A0-4CFD-9733-0F1CDE30DF1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C6DC-47C2-405A-AA62-882110C90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Attribute:</a:t>
            </a:r>
            <a:r>
              <a:rPr kumimoji="1" lang="zh-CN" altLang="en-US" dirty="0"/>
              <a:t>可以看作来自相同或不同</a:t>
            </a:r>
            <a:r>
              <a:rPr kumimoji="1" lang="en-US" altLang="zh-CN" dirty="0"/>
              <a:t>(</a:t>
            </a:r>
            <a:r>
              <a:rPr kumimoji="1" lang="zh-CN" altLang="en-US" dirty="0"/>
              <a:t>关系</a:t>
            </a:r>
            <a:r>
              <a:rPr kumimoji="1" lang="en-US" altLang="zh-CN" dirty="0"/>
              <a:t>)</a:t>
            </a:r>
            <a:r>
              <a:rPr kumimoji="1" lang="zh-CN" altLang="en-US" dirty="0"/>
              <a:t>维度的实例，这些维度以一种确保层次结构存在的方式放置在一个或多个列中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7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Attribute:</a:t>
            </a:r>
            <a:r>
              <a:rPr kumimoji="1" lang="zh-CN" altLang="en-US" dirty="0"/>
              <a:t>可以看作来自相同或不同</a:t>
            </a:r>
            <a:r>
              <a:rPr kumimoji="1" lang="en-US" altLang="zh-CN" dirty="0"/>
              <a:t>(</a:t>
            </a:r>
            <a:r>
              <a:rPr kumimoji="1" lang="zh-CN" altLang="en-US" dirty="0"/>
              <a:t>关系</a:t>
            </a:r>
            <a:r>
              <a:rPr kumimoji="1" lang="en-US" altLang="zh-CN" dirty="0"/>
              <a:t>)</a:t>
            </a:r>
            <a:r>
              <a:rPr kumimoji="1" lang="zh-CN" altLang="en-US" dirty="0"/>
              <a:t>维度的实例，这些维度以一种确保层次结构存在的方式放置在一个或多个列中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5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Attribute:</a:t>
            </a:r>
            <a:r>
              <a:rPr kumimoji="1" lang="zh-CN" altLang="en-US" dirty="0"/>
              <a:t>可以看作来自相同或不同</a:t>
            </a:r>
            <a:r>
              <a:rPr kumimoji="1" lang="en-US" altLang="zh-CN" dirty="0"/>
              <a:t>(</a:t>
            </a:r>
            <a:r>
              <a:rPr kumimoji="1" lang="zh-CN" altLang="en-US" dirty="0"/>
              <a:t>关系</a:t>
            </a:r>
            <a:r>
              <a:rPr kumimoji="1" lang="en-US" altLang="zh-CN" dirty="0"/>
              <a:t>)</a:t>
            </a:r>
            <a:r>
              <a:rPr kumimoji="1" lang="zh-CN" altLang="en-US" dirty="0"/>
              <a:t>维度的实例，这些维度以一种确保层次结构存在的方式放置在一个或多个列中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没有考虑单元格的聚合关系</a:t>
            </a:r>
            <a:endParaRPr kumimoji="1" lang="en-US" altLang="zh-CN" dirty="0"/>
          </a:p>
          <a:p>
            <a:r>
              <a:rPr kumimoji="1" lang="zh-CN" altLang="en-US" dirty="0"/>
              <a:t>电子表格变化多样，许多特征不具有普适性：单元格坐标、字符串长度、开头字母大写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没有考虑单元格的聚合关系</a:t>
            </a:r>
            <a:endParaRPr kumimoji="1" lang="en-US" altLang="zh-CN" dirty="0"/>
          </a:p>
          <a:p>
            <a:r>
              <a:rPr kumimoji="1" lang="zh-CN" altLang="en-US" dirty="0"/>
              <a:t>电子表格变化多样，许多特征不具有普适性：单元格坐标、字符串长度、开头字母大写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3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没有考虑单元格的聚合关系</a:t>
            </a:r>
            <a:endParaRPr kumimoji="1" lang="en-US" altLang="zh-CN" dirty="0"/>
          </a:p>
          <a:p>
            <a:r>
              <a:rPr kumimoji="1" lang="zh-CN" altLang="en-US" dirty="0"/>
              <a:t>电子表格变化多样，许多特征不具有普适性：单元格坐标、字符串长度、开头字母大写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C6DC-47C2-405A-AA62-882110C901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2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zh-CN" cap="all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defRPr lang="zh-CN" sz="2000">
                <a:solidFill>
                  <a:srgbClr val="FFFFFF"/>
                </a:solidFill>
              </a:defRPr>
            </a:lvl1pPr>
          </a:lstStyle>
          <a:p>
            <a:pPr algn="ctr"/>
            <a:endParaRPr lang="zh-CN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 latinLnBrk="0">
              <a:defRPr lang="zh-CN">
                <a:solidFill>
                  <a:schemeClr val="tx2"/>
                </a:solidFill>
              </a:defRPr>
            </a:lvl1pPr>
          </a:lstStyle>
          <a:p>
            <a:pPr algn="r"/>
            <a:endParaRPr lang="zh-CN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611216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 algn="r"/>
            <a:endParaRPr lang="zh-CN" sz="14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zh-CN" sz="1200" smtClean="0">
                <a:solidFill>
                  <a:schemeClr val="tx2"/>
                </a:solidFill>
              </a:rPr>
              <a:pPr algn="ctr"/>
              <a:t>‹#›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zh-CN" sz="2800">
                <a:solidFill>
                  <a:schemeClr val="tx2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zh-CN"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zh-CN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pPr algn="ctr"/>
              <a:t>‹#›</a:t>
            </a:fld>
            <a:endParaRPr lang="zh-CN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‹#›</a:t>
            </a:fld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‹#›</a:t>
            </a:fld>
            <a:endParaRPr lang="zh-CN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zh-CN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CN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9C88E6A4-73F6-4449-BB16-D5E239BD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2876"/>
            <a:ext cx="533400" cy="244476"/>
          </a:xfrm>
        </p:spPr>
        <p:txBody>
          <a:bodyPr/>
          <a:lstStyle/>
          <a:p>
            <a:pPr algn="ctr"/>
            <a:fld id="{72AC53DF-4216-466D-99A7-94400E6C2A25}" type="slidenum">
              <a:rPr lang="zh-CN" sz="1200" smtClean="0">
                <a:solidFill>
                  <a:schemeClr val="tx2"/>
                </a:solidFill>
              </a:rPr>
              <a:pPr algn="ctr"/>
              <a:t>‹#›</a:t>
            </a:fld>
            <a:endParaRPr lang="zh-CN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pPr/>
              <a:t>‹#›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6637790-A97B-4BD8-9618-6247276A5A86}"/>
              </a:ext>
            </a:extLst>
          </p:cNvPr>
          <p:cNvSpPr txBox="1">
            <a:spLocks/>
          </p:cNvSpPr>
          <p:nvPr userDrawn="1"/>
        </p:nvSpPr>
        <p:spPr>
          <a:xfrm>
            <a:off x="8229600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92500" lnSpcReduction="10000"/>
          </a:bodyPr>
          <a:lstStyle>
            <a:defPPr>
              <a:defRPr lang="en-US"/>
            </a:defPPr>
            <a:lvl1pPr marL="0" algn="ctr" defTabSz="914400" rtl="0" latinLnBrk="0">
              <a:defRPr lang="zh-CN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zh-CN" sz="1700"/>
            </a:lvl1pPr>
            <a:lvl2pPr>
              <a:buFontTx/>
              <a:buNone/>
              <a:defRPr lang="zh-CN" sz="1200"/>
            </a:lvl2pPr>
            <a:lvl3pPr>
              <a:buFontTx/>
              <a:buNone/>
              <a:defRPr lang="zh-CN" sz="1000"/>
            </a:lvl3pPr>
            <a:lvl4pPr>
              <a:buFontTx/>
              <a:buNone/>
              <a:defRPr lang="zh-CN" sz="900"/>
            </a:lvl4pPr>
            <a:lvl5pPr>
              <a:buFontTx/>
              <a:buNone/>
              <a:defRPr lang="zh-CN"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zh-CN"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zh-CN" sz="2800"/>
            </a:lvl1pPr>
          </a:lstStyle>
          <a:p>
            <a:pPr algn="ctr"/>
            <a:fld id="{1AD93096-5B34-4342-9326-69289CEAE4C2}" type="slidenum">
              <a:pPr algn="ctr"/>
              <a:t>‹#›</a:t>
            </a:fld>
            <a:endParaRPr lang="zh-CN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zh-CN" sz="3200"/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611216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 algn="r"/>
            <a:endParaRPr lang="zh-CN" sz="14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zh-CN" sz="1200" smtClean="0">
                <a:solidFill>
                  <a:schemeClr val="tx2"/>
                </a:solidFill>
              </a:rPr>
              <a:pPr algn="ctr"/>
              <a:t>‹#›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3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35888"/>
            <a:ext cx="8153400" cy="816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endParaRPr lang="zh-CN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375088"/>
            <a:ext cx="8153400" cy="47513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endParaRPr lang="zh-C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02072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0" y="105504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590550" y="105504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229600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zh-CN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zh-CN" sz="1200">
                <a:solidFill>
                  <a:schemeClr val="tx2"/>
                </a:solidFill>
              </a:rPr>
              <a:pPr algn="ctr"/>
              <a:t>‹#›</a:t>
            </a:fld>
            <a:endParaRPr lang="zh-CN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3" r:id="rId8"/>
    <p:sldLayoutId id="214748370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zh-CN"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zh-CN"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zh-CN"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zh-CN"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4D738-B564-0E40-B713-88C33DBA6B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445028"/>
            <a:ext cx="8153400" cy="4611216"/>
          </a:xfrm>
        </p:spPr>
        <p:txBody>
          <a:bodyPr/>
          <a:lstStyle/>
          <a:p>
            <a:r>
              <a:rPr lang="en-US" altLang="zh-CN" dirty="0" err="1">
                <a:latin typeface="New Peninim MT" pitchFamily="2" charset="-79"/>
                <a:cs typeface="New Peninim MT" pitchFamily="2" charset="-79"/>
              </a:rPr>
              <a:t>Batch_size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=32</a:t>
            </a: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marL="0" indent="0">
              <a:buNone/>
            </a:pPr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altLang="zh-CN" dirty="0" err="1">
                <a:latin typeface="New Peninim MT" pitchFamily="2" charset="-79"/>
                <a:cs typeface="New Peninim MT" pitchFamily="2" charset="-79"/>
              </a:rPr>
              <a:t>Easy_hard_threshold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=0.5</a:t>
            </a: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marL="365760" lvl="1" indent="0">
              <a:buNone/>
            </a:pP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 </a:t>
            </a: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en-US" altLang="zh-CN" dirty="0">
              <a:latin typeface="New Peninim MT" pitchFamily="2" charset="-79"/>
              <a:ea typeface="+mj-ea"/>
              <a:cs typeface="New Peninim MT" pitchFamily="2" charset="-79"/>
            </a:endParaRPr>
          </a:p>
          <a:p>
            <a:pPr marL="365760" lvl="1" indent="0">
              <a:buNone/>
            </a:pPr>
            <a:endParaRPr kumimoji="1"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marL="365760" lvl="1" indent="0">
              <a:buNone/>
            </a:pPr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zh-CN" altLang="en-US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1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imbalance</a:t>
            </a:r>
            <a:r>
              <a:rPr lang="zh-CN" altLang="en-US" dirty="0"/>
              <a:t> </a:t>
            </a:r>
            <a:r>
              <a:rPr lang="en-US" altLang="zh-CN" dirty="0"/>
              <a:t>in practice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FDD9BA-BB43-0C46-9AB2-3DFBB678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33" y="2016165"/>
            <a:ext cx="3258063" cy="1464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89DD33-D5D0-1245-90BB-AB00701F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33" y="4074681"/>
            <a:ext cx="3644900" cy="2552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1B7939-6344-F447-AD5E-337E2ACAF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07" y="1686283"/>
            <a:ext cx="3410465" cy="49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53"/>
    </mc:Choice>
    <mc:Fallback xmlns="">
      <p:transition spd="slow" advTm="1102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4D738-B564-0E40-B713-88C33DBA6B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dirty="0">
                <a:latin typeface="New Peninim MT" pitchFamily="2" charset="-79"/>
                <a:cs typeface="New Peninim MT" pitchFamily="2" charset="-79"/>
              </a:rPr>
              <a:t>Training is inefficient as most locations are easy negatives that contribute no useful learning signal; </a:t>
            </a:r>
          </a:p>
          <a:p>
            <a:pPr lvl="1"/>
            <a:r>
              <a:rPr lang="zh-CN" altLang="en-US" dirty="0">
                <a:latin typeface="New Peninim MT" pitchFamily="2" charset="-79"/>
                <a:cs typeface="New Peninim MT" pitchFamily="2" charset="-79"/>
              </a:rPr>
              <a:t>一味提高易分类样本的预测值意义不大</a:t>
            </a:r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altLang="zh-CN" sz="3000" dirty="0">
                <a:latin typeface="New Peninim MT" pitchFamily="2" charset="-79"/>
                <a:cs typeface="New Peninim MT" pitchFamily="2" charset="-79"/>
              </a:rPr>
              <a:t>The easy negatives can overwhelm training and lead to degenerate models. </a:t>
            </a: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marL="365760" lvl="1" indent="0">
              <a:buNone/>
            </a:pP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 </a:t>
            </a: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en-US" altLang="zh-CN" dirty="0">
              <a:latin typeface="New Peninim MT" pitchFamily="2" charset="-79"/>
              <a:ea typeface="+mj-ea"/>
              <a:cs typeface="New Peninim MT" pitchFamily="2" charset="-79"/>
            </a:endParaRPr>
          </a:p>
          <a:p>
            <a:pPr marL="365760" lvl="1" indent="0">
              <a:buNone/>
            </a:pPr>
            <a:endParaRPr kumimoji="1"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marL="365760" lvl="1" indent="0">
              <a:buNone/>
            </a:pPr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zh-CN" altLang="en-US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2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imbalance’s questions </a:t>
            </a:r>
          </a:p>
        </p:txBody>
      </p:sp>
    </p:spTree>
    <p:extLst>
      <p:ext uri="{BB962C8B-B14F-4D97-AF65-F5344CB8AC3E}">
        <p14:creationId xmlns:p14="http://schemas.microsoft.com/office/powerpoint/2010/main" val="3451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53"/>
    </mc:Choice>
    <mc:Fallback xmlns="">
      <p:transition spd="slow" advTm="1102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4D738-B564-0E40-B713-88C33DBA6B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300" dirty="0"/>
              <a:t>Two-Stage Detector</a:t>
            </a:r>
          </a:p>
          <a:p>
            <a:pPr lvl="1"/>
            <a:r>
              <a:rPr lang="en-US" altLang="zh-CN" dirty="0"/>
              <a:t>Proposal stage : narrows down the number of candidate object locations(</a:t>
            </a:r>
            <a:r>
              <a:rPr lang="en-US" altLang="zh-CN" i="1" dirty="0"/>
              <a:t>e.g</a:t>
            </a:r>
            <a:r>
              <a:rPr lang="en-US" altLang="zh-CN" dirty="0"/>
              <a:t>., 1-2k) </a:t>
            </a:r>
          </a:p>
          <a:p>
            <a:pPr lvl="1"/>
            <a:r>
              <a:rPr lang="en-US" altLang="zh-CN" dirty="0"/>
              <a:t>Classification stage : foreground/background ratio (1:3);</a:t>
            </a:r>
            <a:r>
              <a:rPr lang="zh-CN" altLang="en-US" dirty="0"/>
              <a:t> </a:t>
            </a:r>
            <a:r>
              <a:rPr lang="en-US" altLang="zh-CN" dirty="0"/>
              <a:t>OHEM </a:t>
            </a:r>
          </a:p>
          <a:p>
            <a:endParaRPr lang="en-US" altLang="zh-CN" dirty="0"/>
          </a:p>
          <a:p>
            <a:r>
              <a:rPr lang="en-US" altLang="zh-CN" sz="3300" dirty="0"/>
              <a:t>One-Stage Detector</a:t>
            </a:r>
          </a:p>
          <a:p>
            <a:pPr lvl="1"/>
            <a:r>
              <a:rPr lang="en-US" altLang="zh-CN" dirty="0"/>
              <a:t>bootstrapping </a:t>
            </a:r>
          </a:p>
          <a:p>
            <a:pPr lvl="1"/>
            <a:r>
              <a:rPr lang="en-US" altLang="zh-CN" dirty="0"/>
              <a:t>hard example mining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>
              <a:latin typeface="+mj-ea"/>
              <a:ea typeface="+mj-ea"/>
            </a:endParaRPr>
          </a:p>
          <a:p>
            <a:pPr marL="365760" lvl="1" indent="0">
              <a:buNone/>
            </a:pPr>
            <a:endParaRPr kumimoji="1"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3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Solution—Sampling</a:t>
            </a:r>
          </a:p>
        </p:txBody>
      </p:sp>
    </p:spTree>
    <p:extLst>
      <p:ext uri="{BB962C8B-B14F-4D97-AF65-F5344CB8AC3E}">
        <p14:creationId xmlns:p14="http://schemas.microsoft.com/office/powerpoint/2010/main" val="4028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53"/>
    </mc:Choice>
    <mc:Fallback xmlns="">
      <p:transition spd="slow" advTm="110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4D738-B564-0E40-B713-88C33DBA6B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611216"/>
          </a:xfrm>
        </p:spPr>
        <p:txBody>
          <a:bodyPr/>
          <a:lstStyle/>
          <a:p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Binary</a:t>
            </a:r>
            <a:r>
              <a:rPr lang="zh-CN" altLang="en-US" dirty="0">
                <a:latin typeface="New Peninim MT" pitchFamily="2" charset="-79"/>
                <a:cs typeface="New Peninim MT" pitchFamily="2" charset="-79"/>
              </a:rPr>
              <a:t> 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Cross</a:t>
            </a:r>
            <a:r>
              <a:rPr lang="zh-CN" altLang="en-US" dirty="0">
                <a:latin typeface="New Peninim MT" pitchFamily="2" charset="-79"/>
                <a:cs typeface="New Peninim MT" pitchFamily="2" charset="-79"/>
              </a:rPr>
              <a:t> 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Entropy</a:t>
            </a: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Focal Loss</a:t>
            </a:r>
          </a:p>
          <a:p>
            <a:pPr marL="0" indent="0">
              <a:buNone/>
            </a:pPr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4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Focal Loss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2BE287-A621-484F-A9C9-B2E07E10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8708"/>
            <a:ext cx="4021820" cy="85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7E1F51-DBB6-5546-A7F7-2B5B6C23E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93" y="3100975"/>
            <a:ext cx="2463800" cy="73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6E57C3-5D16-AA4E-9E58-A5519DB5B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966" y="2940400"/>
            <a:ext cx="3353323" cy="351440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2876D30E-2472-D847-88F1-33833C880675}"/>
              </a:ext>
            </a:extLst>
          </p:cNvPr>
          <p:cNvSpPr/>
          <p:nvPr/>
        </p:nvSpPr>
        <p:spPr>
          <a:xfrm>
            <a:off x="4620245" y="2962656"/>
            <a:ext cx="390667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413332-287B-B042-A7D7-2EFD24772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68" y="4740255"/>
            <a:ext cx="3236859" cy="37991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21EC308-1FD4-9749-87BD-9FB94611681D}"/>
              </a:ext>
            </a:extLst>
          </p:cNvPr>
          <p:cNvSpPr/>
          <p:nvPr/>
        </p:nvSpPr>
        <p:spPr>
          <a:xfrm>
            <a:off x="4038035" y="4745545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latin typeface="CMMI10"/>
              </a:rPr>
              <a:t>γ </a:t>
            </a:r>
            <a:r>
              <a:rPr lang="el-GR" altLang="zh-CN" dirty="0">
                <a:latin typeface="CMSY10"/>
              </a:rPr>
              <a:t>∈ </a:t>
            </a:r>
            <a:r>
              <a:rPr lang="el-GR" altLang="zh-CN" dirty="0">
                <a:latin typeface="CMR10"/>
              </a:rPr>
              <a:t>[0</a:t>
            </a:r>
            <a:r>
              <a:rPr lang="el-GR" altLang="zh-CN" dirty="0">
                <a:latin typeface="CMMI10"/>
              </a:rPr>
              <a:t>, </a:t>
            </a:r>
            <a:r>
              <a:rPr lang="el-GR" altLang="zh-CN" dirty="0">
                <a:latin typeface="CMR10"/>
              </a:rPr>
              <a:t>5] </a:t>
            </a:r>
            <a:endParaRPr lang="el-GR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AD1ED9-CFC4-714B-9535-ECC94F578FB3}"/>
                  </a:ext>
                </a:extLst>
              </p:cNvPr>
              <p:cNvSpPr txBox="1"/>
              <p:nvPr/>
            </p:nvSpPr>
            <p:spPr>
              <a:xfrm>
                <a:off x="1286853" y="5373083"/>
                <a:ext cx="320888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cs typeface="New Peninim MT" pitchFamily="2" charset="-79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cs typeface="New Peninim MT" pitchFamily="2" charset="-79"/>
                            </a:rPr>
                            <m:t>(1−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cs typeface="New Peninim MT" pitchFamily="2" charset="-79"/>
                            </a:rPr>
                            <m:t>𝑝𝑡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cs typeface="New Peninim MT" pitchFamily="2" charset="-79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cs typeface="New Peninim MT" pitchFamily="2" charset="-79"/>
                            </a:rPr>
                            <m:t>𝑟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∗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𝐶𝐸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𝑝𝑡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cs typeface="New Peninim MT" pitchFamily="2" charset="-79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latin typeface="New Peninim MT" pitchFamily="2" charset="-79"/>
                  <a:cs typeface="New Peninim MT" pitchFamily="2" charset="-79"/>
                </a:endParaRPr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AD1ED9-CFC4-714B-9535-ECC94F57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53" y="5373083"/>
                <a:ext cx="3208888" cy="738664"/>
              </a:xfrm>
              <a:prstGeom prst="rect">
                <a:avLst/>
              </a:prstGeom>
              <a:blipFill>
                <a:blip r:embed="rId7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3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2"/>
    </mc:Choice>
    <mc:Fallback xmlns="">
      <p:transition spd="slow" advTm="233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4D738-B564-0E40-B713-88C33DBA6B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Binary</a:t>
            </a:r>
            <a:r>
              <a:rPr lang="zh-CN" altLang="en-US" dirty="0">
                <a:latin typeface="New Peninim MT" pitchFamily="2" charset="-79"/>
                <a:cs typeface="New Peninim MT" pitchFamily="2" charset="-79"/>
              </a:rPr>
              <a:t> 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Cross</a:t>
            </a:r>
            <a:r>
              <a:rPr lang="zh-CN" altLang="en-US" dirty="0">
                <a:latin typeface="New Peninim MT" pitchFamily="2" charset="-79"/>
                <a:cs typeface="New Peninim MT" pitchFamily="2" charset="-79"/>
              </a:rPr>
              <a:t> </a:t>
            </a:r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Entropy</a:t>
            </a: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altLang="zh-CN" dirty="0">
                <a:latin typeface="New Peninim MT" pitchFamily="2" charset="-79"/>
                <a:cs typeface="New Peninim MT" pitchFamily="2" charset="-79"/>
              </a:rPr>
              <a:t>Focal Loss</a:t>
            </a:r>
          </a:p>
          <a:p>
            <a:endParaRPr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en-US" altLang="zh-CN" dirty="0">
              <a:latin typeface="New Peninim MT" pitchFamily="2" charset="-79"/>
              <a:cs typeface="New Peninim MT" pitchFamily="2" charset="-79"/>
            </a:endParaRPr>
          </a:p>
          <a:p>
            <a:pPr lvl="1"/>
            <a:endParaRPr kumimoji="1" lang="zh-CN" altLang="en-US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5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Focal Loss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2BE287-A621-484F-A9C9-B2E07E10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8708"/>
            <a:ext cx="4021820" cy="85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7E1F51-DBB6-5546-A7F7-2B5B6C23E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93" y="3100975"/>
            <a:ext cx="2463800" cy="73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6E57C3-5D16-AA4E-9E58-A5519DB5B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966" y="2940400"/>
            <a:ext cx="3353323" cy="351440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2876D30E-2472-D847-88F1-33833C880675}"/>
              </a:ext>
            </a:extLst>
          </p:cNvPr>
          <p:cNvSpPr/>
          <p:nvPr/>
        </p:nvSpPr>
        <p:spPr>
          <a:xfrm>
            <a:off x="4620245" y="2962656"/>
            <a:ext cx="390667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413332-287B-B042-A7D7-2EFD24772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68" y="4740255"/>
            <a:ext cx="3236859" cy="379913"/>
          </a:xfrm>
          <a:prstGeom prst="rect">
            <a:avLst/>
          </a:prstGeom>
        </p:spPr>
      </p:pic>
      <p:sp>
        <p:nvSpPr>
          <p:cNvPr id="16" name="左大括号 15">
            <a:extLst>
              <a:ext uri="{FF2B5EF4-FFF2-40B4-BE49-F238E27FC236}">
                <a16:creationId xmlns:a16="http://schemas.microsoft.com/office/drawing/2014/main" id="{62A4D096-ECD2-5641-ACD3-8A89000E53F9}"/>
              </a:ext>
            </a:extLst>
          </p:cNvPr>
          <p:cNvSpPr/>
          <p:nvPr/>
        </p:nvSpPr>
        <p:spPr>
          <a:xfrm>
            <a:off x="1807347" y="5532444"/>
            <a:ext cx="365760" cy="890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1ECB56-6848-A341-87D6-433E2C720156}"/>
                  </a:ext>
                </a:extLst>
              </p:cNvPr>
              <p:cNvSpPr txBox="1"/>
              <p:nvPr/>
            </p:nvSpPr>
            <p:spPr>
              <a:xfrm>
                <a:off x="2309254" y="5532444"/>
                <a:ext cx="34575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2000" dirty="0"/>
                  <a:t>        if y=1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1ECB56-6848-A341-87D6-433E2C72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54" y="5532444"/>
                <a:ext cx="3457562" cy="307777"/>
              </a:xfrm>
              <a:prstGeom prst="rect">
                <a:avLst/>
              </a:prstGeom>
              <a:blipFill>
                <a:blip r:embed="rId7"/>
                <a:stretch>
                  <a:fillRect l="-1099" t="-24000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3B23F35-ED4E-4A48-8D7A-227972D98C49}"/>
                  </a:ext>
                </a:extLst>
              </p:cNvPr>
              <p:cNvSpPr txBox="1"/>
              <p:nvPr/>
            </p:nvSpPr>
            <p:spPr>
              <a:xfrm>
                <a:off x="2309254" y="6130833"/>
                <a:ext cx="3570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3B23F35-ED4E-4A48-8D7A-227972D9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54" y="6130833"/>
                <a:ext cx="3570528" cy="307777"/>
              </a:xfrm>
              <a:prstGeom prst="rect">
                <a:avLst/>
              </a:prstGeom>
              <a:blipFill>
                <a:blip r:embed="rId8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D21EC308-1FD4-9749-87BD-9FB94611681D}"/>
              </a:ext>
            </a:extLst>
          </p:cNvPr>
          <p:cNvSpPr/>
          <p:nvPr/>
        </p:nvSpPr>
        <p:spPr>
          <a:xfrm>
            <a:off x="4038035" y="4745545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latin typeface="CMMI10"/>
              </a:rPr>
              <a:t>γ </a:t>
            </a:r>
            <a:r>
              <a:rPr lang="el-GR" altLang="zh-CN" dirty="0">
                <a:latin typeface="CMSY10"/>
              </a:rPr>
              <a:t>∈ </a:t>
            </a:r>
            <a:r>
              <a:rPr lang="el-GR" altLang="zh-CN" dirty="0">
                <a:latin typeface="CMR10"/>
              </a:rPr>
              <a:t>[0</a:t>
            </a:r>
            <a:r>
              <a:rPr lang="el-GR" altLang="zh-CN" dirty="0">
                <a:latin typeface="CMMI10"/>
              </a:rPr>
              <a:t>, </a:t>
            </a:r>
            <a:r>
              <a:rPr lang="el-GR" altLang="zh-CN" dirty="0">
                <a:latin typeface="CMR10"/>
              </a:rPr>
              <a:t>5] </a:t>
            </a:r>
            <a:endParaRPr lang="el-GR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6D89BA-2274-B643-8640-C60322D30C41}"/>
                  </a:ext>
                </a:extLst>
              </p:cNvPr>
              <p:cNvSpPr txBox="1"/>
              <p:nvPr/>
            </p:nvSpPr>
            <p:spPr>
              <a:xfrm>
                <a:off x="670560" y="5815838"/>
                <a:ext cx="9982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6D89BA-2274-B643-8640-C60322D30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5815838"/>
                <a:ext cx="998259" cy="307777"/>
              </a:xfrm>
              <a:prstGeom prst="rect">
                <a:avLst/>
              </a:prstGeom>
              <a:blipFill>
                <a:blip r:embed="rId9"/>
                <a:stretch>
                  <a:fillRect l="-3797" r="-1266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>
            <a:extLst>
              <a:ext uri="{FF2B5EF4-FFF2-40B4-BE49-F238E27FC236}">
                <a16:creationId xmlns:a16="http://schemas.microsoft.com/office/drawing/2014/main" id="{DDC5AA56-C945-1D43-A190-AFE66A8211A5}"/>
              </a:ext>
            </a:extLst>
          </p:cNvPr>
          <p:cNvSpPr/>
          <p:nvPr/>
        </p:nvSpPr>
        <p:spPr>
          <a:xfrm>
            <a:off x="2020809" y="4740255"/>
            <a:ext cx="990615" cy="374622"/>
          </a:xfrm>
          <a:prstGeom prst="round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2"/>
    </mc:Choice>
    <mc:Fallback xmlns="">
      <p:transition spd="slow" advTm="233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514D738-B564-0E40-B713-88C33DBA6B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Focal Loss ( r = 2)</a:t>
                </a:r>
              </a:p>
              <a:p>
                <a:endParaRPr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endParaRPr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y=1</a:t>
                </a: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时，</a:t>
                </a: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p</a:t>
                </a: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越大</a:t>
                </a: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 </a:t>
                </a: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越小</a:t>
                </a:r>
                <a:endParaRPr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marL="365760" lvl="1" indent="0">
                  <a:buNone/>
                </a:pP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    </a:t>
                </a: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e.g. p=0.9,  CE=0.1054,  FL=0.001054  (easy example)</a:t>
                </a:r>
              </a:p>
              <a:p>
                <a:pPr marL="365760" lvl="1" indent="0">
                  <a:buNone/>
                </a:pP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    e.g. p=0.1,  CE=2.3026,  FL=1.8651       (hard example)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514D738-B564-0E40-B713-88C33DBA6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67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540BD8-2BF5-604D-9A0E-5E100136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6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110B4-26EB-CF44-BD64-0A11408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Focal Loss</a:t>
            </a:r>
            <a:endParaRPr kumimoji="1"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D9C50B5-5B97-C544-9FAD-35B9B6EC9DB2}"/>
              </a:ext>
            </a:extLst>
          </p:cNvPr>
          <p:cNvSpPr/>
          <p:nvPr/>
        </p:nvSpPr>
        <p:spPr>
          <a:xfrm>
            <a:off x="2014611" y="2130876"/>
            <a:ext cx="365760" cy="890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FD2DB8-73B6-E44C-8F92-B0D08832979D}"/>
                  </a:ext>
                </a:extLst>
              </p:cNvPr>
              <p:cNvSpPr txBox="1"/>
              <p:nvPr/>
            </p:nvSpPr>
            <p:spPr>
              <a:xfrm>
                <a:off x="2516518" y="2130876"/>
                <a:ext cx="34575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2000" dirty="0"/>
                  <a:t>        if y=1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FD2DB8-73B6-E44C-8F92-B0D088329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18" y="2130876"/>
                <a:ext cx="3457562" cy="307777"/>
              </a:xfrm>
              <a:prstGeom prst="rect">
                <a:avLst/>
              </a:prstGeom>
              <a:blipFill>
                <a:blip r:embed="rId4"/>
                <a:stretch>
                  <a:fillRect l="-1099" t="-291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692F36-E696-9342-9DB6-F53A7845A692}"/>
                  </a:ext>
                </a:extLst>
              </p:cNvPr>
              <p:cNvSpPr txBox="1"/>
              <p:nvPr/>
            </p:nvSpPr>
            <p:spPr>
              <a:xfrm>
                <a:off x="2516518" y="2729265"/>
                <a:ext cx="3570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692F36-E696-9342-9DB6-F53A7845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18" y="2729265"/>
                <a:ext cx="3570528" cy="307777"/>
              </a:xfrm>
              <a:prstGeom prst="rect">
                <a:avLst/>
              </a:prstGeom>
              <a:blipFill>
                <a:blip r:embed="rId5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1600DB-B304-8C46-834B-260D2A85B58B}"/>
                  </a:ext>
                </a:extLst>
              </p:cNvPr>
              <p:cNvSpPr txBox="1"/>
              <p:nvPr/>
            </p:nvSpPr>
            <p:spPr>
              <a:xfrm>
                <a:off x="877824" y="2414270"/>
                <a:ext cx="9982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1600DB-B304-8C46-834B-260D2A85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2414270"/>
                <a:ext cx="998259" cy="307777"/>
              </a:xfrm>
              <a:prstGeom prst="rect">
                <a:avLst/>
              </a:prstGeom>
              <a:blipFill>
                <a:blip r:embed="rId6"/>
                <a:stretch>
                  <a:fillRect l="-375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2"/>
    </mc:Choice>
    <mc:Fallback xmlns="">
      <p:transition spd="slow" advTm="233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00E9C2-68F8-EA4E-9479-68DC196778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1987" y="1816608"/>
            <a:ext cx="3942205" cy="49277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44655B-D3B1-B644-8817-5948774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7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0207813-AF53-0744-BC93-A0A24AA0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Focal Loss</a:t>
            </a:r>
            <a:endParaRPr kumimoji="1"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3ED9030-D2CF-EA48-9BCA-73175488DFB7}"/>
              </a:ext>
            </a:extLst>
          </p:cNvPr>
          <p:cNvSpPr/>
          <p:nvPr/>
        </p:nvSpPr>
        <p:spPr>
          <a:xfrm>
            <a:off x="1778774" y="3176571"/>
            <a:ext cx="365760" cy="890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F8527D-6F67-3040-AA94-2965BA3273AA}"/>
                  </a:ext>
                </a:extLst>
              </p:cNvPr>
              <p:cNvSpPr txBox="1"/>
              <p:nvPr/>
            </p:nvSpPr>
            <p:spPr>
              <a:xfrm>
                <a:off x="2280680" y="3176571"/>
                <a:ext cx="43928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2000" dirty="0"/>
                  <a:t>                 if y=1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F8527D-6F67-3040-AA94-2965BA32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80" y="3176571"/>
                <a:ext cx="4392805" cy="307777"/>
              </a:xfrm>
              <a:prstGeom prst="rect">
                <a:avLst/>
              </a:prstGeom>
              <a:blipFill>
                <a:blip r:embed="rId3"/>
                <a:stretch>
                  <a:fillRect l="-1159" t="-24000" b="-4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DDB6AC-8D1A-AC44-A101-99DE3C3B1AC9}"/>
                  </a:ext>
                </a:extLst>
              </p:cNvPr>
              <p:cNvSpPr txBox="1"/>
              <p:nvPr/>
            </p:nvSpPr>
            <p:spPr>
              <a:xfrm>
                <a:off x="2280681" y="3774960"/>
                <a:ext cx="4392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−(1−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DDB6AC-8D1A-AC44-A101-99DE3C3B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81" y="3774960"/>
                <a:ext cx="4392805" cy="307777"/>
              </a:xfrm>
              <a:prstGeom prst="rect">
                <a:avLst/>
              </a:prstGeom>
              <a:blipFill>
                <a:blip r:embed="rId4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BECE74-27EF-A24C-9AC1-595E7C899D62}"/>
                  </a:ext>
                </a:extLst>
              </p:cNvPr>
              <p:cNvSpPr txBox="1"/>
              <p:nvPr/>
            </p:nvSpPr>
            <p:spPr>
              <a:xfrm>
                <a:off x="641987" y="3459965"/>
                <a:ext cx="9982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BECE74-27EF-A24C-9AC1-595E7C89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7" y="3459965"/>
                <a:ext cx="998259" cy="307777"/>
              </a:xfrm>
              <a:prstGeom prst="rect">
                <a:avLst/>
              </a:prstGeom>
              <a:blipFill>
                <a:blip r:embed="rId5"/>
                <a:stretch>
                  <a:fillRect l="-3797" r="-1266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C2B6139-29DF-B948-B6A8-94265869EC51}"/>
              </a:ext>
            </a:extLst>
          </p:cNvPr>
          <p:cNvSpPr txBox="1">
            <a:spLocks/>
          </p:cNvSpPr>
          <p:nvPr/>
        </p:nvSpPr>
        <p:spPr>
          <a:xfrm>
            <a:off x="612648" y="1484784"/>
            <a:ext cx="8153400" cy="4611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zh-CN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zh-CN"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zh-CN"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zh-CN"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5F0EEFBF-A14C-374C-9418-0A1B6C549117}"/>
              </a:ext>
            </a:extLst>
          </p:cNvPr>
          <p:cNvSpPr txBox="1">
            <a:spLocks/>
          </p:cNvSpPr>
          <p:nvPr/>
        </p:nvSpPr>
        <p:spPr>
          <a:xfrm>
            <a:off x="765048" y="1637184"/>
            <a:ext cx="8153400" cy="4611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zh-CN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zh-CN"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zh-CN"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zh-CN"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47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94F9C1-8BF5-D248-AC59-AA88C4145A2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Sigmoid,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=0.25, r=2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   </a:t>
                </a:r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gt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= [0, 1, 0, 0] 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   </a:t>
                </a:r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pred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=[0.3, 0.5, 0.4, 0.2]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   1. P = Sigmoid(</a:t>
                </a:r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pred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) = [p1, p2, p3, p4]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   2. FL =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−0.75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−0.25∗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2−…</m:t>
                        </m:r>
                      </m:e>
                    </m:func>
                  </m:oMath>
                </a14:m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Softmax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    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1.</a:t>
                </a:r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 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P = </a:t>
                </a:r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Softmax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(</a:t>
                </a:r>
                <a:r>
                  <a:rPr kumimoji="1" lang="en-US" altLang="zh-CN" dirty="0" err="1">
                    <a:latin typeface="New Peninim MT" pitchFamily="2" charset="-79"/>
                    <a:cs typeface="New Peninim MT" pitchFamily="2" charset="-79"/>
                  </a:rPr>
                  <a:t>pred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) = [p1, p2, p3, p4]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    2. FL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25∗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zh-CN" altLang="en-US" dirty="0">
                  <a:latin typeface="New Peninim MT" pitchFamily="2" charset="-79"/>
                  <a:cs typeface="New Peninim MT" pitchFamily="2" charset="-79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94F9C1-8BF5-D248-AC59-AA88C4145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5071F4-DB28-B244-8B3A-6641540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8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8C2736-4BB8-B24F-9493-DC7AF4A1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 Best </a:t>
            </a:r>
            <a:endParaRPr kumimoji="1"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A1EA0A-BBDD-6B4E-821C-C9528C8224EA}"/>
              </a:ext>
            </a:extLst>
          </p:cNvPr>
          <p:cNvSpPr/>
          <p:nvPr/>
        </p:nvSpPr>
        <p:spPr>
          <a:xfrm>
            <a:off x="4497590" y="63399"/>
            <a:ext cx="365760" cy="890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2FDD3-0316-3345-8404-BEA77F6327A1}"/>
                  </a:ext>
                </a:extLst>
              </p:cNvPr>
              <p:cNvSpPr txBox="1"/>
              <p:nvPr/>
            </p:nvSpPr>
            <p:spPr>
              <a:xfrm>
                <a:off x="4999496" y="63399"/>
                <a:ext cx="43928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2000" dirty="0"/>
                  <a:t>             if y=1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2FDD3-0316-3345-8404-BEA77F63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496" y="63399"/>
                <a:ext cx="4392805" cy="307777"/>
              </a:xfrm>
              <a:prstGeom prst="rect">
                <a:avLst/>
              </a:prstGeom>
              <a:blipFill>
                <a:blip r:embed="rId3"/>
                <a:stretch>
                  <a:fillRect l="-865" t="-20000" b="-4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B0F8EB-C6CC-9349-AAC4-5201137EA48B}"/>
                  </a:ext>
                </a:extLst>
              </p:cNvPr>
              <p:cNvSpPr txBox="1"/>
              <p:nvPr/>
            </p:nvSpPr>
            <p:spPr>
              <a:xfrm>
                <a:off x="4999497" y="661788"/>
                <a:ext cx="4168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−(1−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B0F8EB-C6CC-9349-AAC4-5201137E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497" y="661788"/>
                <a:ext cx="4168384" cy="307777"/>
              </a:xfrm>
              <a:prstGeom prst="rect">
                <a:avLst/>
              </a:prstGeom>
              <a:blipFill>
                <a:blip r:embed="rId4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5CD0BE-C7AB-8F41-83A9-B9C510C82555}"/>
                  </a:ext>
                </a:extLst>
              </p:cNvPr>
              <p:cNvSpPr txBox="1"/>
              <p:nvPr/>
            </p:nvSpPr>
            <p:spPr>
              <a:xfrm>
                <a:off x="3568402" y="357431"/>
                <a:ext cx="9982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5CD0BE-C7AB-8F41-83A9-B9C510C8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02" y="357431"/>
                <a:ext cx="998259" cy="307777"/>
              </a:xfrm>
              <a:prstGeom prst="rect">
                <a:avLst/>
              </a:prstGeom>
              <a:blipFill>
                <a:blip r:embed="rId5"/>
                <a:stretch>
                  <a:fillRect l="-375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E02DC9E-5C10-4340-A6F5-E588AFF2809B}"/>
              </a:ext>
            </a:extLst>
          </p:cNvPr>
          <p:cNvSpPr txBox="1"/>
          <p:nvPr/>
        </p:nvSpPr>
        <p:spPr>
          <a:xfrm>
            <a:off x="447104" y="6236732"/>
            <a:ext cx="570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New Peninim MT" pitchFamily="2" charset="-79"/>
                <a:cs typeface="New Peninim MT" pitchFamily="2" charset="-79"/>
              </a:rPr>
              <a:t>https://</a:t>
            </a:r>
            <a:r>
              <a:rPr kumimoji="1" lang="en-US" altLang="zh-CN" dirty="0" err="1">
                <a:latin typeface="New Peninim MT" pitchFamily="2" charset="-79"/>
                <a:cs typeface="New Peninim MT" pitchFamily="2" charset="-79"/>
              </a:rPr>
              <a:t>gombru.github.io</a:t>
            </a:r>
            <a:r>
              <a:rPr kumimoji="1" lang="en-US" altLang="zh-CN" dirty="0">
                <a:latin typeface="New Peninim MT" pitchFamily="2" charset="-79"/>
                <a:cs typeface="New Peninim MT" pitchFamily="2" charset="-79"/>
              </a:rPr>
              <a:t>/2018/05/23/</a:t>
            </a:r>
            <a:r>
              <a:rPr kumimoji="1" lang="en-US" altLang="zh-CN" dirty="0" err="1">
                <a:latin typeface="New Peninim MT" pitchFamily="2" charset="-79"/>
                <a:cs typeface="New Peninim MT" pitchFamily="2" charset="-79"/>
              </a:rPr>
              <a:t>cross_entropy_loss</a:t>
            </a:r>
            <a:r>
              <a:rPr kumimoji="1" lang="en-US" altLang="zh-CN" dirty="0">
                <a:latin typeface="New Peninim MT" pitchFamily="2" charset="-79"/>
                <a:cs typeface="New Peninim MT" pitchFamily="2" charset="-79"/>
              </a:rPr>
              <a:t>/</a:t>
            </a:r>
            <a:endParaRPr kumimoji="1" lang="zh-CN" altLang="en-US" dirty="0">
              <a:latin typeface="New Peninim MT" pitchFamily="2" charset="-79"/>
              <a:cs typeface="New Peni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955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26CC3B3-7AB6-0946-916B-B4E0D963BF2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应用场景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类别不均衡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Sigmoid</a:t>
                </a:r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更稳定？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多标签分类？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和</a:t>
                </a:r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r</a:t>
                </a:r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的选择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kumimoji="1" lang="en-US" altLang="zh-CN" dirty="0">
                    <a:latin typeface="New Peninim MT" pitchFamily="2" charset="-79"/>
                    <a:cs typeface="New Peninim MT" pitchFamily="2" charset="-79"/>
                  </a:rPr>
                  <a:t>r</a:t>
                </a:r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更重要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训练初期不稳定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Model Initialization</a:t>
                </a: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：偏置</a:t>
                </a: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b = 0</a:t>
                </a:r>
                <a:r>
                  <a:rPr lang="zh-CN" altLang="en-US" dirty="0">
                    <a:latin typeface="New Peninim MT" pitchFamily="2" charset="-79"/>
                    <a:cs typeface="New Peninim MT" pitchFamily="2" charset="-79"/>
                  </a:rPr>
                  <a:t>和高斯权重</a:t>
                </a:r>
                <a:r>
                  <a:rPr lang="el-GR" altLang="zh-CN" dirty="0">
                    <a:cs typeface="New Peninim MT" pitchFamily="2" charset="-79"/>
                  </a:rPr>
                  <a:t>σ= 0.01</a:t>
                </a:r>
                <a:r>
                  <a:rPr lang="en-US" altLang="zh-CN" dirty="0">
                    <a:latin typeface="New Peninim MT" pitchFamily="2" charset="-79"/>
                    <a:cs typeface="New Peninim MT" pitchFamily="2" charset="-79"/>
                  </a:rPr>
                  <a:t> 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pPr lvl="1"/>
                <a:r>
                  <a:rPr kumimoji="1" lang="zh-CN" altLang="en-US" dirty="0">
                    <a:latin typeface="New Peninim MT" pitchFamily="2" charset="-79"/>
                    <a:cs typeface="New Peninim MT" pitchFamily="2" charset="-79"/>
                  </a:rPr>
                  <a:t>硬负挖掘</a:t>
                </a:r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endParaRPr kumimoji="1" lang="en-US" altLang="zh-CN" dirty="0">
                  <a:latin typeface="New Peninim MT" pitchFamily="2" charset="-79"/>
                  <a:cs typeface="New Peninim MT" pitchFamily="2" charset="-79"/>
                </a:endParaRPr>
              </a:p>
              <a:p>
                <a:endParaRPr kumimoji="1" lang="zh-CN" altLang="en-US" dirty="0">
                  <a:latin typeface="New Peninim MT" pitchFamily="2" charset="-79"/>
                  <a:cs typeface="New Peninim MT" pitchFamily="2" charset="-79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26CC3B3-7AB6-0946-916B-B4E0D963B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338940-084D-3243-94A7-45683FF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altLang="zh-CN" sz="1200" smtClean="0">
                <a:solidFill>
                  <a:schemeClr val="tx2"/>
                </a:solidFill>
              </a:rPr>
              <a:pPr algn="ctr"/>
              <a:t>9</a:t>
            </a:fld>
            <a:endParaRPr lang="zh-CN" sz="1400" b="1" dirty="0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99CB792-C8D0-454E-9CC5-03760A61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36995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3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0F7DBA97-1C95-475D-B8D9-2DAC50144C5B}" vid="{3269CF82-C9EC-4CED-9DBF-F75A59A15CF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596</Words>
  <Application>Microsoft Macintosh PowerPoint</Application>
  <PresentationFormat>全屏显示(4:3)</PresentationFormat>
  <Paragraphs>146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等线</vt:lpstr>
      <vt:lpstr>华文仿宋</vt:lpstr>
      <vt:lpstr>宋体</vt:lpstr>
      <vt:lpstr>CMMI10</vt:lpstr>
      <vt:lpstr>CMR10</vt:lpstr>
      <vt:lpstr>CMSY10</vt:lpstr>
      <vt:lpstr>Calibri</vt:lpstr>
      <vt:lpstr>Cambria Math</vt:lpstr>
      <vt:lpstr>Franklin Gothic Book</vt:lpstr>
      <vt:lpstr>New Peninim MT</vt:lpstr>
      <vt:lpstr>Tw Cen MT</vt:lpstr>
      <vt:lpstr>Wingdings</vt:lpstr>
      <vt:lpstr>Wingdings 2</vt:lpstr>
      <vt:lpstr>主题3</vt:lpstr>
      <vt:lpstr>Class imbalance in practice </vt:lpstr>
      <vt:lpstr>Class imbalance’s questions </vt:lpstr>
      <vt:lpstr>Solution—Sampling</vt:lpstr>
      <vt:lpstr>Focal Loss</vt:lpstr>
      <vt:lpstr>Focal Loss</vt:lpstr>
      <vt:lpstr>Focal Loss</vt:lpstr>
      <vt:lpstr>Focal Loss</vt:lpstr>
      <vt:lpstr>Works Best </vt:lpstr>
      <vt:lpstr>讨论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2015-12-18T06:10:01Z</dcterms:created>
  <dcterms:modified xsi:type="dcterms:W3CDTF">2019-07-17T14:15:00Z</dcterms:modified>
</cp:coreProperties>
</file>