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751679" x="457200"/>
            <a:ext cy="4012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955189" x="457200"/>
            <a:ext cy="1643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54863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4844510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5757014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50852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669767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751679" x="457200"/>
            <a:ext cy="4012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MAILBOX DELIVERY NOTIFIER</a:t>
            </a:r>
          </a:p>
          <a:p>
            <a:r>
              <a:t/>
            </a:r>
          </a:p>
          <a:p>
            <a:r>
              <a:t/>
            </a:r>
          </a:p>
          <a:p>
            <a:pPr algn="ctr" rtl="0" lvl="0">
              <a:buNone/>
            </a:pPr>
            <a:r>
              <a:rPr sz="3000" lang="en"/>
              <a:t>ME502 - Summer 2013</a:t>
            </a:r>
          </a:p>
          <a:p>
            <a:r>
              <a:t/>
            </a:r>
          </a:p>
          <a:p>
            <a:pPr algn="ctr">
              <a:buNone/>
            </a:pPr>
            <a:r>
              <a:rPr sz="3000" lang="en"/>
              <a:t>Project Presentation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4955189" x="457200"/>
            <a:ext cy="1643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Baris Tevfik </a:t>
            </a:r>
          </a:p>
          <a:p>
            <a:pPr algn="ctr" rtl="0" lvl="0">
              <a:buNone/>
            </a:pPr>
            <a:r>
              <a:rPr sz="3000" lang="en"/>
              <a:t>Jeff Manzik </a:t>
            </a:r>
          </a:p>
          <a:p>
            <a:pPr algn="ctr" rtl="0" lvl="0">
              <a:buNone/>
            </a:pPr>
            <a:r>
              <a:rPr sz="3000" lang="en"/>
              <a:t>Peiwen Hu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Mechanisms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FF0000"/>
                </a:solidFill>
              </a:rPr>
              <a:t>Camera</a:t>
            </a:r>
            <a:r>
              <a:rPr sz="2400" lang="en"/>
              <a:t> takes a photo after open-and-close of latch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FF0000"/>
                </a:solidFill>
              </a:rPr>
              <a:t>Image Processing Unit</a:t>
            </a:r>
            <a:r>
              <a:rPr sz="2400" lang="en"/>
              <a:t> compares current photo with "empty state" photo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If not empty, send a </a:t>
            </a:r>
            <a:r>
              <a:rPr sz="2400" lang="en">
                <a:solidFill>
                  <a:srgbClr val="FF0000"/>
                </a:solidFill>
              </a:rPr>
              <a:t>notification</a:t>
            </a:r>
            <a:r>
              <a:rPr sz="2400" lang="en"/>
              <a:t> to user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FF0000"/>
                </a:solidFill>
              </a:rPr>
              <a:t>Hibernate</a:t>
            </a:r>
            <a:r>
              <a:rPr sz="2400" lang="en"/>
              <a:t> when not triggered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Every device has a unique </a:t>
            </a:r>
            <a:r>
              <a:rPr sz="2400" lang="en">
                <a:solidFill>
                  <a:srgbClr val="FF0000"/>
                </a:solidFill>
              </a:rPr>
              <a:t>ID</a:t>
            </a:r>
          </a:p>
          <a:p>
            <a:r>
              <a:t/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User </a:t>
            </a:r>
            <a:r>
              <a:rPr sz="2400" lang="en">
                <a:solidFill>
                  <a:srgbClr val="FF0000"/>
                </a:solidFill>
              </a:rPr>
              <a:t>registers</a:t>
            </a:r>
            <a:r>
              <a:rPr sz="2400" lang="en"/>
              <a:t> the app with the ID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Patentability:Why this is novel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With mobile app, get notified </a:t>
            </a:r>
            <a:r>
              <a:rPr lang="en">
                <a:solidFill>
                  <a:srgbClr val="FF0000"/>
                </a:solidFill>
              </a:rPr>
              <a:t>remotely.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By camera, check mail </a:t>
            </a:r>
            <a:r>
              <a:rPr lang="en">
                <a:solidFill>
                  <a:srgbClr val="FF0000"/>
                </a:solidFill>
              </a:rPr>
              <a:t>information</a:t>
            </a:r>
            <a:r>
              <a:rPr lang="en"/>
              <a:t> instantly.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Works for apartments with universal latch.</a:t>
            </a:r>
          </a:p>
          <a:p>
            <a:r>
              <a:t/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Won't notify when user takes mail out.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Major Patent Claim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>
                <a:solidFill>
                  <a:srgbClr val="000000"/>
                </a:solidFill>
              </a:rPr>
              <a:t>1</a:t>
            </a:r>
            <a:r>
              <a:rPr sz="2400" lang="en">
                <a:solidFill>
                  <a:srgbClr val="000000"/>
                </a:solidFill>
              </a:rPr>
              <a:t>. A mail delivery notification system that alerts a mobile device application of the presence of physical mail in a designated mailbox, comprising of: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2400" lang="en">
                <a:solidFill>
                  <a:srgbClr val="000000"/>
                </a:solidFill>
              </a:rPr>
              <a:t>a sensor that detects the opening and closing of a mailbox door;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2400" lang="en">
                <a:solidFill>
                  <a:srgbClr val="000000"/>
                </a:solidFill>
              </a:rPr>
              <a:t>a camera that takes a picture of the mailbox contents;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2400" lang="en">
                <a:solidFill>
                  <a:srgbClr val="000000"/>
                </a:solidFill>
              </a:rPr>
              <a:t>an image processing unit that determines if mail has been delivered;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2400" lang="en">
                <a:solidFill>
                  <a:srgbClr val="000000"/>
                </a:solidFill>
              </a:rPr>
              <a:t>a battery and/or solar panel;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2400" lang="en">
                <a:solidFill>
                  <a:srgbClr val="000000"/>
                </a:solidFill>
              </a:rPr>
              <a:t>internet access through a WiFi network;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2400" lang="en">
                <a:solidFill>
                  <a:srgbClr val="000000"/>
                </a:solidFill>
              </a:rPr>
              <a:t>an accompanying mobile software application that receives the mail delivery notification and image.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y="1600200" x="457200"/>
            <a:ext cy="4967700" cx="5318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Fact: 300 Mail Chime units are sold according to Ebay page. </a:t>
            </a:r>
          </a:p>
          <a:p>
            <a:pPr rtl="0" lvl="0" indent="457200">
              <a:buNone/>
            </a:pPr>
            <a:r>
              <a:rPr sz="2400" lang="en"/>
              <a:t>Also sold on their website. </a:t>
            </a:r>
          </a:p>
          <a:p>
            <a:pPr rtl="0" lvl="0" indent="457200">
              <a:buNone/>
            </a:pPr>
            <a:r>
              <a:rPr sz="2400" lang="en"/>
              <a:t>(People need better product!)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Fact:In each day, 1 million people visit usps.com 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Demand:</a:t>
            </a:r>
            <a:r>
              <a:rPr sz="2400" lang="en">
                <a:solidFill>
                  <a:srgbClr val="202020"/>
                </a:solidFill>
              </a:rPr>
              <a:t>USPS delivers to more than 152 million homes, businesses and P.O boxes</a:t>
            </a:r>
          </a:p>
        </p:txBody>
      </p:sp>
      <p:sp>
        <p:nvSpPr>
          <p:cNvPr id="108" name="Shape 108"/>
          <p:cNvSpPr/>
          <p:nvPr/>
        </p:nvSpPr>
        <p:spPr>
          <a:xfrm>
            <a:off y="1799999" x="5776025"/>
            <a:ext cy="1941750" cx="29107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9" name="Shape 1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Commercialization:Potential Market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Commercialization:Cost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Cost of each device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Wifi module:								$3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motion sensor:							$3-6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Camera CMOS sensor:					$9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DSP unit:									$6-10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Total:										$21-28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Cost of Software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Smartphone app:(one-off development)	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1 developer: 20 days * 8 h/day * $30/h = $4800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Server (per year):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Amazon EC2(small): 365 * 24 * $0.06/h = $525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EC2 (extra large): 365 * 24 * $0.48 = $4200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Commercialization:Estimate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Market penetration: 0.2%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Estimate # sold: 152 million * 0.2% = 0.3 million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Estimate unit price:35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Estimate revenue:0.3 million * 35 = 10.5 million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approx. profit: 0.3 million * (35-28) = 2.1 million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Commercialization:Barrier of Entry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Competitor: Mail Chime is sold for $44.95.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Power consumption.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WiFi network range: routers running 802.11n have an approximate range of 300 ft indoors and 600 ft outdoors.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Installation difficulty.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Needs to be sold for a competitive price.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Questions 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34" name="Shape 134"/>
          <p:cNvSpPr/>
          <p:nvPr/>
        </p:nvSpPr>
        <p:spPr>
          <a:xfrm>
            <a:off y="1525350" x="457200"/>
            <a:ext cy="5042550" cx="822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the Problem? 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Checking your mailbox when it is empty.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Rechecking, and keep rechecking.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Forgetting to check the mailbox.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Lower efficiency especially in businesses. 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Missing mail carrier when planning to hand-off something for delivery.</a:t>
            </a:r>
          </a:p>
          <a:p>
            <a:r>
              <a:t/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Mail tampering and identity theft.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Prior Art	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U.S. patent </a:t>
            </a: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6,046,675 </a:t>
            </a:r>
            <a:r>
              <a:rPr sz="2400" lang="en">
                <a:solidFill>
                  <a:srgbClr val="000000"/>
                </a:solidFill>
              </a:rPr>
              <a:t>by Robert L. Hanna</a:t>
            </a:r>
          </a:p>
          <a:p>
            <a:pPr rtl="0" lvl="1" indent="-381000" marL="914400">
              <a:buClr>
                <a:schemeClr val="dk1"/>
              </a:buClr>
              <a:buSzPct val="120000"/>
              <a:buFont typeface="Courier New"/>
              <a:buChar char="o"/>
            </a:pPr>
            <a:r>
              <a:rPr sz="2000" lang="en">
                <a:solidFill>
                  <a:srgbClr val="222222"/>
                </a:solidFill>
              </a:rPr>
              <a:t>Mail delivery service</a:t>
            </a:r>
          </a:p>
          <a:p>
            <a:pPr rtl="0" lvl="1" indent="-381000" marL="914400">
              <a:buClr>
                <a:schemeClr val="dk1"/>
              </a:buClr>
              <a:buSzPct val="120000"/>
              <a:buFont typeface="Courier New"/>
              <a:buChar char="o"/>
            </a:pPr>
            <a:r>
              <a:rPr sz="2000" lang="en">
                <a:solidFill>
                  <a:srgbClr val="222222"/>
                </a:solidFill>
              </a:rPr>
              <a:t>A system in which when the door is </a:t>
            </a:r>
          </a:p>
          <a:p>
            <a:pPr rtl="0" lvl="0" indent="457200" marL="457200">
              <a:buNone/>
            </a:pPr>
            <a:r>
              <a:rPr sz="2000" lang="en">
                <a:solidFill>
                  <a:srgbClr val="222222"/>
                </a:solidFill>
              </a:rPr>
              <a:t>opened, a circuit is completed and a </a:t>
            </a:r>
          </a:p>
          <a:p>
            <a:pPr rtl="0" lvl="0" indent="457200" marL="457200">
              <a:buNone/>
            </a:pPr>
            <a:r>
              <a:rPr sz="2000" lang="en">
                <a:solidFill>
                  <a:srgbClr val="222222"/>
                </a:solidFill>
              </a:rPr>
              <a:t>signal is sent to a receiver</a:t>
            </a:r>
          </a:p>
          <a:p>
            <a:pPr rtl="0" lvl="1" indent="-381000" marL="914400">
              <a:buClr>
                <a:schemeClr val="dk1"/>
              </a:buClr>
              <a:buSzPct val="120000"/>
              <a:buFont typeface="Courier New"/>
              <a:buChar char="o"/>
            </a:pPr>
            <a:r>
              <a:rPr sz="2000" lang="en">
                <a:solidFill>
                  <a:srgbClr val="222222"/>
                </a:solidFill>
              </a:rPr>
              <a:t>The receiver lights up a LED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222222"/>
                </a:solidFill>
              </a:rPr>
              <a:t>Some key words searched for: "mailbox", "mail", "indicator", "notifier", "notification", "wireless", "smartphone" etc.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>
                <a:solidFill>
                  <a:srgbClr val="222222"/>
                </a:solidFill>
              </a:rPr>
              <a:t>Example search: (TTL/mail OR TTL/mailbox) AND (TTL/notification OR TTL/delivery OR TTL/indicator OR TTL/indication OR TTL/signal)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Prior Art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Mail Chime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Possibly the product of the patent</a:t>
            </a:r>
            <a:r>
              <a:rPr lang="en"/>
              <a:t> on the previous page.</a:t>
            </a:r>
          </a:p>
          <a:p>
            <a:r>
              <a:t/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Sold on Ebay.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51" name="Shape 51"/>
          <p:cNvSpPr/>
          <p:nvPr/>
        </p:nvSpPr>
        <p:spPr>
          <a:xfrm>
            <a:off y="2491725" x="3697725"/>
            <a:ext cy="4076174" cx="41800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Prior Art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600200" x="457200"/>
            <a:ext cy="5185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DIY Mail SmartPhone Notifier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Done by LifeHacker.com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/>
              <a:t>A switch</a:t>
            </a:r>
            <a:r>
              <a:rPr sz="2400" lang="en"/>
              <a:t>								</a:t>
            </a:r>
            <a:r>
              <a:rPr sz="1800" lang="en"/>
              <a:t>An Arduino</a:t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Not wireless</a:t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Would not work with apartments where the latch is universal.</a:t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Another problem is, you receive a notification when you open the door yourself as well.</a:t>
            </a:r>
          </a:p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You would go check only to find out it is spam.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58" name="Shape 58"/>
          <p:cNvSpPr/>
          <p:nvPr/>
        </p:nvSpPr>
        <p:spPr>
          <a:xfrm>
            <a:off y="2596799" x="4607000"/>
            <a:ext cy="1955224" cx="36528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y="2596800" x="457200"/>
            <a:ext cy="1955225" cx="36528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542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Our Solution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Workflow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600200" x="457200"/>
            <a:ext cy="4967700" cx="2775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Battery/Solar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Wifi Signal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Internet Server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Mobile App</a:t>
            </a:r>
          </a:p>
        </p:txBody>
      </p:sp>
      <p:sp>
        <p:nvSpPr>
          <p:cNvPr id="71" name="Shape 71"/>
          <p:cNvSpPr/>
          <p:nvPr/>
        </p:nvSpPr>
        <p:spPr>
          <a:xfrm>
            <a:off y="1629599" x="3460325"/>
            <a:ext cy="4908899" cx="52264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Flowchart	</a:t>
            </a:r>
          </a:p>
        </p:txBody>
      </p:sp>
      <p:sp>
        <p:nvSpPr>
          <p:cNvPr id="77" name="Shape 77"/>
          <p:cNvSpPr/>
          <p:nvPr/>
        </p:nvSpPr>
        <p:spPr>
          <a:xfrm>
            <a:off y="1308750" x="1008800"/>
            <a:ext cy="9033950" cx="81351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Drawing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788400" x="6549450"/>
            <a:ext cy="4967700" cx="2878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1. Sensor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2. Camera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3. Door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4. Flash</a:t>
            </a:r>
          </a:p>
          <a:p>
            <a:r>
              <a:t/>
            </a:r>
          </a:p>
          <a:p>
            <a:pPr>
              <a:buNone/>
            </a:pPr>
            <a:r>
              <a:rPr sz="2400" lang="en"/>
              <a:t>5. Battery</a:t>
            </a:r>
          </a:p>
        </p:txBody>
      </p:sp>
      <p:sp>
        <p:nvSpPr>
          <p:cNvPr id="84" name="Shape 84"/>
          <p:cNvSpPr/>
          <p:nvPr/>
        </p:nvSpPr>
        <p:spPr>
          <a:xfrm>
            <a:off y="1650625" x="457200"/>
            <a:ext cy="4967698" cx="609225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