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256" r:id="rId5"/>
    <p:sldId id="259" r:id="rId6"/>
    <p:sldId id="271" r:id="rId7"/>
    <p:sldId id="272" r:id="rId8"/>
    <p:sldId id="265" r:id="rId9"/>
    <p:sldId id="2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14067"/>
    <a:srgbClr val="3F3F3F"/>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0" autoAdjust="0"/>
    <p:restoredTop sz="95226" autoAdjust="0"/>
  </p:normalViewPr>
  <p:slideViewPr>
    <p:cSldViewPr snapToGrid="0" showGuides="1">
      <p:cViewPr varScale="1">
        <p:scale>
          <a:sx n="95" d="100"/>
          <a:sy n="95" d="100"/>
        </p:scale>
        <p:origin x="67" y="144"/>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12/8/2020</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12/8/2020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1</a:t>
            </a:fld>
            <a:endParaRPr lang="en-US" noProof="0" dirty="0"/>
          </a:p>
        </p:txBody>
      </p:sp>
    </p:spTree>
    <p:extLst>
      <p:ext uri="{BB962C8B-B14F-4D97-AF65-F5344CB8AC3E}">
        <p14:creationId xmlns:p14="http://schemas.microsoft.com/office/powerpoint/2010/main" val="3313805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Olympics first took place in 1896, and are leading international sporting events featuring summer and winter sports competitions in which thousands of athletes from around the world participate in a variety of competitions. The Olympic Games are considered the world's foremost sports competition with more than 200 nations participating.[3] The Olympic Games are normally held every four years, alternating between the Summer and Winter Olympics every two years in the four-year period.</a:t>
            </a:r>
          </a:p>
        </p:txBody>
      </p:sp>
      <p:sp>
        <p:nvSpPr>
          <p:cNvPr id="4" name="Slide Number Placeholder 3"/>
          <p:cNvSpPr>
            <a:spLocks noGrp="1"/>
          </p:cNvSpPr>
          <p:nvPr>
            <p:ph type="sldNum" sz="quarter" idx="5"/>
          </p:nvPr>
        </p:nvSpPr>
        <p:spPr/>
        <p:txBody>
          <a:bodyPr/>
          <a:lstStyle/>
          <a:p>
            <a:fld id="{79230CFA-805A-4FD3-B3A0-DAAA5993DA17}" type="slidenum">
              <a:rPr lang="en-US" noProof="0" smtClean="0"/>
              <a:t>2</a:t>
            </a:fld>
            <a:endParaRPr lang="en-US" noProof="0" dirty="0"/>
          </a:p>
        </p:txBody>
      </p:sp>
    </p:spTree>
    <p:extLst>
      <p:ext uri="{BB962C8B-B14F-4D97-AF65-F5344CB8AC3E}">
        <p14:creationId xmlns:p14="http://schemas.microsoft.com/office/powerpoint/2010/main" val="2313881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dashboard created, there are several insights can be identified. Such as identifying number of participants in each event, identify the countries that are generally good at certain sports, medal ranking by country, the gender ratio in the Olympics and whether age is an important factor when it comes to winning</a:t>
            </a:r>
          </a:p>
        </p:txBody>
      </p:sp>
      <p:sp>
        <p:nvSpPr>
          <p:cNvPr id="4" name="Slide Number Placeholder 3"/>
          <p:cNvSpPr>
            <a:spLocks noGrp="1"/>
          </p:cNvSpPr>
          <p:nvPr>
            <p:ph type="sldNum" sz="quarter" idx="5"/>
          </p:nvPr>
        </p:nvSpPr>
        <p:spPr/>
        <p:txBody>
          <a:bodyPr/>
          <a:lstStyle/>
          <a:p>
            <a:fld id="{79230CFA-805A-4FD3-B3A0-DAAA5993DA17}" type="slidenum">
              <a:rPr lang="en-US" noProof="0" smtClean="0"/>
              <a:t>3</a:t>
            </a:fld>
            <a:endParaRPr lang="en-US" noProof="0" dirty="0"/>
          </a:p>
        </p:txBody>
      </p:sp>
    </p:spTree>
    <p:extLst>
      <p:ext uri="{BB962C8B-B14F-4D97-AF65-F5344CB8AC3E}">
        <p14:creationId xmlns:p14="http://schemas.microsoft.com/office/powerpoint/2010/main" val="2850449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be focusing on the past 10 Olympics, and dive into 6 different sports categorized by the cardio intensity level. For high intensity, we will be looking at athletics and swimming, table tennis and badminton for medium and lastly archery and shooting events for low cardio intensity</a:t>
            </a:r>
          </a:p>
        </p:txBody>
      </p:sp>
      <p:sp>
        <p:nvSpPr>
          <p:cNvPr id="4" name="Slide Number Placeholder 3"/>
          <p:cNvSpPr>
            <a:spLocks noGrp="1"/>
          </p:cNvSpPr>
          <p:nvPr>
            <p:ph type="sldNum" sz="quarter" idx="5"/>
          </p:nvPr>
        </p:nvSpPr>
        <p:spPr/>
        <p:txBody>
          <a:bodyPr/>
          <a:lstStyle/>
          <a:p>
            <a:fld id="{79230CFA-805A-4FD3-B3A0-DAAA5993DA17}" type="slidenum">
              <a:rPr lang="en-US" noProof="0" smtClean="0"/>
              <a:t>4</a:t>
            </a:fld>
            <a:endParaRPr lang="en-US" noProof="0" dirty="0"/>
          </a:p>
        </p:txBody>
      </p:sp>
    </p:spTree>
    <p:extLst>
      <p:ext uri="{BB962C8B-B14F-4D97-AF65-F5344CB8AC3E}">
        <p14:creationId xmlns:p14="http://schemas.microsoft.com/office/powerpoint/2010/main" val="1419397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it is evident that for sports that requires higher level of cardio, age plays an important factor to stand a chance at winning a medal.</a:t>
            </a:r>
          </a:p>
          <a:p>
            <a:endParaRPr lang="en-US" dirty="0"/>
          </a:p>
          <a:p>
            <a:r>
              <a:rPr lang="en-US" dirty="0"/>
              <a:t>It is crucial that individuals understand that there is only a small window of opportunity as Olympics </a:t>
            </a:r>
            <a:r>
              <a:rPr lang="en-US"/>
              <a:t>only occurs every </a:t>
            </a:r>
            <a:r>
              <a:rPr lang="en-US" dirty="0"/>
              <a:t>4 years</a:t>
            </a:r>
          </a:p>
        </p:txBody>
      </p:sp>
      <p:sp>
        <p:nvSpPr>
          <p:cNvPr id="4" name="Slide Number Placeholder 3"/>
          <p:cNvSpPr>
            <a:spLocks noGrp="1"/>
          </p:cNvSpPr>
          <p:nvPr>
            <p:ph type="sldNum" sz="quarter" idx="5"/>
          </p:nvPr>
        </p:nvSpPr>
        <p:spPr/>
        <p:txBody>
          <a:bodyPr/>
          <a:lstStyle/>
          <a:p>
            <a:fld id="{79230CFA-805A-4FD3-B3A0-DAAA5993DA17}" type="slidenum">
              <a:rPr lang="en-US" noProof="0" smtClean="0"/>
              <a:t>5</a:t>
            </a:fld>
            <a:endParaRPr lang="en-US" noProof="0" dirty="0"/>
          </a:p>
        </p:txBody>
      </p:sp>
    </p:spTree>
    <p:extLst>
      <p:ext uri="{BB962C8B-B14F-4D97-AF65-F5344CB8AC3E}">
        <p14:creationId xmlns:p14="http://schemas.microsoft.com/office/powerpoint/2010/main" val="1765089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SUBTITLE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786568"/>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434304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848131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accent6"/>
                </a:solidFill>
              </a:defRPr>
            </a:lvl1pPr>
          </a:lstStyle>
          <a:p>
            <a:pPr marL="228600" lvl="0" indent="-228600"/>
            <a:r>
              <a:rPr lang="en-US" noProof="0"/>
              <a:t>Click to 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522678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5265375"/>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61430260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3" name="Title 1" title="Title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209028"/>
            <a:ext cx="8333222" cy="1215566"/>
          </a:xfrm>
          <a:prstGeom prst="rect">
            <a:avLst/>
          </a:prstGeom>
        </p:spPr>
        <p:txBody>
          <a:bodyPr anchor="b">
            <a:normAutofit/>
          </a:bodyPr>
          <a:lstStyle>
            <a:lvl1pPr>
              <a:defRPr sz="4400" b="1">
                <a:solidFill>
                  <a:schemeClr val="accent1"/>
                </a:solidFill>
              </a:defRPr>
            </a:lvl1pPr>
          </a:lstStyle>
          <a:p>
            <a:r>
              <a:rPr lang="en-US" noProof="0"/>
              <a:t>Click to Edit Master Title Style </a:t>
            </a:r>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65841909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E2EB-00DF-4EBA-BF1F-D37805D45585}"/>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en-US" noProof="0"/>
              <a:t>Click icon to add picture</a:t>
            </a:r>
            <a:endParaRPr lang="en-US" noProof="0"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17" name="TextBox 16">
            <a:extLst>
              <a:ext uri="{FF2B5EF4-FFF2-40B4-BE49-F238E27FC236}">
                <a16:creationId xmlns:a16="http://schemas.microsoft.com/office/drawing/2014/main" id="{3EB154C1-CE47-4220-9832-4FD0868A64A8}"/>
              </a:ext>
            </a:extLst>
          </p:cNvPr>
          <p:cNvSpPr txBox="1"/>
          <p:nvPr userDrawn="1"/>
        </p:nvSpPr>
        <p:spPr>
          <a:xfrm>
            <a:off x="11073384" y="237744"/>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428311092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a:t>Click icon to add table</a:t>
            </a:r>
            <a:endParaRPr lang="en-US" noProof="0" dirty="0"/>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41506091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383905128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a:t>Click to edit Master title style</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title="Building image">
            <a:extLst>
              <a:ext uri="{FF2B5EF4-FFF2-40B4-BE49-F238E27FC236}">
                <a16:creationId xmlns:a16="http://schemas.microsoft.com/office/drawing/2014/main" id="{257F6BCE-75BB-4ECD-BEA5-21C36A9CC0E9}"/>
              </a:ext>
            </a:extLst>
          </p:cNvPr>
          <p:cNvPicPr>
            <a:picLocks noGrp="1" noChangeAspect="1"/>
          </p:cNvPicPr>
          <p:nvPr>
            <p:ph type="pic" sz="quarter" idx="13"/>
          </p:nvPr>
        </p:nvPicPr>
        <p:blipFill>
          <a:blip r:embed="rId3"/>
          <a:srcRect l="20784" r="20784"/>
          <a:stretch>
            <a:fillRect/>
          </a:stretch>
        </p:blipFill>
        <p:spPr/>
      </p:pic>
      <p:sp>
        <p:nvSpPr>
          <p:cNvPr id="18" name="Hexagon 17" descr="Solid dark colored hexagon in the middle of image accent">
            <a:extLst>
              <a:ext uri="{FF2B5EF4-FFF2-40B4-BE49-F238E27FC236}">
                <a16:creationId xmlns:a16="http://schemas.microsoft.com/office/drawing/2014/main" id="{0E6B042D-E9CB-40E0-AAE9-6AD11F53E044}"/>
              </a:ext>
            </a:extLst>
          </p:cNvPr>
          <p:cNvSpPr/>
          <p:nvPr/>
        </p:nvSpPr>
        <p:spPr>
          <a:xfrm rot="16200000">
            <a:off x="2679702" y="2388914"/>
            <a:ext cx="2412998" cy="208017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p:txBody>
          <a:bodyPr/>
          <a:lstStyle/>
          <a:p>
            <a:r>
              <a:rPr lang="en-US" dirty="0"/>
              <a:t>Olympics</a:t>
            </a:r>
          </a:p>
        </p:txBody>
      </p:sp>
      <p:sp>
        <p:nvSpPr>
          <p:cNvPr id="3" name="Subtitle 2">
            <a:extLst>
              <a:ext uri="{FF2B5EF4-FFF2-40B4-BE49-F238E27FC236}">
                <a16:creationId xmlns:a16="http://schemas.microsoft.com/office/drawing/2014/main" id="{5C9205DF-8F5E-49F7-B00E-6F58293F5130}"/>
              </a:ext>
            </a:extLst>
          </p:cNvPr>
          <p:cNvSpPr>
            <a:spLocks noGrp="1"/>
          </p:cNvSpPr>
          <p:nvPr>
            <p:ph type="subTitle" idx="1"/>
          </p:nvPr>
        </p:nvSpPr>
        <p:spPr/>
        <p:txBody>
          <a:bodyPr/>
          <a:lstStyle/>
          <a:p>
            <a:r>
              <a:rPr lang="en-US" dirty="0"/>
              <a:t>Insights on Olympics</a:t>
            </a:r>
          </a:p>
        </p:txBody>
      </p:sp>
      <p:pic>
        <p:nvPicPr>
          <p:cNvPr id="10" name="Picture 9">
            <a:extLst>
              <a:ext uri="{FF2B5EF4-FFF2-40B4-BE49-F238E27FC236}">
                <a16:creationId xmlns:a16="http://schemas.microsoft.com/office/drawing/2014/main" id="{56B450E6-97EC-4C66-B5A2-7C5518AD9F29}"/>
              </a:ext>
            </a:extLst>
          </p:cNvPr>
          <p:cNvPicPr>
            <a:picLocks noChangeAspect="1"/>
          </p:cNvPicPr>
          <p:nvPr/>
        </p:nvPicPr>
        <p:blipFill>
          <a:blip r:embed="rId4"/>
          <a:stretch>
            <a:fillRect/>
          </a:stretch>
        </p:blipFill>
        <p:spPr>
          <a:xfrm>
            <a:off x="2846116" y="2928866"/>
            <a:ext cx="2080172" cy="1000265"/>
          </a:xfrm>
          <a:prstGeom prst="rect">
            <a:avLst/>
          </a:prstGeom>
        </p:spPr>
      </p:pic>
      <p:pic>
        <p:nvPicPr>
          <p:cNvPr id="11" name="Picture 10">
            <a:extLst>
              <a:ext uri="{FF2B5EF4-FFF2-40B4-BE49-F238E27FC236}">
                <a16:creationId xmlns:a16="http://schemas.microsoft.com/office/drawing/2014/main" id="{7295B066-A739-467D-AAEA-51028EFA6B57}"/>
              </a:ext>
            </a:extLst>
          </p:cNvPr>
          <p:cNvPicPr>
            <a:picLocks noChangeAspect="1"/>
          </p:cNvPicPr>
          <p:nvPr/>
        </p:nvPicPr>
        <p:blipFill>
          <a:blip r:embed="rId5"/>
          <a:stretch>
            <a:fillRect/>
          </a:stretch>
        </p:blipFill>
        <p:spPr>
          <a:xfrm>
            <a:off x="10970923" y="194101"/>
            <a:ext cx="1095528" cy="1333686"/>
          </a:xfrm>
          <a:prstGeom prst="rect">
            <a:avLst/>
          </a:prstGeom>
        </p:spPr>
      </p:pic>
    </p:spTree>
    <p:extLst>
      <p:ext uri="{BB962C8B-B14F-4D97-AF65-F5344CB8AC3E}">
        <p14:creationId xmlns:p14="http://schemas.microsoft.com/office/powerpoint/2010/main" val="3980699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p:txBody>
          <a:bodyPr/>
          <a:lstStyle/>
          <a:p>
            <a:r>
              <a:rPr lang="en-US" dirty="0"/>
              <a:t>About</a:t>
            </a:r>
            <a:endParaRPr lang="en-US" b="0" dirty="0"/>
          </a:p>
        </p:txBody>
      </p:sp>
      <p:sp>
        <p:nvSpPr>
          <p:cNvPr id="9" name="Text Placeholder 8">
            <a:extLst>
              <a:ext uri="{FF2B5EF4-FFF2-40B4-BE49-F238E27FC236}">
                <a16:creationId xmlns:a16="http://schemas.microsoft.com/office/drawing/2014/main" id="{53469036-D1FB-4164-96AE-B6D8CECCFC96}"/>
              </a:ext>
            </a:extLst>
          </p:cNvPr>
          <p:cNvSpPr>
            <a:spLocks noGrp="1"/>
          </p:cNvSpPr>
          <p:nvPr>
            <p:ph type="body" sz="quarter" idx="13"/>
          </p:nvPr>
        </p:nvSpPr>
        <p:spPr>
          <a:xfrm>
            <a:off x="531379" y="2563477"/>
            <a:ext cx="7342631" cy="1269057"/>
          </a:xfrm>
        </p:spPr>
        <p:txBody>
          <a:bodyPr/>
          <a:lstStyle/>
          <a:p>
            <a:r>
              <a:rPr lang="en-US" dirty="0"/>
              <a:t>Leading international sporting events which comprises of many different competition</a:t>
            </a:r>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531378" y="3568728"/>
            <a:ext cx="4942829" cy="2958275"/>
          </a:xfrm>
        </p:spPr>
        <p:txBody>
          <a:bodyPr>
            <a:normAutofit/>
          </a:bodyPr>
          <a:lstStyle/>
          <a:p>
            <a:r>
              <a:rPr lang="en-US" dirty="0"/>
              <a:t>Normally held every four years</a:t>
            </a:r>
          </a:p>
          <a:p>
            <a:r>
              <a:rPr lang="en-US" dirty="0"/>
              <a:t>Alternates between Summer and Winter Olympics</a:t>
            </a:r>
          </a:p>
        </p:txBody>
      </p:sp>
      <p:pic>
        <p:nvPicPr>
          <p:cNvPr id="13" name="Picture Placeholder 12" title="Skyline">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rotWithShape="1">
          <a:blip r:embed="rId3"/>
          <a:srcRect l="23313" r="23313"/>
          <a:stretch/>
        </p:blipFill>
        <p:spPr/>
      </p:pic>
      <p:sp>
        <p:nvSpPr>
          <p:cNvPr id="11" name="Footer Placeholder 10">
            <a:extLst>
              <a:ext uri="{FF2B5EF4-FFF2-40B4-BE49-F238E27FC236}">
                <a16:creationId xmlns:a16="http://schemas.microsoft.com/office/drawing/2014/main" id="{47F4D2C2-B71A-4089-A3FE-603C32706CA6}"/>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2</a:t>
            </a:fld>
            <a:endParaRPr lang="en-US" dirty="0"/>
          </a:p>
        </p:txBody>
      </p:sp>
    </p:spTree>
    <p:extLst>
      <p:ext uri="{BB962C8B-B14F-4D97-AF65-F5344CB8AC3E}">
        <p14:creationId xmlns:p14="http://schemas.microsoft.com/office/powerpoint/2010/main" val="972005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520698" y="1670510"/>
            <a:ext cx="7342622" cy="1215566"/>
          </a:xfrm>
        </p:spPr>
        <p:txBody>
          <a:bodyPr>
            <a:normAutofit fontScale="90000"/>
          </a:bodyPr>
          <a:lstStyle/>
          <a:p>
            <a:r>
              <a:rPr lang="en-US" dirty="0"/>
              <a:t>Insights to be discovered for Singapore National Olympic Council(SNOC)</a:t>
            </a:r>
            <a:endParaRPr lang="en-US" b="0" dirty="0"/>
          </a:p>
        </p:txBody>
      </p:sp>
      <p:pic>
        <p:nvPicPr>
          <p:cNvPr id="13" name="Picture Placeholder 12" title="Skyline">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rotWithShape="1">
          <a:blip r:embed="rId3"/>
          <a:srcRect l="23313" r="23313"/>
          <a:stretch/>
        </p:blipFill>
        <p:spPr/>
      </p:pic>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3</a:t>
            </a:fld>
            <a:endParaRPr lang="en-US" dirty="0"/>
          </a:p>
        </p:txBody>
      </p:sp>
      <p:sp>
        <p:nvSpPr>
          <p:cNvPr id="17" name="Content Placeholder 15">
            <a:extLst>
              <a:ext uri="{FF2B5EF4-FFF2-40B4-BE49-F238E27FC236}">
                <a16:creationId xmlns:a16="http://schemas.microsoft.com/office/drawing/2014/main" id="{674AC87D-5D8C-44F8-BEBD-866F72880B87}"/>
              </a:ext>
            </a:extLst>
          </p:cNvPr>
          <p:cNvSpPr txBox="1">
            <a:spLocks/>
          </p:cNvSpPr>
          <p:nvPr/>
        </p:nvSpPr>
        <p:spPr>
          <a:xfrm>
            <a:off x="520698" y="2886076"/>
            <a:ext cx="5475290" cy="3232149"/>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Clr>
                <a:schemeClr val="accent2"/>
              </a:buClr>
              <a:buFont typeface="Arial" panose="020B0604020202020204" pitchFamily="34" charset="0"/>
              <a:buChar char="•"/>
            </a:pPr>
            <a:r>
              <a:rPr lang="en-US" dirty="0"/>
              <a:t>Identify The Number Of Participants In Each Event</a:t>
            </a:r>
          </a:p>
          <a:p>
            <a:pPr marL="342900" indent="-342900">
              <a:buClr>
                <a:schemeClr val="accent2"/>
              </a:buClr>
              <a:buFont typeface="Arial" panose="020B0604020202020204" pitchFamily="34" charset="0"/>
              <a:buChar char="•"/>
            </a:pPr>
            <a:r>
              <a:rPr lang="en-US" dirty="0"/>
              <a:t>Identify The Countries Which Excels In Certain Sports</a:t>
            </a:r>
          </a:p>
          <a:p>
            <a:pPr marL="342900" indent="-342900">
              <a:buClr>
                <a:schemeClr val="accent2"/>
              </a:buClr>
              <a:buFont typeface="Arial" panose="020B0604020202020204" pitchFamily="34" charset="0"/>
              <a:buChar char="•"/>
            </a:pPr>
            <a:r>
              <a:rPr lang="en-US" dirty="0"/>
              <a:t>Medal Ranking By Country</a:t>
            </a:r>
          </a:p>
          <a:p>
            <a:pPr marL="342900" indent="-342900">
              <a:buClr>
                <a:schemeClr val="accent2"/>
              </a:buClr>
              <a:buFont typeface="Arial" panose="020B0604020202020204" pitchFamily="34" charset="0"/>
              <a:buChar char="•"/>
            </a:pPr>
            <a:r>
              <a:rPr lang="en-US" dirty="0"/>
              <a:t>Insights On Whether Age Affects The Chance Of Winning A Medal</a:t>
            </a:r>
          </a:p>
          <a:p>
            <a:pPr marL="342900" indent="-342900">
              <a:buClr>
                <a:schemeClr val="accent2"/>
              </a:buClr>
              <a:buFont typeface="Arial" panose="020B0604020202020204" pitchFamily="34" charset="0"/>
              <a:buChar char="•"/>
            </a:pPr>
            <a:r>
              <a:rPr lang="en-US" dirty="0"/>
              <a:t>Gender Ratio</a:t>
            </a:r>
          </a:p>
          <a:p>
            <a:pPr>
              <a:buClr>
                <a:schemeClr val="accent2"/>
              </a:buClr>
            </a:pPr>
            <a:endParaRPr lang="en-US" dirty="0"/>
          </a:p>
        </p:txBody>
      </p:sp>
    </p:spTree>
    <p:extLst>
      <p:ext uri="{BB962C8B-B14F-4D97-AF65-F5344CB8AC3E}">
        <p14:creationId xmlns:p14="http://schemas.microsoft.com/office/powerpoint/2010/main" val="3025650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title="Skyline">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rotWithShape="1">
          <a:blip r:embed="rId3"/>
          <a:srcRect l="23313" r="23313"/>
          <a:stretch/>
        </p:blipFill>
        <p:spPr/>
      </p:pic>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4</a:t>
            </a:fld>
            <a:endParaRPr lang="en-US" dirty="0"/>
          </a:p>
        </p:txBody>
      </p:sp>
      <p:sp>
        <p:nvSpPr>
          <p:cNvPr id="14" name="Title 13">
            <a:extLst>
              <a:ext uri="{FF2B5EF4-FFF2-40B4-BE49-F238E27FC236}">
                <a16:creationId xmlns:a16="http://schemas.microsoft.com/office/drawing/2014/main" id="{7B651F77-AD45-4D8A-9B0B-976F59EB5D2D}"/>
              </a:ext>
            </a:extLst>
          </p:cNvPr>
          <p:cNvSpPr>
            <a:spLocks noGrp="1"/>
          </p:cNvSpPr>
          <p:nvPr>
            <p:ph type="title"/>
          </p:nvPr>
        </p:nvSpPr>
        <p:spPr>
          <a:xfrm>
            <a:off x="518678" y="209028"/>
            <a:ext cx="8333222" cy="1147969"/>
          </a:xfrm>
        </p:spPr>
        <p:txBody>
          <a:bodyPr/>
          <a:lstStyle/>
          <a:p>
            <a:r>
              <a:rPr lang="en-US" dirty="0"/>
              <a:t>Data</a:t>
            </a:r>
            <a:endParaRPr lang="en-US" b="0" dirty="0"/>
          </a:p>
        </p:txBody>
      </p:sp>
      <p:graphicFrame>
        <p:nvGraphicFramePr>
          <p:cNvPr id="15" name="Table Placeholder 10">
            <a:extLst>
              <a:ext uri="{FF2B5EF4-FFF2-40B4-BE49-F238E27FC236}">
                <a16:creationId xmlns:a16="http://schemas.microsoft.com/office/drawing/2014/main" id="{025A252E-7B49-4181-93A1-4126FE1FE4AD}"/>
              </a:ext>
            </a:extLst>
          </p:cNvPr>
          <p:cNvGraphicFramePr>
            <a:graphicFrameLocks/>
          </p:cNvGraphicFramePr>
          <p:nvPr>
            <p:extLst>
              <p:ext uri="{D42A27DB-BD31-4B8C-83A1-F6EECF244321}">
                <p14:modId xmlns:p14="http://schemas.microsoft.com/office/powerpoint/2010/main" val="3257338935"/>
              </p:ext>
            </p:extLst>
          </p:nvPr>
        </p:nvGraphicFramePr>
        <p:xfrm>
          <a:off x="322831" y="3157427"/>
          <a:ext cx="11660622" cy="3491545"/>
        </p:xfrm>
        <a:graphic>
          <a:graphicData uri="http://schemas.openxmlformats.org/drawingml/2006/table">
            <a:tbl>
              <a:tblPr firstRow="1" bandRow="1">
                <a:tableStyleId>{5C22544A-7EE6-4342-B048-85BDC9FD1C3A}</a:tableStyleId>
              </a:tblPr>
              <a:tblGrid>
                <a:gridCol w="2330742">
                  <a:extLst>
                    <a:ext uri="{9D8B030D-6E8A-4147-A177-3AD203B41FA5}">
                      <a16:colId xmlns:a16="http://schemas.microsoft.com/office/drawing/2014/main" val="4235906612"/>
                    </a:ext>
                  </a:extLst>
                </a:gridCol>
                <a:gridCol w="2459659">
                  <a:extLst>
                    <a:ext uri="{9D8B030D-6E8A-4147-A177-3AD203B41FA5}">
                      <a16:colId xmlns:a16="http://schemas.microsoft.com/office/drawing/2014/main" val="284311610"/>
                    </a:ext>
                  </a:extLst>
                </a:gridCol>
                <a:gridCol w="3460590">
                  <a:extLst>
                    <a:ext uri="{9D8B030D-6E8A-4147-A177-3AD203B41FA5}">
                      <a16:colId xmlns:a16="http://schemas.microsoft.com/office/drawing/2014/main" val="1235871454"/>
                    </a:ext>
                  </a:extLst>
                </a:gridCol>
                <a:gridCol w="3409631">
                  <a:extLst>
                    <a:ext uri="{9D8B030D-6E8A-4147-A177-3AD203B41FA5}">
                      <a16:colId xmlns:a16="http://schemas.microsoft.com/office/drawing/2014/main" val="2126728798"/>
                    </a:ext>
                  </a:extLst>
                </a:gridCol>
              </a:tblGrid>
              <a:tr h="698309">
                <a:tc>
                  <a:txBody>
                    <a:bodyPr/>
                    <a:lstStyle/>
                    <a:p>
                      <a:pPr algn="ctr"/>
                      <a:r>
                        <a:rPr lang="en-IN" sz="1600" dirty="0">
                          <a:solidFill>
                            <a:srgbClr val="3F3F3F"/>
                          </a:solidFill>
                        </a:rPr>
                        <a:t>Cardio Intensity</a:t>
                      </a:r>
                    </a:p>
                  </a:txBody>
                  <a:tcPr marL="94257" marR="94257" anchor="ctr">
                    <a:solidFill>
                      <a:schemeClr val="accent2"/>
                    </a:solidFill>
                  </a:tcPr>
                </a:tc>
                <a:tc>
                  <a:txBody>
                    <a:bodyPr/>
                    <a:lstStyle/>
                    <a:p>
                      <a:pPr algn="ctr"/>
                      <a:r>
                        <a:rPr lang="en-IN" sz="1600" b="1" i="0" u="none" strike="noStrike" kern="1200" dirty="0">
                          <a:solidFill>
                            <a:srgbClr val="3F3F3F"/>
                          </a:solidFill>
                          <a:effectLst/>
                          <a:latin typeface="+mn-lt"/>
                          <a:ea typeface="+mn-ea"/>
                          <a:cs typeface="+mn-cs"/>
                        </a:rPr>
                        <a:t>High</a:t>
                      </a:r>
                      <a:r>
                        <a:rPr lang="en-IN" sz="1600" b="0" i="0" u="none" strike="noStrike" kern="1200" dirty="0">
                          <a:solidFill>
                            <a:srgbClr val="3F3F3F"/>
                          </a:solidFill>
                          <a:effectLst/>
                          <a:latin typeface="+mn-lt"/>
                          <a:ea typeface="+mn-ea"/>
                          <a:cs typeface="+mn-cs"/>
                        </a:rPr>
                        <a:t> </a:t>
                      </a:r>
                      <a:endParaRPr lang="en-IN" sz="1600" dirty="0">
                        <a:solidFill>
                          <a:srgbClr val="3F3F3F"/>
                        </a:solidFill>
                      </a:endParaRPr>
                    </a:p>
                  </a:txBody>
                  <a:tcPr marL="94257" marR="94257" anchor="ctr">
                    <a:solidFill>
                      <a:schemeClr val="accent2"/>
                    </a:solidFill>
                  </a:tcPr>
                </a:tc>
                <a:tc>
                  <a:txBody>
                    <a:bodyPr/>
                    <a:lstStyle/>
                    <a:p>
                      <a:pPr algn="ctr"/>
                      <a:r>
                        <a:rPr lang="en-IN" sz="1600" b="1" i="0" u="none" strike="noStrike" kern="1200" dirty="0">
                          <a:solidFill>
                            <a:srgbClr val="3F3F3F"/>
                          </a:solidFill>
                          <a:effectLst/>
                          <a:latin typeface="+mn-lt"/>
                          <a:ea typeface="+mn-ea"/>
                          <a:cs typeface="+mn-cs"/>
                        </a:rPr>
                        <a:t>Medium</a:t>
                      </a:r>
                      <a:endParaRPr lang="en-IN" sz="1600" dirty="0">
                        <a:solidFill>
                          <a:srgbClr val="3F3F3F"/>
                        </a:solidFill>
                      </a:endParaRPr>
                    </a:p>
                  </a:txBody>
                  <a:tcPr marL="94257" marR="94257" anchor="ctr">
                    <a:solidFill>
                      <a:schemeClr val="accent2"/>
                    </a:solidFill>
                  </a:tcPr>
                </a:tc>
                <a:tc>
                  <a:txBody>
                    <a:bodyPr/>
                    <a:lstStyle/>
                    <a:p>
                      <a:pPr algn="ctr"/>
                      <a:r>
                        <a:rPr lang="en-IN" sz="1600" b="1" i="0" u="none" strike="noStrike" kern="1200" dirty="0">
                          <a:solidFill>
                            <a:srgbClr val="3F3F3F"/>
                          </a:solidFill>
                          <a:effectLst/>
                          <a:latin typeface="+mn-lt"/>
                          <a:ea typeface="+mn-ea"/>
                          <a:cs typeface="+mn-cs"/>
                        </a:rPr>
                        <a:t>Low</a:t>
                      </a:r>
                      <a:endParaRPr lang="en-IN" sz="1600" dirty="0">
                        <a:solidFill>
                          <a:srgbClr val="3F3F3F"/>
                        </a:solidFill>
                      </a:endParaRPr>
                    </a:p>
                  </a:txBody>
                  <a:tcPr marL="94257" marR="94257" anchor="ctr">
                    <a:solidFill>
                      <a:schemeClr val="accent2"/>
                    </a:solidFill>
                  </a:tcPr>
                </a:tc>
                <a:extLst>
                  <a:ext uri="{0D108BD9-81ED-4DB2-BD59-A6C34878D82A}">
                    <a16:rowId xmlns:a16="http://schemas.microsoft.com/office/drawing/2014/main" val="2215579220"/>
                  </a:ext>
                </a:extLst>
              </a:tr>
              <a:tr h="1396618">
                <a:tc>
                  <a:txBody>
                    <a:bodyPr/>
                    <a:lstStyle/>
                    <a:p>
                      <a:r>
                        <a:rPr lang="en-IN" sz="1600" b="0" i="0" u="none" strike="noStrike" kern="1200" dirty="0">
                          <a:solidFill>
                            <a:schemeClr val="tx1"/>
                          </a:solidFill>
                          <a:effectLst/>
                          <a:latin typeface="+mn-lt"/>
                          <a:ea typeface="+mn-ea"/>
                          <a:cs typeface="+mn-cs"/>
                        </a:rPr>
                        <a:t>Sports Category </a:t>
                      </a:r>
                      <a:endParaRPr lang="en-IN" sz="1600" dirty="0">
                        <a:solidFill>
                          <a:schemeClr val="tx1"/>
                        </a:solidFill>
                      </a:endParaRPr>
                    </a:p>
                  </a:txBody>
                  <a:tcPr marL="182880" marR="94257" anchor="ctr">
                    <a:solidFill>
                      <a:schemeClr val="accent3">
                        <a:lumMod val="90000"/>
                      </a:schemeClr>
                    </a:solidFill>
                  </a:tcPr>
                </a:tc>
                <a:tc>
                  <a:txBody>
                    <a:bodyPr/>
                    <a:lstStyle/>
                    <a:p>
                      <a:pPr algn="ctr"/>
                      <a:r>
                        <a:rPr lang="en-IN" sz="1600" b="0" i="0" u="none" strike="noStrike" kern="1200" dirty="0">
                          <a:solidFill>
                            <a:schemeClr val="tx1"/>
                          </a:solidFill>
                          <a:effectLst/>
                          <a:latin typeface="+mn-lt"/>
                          <a:ea typeface="+mn-ea"/>
                          <a:cs typeface="+mn-cs"/>
                        </a:rPr>
                        <a:t>Athletics</a:t>
                      </a:r>
                    </a:p>
                  </a:txBody>
                  <a:tcPr marL="94257" marR="94257" anchor="ctr">
                    <a:solidFill>
                      <a:schemeClr val="accent1">
                        <a:lumMod val="10000"/>
                        <a:lumOff val="90000"/>
                      </a:schemeClr>
                    </a:solidFill>
                  </a:tcPr>
                </a:tc>
                <a:tc>
                  <a:txBody>
                    <a:bodyPr/>
                    <a:lstStyle/>
                    <a:p>
                      <a:pPr algn="ctr"/>
                      <a:r>
                        <a:rPr lang="en-IN" sz="1600" b="0" i="0" u="none" strike="noStrike" kern="1200" dirty="0">
                          <a:solidFill>
                            <a:schemeClr val="tx1"/>
                          </a:solidFill>
                          <a:effectLst/>
                          <a:latin typeface="+mn-lt"/>
                          <a:ea typeface="+mn-ea"/>
                          <a:cs typeface="+mn-cs"/>
                        </a:rPr>
                        <a:t>Table Tennis</a:t>
                      </a:r>
                      <a:endParaRPr lang="en-IN" sz="1600" dirty="0">
                        <a:solidFill>
                          <a:schemeClr val="tx1"/>
                        </a:solidFill>
                        <a:latin typeface="+mn-lt"/>
                      </a:endParaRPr>
                    </a:p>
                  </a:txBody>
                  <a:tcPr marL="94257" marR="94257" anchor="ctr">
                    <a:solidFill>
                      <a:schemeClr val="accent1">
                        <a:lumMod val="10000"/>
                        <a:lumOff val="90000"/>
                      </a:schemeClr>
                    </a:solidFill>
                  </a:tcPr>
                </a:tc>
                <a:tc>
                  <a:txBody>
                    <a:bodyPr/>
                    <a:lstStyle/>
                    <a:p>
                      <a:pPr algn="ctr"/>
                      <a:r>
                        <a:rPr lang="en-IN" sz="1600" b="0" i="0" u="none" strike="noStrike" kern="1200" dirty="0">
                          <a:solidFill>
                            <a:schemeClr val="tx1"/>
                          </a:solidFill>
                          <a:effectLst/>
                          <a:latin typeface="+mn-lt"/>
                          <a:ea typeface="+mn-ea"/>
                          <a:cs typeface="+mn-cs"/>
                        </a:rPr>
                        <a:t>Archery</a:t>
                      </a:r>
                      <a:endParaRPr lang="en-IN" sz="1600" dirty="0">
                        <a:solidFill>
                          <a:schemeClr val="tx1"/>
                        </a:solidFill>
                        <a:latin typeface="+mn-lt"/>
                      </a:endParaRPr>
                    </a:p>
                  </a:txBody>
                  <a:tcPr marL="94257" marR="94257" anchor="ctr">
                    <a:solidFill>
                      <a:schemeClr val="accent1">
                        <a:lumMod val="10000"/>
                        <a:lumOff val="90000"/>
                      </a:schemeClr>
                    </a:solidFill>
                  </a:tcPr>
                </a:tc>
                <a:extLst>
                  <a:ext uri="{0D108BD9-81ED-4DB2-BD59-A6C34878D82A}">
                    <a16:rowId xmlns:a16="http://schemas.microsoft.com/office/drawing/2014/main" val="2516563405"/>
                  </a:ext>
                </a:extLst>
              </a:tr>
              <a:tr h="1396618">
                <a:tc>
                  <a:txBody>
                    <a:bodyPr/>
                    <a:lstStyle/>
                    <a:p>
                      <a:endParaRPr lang="en-IN" sz="1600" b="0" i="0" u="none" strike="noStrike" kern="1200" dirty="0">
                        <a:solidFill>
                          <a:schemeClr val="tx1"/>
                        </a:solidFill>
                        <a:effectLst/>
                        <a:latin typeface="+mn-lt"/>
                        <a:ea typeface="+mn-ea"/>
                        <a:cs typeface="+mn-cs"/>
                      </a:endParaRPr>
                    </a:p>
                    <a:p>
                      <a:r>
                        <a:rPr lang="en-IN" sz="1600" b="0" i="0" u="none" strike="noStrike" kern="1200" dirty="0">
                          <a:solidFill>
                            <a:schemeClr val="tx1"/>
                          </a:solidFill>
                          <a:effectLst/>
                          <a:latin typeface="+mn-lt"/>
                          <a:ea typeface="+mn-ea"/>
                          <a:cs typeface="+mn-cs"/>
                        </a:rPr>
                        <a:t>Sports Category </a:t>
                      </a:r>
                      <a:endParaRPr lang="en-IN" sz="1600" dirty="0">
                        <a:solidFill>
                          <a:schemeClr val="tx1"/>
                        </a:solidFill>
                      </a:endParaRPr>
                    </a:p>
                  </a:txBody>
                  <a:tcPr marL="182880" marR="94257" anchor="ctr">
                    <a:solidFill>
                      <a:schemeClr val="accent3">
                        <a:lumMod val="90000"/>
                      </a:schemeClr>
                    </a:solidFill>
                  </a:tcPr>
                </a:tc>
                <a:tc>
                  <a:txBody>
                    <a:bodyPr/>
                    <a:lstStyle/>
                    <a:p>
                      <a:pPr algn="ctr"/>
                      <a:r>
                        <a:rPr lang="en-IN" sz="1600" b="0" i="0" u="none" strike="noStrike" dirty="0">
                          <a:solidFill>
                            <a:schemeClr val="tx1"/>
                          </a:solidFill>
                          <a:effectLst/>
                          <a:latin typeface="+mn-lt"/>
                        </a:rPr>
                        <a:t>Swimming</a:t>
                      </a:r>
                      <a:endParaRPr lang="en-IN" sz="1600" dirty="0">
                        <a:solidFill>
                          <a:schemeClr val="tx1"/>
                        </a:solidFill>
                        <a:latin typeface="+mn-lt"/>
                      </a:endParaRPr>
                    </a:p>
                  </a:txBody>
                  <a:tcPr marL="94257" marR="94257" anchor="ctr">
                    <a:solidFill>
                      <a:schemeClr val="accent1">
                        <a:lumMod val="10000"/>
                        <a:lumOff val="90000"/>
                      </a:schemeClr>
                    </a:solidFill>
                  </a:tcPr>
                </a:tc>
                <a:tc>
                  <a:txBody>
                    <a:bodyPr/>
                    <a:lstStyle/>
                    <a:p>
                      <a:pPr algn="ctr"/>
                      <a:r>
                        <a:rPr lang="en-IN" sz="1600" b="0" i="0" u="none" strike="noStrike" dirty="0">
                          <a:solidFill>
                            <a:schemeClr val="tx1"/>
                          </a:solidFill>
                          <a:effectLst/>
                          <a:latin typeface="+mn-lt"/>
                        </a:rPr>
                        <a:t>Badminton</a:t>
                      </a:r>
                      <a:endParaRPr lang="en-IN" sz="1600" dirty="0">
                        <a:solidFill>
                          <a:schemeClr val="tx1"/>
                        </a:solidFill>
                        <a:latin typeface="+mn-lt"/>
                      </a:endParaRPr>
                    </a:p>
                  </a:txBody>
                  <a:tcPr marL="94257" marR="94257" anchor="ctr">
                    <a:solidFill>
                      <a:schemeClr val="accent1">
                        <a:lumMod val="10000"/>
                        <a:lumOff val="90000"/>
                      </a:schemeClr>
                    </a:solidFill>
                  </a:tcPr>
                </a:tc>
                <a:tc>
                  <a:txBody>
                    <a:bodyPr/>
                    <a:lstStyle/>
                    <a:p>
                      <a:pPr algn="ctr"/>
                      <a:r>
                        <a:rPr lang="en-IN" sz="1600" b="0" i="0" u="none" strike="noStrike" dirty="0">
                          <a:solidFill>
                            <a:schemeClr val="tx1"/>
                          </a:solidFill>
                          <a:effectLst/>
                          <a:latin typeface="+mn-lt"/>
                        </a:rPr>
                        <a:t>Shooting</a:t>
                      </a:r>
                      <a:endParaRPr lang="en-IN" sz="1600" dirty="0">
                        <a:solidFill>
                          <a:schemeClr val="tx1"/>
                        </a:solidFill>
                        <a:latin typeface="+mn-lt"/>
                      </a:endParaRPr>
                    </a:p>
                  </a:txBody>
                  <a:tcPr marL="94257" marR="94257" anchor="ctr">
                    <a:solidFill>
                      <a:schemeClr val="accent1">
                        <a:lumMod val="10000"/>
                        <a:lumOff val="90000"/>
                      </a:schemeClr>
                    </a:solidFill>
                  </a:tcPr>
                </a:tc>
                <a:extLst>
                  <a:ext uri="{0D108BD9-81ED-4DB2-BD59-A6C34878D82A}">
                    <a16:rowId xmlns:a16="http://schemas.microsoft.com/office/drawing/2014/main" val="2955032543"/>
                  </a:ext>
                </a:extLst>
              </a:tr>
            </a:tbl>
          </a:graphicData>
        </a:graphic>
      </p:graphicFrame>
      <p:sp>
        <p:nvSpPr>
          <p:cNvPr id="7" name="Text Placeholder 8">
            <a:extLst>
              <a:ext uri="{FF2B5EF4-FFF2-40B4-BE49-F238E27FC236}">
                <a16:creationId xmlns:a16="http://schemas.microsoft.com/office/drawing/2014/main" id="{F83863A6-ABE2-4D42-8DF7-F081C2529AED}"/>
              </a:ext>
            </a:extLst>
          </p:cNvPr>
          <p:cNvSpPr>
            <a:spLocks noGrp="1"/>
          </p:cNvSpPr>
          <p:nvPr>
            <p:ph type="body" sz="quarter" idx="13"/>
          </p:nvPr>
        </p:nvSpPr>
        <p:spPr>
          <a:xfrm>
            <a:off x="322831" y="1714658"/>
            <a:ext cx="7342631" cy="1269057"/>
          </a:xfrm>
        </p:spPr>
        <p:txBody>
          <a:bodyPr/>
          <a:lstStyle/>
          <a:p>
            <a:r>
              <a:rPr lang="en-US" dirty="0"/>
              <a:t>Data Source:</a:t>
            </a:r>
          </a:p>
          <a:p>
            <a:r>
              <a:rPr lang="en-US" dirty="0"/>
              <a:t>www.kaggle.com/heesoo37/120-years-of-Olympic-history-athletes-and-results</a:t>
            </a:r>
          </a:p>
        </p:txBody>
      </p:sp>
    </p:spTree>
    <p:extLst>
      <p:ext uri="{BB962C8B-B14F-4D97-AF65-F5344CB8AC3E}">
        <p14:creationId xmlns:p14="http://schemas.microsoft.com/office/powerpoint/2010/main" val="2672819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title="Skyline">
            <a:extLst>
              <a:ext uri="{FF2B5EF4-FFF2-40B4-BE49-F238E27FC236}">
                <a16:creationId xmlns:a16="http://schemas.microsoft.com/office/drawing/2014/main" id="{6B070BD8-8610-4F64-A93A-41F46C39ECA6}"/>
              </a:ext>
            </a:extLst>
          </p:cNvPr>
          <p:cNvPicPr>
            <a:picLocks noGrp="1" noChangeAspect="1"/>
          </p:cNvPicPr>
          <p:nvPr>
            <p:ph type="pic" sz="quarter" idx="13"/>
          </p:nvPr>
        </p:nvPicPr>
        <p:blipFill>
          <a:blip r:embed="rId3"/>
          <a:srcRect t="9408" b="9408"/>
          <a:stretch>
            <a:fillRect/>
          </a:stretch>
        </p:blipFill>
        <p:spPr/>
      </p:pic>
      <p:sp>
        <p:nvSpPr>
          <p:cNvPr id="11" name="Title 10">
            <a:extLst>
              <a:ext uri="{FF2B5EF4-FFF2-40B4-BE49-F238E27FC236}">
                <a16:creationId xmlns:a16="http://schemas.microsoft.com/office/drawing/2014/main" id="{69D4BCF2-C773-495F-A4D5-860FB6A2FA91}"/>
              </a:ext>
            </a:extLst>
          </p:cNvPr>
          <p:cNvSpPr>
            <a:spLocks noGrp="1"/>
          </p:cNvSpPr>
          <p:nvPr>
            <p:ph type="title"/>
          </p:nvPr>
        </p:nvSpPr>
        <p:spPr>
          <a:xfrm>
            <a:off x="3838575" y="835027"/>
            <a:ext cx="3848100" cy="939798"/>
          </a:xfrm>
          <a:solidFill>
            <a:schemeClr val="bg1">
              <a:alpha val="70000"/>
            </a:schemeClr>
          </a:solidFill>
        </p:spPr>
        <p:txBody>
          <a:bodyPr>
            <a:normAutofit/>
          </a:bodyPr>
          <a:lstStyle/>
          <a:p>
            <a:pPr algn="ctr"/>
            <a:r>
              <a:rPr lang="en-US" dirty="0">
                <a:solidFill>
                  <a:schemeClr val="tx1"/>
                </a:solidFill>
              </a:rPr>
              <a:t>Conclusion</a:t>
            </a:r>
            <a:endParaRPr lang="en-US" b="0" dirty="0">
              <a:solidFill>
                <a:schemeClr val="tx1"/>
              </a:solidFill>
              <a:latin typeface="Calibri Light" panose="020F0302020204030204" pitchFamily="34" charset="0"/>
              <a:cs typeface="Calibri Light" panose="020F0302020204030204" pitchFamily="34" charset="0"/>
            </a:endParaRPr>
          </a:p>
        </p:txBody>
      </p:sp>
      <p:sp>
        <p:nvSpPr>
          <p:cNvPr id="4" name="Title 10">
            <a:extLst>
              <a:ext uri="{FF2B5EF4-FFF2-40B4-BE49-F238E27FC236}">
                <a16:creationId xmlns:a16="http://schemas.microsoft.com/office/drawing/2014/main" id="{420F83EB-E238-4968-A336-78BA5F89D456}"/>
              </a:ext>
            </a:extLst>
          </p:cNvPr>
          <p:cNvSpPr txBox="1">
            <a:spLocks/>
          </p:cNvSpPr>
          <p:nvPr/>
        </p:nvSpPr>
        <p:spPr>
          <a:xfrm>
            <a:off x="1730829" y="2063583"/>
            <a:ext cx="8333222" cy="4353259"/>
          </a:xfrm>
          <a:prstGeom prst="rect">
            <a:avLst/>
          </a:prstGeom>
          <a:solidFill>
            <a:schemeClr val="bg1">
              <a:alpha val="70000"/>
            </a:schemeClr>
          </a:solidFill>
        </p:spPr>
        <p:txBody>
          <a:bodyPr vert="horz" lIns="288000" tIns="45720" rIns="91440" bIns="0" rtlCol="0" anchor="ctr">
            <a:normAutofit/>
          </a:bodyPr>
          <a:lstStyle>
            <a:lvl1pPr algn="l" defTabSz="914400" rtl="0" eaLnBrk="1" latinLnBrk="0" hangingPunct="1">
              <a:lnSpc>
                <a:spcPct val="90000"/>
              </a:lnSpc>
              <a:spcBef>
                <a:spcPct val="0"/>
              </a:spcBef>
              <a:buNone/>
              <a:defRPr lang="en-IN" sz="3600" b="1" kern="1200">
                <a:solidFill>
                  <a:schemeClr val="tx1"/>
                </a:solidFill>
                <a:latin typeface="+mj-lt"/>
                <a:ea typeface="+mj-ea"/>
                <a:cs typeface="+mj-cs"/>
              </a:defRPr>
            </a:lvl1pPr>
          </a:lstStyle>
          <a:p>
            <a:pPr marL="571500" indent="-571500">
              <a:buFont typeface="Arial" panose="020B0604020202020204" pitchFamily="34" charset="0"/>
              <a:buChar char="•"/>
            </a:pPr>
            <a:r>
              <a:rPr lang="en-US" b="0" dirty="0">
                <a:latin typeface="Calibri Light" panose="020F0302020204030204" pitchFamily="34" charset="0"/>
                <a:cs typeface="Calibri Light" panose="020F0302020204030204" pitchFamily="34" charset="0"/>
              </a:rPr>
              <a:t>Identify the strong players and their age group in respective sports</a:t>
            </a:r>
          </a:p>
          <a:p>
            <a:pPr marL="571500" indent="-571500">
              <a:buFont typeface="Arial" panose="020B0604020202020204" pitchFamily="34" charset="0"/>
              <a:buChar char="•"/>
            </a:pPr>
            <a:endParaRPr lang="en-US" b="0" dirty="0">
              <a:latin typeface="Calibri Light" panose="020F0302020204030204" pitchFamily="34" charset="0"/>
              <a:cs typeface="Calibri Light" panose="020F0302020204030204" pitchFamily="34" charset="0"/>
            </a:endParaRPr>
          </a:p>
          <a:p>
            <a:pPr marL="571500" indent="-571500">
              <a:buFont typeface="Arial" panose="020B0604020202020204" pitchFamily="34" charset="0"/>
              <a:buChar char="•"/>
            </a:pPr>
            <a:r>
              <a:rPr lang="en-US" b="0" dirty="0">
                <a:latin typeface="Calibri Light" panose="020F0302020204030204" pitchFamily="34" charset="0"/>
                <a:cs typeface="Calibri Light" panose="020F0302020204030204" pitchFamily="34" charset="0"/>
              </a:rPr>
              <a:t>Age is an important factor for high and medium-cardio intensity sports</a:t>
            </a:r>
          </a:p>
          <a:p>
            <a:pPr marL="571500" indent="-571500">
              <a:buFont typeface="Arial" panose="020B0604020202020204" pitchFamily="34" charset="0"/>
              <a:buChar char="•"/>
            </a:pPr>
            <a:endParaRPr lang="en-US" b="0" dirty="0">
              <a:latin typeface="Calibri Light" panose="020F0302020204030204" pitchFamily="34" charset="0"/>
              <a:cs typeface="Calibri Light" panose="020F0302020204030204" pitchFamily="34" charset="0"/>
            </a:endParaRPr>
          </a:p>
          <a:p>
            <a:pPr marL="571500" indent="-571500">
              <a:buFont typeface="Arial" panose="020B0604020202020204" pitchFamily="34" charset="0"/>
              <a:buChar char="•"/>
            </a:pPr>
            <a:r>
              <a:rPr lang="en-US" b="0" dirty="0">
                <a:latin typeface="Calibri Light" panose="020F0302020204030204" pitchFamily="34" charset="0"/>
                <a:cs typeface="Calibri Light" panose="020F0302020204030204" pitchFamily="34" charset="0"/>
              </a:rPr>
              <a:t>Small window of opportunity within “optimal age”</a:t>
            </a:r>
          </a:p>
          <a:p>
            <a:pPr marL="571500" indent="-571500">
              <a:buFont typeface="Arial" panose="020B0604020202020204" pitchFamily="34" charset="0"/>
              <a:buChar char="•"/>
            </a:pPr>
            <a:endParaRPr lang="en-US" b="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009224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title="Building image">
            <a:extLst>
              <a:ext uri="{FF2B5EF4-FFF2-40B4-BE49-F238E27FC236}">
                <a16:creationId xmlns:a16="http://schemas.microsoft.com/office/drawing/2014/main" id="{257F6BCE-75BB-4ECD-BEA5-21C36A9CC0E9}"/>
              </a:ext>
            </a:extLst>
          </p:cNvPr>
          <p:cNvPicPr>
            <a:picLocks noGrp="1" noChangeAspect="1"/>
          </p:cNvPicPr>
          <p:nvPr>
            <p:ph type="pic" sz="quarter" idx="13"/>
          </p:nvPr>
        </p:nvPicPr>
        <p:blipFill>
          <a:blip r:embed="rId2"/>
          <a:srcRect l="20784" r="20784"/>
          <a:stretch>
            <a:fillRect/>
          </a:stretch>
        </p:blipFill>
        <p:spPr/>
      </p:pic>
      <p:sp>
        <p:nvSpPr>
          <p:cNvPr id="18" name="Hexagon 17" descr="Solid dark colored hexagon in the middle of image accent">
            <a:extLst>
              <a:ext uri="{FF2B5EF4-FFF2-40B4-BE49-F238E27FC236}">
                <a16:creationId xmlns:a16="http://schemas.microsoft.com/office/drawing/2014/main" id="{0E6B042D-E9CB-40E0-AAE9-6AD11F53E044}"/>
              </a:ext>
            </a:extLst>
          </p:cNvPr>
          <p:cNvSpPr/>
          <p:nvPr/>
        </p:nvSpPr>
        <p:spPr>
          <a:xfrm rot="16200000">
            <a:off x="2679702" y="2388914"/>
            <a:ext cx="2412998" cy="208017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p:txBody>
          <a:bodyPr/>
          <a:lstStyle/>
          <a:p>
            <a:r>
              <a:rPr lang="en-US" dirty="0"/>
              <a:t>Thank you.</a:t>
            </a:r>
          </a:p>
        </p:txBody>
      </p:sp>
      <p:pic>
        <p:nvPicPr>
          <p:cNvPr id="10" name="Picture 9">
            <a:extLst>
              <a:ext uri="{FF2B5EF4-FFF2-40B4-BE49-F238E27FC236}">
                <a16:creationId xmlns:a16="http://schemas.microsoft.com/office/drawing/2014/main" id="{56B450E6-97EC-4C66-B5A2-7C5518AD9F29}"/>
              </a:ext>
            </a:extLst>
          </p:cNvPr>
          <p:cNvPicPr>
            <a:picLocks noChangeAspect="1"/>
          </p:cNvPicPr>
          <p:nvPr/>
        </p:nvPicPr>
        <p:blipFill>
          <a:blip r:embed="rId3"/>
          <a:stretch>
            <a:fillRect/>
          </a:stretch>
        </p:blipFill>
        <p:spPr>
          <a:xfrm>
            <a:off x="2846116" y="2928866"/>
            <a:ext cx="2080172" cy="1000265"/>
          </a:xfrm>
          <a:prstGeom prst="rect">
            <a:avLst/>
          </a:prstGeom>
        </p:spPr>
      </p:pic>
      <p:pic>
        <p:nvPicPr>
          <p:cNvPr id="11" name="Picture 10">
            <a:extLst>
              <a:ext uri="{FF2B5EF4-FFF2-40B4-BE49-F238E27FC236}">
                <a16:creationId xmlns:a16="http://schemas.microsoft.com/office/drawing/2014/main" id="{7295B066-A739-467D-AAEA-51028EFA6B57}"/>
              </a:ext>
            </a:extLst>
          </p:cNvPr>
          <p:cNvPicPr>
            <a:picLocks noChangeAspect="1"/>
          </p:cNvPicPr>
          <p:nvPr/>
        </p:nvPicPr>
        <p:blipFill>
          <a:blip r:embed="rId4"/>
          <a:stretch>
            <a:fillRect/>
          </a:stretch>
        </p:blipFill>
        <p:spPr>
          <a:xfrm>
            <a:off x="10970923" y="194101"/>
            <a:ext cx="1095528" cy="1333686"/>
          </a:xfrm>
          <a:prstGeom prst="rect">
            <a:avLst/>
          </a:prstGeom>
        </p:spPr>
      </p:pic>
    </p:spTree>
    <p:extLst>
      <p:ext uri="{BB962C8B-B14F-4D97-AF65-F5344CB8AC3E}">
        <p14:creationId xmlns:p14="http://schemas.microsoft.com/office/powerpoint/2010/main" val="1946147562"/>
      </p:ext>
    </p:extLst>
  </p:cSld>
  <p:clrMapOvr>
    <a:masterClrMapping/>
  </p:clrMapOvr>
</p:sld>
</file>

<file path=ppt/theme/theme1.xml><?xml version="1.0" encoding="utf-8"?>
<a:theme xmlns:a="http://schemas.openxmlformats.org/drawingml/2006/main" name="Office Them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951641_Hexagon presentation light_AAS_v4" id="{358289A0-A26B-433F-AD2B-1F8832C96153}" vid="{92CDC91D-95BF-4897-87D6-494563DF7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7F4215-C6BB-44A3-9A5E-9446E683590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F8919DE-9BD9-47A9-9F5D-16EBB96879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80A5AF1-8C57-4290-936E-5FD27C95725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Hexagon presentation light</Template>
  <TotalTime>393</TotalTime>
  <Words>384</Words>
  <Application>Microsoft Office PowerPoint</Application>
  <PresentationFormat>Widescreen</PresentationFormat>
  <Paragraphs>50</Paragraphs>
  <Slides>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Arial Black</vt:lpstr>
      <vt:lpstr>Calibri</vt:lpstr>
      <vt:lpstr>Calibri Light</vt:lpstr>
      <vt:lpstr>Gill Sans SemiBold</vt:lpstr>
      <vt:lpstr>Times New Roman</vt:lpstr>
      <vt:lpstr>Office Theme</vt:lpstr>
      <vt:lpstr>Olympics</vt:lpstr>
      <vt:lpstr>About</vt:lpstr>
      <vt:lpstr>Insights to be discovered for Singapore National Olympic Council(SNOC)</vt:lpstr>
      <vt:lpstr>Data</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Olympics</dc:title>
  <dc:creator>Jian Hao</dc:creator>
  <cp:lastModifiedBy>40226</cp:lastModifiedBy>
  <cp:revision>15</cp:revision>
  <dcterms:created xsi:type="dcterms:W3CDTF">2020-12-07T09:24:06Z</dcterms:created>
  <dcterms:modified xsi:type="dcterms:W3CDTF">2020-12-08T07:26:45Z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