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70" r:id="rId5"/>
    <p:sldId id="261" r:id="rId6"/>
    <p:sldId id="723" r:id="rId7"/>
    <p:sldId id="735" r:id="rId8"/>
    <p:sldId id="730" r:id="rId9"/>
    <p:sldId id="732" r:id="rId10"/>
    <p:sldId id="733" r:id="rId11"/>
    <p:sldId id="734" r:id="rId12"/>
    <p:sldId id="72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3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F7F7"/>
    <a:srgbClr val="E6E6E6"/>
    <a:srgbClr val="1C1E26"/>
    <a:srgbClr val="303342"/>
    <a:srgbClr val="485F74"/>
    <a:srgbClr val="354655"/>
    <a:srgbClr val="C80000"/>
    <a:srgbClr val="85B31F"/>
    <a:srgbClr val="3C4052"/>
    <a:srgbClr val="D83C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584" autoAdjust="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>
        <p:guide orient="horz" pos="2160"/>
        <p:guide pos="3840"/>
      </p:guideLst>
    </p:cSldViewPr>
  </p:slideViewPr>
  <p:outlineViewPr>
    <p:cViewPr>
      <p:scale>
        <a:sx n="75" d="100"/>
        <a:sy n="75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144264"/>
    </p:cViewPr>
  </p:sorterViewPr>
  <p:notesViewPr>
    <p:cSldViewPr snapToGrid="0">
      <p:cViewPr varScale="1">
        <p:scale>
          <a:sx n="58" d="100"/>
          <a:sy n="58" d="100"/>
        </p:scale>
        <p:origin x="2965" y="4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1421010-3731-422F-8CF1-CD47B2D7C9F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656080-143A-4905-932A-5C7754887AB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920ABC-E11D-42B4-A428-76B2C5BC0052}" type="datetimeFigureOut">
              <a:rPr lang="en-US" smtClean="0"/>
              <a:t>3/12/2021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9276-DB8D-43B4-8029-4A695209B90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29EE0F-113C-45AB-9877-4A16FFA6A9C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DB89D3-056A-4F4C-8125-EA712628954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18278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3EED04-A4F0-49ED-B42E-211B56474E8D}" type="datetimeFigureOut">
              <a:rPr lang="en-US" smtClean="0"/>
              <a:t>3/12/2021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220CB7-DCA5-4E5B-97F1-300CDD8D2AA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1832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20CB7-DCA5-4E5B-97F1-300CDD8D2AA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94570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20CB7-DCA5-4E5B-97F1-300CDD8D2AA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6367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20CB7-DCA5-4E5B-97F1-300CDD8D2AA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9905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20CB7-DCA5-4E5B-97F1-300CDD8D2AA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98366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20CB7-DCA5-4E5B-97F1-300CDD8D2AA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9979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20CB7-DCA5-4E5B-97F1-300CDD8D2AA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5630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20CB7-DCA5-4E5B-97F1-300CDD8D2AA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9587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20CB7-DCA5-4E5B-97F1-300CDD8D2AAB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76526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20CB7-DCA5-4E5B-97F1-300CDD8D2AAB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1177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Drag and Drop Image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B8A1A3-5BFE-4E68-81F1-F52462776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11469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A1EF1-BFC9-4361-B215-2D83B16AB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167099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648788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51FFE5-84D8-43BD-9B0D-76C497F55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58921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1428299"/>
            <a:ext cx="1711234" cy="44369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FB4FFF-4547-4B6C-9BF5-9A495C211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832539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 userDrawn="1"/>
        </p:nvGrpSpPr>
        <p:grpSpPr>
          <a:xfrm rot="10800000">
            <a:off x="11858328" y="148422"/>
            <a:ext cx="332874" cy="590718"/>
            <a:chOff x="10026" y="148425"/>
            <a:chExt cx="332874" cy="590718"/>
          </a:xfrm>
        </p:grpSpPr>
        <p:sp>
          <p:nvSpPr>
            <p:cNvPr id="16" name="Rectangle 15"/>
            <p:cNvSpPr/>
            <p:nvPr/>
          </p:nvSpPr>
          <p:spPr>
            <a:xfrm>
              <a:off x="10026" y="148428"/>
              <a:ext cx="203334" cy="5907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51460" y="148425"/>
              <a:ext cx="91440" cy="59071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Rectangle 1"/>
          <p:cNvSpPr/>
          <p:nvPr userDrawn="1"/>
        </p:nvSpPr>
        <p:spPr>
          <a:xfrm>
            <a:off x="0" y="6477000"/>
            <a:ext cx="12192000" cy="381000"/>
          </a:xfrm>
          <a:prstGeom prst="rect">
            <a:avLst/>
          </a:prstGeom>
          <a:solidFill>
            <a:srgbClr val="E6E6E6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11292841" y="6528300"/>
            <a:ext cx="79941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fld id="{260E2A6B-A809-4840-BF14-8648BC0BDF87}" type="slidenum">
              <a:rPr lang="en-US" sz="1200" b="0" i="0" strike="noStrike" spc="0" noProof="0" smtClean="0">
                <a:solidFill>
                  <a:schemeClr val="accent1"/>
                </a:solidFill>
                <a:latin typeface="+mn-lt"/>
                <a:ea typeface="Roboto Condensed Light" panose="02000000000000000000" pitchFamily="2" charset="0"/>
                <a:cs typeface="Segoe UI Light" panose="020B0502040204020203" pitchFamily="34" charset="0"/>
              </a:rPr>
              <a:pPr algn="r"/>
              <a:t>‹#›</a:t>
            </a:fld>
            <a:endParaRPr lang="en-US" sz="8000" b="0" i="0" strike="noStrike" spc="0" noProof="0" dirty="0">
              <a:solidFill>
                <a:schemeClr val="accent1"/>
              </a:solidFill>
              <a:latin typeface="+mn-lt"/>
              <a:ea typeface="Roboto Condensed Light" panose="02000000000000000000" pitchFamily="2" charset="0"/>
              <a:cs typeface="Segoe UI Light" panose="020B0502040204020203" pitchFamily="34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68580" y="6528300"/>
            <a:ext cx="16843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b="1" noProof="0" dirty="0">
                <a:solidFill>
                  <a:schemeClr val="accent1"/>
                </a:solidFill>
                <a:latin typeface="+mn-lt"/>
              </a:rPr>
              <a:t>Your </a:t>
            </a:r>
            <a:r>
              <a:rPr lang="en-US" sz="1200" b="1" baseline="0" noProof="0" dirty="0">
                <a:solidFill>
                  <a:schemeClr val="accent1"/>
                </a:solidFill>
                <a:latin typeface="+mn-lt"/>
              </a:rPr>
              <a:t>Coffee Shop</a:t>
            </a:r>
            <a:endParaRPr lang="en-US" sz="1200" b="1" noProof="0" dirty="0">
              <a:solidFill>
                <a:schemeClr val="accent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08118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2" r:id="rId2"/>
    <p:sldLayoutId id="2147483781" r:id="rId3"/>
    <p:sldLayoutId id="2147483692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2" y="0"/>
            <a:ext cx="1219200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Picture Placeholder 1" descr="Coffee shop artwork and icons"/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11" name="Title 10" hidden="1">
            <a:extLst>
              <a:ext uri="{FF2B5EF4-FFF2-40B4-BE49-F238E27FC236}">
                <a16:creationId xmlns:a16="http://schemas.microsoft.com/office/drawing/2014/main" id="{B825F879-7327-49C3-8A45-B7A226CC3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1</a:t>
            </a:r>
          </a:p>
        </p:txBody>
      </p:sp>
      <p:sp>
        <p:nvSpPr>
          <p:cNvPr id="6" name="Rectangle 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Illustration of a coffee cup and saucer with steam coming out and the wording &quot;Coffee Shop&quot; within the steam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9647" y="329709"/>
            <a:ext cx="2792701" cy="4023028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4715568" y="4658381"/>
            <a:ext cx="27608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Ocean Coffee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904808" y="6423298"/>
            <a:ext cx="23823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Monthly Sales Analysis</a:t>
            </a:r>
            <a:endParaRPr lang="en-US" sz="1600" spc="6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2233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repeatCount="4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5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85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hotograph of coffee mug filled, on a table and surrounded by coffee bean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Rectangle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2" y="0"/>
            <a:ext cx="12192001" cy="6858000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961229" y="1811629"/>
            <a:ext cx="3623472" cy="486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3200" dirty="0">
                <a:solidFill>
                  <a:schemeClr val="accent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Introduction</a:t>
            </a:r>
          </a:p>
        </p:txBody>
      </p:sp>
      <p:sp>
        <p:nvSpPr>
          <p:cNvPr id="19" name="Rectangle 18"/>
          <p:cNvSpPr/>
          <p:nvPr/>
        </p:nvSpPr>
        <p:spPr>
          <a:xfrm>
            <a:off x="961229" y="2563242"/>
            <a:ext cx="3961291" cy="11024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sz="1400" b="1" dirty="0">
                <a:solidFill>
                  <a:schemeClr val="accent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Ocean Coffee is trying to find out how the company is doing for the month of April; hence a dashboard has been prepared to provide insights to the business.</a:t>
            </a:r>
            <a:endParaRPr lang="en-US" sz="14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38" name="Picture 37" descr="Illustration of a coffee cup and saucer with steam coming out and the wording &quot;Coffee Shop&quot; within the steam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229" y="3899962"/>
            <a:ext cx="1907451" cy="2747780"/>
          </a:xfrm>
          <a:prstGeom prst="rect">
            <a:avLst/>
          </a:prstGeom>
        </p:spPr>
      </p:pic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99C03C8-BF33-4C27-9832-97127EEB1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2</a:t>
            </a:r>
          </a:p>
        </p:txBody>
      </p:sp>
    </p:spTree>
    <p:extLst>
      <p:ext uri="{BB962C8B-B14F-4D97-AF65-F5344CB8AC3E}">
        <p14:creationId xmlns:p14="http://schemas.microsoft.com/office/powerpoint/2010/main" val="3503053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50"/>
                            </p:stCondLst>
                            <p:childTnLst>
                              <p:par>
                                <p:cTn id="14" presetID="2" presetClass="entr" presetSubtype="2" decel="3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" name="TextBox 1133"/>
          <p:cNvSpPr txBox="1"/>
          <p:nvPr/>
        </p:nvSpPr>
        <p:spPr>
          <a:xfrm>
            <a:off x="381000" y="243235"/>
            <a:ext cx="6099463" cy="495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3200" b="1" dirty="0">
                <a:solidFill>
                  <a:schemeClr val="accent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Database Schema</a:t>
            </a:r>
          </a:p>
        </p:txBody>
      </p:sp>
      <p:grpSp>
        <p:nvGrpSpPr>
          <p:cNvPr id="3" name="Group 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0" y="148425"/>
            <a:ext cx="342900" cy="590715"/>
            <a:chOff x="0" y="148425"/>
            <a:chExt cx="342900" cy="590715"/>
          </a:xfrm>
        </p:grpSpPr>
        <p:sp>
          <p:nvSpPr>
            <p:cNvPr id="2" name="Rectangle 1"/>
            <p:cNvSpPr/>
            <p:nvPr/>
          </p:nvSpPr>
          <p:spPr>
            <a:xfrm>
              <a:off x="0" y="148425"/>
              <a:ext cx="213360" cy="5907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251460" y="148425"/>
              <a:ext cx="91440" cy="59071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6BE13EF6-C310-4B5C-82B9-B423DA069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3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A32C755-B7F4-41A3-AD4F-D659AD49BB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" y="1130697"/>
            <a:ext cx="11683014" cy="480598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6D353F7-47C4-454C-98CF-E1BA487D65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981578"/>
            <a:ext cx="2314898" cy="876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2861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" name="TextBox 1133"/>
          <p:cNvSpPr txBox="1"/>
          <p:nvPr/>
        </p:nvSpPr>
        <p:spPr>
          <a:xfrm>
            <a:off x="381000" y="243235"/>
            <a:ext cx="7964010" cy="486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3200" b="1" dirty="0">
                <a:solidFill>
                  <a:schemeClr val="accent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Dashboard – Insights</a:t>
            </a:r>
          </a:p>
        </p:txBody>
      </p:sp>
      <p:grpSp>
        <p:nvGrpSpPr>
          <p:cNvPr id="3" name="Group 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0" y="148425"/>
            <a:ext cx="342900" cy="590715"/>
            <a:chOff x="0" y="148425"/>
            <a:chExt cx="342900" cy="590715"/>
          </a:xfrm>
        </p:grpSpPr>
        <p:sp>
          <p:nvSpPr>
            <p:cNvPr id="2" name="Rectangle 1"/>
            <p:cNvSpPr/>
            <p:nvPr/>
          </p:nvSpPr>
          <p:spPr>
            <a:xfrm>
              <a:off x="0" y="148425"/>
              <a:ext cx="213360" cy="5907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251460" y="148425"/>
              <a:ext cx="91440" cy="59071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6BE13EF6-C310-4B5C-82B9-B423DA069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3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730DEA30-BAAF-468F-8E25-6A21265E6D50}"/>
              </a:ext>
            </a:extLst>
          </p:cNvPr>
          <p:cNvSpPr/>
          <p:nvPr/>
        </p:nvSpPr>
        <p:spPr>
          <a:xfrm rot="8113806">
            <a:off x="2769906" y="3940878"/>
            <a:ext cx="932156" cy="7546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461E3B5-A8A2-4B91-845C-D7936A892E17}"/>
              </a:ext>
            </a:extLst>
          </p:cNvPr>
          <p:cNvSpPr/>
          <p:nvPr/>
        </p:nvSpPr>
        <p:spPr>
          <a:xfrm>
            <a:off x="4319441" y="3009373"/>
            <a:ext cx="2605966" cy="100317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  <a:endParaRPr lang="en-SG" dirty="0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2608C35A-A0EA-4927-A9C5-72932D9F592D}"/>
              </a:ext>
            </a:extLst>
          </p:cNvPr>
          <p:cNvSpPr/>
          <p:nvPr/>
        </p:nvSpPr>
        <p:spPr>
          <a:xfrm rot="19283521">
            <a:off x="7092435" y="2379966"/>
            <a:ext cx="932156" cy="7546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0F8B3972-E057-4159-8993-D5469E4E9915}"/>
              </a:ext>
            </a:extLst>
          </p:cNvPr>
          <p:cNvSpPr/>
          <p:nvPr/>
        </p:nvSpPr>
        <p:spPr>
          <a:xfrm rot="2793024">
            <a:off x="7284490" y="3939140"/>
            <a:ext cx="932156" cy="7546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B833194-D4DA-430A-B64B-D21139115FDB}"/>
              </a:ext>
            </a:extLst>
          </p:cNvPr>
          <p:cNvSpPr/>
          <p:nvPr/>
        </p:nvSpPr>
        <p:spPr>
          <a:xfrm>
            <a:off x="213360" y="1670015"/>
            <a:ext cx="2605966" cy="100317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Sales</a:t>
            </a:r>
            <a:endParaRPr lang="en-SG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419FAB9-3471-4472-9713-BECB3A9A10B3}"/>
              </a:ext>
            </a:extLst>
          </p:cNvPr>
          <p:cNvSpPr/>
          <p:nvPr/>
        </p:nvSpPr>
        <p:spPr>
          <a:xfrm>
            <a:off x="213360" y="4938951"/>
            <a:ext cx="2605966" cy="100317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Food Wastage</a:t>
            </a:r>
            <a:endParaRPr lang="en-SG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AC6C40F-8F01-4764-BE93-818ADF7627EE}"/>
              </a:ext>
            </a:extLst>
          </p:cNvPr>
          <p:cNvSpPr/>
          <p:nvPr/>
        </p:nvSpPr>
        <p:spPr>
          <a:xfrm>
            <a:off x="8477211" y="1607419"/>
            <a:ext cx="2605966" cy="100317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Customer</a:t>
            </a:r>
            <a:endParaRPr lang="en-SG" dirty="0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6BF135BF-3436-437C-BA6C-670F2B22EE15}"/>
              </a:ext>
            </a:extLst>
          </p:cNvPr>
          <p:cNvSpPr/>
          <p:nvPr/>
        </p:nvSpPr>
        <p:spPr>
          <a:xfrm rot="12828071">
            <a:off x="2970575" y="2458865"/>
            <a:ext cx="932156" cy="7546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D241778-4F34-4AC2-82FA-726F9DC0C72E}"/>
              </a:ext>
            </a:extLst>
          </p:cNvPr>
          <p:cNvSpPr/>
          <p:nvPr/>
        </p:nvSpPr>
        <p:spPr>
          <a:xfrm>
            <a:off x="8477211" y="4938951"/>
            <a:ext cx="2605966" cy="100317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Employee</a:t>
            </a:r>
            <a:endParaRPr lang="en-S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E978E39-44F1-4BDA-9EB5-44947C1E25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79173" y="6106851"/>
            <a:ext cx="2314898" cy="876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4087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" name="TextBox 1133"/>
          <p:cNvSpPr txBox="1"/>
          <p:nvPr/>
        </p:nvSpPr>
        <p:spPr>
          <a:xfrm>
            <a:off x="381000" y="243235"/>
            <a:ext cx="7964010" cy="486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3200" b="1" dirty="0">
                <a:solidFill>
                  <a:schemeClr val="accent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Data Preparation – Data Transformation</a:t>
            </a:r>
          </a:p>
        </p:txBody>
      </p:sp>
      <p:grpSp>
        <p:nvGrpSpPr>
          <p:cNvPr id="3" name="Group 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0" y="148425"/>
            <a:ext cx="342900" cy="590715"/>
            <a:chOff x="0" y="148425"/>
            <a:chExt cx="342900" cy="590715"/>
          </a:xfrm>
        </p:grpSpPr>
        <p:sp>
          <p:nvSpPr>
            <p:cNvPr id="2" name="Rectangle 1"/>
            <p:cNvSpPr/>
            <p:nvPr/>
          </p:nvSpPr>
          <p:spPr>
            <a:xfrm>
              <a:off x="0" y="148425"/>
              <a:ext cx="213360" cy="5907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251460" y="148425"/>
              <a:ext cx="91440" cy="59071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6BE13EF6-C310-4B5C-82B9-B423DA069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3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E537B61-3BCE-4063-A652-B599D34670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724" y="1952800"/>
            <a:ext cx="5250480" cy="322288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A72BEA5-04DE-474A-993B-1FA15331E6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9377" y="803866"/>
            <a:ext cx="2038635" cy="5658640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730DEA30-BAAF-468F-8E25-6A21265E6D50}"/>
              </a:ext>
            </a:extLst>
          </p:cNvPr>
          <p:cNvSpPr/>
          <p:nvPr/>
        </p:nvSpPr>
        <p:spPr>
          <a:xfrm>
            <a:off x="6649374" y="3329126"/>
            <a:ext cx="932156" cy="7546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6E5C9CC-3BB6-4F1A-B82D-5D22509215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5960748"/>
            <a:ext cx="2314898" cy="876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4067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" name="TextBox 1133"/>
          <p:cNvSpPr txBox="1"/>
          <p:nvPr/>
        </p:nvSpPr>
        <p:spPr>
          <a:xfrm>
            <a:off x="381000" y="243235"/>
            <a:ext cx="7964010" cy="486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3200" b="1" dirty="0">
                <a:solidFill>
                  <a:schemeClr val="accent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Data Preparation – Data Transformation</a:t>
            </a:r>
          </a:p>
        </p:txBody>
      </p:sp>
      <p:grpSp>
        <p:nvGrpSpPr>
          <p:cNvPr id="3" name="Group 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0" y="148425"/>
            <a:ext cx="342900" cy="590715"/>
            <a:chOff x="0" y="148425"/>
            <a:chExt cx="342900" cy="590715"/>
          </a:xfrm>
        </p:grpSpPr>
        <p:sp>
          <p:nvSpPr>
            <p:cNvPr id="2" name="Rectangle 1"/>
            <p:cNvSpPr/>
            <p:nvPr/>
          </p:nvSpPr>
          <p:spPr>
            <a:xfrm>
              <a:off x="0" y="148425"/>
              <a:ext cx="213360" cy="5907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251460" y="148425"/>
              <a:ext cx="91440" cy="59071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6BE13EF6-C310-4B5C-82B9-B423DA069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3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730DEA30-BAAF-468F-8E25-6A21265E6D50}"/>
              </a:ext>
            </a:extLst>
          </p:cNvPr>
          <p:cNvSpPr/>
          <p:nvPr/>
        </p:nvSpPr>
        <p:spPr>
          <a:xfrm rot="5400000">
            <a:off x="5485993" y="2601157"/>
            <a:ext cx="932156" cy="7546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F085E81-A2DF-4D0E-882F-75A56808E7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7828" y="1529457"/>
            <a:ext cx="5982535" cy="58110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4018050-E199-4686-91FC-F789A8BCDF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8409" y="4083728"/>
            <a:ext cx="6087325" cy="239110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420E700-F359-45BE-A473-0ABED4FD70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107" y="6057586"/>
            <a:ext cx="2075205" cy="785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9682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" name="TextBox 1133"/>
          <p:cNvSpPr txBox="1"/>
          <p:nvPr/>
        </p:nvSpPr>
        <p:spPr>
          <a:xfrm>
            <a:off x="381000" y="243235"/>
            <a:ext cx="7964010" cy="486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3200" b="1" dirty="0">
                <a:solidFill>
                  <a:schemeClr val="accent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Dashboard - Insights</a:t>
            </a:r>
          </a:p>
        </p:txBody>
      </p:sp>
      <p:grpSp>
        <p:nvGrpSpPr>
          <p:cNvPr id="3" name="Group 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0" y="148425"/>
            <a:ext cx="342900" cy="590715"/>
            <a:chOff x="0" y="148425"/>
            <a:chExt cx="342900" cy="590715"/>
          </a:xfrm>
        </p:grpSpPr>
        <p:sp>
          <p:nvSpPr>
            <p:cNvPr id="2" name="Rectangle 1"/>
            <p:cNvSpPr/>
            <p:nvPr/>
          </p:nvSpPr>
          <p:spPr>
            <a:xfrm>
              <a:off x="0" y="148425"/>
              <a:ext cx="213360" cy="5907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251460" y="148425"/>
              <a:ext cx="91440" cy="59071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6BE13EF6-C310-4B5C-82B9-B423DA069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3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A11D257-E0A0-44F0-89A4-00A819337EE8}"/>
              </a:ext>
            </a:extLst>
          </p:cNvPr>
          <p:cNvSpPr/>
          <p:nvPr/>
        </p:nvSpPr>
        <p:spPr>
          <a:xfrm>
            <a:off x="2381657" y="2697212"/>
            <a:ext cx="6682444" cy="36878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Sales Revenue has exceeded target by a large margin</a:t>
            </a:r>
          </a:p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Issue with pastry wastage</a:t>
            </a:r>
          </a:p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Most of the customers are from the morning crowd (7-11AM)</a:t>
            </a:r>
          </a:p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Main source of revenue : Beverage, Food and Bean/Teas.</a:t>
            </a:r>
          </a:p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sz="1400" b="1" dirty="0">
              <a:solidFill>
                <a:schemeClr val="accent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algn="just">
              <a:lnSpc>
                <a:spcPct val="120000"/>
              </a:lnSpc>
            </a:pPr>
            <a:endParaRPr lang="en-US" sz="14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1551454-3035-4CD0-B930-DF8A6FDAE5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" y="5948287"/>
            <a:ext cx="2314898" cy="876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579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4" grpId="0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" name="TextBox 1133"/>
          <p:cNvSpPr txBox="1"/>
          <p:nvPr/>
        </p:nvSpPr>
        <p:spPr>
          <a:xfrm>
            <a:off x="381000" y="243235"/>
            <a:ext cx="7964010" cy="486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3200" b="1" dirty="0">
                <a:solidFill>
                  <a:schemeClr val="accent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Recommendations</a:t>
            </a:r>
          </a:p>
        </p:txBody>
      </p:sp>
      <p:grpSp>
        <p:nvGrpSpPr>
          <p:cNvPr id="3" name="Group 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0" y="148425"/>
            <a:ext cx="342900" cy="590715"/>
            <a:chOff x="0" y="148425"/>
            <a:chExt cx="342900" cy="590715"/>
          </a:xfrm>
        </p:grpSpPr>
        <p:sp>
          <p:nvSpPr>
            <p:cNvPr id="2" name="Rectangle 1"/>
            <p:cNvSpPr/>
            <p:nvPr/>
          </p:nvSpPr>
          <p:spPr>
            <a:xfrm>
              <a:off x="0" y="148425"/>
              <a:ext cx="213360" cy="5907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251460" y="148425"/>
              <a:ext cx="91440" cy="59071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6BE13EF6-C310-4B5C-82B9-B423DA069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32ABDD-DD7F-4466-B24D-B9E58005FAED}"/>
              </a:ext>
            </a:extLst>
          </p:cNvPr>
          <p:cNvSpPr txBox="1"/>
          <p:nvPr/>
        </p:nvSpPr>
        <p:spPr>
          <a:xfrm>
            <a:off x="2250490" y="2068659"/>
            <a:ext cx="6094520" cy="27206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accent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Using the current data to prepare the number of pastries.</a:t>
            </a:r>
          </a:p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accent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Having promotional bundles with popular beverage to entice customers</a:t>
            </a:r>
          </a:p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Allocating sufficient manpower to handle the peak hours.</a:t>
            </a:r>
          </a:p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accent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</a:t>
            </a:r>
            <a:r>
              <a:rPr lang="en-US" b="1" dirty="0">
                <a:solidFill>
                  <a:schemeClr val="accent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&amp;D of new products – getting ideas from popular products(coffee/drinking chocolate)</a:t>
            </a:r>
            <a:endParaRPr lang="en-US" sz="1800" b="1" dirty="0">
              <a:solidFill>
                <a:schemeClr val="accent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3EEFD04-A8AB-468B-AB4A-C95BF7BF77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" y="5948287"/>
            <a:ext cx="2314898" cy="876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2695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llustration of a coffee cup and saucer with steam coming out and the wording &quot;Coffee Shop&quot; within the steam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8900" y="212891"/>
            <a:ext cx="4151464" cy="598039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837528" y="2959944"/>
            <a:ext cx="4601372" cy="486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3200" dirty="0">
                <a:solidFill>
                  <a:schemeClr val="accent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THANK YOU!</a:t>
            </a:r>
          </a:p>
        </p:txBody>
      </p: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394485F9-90F6-432D-BFF9-D47B53BB4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15</a:t>
            </a:r>
          </a:p>
        </p:txBody>
      </p:sp>
    </p:spTree>
    <p:extLst>
      <p:ext uri="{BB962C8B-B14F-4D97-AF65-F5344CB8AC3E}">
        <p14:creationId xmlns:p14="http://schemas.microsoft.com/office/powerpoint/2010/main" val="3456346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2F2F2F"/>
      </a:dk2>
      <a:lt2>
        <a:srgbClr val="E6E6E6"/>
      </a:lt2>
      <a:accent1>
        <a:srgbClr val="D83B01"/>
      </a:accent1>
      <a:accent2>
        <a:srgbClr val="2F2F2F"/>
      </a:accent2>
      <a:accent3>
        <a:srgbClr val="D2D2D2"/>
      </a:accent3>
      <a:accent4>
        <a:srgbClr val="E6E6E6"/>
      </a:accent4>
      <a:accent5>
        <a:srgbClr val="000000"/>
      </a:accent5>
      <a:accent6>
        <a:srgbClr val="D83B01"/>
      </a:accent6>
      <a:hlink>
        <a:srgbClr val="D83B01"/>
      </a:hlink>
      <a:folHlink>
        <a:srgbClr val="D83B01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6401884_Coffee Shop Business Pitch Deck_RVA_v3.potx" id="{C1322C9F-FF28-439C-83B3-ADD70030630F}" vid="{FE0D3DD2-3091-4F75-9007-330AA7DC691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BCEF3AB-10D4-49E3-B75C-776D60141D7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AC98A6E-22EC-4DD4-9EEB-7896057C12A3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D3510E7F-70F5-4475-850F-7F9C0A821B3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Coffee Shop Business Pitch Deck</Template>
  <TotalTime>83</TotalTime>
  <Words>177</Words>
  <Application>Microsoft Office PowerPoint</Application>
  <PresentationFormat>Widescreen</PresentationFormat>
  <Paragraphs>42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Lato</vt:lpstr>
      <vt:lpstr>Lato Black</vt:lpstr>
      <vt:lpstr>Office Theme</vt:lpstr>
      <vt:lpstr>Slide 1</vt:lpstr>
      <vt:lpstr>Slide 2</vt:lpstr>
      <vt:lpstr>Slide 3</vt:lpstr>
      <vt:lpstr>Slide 3</vt:lpstr>
      <vt:lpstr>Slide 3</vt:lpstr>
      <vt:lpstr>Slide 3</vt:lpstr>
      <vt:lpstr>Slide 3</vt:lpstr>
      <vt:lpstr>Slide 3</vt:lpstr>
      <vt:lpstr>Slide 15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40226</dc:creator>
  <cp:lastModifiedBy>40226</cp:lastModifiedBy>
  <cp:revision>6</cp:revision>
  <dcterms:created xsi:type="dcterms:W3CDTF">2021-03-11T16:17:04Z</dcterms:created>
  <dcterms:modified xsi:type="dcterms:W3CDTF">2021-03-12T02:04:22Z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