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</p:sldMasterIdLst>
  <p:notesMasterIdLst>
    <p:notesMasterId r:id="rId20"/>
  </p:notesMasterIdLst>
  <p:sldIdLst>
    <p:sldId id="257" r:id="rId2"/>
    <p:sldId id="258" r:id="rId3"/>
    <p:sldId id="261" r:id="rId4"/>
    <p:sldId id="259" r:id="rId5"/>
    <p:sldId id="275" r:id="rId6"/>
    <p:sldId id="281" r:id="rId7"/>
    <p:sldId id="273" r:id="rId8"/>
    <p:sldId id="282" r:id="rId9"/>
    <p:sldId id="274" r:id="rId10"/>
    <p:sldId id="283" r:id="rId11"/>
    <p:sldId id="276" r:id="rId12"/>
    <p:sldId id="277" r:id="rId13"/>
    <p:sldId id="278" r:id="rId14"/>
    <p:sldId id="260" r:id="rId15"/>
    <p:sldId id="280" r:id="rId16"/>
    <p:sldId id="270" r:id="rId17"/>
    <p:sldId id="268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0" autoAdjust="0"/>
    <p:restoredTop sz="94652" autoAdjust="0"/>
  </p:normalViewPr>
  <p:slideViewPr>
    <p:cSldViewPr snapToGrid="0" showGuides="1">
      <p:cViewPr varScale="1">
        <p:scale>
          <a:sx n="55" d="100"/>
          <a:sy n="55" d="100"/>
        </p:scale>
        <p:origin x="782" y="3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07/05/2021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3857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8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88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1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716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1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3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4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9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0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0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  <p:sldLayoutId id="2147484325" r:id="rId8"/>
    <p:sldLayoutId id="2147484326" r:id="rId9"/>
    <p:sldLayoutId id="2147484327" r:id="rId10"/>
    <p:sldLayoutId id="2147484328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mathchi/churn-for-bank-customer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5133" y="3444079"/>
            <a:ext cx="990175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Bank Customer Churn Prediction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82503" y="4150067"/>
            <a:ext cx="26270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Capstone 4 Presentation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80" name="Group 79" descr="This is an icon of paper money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714801" y="1110054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18369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sp>
        <p:nvSpPr>
          <p:cNvPr id="91" name="Freeform 18" descr="This is an icon of a human being. "/>
          <p:cNvSpPr>
            <a:spLocks noEditPoints="1"/>
          </p:cNvSpPr>
          <p:nvPr/>
        </p:nvSpPr>
        <p:spPr bwMode="auto">
          <a:xfrm>
            <a:off x="4749270" y="1182277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581930" y="1100092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85498" y="1129220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grpSp>
        <p:nvGrpSpPr>
          <p:cNvPr id="87" name="Group 86" descr="This is an icon of a chart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66189" y="1110054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73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2196942" y="99390"/>
            <a:ext cx="711733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Process Workflow – Correlations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BEA944-7867-44FF-9840-86E8093A1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674703"/>
            <a:ext cx="10087448" cy="5806477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4000" dirty="0">
              <a:solidFill>
                <a:srgbClr val="30353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084B2-6268-43E8-9E2A-7A8AC7691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502" y="897894"/>
            <a:ext cx="5601482" cy="55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6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80" name="Group 79" descr="This is an icon of paper money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714801" y="1110054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18369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sp>
        <p:nvSpPr>
          <p:cNvPr id="91" name="Freeform 18" descr="This is an icon of a human being. "/>
          <p:cNvSpPr>
            <a:spLocks noEditPoints="1"/>
          </p:cNvSpPr>
          <p:nvPr/>
        </p:nvSpPr>
        <p:spPr bwMode="auto">
          <a:xfrm>
            <a:off x="4749270" y="1182277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581930" y="1100092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85498" y="1129220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grpSp>
        <p:nvGrpSpPr>
          <p:cNvPr id="87" name="Group 86" descr="This is an icon of a chart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66189" y="1110054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73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62678" y="130007"/>
            <a:ext cx="98456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Process Workflow – Imbalanced Data Problem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BEA944-7867-44FF-9840-86E8093A1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854232"/>
            <a:ext cx="10087448" cy="5381082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4000" dirty="0">
              <a:solidFill>
                <a:srgbClr val="30353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22E6D-1A72-40EC-B795-58E5BD6CE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84" y="1066470"/>
            <a:ext cx="4906060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3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80" name="Group 79" descr="This is an icon of paper money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714801" y="1110054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18369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sp>
        <p:nvSpPr>
          <p:cNvPr id="91" name="Freeform 18" descr="This is an icon of a human being. "/>
          <p:cNvSpPr>
            <a:spLocks noEditPoints="1"/>
          </p:cNvSpPr>
          <p:nvPr/>
        </p:nvSpPr>
        <p:spPr bwMode="auto">
          <a:xfrm>
            <a:off x="4749270" y="1182277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581930" y="1100092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85498" y="1129220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grpSp>
        <p:nvGrpSpPr>
          <p:cNvPr id="87" name="Group 86" descr="This is an icon of a chart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66189" y="1110054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73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1293955" y="163629"/>
            <a:ext cx="9016892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Process Workflow – Imbalanced Data(SMOTE)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BEA944-7867-44FF-9840-86E8093A1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677" y="1249828"/>
            <a:ext cx="10087448" cy="49854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0353F"/>
                </a:solidFill>
              </a:rPr>
              <a:t>Using SMOTE to create synthetic data from minority class(For those that has churned)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0353F"/>
                </a:solidFill>
              </a:rPr>
              <a:t>Increasing shape of X from the initial 10,000 to 15,926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3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80" name="Group 79" descr="This is an icon of paper money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714801" y="1110054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18369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sp>
        <p:nvSpPr>
          <p:cNvPr id="91" name="Freeform 18" descr="This is an icon of a human being. "/>
          <p:cNvSpPr>
            <a:spLocks noEditPoints="1"/>
          </p:cNvSpPr>
          <p:nvPr/>
        </p:nvSpPr>
        <p:spPr bwMode="auto">
          <a:xfrm>
            <a:off x="4749270" y="1182277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581930" y="1100092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85498" y="1129220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grpSp>
        <p:nvGrpSpPr>
          <p:cNvPr id="87" name="Group 86" descr="This is an icon of a chart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66189" y="1110054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73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1202104" y="173591"/>
            <a:ext cx="90184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Process Workflow – Machine Learning Models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BEA944-7867-44FF-9840-86E8093A1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854232"/>
            <a:ext cx="10087448" cy="5381082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r>
              <a:rPr lang="en-US" sz="2800" dirty="0">
                <a:solidFill>
                  <a:srgbClr val="30353F"/>
                </a:solidFill>
              </a:rPr>
              <a:t>Various ML Models Implemented</a:t>
            </a:r>
          </a:p>
          <a:p>
            <a:endParaRPr lang="en-US" sz="2800" dirty="0">
              <a:solidFill>
                <a:srgbClr val="30353F"/>
              </a:solidFill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>
                <a:solidFill>
                  <a:srgbClr val="30353F"/>
                </a:solidFill>
              </a:rPr>
              <a:t>Logistic Regression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>
                <a:solidFill>
                  <a:srgbClr val="30353F"/>
                </a:solidFill>
              </a:rPr>
              <a:t>Random Forest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>
                <a:solidFill>
                  <a:srgbClr val="30353F"/>
                </a:solidFill>
              </a:rPr>
              <a:t>Decision Tree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>
                <a:solidFill>
                  <a:srgbClr val="30353F"/>
                </a:solidFill>
              </a:rPr>
              <a:t>Multilayer Perceptron</a:t>
            </a:r>
          </a:p>
          <a:p>
            <a:pPr marL="1200150" lvl="1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lvl="1"/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81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2001625" y="181632"/>
            <a:ext cx="662841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Results – Evaluation Of ML Models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26FDC2-767B-419B-93E3-921B6729A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380" y="857715"/>
            <a:ext cx="10087448" cy="5381082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endParaRPr lang="en-US" sz="280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>
              <a:solidFill>
                <a:srgbClr val="30353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0D05E6F-870E-4FDA-9979-DC47FD733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3319"/>
              </p:ext>
            </p:extLst>
          </p:nvPr>
        </p:nvGraphicFramePr>
        <p:xfrm>
          <a:off x="515382" y="2120458"/>
          <a:ext cx="10087446" cy="2855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241">
                  <a:extLst>
                    <a:ext uri="{9D8B030D-6E8A-4147-A177-3AD203B41FA5}">
                      <a16:colId xmlns:a16="http://schemas.microsoft.com/office/drawing/2014/main" val="2860590799"/>
                    </a:ext>
                  </a:extLst>
                </a:gridCol>
                <a:gridCol w="1681241">
                  <a:extLst>
                    <a:ext uri="{9D8B030D-6E8A-4147-A177-3AD203B41FA5}">
                      <a16:colId xmlns:a16="http://schemas.microsoft.com/office/drawing/2014/main" val="792476146"/>
                    </a:ext>
                  </a:extLst>
                </a:gridCol>
                <a:gridCol w="1681241">
                  <a:extLst>
                    <a:ext uri="{9D8B030D-6E8A-4147-A177-3AD203B41FA5}">
                      <a16:colId xmlns:a16="http://schemas.microsoft.com/office/drawing/2014/main" val="1491504910"/>
                    </a:ext>
                  </a:extLst>
                </a:gridCol>
                <a:gridCol w="1681241">
                  <a:extLst>
                    <a:ext uri="{9D8B030D-6E8A-4147-A177-3AD203B41FA5}">
                      <a16:colId xmlns:a16="http://schemas.microsoft.com/office/drawing/2014/main" val="78741708"/>
                    </a:ext>
                  </a:extLst>
                </a:gridCol>
                <a:gridCol w="1681241">
                  <a:extLst>
                    <a:ext uri="{9D8B030D-6E8A-4147-A177-3AD203B41FA5}">
                      <a16:colId xmlns:a16="http://schemas.microsoft.com/office/drawing/2014/main" val="2322250449"/>
                    </a:ext>
                  </a:extLst>
                </a:gridCol>
                <a:gridCol w="1681241">
                  <a:extLst>
                    <a:ext uri="{9D8B030D-6E8A-4147-A177-3AD203B41FA5}">
                      <a16:colId xmlns:a16="http://schemas.microsoft.com/office/drawing/2014/main" val="3595169821"/>
                    </a:ext>
                  </a:extLst>
                </a:gridCol>
              </a:tblGrid>
              <a:tr h="7049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Accuracy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Accuracy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38692"/>
                  </a:ext>
                </a:extLst>
              </a:tr>
              <a:tr h="4028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0.999294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0.891086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0.891018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0.891246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0.891058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44357"/>
                  </a:ext>
                </a:extLst>
              </a:tr>
              <a:tr h="4028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0.856436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0.814187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0.814112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0.813975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0.814032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98071"/>
                  </a:ext>
                </a:extLst>
              </a:tr>
              <a:tr h="4028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0.766562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0.760515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0.7690917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0.760955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0.760514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196635"/>
                  </a:ext>
                </a:extLst>
              </a:tr>
              <a:tr h="7049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0.713265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0.710295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0.710118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0.709962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0.710015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508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3239470" y="165381"/>
            <a:ext cx="571310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Results – Feature Importance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26FDC2-767B-419B-93E3-921B6729A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738459"/>
            <a:ext cx="10087448" cy="5381082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316E9-7D6E-4404-AE1E-E20264AF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1166497"/>
            <a:ext cx="7621064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66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5364232" y="165381"/>
            <a:ext cx="146354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Insights</a:t>
            </a:r>
          </a:p>
        </p:txBody>
      </p:sp>
      <p:sp>
        <p:nvSpPr>
          <p:cNvPr id="40" name="Title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5E56BAA-FAEC-456C-8EBA-951C0436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716" y="854232"/>
            <a:ext cx="10087448" cy="5381082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0353F"/>
                </a:solidFill>
              </a:rPr>
              <a:t>Random Forest is the best model, which has significantly better scores than the other models.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0353F"/>
                </a:solidFill>
              </a:rPr>
              <a:t>Feature Importance : Age, Number Of Products And Balance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0353F"/>
                </a:solidFill>
              </a:rPr>
              <a:t>Customers that are aged 40-60 years old, with balances that are higher than average, are more likely to churn</a:t>
            </a:r>
          </a:p>
          <a:p>
            <a:pPr lvl="1"/>
            <a:endParaRPr lang="en-US" sz="2800" dirty="0">
              <a:solidFill>
                <a:srgbClr val="30353F"/>
              </a:solidFill>
            </a:endParaRPr>
          </a:p>
          <a:p>
            <a:pPr lvl="1"/>
            <a:endParaRPr lang="en-US" sz="2800" dirty="0">
              <a:solidFill>
                <a:srgbClr val="30353F"/>
              </a:solidFill>
            </a:endParaRPr>
          </a:p>
          <a:p>
            <a:pPr lvl="1"/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 descr="This is an icon of a clock."/>
          <p:cNvGrpSpPr/>
          <p:nvPr/>
        </p:nvGrpSpPr>
        <p:grpSpPr>
          <a:xfrm>
            <a:off x="1413524" y="3286857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3" name="Group 92" descr="This is an icon of three human beings and a clock."/>
          <p:cNvGrpSpPr/>
          <p:nvPr/>
        </p:nvGrpSpPr>
        <p:grpSpPr>
          <a:xfrm>
            <a:off x="3542796" y="3309887"/>
            <a:ext cx="358718" cy="358717"/>
            <a:chOff x="3613150" y="3706813"/>
            <a:chExt cx="420688" cy="420687"/>
          </a:xfrm>
        </p:grpSpPr>
        <p:sp>
          <p:nvSpPr>
            <p:cNvPr id="94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9" name="Picture 98" descr="This is an icon of a human being.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88" y="3330620"/>
            <a:ext cx="278755" cy="317251"/>
          </a:xfrm>
          <a:prstGeom prst="rect">
            <a:avLst/>
          </a:prstGeom>
        </p:spPr>
      </p:pic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4214080" y="165381"/>
            <a:ext cx="376385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Recommendations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9B7B90-1C48-4076-8C8F-F986C57E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854232"/>
            <a:ext cx="10087448" cy="5381082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0353F"/>
                </a:solidFill>
              </a:rPr>
              <a:t>Market Analysis On Competitor’s Rate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0353F"/>
                </a:solidFill>
              </a:rPr>
              <a:t>Increasing marketing campaign on various products to attract customers to take up more products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0353F"/>
                </a:solidFill>
              </a:rPr>
              <a:t>Reducing fees on products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0353F"/>
                </a:solidFill>
              </a:rPr>
              <a:t>Increasing interest rates on account deposits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lvl="1"/>
            <a:endParaRPr lang="en-US" sz="2800" dirty="0">
              <a:solidFill>
                <a:srgbClr val="30353F"/>
              </a:solidFill>
            </a:endParaRPr>
          </a:p>
          <a:p>
            <a:pPr lvl="1"/>
            <a:endParaRPr lang="en-US" sz="2800" dirty="0">
              <a:solidFill>
                <a:srgbClr val="30353F"/>
              </a:solidFill>
            </a:endParaRPr>
          </a:p>
          <a:p>
            <a:pPr lvl="1"/>
            <a:endParaRPr lang="en-US" sz="2800" dirty="0">
              <a:solidFill>
                <a:srgbClr val="30353F"/>
              </a:solidFill>
            </a:endParaRPr>
          </a:p>
          <a:p>
            <a:pPr lvl="1"/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solidFill>
                <a:srgbClr val="30353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35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419263" y="165381"/>
            <a:ext cx="335348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Table Of Content</a:t>
            </a:r>
          </a:p>
        </p:txBody>
      </p:sp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854232"/>
            <a:ext cx="10087448" cy="5381082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53F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53F"/>
                </a:solidFill>
              </a:rPr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53F"/>
                </a:solidFill>
              </a:rPr>
              <a:t>Process 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53F"/>
                </a:solidFill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53F"/>
                </a:solidFill>
              </a:rPr>
              <a:t>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53F"/>
                </a:solidFill>
              </a:rPr>
              <a:t>Recommendations</a:t>
            </a:r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900160" y="165381"/>
            <a:ext cx="239168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Introduction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0E6C1FC-C85F-4B8F-AE01-89AACF4FF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854232"/>
            <a:ext cx="10087448" cy="5381082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rgbClr val="30353F"/>
                </a:solidFill>
              </a:rPr>
              <a:t>A data analyst in a bank trying to:</a:t>
            </a:r>
          </a:p>
          <a:p>
            <a:endParaRPr lang="en-US" sz="40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rgbClr val="30353F"/>
                </a:solidFill>
              </a:rPr>
              <a:t>Collecting information from the dataset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rgbClr val="30353F"/>
                </a:solidFill>
              </a:rPr>
              <a:t>Identifying the best model for customer churn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rgbClr val="30353F"/>
                </a:solidFill>
              </a:rPr>
              <a:t>Providing insights and recommendation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3035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80" name="Group 79" descr="This is an icon of paper money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714801" y="1110054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18369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sp>
        <p:nvSpPr>
          <p:cNvPr id="91" name="Freeform 18" descr="This is an icon of a human being. "/>
          <p:cNvSpPr>
            <a:spLocks noEditPoints="1"/>
          </p:cNvSpPr>
          <p:nvPr/>
        </p:nvSpPr>
        <p:spPr bwMode="auto">
          <a:xfrm>
            <a:off x="4749270" y="1182277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581930" y="1100092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85498" y="1129220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grpSp>
        <p:nvGrpSpPr>
          <p:cNvPr id="87" name="Group 86" descr="This is an icon of a chart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66189" y="1110054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73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3314157" y="130243"/>
            <a:ext cx="470802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Methodology -  Dataset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BEA944-7867-44FF-9840-86E8093A1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1000" y="854231"/>
            <a:ext cx="10758724" cy="5626949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r>
              <a:rPr lang="en-US" sz="3000" dirty="0">
                <a:solidFill>
                  <a:srgbClr val="30353F"/>
                </a:solidFill>
              </a:rPr>
              <a:t>Data Source :  </a:t>
            </a:r>
            <a:r>
              <a:rPr lang="en-SG" sz="3000" i="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https://www.kaggle.com/mathchi/churn-for-bank-customers</a:t>
            </a:r>
            <a:endParaRPr lang="en-SG" sz="3000" i="0" u="sng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68934-1417-4741-ADDF-5768E4DA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09" y="854232"/>
            <a:ext cx="9876780" cy="189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1" name="Freeform 18" descr="This is an icon of a human being. "/>
          <p:cNvSpPr>
            <a:spLocks noEditPoints="1"/>
          </p:cNvSpPr>
          <p:nvPr/>
        </p:nvSpPr>
        <p:spPr bwMode="auto">
          <a:xfrm>
            <a:off x="4749270" y="1182277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581930" y="1100092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grpSp>
        <p:nvGrpSpPr>
          <p:cNvPr id="87" name="Group 86" descr="This is an icon of a chart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66189" y="1110054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73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1072536" y="181386"/>
            <a:ext cx="894315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Process Workflow – Data Cleaning/Wrangling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BEA944-7867-44FF-9840-86E8093A1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657824"/>
            <a:ext cx="10087448" cy="5577489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endParaRPr lang="en-US" sz="32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32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rgbClr val="30353F"/>
                </a:solidFill>
              </a:rPr>
              <a:t>Checking for NA/Null Records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rgbClr val="30353F"/>
                </a:solidFill>
              </a:rPr>
              <a:t>Dropping unwanted columns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rgbClr val="30353F"/>
                </a:solidFill>
              </a:rPr>
              <a:t>Converting Categorical Columns Into Numbers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rgbClr val="30353F"/>
                </a:solidFill>
              </a:rPr>
              <a:t>Identifying the target variable(Churn)</a:t>
            </a:r>
          </a:p>
          <a:p>
            <a:pPr marL="742950" indent="-742950">
              <a:buFont typeface="+mj-lt"/>
              <a:buAutoNum type="arabicPeriod"/>
            </a:pPr>
            <a:endParaRPr lang="en-US" sz="32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32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3200" dirty="0">
              <a:solidFill>
                <a:srgbClr val="30353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3035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5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80" name="Group 79" descr="This is an icon of paper money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714801" y="1110054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18369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sp>
        <p:nvSpPr>
          <p:cNvPr id="91" name="Freeform 18" descr="This is an icon of a human being. "/>
          <p:cNvSpPr>
            <a:spLocks noEditPoints="1"/>
          </p:cNvSpPr>
          <p:nvPr/>
        </p:nvSpPr>
        <p:spPr bwMode="auto">
          <a:xfrm>
            <a:off x="4749270" y="1182277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581930" y="1100092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85498" y="1129220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grpSp>
        <p:nvGrpSpPr>
          <p:cNvPr id="87" name="Group 86" descr="This is an icon of a chart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66189" y="1110054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73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1894715" y="155758"/>
            <a:ext cx="66797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Process Workflow – Data Columns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BEA944-7867-44FF-9840-86E8093A1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854232"/>
            <a:ext cx="10087448" cy="5381082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endParaRPr lang="en-US" sz="32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32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32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3200" dirty="0">
              <a:solidFill>
                <a:srgbClr val="30353F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3200" dirty="0">
              <a:solidFill>
                <a:srgbClr val="30353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30353F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3FB2EB-1B06-4751-92A7-7B1A14409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295000"/>
              </p:ext>
            </p:extLst>
          </p:nvPr>
        </p:nvGraphicFramePr>
        <p:xfrm>
          <a:off x="1518369" y="1332982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6128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3168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Score Of Customer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7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Geography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 Where Customer Resides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7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Of Customer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63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 Of Customer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1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Tenure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 With The Bank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8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Balance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91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Products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Products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5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 Card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Whether Client has Credit Card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0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Active Member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Whether Client Is Active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5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Estimated Salary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Estimated Salary Of Customer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7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Exited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Churned Or Still With Bank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834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29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581930" y="1100092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85498" y="1129220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grpSp>
        <p:nvGrpSpPr>
          <p:cNvPr id="87" name="Group 86" descr="This is an icon of a chart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66189" y="1110054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73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1608738" y="173237"/>
            <a:ext cx="729847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Process Workflow – Visualizations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BEA944-7867-44FF-9840-86E8093A1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7452" y="1006679"/>
            <a:ext cx="10583698" cy="522863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4000" dirty="0">
              <a:solidFill>
                <a:srgbClr val="30353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030619-2B61-4B0A-9236-EF40743B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301" y="1688676"/>
            <a:ext cx="4242879" cy="36170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7DB32B-5AAA-4694-9C9D-EF64634D8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05" y="1297186"/>
            <a:ext cx="4277570" cy="24048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D8B54B-B95A-446D-B89B-EA8201B0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405" y="3807426"/>
            <a:ext cx="4277570" cy="23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6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80" name="Group 79" descr="This is an icon of paper money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714801" y="1110054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18369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sp>
        <p:nvSpPr>
          <p:cNvPr id="91" name="Freeform 18" descr="This is an icon of a human being. "/>
          <p:cNvSpPr>
            <a:spLocks noEditPoints="1"/>
          </p:cNvSpPr>
          <p:nvPr/>
        </p:nvSpPr>
        <p:spPr bwMode="auto">
          <a:xfrm>
            <a:off x="4749270" y="1182277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581930" y="1100092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85498" y="1129220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grpSp>
        <p:nvGrpSpPr>
          <p:cNvPr id="87" name="Group 86" descr="This is an icon of a chart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66189" y="1110054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73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2022842" y="182226"/>
            <a:ext cx="72295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Process Workflow - Visualizations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BEA944-7867-44FF-9840-86E8093A1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5322" y="738459"/>
            <a:ext cx="10855178" cy="5381082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4000" dirty="0">
              <a:solidFill>
                <a:srgbClr val="30353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8E532-AB87-4B08-A841-72D2C5CAE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471" y="2206464"/>
            <a:ext cx="5963482" cy="32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3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80" name="Group 79" descr="This is an icon of paper money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714801" y="1110054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18369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sp>
        <p:nvSpPr>
          <p:cNvPr id="91" name="Freeform 18" descr="This is an icon of a human being. "/>
          <p:cNvSpPr>
            <a:spLocks noEditPoints="1"/>
          </p:cNvSpPr>
          <p:nvPr/>
        </p:nvSpPr>
        <p:spPr bwMode="auto">
          <a:xfrm>
            <a:off x="4749270" y="1182277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581930" y="1100092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85498" y="1129220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grpSp>
        <p:nvGrpSpPr>
          <p:cNvPr id="87" name="Group 86" descr="This is an icon of a chart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66189" y="1110054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73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1943211" y="25391"/>
            <a:ext cx="72295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Process Workflow - Visualizations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BEA944-7867-44FF-9840-86E8093A1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854232"/>
            <a:ext cx="10087448" cy="5381082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3000" dirty="0">
              <a:solidFill>
                <a:srgbClr val="30353F"/>
              </a:solidFill>
            </a:endParaRPr>
          </a:p>
          <a:p>
            <a:endParaRPr lang="en-US" sz="4000" dirty="0">
              <a:solidFill>
                <a:srgbClr val="30353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7CA61-180B-41F1-8D19-F00EE09A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90" y="824108"/>
            <a:ext cx="4648849" cy="5477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2B328F-45A9-4A5C-BE13-D7C851975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99" y="818884"/>
            <a:ext cx="4734586" cy="5401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03BB5C-A657-40F5-8337-5A38FE73E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470" y="753260"/>
            <a:ext cx="1114581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8303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998</TotalTime>
  <Words>554</Words>
  <Application>Microsoft Office PowerPoint</Application>
  <PresentationFormat>Widescreen</PresentationFormat>
  <Paragraphs>283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Schoolbook</vt:lpstr>
      <vt:lpstr>Wingdings 2</vt:lpstr>
      <vt:lpstr>View</vt:lpstr>
      <vt:lpstr>Slide 1</vt:lpstr>
      <vt:lpstr>Slide 2</vt:lpstr>
      <vt:lpstr>Slide 3</vt:lpstr>
      <vt:lpstr>Slide 4</vt:lpstr>
      <vt:lpstr>Slide 4</vt:lpstr>
      <vt:lpstr>Slide 4</vt:lpstr>
      <vt:lpstr>Slide 4</vt:lpstr>
      <vt:lpstr>Slide 4</vt:lpstr>
      <vt:lpstr>Slide 4</vt:lpstr>
      <vt:lpstr>Slide 4</vt:lpstr>
      <vt:lpstr>Slide 4</vt:lpstr>
      <vt:lpstr>Slide 4</vt:lpstr>
      <vt:lpstr>Slide 4</vt:lpstr>
      <vt:lpstr>Slide 5</vt:lpstr>
      <vt:lpstr>Slide 5</vt:lpstr>
      <vt:lpstr>Slide 8</vt:lpstr>
      <vt:lpstr>Slide 9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40226</dc:creator>
  <cp:lastModifiedBy>40226</cp:lastModifiedBy>
  <cp:revision>64</cp:revision>
  <dcterms:created xsi:type="dcterms:W3CDTF">2021-05-06T03:40:06Z</dcterms:created>
  <dcterms:modified xsi:type="dcterms:W3CDTF">2021-05-07T06:47:48Z</dcterms:modified>
</cp:coreProperties>
</file>