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71" r:id="rId4"/>
    <p:sldId id="277" r:id="rId5"/>
    <p:sldId id="272" r:id="rId6"/>
    <p:sldId id="273" r:id="rId7"/>
    <p:sldId id="258" r:id="rId8"/>
    <p:sldId id="275" r:id="rId9"/>
    <p:sldId id="266" r:id="rId10"/>
    <p:sldId id="267" r:id="rId11"/>
    <p:sldId id="276" r:id="rId12"/>
    <p:sldId id="262" r:id="rId13"/>
    <p:sldId id="27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6" d="100"/>
          <a:sy n="86" d="100"/>
        </p:scale>
        <p:origin x="514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8/16/2021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8/16/2021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8/16/2021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8/16/2021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8/16/2021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8/16/2021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8/16/2021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8/16/2021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8/16/2021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8/16/2021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8/16/2021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8/16/2021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8/16/2021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04" y="2132856"/>
            <a:ext cx="3962400" cy="2852191"/>
          </a:xfrm>
        </p:spPr>
        <p:txBody>
          <a:bodyPr/>
          <a:lstStyle/>
          <a:p>
            <a:pPr algn="ctr"/>
            <a:r>
              <a:rPr lang="en-US" dirty="0"/>
              <a:t>Bank Marketing Campaign Analysis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EA0B-A109-4F34-AACE-E4636F2071C9}"/>
              </a:ext>
            </a:extLst>
          </p:cNvPr>
          <p:cNvSpPr txBox="1">
            <a:spLocks/>
          </p:cNvSpPr>
          <p:nvPr/>
        </p:nvSpPr>
        <p:spPr>
          <a:xfrm>
            <a:off x="261764" y="188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Storing/Retrieving ML Model Results </a:t>
            </a:r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74AB524D-F0EF-4B55-BAF9-F2D87F35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2" y="1461813"/>
            <a:ext cx="10688542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EA0B-A109-4F34-AACE-E4636F2071C9}"/>
              </a:ext>
            </a:extLst>
          </p:cNvPr>
          <p:cNvSpPr txBox="1">
            <a:spLocks/>
          </p:cNvSpPr>
          <p:nvPr/>
        </p:nvSpPr>
        <p:spPr>
          <a:xfrm>
            <a:off x="261764" y="188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Dashboard Data Transformation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58110C-0BF0-4D67-A551-76D02A91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93" y="2708920"/>
            <a:ext cx="5811672" cy="30243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E8D33F5-DF56-45DC-A263-4B992F87F8F8}"/>
              </a:ext>
            </a:extLst>
          </p:cNvPr>
          <p:cNvSpPr txBox="1">
            <a:spLocks/>
          </p:cNvSpPr>
          <p:nvPr/>
        </p:nvSpPr>
        <p:spPr>
          <a:xfrm>
            <a:off x="1197868" y="1720241"/>
            <a:ext cx="3096344" cy="508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Creating Additional Column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808849-68A3-40E9-A85A-C81071FD3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84" y="2647693"/>
            <a:ext cx="5109757" cy="314678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B3347D3-615F-43DA-8FB6-FAD24ED2041E}"/>
              </a:ext>
            </a:extLst>
          </p:cNvPr>
          <p:cNvSpPr txBox="1">
            <a:spLocks/>
          </p:cNvSpPr>
          <p:nvPr/>
        </p:nvSpPr>
        <p:spPr>
          <a:xfrm>
            <a:off x="7390556" y="1712592"/>
            <a:ext cx="3096344" cy="508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Creating Custom Column</a:t>
            </a:r>
          </a:p>
        </p:txBody>
      </p:sp>
    </p:spTree>
    <p:extLst>
      <p:ext uri="{BB962C8B-B14F-4D97-AF65-F5344CB8AC3E}">
        <p14:creationId xmlns:p14="http://schemas.microsoft.com/office/powerpoint/2010/main" val="22368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58997EC-FA7C-4CB9-A45F-42DEF12EA1B3}"/>
              </a:ext>
            </a:extLst>
          </p:cNvPr>
          <p:cNvSpPr txBox="1">
            <a:spLocks/>
          </p:cNvSpPr>
          <p:nvPr/>
        </p:nvSpPr>
        <p:spPr>
          <a:xfrm>
            <a:off x="261764" y="188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Dashboard Walkthrough/Recommendations</a:t>
            </a:r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B1ED3453-48E4-4CB7-A3AF-00F9E8AAD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1268760"/>
            <a:ext cx="11597218" cy="54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4834E4-9919-4A99-9232-2C21D8D2112D}"/>
              </a:ext>
            </a:extLst>
          </p:cNvPr>
          <p:cNvSpPr txBox="1">
            <a:spLocks/>
          </p:cNvSpPr>
          <p:nvPr/>
        </p:nvSpPr>
        <p:spPr>
          <a:xfrm>
            <a:off x="261764" y="188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525455C6-2872-4B3D-8B90-FE8D58BACB75}"/>
              </a:ext>
            </a:extLst>
          </p:cNvPr>
          <p:cNvSpPr txBox="1">
            <a:spLocks/>
          </p:cNvSpPr>
          <p:nvPr/>
        </p:nvSpPr>
        <p:spPr>
          <a:xfrm>
            <a:off x="621804" y="1333500"/>
            <a:ext cx="10287000" cy="3679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the </a:t>
            </a:r>
            <a:r>
              <a:rPr lang="en-US" dirty="0" err="1"/>
              <a:t>PowerBI</a:t>
            </a:r>
            <a:r>
              <a:rPr lang="en-US" dirty="0"/>
              <a:t> Dashboard Analysis, it is recommended that the sales team to target the following sector:</a:t>
            </a:r>
          </a:p>
          <a:p>
            <a:pPr marL="0" indent="0">
              <a:buNone/>
            </a:pPr>
            <a:endParaRPr lang="en-US" dirty="0"/>
          </a:p>
          <a:p>
            <a:pPr marL="901700" lvl="1" indent="-514350">
              <a:buFont typeface="+mj-lt"/>
              <a:buAutoNum type="arabicPeriod"/>
            </a:pPr>
            <a:r>
              <a:rPr lang="en-US" dirty="0"/>
              <a:t>The top 5 profession which accounts &gt;70% of the subscribers</a:t>
            </a:r>
          </a:p>
          <a:p>
            <a:pPr marL="901700" lvl="1" indent="-514350">
              <a:buFont typeface="+mj-lt"/>
              <a:buAutoNum type="arabicPeriod"/>
            </a:pPr>
            <a:r>
              <a:rPr lang="en-US" dirty="0"/>
              <a:t>Customers with no loans are more likely to subscribe</a:t>
            </a:r>
          </a:p>
          <a:p>
            <a:pPr marL="901700" lvl="1" indent="-514350">
              <a:buFont typeface="+mj-lt"/>
              <a:buAutoNum type="arabicPeriod"/>
            </a:pPr>
            <a:r>
              <a:rPr lang="en-US" dirty="0"/>
              <a:t>Try to make the calls more interesting, to have a better chance of customers subscribing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10971372" cy="1066800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42186" y="1628800"/>
            <a:ext cx="10287000" cy="432048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Introduction</a:t>
            </a:r>
          </a:p>
          <a:p>
            <a:r>
              <a:rPr lang="en-US" sz="11200" dirty="0"/>
              <a:t>Dataset</a:t>
            </a:r>
          </a:p>
          <a:p>
            <a:r>
              <a:rPr lang="en-US" sz="11200" dirty="0"/>
              <a:t>Database Creation, Data Cleaning And Inserting Data</a:t>
            </a:r>
          </a:p>
          <a:p>
            <a:r>
              <a:rPr lang="en-US" sz="11200" dirty="0"/>
              <a:t>Process Workflow</a:t>
            </a:r>
          </a:p>
          <a:p>
            <a:r>
              <a:rPr lang="en-US" sz="11200" dirty="0"/>
              <a:t>Imbalance Data (SMOTE)</a:t>
            </a:r>
          </a:p>
          <a:p>
            <a:r>
              <a:rPr lang="en-US" sz="11200" dirty="0"/>
              <a:t>ML Models and Results</a:t>
            </a:r>
          </a:p>
          <a:p>
            <a:r>
              <a:rPr lang="en-US" sz="11200" dirty="0"/>
              <a:t>Dashboard Walkthrough and Recommendations</a:t>
            </a:r>
          </a:p>
          <a:p>
            <a:r>
              <a:rPr lang="en-US" sz="112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116632"/>
            <a:ext cx="10971372" cy="1066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FB3DAD6E-D366-4D20-B60B-917076A9D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333501"/>
            <a:ext cx="10287000" cy="30316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Portuguese Bank has launched its marketing campaign trying to increase the number of subscribers for their term deposits.</a:t>
            </a:r>
          </a:p>
          <a:p>
            <a:r>
              <a:rPr lang="en-US" dirty="0"/>
              <a:t>Analyzing the marketing campaign results using several ML techniques to predict if the customer will subscribe for the term deposits.</a:t>
            </a:r>
          </a:p>
          <a:p>
            <a:r>
              <a:rPr lang="en-US" dirty="0"/>
              <a:t>Using dashboard to identify insights and provide recommendations on targeting specific group of people.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116632"/>
            <a:ext cx="10971372" cy="106680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FB3DAD6E-D366-4D20-B60B-917076A9D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333501"/>
            <a:ext cx="10287000" cy="30316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2629320-F41C-4CCD-8473-CDD2865C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" y="1183432"/>
            <a:ext cx="12188825" cy="2142997"/>
          </a:xfrm>
          <a:prstGeom prst="rect">
            <a:avLst/>
          </a:prstGeom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6B7D0A17-8CB4-42E3-99A5-9D8BA25EEF69}"/>
              </a:ext>
            </a:extLst>
          </p:cNvPr>
          <p:cNvSpPr txBox="1">
            <a:spLocks/>
          </p:cNvSpPr>
          <p:nvPr/>
        </p:nvSpPr>
        <p:spPr>
          <a:xfrm>
            <a:off x="459934" y="4077072"/>
            <a:ext cx="10287000" cy="1121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Source : https://www.kaggle.com/edith2021/bank-marketing-campaign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18800"/>
            <a:ext cx="10971372" cy="1066800"/>
          </a:xfrm>
        </p:spPr>
        <p:txBody>
          <a:bodyPr/>
          <a:lstStyle/>
          <a:p>
            <a:r>
              <a:rPr lang="en-US" dirty="0"/>
              <a:t>Database Creation, Data Cleaning And Inserting Data</a:t>
            </a:r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2D1CDEB1-D1A3-4B7E-9A97-C77700247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644" y="2629069"/>
            <a:ext cx="3543795" cy="2734057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DC44B77-848E-4B84-BC9C-F3FA55FCF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2332"/>
            <a:ext cx="3696216" cy="3258005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37CEF9DF-6DCC-4947-A459-44E6E8777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632" y="2650743"/>
            <a:ext cx="2943636" cy="25244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81919E-5FE1-4D49-9B47-F54F23D75D29}"/>
              </a:ext>
            </a:extLst>
          </p:cNvPr>
          <p:cNvSpPr/>
          <p:nvPr/>
        </p:nvSpPr>
        <p:spPr>
          <a:xfrm>
            <a:off x="4366220" y="4221088"/>
            <a:ext cx="201622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6C050-B0D5-4457-9856-886317BBA06A}"/>
              </a:ext>
            </a:extLst>
          </p:cNvPr>
          <p:cNvSpPr/>
          <p:nvPr/>
        </p:nvSpPr>
        <p:spPr>
          <a:xfrm>
            <a:off x="117748" y="2852936"/>
            <a:ext cx="3096344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750413C-FBA1-4862-BDC1-9F8B9859FF80}"/>
              </a:ext>
            </a:extLst>
          </p:cNvPr>
          <p:cNvSpPr txBox="1">
            <a:spLocks/>
          </p:cNvSpPr>
          <p:nvPr/>
        </p:nvSpPr>
        <p:spPr>
          <a:xfrm>
            <a:off x="261764" y="188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Imbalanced Data And Using SMOTE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634E74D3-BA1F-4580-B9A6-E7B922CE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00" y="3717032"/>
            <a:ext cx="3991532" cy="2505425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C29210-6F2B-4029-AEE9-83DC19A8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333501"/>
            <a:ext cx="10287000" cy="14474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huge difference between the number of subscribers and non-subscribers, resulting in imbalanced data</a:t>
            </a:r>
          </a:p>
          <a:p>
            <a:r>
              <a:rPr lang="en-US" sz="2800" dirty="0">
                <a:solidFill>
                  <a:srgbClr val="30353F"/>
                </a:solidFill>
              </a:rPr>
              <a:t>Using SMOTE to create synthetic data from minority class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D54B47AC-70D7-4BA2-9837-0C73A2EF411C}"/>
              </a:ext>
            </a:extLst>
          </p:cNvPr>
          <p:cNvSpPr/>
          <p:nvPr/>
        </p:nvSpPr>
        <p:spPr>
          <a:xfrm>
            <a:off x="5806380" y="3933055"/>
            <a:ext cx="792088" cy="1591443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F50E24-169A-4D0D-BB82-B7EF11BC58E9}"/>
              </a:ext>
            </a:extLst>
          </p:cNvPr>
          <p:cNvSpPr txBox="1">
            <a:spLocks/>
          </p:cNvSpPr>
          <p:nvPr/>
        </p:nvSpPr>
        <p:spPr>
          <a:xfrm>
            <a:off x="261764" y="188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ML Models and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BA53D-9D5B-4585-8AF5-CBED9A701F4D}"/>
              </a:ext>
            </a:extLst>
          </p:cNvPr>
          <p:cNvSpPr txBox="1"/>
          <p:nvPr/>
        </p:nvSpPr>
        <p:spPr>
          <a:xfrm>
            <a:off x="276904" y="1556792"/>
            <a:ext cx="609460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0353F"/>
                </a:solidFill>
              </a:rPr>
              <a:t>Various ML Models Implemented</a:t>
            </a:r>
          </a:p>
          <a:p>
            <a:endParaRPr lang="en-US" sz="2800" dirty="0">
              <a:solidFill>
                <a:srgbClr val="30353F"/>
              </a:solidFill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>
                <a:solidFill>
                  <a:srgbClr val="30353F"/>
                </a:solidFill>
              </a:rPr>
              <a:t>Logistic Regression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>
                <a:solidFill>
                  <a:srgbClr val="30353F"/>
                </a:solidFill>
              </a:rPr>
              <a:t>Random Forest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dirty="0">
                <a:solidFill>
                  <a:srgbClr val="30353F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F50E24-169A-4D0D-BB82-B7EF11BC58E9}"/>
              </a:ext>
            </a:extLst>
          </p:cNvPr>
          <p:cNvSpPr txBox="1">
            <a:spLocks/>
          </p:cNvSpPr>
          <p:nvPr/>
        </p:nvSpPr>
        <p:spPr>
          <a:xfrm>
            <a:off x="261764" y="188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ML Models Results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11FBC87F-6D7B-4A55-B1C5-AAECFAE6F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55144"/>
              </p:ext>
            </p:extLst>
          </p:nvPr>
        </p:nvGraphicFramePr>
        <p:xfrm>
          <a:off x="515382" y="2120458"/>
          <a:ext cx="10087446" cy="2150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241">
                  <a:extLst>
                    <a:ext uri="{9D8B030D-6E8A-4147-A177-3AD203B41FA5}">
                      <a16:colId xmlns:a16="http://schemas.microsoft.com/office/drawing/2014/main" val="2860590799"/>
                    </a:ext>
                  </a:extLst>
                </a:gridCol>
                <a:gridCol w="1681241">
                  <a:extLst>
                    <a:ext uri="{9D8B030D-6E8A-4147-A177-3AD203B41FA5}">
                      <a16:colId xmlns:a16="http://schemas.microsoft.com/office/drawing/2014/main" val="792476146"/>
                    </a:ext>
                  </a:extLst>
                </a:gridCol>
                <a:gridCol w="1681241">
                  <a:extLst>
                    <a:ext uri="{9D8B030D-6E8A-4147-A177-3AD203B41FA5}">
                      <a16:colId xmlns:a16="http://schemas.microsoft.com/office/drawing/2014/main" val="1491504910"/>
                    </a:ext>
                  </a:extLst>
                </a:gridCol>
                <a:gridCol w="1681241">
                  <a:extLst>
                    <a:ext uri="{9D8B030D-6E8A-4147-A177-3AD203B41FA5}">
                      <a16:colId xmlns:a16="http://schemas.microsoft.com/office/drawing/2014/main" val="78741708"/>
                    </a:ext>
                  </a:extLst>
                </a:gridCol>
                <a:gridCol w="1681241">
                  <a:extLst>
                    <a:ext uri="{9D8B030D-6E8A-4147-A177-3AD203B41FA5}">
                      <a16:colId xmlns:a16="http://schemas.microsoft.com/office/drawing/2014/main" val="2322250449"/>
                    </a:ext>
                  </a:extLst>
                </a:gridCol>
                <a:gridCol w="1681241">
                  <a:extLst>
                    <a:ext uri="{9D8B030D-6E8A-4147-A177-3AD203B41FA5}">
                      <a16:colId xmlns:a16="http://schemas.microsoft.com/office/drawing/2014/main" val="3595169821"/>
                    </a:ext>
                  </a:extLst>
                </a:gridCol>
              </a:tblGrid>
              <a:tr h="7049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Accuracy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Accuracy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38692"/>
                  </a:ext>
                </a:extLst>
              </a:tr>
              <a:tr h="4028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0.890499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0.861737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0.864520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0.861926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0.861514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44357"/>
                  </a:ext>
                </a:extLst>
              </a:tr>
              <a:tr h="4028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0.878564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0.841704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0.843120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0.841843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0.841576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98071"/>
                  </a:ext>
                </a:extLst>
              </a:tr>
              <a:tr h="4028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0.827413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0.827875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0.829211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0.828013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0.827739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196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3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80644"/>
            <a:ext cx="10971372" cy="1066800"/>
          </a:xfrm>
        </p:spPr>
        <p:txBody>
          <a:bodyPr/>
          <a:lstStyle/>
          <a:p>
            <a:r>
              <a:rPr lang="en-US" dirty="0"/>
              <a:t>ML Model – Feature Importance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7F2A2F9-FB8B-4DF1-960F-8FAA6B5E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21" y="1340768"/>
            <a:ext cx="918338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380</TotalTime>
  <Words>272</Words>
  <Application>Microsoft Office PowerPoint</Application>
  <PresentationFormat>Custom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Marketing 16x9</vt:lpstr>
      <vt:lpstr>Bank Marketing Campaign Analysis</vt:lpstr>
      <vt:lpstr>Table Of Content</vt:lpstr>
      <vt:lpstr>Introduction</vt:lpstr>
      <vt:lpstr>Dataset</vt:lpstr>
      <vt:lpstr>Database Creation, Data Cleaning And Inserting Data</vt:lpstr>
      <vt:lpstr>PowerPoint Presentation</vt:lpstr>
      <vt:lpstr>PowerPoint Presentation</vt:lpstr>
      <vt:lpstr>PowerPoint Presentation</vt:lpstr>
      <vt:lpstr>ML Model – Feature Importance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Campaign Analysis</dc:title>
  <dc:creator>40226</dc:creator>
  <cp:lastModifiedBy>40226</cp:lastModifiedBy>
  <cp:revision>5</cp:revision>
  <dcterms:created xsi:type="dcterms:W3CDTF">2021-08-15T11:31:07Z</dcterms:created>
  <dcterms:modified xsi:type="dcterms:W3CDTF">2021-08-16T06:27:34Z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