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13"/>
  </p:notesMasterIdLst>
  <p:handoutMasterIdLst>
    <p:handoutMasterId r:id="rId14"/>
  </p:handoutMasterIdLst>
  <p:sldIdLst>
    <p:sldId id="366" r:id="rId2"/>
    <p:sldId id="397" r:id="rId3"/>
    <p:sldId id="398" r:id="rId4"/>
    <p:sldId id="399" r:id="rId5"/>
    <p:sldId id="395" r:id="rId6"/>
    <p:sldId id="396" r:id="rId7"/>
    <p:sldId id="400" r:id="rId8"/>
    <p:sldId id="405" r:id="rId9"/>
    <p:sldId id="406" r:id="rId10"/>
    <p:sldId id="403" r:id="rId11"/>
    <p:sldId id="408" r:id="rId1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CCFFFF"/>
    <a:srgbClr val="3399FF"/>
    <a:srgbClr val="99CCFF"/>
    <a:srgbClr val="CCECFF"/>
    <a:srgbClr val="0099FF"/>
    <a:srgbClr val="0066CC"/>
    <a:srgbClr val="FF33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18" autoAdjust="0"/>
    <p:restoredTop sz="93228" autoAdjust="0"/>
  </p:normalViewPr>
  <p:slideViewPr>
    <p:cSldViewPr>
      <p:cViewPr varScale="1">
        <p:scale>
          <a:sx n="77" d="100"/>
          <a:sy n="77" d="100"/>
        </p:scale>
        <p:origin x="-84" y="-3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fld id="{F5DD6230-6728-4897-B096-91AC77394D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52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9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9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9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fld id="{0FAA0DD8-EA0D-4F96-8F60-4C6D7ED6D1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865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A0DD8-EA0D-4F96-8F60-4C6D7ED6D19D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00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r>
              <a:rPr lang="en-US" altLang="zh-CN"/>
              <a:t>Harbin Institute of Technology Shenzhen Graduate School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0063D1-9F6E-409E-92CB-12708417422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971550" y="3032125"/>
            <a:ext cx="7056438" cy="180975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latin typeface="Times New Roman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FADD0-1011-4D12-BCC6-439F46260BC3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7610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5" y="260350"/>
            <a:ext cx="6005513" cy="57610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ADCCE-A223-41F8-842E-D41A578280BE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2DD81-66FC-47D1-93E9-16CA2E5E5A36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52435-C4DF-4319-889F-DC5FCBC01FC7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052513"/>
            <a:ext cx="40274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052513"/>
            <a:ext cx="40290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4614-BE61-43A2-8227-CAFCB97A8C69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CCB0A-5484-43AD-9FF9-4812F5FC0D14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C6F82-AB34-433C-BF48-73BB709AB52E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16B39-97D9-493B-B746-E3A7B2D30827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319E8-90D1-4799-8C98-AAA5D09109FD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2B48C-E26B-4074-A0D3-FD58FF3DA3AE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052513"/>
            <a:ext cx="820896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539750" y="836613"/>
            <a:ext cx="8029575" cy="7302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 flipV="1">
            <a:off x="539750" y="6524625"/>
            <a:ext cx="80645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24625"/>
            <a:ext cx="1008063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7813" y="6524625"/>
            <a:ext cx="6048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>
                <a:solidFill>
                  <a:srgbClr val="808080"/>
                </a:solidFill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en-US" altLang="zh-CN"/>
              <a:t>Harbin Institute of Technology Shenzhen Graduate School</a:t>
            </a:r>
            <a:endParaRPr lang="en-US" altLang="zh-CN" sz="1200">
              <a:ea typeface="宋体" pitchFamily="2" charset="-122"/>
            </a:endParaRP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524625"/>
            <a:ext cx="97313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808080"/>
                </a:solidFill>
                <a:ea typeface="宋体" pitchFamily="2" charset="-122"/>
              </a:defRPr>
            </a:lvl1pPr>
          </a:lstStyle>
          <a:p>
            <a:fld id="{7E9C8AE1-5F94-4D51-BB28-CC0A1B8EAFA4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 spd="med"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求逆基本原理：高斯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若尔消元法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具体过程：通过初等行变换将矩阵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化为单位矩阵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baseline="30000" dirty="0">
                <a:latin typeface="微软雅黑" pitchFamily="34" charset="-122"/>
                <a:ea typeface="微软雅黑" pitchFamily="34" charset="-122"/>
              </a:rPr>
              <a:t>-1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8EF87C84-987B-4CB4-9DF1-32934EE3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99681"/>
              </p:ext>
            </p:extLst>
          </p:nvPr>
        </p:nvGraphicFramePr>
        <p:xfrm>
          <a:off x="1691680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="" xmlns:a16="http://schemas.microsoft.com/office/drawing/2014/main" id="{6AA780E9-9643-4526-A624-C2F40F3F2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51472"/>
              </p:ext>
            </p:extLst>
          </p:nvPr>
        </p:nvGraphicFramePr>
        <p:xfrm>
          <a:off x="4644008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1" name="Text Box 8">
            <a:extLst>
              <a:ext uri="{FF2B5EF4-FFF2-40B4-BE49-F238E27FC236}">
                <a16:creationId xmlns="" xmlns:a16="http://schemas.microsoft.com/office/drawing/2014/main" id="{32C39D1C-3AB6-46B3-9874-C0F091E9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874897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="" xmlns:a16="http://schemas.microsoft.com/office/drawing/2014/main" id="{4F46E3E3-5A75-4C4B-8DEA-C02055C0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4863579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72EC6D90-485B-4FF1-8252-CE9EEDDD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89D89AB-A651-43FC-A4E8-B75DE1234EF3}"/>
              </a:ext>
            </a:extLst>
          </p:cNvPr>
          <p:cNvSpPr txBox="1"/>
          <p:nvPr/>
        </p:nvSpPr>
        <p:spPr>
          <a:xfrm>
            <a:off x="539552" y="3543331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判断</a:t>
            </a:r>
            <a:r>
              <a:rPr lang="en-US" altLang="zh-CN" sz="1400" dirty="0"/>
              <a:t>A[0][0]</a:t>
            </a:r>
            <a:r>
              <a:rPr lang="zh-CN" altLang="en-US" sz="1400" dirty="0"/>
              <a:t>是否为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5" name="Text Box 8">
            <a:extLst>
              <a:ext uri="{FF2B5EF4-FFF2-40B4-BE49-F238E27FC236}">
                <a16:creationId xmlns="" xmlns:a16="http://schemas.microsoft.com/office/drawing/2014/main" id="{0A150DAA-7801-49A3-8B57-361F6BDA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求逆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31395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求行列式基本原理：高斯消去法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具体过程：通过对矩阵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的一系列行变换，使之成为上三角形矩阵，其主对角线上诸元素乘积即为行列式之值。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8EF87C84-987B-4CB4-9DF1-32934EE3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98337"/>
              </p:ext>
            </p:extLst>
          </p:nvPr>
        </p:nvGraphicFramePr>
        <p:xfrm>
          <a:off x="3059832" y="3924248"/>
          <a:ext cx="3024336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72EC6D90-485B-4FF1-8252-CE9EEDDD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89D89AB-A651-43FC-A4E8-B75DE1234EF3}"/>
              </a:ext>
            </a:extLst>
          </p:cNvPr>
          <p:cNvSpPr txBox="1"/>
          <p:nvPr/>
        </p:nvSpPr>
        <p:spPr>
          <a:xfrm>
            <a:off x="3887788" y="3401028"/>
            <a:ext cx="129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最终转化为上三角形矩阵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="" xmlns:a16="http://schemas.microsoft.com/office/drawing/2014/main" id="{5F9AD11E-9F9B-4564-A386-BF16C1F46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行列式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5181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行列式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46166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求行列式基本原理：高斯消去法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具体过程：通过对矩阵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的一系列行变换，使之成为上三角形矩阵，其主对角线上诸元素乘积即为行列式之值。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算法流程：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判断每列的最大元素，通过交换行放到主对角线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fr-FR" altLang="zh-CN" sz="1800" b="1" dirty="0">
                <a:latin typeface="微软雅黑" pitchFamily="34" charset="-122"/>
                <a:ea typeface="微软雅黑" pitchFamily="34" charset="-122"/>
              </a:rPr>
              <a:t>[j][k] = A[j][k] - A[i][k] * A[j][i] / A[i][i]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，将每一列下三角转化为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72EC6D90-485B-4FF1-8252-CE9EEDDD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实验二：矩阵运算</a:t>
            </a:r>
          </a:p>
        </p:txBody>
      </p:sp>
    </p:spTree>
    <p:extLst>
      <p:ext uri="{BB962C8B-B14F-4D97-AF65-F5344CB8AC3E}">
        <p14:creationId xmlns:p14="http://schemas.microsoft.com/office/powerpoint/2010/main" val="6564515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求逆基本原理：高斯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若尔消元法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具体过程：通过初等行变换将矩阵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化为单位矩阵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baseline="30000" dirty="0">
                <a:latin typeface="微软雅黑" pitchFamily="34" charset="-122"/>
                <a:ea typeface="微软雅黑" pitchFamily="34" charset="-122"/>
              </a:rPr>
              <a:t>-1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8EF87C84-987B-4CB4-9DF1-32934EE3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58032"/>
              </p:ext>
            </p:extLst>
          </p:nvPr>
        </p:nvGraphicFramePr>
        <p:xfrm>
          <a:off x="1691680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="" xmlns:a16="http://schemas.microsoft.com/office/drawing/2014/main" id="{6AA780E9-9643-4526-A624-C2F40F3F2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88180"/>
              </p:ext>
            </p:extLst>
          </p:nvPr>
        </p:nvGraphicFramePr>
        <p:xfrm>
          <a:off x="4644008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1" name="Text Box 8">
            <a:extLst>
              <a:ext uri="{FF2B5EF4-FFF2-40B4-BE49-F238E27FC236}">
                <a16:creationId xmlns="" xmlns:a16="http://schemas.microsoft.com/office/drawing/2014/main" id="{32C39D1C-3AB6-46B3-9874-C0F091E9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863579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="" xmlns:a16="http://schemas.microsoft.com/office/drawing/2014/main" id="{4F46E3E3-5A75-4C4B-8DEA-C02055C0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4863579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72EC6D90-485B-4FF1-8252-CE9EEDDD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实验二：矩阵运算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DD9D3B28-4426-4577-9380-EF627BD82330}"/>
              </a:ext>
            </a:extLst>
          </p:cNvPr>
          <p:cNvSpPr txBox="1"/>
          <p:nvPr/>
        </p:nvSpPr>
        <p:spPr>
          <a:xfrm>
            <a:off x="539552" y="3543331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第一行与第二行交换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="" xmlns:a16="http://schemas.microsoft.com/office/drawing/2014/main" id="{0A150DAA-7801-49A3-8B57-361F6BDA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求逆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6604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求逆基本原理：高斯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若尔消元法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具体过程：通过初等行变换将矩阵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化为单位矩阵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baseline="30000" dirty="0">
                <a:latin typeface="微软雅黑" pitchFamily="34" charset="-122"/>
                <a:ea typeface="微软雅黑" pitchFamily="34" charset="-122"/>
              </a:rPr>
              <a:t>-1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8EF87C84-987B-4CB4-9DF1-32934EE3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98996"/>
              </p:ext>
            </p:extLst>
          </p:nvPr>
        </p:nvGraphicFramePr>
        <p:xfrm>
          <a:off x="1691680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="" xmlns:a16="http://schemas.microsoft.com/office/drawing/2014/main" id="{6AA780E9-9643-4526-A624-C2F40F3F2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77294"/>
              </p:ext>
            </p:extLst>
          </p:nvPr>
        </p:nvGraphicFramePr>
        <p:xfrm>
          <a:off x="4644008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612068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1" name="Text Box 8">
            <a:extLst>
              <a:ext uri="{FF2B5EF4-FFF2-40B4-BE49-F238E27FC236}">
                <a16:creationId xmlns="" xmlns:a16="http://schemas.microsoft.com/office/drawing/2014/main" id="{32C39D1C-3AB6-46B3-9874-C0F091E9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874897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="" xmlns:a16="http://schemas.microsoft.com/office/drawing/2014/main" id="{4F46E3E3-5A75-4C4B-8DEA-C02055C0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4863579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72EC6D90-485B-4FF1-8252-CE9EEDDD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实验二：矩阵运算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2C4A14A-6250-4E16-8CC9-8D73D306B000}"/>
              </a:ext>
            </a:extLst>
          </p:cNvPr>
          <p:cNvSpPr txBox="1"/>
          <p:nvPr/>
        </p:nvSpPr>
        <p:spPr>
          <a:xfrm>
            <a:off x="539552" y="3543331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将</a:t>
            </a:r>
            <a:r>
              <a:rPr lang="en-US" altLang="zh-CN" sz="1400" dirty="0"/>
              <a:t>A[0][0]</a:t>
            </a:r>
            <a:r>
              <a:rPr lang="zh-CN" altLang="en-US" sz="1400" dirty="0"/>
              <a:t>转换为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" name="Text Box 8">
            <a:extLst>
              <a:ext uri="{FF2B5EF4-FFF2-40B4-BE49-F238E27FC236}">
                <a16:creationId xmlns="" xmlns:a16="http://schemas.microsoft.com/office/drawing/2014/main" id="{0A150DAA-7801-49A3-8B57-361F6BDA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求逆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1611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求逆基本原理：高斯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若尔消元法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具体过程：通过初等行变换将矩阵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化为单位矩阵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baseline="30000" dirty="0">
                <a:latin typeface="微软雅黑" pitchFamily="34" charset="-122"/>
                <a:ea typeface="微软雅黑" pitchFamily="34" charset="-122"/>
              </a:rPr>
              <a:t>-1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8EF87C84-987B-4CB4-9DF1-32934EE3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47744"/>
              </p:ext>
            </p:extLst>
          </p:nvPr>
        </p:nvGraphicFramePr>
        <p:xfrm>
          <a:off x="1691680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="" xmlns:a16="http://schemas.microsoft.com/office/drawing/2014/main" id="{6AA780E9-9643-4526-A624-C2F40F3F2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59068"/>
              </p:ext>
            </p:extLst>
          </p:nvPr>
        </p:nvGraphicFramePr>
        <p:xfrm>
          <a:off x="4644008" y="3924248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468052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-0.67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1" name="Text Box 8">
            <a:extLst>
              <a:ext uri="{FF2B5EF4-FFF2-40B4-BE49-F238E27FC236}">
                <a16:creationId xmlns="" xmlns:a16="http://schemas.microsoft.com/office/drawing/2014/main" id="{32C39D1C-3AB6-46B3-9874-C0F091E9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869408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="" xmlns:a16="http://schemas.microsoft.com/office/drawing/2014/main" id="{4F46E3E3-5A75-4C4B-8DEA-C02055C0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4863579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72EC6D90-485B-4FF1-8252-CE9EEDDD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实验二：矩阵运算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BFBCB415-1084-48FD-B74D-C35A100536CE}"/>
              </a:ext>
            </a:extLst>
          </p:cNvPr>
          <p:cNvSpPr txBox="1"/>
          <p:nvPr/>
        </p:nvSpPr>
        <p:spPr>
          <a:xfrm>
            <a:off x="539552" y="3543331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将</a:t>
            </a:r>
            <a:r>
              <a:rPr lang="en-US" altLang="zh-CN" sz="1400" dirty="0"/>
              <a:t>A[j][0]</a:t>
            </a:r>
          </a:p>
          <a:p>
            <a:pPr algn="ctr"/>
            <a:r>
              <a:rPr lang="en-US" altLang="zh-CN" sz="1400" dirty="0"/>
              <a:t>(j=2,3,4)</a:t>
            </a:r>
          </a:p>
          <a:p>
            <a:pPr algn="ctr"/>
            <a:r>
              <a:rPr lang="zh-CN" altLang="en-US" sz="1400" dirty="0"/>
              <a:t>转换为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7" name="Text Box 8">
            <a:extLst>
              <a:ext uri="{FF2B5EF4-FFF2-40B4-BE49-F238E27FC236}">
                <a16:creationId xmlns="" xmlns:a16="http://schemas.microsoft.com/office/drawing/2014/main" id="{0A150DAA-7801-49A3-8B57-361F6BDA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求逆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2172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求逆基本原理：高斯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若尔消元法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具体过程：通过初等行变换将矩阵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化为单位矩阵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baseline="30000" dirty="0">
                <a:latin typeface="微软雅黑" pitchFamily="34" charset="-122"/>
                <a:ea typeface="微软雅黑" pitchFamily="34" charset="-122"/>
              </a:rPr>
              <a:t>-1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8EF87C84-987B-4CB4-9DF1-32934EE3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53352"/>
              </p:ext>
            </p:extLst>
          </p:nvPr>
        </p:nvGraphicFramePr>
        <p:xfrm>
          <a:off x="755576" y="3792586"/>
          <a:ext cx="2736304" cy="232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80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802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802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802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="" xmlns:a16="http://schemas.microsoft.com/office/drawing/2014/main" id="{6AA780E9-9643-4526-A624-C2F40F3F2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76526"/>
              </p:ext>
            </p:extLst>
          </p:nvPr>
        </p:nvGraphicFramePr>
        <p:xfrm>
          <a:off x="3597002" y="3792586"/>
          <a:ext cx="4791422" cy="232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248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1039552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1064400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1598222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-0.67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-0.33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1.11022e-016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1.67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-3.33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1" name="Text Box 8">
            <a:extLst>
              <a:ext uri="{FF2B5EF4-FFF2-40B4-BE49-F238E27FC236}">
                <a16:creationId xmlns="" xmlns:a16="http://schemas.microsoft.com/office/drawing/2014/main" id="{32C39D1C-3AB6-46B3-9874-C0F091E9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636" y="4861676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="" xmlns:a16="http://schemas.microsoft.com/office/drawing/2014/main" id="{4F46E3E3-5A75-4C4B-8DEA-C02055C0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368" y="4863579"/>
            <a:ext cx="115212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baseline="30000" dirty="0">
                <a:latin typeface="微软雅黑" pitchFamily="34" charset="-122"/>
                <a:ea typeface="微软雅黑" pitchFamily="34" charset="-122"/>
              </a:rPr>
              <a:t>-1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76D15F2A-E24D-4B54-AB9D-6764801B9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实验二：矩阵运算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4B4D6D8E-D2A5-4A23-BCC1-EBC5316C2289}"/>
              </a:ext>
            </a:extLst>
          </p:cNvPr>
          <p:cNvSpPr txBox="1"/>
          <p:nvPr/>
        </p:nvSpPr>
        <p:spPr>
          <a:xfrm>
            <a:off x="35496" y="309045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根据</a:t>
            </a:r>
            <a:r>
              <a:rPr lang="en-US" altLang="zh-CN" sz="1400" dirty="0"/>
              <a:t>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</a:t>
            </a:r>
            <a:r>
              <a:rPr lang="zh-CN" altLang="en-US" sz="1400" dirty="0"/>
              <a:t>重复上述过程</a:t>
            </a:r>
            <a:endParaRPr lang="en-US" altLang="zh-CN" sz="1400" dirty="0"/>
          </a:p>
        </p:txBody>
      </p:sp>
      <p:sp>
        <p:nvSpPr>
          <p:cNvPr id="17" name="Text Box 8">
            <a:extLst>
              <a:ext uri="{FF2B5EF4-FFF2-40B4-BE49-F238E27FC236}">
                <a16:creationId xmlns="" xmlns:a16="http://schemas.microsoft.com/office/drawing/2014/main" id="{0A150DAA-7801-49A3-8B57-361F6BDA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求逆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6332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46063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求逆基本原理：高斯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若尔消元法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具体过程：通过初等行变换将矩阵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化为单位矩阵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化为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baseline="30000" dirty="0">
                <a:latin typeface="微软雅黑" pitchFamily="34" charset="-122"/>
                <a:ea typeface="微软雅黑" pitchFamily="34" charset="-122"/>
              </a:rPr>
              <a:t>-1</a:t>
            </a: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算法流程：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1828800" lvl="3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判断对角方向的元素是否为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1828800" lvl="3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将对角位置转换为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1828800" lvl="3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将该列非对角位置转换为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0</a:t>
            </a:r>
            <a:endParaRPr lang="en-US" altLang="zh-CN" sz="1800" b="1" baseline="30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CAA0BEB0-AF58-427C-89A6-AF4345E75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实验二：矩阵运算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="" xmlns:a16="http://schemas.microsoft.com/office/drawing/2014/main" id="{0A150DAA-7801-49A3-8B57-361F6BDA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求逆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9885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求行列式基本原理：高斯消去法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具体过程：通过对矩阵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的一系列行变换，使之成为上三角形矩阵，其主对角线上诸元素乘积即为行列式之值。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8EF87C84-987B-4CB4-9DF1-32934EE3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06261"/>
              </p:ext>
            </p:extLst>
          </p:nvPr>
        </p:nvGraphicFramePr>
        <p:xfrm>
          <a:off x="1115616" y="4023420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72EC6D90-485B-4FF1-8252-CE9EEDDD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实验二：矩阵运算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51D0080-1A7E-4B83-BC83-1F1E58DB3BCE}"/>
              </a:ext>
            </a:extLst>
          </p:cNvPr>
          <p:cNvSpPr txBox="1"/>
          <p:nvPr/>
        </p:nvSpPr>
        <p:spPr>
          <a:xfrm>
            <a:off x="3023797" y="3361256"/>
            <a:ext cx="3096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由</a:t>
            </a:r>
            <a:r>
              <a:rPr lang="en-US" altLang="zh-CN" sz="1400" dirty="0"/>
              <a:t>A[1][1]</a:t>
            </a:r>
            <a:r>
              <a:rPr lang="zh-CN" altLang="en-US" sz="1400" dirty="0"/>
              <a:t>至</a:t>
            </a:r>
            <a:r>
              <a:rPr lang="en-US" altLang="zh-CN" sz="1400" dirty="0"/>
              <a:t>A[4][1]</a:t>
            </a:r>
            <a:r>
              <a:rPr lang="zh-CN" altLang="en-US" sz="1400" dirty="0"/>
              <a:t>判断第一列的最大元素，通过交换行放到主对角线上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="" xmlns:a16="http://schemas.microsoft.com/office/drawing/2014/main" id="{13FD587C-DCDA-4AAB-AC5C-67C84035E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23711"/>
              </p:ext>
            </p:extLst>
          </p:nvPr>
        </p:nvGraphicFramePr>
        <p:xfrm>
          <a:off x="5076056" y="4023420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7" name="箭头: 右 16">
            <a:extLst>
              <a:ext uri="{FF2B5EF4-FFF2-40B4-BE49-F238E27FC236}">
                <a16:creationId xmlns="" xmlns:a16="http://schemas.microsoft.com/office/drawing/2014/main" id="{CA1F85C5-D919-43B8-8165-365E599002AB}"/>
              </a:ext>
            </a:extLst>
          </p:cNvPr>
          <p:cNvSpPr/>
          <p:nvPr/>
        </p:nvSpPr>
        <p:spPr bwMode="auto">
          <a:xfrm>
            <a:off x="4007526" y="4882338"/>
            <a:ext cx="1008174" cy="523220"/>
          </a:xfrm>
          <a:prstGeom prst="rightArrow">
            <a:avLst>
              <a:gd name="adj1" fmla="val 50000"/>
              <a:gd name="adj2" fmla="val 104806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="" xmlns:a16="http://schemas.microsoft.com/office/drawing/2014/main" id="{6BCCA4D4-1595-4CE8-9B77-49588916C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行列式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11046BEA-71F2-4AB0-871A-1F64CCD4AB85}"/>
              </a:ext>
            </a:extLst>
          </p:cNvPr>
          <p:cNvSpPr txBox="1"/>
          <p:nvPr/>
        </p:nvSpPr>
        <p:spPr>
          <a:xfrm>
            <a:off x="3754975" y="4143674"/>
            <a:ext cx="1346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注意：每次交换需要进行一次变号</a:t>
            </a:r>
          </a:p>
        </p:txBody>
      </p:sp>
    </p:spTree>
    <p:extLst>
      <p:ext uri="{BB962C8B-B14F-4D97-AF65-F5344CB8AC3E}">
        <p14:creationId xmlns:p14="http://schemas.microsoft.com/office/powerpoint/2010/main" val="8155561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求行列式基本原理：高斯消去法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具体过程：通过对矩阵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的一系列行变换，使之成为上三角形矩阵，其主对角线上诸元素乘积即为行列式之值。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72EC6D90-485B-4FF1-8252-CE9EEDDD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实验二：矩阵运算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51D0080-1A7E-4B83-BC83-1F1E58DB3BCE}"/>
              </a:ext>
            </a:extLst>
          </p:cNvPr>
          <p:cNvSpPr txBox="1"/>
          <p:nvPr/>
        </p:nvSpPr>
        <p:spPr>
          <a:xfrm>
            <a:off x="2267651" y="3445852"/>
            <a:ext cx="4536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根据</a:t>
            </a:r>
            <a:r>
              <a:rPr lang="en-US" altLang="zh-CN" sz="1400" dirty="0"/>
              <a:t>A</a:t>
            </a:r>
            <a:r>
              <a:rPr lang="fr-FR" altLang="zh-CN" sz="1400" dirty="0"/>
              <a:t>[j][k] = A[j][k] - A[i][k] * A[j][i] / A[i][i]</a:t>
            </a:r>
            <a:r>
              <a:rPr lang="zh-CN" altLang="en-US" sz="1400" dirty="0"/>
              <a:t>，将每一列下三角转化为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="" xmlns:a16="http://schemas.microsoft.com/office/drawing/2014/main" id="{CA1F85C5-D919-43B8-8165-365E599002AB}"/>
              </a:ext>
            </a:extLst>
          </p:cNvPr>
          <p:cNvSpPr/>
          <p:nvPr/>
        </p:nvSpPr>
        <p:spPr bwMode="auto">
          <a:xfrm>
            <a:off x="4007526" y="4882338"/>
            <a:ext cx="1008174" cy="523220"/>
          </a:xfrm>
          <a:prstGeom prst="rightArrow">
            <a:avLst>
              <a:gd name="adj1" fmla="val 50000"/>
              <a:gd name="adj2" fmla="val 104806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="" xmlns:a16="http://schemas.microsoft.com/office/drawing/2014/main" id="{DC45C379-9CCD-452E-B426-FB1F6D983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0777"/>
              </p:ext>
            </p:extLst>
          </p:nvPr>
        </p:nvGraphicFramePr>
        <p:xfrm>
          <a:off x="1115616" y="4023420"/>
          <a:ext cx="2736304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="" xmlns:a16="http://schemas.microsoft.com/office/drawing/2014/main" id="{CAAF19FB-A659-415B-9413-27AB528BC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96542"/>
              </p:ext>
            </p:extLst>
          </p:nvPr>
        </p:nvGraphicFramePr>
        <p:xfrm>
          <a:off x="5148064" y="4023420"/>
          <a:ext cx="3024336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3" name="Text Box 8">
            <a:extLst>
              <a:ext uri="{FF2B5EF4-FFF2-40B4-BE49-F238E27FC236}">
                <a16:creationId xmlns="" xmlns:a16="http://schemas.microsoft.com/office/drawing/2014/main" id="{3082E0E1-8639-4FCF-AD5C-41A288A15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行列式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0094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994064"/>
            <a:ext cx="7993012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求行列式基本原理：高斯消去法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具体过程：通过对矩阵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的一系列行变换，使之成为上三角形矩阵，其主对角线上诸元素乘积即为行列式之值。</a:t>
            </a:r>
            <a:endParaRPr lang="en-US" altLang="zh-CN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72EC6D90-485B-4FF1-8252-CE9EEDDD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实验二：矩阵运算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51D0080-1A7E-4B83-BC83-1F1E58DB3BCE}"/>
              </a:ext>
            </a:extLst>
          </p:cNvPr>
          <p:cNvSpPr txBox="1"/>
          <p:nvPr/>
        </p:nvSpPr>
        <p:spPr>
          <a:xfrm>
            <a:off x="2243330" y="3558602"/>
            <a:ext cx="453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由</a:t>
            </a:r>
            <a:r>
              <a:rPr lang="en-US" altLang="zh-CN" sz="1400" dirty="0"/>
              <a:t>A[1][1]</a:t>
            </a:r>
            <a:r>
              <a:rPr lang="zh-CN" altLang="en-US" sz="1400" dirty="0"/>
              <a:t>至</a:t>
            </a:r>
            <a:r>
              <a:rPr lang="en-US" altLang="zh-CN" sz="1400" dirty="0"/>
              <a:t>A[3][1]</a:t>
            </a:r>
            <a:r>
              <a:rPr lang="zh-CN" altLang="en-US" sz="1400" dirty="0"/>
              <a:t>判断最大值，重复上述流程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="" xmlns:a16="http://schemas.microsoft.com/office/drawing/2014/main" id="{CA1F85C5-D919-43B8-8165-365E599002AB}"/>
              </a:ext>
            </a:extLst>
          </p:cNvPr>
          <p:cNvSpPr/>
          <p:nvPr/>
        </p:nvSpPr>
        <p:spPr bwMode="auto">
          <a:xfrm>
            <a:off x="4007526" y="4882338"/>
            <a:ext cx="1008174" cy="523220"/>
          </a:xfrm>
          <a:prstGeom prst="rightArrow">
            <a:avLst>
              <a:gd name="adj1" fmla="val 50000"/>
              <a:gd name="adj2" fmla="val 104806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="" xmlns:a16="http://schemas.microsoft.com/office/drawing/2014/main" id="{4D0559DB-4273-4167-AB64-F046AED46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24915"/>
              </p:ext>
            </p:extLst>
          </p:nvPr>
        </p:nvGraphicFramePr>
        <p:xfrm>
          <a:off x="827584" y="4023420"/>
          <a:ext cx="3024336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="" xmlns:a16="http://schemas.microsoft.com/office/drawing/2014/main" id="{468A76AB-580D-47F6-AAF6-C69494AF1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38133"/>
              </p:ext>
            </p:extLst>
          </p:nvPr>
        </p:nvGraphicFramePr>
        <p:xfrm>
          <a:off x="5171306" y="4023420"/>
          <a:ext cx="3024336" cy="2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="" xmlns:a16="http://schemas.microsoft.com/office/drawing/2014/main" val="2068617022"/>
                    </a:ext>
                  </a:extLst>
                </a:gridCol>
                <a:gridCol w="684076">
                  <a:extLst>
                    <a:ext uri="{9D8B030D-6E8A-4147-A177-3AD203B41FA5}">
                      <a16:colId xmlns="" xmlns:a16="http://schemas.microsoft.com/office/drawing/2014/main" val="1835828308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120993042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330959895"/>
                    </a:ext>
                  </a:extLst>
                </a:gridCol>
              </a:tblGrid>
              <a:tr h="560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324777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845496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417859"/>
                  </a:ext>
                </a:extLst>
              </a:tr>
              <a:tr h="560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616176"/>
                  </a:ext>
                </a:extLst>
              </a:tr>
            </a:tbl>
          </a:graphicData>
        </a:graphic>
      </p:graphicFrame>
      <p:sp>
        <p:nvSpPr>
          <p:cNvPr id="18" name="Text Box 8">
            <a:extLst>
              <a:ext uri="{FF2B5EF4-FFF2-40B4-BE49-F238E27FC236}">
                <a16:creationId xmlns="" xmlns:a16="http://schemas.microsoft.com/office/drawing/2014/main" id="{2A7982F1-5A61-4655-A6EA-A3A0A2864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39143"/>
            <a:ext cx="280831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行列式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3144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隶书"/>
        <a:cs typeface=""/>
      </a:majorFont>
      <a:minorFont>
        <a:latin typeface="Verdana"/>
        <a:ea typeface="隶书"/>
        <a:cs typeface="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楷体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30586</TotalTime>
  <Words>1030</Words>
  <Application>Microsoft Office PowerPoint</Application>
  <PresentationFormat>全屏显示(4:3)</PresentationFormat>
  <Paragraphs>363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</dc:creator>
  <cp:lastModifiedBy>SS</cp:lastModifiedBy>
  <cp:revision>3087</cp:revision>
  <dcterms:created xsi:type="dcterms:W3CDTF">1601-01-01T00:00:00Z</dcterms:created>
  <dcterms:modified xsi:type="dcterms:W3CDTF">2018-12-17T01:21:22Z</dcterms:modified>
</cp:coreProperties>
</file>