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3"/>
  </p:sldMasterIdLst>
  <p:notesMasterIdLst>
    <p:notesMasterId r:id="rId22"/>
  </p:notesMasterIdLst>
  <p:sldIdLst>
    <p:sldId id="712" r:id="rId4"/>
    <p:sldId id="813" r:id="rId5"/>
    <p:sldId id="853" r:id="rId6"/>
    <p:sldId id="852" r:id="rId7"/>
    <p:sldId id="851" r:id="rId8"/>
    <p:sldId id="854" r:id="rId9"/>
    <p:sldId id="858" r:id="rId10"/>
    <p:sldId id="849" r:id="rId11"/>
    <p:sldId id="848" r:id="rId12"/>
    <p:sldId id="870" r:id="rId13"/>
    <p:sldId id="871" r:id="rId14"/>
    <p:sldId id="847" r:id="rId15"/>
    <p:sldId id="855" r:id="rId16"/>
    <p:sldId id="856" r:id="rId17"/>
    <p:sldId id="857" r:id="rId18"/>
    <p:sldId id="869" r:id="rId19"/>
    <p:sldId id="801" r:id="rId20"/>
    <p:sldId id="742" r:id="rId21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36" y="-68"/>
      </p:cViewPr>
      <p:guideLst>
        <p:guide orient="horz" pos="2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【2】本课程的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9】下周课程要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ea"/>
              <a:buAutoNum type="ea1JpnChsDbPeriod"/>
              <a:defRPr sz="2800" b="1"/>
            </a:lvl1pPr>
          </a:lstStyle>
          <a:p>
            <a:pPr lvl="0"/>
            <a:r>
              <a:rPr lang="zh-CN" altLang="en-US" dirty="0" smtClean="0"/>
              <a:t>要点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要点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529933" y="510630"/>
            <a:ext cx="4055229" cy="768350"/>
            <a:chOff x="1400959" y="510630"/>
            <a:chExt cx="4055229" cy="768350"/>
          </a:xfrm>
        </p:grpSpPr>
        <p:sp>
          <p:nvSpPr>
            <p:cNvPr id="20" name="文本框 19"/>
            <p:cNvSpPr txBox="1"/>
            <p:nvPr userDrawn="1"/>
          </p:nvSpPr>
          <p:spPr>
            <a:xfrm>
              <a:off x="1905268" y="510630"/>
              <a:ext cx="355092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下周课程要点</a:t>
              </a:r>
              <a:endParaRPr lang="zh-CN" altLang="en-US" sz="4400" b="1" dirty="0"/>
            </a:p>
          </p:txBody>
        </p:sp>
        <p:pic>
          <p:nvPicPr>
            <p:cNvPr id="22" name="图片 23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00959" y="641746"/>
              <a:ext cx="504309" cy="50720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【10】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7" name="Freeform 5"/>
          <p:cNvSpPr>
            <a:spLocks noEditPoints="1"/>
          </p:cNvSpPr>
          <p:nvPr userDrawn="1"/>
        </p:nvSpPr>
        <p:spPr>
          <a:xfrm>
            <a:off x="0" y="263525"/>
            <a:ext cx="9144000" cy="2352675"/>
          </a:xfrm>
          <a:custGeom>
            <a:avLst/>
            <a:gdLst/>
            <a:ahLst/>
            <a:cxnLst>
              <a:cxn ang="0">
                <a:pos x="9067419" y="2163485"/>
              </a:cxn>
              <a:cxn ang="0">
                <a:pos x="8951976" y="2006334"/>
              </a:cxn>
              <a:cxn ang="0">
                <a:pos x="8844534" y="2062786"/>
              </a:cxn>
              <a:cxn ang="0">
                <a:pos x="8770239" y="2038375"/>
              </a:cxn>
              <a:cxn ang="0">
                <a:pos x="8615934" y="2003283"/>
              </a:cxn>
              <a:cxn ang="0">
                <a:pos x="8492490" y="1963614"/>
              </a:cxn>
              <a:cxn ang="0">
                <a:pos x="8334756" y="2071941"/>
              </a:cxn>
              <a:cxn ang="0">
                <a:pos x="8195310" y="2062786"/>
              </a:cxn>
              <a:cxn ang="0">
                <a:pos x="7992999" y="2136021"/>
              </a:cxn>
              <a:cxn ang="0">
                <a:pos x="7870698" y="2070415"/>
              </a:cxn>
              <a:cxn ang="0">
                <a:pos x="7733538" y="2105507"/>
              </a:cxn>
              <a:cxn ang="0">
                <a:pos x="7589520" y="1821721"/>
              </a:cxn>
              <a:cxn ang="0">
                <a:pos x="7435215" y="1765269"/>
              </a:cxn>
              <a:cxn ang="0">
                <a:pos x="7293483" y="2000231"/>
              </a:cxn>
              <a:cxn ang="0">
                <a:pos x="7134606" y="1801887"/>
              </a:cxn>
              <a:cxn ang="0">
                <a:pos x="6501384" y="1248047"/>
              </a:cxn>
              <a:cxn ang="0">
                <a:pos x="6167628" y="1028342"/>
              </a:cxn>
              <a:cxn ang="0">
                <a:pos x="6110478" y="938324"/>
              </a:cxn>
              <a:cxn ang="0">
                <a:pos x="6048756" y="1943779"/>
              </a:cxn>
              <a:cxn ang="0">
                <a:pos x="5723001" y="1661520"/>
              </a:cxn>
              <a:cxn ang="0">
                <a:pos x="5508117" y="1045125"/>
              </a:cxn>
              <a:cxn ang="0">
                <a:pos x="5189220" y="1907162"/>
              </a:cxn>
              <a:cxn ang="0">
                <a:pos x="5113782" y="1914791"/>
              </a:cxn>
              <a:cxn ang="0">
                <a:pos x="5026914" y="1930048"/>
              </a:cxn>
              <a:cxn ang="0">
                <a:pos x="4898898" y="1725600"/>
              </a:cxn>
              <a:cxn ang="0">
                <a:pos x="4624578" y="1704240"/>
              </a:cxn>
              <a:cxn ang="0">
                <a:pos x="4483989" y="1487586"/>
              </a:cxn>
              <a:cxn ang="0">
                <a:pos x="4277106" y="1670674"/>
              </a:cxn>
              <a:cxn ang="0">
                <a:pos x="4097655" y="2158907"/>
              </a:cxn>
              <a:cxn ang="0">
                <a:pos x="3958209" y="1914791"/>
              </a:cxn>
              <a:cxn ang="0">
                <a:pos x="3874770" y="567571"/>
              </a:cxn>
              <a:cxn ang="0">
                <a:pos x="3848481" y="285311"/>
              </a:cxn>
              <a:cxn ang="0">
                <a:pos x="3805047" y="1060382"/>
              </a:cxn>
              <a:cxn ang="0">
                <a:pos x="3425571" y="2256554"/>
              </a:cxn>
              <a:cxn ang="0">
                <a:pos x="3196971" y="1707291"/>
              </a:cxn>
              <a:cxn ang="0">
                <a:pos x="3003804" y="2093301"/>
              </a:cxn>
              <a:cxn ang="0">
                <a:pos x="2823210" y="2102455"/>
              </a:cxn>
              <a:cxn ang="0">
                <a:pos x="2640330" y="2197051"/>
              </a:cxn>
              <a:cxn ang="0">
                <a:pos x="2459736" y="2122290"/>
              </a:cxn>
              <a:cxn ang="0">
                <a:pos x="2348865" y="2232142"/>
              </a:cxn>
              <a:cxn ang="0">
                <a:pos x="2257425" y="2256554"/>
              </a:cxn>
              <a:cxn ang="0">
                <a:pos x="2063115" y="2221462"/>
              </a:cxn>
              <a:cxn ang="0">
                <a:pos x="1912239" y="2241297"/>
              </a:cxn>
              <a:cxn ang="0">
                <a:pos x="1749933" y="2148227"/>
              </a:cxn>
              <a:cxn ang="0">
                <a:pos x="1649349" y="1930048"/>
              </a:cxn>
              <a:cxn ang="0">
                <a:pos x="1432179" y="2168062"/>
              </a:cxn>
              <a:cxn ang="0">
                <a:pos x="1320165" y="2137547"/>
              </a:cxn>
              <a:cxn ang="0">
                <a:pos x="1201293" y="2119238"/>
              </a:cxn>
              <a:cxn ang="0">
                <a:pos x="1107567" y="1867493"/>
              </a:cxn>
              <a:cxn ang="0">
                <a:pos x="963549" y="2097878"/>
              </a:cxn>
              <a:cxn ang="0">
                <a:pos x="758952" y="2177216"/>
              </a:cxn>
              <a:cxn ang="0">
                <a:pos x="588645" y="1893430"/>
              </a:cxn>
              <a:cxn ang="0">
                <a:pos x="365760" y="1899533"/>
              </a:cxn>
              <a:cxn ang="0">
                <a:pos x="249174" y="2047529"/>
              </a:cxn>
              <a:cxn ang="0">
                <a:pos x="64008" y="2070415"/>
              </a:cxn>
              <a:cxn ang="0">
                <a:pos x="3850767" y="2148227"/>
              </a:cxn>
              <a:cxn ang="0">
                <a:pos x="3835908" y="1740857"/>
              </a:cxn>
              <a:cxn ang="0">
                <a:pos x="3835908" y="1330436"/>
              </a:cxn>
              <a:cxn ang="0">
                <a:pos x="3835908" y="1153452"/>
              </a:cxn>
            </a:cxnLst>
            <a:rect l="0" t="0" r="0" b="0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"/>
          <p:cNvSpPr/>
          <p:nvPr userDrawn="1"/>
        </p:nvSpPr>
        <p:spPr>
          <a:xfrm>
            <a:off x="0" y="2625725"/>
            <a:ext cx="9144000" cy="1714500"/>
          </a:xfrm>
          <a:prstGeom prst="rect">
            <a:avLst/>
          </a:prstGeom>
          <a:solidFill>
            <a:srgbClr val="AE1A4E"/>
          </a:solidFill>
          <a:ln w="9525">
            <a:noFill/>
          </a:ln>
        </p:spPr>
        <p:txBody>
          <a:bodyPr lIns="121920" tIns="60960" rIns="121920" bIns="60960" anchor="t"/>
          <a:lstStyle/>
          <a:p>
            <a:endParaRPr lang="zh-CN" altLang="zh-CN" sz="2400" dirty="0">
              <a:solidFill>
                <a:srgbClr val="000000"/>
              </a:solidFill>
              <a:latin typeface="Copperplate Gothic Bold" pitchFamily="34" charset="0"/>
              <a:ea typeface="微软雅黑" panose="020B0503020204020204" pitchFamily="34" charset="-122"/>
              <a:sym typeface="Copperplate Gothic Bold" pitchFamily="34" charset="0"/>
            </a:endParaRPr>
          </a:p>
        </p:txBody>
      </p:sp>
      <p:sp>
        <p:nvSpPr>
          <p:cNvPr id="23" name="TextBox 13"/>
          <p:cNvSpPr txBox="1"/>
          <p:nvPr userDrawn="1"/>
        </p:nvSpPr>
        <p:spPr>
          <a:xfrm>
            <a:off x="1684973" y="3129280"/>
            <a:ext cx="5773737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请登录百日题库做题</a:t>
            </a:r>
            <a:endParaRPr lang="zh-CN" altLang="en-US" sz="40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665" y="4437380"/>
            <a:ext cx="120967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【x】空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 hidden="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1】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6581325" y="560704"/>
            <a:ext cx="2562675" cy="6228081"/>
            <a:chOff x="9288966" y="314959"/>
            <a:chExt cx="2562675" cy="6228081"/>
          </a:xfrm>
        </p:grpSpPr>
        <p:sp>
          <p:nvSpPr>
            <p:cNvPr id="18" name="等腰三角形 17"/>
            <p:cNvSpPr/>
            <p:nvPr/>
          </p:nvSpPr>
          <p:spPr>
            <a:xfrm rot="16200000">
              <a:off x="7456264" y="2147661"/>
              <a:ext cx="6228080" cy="2562675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8209843" y="2901242"/>
              <a:ext cx="5160286" cy="2123309"/>
            </a:xfrm>
            <a:prstGeom prst="triangle">
              <a:avLst>
                <a:gd name="adj" fmla="val 0"/>
              </a:avLst>
            </a:prstGeom>
            <a:solidFill>
              <a:srgbClr val="AE1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直接连接符 27"/>
          <p:cNvSpPr/>
          <p:nvPr userDrawn="1"/>
        </p:nvSpPr>
        <p:spPr>
          <a:xfrm>
            <a:off x="0" y="5441950"/>
            <a:ext cx="3240088" cy="12700"/>
          </a:xfrm>
          <a:prstGeom prst="line">
            <a:avLst/>
          </a:prstGeom>
          <a:ln w="3175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3" name="直接连接符 29"/>
          <p:cNvSpPr/>
          <p:nvPr userDrawn="1"/>
        </p:nvSpPr>
        <p:spPr>
          <a:xfrm>
            <a:off x="0" y="5507038"/>
            <a:ext cx="3240088" cy="12700"/>
          </a:xfrm>
          <a:prstGeom prst="line">
            <a:avLst/>
          </a:prstGeom>
          <a:ln w="3175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4" name="直接连接符 31"/>
          <p:cNvSpPr/>
          <p:nvPr userDrawn="1"/>
        </p:nvSpPr>
        <p:spPr>
          <a:xfrm>
            <a:off x="0" y="5573713"/>
            <a:ext cx="3240088" cy="12700"/>
          </a:xfrm>
          <a:prstGeom prst="line">
            <a:avLst/>
          </a:prstGeom>
          <a:ln w="3175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4" name="组合 3"/>
          <p:cNvGrpSpPr/>
          <p:nvPr userDrawn="1"/>
        </p:nvGrpSpPr>
        <p:grpSpPr>
          <a:xfrm>
            <a:off x="-6350" y="-24130"/>
            <a:ext cx="8822055" cy="6876415"/>
            <a:chOff x="0" y="0"/>
            <a:chExt cx="11636384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3979147" cy="6858000"/>
            </a:xfrm>
            <a:prstGeom prst="rect">
              <a:avLst/>
            </a:prstGeom>
            <a:solidFill>
              <a:srgbClr val="AE1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0054" y="322349"/>
              <a:ext cx="11296330" cy="6346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8" name="图片 27" descr="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56285" y="260350"/>
            <a:ext cx="4627880" cy="1186815"/>
          </a:xfrm>
          <a:prstGeom prst="rect">
            <a:avLst/>
          </a:prstGeom>
        </p:spPr>
      </p:pic>
      <p:cxnSp>
        <p:nvCxnSpPr>
          <p:cNvPr id="29" name="直接连接符 14"/>
          <p:cNvCxnSpPr/>
          <p:nvPr userDrawn="1"/>
        </p:nvCxnSpPr>
        <p:spPr>
          <a:xfrm>
            <a:off x="2010086" y="4233207"/>
            <a:ext cx="5040007" cy="0"/>
          </a:xfrm>
          <a:prstGeom prst="line">
            <a:avLst/>
          </a:prstGeom>
          <a:ln w="19050">
            <a:solidFill>
              <a:srgbClr val="ED3A0D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 userDrawn="1"/>
        </p:nvSpPr>
        <p:spPr>
          <a:xfrm>
            <a:off x="1331595" y="1917065"/>
            <a:ext cx="7330440" cy="119888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2023</a:t>
            </a:r>
            <a:r>
              <a:rPr lang="zh-CN" altLang="en-US" sz="4800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年学位英语辅导班</a:t>
            </a:r>
            <a:endParaRPr lang="zh-CN" altLang="en-US" sz="4800" b="1" spc="200" baseline="0" dirty="0" smtClean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2643505" y="3428365"/>
            <a:ext cx="335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 </a:t>
            </a:r>
            <a:r>
              <a:rPr lang="en-US" altLang="zh-CN" sz="36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6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周课程</a:t>
            </a:r>
            <a:endParaRPr lang="zh-CN" altLang="en-US" sz="3600" spc="20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副标题 2"/>
          <p:cNvSpPr txBox="1"/>
          <p:nvPr userDrawn="1"/>
        </p:nvSpPr>
        <p:spPr>
          <a:xfrm>
            <a:off x="3357880" y="4607560"/>
            <a:ext cx="4002405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altLang="zh-CN" dirty="0" smtClean="0"/>
              <a:t> </a:t>
            </a:r>
            <a:r>
              <a:rPr lang="zh-CN" altLang="en-US" dirty="0" smtClean="0"/>
              <a:t>主讲人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李建闯</a:t>
            </a:r>
            <a:endParaRPr lang="zh-CN" altLang="en-US" dirty="0" smtClean="0"/>
          </a:p>
        </p:txBody>
      </p:sp>
      <p:pic>
        <p:nvPicPr>
          <p:cNvPr id="35" name="图片 3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7084"/>
          <a:stretch>
            <a:fillRect/>
          </a:stretch>
        </p:blipFill>
        <p:spPr>
          <a:xfrm>
            <a:off x="7236460" y="3771900"/>
            <a:ext cx="1561465" cy="303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【2】本课程的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56793"/>
            <a:ext cx="8229600" cy="2592288"/>
          </a:xfrm>
        </p:spPr>
        <p:txBody>
          <a:bodyPr/>
          <a:lstStyle>
            <a:lvl1pPr marL="0" marR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kern="0" baseline="0">
                <a:ea typeface="宋体" panose="02010600030101010101" pitchFamily="2" charset="-122"/>
              </a:defRPr>
            </a:lvl1pPr>
          </a:lstStyle>
          <a:p>
            <a:pPr marL="0" marR="0" lvl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对本门课程主要内容进行概述，以及对关于本门课程学习及复习方向做提点（包含如第一</a:t>
            </a:r>
            <a:r>
              <a:rPr lang="en-US" altLang="zh-CN" dirty="0" smtClean="0"/>
              <a:t>-</a:t>
            </a:r>
            <a:r>
              <a:rPr lang="zh-CN" altLang="en-US" dirty="0" smtClean="0"/>
              <a:t>三张为概念性的、</a:t>
            </a:r>
            <a:r>
              <a:rPr lang="en-US" altLang="zh-CN" dirty="0" smtClean="0"/>
              <a:t>4-7</a:t>
            </a:r>
            <a:r>
              <a:rPr lang="zh-CN" altLang="en-US" dirty="0" smtClean="0"/>
              <a:t>章为应用软件等相关学习指引）</a:t>
            </a:r>
            <a:endParaRPr lang="zh-CN" altLang="en-US" dirty="0" smtClean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505710" y="510540"/>
            <a:ext cx="4130040" cy="769620"/>
            <a:chOff x="3946" y="804"/>
            <a:chExt cx="6504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4828" y="804"/>
              <a:ext cx="5622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 smtClean="0"/>
                <a:t>本课程的概述</a:t>
              </a:r>
              <a:endParaRPr lang="zh-CN" altLang="en-US" sz="4400" b="1" dirty="0"/>
            </a:p>
          </p:txBody>
        </p:sp>
        <p:pic>
          <p:nvPicPr>
            <p:cNvPr id="9" name="图片 8" descr="图片1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46" y="837"/>
              <a:ext cx="1030" cy="103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3】课程的考核题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80831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800" b="1"/>
            </a:lvl1pPr>
          </a:lstStyle>
          <a:p>
            <a:pPr lvl="0"/>
            <a:r>
              <a:rPr lang="zh-CN" altLang="en-US" dirty="0" smtClean="0"/>
              <a:t>单选题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题*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分（共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x</a:t>
            </a:r>
            <a:r>
              <a:rPr lang="zh-CN" altLang="en-US" dirty="0" smtClean="0"/>
              <a:t>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题*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分（共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分）</a:t>
            </a:r>
            <a:endParaRPr lang="zh-CN" altLang="en-US" dirty="0" smtClean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204720" y="510540"/>
            <a:ext cx="4730750" cy="769620"/>
            <a:chOff x="3472" y="804"/>
            <a:chExt cx="7450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4394" y="804"/>
              <a:ext cx="6529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 smtClean="0"/>
                <a:t>课程的考核题型</a:t>
              </a:r>
              <a:endParaRPr lang="zh-CN" altLang="en-US" sz="4400" b="1" dirty="0"/>
            </a:p>
          </p:txBody>
        </p:sp>
        <p:pic>
          <p:nvPicPr>
            <p:cNvPr id="2" name="图片 1" descr="图片2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72" y="939"/>
              <a:ext cx="922" cy="9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4】教学计划进度安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56793"/>
            <a:ext cx="8229600" cy="2736303"/>
          </a:xfrm>
        </p:spPr>
        <p:txBody>
          <a:bodyPr/>
          <a:lstStyle>
            <a:lvl1pPr marL="0" marR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defRPr>
            </a:lvl1pPr>
          </a:lstStyle>
          <a:p>
            <a:pPr marL="0" marR="0" lvl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此处可以以表格的形成呈现，或者直接截图现在有教学进度表。（要求清晰、详尽）</a:t>
            </a:r>
            <a:endParaRPr lang="zh-CN" altLang="en-US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906905" y="510540"/>
            <a:ext cx="5327650" cy="769620"/>
            <a:chOff x="3003" y="804"/>
            <a:chExt cx="8390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3973" y="804"/>
              <a:ext cx="7420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宋体" panose="02010600030101010101" pitchFamily="2" charset="-122"/>
                  <a:cs typeface="+mn-cs"/>
                </a:rPr>
                <a:t>教学计划进度安排</a:t>
              </a:r>
              <a:endParaRPr lang="zh-CN" altLang="en-US" sz="4400" b="1" dirty="0"/>
            </a:p>
          </p:txBody>
        </p:sp>
        <p:pic>
          <p:nvPicPr>
            <p:cNvPr id="11" name="图片 10" descr="图片3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03" y="925"/>
              <a:ext cx="970" cy="9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5】第X章 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ea"/>
              <a:buAutoNum type="ea1JpnChsDbPeriod"/>
              <a:defRPr sz="2800" b="1"/>
            </a:lvl1pPr>
          </a:lstStyle>
          <a:p>
            <a:pPr lvl="0"/>
            <a:r>
              <a:rPr lang="en-US" altLang="zh-CN" dirty="0" smtClean="0"/>
              <a:t>重点内容1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重点内容2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2517775" y="490855"/>
            <a:ext cx="4108450" cy="816610"/>
            <a:chOff x="3965" y="773"/>
            <a:chExt cx="6470" cy="1286"/>
          </a:xfrm>
        </p:grpSpPr>
        <p:sp>
          <p:nvSpPr>
            <p:cNvPr id="3" name="文本框 2"/>
            <p:cNvSpPr txBox="1"/>
            <p:nvPr userDrawn="1"/>
          </p:nvSpPr>
          <p:spPr>
            <a:xfrm>
              <a:off x="4839" y="864"/>
              <a:ext cx="5596" cy="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defTabSz="685800" fontAlgn="auto">
                <a:lnSpc>
                  <a:spcPct val="90000"/>
                </a:lnSpc>
                <a:buClrTx/>
                <a:buSzTx/>
                <a:buFontTx/>
              </a:pPr>
              <a:r>
                <a:rPr lang="zh-CN" altLang="en-US" sz="4400" b="1" dirty="0">
                  <a:latin typeface="+mn-ea"/>
                  <a:ea typeface="+mn-ea"/>
                  <a:cs typeface="+mj-cs"/>
                </a:rPr>
                <a:t>本周课程重点</a:t>
              </a:r>
              <a:endParaRPr lang="zh-CN" altLang="en-US" sz="4400" b="1" dirty="0">
                <a:latin typeface="+mn-ea"/>
                <a:ea typeface="+mn-ea"/>
                <a:cs typeface="+mj-cs"/>
              </a:endParaRPr>
            </a:p>
          </p:txBody>
        </p:sp>
        <p:pic>
          <p:nvPicPr>
            <p:cNvPr id="5" name="图片 4" descr="图片4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65" y="773"/>
              <a:ext cx="874" cy="1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6】知识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6678" y="1556792"/>
            <a:ext cx="7691785" cy="792088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8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：教材</a:t>
            </a:r>
            <a:r>
              <a:rPr lang="en-US" altLang="zh-CN" dirty="0" err="1" smtClean="0"/>
              <a:t>Pxx</a:t>
            </a:r>
            <a:endParaRPr lang="en-US" altLang="zh-CN" dirty="0" smtClean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0" y="567349"/>
            <a:ext cx="9144000" cy="831626"/>
          </a:xfrm>
        </p:spPr>
        <p:txBody>
          <a:bodyPr>
            <a:normAutofit/>
          </a:bodyPr>
          <a:lstStyle>
            <a:lvl1pPr algn="ctr">
              <a:defRPr sz="4400" b="1" baseline="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一、重点内容1</a:t>
            </a:r>
            <a:endParaRPr lang="zh-CN" altLang="en-US" dirty="0"/>
          </a:p>
        </p:txBody>
      </p:sp>
      <p:grpSp>
        <p:nvGrpSpPr>
          <p:cNvPr id="17" name="组合 91"/>
          <p:cNvGrpSpPr/>
          <p:nvPr userDrawn="1"/>
        </p:nvGrpSpPr>
        <p:grpSpPr>
          <a:xfrm>
            <a:off x="365125" y="1641475"/>
            <a:ext cx="582613" cy="584200"/>
            <a:chOff x="155575" y="3822532"/>
            <a:chExt cx="482247" cy="483420"/>
          </a:xfrm>
        </p:grpSpPr>
        <p:sp>
          <p:nvSpPr>
            <p:cNvPr id="18" name="Oval 223"/>
            <p:cNvSpPr>
              <a:spLocks noChangeArrowheads="1"/>
            </p:cNvSpPr>
            <p:nvPr/>
          </p:nvSpPr>
          <p:spPr bwMode="auto">
            <a:xfrm>
              <a:off x="155575" y="3822532"/>
              <a:ext cx="482247" cy="483420"/>
            </a:xfrm>
            <a:prstGeom prst="ellipse">
              <a:avLst/>
            </a:prstGeom>
            <a:solidFill>
              <a:srgbClr val="BD465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五角星 18"/>
            <p:cNvSpPr/>
            <p:nvPr/>
          </p:nvSpPr>
          <p:spPr bwMode="auto">
            <a:xfrm>
              <a:off x="245749" y="3925272"/>
              <a:ext cx="285781" cy="286471"/>
            </a:xfrm>
            <a:prstGeom prst="star5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  <a:effectLst/>
            <a:scene3d>
              <a:camera prst="orthographicFront"/>
              <a:lightRig rig="flat" dir="t"/>
            </a:scene3d>
            <a:sp3d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</a:pPr>
              <a:endParaRPr lang="zh-CN" altLang="en-US" sz="1050" strike="noStrike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2348881"/>
            <a:ext cx="8291263" cy="1512168"/>
          </a:xfrm>
        </p:spPr>
        <p:txBody>
          <a:bodyPr/>
          <a:lstStyle>
            <a:lvl1pPr marL="0" marR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defRPr>
            </a:lvl1pPr>
          </a:lstStyle>
          <a:p>
            <a:pPr marL="0" marR="0" lvl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图文并茂展示知识点内容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。（要求清晰、详尽）</a:t>
            </a:r>
            <a:endParaRPr lang="zh-CN" altLang="en-US" dirty="0" smtClean="0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7】对应的知识点的题目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 typeface="+mj-ea"/>
              <a:buNone/>
              <a:defRPr sz="2000" b="1"/>
            </a:lvl1pPr>
          </a:lstStyle>
          <a:p>
            <a:pPr lvl="0"/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1】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2】</a:t>
            </a:r>
            <a:endParaRPr lang="en-US" altLang="zh-CN" dirty="0" smtClean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374140" y="510540"/>
            <a:ext cx="6374130" cy="769620"/>
            <a:chOff x="2164" y="804"/>
            <a:chExt cx="10038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3000" y="804"/>
              <a:ext cx="9202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zh-CN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对应知识点的</a:t>
              </a:r>
              <a:r>
                <a:rPr kumimoji="0" lang="zh-CN" altLang="en-US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题目讲解</a:t>
              </a:r>
              <a:endParaRPr lang="zh-CN" altLang="en-US" sz="4400" b="1" dirty="0"/>
            </a:p>
          </p:txBody>
        </p:sp>
        <p:pic>
          <p:nvPicPr>
            <p:cNvPr id="4" name="图片 3" descr="图片6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64" y="917"/>
              <a:ext cx="986" cy="9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8】本周内容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ea"/>
              <a:buAutoNum type="ea1JpnChsDbPeriod"/>
              <a:defRPr sz="2800" b="1"/>
            </a:lvl1pPr>
          </a:lstStyle>
          <a:p>
            <a:pPr lvl="0"/>
            <a:r>
              <a:rPr lang="zh-CN" altLang="en-US" dirty="0" smtClean="0"/>
              <a:t>重点内容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重点内容2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506980" y="510540"/>
            <a:ext cx="4136390" cy="768350"/>
            <a:chOff x="3948" y="804"/>
            <a:chExt cx="6514" cy="1210"/>
          </a:xfrm>
        </p:grpSpPr>
        <p:sp>
          <p:nvSpPr>
            <p:cNvPr id="18" name="文本框 17"/>
            <p:cNvSpPr txBox="1"/>
            <p:nvPr userDrawn="1"/>
          </p:nvSpPr>
          <p:spPr>
            <a:xfrm>
              <a:off x="4870" y="804"/>
              <a:ext cx="55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本周内容回顾</a:t>
              </a:r>
              <a:endParaRPr lang="zh-CN" altLang="en-US" sz="4400" b="1" dirty="0"/>
            </a:p>
          </p:txBody>
        </p:sp>
        <p:pic>
          <p:nvPicPr>
            <p:cNvPr id="14" name="图片 13" descr="图片5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48" y="948"/>
              <a:ext cx="922" cy="9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microsoft.com/office/2007/relationships/hdphoto" Target="../media/image13.wdp"/><Relationship Id="rId31" Type="http://schemas.openxmlformats.org/officeDocument/2006/relationships/image" Target="../media/image12.png"/><Relationship Id="rId30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-2577465" y="-504825"/>
            <a:ext cx="5056505" cy="441896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96194" y="6547147"/>
            <a:ext cx="2057400" cy="310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  <p:sp>
        <p:nvSpPr>
          <p:cNvPr id="9" name="直接连接符 40"/>
          <p:cNvSpPr/>
          <p:nvPr userDrawn="1"/>
        </p:nvSpPr>
        <p:spPr>
          <a:xfrm>
            <a:off x="0" y="6526530"/>
            <a:ext cx="3074035" cy="9525"/>
          </a:xfrm>
          <a:prstGeom prst="line">
            <a:avLst/>
          </a:prstGeom>
          <a:ln w="19050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4" name="文本框 2"/>
          <p:cNvSpPr txBox="1"/>
          <p:nvPr userDrawn="1"/>
        </p:nvSpPr>
        <p:spPr>
          <a:xfrm>
            <a:off x="403225" y="6546850"/>
            <a:ext cx="10795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zh-CN" altLang="en-US" sz="1200" dirty="0">
                <a:solidFill>
                  <a:srgbClr val="898C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dirty="0">
                <a:solidFill>
                  <a:srgbClr val="898C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200" dirty="0">
                <a:solidFill>
                  <a:srgbClr val="898C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周课程</a:t>
            </a:r>
            <a:endParaRPr lang="zh-CN" altLang="zh-CN" sz="1200" dirty="0">
              <a:solidFill>
                <a:srgbClr val="898C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28"/>
          <p:cNvSpPr/>
          <p:nvPr userDrawn="1"/>
        </p:nvSpPr>
        <p:spPr>
          <a:xfrm flipV="1">
            <a:off x="174625" y="979488"/>
            <a:ext cx="1920875" cy="433387"/>
          </a:xfrm>
          <a:custGeom>
            <a:avLst/>
            <a:gdLst/>
            <a:ahLst/>
            <a:cxnLst>
              <a:cxn ang="0">
                <a:pos x="232454" y="433387"/>
              </a:cxn>
              <a:cxn ang="0">
                <a:pos x="233873" y="433387"/>
              </a:cxn>
              <a:cxn ang="0">
                <a:pos x="233873" y="12052"/>
              </a:cxn>
              <a:cxn ang="0">
                <a:pos x="1920875" y="12052"/>
              </a:cxn>
              <a:cxn ang="0">
                <a:pos x="1920875" y="0"/>
              </a:cxn>
              <a:cxn ang="0">
                <a:pos x="232454" y="0"/>
              </a:cxn>
              <a:cxn ang="0">
                <a:pos x="211922" y="0"/>
              </a:cxn>
              <a:cxn ang="0">
                <a:pos x="211922" y="418796"/>
              </a:cxn>
              <a:cxn ang="0">
                <a:pos x="148596" y="418796"/>
              </a:cxn>
              <a:cxn ang="0">
                <a:pos x="148596" y="0"/>
              </a:cxn>
              <a:cxn ang="0">
                <a:pos x="0" y="0"/>
              </a:cxn>
              <a:cxn ang="0">
                <a:pos x="0" y="433386"/>
              </a:cxn>
              <a:cxn ang="0">
                <a:pos x="46864" y="433386"/>
              </a:cxn>
              <a:cxn ang="0">
                <a:pos x="46864" y="19658"/>
              </a:cxn>
              <a:cxn ang="0">
                <a:pos x="110191" y="19658"/>
              </a:cxn>
              <a:cxn ang="0">
                <a:pos x="110191" y="433386"/>
              </a:cxn>
              <a:cxn ang="0">
                <a:pos x="232454" y="433386"/>
              </a:cxn>
              <a:cxn ang="0">
                <a:pos x="232454" y="433387"/>
              </a:cxn>
            </a:cxnLst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AE1A4E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" name="直接连接符 40"/>
          <p:cNvSpPr/>
          <p:nvPr userDrawn="1"/>
        </p:nvSpPr>
        <p:spPr>
          <a:xfrm>
            <a:off x="6205220" y="6526530"/>
            <a:ext cx="2938780" cy="20320"/>
          </a:xfrm>
          <a:prstGeom prst="line">
            <a:avLst/>
          </a:prstGeom>
          <a:ln w="19050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7" name="文本框 6"/>
          <p:cNvSpPr txBox="1"/>
          <p:nvPr userDrawn="1"/>
        </p:nvSpPr>
        <p:spPr>
          <a:xfrm>
            <a:off x="3135630" y="6398895"/>
            <a:ext cx="3008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学位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英语辅导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1">
            <a:clrChange>
              <a:clrFrom>
                <a:srgbClr val="FFFFF9"/>
              </a:clrFrom>
              <a:clrTo>
                <a:srgbClr val="FFFFF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colorTemperature colorTemp="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6460" y="3140710"/>
            <a:ext cx="3877945" cy="39281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文本占位符 2"/>
          <p:cNvSpPr>
            <a:spLocks noGrp="1"/>
          </p:cNvSpPr>
          <p:nvPr>
            <p:ph type="body"/>
          </p:nvPr>
        </p:nvSpPr>
        <p:spPr>
          <a:xfrm>
            <a:off x="457200" y="260350"/>
            <a:ext cx="8229600" cy="58658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矩形 1"/>
          <p:cNvSpPr/>
          <p:nvPr/>
        </p:nvSpPr>
        <p:spPr>
          <a:xfrm>
            <a:off x="0" y="3271838"/>
            <a:ext cx="9144000" cy="1714500"/>
          </a:xfrm>
          <a:prstGeom prst="rect">
            <a:avLst/>
          </a:prstGeom>
          <a:solidFill>
            <a:srgbClr val="28A9D6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zh-CN" sz="2400" dirty="0">
              <a:solidFill>
                <a:srgbClr val="000000"/>
              </a:solidFill>
              <a:latin typeface="Copperplate Gothic Bold" pitchFamily="34" charset="0"/>
              <a:ea typeface="微软雅黑" panose="020B0503020204020204" pitchFamily="34" charset="-122"/>
              <a:sym typeface="Copperplate Gothic Bold" pitchFamily="34" charset="0"/>
            </a:endParaRPr>
          </a:p>
        </p:txBody>
      </p:sp>
      <p:sp>
        <p:nvSpPr>
          <p:cNvPr id="12292" name="直接连接符 24"/>
          <p:cNvSpPr/>
          <p:nvPr/>
        </p:nvSpPr>
        <p:spPr>
          <a:xfrm>
            <a:off x="0" y="5019675"/>
            <a:ext cx="9144000" cy="1588"/>
          </a:xfrm>
          <a:prstGeom prst="line">
            <a:avLst/>
          </a:prstGeom>
          <a:ln w="19050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" name="TextBox 13"/>
          <p:cNvSpPr>
            <a:spLocks noChangeArrowheads="1"/>
          </p:cNvSpPr>
          <p:nvPr/>
        </p:nvSpPr>
        <p:spPr bwMode="auto">
          <a:xfrm>
            <a:off x="2195513" y="3643313"/>
            <a:ext cx="486251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294" name="直接连接符 27"/>
          <p:cNvSpPr/>
          <p:nvPr/>
        </p:nvSpPr>
        <p:spPr>
          <a:xfrm>
            <a:off x="0" y="5441950"/>
            <a:ext cx="3240088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5" name="直接连接符 29"/>
          <p:cNvSpPr/>
          <p:nvPr/>
        </p:nvSpPr>
        <p:spPr>
          <a:xfrm>
            <a:off x="0" y="5507038"/>
            <a:ext cx="3240088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6" name="直接连接符 31"/>
          <p:cNvSpPr/>
          <p:nvPr/>
        </p:nvSpPr>
        <p:spPr>
          <a:xfrm>
            <a:off x="0" y="5573713"/>
            <a:ext cx="3240088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7" name="直接连接符 39"/>
          <p:cNvSpPr/>
          <p:nvPr/>
        </p:nvSpPr>
        <p:spPr>
          <a:xfrm>
            <a:off x="5903913" y="5441950"/>
            <a:ext cx="3240087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8" name="直接连接符 40"/>
          <p:cNvSpPr/>
          <p:nvPr/>
        </p:nvSpPr>
        <p:spPr>
          <a:xfrm>
            <a:off x="5903913" y="5507038"/>
            <a:ext cx="3240087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9" name="直接连接符 41"/>
          <p:cNvSpPr/>
          <p:nvPr/>
        </p:nvSpPr>
        <p:spPr>
          <a:xfrm>
            <a:off x="5903913" y="5573713"/>
            <a:ext cx="3240087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01" name="TextBox 14"/>
          <p:cNvSpPr txBox="1"/>
          <p:nvPr/>
        </p:nvSpPr>
        <p:spPr>
          <a:xfrm>
            <a:off x="3446463" y="5254625"/>
            <a:ext cx="23034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主讲人：李建闯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2" name="TextBox 1"/>
          <p:cNvSpPr txBox="1"/>
          <p:nvPr/>
        </p:nvSpPr>
        <p:spPr>
          <a:xfrm>
            <a:off x="2714625" y="3582988"/>
            <a:ext cx="417671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zh-CN" altLang="en-US" sz="4000" b="1" dirty="0">
                <a:latin typeface="Tahoma" panose="020B0604030504040204" pitchFamily="34" charset="0"/>
                <a:ea typeface="宋体" panose="02010600030101010101" pitchFamily="2" charset="-122"/>
              </a:rPr>
              <a:t>学位英语</a:t>
            </a:r>
            <a:endParaRPr lang="zh-CN" altLang="en-US" sz="40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3" name="TextBox 1"/>
          <p:cNvSpPr txBox="1"/>
          <p:nvPr/>
        </p:nvSpPr>
        <p:spPr>
          <a:xfrm>
            <a:off x="3632200" y="4208463"/>
            <a:ext cx="234156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endParaRPr lang="zh-CN" altLang="zh-CN" sz="40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before和after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r>
              <a:rPr sz="2000" b="0"/>
              <a:t>before  </a:t>
            </a:r>
            <a:endParaRPr sz="2000" b="0"/>
          </a:p>
          <a:p>
            <a:pPr marL="0" indent="0">
              <a:buNone/>
            </a:pPr>
            <a:r>
              <a:rPr sz="2000" b="0"/>
              <a:t>   </a:t>
            </a:r>
            <a:r>
              <a:rPr sz="1800" b="0"/>
              <a:t> before表示在一段时间之前。</a:t>
            </a:r>
            <a:endParaRPr sz="1800" b="0"/>
          </a:p>
          <a:p>
            <a:pPr marL="0" indent="0">
              <a:buNone/>
            </a:pPr>
            <a:r>
              <a:rPr sz="1800" b="0"/>
              <a:t>      I must finish all the work before </a:t>
            </a:r>
            <a:r>
              <a:rPr lang="en-US" sz="1800" b="0"/>
              <a:t>I</a:t>
            </a:r>
            <a:r>
              <a:rPr sz="1800" b="0"/>
              <a:t>  go home.</a:t>
            </a:r>
            <a:endParaRPr sz="1800" b="0"/>
          </a:p>
          <a:p>
            <a:pPr marL="0" indent="0">
              <a:buNone/>
            </a:pPr>
            <a:r>
              <a:rPr sz="1800" b="0"/>
              <a:t>    You must first learn to walk before you try to run.  </a:t>
            </a:r>
            <a:endParaRPr sz="1800" b="0"/>
          </a:p>
          <a:p>
            <a:pPr marL="0" indent="0">
              <a:buNone/>
            </a:pPr>
            <a:r>
              <a:rPr sz="1800" b="0"/>
              <a:t>    He had learned English for three years before he went to London. </a:t>
            </a:r>
            <a:endParaRPr sz="1800" b="0"/>
          </a:p>
          <a:p>
            <a:pPr marL="0" indent="0">
              <a:buNone/>
            </a:pPr>
            <a:endParaRPr sz="1800" b="0"/>
          </a:p>
          <a:p>
            <a:pPr marL="0" indent="0">
              <a:buNone/>
            </a:pPr>
            <a:r>
              <a:rPr sz="1800" b="0">
                <a:sym typeface="+mn-ea"/>
              </a:rPr>
              <a:t>提示：</a:t>
            </a:r>
            <a:endParaRPr sz="1800" b="0"/>
          </a:p>
          <a:p>
            <a:pPr marL="0" indent="0">
              <a:buNone/>
            </a:pPr>
            <a:r>
              <a:rPr sz="1800" b="0">
                <a:sym typeface="+mn-ea"/>
              </a:rPr>
              <a:t>   </a:t>
            </a:r>
            <a:r>
              <a:rPr sz="1800" b="0">
                <a:solidFill>
                  <a:srgbClr val="FF0000"/>
                </a:solidFill>
                <a:sym typeface="+mn-ea"/>
              </a:rPr>
              <a:t>before 从句往往带有否定的含义。</a:t>
            </a:r>
            <a:r>
              <a:rPr sz="1800" b="0">
                <a:sym typeface="+mn-ea"/>
              </a:rPr>
              <a:t> </a:t>
            </a:r>
            <a:endParaRPr sz="1800" b="0"/>
          </a:p>
          <a:p>
            <a:pPr marL="0" indent="0">
              <a:buNone/>
            </a:pPr>
            <a:r>
              <a:rPr sz="1800" b="0">
                <a:sym typeface="+mn-ea"/>
              </a:rPr>
              <a:t>      He ran off before I could stop him.  </a:t>
            </a:r>
            <a:endParaRPr sz="1800" b="0"/>
          </a:p>
          <a:p>
            <a:pPr marL="0" indent="0">
              <a:buNone/>
            </a:pPr>
            <a:r>
              <a:rPr sz="1800" b="0">
                <a:sym typeface="+mn-ea"/>
              </a:rPr>
              <a:t>      我还没来得及阻止他，他就跑掉了。 </a:t>
            </a:r>
            <a:endParaRPr sz="1800" b="0"/>
          </a:p>
          <a:p>
            <a:pPr marL="0" indent="0">
              <a:buNone/>
            </a:pPr>
            <a:r>
              <a:rPr sz="1800" b="0">
                <a:sym typeface="+mn-ea"/>
              </a:rPr>
              <a:t>     Take it down berore you forget it. </a:t>
            </a:r>
            <a:endParaRPr sz="1800" b="0"/>
          </a:p>
          <a:p>
            <a:pPr marL="0" indent="0">
              <a:buNone/>
            </a:pPr>
            <a:r>
              <a:rPr sz="1800" b="0">
                <a:sym typeface="+mn-ea"/>
              </a:rPr>
              <a:t>     趁着还没忘记的时候就记录下来。</a:t>
            </a:r>
            <a:endParaRPr sz="1800" b="0"/>
          </a:p>
          <a:p>
            <a:pPr marL="0" indent="0">
              <a:buNone/>
            </a:pPr>
            <a:endParaRPr lang="zh-CN" altLang="en-US" sz="18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before和after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r>
              <a:rPr sz="2000" b="0"/>
              <a:t> </a:t>
            </a:r>
            <a:r>
              <a:rPr sz="2000" b="0">
                <a:solidFill>
                  <a:srgbClr val="FF0000"/>
                </a:solidFill>
              </a:rPr>
              <a:t> before 常用句型 It is </a:t>
            </a:r>
            <a:r>
              <a:rPr lang="en-US" sz="2000" b="0">
                <a:solidFill>
                  <a:srgbClr val="FF0000"/>
                </a:solidFill>
              </a:rPr>
              <a:t>/</a:t>
            </a:r>
            <a:r>
              <a:rPr sz="2000" b="0">
                <a:solidFill>
                  <a:srgbClr val="FF0000"/>
                </a:solidFill>
              </a:rPr>
              <a:t> was  </a:t>
            </a:r>
            <a:r>
              <a:rPr lang="en-US" sz="2000" b="0">
                <a:solidFill>
                  <a:srgbClr val="FF0000"/>
                </a:solidFill>
              </a:rPr>
              <a:t>/</a:t>
            </a:r>
            <a:r>
              <a:rPr sz="2000" b="0">
                <a:solidFill>
                  <a:srgbClr val="FF0000"/>
                </a:solidFill>
              </a:rPr>
              <a:t>will be </a:t>
            </a:r>
            <a:r>
              <a:rPr lang="en-US" sz="2000" b="0">
                <a:solidFill>
                  <a:srgbClr val="FF0000"/>
                </a:solidFill>
              </a:rPr>
              <a:t>...</a:t>
            </a:r>
            <a:r>
              <a:rPr sz="2000" b="0">
                <a:solidFill>
                  <a:srgbClr val="FF0000"/>
                </a:solidFill>
              </a:rPr>
              <a:t>before</a:t>
            </a:r>
            <a:r>
              <a:rPr lang="en-US" sz="2000" b="0">
                <a:solidFill>
                  <a:srgbClr val="FF0000"/>
                </a:solidFill>
              </a:rPr>
              <a:t>...</a:t>
            </a:r>
            <a:endParaRPr lang="en-US" sz="2000" b="0">
              <a:solidFill>
                <a:srgbClr val="FF0000"/>
              </a:solidFill>
            </a:endParaRPr>
          </a:p>
          <a:p>
            <a:pPr marL="0" indent="0">
              <a:buNone/>
            </a:pPr>
            <a:endParaRPr sz="2000" b="0"/>
          </a:p>
          <a:p>
            <a:pPr marL="0" indent="0">
              <a:buNone/>
            </a:pPr>
            <a:r>
              <a:rPr sz="1800" b="0"/>
              <a:t>      It wil</a:t>
            </a:r>
            <a:r>
              <a:rPr lang="en-US" sz="1800" b="0"/>
              <a:t>l</a:t>
            </a:r>
            <a:r>
              <a:rPr sz="1800" b="0"/>
              <a:t> be five years before we meet again. </a:t>
            </a:r>
            <a:endParaRPr sz="1800" b="0"/>
          </a:p>
          <a:p>
            <a:pPr marL="0" indent="0">
              <a:buNone/>
            </a:pPr>
            <a:r>
              <a:rPr sz="1800" b="0"/>
              <a:t>     五年以后我们</a:t>
            </a:r>
            <a:r>
              <a:rPr sz="1800" b="0">
                <a:solidFill>
                  <a:srgbClr val="FF0000"/>
                </a:solidFill>
              </a:rPr>
              <a:t>才</a:t>
            </a:r>
            <a:r>
              <a:rPr sz="1800" b="0"/>
              <a:t>能再见。  </a:t>
            </a:r>
            <a:endParaRPr sz="1800" b="0"/>
          </a:p>
          <a:p>
            <a:pPr marL="0" indent="0">
              <a:buNone/>
            </a:pPr>
            <a:endParaRPr sz="1800" b="0"/>
          </a:p>
          <a:p>
            <a:pPr marL="0" indent="0">
              <a:buNone/>
            </a:pPr>
            <a:r>
              <a:rPr sz="1800" b="0"/>
              <a:t>     It will </a:t>
            </a:r>
            <a:r>
              <a:rPr sz="1800" b="0">
                <a:sym typeface="+mn-ea"/>
              </a:rPr>
              <a:t> not </a:t>
            </a:r>
            <a:r>
              <a:rPr sz="1800" b="0"/>
              <a:t> be long before you regret what you have done.</a:t>
            </a:r>
            <a:endParaRPr sz="1800" b="0"/>
          </a:p>
          <a:p>
            <a:pPr marL="0" indent="0">
              <a:buNone/>
            </a:pPr>
            <a:r>
              <a:rPr sz="1800" b="0"/>
              <a:t>    不用过多久你</a:t>
            </a:r>
            <a:r>
              <a:rPr sz="1800" b="0">
                <a:solidFill>
                  <a:srgbClr val="FF0000"/>
                </a:solidFill>
              </a:rPr>
              <a:t>就</a:t>
            </a:r>
            <a:r>
              <a:rPr sz="1800" b="0"/>
              <a:t>会对你所作所为感到后悔的。  </a:t>
            </a:r>
            <a:endParaRPr sz="1800" b="0"/>
          </a:p>
          <a:p>
            <a:pPr marL="0" indent="0">
              <a:buNone/>
            </a:pPr>
            <a:endParaRPr sz="1800" b="0"/>
          </a:p>
          <a:p>
            <a:pPr marL="0" indent="0">
              <a:buNone/>
            </a:pPr>
            <a:r>
              <a:rPr sz="1800" b="0"/>
              <a:t>    It was not long before I realized I was wrong.  </a:t>
            </a:r>
            <a:endParaRPr sz="1800" b="0"/>
          </a:p>
          <a:p>
            <a:pPr marL="0" indent="0">
              <a:buNone/>
            </a:pPr>
            <a:r>
              <a:rPr sz="1800" b="0"/>
              <a:t> </a:t>
            </a:r>
            <a:r>
              <a:rPr sz="1800" b="0">
                <a:solidFill>
                  <a:srgbClr val="FF0000"/>
                </a:solidFill>
              </a:rPr>
              <a:t>  不久</a:t>
            </a:r>
            <a:r>
              <a:rPr sz="1800" b="0"/>
              <a:t>我</a:t>
            </a:r>
            <a:r>
              <a:rPr sz="1800" b="0">
                <a:solidFill>
                  <a:srgbClr val="FF0000"/>
                </a:solidFill>
              </a:rPr>
              <a:t>就</a:t>
            </a:r>
            <a:r>
              <a:rPr sz="1800" b="0"/>
              <a:t>意识到我错了。   </a:t>
            </a:r>
            <a:endParaRPr sz="1800" b="0"/>
          </a:p>
          <a:p>
            <a:pPr marL="0" indent="0">
              <a:buNone/>
            </a:pPr>
            <a:endParaRPr sz="1800" b="0"/>
          </a:p>
          <a:p>
            <a:pPr marL="0" indent="0">
              <a:buNone/>
            </a:pPr>
            <a:r>
              <a:rPr sz="1800" b="0"/>
              <a:t>    It was minutes before the police arrived. </a:t>
            </a:r>
            <a:endParaRPr sz="1800" b="0"/>
          </a:p>
          <a:p>
            <a:pPr marL="0" indent="0">
              <a:buNone/>
            </a:pPr>
            <a:r>
              <a:rPr sz="1800" b="0"/>
              <a:t>     过了几分钟警察</a:t>
            </a:r>
            <a:r>
              <a:rPr sz="1800" b="0">
                <a:solidFill>
                  <a:srgbClr val="FF0000"/>
                </a:solidFill>
              </a:rPr>
              <a:t>才</a:t>
            </a:r>
            <a:r>
              <a:rPr sz="1800" b="0"/>
              <a:t>到。  </a:t>
            </a:r>
            <a:endParaRPr sz="18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en-US" altLang="zh-CN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exercise </a:t>
            </a:r>
            <a:endParaRPr lang="en-US" altLang="zh-CN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r>
              <a:rPr lang="en-US" altLang="zh-CN" sz="2000" b="0"/>
              <a:t>B</a:t>
            </a:r>
            <a:r>
              <a:rPr lang="zh-CN" altLang="en-US" sz="2000" b="0"/>
              <a:t>efore 根据具体语境还可理解为“还没来得及/还没有……就……，趁着还没……就……，不知不觉就……，……才……”等。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It will be four days before they come back.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Einstein almost knocked me down before he saw me.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They had not been married four months before they were divorced. 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r>
              <a:rPr lang="zh-CN" altLang="en-US" sz="2000" b="0">
                <a:sym typeface="+mn-ea"/>
              </a:rPr>
              <a:t>After表示主句动作发生在从句动作之后。</a:t>
            </a:r>
            <a:endParaRPr lang="zh-CN" altLang="en-US" sz="2000" b="0">
              <a:sym typeface="+mn-ea"/>
            </a:endParaRPr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The sun came out soon after the storm stopped.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暴风雨过后不久，太阳出来了。   </a:t>
            </a:r>
            <a:endParaRPr lang="zh-CN" altLang="en-US" sz="2000" b="0"/>
          </a:p>
        </p:txBody>
      </p:sp>
      <p:sp>
        <p:nvSpPr>
          <p:cNvPr id="4" name="矩形 3"/>
          <p:cNvSpPr/>
          <p:nvPr/>
        </p:nvSpPr>
        <p:spPr>
          <a:xfrm>
            <a:off x="6947535" y="2550160"/>
            <a:ext cx="1512570" cy="288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r>
              <a:rPr lang="zh-CN" altLang="en-US"/>
              <a:t>才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948170" y="3053715"/>
            <a:ext cx="1512570" cy="288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r>
              <a:rPr lang="zh-CN" altLang="en-US"/>
              <a:t>才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804660" y="3827780"/>
            <a:ext cx="1800225" cy="360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还没有……就……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till或until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47895"/>
          </a:xfrm>
        </p:spPr>
        <p:txBody>
          <a:bodyPr/>
          <a:p>
            <a:endParaRPr lang="zh-CN" altLang="en-US" sz="2000" b="0"/>
          </a:p>
          <a:p>
            <a:r>
              <a:rPr lang="zh-CN" altLang="en-US" sz="2000" b="0"/>
              <a:t>till和until一般情况下两者可以互换，但是在强调句型中多用until。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如果主句中的谓语动词是</a:t>
            </a:r>
            <a:r>
              <a:rPr lang="zh-CN" altLang="en-US" sz="2000" b="0">
                <a:solidFill>
                  <a:srgbClr val="FF0000"/>
                </a:solidFill>
              </a:rPr>
              <a:t>瞬时动词</a:t>
            </a:r>
            <a:r>
              <a:rPr lang="zh-CN" altLang="en-US" sz="2000" b="0"/>
              <a:t>时，必须</a:t>
            </a:r>
            <a:r>
              <a:rPr lang="zh-CN" altLang="en-US" sz="2000" b="0">
                <a:solidFill>
                  <a:srgbClr val="FF0000"/>
                </a:solidFill>
              </a:rPr>
              <a:t>用</a:t>
            </a:r>
            <a:r>
              <a:rPr lang="zh-CN" altLang="en-US" sz="2000" b="0">
                <a:solidFill>
                  <a:srgbClr val="FF0000"/>
                </a:solidFill>
              </a:rPr>
              <a:t>否定形式</a:t>
            </a:r>
            <a:r>
              <a:rPr lang="zh-CN" altLang="en-US" sz="2000" b="0"/>
              <a:t>；</a:t>
            </a:r>
            <a:endParaRPr lang="zh-CN" altLang="en-US" sz="2000" b="0"/>
          </a:p>
          <a:p>
            <a:r>
              <a:rPr lang="zh-CN" altLang="en-US" sz="2000" b="0"/>
              <a:t>    </a:t>
            </a:r>
            <a:r>
              <a:rPr lang="zh-CN" altLang="en-US" sz="2000" b="0">
                <a:sym typeface="+mn-ea"/>
              </a:rPr>
              <a:t>I didn't go to bed until（till） my father came back. </a:t>
            </a:r>
            <a:endParaRPr lang="zh-CN" altLang="en-US" sz="2000" b="0"/>
          </a:p>
          <a:p>
            <a:r>
              <a:rPr lang="zh-CN" altLang="en-US" sz="2000" b="0"/>
              <a:t>如果主句中的谓语动词是</a:t>
            </a:r>
            <a:r>
              <a:rPr lang="zh-CN" altLang="en-US" sz="2000" b="0">
                <a:solidFill>
                  <a:srgbClr val="FF0000"/>
                </a:solidFill>
              </a:rPr>
              <a:t>延续性动词</a:t>
            </a:r>
            <a:r>
              <a:rPr lang="zh-CN" altLang="en-US" sz="2000" b="0"/>
              <a:t>时，用肯定或否定形式都可以，但表达的意思不同。</a:t>
            </a:r>
            <a:endParaRPr lang="zh-CN" altLang="en-US" sz="2000" b="0"/>
          </a:p>
          <a:p>
            <a:r>
              <a:rPr lang="zh-CN" altLang="en-US" sz="2000" b="0"/>
              <a:t>   I </a:t>
            </a:r>
            <a:r>
              <a:rPr lang="zh-CN" altLang="en-US" sz="2000" b="0">
                <a:solidFill>
                  <a:srgbClr val="FF0000"/>
                </a:solidFill>
              </a:rPr>
              <a:t>worked</a:t>
            </a:r>
            <a:r>
              <a:rPr lang="zh-CN" altLang="en-US" sz="2000" b="0"/>
              <a:t> until he came back.          我工作到他回来为止。 </a:t>
            </a:r>
            <a:endParaRPr lang="zh-CN" altLang="en-US" sz="2000" b="0"/>
          </a:p>
          <a:p>
            <a:r>
              <a:rPr lang="zh-CN" altLang="en-US" sz="2000" b="0"/>
              <a:t>   I didn't </a:t>
            </a:r>
            <a:r>
              <a:rPr lang="zh-CN" altLang="en-US" sz="2000" b="0">
                <a:solidFill>
                  <a:srgbClr val="FF0000"/>
                </a:solidFill>
              </a:rPr>
              <a:t>work</a:t>
            </a:r>
            <a:r>
              <a:rPr lang="zh-CN" altLang="en-US" sz="2000" b="0"/>
              <a:t> until he came back.   他回来我这才开始工作。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>
                <a:sym typeface="+mn-ea"/>
              </a:rPr>
              <a:t>It was not until the meeting was over that he began to teach me English. </a:t>
            </a:r>
            <a:endParaRPr lang="zh-CN" altLang="en-US" sz="2000" b="0"/>
          </a:p>
          <a:p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7405" y="5301615"/>
            <a:ext cx="662495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not until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的强调句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zh-CN" altLang="en-US" sz="2000" b="0">
              <a:sym typeface="+mn-ea"/>
            </a:endParaRPr>
          </a:p>
          <a:p>
            <a:r>
              <a:rPr lang="zh-CN" altLang="en-US" sz="2000" b="0">
                <a:solidFill>
                  <a:srgbClr val="FF0000"/>
                </a:solidFill>
                <a:sym typeface="+mn-ea"/>
              </a:rPr>
              <a:t>It was</a:t>
            </a:r>
            <a:r>
              <a:rPr lang="zh-CN" altLang="en-US" sz="2000" b="0">
                <a:sym typeface="+mn-ea"/>
              </a:rPr>
              <a:t> not until the meeting was over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 that</a:t>
            </a:r>
            <a:r>
              <a:rPr lang="zh-CN" altLang="en-US" sz="2000" b="0">
                <a:sym typeface="+mn-ea"/>
              </a:rPr>
              <a:t> he began to teach me English. </a:t>
            </a:r>
            <a:endParaRPr lang="zh-CN" altLang="en-US" sz="2000" b="0">
              <a:sym typeface="+mn-ea"/>
            </a:endParaRPr>
          </a:p>
          <a:p>
            <a:endParaRPr lang="zh-CN" altLang="en-US" sz="2000" b="0">
              <a:sym typeface="+mn-ea"/>
            </a:endParaRPr>
          </a:p>
          <a:p>
            <a:r>
              <a:rPr lang="en-US" altLang="zh-CN" sz="2000" b="0">
                <a:sym typeface="+mn-ea"/>
              </a:rPr>
              <a:t>It  was ...   that...</a:t>
            </a:r>
            <a:endParaRPr lang="en-US" altLang="zh-CN" sz="2000" b="0">
              <a:sym typeface="+mn-ea"/>
            </a:endParaRPr>
          </a:p>
          <a:p>
            <a:r>
              <a:rPr lang="zh-CN" altLang="en-US" sz="2000" b="0"/>
              <a:t> not until the meeting was over    he began to teach me English. </a:t>
            </a:r>
            <a:endParaRPr lang="zh-CN" altLang="en-US" sz="2000" b="0"/>
          </a:p>
          <a:p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>
                <a:sym typeface="+mn-ea"/>
              </a:rPr>
              <a:t>until the meeting was over    he </a:t>
            </a:r>
            <a:r>
              <a:rPr lang="zh-CN" altLang="en-US" sz="2000" b="0">
                <a:sym typeface="+mn-ea"/>
              </a:rPr>
              <a:t> not </a:t>
            </a:r>
            <a:r>
              <a:rPr lang="zh-CN" altLang="en-US" sz="2000" b="0">
                <a:sym typeface="+mn-ea"/>
              </a:rPr>
              <a:t>  began to teach me English. </a:t>
            </a:r>
            <a:endParaRPr lang="zh-CN" altLang="en-US" sz="2000" b="0">
              <a:sym typeface="+mn-ea"/>
            </a:endParaRPr>
          </a:p>
          <a:p>
            <a:r>
              <a:rPr lang="en-US" altLang="zh-CN" sz="2000" b="0"/>
              <a:t>He did not begin to teach me English  until the meeting was over.</a:t>
            </a:r>
            <a:endParaRPr lang="en-US" altLang="zh-CN" sz="2000" b="0"/>
          </a:p>
          <a:p>
            <a:endParaRPr lang="en-US" altLang="zh-CN" sz="2000" b="0"/>
          </a:p>
          <a:p>
            <a:r>
              <a:rPr lang="zh-CN" altLang="en-US" sz="2000" b="0">
                <a:sym typeface="+mn-ea"/>
              </a:rPr>
              <a:t>如果主句中的谓语动词是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瞬时动词</a:t>
            </a:r>
            <a:r>
              <a:rPr lang="zh-CN" altLang="en-US" sz="2000" b="0">
                <a:sym typeface="+mn-ea"/>
              </a:rPr>
              <a:t>时，必须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用否定形式</a:t>
            </a:r>
            <a:r>
              <a:rPr lang="zh-CN" altLang="en-US" sz="2000" b="0">
                <a:sym typeface="+mn-ea"/>
              </a:rPr>
              <a:t>；</a:t>
            </a:r>
            <a:endParaRPr lang="zh-CN" altLang="en-US" sz="2000" b="0"/>
          </a:p>
          <a:p>
            <a:endParaRPr lang="zh-CN" altLang="en-US" sz="2000" b="0"/>
          </a:p>
          <a:p>
            <a:endParaRPr lang="zh-CN" altLang="en-US" sz="2000" b="0"/>
          </a:p>
          <a:p>
            <a:endParaRPr lang="zh-CN" altLang="en-US" sz="2000" b="0"/>
          </a:p>
          <a:p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since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r>
              <a:rPr lang="zh-CN" altLang="en-US" sz="2000" b="0"/>
              <a:t>since引导的从句的谓语动词可以是延续性的动词，又可以是瞬时动词。一般情况下，从句谓语动词用</a:t>
            </a:r>
            <a:r>
              <a:rPr lang="zh-CN" altLang="en-US" sz="2000" b="0">
                <a:solidFill>
                  <a:srgbClr val="FF0000"/>
                </a:solidFill>
              </a:rPr>
              <a:t>一般过去时</a:t>
            </a:r>
            <a:r>
              <a:rPr lang="zh-CN" altLang="en-US" sz="2000" b="0"/>
              <a:t>，而主句的谓语动词用</a:t>
            </a:r>
            <a:r>
              <a:rPr lang="zh-CN" altLang="en-US" sz="2000" b="0">
                <a:solidFill>
                  <a:srgbClr val="FF0000"/>
                </a:solidFill>
              </a:rPr>
              <a:t>现在完成时</a:t>
            </a:r>
            <a:r>
              <a:rPr lang="zh-CN" altLang="en-US" sz="2000" b="0"/>
              <a:t>。但在It is ＋时间＋since从句的句型中，主句多用一般现在时。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r>
              <a:rPr lang="zh-CN" altLang="en-US" sz="2000" b="0"/>
              <a:t>I </a:t>
            </a:r>
            <a:r>
              <a:rPr lang="zh-CN" altLang="en-US" sz="2000" b="0">
                <a:solidFill>
                  <a:srgbClr val="FF0000"/>
                </a:solidFill>
              </a:rPr>
              <a:t>have been</a:t>
            </a:r>
            <a:r>
              <a:rPr lang="zh-CN" altLang="en-US" sz="2000" b="0"/>
              <a:t> in Beijing </a:t>
            </a:r>
            <a:r>
              <a:rPr lang="zh-CN" altLang="en-US" sz="2000" b="0">
                <a:solidFill>
                  <a:srgbClr val="FF0000"/>
                </a:solidFill>
              </a:rPr>
              <a:t>since</a:t>
            </a:r>
            <a:r>
              <a:rPr lang="zh-CN" altLang="en-US" sz="2000" b="0"/>
              <a:t> you</a:t>
            </a:r>
            <a:r>
              <a:rPr lang="zh-CN" altLang="en-US" sz="2000" b="0">
                <a:solidFill>
                  <a:srgbClr val="FF0000"/>
                </a:solidFill>
              </a:rPr>
              <a:t> left</a:t>
            </a:r>
            <a:r>
              <a:rPr lang="zh-CN" altLang="en-US" sz="2000" b="0"/>
              <a:t>. </a:t>
            </a:r>
            <a:endParaRPr lang="zh-CN" altLang="en-US" sz="2000" b="0"/>
          </a:p>
          <a:p>
            <a:r>
              <a:rPr lang="zh-CN" altLang="en-US" sz="2000" b="0"/>
              <a:t>Where</a:t>
            </a:r>
            <a:r>
              <a:rPr lang="zh-CN" altLang="en-US" sz="2000" b="0">
                <a:solidFill>
                  <a:srgbClr val="FF0000"/>
                </a:solidFill>
              </a:rPr>
              <a:t> have</a:t>
            </a:r>
            <a:r>
              <a:rPr lang="zh-CN" altLang="en-US" sz="2000" b="0"/>
              <a:t> you</a:t>
            </a:r>
            <a:r>
              <a:rPr lang="zh-CN" altLang="en-US" sz="2000" b="0">
                <a:solidFill>
                  <a:srgbClr val="FF0000"/>
                </a:solidFill>
              </a:rPr>
              <a:t> been </a:t>
            </a:r>
            <a:r>
              <a:rPr lang="zh-CN" altLang="en-US" sz="2000" b="0"/>
              <a:t>since I last </a:t>
            </a:r>
            <a:r>
              <a:rPr lang="zh-CN" altLang="en-US" sz="2000" b="0">
                <a:solidFill>
                  <a:srgbClr val="FF0000"/>
                </a:solidFill>
              </a:rPr>
              <a:t>saw</a:t>
            </a:r>
            <a:r>
              <a:rPr lang="zh-CN" altLang="en-US" sz="2000" b="0"/>
              <a:t> you? </a:t>
            </a:r>
            <a:endParaRPr lang="zh-CN" altLang="en-US" sz="2000" b="0"/>
          </a:p>
          <a:p>
            <a:endParaRPr lang="zh-CN" altLang="en-US" sz="2000" b="0"/>
          </a:p>
          <a:p>
            <a:r>
              <a:rPr lang="zh-CN" altLang="en-US" sz="2000" b="0"/>
              <a:t>It is four years since my sister lived in Beijing. </a:t>
            </a:r>
            <a:endParaRPr lang="zh-CN" altLang="en-US" sz="2000" b="0"/>
          </a:p>
          <a:p>
            <a:r>
              <a:rPr lang="zh-CN" altLang="en-US" sz="2000" b="0"/>
              <a:t>我妹妹在北京住有四年了。 </a:t>
            </a:r>
            <a:endParaRPr lang="zh-CN" altLang="en-US" sz="2000" b="0"/>
          </a:p>
          <a:p>
            <a:r>
              <a:rPr lang="zh-CN" altLang="en-US" sz="2000" b="0"/>
              <a:t>It is five months since our boss was in Beijing.</a:t>
            </a:r>
            <a:endParaRPr lang="zh-CN" altLang="en-US" sz="2000" b="0"/>
          </a:p>
          <a:p>
            <a:r>
              <a:rPr lang="zh-CN" altLang="en-US" sz="2000" b="0"/>
              <a:t>我们老板离开北京有五个月了。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whenever</a:t>
            </a:r>
            <a:endParaRPr lang="zh-CN" altLang="en-US" sz="32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/>
              <a:t>whenever   </a:t>
            </a:r>
            <a:endParaRPr lang="zh-CN" altLang="en-US" sz="2000" b="0"/>
          </a:p>
          <a:p>
            <a:r>
              <a:rPr lang="zh-CN" altLang="en-US" sz="2000" b="0"/>
              <a:t>whenever是when的</a:t>
            </a:r>
            <a:r>
              <a:rPr lang="zh-CN" altLang="en-US" sz="2000" b="0">
                <a:solidFill>
                  <a:srgbClr val="FF0000"/>
                </a:solidFill>
              </a:rPr>
              <a:t>强势语</a:t>
            </a:r>
            <a:r>
              <a:rPr lang="zh-CN" altLang="en-US" sz="2000" b="0"/>
              <a:t>，它描述的</a:t>
            </a:r>
            <a:r>
              <a:rPr lang="zh-CN" altLang="en-US" sz="2000" b="0">
                <a:solidFill>
                  <a:srgbClr val="FF0000"/>
                </a:solidFill>
              </a:rPr>
              <a:t>不是一次性动作</a:t>
            </a:r>
            <a:r>
              <a:rPr lang="zh-CN" altLang="en-US" sz="2000" b="0"/>
              <a:t>，而是</a:t>
            </a:r>
            <a:r>
              <a:rPr lang="zh-CN" altLang="en-US" sz="2000" b="0">
                <a:solidFill>
                  <a:srgbClr val="FF0000"/>
                </a:solidFill>
              </a:rPr>
              <a:t>经常发生的习惯性动作。</a:t>
            </a:r>
            <a:endParaRPr lang="zh-CN" altLang="en-US" sz="2000" b="0">
              <a:solidFill>
                <a:srgbClr val="FF0000"/>
              </a:solidFill>
            </a:endParaRPr>
          </a:p>
          <a:p>
            <a:endParaRPr lang="zh-CN" altLang="en-US" sz="2000" b="0">
              <a:solidFill>
                <a:srgbClr val="FF0000"/>
              </a:solidFill>
            </a:endParaRPr>
          </a:p>
          <a:p>
            <a:r>
              <a:rPr lang="zh-CN" altLang="en-US" sz="2000" b="0">
                <a:solidFill>
                  <a:schemeClr val="tx1"/>
                </a:solidFill>
              </a:rPr>
              <a:t> </a:t>
            </a:r>
            <a:r>
              <a:rPr lang="en-US" altLang="zh-CN" sz="2000" b="0">
                <a:solidFill>
                  <a:schemeClr val="tx1"/>
                </a:solidFill>
              </a:rPr>
              <a:t>Eg:</a:t>
            </a:r>
            <a:endParaRPr lang="zh-CN" altLang="en-US" sz="2000" b="0">
              <a:solidFill>
                <a:schemeClr val="tx1"/>
              </a:solidFill>
            </a:endParaRPr>
          </a:p>
          <a:p>
            <a:r>
              <a:rPr lang="zh-CN" altLang="en-US" sz="2000" b="0"/>
              <a:t>  You are always welcome whenever you come.  </a:t>
            </a:r>
            <a:endParaRPr lang="zh-CN" altLang="en-US" sz="2000" b="0"/>
          </a:p>
          <a:p>
            <a:r>
              <a:rPr lang="zh-CN" altLang="en-US" sz="2000" b="0"/>
              <a:t>   无论你何时来都欢迎。   </a:t>
            </a:r>
            <a:endParaRPr lang="zh-CN" altLang="en-US" sz="2000" b="0"/>
          </a:p>
          <a:p>
            <a:r>
              <a:rPr lang="zh-CN" altLang="en-US" sz="2000" b="0"/>
              <a:t>Whenever we met with diffiulties, they came to help us.</a:t>
            </a:r>
            <a:endParaRPr lang="zh-CN" altLang="en-US" sz="2000" b="0"/>
          </a:p>
          <a:p>
            <a:r>
              <a:rPr lang="zh-CN" altLang="en-US" sz="2000" b="0"/>
              <a:t>   每当我们遇上困难的时候，他们就来帮我们。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542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cs"/>
                <a:sym typeface="+mn-ea"/>
              </a:rPr>
              <a:t>    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</a:t>
            </a:r>
            <a:br>
              <a:rPr lang="en-US" altLang="zh-CN" sz="2800" dirty="0">
                <a:latin typeface="+mn-ea"/>
                <a:ea typeface="+mn-ea"/>
                <a:cs typeface="+mn-ea"/>
                <a:sym typeface="+mn-ea"/>
              </a:rPr>
            </a:b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  </a:t>
            </a:r>
            <a:r>
              <a:rPr kumimoji="0" 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对应知识点的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题目讲解</a:t>
            </a:r>
            <a:endParaRPr kumimoji="0" 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pic>
        <p:nvPicPr>
          <p:cNvPr id="22531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20713"/>
            <a:ext cx="68580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文本框 11"/>
          <p:cNvSpPr txBox="1"/>
          <p:nvPr/>
        </p:nvSpPr>
        <p:spPr>
          <a:xfrm>
            <a:off x="4916488" y="5603875"/>
            <a:ext cx="2268537" cy="137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微软雅黑，</a:t>
            </a:r>
            <a:r>
              <a:rPr lang="en-US" altLang="zh-CN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24</a:t>
            </a:r>
            <a:r>
              <a:rPr lang="zh-CN" altLang="en-US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号字</a:t>
            </a:r>
            <a:endParaRPr lang="zh-CN" altLang="en-US" sz="1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1.5</a:t>
            </a:r>
            <a:r>
              <a:rPr lang="zh-CN" altLang="en-US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倍行间距。</a:t>
            </a:r>
            <a:endParaRPr lang="zh-CN" altLang="en-US" sz="1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文本框 13"/>
          <p:cNvSpPr txBox="1"/>
          <p:nvPr/>
        </p:nvSpPr>
        <p:spPr>
          <a:xfrm>
            <a:off x="551815" y="1732280"/>
            <a:ext cx="78613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>
                <a:latin typeface="Tahoma" panose="020B0604030504040204" pitchFamily="34" charset="0"/>
                <a:ea typeface="宋体" panose="02010600030101010101" pitchFamily="2" charset="-122"/>
              </a:rPr>
              <a:t>【例题】</a:t>
            </a:r>
            <a:endParaRPr lang="zh-CN" altLang="en-US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2015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41. Emily Dickinson did not become popular ___her death, when much of her writing was discovered.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A. until           B. soon after        C. shortly after   D. up till 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70. ____many days in the desert, the explorer was relieved when he eventually found water.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   A. Before        B. During            C. Within           D. After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2014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68. Scarcely had they settled in their seats in the cinema __the film began.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   A. when         B. than                C. as                D. until 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三、下讲课程要点</a:t>
            </a:r>
            <a:b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idx="4294967295"/>
          </p:nvPr>
        </p:nvSpPr>
        <p:spPr>
          <a:xfrm>
            <a:off x="0" y="1589405"/>
            <a:ext cx="8229600" cy="4526280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2800" kern="1200" dirty="0">
              <a:latin typeface="+mn-lt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4579" name="文本框 2"/>
          <p:cNvSpPr txBox="1"/>
          <p:nvPr/>
        </p:nvSpPr>
        <p:spPr>
          <a:xfrm>
            <a:off x="457200" y="5203825"/>
            <a:ext cx="7797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4580" name="图片 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415925"/>
            <a:ext cx="5524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0395" y="2345055"/>
            <a:ext cx="74707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下节课我们主要讲英语状语从句的之：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</a:t>
            </a:r>
            <a:r>
              <a:rPr lang="en-US" altLang="zh-CN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2.</a:t>
            </a:r>
            <a:r>
              <a:rPr lang="zh-CN" altLang="en-US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地点状语从句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</a:t>
            </a:r>
            <a:r>
              <a:rPr lang="en-US" altLang="zh-CN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3.</a:t>
            </a:r>
            <a:r>
              <a:rPr lang="zh-CN" altLang="en-US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原因</a:t>
            </a:r>
            <a:r>
              <a:rPr lang="zh-CN" altLang="en-US" sz="28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状语从句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</a:t>
            </a:r>
            <a:r>
              <a:rPr lang="en-US" altLang="zh-CN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4.</a:t>
            </a:r>
            <a:r>
              <a:rPr lang="zh-CN" altLang="en-US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目的</a:t>
            </a:r>
            <a:r>
              <a:rPr lang="zh-CN" altLang="en-US" sz="28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状语从句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</a:t>
            </a:r>
            <a:r>
              <a:rPr lang="en-US" altLang="zh-CN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5.</a:t>
            </a:r>
            <a:r>
              <a:rPr lang="zh-CN" altLang="en-US" sz="2800" b="1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结果</a:t>
            </a:r>
            <a:r>
              <a:rPr lang="zh-CN" altLang="en-US" sz="2800" dirty="0" smtClean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ea"/>
              </a:rPr>
              <a:t>状语从句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状语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r>
              <a:rPr lang="zh-CN" altLang="en-US" sz="2000" b="0"/>
              <a:t>什么是</a:t>
            </a:r>
            <a:r>
              <a:rPr lang="zh-CN" altLang="en-US" sz="2000" b="0">
                <a:solidFill>
                  <a:srgbClr val="FF0000"/>
                </a:solidFill>
              </a:rPr>
              <a:t>状语</a:t>
            </a:r>
            <a:r>
              <a:rPr lang="zh-CN" altLang="en-US" sz="2000" b="0"/>
              <a:t>？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  状语修饰动词、形容词、副词或整个句子。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Eg: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1. </a:t>
            </a:r>
            <a:r>
              <a:rPr lang="zh-CN" altLang="en-US" sz="2000" b="0">
                <a:solidFill>
                  <a:srgbClr val="FF0000"/>
                </a:solidFill>
              </a:rPr>
              <a:t>Naturally, </a:t>
            </a:r>
            <a:r>
              <a:rPr lang="zh-CN" altLang="en-US" sz="2000" b="0"/>
              <a:t>our grandparents were pleased to get our phone call.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2. We worked </a:t>
            </a:r>
            <a:r>
              <a:rPr lang="zh-CN" altLang="en-US" sz="2000" b="0">
                <a:solidFill>
                  <a:srgbClr val="FF0000"/>
                </a:solidFill>
              </a:rPr>
              <a:t>hard</a:t>
            </a:r>
            <a:r>
              <a:rPr lang="zh-CN" altLang="en-US" sz="2000" b="0"/>
              <a:t>, </a:t>
            </a:r>
            <a:r>
              <a:rPr lang="zh-CN" altLang="en-US" sz="2000" b="0">
                <a:solidFill>
                  <a:srgbClr val="FF0000"/>
                </a:solidFill>
              </a:rPr>
              <a:t>from sunrise to sunset</a:t>
            </a:r>
            <a:r>
              <a:rPr lang="zh-CN" altLang="en-US" sz="2000" b="0"/>
              <a:t>.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3. </a:t>
            </a:r>
            <a:r>
              <a:rPr lang="zh-CN" altLang="en-US" sz="2000" b="0">
                <a:solidFill>
                  <a:srgbClr val="FF0000"/>
                </a:solidFill>
              </a:rPr>
              <a:t>To help my disabled aunt</a:t>
            </a:r>
            <a:r>
              <a:rPr lang="zh-CN" altLang="en-US" sz="2000" b="0"/>
              <a:t>, I spend an hour working</a:t>
            </a:r>
            <a:r>
              <a:rPr lang="zh-CN" altLang="en-US" sz="2000" b="0">
                <a:solidFill>
                  <a:srgbClr val="FF0000"/>
                </a:solidFill>
              </a:rPr>
              <a:t> in her house every day</a:t>
            </a:r>
            <a:r>
              <a:rPr lang="en-US" altLang="zh-CN" sz="2000" b="0"/>
              <a:t>.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4. </a:t>
            </a:r>
            <a:r>
              <a:rPr lang="zh-CN" altLang="en-US" sz="2000" b="0">
                <a:solidFill>
                  <a:srgbClr val="FF0000"/>
                </a:solidFill>
              </a:rPr>
              <a:t>Seen from a distance</a:t>
            </a:r>
            <a:r>
              <a:rPr lang="zh-CN" altLang="en-US" sz="2000" b="0"/>
              <a:t>, the farmhouse looked deserted. 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</a:t>
            </a:r>
            <a:r>
              <a:rPr lang="zh-CN" altLang="en-US" sz="2000" b="0">
                <a:solidFill>
                  <a:srgbClr val="FF0000"/>
                </a:solidFill>
              </a:rPr>
              <a:t>状语的位置</a:t>
            </a:r>
            <a:r>
              <a:rPr lang="zh-CN" altLang="en-US" sz="2000" b="0"/>
              <a:t>比较灵活，可以位于句首、句末或句中。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状语从句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zh-CN" altLang="en-US" sz="2000" b="0"/>
          </a:p>
          <a:p>
            <a:r>
              <a:rPr lang="zh-CN" altLang="en-US" sz="2000" b="0"/>
              <a:t>状语从句的时态特点</a:t>
            </a:r>
            <a:endParaRPr lang="zh-CN" altLang="en-US" sz="2000" b="0"/>
          </a:p>
          <a:p>
            <a:r>
              <a:rPr lang="zh-CN" altLang="en-US" sz="2000" b="0"/>
              <a:t>　　一般情况下，时间和条件状语从句的谓语动词一般用“一般现在时”表示“一般将来时”，用“现在完成时”表示“将来完成时”。也即</a:t>
            </a:r>
            <a:r>
              <a:rPr lang="zh-CN" altLang="en-US" sz="2000" b="0">
                <a:sym typeface="+mn-ea"/>
              </a:rPr>
              <a:t>“</a:t>
            </a:r>
            <a:r>
              <a:rPr lang="zh-CN" altLang="en-US" sz="2000" b="0"/>
              <a:t>主将从现</a:t>
            </a:r>
            <a:r>
              <a:rPr lang="zh-CN" altLang="en-US" sz="2000" b="0">
                <a:sym typeface="+mn-ea"/>
              </a:rPr>
              <a:t>”</a:t>
            </a:r>
            <a:r>
              <a:rPr lang="zh-CN" altLang="en-US" sz="2000" b="0"/>
              <a:t>。</a:t>
            </a:r>
            <a:endParaRPr lang="zh-CN" altLang="en-US" sz="2000" b="0"/>
          </a:p>
          <a:p>
            <a:r>
              <a:rPr lang="zh-CN" altLang="en-US" sz="2000" b="0"/>
              <a:t> </a:t>
            </a:r>
            <a:endParaRPr lang="zh-CN" altLang="en-US" sz="2000" b="0"/>
          </a:p>
          <a:p>
            <a:r>
              <a:rPr lang="en-US" altLang="zh-CN" sz="2000" b="0"/>
              <a:t>1. </a:t>
            </a:r>
            <a:r>
              <a:rPr lang="zh-CN" altLang="en-US" sz="2000" b="0"/>
              <a:t>I </a:t>
            </a:r>
            <a:r>
              <a:rPr lang="zh-CN" altLang="en-US" sz="2000" b="0">
                <a:solidFill>
                  <a:srgbClr val="FF0000"/>
                </a:solidFill>
              </a:rPr>
              <a:t>will call</a:t>
            </a:r>
            <a:r>
              <a:rPr lang="zh-CN" altLang="en-US" sz="2000" b="0"/>
              <a:t> you as soon as I</a:t>
            </a:r>
            <a:r>
              <a:rPr lang="zh-CN" altLang="en-US" sz="2000" b="0">
                <a:solidFill>
                  <a:srgbClr val="FF0000"/>
                </a:solidFill>
              </a:rPr>
              <a:t> arrive</a:t>
            </a:r>
            <a:r>
              <a:rPr lang="zh-CN" altLang="en-US" sz="2000" b="0"/>
              <a:t> in Beijing.</a:t>
            </a:r>
            <a:endParaRPr lang="zh-CN" altLang="en-US" sz="2000" b="0"/>
          </a:p>
          <a:p>
            <a:r>
              <a:rPr lang="en-US" altLang="zh-CN" sz="2000" b="0"/>
              <a:t>2. </a:t>
            </a:r>
            <a:r>
              <a:rPr lang="zh-CN" altLang="en-US" sz="2000" b="0"/>
              <a:t>As soon as I </a:t>
            </a:r>
            <a:r>
              <a:rPr lang="zh-CN" altLang="en-US" sz="2000" b="0">
                <a:solidFill>
                  <a:srgbClr val="FF0000"/>
                </a:solidFill>
              </a:rPr>
              <a:t>have finished</a:t>
            </a:r>
            <a:r>
              <a:rPr lang="zh-CN" altLang="en-US" sz="2000" b="0"/>
              <a:t> this work, I </a:t>
            </a:r>
            <a:r>
              <a:rPr lang="zh-CN" altLang="en-US" sz="2000" b="0">
                <a:solidFill>
                  <a:srgbClr val="FF0000"/>
                </a:solidFill>
              </a:rPr>
              <a:t>will go</a:t>
            </a:r>
            <a:r>
              <a:rPr lang="zh-CN" altLang="en-US" sz="2000" b="0"/>
              <a:t> home. </a:t>
            </a:r>
            <a:endParaRPr lang="zh-CN" altLang="en-US" sz="2000" b="0"/>
          </a:p>
          <a:p>
            <a:r>
              <a:rPr lang="en-US" altLang="zh-CN" sz="2000" b="0"/>
              <a:t>3. </a:t>
            </a:r>
            <a:r>
              <a:rPr lang="zh-CN" altLang="en-US" sz="2000" b="0"/>
              <a:t>If he </a:t>
            </a:r>
            <a:r>
              <a:rPr lang="zh-CN" altLang="en-US" sz="2000" b="0">
                <a:solidFill>
                  <a:srgbClr val="FF0000"/>
                </a:solidFill>
              </a:rPr>
              <a:t>comes</a:t>
            </a:r>
            <a:r>
              <a:rPr lang="zh-CN" altLang="en-US" sz="2000" b="0"/>
              <a:t> back, please</a:t>
            </a:r>
            <a:r>
              <a:rPr lang="zh-CN" altLang="en-US" sz="2000" b="0">
                <a:solidFill>
                  <a:srgbClr val="FF0000"/>
                </a:solidFill>
              </a:rPr>
              <a:t> let </a:t>
            </a:r>
            <a:r>
              <a:rPr lang="zh-CN" altLang="en-US" sz="2000" b="0"/>
              <a:t>me know.　</a:t>
            </a:r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状语从句的种类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17955"/>
            <a:ext cx="8229600" cy="4708525"/>
          </a:xfrm>
        </p:spPr>
        <p:txBody>
          <a:bodyPr>
            <a:normAutofit lnSpcReduction="10000"/>
          </a:bodyPr>
          <a:p>
            <a:r>
              <a:rPr lang="zh-CN" altLang="en-US" sz="2000" b="0"/>
              <a:t>什么是状语从句？</a:t>
            </a:r>
            <a:endParaRPr lang="zh-CN" altLang="en-US" sz="2000" b="0"/>
          </a:p>
          <a:p>
            <a:r>
              <a:rPr lang="zh-CN" altLang="en-US" sz="2000" b="0"/>
              <a:t>状语从句指句子用作状语时，起副词作用的句子。状语从句一般由连词(从属连词)引导，也可以由词组引起。</a:t>
            </a:r>
            <a:endParaRPr lang="zh-CN" altLang="en-US" sz="2000" b="0"/>
          </a:p>
          <a:p>
            <a:r>
              <a:rPr lang="zh-CN" altLang="en-US" sz="2000" b="0"/>
              <a:t>　　根据其作用状语从句可分为： </a:t>
            </a:r>
            <a:endParaRPr lang="zh-CN" altLang="en-US" sz="2000" b="0"/>
          </a:p>
          <a:p>
            <a:r>
              <a:rPr lang="zh-CN" altLang="en-US" sz="2000" b="0"/>
              <a:t>　　1.时间状语从句 </a:t>
            </a:r>
            <a:endParaRPr lang="zh-CN" altLang="en-US" sz="2000" b="0"/>
          </a:p>
          <a:p>
            <a:r>
              <a:rPr lang="zh-CN" altLang="en-US" sz="2000" b="0"/>
              <a:t>　　2.地点状语从句 </a:t>
            </a:r>
            <a:endParaRPr lang="zh-CN" altLang="en-US" sz="2000" b="0"/>
          </a:p>
          <a:p>
            <a:r>
              <a:rPr lang="zh-CN" altLang="en-US" sz="2000" b="0"/>
              <a:t>　　3.原因状语从句 </a:t>
            </a:r>
            <a:endParaRPr lang="zh-CN" altLang="en-US" sz="2000" b="0"/>
          </a:p>
          <a:p>
            <a:r>
              <a:rPr lang="zh-CN" altLang="en-US" sz="2000" b="0"/>
              <a:t>　　4.</a:t>
            </a:r>
            <a:r>
              <a:rPr lang="zh-CN" altLang="en-US" sz="2000" b="0">
                <a:sym typeface="+mn-ea"/>
              </a:rPr>
              <a:t>结果状语从句</a:t>
            </a:r>
            <a:r>
              <a:rPr lang="zh-CN" altLang="en-US" sz="2000" b="0"/>
              <a:t>　　</a:t>
            </a:r>
            <a:endParaRPr lang="zh-CN" altLang="en-US" sz="2000" b="0"/>
          </a:p>
          <a:p>
            <a:r>
              <a:rPr lang="zh-CN" altLang="en-US" sz="2000" b="0"/>
              <a:t>         5.目的状语从句 </a:t>
            </a:r>
            <a:endParaRPr lang="zh-CN" altLang="en-US" sz="2000" b="0"/>
          </a:p>
          <a:p>
            <a:r>
              <a:rPr lang="zh-CN" altLang="en-US" sz="2000" b="0"/>
              <a:t>　　6.让步状语从句 </a:t>
            </a:r>
            <a:endParaRPr lang="zh-CN" altLang="en-US" sz="2000" b="0"/>
          </a:p>
          <a:p>
            <a:r>
              <a:rPr lang="zh-CN" altLang="en-US" sz="2000" b="0"/>
              <a:t>　　7.比较状语从句 </a:t>
            </a:r>
            <a:endParaRPr lang="zh-CN" altLang="en-US" sz="2000" b="0"/>
          </a:p>
          <a:p>
            <a:r>
              <a:rPr lang="zh-CN" altLang="en-US" sz="2000" b="0"/>
              <a:t>　　8.方式状语从句 </a:t>
            </a:r>
            <a:endParaRPr lang="zh-CN" altLang="en-US" sz="2000" b="0"/>
          </a:p>
          <a:p>
            <a:r>
              <a:rPr lang="zh-CN" altLang="en-US" sz="2000" b="0"/>
              <a:t>　　9. </a:t>
            </a:r>
            <a:r>
              <a:rPr lang="zh-CN" altLang="en-US" sz="2000" b="0">
                <a:sym typeface="+mn-ea"/>
              </a:rPr>
              <a:t>条件状语从句 </a:t>
            </a:r>
            <a:endParaRPr lang="zh-CN" alt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　1.时间状语从句</a:t>
            </a:r>
            <a:r>
              <a:rPr lang="zh-CN" altLang="en-US" sz="3200" b="0">
                <a:sym typeface="+mn-ea"/>
              </a:rPr>
              <a:t>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r>
              <a:rPr lang="zh-CN" altLang="en-US" sz="2000" b="0"/>
              <a:t>1． 时间状语从句 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 </a:t>
            </a:r>
            <a:r>
              <a:rPr lang="zh-CN" altLang="en-US" sz="2000" b="0">
                <a:solidFill>
                  <a:srgbClr val="FF0000"/>
                </a:solidFill>
              </a:rPr>
              <a:t> 常用引导词</a:t>
            </a:r>
            <a:r>
              <a:rPr lang="zh-CN" altLang="en-US" sz="2000" b="0"/>
              <a:t>：when, as, while, as soon as, before, after, since , till, until 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r>
              <a:rPr lang="en-US" altLang="zh-CN" sz="2000" b="0"/>
              <a:t>2. </a:t>
            </a:r>
            <a:r>
              <a:rPr lang="zh-CN" altLang="en-US" sz="2000" b="0"/>
              <a:t>特殊引导词：</a:t>
            </a:r>
            <a:endParaRPr lang="zh-CN" altLang="en-US" sz="2000" b="0"/>
          </a:p>
          <a:p>
            <a:r>
              <a:rPr lang="zh-CN" altLang="en-US" sz="2000" b="0">
                <a:sym typeface="+mn-ea"/>
              </a:rPr>
              <a:t>表示“一 ……就……”</a:t>
            </a:r>
            <a:endParaRPr lang="zh-CN" altLang="en-US" sz="2000" b="0"/>
          </a:p>
          <a:p>
            <a:r>
              <a:rPr lang="zh-CN" altLang="en-US" sz="2000" b="0">
                <a:sym typeface="+mn-ea"/>
              </a:rPr>
              <a:t> 除as soon as外，还有三类：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  <a:sym typeface="+mn-ea"/>
              </a:rPr>
              <a:t> 名词型</a:t>
            </a:r>
            <a:r>
              <a:rPr lang="zh-CN" altLang="en-US" sz="2000" b="0">
                <a:sym typeface="+mn-ea"/>
              </a:rPr>
              <a:t>——the moment, the minute, the second, the instant；</a:t>
            </a:r>
            <a:endParaRPr lang="zh-CN" altLang="en-US" sz="2000" b="0"/>
          </a:p>
          <a:p>
            <a:r>
              <a:rPr lang="zh-CN" altLang="en-US" sz="2000" b="0">
                <a:solidFill>
                  <a:srgbClr val="FF0000"/>
                </a:solidFill>
                <a:sym typeface="+mn-ea"/>
              </a:rPr>
              <a:t>  副词型</a:t>
            </a:r>
            <a:r>
              <a:rPr lang="zh-CN" altLang="en-US" sz="2000" b="0">
                <a:sym typeface="+mn-ea"/>
              </a:rPr>
              <a:t>——immediately, directly, instantly；</a:t>
            </a:r>
            <a:endParaRPr lang="zh-CN" altLang="en-US" sz="2000" b="0"/>
          </a:p>
          <a:p>
            <a:r>
              <a:rPr lang="zh-CN" altLang="en-US" sz="2000" b="0">
                <a:sym typeface="+mn-ea"/>
              </a:rPr>
              <a:t> 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 句式型</a:t>
            </a:r>
            <a:r>
              <a:rPr lang="zh-CN" altLang="en-US" sz="2000" b="0">
                <a:sym typeface="+mn-ea"/>
              </a:rPr>
              <a:t>——no sooner…than…, hardly/scarcely…when…</a:t>
            </a: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endParaRPr lang="zh-CN" altLang="en-US" sz="2000" b="0"/>
          </a:p>
          <a:p>
            <a:endParaRPr lang="zh-CN" altLang="en-US" sz="2000" b="0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3765" y="1600200"/>
            <a:ext cx="8230235" cy="4669790"/>
          </a:xfrm>
        </p:spPr>
        <p:txBody>
          <a:bodyPr/>
          <a:p>
            <a:pPr marL="0" indent="0">
              <a:buNone/>
            </a:pPr>
            <a:endParaRPr lang="en-US" altLang="zh-CN" sz="2000" b="0">
              <a:sym typeface="+mn-ea"/>
            </a:endParaRPr>
          </a:p>
          <a:p>
            <a:pPr marL="0" indent="0">
              <a:buNone/>
            </a:pPr>
            <a:r>
              <a:rPr lang="en-US" altLang="zh-CN" sz="2000" b="0">
                <a:sym typeface="+mn-ea"/>
              </a:rPr>
              <a:t>Eg</a:t>
            </a:r>
            <a:r>
              <a:rPr lang="zh-CN" altLang="en-US" sz="2000" b="0">
                <a:sym typeface="+mn-ea"/>
              </a:rPr>
              <a:t>：</a:t>
            </a:r>
            <a:endParaRPr lang="zh-CN" altLang="en-US" sz="2000" b="0">
              <a:sym typeface="+mn-ea"/>
            </a:endParaRPr>
          </a:p>
          <a:p>
            <a:pPr marL="0" indent="0">
              <a:buNone/>
            </a:pPr>
            <a:r>
              <a:rPr lang="en-US" altLang="zh-CN" sz="2000" b="0">
                <a:sym typeface="+mn-ea"/>
              </a:rPr>
              <a:t>    1.  </a:t>
            </a:r>
            <a:r>
              <a:rPr lang="zh-CN" altLang="en-US" sz="2000" b="0">
                <a:sym typeface="+mn-ea"/>
              </a:rPr>
              <a:t>I didn</a:t>
            </a:r>
            <a:r>
              <a:rPr lang="en-US" altLang="zh-CN" sz="2000" b="0">
                <a:sym typeface="+mn-ea"/>
              </a:rPr>
              <a:t>’</a:t>
            </a:r>
            <a:r>
              <a:rPr lang="zh-CN" altLang="en-US" sz="2000" b="0">
                <a:sym typeface="+mn-ea"/>
              </a:rPr>
              <a:t>t realize how special my mother was 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until</a:t>
            </a:r>
            <a:r>
              <a:rPr lang="zh-CN" altLang="en-US" sz="2000" b="0">
                <a:sym typeface="+mn-ea"/>
              </a:rPr>
              <a:t> I became an adult. </a:t>
            </a:r>
            <a:endParaRPr lang="zh-CN" altLang="en-US" sz="2000" b="0"/>
          </a:p>
          <a:p>
            <a:pPr marL="0" indent="0">
              <a:buNone/>
            </a:pPr>
            <a:r>
              <a:rPr lang="en-US" altLang="zh-CN" sz="2000" b="0">
                <a:sym typeface="+mn-ea"/>
              </a:rPr>
              <a:t>    2.  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While</a:t>
            </a:r>
            <a:r>
              <a:rPr lang="zh-CN" altLang="en-US" sz="2000" b="0">
                <a:sym typeface="+mn-ea"/>
              </a:rPr>
              <a:t> John was watching TV, his wife was cooking. </a:t>
            </a:r>
            <a:endParaRPr lang="zh-CN" altLang="en-US" sz="2000" b="0"/>
          </a:p>
          <a:p>
            <a:pPr marL="0" indent="0">
              <a:buNone/>
            </a:pPr>
            <a:r>
              <a:rPr lang="en-US" altLang="zh-CN" sz="2000" b="0">
                <a:sym typeface="+mn-ea"/>
              </a:rPr>
              <a:t>    3. 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The moment </a:t>
            </a:r>
            <a:r>
              <a:rPr lang="zh-CN" altLang="en-US" sz="2000" b="0">
                <a:sym typeface="+mn-ea"/>
              </a:rPr>
              <a:t>I saw him, I fell in love with him. </a:t>
            </a:r>
            <a:endParaRPr lang="en-US" altLang="zh-CN" sz="2000" b="0">
              <a:sym typeface="+mn-ea"/>
            </a:endParaRPr>
          </a:p>
          <a:p>
            <a:pPr marL="0" indent="0">
              <a:buNone/>
            </a:pPr>
            <a:r>
              <a:rPr lang="zh-CN" altLang="en-US" sz="2000" b="0">
                <a:sym typeface="+mn-ea"/>
              </a:rPr>
              <a:t>    </a:t>
            </a:r>
            <a:r>
              <a:rPr lang="en-US" altLang="zh-CN" sz="2000" b="0">
                <a:sym typeface="+mn-ea"/>
              </a:rPr>
              <a:t>4.</a:t>
            </a:r>
            <a:r>
              <a:rPr lang="zh-CN" altLang="en-US" sz="2000" b="0">
                <a:sym typeface="+mn-ea"/>
              </a:rPr>
              <a:t>   </a:t>
            </a:r>
            <a:r>
              <a:rPr lang="zh-CN" altLang="en-US" sz="2000" b="0">
                <a:sym typeface="+mn-ea"/>
              </a:rPr>
              <a:t>I came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 immediately</a:t>
            </a:r>
            <a:r>
              <a:rPr lang="zh-CN" altLang="en-US" sz="2000" b="0">
                <a:sym typeface="+mn-ea"/>
              </a:rPr>
              <a:t> you called. </a:t>
            </a:r>
            <a:endParaRPr lang="zh-CN" altLang="en-US" sz="2000" b="0">
              <a:sym typeface="+mn-ea"/>
            </a:endParaRPr>
          </a:p>
          <a:p>
            <a:pPr marL="0" indent="0">
              <a:buNone/>
            </a:pPr>
            <a:r>
              <a:rPr lang="zh-CN" altLang="en-US" sz="2000" b="0">
                <a:sym typeface="+mn-ea"/>
              </a:rPr>
              <a:t>   </a:t>
            </a:r>
            <a:r>
              <a:rPr lang="en-US" altLang="zh-CN" sz="2000" b="0">
                <a:sym typeface="+mn-ea"/>
              </a:rPr>
              <a:t>5. 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Every time</a:t>
            </a:r>
            <a:r>
              <a:rPr lang="zh-CN" altLang="en-US" sz="2000" b="0">
                <a:sym typeface="+mn-ea"/>
              </a:rPr>
              <a:t> I listen to your advice, I get into trouble. </a:t>
            </a:r>
            <a:endParaRPr lang="zh-CN" altLang="en-US" sz="2000" b="0">
              <a:sym typeface="+mn-ea"/>
            </a:endParaRPr>
          </a:p>
          <a:p>
            <a:pPr marL="0" indent="0">
              <a:buNone/>
            </a:pPr>
            <a:r>
              <a:rPr lang="zh-CN" altLang="en-US" sz="2000" b="0">
                <a:sym typeface="+mn-ea"/>
              </a:rPr>
              <a:t>   </a:t>
            </a:r>
            <a:r>
              <a:rPr lang="en-US" altLang="zh-CN" sz="2000" b="0">
                <a:sym typeface="+mn-ea"/>
              </a:rPr>
              <a:t>6. </a:t>
            </a:r>
            <a:r>
              <a:rPr lang="zh-CN" altLang="en-US" sz="2000" b="0">
                <a:sym typeface="+mn-ea"/>
              </a:rPr>
              <a:t>I had 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no sooner</a:t>
            </a:r>
            <a:r>
              <a:rPr lang="zh-CN" altLang="en-US" sz="2000" b="0">
                <a:sym typeface="+mn-ea"/>
              </a:rPr>
              <a:t> got home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 than</a:t>
            </a:r>
            <a:r>
              <a:rPr lang="zh-CN" altLang="en-US" sz="2000" b="0">
                <a:solidFill>
                  <a:schemeClr val="tx1"/>
                </a:solidFill>
                <a:sym typeface="+mn-ea"/>
              </a:rPr>
              <a:t> i</a:t>
            </a:r>
            <a:r>
              <a:rPr lang="zh-CN" altLang="en-US" sz="2000" b="0">
                <a:sym typeface="+mn-ea"/>
              </a:rPr>
              <a:t>t began to rain. </a:t>
            </a:r>
            <a:endParaRPr lang="zh-CN" altLang="en-US" sz="2000" b="0">
              <a:sym typeface="+mn-ea"/>
            </a:endParaRPr>
          </a:p>
          <a:p>
            <a:pPr marL="0" indent="0">
              <a:buNone/>
            </a:pPr>
            <a:r>
              <a:rPr lang="en-US" altLang="zh-CN" sz="2000" b="0">
                <a:sym typeface="+mn-ea"/>
              </a:rPr>
              <a:t>   7.</a:t>
            </a:r>
            <a:r>
              <a:rPr lang="en-US" altLang="zh-CN" sz="2000" b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No sooner</a:t>
            </a:r>
            <a:r>
              <a:rPr lang="zh-CN" altLang="en-US" sz="2000" b="0">
                <a:sym typeface="+mn-ea"/>
              </a:rPr>
              <a:t> had I arrived home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 th</a:t>
            </a:r>
            <a:r>
              <a:rPr lang="en-US" altLang="zh-CN" sz="2000" b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 b="0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 sz="2000" b="0">
                <a:sym typeface="+mn-ea"/>
              </a:rPr>
              <a:t> it began to rain. </a:t>
            </a:r>
            <a:endParaRPr lang="zh-CN" altLang="en-US" sz="2000" b="0"/>
          </a:p>
          <a:p>
            <a:endParaRPr lang="zh-CN" altLang="en-US" sz="2000" b="0"/>
          </a:p>
        </p:txBody>
      </p:sp>
      <p:sp>
        <p:nvSpPr>
          <p:cNvPr id="4" name="矩形 3"/>
          <p:cNvSpPr/>
          <p:nvPr/>
        </p:nvSpPr>
        <p:spPr>
          <a:xfrm>
            <a:off x="565150" y="5131435"/>
            <a:ext cx="7967980" cy="1138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注意</a:t>
            </a:r>
            <a:r>
              <a:rPr lang="en-US" altLang="zh-CN"/>
              <a:t>:</a:t>
            </a:r>
            <a:endParaRPr lang="zh-CN" altLang="en-US"/>
          </a:p>
          <a:p>
            <a:pPr algn="ctr"/>
            <a:r>
              <a:rPr lang="zh-CN" altLang="en-US"/>
              <a:t>如果hardly, scarcely 或no sooner置于句首，句子必须用倒装结构。</a:t>
            </a:r>
            <a:endParaRPr lang="zh-CN" altLang="en-US"/>
          </a:p>
          <a:p>
            <a:pPr algn="ctr"/>
            <a:r>
              <a:rPr lang="zh-CN" altLang="en-US"/>
              <a:t>Hardly/Scarcely had I got home when it began to rain. </a:t>
            </a:r>
            <a:endParaRPr lang="zh-CN" altLang="en-US"/>
          </a:p>
          <a:p>
            <a:pPr algn="ctr"/>
            <a:r>
              <a:rPr lang="zh-CN" altLang="en-US"/>
              <a:t>No sooner had I got home than it began to rain.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“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一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...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就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...”</a:t>
            </a:r>
            <a:endParaRPr lang="en-US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endParaRPr lang="zh-CN" altLang="en-US" sz="2000" b="0">
              <a:sym typeface="+mn-ea"/>
            </a:endParaRPr>
          </a:p>
          <a:p>
            <a:pPr marL="0" indent="0">
              <a:buNone/>
            </a:pPr>
            <a:r>
              <a:rPr lang="zh-CN" altLang="en-US" sz="2000" b="0"/>
              <a:t>     </a:t>
            </a:r>
            <a:r>
              <a:rPr lang="en-US" altLang="zh-CN" sz="2000" b="0"/>
              <a:t>No  sooner   ... than </a:t>
            </a:r>
            <a:endParaRPr lang="zh-CN" altLang="en-US" sz="2000" b="0"/>
          </a:p>
          <a:p>
            <a:r>
              <a:rPr lang="zh-CN" altLang="en-US" sz="2000" b="0">
                <a:sym typeface="+mn-ea"/>
              </a:rPr>
              <a:t>Hardly/Scarcely</a:t>
            </a:r>
            <a:r>
              <a:rPr lang="en-US" altLang="zh-CN" sz="2000" b="0">
                <a:sym typeface="+mn-ea"/>
              </a:rPr>
              <a:t>...</a:t>
            </a:r>
            <a:r>
              <a:rPr lang="zh-CN" altLang="en-US" sz="2000" b="0">
                <a:sym typeface="+mn-ea"/>
              </a:rPr>
              <a:t> when</a:t>
            </a:r>
            <a:r>
              <a:rPr lang="en-US" altLang="zh-CN" sz="2000" b="0">
                <a:sym typeface="+mn-ea"/>
              </a:rPr>
              <a:t>...    </a:t>
            </a:r>
            <a:endParaRPr lang="en-US" altLang="zh-CN" sz="2000" b="0">
              <a:sym typeface="+mn-ea"/>
            </a:endParaRPr>
          </a:p>
          <a:p>
            <a:r>
              <a:rPr lang="en-US" altLang="zh-CN" sz="2000" b="0">
                <a:sym typeface="+mn-ea"/>
              </a:rPr>
              <a:t>“</a:t>
            </a:r>
            <a:r>
              <a:rPr lang="zh-CN" altLang="en-US" sz="2000" b="0">
                <a:sym typeface="+mn-ea"/>
              </a:rPr>
              <a:t>一</a:t>
            </a:r>
            <a:r>
              <a:rPr lang="en-US" altLang="zh-CN" sz="2000" b="0">
                <a:sym typeface="+mn-ea"/>
              </a:rPr>
              <a:t>... </a:t>
            </a:r>
            <a:r>
              <a:rPr lang="zh-CN" altLang="en-US" sz="2000" b="0">
                <a:sym typeface="+mn-ea"/>
              </a:rPr>
              <a:t>就</a:t>
            </a:r>
            <a:r>
              <a:rPr lang="en-US" altLang="zh-CN" sz="2000" b="0">
                <a:sym typeface="+mn-ea"/>
              </a:rPr>
              <a:t>...”</a:t>
            </a:r>
            <a:endParaRPr lang="en-US" altLang="zh-CN" sz="2000" b="0">
              <a:sym typeface="+mn-ea"/>
            </a:endParaRPr>
          </a:p>
          <a:p>
            <a:r>
              <a:rPr lang="zh-CN" altLang="en-US" sz="2000" b="0">
                <a:sym typeface="+mn-ea"/>
              </a:rPr>
              <a:t>表示过去的两个动作接连发生，一前一后</a:t>
            </a:r>
            <a:endParaRPr lang="zh-CN" altLang="en-US" sz="2000" b="0">
              <a:sym typeface="+mn-ea"/>
            </a:endParaRPr>
          </a:p>
          <a:p>
            <a:endParaRPr lang="zh-CN" altLang="en-US" sz="2000" b="0">
              <a:sym typeface="+mn-ea"/>
            </a:endParaRPr>
          </a:p>
          <a:p>
            <a:r>
              <a:rPr lang="en-US" altLang="zh-CN" sz="2000" b="0">
                <a:sym typeface="+mn-ea"/>
              </a:rPr>
              <a:t>Eg</a:t>
            </a:r>
            <a:r>
              <a:rPr lang="zh-CN" altLang="en-US" sz="2000" b="0">
                <a:sym typeface="+mn-ea"/>
              </a:rPr>
              <a:t>：</a:t>
            </a:r>
            <a:endParaRPr lang="zh-CN" altLang="en-US" sz="2000" b="0">
              <a:sym typeface="+mn-ea"/>
            </a:endParaRPr>
          </a:p>
          <a:p>
            <a:r>
              <a:rPr lang="zh-CN" altLang="en-US" sz="2000" b="0">
                <a:sym typeface="+mn-ea"/>
              </a:rPr>
              <a:t>                                                                   </a:t>
            </a:r>
            <a:r>
              <a:rPr lang="en-US" altLang="zh-CN" sz="2000" b="0">
                <a:sym typeface="+mn-ea"/>
              </a:rPr>
              <a:t>had+ved    ved                     </a:t>
            </a:r>
            <a:r>
              <a:rPr lang="zh-CN" altLang="en-US" sz="2000" b="0">
                <a:sym typeface="+mn-ea"/>
              </a:rPr>
              <a:t>现在</a:t>
            </a:r>
            <a:endParaRPr lang="zh-CN" altLang="en-US" sz="2000" b="0">
              <a:sym typeface="+mn-ea"/>
            </a:endParaRPr>
          </a:p>
          <a:p>
            <a:r>
              <a:rPr lang="zh-CN" altLang="en-US" sz="2000" b="0">
                <a:sym typeface="+mn-ea"/>
              </a:rPr>
              <a:t>                                                   </a:t>
            </a:r>
            <a:endParaRPr lang="zh-CN" altLang="en-US" sz="2000" b="0">
              <a:sym typeface="+mn-ea"/>
            </a:endParaRPr>
          </a:p>
          <a:p>
            <a:r>
              <a:rPr lang="zh-CN" altLang="en-US" sz="2000" b="0">
                <a:sym typeface="+mn-ea"/>
              </a:rPr>
              <a:t>Hardly/Scarcely had I got home when it began to rain. </a:t>
            </a:r>
            <a:endParaRPr lang="zh-CN" altLang="en-US" sz="2000" b="0">
              <a:sym typeface="+mn-ea"/>
            </a:endParaRPr>
          </a:p>
          <a:p>
            <a:endParaRPr lang="zh-CN" altLang="en-US" sz="2000" b="0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505960" y="4581525"/>
            <a:ext cx="316230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上箭头 4"/>
          <p:cNvSpPr/>
          <p:nvPr/>
        </p:nvSpPr>
        <p:spPr>
          <a:xfrm>
            <a:off x="5330825" y="4490085"/>
            <a:ext cx="76200" cy="118110"/>
          </a:xfrm>
          <a:prstGeom prst="upArrow">
            <a:avLst>
              <a:gd name="adj1" fmla="val 50000"/>
              <a:gd name="adj2" fmla="val 5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5918835" y="4490085"/>
            <a:ext cx="76200" cy="91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7592695" y="4340225"/>
            <a:ext cx="76200" cy="2241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32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when, while和as的区别</a:t>
            </a:r>
            <a:r>
              <a:rPr lang="zh-CN" altLang="en-US" sz="3200" b="0">
                <a:sym typeface="+mn-ea"/>
              </a:rPr>
              <a:t> 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17955"/>
            <a:ext cx="8441690" cy="4708525"/>
          </a:xfrm>
        </p:spPr>
        <p:txBody>
          <a:bodyPr/>
          <a:p>
            <a:pPr marL="0" indent="0">
              <a:buNone/>
            </a:pPr>
            <a:r>
              <a:rPr lang="zh-CN" altLang="en-US" sz="2000" b="0"/>
              <a:t>when引导的从句的谓语动词可以是延续性动词，也可以是瞬时性动词。并且when有时表示“就在那时”,</a:t>
            </a:r>
            <a:r>
              <a:rPr lang="zh-CN" altLang="en-US" sz="2000" b="0">
                <a:solidFill>
                  <a:srgbClr val="FF0000"/>
                </a:solidFill>
              </a:rPr>
              <a:t> when＝and then; at that moment</a:t>
            </a:r>
            <a:r>
              <a:rPr lang="zh-CN" altLang="en-US" sz="2000" b="0"/>
              <a:t>。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</a:t>
            </a:r>
            <a:endParaRPr lang="zh-CN" altLang="en-US" sz="2000" b="0"/>
          </a:p>
          <a:p>
            <a:r>
              <a:rPr lang="zh-CN" altLang="en-US" sz="1800" b="0"/>
              <a:t>When she </a:t>
            </a:r>
            <a:r>
              <a:rPr lang="zh-CN" altLang="en-US" sz="1800" b="0">
                <a:solidFill>
                  <a:srgbClr val="FF0000"/>
                </a:solidFill>
              </a:rPr>
              <a:t>came</a:t>
            </a:r>
            <a:r>
              <a:rPr lang="zh-CN" altLang="en-US" sz="1800" b="0"/>
              <a:t> in, I stopped eating. </a:t>
            </a:r>
            <a:endParaRPr lang="zh-CN" altLang="en-US" sz="1800" b="0"/>
          </a:p>
          <a:p>
            <a:r>
              <a:rPr lang="zh-CN" altLang="en-US" sz="1800" b="0"/>
              <a:t>When I </a:t>
            </a:r>
            <a:r>
              <a:rPr lang="zh-CN" altLang="en-US" sz="1800" b="0">
                <a:solidFill>
                  <a:srgbClr val="FF0000"/>
                </a:solidFill>
              </a:rPr>
              <a:t>lived</a:t>
            </a:r>
            <a:r>
              <a:rPr lang="zh-CN" altLang="en-US" sz="1800" b="0"/>
              <a:t> in the countryside, I used to carry some water for him. </a:t>
            </a:r>
            <a:endParaRPr lang="zh-CN" altLang="en-US" sz="1800" b="0"/>
          </a:p>
          <a:p>
            <a:r>
              <a:rPr lang="zh-CN" altLang="en-US" sz="1800" b="0"/>
              <a:t>We were about to leave </a:t>
            </a:r>
            <a:r>
              <a:rPr lang="zh-CN" altLang="en-US" sz="1800" b="0">
                <a:solidFill>
                  <a:schemeClr val="tx1"/>
                </a:solidFill>
              </a:rPr>
              <a:t>when</a:t>
            </a:r>
            <a:r>
              <a:rPr lang="zh-CN" altLang="en-US" sz="1800" b="0"/>
              <a:t> he came in.</a:t>
            </a:r>
            <a:endParaRPr lang="zh-CN" altLang="en-US" sz="18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While引导的从句的谓语动词必须是</a:t>
            </a:r>
            <a:r>
              <a:rPr lang="zh-CN" altLang="en-US" sz="2000" b="0">
                <a:solidFill>
                  <a:srgbClr val="FF0000"/>
                </a:solidFill>
              </a:rPr>
              <a:t>延续性</a:t>
            </a:r>
            <a:r>
              <a:rPr lang="zh-CN" altLang="en-US" sz="2000" b="0"/>
              <a:t>的，并强调主句和从句的动作</a:t>
            </a:r>
            <a:r>
              <a:rPr lang="zh-CN" altLang="en-US" sz="2000" b="0">
                <a:solidFill>
                  <a:srgbClr val="FF0000"/>
                </a:solidFill>
              </a:rPr>
              <a:t>同时发生</a:t>
            </a:r>
            <a:r>
              <a:rPr lang="zh-CN" altLang="en-US" sz="2000" b="0"/>
              <a:t>。并且while有时还可以表示</a:t>
            </a:r>
            <a:r>
              <a:rPr lang="zh-CN" altLang="en-US" sz="2000" b="0">
                <a:solidFill>
                  <a:srgbClr val="FF0000"/>
                </a:solidFill>
              </a:rPr>
              <a:t>对比</a:t>
            </a:r>
            <a:r>
              <a:rPr lang="zh-CN" altLang="en-US" sz="2000" b="0"/>
              <a:t>。</a:t>
            </a:r>
            <a:endParaRPr lang="zh-CN" altLang="en-US" sz="2000" b="0"/>
          </a:p>
          <a:p>
            <a:r>
              <a:rPr lang="zh-CN" altLang="en-US" sz="1800" b="0"/>
              <a:t>While my wife was</a:t>
            </a:r>
            <a:r>
              <a:rPr lang="zh-CN" altLang="en-US" sz="1800" b="0">
                <a:solidFill>
                  <a:srgbClr val="FF0000"/>
                </a:solidFill>
              </a:rPr>
              <a:t> read</a:t>
            </a:r>
            <a:r>
              <a:rPr lang="zh-CN" altLang="en-US" sz="1800" b="0"/>
              <a:t>ing the newspaper, I was watching TV. </a:t>
            </a:r>
            <a:endParaRPr lang="zh-CN" altLang="en-US" sz="1800" b="0"/>
          </a:p>
          <a:p>
            <a:r>
              <a:rPr lang="zh-CN" altLang="en-US" sz="1800" b="0"/>
              <a:t>I like </a:t>
            </a:r>
            <a:r>
              <a:rPr lang="en-US" altLang="zh-CN" sz="1800" b="0"/>
              <a:t>Chinese</a:t>
            </a:r>
            <a:r>
              <a:rPr lang="zh-CN" altLang="en-US" sz="1800" b="0">
                <a:solidFill>
                  <a:srgbClr val="FF0000"/>
                </a:solidFill>
              </a:rPr>
              <a:t>while </a:t>
            </a:r>
            <a:r>
              <a:rPr lang="en-US" altLang="zh-CN" sz="1800" b="0">
                <a:solidFill>
                  <a:schemeClr val="tx1"/>
                </a:solidFill>
              </a:rPr>
              <a:t>he likes English</a:t>
            </a:r>
            <a:r>
              <a:rPr lang="zh-CN" altLang="en-US" sz="1800" b="0"/>
              <a:t>. </a:t>
            </a:r>
            <a:endParaRPr lang="zh-CN" altLang="en-US" sz="1800" b="0"/>
          </a:p>
          <a:p>
            <a:endParaRPr lang="zh-CN" altLang="en-US" sz="1800" b="0"/>
          </a:p>
          <a:p>
            <a:endParaRPr lang="zh-CN" altLang="en-US" sz="1800" b="0"/>
          </a:p>
        </p:txBody>
      </p:sp>
      <p:sp>
        <p:nvSpPr>
          <p:cNvPr id="4" name="矩形 3"/>
          <p:cNvSpPr/>
          <p:nvPr/>
        </p:nvSpPr>
        <p:spPr>
          <a:xfrm>
            <a:off x="7651750" y="2509520"/>
            <a:ext cx="1276350" cy="217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ym typeface="+mn-ea"/>
              </a:rPr>
              <a:t>瞬时性动词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7651750" y="2821940"/>
            <a:ext cx="1276350" cy="25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ym typeface="+mn-ea"/>
              </a:rPr>
              <a:t>延续性动词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7651750" y="3152775"/>
            <a:ext cx="1350645" cy="288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FF0000"/>
                </a:solidFill>
                <a:sym typeface="+mn-ea"/>
              </a:rPr>
              <a:t>at that moment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2315" y="5222240"/>
            <a:ext cx="1224280" cy="288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ym typeface="+mn-ea"/>
              </a:rPr>
              <a:t>延续性动词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7092315" y="5651500"/>
            <a:ext cx="1224280" cy="288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然而</a:t>
            </a:r>
            <a:endParaRPr lang="zh-CN" altLang="en-US" sz="1600"/>
          </a:p>
        </p:txBody>
      </p:sp>
      <p:grpSp>
        <p:nvGrpSpPr>
          <p:cNvPr id="28704" name="组合 118"/>
          <p:cNvGrpSpPr/>
          <p:nvPr/>
        </p:nvGrpSpPr>
        <p:grpSpPr>
          <a:xfrm>
            <a:off x="557848" y="676593"/>
            <a:ext cx="584200" cy="582612"/>
            <a:chOff x="3190990" y="2313207"/>
            <a:chExt cx="481033" cy="481034"/>
          </a:xfrm>
        </p:grpSpPr>
        <p:sp>
          <p:nvSpPr>
            <p:cNvPr id="123" name="Oval 344"/>
            <p:cNvSpPr>
              <a:spLocks noChangeArrowheads="1"/>
            </p:cNvSpPr>
            <p:nvPr/>
          </p:nvSpPr>
          <p:spPr bwMode="auto">
            <a:xfrm>
              <a:off x="3190990" y="2313207"/>
              <a:ext cx="481033" cy="481033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345"/>
            <p:cNvSpPr/>
            <p:nvPr/>
          </p:nvSpPr>
          <p:spPr bwMode="auto">
            <a:xfrm>
              <a:off x="3289088" y="2485765"/>
              <a:ext cx="380571" cy="308476"/>
            </a:xfrm>
            <a:custGeom>
              <a:avLst/>
              <a:gdLst>
                <a:gd name="T0" fmla="*/ 75 w 203"/>
                <a:gd name="T1" fmla="*/ 164 h 164"/>
                <a:gd name="T2" fmla="*/ 76 w 203"/>
                <a:gd name="T3" fmla="*/ 164 h 164"/>
                <a:gd name="T4" fmla="*/ 203 w 203"/>
                <a:gd name="T5" fmla="*/ 55 h 164"/>
                <a:gd name="T6" fmla="*/ 147 w 203"/>
                <a:gd name="T7" fmla="*/ 0 h 164"/>
                <a:gd name="T8" fmla="*/ 0 w 203"/>
                <a:gd name="T9" fmla="*/ 89 h 164"/>
                <a:gd name="T10" fmla="*/ 75 w 203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164">
                  <a:moveTo>
                    <a:pt x="75" y="164"/>
                  </a:moveTo>
                  <a:cubicBezTo>
                    <a:pt x="75" y="164"/>
                    <a:pt x="76" y="164"/>
                    <a:pt x="76" y="164"/>
                  </a:cubicBezTo>
                  <a:cubicBezTo>
                    <a:pt x="140" y="164"/>
                    <a:pt x="193" y="117"/>
                    <a:pt x="203" y="55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75" y="164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46"/>
            <p:cNvSpPr/>
            <p:nvPr/>
          </p:nvSpPr>
          <p:spPr bwMode="auto">
            <a:xfrm>
              <a:off x="3289088" y="2446762"/>
              <a:ext cx="284838" cy="245835"/>
            </a:xfrm>
            <a:custGeom>
              <a:avLst/>
              <a:gdLst>
                <a:gd name="T0" fmla="*/ 152 w 152"/>
                <a:gd name="T1" fmla="*/ 64 h 131"/>
                <a:gd name="T2" fmla="*/ 145 w 152"/>
                <a:gd name="T3" fmla="*/ 50 h 131"/>
                <a:gd name="T4" fmla="*/ 152 w 152"/>
                <a:gd name="T5" fmla="*/ 35 h 131"/>
                <a:gd name="T6" fmla="*/ 143 w 152"/>
                <a:gd name="T7" fmla="*/ 18 h 131"/>
                <a:gd name="T8" fmla="*/ 76 w 152"/>
                <a:gd name="T9" fmla="*/ 0 h 131"/>
                <a:gd name="T10" fmla="*/ 0 w 152"/>
                <a:gd name="T11" fmla="*/ 20 h 131"/>
                <a:gd name="T12" fmla="*/ 0 w 152"/>
                <a:gd name="T13" fmla="*/ 110 h 131"/>
                <a:gd name="T14" fmla="*/ 76 w 152"/>
                <a:gd name="T15" fmla="*/ 131 h 131"/>
                <a:gd name="T16" fmla="*/ 76 w 152"/>
                <a:gd name="T17" fmla="*/ 131 h 131"/>
                <a:gd name="T18" fmla="*/ 76 w 152"/>
                <a:gd name="T19" fmla="*/ 131 h 131"/>
                <a:gd name="T20" fmla="*/ 76 w 152"/>
                <a:gd name="T21" fmla="*/ 131 h 131"/>
                <a:gd name="T22" fmla="*/ 76 w 152"/>
                <a:gd name="T23" fmla="*/ 131 h 131"/>
                <a:gd name="T24" fmla="*/ 137 w 152"/>
                <a:gd name="T25" fmla="*/ 114 h 131"/>
                <a:gd name="T26" fmla="*/ 136 w 152"/>
                <a:gd name="T27" fmla="*/ 114 h 131"/>
                <a:gd name="T28" fmla="*/ 152 w 152"/>
                <a:gd name="T29" fmla="*/ 95 h 131"/>
                <a:gd name="T30" fmla="*/ 145 w 152"/>
                <a:gd name="T31" fmla="*/ 80 h 131"/>
                <a:gd name="T32" fmla="*/ 152 w 152"/>
                <a:gd name="T33" fmla="*/ 6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31">
                  <a:moveTo>
                    <a:pt x="152" y="64"/>
                  </a:moveTo>
                  <a:cubicBezTo>
                    <a:pt x="152" y="59"/>
                    <a:pt x="149" y="53"/>
                    <a:pt x="145" y="50"/>
                  </a:cubicBezTo>
                  <a:cubicBezTo>
                    <a:pt x="149" y="46"/>
                    <a:pt x="152" y="41"/>
                    <a:pt x="152" y="35"/>
                  </a:cubicBezTo>
                  <a:cubicBezTo>
                    <a:pt x="152" y="28"/>
                    <a:pt x="149" y="20"/>
                    <a:pt x="143" y="1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6" y="114"/>
                    <a:pt x="136" y="114"/>
                    <a:pt x="136" y="114"/>
                  </a:cubicBezTo>
                  <a:cubicBezTo>
                    <a:pt x="145" y="112"/>
                    <a:pt x="152" y="104"/>
                    <a:pt x="152" y="95"/>
                  </a:cubicBezTo>
                  <a:cubicBezTo>
                    <a:pt x="152" y="89"/>
                    <a:pt x="149" y="83"/>
                    <a:pt x="145" y="80"/>
                  </a:cubicBezTo>
                  <a:cubicBezTo>
                    <a:pt x="149" y="76"/>
                    <a:pt x="152" y="70"/>
                    <a:pt x="152" y="64"/>
                  </a:cubicBez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347"/>
            <p:cNvSpPr/>
            <p:nvPr/>
          </p:nvSpPr>
          <p:spPr bwMode="auto">
            <a:xfrm>
              <a:off x="3390731" y="2472764"/>
              <a:ext cx="99279" cy="28366"/>
            </a:xfrm>
            <a:custGeom>
              <a:avLst/>
              <a:gdLst>
                <a:gd name="T0" fmla="*/ 0 w 84"/>
                <a:gd name="T1" fmla="*/ 15 h 24"/>
                <a:gd name="T2" fmla="*/ 35 w 84"/>
                <a:gd name="T3" fmla="*/ 24 h 24"/>
                <a:gd name="T4" fmla="*/ 84 w 84"/>
                <a:gd name="T5" fmla="*/ 10 h 24"/>
                <a:gd name="T6" fmla="*/ 50 w 84"/>
                <a:gd name="T7" fmla="*/ 0 h 24"/>
                <a:gd name="T8" fmla="*/ 0 w 8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">
                  <a:moveTo>
                    <a:pt x="0" y="15"/>
                  </a:moveTo>
                  <a:lnTo>
                    <a:pt x="35" y="24"/>
                  </a:lnTo>
                  <a:lnTo>
                    <a:pt x="84" y="10"/>
                  </a:lnTo>
                  <a:lnTo>
                    <a:pt x="5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348"/>
            <p:cNvSpPr/>
            <p:nvPr/>
          </p:nvSpPr>
          <p:spPr bwMode="auto">
            <a:xfrm>
              <a:off x="3289088" y="2541314"/>
              <a:ext cx="262381" cy="70914"/>
            </a:xfrm>
            <a:custGeom>
              <a:avLst/>
              <a:gdLst>
                <a:gd name="T0" fmla="*/ 132 w 140"/>
                <a:gd name="T1" fmla="*/ 6 h 38"/>
                <a:gd name="T2" fmla="*/ 129 w 140"/>
                <a:gd name="T3" fmla="*/ 6 h 38"/>
                <a:gd name="T4" fmla="*/ 76 w 140"/>
                <a:gd name="T5" fmla="*/ 20 h 38"/>
                <a:gd name="T6" fmla="*/ 0 w 140"/>
                <a:gd name="T7" fmla="*/ 0 h 38"/>
                <a:gd name="T8" fmla="*/ 0 w 140"/>
                <a:gd name="T9" fmla="*/ 18 h 38"/>
                <a:gd name="T10" fmla="*/ 76 w 140"/>
                <a:gd name="T11" fmla="*/ 38 h 38"/>
                <a:gd name="T12" fmla="*/ 134 w 140"/>
                <a:gd name="T13" fmla="*/ 23 h 38"/>
                <a:gd name="T14" fmla="*/ 140 w 140"/>
                <a:gd name="T15" fmla="*/ 14 h 38"/>
                <a:gd name="T16" fmla="*/ 132 w 140"/>
                <a:gd name="T17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8">
                  <a:moveTo>
                    <a:pt x="132" y="6"/>
                  </a:moveTo>
                  <a:cubicBezTo>
                    <a:pt x="131" y="6"/>
                    <a:pt x="130" y="6"/>
                    <a:pt x="129" y="6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7" y="22"/>
                    <a:pt x="140" y="19"/>
                    <a:pt x="140" y="14"/>
                  </a:cubicBezTo>
                  <a:cubicBezTo>
                    <a:pt x="140" y="10"/>
                    <a:pt x="136" y="6"/>
                    <a:pt x="132" y="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349"/>
            <p:cNvSpPr/>
            <p:nvPr/>
          </p:nvSpPr>
          <p:spPr bwMode="auto">
            <a:xfrm>
              <a:off x="3289088" y="2596863"/>
              <a:ext cx="262381" cy="72096"/>
            </a:xfrm>
            <a:custGeom>
              <a:avLst/>
              <a:gdLst>
                <a:gd name="T0" fmla="*/ 134 w 140"/>
                <a:gd name="T1" fmla="*/ 23 h 38"/>
                <a:gd name="T2" fmla="*/ 140 w 140"/>
                <a:gd name="T3" fmla="*/ 15 h 38"/>
                <a:gd name="T4" fmla="*/ 132 w 140"/>
                <a:gd name="T5" fmla="*/ 6 h 38"/>
                <a:gd name="T6" fmla="*/ 129 w 140"/>
                <a:gd name="T7" fmla="*/ 6 h 38"/>
                <a:gd name="T8" fmla="*/ 129 w 140"/>
                <a:gd name="T9" fmla="*/ 6 h 38"/>
                <a:gd name="T10" fmla="*/ 76 w 140"/>
                <a:gd name="T11" fmla="*/ 20 h 38"/>
                <a:gd name="T12" fmla="*/ 0 w 140"/>
                <a:gd name="T13" fmla="*/ 0 h 38"/>
                <a:gd name="T14" fmla="*/ 0 w 140"/>
                <a:gd name="T15" fmla="*/ 18 h 38"/>
                <a:gd name="T16" fmla="*/ 76 w 140"/>
                <a:gd name="T17" fmla="*/ 38 h 38"/>
                <a:gd name="T18" fmla="*/ 134 w 140"/>
                <a:gd name="T1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38">
                  <a:moveTo>
                    <a:pt x="134" y="23"/>
                  </a:moveTo>
                  <a:cubicBezTo>
                    <a:pt x="137" y="22"/>
                    <a:pt x="140" y="19"/>
                    <a:pt x="140" y="15"/>
                  </a:cubicBezTo>
                  <a:cubicBezTo>
                    <a:pt x="140" y="10"/>
                    <a:pt x="136" y="6"/>
                    <a:pt x="132" y="6"/>
                  </a:cubicBezTo>
                  <a:cubicBezTo>
                    <a:pt x="131" y="6"/>
                    <a:pt x="130" y="6"/>
                    <a:pt x="12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6" y="38"/>
                    <a:pt x="76" y="38"/>
                    <a:pt x="76" y="38"/>
                  </a:cubicBezTo>
                  <a:lnTo>
                    <a:pt x="134" y="23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350"/>
            <p:cNvSpPr/>
            <p:nvPr/>
          </p:nvSpPr>
          <p:spPr bwMode="auto">
            <a:xfrm>
              <a:off x="3289088" y="2484583"/>
              <a:ext cx="262381" cy="70914"/>
            </a:xfrm>
            <a:custGeom>
              <a:avLst/>
              <a:gdLst>
                <a:gd name="T0" fmla="*/ 132 w 140"/>
                <a:gd name="T1" fmla="*/ 6 h 38"/>
                <a:gd name="T2" fmla="*/ 129 w 140"/>
                <a:gd name="T3" fmla="*/ 6 h 38"/>
                <a:gd name="T4" fmla="*/ 76 w 140"/>
                <a:gd name="T5" fmla="*/ 20 h 38"/>
                <a:gd name="T6" fmla="*/ 0 w 140"/>
                <a:gd name="T7" fmla="*/ 0 h 38"/>
                <a:gd name="T8" fmla="*/ 0 w 140"/>
                <a:gd name="T9" fmla="*/ 18 h 38"/>
                <a:gd name="T10" fmla="*/ 76 w 140"/>
                <a:gd name="T11" fmla="*/ 38 h 38"/>
                <a:gd name="T12" fmla="*/ 134 w 140"/>
                <a:gd name="T13" fmla="*/ 23 h 38"/>
                <a:gd name="T14" fmla="*/ 140 w 140"/>
                <a:gd name="T15" fmla="*/ 15 h 38"/>
                <a:gd name="T16" fmla="*/ 132 w 140"/>
                <a:gd name="T17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8">
                  <a:moveTo>
                    <a:pt x="132" y="6"/>
                  </a:moveTo>
                  <a:cubicBezTo>
                    <a:pt x="131" y="6"/>
                    <a:pt x="130" y="6"/>
                    <a:pt x="129" y="6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7" y="22"/>
                    <a:pt x="140" y="19"/>
                    <a:pt x="140" y="15"/>
                  </a:cubicBezTo>
                  <a:cubicBezTo>
                    <a:pt x="140" y="10"/>
                    <a:pt x="136" y="6"/>
                    <a:pt x="132" y="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r>
              <a:rPr lang="zh-CN" altLang="en-US" sz="2000" b="0">
                <a:sym typeface="+mn-ea"/>
              </a:rPr>
              <a:t>As表示“一边……一边”，as引导的动作是延续性的动作，一般用于主句和从句动作同时发生；as也可以强调“一先一后。</a:t>
            </a:r>
            <a:endParaRPr lang="zh-CN" altLang="en-US" sz="2000" b="0">
              <a:sym typeface="+mn-ea"/>
            </a:endParaRPr>
          </a:p>
          <a:p>
            <a:pPr marL="0" indent="0">
              <a:buNone/>
            </a:pPr>
            <a:endParaRPr lang="zh-CN" altLang="en-US" sz="2000" b="0"/>
          </a:p>
          <a:p>
            <a:r>
              <a:rPr lang="zh-CN" altLang="en-US" sz="1800" b="0">
                <a:sym typeface="+mn-ea"/>
              </a:rPr>
              <a:t>They talked</a:t>
            </a:r>
            <a:r>
              <a:rPr lang="zh-CN" altLang="en-US" sz="1800" b="0">
                <a:solidFill>
                  <a:srgbClr val="FF0000"/>
                </a:solidFill>
                <a:sym typeface="+mn-ea"/>
              </a:rPr>
              <a:t> as</a:t>
            </a:r>
            <a:r>
              <a:rPr lang="zh-CN" altLang="en-US" sz="1800" b="0">
                <a:sym typeface="+mn-ea"/>
              </a:rPr>
              <a:t> they walked.   </a:t>
            </a:r>
            <a:endParaRPr lang="zh-CN" altLang="en-US" sz="1800" b="0">
              <a:sym typeface="+mn-ea"/>
            </a:endParaRPr>
          </a:p>
          <a:p>
            <a:r>
              <a:rPr lang="zh-CN" altLang="en-US" sz="1800" b="0">
                <a:sym typeface="+mn-ea"/>
              </a:rPr>
              <a:t>I thought of it just </a:t>
            </a:r>
            <a:r>
              <a:rPr lang="zh-CN" altLang="en-US" sz="1800" b="0">
                <a:solidFill>
                  <a:srgbClr val="FF0000"/>
                </a:solidFill>
                <a:sym typeface="+mn-ea"/>
              </a:rPr>
              <a:t>as</a:t>
            </a:r>
            <a:r>
              <a:rPr lang="zh-CN" altLang="en-US" sz="1800" b="0">
                <a:sym typeface="+mn-ea"/>
              </a:rPr>
              <a:t> you opened your mouth. </a:t>
            </a:r>
            <a:endParaRPr lang="zh-CN" altLang="en-US" sz="1800" b="0">
              <a:sym typeface="+mn-ea"/>
            </a:endParaRPr>
          </a:p>
          <a:p>
            <a:r>
              <a:rPr lang="zh-CN" altLang="en-US" sz="1800" b="0">
                <a:sym typeface="+mn-ea"/>
              </a:rPr>
              <a:t>He looked behind from time to time </a:t>
            </a:r>
            <a:r>
              <a:rPr lang="zh-CN" altLang="en-US" sz="1800" b="0">
                <a:solidFill>
                  <a:srgbClr val="FF0000"/>
                </a:solidFill>
                <a:sym typeface="+mn-ea"/>
              </a:rPr>
              <a:t>as </a:t>
            </a:r>
            <a:r>
              <a:rPr lang="zh-CN" altLang="en-US" sz="1800" b="0">
                <a:sym typeface="+mn-ea"/>
              </a:rPr>
              <a:t>he went. </a:t>
            </a:r>
            <a:endParaRPr lang="zh-CN" altLang="en-US" sz="1800" b="0"/>
          </a:p>
          <a:p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as表示</a:t>
            </a:r>
            <a:r>
              <a:rPr lang="zh-CN" altLang="en-US" sz="2000" b="0">
                <a:sym typeface="+mn-ea"/>
              </a:rPr>
              <a:t>“</a:t>
            </a:r>
            <a:r>
              <a:rPr lang="zh-CN" altLang="en-US" sz="2000" b="0">
                <a:solidFill>
                  <a:srgbClr val="FF0000"/>
                </a:solidFill>
              </a:rPr>
              <a:t>随着</a:t>
            </a:r>
            <a:r>
              <a:rPr lang="zh-CN" altLang="en-US" sz="2000" b="0">
                <a:sym typeface="+mn-ea"/>
              </a:rPr>
              <a:t>”</a:t>
            </a:r>
            <a:r>
              <a:rPr lang="zh-CN" altLang="en-US" sz="2000" b="0"/>
              <a:t>   </a:t>
            </a:r>
            <a:endParaRPr lang="zh-CN" altLang="en-US" sz="2000" b="0"/>
          </a:p>
          <a:p>
            <a:r>
              <a:rPr lang="zh-CN" altLang="en-US" sz="1800" b="0">
                <a:solidFill>
                  <a:srgbClr val="FF0000"/>
                </a:solidFill>
              </a:rPr>
              <a:t>As</a:t>
            </a:r>
            <a:r>
              <a:rPr lang="zh-CN" altLang="en-US" sz="1800" b="0"/>
              <a:t> time goes on, it's getting warmer and warmer.  </a:t>
            </a:r>
            <a:endParaRPr lang="zh-CN" altLang="en-US" sz="1800" b="0"/>
          </a:p>
          <a:p>
            <a:r>
              <a:rPr lang="zh-CN" altLang="en-US" sz="1800" b="0">
                <a:solidFill>
                  <a:srgbClr val="FF0000"/>
                </a:solidFill>
              </a:rPr>
              <a:t>As</a:t>
            </a:r>
            <a:r>
              <a:rPr lang="zh-CN" altLang="en-US" sz="1800" b="0"/>
              <a:t> spring warms the earth, al flowers begin to bloom. </a:t>
            </a:r>
            <a:endParaRPr lang="zh-CN" altLang="en-US" sz="1800" b="0"/>
          </a:p>
          <a:p>
            <a:endParaRPr lang="zh-CN" altLang="en-US" sz="1800" b="0"/>
          </a:p>
        </p:txBody>
      </p:sp>
      <p:sp>
        <p:nvSpPr>
          <p:cNvPr id="4" name="矩形 3"/>
          <p:cNvSpPr/>
          <p:nvPr/>
        </p:nvSpPr>
        <p:spPr>
          <a:xfrm>
            <a:off x="6068695" y="2628900"/>
            <a:ext cx="1367790" cy="288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一边，一边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68695" y="3002915"/>
            <a:ext cx="1367790" cy="288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一先一后</a:t>
            </a:r>
            <a:endParaRPr lang="zh-CN" altLang="en-US"/>
          </a:p>
        </p:txBody>
      </p:sp>
      <p:grpSp>
        <p:nvGrpSpPr>
          <p:cNvPr id="174" name="组合 1"/>
          <p:cNvGrpSpPr/>
          <p:nvPr/>
        </p:nvGrpSpPr>
        <p:grpSpPr>
          <a:xfrm>
            <a:off x="561658" y="78581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544.4314960629918,&quot;width&quot;:4424.4472440944883}"/>
</p:tagLst>
</file>

<file path=ppt/tags/tag2.xml><?xml version="1.0" encoding="utf-8"?>
<p:tagLst xmlns:p="http://schemas.openxmlformats.org/presentationml/2006/main">
  <p:tag name="KSO_WPP_MARK_KEY" val="56eabba5-0b89-42ce-97be-b94d6d97439d"/>
  <p:tag name="COMMONDATA" val="eyJoZGlkIjoiODdmZTJjNTJlYmRhNjUzOWYyNWZkZjhlODA2YTk3M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5481</Words>
  <Application>WPS 演示</Application>
  <PresentationFormat/>
  <Paragraphs>257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Tahoma</vt:lpstr>
      <vt:lpstr>微软雅黑</vt:lpstr>
      <vt:lpstr>等线</vt:lpstr>
      <vt:lpstr>Copperplate Gothic Bold</vt:lpstr>
      <vt:lpstr>Calibri</vt:lpstr>
      <vt:lpstr>黑体</vt:lpstr>
      <vt:lpstr>AMGDT</vt:lpstr>
      <vt:lpstr>Arial Unicode MS</vt:lpstr>
      <vt:lpstr>Calibri Light</vt:lpstr>
      <vt:lpstr>仿宋</vt:lpstr>
      <vt:lpstr>Office 主题</vt:lpstr>
      <vt:lpstr>自定义设计方案</vt:lpstr>
      <vt:lpstr>PowerPoint 演示文稿</vt:lpstr>
      <vt:lpstr>状语</vt:lpstr>
      <vt:lpstr>状语从句</vt:lpstr>
      <vt:lpstr>状语从句的种类</vt:lpstr>
      <vt:lpstr>　1.时间状语从句 </vt:lpstr>
      <vt:lpstr>PowerPoint 演示文稿</vt:lpstr>
      <vt:lpstr>“一...就...”</vt:lpstr>
      <vt:lpstr>when, while和as的区别 </vt:lpstr>
      <vt:lpstr>PowerPoint 演示文稿</vt:lpstr>
      <vt:lpstr>before和after</vt:lpstr>
      <vt:lpstr>before和after</vt:lpstr>
      <vt:lpstr>exercise </vt:lpstr>
      <vt:lpstr>till或until</vt:lpstr>
      <vt:lpstr>not until 的强调句</vt:lpstr>
      <vt:lpstr>since</vt:lpstr>
      <vt:lpstr>whenever</vt:lpstr>
      <vt:lpstr>          对应知识点的题目讲解</vt:lpstr>
      <vt:lpstr> 三、下讲课程要点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信息资源管理</dc:title>
  <dc:creator>AndrewandPipi</dc:creator>
  <cp:lastModifiedBy>jimmy</cp:lastModifiedBy>
  <cp:revision>138</cp:revision>
  <dcterms:created xsi:type="dcterms:W3CDTF">2011-02-28T11:45:00Z</dcterms:created>
  <dcterms:modified xsi:type="dcterms:W3CDTF">2023-02-07T03:43:01Z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1A40651CA9EE47B7862FA78C8438706D</vt:lpwstr>
  </property>
</Properties>
</file>