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3"/>
  </p:sldMasterIdLst>
  <p:notesMasterIdLst>
    <p:notesMasterId r:id="rId27"/>
  </p:notesMasterIdLst>
  <p:sldIdLst>
    <p:sldId id="712" r:id="rId4"/>
    <p:sldId id="738" r:id="rId5"/>
    <p:sldId id="813" r:id="rId6"/>
    <p:sldId id="852" r:id="rId7"/>
    <p:sldId id="851" r:id="rId8"/>
    <p:sldId id="853" r:id="rId9"/>
    <p:sldId id="869" r:id="rId10"/>
    <p:sldId id="850" r:id="rId11"/>
    <p:sldId id="854" r:id="rId12"/>
    <p:sldId id="849" r:id="rId13"/>
    <p:sldId id="847" r:id="rId14"/>
    <p:sldId id="855" r:id="rId15"/>
    <p:sldId id="856" r:id="rId16"/>
    <p:sldId id="858" r:id="rId17"/>
    <p:sldId id="872" r:id="rId18"/>
    <p:sldId id="873" r:id="rId19"/>
    <p:sldId id="874" r:id="rId20"/>
    <p:sldId id="871" r:id="rId21"/>
    <p:sldId id="875" r:id="rId22"/>
    <p:sldId id="870" r:id="rId23"/>
    <p:sldId id="801" r:id="rId24"/>
    <p:sldId id="741" r:id="rId25"/>
    <p:sldId id="742" r:id="rId26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36" y="-68"/>
      </p:cViewPr>
      <p:guideLst>
        <p:guide orient="horz" pos="2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2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【2】本课程的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9】下周课程要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ea"/>
              <a:buAutoNum type="ea1JpnChsDbPeriod"/>
              <a:defRPr sz="2800" b="1"/>
            </a:lvl1pPr>
          </a:lstStyle>
          <a:p>
            <a:pPr lvl="0"/>
            <a:r>
              <a:rPr lang="zh-CN" altLang="en-US" dirty="0" smtClean="0"/>
              <a:t>要点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要点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529933" y="510630"/>
            <a:ext cx="4055229" cy="768350"/>
            <a:chOff x="1400959" y="510630"/>
            <a:chExt cx="4055229" cy="768350"/>
          </a:xfrm>
        </p:grpSpPr>
        <p:sp>
          <p:nvSpPr>
            <p:cNvPr id="20" name="文本框 19"/>
            <p:cNvSpPr txBox="1"/>
            <p:nvPr userDrawn="1"/>
          </p:nvSpPr>
          <p:spPr>
            <a:xfrm>
              <a:off x="1905268" y="510630"/>
              <a:ext cx="355092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下周课程要点</a:t>
              </a:r>
              <a:endParaRPr lang="zh-CN" altLang="en-US" sz="4400" b="1" dirty="0"/>
            </a:p>
          </p:txBody>
        </p:sp>
        <p:pic>
          <p:nvPicPr>
            <p:cNvPr id="22" name="图片 23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00959" y="641746"/>
              <a:ext cx="504309" cy="50720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【10】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7" name="Freeform 5"/>
          <p:cNvSpPr>
            <a:spLocks noEditPoints="1"/>
          </p:cNvSpPr>
          <p:nvPr userDrawn="1"/>
        </p:nvSpPr>
        <p:spPr>
          <a:xfrm>
            <a:off x="0" y="263525"/>
            <a:ext cx="9144000" cy="2352675"/>
          </a:xfrm>
          <a:custGeom>
            <a:avLst/>
            <a:gdLst/>
            <a:ahLst/>
            <a:cxnLst>
              <a:cxn ang="0">
                <a:pos x="9067419" y="2163485"/>
              </a:cxn>
              <a:cxn ang="0">
                <a:pos x="8951976" y="2006334"/>
              </a:cxn>
              <a:cxn ang="0">
                <a:pos x="8844534" y="2062786"/>
              </a:cxn>
              <a:cxn ang="0">
                <a:pos x="8770239" y="2038375"/>
              </a:cxn>
              <a:cxn ang="0">
                <a:pos x="8615934" y="2003283"/>
              </a:cxn>
              <a:cxn ang="0">
                <a:pos x="8492490" y="1963614"/>
              </a:cxn>
              <a:cxn ang="0">
                <a:pos x="8334756" y="2071941"/>
              </a:cxn>
              <a:cxn ang="0">
                <a:pos x="8195310" y="2062786"/>
              </a:cxn>
              <a:cxn ang="0">
                <a:pos x="7992999" y="2136021"/>
              </a:cxn>
              <a:cxn ang="0">
                <a:pos x="7870698" y="2070415"/>
              </a:cxn>
              <a:cxn ang="0">
                <a:pos x="7733538" y="2105507"/>
              </a:cxn>
              <a:cxn ang="0">
                <a:pos x="7589520" y="1821721"/>
              </a:cxn>
              <a:cxn ang="0">
                <a:pos x="7435215" y="1765269"/>
              </a:cxn>
              <a:cxn ang="0">
                <a:pos x="7293483" y="2000231"/>
              </a:cxn>
              <a:cxn ang="0">
                <a:pos x="7134606" y="1801887"/>
              </a:cxn>
              <a:cxn ang="0">
                <a:pos x="6501384" y="1248047"/>
              </a:cxn>
              <a:cxn ang="0">
                <a:pos x="6167628" y="1028342"/>
              </a:cxn>
              <a:cxn ang="0">
                <a:pos x="6110478" y="938324"/>
              </a:cxn>
              <a:cxn ang="0">
                <a:pos x="6048756" y="1943779"/>
              </a:cxn>
              <a:cxn ang="0">
                <a:pos x="5723001" y="1661520"/>
              </a:cxn>
              <a:cxn ang="0">
                <a:pos x="5508117" y="1045125"/>
              </a:cxn>
              <a:cxn ang="0">
                <a:pos x="5189220" y="1907162"/>
              </a:cxn>
              <a:cxn ang="0">
                <a:pos x="5113782" y="1914791"/>
              </a:cxn>
              <a:cxn ang="0">
                <a:pos x="5026914" y="1930048"/>
              </a:cxn>
              <a:cxn ang="0">
                <a:pos x="4898898" y="1725600"/>
              </a:cxn>
              <a:cxn ang="0">
                <a:pos x="4624578" y="1704240"/>
              </a:cxn>
              <a:cxn ang="0">
                <a:pos x="4483989" y="1487586"/>
              </a:cxn>
              <a:cxn ang="0">
                <a:pos x="4277106" y="1670674"/>
              </a:cxn>
              <a:cxn ang="0">
                <a:pos x="4097655" y="2158907"/>
              </a:cxn>
              <a:cxn ang="0">
                <a:pos x="3958209" y="1914791"/>
              </a:cxn>
              <a:cxn ang="0">
                <a:pos x="3874770" y="567571"/>
              </a:cxn>
              <a:cxn ang="0">
                <a:pos x="3848481" y="285311"/>
              </a:cxn>
              <a:cxn ang="0">
                <a:pos x="3805047" y="1060382"/>
              </a:cxn>
              <a:cxn ang="0">
                <a:pos x="3425571" y="2256554"/>
              </a:cxn>
              <a:cxn ang="0">
                <a:pos x="3196971" y="1707291"/>
              </a:cxn>
              <a:cxn ang="0">
                <a:pos x="3003804" y="2093301"/>
              </a:cxn>
              <a:cxn ang="0">
                <a:pos x="2823210" y="2102455"/>
              </a:cxn>
              <a:cxn ang="0">
                <a:pos x="2640330" y="2197051"/>
              </a:cxn>
              <a:cxn ang="0">
                <a:pos x="2459736" y="2122290"/>
              </a:cxn>
              <a:cxn ang="0">
                <a:pos x="2348865" y="2232142"/>
              </a:cxn>
              <a:cxn ang="0">
                <a:pos x="2257425" y="2256554"/>
              </a:cxn>
              <a:cxn ang="0">
                <a:pos x="2063115" y="2221462"/>
              </a:cxn>
              <a:cxn ang="0">
                <a:pos x="1912239" y="2241297"/>
              </a:cxn>
              <a:cxn ang="0">
                <a:pos x="1749933" y="2148227"/>
              </a:cxn>
              <a:cxn ang="0">
                <a:pos x="1649349" y="1930048"/>
              </a:cxn>
              <a:cxn ang="0">
                <a:pos x="1432179" y="2168062"/>
              </a:cxn>
              <a:cxn ang="0">
                <a:pos x="1320165" y="2137547"/>
              </a:cxn>
              <a:cxn ang="0">
                <a:pos x="1201293" y="2119238"/>
              </a:cxn>
              <a:cxn ang="0">
                <a:pos x="1107567" y="1867493"/>
              </a:cxn>
              <a:cxn ang="0">
                <a:pos x="963549" y="2097878"/>
              </a:cxn>
              <a:cxn ang="0">
                <a:pos x="758952" y="2177216"/>
              </a:cxn>
              <a:cxn ang="0">
                <a:pos x="588645" y="1893430"/>
              </a:cxn>
              <a:cxn ang="0">
                <a:pos x="365760" y="1899533"/>
              </a:cxn>
              <a:cxn ang="0">
                <a:pos x="249174" y="2047529"/>
              </a:cxn>
              <a:cxn ang="0">
                <a:pos x="64008" y="2070415"/>
              </a:cxn>
              <a:cxn ang="0">
                <a:pos x="3850767" y="2148227"/>
              </a:cxn>
              <a:cxn ang="0">
                <a:pos x="3835908" y="1740857"/>
              </a:cxn>
              <a:cxn ang="0">
                <a:pos x="3835908" y="1330436"/>
              </a:cxn>
              <a:cxn ang="0">
                <a:pos x="3835908" y="1153452"/>
              </a:cxn>
            </a:cxnLst>
            <a:rect l="0" t="0" r="0" b="0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"/>
          <p:cNvSpPr/>
          <p:nvPr userDrawn="1"/>
        </p:nvSpPr>
        <p:spPr>
          <a:xfrm>
            <a:off x="0" y="2625725"/>
            <a:ext cx="9144000" cy="1714500"/>
          </a:xfrm>
          <a:prstGeom prst="rect">
            <a:avLst/>
          </a:prstGeom>
          <a:solidFill>
            <a:srgbClr val="AE1A4E"/>
          </a:solidFill>
          <a:ln w="9525">
            <a:noFill/>
          </a:ln>
        </p:spPr>
        <p:txBody>
          <a:bodyPr lIns="121920" tIns="60960" rIns="121920" bIns="60960" anchor="t"/>
          <a:lstStyle/>
          <a:p>
            <a:endParaRPr lang="zh-CN" altLang="zh-CN" sz="2400" dirty="0">
              <a:solidFill>
                <a:srgbClr val="000000"/>
              </a:solidFill>
              <a:latin typeface="Copperplate Gothic Bold" pitchFamily="34" charset="0"/>
              <a:ea typeface="微软雅黑" panose="020B0503020204020204" pitchFamily="34" charset="-122"/>
              <a:sym typeface="Copperplate Gothic Bold" pitchFamily="34" charset="0"/>
            </a:endParaRPr>
          </a:p>
        </p:txBody>
      </p:sp>
      <p:sp>
        <p:nvSpPr>
          <p:cNvPr id="23" name="TextBox 13"/>
          <p:cNvSpPr txBox="1"/>
          <p:nvPr userDrawn="1"/>
        </p:nvSpPr>
        <p:spPr>
          <a:xfrm>
            <a:off x="1684973" y="3129280"/>
            <a:ext cx="5773737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请登录百日题库做题</a:t>
            </a:r>
            <a:endParaRPr lang="zh-CN" altLang="en-US" sz="40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665" y="4437380"/>
            <a:ext cx="120967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【x】空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 hidden="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1】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6581325" y="560704"/>
            <a:ext cx="2562675" cy="6228081"/>
            <a:chOff x="9288966" y="314959"/>
            <a:chExt cx="2562675" cy="6228081"/>
          </a:xfrm>
        </p:grpSpPr>
        <p:sp>
          <p:nvSpPr>
            <p:cNvPr id="18" name="等腰三角形 17"/>
            <p:cNvSpPr/>
            <p:nvPr/>
          </p:nvSpPr>
          <p:spPr>
            <a:xfrm rot="16200000">
              <a:off x="7456264" y="2147661"/>
              <a:ext cx="6228080" cy="2562675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8209843" y="2901242"/>
              <a:ext cx="5160286" cy="2123309"/>
            </a:xfrm>
            <a:prstGeom prst="triangle">
              <a:avLst>
                <a:gd name="adj" fmla="val 0"/>
              </a:avLst>
            </a:prstGeom>
            <a:solidFill>
              <a:srgbClr val="AE1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直接连接符 27"/>
          <p:cNvSpPr/>
          <p:nvPr userDrawn="1"/>
        </p:nvSpPr>
        <p:spPr>
          <a:xfrm>
            <a:off x="0" y="5441950"/>
            <a:ext cx="3240088" cy="12700"/>
          </a:xfrm>
          <a:prstGeom prst="line">
            <a:avLst/>
          </a:prstGeom>
          <a:ln w="3175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3" name="直接连接符 29"/>
          <p:cNvSpPr/>
          <p:nvPr userDrawn="1"/>
        </p:nvSpPr>
        <p:spPr>
          <a:xfrm>
            <a:off x="0" y="5507038"/>
            <a:ext cx="3240088" cy="12700"/>
          </a:xfrm>
          <a:prstGeom prst="line">
            <a:avLst/>
          </a:prstGeom>
          <a:ln w="3175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4" name="直接连接符 31"/>
          <p:cNvSpPr/>
          <p:nvPr userDrawn="1"/>
        </p:nvSpPr>
        <p:spPr>
          <a:xfrm>
            <a:off x="0" y="5573713"/>
            <a:ext cx="3240088" cy="12700"/>
          </a:xfrm>
          <a:prstGeom prst="line">
            <a:avLst/>
          </a:prstGeom>
          <a:ln w="3175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4" name="组合 3"/>
          <p:cNvGrpSpPr/>
          <p:nvPr userDrawn="1"/>
        </p:nvGrpSpPr>
        <p:grpSpPr>
          <a:xfrm>
            <a:off x="-6350" y="-24130"/>
            <a:ext cx="8822055" cy="6876415"/>
            <a:chOff x="0" y="0"/>
            <a:chExt cx="11636384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3979147" cy="6858000"/>
            </a:xfrm>
            <a:prstGeom prst="rect">
              <a:avLst/>
            </a:prstGeom>
            <a:solidFill>
              <a:srgbClr val="AE1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0054" y="322349"/>
              <a:ext cx="11296330" cy="6346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8" name="图片 27" descr="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56285" y="260350"/>
            <a:ext cx="4627880" cy="1186815"/>
          </a:xfrm>
          <a:prstGeom prst="rect">
            <a:avLst/>
          </a:prstGeom>
        </p:spPr>
      </p:pic>
      <p:cxnSp>
        <p:nvCxnSpPr>
          <p:cNvPr id="29" name="直接连接符 14"/>
          <p:cNvCxnSpPr/>
          <p:nvPr userDrawn="1"/>
        </p:nvCxnSpPr>
        <p:spPr>
          <a:xfrm>
            <a:off x="2010086" y="4233207"/>
            <a:ext cx="5040007" cy="0"/>
          </a:xfrm>
          <a:prstGeom prst="line">
            <a:avLst/>
          </a:prstGeom>
          <a:ln w="19050">
            <a:solidFill>
              <a:srgbClr val="ED3A0D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 userDrawn="1"/>
        </p:nvSpPr>
        <p:spPr>
          <a:xfrm>
            <a:off x="1331595" y="1917065"/>
            <a:ext cx="7330440" cy="119888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2023</a:t>
            </a:r>
            <a:r>
              <a:rPr lang="zh-CN" altLang="en-US" sz="4800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年学位英语辅导班</a:t>
            </a:r>
            <a:endParaRPr lang="zh-CN" altLang="en-US" sz="4800" b="1" spc="200" baseline="0" dirty="0" smtClean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2643505" y="3428365"/>
            <a:ext cx="335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 </a:t>
            </a:r>
            <a:r>
              <a:rPr lang="en-US" altLang="zh-CN" sz="36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6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周课程</a:t>
            </a:r>
            <a:endParaRPr lang="zh-CN" altLang="en-US" sz="3600" spc="20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副标题 2"/>
          <p:cNvSpPr txBox="1"/>
          <p:nvPr userDrawn="1"/>
        </p:nvSpPr>
        <p:spPr>
          <a:xfrm>
            <a:off x="3357880" y="4607560"/>
            <a:ext cx="4002405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altLang="zh-CN" dirty="0" smtClean="0"/>
              <a:t> </a:t>
            </a:r>
            <a:r>
              <a:rPr lang="zh-CN" altLang="en-US" dirty="0" smtClean="0"/>
              <a:t>主讲人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李建闯</a:t>
            </a:r>
            <a:endParaRPr lang="zh-CN" altLang="en-US" dirty="0" smtClean="0"/>
          </a:p>
        </p:txBody>
      </p:sp>
      <p:pic>
        <p:nvPicPr>
          <p:cNvPr id="35" name="图片 3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7084"/>
          <a:stretch>
            <a:fillRect/>
          </a:stretch>
        </p:blipFill>
        <p:spPr>
          <a:xfrm>
            <a:off x="7236460" y="3771900"/>
            <a:ext cx="1561465" cy="303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【2】本课程的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56793"/>
            <a:ext cx="8229600" cy="2592288"/>
          </a:xfrm>
        </p:spPr>
        <p:txBody>
          <a:bodyPr/>
          <a:lstStyle>
            <a:lvl1pPr marL="0" marR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kern="0" baseline="0">
                <a:ea typeface="宋体" panose="02010600030101010101" pitchFamily="2" charset="-122"/>
              </a:defRPr>
            </a:lvl1pPr>
          </a:lstStyle>
          <a:p>
            <a:pPr marL="0" marR="0" lvl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对本门课程主要内容进行概述，以及对关于本门课程学习及复习方向做提点（包含如第一</a:t>
            </a:r>
            <a:r>
              <a:rPr lang="en-US" altLang="zh-CN" dirty="0" smtClean="0"/>
              <a:t>-</a:t>
            </a:r>
            <a:r>
              <a:rPr lang="zh-CN" altLang="en-US" dirty="0" smtClean="0"/>
              <a:t>三张为概念性的、</a:t>
            </a:r>
            <a:r>
              <a:rPr lang="en-US" altLang="zh-CN" dirty="0" smtClean="0"/>
              <a:t>4-7</a:t>
            </a:r>
            <a:r>
              <a:rPr lang="zh-CN" altLang="en-US" dirty="0" smtClean="0"/>
              <a:t>章为应用软件等相关学习指引）</a:t>
            </a:r>
            <a:endParaRPr lang="zh-CN" altLang="en-US" dirty="0" smtClean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505710" y="510540"/>
            <a:ext cx="4130040" cy="769620"/>
            <a:chOff x="3946" y="804"/>
            <a:chExt cx="6504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4828" y="804"/>
              <a:ext cx="5622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 smtClean="0"/>
                <a:t>本课程的概述</a:t>
              </a:r>
              <a:endParaRPr lang="zh-CN" altLang="en-US" sz="4400" b="1" dirty="0"/>
            </a:p>
          </p:txBody>
        </p:sp>
        <p:pic>
          <p:nvPicPr>
            <p:cNvPr id="9" name="图片 8" descr="图片1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46" y="837"/>
              <a:ext cx="1030" cy="103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3】课程的考核题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80831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800" b="1"/>
            </a:lvl1pPr>
          </a:lstStyle>
          <a:p>
            <a:pPr lvl="0"/>
            <a:r>
              <a:rPr lang="zh-CN" altLang="en-US" dirty="0" smtClean="0"/>
              <a:t>单选题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题*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分（共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x</a:t>
            </a:r>
            <a:r>
              <a:rPr lang="zh-CN" altLang="en-US" dirty="0" smtClean="0"/>
              <a:t>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题*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分（共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分）</a:t>
            </a:r>
            <a:endParaRPr lang="zh-CN" altLang="en-US" dirty="0" smtClean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204720" y="510540"/>
            <a:ext cx="4730750" cy="769620"/>
            <a:chOff x="3472" y="804"/>
            <a:chExt cx="7450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4394" y="804"/>
              <a:ext cx="6529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 smtClean="0"/>
                <a:t>课程的考核题型</a:t>
              </a:r>
              <a:endParaRPr lang="zh-CN" altLang="en-US" sz="4400" b="1" dirty="0"/>
            </a:p>
          </p:txBody>
        </p:sp>
        <p:pic>
          <p:nvPicPr>
            <p:cNvPr id="2" name="图片 1" descr="图片2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72" y="939"/>
              <a:ext cx="922" cy="9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4】教学计划进度安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56793"/>
            <a:ext cx="8229600" cy="2736303"/>
          </a:xfrm>
        </p:spPr>
        <p:txBody>
          <a:bodyPr/>
          <a:lstStyle>
            <a:lvl1pPr marL="0" marR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defRPr>
            </a:lvl1pPr>
          </a:lstStyle>
          <a:p>
            <a:pPr marL="0" marR="0" lvl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此处可以以表格的形成呈现，或者直接截图现在有教学进度表。（要求清晰、详尽）</a:t>
            </a:r>
            <a:endParaRPr lang="zh-CN" altLang="en-US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906905" y="510540"/>
            <a:ext cx="5327650" cy="769620"/>
            <a:chOff x="3003" y="804"/>
            <a:chExt cx="8390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3973" y="804"/>
              <a:ext cx="7420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宋体" panose="02010600030101010101" pitchFamily="2" charset="-122"/>
                  <a:cs typeface="+mn-cs"/>
                </a:rPr>
                <a:t>教学计划进度安排</a:t>
              </a:r>
              <a:endParaRPr lang="zh-CN" altLang="en-US" sz="4400" b="1" dirty="0"/>
            </a:p>
          </p:txBody>
        </p:sp>
        <p:pic>
          <p:nvPicPr>
            <p:cNvPr id="11" name="图片 10" descr="图片3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03" y="925"/>
              <a:ext cx="970" cy="9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5】第X章 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ea"/>
              <a:buAutoNum type="ea1JpnChsDbPeriod"/>
              <a:defRPr sz="2800" b="1"/>
            </a:lvl1pPr>
          </a:lstStyle>
          <a:p>
            <a:pPr lvl="0"/>
            <a:r>
              <a:rPr lang="en-US" altLang="zh-CN" dirty="0" smtClean="0"/>
              <a:t>重点内容1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重点内容2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2517775" y="490855"/>
            <a:ext cx="4108450" cy="816610"/>
            <a:chOff x="3965" y="773"/>
            <a:chExt cx="6470" cy="1286"/>
          </a:xfrm>
        </p:grpSpPr>
        <p:sp>
          <p:nvSpPr>
            <p:cNvPr id="3" name="文本框 2"/>
            <p:cNvSpPr txBox="1"/>
            <p:nvPr userDrawn="1"/>
          </p:nvSpPr>
          <p:spPr>
            <a:xfrm>
              <a:off x="4839" y="864"/>
              <a:ext cx="5596" cy="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defTabSz="685800" fontAlgn="auto">
                <a:lnSpc>
                  <a:spcPct val="90000"/>
                </a:lnSpc>
                <a:buClrTx/>
                <a:buSzTx/>
                <a:buFontTx/>
              </a:pPr>
              <a:r>
                <a:rPr lang="zh-CN" altLang="en-US" sz="4400" b="1" dirty="0">
                  <a:latin typeface="+mn-ea"/>
                  <a:ea typeface="+mn-ea"/>
                  <a:cs typeface="+mj-cs"/>
                </a:rPr>
                <a:t>本周课程重点</a:t>
              </a:r>
              <a:endParaRPr lang="zh-CN" altLang="en-US" sz="4400" b="1" dirty="0">
                <a:latin typeface="+mn-ea"/>
                <a:ea typeface="+mn-ea"/>
                <a:cs typeface="+mj-cs"/>
              </a:endParaRPr>
            </a:p>
          </p:txBody>
        </p:sp>
        <p:pic>
          <p:nvPicPr>
            <p:cNvPr id="5" name="图片 4" descr="图片4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65" y="773"/>
              <a:ext cx="874" cy="1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6】知识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6678" y="1556792"/>
            <a:ext cx="7691785" cy="792088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8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：教材</a:t>
            </a:r>
            <a:r>
              <a:rPr lang="en-US" altLang="zh-CN" dirty="0" err="1" smtClean="0"/>
              <a:t>Pxx</a:t>
            </a:r>
            <a:endParaRPr lang="en-US" altLang="zh-CN" dirty="0" smtClean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0" y="567349"/>
            <a:ext cx="9144000" cy="831626"/>
          </a:xfrm>
        </p:spPr>
        <p:txBody>
          <a:bodyPr>
            <a:normAutofit/>
          </a:bodyPr>
          <a:lstStyle>
            <a:lvl1pPr algn="ctr">
              <a:defRPr sz="4400" b="1" baseline="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一、重点内容1</a:t>
            </a:r>
            <a:endParaRPr lang="zh-CN" altLang="en-US" dirty="0"/>
          </a:p>
        </p:txBody>
      </p:sp>
      <p:grpSp>
        <p:nvGrpSpPr>
          <p:cNvPr id="17" name="组合 91"/>
          <p:cNvGrpSpPr/>
          <p:nvPr userDrawn="1"/>
        </p:nvGrpSpPr>
        <p:grpSpPr>
          <a:xfrm>
            <a:off x="365125" y="1641475"/>
            <a:ext cx="582613" cy="584200"/>
            <a:chOff x="155575" y="3822532"/>
            <a:chExt cx="482247" cy="483420"/>
          </a:xfrm>
        </p:grpSpPr>
        <p:sp>
          <p:nvSpPr>
            <p:cNvPr id="18" name="Oval 223"/>
            <p:cNvSpPr>
              <a:spLocks noChangeArrowheads="1"/>
            </p:cNvSpPr>
            <p:nvPr/>
          </p:nvSpPr>
          <p:spPr bwMode="auto">
            <a:xfrm>
              <a:off x="155575" y="3822532"/>
              <a:ext cx="482247" cy="483420"/>
            </a:xfrm>
            <a:prstGeom prst="ellipse">
              <a:avLst/>
            </a:prstGeom>
            <a:solidFill>
              <a:srgbClr val="BD465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五角星 18"/>
            <p:cNvSpPr/>
            <p:nvPr/>
          </p:nvSpPr>
          <p:spPr bwMode="auto">
            <a:xfrm>
              <a:off x="245749" y="3925272"/>
              <a:ext cx="285781" cy="286471"/>
            </a:xfrm>
            <a:prstGeom prst="star5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  <a:effectLst/>
            <a:scene3d>
              <a:camera prst="orthographicFront"/>
              <a:lightRig rig="flat" dir="t"/>
            </a:scene3d>
            <a:sp3d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</a:pPr>
              <a:endParaRPr lang="zh-CN" altLang="en-US" sz="1050" strike="noStrike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2348881"/>
            <a:ext cx="8291263" cy="1512168"/>
          </a:xfrm>
        </p:spPr>
        <p:txBody>
          <a:bodyPr/>
          <a:lstStyle>
            <a:lvl1pPr marL="0" marR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defRPr>
            </a:lvl1pPr>
          </a:lstStyle>
          <a:p>
            <a:pPr marL="0" marR="0" lvl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图文并茂展示知识点内容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。（要求清晰、详尽）</a:t>
            </a:r>
            <a:endParaRPr lang="zh-CN" altLang="en-US" dirty="0" smtClean="0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7】对应的知识点的题目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 typeface="+mj-ea"/>
              <a:buNone/>
              <a:defRPr sz="2000" b="1"/>
            </a:lvl1pPr>
          </a:lstStyle>
          <a:p>
            <a:pPr lvl="0"/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1】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2】</a:t>
            </a:r>
            <a:endParaRPr lang="en-US" altLang="zh-CN" dirty="0" smtClean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374140" y="510540"/>
            <a:ext cx="6374130" cy="769620"/>
            <a:chOff x="2164" y="804"/>
            <a:chExt cx="10038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3000" y="804"/>
              <a:ext cx="9202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zh-CN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对应知识点的</a:t>
              </a:r>
              <a:r>
                <a:rPr kumimoji="0" lang="zh-CN" altLang="en-US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题目讲解</a:t>
              </a:r>
              <a:endParaRPr lang="zh-CN" altLang="en-US" sz="4400" b="1" dirty="0"/>
            </a:p>
          </p:txBody>
        </p:sp>
        <p:pic>
          <p:nvPicPr>
            <p:cNvPr id="4" name="图片 3" descr="图片6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64" y="917"/>
              <a:ext cx="986" cy="9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8】本周内容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ea"/>
              <a:buAutoNum type="ea1JpnChsDbPeriod"/>
              <a:defRPr sz="2800" b="1"/>
            </a:lvl1pPr>
          </a:lstStyle>
          <a:p>
            <a:pPr lvl="0"/>
            <a:r>
              <a:rPr lang="zh-CN" altLang="en-US" dirty="0" smtClean="0"/>
              <a:t>重点内容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重点内容2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506980" y="510540"/>
            <a:ext cx="4136390" cy="768350"/>
            <a:chOff x="3948" y="804"/>
            <a:chExt cx="6514" cy="1210"/>
          </a:xfrm>
        </p:grpSpPr>
        <p:sp>
          <p:nvSpPr>
            <p:cNvPr id="18" name="文本框 17"/>
            <p:cNvSpPr txBox="1"/>
            <p:nvPr userDrawn="1"/>
          </p:nvSpPr>
          <p:spPr>
            <a:xfrm>
              <a:off x="4870" y="804"/>
              <a:ext cx="55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本周内容回顾</a:t>
              </a:r>
              <a:endParaRPr lang="zh-CN" altLang="en-US" sz="4400" b="1" dirty="0"/>
            </a:p>
          </p:txBody>
        </p:sp>
        <p:pic>
          <p:nvPicPr>
            <p:cNvPr id="14" name="图片 13" descr="图片5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48" y="948"/>
              <a:ext cx="922" cy="9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microsoft.com/office/2007/relationships/hdphoto" Target="../media/image13.wdp"/><Relationship Id="rId31" Type="http://schemas.openxmlformats.org/officeDocument/2006/relationships/image" Target="../media/image12.png"/><Relationship Id="rId30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-2577465" y="-504825"/>
            <a:ext cx="5056505" cy="441896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96194" y="6547147"/>
            <a:ext cx="2057400" cy="310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  <p:sp>
        <p:nvSpPr>
          <p:cNvPr id="9" name="直接连接符 40"/>
          <p:cNvSpPr/>
          <p:nvPr userDrawn="1"/>
        </p:nvSpPr>
        <p:spPr>
          <a:xfrm>
            <a:off x="0" y="6526530"/>
            <a:ext cx="3074035" cy="9525"/>
          </a:xfrm>
          <a:prstGeom prst="line">
            <a:avLst/>
          </a:prstGeom>
          <a:ln w="19050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4" name="文本框 2"/>
          <p:cNvSpPr txBox="1"/>
          <p:nvPr userDrawn="1"/>
        </p:nvSpPr>
        <p:spPr>
          <a:xfrm>
            <a:off x="403225" y="6546850"/>
            <a:ext cx="10795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zh-CN" altLang="en-US" sz="1200" dirty="0">
                <a:solidFill>
                  <a:srgbClr val="898C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dirty="0">
                <a:solidFill>
                  <a:srgbClr val="898C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200" dirty="0">
                <a:solidFill>
                  <a:srgbClr val="898C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周课程</a:t>
            </a:r>
            <a:endParaRPr lang="zh-CN" altLang="zh-CN" sz="1200" dirty="0">
              <a:solidFill>
                <a:srgbClr val="898C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28"/>
          <p:cNvSpPr/>
          <p:nvPr userDrawn="1"/>
        </p:nvSpPr>
        <p:spPr>
          <a:xfrm flipV="1">
            <a:off x="174625" y="979488"/>
            <a:ext cx="1920875" cy="433387"/>
          </a:xfrm>
          <a:custGeom>
            <a:avLst/>
            <a:gdLst/>
            <a:ahLst/>
            <a:cxnLst>
              <a:cxn ang="0">
                <a:pos x="232454" y="433387"/>
              </a:cxn>
              <a:cxn ang="0">
                <a:pos x="233873" y="433387"/>
              </a:cxn>
              <a:cxn ang="0">
                <a:pos x="233873" y="12052"/>
              </a:cxn>
              <a:cxn ang="0">
                <a:pos x="1920875" y="12052"/>
              </a:cxn>
              <a:cxn ang="0">
                <a:pos x="1920875" y="0"/>
              </a:cxn>
              <a:cxn ang="0">
                <a:pos x="232454" y="0"/>
              </a:cxn>
              <a:cxn ang="0">
                <a:pos x="211922" y="0"/>
              </a:cxn>
              <a:cxn ang="0">
                <a:pos x="211922" y="418796"/>
              </a:cxn>
              <a:cxn ang="0">
                <a:pos x="148596" y="418796"/>
              </a:cxn>
              <a:cxn ang="0">
                <a:pos x="148596" y="0"/>
              </a:cxn>
              <a:cxn ang="0">
                <a:pos x="0" y="0"/>
              </a:cxn>
              <a:cxn ang="0">
                <a:pos x="0" y="433386"/>
              </a:cxn>
              <a:cxn ang="0">
                <a:pos x="46864" y="433386"/>
              </a:cxn>
              <a:cxn ang="0">
                <a:pos x="46864" y="19658"/>
              </a:cxn>
              <a:cxn ang="0">
                <a:pos x="110191" y="19658"/>
              </a:cxn>
              <a:cxn ang="0">
                <a:pos x="110191" y="433386"/>
              </a:cxn>
              <a:cxn ang="0">
                <a:pos x="232454" y="433386"/>
              </a:cxn>
              <a:cxn ang="0">
                <a:pos x="232454" y="433387"/>
              </a:cxn>
            </a:cxnLst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AE1A4E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" name="直接连接符 40"/>
          <p:cNvSpPr/>
          <p:nvPr userDrawn="1"/>
        </p:nvSpPr>
        <p:spPr>
          <a:xfrm>
            <a:off x="6205220" y="6526530"/>
            <a:ext cx="2938780" cy="20320"/>
          </a:xfrm>
          <a:prstGeom prst="line">
            <a:avLst/>
          </a:prstGeom>
          <a:ln w="19050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7" name="文本框 6"/>
          <p:cNvSpPr txBox="1"/>
          <p:nvPr userDrawn="1"/>
        </p:nvSpPr>
        <p:spPr>
          <a:xfrm>
            <a:off x="3135630" y="6398895"/>
            <a:ext cx="3008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学位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英语辅导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1">
            <a:clrChange>
              <a:clrFrom>
                <a:srgbClr val="FFFFF9"/>
              </a:clrFrom>
              <a:clrTo>
                <a:srgbClr val="FFFFF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colorTemperature colorTemp="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6460" y="3140710"/>
            <a:ext cx="3877945" cy="39281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文本占位符 2"/>
          <p:cNvSpPr>
            <a:spLocks noGrp="1"/>
          </p:cNvSpPr>
          <p:nvPr>
            <p:ph type="body"/>
          </p:nvPr>
        </p:nvSpPr>
        <p:spPr>
          <a:xfrm>
            <a:off x="457200" y="260350"/>
            <a:ext cx="8229600" cy="58658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矩形 1"/>
          <p:cNvSpPr/>
          <p:nvPr/>
        </p:nvSpPr>
        <p:spPr>
          <a:xfrm>
            <a:off x="0" y="3304858"/>
            <a:ext cx="9144000" cy="1714500"/>
          </a:xfrm>
          <a:prstGeom prst="rect">
            <a:avLst/>
          </a:prstGeom>
          <a:solidFill>
            <a:srgbClr val="28A9D6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zh-CN" sz="2400" dirty="0">
              <a:solidFill>
                <a:srgbClr val="000000"/>
              </a:solidFill>
              <a:latin typeface="Copperplate Gothic Bold" pitchFamily="34" charset="0"/>
              <a:ea typeface="微软雅黑" panose="020B0503020204020204" pitchFamily="34" charset="-122"/>
              <a:sym typeface="Copperplate Gothic Bold" pitchFamily="34" charset="0"/>
            </a:endParaRPr>
          </a:p>
        </p:txBody>
      </p:sp>
      <p:sp>
        <p:nvSpPr>
          <p:cNvPr id="12292" name="直接连接符 24"/>
          <p:cNvSpPr/>
          <p:nvPr/>
        </p:nvSpPr>
        <p:spPr>
          <a:xfrm>
            <a:off x="0" y="5019675"/>
            <a:ext cx="9144000" cy="1588"/>
          </a:xfrm>
          <a:prstGeom prst="line">
            <a:avLst/>
          </a:prstGeom>
          <a:ln w="19050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" name="TextBox 13"/>
          <p:cNvSpPr>
            <a:spLocks noChangeArrowheads="1"/>
          </p:cNvSpPr>
          <p:nvPr/>
        </p:nvSpPr>
        <p:spPr bwMode="auto">
          <a:xfrm>
            <a:off x="2195513" y="3643313"/>
            <a:ext cx="486251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294" name="直接连接符 27"/>
          <p:cNvSpPr/>
          <p:nvPr/>
        </p:nvSpPr>
        <p:spPr>
          <a:xfrm>
            <a:off x="0" y="5441950"/>
            <a:ext cx="3240088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5" name="直接连接符 29"/>
          <p:cNvSpPr/>
          <p:nvPr/>
        </p:nvSpPr>
        <p:spPr>
          <a:xfrm>
            <a:off x="0" y="5507038"/>
            <a:ext cx="3240088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6" name="直接连接符 31"/>
          <p:cNvSpPr/>
          <p:nvPr/>
        </p:nvSpPr>
        <p:spPr>
          <a:xfrm>
            <a:off x="0" y="5573713"/>
            <a:ext cx="3240088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7" name="直接连接符 39"/>
          <p:cNvSpPr/>
          <p:nvPr/>
        </p:nvSpPr>
        <p:spPr>
          <a:xfrm>
            <a:off x="5903913" y="5441950"/>
            <a:ext cx="3240087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8" name="直接连接符 40"/>
          <p:cNvSpPr/>
          <p:nvPr/>
        </p:nvSpPr>
        <p:spPr>
          <a:xfrm>
            <a:off x="5903913" y="5507038"/>
            <a:ext cx="3240087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9" name="直接连接符 41"/>
          <p:cNvSpPr/>
          <p:nvPr/>
        </p:nvSpPr>
        <p:spPr>
          <a:xfrm>
            <a:off x="5903913" y="5573713"/>
            <a:ext cx="3240087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01" name="TextBox 14"/>
          <p:cNvSpPr txBox="1"/>
          <p:nvPr/>
        </p:nvSpPr>
        <p:spPr>
          <a:xfrm>
            <a:off x="3446463" y="5254625"/>
            <a:ext cx="23034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主讲人：李建闯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2" name="TextBox 1"/>
          <p:cNvSpPr txBox="1"/>
          <p:nvPr/>
        </p:nvSpPr>
        <p:spPr>
          <a:xfrm>
            <a:off x="2714625" y="3582988"/>
            <a:ext cx="417671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zh-CN" altLang="en-US" sz="4000" b="1" dirty="0">
                <a:latin typeface="Tahoma" panose="020B0604030504040204" pitchFamily="34" charset="0"/>
                <a:ea typeface="宋体" panose="02010600030101010101" pitchFamily="2" charset="-122"/>
              </a:rPr>
              <a:t>学位英语</a:t>
            </a:r>
            <a:endParaRPr lang="zh-CN" altLang="en-US" sz="40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3" name="TextBox 1"/>
          <p:cNvSpPr txBox="1"/>
          <p:nvPr/>
        </p:nvSpPr>
        <p:spPr>
          <a:xfrm>
            <a:off x="3632200" y="4208463"/>
            <a:ext cx="2341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endParaRPr lang="zh-CN" altLang="zh-CN" sz="40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because, since, as 的区别 </a:t>
            </a:r>
            <a:r>
              <a:rPr lang="zh-CN" altLang="en-US" sz="3200" b="0">
                <a:sym typeface="+mn-ea"/>
              </a:rPr>
              <a:t>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/>
              <a:t> because</a:t>
            </a:r>
            <a:r>
              <a:rPr lang="zh-CN" altLang="en-US" sz="2000" b="0">
                <a:solidFill>
                  <a:srgbClr val="FF0000"/>
                </a:solidFill>
              </a:rPr>
              <a:t>语气最强</a:t>
            </a:r>
            <a:r>
              <a:rPr lang="zh-CN" altLang="en-US" sz="2000" b="0"/>
              <a:t>，表达的是</a:t>
            </a:r>
            <a:r>
              <a:rPr lang="zh-CN" altLang="en-US" sz="2000" b="0">
                <a:solidFill>
                  <a:srgbClr val="FF0000"/>
                </a:solidFill>
              </a:rPr>
              <a:t>未知的新信息</a:t>
            </a:r>
            <a:r>
              <a:rPr lang="zh-CN" altLang="en-US" sz="2000" b="0"/>
              <a:t>，一般置于主句之后，也可以放在主句之前，用逗号隔开。在回答why引导的特殊疑问句时，或在强调结构It iswas that 和关联词not but 引导的原因状语从句中，要用because。另外，because还常和副词just, merely等连用。</a:t>
            </a:r>
            <a:endParaRPr lang="zh-CN" altLang="en-US" sz="2000" b="0"/>
          </a:p>
          <a:p>
            <a:r>
              <a:rPr lang="zh-CN" altLang="en-US" sz="2000" b="0"/>
              <a:t>  </a:t>
            </a:r>
            <a:endParaRPr lang="zh-CN" altLang="en-US" sz="2000" b="0"/>
          </a:p>
          <a:p>
            <a:r>
              <a:rPr lang="zh-CN" altLang="en-US" sz="2000" b="0"/>
              <a:t>since 往往表示的是</a:t>
            </a:r>
            <a:r>
              <a:rPr lang="zh-CN" altLang="en-US" sz="2000" b="0">
                <a:solidFill>
                  <a:srgbClr val="FF0000"/>
                </a:solidFill>
              </a:rPr>
              <a:t>已知的客观事实，或分析后的推理</a:t>
            </a:r>
            <a:r>
              <a:rPr lang="zh-CN" altLang="en-US" sz="2000" b="0"/>
              <a:t>，引导的从句大多置于句首，主从句的时态一般相同。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  as 表示的理由最弱，只是</a:t>
            </a:r>
            <a:r>
              <a:rPr lang="zh-CN" altLang="en-US" sz="2000" b="0">
                <a:solidFill>
                  <a:srgbClr val="FF0000"/>
                </a:solidFill>
              </a:rPr>
              <a:t>对主句的附带说明，重点在主句</a:t>
            </a:r>
            <a:r>
              <a:rPr lang="zh-CN" altLang="en-US" sz="2000" b="0"/>
              <a:t>。as从句通常放在主句前。 </a:t>
            </a:r>
            <a:endParaRPr lang="zh-CN" altLang="en-US" sz="2000" b="0"/>
          </a:p>
        </p:txBody>
      </p:sp>
      <p:grpSp>
        <p:nvGrpSpPr>
          <p:cNvPr id="28704" name="组合 118"/>
          <p:cNvGrpSpPr/>
          <p:nvPr/>
        </p:nvGrpSpPr>
        <p:grpSpPr>
          <a:xfrm>
            <a:off x="456248" y="710883"/>
            <a:ext cx="584200" cy="582612"/>
            <a:chOff x="3190990" y="2313207"/>
            <a:chExt cx="481033" cy="481034"/>
          </a:xfrm>
        </p:grpSpPr>
        <p:sp>
          <p:nvSpPr>
            <p:cNvPr id="123" name="Oval 344"/>
            <p:cNvSpPr>
              <a:spLocks noChangeArrowheads="1"/>
            </p:cNvSpPr>
            <p:nvPr/>
          </p:nvSpPr>
          <p:spPr bwMode="auto">
            <a:xfrm>
              <a:off x="3190990" y="2313207"/>
              <a:ext cx="481033" cy="481033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345"/>
            <p:cNvSpPr/>
            <p:nvPr/>
          </p:nvSpPr>
          <p:spPr bwMode="auto">
            <a:xfrm>
              <a:off x="3289088" y="2485765"/>
              <a:ext cx="380571" cy="308476"/>
            </a:xfrm>
            <a:custGeom>
              <a:avLst/>
              <a:gdLst>
                <a:gd name="T0" fmla="*/ 75 w 203"/>
                <a:gd name="T1" fmla="*/ 164 h 164"/>
                <a:gd name="T2" fmla="*/ 76 w 203"/>
                <a:gd name="T3" fmla="*/ 164 h 164"/>
                <a:gd name="T4" fmla="*/ 203 w 203"/>
                <a:gd name="T5" fmla="*/ 55 h 164"/>
                <a:gd name="T6" fmla="*/ 147 w 203"/>
                <a:gd name="T7" fmla="*/ 0 h 164"/>
                <a:gd name="T8" fmla="*/ 0 w 203"/>
                <a:gd name="T9" fmla="*/ 89 h 164"/>
                <a:gd name="T10" fmla="*/ 75 w 203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164">
                  <a:moveTo>
                    <a:pt x="75" y="164"/>
                  </a:moveTo>
                  <a:cubicBezTo>
                    <a:pt x="75" y="164"/>
                    <a:pt x="76" y="164"/>
                    <a:pt x="76" y="164"/>
                  </a:cubicBezTo>
                  <a:cubicBezTo>
                    <a:pt x="140" y="164"/>
                    <a:pt x="193" y="117"/>
                    <a:pt x="203" y="55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75" y="164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46"/>
            <p:cNvSpPr/>
            <p:nvPr/>
          </p:nvSpPr>
          <p:spPr bwMode="auto">
            <a:xfrm>
              <a:off x="3289088" y="2446762"/>
              <a:ext cx="284838" cy="245835"/>
            </a:xfrm>
            <a:custGeom>
              <a:avLst/>
              <a:gdLst>
                <a:gd name="T0" fmla="*/ 152 w 152"/>
                <a:gd name="T1" fmla="*/ 64 h 131"/>
                <a:gd name="T2" fmla="*/ 145 w 152"/>
                <a:gd name="T3" fmla="*/ 50 h 131"/>
                <a:gd name="T4" fmla="*/ 152 w 152"/>
                <a:gd name="T5" fmla="*/ 35 h 131"/>
                <a:gd name="T6" fmla="*/ 143 w 152"/>
                <a:gd name="T7" fmla="*/ 18 h 131"/>
                <a:gd name="T8" fmla="*/ 76 w 152"/>
                <a:gd name="T9" fmla="*/ 0 h 131"/>
                <a:gd name="T10" fmla="*/ 0 w 152"/>
                <a:gd name="T11" fmla="*/ 20 h 131"/>
                <a:gd name="T12" fmla="*/ 0 w 152"/>
                <a:gd name="T13" fmla="*/ 110 h 131"/>
                <a:gd name="T14" fmla="*/ 76 w 152"/>
                <a:gd name="T15" fmla="*/ 131 h 131"/>
                <a:gd name="T16" fmla="*/ 76 w 152"/>
                <a:gd name="T17" fmla="*/ 131 h 131"/>
                <a:gd name="T18" fmla="*/ 76 w 152"/>
                <a:gd name="T19" fmla="*/ 131 h 131"/>
                <a:gd name="T20" fmla="*/ 76 w 152"/>
                <a:gd name="T21" fmla="*/ 131 h 131"/>
                <a:gd name="T22" fmla="*/ 76 w 152"/>
                <a:gd name="T23" fmla="*/ 131 h 131"/>
                <a:gd name="T24" fmla="*/ 137 w 152"/>
                <a:gd name="T25" fmla="*/ 114 h 131"/>
                <a:gd name="T26" fmla="*/ 136 w 152"/>
                <a:gd name="T27" fmla="*/ 114 h 131"/>
                <a:gd name="T28" fmla="*/ 152 w 152"/>
                <a:gd name="T29" fmla="*/ 95 h 131"/>
                <a:gd name="T30" fmla="*/ 145 w 152"/>
                <a:gd name="T31" fmla="*/ 80 h 131"/>
                <a:gd name="T32" fmla="*/ 152 w 152"/>
                <a:gd name="T33" fmla="*/ 6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31">
                  <a:moveTo>
                    <a:pt x="152" y="64"/>
                  </a:moveTo>
                  <a:cubicBezTo>
                    <a:pt x="152" y="59"/>
                    <a:pt x="149" y="53"/>
                    <a:pt x="145" y="50"/>
                  </a:cubicBezTo>
                  <a:cubicBezTo>
                    <a:pt x="149" y="46"/>
                    <a:pt x="152" y="41"/>
                    <a:pt x="152" y="35"/>
                  </a:cubicBezTo>
                  <a:cubicBezTo>
                    <a:pt x="152" y="28"/>
                    <a:pt x="149" y="20"/>
                    <a:pt x="143" y="1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6" y="114"/>
                    <a:pt x="136" y="114"/>
                    <a:pt x="136" y="114"/>
                  </a:cubicBezTo>
                  <a:cubicBezTo>
                    <a:pt x="145" y="112"/>
                    <a:pt x="152" y="104"/>
                    <a:pt x="152" y="95"/>
                  </a:cubicBezTo>
                  <a:cubicBezTo>
                    <a:pt x="152" y="89"/>
                    <a:pt x="149" y="83"/>
                    <a:pt x="145" y="80"/>
                  </a:cubicBezTo>
                  <a:cubicBezTo>
                    <a:pt x="149" y="76"/>
                    <a:pt x="152" y="70"/>
                    <a:pt x="152" y="64"/>
                  </a:cubicBez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347"/>
            <p:cNvSpPr/>
            <p:nvPr/>
          </p:nvSpPr>
          <p:spPr bwMode="auto">
            <a:xfrm>
              <a:off x="3390731" y="2472764"/>
              <a:ext cx="99279" cy="28366"/>
            </a:xfrm>
            <a:custGeom>
              <a:avLst/>
              <a:gdLst>
                <a:gd name="T0" fmla="*/ 0 w 84"/>
                <a:gd name="T1" fmla="*/ 15 h 24"/>
                <a:gd name="T2" fmla="*/ 35 w 84"/>
                <a:gd name="T3" fmla="*/ 24 h 24"/>
                <a:gd name="T4" fmla="*/ 84 w 84"/>
                <a:gd name="T5" fmla="*/ 10 h 24"/>
                <a:gd name="T6" fmla="*/ 50 w 84"/>
                <a:gd name="T7" fmla="*/ 0 h 24"/>
                <a:gd name="T8" fmla="*/ 0 w 8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">
                  <a:moveTo>
                    <a:pt x="0" y="15"/>
                  </a:moveTo>
                  <a:lnTo>
                    <a:pt x="35" y="24"/>
                  </a:lnTo>
                  <a:lnTo>
                    <a:pt x="84" y="10"/>
                  </a:lnTo>
                  <a:lnTo>
                    <a:pt x="5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348"/>
            <p:cNvSpPr/>
            <p:nvPr/>
          </p:nvSpPr>
          <p:spPr bwMode="auto">
            <a:xfrm>
              <a:off x="3289088" y="2541314"/>
              <a:ext cx="262381" cy="70914"/>
            </a:xfrm>
            <a:custGeom>
              <a:avLst/>
              <a:gdLst>
                <a:gd name="T0" fmla="*/ 132 w 140"/>
                <a:gd name="T1" fmla="*/ 6 h 38"/>
                <a:gd name="T2" fmla="*/ 129 w 140"/>
                <a:gd name="T3" fmla="*/ 6 h 38"/>
                <a:gd name="T4" fmla="*/ 76 w 140"/>
                <a:gd name="T5" fmla="*/ 20 h 38"/>
                <a:gd name="T6" fmla="*/ 0 w 140"/>
                <a:gd name="T7" fmla="*/ 0 h 38"/>
                <a:gd name="T8" fmla="*/ 0 w 140"/>
                <a:gd name="T9" fmla="*/ 18 h 38"/>
                <a:gd name="T10" fmla="*/ 76 w 140"/>
                <a:gd name="T11" fmla="*/ 38 h 38"/>
                <a:gd name="T12" fmla="*/ 134 w 140"/>
                <a:gd name="T13" fmla="*/ 23 h 38"/>
                <a:gd name="T14" fmla="*/ 140 w 140"/>
                <a:gd name="T15" fmla="*/ 14 h 38"/>
                <a:gd name="T16" fmla="*/ 132 w 140"/>
                <a:gd name="T17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8">
                  <a:moveTo>
                    <a:pt x="132" y="6"/>
                  </a:moveTo>
                  <a:cubicBezTo>
                    <a:pt x="131" y="6"/>
                    <a:pt x="130" y="6"/>
                    <a:pt x="129" y="6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7" y="22"/>
                    <a:pt x="140" y="19"/>
                    <a:pt x="140" y="14"/>
                  </a:cubicBezTo>
                  <a:cubicBezTo>
                    <a:pt x="140" y="10"/>
                    <a:pt x="136" y="6"/>
                    <a:pt x="132" y="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349"/>
            <p:cNvSpPr/>
            <p:nvPr/>
          </p:nvSpPr>
          <p:spPr bwMode="auto">
            <a:xfrm>
              <a:off x="3289088" y="2596863"/>
              <a:ext cx="262381" cy="72096"/>
            </a:xfrm>
            <a:custGeom>
              <a:avLst/>
              <a:gdLst>
                <a:gd name="T0" fmla="*/ 134 w 140"/>
                <a:gd name="T1" fmla="*/ 23 h 38"/>
                <a:gd name="T2" fmla="*/ 140 w 140"/>
                <a:gd name="T3" fmla="*/ 15 h 38"/>
                <a:gd name="T4" fmla="*/ 132 w 140"/>
                <a:gd name="T5" fmla="*/ 6 h 38"/>
                <a:gd name="T6" fmla="*/ 129 w 140"/>
                <a:gd name="T7" fmla="*/ 6 h 38"/>
                <a:gd name="T8" fmla="*/ 129 w 140"/>
                <a:gd name="T9" fmla="*/ 6 h 38"/>
                <a:gd name="T10" fmla="*/ 76 w 140"/>
                <a:gd name="T11" fmla="*/ 20 h 38"/>
                <a:gd name="T12" fmla="*/ 0 w 140"/>
                <a:gd name="T13" fmla="*/ 0 h 38"/>
                <a:gd name="T14" fmla="*/ 0 w 140"/>
                <a:gd name="T15" fmla="*/ 18 h 38"/>
                <a:gd name="T16" fmla="*/ 76 w 140"/>
                <a:gd name="T17" fmla="*/ 38 h 38"/>
                <a:gd name="T18" fmla="*/ 134 w 140"/>
                <a:gd name="T1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38">
                  <a:moveTo>
                    <a:pt x="134" y="23"/>
                  </a:moveTo>
                  <a:cubicBezTo>
                    <a:pt x="137" y="22"/>
                    <a:pt x="140" y="19"/>
                    <a:pt x="140" y="15"/>
                  </a:cubicBezTo>
                  <a:cubicBezTo>
                    <a:pt x="140" y="10"/>
                    <a:pt x="136" y="6"/>
                    <a:pt x="132" y="6"/>
                  </a:cubicBezTo>
                  <a:cubicBezTo>
                    <a:pt x="131" y="6"/>
                    <a:pt x="130" y="6"/>
                    <a:pt x="12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6" y="38"/>
                    <a:pt x="76" y="38"/>
                    <a:pt x="76" y="38"/>
                  </a:cubicBezTo>
                  <a:lnTo>
                    <a:pt x="134" y="23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350"/>
            <p:cNvSpPr/>
            <p:nvPr/>
          </p:nvSpPr>
          <p:spPr bwMode="auto">
            <a:xfrm>
              <a:off x="3289088" y="2484583"/>
              <a:ext cx="262381" cy="70914"/>
            </a:xfrm>
            <a:custGeom>
              <a:avLst/>
              <a:gdLst>
                <a:gd name="T0" fmla="*/ 132 w 140"/>
                <a:gd name="T1" fmla="*/ 6 h 38"/>
                <a:gd name="T2" fmla="*/ 129 w 140"/>
                <a:gd name="T3" fmla="*/ 6 h 38"/>
                <a:gd name="T4" fmla="*/ 76 w 140"/>
                <a:gd name="T5" fmla="*/ 20 h 38"/>
                <a:gd name="T6" fmla="*/ 0 w 140"/>
                <a:gd name="T7" fmla="*/ 0 h 38"/>
                <a:gd name="T8" fmla="*/ 0 w 140"/>
                <a:gd name="T9" fmla="*/ 18 h 38"/>
                <a:gd name="T10" fmla="*/ 76 w 140"/>
                <a:gd name="T11" fmla="*/ 38 h 38"/>
                <a:gd name="T12" fmla="*/ 134 w 140"/>
                <a:gd name="T13" fmla="*/ 23 h 38"/>
                <a:gd name="T14" fmla="*/ 140 w 140"/>
                <a:gd name="T15" fmla="*/ 15 h 38"/>
                <a:gd name="T16" fmla="*/ 132 w 140"/>
                <a:gd name="T17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8">
                  <a:moveTo>
                    <a:pt x="132" y="6"/>
                  </a:moveTo>
                  <a:cubicBezTo>
                    <a:pt x="131" y="6"/>
                    <a:pt x="130" y="6"/>
                    <a:pt x="129" y="6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7" y="22"/>
                    <a:pt x="140" y="19"/>
                    <a:pt x="140" y="15"/>
                  </a:cubicBezTo>
                  <a:cubicBezTo>
                    <a:pt x="140" y="10"/>
                    <a:pt x="136" y="6"/>
                    <a:pt x="132" y="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352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conidering that, seeing that </a:t>
            </a:r>
            <a:r>
              <a:rPr lang="zh-CN" altLang="en-US" sz="3200" b="0">
                <a:sym typeface="+mn-ea"/>
              </a:rPr>
              <a:t>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>
                <a:solidFill>
                  <a:srgbClr val="FF0000"/>
                </a:solidFill>
              </a:rPr>
              <a:t>conidering that, seeing that  </a:t>
            </a:r>
            <a:r>
              <a:rPr lang="zh-CN" altLang="en-US" sz="2000" b="0"/>
              <a:t> 这两个词和since, now that意思相近，都有</a:t>
            </a:r>
            <a:r>
              <a:rPr lang="zh-CN" altLang="en-US" sz="2000" b="0">
                <a:solidFill>
                  <a:srgbClr val="FF0000"/>
                </a:solidFill>
              </a:rPr>
              <a:t>鉴于…  事实，考虑到….  </a:t>
            </a:r>
            <a:r>
              <a:rPr lang="zh-CN" altLang="en-US" sz="2000" b="0"/>
              <a:t>的意思。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 Seeing that </a:t>
            </a:r>
            <a:r>
              <a:rPr lang="zh-CN" altLang="en-US" sz="2000" b="0"/>
              <a:t>quite a few people were absent, we decided to put the meeting off.  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由于</a:t>
            </a:r>
            <a:r>
              <a:rPr lang="zh-CN" altLang="en-US" sz="2000" b="0"/>
              <a:t>好些人都没到会，我们决定延期开会。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 Considering that</a:t>
            </a:r>
            <a:r>
              <a:rPr lang="zh-CN" altLang="en-US" sz="2000" b="0"/>
              <a:t> they are just beginners, they are doing quite  good job. </a:t>
            </a:r>
            <a:endParaRPr lang="zh-CN" altLang="en-US" sz="2000" b="0"/>
          </a:p>
          <a:p>
            <a:r>
              <a:rPr lang="zh-CN" altLang="en-US" sz="2000" b="0"/>
              <a:t> 考虑到他们才刚刚学做，他们干得算很不错的了。 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zh-CN" altLang="en-US" sz="2000" b="0"/>
          </a:p>
          <a:p>
            <a:r>
              <a:rPr lang="zh-CN" altLang="en-US" sz="2000" b="0"/>
              <a:t>注意：  </a:t>
            </a:r>
            <a:r>
              <a:rPr lang="zh-CN" altLang="en-US" sz="2000" b="0">
                <a:solidFill>
                  <a:srgbClr val="FF0000"/>
                </a:solidFill>
              </a:rPr>
              <a:t> because等词不能与 so连用。</a:t>
            </a:r>
            <a:endParaRPr lang="zh-CN" altLang="en-US" sz="2000" b="0">
              <a:solidFill>
                <a:srgbClr val="FF0000"/>
              </a:solidFill>
            </a:endParaRPr>
          </a:p>
          <a:p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 Because</a:t>
            </a:r>
            <a:r>
              <a:rPr lang="zh-CN" altLang="en-US" sz="2000" b="0"/>
              <a:t> he was careless, he failed in the exam. </a:t>
            </a:r>
            <a:endParaRPr lang="zh-CN" altLang="en-US" sz="2000" b="0"/>
          </a:p>
          <a:p>
            <a:r>
              <a:rPr lang="zh-CN" altLang="en-US" sz="2000" b="0"/>
              <a:t> 由于他粗心，所以他考试不及格。 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  He was careless,</a:t>
            </a:r>
            <a:r>
              <a:rPr lang="zh-CN" altLang="en-US" sz="2000" b="0">
                <a:solidFill>
                  <a:srgbClr val="FF0000"/>
                </a:solidFill>
              </a:rPr>
              <a:t> so</a:t>
            </a:r>
            <a:r>
              <a:rPr lang="zh-CN" altLang="en-US" sz="2000" b="0"/>
              <a:t> he failed in the exam.  </a:t>
            </a:r>
            <a:endParaRPr lang="zh-CN" altLang="en-US" sz="2000" b="0"/>
          </a:p>
          <a:p>
            <a:r>
              <a:rPr lang="zh-CN" altLang="en-US" sz="2000" b="0"/>
              <a:t>  由于他粗心，所以他考试不及格。  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四、目的状语从句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>
                <a:solidFill>
                  <a:srgbClr val="FF0000"/>
                </a:solidFill>
              </a:rPr>
              <a:t>目的状语从句：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表示</a:t>
            </a:r>
            <a:r>
              <a:rPr lang="zh-CN" altLang="en-US" sz="2000" b="0">
                <a:solidFill>
                  <a:srgbClr val="FF0000"/>
                </a:solidFill>
              </a:rPr>
              <a:t>行为目的</a:t>
            </a:r>
            <a:r>
              <a:rPr lang="zh-CN" altLang="en-US" sz="2000" b="0"/>
              <a:t>的从句。引导词主要有：</a:t>
            </a:r>
            <a:r>
              <a:rPr lang="zh-CN" altLang="en-US" sz="2000" b="0">
                <a:solidFill>
                  <a:srgbClr val="FF0000"/>
                </a:solidFill>
              </a:rPr>
              <a:t>so that, so</a:t>
            </a:r>
            <a:r>
              <a:rPr lang="en-US" altLang="zh-CN" sz="2000" b="0">
                <a:solidFill>
                  <a:srgbClr val="FF0000"/>
                </a:solidFill>
              </a:rPr>
              <a:t>...</a:t>
            </a:r>
            <a:r>
              <a:rPr lang="zh-CN" altLang="en-US" sz="2000" b="0">
                <a:solidFill>
                  <a:srgbClr val="FF0000"/>
                </a:solidFill>
              </a:rPr>
              <a:t>that, in order that</a:t>
            </a:r>
            <a:r>
              <a:rPr lang="en-US" altLang="zh-CN" sz="2000" b="0">
                <a:solidFill>
                  <a:srgbClr val="FF0000"/>
                </a:solidFill>
              </a:rPr>
              <a:t>, 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that, so，</a:t>
            </a:r>
            <a:r>
              <a:rPr lang="zh-CN" altLang="en-US" sz="2000" b="0"/>
              <a:t>等，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从句中</a:t>
            </a:r>
            <a:r>
              <a:rPr lang="zh-CN" altLang="en-US" sz="2000" b="0"/>
              <a:t>常常使</a:t>
            </a:r>
            <a:r>
              <a:rPr lang="zh-CN" altLang="en-US" sz="2000" b="0">
                <a:solidFill>
                  <a:srgbClr val="FF0000"/>
                </a:solidFill>
              </a:rPr>
              <a:t>用</a:t>
            </a:r>
            <a:r>
              <a:rPr lang="zh-CN" altLang="en-US" sz="2000" b="0"/>
              <a:t>一些</a:t>
            </a:r>
            <a:r>
              <a:rPr lang="zh-CN" altLang="en-US" sz="2000" b="0">
                <a:solidFill>
                  <a:srgbClr val="FF0000"/>
                </a:solidFill>
              </a:rPr>
              <a:t>情态动词</a:t>
            </a:r>
            <a:r>
              <a:rPr lang="zh-CN" altLang="en-US" sz="2000" b="0"/>
              <a:t>，如can, could, may, might, should等。</a:t>
            </a:r>
            <a:endParaRPr lang="zh-CN" altLang="en-US" sz="2000" b="0"/>
          </a:p>
          <a:p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>
                <a:sym typeface="+mn-ea"/>
              </a:rPr>
              <a:t>They hurried so that they might not miss the train. </a:t>
            </a:r>
            <a:endParaRPr lang="zh-CN" altLang="en-US" sz="2000" b="0"/>
          </a:p>
          <a:p>
            <a:r>
              <a:rPr lang="zh-CN" altLang="en-US" sz="2000" b="0">
                <a:sym typeface="+mn-ea"/>
              </a:rPr>
              <a:t> 他们为了不误火车，才急急忙忙的。</a:t>
            </a:r>
            <a:endParaRPr lang="zh-CN" altLang="en-US" sz="2000" b="0"/>
          </a:p>
          <a:p>
            <a:r>
              <a:rPr lang="zh-CN" altLang="en-US" sz="2000" b="0">
                <a:sym typeface="+mn-ea"/>
              </a:rPr>
              <a:t>  </a:t>
            </a:r>
            <a:endParaRPr lang="zh-CN" altLang="en-US" sz="2000" b="0"/>
          </a:p>
          <a:p>
            <a:r>
              <a:rPr lang="zh-CN" altLang="en-US" sz="2000" b="0">
                <a:sym typeface="+mn-ea"/>
              </a:rPr>
              <a:t> In order that everyone present might hear her clearly, she raised her voice again.  </a:t>
            </a:r>
            <a:endParaRPr lang="zh-CN" altLang="en-US" sz="2000" b="0"/>
          </a:p>
          <a:p>
            <a:r>
              <a:rPr lang="zh-CN" altLang="en-US" sz="2000" b="0">
                <a:sym typeface="+mn-ea"/>
              </a:rPr>
              <a:t>为了使在场的每个人都能听清楚，她再次提高了声音。</a:t>
            </a:r>
            <a:endParaRPr lang="zh-CN" altLang="en-US" sz="2000" b="0"/>
          </a:p>
          <a:p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 case,  lest,  for fear that </a:t>
            </a:r>
            <a:r>
              <a:rPr lang="zh-CN" altLang="en-US" sz="3200" b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>
                <a:solidFill>
                  <a:srgbClr val="FF0000"/>
                </a:solidFill>
              </a:rPr>
              <a:t>in case,  lest,  for fear that   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几个短语都表示</a:t>
            </a:r>
            <a:r>
              <a:rPr lang="zh-CN" altLang="en-US" sz="2000" b="0">
                <a:solidFill>
                  <a:srgbClr val="FF0000"/>
                </a:solidFill>
              </a:rPr>
              <a:t>万一，惟恐，</a:t>
            </a:r>
            <a:r>
              <a:rPr lang="zh-CN" altLang="en-US" sz="2000" b="0"/>
              <a:t>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Better take more clothes</a:t>
            </a:r>
            <a:r>
              <a:rPr lang="zh-CN" altLang="en-US" sz="2000" b="0">
                <a:solidFill>
                  <a:srgbClr val="FF0000"/>
                </a:solidFill>
              </a:rPr>
              <a:t> in case </a:t>
            </a:r>
            <a:r>
              <a:rPr lang="zh-CN" altLang="en-US" sz="2000" b="0"/>
              <a:t>the weather is cold.  </a:t>
            </a:r>
            <a:endParaRPr lang="zh-CN" altLang="en-US" sz="2000" b="0"/>
          </a:p>
          <a:p>
            <a:r>
              <a:rPr lang="zh-CN" altLang="en-US" sz="2000" b="0"/>
              <a:t>最好多带些衣服以防天气会冷。 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Take an umbrella</a:t>
            </a:r>
            <a:r>
              <a:rPr lang="zh-CN" altLang="en-US" sz="2000" b="0">
                <a:solidFill>
                  <a:srgbClr val="FF0000"/>
                </a:solidFill>
              </a:rPr>
              <a:t> in case</a:t>
            </a:r>
            <a:r>
              <a:rPr lang="zh-CN" altLang="en-US" sz="2000" b="0"/>
              <a:t> it rains. </a:t>
            </a:r>
            <a:endParaRPr lang="zh-CN" altLang="en-US" sz="2000" b="0"/>
          </a:p>
          <a:p>
            <a:r>
              <a:rPr lang="zh-CN" altLang="en-US" sz="2000" b="0"/>
              <a:t> 以防下雨，带把伞。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五、结果状语从句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>
                <a:solidFill>
                  <a:srgbClr val="FF0000"/>
                </a:solidFill>
              </a:rPr>
              <a:t>结果状语从句</a:t>
            </a:r>
            <a:r>
              <a:rPr lang="en-US" altLang="zh-CN" sz="2000" b="0">
                <a:solidFill>
                  <a:srgbClr val="FF0000"/>
                </a:solidFill>
              </a:rPr>
              <a:t>:</a:t>
            </a:r>
            <a:endParaRPr lang="en-US" altLang="zh-CN" sz="2000" b="0"/>
          </a:p>
          <a:p>
            <a:r>
              <a:rPr lang="zh-CN" altLang="en-US" sz="2000" b="0"/>
              <a:t>表示</a:t>
            </a:r>
            <a:r>
              <a:rPr lang="zh-CN" altLang="en-US" sz="2000" b="0">
                <a:solidFill>
                  <a:srgbClr val="FF0000"/>
                </a:solidFill>
              </a:rPr>
              <a:t>事态结果</a:t>
            </a:r>
            <a:r>
              <a:rPr lang="zh-CN" altLang="en-US" sz="2000" b="0"/>
              <a:t>的从句。引导词主要有：</a:t>
            </a:r>
            <a:r>
              <a:rPr lang="zh-CN" altLang="en-US" sz="2000" b="0">
                <a:solidFill>
                  <a:srgbClr val="FF0000"/>
                </a:solidFill>
              </a:rPr>
              <a:t>so (that), so</a:t>
            </a:r>
            <a:r>
              <a:rPr lang="en-US" altLang="zh-CN" sz="2000" b="0">
                <a:solidFill>
                  <a:srgbClr val="FF0000"/>
                </a:solidFill>
              </a:rPr>
              <a:t>...</a:t>
            </a:r>
            <a:r>
              <a:rPr lang="zh-CN" altLang="en-US" sz="2000" b="0">
                <a:solidFill>
                  <a:srgbClr val="FF0000"/>
                </a:solidFill>
              </a:rPr>
              <a:t>that, such</a:t>
            </a:r>
            <a:r>
              <a:rPr lang="en-US" altLang="zh-CN" sz="2000" b="0">
                <a:solidFill>
                  <a:srgbClr val="FF0000"/>
                </a:solidFill>
              </a:rPr>
              <a:t>...</a:t>
            </a:r>
            <a:r>
              <a:rPr lang="zh-CN" altLang="en-US" sz="2000" b="0">
                <a:solidFill>
                  <a:srgbClr val="FF0000"/>
                </a:solidFill>
              </a:rPr>
              <a:t>that</a:t>
            </a:r>
            <a:r>
              <a:rPr lang="zh-CN" altLang="en-US" sz="2000" b="0"/>
              <a:t>等。</a:t>
            </a:r>
            <a:endParaRPr lang="zh-CN" altLang="en-US" sz="2000" b="0"/>
          </a:p>
          <a:p>
            <a:r>
              <a:rPr lang="zh-CN" altLang="en-US" sz="2000" b="0"/>
              <a:t>结果状语从句通常置于主句之后。 </a:t>
            </a:r>
            <a:endParaRPr lang="zh-CN" altLang="en-US" sz="2000" b="0"/>
          </a:p>
          <a:p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The room was packed with people, </a:t>
            </a:r>
            <a:r>
              <a:rPr lang="zh-CN" altLang="en-US" sz="2000" b="0">
                <a:solidFill>
                  <a:srgbClr val="FF0000"/>
                </a:solidFill>
              </a:rPr>
              <a:t>so that</a:t>
            </a:r>
            <a:r>
              <a:rPr lang="zh-CN" altLang="en-US" sz="2000" b="0"/>
              <a:t> we couldn't get in.  </a:t>
            </a:r>
            <a:endParaRPr lang="zh-CN" altLang="en-US" sz="2000" b="0"/>
          </a:p>
          <a:p>
            <a:r>
              <a:rPr lang="zh-CN" altLang="en-US" sz="2000" b="0"/>
              <a:t>房间里挤满了人，我们进不去。 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 I didn't plan the work well</a:t>
            </a:r>
            <a:r>
              <a:rPr lang="zh-CN" altLang="en-US" sz="2000" b="0">
                <a:solidFill>
                  <a:srgbClr val="FF0000"/>
                </a:solidFill>
              </a:rPr>
              <a:t>, so that</a:t>
            </a:r>
            <a:r>
              <a:rPr lang="en-US" altLang="zh-CN" sz="2000" b="0">
                <a:solidFill>
                  <a:srgbClr val="FF0000"/>
                </a:solidFill>
              </a:rPr>
              <a:t>/</a:t>
            </a:r>
            <a:r>
              <a:rPr lang="zh-CN" altLang="en-US" sz="2000" b="0">
                <a:solidFill>
                  <a:srgbClr val="FF0000"/>
                </a:solidFill>
              </a:rPr>
              <a:t>so</a:t>
            </a:r>
            <a:r>
              <a:rPr lang="zh-CN" altLang="en-US" sz="2000" b="0"/>
              <a:t> I didn't finish it in time.</a:t>
            </a:r>
            <a:endParaRPr lang="zh-CN" altLang="en-US" sz="2000" b="0"/>
          </a:p>
          <a:p>
            <a:r>
              <a:rPr lang="zh-CN" altLang="en-US" sz="2000" b="0"/>
              <a:t>  我没把工作计划好，结果没按时完成。</a:t>
            </a:r>
            <a:endParaRPr lang="zh-CN" altLang="en-US" sz="2000" b="0"/>
          </a:p>
          <a:p>
            <a:r>
              <a:rPr lang="zh-CN" altLang="en-US" sz="2000" b="0"/>
              <a:t> 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so...that 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17955"/>
            <a:ext cx="8229600" cy="4708525"/>
          </a:xfrm>
        </p:spPr>
        <p:txBody>
          <a:bodyPr>
            <a:normAutofit lnSpcReduction="10000"/>
          </a:bodyPr>
          <a:p>
            <a:r>
              <a:rPr lang="zh-CN" altLang="en-US" sz="2000" b="0"/>
              <a:t>so...that </a:t>
            </a:r>
            <a:endParaRPr lang="zh-CN" altLang="en-US" sz="2000" b="0"/>
          </a:p>
          <a:p>
            <a:r>
              <a:rPr lang="zh-CN" altLang="en-US" sz="2000" b="0"/>
              <a:t>如此……以致……。</a:t>
            </a:r>
            <a:endParaRPr lang="zh-CN" altLang="en-US" sz="2000" b="0"/>
          </a:p>
          <a:p>
            <a:r>
              <a:rPr lang="zh-CN" altLang="en-US" sz="2000" b="0"/>
              <a:t>其引导的果状语从句有如下四种结构：</a:t>
            </a:r>
            <a:endParaRPr lang="zh-CN" altLang="en-US" sz="2000" b="0"/>
          </a:p>
          <a:p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>
                <a:solidFill>
                  <a:srgbClr val="FF0000"/>
                </a:solidFill>
              </a:rPr>
              <a:t>1．so + </a:t>
            </a:r>
            <a:r>
              <a:rPr lang="en-US" altLang="zh-CN" sz="2000" b="0">
                <a:solidFill>
                  <a:srgbClr val="FF0000"/>
                </a:solidFill>
              </a:rPr>
              <a:t>adj</a:t>
            </a:r>
            <a:r>
              <a:rPr lang="en-US" altLang="zh-CN" sz="2000" b="0">
                <a:solidFill>
                  <a:srgbClr val="FF0000"/>
                </a:solidFill>
              </a:rPr>
              <a:t>/adv</a:t>
            </a:r>
            <a:r>
              <a:rPr lang="zh-CN" altLang="en-US" sz="2000" b="0">
                <a:solidFill>
                  <a:srgbClr val="FF0000"/>
                </a:solidFill>
              </a:rPr>
              <a:t> + that-从句    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The wind was</a:t>
            </a:r>
            <a:r>
              <a:rPr lang="zh-CN" altLang="en-US" sz="2000" b="0">
                <a:solidFill>
                  <a:srgbClr val="FF0000"/>
                </a:solidFill>
              </a:rPr>
              <a:t> so strong that </a:t>
            </a:r>
            <a:r>
              <a:rPr lang="zh-CN" altLang="en-US" sz="2000" b="0"/>
              <a:t>we could hardly move forward. </a:t>
            </a:r>
            <a:endParaRPr lang="zh-CN" altLang="en-US" sz="2000" b="0"/>
          </a:p>
          <a:p>
            <a:r>
              <a:rPr lang="zh-CN" altLang="en-US" sz="2000" b="0"/>
              <a:t> 风刮得那么大，我们简直寸步难行。  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 2．so + </a:t>
            </a:r>
            <a:r>
              <a:rPr lang="en-US" altLang="zh-CN" sz="2000" b="0">
                <a:solidFill>
                  <a:srgbClr val="FF0000"/>
                </a:solidFill>
              </a:rPr>
              <a:t>adj</a:t>
            </a:r>
            <a:r>
              <a:rPr lang="zh-CN" altLang="en-US" sz="2000" b="0">
                <a:solidFill>
                  <a:srgbClr val="FF0000"/>
                </a:solidFill>
              </a:rPr>
              <a:t> + a</a:t>
            </a:r>
            <a:r>
              <a:rPr lang="en-US" altLang="zh-CN" sz="2000" b="0">
                <a:solidFill>
                  <a:srgbClr val="FF0000"/>
                </a:solidFill>
              </a:rPr>
              <a:t>/</a:t>
            </a:r>
            <a:r>
              <a:rPr lang="zh-CN" altLang="en-US" sz="2000" b="0">
                <a:solidFill>
                  <a:srgbClr val="FF0000"/>
                </a:solidFill>
              </a:rPr>
              <a:t>an + </a:t>
            </a:r>
            <a:r>
              <a:rPr lang="en-US" altLang="zh-CN" sz="2000" b="0">
                <a:solidFill>
                  <a:srgbClr val="FF0000"/>
                </a:solidFill>
              </a:rPr>
              <a:t>n</a:t>
            </a:r>
            <a:r>
              <a:rPr lang="zh-CN" altLang="en-US" sz="2000" b="0">
                <a:solidFill>
                  <a:srgbClr val="FF0000"/>
                </a:solidFill>
              </a:rPr>
              <a:t> + that-从句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It was</a:t>
            </a:r>
            <a:r>
              <a:rPr lang="zh-CN" altLang="en-US" sz="2000" b="0">
                <a:solidFill>
                  <a:srgbClr val="FF0000"/>
                </a:solidFill>
              </a:rPr>
              <a:t> so hot a day that</a:t>
            </a:r>
            <a:r>
              <a:rPr lang="zh-CN" altLang="en-US" sz="2000" b="0"/>
              <a:t> t</a:t>
            </a:r>
            <a:r>
              <a:rPr lang="en-US" altLang="zh-CN" sz="2000" b="0"/>
              <a:t>h</a:t>
            </a:r>
            <a:r>
              <a:rPr lang="zh-CN" altLang="en-US" sz="2000" b="0"/>
              <a:t>ey all went swimming.  </a:t>
            </a:r>
            <a:endParaRPr lang="zh-CN" altLang="en-US" sz="2000" b="0"/>
          </a:p>
          <a:p>
            <a:r>
              <a:rPr lang="zh-CN" altLang="en-US" sz="2000" b="0"/>
              <a:t>天是那么的热以致他们都去游泳了。 </a:t>
            </a:r>
            <a:endParaRPr lang="zh-CN" altLang="en-US" sz="2000" b="0"/>
          </a:p>
          <a:p>
            <a:r>
              <a:rPr lang="zh-CN" altLang="en-US" sz="2000" b="0"/>
              <a:t>  He made</a:t>
            </a:r>
            <a:r>
              <a:rPr lang="zh-CN" altLang="en-US" sz="2000" b="0">
                <a:solidFill>
                  <a:srgbClr val="FF0000"/>
                </a:solidFill>
              </a:rPr>
              <a:t> so inspiring a speech that</a:t>
            </a:r>
            <a:r>
              <a:rPr lang="zh-CN" altLang="en-US" sz="2000" b="0"/>
              <a:t> everybody got excited.  </a:t>
            </a:r>
            <a:endParaRPr lang="zh-CN" altLang="en-US" sz="2000" b="0"/>
          </a:p>
          <a:p>
            <a:r>
              <a:rPr lang="zh-CN" altLang="en-US" sz="2000" b="0"/>
              <a:t>他发表了如此鼓舞人的演讲以致大家都很激动。   </a:t>
            </a:r>
            <a:endParaRPr lang="zh-CN" altLang="en-US" sz="2000" b="0"/>
          </a:p>
          <a:p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so...that 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/>
              <a:t>   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 3．so + many</a:t>
            </a:r>
            <a:r>
              <a:rPr lang="en-US" altLang="zh-CN" sz="2000" b="0">
                <a:solidFill>
                  <a:srgbClr val="FF0000"/>
                </a:solidFill>
              </a:rPr>
              <a:t>/</a:t>
            </a:r>
            <a:r>
              <a:rPr lang="zh-CN" altLang="en-US" sz="2000" b="0">
                <a:solidFill>
                  <a:srgbClr val="FF0000"/>
                </a:solidFill>
              </a:rPr>
              <a:t>few +复数名词+ that-从句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I have had</a:t>
            </a:r>
            <a:r>
              <a:rPr lang="zh-CN" altLang="en-US" sz="2000" b="0">
                <a:solidFill>
                  <a:srgbClr val="FF0000"/>
                </a:solidFill>
              </a:rPr>
              <a:t> so many falls that</a:t>
            </a:r>
            <a:r>
              <a:rPr lang="zh-CN" altLang="en-US" sz="2000" b="0"/>
              <a:t> I am black and blue all over.  </a:t>
            </a:r>
            <a:endParaRPr lang="zh-CN" altLang="en-US" sz="2000" b="0"/>
          </a:p>
          <a:p>
            <a:r>
              <a:rPr lang="zh-CN" altLang="en-US" sz="2000" b="0"/>
              <a:t> 我摔了许多跤，以至于浑身青一块，紫一块。</a:t>
            </a:r>
            <a:endParaRPr lang="zh-CN" altLang="en-US" sz="2000" b="0"/>
          </a:p>
          <a:p>
            <a:r>
              <a:rPr lang="zh-CN" altLang="en-US" sz="2000" b="0"/>
              <a:t>  He has</a:t>
            </a:r>
            <a:r>
              <a:rPr lang="zh-CN" altLang="en-US" sz="2000" b="0">
                <a:solidFill>
                  <a:srgbClr val="FF0000"/>
                </a:solidFill>
              </a:rPr>
              <a:t> so few friend</a:t>
            </a:r>
            <a:r>
              <a:rPr lang="en-US" altLang="zh-CN" sz="2000" b="0">
                <a:solidFill>
                  <a:srgbClr val="FF0000"/>
                </a:solidFill>
              </a:rPr>
              <a:t>s</a:t>
            </a:r>
            <a:r>
              <a:rPr lang="zh-CN" altLang="en-US" sz="2000" b="0">
                <a:solidFill>
                  <a:srgbClr val="FF0000"/>
                </a:solidFill>
              </a:rPr>
              <a:t> that</a:t>
            </a:r>
            <a:r>
              <a:rPr lang="zh-CN" altLang="en-US" sz="2000" b="0"/>
              <a:t> he often feels lonely.  </a:t>
            </a:r>
            <a:endParaRPr lang="zh-CN" altLang="en-US" sz="2000" b="0"/>
          </a:p>
          <a:p>
            <a:r>
              <a:rPr lang="zh-CN" altLang="en-US" sz="2000" b="0"/>
              <a:t>他朋友很少，所以经常感到孤独。   </a:t>
            </a:r>
            <a:endParaRPr lang="zh-CN" altLang="en-US" sz="2000" b="0"/>
          </a:p>
          <a:p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>
                <a:solidFill>
                  <a:srgbClr val="FF0000"/>
                </a:solidFill>
              </a:rPr>
              <a:t> 4．so + much</a:t>
            </a:r>
            <a:r>
              <a:rPr lang="en-US" altLang="zh-CN" sz="2000" b="0">
                <a:solidFill>
                  <a:srgbClr val="FF0000"/>
                </a:solidFill>
              </a:rPr>
              <a:t>/</a:t>
            </a:r>
            <a:r>
              <a:rPr lang="zh-CN" altLang="en-US" sz="2000" b="0">
                <a:solidFill>
                  <a:srgbClr val="FF0000"/>
                </a:solidFill>
              </a:rPr>
              <a:t>little +不可数名词 + that-从句 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  I had</a:t>
            </a:r>
            <a:r>
              <a:rPr lang="zh-CN" altLang="en-US" sz="2000" b="0">
                <a:solidFill>
                  <a:srgbClr val="FF0000"/>
                </a:solidFill>
              </a:rPr>
              <a:t> so little money </a:t>
            </a:r>
            <a:r>
              <a:rPr lang="zh-CN" altLang="en-US" sz="2000" b="0"/>
              <a:t>then </a:t>
            </a:r>
            <a:r>
              <a:rPr lang="zh-CN" altLang="en-US" sz="2000" b="0">
                <a:solidFill>
                  <a:srgbClr val="FF0000"/>
                </a:solidFill>
              </a:rPr>
              <a:t>that</a:t>
            </a:r>
            <a:r>
              <a:rPr lang="zh-CN" altLang="en-US" sz="2000" b="0"/>
              <a:t> I couldn't even afford a used car.  </a:t>
            </a:r>
            <a:endParaRPr lang="zh-CN" altLang="en-US" sz="2000" b="0"/>
          </a:p>
          <a:p>
            <a:r>
              <a:rPr lang="zh-CN" altLang="en-US" sz="2000" b="0"/>
              <a:t>我当时囊中羞涩，甚至连一辆二手车都买不起。 </a:t>
            </a:r>
            <a:endParaRPr lang="zh-CN" altLang="en-US" sz="2000" b="0"/>
          </a:p>
          <a:p>
            <a:r>
              <a:rPr lang="zh-CN" altLang="en-US" sz="2000" b="0"/>
              <a:t> He drank</a:t>
            </a:r>
            <a:r>
              <a:rPr lang="zh-CN" altLang="en-US" sz="2000" b="0">
                <a:solidFill>
                  <a:srgbClr val="FF0000"/>
                </a:solidFill>
              </a:rPr>
              <a:t> so much wine</a:t>
            </a:r>
            <a:r>
              <a:rPr lang="zh-CN" altLang="en-US" sz="2000" b="0"/>
              <a:t> last night</a:t>
            </a:r>
            <a:r>
              <a:rPr lang="zh-CN" altLang="en-US" sz="2000" b="0">
                <a:solidFill>
                  <a:srgbClr val="FF0000"/>
                </a:solidFill>
              </a:rPr>
              <a:t> that</a:t>
            </a:r>
            <a:r>
              <a:rPr lang="zh-CN" altLang="en-US" sz="2000" b="0"/>
              <a:t> he felt terrible.</a:t>
            </a:r>
            <a:endParaRPr lang="zh-CN" altLang="en-US" sz="2000" b="0"/>
          </a:p>
          <a:p>
            <a:r>
              <a:rPr lang="zh-CN" altLang="en-US" sz="2000" b="0"/>
              <a:t>  昨晚他喝了那么多的酒，他觉得很不舒服。  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such... that 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17955"/>
            <a:ext cx="8229600" cy="4864735"/>
          </a:xfrm>
        </p:spPr>
        <p:txBody>
          <a:bodyPr>
            <a:normAutofit lnSpcReduction="10000"/>
          </a:bodyPr>
          <a:p>
            <a:r>
              <a:rPr lang="zh-CN" altLang="en-US" sz="2000" b="0">
                <a:solidFill>
                  <a:srgbClr val="FF0000"/>
                </a:solidFill>
              </a:rPr>
              <a:t>such...that 如此……以致……。</a:t>
            </a:r>
            <a:endParaRPr lang="zh-CN" altLang="en-US" sz="2000" b="0">
              <a:solidFill>
                <a:srgbClr val="FF0000"/>
              </a:solidFill>
            </a:endParaRPr>
          </a:p>
          <a:p>
            <a:endParaRPr lang="zh-CN" altLang="en-US" sz="2000" b="0"/>
          </a:p>
          <a:p>
            <a:r>
              <a:rPr lang="zh-CN" altLang="en-US" sz="2000" b="0"/>
              <a:t>其引导的结果语从句有如下几种结构：</a:t>
            </a:r>
            <a:endParaRPr lang="zh-CN" altLang="en-US" sz="2000" b="0"/>
          </a:p>
          <a:p>
            <a:r>
              <a:rPr lang="zh-CN" altLang="en-US" sz="2000" b="0"/>
              <a:t> 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  1．such + a</a:t>
            </a:r>
            <a:r>
              <a:rPr lang="en-US" altLang="zh-CN" sz="2000" b="0">
                <a:solidFill>
                  <a:srgbClr val="FF0000"/>
                </a:solidFill>
              </a:rPr>
              <a:t>/</a:t>
            </a:r>
            <a:r>
              <a:rPr lang="zh-CN" altLang="en-US" sz="2000" b="0">
                <a:solidFill>
                  <a:srgbClr val="FF0000"/>
                </a:solidFill>
              </a:rPr>
              <a:t>an + </a:t>
            </a:r>
            <a:r>
              <a:rPr lang="en-US" altLang="zh-CN" sz="2000" b="0">
                <a:solidFill>
                  <a:srgbClr val="FF0000"/>
                </a:solidFill>
              </a:rPr>
              <a:t>adj</a:t>
            </a:r>
            <a:r>
              <a:rPr lang="zh-CN" altLang="en-US" sz="2000" b="0">
                <a:solidFill>
                  <a:srgbClr val="FF0000"/>
                </a:solidFill>
              </a:rPr>
              <a:t> + 单数可数名词 + that-从句 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 Jenny is such a clever girl that all of us like her very much</a:t>
            </a:r>
            <a:endParaRPr lang="zh-CN" altLang="en-US" sz="2000" b="0"/>
          </a:p>
          <a:p>
            <a:r>
              <a:rPr lang="zh-CN" altLang="en-US" sz="2000" b="0"/>
              <a:t>詹妮是如此聪明的女孩，以至我们都非常喜欢她。</a:t>
            </a:r>
            <a:endParaRPr lang="zh-CN" altLang="en-US" sz="2000" b="0"/>
          </a:p>
          <a:p>
            <a:r>
              <a:rPr lang="zh-CN" altLang="en-US" sz="2000" b="0"/>
              <a:t> 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 2．such + </a:t>
            </a:r>
            <a:r>
              <a:rPr lang="en-US" altLang="zh-CN" sz="2000" b="0">
                <a:solidFill>
                  <a:srgbClr val="FF0000"/>
                </a:solidFill>
              </a:rPr>
              <a:t>adj</a:t>
            </a:r>
            <a:r>
              <a:rPr lang="zh-CN" altLang="en-US" sz="2000" b="0">
                <a:solidFill>
                  <a:srgbClr val="FF0000"/>
                </a:solidFill>
              </a:rPr>
              <a:t> +复数名词+ that-从句   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He gave such important reasons that he was excused. </a:t>
            </a:r>
            <a:endParaRPr lang="zh-CN" altLang="en-US" sz="2000" b="0"/>
          </a:p>
          <a:p>
            <a:r>
              <a:rPr lang="zh-CN" altLang="en-US" sz="2000" b="0"/>
              <a:t> 他说出了这么重要的理由，得到大家的谅解。   </a:t>
            </a:r>
            <a:endParaRPr lang="zh-CN" altLang="en-US" sz="2000" b="0"/>
          </a:p>
          <a:p>
            <a:r>
              <a:rPr lang="zh-CN" altLang="en-US" sz="2000" b="0"/>
              <a:t>They are such interesting novels that all of us want to read them. </a:t>
            </a:r>
            <a:endParaRPr lang="zh-CN" altLang="en-US" sz="2000" b="0"/>
          </a:p>
          <a:p>
            <a:r>
              <a:rPr lang="zh-CN" altLang="en-US" sz="2000" b="0"/>
              <a:t> 这些是十分有意思的小说，大家都想看。  </a:t>
            </a:r>
            <a:endParaRPr lang="zh-CN" altLang="en-US" sz="2000" b="0"/>
          </a:p>
          <a:p>
            <a:r>
              <a:rPr lang="zh-CN" altLang="en-US" sz="2000" b="0"/>
              <a:t> 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such... that 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>
                <a:solidFill>
                  <a:srgbClr val="FF0000"/>
                </a:solidFill>
              </a:rPr>
              <a:t>  3．such + </a:t>
            </a:r>
            <a:r>
              <a:rPr lang="en-US" altLang="zh-CN" sz="2000" b="0">
                <a:solidFill>
                  <a:srgbClr val="FF0000"/>
                </a:solidFill>
              </a:rPr>
              <a:t>adj</a:t>
            </a:r>
            <a:r>
              <a:rPr lang="zh-CN" altLang="en-US" sz="2000" b="0">
                <a:solidFill>
                  <a:srgbClr val="FF0000"/>
                </a:solidFill>
              </a:rPr>
              <a:t> + 不可数名词 + that-从句  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 He made such rapid progress that the teacher praised him.  </a:t>
            </a:r>
            <a:endParaRPr lang="zh-CN" altLang="en-US" sz="2000" b="0"/>
          </a:p>
          <a:p>
            <a:r>
              <a:rPr lang="zh-CN" altLang="en-US" sz="2000" b="0"/>
              <a:t>他的进步很快，老师表扬了他。   </a:t>
            </a:r>
            <a:endParaRPr lang="zh-CN" altLang="en-US" sz="2000" b="0"/>
          </a:p>
          <a:p>
            <a:r>
              <a:rPr lang="zh-CN" altLang="en-US" sz="2000" b="0"/>
              <a:t> 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 提示：such+a</a:t>
            </a:r>
            <a:r>
              <a:rPr lang="en-US" altLang="zh-CN" sz="2000" b="0">
                <a:solidFill>
                  <a:srgbClr val="FF0000"/>
                </a:solidFill>
              </a:rPr>
              <a:t>/</a:t>
            </a:r>
            <a:r>
              <a:rPr lang="zh-CN" altLang="en-US" sz="2000" b="0">
                <a:solidFill>
                  <a:srgbClr val="FF0000"/>
                </a:solidFill>
              </a:rPr>
              <a:t>an+</a:t>
            </a:r>
            <a:r>
              <a:rPr lang="en-US" altLang="zh-CN" sz="2000" b="0">
                <a:solidFill>
                  <a:srgbClr val="FF0000"/>
                </a:solidFill>
              </a:rPr>
              <a:t>adj</a:t>
            </a:r>
            <a:r>
              <a:rPr lang="zh-CN" altLang="en-US" sz="2000" b="0">
                <a:solidFill>
                  <a:srgbClr val="FF0000"/>
                </a:solidFill>
              </a:rPr>
              <a:t>+</a:t>
            </a:r>
            <a:r>
              <a:rPr lang="en-US" altLang="zh-CN" sz="2000" b="0">
                <a:solidFill>
                  <a:srgbClr val="FF0000"/>
                </a:solidFill>
              </a:rPr>
              <a:t>n</a:t>
            </a:r>
            <a:r>
              <a:rPr lang="zh-CN" altLang="en-US" sz="2000" b="0">
                <a:solidFill>
                  <a:srgbClr val="FF0000"/>
                </a:solidFill>
              </a:rPr>
              <a:t>可以和so +</a:t>
            </a:r>
            <a:r>
              <a:rPr lang="en-US" altLang="zh-CN" sz="2000" b="0">
                <a:solidFill>
                  <a:srgbClr val="FF0000"/>
                </a:solidFill>
              </a:rPr>
              <a:t>adj</a:t>
            </a:r>
            <a:r>
              <a:rPr lang="zh-CN" altLang="en-US" sz="2000" b="0">
                <a:solidFill>
                  <a:srgbClr val="FF0000"/>
                </a:solidFill>
              </a:rPr>
              <a:t>+a</a:t>
            </a:r>
            <a:r>
              <a:rPr lang="en-US" altLang="zh-CN" sz="2000" b="0">
                <a:solidFill>
                  <a:srgbClr val="FF0000"/>
                </a:solidFill>
              </a:rPr>
              <a:t>/</a:t>
            </a:r>
            <a:r>
              <a:rPr lang="zh-CN" altLang="en-US" sz="2000" b="0">
                <a:solidFill>
                  <a:srgbClr val="FF0000"/>
                </a:solidFill>
              </a:rPr>
              <a:t>an+单数名词结构互换。 </a:t>
            </a:r>
            <a:endParaRPr lang="zh-CN" altLang="en-US" sz="2000" b="0">
              <a:solidFill>
                <a:srgbClr val="FF0000"/>
              </a:solidFill>
            </a:endParaRPr>
          </a:p>
          <a:p>
            <a:endParaRPr lang="zh-CN" altLang="en-US" sz="2000" b="0"/>
          </a:p>
          <a:p>
            <a:r>
              <a:rPr lang="zh-CN" altLang="en-US" sz="2000" b="0"/>
              <a:t> He told us such a funny story that we all laughed. </a:t>
            </a:r>
            <a:endParaRPr lang="zh-CN" altLang="en-US" sz="2000" b="0"/>
          </a:p>
          <a:p>
            <a:r>
              <a:rPr lang="zh-CN" altLang="en-US" sz="2000" b="0"/>
              <a:t> → He told us so funny a story that we all laughed.  </a:t>
            </a:r>
            <a:endParaRPr lang="zh-CN" altLang="en-US" sz="2000" b="0"/>
          </a:p>
          <a:p>
            <a:r>
              <a:rPr lang="zh-CN" altLang="en-US" sz="2000" b="0"/>
              <a:t>他给我们讲了一个如此有趣的故事，大家都笑。</a:t>
            </a:r>
            <a:endParaRPr lang="zh-CN" altLang="en-US" sz="2000" b="0"/>
          </a:p>
          <a:p>
            <a:r>
              <a:rPr lang="zh-CN" altLang="en-US" sz="2000" b="0"/>
              <a:t>  →The story he told us was so funny that we all laughed.  他给我们讲的故事是如此有趣，大家都笑了。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状语从句（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）</a:t>
            </a:r>
            <a:b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137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本节课我们主要讲英语状语从句的之：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</a:t>
            </a:r>
            <a:r>
              <a:rPr kumimoji="0" lang="en-US" altLang="zh-CN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2.</a:t>
            </a: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地点状语从句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</a:t>
            </a:r>
            <a:r>
              <a:rPr kumimoji="0" lang="en-US" altLang="zh-CN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3.</a:t>
            </a: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原因</a:t>
            </a:r>
            <a:r>
              <a:rPr lang="zh-CN" altLang="en-US" sz="28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状语从句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</a:t>
            </a:r>
            <a:r>
              <a:rPr kumimoji="0" lang="en-US" altLang="zh-CN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4.</a:t>
            </a: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目的</a:t>
            </a:r>
            <a:r>
              <a:rPr lang="zh-CN" altLang="en-US" sz="28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状语从句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</a:t>
            </a:r>
            <a:r>
              <a:rPr kumimoji="0" lang="en-US" altLang="zh-CN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5.</a:t>
            </a: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结果</a:t>
            </a:r>
            <a:r>
              <a:rPr lang="zh-CN" altLang="en-US" sz="28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状语从句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39433" y="69564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such ...that</a:t>
            </a:r>
            <a:r>
              <a:rPr lang="en-US" altLang="zh-CN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...</a:t>
            </a:r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such ...as ...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/>
              <a:t>such ...that ... 引导的是</a:t>
            </a:r>
            <a:r>
              <a:rPr lang="zh-CN" altLang="en-US" sz="2000" b="0">
                <a:solidFill>
                  <a:srgbClr val="FF0000"/>
                </a:solidFill>
              </a:rPr>
              <a:t>结果状语从句</a:t>
            </a:r>
            <a:r>
              <a:rPr lang="zh-CN" altLang="en-US" sz="2000" b="0"/>
              <a:t>。  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such ...as ...引导的是</a:t>
            </a:r>
            <a:r>
              <a:rPr lang="zh-CN" altLang="en-US" sz="2000" b="0">
                <a:solidFill>
                  <a:srgbClr val="FF0000"/>
                </a:solidFill>
              </a:rPr>
              <a:t>定语从句</a:t>
            </a:r>
            <a:r>
              <a:rPr lang="zh-CN" altLang="en-US" sz="2000" b="0"/>
              <a:t>（请参考定语从句）。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  She had such a fright that she fainted.  </a:t>
            </a:r>
            <a:endParaRPr lang="zh-CN" altLang="en-US" sz="2000" b="0"/>
          </a:p>
          <a:p>
            <a:r>
              <a:rPr lang="zh-CN" altLang="en-US" sz="2000" b="0"/>
              <a:t>  她吓得昏了过去。 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 Luckily such earthquakes as can cause a lot of damage do no happen very often.</a:t>
            </a:r>
            <a:endParaRPr lang="zh-CN" altLang="en-US" sz="2000" b="0"/>
          </a:p>
          <a:p>
            <a:r>
              <a:rPr lang="zh-CN" altLang="en-US" sz="2000" b="0"/>
              <a:t>  很幸运，这种破坏性很大的地震并不经常发生。</a:t>
            </a:r>
            <a:endParaRPr lang="zh-CN" altLang="en-US" sz="2000" b="0"/>
          </a:p>
          <a:p>
            <a:r>
              <a:rPr lang="zh-CN" altLang="en-US" sz="2000" b="0"/>
              <a:t>（关系代词as在定语从句中作主语）   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542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cs"/>
                <a:sym typeface="+mn-ea"/>
              </a:rPr>
              <a:t>    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</a:t>
            </a:r>
            <a:br>
              <a:rPr lang="en-US" altLang="zh-CN" sz="2800" dirty="0">
                <a:latin typeface="+mn-ea"/>
                <a:ea typeface="+mn-ea"/>
                <a:cs typeface="+mn-ea"/>
                <a:sym typeface="+mn-ea"/>
              </a:rPr>
            </a:b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  </a:t>
            </a:r>
            <a:r>
              <a:rPr kumimoji="0" 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对应知识点的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题目讲解</a:t>
            </a:r>
            <a:endParaRPr kumimoji="0" 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pic>
        <p:nvPicPr>
          <p:cNvPr id="22531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20713"/>
            <a:ext cx="68580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文本框 11"/>
          <p:cNvSpPr txBox="1"/>
          <p:nvPr/>
        </p:nvSpPr>
        <p:spPr>
          <a:xfrm>
            <a:off x="4916488" y="5603875"/>
            <a:ext cx="2268537" cy="137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微软雅黑，</a:t>
            </a:r>
            <a:r>
              <a:rPr lang="en-US" altLang="zh-CN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24</a:t>
            </a:r>
            <a:r>
              <a:rPr lang="zh-CN" altLang="en-US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号字</a:t>
            </a:r>
            <a:endParaRPr lang="zh-CN" altLang="en-US" sz="1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1.5</a:t>
            </a:r>
            <a:r>
              <a:rPr lang="zh-CN" altLang="en-US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倍行间距。</a:t>
            </a:r>
            <a:endParaRPr lang="zh-CN" altLang="en-US" sz="1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文本框 13"/>
          <p:cNvSpPr txBox="1"/>
          <p:nvPr/>
        </p:nvSpPr>
        <p:spPr>
          <a:xfrm>
            <a:off x="522605" y="1741805"/>
            <a:ext cx="804672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Tahoma" panose="020B0604030504040204" pitchFamily="34" charset="0"/>
                <a:ea typeface="宋体" panose="02010600030101010101" pitchFamily="2" charset="-122"/>
              </a:rPr>
              <a:t>【例题】</a:t>
            </a:r>
            <a:endParaRPr lang="zh-CN" altLang="en-US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2016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42. The Atms enable bank consumers to access their money 24 hours a day ____ Atms are located.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  A. wherever         B. whenever      C. however       D. whatever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2015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69. I read the newspaper every day ___ I can stay informed about current events.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  A. in that              B. so that        C. in case that     D. for fear that 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二、本讲课程回顾</a:t>
            </a:r>
            <a:br>
              <a:rPr kumimoji="0" 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 vert="horz" wrap="square" lIns="91440" tIns="45720" rIns="91440" bIns="45720" anchor="t"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n>
                <a:noFill/>
              </a:ln>
              <a:effectLst/>
              <a:uLnTx/>
              <a:uFillTx/>
              <a:latin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本节课我们主要讲英语状语从句的：</a:t>
            </a:r>
            <a:endParaRPr kumimoji="0" lang="zh-CN" altLang="en-US" sz="20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    </a:t>
            </a:r>
            <a:r>
              <a:rPr lang="en-US" altLang="zh-CN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2.</a:t>
            </a: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地点状语从句</a:t>
            </a:r>
            <a:endParaRPr kumimoji="0" lang="zh-CN" altLang="en-US" sz="20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    </a:t>
            </a:r>
            <a:r>
              <a:rPr lang="en-US" altLang="zh-CN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3.</a:t>
            </a: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原因状语从句</a:t>
            </a:r>
            <a:endParaRPr kumimoji="0" lang="zh-CN" altLang="en-US" sz="20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    </a:t>
            </a:r>
            <a:r>
              <a:rPr lang="en-US" altLang="zh-CN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4.</a:t>
            </a: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目的状语从句</a:t>
            </a:r>
            <a:endParaRPr kumimoji="0" lang="zh-CN" altLang="en-US" sz="20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    </a:t>
            </a:r>
            <a:r>
              <a:rPr lang="en-US" altLang="zh-CN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5.</a:t>
            </a: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结果状语从句</a:t>
            </a:r>
            <a:endParaRPr lang="zh-CN" altLang="en-US" sz="2000" b="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23556" name="组合 129"/>
          <p:cNvGrpSpPr/>
          <p:nvPr/>
        </p:nvGrpSpPr>
        <p:grpSpPr>
          <a:xfrm>
            <a:off x="1704975" y="430213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三、下讲课程要点</a:t>
            </a:r>
            <a:b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下节课我们主要讲英语状语从句的之</a:t>
            </a:r>
            <a:endParaRPr lang="zh-CN" altLang="en-US" sz="2800" b="0"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0">
                <a:sym typeface="+mn-ea"/>
              </a:rPr>
              <a:t>         6.让步状语从句 </a:t>
            </a:r>
            <a:endParaRPr lang="zh-CN" altLang="en-US" sz="2800" b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0">
                <a:sym typeface="+mn-ea"/>
              </a:rPr>
              <a:t>　　7.比较状语从句 </a:t>
            </a:r>
            <a:endParaRPr lang="zh-CN" altLang="en-US" sz="2800" b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0">
                <a:sym typeface="+mn-ea"/>
              </a:rPr>
              <a:t>　　8.方式状语从句 </a:t>
            </a:r>
            <a:endParaRPr lang="zh-CN" altLang="en-US" sz="2800" b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0">
                <a:sym typeface="+mn-ea"/>
              </a:rPr>
              <a:t>　　9. </a:t>
            </a:r>
            <a:r>
              <a:rPr lang="zh-CN" altLang="en-US" sz="2800" b="0">
                <a:sym typeface="+mn-ea"/>
              </a:rPr>
              <a:t>条件状语从句 </a:t>
            </a:r>
            <a:endParaRPr lang="zh-CN" altLang="en-US" sz="2800" b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4579" name="文本框 2"/>
          <p:cNvSpPr txBox="1"/>
          <p:nvPr/>
        </p:nvSpPr>
        <p:spPr>
          <a:xfrm>
            <a:off x="457200" y="5203825"/>
            <a:ext cx="7797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4580" name="图片 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415925"/>
            <a:ext cx="552450" cy="55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二、地点状语从句  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/>
              <a:t>地点状语从句：</a:t>
            </a:r>
            <a:endParaRPr lang="zh-CN" altLang="en-US" sz="2000" b="0"/>
          </a:p>
          <a:p>
            <a:r>
              <a:rPr lang="zh-CN" altLang="en-US" sz="2000" b="0">
                <a:sym typeface="+mn-ea"/>
              </a:rPr>
              <a:t>表示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空间关系</a:t>
            </a:r>
            <a:r>
              <a:rPr lang="zh-CN" altLang="en-US" sz="2000" b="0">
                <a:sym typeface="+mn-ea"/>
              </a:rPr>
              <a:t>的状语从句。</a:t>
            </a:r>
            <a:r>
              <a:rPr lang="zh-CN" altLang="en-US" sz="2000" b="0"/>
              <a:t>引导词有，</a:t>
            </a:r>
            <a:r>
              <a:rPr lang="zh-CN" altLang="en-US" sz="2000" b="0">
                <a:solidFill>
                  <a:srgbClr val="FF0000"/>
                </a:solidFill>
              </a:rPr>
              <a:t>where, wherever</a:t>
            </a:r>
            <a:r>
              <a:rPr lang="zh-CN" altLang="en-US" sz="2000" b="0"/>
              <a:t>（where的强势语）和</a:t>
            </a:r>
            <a:r>
              <a:rPr lang="zh-CN" altLang="en-US" sz="2000" b="0">
                <a:solidFill>
                  <a:srgbClr val="FF0000"/>
                </a:solidFill>
              </a:rPr>
              <a:t>everywhere</a:t>
            </a:r>
            <a:r>
              <a:rPr lang="zh-CN" altLang="en-US" sz="2000" b="0"/>
              <a:t>，   </a:t>
            </a:r>
            <a:endParaRPr lang="zh-CN" altLang="en-US" sz="2000" b="0"/>
          </a:p>
          <a:p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</a:t>
            </a:r>
            <a:r>
              <a:rPr lang="zh-CN" altLang="en-US" sz="2000" b="0">
                <a:solidFill>
                  <a:srgbClr val="FF0000"/>
                </a:solidFill>
              </a:rPr>
              <a:t>where 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Where</a:t>
            </a:r>
            <a:r>
              <a:rPr lang="zh-CN" altLang="en-US" sz="2000" b="0"/>
              <a:t> there is a will, there is a way.  </a:t>
            </a:r>
            <a:endParaRPr lang="zh-CN" altLang="en-US" sz="2000" b="0"/>
          </a:p>
          <a:p>
            <a:r>
              <a:rPr lang="zh-CN" altLang="en-US" sz="2000" b="0"/>
              <a:t>有志者，事竟成。  </a:t>
            </a:r>
            <a:endParaRPr lang="zh-CN" altLang="en-US" sz="2000" b="0"/>
          </a:p>
          <a:p>
            <a:r>
              <a:rPr lang="zh-CN" altLang="en-US" sz="2000" b="0"/>
              <a:t> I found my books </a:t>
            </a:r>
            <a:r>
              <a:rPr lang="zh-CN" altLang="en-US" sz="2000" b="0">
                <a:solidFill>
                  <a:srgbClr val="FF0000"/>
                </a:solidFill>
              </a:rPr>
              <a:t>where</a:t>
            </a:r>
            <a:r>
              <a:rPr lang="zh-CN" altLang="en-US" sz="2000" b="0"/>
              <a:t> I had left them. </a:t>
            </a:r>
            <a:endParaRPr lang="zh-CN" altLang="en-US" sz="2000" b="0"/>
          </a:p>
          <a:p>
            <a:r>
              <a:rPr lang="zh-CN" altLang="en-US" sz="2000" b="0"/>
              <a:t> 我的书在我原来放的地方找到了。  </a:t>
            </a:r>
            <a:endParaRPr lang="zh-CN" altLang="en-US" sz="2000" b="0"/>
          </a:p>
          <a:p>
            <a:r>
              <a:rPr lang="zh-CN" altLang="en-US" sz="2000" b="0"/>
              <a:t> You'd better make a mark </a:t>
            </a:r>
            <a:r>
              <a:rPr lang="zh-CN" altLang="en-US" sz="2000" b="0">
                <a:solidFill>
                  <a:srgbClr val="FF0000"/>
                </a:solidFill>
              </a:rPr>
              <a:t>where</a:t>
            </a:r>
            <a:r>
              <a:rPr lang="zh-CN" altLang="en-US" sz="2000" b="0"/>
              <a:t> you have any questions. </a:t>
            </a:r>
            <a:endParaRPr lang="zh-CN" altLang="en-US" sz="2000" b="0"/>
          </a:p>
          <a:p>
            <a:r>
              <a:rPr lang="zh-CN" altLang="en-US" sz="2000" b="0"/>
              <a:t>  哪儿有问题，你最好在哪儿做个记号。</a:t>
            </a:r>
            <a:endParaRPr lang="zh-CN" altLang="en-US" sz="2000" b="0"/>
          </a:p>
          <a:p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>
                <a:solidFill>
                  <a:srgbClr val="FF0000"/>
                </a:solidFill>
              </a:rPr>
              <a:t>wherever 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 </a:t>
            </a:r>
            <a:r>
              <a:rPr lang="zh-CN" altLang="en-US" sz="2000" b="0">
                <a:solidFill>
                  <a:srgbClr val="FF0000"/>
                </a:solidFill>
              </a:rPr>
              <a:t>在任何……地方，无论哪里 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>
                <a:solidFill>
                  <a:srgbClr val="FF0000"/>
                </a:solidFill>
              </a:rPr>
              <a:t>  Wherever</a:t>
            </a:r>
            <a:r>
              <a:rPr lang="zh-CN" altLang="en-US" sz="2000" b="0"/>
              <a:t> you go, you should do your work well. </a:t>
            </a:r>
            <a:endParaRPr lang="zh-CN" altLang="en-US" sz="2000" b="0"/>
          </a:p>
          <a:p>
            <a:r>
              <a:rPr lang="zh-CN" altLang="en-US" sz="2000" b="0"/>
              <a:t> 不论到什么地方，都要把工作做好。 </a:t>
            </a:r>
            <a:endParaRPr lang="zh-CN" altLang="en-US" sz="2000" b="0"/>
          </a:p>
          <a:p>
            <a:r>
              <a:rPr lang="zh-CN" altLang="en-US" sz="2000" b="0"/>
              <a:t> You may sit down </a:t>
            </a:r>
            <a:r>
              <a:rPr lang="zh-CN" altLang="en-US" sz="2000" b="0">
                <a:solidFill>
                  <a:srgbClr val="FF0000"/>
                </a:solidFill>
              </a:rPr>
              <a:t>wherever</a:t>
            </a:r>
            <a:r>
              <a:rPr lang="zh-CN" altLang="en-US" sz="2000" b="0"/>
              <a:t> you like. </a:t>
            </a:r>
            <a:endParaRPr lang="zh-CN" altLang="en-US" sz="2000" b="0"/>
          </a:p>
          <a:p>
            <a:r>
              <a:rPr lang="zh-CN" altLang="en-US" sz="2000" b="0"/>
              <a:t> 你爱坐哪儿就坐哪儿。 </a:t>
            </a:r>
            <a:endParaRPr lang="zh-CN" altLang="en-US" sz="2000" b="0"/>
          </a:p>
          <a:p>
            <a:r>
              <a:rPr lang="zh-CN" altLang="en-US" sz="2000" b="0"/>
              <a:t>  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 everywhere </a:t>
            </a:r>
            <a:endParaRPr lang="zh-CN" altLang="en-US" sz="2000" b="0"/>
          </a:p>
          <a:p>
            <a:r>
              <a:rPr lang="zh-CN" altLang="en-US" sz="2000" b="0"/>
              <a:t> </a:t>
            </a:r>
            <a:r>
              <a:rPr lang="zh-CN" altLang="en-US" sz="2000" b="0">
                <a:solidFill>
                  <a:srgbClr val="FF0000"/>
                </a:solidFill>
              </a:rPr>
              <a:t> Everywhere</a:t>
            </a:r>
            <a:r>
              <a:rPr lang="zh-CN" altLang="en-US" sz="2000" b="0"/>
              <a:t> they went, they were kindly receivd.</a:t>
            </a:r>
            <a:endParaRPr lang="zh-CN" altLang="en-US" sz="2000" b="0"/>
          </a:p>
          <a:p>
            <a:r>
              <a:rPr lang="zh-CN" altLang="en-US" sz="2000" b="0"/>
              <a:t>  他们每到一处都受到了友好的接待。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三、原因状语从句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3400" y="1600200"/>
            <a:ext cx="8610600" cy="4526280"/>
          </a:xfrm>
        </p:spPr>
        <p:txBody>
          <a:bodyPr/>
          <a:p>
            <a:r>
              <a:rPr lang="zh-CN" altLang="en-US" sz="2000" b="0">
                <a:solidFill>
                  <a:srgbClr val="FF0000"/>
                </a:solidFill>
              </a:rPr>
              <a:t>原因状语从句：</a:t>
            </a:r>
            <a:endParaRPr lang="zh-CN" altLang="en-US" sz="2000" b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0"/>
              <a:t>      表示</a:t>
            </a:r>
            <a:r>
              <a:rPr lang="zh-CN" altLang="en-US" sz="2000" b="0">
                <a:solidFill>
                  <a:srgbClr val="FF0000"/>
                </a:solidFill>
              </a:rPr>
              <a:t>原因和理由</a:t>
            </a:r>
            <a:r>
              <a:rPr lang="zh-CN" altLang="en-US" sz="2000" b="0"/>
              <a:t>的从句。引导词：</a:t>
            </a:r>
            <a:r>
              <a:rPr lang="zh-CN" altLang="en-US" sz="2000" b="0">
                <a:solidFill>
                  <a:srgbClr val="FF0000"/>
                </a:solidFill>
              </a:rPr>
              <a:t>as, because, since, now (that), considering that, seeing that</a:t>
            </a:r>
            <a:r>
              <a:rPr lang="zh-CN" altLang="en-US" sz="2000" b="0"/>
              <a:t>等。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</a:t>
            </a:r>
            <a:r>
              <a:rPr lang="zh-CN" altLang="en-US" sz="2000" b="0">
                <a:solidFill>
                  <a:srgbClr val="FF0000"/>
                </a:solidFill>
              </a:rPr>
              <a:t>    because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</a:t>
            </a:r>
            <a:r>
              <a:rPr lang="zh-CN" altLang="en-US" sz="2000" b="0">
                <a:solidFill>
                  <a:srgbClr val="FF0000"/>
                </a:solidFill>
              </a:rPr>
              <a:t>    因为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Because I like it, I do it.  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因为我喜欢，所以我才干。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He couldn't have seen me, because I was not there. 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他不可能见过我，因为当时我不在那儿。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because 和for的区别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r>
              <a:rPr lang="zh-CN" altLang="en-US" sz="2000" b="0"/>
              <a:t> </a:t>
            </a:r>
            <a:endParaRPr lang="zh-CN" altLang="en-US" sz="2000" b="0"/>
          </a:p>
          <a:p>
            <a:r>
              <a:rPr lang="zh-CN" altLang="en-US" sz="2000" b="0"/>
              <a:t>  1．</a:t>
            </a:r>
            <a:r>
              <a:rPr lang="zh-CN" altLang="en-US" sz="2000" b="0">
                <a:solidFill>
                  <a:srgbClr val="FF0000"/>
                </a:solidFill>
              </a:rPr>
              <a:t>for 是并列连词</a:t>
            </a:r>
            <a:r>
              <a:rPr lang="zh-CN" altLang="en-US" sz="2000" b="0"/>
              <a:t>，只用于连接表示原因的分句，因此</a:t>
            </a:r>
            <a:r>
              <a:rPr lang="zh-CN" altLang="en-US" sz="2000" b="0">
                <a:solidFill>
                  <a:srgbClr val="FF0000"/>
                </a:solidFill>
              </a:rPr>
              <a:t>不能用于句首</a:t>
            </a:r>
            <a:r>
              <a:rPr lang="zh-CN" altLang="en-US" sz="2000" b="0"/>
              <a:t>。because表示原因时，</a:t>
            </a:r>
            <a:r>
              <a:rPr lang="zh-CN" altLang="en-US" sz="2000" b="0">
                <a:solidFill>
                  <a:srgbClr val="FF0000"/>
                </a:solidFill>
              </a:rPr>
              <a:t>可位于句首</a:t>
            </a:r>
            <a:r>
              <a:rPr lang="zh-CN" altLang="en-US" sz="2000" b="0"/>
              <a:t>。 </a:t>
            </a:r>
            <a:endParaRPr lang="zh-CN" altLang="en-US" sz="2000" b="0"/>
          </a:p>
          <a:p>
            <a:r>
              <a:rPr lang="zh-CN" altLang="en-US" sz="2000" b="0"/>
              <a:t>  </a:t>
            </a:r>
            <a:endParaRPr lang="zh-CN" altLang="en-US" sz="2000" b="0"/>
          </a:p>
          <a:p>
            <a:r>
              <a:rPr lang="zh-CN" altLang="en-US" sz="2000" b="0"/>
              <a:t>  For he did not obey the rules, he was punished. </a:t>
            </a:r>
            <a:r>
              <a:rPr lang="zh-CN" altLang="en-US" sz="2000" b="0">
                <a:solidFill>
                  <a:srgbClr val="FF0000"/>
                </a:solidFill>
              </a:rPr>
              <a:t>×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>
                <a:solidFill>
                  <a:srgbClr val="FF0000"/>
                </a:solidFill>
              </a:rPr>
              <a:t>  Because</a:t>
            </a:r>
            <a:r>
              <a:rPr lang="zh-CN" altLang="en-US" sz="2000" b="0"/>
              <a:t> he did not obey the rules, he was punished.</a:t>
            </a:r>
            <a:r>
              <a:rPr lang="zh-CN" altLang="en-US" sz="2000" b="0">
                <a:solidFill>
                  <a:srgbClr val="FF0000"/>
                </a:solidFill>
              </a:rPr>
              <a:t> </a:t>
            </a:r>
            <a:r>
              <a:rPr lang="en-US" altLang="zh-CN" sz="2000" b="0">
                <a:solidFill>
                  <a:srgbClr val="FF0000"/>
                </a:solidFill>
              </a:rPr>
              <a:t>√</a:t>
            </a:r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  由于他不遵守规章制度，他受到了处。  </a:t>
            </a:r>
            <a:endParaRPr lang="zh-CN" altLang="en-US" sz="2000" b="0"/>
          </a:p>
          <a:p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r>
              <a:rPr lang="zh-CN" altLang="en-US" sz="2000" b="0"/>
              <a:t>  2</a:t>
            </a:r>
            <a:r>
              <a:rPr lang="zh-CN" altLang="en-US" sz="2000" b="0">
                <a:solidFill>
                  <a:srgbClr val="FF0000"/>
                </a:solidFill>
              </a:rPr>
              <a:t>．for </a:t>
            </a:r>
            <a:r>
              <a:rPr lang="zh-CN" altLang="en-US" sz="2000" b="0"/>
              <a:t>表示的是</a:t>
            </a:r>
            <a:r>
              <a:rPr lang="zh-CN" altLang="en-US" sz="2000" b="0">
                <a:solidFill>
                  <a:srgbClr val="FF0000"/>
                </a:solidFill>
              </a:rPr>
              <a:t>推断解释</a:t>
            </a:r>
            <a:r>
              <a:rPr lang="zh-CN" altLang="en-US" sz="2000" b="0"/>
              <a:t>，</a:t>
            </a:r>
            <a:r>
              <a:rPr lang="zh-CN" altLang="en-US" sz="2000" b="0">
                <a:solidFill>
                  <a:srgbClr val="FF0000"/>
                </a:solidFill>
              </a:rPr>
              <a:t>because</a:t>
            </a:r>
            <a:r>
              <a:rPr lang="zh-CN" altLang="en-US" sz="2000" b="0"/>
              <a:t>强调动作发生的</a:t>
            </a:r>
            <a:r>
              <a:rPr lang="zh-CN" altLang="en-US" sz="2000" b="0">
                <a:solidFill>
                  <a:srgbClr val="FF0000"/>
                </a:solidFill>
              </a:rPr>
              <a:t>直接原因</a:t>
            </a:r>
            <a:r>
              <a:rPr lang="zh-CN" altLang="en-US" sz="2000" b="0"/>
              <a:t>。 </a:t>
            </a:r>
            <a:endParaRPr lang="zh-CN" altLang="en-US" sz="2000" b="0"/>
          </a:p>
          <a:p>
            <a:r>
              <a:rPr lang="zh-CN" altLang="en-US" sz="2000" b="0"/>
              <a:t> It must have rained last night,</a:t>
            </a:r>
            <a:r>
              <a:rPr lang="zh-CN" altLang="en-US" sz="2000" b="0">
                <a:solidFill>
                  <a:srgbClr val="FF0000"/>
                </a:solidFill>
              </a:rPr>
              <a:t> for</a:t>
            </a:r>
            <a:r>
              <a:rPr lang="zh-CN" altLang="en-US" sz="2000" b="0"/>
              <a:t> the ground is wet. </a:t>
            </a:r>
            <a:endParaRPr lang="zh-CN" altLang="en-US" sz="2000" b="0"/>
          </a:p>
          <a:p>
            <a:r>
              <a:rPr lang="zh-CN" altLang="en-US" sz="2000" b="0"/>
              <a:t> 昨晚肯定下雨了，因为地面是湿的。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（不可用because，因为地面湿不是天下雨的原因） </a:t>
            </a:r>
            <a:endParaRPr lang="zh-CN" altLang="en-US" sz="2000" b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000" b="0"/>
              <a:t> The day breaks,</a:t>
            </a:r>
            <a:r>
              <a:rPr lang="zh-CN" altLang="en-US" sz="2000" b="0">
                <a:solidFill>
                  <a:srgbClr val="FF0000"/>
                </a:solidFill>
              </a:rPr>
              <a:t> for</a:t>
            </a:r>
            <a:r>
              <a:rPr lang="zh-CN" altLang="en-US" sz="2000" b="0"/>
              <a:t> the birds are singing.  </a:t>
            </a:r>
            <a:endParaRPr lang="zh-CN" altLang="en-US" sz="2000" b="0"/>
          </a:p>
          <a:p>
            <a:r>
              <a:rPr lang="zh-CN" altLang="en-US" sz="2000" b="0"/>
              <a:t>天亮了，因为鸟在叫。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</a:rPr>
              <a:t>（不可用because，因为鸟叫不是天亮的原因）</a:t>
            </a:r>
            <a:endParaRPr lang="zh-CN" altLang="en-US" sz="2000" b="0">
              <a:solidFill>
                <a:srgbClr val="FF0000"/>
              </a:solidFill>
            </a:endParaRPr>
          </a:p>
          <a:p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/>
              <a:t>  He went to bed early, </a:t>
            </a:r>
            <a:r>
              <a:rPr lang="zh-CN" altLang="en-US" sz="2000" b="0">
                <a:solidFill>
                  <a:srgbClr val="FF0000"/>
                </a:solidFill>
              </a:rPr>
              <a:t>because</a:t>
            </a:r>
            <a:r>
              <a:rPr lang="zh-CN" altLang="en-US" sz="2000" b="0"/>
              <a:t> he was tired </a:t>
            </a:r>
            <a:endParaRPr lang="zh-CN" altLang="en-US" sz="2000" b="0"/>
          </a:p>
          <a:p>
            <a:r>
              <a:rPr lang="zh-CN" altLang="en-US" sz="2000" b="0"/>
              <a:t> 由于他累了，所以他很早就上了床。（直接的理由） </a:t>
            </a:r>
            <a:endParaRPr lang="zh-CN" altLang="en-US" sz="2000" b="0"/>
          </a:p>
          <a:p>
            <a:r>
              <a:rPr lang="zh-CN" altLang="en-US" sz="2000" b="0"/>
              <a:t> He must be tired,</a:t>
            </a:r>
            <a:r>
              <a:rPr lang="zh-CN" altLang="en-US" sz="2000" b="0">
                <a:solidFill>
                  <a:srgbClr val="FF0000"/>
                </a:solidFill>
              </a:rPr>
              <a:t> for</a:t>
            </a:r>
            <a:r>
              <a:rPr lang="zh-CN" altLang="en-US" sz="2000" b="0"/>
              <a:t> he went to bed early.  </a:t>
            </a:r>
            <a:endParaRPr lang="zh-CN" altLang="en-US" sz="2000" b="0"/>
          </a:p>
          <a:p>
            <a:r>
              <a:rPr lang="zh-CN" altLang="en-US" sz="2000" b="0"/>
              <a:t>他肯定累了，因为他很早就上了床。（间接的推断） 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since </a:t>
            </a:r>
            <a:r>
              <a:rPr lang="zh-CN" altLang="en-US" sz="3200" b="0">
                <a:sym typeface="+mn-ea"/>
              </a:rPr>
              <a:t> 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>
                <a:solidFill>
                  <a:srgbClr val="FF0000"/>
                </a:solidFill>
              </a:rPr>
              <a:t> since</a:t>
            </a:r>
            <a:endParaRPr lang="zh-CN" altLang="en-US" sz="2000" b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0"/>
              <a:t>   </a:t>
            </a:r>
            <a:r>
              <a:rPr lang="zh-CN" altLang="en-US" sz="2000" b="0">
                <a:solidFill>
                  <a:srgbClr val="FF0000"/>
                </a:solidFill>
              </a:rPr>
              <a:t>   因为，既然。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引导的从句大多置于句首，主从句的时态一般相同。 </a:t>
            </a:r>
            <a:endParaRPr lang="zh-CN" altLang="en-US" sz="2000" b="0"/>
          </a:p>
          <a:p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</a:t>
            </a:r>
            <a:r>
              <a:rPr lang="zh-CN" altLang="en-US" sz="2000" b="0">
                <a:solidFill>
                  <a:srgbClr val="FF0000"/>
                </a:solidFill>
              </a:rPr>
              <a:t>   Since</a:t>
            </a:r>
            <a:r>
              <a:rPr lang="zh-CN" altLang="en-US" sz="2000" b="0"/>
              <a:t> you have no licence, you are not allowed to drive. 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因为你没有驾驶执照，所以不允许你开车。  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</a:t>
            </a:r>
            <a:r>
              <a:rPr lang="zh-CN" altLang="en-US" sz="2000" b="0">
                <a:solidFill>
                  <a:srgbClr val="FF0000"/>
                </a:solidFill>
              </a:rPr>
              <a:t>Since </a:t>
            </a:r>
            <a:r>
              <a:rPr lang="zh-CN" altLang="en-US" sz="2000" b="0"/>
              <a:t>you are al</a:t>
            </a:r>
            <a:r>
              <a:rPr lang="en-US" altLang="zh-CN" sz="2000" b="0"/>
              <a:t>l</a:t>
            </a:r>
            <a:r>
              <a:rPr lang="zh-CN" altLang="en-US" sz="2000" b="0"/>
              <a:t> here, let's try and reach a decision. 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既然大家都来了，咱们就设法做出一个决定吧。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as </a:t>
            </a:r>
            <a:r>
              <a:rPr lang="zh-CN" altLang="en-US" sz="3200" b="0">
                <a:sym typeface="+mn-ea"/>
              </a:rPr>
              <a:t>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/>
              <a:t> </a:t>
            </a:r>
            <a:r>
              <a:rPr lang="zh-CN" altLang="en-US" sz="2000" b="0">
                <a:solidFill>
                  <a:srgbClr val="FF0000"/>
                </a:solidFill>
              </a:rPr>
              <a:t>as 由于</a:t>
            </a:r>
            <a:r>
              <a:rPr lang="zh-CN" altLang="en-US" sz="2000" b="0"/>
              <a:t>。一般多用于句首。</a:t>
            </a:r>
            <a:endParaRPr lang="zh-CN" altLang="en-US" sz="2000" b="0"/>
          </a:p>
          <a:p>
            <a:r>
              <a:rPr lang="zh-CN" altLang="en-US" sz="2000" b="0"/>
              <a:t> </a:t>
            </a:r>
            <a:endParaRPr lang="zh-CN" altLang="en-US" sz="2000" b="0"/>
          </a:p>
          <a:p>
            <a:r>
              <a:rPr lang="zh-CN" altLang="en-US" sz="2000" b="0"/>
              <a:t>  As she was ill, she didn't come to the party.  </a:t>
            </a:r>
            <a:endParaRPr lang="zh-CN" altLang="en-US" sz="2000" b="0"/>
          </a:p>
          <a:p>
            <a:r>
              <a:rPr lang="zh-CN" altLang="en-US" sz="2000" b="0"/>
              <a:t>由于病了，她没来参加晚会。</a:t>
            </a:r>
            <a:endParaRPr lang="zh-CN" altLang="en-US" sz="2000" b="0"/>
          </a:p>
          <a:p>
            <a:r>
              <a:rPr lang="zh-CN" altLang="en-US" sz="2000" b="0"/>
              <a:t>   </a:t>
            </a:r>
            <a:endParaRPr lang="zh-CN" altLang="en-US" sz="2000" b="0"/>
          </a:p>
          <a:p>
            <a:r>
              <a:rPr lang="zh-CN" altLang="en-US" sz="2000" b="0"/>
              <a:t> As it rained, we all stayed at home.  </a:t>
            </a:r>
            <a:endParaRPr lang="zh-CN" altLang="en-US" sz="2000" b="0"/>
          </a:p>
          <a:p>
            <a:r>
              <a:rPr lang="zh-CN" altLang="en-US" sz="2000" b="0"/>
              <a:t>由于下雨我们都呆在家里。  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544.4314960629918,&quot;width&quot;:4424.4472440944883}"/>
</p:tagLst>
</file>

<file path=ppt/tags/tag2.xml><?xml version="1.0" encoding="utf-8"?>
<p:tagLst xmlns:p="http://schemas.openxmlformats.org/presentationml/2006/main">
  <p:tag name="KSO_WPP_MARK_KEY" val="81a5e128-6e02-43ae-81da-276f1a4036ff"/>
  <p:tag name="COMMONDATA" val="eyJoZGlkIjoiODdmZTJjNTJlYmRhNjUzOWYyNWZkZjhlODA2YTk3M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5550</Words>
  <Application>WPS 演示</Application>
  <PresentationFormat/>
  <Paragraphs>267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Tahoma</vt:lpstr>
      <vt:lpstr>微软雅黑</vt:lpstr>
      <vt:lpstr>等线</vt:lpstr>
      <vt:lpstr>Copperplate Gothic Bold</vt:lpstr>
      <vt:lpstr>Calibri</vt:lpstr>
      <vt:lpstr>黑体</vt:lpstr>
      <vt:lpstr>AMGDT</vt:lpstr>
      <vt:lpstr>Arial Unicode MS</vt:lpstr>
      <vt:lpstr>Calibri Light</vt:lpstr>
      <vt:lpstr>仿宋</vt:lpstr>
      <vt:lpstr>Office 主题</vt:lpstr>
      <vt:lpstr>自定义设计方案</vt:lpstr>
      <vt:lpstr>PowerPoint 演示文稿</vt:lpstr>
      <vt:lpstr> 第二十讲 状语从句（2） </vt:lpstr>
      <vt:lpstr>二、地点状语从句   </vt:lpstr>
      <vt:lpstr>PowerPoint 演示文稿</vt:lpstr>
      <vt:lpstr>三、原因状语从句 </vt:lpstr>
      <vt:lpstr>  because 和for的区别</vt:lpstr>
      <vt:lpstr>PowerPoint 演示文稿</vt:lpstr>
      <vt:lpstr> since   </vt:lpstr>
      <vt:lpstr>as  </vt:lpstr>
      <vt:lpstr>because, since, as 的区别  </vt:lpstr>
      <vt:lpstr>conidering that, seeing that  </vt:lpstr>
      <vt:lpstr>PowerPoint 演示文稿</vt:lpstr>
      <vt:lpstr> 四、目的状语从句 </vt:lpstr>
      <vt:lpstr>in case,  lest,  for fear that  </vt:lpstr>
      <vt:lpstr> 五、结果状语从句 </vt:lpstr>
      <vt:lpstr>so...that </vt:lpstr>
      <vt:lpstr>so...that </vt:lpstr>
      <vt:lpstr> such... that </vt:lpstr>
      <vt:lpstr> such... that </vt:lpstr>
      <vt:lpstr>such ...that... , such ...as ...</vt:lpstr>
      <vt:lpstr>          对应知识点的题目讲解</vt:lpstr>
      <vt:lpstr> 二、本讲课程回顾 </vt:lpstr>
      <vt:lpstr> 三、下讲课程要点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信息资源管理</dc:title>
  <dc:creator>AndrewandPipi</dc:creator>
  <cp:lastModifiedBy>jimmy</cp:lastModifiedBy>
  <cp:revision>130</cp:revision>
  <dcterms:created xsi:type="dcterms:W3CDTF">2011-02-28T11:45:00Z</dcterms:created>
  <dcterms:modified xsi:type="dcterms:W3CDTF">2023-02-07T03:44:26Z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E870227EFCFE41B4B51432E9EB288310</vt:lpwstr>
  </property>
</Properties>
</file>