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8" r:id="rId3"/>
  </p:sldMasterIdLst>
  <p:notesMasterIdLst>
    <p:notesMasterId r:id="rId30"/>
  </p:notesMasterIdLst>
  <p:sldIdLst>
    <p:sldId id="712" r:id="rId4"/>
    <p:sldId id="738" r:id="rId5"/>
    <p:sldId id="813" r:id="rId6"/>
    <p:sldId id="852" r:id="rId7"/>
    <p:sldId id="851" r:id="rId8"/>
    <p:sldId id="853" r:id="rId9"/>
    <p:sldId id="850" r:id="rId10"/>
    <p:sldId id="854" r:id="rId11"/>
    <p:sldId id="849" r:id="rId12"/>
    <p:sldId id="848" r:id="rId13"/>
    <p:sldId id="847" r:id="rId14"/>
    <p:sldId id="855" r:id="rId15"/>
    <p:sldId id="856" r:id="rId16"/>
    <p:sldId id="857" r:id="rId17"/>
    <p:sldId id="858" r:id="rId18"/>
    <p:sldId id="870" r:id="rId19"/>
    <p:sldId id="871" r:id="rId20"/>
    <p:sldId id="872" r:id="rId21"/>
    <p:sldId id="874" r:id="rId22"/>
    <p:sldId id="873" r:id="rId23"/>
    <p:sldId id="875" r:id="rId24"/>
    <p:sldId id="869" r:id="rId25"/>
    <p:sldId id="876" r:id="rId26"/>
    <p:sldId id="801" r:id="rId27"/>
    <p:sldId id="741" r:id="rId28"/>
    <p:sldId id="742" r:id="rId29"/>
  </p:sldIdLst>
  <p:sldSz cx="9144000" cy="6858000" type="screen4x3"/>
  <p:notesSz cx="6858000" cy="9144000"/>
  <p:custDataLst>
    <p:tags r:id="rId3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4" d="100"/>
          <a:sy n="64" d="100"/>
        </p:scale>
        <p:origin x="-1336" y="-68"/>
      </p:cViewPr>
      <p:guideLst>
        <p:guide orient="horz" pos="214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gs" Target="tags/tag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1126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本课程的概述">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下周课程要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
        <p:nvSpPr>
          <p:cNvPr id="16" name="文本占位符 3"/>
          <p:cNvSpPr>
            <a:spLocks noGrp="1"/>
          </p:cNvSpPr>
          <p:nvPr>
            <p:ph type="body" sz="quarter" idx="13" hasCustomPrompt="1"/>
          </p:nvPr>
        </p:nvSpPr>
        <p:spPr>
          <a:xfrm>
            <a:off x="395536" y="1556792"/>
            <a:ext cx="8352928" cy="2448272"/>
          </a:xfrm>
        </p:spPr>
        <p:txBody>
          <a:bodyPr/>
          <a:lstStyle>
            <a:lvl1pPr marL="457200" indent="-457200">
              <a:lnSpc>
                <a:spcPct val="150000"/>
              </a:lnSpc>
              <a:buFont typeface="+mj-ea"/>
              <a:buAutoNum type="ea1JpnChsDbPeriod"/>
              <a:defRPr sz="2800" b="1"/>
            </a:lvl1pPr>
          </a:lstStyle>
          <a:p>
            <a:pPr lvl="0"/>
            <a:r>
              <a:rPr lang="zh-CN" altLang="en-US" dirty="0" smtClean="0"/>
              <a:t>要点</a:t>
            </a:r>
            <a:r>
              <a:rPr lang="en-US" altLang="zh-CN" dirty="0" smtClean="0"/>
              <a:t>1</a:t>
            </a:r>
            <a:endParaRPr lang="en-US" altLang="zh-CN" dirty="0" smtClean="0"/>
          </a:p>
          <a:p>
            <a:pPr lvl="0"/>
            <a:r>
              <a:rPr lang="zh-CN" altLang="en-US" dirty="0" smtClean="0"/>
              <a:t>要点</a:t>
            </a:r>
            <a:r>
              <a:rPr lang="en-US" altLang="zh-CN" dirty="0" smtClean="0"/>
              <a:t>2</a:t>
            </a:r>
            <a:endParaRPr lang="en-US" altLang="zh-CN" dirty="0" smtClean="0"/>
          </a:p>
        </p:txBody>
      </p:sp>
      <p:grpSp>
        <p:nvGrpSpPr>
          <p:cNvPr id="3" name="组合 2"/>
          <p:cNvGrpSpPr/>
          <p:nvPr userDrawn="1"/>
        </p:nvGrpSpPr>
        <p:grpSpPr>
          <a:xfrm>
            <a:off x="2529933" y="510630"/>
            <a:ext cx="4055229" cy="768350"/>
            <a:chOff x="1400959" y="510630"/>
            <a:chExt cx="4055229" cy="768350"/>
          </a:xfrm>
        </p:grpSpPr>
        <p:sp>
          <p:nvSpPr>
            <p:cNvPr id="20" name="文本框 19"/>
            <p:cNvSpPr txBox="1"/>
            <p:nvPr userDrawn="1"/>
          </p:nvSpPr>
          <p:spPr>
            <a:xfrm>
              <a:off x="1905268" y="510630"/>
              <a:ext cx="3550920" cy="768350"/>
            </a:xfrm>
            <a:prstGeom prst="rect">
              <a:avLst/>
            </a:prstGeom>
            <a:noFill/>
          </p:spPr>
          <p:txBody>
            <a:bodyPr wrap="none" rtlCol="0">
              <a:spAutoFit/>
            </a:bodyPr>
            <a:lstStyle/>
            <a:p>
              <a:r>
                <a:rPr kumimoji="0" lang="zh-CN" altLang="en-US" sz="4400" b="1" i="0" u="none" strike="noStrike" kern="1200" cap="none" spc="0" normalizeH="0" baseline="0" noProof="1" smtClean="0">
                  <a:solidFill>
                    <a:schemeClr val="tx1"/>
                  </a:solidFill>
                  <a:latin typeface="+mn-ea"/>
                  <a:ea typeface="宋体" panose="02010600030101010101" pitchFamily="2" charset="-122"/>
                  <a:cs typeface="+mn-ea"/>
                  <a:sym typeface="+mn-ea"/>
                </a:rPr>
                <a:t>下周课程要点</a:t>
              </a:r>
              <a:endParaRPr lang="zh-CN" altLang="en-US" sz="4400" b="1" dirty="0"/>
            </a:p>
          </p:txBody>
        </p:sp>
        <p:pic>
          <p:nvPicPr>
            <p:cNvPr id="22" name="图片 231"/>
            <p:cNvPicPr>
              <a:picLocks noChangeAspect="1"/>
            </p:cNvPicPr>
            <p:nvPr userDrawn="1"/>
          </p:nvPicPr>
          <p:blipFill>
            <a:blip r:embed="rId2"/>
            <a:stretch>
              <a:fillRect/>
            </a:stretch>
          </p:blipFill>
          <p:spPr>
            <a:xfrm>
              <a:off x="1400959" y="641746"/>
              <a:ext cx="504309" cy="507207"/>
            </a:xfrm>
            <a:prstGeom prst="rect">
              <a:avLst/>
            </a:prstGeom>
            <a:noFill/>
            <a:ln w="9525">
              <a:noFill/>
            </a:ln>
          </p:spPr>
        </p:pic>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0】结束页">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
        <p:nvSpPr>
          <p:cNvPr id="17" name="Freeform 5"/>
          <p:cNvSpPr>
            <a:spLocks noEditPoints="1"/>
          </p:cNvSpPr>
          <p:nvPr userDrawn="1"/>
        </p:nvSpPr>
        <p:spPr>
          <a:xfrm>
            <a:off x="0" y="263525"/>
            <a:ext cx="9144000" cy="2352675"/>
          </a:xfrm>
          <a:custGeom>
            <a:avLst/>
            <a:gdLst/>
            <a:ahLst/>
            <a:cxnLst>
              <a:cxn ang="0">
                <a:pos x="9067419" y="2163485"/>
              </a:cxn>
              <a:cxn ang="0">
                <a:pos x="8951976" y="2006334"/>
              </a:cxn>
              <a:cxn ang="0">
                <a:pos x="8844534" y="2062786"/>
              </a:cxn>
              <a:cxn ang="0">
                <a:pos x="8770239" y="2038375"/>
              </a:cxn>
              <a:cxn ang="0">
                <a:pos x="8615934" y="2003283"/>
              </a:cxn>
              <a:cxn ang="0">
                <a:pos x="8492490" y="1963614"/>
              </a:cxn>
              <a:cxn ang="0">
                <a:pos x="8334756" y="2071941"/>
              </a:cxn>
              <a:cxn ang="0">
                <a:pos x="8195310" y="2062786"/>
              </a:cxn>
              <a:cxn ang="0">
                <a:pos x="7992999" y="2136021"/>
              </a:cxn>
              <a:cxn ang="0">
                <a:pos x="7870698" y="2070415"/>
              </a:cxn>
              <a:cxn ang="0">
                <a:pos x="7733538" y="2105507"/>
              </a:cxn>
              <a:cxn ang="0">
                <a:pos x="7589520" y="1821721"/>
              </a:cxn>
              <a:cxn ang="0">
                <a:pos x="7435215" y="1765269"/>
              </a:cxn>
              <a:cxn ang="0">
                <a:pos x="7293483" y="2000231"/>
              </a:cxn>
              <a:cxn ang="0">
                <a:pos x="7134606" y="1801887"/>
              </a:cxn>
              <a:cxn ang="0">
                <a:pos x="6501384" y="1248047"/>
              </a:cxn>
              <a:cxn ang="0">
                <a:pos x="6167628" y="1028342"/>
              </a:cxn>
              <a:cxn ang="0">
                <a:pos x="6110478" y="938324"/>
              </a:cxn>
              <a:cxn ang="0">
                <a:pos x="6048756" y="1943779"/>
              </a:cxn>
              <a:cxn ang="0">
                <a:pos x="5723001" y="1661520"/>
              </a:cxn>
              <a:cxn ang="0">
                <a:pos x="5508117" y="1045125"/>
              </a:cxn>
              <a:cxn ang="0">
                <a:pos x="5189220" y="1907162"/>
              </a:cxn>
              <a:cxn ang="0">
                <a:pos x="5113782" y="1914791"/>
              </a:cxn>
              <a:cxn ang="0">
                <a:pos x="5026914" y="1930048"/>
              </a:cxn>
              <a:cxn ang="0">
                <a:pos x="4898898" y="1725600"/>
              </a:cxn>
              <a:cxn ang="0">
                <a:pos x="4624578" y="1704240"/>
              </a:cxn>
              <a:cxn ang="0">
                <a:pos x="4483989" y="1487586"/>
              </a:cxn>
              <a:cxn ang="0">
                <a:pos x="4277106" y="1670674"/>
              </a:cxn>
              <a:cxn ang="0">
                <a:pos x="4097655" y="2158907"/>
              </a:cxn>
              <a:cxn ang="0">
                <a:pos x="3958209" y="1914791"/>
              </a:cxn>
              <a:cxn ang="0">
                <a:pos x="3874770" y="567571"/>
              </a:cxn>
              <a:cxn ang="0">
                <a:pos x="3848481" y="285311"/>
              </a:cxn>
              <a:cxn ang="0">
                <a:pos x="3805047" y="1060382"/>
              </a:cxn>
              <a:cxn ang="0">
                <a:pos x="3425571" y="2256554"/>
              </a:cxn>
              <a:cxn ang="0">
                <a:pos x="3196971" y="1707291"/>
              </a:cxn>
              <a:cxn ang="0">
                <a:pos x="3003804" y="2093301"/>
              </a:cxn>
              <a:cxn ang="0">
                <a:pos x="2823210" y="2102455"/>
              </a:cxn>
              <a:cxn ang="0">
                <a:pos x="2640330" y="2197051"/>
              </a:cxn>
              <a:cxn ang="0">
                <a:pos x="2459736" y="2122290"/>
              </a:cxn>
              <a:cxn ang="0">
                <a:pos x="2348865" y="2232142"/>
              </a:cxn>
              <a:cxn ang="0">
                <a:pos x="2257425" y="2256554"/>
              </a:cxn>
              <a:cxn ang="0">
                <a:pos x="2063115" y="2221462"/>
              </a:cxn>
              <a:cxn ang="0">
                <a:pos x="1912239" y="2241297"/>
              </a:cxn>
              <a:cxn ang="0">
                <a:pos x="1749933" y="2148227"/>
              </a:cxn>
              <a:cxn ang="0">
                <a:pos x="1649349" y="1930048"/>
              </a:cxn>
              <a:cxn ang="0">
                <a:pos x="1432179" y="2168062"/>
              </a:cxn>
              <a:cxn ang="0">
                <a:pos x="1320165" y="2137547"/>
              </a:cxn>
              <a:cxn ang="0">
                <a:pos x="1201293" y="2119238"/>
              </a:cxn>
              <a:cxn ang="0">
                <a:pos x="1107567" y="1867493"/>
              </a:cxn>
              <a:cxn ang="0">
                <a:pos x="963549" y="2097878"/>
              </a:cxn>
              <a:cxn ang="0">
                <a:pos x="758952" y="2177216"/>
              </a:cxn>
              <a:cxn ang="0">
                <a:pos x="588645" y="1893430"/>
              </a:cxn>
              <a:cxn ang="0">
                <a:pos x="365760" y="1899533"/>
              </a:cxn>
              <a:cxn ang="0">
                <a:pos x="249174" y="2047529"/>
              </a:cxn>
              <a:cxn ang="0">
                <a:pos x="64008" y="2070415"/>
              </a:cxn>
              <a:cxn ang="0">
                <a:pos x="3850767" y="2148227"/>
              </a:cxn>
              <a:cxn ang="0">
                <a:pos x="3835908" y="1740857"/>
              </a:cxn>
              <a:cxn ang="0">
                <a:pos x="3835908" y="1330436"/>
              </a:cxn>
              <a:cxn ang="0">
                <a:pos x="3835908" y="1153452"/>
              </a:cxn>
            </a:cxnLst>
            <a:rect l="0" t="0" r="0" b="0"/>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w="9525" cap="flat" cmpd="sng">
            <a:solidFill>
              <a:srgbClr val="000000"/>
            </a:solidFill>
            <a:prstDash val="solid"/>
            <a:bevel/>
            <a:headEnd type="none" w="med" len="med"/>
            <a:tailEnd type="none" w="med" len="med"/>
          </a:ln>
        </p:spPr>
        <p:txBody>
          <a:bodyPr/>
          <a:lstStyle/>
          <a:p>
            <a:endParaRPr lang="zh-CN" altLang="en-US"/>
          </a:p>
        </p:txBody>
      </p:sp>
      <p:sp>
        <p:nvSpPr>
          <p:cNvPr id="18" name="矩形 1"/>
          <p:cNvSpPr/>
          <p:nvPr userDrawn="1"/>
        </p:nvSpPr>
        <p:spPr>
          <a:xfrm>
            <a:off x="0" y="2625725"/>
            <a:ext cx="9144000" cy="1714500"/>
          </a:xfrm>
          <a:prstGeom prst="rect">
            <a:avLst/>
          </a:prstGeom>
          <a:solidFill>
            <a:srgbClr val="AE1A4E"/>
          </a:solidFill>
          <a:ln w="9525">
            <a:noFill/>
          </a:ln>
        </p:spPr>
        <p:txBody>
          <a:bodyPr lIns="121920" tIns="60960" rIns="121920" bIns="60960" anchor="t"/>
          <a:lstStyle/>
          <a:p>
            <a:endParaRPr lang="zh-CN" altLang="zh-CN" sz="2400" dirty="0">
              <a:solidFill>
                <a:srgbClr val="000000"/>
              </a:solidFill>
              <a:latin typeface="Copperplate Gothic Bold" pitchFamily="34" charset="0"/>
              <a:ea typeface="微软雅黑" panose="020B0503020204020204" pitchFamily="34" charset="-122"/>
              <a:sym typeface="Copperplate Gothic Bold" pitchFamily="34" charset="0"/>
            </a:endParaRPr>
          </a:p>
        </p:txBody>
      </p:sp>
      <p:sp>
        <p:nvSpPr>
          <p:cNvPr id="23" name="TextBox 13"/>
          <p:cNvSpPr txBox="1"/>
          <p:nvPr userDrawn="1"/>
        </p:nvSpPr>
        <p:spPr>
          <a:xfrm>
            <a:off x="1684973" y="3129280"/>
            <a:ext cx="5773737" cy="706755"/>
          </a:xfrm>
          <a:prstGeom prst="rect">
            <a:avLst/>
          </a:prstGeom>
          <a:noFill/>
          <a:ln w="9525">
            <a:noFill/>
          </a:ln>
        </p:spPr>
        <p:txBody>
          <a:bodyPr wrap="square" anchor="t">
            <a:spAutoFit/>
          </a:bodyPr>
          <a:lstStyle/>
          <a:p>
            <a:pPr algn="ctr"/>
            <a:r>
              <a:rPr lang="zh-CN" altLang="en-US" sz="4000" b="1" dirty="0">
                <a:solidFill>
                  <a:schemeClr val="bg1"/>
                </a:solidFill>
                <a:latin typeface="Tahoma" panose="020B0604030504040204" pitchFamily="34" charset="0"/>
                <a:ea typeface="宋体" panose="02010600030101010101" pitchFamily="2" charset="-122"/>
              </a:rPr>
              <a:t>请登录百日题库做题</a:t>
            </a:r>
            <a:endParaRPr lang="zh-CN" altLang="en-US" sz="4000" b="1" dirty="0">
              <a:solidFill>
                <a:schemeClr val="bg1"/>
              </a:solidFill>
              <a:latin typeface="Tahoma" panose="020B0604030504040204" pitchFamily="34" charset="0"/>
              <a:ea typeface="宋体" panose="02010600030101010101" pitchFamily="2" charset="-122"/>
            </a:endParaRPr>
          </a:p>
        </p:txBody>
      </p:sp>
      <p:pic>
        <p:nvPicPr>
          <p:cNvPr id="3" name="图片 2"/>
          <p:cNvPicPr>
            <a:picLocks noChangeAspect="1"/>
          </p:cNvPicPr>
          <p:nvPr userDrawn="1"/>
        </p:nvPicPr>
        <p:blipFill>
          <a:blip r:embed="rId2"/>
          <a:stretch>
            <a:fillRect/>
          </a:stretch>
        </p:blipFill>
        <p:spPr>
          <a:xfrm>
            <a:off x="3923665" y="4437380"/>
            <a:ext cx="1209675" cy="1209675"/>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x】空白模板">
    <p:spTree>
      <p:nvGrpSpPr>
        <p:cNvPr id="1" name=""/>
        <p:cNvGrpSpPr/>
        <p:nvPr/>
      </p:nvGrpSpPr>
      <p:grpSpPr>
        <a:xfrm>
          <a:off x="0" y="0"/>
          <a:ext cx="0" cy="0"/>
          <a:chOff x="0" y="0"/>
          <a:chExt cx="0" cy="0"/>
        </a:xfrm>
      </p:grpSpPr>
      <p:sp>
        <p:nvSpPr>
          <p:cNvPr id="4" name="日期占位符 3" hidden="1"/>
          <p:cNvSpPr>
            <a:spLocks noGrp="1"/>
          </p:cNvSpPr>
          <p:nvPr>
            <p:ph type="dt" sz="half" idx="10"/>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10" name="灯片编号占位符 5"/>
          <p:cNvSpPr>
            <a:spLocks noGrp="1"/>
          </p:cNvSpPr>
          <p:nvPr>
            <p:ph type="sldNum" sz="quarter" idx="12"/>
          </p:nvPr>
        </p:nvSpPr>
        <p:spPr>
          <a:xfrm>
            <a:off x="6696194" y="6547147"/>
            <a:ext cx="2057400" cy="310853"/>
          </a:xfrm>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356350"/>
            <a:ext cx="2133600" cy="365125"/>
          </a:xfrm>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124200" y="6356350"/>
            <a:ext cx="2895600" cy="365125"/>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标题3">
    <p:spTree>
      <p:nvGrpSpPr>
        <p:cNvPr id="1" name=""/>
        <p:cNvGrpSpPr/>
        <p:nvPr/>
      </p:nvGrpSpPr>
      <p:grpSpPr>
        <a:xfrm>
          <a:off x="0" y="0"/>
          <a:ext cx="0" cy="0"/>
          <a:chOff x="0" y="0"/>
          <a:chExt cx="0" cy="0"/>
        </a:xfrm>
      </p:grpSpPr>
      <p:grpSp>
        <p:nvGrpSpPr>
          <p:cNvPr id="17" name="组合 16"/>
          <p:cNvGrpSpPr/>
          <p:nvPr userDrawn="1"/>
        </p:nvGrpSpPr>
        <p:grpSpPr>
          <a:xfrm>
            <a:off x="6581325" y="560704"/>
            <a:ext cx="2562675" cy="6228081"/>
            <a:chOff x="9288966" y="314959"/>
            <a:chExt cx="2562675" cy="6228081"/>
          </a:xfrm>
        </p:grpSpPr>
        <p:sp>
          <p:nvSpPr>
            <p:cNvPr id="18" name="等腰三角形 17"/>
            <p:cNvSpPr/>
            <p:nvPr/>
          </p:nvSpPr>
          <p:spPr>
            <a:xfrm rot="16200000">
              <a:off x="7456264" y="2147661"/>
              <a:ext cx="6228080" cy="2562675"/>
            </a:xfrm>
            <a:prstGeom prst="triangle">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9" name="等腰三角形 18"/>
            <p:cNvSpPr/>
            <p:nvPr/>
          </p:nvSpPr>
          <p:spPr>
            <a:xfrm rot="16200000">
              <a:off x="8209843" y="2901242"/>
              <a:ext cx="5160286" cy="2123309"/>
            </a:xfrm>
            <a:prstGeom prst="triangle">
              <a:avLst>
                <a:gd name="adj" fmla="val 0"/>
              </a:avLst>
            </a:prstGeom>
            <a:solidFill>
              <a:srgbClr val="AE1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2" name="直接连接符 27"/>
          <p:cNvSpPr/>
          <p:nvPr userDrawn="1"/>
        </p:nvSpPr>
        <p:spPr>
          <a:xfrm>
            <a:off x="0" y="5441950"/>
            <a:ext cx="3240088" cy="12700"/>
          </a:xfrm>
          <a:prstGeom prst="line">
            <a:avLst/>
          </a:prstGeom>
          <a:ln w="3175" cap="flat" cmpd="sng">
            <a:solidFill>
              <a:srgbClr val="AE1A4E"/>
            </a:solidFill>
            <a:prstDash val="solid"/>
            <a:bevel/>
            <a:headEnd type="none" w="med" len="med"/>
            <a:tailEnd type="none" w="med" len="med"/>
          </a:ln>
        </p:spPr>
      </p:sp>
      <p:sp>
        <p:nvSpPr>
          <p:cNvPr id="23" name="直接连接符 29"/>
          <p:cNvSpPr/>
          <p:nvPr userDrawn="1"/>
        </p:nvSpPr>
        <p:spPr>
          <a:xfrm>
            <a:off x="0" y="5507038"/>
            <a:ext cx="3240088" cy="12700"/>
          </a:xfrm>
          <a:prstGeom prst="line">
            <a:avLst/>
          </a:prstGeom>
          <a:ln w="3175" cap="flat" cmpd="sng">
            <a:solidFill>
              <a:srgbClr val="AE1A4E"/>
            </a:solidFill>
            <a:prstDash val="solid"/>
            <a:bevel/>
            <a:headEnd type="none" w="med" len="med"/>
            <a:tailEnd type="none" w="med" len="med"/>
          </a:ln>
        </p:spPr>
      </p:sp>
      <p:sp>
        <p:nvSpPr>
          <p:cNvPr id="24" name="直接连接符 31"/>
          <p:cNvSpPr/>
          <p:nvPr userDrawn="1"/>
        </p:nvSpPr>
        <p:spPr>
          <a:xfrm>
            <a:off x="0" y="5573713"/>
            <a:ext cx="3240088" cy="12700"/>
          </a:xfrm>
          <a:prstGeom prst="line">
            <a:avLst/>
          </a:prstGeom>
          <a:ln w="3175" cap="flat" cmpd="sng">
            <a:solidFill>
              <a:srgbClr val="AE1A4E"/>
            </a:solidFill>
            <a:prstDash val="solid"/>
            <a:bevel/>
            <a:headEnd type="none" w="med" len="med"/>
            <a:tailEnd type="none" w="med" len="med"/>
          </a:ln>
        </p:spPr>
      </p:sp>
      <p:grpSp>
        <p:nvGrpSpPr>
          <p:cNvPr id="4" name="组合 3"/>
          <p:cNvGrpSpPr/>
          <p:nvPr userDrawn="1"/>
        </p:nvGrpSpPr>
        <p:grpSpPr>
          <a:xfrm>
            <a:off x="-6350" y="-24130"/>
            <a:ext cx="8822055" cy="6876415"/>
            <a:chOff x="0" y="0"/>
            <a:chExt cx="11636384" cy="6858000"/>
          </a:xfrm>
        </p:grpSpPr>
        <p:sp>
          <p:nvSpPr>
            <p:cNvPr id="6" name="矩形 5"/>
            <p:cNvSpPr/>
            <p:nvPr/>
          </p:nvSpPr>
          <p:spPr>
            <a:xfrm>
              <a:off x="0" y="0"/>
              <a:ext cx="3979147" cy="6858000"/>
            </a:xfrm>
            <a:prstGeom prst="rect">
              <a:avLst/>
            </a:prstGeom>
            <a:solidFill>
              <a:srgbClr val="AE1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340054" y="322349"/>
              <a:ext cx="11296330" cy="6346294"/>
            </a:xfrm>
            <a:prstGeom prst="rect">
              <a:avLst/>
            </a:prstGeom>
            <a:solidFill>
              <a:schemeClr val="bg1"/>
            </a:solidFill>
            <a:ln>
              <a:noFill/>
            </a:ln>
            <a:effectLst>
              <a:outerShdw blurRad="127000" sx="101000" sy="101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pic>
        <p:nvPicPr>
          <p:cNvPr id="28" name="图片 27" descr="0"/>
          <p:cNvPicPr>
            <a:picLocks noChangeAspect="1"/>
          </p:cNvPicPr>
          <p:nvPr userDrawn="1"/>
        </p:nvPicPr>
        <p:blipFill>
          <a:blip r:embed="rId2"/>
          <a:stretch>
            <a:fillRect/>
          </a:stretch>
        </p:blipFill>
        <p:spPr>
          <a:xfrm>
            <a:off x="-756285" y="260350"/>
            <a:ext cx="4627880" cy="1186815"/>
          </a:xfrm>
          <a:prstGeom prst="rect">
            <a:avLst/>
          </a:prstGeom>
        </p:spPr>
      </p:pic>
      <p:cxnSp>
        <p:nvCxnSpPr>
          <p:cNvPr id="29" name="直接连接符 14"/>
          <p:cNvCxnSpPr/>
          <p:nvPr userDrawn="1"/>
        </p:nvCxnSpPr>
        <p:spPr>
          <a:xfrm>
            <a:off x="2010086" y="4233207"/>
            <a:ext cx="5040007" cy="0"/>
          </a:xfrm>
          <a:prstGeom prst="line">
            <a:avLst/>
          </a:prstGeom>
          <a:ln w="19050">
            <a:solidFill>
              <a:srgbClr val="ED3A0D"/>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矩形 29"/>
          <p:cNvSpPr/>
          <p:nvPr userDrawn="1"/>
        </p:nvSpPr>
        <p:spPr>
          <a:xfrm>
            <a:off x="1331595" y="1917065"/>
            <a:ext cx="7330440" cy="1198880"/>
          </a:xfrm>
          <a:prstGeom prst="rect">
            <a:avLst/>
          </a:prstGeom>
        </p:spPr>
        <p:txBody>
          <a:bodyPr wrap="square" lIns="91440" tIns="45720" rIns="91440" bIns="45720">
            <a:spAutoFit/>
          </a:bodyPr>
          <a:p>
            <a:pPr fontAlgn="base">
              <a:lnSpc>
                <a:spcPct val="150000"/>
              </a:lnSpc>
              <a:spcBef>
                <a:spcPct val="0"/>
              </a:spcBef>
              <a:spcAft>
                <a:spcPct val="0"/>
              </a:spcAft>
            </a:pPr>
            <a:r>
              <a:rPr lang="en-US" sz="4800" b="1" dirty="0">
                <a:latin typeface="等线" panose="02010600030101010101" charset="-122"/>
                <a:ea typeface="等线" panose="02010600030101010101" charset="-122"/>
                <a:cs typeface="+mn-ea"/>
                <a:sym typeface="+mn-lt"/>
              </a:rPr>
              <a:t>2023</a:t>
            </a:r>
            <a:r>
              <a:rPr lang="zh-CN" altLang="en-US" sz="4800" b="1" dirty="0">
                <a:latin typeface="等线" panose="02010600030101010101" charset="-122"/>
                <a:ea typeface="等线" panose="02010600030101010101" charset="-122"/>
                <a:cs typeface="+mn-ea"/>
                <a:sym typeface="+mn-lt"/>
              </a:rPr>
              <a:t>年学位英语辅导班</a:t>
            </a:r>
            <a:endParaRPr lang="zh-CN" altLang="en-US" sz="4800" b="1" spc="200" baseline="0" dirty="0" smtClean="0">
              <a:solidFill>
                <a:schemeClr val="tx1"/>
              </a:solidFill>
              <a:latin typeface="等线" panose="02010600030101010101" charset="-122"/>
              <a:ea typeface="等线" panose="02010600030101010101" charset="-122"/>
              <a:cs typeface="+mn-ea"/>
              <a:sym typeface="+mn-lt"/>
            </a:endParaRPr>
          </a:p>
        </p:txBody>
      </p:sp>
      <p:sp>
        <p:nvSpPr>
          <p:cNvPr id="33" name="文本框 32"/>
          <p:cNvSpPr txBox="1"/>
          <p:nvPr userDrawn="1"/>
        </p:nvSpPr>
        <p:spPr>
          <a:xfrm>
            <a:off x="2643505" y="3428365"/>
            <a:ext cx="3350895" cy="645160"/>
          </a:xfrm>
          <a:prstGeom prst="rect">
            <a:avLst/>
          </a:prstGeom>
          <a:noFill/>
        </p:spPr>
        <p:txBody>
          <a:bodyPr wrap="square" rtlCol="0">
            <a:spAutoFit/>
          </a:bodyPr>
          <a:p>
            <a:r>
              <a:rPr lang="en-US" altLang="zh-CN" spc="200" dirty="0" smtClean="0">
                <a:latin typeface="微软雅黑" panose="020B0503020204020204" pitchFamily="34" charset="-122"/>
                <a:ea typeface="微软雅黑" panose="020B0503020204020204" pitchFamily="34" charset="-122"/>
                <a:sym typeface="+mn-ea"/>
              </a:rPr>
              <a:t> </a:t>
            </a:r>
            <a:r>
              <a:rPr lang="zh-CN" altLang="en-US" sz="3600" spc="200" dirty="0" smtClean="0">
                <a:latin typeface="微软雅黑" panose="020B0503020204020204" pitchFamily="34" charset="-122"/>
                <a:ea typeface="微软雅黑" panose="020B0503020204020204" pitchFamily="34" charset="-122"/>
                <a:sym typeface="+mn-ea"/>
              </a:rPr>
              <a:t>第  </a:t>
            </a:r>
            <a:r>
              <a:rPr lang="en-US" altLang="zh-CN" sz="3600" spc="200" dirty="0" smtClean="0">
                <a:latin typeface="微软雅黑" panose="020B0503020204020204" pitchFamily="34" charset="-122"/>
                <a:ea typeface="微软雅黑" panose="020B0503020204020204" pitchFamily="34" charset="-122"/>
                <a:sym typeface="+mn-ea"/>
              </a:rPr>
              <a:t>1</a:t>
            </a:r>
            <a:r>
              <a:rPr lang="zh-CN" altLang="en-US" sz="3600" spc="200" dirty="0" smtClean="0">
                <a:latin typeface="微软雅黑" panose="020B0503020204020204" pitchFamily="34" charset="-122"/>
                <a:ea typeface="微软雅黑" panose="020B0503020204020204" pitchFamily="34" charset="-122"/>
                <a:sym typeface="+mn-ea"/>
              </a:rPr>
              <a:t> 周课程</a:t>
            </a:r>
            <a:endParaRPr lang="zh-CN" altLang="en-US" sz="3600" spc="200" baseline="0" dirty="0" smtClean="0">
              <a:solidFill>
                <a:schemeClr val="tx1"/>
              </a:solidFill>
              <a:latin typeface="微软雅黑" panose="020B0503020204020204" pitchFamily="34" charset="-122"/>
              <a:ea typeface="微软雅黑" panose="020B0503020204020204" pitchFamily="34" charset="-122"/>
            </a:endParaRPr>
          </a:p>
        </p:txBody>
      </p:sp>
      <p:sp>
        <p:nvSpPr>
          <p:cNvPr id="34" name="副标题 2"/>
          <p:cNvSpPr txBox="1"/>
          <p:nvPr userDrawn="1"/>
        </p:nvSpPr>
        <p:spPr>
          <a:xfrm>
            <a:off x="3357880" y="4607560"/>
            <a:ext cx="4002405" cy="530860"/>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400" kern="1200" spc="300" baseline="0">
                <a:solidFill>
                  <a:schemeClr val="tx1"/>
                </a:solidFill>
                <a:latin typeface="微软雅黑" panose="020B0503020204020204" pitchFamily="34" charset="-122"/>
                <a:ea typeface="微软雅黑" panose="020B0503020204020204" pitchFamily="34" charset="-122"/>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fontAlgn="auto">
              <a:spcAft>
                <a:spcPts val="0"/>
              </a:spcAft>
            </a:pPr>
            <a:r>
              <a:rPr lang="en-US" altLang="zh-CN" dirty="0" smtClean="0"/>
              <a:t> </a:t>
            </a:r>
            <a:r>
              <a:rPr lang="zh-CN" altLang="en-US" dirty="0" smtClean="0"/>
              <a:t>主讲人</a:t>
            </a:r>
            <a:r>
              <a:rPr lang="en-US" altLang="zh-CN" dirty="0" smtClean="0"/>
              <a:t>:</a:t>
            </a:r>
            <a:r>
              <a:rPr lang="zh-CN" altLang="en-US" dirty="0" smtClean="0"/>
              <a:t>李建闯</a:t>
            </a:r>
            <a:endParaRPr lang="zh-CN" altLang="en-US" dirty="0" smtClean="0"/>
          </a:p>
        </p:txBody>
      </p:sp>
      <p:pic>
        <p:nvPicPr>
          <p:cNvPr id="35" name="图片 34"/>
          <p:cNvPicPr>
            <a:picLocks noChangeAspect="1"/>
          </p:cNvPicPr>
          <p:nvPr userDrawn="1">
            <p:custDataLst>
              <p:tags r:id="rId3"/>
            </p:custDataLst>
          </p:nvPr>
        </p:nvPicPr>
        <p:blipFill>
          <a:blip r:embed="rId4">
            <a:clrChange>
              <a:clrFrom>
                <a:srgbClr val="FFFFFF"/>
              </a:clrFrom>
              <a:clrTo>
                <a:srgbClr val="FFFFFF">
                  <a:alpha val="0"/>
                </a:srgbClr>
              </a:clrTo>
            </a:clrChange>
          </a:blip>
          <a:srcRect r="47084"/>
          <a:stretch>
            <a:fillRect/>
          </a:stretch>
        </p:blipFill>
        <p:spPr>
          <a:xfrm>
            <a:off x="7236460" y="3771900"/>
            <a:ext cx="1561465" cy="3032760"/>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9A0DB2DC-4C9A-4742-B13C-FB6460FD3503}" type="slidenum">
              <a:rPr lang="en-US" altLang="zh-CN" noProof="1" smtClean="0"/>
            </a:fld>
            <a:endParaRPr lang="en-US" altLang="zh-CN"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2】本课程的概述">
    <p:spTree>
      <p:nvGrpSpPr>
        <p:cNvPr id="1" name=""/>
        <p:cNvGrpSpPr/>
        <p:nvPr/>
      </p:nvGrpSpPr>
      <p:grpSpPr>
        <a:xfrm>
          <a:off x="0" y="0"/>
          <a:ext cx="0" cy="0"/>
          <a:chOff x="0" y="0"/>
          <a:chExt cx="0" cy="0"/>
        </a:xfrm>
      </p:grpSpPr>
      <p:sp>
        <p:nvSpPr>
          <p:cNvPr id="17" name="文本占位符 16"/>
          <p:cNvSpPr>
            <a:spLocks noGrp="1"/>
          </p:cNvSpPr>
          <p:nvPr>
            <p:ph type="body" sz="quarter" idx="13" hasCustomPrompt="1"/>
          </p:nvPr>
        </p:nvSpPr>
        <p:spPr>
          <a:xfrm>
            <a:off x="457200" y="1556793"/>
            <a:ext cx="8229600" cy="2592288"/>
          </a:xfrm>
        </p:spPr>
        <p:txBody>
          <a:bodyPr/>
          <a:lstStyle>
            <a:lvl1pPr marL="0" marR="0" indent="457200" algn="l" defTabSz="685800" rtl="0" eaLnBrk="1" fontAlgn="auto" latinLnBrk="0" hangingPunct="1">
              <a:lnSpc>
                <a:spcPct val="150000"/>
              </a:lnSpc>
              <a:spcBef>
                <a:spcPts val="750"/>
              </a:spcBef>
              <a:spcAft>
                <a:spcPts val="0"/>
              </a:spcAft>
              <a:buClrTx/>
              <a:buSzTx/>
              <a:buFont typeface="Arial" panose="020B0604020202020204" pitchFamily="34" charset="0"/>
              <a:buNone/>
              <a:defRPr sz="2800" kern="0" baseline="0">
                <a:ea typeface="宋体" panose="02010600030101010101" pitchFamily="2" charset="-122"/>
              </a:defRPr>
            </a:lvl1pPr>
          </a:lstStyle>
          <a:p>
            <a:pPr marL="0" marR="0" lvl="0" indent="45720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lang="zh-CN" altLang="en-US" dirty="0" smtClean="0"/>
              <a:t>对本门课程主要内容进行概述，以及对关于本门课程学习及复习方向做提点（包含如第一</a:t>
            </a:r>
            <a:r>
              <a:rPr lang="en-US" altLang="zh-CN" dirty="0" smtClean="0"/>
              <a:t>-</a:t>
            </a:r>
            <a:r>
              <a:rPr lang="zh-CN" altLang="en-US" dirty="0" smtClean="0"/>
              <a:t>三张为概念性的、</a:t>
            </a:r>
            <a:r>
              <a:rPr lang="en-US" altLang="zh-CN" dirty="0" smtClean="0"/>
              <a:t>4-7</a:t>
            </a:r>
            <a:r>
              <a:rPr lang="zh-CN" altLang="en-US" dirty="0" smtClean="0"/>
              <a:t>章为应用软件等相关学习指引）</a:t>
            </a:r>
            <a:endParaRPr lang="zh-CN" altLang="en-US" dirty="0" smtClean="0"/>
          </a:p>
        </p:txBody>
      </p:sp>
      <p:sp>
        <p:nvSpPr>
          <p:cNvPr id="27" name="灯片编号占位符 5"/>
          <p:cNvSpPr>
            <a:spLocks noGrp="1"/>
          </p:cNvSpPr>
          <p:nvPr>
            <p:ph type="sldNum" sz="quarter" idx="12"/>
          </p:nvPr>
        </p:nvSpPr>
        <p:spPr>
          <a:xfrm>
            <a:off x="6696194" y="6547147"/>
            <a:ext cx="2057400" cy="310853"/>
          </a:xfrm>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grpSp>
        <p:nvGrpSpPr>
          <p:cNvPr id="4" name="组合 3"/>
          <p:cNvGrpSpPr/>
          <p:nvPr userDrawn="1"/>
        </p:nvGrpSpPr>
        <p:grpSpPr>
          <a:xfrm>
            <a:off x="2505710" y="510540"/>
            <a:ext cx="4130040" cy="769620"/>
            <a:chOff x="3946" y="804"/>
            <a:chExt cx="6504" cy="1212"/>
          </a:xfrm>
        </p:grpSpPr>
        <p:sp>
          <p:nvSpPr>
            <p:cNvPr id="22" name="文本框 21"/>
            <p:cNvSpPr txBox="1"/>
            <p:nvPr userDrawn="1"/>
          </p:nvSpPr>
          <p:spPr>
            <a:xfrm>
              <a:off x="4828" y="804"/>
              <a:ext cx="5622" cy="1212"/>
            </a:xfrm>
            <a:prstGeom prst="rect">
              <a:avLst/>
            </a:prstGeom>
            <a:noFill/>
          </p:spPr>
          <p:txBody>
            <a:bodyPr wrap="none" rtlCol="0">
              <a:spAutoFit/>
            </a:bodyPr>
            <a:lstStyle/>
            <a:p>
              <a:r>
                <a:rPr lang="zh-CN" altLang="en-US" sz="4400" b="1" dirty="0" smtClean="0"/>
                <a:t>本课程的概述</a:t>
              </a:r>
              <a:endParaRPr lang="zh-CN" altLang="en-US" sz="4400" b="1" dirty="0"/>
            </a:p>
          </p:txBody>
        </p:sp>
        <p:pic>
          <p:nvPicPr>
            <p:cNvPr id="9" name="图片 8" descr="图片1改"/>
            <p:cNvPicPr>
              <a:picLocks noChangeAspect="1"/>
            </p:cNvPicPr>
            <p:nvPr userDrawn="1"/>
          </p:nvPicPr>
          <p:blipFill>
            <a:blip r:embed="rId2"/>
            <a:stretch>
              <a:fillRect/>
            </a:stretch>
          </p:blipFill>
          <p:spPr>
            <a:xfrm>
              <a:off x="3946" y="837"/>
              <a:ext cx="1030" cy="1030"/>
            </a:xfrm>
            <a:prstGeom prst="rect">
              <a:avLst/>
            </a:prstGeom>
          </p:spPr>
        </p:pic>
      </p:gr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课程的考核题型">
    <p:spTree>
      <p:nvGrpSpPr>
        <p:cNvPr id="1" name=""/>
        <p:cNvGrpSpPr/>
        <p:nvPr/>
      </p:nvGrpSpPr>
      <p:grpSpPr>
        <a:xfrm>
          <a:off x="0" y="0"/>
          <a:ext cx="0" cy="0"/>
          <a:chOff x="0" y="0"/>
          <a:chExt cx="0" cy="0"/>
        </a:xfrm>
      </p:grpSpPr>
      <p:sp>
        <p:nvSpPr>
          <p:cNvPr id="4" name="文本占位符 3"/>
          <p:cNvSpPr>
            <a:spLocks noGrp="1"/>
          </p:cNvSpPr>
          <p:nvPr>
            <p:ph type="body" sz="quarter" idx="13" hasCustomPrompt="1"/>
          </p:nvPr>
        </p:nvSpPr>
        <p:spPr>
          <a:xfrm>
            <a:off x="395536" y="1556792"/>
            <a:ext cx="8352928" cy="2808312"/>
          </a:xfrm>
        </p:spPr>
        <p:txBody>
          <a:bodyPr/>
          <a:lstStyle>
            <a:lvl1pPr marL="457200" indent="-457200">
              <a:lnSpc>
                <a:spcPct val="150000"/>
              </a:lnSpc>
              <a:buFont typeface="+mj-lt"/>
              <a:buAutoNum type="arabicPeriod"/>
              <a:defRPr sz="2800" b="1"/>
            </a:lvl1pPr>
          </a:lstStyle>
          <a:p>
            <a:pPr lvl="0"/>
            <a:r>
              <a:rPr lang="zh-CN" altLang="en-US" dirty="0" smtClean="0"/>
              <a:t>单选题</a:t>
            </a:r>
            <a:r>
              <a:rPr lang="en-US" altLang="zh-CN" dirty="0" smtClean="0"/>
              <a:t>x</a:t>
            </a:r>
            <a:r>
              <a:rPr lang="zh-CN" altLang="en-US" dirty="0" smtClean="0"/>
              <a:t>题*</a:t>
            </a:r>
            <a:r>
              <a:rPr lang="en-US" altLang="zh-CN" dirty="0" smtClean="0"/>
              <a:t>x</a:t>
            </a:r>
            <a:r>
              <a:rPr lang="zh-CN" altLang="en-US" dirty="0" smtClean="0"/>
              <a:t>分（共</a:t>
            </a:r>
            <a:r>
              <a:rPr lang="en-US" altLang="zh-CN" dirty="0" smtClean="0"/>
              <a:t>x</a:t>
            </a:r>
            <a:r>
              <a:rPr lang="zh-CN" altLang="en-US" dirty="0" smtClean="0"/>
              <a:t>分）</a:t>
            </a:r>
            <a:endParaRPr lang="en-US" altLang="zh-CN" dirty="0" smtClean="0"/>
          </a:p>
          <a:p>
            <a:pPr lvl="0"/>
            <a:r>
              <a:rPr lang="en-US" altLang="zh-CN" dirty="0" smtClean="0"/>
              <a:t>x</a:t>
            </a:r>
            <a:r>
              <a:rPr lang="zh-CN" altLang="en-US" dirty="0" smtClean="0"/>
              <a:t>题</a:t>
            </a:r>
            <a:r>
              <a:rPr lang="en-US" altLang="zh-CN" dirty="0" smtClean="0"/>
              <a:t>x</a:t>
            </a:r>
            <a:r>
              <a:rPr lang="zh-CN" altLang="en-US" dirty="0" smtClean="0"/>
              <a:t>题*</a:t>
            </a:r>
            <a:r>
              <a:rPr lang="en-US" altLang="zh-CN" dirty="0" smtClean="0"/>
              <a:t>x</a:t>
            </a:r>
            <a:r>
              <a:rPr lang="zh-CN" altLang="en-US" dirty="0" smtClean="0"/>
              <a:t>分（共</a:t>
            </a:r>
            <a:r>
              <a:rPr lang="en-US" altLang="zh-CN" dirty="0" smtClean="0"/>
              <a:t>x</a:t>
            </a:r>
            <a:r>
              <a:rPr lang="zh-CN" altLang="en-US" dirty="0" smtClean="0"/>
              <a:t>分）</a:t>
            </a:r>
            <a:endParaRPr lang="zh-CN" altLang="en-US" dirty="0" smtClean="0"/>
          </a:p>
        </p:txBody>
      </p:sp>
      <p:sp>
        <p:nvSpPr>
          <p:cNvPr id="18" name="灯片编号占位符 5"/>
          <p:cNvSpPr>
            <a:spLocks noGrp="1"/>
          </p:cNvSpPr>
          <p:nvPr>
            <p:ph type="sldNum" sz="quarter" idx="12"/>
          </p:nvPr>
        </p:nvSpPr>
        <p:spPr>
          <a:xfrm>
            <a:off x="6696194" y="6547147"/>
            <a:ext cx="2057400" cy="310853"/>
          </a:xfrm>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grpSp>
        <p:nvGrpSpPr>
          <p:cNvPr id="3" name="组合 2"/>
          <p:cNvGrpSpPr/>
          <p:nvPr userDrawn="1"/>
        </p:nvGrpSpPr>
        <p:grpSpPr>
          <a:xfrm>
            <a:off x="2204720" y="510540"/>
            <a:ext cx="4730750" cy="769620"/>
            <a:chOff x="3472" y="804"/>
            <a:chExt cx="7450" cy="1212"/>
          </a:xfrm>
        </p:grpSpPr>
        <p:sp>
          <p:nvSpPr>
            <p:cNvPr id="22" name="文本框 21"/>
            <p:cNvSpPr txBox="1"/>
            <p:nvPr userDrawn="1"/>
          </p:nvSpPr>
          <p:spPr>
            <a:xfrm>
              <a:off x="4394" y="804"/>
              <a:ext cx="6529" cy="1212"/>
            </a:xfrm>
            <a:prstGeom prst="rect">
              <a:avLst/>
            </a:prstGeom>
            <a:noFill/>
          </p:spPr>
          <p:txBody>
            <a:bodyPr wrap="none" rtlCol="0">
              <a:spAutoFit/>
            </a:bodyPr>
            <a:lstStyle/>
            <a:p>
              <a:r>
                <a:rPr lang="zh-CN" altLang="en-US" sz="4400" b="1" dirty="0" smtClean="0"/>
                <a:t>课程的考核题型</a:t>
              </a:r>
              <a:endParaRPr lang="zh-CN" altLang="en-US" sz="4400" b="1" dirty="0"/>
            </a:p>
          </p:txBody>
        </p:sp>
        <p:pic>
          <p:nvPicPr>
            <p:cNvPr id="2" name="图片 1" descr="图片2改"/>
            <p:cNvPicPr>
              <a:picLocks noChangeAspect="1"/>
            </p:cNvPicPr>
            <p:nvPr userDrawn="1"/>
          </p:nvPicPr>
          <p:blipFill>
            <a:blip r:embed="rId2"/>
            <a:stretch>
              <a:fillRect/>
            </a:stretch>
          </p:blipFill>
          <p:spPr>
            <a:xfrm>
              <a:off x="3472" y="939"/>
              <a:ext cx="922" cy="941"/>
            </a:xfrm>
            <a:prstGeom prst="rect">
              <a:avLst/>
            </a:prstGeom>
          </p:spPr>
        </p:pic>
      </p:gr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教学计划进度安排">
    <p:spTree>
      <p:nvGrpSpPr>
        <p:cNvPr id="1" name=""/>
        <p:cNvGrpSpPr/>
        <p:nvPr/>
      </p:nvGrpSpPr>
      <p:grpSpPr>
        <a:xfrm>
          <a:off x="0" y="0"/>
          <a:ext cx="0" cy="0"/>
          <a:chOff x="0" y="0"/>
          <a:chExt cx="0" cy="0"/>
        </a:xfrm>
      </p:grpSpPr>
      <p:sp>
        <p:nvSpPr>
          <p:cNvPr id="17" name="文本占位符 16"/>
          <p:cNvSpPr>
            <a:spLocks noGrp="1"/>
          </p:cNvSpPr>
          <p:nvPr>
            <p:ph type="body" sz="quarter" idx="13" hasCustomPrompt="1"/>
          </p:nvPr>
        </p:nvSpPr>
        <p:spPr>
          <a:xfrm>
            <a:off x="457200" y="1556793"/>
            <a:ext cx="8229600" cy="2736303"/>
          </a:xfrm>
        </p:spPr>
        <p:txBody>
          <a:bodyPr/>
          <a:lstStyle>
            <a:lvl1pPr marL="0" marR="0" indent="457200" algn="l" defTabSz="685800" rtl="0" eaLnBrk="1" fontAlgn="auto" latinLnBrk="0" hangingPunct="1">
              <a:lnSpc>
                <a:spcPct val="150000"/>
              </a:lnSpc>
              <a:spcBef>
                <a:spcPts val="750"/>
              </a:spcBef>
              <a:spcAft>
                <a:spcPts val="0"/>
              </a:spcAft>
              <a:buClrTx/>
              <a:buSzTx/>
              <a:buFont typeface="Arial" panose="020B0604020202020204" pitchFamily="34" charset="0"/>
              <a:buNone/>
              <a:defRPr kumimoji="0" lang="zh-CN" altLang="zh-CN" sz="2800" b="0" i="0" u="none" strike="noStrike" kern="1200" cap="none" spc="0" normalizeH="0" baseline="0" noProof="0" smtClean="0">
                <a:ln>
                  <a:noFill/>
                </a:ln>
                <a:solidFill>
                  <a:schemeClr val="tx1"/>
                </a:solidFill>
                <a:effectLst/>
                <a:uLnTx/>
                <a:uFillTx/>
                <a:latin typeface="+mn-ea"/>
              </a:defRPr>
            </a:lvl1pPr>
          </a:lstStyle>
          <a:p>
            <a:pPr marL="0" marR="0" lvl="0" indent="45720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kumimoji="0" lang="zh-CN" altLang="zh-CN" sz="2800" b="0" i="0" u="none" strike="noStrike" kern="1200" cap="none" spc="0" normalizeH="0" baseline="0" noProof="0" dirty="0" smtClean="0">
                <a:ln>
                  <a:noFill/>
                </a:ln>
                <a:solidFill>
                  <a:schemeClr val="tx1"/>
                </a:solidFill>
                <a:effectLst/>
                <a:uLnTx/>
                <a:uFillTx/>
                <a:latin typeface="+mn-ea"/>
                <a:ea typeface="+mn-ea"/>
                <a:cs typeface="+mn-cs"/>
              </a:rPr>
              <a:t>此处可以以表格的形成呈现，或者直接截图现在有教学进度表。（要求清晰、详尽）</a:t>
            </a:r>
            <a:endParaRPr lang="zh-CN" altLang="en-US" dirty="0" smtClean="0"/>
          </a:p>
        </p:txBody>
      </p:sp>
      <p:sp>
        <p:nvSpPr>
          <p:cNvPr id="9" name="灯片编号占位符 5"/>
          <p:cNvSpPr>
            <a:spLocks noGrp="1"/>
          </p:cNvSpPr>
          <p:nvPr>
            <p:ph type="sldNum" sz="quarter" idx="12"/>
          </p:nvPr>
        </p:nvSpPr>
        <p:spPr>
          <a:xfrm>
            <a:off x="6696194" y="6547147"/>
            <a:ext cx="2057400" cy="310853"/>
          </a:xfrm>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grpSp>
        <p:nvGrpSpPr>
          <p:cNvPr id="3" name="组合 2"/>
          <p:cNvGrpSpPr/>
          <p:nvPr userDrawn="1"/>
        </p:nvGrpSpPr>
        <p:grpSpPr>
          <a:xfrm>
            <a:off x="1906905" y="510540"/>
            <a:ext cx="5327650" cy="769620"/>
            <a:chOff x="3003" y="804"/>
            <a:chExt cx="8390" cy="1212"/>
          </a:xfrm>
        </p:grpSpPr>
        <p:sp>
          <p:nvSpPr>
            <p:cNvPr id="22" name="文本框 21"/>
            <p:cNvSpPr txBox="1"/>
            <p:nvPr userDrawn="1"/>
          </p:nvSpPr>
          <p:spPr>
            <a:xfrm>
              <a:off x="3973" y="804"/>
              <a:ext cx="7420" cy="1212"/>
            </a:xfrm>
            <a:prstGeom prst="rect">
              <a:avLst/>
            </a:prstGeom>
            <a:noFill/>
          </p:spPr>
          <p:txBody>
            <a:bodyPr wrap="none" rtlCol="0">
              <a:spAutoFit/>
            </a:bodyPr>
            <a:lstStyle/>
            <a:p>
              <a:r>
                <a:rPr kumimoji="0" lang="zh-CN" altLang="en-US" sz="4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教学计划进度安排</a:t>
              </a:r>
              <a:endParaRPr lang="zh-CN" altLang="en-US" sz="4400" b="1" dirty="0"/>
            </a:p>
          </p:txBody>
        </p:sp>
        <p:pic>
          <p:nvPicPr>
            <p:cNvPr id="11" name="图片 10" descr="图片3改"/>
            <p:cNvPicPr>
              <a:picLocks noChangeAspect="1"/>
            </p:cNvPicPr>
            <p:nvPr userDrawn="1"/>
          </p:nvPicPr>
          <p:blipFill>
            <a:blip r:embed="rId2"/>
            <a:stretch>
              <a:fillRect/>
            </a:stretch>
          </p:blipFill>
          <p:spPr>
            <a:xfrm>
              <a:off x="3003" y="925"/>
              <a:ext cx="970" cy="970"/>
            </a:xfrm>
            <a:prstGeom prst="rect">
              <a:avLst/>
            </a:prstGeom>
          </p:spPr>
        </p:pic>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第X章 章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
        <p:nvSpPr>
          <p:cNvPr id="16" name="文本占位符 3"/>
          <p:cNvSpPr>
            <a:spLocks noGrp="1"/>
          </p:cNvSpPr>
          <p:nvPr>
            <p:ph type="body" sz="quarter" idx="13" hasCustomPrompt="1"/>
          </p:nvPr>
        </p:nvSpPr>
        <p:spPr>
          <a:xfrm>
            <a:off x="395536" y="1556792"/>
            <a:ext cx="8352928" cy="2448272"/>
          </a:xfrm>
        </p:spPr>
        <p:txBody>
          <a:bodyPr/>
          <a:lstStyle>
            <a:lvl1pPr marL="457200" indent="-457200">
              <a:lnSpc>
                <a:spcPct val="150000"/>
              </a:lnSpc>
              <a:buFont typeface="+mj-ea"/>
              <a:buAutoNum type="ea1JpnChsDbPeriod"/>
              <a:defRPr sz="2800" b="1"/>
            </a:lvl1pPr>
          </a:lstStyle>
          <a:p>
            <a:pPr lvl="0"/>
            <a:r>
              <a:rPr lang="en-US" altLang="zh-CN" dirty="0" smtClean="0"/>
              <a:t>重点内容1</a:t>
            </a:r>
            <a:endParaRPr lang="en-US" altLang="zh-CN" dirty="0" smtClean="0"/>
          </a:p>
          <a:p>
            <a:pPr lvl="0"/>
            <a:r>
              <a:rPr lang="en-US" altLang="zh-CN" dirty="0" smtClean="0"/>
              <a:t>重点内容2</a:t>
            </a:r>
            <a:endParaRPr lang="en-US" altLang="zh-CN" dirty="0" smtClean="0"/>
          </a:p>
        </p:txBody>
      </p:sp>
      <p:grpSp>
        <p:nvGrpSpPr>
          <p:cNvPr id="17" name="组合 16"/>
          <p:cNvGrpSpPr/>
          <p:nvPr userDrawn="1"/>
        </p:nvGrpSpPr>
        <p:grpSpPr>
          <a:xfrm>
            <a:off x="2517775" y="490855"/>
            <a:ext cx="4108450" cy="816610"/>
            <a:chOff x="3965" y="773"/>
            <a:chExt cx="6470" cy="1286"/>
          </a:xfrm>
        </p:grpSpPr>
        <p:sp>
          <p:nvSpPr>
            <p:cNvPr id="3" name="文本框 2"/>
            <p:cNvSpPr txBox="1"/>
            <p:nvPr userDrawn="1"/>
          </p:nvSpPr>
          <p:spPr>
            <a:xfrm>
              <a:off x="4839" y="864"/>
              <a:ext cx="5596" cy="1103"/>
            </a:xfrm>
            <a:prstGeom prst="rect">
              <a:avLst/>
            </a:prstGeom>
            <a:noFill/>
          </p:spPr>
          <p:txBody>
            <a:bodyPr wrap="square" rtlCol="0">
              <a:spAutoFit/>
            </a:bodyPr>
            <a:p>
              <a:pPr algn="l" defTabSz="685800" fontAlgn="auto">
                <a:lnSpc>
                  <a:spcPct val="90000"/>
                </a:lnSpc>
                <a:buClrTx/>
                <a:buSzTx/>
                <a:buFontTx/>
              </a:pPr>
              <a:r>
                <a:rPr lang="zh-CN" altLang="en-US" sz="4400" b="1" dirty="0">
                  <a:latin typeface="+mn-ea"/>
                  <a:ea typeface="+mn-ea"/>
                  <a:cs typeface="+mj-cs"/>
                </a:rPr>
                <a:t>本周课程重点</a:t>
              </a:r>
              <a:endParaRPr lang="zh-CN" altLang="en-US" sz="4400" b="1" dirty="0">
                <a:latin typeface="+mn-ea"/>
                <a:ea typeface="+mn-ea"/>
                <a:cs typeface="+mj-cs"/>
              </a:endParaRPr>
            </a:p>
          </p:txBody>
        </p:sp>
        <p:pic>
          <p:nvPicPr>
            <p:cNvPr id="5" name="图片 4" descr="图片4改"/>
            <p:cNvPicPr>
              <a:picLocks noChangeAspect="1"/>
            </p:cNvPicPr>
            <p:nvPr userDrawn="1"/>
          </p:nvPicPr>
          <p:blipFill>
            <a:blip r:embed="rId2"/>
            <a:stretch>
              <a:fillRect/>
            </a:stretch>
          </p:blipFill>
          <p:spPr>
            <a:xfrm>
              <a:off x="3965" y="773"/>
              <a:ext cx="874" cy="1286"/>
            </a:xfrm>
            <a:prstGeom prst="rect">
              <a:avLst/>
            </a:prstGeom>
          </p:spPr>
        </p:pic>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知识点">
    <p:spTree>
      <p:nvGrpSpPr>
        <p:cNvPr id="1" name=""/>
        <p:cNvGrpSpPr/>
        <p:nvPr/>
      </p:nvGrpSpPr>
      <p:grpSpPr>
        <a:xfrm>
          <a:off x="0" y="0"/>
          <a:ext cx="0" cy="0"/>
          <a:chOff x="0" y="0"/>
          <a:chExt cx="0" cy="0"/>
        </a:xfrm>
      </p:grpSpPr>
      <p:sp>
        <p:nvSpPr>
          <p:cNvPr id="4" name="文本占位符 3"/>
          <p:cNvSpPr>
            <a:spLocks noGrp="1"/>
          </p:cNvSpPr>
          <p:nvPr userDrawn="1">
            <p:ph type="body" sz="quarter" idx="13" hasCustomPrompt="1"/>
          </p:nvPr>
        </p:nvSpPr>
        <p:spPr>
          <a:xfrm>
            <a:off x="1056678" y="1556792"/>
            <a:ext cx="7691785" cy="792088"/>
          </a:xfrm>
        </p:spPr>
        <p:txBody>
          <a:bodyPr/>
          <a:lstStyle>
            <a:lvl1pPr marL="0" indent="0">
              <a:lnSpc>
                <a:spcPct val="150000"/>
              </a:lnSpc>
              <a:buFont typeface="+mj-lt"/>
              <a:buNone/>
              <a:defRPr sz="2800" b="1">
                <a:latin typeface="+mn-ea"/>
                <a:ea typeface="+mn-ea"/>
              </a:defRPr>
            </a:lvl1pPr>
          </a:lstStyle>
          <a:p>
            <a:pPr lvl="0"/>
            <a:r>
              <a:rPr lang="zh-CN" altLang="en-US" dirty="0" smtClean="0"/>
              <a:t>知识点</a:t>
            </a:r>
            <a:r>
              <a:rPr lang="en-US" altLang="zh-CN" dirty="0" smtClean="0"/>
              <a:t>1</a:t>
            </a:r>
            <a:r>
              <a:rPr lang="zh-CN" altLang="en-US" dirty="0" smtClean="0"/>
              <a:t>：教材</a:t>
            </a:r>
            <a:r>
              <a:rPr lang="en-US" altLang="zh-CN" dirty="0" err="1" smtClean="0"/>
              <a:t>Pxx</a:t>
            </a:r>
            <a:endParaRPr lang="en-US" altLang="zh-CN" dirty="0" smtClean="0"/>
          </a:p>
        </p:txBody>
      </p:sp>
      <p:sp>
        <p:nvSpPr>
          <p:cNvPr id="16" name="标题 1"/>
          <p:cNvSpPr>
            <a:spLocks noGrp="1"/>
          </p:cNvSpPr>
          <p:nvPr>
            <p:ph type="title" hasCustomPrompt="1"/>
          </p:nvPr>
        </p:nvSpPr>
        <p:spPr>
          <a:xfrm>
            <a:off x="0" y="567349"/>
            <a:ext cx="9144000" cy="831626"/>
          </a:xfrm>
        </p:spPr>
        <p:txBody>
          <a:bodyPr>
            <a:normAutofit/>
          </a:bodyPr>
          <a:lstStyle>
            <a:lvl1pPr algn="ctr">
              <a:defRPr sz="4400" b="1" baseline="0">
                <a:latin typeface="+mn-ea"/>
                <a:ea typeface="+mn-ea"/>
              </a:defRPr>
            </a:lvl1pPr>
          </a:lstStyle>
          <a:p>
            <a:r>
              <a:rPr lang="zh-CN" altLang="en-US" dirty="0"/>
              <a:t>一、重点内容1</a:t>
            </a:r>
            <a:endParaRPr lang="zh-CN" altLang="en-US" dirty="0"/>
          </a:p>
        </p:txBody>
      </p:sp>
      <p:grpSp>
        <p:nvGrpSpPr>
          <p:cNvPr id="17" name="组合 91"/>
          <p:cNvGrpSpPr/>
          <p:nvPr userDrawn="1"/>
        </p:nvGrpSpPr>
        <p:grpSpPr>
          <a:xfrm>
            <a:off x="365125" y="1641475"/>
            <a:ext cx="582613" cy="584200"/>
            <a:chOff x="155575" y="3822532"/>
            <a:chExt cx="482247" cy="483420"/>
          </a:xfrm>
        </p:grpSpPr>
        <p:sp>
          <p:nvSpPr>
            <p:cNvPr id="18" name="Oval 223"/>
            <p:cNvSpPr>
              <a:spLocks noChangeArrowheads="1"/>
            </p:cNvSpPr>
            <p:nvPr/>
          </p:nvSpPr>
          <p:spPr bwMode="auto">
            <a:xfrm>
              <a:off x="155575" y="3822532"/>
              <a:ext cx="482247" cy="483420"/>
            </a:xfrm>
            <a:prstGeom prst="ellipse">
              <a:avLst/>
            </a:prstGeom>
            <a:solidFill>
              <a:srgbClr val="BD4653"/>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9" name="五角星 18"/>
            <p:cNvSpPr/>
            <p:nvPr/>
          </p:nvSpPr>
          <p:spPr bwMode="auto">
            <a:xfrm>
              <a:off x="245749" y="3925272"/>
              <a:ext cx="285781" cy="286471"/>
            </a:xfrm>
            <a:prstGeom prst="star5">
              <a:avLst/>
            </a:prstGeom>
            <a:solidFill>
              <a:srgbClr val="FFFF00"/>
            </a:solidFill>
            <a:ln w="25400">
              <a:solidFill>
                <a:srgbClr val="FFFF00"/>
              </a:solid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050" strike="noStrike" noProof="1">
                <a:latin typeface="微软雅黑" panose="020B0503020204020204" pitchFamily="34" charset="-122"/>
                <a:ea typeface="微软雅黑" panose="020B0503020204020204" pitchFamily="34" charset="-122"/>
              </a:endParaRPr>
            </a:p>
          </p:txBody>
        </p:sp>
      </p:grpSp>
      <p:sp>
        <p:nvSpPr>
          <p:cNvPr id="20" name="文本占位符 16"/>
          <p:cNvSpPr>
            <a:spLocks noGrp="1"/>
          </p:cNvSpPr>
          <p:nvPr>
            <p:ph type="body" sz="quarter" idx="14" hasCustomPrompt="1"/>
          </p:nvPr>
        </p:nvSpPr>
        <p:spPr>
          <a:xfrm>
            <a:off x="457199" y="2348881"/>
            <a:ext cx="8291263" cy="1512168"/>
          </a:xfrm>
        </p:spPr>
        <p:txBody>
          <a:bodyPr/>
          <a:lstStyle>
            <a:lvl1pPr marL="0" marR="0" indent="457200" algn="l" defTabSz="685800" rtl="0" eaLnBrk="1" fontAlgn="auto" latinLnBrk="0" hangingPunct="1">
              <a:lnSpc>
                <a:spcPct val="150000"/>
              </a:lnSpc>
              <a:spcBef>
                <a:spcPts val="750"/>
              </a:spcBef>
              <a:spcAft>
                <a:spcPts val="0"/>
              </a:spcAft>
              <a:buClrTx/>
              <a:buSzTx/>
              <a:buFont typeface="Arial" panose="020B0604020202020204" pitchFamily="34" charset="0"/>
              <a:buNone/>
              <a:defRPr kumimoji="0" lang="zh-CN" altLang="zh-CN" sz="2800" b="0" i="0" u="none" strike="noStrike" kern="1200" cap="none" spc="0" normalizeH="0" baseline="0" noProof="0" smtClean="0">
                <a:ln>
                  <a:noFill/>
                </a:ln>
                <a:solidFill>
                  <a:schemeClr val="tx1"/>
                </a:solidFill>
                <a:effectLst/>
                <a:uLnTx/>
                <a:uFillTx/>
                <a:latin typeface="+mn-ea"/>
              </a:defRPr>
            </a:lvl1pPr>
          </a:lstStyle>
          <a:p>
            <a:pPr marL="0" marR="0" lvl="0" indent="45720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图文并茂展示知识点内容</a:t>
            </a:r>
            <a:r>
              <a:rPr kumimoji="0" lang="zh-CN" altLang="zh-CN" sz="2800" b="0" i="0" u="none" strike="noStrike" kern="1200" cap="none" spc="0" normalizeH="0" baseline="0" noProof="0" dirty="0" smtClean="0">
                <a:ln>
                  <a:noFill/>
                </a:ln>
                <a:solidFill>
                  <a:schemeClr val="tx1"/>
                </a:solidFill>
                <a:effectLst/>
                <a:uLnTx/>
                <a:uFillTx/>
                <a:latin typeface="+mn-ea"/>
                <a:ea typeface="+mn-ea"/>
                <a:cs typeface="+mn-cs"/>
              </a:rPr>
              <a:t>。（要求清晰、详尽）</a:t>
            </a:r>
            <a:endParaRPr lang="zh-CN" altLang="en-US" dirty="0" smtClean="0"/>
          </a:p>
        </p:txBody>
      </p:sp>
      <p:sp>
        <p:nvSpPr>
          <p:cNvPr id="23" name="灯片编号占位符 5"/>
          <p:cNvSpPr>
            <a:spLocks noGrp="1"/>
          </p:cNvSpPr>
          <p:nvPr>
            <p:ph type="sldNum" sz="quarter" idx="12"/>
          </p:nvPr>
        </p:nvSpPr>
        <p:spPr>
          <a:xfrm>
            <a:off x="6696194" y="6547147"/>
            <a:ext cx="2057400" cy="310853"/>
          </a:xfrm>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对应的知识点的题目讲解">
    <p:spTree>
      <p:nvGrpSpPr>
        <p:cNvPr id="1" name=""/>
        <p:cNvGrpSpPr/>
        <p:nvPr/>
      </p:nvGrpSpPr>
      <p:grpSpPr>
        <a:xfrm>
          <a:off x="0" y="0"/>
          <a:ext cx="0" cy="0"/>
          <a:chOff x="0" y="0"/>
          <a:chExt cx="0" cy="0"/>
        </a:xfrm>
      </p:grpSpPr>
      <p:sp>
        <p:nvSpPr>
          <p:cNvPr id="10" name="文本占位符 3"/>
          <p:cNvSpPr>
            <a:spLocks noGrp="1"/>
          </p:cNvSpPr>
          <p:nvPr>
            <p:ph type="body" sz="quarter" idx="13" hasCustomPrompt="1"/>
          </p:nvPr>
        </p:nvSpPr>
        <p:spPr>
          <a:xfrm>
            <a:off x="395536" y="1556792"/>
            <a:ext cx="8352928" cy="2448272"/>
          </a:xfrm>
        </p:spPr>
        <p:txBody>
          <a:bodyPr>
            <a:normAutofit/>
          </a:bodyPr>
          <a:lstStyle>
            <a:lvl1pPr marL="0" indent="0">
              <a:lnSpc>
                <a:spcPct val="150000"/>
              </a:lnSpc>
              <a:buFont typeface="+mj-ea"/>
              <a:buNone/>
              <a:defRPr sz="2000" b="1"/>
            </a:lvl1pPr>
          </a:lstStyle>
          <a:p>
            <a:pPr lvl="0"/>
            <a:r>
              <a:rPr lang="en-US" altLang="zh-CN" dirty="0" smtClean="0"/>
              <a:t>【</a:t>
            </a:r>
            <a:r>
              <a:rPr lang="zh-CN" altLang="en-US" dirty="0" smtClean="0"/>
              <a:t>例题</a:t>
            </a:r>
            <a:r>
              <a:rPr lang="en-US" altLang="zh-CN" dirty="0" smtClean="0"/>
              <a:t>1】</a:t>
            </a:r>
            <a:endParaRPr lang="en-US" altLang="zh-CN" dirty="0" smtClean="0"/>
          </a:p>
          <a:p>
            <a:pPr lvl="0"/>
            <a:r>
              <a:rPr lang="en-US" altLang="zh-CN" dirty="0" smtClean="0"/>
              <a:t>【</a:t>
            </a:r>
            <a:r>
              <a:rPr lang="zh-CN" altLang="en-US" dirty="0" smtClean="0"/>
              <a:t>例题</a:t>
            </a:r>
            <a:r>
              <a:rPr lang="en-US" altLang="zh-CN" dirty="0" smtClean="0"/>
              <a:t>2】</a:t>
            </a:r>
            <a:endParaRPr lang="en-US" altLang="zh-CN" dirty="0" smtClean="0"/>
          </a:p>
        </p:txBody>
      </p:sp>
      <p:sp>
        <p:nvSpPr>
          <p:cNvPr id="13" name="灯片编号占位符 5"/>
          <p:cNvSpPr>
            <a:spLocks noGrp="1"/>
          </p:cNvSpPr>
          <p:nvPr>
            <p:ph type="sldNum" sz="quarter" idx="12"/>
          </p:nvPr>
        </p:nvSpPr>
        <p:spPr>
          <a:xfrm>
            <a:off x="6696194" y="6547147"/>
            <a:ext cx="2057400" cy="310853"/>
          </a:xfrm>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grpSp>
        <p:nvGrpSpPr>
          <p:cNvPr id="5" name="组合 4"/>
          <p:cNvGrpSpPr/>
          <p:nvPr userDrawn="1"/>
        </p:nvGrpSpPr>
        <p:grpSpPr>
          <a:xfrm>
            <a:off x="1374140" y="510540"/>
            <a:ext cx="6374130" cy="769620"/>
            <a:chOff x="2164" y="804"/>
            <a:chExt cx="10038" cy="1212"/>
          </a:xfrm>
        </p:grpSpPr>
        <p:sp>
          <p:nvSpPr>
            <p:cNvPr id="22" name="文本框 21"/>
            <p:cNvSpPr txBox="1"/>
            <p:nvPr userDrawn="1"/>
          </p:nvSpPr>
          <p:spPr>
            <a:xfrm>
              <a:off x="3000" y="804"/>
              <a:ext cx="9202" cy="1212"/>
            </a:xfrm>
            <a:prstGeom prst="rect">
              <a:avLst/>
            </a:prstGeom>
            <a:noFill/>
          </p:spPr>
          <p:txBody>
            <a:bodyPr wrap="none" rtlCol="0">
              <a:spAutoFit/>
            </a:bodyPr>
            <a:lstStyle/>
            <a:p>
              <a:r>
                <a:rPr kumimoji="0" lang="zh-CN" altLang="zh-CN" sz="4400" b="1" i="0" u="none" strike="noStrike" kern="1200" cap="none" spc="0" normalizeH="0" baseline="0" noProof="1" smtClean="0">
                  <a:solidFill>
                    <a:schemeClr val="tx1"/>
                  </a:solidFill>
                  <a:latin typeface="+mn-ea"/>
                  <a:ea typeface="宋体" panose="02010600030101010101" pitchFamily="2" charset="-122"/>
                  <a:cs typeface="+mn-ea"/>
                  <a:sym typeface="+mn-ea"/>
                </a:rPr>
                <a:t>对应知识点的</a:t>
              </a:r>
              <a:r>
                <a:rPr kumimoji="0" lang="zh-CN" altLang="en-US" sz="4400" b="1" i="0" u="none" strike="noStrike" kern="1200" cap="none" spc="0" normalizeH="0" baseline="0" noProof="1" smtClean="0">
                  <a:solidFill>
                    <a:schemeClr val="tx1"/>
                  </a:solidFill>
                  <a:latin typeface="+mn-ea"/>
                  <a:ea typeface="宋体" panose="02010600030101010101" pitchFamily="2" charset="-122"/>
                  <a:cs typeface="+mn-ea"/>
                  <a:sym typeface="+mn-ea"/>
                </a:rPr>
                <a:t>题目讲解</a:t>
              </a:r>
              <a:endParaRPr lang="zh-CN" altLang="en-US" sz="4400" b="1" dirty="0"/>
            </a:p>
          </p:txBody>
        </p:sp>
        <p:pic>
          <p:nvPicPr>
            <p:cNvPr id="4" name="图片 3" descr="图片6改"/>
            <p:cNvPicPr>
              <a:picLocks noChangeAspect="1"/>
            </p:cNvPicPr>
            <p:nvPr userDrawn="1"/>
          </p:nvPicPr>
          <p:blipFill>
            <a:blip r:embed="rId2"/>
            <a:stretch>
              <a:fillRect/>
            </a:stretch>
          </p:blipFill>
          <p:spPr>
            <a:xfrm>
              <a:off x="2164" y="917"/>
              <a:ext cx="986" cy="986"/>
            </a:xfrm>
            <a:prstGeom prst="rect">
              <a:avLst/>
            </a:prstGeom>
          </p:spPr>
        </p:pic>
      </p:gr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本周内容回顾">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smtClean="0">
                <a:latin typeface="Tahoma" panose="020B0604030504040204" pitchFamily="34" charset="0"/>
                <a:ea typeface="宋体" panose="02010600030101010101" pitchFamily="2" charset="-122"/>
                <a:cs typeface="+mn-cs"/>
              </a:rPr>
            </a:fld>
            <a:endParaRPr lang="en-US" altLang="zh-CN" strike="noStrike" noProof="1">
              <a:latin typeface="Tahoma" panose="020B0604030504040204" pitchFamily="34" charset="0"/>
            </a:endParaRPr>
          </a:p>
        </p:txBody>
      </p:sp>
      <p:sp>
        <p:nvSpPr>
          <p:cNvPr id="16" name="文本占位符 3"/>
          <p:cNvSpPr>
            <a:spLocks noGrp="1"/>
          </p:cNvSpPr>
          <p:nvPr>
            <p:ph type="body" sz="quarter" idx="13" hasCustomPrompt="1"/>
          </p:nvPr>
        </p:nvSpPr>
        <p:spPr>
          <a:xfrm>
            <a:off x="395536" y="1556792"/>
            <a:ext cx="8352928" cy="2448272"/>
          </a:xfrm>
        </p:spPr>
        <p:txBody>
          <a:bodyPr/>
          <a:lstStyle>
            <a:lvl1pPr marL="457200" indent="-457200">
              <a:lnSpc>
                <a:spcPct val="150000"/>
              </a:lnSpc>
              <a:buFont typeface="+mj-ea"/>
              <a:buAutoNum type="ea1JpnChsDbPeriod"/>
              <a:defRPr sz="2800" b="1"/>
            </a:lvl1pPr>
          </a:lstStyle>
          <a:p>
            <a:pPr lvl="0"/>
            <a:r>
              <a:rPr lang="zh-CN" altLang="en-US" dirty="0" smtClean="0"/>
              <a:t>重点内容</a:t>
            </a:r>
            <a:r>
              <a:rPr lang="en-US" altLang="zh-CN" dirty="0" smtClean="0"/>
              <a:t>1</a:t>
            </a:r>
            <a:endParaRPr lang="en-US" altLang="zh-CN" dirty="0" smtClean="0"/>
          </a:p>
          <a:p>
            <a:pPr lvl="0"/>
            <a:r>
              <a:rPr lang="en-US" altLang="zh-CN" dirty="0" smtClean="0"/>
              <a:t>重点内容2</a:t>
            </a:r>
            <a:endParaRPr lang="en-US" altLang="zh-CN" dirty="0" smtClean="0"/>
          </a:p>
        </p:txBody>
      </p:sp>
      <p:grpSp>
        <p:nvGrpSpPr>
          <p:cNvPr id="2" name="组合 1"/>
          <p:cNvGrpSpPr/>
          <p:nvPr userDrawn="1"/>
        </p:nvGrpSpPr>
        <p:grpSpPr>
          <a:xfrm>
            <a:off x="2506980" y="510540"/>
            <a:ext cx="4136390" cy="768350"/>
            <a:chOff x="3948" y="804"/>
            <a:chExt cx="6514" cy="1210"/>
          </a:xfrm>
        </p:grpSpPr>
        <p:sp>
          <p:nvSpPr>
            <p:cNvPr id="18" name="文本框 17"/>
            <p:cNvSpPr txBox="1"/>
            <p:nvPr userDrawn="1"/>
          </p:nvSpPr>
          <p:spPr>
            <a:xfrm>
              <a:off x="4870" y="804"/>
              <a:ext cx="5592" cy="1210"/>
            </a:xfrm>
            <a:prstGeom prst="rect">
              <a:avLst/>
            </a:prstGeom>
            <a:noFill/>
          </p:spPr>
          <p:txBody>
            <a:bodyPr wrap="none" rtlCol="0">
              <a:spAutoFit/>
            </a:bodyPr>
            <a:lstStyle/>
            <a:p>
              <a:r>
                <a:rPr kumimoji="0" lang="zh-CN" altLang="en-US" sz="4400" b="1" i="0" u="none" strike="noStrike" kern="1200" cap="none" spc="0" normalizeH="0" baseline="0" noProof="1" smtClean="0">
                  <a:solidFill>
                    <a:schemeClr val="tx1"/>
                  </a:solidFill>
                  <a:latin typeface="+mn-ea"/>
                  <a:ea typeface="宋体" panose="02010600030101010101" pitchFamily="2" charset="-122"/>
                  <a:cs typeface="+mn-ea"/>
                  <a:sym typeface="+mn-ea"/>
                </a:rPr>
                <a:t>本周内容回顾</a:t>
              </a:r>
              <a:endParaRPr lang="zh-CN" altLang="en-US" sz="4400" b="1" dirty="0"/>
            </a:p>
          </p:txBody>
        </p:sp>
        <p:pic>
          <p:nvPicPr>
            <p:cNvPr id="14" name="图片 13" descr="图片5改"/>
            <p:cNvPicPr>
              <a:picLocks noChangeAspect="1"/>
            </p:cNvPicPr>
            <p:nvPr userDrawn="1"/>
          </p:nvPicPr>
          <p:blipFill>
            <a:blip r:embed="rId2"/>
            <a:stretch>
              <a:fillRect/>
            </a:stretch>
          </p:blipFill>
          <p:spPr>
            <a:xfrm>
              <a:off x="3948" y="948"/>
              <a:ext cx="922" cy="922"/>
            </a:xfrm>
            <a:prstGeom prst="rect">
              <a:avLst/>
            </a:prstGeom>
          </p:spPr>
        </p:pic>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microsoft.com/office/2007/relationships/hdphoto" Target="../media/image13.wdp"/><Relationship Id="rId31" Type="http://schemas.openxmlformats.org/officeDocument/2006/relationships/image" Target="../media/image12.png"/><Relationship Id="rId30" Type="http://schemas.openxmlformats.org/officeDocument/2006/relationships/image" Target="../media/image11.png"/><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2" Type="http://schemas.openxmlformats.org/officeDocument/2006/relationships/theme" Target="../theme/theme2.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图片 17"/>
          <p:cNvPicPr>
            <a:picLocks noChangeAspect="1"/>
          </p:cNvPicPr>
          <p:nvPr userDrawn="1"/>
        </p:nvPicPr>
        <p:blipFill>
          <a:blip r:embed="rId30">
            <a:clrChange>
              <a:clrFrom>
                <a:srgbClr val="FFFFFF"/>
              </a:clrFrom>
              <a:clrTo>
                <a:srgbClr val="FFFFFF">
                  <a:alpha val="0"/>
                </a:srgbClr>
              </a:clrTo>
            </a:clrChange>
            <a:lum bright="70000" contrast="-70000"/>
          </a:blip>
          <a:stretch>
            <a:fillRect/>
          </a:stretch>
        </p:blipFill>
        <p:spPr>
          <a:xfrm>
            <a:off x="-2577465" y="-504825"/>
            <a:ext cx="5056505" cy="4418965"/>
          </a:xfrm>
          <a:prstGeom prst="rect">
            <a:avLst/>
          </a:prstGeom>
        </p:spPr>
      </p:pic>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4"/>
          </p:nvPr>
        </p:nvSpPr>
        <p:spPr>
          <a:xfrm>
            <a:off x="6696194" y="6547147"/>
            <a:ext cx="2057400" cy="310853"/>
          </a:xfrm>
          <a:prstGeom prst="rect">
            <a:avLst/>
          </a:prstGeom>
        </p:spPr>
        <p:txBody>
          <a:bodyPr vert="horz" lIns="91440" tIns="45720" rIns="91440" bIns="45720" rtlCol="0" anchor="ctr"/>
          <a:lstStyle>
            <a:lvl1pPr algn="r">
              <a:defRPr sz="1200" b="1">
                <a:solidFill>
                  <a:schemeClr val="tx1">
                    <a:tint val="75000"/>
                  </a:schemeClr>
                </a:solidFill>
                <a:latin typeface="微软雅黑" panose="020B0503020204020204" pitchFamily="34" charset="-122"/>
                <a:ea typeface="微软雅黑" panose="020B0503020204020204" pitchFamily="34" charset="-122"/>
              </a:defRPr>
            </a:lvl1pPr>
          </a:lstStyle>
          <a:p>
            <a:fld id="{9A0DB2DC-4C9A-4742-B13C-FB6460FD3503}" type="slidenum">
              <a:rPr lang="en-US" altLang="zh-CN" noProof="1" smtClean="0"/>
            </a:fld>
            <a:endParaRPr lang="en-US" altLang="zh-CN" noProof="1"/>
          </a:p>
        </p:txBody>
      </p:sp>
      <p:sp>
        <p:nvSpPr>
          <p:cNvPr id="9" name="直接连接符 40"/>
          <p:cNvSpPr/>
          <p:nvPr userDrawn="1"/>
        </p:nvSpPr>
        <p:spPr>
          <a:xfrm>
            <a:off x="0" y="6526530"/>
            <a:ext cx="3074035" cy="9525"/>
          </a:xfrm>
          <a:prstGeom prst="line">
            <a:avLst/>
          </a:prstGeom>
          <a:ln w="19050" cap="flat" cmpd="sng">
            <a:solidFill>
              <a:srgbClr val="AE1A4E"/>
            </a:solidFill>
            <a:prstDash val="solid"/>
            <a:bevel/>
            <a:headEnd type="none" w="med" len="med"/>
            <a:tailEnd type="none" w="med" len="med"/>
          </a:ln>
        </p:spPr>
      </p:sp>
      <p:sp>
        <p:nvSpPr>
          <p:cNvPr id="14" name="文本框 2"/>
          <p:cNvSpPr txBox="1"/>
          <p:nvPr userDrawn="1"/>
        </p:nvSpPr>
        <p:spPr>
          <a:xfrm>
            <a:off x="403225" y="6546850"/>
            <a:ext cx="1079500" cy="275590"/>
          </a:xfrm>
          <a:prstGeom prst="rect">
            <a:avLst/>
          </a:prstGeom>
          <a:noFill/>
          <a:ln w="9525">
            <a:noFill/>
          </a:ln>
        </p:spPr>
        <p:txBody>
          <a:bodyPr wrap="square" anchor="t">
            <a:spAutoFit/>
          </a:bodyPr>
          <a:lstStyle/>
          <a:p>
            <a:pPr lvl="0" algn="dist"/>
            <a:r>
              <a:rPr lang="zh-CN" altLang="en-US" sz="1200" dirty="0">
                <a:solidFill>
                  <a:srgbClr val="898C8F"/>
                </a:solidFill>
                <a:latin typeface="微软雅黑" panose="020B0503020204020204" pitchFamily="34" charset="-122"/>
                <a:ea typeface="微软雅黑" panose="020B0503020204020204" pitchFamily="34" charset="-122"/>
              </a:rPr>
              <a:t>第</a:t>
            </a:r>
            <a:r>
              <a:rPr lang="en-US" altLang="zh-CN" sz="1200" dirty="0">
                <a:solidFill>
                  <a:srgbClr val="898C8F"/>
                </a:solidFill>
                <a:latin typeface="微软雅黑" panose="020B0503020204020204" pitchFamily="34" charset="-122"/>
                <a:ea typeface="微软雅黑" panose="020B0503020204020204" pitchFamily="34" charset="-122"/>
              </a:rPr>
              <a:t>X</a:t>
            </a:r>
            <a:r>
              <a:rPr lang="zh-CN" altLang="zh-CN" sz="1200" dirty="0">
                <a:solidFill>
                  <a:srgbClr val="898C8F"/>
                </a:solidFill>
                <a:latin typeface="微软雅黑" panose="020B0503020204020204" pitchFamily="34" charset="-122"/>
                <a:ea typeface="微软雅黑" panose="020B0503020204020204" pitchFamily="34" charset="-122"/>
              </a:rPr>
              <a:t>周课程</a:t>
            </a:r>
            <a:endParaRPr lang="zh-CN" altLang="zh-CN" sz="1200" dirty="0">
              <a:solidFill>
                <a:srgbClr val="898C8F"/>
              </a:solidFill>
              <a:latin typeface="微软雅黑" panose="020B0503020204020204" pitchFamily="34" charset="-122"/>
              <a:ea typeface="微软雅黑" panose="020B0503020204020204" pitchFamily="34" charset="-122"/>
            </a:endParaRPr>
          </a:p>
        </p:txBody>
      </p:sp>
      <p:sp>
        <p:nvSpPr>
          <p:cNvPr id="4" name="任意多边形 28"/>
          <p:cNvSpPr/>
          <p:nvPr userDrawn="1"/>
        </p:nvSpPr>
        <p:spPr>
          <a:xfrm flipV="1">
            <a:off x="174625" y="979488"/>
            <a:ext cx="1920875" cy="433387"/>
          </a:xfrm>
          <a:custGeom>
            <a:avLst/>
            <a:gdLst/>
            <a:ahLst/>
            <a:cxnLst>
              <a:cxn ang="0">
                <a:pos x="232454" y="433387"/>
              </a:cxn>
              <a:cxn ang="0">
                <a:pos x="233873" y="433387"/>
              </a:cxn>
              <a:cxn ang="0">
                <a:pos x="233873" y="12052"/>
              </a:cxn>
              <a:cxn ang="0">
                <a:pos x="1920875" y="12052"/>
              </a:cxn>
              <a:cxn ang="0">
                <a:pos x="1920875" y="0"/>
              </a:cxn>
              <a:cxn ang="0">
                <a:pos x="232454" y="0"/>
              </a:cxn>
              <a:cxn ang="0">
                <a:pos x="211922" y="0"/>
              </a:cxn>
              <a:cxn ang="0">
                <a:pos x="211922" y="418796"/>
              </a:cxn>
              <a:cxn ang="0">
                <a:pos x="148596" y="418796"/>
              </a:cxn>
              <a:cxn ang="0">
                <a:pos x="148596" y="0"/>
              </a:cxn>
              <a:cxn ang="0">
                <a:pos x="0" y="0"/>
              </a:cxn>
              <a:cxn ang="0">
                <a:pos x="0" y="433386"/>
              </a:cxn>
              <a:cxn ang="0">
                <a:pos x="46864" y="433386"/>
              </a:cxn>
              <a:cxn ang="0">
                <a:pos x="46864" y="19658"/>
              </a:cxn>
              <a:cxn ang="0">
                <a:pos x="110191" y="19658"/>
              </a:cxn>
              <a:cxn ang="0">
                <a:pos x="110191" y="433386"/>
              </a:cxn>
              <a:cxn ang="0">
                <a:pos x="232454" y="433386"/>
              </a:cxn>
              <a:cxn ang="0">
                <a:pos x="232454" y="433387"/>
              </a:cxn>
            </a:cxnLst>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AE1A4E"/>
          </a:solidFill>
          <a:ln w="25400">
            <a:noFill/>
          </a:ln>
        </p:spPr>
        <p:txBody>
          <a:bodyPr/>
          <a:p>
            <a:endParaRPr lang="zh-CN" altLang="en-US"/>
          </a:p>
        </p:txBody>
      </p:sp>
      <p:sp>
        <p:nvSpPr>
          <p:cNvPr id="17" name="直接连接符 40"/>
          <p:cNvSpPr/>
          <p:nvPr userDrawn="1"/>
        </p:nvSpPr>
        <p:spPr>
          <a:xfrm>
            <a:off x="6205220" y="6526530"/>
            <a:ext cx="2938780" cy="20320"/>
          </a:xfrm>
          <a:prstGeom prst="line">
            <a:avLst/>
          </a:prstGeom>
          <a:ln w="19050" cap="flat" cmpd="sng">
            <a:solidFill>
              <a:srgbClr val="AE1A4E"/>
            </a:solidFill>
            <a:prstDash val="solid"/>
            <a:bevel/>
            <a:headEnd type="none" w="med" len="med"/>
            <a:tailEnd type="none" w="med" len="med"/>
          </a:ln>
        </p:spPr>
      </p:sp>
      <p:sp>
        <p:nvSpPr>
          <p:cNvPr id="7" name="文本框 6"/>
          <p:cNvSpPr txBox="1"/>
          <p:nvPr userDrawn="1"/>
        </p:nvSpPr>
        <p:spPr>
          <a:xfrm>
            <a:off x="3135630" y="6398895"/>
            <a:ext cx="3008630" cy="245110"/>
          </a:xfrm>
          <a:prstGeom prst="rect">
            <a:avLst/>
          </a:prstGeom>
          <a:noFill/>
        </p:spPr>
        <p:txBody>
          <a:bodyPr wrap="square" rtlCol="0">
            <a:spAutoFit/>
          </a:bodyPr>
          <a:p>
            <a:pPr algn="dist"/>
            <a:r>
              <a:rPr lang="zh-CN" altLang="en-US" sz="1000">
                <a:latin typeface="微软雅黑" panose="020B0503020204020204" pitchFamily="34" charset="-122"/>
                <a:ea typeface="微软雅黑" panose="020B0503020204020204" pitchFamily="34" charset="-122"/>
              </a:rPr>
              <a:t>学位</a:t>
            </a:r>
            <a:r>
              <a:rPr lang="zh-CN" altLang="en-US" sz="1000">
                <a:latin typeface="微软雅黑" panose="020B0503020204020204" pitchFamily="34" charset="-122"/>
                <a:ea typeface="微软雅黑" panose="020B0503020204020204" pitchFamily="34" charset="-122"/>
              </a:rPr>
              <a:t>英语辅导</a:t>
            </a:r>
            <a:endParaRPr lang="zh-CN" altLang="en-US" sz="1000">
              <a:latin typeface="微软雅黑" panose="020B0503020204020204" pitchFamily="34" charset="-122"/>
              <a:ea typeface="微软雅黑" panose="020B0503020204020204" pitchFamily="34" charset="-122"/>
            </a:endParaRPr>
          </a:p>
        </p:txBody>
      </p:sp>
      <p:pic>
        <p:nvPicPr>
          <p:cNvPr id="13" name="图片 12"/>
          <p:cNvPicPr>
            <a:picLocks noChangeAspect="1"/>
          </p:cNvPicPr>
          <p:nvPr userDrawn="1"/>
        </p:nvPicPr>
        <p:blipFill>
          <a:blip r:embed="rId31">
            <a:clrChange>
              <a:clrFrom>
                <a:srgbClr val="FFFFF9"/>
              </a:clrFrom>
              <a:clrTo>
                <a:srgbClr val="FFFFF9">
                  <a:alpha val="0"/>
                </a:srgbClr>
              </a:clrTo>
            </a:clrChange>
            <a:lum bright="70000" contrast="-70000"/>
            <a:extLst>
              <a:ext uri="{BEBA8EAE-BF5A-486C-A8C5-ECC9F3942E4B}">
                <a14:imgProps xmlns:a14="http://schemas.microsoft.com/office/drawing/2010/main">
                  <a14:imgLayer r:embed="rId32">
                    <a14:imgEffect>
                      <a14:colorTemperature colorTemp="7000"/>
                    </a14:imgEffect>
                  </a14:imgLayer>
                </a14:imgProps>
              </a:ext>
            </a:extLst>
          </a:blip>
          <a:stretch>
            <a:fillRect/>
          </a:stretch>
        </p:blipFill>
        <p:spPr>
          <a:xfrm>
            <a:off x="7236460" y="3140710"/>
            <a:ext cx="3877945" cy="39281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文本占位符 2"/>
          <p:cNvSpPr>
            <a:spLocks noGrp="1"/>
          </p:cNvSpPr>
          <p:nvPr>
            <p:ph type="body"/>
          </p:nvPr>
        </p:nvSpPr>
        <p:spPr>
          <a:xfrm>
            <a:off x="457200" y="260350"/>
            <a:ext cx="8229600" cy="586581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A387782-9826-4CAC-A3F7-B018421CCCC7}" type="datetimeFigureOut">
              <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1"/>
          <p:cNvSpPr/>
          <p:nvPr/>
        </p:nvSpPr>
        <p:spPr>
          <a:xfrm>
            <a:off x="0" y="3271838"/>
            <a:ext cx="9144000" cy="1714500"/>
          </a:xfrm>
          <a:prstGeom prst="rect">
            <a:avLst/>
          </a:prstGeom>
          <a:solidFill>
            <a:srgbClr val="28A9D6"/>
          </a:solidFill>
          <a:ln w="9525">
            <a:noFill/>
          </a:ln>
        </p:spPr>
        <p:txBody>
          <a:bodyPr lIns="121920" tIns="60960" rIns="121920" bIns="60960" anchor="t"/>
          <a:p>
            <a:endParaRPr lang="zh-CN" altLang="zh-CN" sz="2400" dirty="0">
              <a:solidFill>
                <a:srgbClr val="000000"/>
              </a:solidFill>
              <a:latin typeface="Copperplate Gothic Bold" pitchFamily="34" charset="0"/>
              <a:ea typeface="微软雅黑" panose="020B0503020204020204" pitchFamily="34" charset="-122"/>
              <a:sym typeface="Copperplate Gothic Bold" pitchFamily="34" charset="0"/>
            </a:endParaRPr>
          </a:p>
        </p:txBody>
      </p:sp>
      <p:sp>
        <p:nvSpPr>
          <p:cNvPr id="12292" name="直接连接符 24"/>
          <p:cNvSpPr/>
          <p:nvPr/>
        </p:nvSpPr>
        <p:spPr>
          <a:xfrm>
            <a:off x="0" y="5019675"/>
            <a:ext cx="9144000" cy="1588"/>
          </a:xfrm>
          <a:prstGeom prst="line">
            <a:avLst/>
          </a:prstGeom>
          <a:ln w="19050" cap="flat" cmpd="sng">
            <a:solidFill>
              <a:srgbClr val="28A9D6"/>
            </a:solidFill>
            <a:prstDash val="solid"/>
            <a:bevel/>
            <a:headEnd type="none" w="med" len="med"/>
            <a:tailEnd type="none" w="med" len="med"/>
          </a:ln>
        </p:spPr>
      </p:sp>
      <p:sp>
        <p:nvSpPr>
          <p:cNvPr id="6" name="TextBox 13"/>
          <p:cNvSpPr>
            <a:spLocks noChangeArrowheads="1"/>
          </p:cNvSpPr>
          <p:nvPr/>
        </p:nvSpPr>
        <p:spPr bwMode="auto">
          <a:xfrm>
            <a:off x="2195513" y="3643313"/>
            <a:ext cx="4862513" cy="829945"/>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800" b="1" i="0" u="none" strike="noStrike" kern="1200" cap="small"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294" name="直接连接符 27"/>
          <p:cNvSpPr/>
          <p:nvPr/>
        </p:nvSpPr>
        <p:spPr>
          <a:xfrm>
            <a:off x="0" y="5441950"/>
            <a:ext cx="3240088" cy="12700"/>
          </a:xfrm>
          <a:prstGeom prst="line">
            <a:avLst/>
          </a:prstGeom>
          <a:ln w="3175" cap="flat" cmpd="sng">
            <a:solidFill>
              <a:srgbClr val="28A9D6"/>
            </a:solidFill>
            <a:prstDash val="solid"/>
            <a:bevel/>
            <a:headEnd type="none" w="med" len="med"/>
            <a:tailEnd type="none" w="med" len="med"/>
          </a:ln>
        </p:spPr>
      </p:sp>
      <p:sp>
        <p:nvSpPr>
          <p:cNvPr id="12295" name="直接连接符 29"/>
          <p:cNvSpPr/>
          <p:nvPr/>
        </p:nvSpPr>
        <p:spPr>
          <a:xfrm>
            <a:off x="0" y="5507038"/>
            <a:ext cx="3240088" cy="12700"/>
          </a:xfrm>
          <a:prstGeom prst="line">
            <a:avLst/>
          </a:prstGeom>
          <a:ln w="3175" cap="flat" cmpd="sng">
            <a:solidFill>
              <a:srgbClr val="28A9D6"/>
            </a:solidFill>
            <a:prstDash val="solid"/>
            <a:bevel/>
            <a:headEnd type="none" w="med" len="med"/>
            <a:tailEnd type="none" w="med" len="med"/>
          </a:ln>
        </p:spPr>
      </p:sp>
      <p:sp>
        <p:nvSpPr>
          <p:cNvPr id="12296" name="直接连接符 31"/>
          <p:cNvSpPr/>
          <p:nvPr/>
        </p:nvSpPr>
        <p:spPr>
          <a:xfrm>
            <a:off x="0" y="5573713"/>
            <a:ext cx="3240088" cy="12700"/>
          </a:xfrm>
          <a:prstGeom prst="line">
            <a:avLst/>
          </a:prstGeom>
          <a:ln w="3175" cap="flat" cmpd="sng">
            <a:solidFill>
              <a:srgbClr val="28A9D6"/>
            </a:solidFill>
            <a:prstDash val="solid"/>
            <a:bevel/>
            <a:headEnd type="none" w="med" len="med"/>
            <a:tailEnd type="none" w="med" len="med"/>
          </a:ln>
        </p:spPr>
      </p:sp>
      <p:sp>
        <p:nvSpPr>
          <p:cNvPr id="12297" name="直接连接符 39"/>
          <p:cNvSpPr/>
          <p:nvPr/>
        </p:nvSpPr>
        <p:spPr>
          <a:xfrm>
            <a:off x="5903913" y="5441950"/>
            <a:ext cx="3240087" cy="12700"/>
          </a:xfrm>
          <a:prstGeom prst="line">
            <a:avLst/>
          </a:prstGeom>
          <a:ln w="3175" cap="flat" cmpd="sng">
            <a:solidFill>
              <a:srgbClr val="28A9D6"/>
            </a:solidFill>
            <a:prstDash val="solid"/>
            <a:bevel/>
            <a:headEnd type="none" w="med" len="med"/>
            <a:tailEnd type="none" w="med" len="med"/>
          </a:ln>
        </p:spPr>
      </p:sp>
      <p:sp>
        <p:nvSpPr>
          <p:cNvPr id="12298" name="直接连接符 40"/>
          <p:cNvSpPr/>
          <p:nvPr/>
        </p:nvSpPr>
        <p:spPr>
          <a:xfrm>
            <a:off x="5903913" y="5507038"/>
            <a:ext cx="3240087" cy="12700"/>
          </a:xfrm>
          <a:prstGeom prst="line">
            <a:avLst/>
          </a:prstGeom>
          <a:ln w="3175" cap="flat" cmpd="sng">
            <a:solidFill>
              <a:srgbClr val="28A9D6"/>
            </a:solidFill>
            <a:prstDash val="solid"/>
            <a:bevel/>
            <a:headEnd type="none" w="med" len="med"/>
            <a:tailEnd type="none" w="med" len="med"/>
          </a:ln>
        </p:spPr>
      </p:sp>
      <p:sp>
        <p:nvSpPr>
          <p:cNvPr id="12299" name="直接连接符 41"/>
          <p:cNvSpPr/>
          <p:nvPr/>
        </p:nvSpPr>
        <p:spPr>
          <a:xfrm>
            <a:off x="5903913" y="5573713"/>
            <a:ext cx="3240087" cy="12700"/>
          </a:xfrm>
          <a:prstGeom prst="line">
            <a:avLst/>
          </a:prstGeom>
          <a:ln w="3175" cap="flat" cmpd="sng">
            <a:solidFill>
              <a:srgbClr val="28A9D6"/>
            </a:solidFill>
            <a:prstDash val="solid"/>
            <a:bevel/>
            <a:headEnd type="none" w="med" len="med"/>
            <a:tailEnd type="none" w="med" len="med"/>
          </a:ln>
        </p:spPr>
      </p:sp>
      <p:sp>
        <p:nvSpPr>
          <p:cNvPr id="12301" name="TextBox 14"/>
          <p:cNvSpPr txBox="1"/>
          <p:nvPr/>
        </p:nvSpPr>
        <p:spPr>
          <a:xfrm>
            <a:off x="3446463" y="5254625"/>
            <a:ext cx="2303462" cy="398780"/>
          </a:xfrm>
          <a:prstGeom prst="rect">
            <a:avLst/>
          </a:prstGeom>
          <a:noFill/>
          <a:ln w="9525">
            <a:noFill/>
          </a:ln>
        </p:spPr>
        <p:txBody>
          <a:bodyPr anchor="t">
            <a:spAutoFit/>
          </a:bodyPr>
          <a:p>
            <a:pPr algn="dist"/>
            <a:r>
              <a:rPr lang="zh-CN" altLang="en-US" sz="2000" dirty="0">
                <a:latin typeface="Tahoma" panose="020B0604030504040204" pitchFamily="34" charset="0"/>
                <a:ea typeface="宋体" panose="02010600030101010101" pitchFamily="2" charset="-122"/>
              </a:rPr>
              <a:t>主讲人：李建闯</a:t>
            </a:r>
            <a:endParaRPr lang="zh-CN" altLang="en-US" sz="2000" dirty="0">
              <a:latin typeface="Tahoma" panose="020B0604030504040204" pitchFamily="34" charset="0"/>
              <a:ea typeface="宋体" panose="02010600030101010101" pitchFamily="2" charset="-122"/>
            </a:endParaRPr>
          </a:p>
        </p:txBody>
      </p:sp>
      <p:sp>
        <p:nvSpPr>
          <p:cNvPr id="12302" name="TextBox 1"/>
          <p:cNvSpPr txBox="1"/>
          <p:nvPr/>
        </p:nvSpPr>
        <p:spPr>
          <a:xfrm>
            <a:off x="2714625" y="3582988"/>
            <a:ext cx="4176713" cy="706755"/>
          </a:xfrm>
          <a:prstGeom prst="rect">
            <a:avLst/>
          </a:prstGeom>
          <a:noFill/>
          <a:ln w="9525">
            <a:noFill/>
          </a:ln>
        </p:spPr>
        <p:txBody>
          <a:bodyPr anchor="t">
            <a:spAutoFit/>
          </a:bodyPr>
          <a:p>
            <a:pPr algn="dist"/>
            <a:r>
              <a:rPr lang="zh-CN" altLang="en-US" sz="4000" b="1" dirty="0">
                <a:latin typeface="Tahoma" panose="020B0604030504040204" pitchFamily="34" charset="0"/>
                <a:ea typeface="宋体" panose="02010600030101010101" pitchFamily="2" charset="-122"/>
              </a:rPr>
              <a:t>学位英语</a:t>
            </a:r>
            <a:endParaRPr lang="zh-CN" altLang="en-US" sz="4000" b="1" dirty="0">
              <a:latin typeface="Tahom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七、方式状语从句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588770"/>
            <a:ext cx="8229600" cy="4526280"/>
          </a:xfrm>
        </p:spPr>
        <p:txBody>
          <a:bodyPr/>
          <a:p>
            <a:r>
              <a:rPr lang="zh-CN" altLang="en-US" sz="2000" b="0"/>
              <a:t>方式状语从句</a:t>
            </a:r>
            <a:endParaRPr lang="zh-CN" altLang="en-US" sz="2000" b="0"/>
          </a:p>
          <a:p>
            <a:r>
              <a:rPr lang="zh-CN" altLang="en-US" sz="2000" b="0"/>
              <a:t>描述</a:t>
            </a:r>
            <a:r>
              <a:rPr lang="zh-CN" altLang="en-US" sz="2000" b="0">
                <a:solidFill>
                  <a:srgbClr val="FF0000"/>
                </a:solidFill>
              </a:rPr>
              <a:t>动作方式</a:t>
            </a:r>
            <a:r>
              <a:rPr lang="zh-CN" altLang="en-US" sz="2000" b="0"/>
              <a:t>的从句。引导词有</a:t>
            </a:r>
            <a:r>
              <a:rPr lang="zh-CN" altLang="en-US" sz="2000" b="0">
                <a:solidFill>
                  <a:srgbClr val="FF0000"/>
                </a:solidFill>
              </a:rPr>
              <a:t>as, as if</a:t>
            </a:r>
            <a:r>
              <a:rPr lang="en-US" altLang="zh-CN" sz="2000" b="0">
                <a:solidFill>
                  <a:srgbClr val="FF0000"/>
                </a:solidFill>
              </a:rPr>
              <a:t>,</a:t>
            </a:r>
            <a:r>
              <a:rPr lang="zh-CN" altLang="en-US" sz="2000" b="0">
                <a:solidFill>
                  <a:srgbClr val="FF0000"/>
                </a:solidFill>
              </a:rPr>
              <a:t> as though</a:t>
            </a:r>
            <a:r>
              <a:rPr lang="zh-CN" altLang="en-US" sz="2000" b="0"/>
              <a:t>等，通常位于</a:t>
            </a:r>
            <a:r>
              <a:rPr lang="zh-CN" altLang="en-US" sz="2000" b="0">
                <a:solidFill>
                  <a:srgbClr val="FF0000"/>
                </a:solidFill>
              </a:rPr>
              <a:t>主句之后</a:t>
            </a:r>
            <a:r>
              <a:rPr lang="zh-CN" altLang="en-US" sz="2000" b="0"/>
              <a:t>。</a:t>
            </a:r>
            <a:endParaRPr lang="zh-CN" altLang="en-US" sz="2000" b="0"/>
          </a:p>
          <a:p>
            <a:endParaRPr lang="zh-CN" altLang="en-US" sz="2000" b="0"/>
          </a:p>
          <a:p>
            <a:r>
              <a:rPr lang="zh-CN" altLang="en-US" sz="2000" b="0"/>
              <a:t>as, just as    这两个连词的意思是如……，正如……一样。just as 比as 语气要强一些。 </a:t>
            </a:r>
            <a:endParaRPr lang="zh-CN" altLang="en-US" sz="2000" b="0"/>
          </a:p>
          <a:p>
            <a:r>
              <a:rPr lang="zh-CN" altLang="en-US" sz="2000" b="0"/>
              <a:t> Do in Rome as the Romans do. </a:t>
            </a:r>
            <a:endParaRPr lang="zh-CN" altLang="en-US" sz="2000" b="0"/>
          </a:p>
          <a:p>
            <a:r>
              <a:rPr lang="zh-CN" altLang="en-US" sz="2000" b="0"/>
              <a:t> 入乡随俗。  </a:t>
            </a:r>
            <a:endParaRPr lang="zh-CN" altLang="en-US" sz="2000" b="0"/>
          </a:p>
          <a:p>
            <a:r>
              <a:rPr lang="zh-CN" altLang="en-US" sz="2000" b="0"/>
              <a:t> Leave things as they are. </a:t>
            </a:r>
            <a:endParaRPr lang="zh-CN" altLang="en-US" sz="2000" b="0"/>
          </a:p>
          <a:p>
            <a:r>
              <a:rPr lang="zh-CN" altLang="en-US" sz="2000" b="0"/>
              <a:t> 让一切顺其自然。  </a:t>
            </a:r>
            <a:endParaRPr lang="zh-CN" altLang="en-US" sz="2000" b="0"/>
          </a:p>
          <a:p>
            <a:r>
              <a:rPr lang="zh-CN" altLang="en-US" sz="2000" b="0"/>
              <a:t> Please do as you are told.   </a:t>
            </a:r>
            <a:endParaRPr lang="zh-CN" altLang="en-US" sz="2000" b="0"/>
          </a:p>
          <a:p>
            <a:r>
              <a:rPr lang="zh-CN" altLang="en-US" sz="2000" b="0"/>
              <a:t>请按照人家告诉你做的去做。（也可说Please do as told.）  </a:t>
            </a:r>
            <a:endParaRPr lang="zh-CN" altLang="en-US" sz="2000" b="0"/>
          </a:p>
          <a:p>
            <a:endParaRPr lang="zh-CN" altLang="en-US" sz="2000" b="0"/>
          </a:p>
        </p:txBody>
      </p:sp>
      <p:grpSp>
        <p:nvGrpSpPr>
          <p:cNvPr id="174" name="组合 1"/>
          <p:cNvGrpSpPr/>
          <p:nvPr/>
        </p:nvGrpSpPr>
        <p:grpSpPr>
          <a:xfrm>
            <a:off x="555625" y="70231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as if, as though </a:t>
            </a:r>
            <a:endPar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内容占位符 2"/>
          <p:cNvSpPr>
            <a:spLocks noGrp="1"/>
          </p:cNvSpPr>
          <p:nvPr>
            <p:ph idx="4294967295"/>
          </p:nvPr>
        </p:nvSpPr>
        <p:spPr>
          <a:xfrm>
            <a:off x="0" y="1600200"/>
            <a:ext cx="8229600" cy="4526280"/>
          </a:xfrm>
        </p:spPr>
        <p:txBody>
          <a:bodyPr/>
          <a:p>
            <a:r>
              <a:rPr lang="zh-CN" altLang="en-US" sz="2000" b="0"/>
              <a:t>由as if 或as though引导的状语从句可以用真实语气表示</a:t>
            </a:r>
            <a:r>
              <a:rPr lang="zh-CN" altLang="en-US" sz="2000" b="0">
                <a:solidFill>
                  <a:srgbClr val="FF0000"/>
                </a:solidFill>
              </a:rPr>
              <a:t>可能符合事实的情况</a:t>
            </a:r>
            <a:r>
              <a:rPr lang="zh-CN" altLang="en-US" sz="2000" b="0"/>
              <a:t>，也可以用虚拟语气（虚拟语气）。  </a:t>
            </a:r>
            <a:endParaRPr lang="zh-CN" altLang="en-US" sz="2000" b="0"/>
          </a:p>
          <a:p>
            <a:endParaRPr lang="zh-CN" altLang="en-US" sz="2000" b="0"/>
          </a:p>
          <a:p>
            <a:r>
              <a:rPr lang="zh-CN" altLang="en-US" sz="2000" b="0"/>
              <a:t>She looks as if she is ill. </a:t>
            </a:r>
            <a:endParaRPr lang="zh-CN" altLang="en-US" sz="2000" b="0"/>
          </a:p>
          <a:p>
            <a:r>
              <a:rPr lang="zh-CN" altLang="en-US" sz="2000" b="0"/>
              <a:t> 看上去她好象是生病了。 </a:t>
            </a:r>
            <a:endParaRPr lang="zh-CN" altLang="en-US" sz="2000" b="0"/>
          </a:p>
          <a:p>
            <a:r>
              <a:rPr lang="zh-CN" altLang="en-US" sz="2000" b="0"/>
              <a:t>  The boy plays piano as though he has a natural ear for music.  </a:t>
            </a:r>
            <a:endParaRPr lang="zh-CN" altLang="en-US" sz="2000" b="0"/>
          </a:p>
          <a:p>
            <a:r>
              <a:rPr lang="zh-CN" altLang="en-US" sz="2000" b="0"/>
              <a:t>这孩子弹起钢琴来好象天生很懂音乐似的。</a:t>
            </a:r>
            <a:endParaRPr lang="zh-CN" altLang="en-US" sz="2000" b="0"/>
          </a:p>
          <a:p>
            <a:r>
              <a:rPr lang="zh-CN" altLang="en-US" sz="2000" b="0"/>
              <a:t> </a:t>
            </a:r>
            <a:endParaRPr lang="zh-CN" altLang="en-US" sz="2000" b="0"/>
          </a:p>
          <a:p>
            <a:r>
              <a:rPr lang="zh-CN" altLang="en-US" sz="2000" b="0"/>
              <a:t> They talked loudly as if nobody were around.  </a:t>
            </a:r>
            <a:endParaRPr lang="zh-CN" altLang="en-US" sz="2000" b="0"/>
          </a:p>
          <a:p>
            <a:r>
              <a:rPr lang="zh-CN" altLang="en-US" sz="2000" b="0"/>
              <a:t>他们大声说话仿佛周围没人似的。  </a:t>
            </a:r>
            <a:endParaRPr lang="zh-CN" altLang="en-US" sz="2000" b="0"/>
          </a:p>
          <a:p>
            <a:r>
              <a:rPr lang="zh-CN" altLang="en-US" sz="2000" b="0"/>
              <a:t> He acted as if</a:t>
            </a:r>
            <a:r>
              <a:rPr lang="en-US" altLang="zh-CN" sz="2000" b="0"/>
              <a:t>/</a:t>
            </a:r>
            <a:r>
              <a:rPr lang="zh-CN" altLang="en-US" sz="2000" b="0"/>
              <a:t>though nothing had happened </a:t>
            </a:r>
            <a:endParaRPr lang="zh-CN" altLang="en-US" sz="2000" b="0"/>
          </a:p>
          <a:p>
            <a:r>
              <a:rPr lang="zh-CN" altLang="en-US" sz="2000" b="0"/>
              <a:t> 他装得似乎什么事也未发生过。</a:t>
            </a:r>
            <a:endParaRPr lang="zh-CN" altLang="en-US" sz="2000" b="0"/>
          </a:p>
        </p:txBody>
      </p:sp>
      <p:grpSp>
        <p:nvGrpSpPr>
          <p:cNvPr id="174" name="组合 1"/>
          <p:cNvGrpSpPr/>
          <p:nvPr/>
        </p:nvGrpSpPr>
        <p:grpSpPr>
          <a:xfrm>
            <a:off x="577850" y="735965"/>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八、比较状语从句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r>
              <a:rPr lang="zh-CN" altLang="en-US" sz="2000" b="0">
                <a:solidFill>
                  <a:srgbClr val="FF0000"/>
                </a:solidFill>
              </a:rPr>
              <a:t>比较状语从句由as, than引导。  </a:t>
            </a:r>
            <a:endParaRPr lang="zh-CN" altLang="en-US" sz="2000" b="0">
              <a:solidFill>
                <a:srgbClr val="FF0000"/>
              </a:solidFill>
            </a:endParaRPr>
          </a:p>
          <a:p>
            <a:endParaRPr lang="zh-CN" altLang="en-US" sz="2000" b="0">
              <a:solidFill>
                <a:srgbClr val="FF0000"/>
              </a:solidFill>
            </a:endParaRPr>
          </a:p>
          <a:p>
            <a:r>
              <a:rPr lang="zh-CN" altLang="en-US" sz="2000" b="0">
                <a:solidFill>
                  <a:srgbClr val="FF0000"/>
                </a:solidFill>
              </a:rPr>
              <a:t>as...as, the same as   用于同等程度级的比较。</a:t>
            </a:r>
            <a:endParaRPr lang="zh-CN" altLang="en-US" sz="2000" b="0">
              <a:solidFill>
                <a:srgbClr val="FF0000"/>
              </a:solidFill>
            </a:endParaRPr>
          </a:p>
          <a:p>
            <a:endParaRPr lang="zh-CN" altLang="en-US" sz="2000" b="0"/>
          </a:p>
          <a:p>
            <a:r>
              <a:rPr lang="zh-CN" altLang="en-US" sz="2000" b="0"/>
              <a:t>Our country is</a:t>
            </a:r>
            <a:r>
              <a:rPr lang="zh-CN" altLang="en-US" sz="2000" b="0">
                <a:solidFill>
                  <a:srgbClr val="FF0000"/>
                </a:solidFill>
              </a:rPr>
              <a:t> as big as</a:t>
            </a:r>
            <a:r>
              <a:rPr lang="zh-CN" altLang="en-US" sz="2000" b="0"/>
              <a:t> the whole of Europe.  </a:t>
            </a:r>
            <a:endParaRPr lang="zh-CN" altLang="en-US" sz="2000" b="0"/>
          </a:p>
          <a:p>
            <a:r>
              <a:rPr lang="zh-CN" altLang="en-US" sz="2000" b="0"/>
              <a:t>我们的国同整个欧洲一样大。  </a:t>
            </a:r>
            <a:endParaRPr lang="zh-CN" altLang="en-US" sz="2000" b="0"/>
          </a:p>
          <a:p>
            <a:r>
              <a:rPr lang="zh-CN" altLang="en-US" sz="2000" b="0"/>
              <a:t> The result was not </a:t>
            </a:r>
            <a:r>
              <a:rPr lang="zh-CN" altLang="en-US" sz="2000" b="0">
                <a:solidFill>
                  <a:srgbClr val="FF0000"/>
                </a:solidFill>
              </a:rPr>
              <a:t>as</a:t>
            </a:r>
            <a:r>
              <a:rPr lang="en-US" altLang="zh-CN" sz="2000" b="0">
                <a:solidFill>
                  <a:srgbClr val="FF0000"/>
                </a:solidFill>
              </a:rPr>
              <a:t>/</a:t>
            </a:r>
            <a:r>
              <a:rPr lang="zh-CN" altLang="en-US" sz="2000" b="0">
                <a:solidFill>
                  <a:srgbClr val="FF0000"/>
                </a:solidFill>
              </a:rPr>
              <a:t>so good as</a:t>
            </a:r>
            <a:r>
              <a:rPr lang="zh-CN" altLang="en-US" sz="2000" b="0"/>
              <a:t> I had expected.  </a:t>
            </a:r>
            <a:endParaRPr lang="zh-CN" altLang="en-US" sz="2000" b="0"/>
          </a:p>
          <a:p>
            <a:r>
              <a:rPr lang="zh-CN" altLang="en-US" sz="2000" b="0"/>
              <a:t>结果不如我预料的那么好。  </a:t>
            </a:r>
            <a:endParaRPr lang="zh-CN" altLang="en-US" sz="2000" b="0"/>
          </a:p>
          <a:p>
            <a:endParaRPr lang="zh-CN" altLang="en-US" sz="2000" b="0"/>
          </a:p>
          <a:p>
            <a:r>
              <a:rPr lang="zh-CN" altLang="en-US" sz="2000" b="0"/>
              <a:t> She works in</a:t>
            </a:r>
            <a:r>
              <a:rPr lang="zh-CN" altLang="en-US" sz="2000" b="0">
                <a:solidFill>
                  <a:srgbClr val="FF0000"/>
                </a:solidFill>
              </a:rPr>
              <a:t> the same </a:t>
            </a:r>
            <a:r>
              <a:rPr lang="zh-CN" altLang="en-US" sz="2000" b="0"/>
              <a:t>building</a:t>
            </a:r>
            <a:r>
              <a:rPr lang="zh-CN" altLang="en-US" sz="2000" b="0">
                <a:solidFill>
                  <a:srgbClr val="FF0000"/>
                </a:solidFill>
              </a:rPr>
              <a:t> as</a:t>
            </a:r>
            <a:r>
              <a:rPr lang="zh-CN" altLang="en-US" sz="2000" b="0"/>
              <a:t> my sister.  </a:t>
            </a:r>
            <a:endParaRPr lang="zh-CN" altLang="en-US" sz="2000" b="0"/>
          </a:p>
          <a:p>
            <a:r>
              <a:rPr lang="zh-CN" altLang="en-US" sz="2000" b="0"/>
              <a:t>她和我的妹妹在同一大楼上班。   </a:t>
            </a:r>
            <a:endParaRPr lang="zh-CN" altLang="en-US" sz="2000" b="0"/>
          </a:p>
        </p:txBody>
      </p:sp>
      <p:grpSp>
        <p:nvGrpSpPr>
          <p:cNvPr id="174" name="组合 1"/>
          <p:cNvGrpSpPr/>
          <p:nvPr/>
        </p:nvGrpSpPr>
        <p:grpSpPr>
          <a:xfrm>
            <a:off x="577850" y="702945"/>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than表示不同程度级的比较 </a:t>
            </a:r>
            <a:endPar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内容占位符 2"/>
          <p:cNvSpPr>
            <a:spLocks noGrp="1"/>
          </p:cNvSpPr>
          <p:nvPr>
            <p:ph idx="4294967295"/>
          </p:nvPr>
        </p:nvSpPr>
        <p:spPr>
          <a:xfrm>
            <a:off x="0" y="1600200"/>
            <a:ext cx="8229600" cy="4526280"/>
          </a:xfrm>
        </p:spPr>
        <p:txBody>
          <a:bodyPr/>
          <a:p>
            <a:endParaRPr lang="zh-CN" altLang="en-US" sz="2000" b="0"/>
          </a:p>
          <a:p>
            <a:r>
              <a:rPr lang="zh-CN" altLang="en-US" sz="2000" b="0"/>
              <a:t>  It rains </a:t>
            </a:r>
            <a:r>
              <a:rPr lang="zh-CN" altLang="en-US" sz="2000" b="0">
                <a:solidFill>
                  <a:srgbClr val="FF0000"/>
                </a:solidFill>
              </a:rPr>
              <a:t>mor</a:t>
            </a:r>
            <a:r>
              <a:rPr lang="en-US" altLang="zh-CN" sz="2000" b="0">
                <a:solidFill>
                  <a:srgbClr val="FF0000"/>
                </a:solidFill>
              </a:rPr>
              <a:t>e</a:t>
            </a:r>
            <a:r>
              <a:rPr lang="en-US" altLang="zh-CN" sz="2000" b="0"/>
              <a:t> </a:t>
            </a:r>
            <a:r>
              <a:rPr lang="zh-CN" altLang="en-US" sz="2000" b="0"/>
              <a:t>often in Shanghai </a:t>
            </a:r>
            <a:r>
              <a:rPr lang="zh-CN" altLang="en-US" sz="2000" b="0">
                <a:solidFill>
                  <a:srgbClr val="FF0000"/>
                </a:solidFill>
              </a:rPr>
              <a:t>than</a:t>
            </a:r>
            <a:r>
              <a:rPr lang="zh-CN" altLang="en-US" sz="2000" b="0"/>
              <a:t> in Beijing.  </a:t>
            </a:r>
            <a:endParaRPr lang="zh-CN" altLang="en-US" sz="2000" b="0"/>
          </a:p>
          <a:p>
            <a:r>
              <a:rPr lang="zh-CN" altLang="en-US" sz="2000" b="0"/>
              <a:t>上海下的雨比北京的多。 </a:t>
            </a:r>
            <a:endParaRPr lang="zh-CN" altLang="en-US" sz="2000" b="0"/>
          </a:p>
          <a:p>
            <a:endParaRPr lang="zh-CN" altLang="en-US" sz="2000" b="0"/>
          </a:p>
          <a:p>
            <a:r>
              <a:rPr lang="zh-CN" altLang="en-US" sz="2000" b="0"/>
              <a:t>  He is two inches taller than his father.</a:t>
            </a:r>
            <a:endParaRPr lang="zh-CN" altLang="en-US" sz="2000" b="0"/>
          </a:p>
          <a:p>
            <a:r>
              <a:rPr lang="zh-CN" altLang="en-US" sz="2000" b="0"/>
              <a:t>   = He is taller than his father by two inches.  </a:t>
            </a:r>
            <a:endParaRPr lang="zh-CN" altLang="en-US" sz="2000" b="0"/>
          </a:p>
          <a:p>
            <a:r>
              <a:rPr lang="zh-CN" altLang="en-US" sz="2000" b="0"/>
              <a:t>                           他比他爸爸高两英寸。</a:t>
            </a:r>
            <a:endParaRPr lang="zh-CN" altLang="en-US" sz="2000" b="0"/>
          </a:p>
          <a:p>
            <a:endParaRPr lang="zh-CN" altLang="en-US" sz="2000" b="0"/>
          </a:p>
          <a:p>
            <a:r>
              <a:rPr lang="zh-CN" altLang="en-US" sz="2000" b="0"/>
              <a:t>    </a:t>
            </a:r>
            <a:endParaRPr lang="zh-CN" altLang="en-US" sz="2000" b="0"/>
          </a:p>
        </p:txBody>
      </p:sp>
      <p:sp>
        <p:nvSpPr>
          <p:cNvPr id="4" name="矩形 3"/>
          <p:cNvSpPr/>
          <p:nvPr/>
        </p:nvSpPr>
        <p:spPr>
          <a:xfrm>
            <a:off x="1031240" y="4580890"/>
            <a:ext cx="6768465" cy="12242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solidFill>
                  <a:srgbClr val="FF0000"/>
                </a:solidFill>
              </a:rPr>
              <a:t>注意：   在比较从句中通常把和主句重复的部分省掉，如果把省略部分补上，而显得累赘或不合乎习惯。</a:t>
            </a:r>
            <a:endParaRPr lang="zh-CN" altLang="en-US">
              <a:solidFill>
                <a:srgbClr val="FF0000"/>
              </a:solidFill>
            </a:endParaRPr>
          </a:p>
        </p:txBody>
      </p:sp>
      <p:grpSp>
        <p:nvGrpSpPr>
          <p:cNvPr id="174" name="组合 1"/>
          <p:cNvGrpSpPr/>
          <p:nvPr/>
        </p:nvGrpSpPr>
        <p:grpSpPr>
          <a:xfrm>
            <a:off x="476885" y="680085"/>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九、让步状语从句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r>
              <a:rPr lang="zh-CN" altLang="en-US" sz="2000" b="0">
                <a:solidFill>
                  <a:srgbClr val="FF0000"/>
                </a:solidFill>
              </a:rPr>
              <a:t>让步状语从句表示在某种相反的条件下，主句中的情况依然会出现。</a:t>
            </a:r>
            <a:endParaRPr lang="zh-CN" altLang="en-US" sz="2000" b="0">
              <a:solidFill>
                <a:srgbClr val="FF0000"/>
              </a:solidFill>
            </a:endParaRPr>
          </a:p>
          <a:p>
            <a:endParaRPr lang="zh-CN" altLang="en-US" sz="2000" b="0"/>
          </a:p>
          <a:p>
            <a:r>
              <a:rPr lang="zh-CN" altLang="en-US" sz="2000" b="0"/>
              <a:t>引导词有：</a:t>
            </a:r>
            <a:endParaRPr lang="zh-CN" altLang="en-US" sz="2000" b="0"/>
          </a:p>
          <a:p>
            <a:r>
              <a:rPr lang="zh-CN" altLang="en-US" sz="2000" b="0"/>
              <a:t> although, though, </a:t>
            </a:r>
            <a:endParaRPr lang="zh-CN" altLang="en-US" sz="2000" b="0"/>
          </a:p>
          <a:p>
            <a:r>
              <a:rPr lang="zh-CN" altLang="en-US" sz="2000" b="0"/>
              <a:t> even if, even though</a:t>
            </a:r>
            <a:endParaRPr lang="zh-CN" altLang="en-US" sz="2000" b="0"/>
          </a:p>
          <a:p>
            <a:r>
              <a:rPr lang="zh-CN" altLang="en-US" sz="2000" b="0">
                <a:sym typeface="+mn-ea"/>
              </a:rPr>
              <a:t>however, whatever, whoever, whomever, whichever, whenever, wherever, whether（是否）, no matter (who, wha</a:t>
            </a:r>
            <a:r>
              <a:rPr lang="en-US" altLang="zh-CN" sz="2000" b="0">
                <a:sym typeface="+mn-ea"/>
              </a:rPr>
              <a:t>t</a:t>
            </a:r>
            <a:r>
              <a:rPr lang="zh-CN" altLang="en-US" sz="2000" b="0">
                <a:sym typeface="+mn-ea"/>
              </a:rPr>
              <a:t>, etc),</a:t>
            </a:r>
            <a:r>
              <a:rPr lang="zh-CN" altLang="en-US" sz="2000" b="0"/>
              <a:t>等。   </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4294967295"/>
          </p:nvPr>
        </p:nvSpPr>
        <p:spPr>
          <a:xfrm>
            <a:off x="0" y="1600200"/>
            <a:ext cx="8229600" cy="4526280"/>
          </a:xfrm>
        </p:spPr>
        <p:txBody>
          <a:bodyPr/>
          <a:p>
            <a:r>
              <a:rPr lang="zh-CN" altLang="en-US" sz="2000" b="0">
                <a:solidFill>
                  <a:srgbClr val="FF0000"/>
                </a:solidFill>
              </a:rPr>
              <a:t>although指事实，多用于句首。多数情况下可与though换用。</a:t>
            </a:r>
            <a:endParaRPr lang="zh-CN" altLang="en-US" sz="2000" b="0">
              <a:solidFill>
                <a:srgbClr val="FF0000"/>
              </a:solidFill>
            </a:endParaRPr>
          </a:p>
          <a:p>
            <a:r>
              <a:rPr lang="zh-CN" altLang="en-US" sz="2000" b="0">
                <a:solidFill>
                  <a:srgbClr val="FF0000"/>
                </a:solidFill>
              </a:rPr>
              <a:t> </a:t>
            </a:r>
            <a:r>
              <a:rPr lang="zh-CN" altLang="en-US" sz="2000" b="0"/>
              <a:t> </a:t>
            </a:r>
            <a:endParaRPr lang="zh-CN" altLang="en-US" sz="2000" b="0"/>
          </a:p>
          <a:p>
            <a:r>
              <a:rPr lang="zh-CN" altLang="en-US" sz="2000" b="0">
                <a:solidFill>
                  <a:srgbClr val="FF0000"/>
                </a:solidFill>
              </a:rPr>
              <a:t>Although</a:t>
            </a:r>
            <a:r>
              <a:rPr lang="zh-CN" altLang="en-US" sz="2000" b="0"/>
              <a:t> he is young, he is very clever. </a:t>
            </a:r>
            <a:endParaRPr lang="zh-CN" altLang="en-US" sz="2000" b="0"/>
          </a:p>
          <a:p>
            <a:r>
              <a:rPr lang="zh-CN" altLang="en-US" sz="2000" b="0"/>
              <a:t> 他尽管年轻，但很聪明。   </a:t>
            </a:r>
            <a:endParaRPr lang="zh-CN" altLang="en-US" sz="2000" b="0"/>
          </a:p>
          <a:p>
            <a:endParaRPr lang="zh-CN" altLang="en-US" sz="2000" b="0"/>
          </a:p>
          <a:p>
            <a:r>
              <a:rPr lang="zh-CN" altLang="en-US" sz="2000" b="0">
                <a:solidFill>
                  <a:srgbClr val="FF0000"/>
                </a:solidFill>
              </a:rPr>
              <a:t>Although </a:t>
            </a:r>
            <a:r>
              <a:rPr lang="zh-CN" altLang="en-US" sz="2000" b="0"/>
              <a:t>his illness had prevented him from studying, he managed to pas</a:t>
            </a:r>
            <a:r>
              <a:rPr lang="en-US" altLang="zh-CN" sz="2000" b="0"/>
              <a:t>s</a:t>
            </a:r>
            <a:r>
              <a:rPr lang="zh-CN" altLang="en-US" sz="2000" b="0"/>
              <a:t> the exam. </a:t>
            </a:r>
            <a:endParaRPr lang="zh-CN" altLang="en-US" sz="2000" b="0"/>
          </a:p>
          <a:p>
            <a:r>
              <a:rPr lang="zh-CN" altLang="en-US" sz="2000" b="0"/>
              <a:t> 尽管病情妨碍了他学习，但他还是通过了考试。</a:t>
            </a:r>
            <a:endParaRPr lang="zh-CN" altLang="en-US" sz="2000" b="0"/>
          </a:p>
          <a:p>
            <a:endParaRPr lang="zh-CN" altLang="en-US" sz="2000" b="0"/>
          </a:p>
          <a:p>
            <a:r>
              <a:rPr lang="zh-CN" altLang="en-US" sz="2000" b="0"/>
              <a:t>  It was an exciting game,</a:t>
            </a:r>
            <a:r>
              <a:rPr lang="zh-CN" altLang="en-US" sz="2000" b="0">
                <a:solidFill>
                  <a:srgbClr val="FF0000"/>
                </a:solidFill>
              </a:rPr>
              <a:t> although</a:t>
            </a:r>
            <a:r>
              <a:rPr lang="zh-CN" altLang="en-US" sz="2000" b="0"/>
              <a:t> no goals were scored. </a:t>
            </a:r>
            <a:endParaRPr lang="zh-CN" altLang="en-US" sz="2000" b="0"/>
          </a:p>
          <a:p>
            <a:r>
              <a:rPr lang="zh-CN" altLang="en-US" sz="2000" b="0"/>
              <a:t> 那是一场精彩的球赛，尽管一个球都没进。</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r>
              <a:rPr lang="zh-CN" altLang="en-US" sz="2000" b="0">
                <a:solidFill>
                  <a:srgbClr val="FF0000"/>
                </a:solidFill>
              </a:rPr>
              <a:t>though既指事实，又指设想。</a:t>
            </a:r>
            <a:r>
              <a:rPr lang="zh-CN" altLang="en-US" sz="2000" b="0"/>
              <a:t>可用于句首、句中或句末。</a:t>
            </a:r>
            <a:endParaRPr lang="zh-CN" altLang="en-US" sz="2000" b="0"/>
          </a:p>
          <a:p>
            <a:endParaRPr lang="zh-CN" altLang="en-US" sz="2000" b="0"/>
          </a:p>
          <a:p>
            <a:r>
              <a:rPr lang="zh-CN" altLang="en-US" sz="2000" b="0"/>
              <a:t> Though he is poor, he is happy.</a:t>
            </a:r>
            <a:endParaRPr lang="zh-CN" altLang="en-US" sz="2000" b="0"/>
          </a:p>
          <a:p>
            <a:r>
              <a:rPr lang="zh-CN" altLang="en-US" sz="2000" b="0"/>
              <a:t>他虽然穷，但很快乐。   </a:t>
            </a:r>
            <a:endParaRPr lang="zh-CN" altLang="en-US" sz="2000" b="0"/>
          </a:p>
          <a:p>
            <a:endParaRPr lang="zh-CN" altLang="en-US" sz="2000" b="0"/>
          </a:p>
          <a:p>
            <a:r>
              <a:rPr lang="zh-CN" altLang="en-US" sz="2000" b="0"/>
              <a:t>I haven't checked the information yet,</a:t>
            </a:r>
            <a:r>
              <a:rPr lang="zh-CN" altLang="en-US" sz="2000" b="0">
                <a:solidFill>
                  <a:srgbClr val="FF0000"/>
                </a:solidFill>
              </a:rPr>
              <a:t> though I</a:t>
            </a:r>
            <a:r>
              <a:rPr lang="zh-CN" altLang="en-US" sz="2000" b="0"/>
              <a:t> thi</a:t>
            </a:r>
            <a:r>
              <a:rPr lang="en-US" altLang="zh-CN" sz="2000" b="0"/>
              <a:t>n</a:t>
            </a:r>
            <a:r>
              <a:rPr lang="zh-CN" altLang="en-US" sz="2000" b="0"/>
              <a:t>k it is correct. </a:t>
            </a:r>
            <a:endParaRPr lang="zh-CN" altLang="en-US" sz="2000" b="0"/>
          </a:p>
          <a:p>
            <a:r>
              <a:rPr lang="zh-CN" altLang="en-US" sz="2000" b="0"/>
              <a:t> 我还没有核实这份资料，但我认为它错不了。 </a:t>
            </a:r>
            <a:endParaRPr lang="zh-CN" altLang="en-US" sz="2000" b="0"/>
          </a:p>
          <a:p>
            <a:endParaRPr lang="zh-CN" altLang="en-US" sz="2000" b="0"/>
          </a:p>
          <a:p>
            <a:r>
              <a:rPr lang="zh-CN" altLang="en-US" sz="2000" b="0"/>
              <a:t>My house, though it is large, is also made of stone and wood. </a:t>
            </a:r>
            <a:endParaRPr lang="zh-CN" altLang="en-US" sz="2000" b="0"/>
          </a:p>
          <a:p>
            <a:r>
              <a:rPr lang="zh-CN" altLang="en-US" sz="2000" b="0"/>
              <a:t> 我的房子虽然大，但是也是用石头和木料搭成的。 </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endParaRPr lang="zh-CN" altLang="en-US" sz="2000" b="0"/>
          </a:p>
          <a:p>
            <a:endParaRPr lang="zh-CN" altLang="en-US" sz="2000" b="0"/>
          </a:p>
          <a:p>
            <a:endParaRPr lang="zh-CN" altLang="en-US" sz="2000" b="0"/>
          </a:p>
          <a:p>
            <a:r>
              <a:rPr lang="zh-CN" altLang="en-US" sz="2000" b="0"/>
              <a:t>有时</a:t>
            </a:r>
            <a:r>
              <a:rPr lang="zh-CN" altLang="en-US" sz="2000" b="0">
                <a:solidFill>
                  <a:srgbClr val="FF0000"/>
                </a:solidFill>
              </a:rPr>
              <a:t>though= and yet</a:t>
            </a:r>
            <a:r>
              <a:rPr lang="zh-CN" altLang="en-US" sz="2000" b="0"/>
              <a:t>但是，然而，放在句子末尾，前面用逗号。 </a:t>
            </a:r>
            <a:endParaRPr lang="zh-CN" altLang="en-US" sz="2000" b="0"/>
          </a:p>
          <a:p>
            <a:endParaRPr lang="zh-CN" altLang="en-US" sz="2000" b="0"/>
          </a:p>
          <a:p>
            <a:r>
              <a:rPr lang="zh-CN" altLang="en-US" sz="2000" b="0"/>
              <a:t> It was hard work; I enjoyed it,</a:t>
            </a:r>
            <a:r>
              <a:rPr lang="zh-CN" altLang="en-US" sz="2000" b="0">
                <a:solidFill>
                  <a:srgbClr val="FF0000"/>
                </a:solidFill>
              </a:rPr>
              <a:t> though</a:t>
            </a:r>
            <a:r>
              <a:rPr lang="zh-CN" altLang="en-US" sz="2000" b="0"/>
              <a:t>. </a:t>
            </a:r>
            <a:endParaRPr lang="zh-CN" altLang="en-US" sz="2000" b="0"/>
          </a:p>
          <a:p>
            <a:r>
              <a:rPr lang="zh-CN" altLang="en-US" sz="2000" b="0"/>
              <a:t>     那工作很苦，但是我喜欢干。   </a:t>
            </a:r>
            <a:endParaRPr lang="zh-CN" altLang="en-US" sz="2000" b="0"/>
          </a:p>
          <a:p>
            <a:r>
              <a:rPr lang="zh-CN" altLang="en-US" sz="2000" b="0"/>
              <a:t>      （= It was hard work, but I enjoyed it.）  </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endParaRPr lang="zh-CN" altLang="en-US" sz="2000" b="0"/>
          </a:p>
          <a:p>
            <a:endParaRPr lang="zh-CN" altLang="en-US" sz="2000" b="0">
              <a:solidFill>
                <a:srgbClr val="FF0000"/>
              </a:solidFill>
            </a:endParaRPr>
          </a:p>
          <a:p>
            <a:r>
              <a:rPr lang="zh-CN" altLang="en-US" sz="2000" b="0">
                <a:solidFill>
                  <a:srgbClr val="FF0000"/>
                </a:solidFill>
              </a:rPr>
              <a:t> 注意：   although, though不能与</a:t>
            </a:r>
            <a:r>
              <a:rPr lang="en-US" altLang="zh-CN" sz="2000" b="0">
                <a:solidFill>
                  <a:srgbClr val="FF0000"/>
                </a:solidFill>
              </a:rPr>
              <a:t>b</a:t>
            </a:r>
            <a:r>
              <a:rPr lang="zh-CN" altLang="en-US" sz="2000" b="0">
                <a:solidFill>
                  <a:srgbClr val="FF0000"/>
                </a:solidFill>
              </a:rPr>
              <a:t>ut连用，但是可以与yet, still, nevertheless连用。</a:t>
            </a:r>
            <a:r>
              <a:rPr lang="zh-CN" altLang="en-US" sz="2000" b="0"/>
              <a:t>  </a:t>
            </a:r>
            <a:endParaRPr lang="zh-CN" altLang="en-US" sz="2000" b="0"/>
          </a:p>
          <a:p>
            <a:endParaRPr lang="zh-CN" altLang="en-US" sz="2000" b="0"/>
          </a:p>
          <a:p>
            <a:r>
              <a:rPr lang="zh-CN" altLang="en-US" sz="2000" b="0"/>
              <a:t>Although</a:t>
            </a:r>
            <a:r>
              <a:rPr lang="en-US" altLang="zh-CN" sz="2000" b="0"/>
              <a:t>/</a:t>
            </a:r>
            <a:r>
              <a:rPr lang="zh-CN" altLang="en-US" sz="2000" b="0"/>
              <a:t> Though he blames me, yet I will trust him. </a:t>
            </a:r>
            <a:endParaRPr lang="zh-CN" altLang="en-US" sz="2000" b="0"/>
          </a:p>
          <a:p>
            <a:r>
              <a:rPr lang="zh-CN" altLang="en-US" sz="2000" b="0"/>
              <a:t> 尽管他责怪我，但我还是愿意信任他。</a:t>
            </a:r>
            <a:endParaRPr lang="zh-CN" altLang="en-US" sz="2000" b="0"/>
          </a:p>
          <a:p>
            <a:r>
              <a:rPr lang="zh-CN" altLang="en-US" sz="2000" b="0"/>
              <a:t>  </a:t>
            </a:r>
            <a:endParaRPr lang="zh-CN" altLang="en-US" sz="2000" b="0"/>
          </a:p>
          <a:p>
            <a:r>
              <a:rPr lang="zh-CN" altLang="en-US" sz="2000" b="0"/>
              <a:t>Though he was hungry, still he would not eat.  </a:t>
            </a:r>
            <a:endParaRPr lang="zh-CN" altLang="en-US" sz="2000" b="0"/>
          </a:p>
          <a:p>
            <a:r>
              <a:rPr lang="zh-CN" altLang="en-US" sz="2000" b="0"/>
              <a:t>尽管他饿了，但是他仍然不想吃。    </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r>
              <a:rPr lang="zh-CN" altLang="en-US" sz="2000" b="0"/>
              <a:t>even if, even though   这两个词语气比though, although强，解释即使，两者可以通用。</a:t>
            </a:r>
            <a:endParaRPr lang="zh-CN" altLang="en-US" sz="2000" b="0"/>
          </a:p>
          <a:p>
            <a:endParaRPr lang="zh-CN" altLang="en-US" sz="2000" b="0"/>
          </a:p>
          <a:p>
            <a:r>
              <a:rPr lang="en-US" altLang="zh-CN" sz="2000" b="0">
                <a:solidFill>
                  <a:srgbClr val="FF0000"/>
                </a:solidFill>
              </a:rPr>
              <a:t>even if </a:t>
            </a:r>
            <a:r>
              <a:rPr lang="zh-CN" altLang="en-US" sz="2000" b="0"/>
              <a:t>引导的从句往往是</a:t>
            </a:r>
            <a:r>
              <a:rPr lang="zh-CN" altLang="en-US" sz="2000" b="0">
                <a:solidFill>
                  <a:srgbClr val="FF0000"/>
                </a:solidFill>
              </a:rPr>
              <a:t>假设性的 </a:t>
            </a:r>
            <a:r>
              <a:rPr lang="zh-CN" altLang="en-US" sz="2000" b="0"/>
              <a:t> </a:t>
            </a:r>
            <a:r>
              <a:rPr lang="en-US" altLang="zh-CN" sz="2000" b="0"/>
              <a:t>“</a:t>
            </a:r>
            <a:r>
              <a:rPr lang="zh-CN" altLang="en-US" sz="2000" b="0"/>
              <a:t>即使，纵然， 就算，哪怕</a:t>
            </a:r>
            <a:r>
              <a:rPr lang="en-US" altLang="zh-CN" sz="2000" b="0"/>
              <a:t>”</a:t>
            </a:r>
            <a:endParaRPr lang="en-US" altLang="zh-CN" sz="2000" b="0"/>
          </a:p>
          <a:p>
            <a:r>
              <a:rPr lang="en-US" altLang="zh-CN" sz="2000" b="0">
                <a:solidFill>
                  <a:srgbClr val="FF0000"/>
                </a:solidFill>
              </a:rPr>
              <a:t>even though</a:t>
            </a:r>
            <a:r>
              <a:rPr lang="en-US" altLang="zh-CN" sz="2000" b="0"/>
              <a:t> </a:t>
            </a:r>
            <a:r>
              <a:rPr lang="zh-CN" altLang="en-US" sz="2000" b="0"/>
              <a:t>引导的从句往往是</a:t>
            </a:r>
            <a:r>
              <a:rPr lang="zh-CN" altLang="en-US" sz="2000" b="0">
                <a:solidFill>
                  <a:srgbClr val="FF0000"/>
                </a:solidFill>
              </a:rPr>
              <a:t>真实性的</a:t>
            </a:r>
            <a:r>
              <a:rPr lang="zh-CN" altLang="en-US" sz="2000" b="0"/>
              <a:t>，主要用于</a:t>
            </a:r>
            <a:r>
              <a:rPr lang="zh-CN" altLang="en-US" sz="2000" b="0">
                <a:solidFill>
                  <a:srgbClr val="FF0000"/>
                </a:solidFill>
              </a:rPr>
              <a:t>引出不利于主句情况的信息</a:t>
            </a:r>
            <a:r>
              <a:rPr lang="zh-CN" altLang="en-US" sz="2000" b="0"/>
              <a:t>  </a:t>
            </a:r>
            <a:r>
              <a:rPr lang="en-US" altLang="zh-CN" sz="2000" b="0"/>
              <a:t>“ </a:t>
            </a:r>
            <a:r>
              <a:rPr lang="zh-CN" altLang="en-US" sz="2000" b="0"/>
              <a:t>尽管，虽然</a:t>
            </a:r>
            <a:r>
              <a:rPr lang="en-US" altLang="zh-CN" sz="2000" b="0"/>
              <a:t>”</a:t>
            </a:r>
            <a:r>
              <a:rPr lang="zh-CN" altLang="en-US" sz="2000" b="0"/>
              <a:t>。</a:t>
            </a:r>
            <a:endParaRPr lang="zh-CN" altLang="en-US" sz="2000" b="0"/>
          </a:p>
          <a:p>
            <a:endParaRPr lang="zh-CN" altLang="en-US" sz="2000" b="0"/>
          </a:p>
          <a:p>
            <a:r>
              <a:rPr lang="en-US" altLang="zh-CN" sz="2000" b="0"/>
              <a:t>They will stand by you</a:t>
            </a:r>
            <a:r>
              <a:rPr lang="en-US" altLang="zh-CN" sz="2000" b="0">
                <a:solidFill>
                  <a:srgbClr val="FF0000"/>
                </a:solidFill>
              </a:rPr>
              <a:t> even if</a:t>
            </a:r>
            <a:r>
              <a:rPr lang="en-US" altLang="zh-CN" sz="2000" b="0"/>
              <a:t> you don't succeed.</a:t>
            </a:r>
            <a:endParaRPr lang="en-US" altLang="zh-CN" sz="2000" b="0"/>
          </a:p>
          <a:p>
            <a:r>
              <a:rPr lang="en-US" altLang="zh-CN" sz="2000" b="0"/>
              <a:t>He's the best teacher</a:t>
            </a:r>
            <a:r>
              <a:rPr lang="en-US" altLang="zh-CN" sz="2000" b="0">
                <a:solidFill>
                  <a:srgbClr val="FF0000"/>
                </a:solidFill>
              </a:rPr>
              <a:t> even though</a:t>
            </a:r>
            <a:r>
              <a:rPr lang="en-US" altLang="zh-CN" sz="2000" b="0"/>
              <a:t> he has the least experience.</a:t>
            </a:r>
            <a:endParaRPr lang="en-US" altLang="zh-CN"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0" y="274955"/>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第二十一讲 状语从句（</a:t>
            </a:r>
            <a:r>
              <a:rPr kumimoji="0" lang="en-US" altLang="zh-CN" sz="4400" b="1" i="0" u="none" strike="noStrike" kern="1200" cap="none" spc="0" normalizeH="0" baseline="0" noProof="0" dirty="0">
                <a:ln>
                  <a:noFill/>
                </a:ln>
                <a:solidFill>
                  <a:schemeClr val="tx1"/>
                </a:solidFill>
                <a:effectLst/>
                <a:uLnTx/>
                <a:uFillTx/>
                <a:latin typeface="+mn-ea"/>
                <a:ea typeface="+mn-ea"/>
                <a:cs typeface="+mj-cs"/>
              </a:rPr>
              <a:t>3</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a:t>
            </a:r>
            <a:br>
              <a:rPr kumimoji="0" lang="zh-CN" altLang="en-US" sz="4400" b="1" i="0" u="none" strike="noStrike" kern="1200" cap="none" spc="0" normalizeH="0" baseline="0" noProof="0" dirty="0">
                <a:ln>
                  <a:noFill/>
                </a:ln>
                <a:solidFill>
                  <a:schemeClr val="tx1"/>
                </a:solidFill>
                <a:effectLst/>
                <a:uLnTx/>
                <a:uFillTx/>
                <a:latin typeface="+mn-ea"/>
                <a:ea typeface="+mn-ea"/>
                <a:cs typeface="+mj-cs"/>
              </a:rPr>
            </a:br>
            <a:endParaRPr kumimoji="0" lang="zh-CN" altLang="en-US" sz="1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j-cs"/>
              <a:sym typeface="+mn-ea"/>
            </a:endParaRPr>
          </a:p>
        </p:txBody>
      </p:sp>
      <p:sp>
        <p:nvSpPr>
          <p:cNvPr id="4099" name="Rectangle 3"/>
          <p:cNvSpPr>
            <a:spLocks noGrp="1" noChangeArrowheads="1"/>
          </p:cNvSpPr>
          <p:nvPr>
            <p:ph idx="4294967295"/>
          </p:nvPr>
        </p:nvSpPr>
        <p:spPr>
          <a:xfrm>
            <a:off x="0" y="1600200"/>
            <a:ext cx="8229600" cy="3679190"/>
          </a:xfrm>
        </p:spPr>
        <p:txBody>
          <a:bodyPr vert="horz" wrap="square" lIns="91440" tIns="45720" rIns="91440" bIns="45720" numCol="1" anchor="t" anchorCtr="0" compatLnSpc="1"/>
          <a:lstStyle/>
          <a:p>
            <a:pPr eaLnBrk="1" latinLnBrk="0" hangingPunct="1">
              <a:lnSpc>
                <a:spcPct val="150000"/>
              </a:lnSpc>
              <a:spcBef>
                <a:spcPct val="0"/>
              </a:spcBef>
              <a:buNone/>
            </a:pPr>
            <a:r>
              <a:rPr lang="zh-CN" altLang="en-US" sz="2800" dirty="0" smtClean="0">
                <a:ln>
                  <a:noFill/>
                </a:ln>
                <a:effectLst/>
                <a:uLnTx/>
                <a:uFillTx/>
                <a:latin typeface="+mn-ea"/>
                <a:cs typeface="+mn-ea"/>
                <a:sym typeface="+mn-ea"/>
              </a:rPr>
              <a:t>本节课我们主要讲英语状语从句的之</a:t>
            </a:r>
            <a:endParaRPr lang="zh-CN" altLang="en-US" sz="2800" b="0">
              <a:sym typeface="+mn-ea"/>
            </a:endParaRPr>
          </a:p>
          <a:p>
            <a:pPr eaLnBrk="1" latinLnBrk="0" hangingPunct="1">
              <a:lnSpc>
                <a:spcPct val="150000"/>
              </a:lnSpc>
              <a:spcBef>
                <a:spcPct val="0"/>
              </a:spcBef>
              <a:buNone/>
            </a:pPr>
            <a:r>
              <a:rPr lang="zh-CN" altLang="en-US" sz="2800" b="0">
                <a:sym typeface="+mn-ea"/>
              </a:rPr>
              <a:t>         6.让步状语从句 </a:t>
            </a:r>
            <a:endParaRPr lang="zh-CN" altLang="en-US" sz="2800" b="0"/>
          </a:p>
          <a:p>
            <a:pPr eaLnBrk="1" latinLnBrk="0" hangingPunct="1">
              <a:lnSpc>
                <a:spcPct val="150000"/>
              </a:lnSpc>
              <a:spcBef>
                <a:spcPct val="0"/>
              </a:spcBef>
              <a:buNone/>
            </a:pPr>
            <a:r>
              <a:rPr lang="zh-CN" altLang="en-US" sz="2800" b="0">
                <a:sym typeface="+mn-ea"/>
              </a:rPr>
              <a:t>　　7.比较状语从句 </a:t>
            </a:r>
            <a:endParaRPr lang="zh-CN" altLang="en-US" sz="2800" b="0"/>
          </a:p>
          <a:p>
            <a:pPr eaLnBrk="1" latinLnBrk="0" hangingPunct="1">
              <a:lnSpc>
                <a:spcPct val="150000"/>
              </a:lnSpc>
              <a:spcBef>
                <a:spcPct val="0"/>
              </a:spcBef>
              <a:buNone/>
            </a:pPr>
            <a:r>
              <a:rPr lang="zh-CN" altLang="en-US" sz="2800" b="0">
                <a:sym typeface="+mn-ea"/>
              </a:rPr>
              <a:t>　　8.方式状语从句 </a:t>
            </a:r>
            <a:endParaRPr lang="zh-CN" altLang="en-US" sz="2800" b="0"/>
          </a:p>
          <a:p>
            <a:pPr eaLnBrk="1" latinLnBrk="0" hangingPunct="1">
              <a:lnSpc>
                <a:spcPct val="150000"/>
              </a:lnSpc>
              <a:spcBef>
                <a:spcPct val="0"/>
              </a:spcBef>
              <a:buNone/>
            </a:pPr>
            <a:r>
              <a:rPr lang="zh-CN" altLang="en-US" sz="2800" b="0">
                <a:sym typeface="+mn-ea"/>
              </a:rPr>
              <a:t>　　9. 条件状语从句 </a:t>
            </a:r>
            <a:endParaRPr kumimoji="0" lang="zh-CN" altLang="en-US" sz="2800" b="1" i="0" u="none" strike="noStrike" kern="1200" cap="none" spc="0" normalizeH="0" baseline="0" noProof="1" dirty="0" smtClean="0">
              <a:ln>
                <a:noFill/>
              </a:ln>
              <a:solidFill>
                <a:schemeClr val="tx1"/>
              </a:solidFill>
              <a:effectLst/>
              <a:uLnTx/>
              <a:uFillTx/>
              <a:latin typeface="+mn-ea"/>
              <a:ea typeface="+mn-ea"/>
              <a:cs typeface="+mn-ea"/>
              <a:sym typeface="+mn-ea"/>
            </a:endParaRPr>
          </a:p>
        </p:txBody>
      </p:sp>
      <p:grpSp>
        <p:nvGrpSpPr>
          <p:cNvPr id="174" name="组合 1"/>
          <p:cNvGrpSpPr/>
          <p:nvPr/>
        </p:nvGrpSpPr>
        <p:grpSpPr>
          <a:xfrm>
            <a:off x="494348" y="762953"/>
            <a:ext cx="554037" cy="588962"/>
            <a:chOff x="4157663" y="1490663"/>
            <a:chExt cx="3881438" cy="3881438"/>
          </a:xfrm>
        </p:grpSpPr>
        <p:sp>
          <p:nvSpPr>
            <p:cNvPr id="16389"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16390"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16391"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16392"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16393"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16394"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16395"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16396"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r>
              <a:rPr lang="zh-CN" altLang="en-US" sz="2000" b="0">
                <a:solidFill>
                  <a:srgbClr val="FF0000"/>
                </a:solidFill>
              </a:rPr>
              <a:t>while, whereas</a:t>
            </a:r>
            <a:r>
              <a:rPr lang="zh-CN" altLang="en-US" sz="2000" b="0"/>
              <a:t>   这两个词也可引导让步状语从句，突出</a:t>
            </a:r>
            <a:r>
              <a:rPr lang="zh-CN" altLang="en-US" sz="2000" b="0">
                <a:solidFill>
                  <a:srgbClr val="FF0000"/>
                </a:solidFill>
              </a:rPr>
              <a:t>主句和从句的对比</a:t>
            </a:r>
            <a:r>
              <a:rPr lang="zh-CN" altLang="en-US" sz="2000" b="0"/>
              <a:t>。 </a:t>
            </a:r>
            <a:endParaRPr lang="zh-CN" altLang="en-US" sz="2000" b="0"/>
          </a:p>
          <a:p>
            <a:endParaRPr lang="zh-CN" altLang="en-US" sz="2000" b="0"/>
          </a:p>
          <a:p>
            <a:r>
              <a:rPr lang="zh-CN" altLang="en-US" sz="2000" b="0">
                <a:solidFill>
                  <a:srgbClr val="FF0000"/>
                </a:solidFill>
              </a:rPr>
              <a:t> While </a:t>
            </a:r>
            <a:r>
              <a:rPr lang="zh-CN" altLang="en-US" sz="2000" b="0"/>
              <a:t>I understand what you say, I can't agree with you.  </a:t>
            </a:r>
            <a:endParaRPr lang="zh-CN" altLang="en-US" sz="2000" b="0"/>
          </a:p>
          <a:p>
            <a:r>
              <a:rPr lang="zh-CN" altLang="en-US" sz="2000" b="0"/>
              <a:t>虽然我理解你的意思，但我还是不同意。 </a:t>
            </a:r>
            <a:endParaRPr lang="zh-CN" altLang="en-US" sz="2000" b="0"/>
          </a:p>
          <a:p>
            <a:endParaRPr lang="zh-CN" altLang="en-US" sz="2000" b="0"/>
          </a:p>
          <a:p>
            <a:r>
              <a:rPr lang="zh-CN" altLang="en-US" sz="2000" b="0"/>
              <a:t> Some people like fat meat, </a:t>
            </a:r>
            <a:r>
              <a:rPr lang="zh-CN" altLang="en-US" sz="2000" b="0">
                <a:solidFill>
                  <a:srgbClr val="FF0000"/>
                </a:solidFill>
              </a:rPr>
              <a:t>whereas</a:t>
            </a:r>
            <a:r>
              <a:rPr lang="zh-CN" altLang="en-US" sz="2000" b="0"/>
              <a:t> others hate it. </a:t>
            </a:r>
            <a:endParaRPr lang="zh-CN" altLang="en-US" sz="2000" b="0"/>
          </a:p>
          <a:p>
            <a:r>
              <a:rPr lang="zh-CN" altLang="en-US" sz="2000" b="0"/>
              <a:t> 有些人喜欢肥肉，相反有些人讨厌肥肉。 </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no matter (who, what, where, when, etc)</a:t>
            </a:r>
            <a:r>
              <a:rPr lang="zh-CN" altLang="en-US" sz="3200" b="0">
                <a:sym typeface="+mn-ea"/>
              </a:rPr>
              <a: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739005"/>
          </a:xfrm>
        </p:spPr>
        <p:txBody>
          <a:bodyPr/>
          <a:p>
            <a:r>
              <a:rPr lang="zh-CN" altLang="en-US" sz="2000" b="0"/>
              <a:t> </a:t>
            </a:r>
            <a:r>
              <a:rPr lang="zh-CN" altLang="en-US" sz="2000" b="0">
                <a:solidFill>
                  <a:srgbClr val="FF0000"/>
                </a:solidFill>
              </a:rPr>
              <a:t>引导的让步状语从句语气十分强烈。 </a:t>
            </a:r>
            <a:endParaRPr lang="zh-CN" altLang="en-US" sz="2000" b="0">
              <a:solidFill>
                <a:srgbClr val="FF0000"/>
              </a:solidFill>
            </a:endParaRPr>
          </a:p>
          <a:p>
            <a:endParaRPr lang="zh-CN" altLang="en-US" sz="2000" b="0"/>
          </a:p>
          <a:p>
            <a:r>
              <a:rPr lang="zh-CN" altLang="en-US" sz="2000" b="0"/>
              <a:t> This is not true, no matter who says so. </a:t>
            </a:r>
            <a:endParaRPr lang="zh-CN" altLang="en-US" sz="2000" b="0"/>
          </a:p>
          <a:p>
            <a:r>
              <a:rPr lang="zh-CN" altLang="en-US" sz="2000" b="0"/>
              <a:t> 不管谁这么说，都不对。</a:t>
            </a:r>
            <a:endParaRPr lang="zh-CN" altLang="en-US" sz="2000" b="0"/>
          </a:p>
          <a:p>
            <a:r>
              <a:rPr lang="zh-CN" altLang="en-US" sz="2000" b="0"/>
              <a:t> </a:t>
            </a:r>
            <a:endParaRPr lang="zh-CN" altLang="en-US" sz="2000" b="0"/>
          </a:p>
          <a:p>
            <a:r>
              <a:rPr lang="zh-CN" altLang="en-US" sz="2000" b="0"/>
              <a:t> Do it no matter what others say.</a:t>
            </a:r>
            <a:endParaRPr lang="zh-CN" altLang="en-US" sz="2000" b="0"/>
          </a:p>
          <a:p>
            <a:r>
              <a:rPr lang="zh-CN" altLang="en-US" sz="2000" b="0"/>
              <a:t>不管别人怎么说，尽管干。  </a:t>
            </a:r>
            <a:endParaRPr lang="zh-CN" altLang="en-US" sz="2000" b="0"/>
          </a:p>
          <a:p>
            <a:endParaRPr lang="zh-CN" altLang="en-US" sz="2000" b="0"/>
          </a:p>
          <a:p>
            <a:r>
              <a:rPr lang="zh-CN" altLang="en-US" sz="2000" b="0"/>
              <a:t> No matter how bus</a:t>
            </a:r>
            <a:r>
              <a:rPr lang="en-US" altLang="zh-CN" sz="2000" b="0"/>
              <a:t>y</a:t>
            </a:r>
            <a:r>
              <a:rPr lang="zh-CN" altLang="en-US" sz="2000" b="0"/>
              <a:t> he was, he studied English every day.  </a:t>
            </a:r>
            <a:endParaRPr lang="zh-CN" altLang="en-US" sz="2000" b="0"/>
          </a:p>
          <a:p>
            <a:r>
              <a:rPr lang="zh-CN" altLang="en-US" sz="2000" b="0"/>
              <a:t>不管他多忙，他都每天坚持学习英语。    </a:t>
            </a:r>
            <a:endParaRPr lang="zh-CN" altLang="en-US" sz="2000" b="0"/>
          </a:p>
        </p:txBody>
      </p:sp>
      <p:sp>
        <p:nvSpPr>
          <p:cNvPr id="4" name="矩形 3"/>
          <p:cNvSpPr/>
          <p:nvPr/>
        </p:nvSpPr>
        <p:spPr>
          <a:xfrm>
            <a:off x="656590" y="5485130"/>
            <a:ext cx="7574280" cy="8540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solidFill>
                  <a:srgbClr val="FF0000"/>
                </a:solidFill>
              </a:rPr>
              <a:t>however, whatever, whenever, wherever  </a:t>
            </a:r>
            <a:endParaRPr lang="zh-CN" altLang="en-US">
              <a:solidFill>
                <a:srgbClr val="FF0000"/>
              </a:solidFill>
            </a:endParaRPr>
          </a:p>
          <a:p>
            <a:pPr algn="ctr"/>
            <a:r>
              <a:rPr lang="zh-CN" altLang="en-US">
                <a:solidFill>
                  <a:srgbClr val="FF0000"/>
                </a:solidFill>
              </a:rPr>
              <a:t> 这些词在意思上和用法上都等于no matter how</a:t>
            </a:r>
            <a:r>
              <a:rPr lang="en-US" altLang="zh-CN">
                <a:solidFill>
                  <a:srgbClr val="FF0000"/>
                </a:solidFill>
              </a:rPr>
              <a:t>/</a:t>
            </a:r>
            <a:r>
              <a:rPr lang="zh-CN" altLang="en-US">
                <a:solidFill>
                  <a:srgbClr val="FF0000"/>
                </a:solidFill>
              </a:rPr>
              <a:t> what</a:t>
            </a:r>
            <a:r>
              <a:rPr lang="zh-CN" altLang="en-US"/>
              <a:t>  </a:t>
            </a:r>
            <a:endParaRPr lang="zh-CN" altLang="en-US"/>
          </a:p>
        </p:txBody>
      </p:sp>
      <p:grpSp>
        <p:nvGrpSpPr>
          <p:cNvPr id="174" name="组合 1"/>
          <p:cNvGrpSpPr/>
          <p:nvPr/>
        </p:nvGrpSpPr>
        <p:grpSpPr>
          <a:xfrm>
            <a:off x="454660" y="1017905"/>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whether...or (not) ...</a:t>
            </a:r>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endParaRPr lang="zh-CN" altLang="en-US" sz="2000" b="0">
              <a:solidFill>
                <a:srgbClr val="FF0000"/>
              </a:solidFill>
            </a:endParaRPr>
          </a:p>
          <a:p>
            <a:r>
              <a:rPr lang="zh-CN" altLang="en-US" sz="2000" b="0">
                <a:solidFill>
                  <a:srgbClr val="FF0000"/>
                </a:solidFill>
              </a:rPr>
              <a:t>不管……还是……。</a:t>
            </a:r>
            <a:endParaRPr lang="zh-CN" altLang="en-US" sz="2000" b="0">
              <a:solidFill>
                <a:srgbClr val="FF0000"/>
              </a:solidFill>
            </a:endParaRPr>
          </a:p>
          <a:p>
            <a:endParaRPr lang="zh-CN" altLang="en-US" sz="2000" b="0">
              <a:solidFill>
                <a:srgbClr val="FF0000"/>
              </a:solidFill>
            </a:endParaRPr>
          </a:p>
          <a:p>
            <a:r>
              <a:rPr lang="zh-CN" altLang="en-US" sz="2000" b="0"/>
              <a:t>   Whether you believe it or not, it's true. </a:t>
            </a:r>
            <a:endParaRPr lang="zh-CN" altLang="en-US" sz="2000" b="0"/>
          </a:p>
          <a:p>
            <a:r>
              <a:rPr lang="zh-CN" altLang="en-US" sz="2000" b="0"/>
              <a:t>    不管你信不信，这是真的。  </a:t>
            </a:r>
            <a:endParaRPr lang="zh-CN" altLang="en-US" sz="2000" b="0"/>
          </a:p>
          <a:p>
            <a:endParaRPr lang="zh-CN" altLang="en-US" sz="2000" b="0"/>
          </a:p>
          <a:p>
            <a:r>
              <a:rPr lang="zh-CN" altLang="en-US" sz="2000" b="0"/>
              <a:t>    Whether the weather is good orbad, they will set off as planned.  </a:t>
            </a:r>
            <a:endParaRPr lang="zh-CN" altLang="en-US" sz="2000" b="0"/>
          </a:p>
          <a:p>
            <a:r>
              <a:rPr lang="zh-CN" altLang="en-US" sz="2000" b="0"/>
              <a:t>    不管天气是好还是坏，他们都要按计划启程。</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as引导让步状语从句， </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pPr marL="0" indent="0">
              <a:buNone/>
            </a:pPr>
            <a:r>
              <a:rPr lang="en-US" altLang="zh-CN" sz="2000" b="0"/>
              <a:t>     Child </a:t>
            </a:r>
            <a:r>
              <a:rPr lang="en-US" altLang="zh-CN" sz="2000" b="0">
                <a:solidFill>
                  <a:srgbClr val="FF0000"/>
                </a:solidFill>
              </a:rPr>
              <a:t>as</a:t>
            </a:r>
            <a:r>
              <a:rPr lang="en-US" altLang="zh-CN" sz="2000" b="0"/>
              <a:t> he is , he knows a lot.</a:t>
            </a:r>
            <a:endParaRPr lang="en-US" altLang="zh-CN" sz="2000" b="0"/>
          </a:p>
          <a:p>
            <a:r>
              <a:rPr lang="en-US" altLang="zh-CN" sz="2000" b="0"/>
              <a:t>     ( =Though he is a child, he...)</a:t>
            </a:r>
            <a:endParaRPr lang="en-US" altLang="zh-CN" sz="2000" b="0"/>
          </a:p>
          <a:p>
            <a:r>
              <a:rPr lang="zh-CN" altLang="en-US" sz="2000" b="0"/>
              <a:t>        他虽然只是个孩子，但懂得很多。</a:t>
            </a:r>
            <a:endParaRPr lang="zh-CN" altLang="en-US" sz="2000" b="0"/>
          </a:p>
          <a:p>
            <a:endParaRPr lang="zh-CN" altLang="en-US" sz="2000" b="0"/>
          </a:p>
          <a:p>
            <a:r>
              <a:rPr lang="zh-CN" altLang="en-US" sz="2000" b="0"/>
              <a:t>Young</a:t>
            </a:r>
            <a:r>
              <a:rPr lang="zh-CN" altLang="en-US" sz="2000" b="0">
                <a:solidFill>
                  <a:srgbClr val="FF0000"/>
                </a:solidFill>
              </a:rPr>
              <a:t> as</a:t>
            </a:r>
            <a:r>
              <a:rPr lang="zh-CN" altLang="en-US" sz="2000" b="0"/>
              <a:t> he is, he knows a lot.   </a:t>
            </a:r>
            <a:endParaRPr lang="zh-CN" altLang="en-US" sz="2000" b="0"/>
          </a:p>
          <a:p>
            <a:r>
              <a:rPr lang="zh-CN" altLang="en-US" sz="2000" b="0"/>
              <a:t>      </a:t>
            </a:r>
            <a:r>
              <a:rPr lang="zh-CN" altLang="en-US" sz="2000" b="0">
                <a:sym typeface="+mn-ea"/>
              </a:rPr>
              <a:t>(= Though he is young, he.) </a:t>
            </a:r>
            <a:endParaRPr lang="zh-CN" altLang="en-US" sz="2000" b="0"/>
          </a:p>
          <a:p>
            <a:r>
              <a:rPr lang="zh-CN" altLang="en-US" sz="2000" b="0"/>
              <a:t>          他虽然年轻，但懂得很多。 </a:t>
            </a:r>
            <a:endParaRPr lang="zh-CN" altLang="en-US" sz="2000" b="0"/>
          </a:p>
          <a:p>
            <a:pPr marL="0" indent="0">
              <a:buNone/>
            </a:pPr>
            <a:endParaRPr lang="zh-CN" altLang="en-US" sz="2000" b="0"/>
          </a:p>
          <a:p>
            <a:r>
              <a:rPr lang="zh-CN" altLang="en-US" sz="2000" b="0"/>
              <a:t>  </a:t>
            </a:r>
            <a:r>
              <a:rPr lang="en-US" altLang="zh-CN" sz="2000" b="0"/>
              <a:t>Hard </a:t>
            </a:r>
            <a:r>
              <a:rPr lang="en-US" altLang="zh-CN" sz="2000" b="0">
                <a:solidFill>
                  <a:srgbClr val="FF0000"/>
                </a:solidFill>
              </a:rPr>
              <a:t>as</a:t>
            </a:r>
            <a:r>
              <a:rPr lang="en-US" altLang="zh-CN" sz="2000" b="0"/>
              <a:t> he works, he will not  succeed.</a:t>
            </a:r>
            <a:endParaRPr lang="en-US" altLang="zh-CN" sz="2000" b="0"/>
          </a:p>
          <a:p>
            <a:endParaRPr lang="en-US" altLang="zh-CN" sz="2000" b="0"/>
          </a:p>
          <a:p>
            <a:r>
              <a:rPr lang="en-US" altLang="zh-CN" sz="2000" b="0"/>
              <a:t>   Try</a:t>
            </a:r>
            <a:r>
              <a:rPr lang="en-US" altLang="zh-CN" sz="2000" b="0">
                <a:solidFill>
                  <a:srgbClr val="FF0000"/>
                </a:solidFill>
              </a:rPr>
              <a:t> as </a:t>
            </a:r>
            <a:r>
              <a:rPr lang="en-US" altLang="zh-CN" sz="2000" b="0"/>
              <a:t>he might, he failed.</a:t>
            </a:r>
            <a:r>
              <a:rPr lang="zh-CN" altLang="en-US" sz="2000" b="0"/>
              <a:t>   </a:t>
            </a:r>
            <a:endParaRPr lang="zh-CN" altLang="en-US" sz="2000" b="0"/>
          </a:p>
        </p:txBody>
      </p:sp>
      <p:grpSp>
        <p:nvGrpSpPr>
          <p:cNvPr id="174" name="组合 1"/>
          <p:cNvGrpSpPr/>
          <p:nvPr/>
        </p:nvGrpSpPr>
        <p:grpSpPr>
          <a:xfrm>
            <a:off x="552450" y="77343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0" y="225425"/>
            <a:ext cx="82296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dirty="0">
                <a:solidFill>
                  <a:schemeClr val="tx1"/>
                </a:solidFill>
                <a:latin typeface="+mn-ea"/>
                <a:ea typeface="+mn-ea"/>
                <a:cs typeface="+mn-cs"/>
                <a:sym typeface="+mn-ea"/>
              </a:rPr>
              <a:t>     </a:t>
            </a:r>
            <a:r>
              <a:rPr kumimoji="0" lang="en-US" altLang="zh-CN" sz="2800" b="1" i="0" u="none" strike="noStrike" kern="1200" cap="none" spc="0" normalizeH="0" baseline="0" noProof="1" dirty="0">
                <a:solidFill>
                  <a:schemeClr val="tx1"/>
                </a:solidFill>
                <a:latin typeface="+mn-ea"/>
                <a:ea typeface="+mn-ea"/>
                <a:cs typeface="+mn-ea"/>
                <a:sym typeface="+mn-ea"/>
              </a:rPr>
              <a:t> </a:t>
            </a:r>
            <a:br>
              <a:rPr lang="en-US" altLang="zh-CN" sz="2800" dirty="0">
                <a:latin typeface="+mn-ea"/>
                <a:ea typeface="+mn-ea"/>
                <a:cs typeface="+mn-ea"/>
                <a:sym typeface="+mn-ea"/>
              </a:rPr>
            </a:br>
            <a:r>
              <a:rPr kumimoji="0" lang="en-US" altLang="zh-CN" sz="2800" b="1" i="0" u="none" strike="noStrike" kern="1200" cap="none" spc="0" normalizeH="0" baseline="0" noProof="1" dirty="0">
                <a:solidFill>
                  <a:schemeClr val="tx1"/>
                </a:solidFill>
                <a:latin typeface="+mn-ea"/>
                <a:ea typeface="+mn-ea"/>
                <a:cs typeface="+mn-ea"/>
                <a:sym typeface="+mn-ea"/>
              </a:rPr>
              <a:t>   </a:t>
            </a:r>
            <a:r>
              <a:rPr kumimoji="0" lang="zh-CN" sz="2800" b="1" i="0" u="none" strike="noStrike" kern="1200" cap="none" spc="0" normalizeH="0" baseline="0" noProof="1" dirty="0">
                <a:solidFill>
                  <a:schemeClr val="tx1"/>
                </a:solidFill>
                <a:latin typeface="+mn-ea"/>
                <a:ea typeface="+mn-ea"/>
                <a:cs typeface="+mn-ea"/>
                <a:sym typeface="+mn-ea"/>
              </a:rPr>
              <a:t>对应知识点的</a:t>
            </a:r>
            <a:r>
              <a:rPr kumimoji="0" lang="zh-CN" altLang="en-US" sz="2800" b="1" i="0" u="none" strike="noStrike" kern="1200" cap="none" spc="0" normalizeH="0" baseline="0" noProof="1" dirty="0">
                <a:solidFill>
                  <a:schemeClr val="tx1"/>
                </a:solidFill>
                <a:latin typeface="+mn-ea"/>
                <a:ea typeface="+mn-ea"/>
                <a:cs typeface="+mn-ea"/>
                <a:sym typeface="+mn-ea"/>
              </a:rPr>
              <a:t>题目讲解</a:t>
            </a:r>
            <a:endParaRPr kumimoji="0" lang="zh-CN" sz="2800" b="1" i="0" u="none" strike="noStrike" kern="1200" cap="none" spc="0" normalizeH="0" baseline="0" noProof="0" dirty="0" smtClean="0">
              <a:ln>
                <a:noFill/>
              </a:ln>
              <a:solidFill>
                <a:schemeClr val="tx1"/>
              </a:solidFill>
              <a:effectLst/>
              <a:uLnTx/>
              <a:uFillTx/>
              <a:latin typeface="+mn-ea"/>
              <a:ea typeface="+mn-ea"/>
              <a:cs typeface="+mn-ea"/>
            </a:endParaRPr>
          </a:p>
        </p:txBody>
      </p:sp>
      <p:pic>
        <p:nvPicPr>
          <p:cNvPr id="22531" name="图片 8"/>
          <p:cNvPicPr>
            <a:picLocks noChangeAspect="1"/>
          </p:cNvPicPr>
          <p:nvPr/>
        </p:nvPicPr>
        <p:blipFill>
          <a:blip r:embed="rId1"/>
          <a:stretch>
            <a:fillRect/>
          </a:stretch>
        </p:blipFill>
        <p:spPr>
          <a:xfrm>
            <a:off x="457200" y="620713"/>
            <a:ext cx="685800" cy="685800"/>
          </a:xfrm>
          <a:prstGeom prst="rect">
            <a:avLst/>
          </a:prstGeom>
          <a:noFill/>
          <a:ln w="9525">
            <a:noFill/>
          </a:ln>
        </p:spPr>
      </p:pic>
      <p:sp>
        <p:nvSpPr>
          <p:cNvPr id="22532" name="文本框 11"/>
          <p:cNvSpPr txBox="1"/>
          <p:nvPr/>
        </p:nvSpPr>
        <p:spPr>
          <a:xfrm>
            <a:off x="4916488" y="5603875"/>
            <a:ext cx="2268537" cy="137160"/>
          </a:xfrm>
          <a:prstGeom prst="rect">
            <a:avLst/>
          </a:prstGeom>
          <a:noFill/>
          <a:ln w="9525">
            <a:noFill/>
          </a:ln>
        </p:spPr>
        <p:txBody>
          <a:bodyPr wrap="square" anchor="t">
            <a:spAutoFit/>
          </a:bodyPr>
          <a:p>
            <a:pPr>
              <a:lnSpc>
                <a:spcPct val="150000"/>
              </a:lnSpc>
            </a:pPr>
            <a:r>
              <a:rPr lang="zh-CN" altLang="en-US" sz="100">
                <a:solidFill>
                  <a:srgbClr val="FF0000"/>
                </a:solidFill>
                <a:latin typeface="Tahoma" panose="020B0604030504040204" pitchFamily="34" charset="0"/>
                <a:ea typeface="宋体" panose="02010600030101010101" pitchFamily="2" charset="-122"/>
              </a:rPr>
              <a:t>微软雅黑，</a:t>
            </a:r>
            <a:r>
              <a:rPr lang="en-US" altLang="zh-CN" sz="100">
                <a:solidFill>
                  <a:srgbClr val="FF0000"/>
                </a:solidFill>
                <a:latin typeface="Tahoma" panose="020B0604030504040204" pitchFamily="34" charset="0"/>
                <a:ea typeface="宋体" panose="02010600030101010101" pitchFamily="2" charset="-122"/>
              </a:rPr>
              <a:t>24</a:t>
            </a:r>
            <a:r>
              <a:rPr lang="zh-CN" altLang="en-US" sz="100">
                <a:solidFill>
                  <a:srgbClr val="FF0000"/>
                </a:solidFill>
                <a:latin typeface="Tahoma" panose="020B0604030504040204" pitchFamily="34" charset="0"/>
                <a:ea typeface="宋体" panose="02010600030101010101" pitchFamily="2" charset="-122"/>
              </a:rPr>
              <a:t>号字</a:t>
            </a:r>
            <a:endParaRPr lang="zh-CN" altLang="en-US" sz="100">
              <a:solidFill>
                <a:srgbClr val="FF0000"/>
              </a:solidFill>
              <a:latin typeface="Tahoma" panose="020B0604030504040204" pitchFamily="34" charset="0"/>
              <a:ea typeface="宋体" panose="02010600030101010101" pitchFamily="2" charset="-122"/>
            </a:endParaRPr>
          </a:p>
          <a:p>
            <a:pPr>
              <a:lnSpc>
                <a:spcPct val="150000"/>
              </a:lnSpc>
            </a:pPr>
            <a:r>
              <a:rPr lang="en-US" altLang="zh-CN" sz="100">
                <a:solidFill>
                  <a:srgbClr val="FF0000"/>
                </a:solidFill>
                <a:latin typeface="Tahoma" panose="020B0604030504040204" pitchFamily="34" charset="0"/>
                <a:ea typeface="宋体" panose="02010600030101010101" pitchFamily="2" charset="-122"/>
              </a:rPr>
              <a:t>1.5</a:t>
            </a:r>
            <a:r>
              <a:rPr lang="zh-CN" altLang="en-US" sz="100">
                <a:solidFill>
                  <a:srgbClr val="FF0000"/>
                </a:solidFill>
                <a:latin typeface="Tahoma" panose="020B0604030504040204" pitchFamily="34" charset="0"/>
                <a:ea typeface="宋体" panose="02010600030101010101" pitchFamily="2" charset="-122"/>
              </a:rPr>
              <a:t>倍行间距。</a:t>
            </a:r>
            <a:endParaRPr lang="zh-CN" altLang="en-US" sz="100">
              <a:solidFill>
                <a:srgbClr val="FF0000"/>
              </a:solidFill>
              <a:latin typeface="Tahoma" panose="020B0604030504040204" pitchFamily="34" charset="0"/>
              <a:ea typeface="宋体" panose="02010600030101010101" pitchFamily="2" charset="-122"/>
            </a:endParaRPr>
          </a:p>
        </p:txBody>
      </p:sp>
      <p:sp>
        <p:nvSpPr>
          <p:cNvPr id="22534" name="文本框 13"/>
          <p:cNvSpPr txBox="1"/>
          <p:nvPr/>
        </p:nvSpPr>
        <p:spPr>
          <a:xfrm>
            <a:off x="522605" y="1741805"/>
            <a:ext cx="8163560" cy="4399915"/>
          </a:xfrm>
          <a:prstGeom prst="rect">
            <a:avLst/>
          </a:prstGeom>
          <a:noFill/>
          <a:ln w="9525">
            <a:noFill/>
          </a:ln>
        </p:spPr>
        <p:txBody>
          <a:bodyPr wrap="square" anchor="t">
            <a:spAutoFit/>
          </a:bodyPr>
          <a:p>
            <a:r>
              <a:rPr lang="zh-CN" altLang="en-US" sz="2000">
                <a:latin typeface="Tahoma" panose="020B0604030504040204" pitchFamily="34" charset="0"/>
                <a:ea typeface="宋体" panose="02010600030101010101" pitchFamily="2" charset="-122"/>
              </a:rPr>
              <a:t>【例题】</a:t>
            </a:r>
            <a:endParaRPr lang="zh-CN" altLang="en-US" sz="2000">
              <a:latin typeface="Tahoma" panose="020B0604030504040204" pitchFamily="34" charset="0"/>
              <a:ea typeface="宋体" panose="02010600030101010101" pitchFamily="2" charset="-122"/>
            </a:endParaRPr>
          </a:p>
          <a:p>
            <a:r>
              <a:rPr lang="en-US" altLang="zh-CN" sz="2000">
                <a:latin typeface="Tahoma" panose="020B0604030504040204" pitchFamily="34" charset="0"/>
                <a:ea typeface="宋体" panose="02010600030101010101" pitchFamily="2" charset="-122"/>
              </a:rPr>
              <a:t>2016</a:t>
            </a:r>
            <a:endParaRPr lang="en-US" altLang="zh-CN" sz="2000">
              <a:latin typeface="Tahoma" panose="020B0604030504040204" pitchFamily="34" charset="0"/>
              <a:ea typeface="宋体" panose="02010600030101010101" pitchFamily="2" charset="-122"/>
            </a:endParaRPr>
          </a:p>
          <a:p>
            <a:r>
              <a:rPr lang="en-US" altLang="zh-CN" sz="2000">
                <a:latin typeface="Tahoma" panose="020B0604030504040204" pitchFamily="34" charset="0"/>
                <a:ea typeface="宋体" panose="02010600030101010101" pitchFamily="2" charset="-122"/>
              </a:rPr>
              <a:t>75. ___ the Smiths have moved away, we can still see them from time to time.</a:t>
            </a:r>
            <a:endParaRPr lang="zh-CN" altLang="en-US" sz="2000">
              <a:latin typeface="Tahoma" panose="020B0604030504040204" pitchFamily="34" charset="0"/>
              <a:ea typeface="宋体" panose="02010600030101010101" pitchFamily="2" charset="-122"/>
            </a:endParaRPr>
          </a:p>
          <a:p>
            <a:r>
              <a:rPr lang="zh-CN" altLang="en-US" sz="2000">
                <a:latin typeface="Tahoma" panose="020B0604030504040204" pitchFamily="34" charset="0"/>
                <a:ea typeface="宋体" panose="02010600030101010101" pitchFamily="2" charset="-122"/>
              </a:rPr>
              <a:t>  </a:t>
            </a:r>
            <a:r>
              <a:rPr lang="en-US" altLang="zh-CN" sz="2000">
                <a:latin typeface="Tahoma" panose="020B0604030504040204" pitchFamily="34" charset="0"/>
                <a:ea typeface="宋体" panose="02010600030101010101" pitchFamily="2" charset="-122"/>
              </a:rPr>
              <a:t>A. As long as        B. As far as        C. As though        D. Even though</a:t>
            </a:r>
            <a:endParaRPr lang="en-US" altLang="zh-CN" sz="2000">
              <a:latin typeface="Tahoma" panose="020B0604030504040204" pitchFamily="34" charset="0"/>
              <a:ea typeface="宋体" panose="02010600030101010101" pitchFamily="2" charset="-122"/>
            </a:endParaRPr>
          </a:p>
          <a:p>
            <a:r>
              <a:rPr lang="en-US" altLang="zh-CN" sz="2000">
                <a:latin typeface="Tahoma" panose="020B0604030504040204" pitchFamily="34" charset="0"/>
                <a:ea typeface="宋体" panose="02010600030101010101" pitchFamily="2" charset="-122"/>
              </a:rPr>
              <a:t>2015.</a:t>
            </a:r>
            <a:endParaRPr lang="en-US" altLang="zh-CN" sz="2000">
              <a:latin typeface="Tahoma" panose="020B0604030504040204" pitchFamily="34" charset="0"/>
              <a:ea typeface="宋体" panose="02010600030101010101" pitchFamily="2" charset="-122"/>
            </a:endParaRPr>
          </a:p>
          <a:p>
            <a:r>
              <a:rPr lang="en-US" altLang="zh-CN" sz="2000">
                <a:latin typeface="Tahoma" panose="020B0604030504040204" pitchFamily="34" charset="0"/>
                <a:ea typeface="宋体" panose="02010600030101010101" pitchFamily="2" charset="-122"/>
              </a:rPr>
              <a:t>38. She refers to me as her closest and dearest friend, ___we met just two weeks ago.</a:t>
            </a:r>
            <a:endParaRPr lang="en-US" altLang="zh-CN" sz="2000">
              <a:latin typeface="Tahoma" panose="020B0604030504040204" pitchFamily="34" charset="0"/>
              <a:ea typeface="宋体" panose="02010600030101010101" pitchFamily="2" charset="-122"/>
            </a:endParaRPr>
          </a:p>
          <a:p>
            <a:r>
              <a:rPr lang="zh-CN" altLang="en-US" sz="2000">
                <a:latin typeface="Tahoma" panose="020B0604030504040204" pitchFamily="34" charset="0"/>
                <a:ea typeface="宋体" panose="02010600030101010101" pitchFamily="2" charset="-122"/>
              </a:rPr>
              <a:t>  </a:t>
            </a:r>
            <a:r>
              <a:rPr lang="en-US" altLang="zh-CN" sz="2000">
                <a:latin typeface="Tahoma" panose="020B0604030504040204" pitchFamily="34" charset="0"/>
                <a:ea typeface="宋体" panose="02010600030101010101" pitchFamily="2" charset="-122"/>
              </a:rPr>
              <a:t>A. as               B. even if              C. as though       D</a:t>
            </a:r>
            <a:r>
              <a:rPr lang="en-US" altLang="zh-CN" sz="2000">
                <a:solidFill>
                  <a:srgbClr val="FF0000"/>
                </a:solidFill>
                <a:latin typeface="Tahoma" panose="020B0604030504040204" pitchFamily="34" charset="0"/>
                <a:ea typeface="宋体" panose="02010600030101010101" pitchFamily="2" charset="-122"/>
              </a:rPr>
              <a:t>.</a:t>
            </a:r>
            <a:r>
              <a:rPr lang="en-US" altLang="zh-CN" sz="2000">
                <a:latin typeface="Tahoma" panose="020B0604030504040204" pitchFamily="34" charset="0"/>
                <a:ea typeface="宋体" panose="02010600030101010101" pitchFamily="2" charset="-122"/>
              </a:rPr>
              <a:t> even though </a:t>
            </a:r>
            <a:endParaRPr lang="en-US" altLang="zh-CN" sz="2000">
              <a:latin typeface="Tahoma" panose="020B0604030504040204" pitchFamily="34" charset="0"/>
              <a:ea typeface="宋体" panose="02010600030101010101" pitchFamily="2" charset="-122"/>
            </a:endParaRPr>
          </a:p>
          <a:p>
            <a:r>
              <a:rPr lang="en-US" altLang="zh-CN" sz="2000">
                <a:latin typeface="Tahoma" panose="020B0604030504040204" pitchFamily="34" charset="0"/>
                <a:ea typeface="宋体" panose="02010600030101010101" pitchFamily="2" charset="-122"/>
              </a:rPr>
              <a:t>2014.</a:t>
            </a:r>
            <a:endParaRPr lang="en-US" altLang="zh-CN" sz="2000">
              <a:latin typeface="Tahoma" panose="020B0604030504040204" pitchFamily="34" charset="0"/>
              <a:ea typeface="宋体" panose="02010600030101010101" pitchFamily="2" charset="-122"/>
            </a:endParaRPr>
          </a:p>
          <a:p>
            <a:r>
              <a:rPr lang="en-US" altLang="zh-CN" sz="2000">
                <a:latin typeface="Tahoma" panose="020B0604030504040204" pitchFamily="34" charset="0"/>
                <a:ea typeface="宋体" panose="02010600030101010101" pitchFamily="2" charset="-122"/>
              </a:rPr>
              <a:t>75. ____ relatively costly, the engine is highly efficient and needs serving infrequently.</a:t>
            </a:r>
            <a:endParaRPr lang="en-US" altLang="zh-CN" sz="2000">
              <a:latin typeface="Tahoma" panose="020B0604030504040204" pitchFamily="34" charset="0"/>
              <a:ea typeface="宋体" panose="02010600030101010101" pitchFamily="2" charset="-122"/>
            </a:endParaRPr>
          </a:p>
          <a:p>
            <a:r>
              <a:rPr lang="en-US" altLang="zh-CN" sz="2000">
                <a:latin typeface="Tahoma" panose="020B0604030504040204" pitchFamily="34" charset="0"/>
                <a:ea typeface="宋体" panose="02010600030101010101" pitchFamily="2" charset="-122"/>
              </a:rPr>
              <a:t>   A. Even          B. It is             C. There is       D. Even though </a:t>
            </a:r>
            <a:endParaRPr lang="en-US" altLang="zh-CN" sz="2000">
              <a:latin typeface="Tahoma" panose="020B0604030504040204" pitchFamily="34" charset="0"/>
              <a:ea typeface="宋体" panose="02010600030101010101" pitchFamily="2" charset="-122"/>
            </a:endParaRPr>
          </a:p>
          <a:p>
            <a:endParaRPr lang="en-US" altLang="zh-CN" sz="2000">
              <a:latin typeface="Tahoma" panose="020B060403050404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idx="4294967295"/>
          </p:nvPr>
        </p:nvSpPr>
        <p:spPr>
          <a:xfrm>
            <a:off x="0" y="274955"/>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 </a:t>
            </a:r>
            <a:r>
              <a:rPr kumimoji="0" lang="zh-CN" sz="4400" b="1" i="0" u="none" strike="noStrike" kern="1200" cap="none" spc="0" normalizeH="0" baseline="0" noProof="0" dirty="0" smtClean="0">
                <a:ln>
                  <a:noFill/>
                </a:ln>
                <a:solidFill>
                  <a:schemeClr val="tx1"/>
                </a:solidFill>
                <a:effectLst/>
                <a:uLnTx/>
                <a:uFillTx/>
                <a:latin typeface="+mj-ea"/>
                <a:ea typeface="+mj-ea"/>
                <a:cs typeface="+mj-cs"/>
              </a:rPr>
              <a:t>二、本讲课程回顾</a:t>
            </a:r>
            <a:br>
              <a:rPr kumimoji="0" lang="zh-CN" sz="4400" b="1" i="0" u="none" strike="noStrike" kern="1200" cap="none" spc="0" normalizeH="0" baseline="0" noProof="0" dirty="0" smtClean="0">
                <a:ln>
                  <a:noFill/>
                </a:ln>
                <a:solidFill>
                  <a:schemeClr val="tx1"/>
                </a:solidFill>
                <a:effectLst/>
                <a:uLnTx/>
                <a:uFillTx/>
                <a:latin typeface="+mj-ea"/>
                <a:ea typeface="+mj-ea"/>
                <a:cs typeface="+mj-cs"/>
              </a:rPr>
            </a:br>
            <a:endParaRPr kumimoji="0" lang="zh-CN" altLang="en-US" sz="1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j-cs"/>
              <a:sym typeface="+mn-ea"/>
            </a:endParaRPr>
          </a:p>
        </p:txBody>
      </p:sp>
      <p:sp>
        <p:nvSpPr>
          <p:cNvPr id="23554" name="Rectangle 3"/>
          <p:cNvSpPr>
            <a:spLocks noGrp="1"/>
          </p:cNvSpPr>
          <p:nvPr>
            <p:ph idx="4294967295"/>
          </p:nvPr>
        </p:nvSpPr>
        <p:spPr>
          <a:xfrm>
            <a:off x="0" y="1600200"/>
            <a:ext cx="8229600" cy="4526280"/>
          </a:xfrm>
        </p:spPr>
        <p:txBody>
          <a:bodyPr vert="horz" wrap="square" lIns="91440" tIns="45720" rIns="91440" bIns="45720" anchor="t"/>
          <a:p>
            <a:pPr eaLnBrk="1" latinLnBrk="0" hangingPunct="1">
              <a:lnSpc>
                <a:spcPct val="150000"/>
              </a:lnSpc>
              <a:spcBef>
                <a:spcPct val="0"/>
              </a:spcBef>
              <a:buNone/>
            </a:pPr>
            <a:r>
              <a:rPr lang="zh-CN" altLang="en-US" sz="2800" dirty="0" smtClean="0">
                <a:ln>
                  <a:noFill/>
                </a:ln>
                <a:effectLst/>
                <a:uLnTx/>
                <a:uFillTx/>
                <a:latin typeface="+mn-ea"/>
                <a:cs typeface="+mn-ea"/>
                <a:sym typeface="+mn-ea"/>
              </a:rPr>
              <a:t>本节课我们主要讲了英语状语从句的</a:t>
            </a:r>
            <a:endParaRPr lang="zh-CN" altLang="en-US" sz="2800" b="0">
              <a:sym typeface="+mn-ea"/>
            </a:endParaRPr>
          </a:p>
          <a:p>
            <a:pPr eaLnBrk="1" latinLnBrk="0" hangingPunct="1">
              <a:lnSpc>
                <a:spcPct val="150000"/>
              </a:lnSpc>
              <a:spcBef>
                <a:spcPct val="0"/>
              </a:spcBef>
              <a:buNone/>
            </a:pPr>
            <a:r>
              <a:rPr lang="zh-CN" altLang="en-US" sz="2800" b="0">
                <a:sym typeface="+mn-ea"/>
              </a:rPr>
              <a:t>         6.让步状语从句 </a:t>
            </a:r>
            <a:endParaRPr lang="zh-CN" altLang="en-US" sz="2800" b="0"/>
          </a:p>
          <a:p>
            <a:pPr eaLnBrk="1" latinLnBrk="0" hangingPunct="1">
              <a:lnSpc>
                <a:spcPct val="150000"/>
              </a:lnSpc>
              <a:spcBef>
                <a:spcPct val="0"/>
              </a:spcBef>
              <a:buNone/>
            </a:pPr>
            <a:r>
              <a:rPr lang="zh-CN" altLang="en-US" sz="2800" b="0">
                <a:sym typeface="+mn-ea"/>
              </a:rPr>
              <a:t>　　7.比较状语从句 </a:t>
            </a:r>
            <a:endParaRPr lang="zh-CN" altLang="en-US" sz="2800" b="0"/>
          </a:p>
          <a:p>
            <a:pPr eaLnBrk="1" latinLnBrk="0" hangingPunct="1">
              <a:lnSpc>
                <a:spcPct val="150000"/>
              </a:lnSpc>
              <a:spcBef>
                <a:spcPct val="0"/>
              </a:spcBef>
              <a:buNone/>
            </a:pPr>
            <a:r>
              <a:rPr lang="zh-CN" altLang="en-US" sz="2800" b="0">
                <a:sym typeface="+mn-ea"/>
              </a:rPr>
              <a:t>　　8.方式状语从句 </a:t>
            </a:r>
            <a:endParaRPr lang="zh-CN" altLang="en-US" sz="2800" b="0"/>
          </a:p>
          <a:p>
            <a:pPr eaLnBrk="1" latinLnBrk="0" hangingPunct="1">
              <a:lnSpc>
                <a:spcPct val="150000"/>
              </a:lnSpc>
              <a:spcBef>
                <a:spcPct val="0"/>
              </a:spcBef>
              <a:buNone/>
            </a:pPr>
            <a:r>
              <a:rPr lang="zh-CN" altLang="en-US" sz="2800" b="0">
                <a:sym typeface="+mn-ea"/>
              </a:rPr>
              <a:t>　　9. 条件状语从句 </a:t>
            </a:r>
            <a:endParaRPr lang="zh-CN" altLang="en-US" sz="2800" b="0" kern="1200" dirty="0">
              <a:latin typeface="+mn-lt"/>
              <a:ea typeface="+mn-ea"/>
              <a:cs typeface="+mn-cs"/>
            </a:endParaRPr>
          </a:p>
        </p:txBody>
      </p:sp>
      <p:grpSp>
        <p:nvGrpSpPr>
          <p:cNvPr id="23556" name="组合 129"/>
          <p:cNvGrpSpPr/>
          <p:nvPr/>
        </p:nvGrpSpPr>
        <p:grpSpPr>
          <a:xfrm>
            <a:off x="1704975" y="430213"/>
            <a:ext cx="615950" cy="584200"/>
            <a:chOff x="2439302" y="2313207"/>
            <a:chExt cx="481033" cy="481033"/>
          </a:xfrm>
        </p:grpSpPr>
        <p:sp>
          <p:nvSpPr>
            <p:cNvPr id="131" name="Oval 351"/>
            <p:cNvSpPr>
              <a:spLocks noChangeArrowheads="1"/>
            </p:cNvSpPr>
            <p:nvPr/>
          </p:nvSpPr>
          <p:spPr bwMode="auto">
            <a:xfrm>
              <a:off x="2439302" y="2313207"/>
              <a:ext cx="481033" cy="481033"/>
            </a:xfrm>
            <a:prstGeom prst="ellipse">
              <a:avLst/>
            </a:prstGeom>
            <a:solidFill>
              <a:srgbClr val="739BE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2" name="Freeform 352"/>
            <p:cNvSpPr/>
            <p:nvPr/>
          </p:nvSpPr>
          <p:spPr bwMode="auto">
            <a:xfrm>
              <a:off x="2537400" y="2475127"/>
              <a:ext cx="380571" cy="319113"/>
            </a:xfrm>
            <a:custGeom>
              <a:avLst/>
              <a:gdLst>
                <a:gd name="T0" fmla="*/ 138 w 203"/>
                <a:gd name="T1" fmla="*/ 0 h 170"/>
                <a:gd name="T2" fmla="*/ 112 w 203"/>
                <a:gd name="T3" fmla="*/ 27 h 170"/>
                <a:gd name="T4" fmla="*/ 115 w 203"/>
                <a:gd name="T5" fmla="*/ 31 h 170"/>
                <a:gd name="T6" fmla="*/ 0 w 203"/>
                <a:gd name="T7" fmla="*/ 97 h 170"/>
                <a:gd name="T8" fmla="*/ 73 w 203"/>
                <a:gd name="T9" fmla="*/ 170 h 170"/>
                <a:gd name="T10" fmla="*/ 76 w 203"/>
                <a:gd name="T11" fmla="*/ 170 h 170"/>
                <a:gd name="T12" fmla="*/ 203 w 203"/>
                <a:gd name="T13" fmla="*/ 60 h 170"/>
                <a:gd name="T14" fmla="*/ 152 w 203"/>
                <a:gd name="T15" fmla="*/ 9 h 170"/>
                <a:gd name="T16" fmla="*/ 149 w 203"/>
                <a:gd name="T17" fmla="*/ 11 h 170"/>
                <a:gd name="T18" fmla="*/ 138 w 203"/>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70">
                  <a:moveTo>
                    <a:pt x="138" y="0"/>
                  </a:moveTo>
                  <a:cubicBezTo>
                    <a:pt x="112" y="27"/>
                    <a:pt x="112" y="27"/>
                    <a:pt x="112" y="27"/>
                  </a:cubicBezTo>
                  <a:cubicBezTo>
                    <a:pt x="115" y="31"/>
                    <a:pt x="115" y="31"/>
                    <a:pt x="115" y="31"/>
                  </a:cubicBezTo>
                  <a:cubicBezTo>
                    <a:pt x="0" y="97"/>
                    <a:pt x="0" y="97"/>
                    <a:pt x="0" y="97"/>
                  </a:cubicBezTo>
                  <a:cubicBezTo>
                    <a:pt x="73" y="170"/>
                    <a:pt x="73" y="170"/>
                    <a:pt x="73" y="170"/>
                  </a:cubicBezTo>
                  <a:cubicBezTo>
                    <a:pt x="74" y="170"/>
                    <a:pt x="75" y="170"/>
                    <a:pt x="76" y="170"/>
                  </a:cubicBezTo>
                  <a:cubicBezTo>
                    <a:pt x="141" y="170"/>
                    <a:pt x="194" y="122"/>
                    <a:pt x="203" y="60"/>
                  </a:cubicBezTo>
                  <a:cubicBezTo>
                    <a:pt x="152" y="9"/>
                    <a:pt x="152" y="9"/>
                    <a:pt x="152" y="9"/>
                  </a:cubicBezTo>
                  <a:cubicBezTo>
                    <a:pt x="149" y="11"/>
                    <a:pt x="149" y="11"/>
                    <a:pt x="149" y="11"/>
                  </a:cubicBezTo>
                  <a:lnTo>
                    <a:pt x="138" y="0"/>
                  </a:lnTo>
                  <a:close/>
                </a:path>
              </a:pathLst>
            </a:custGeom>
            <a:solidFill>
              <a:srgbClr val="6188D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3" name="Rectangle 353"/>
            <p:cNvSpPr>
              <a:spLocks noChangeArrowheads="1"/>
            </p:cNvSpPr>
            <p:nvPr/>
          </p:nvSpPr>
          <p:spPr bwMode="auto">
            <a:xfrm>
              <a:off x="2537400" y="2491674"/>
              <a:ext cx="284838" cy="165466"/>
            </a:xfrm>
            <a:prstGeom prst="rect">
              <a:avLst/>
            </a:prstGeom>
            <a:solidFill>
              <a:srgbClr val="505A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4" name="Freeform 354"/>
            <p:cNvSpPr/>
            <p:nvPr/>
          </p:nvSpPr>
          <p:spPr bwMode="auto">
            <a:xfrm>
              <a:off x="2563402" y="2471582"/>
              <a:ext cx="232834" cy="200923"/>
            </a:xfrm>
            <a:custGeom>
              <a:avLst/>
              <a:gdLst>
                <a:gd name="T0" fmla="*/ 124 w 124"/>
                <a:gd name="T1" fmla="*/ 93 h 107"/>
                <a:gd name="T2" fmla="*/ 124 w 124"/>
                <a:gd name="T3" fmla="*/ 2 h 107"/>
                <a:gd name="T4" fmla="*/ 114 w 124"/>
                <a:gd name="T5" fmla="*/ 1 h 107"/>
                <a:gd name="T6" fmla="*/ 104 w 124"/>
                <a:gd name="T7" fmla="*/ 0 h 107"/>
                <a:gd name="T8" fmla="*/ 79 w 124"/>
                <a:gd name="T9" fmla="*/ 4 h 107"/>
                <a:gd name="T10" fmla="*/ 62 w 124"/>
                <a:gd name="T11" fmla="*/ 10 h 107"/>
                <a:gd name="T12" fmla="*/ 45 w 124"/>
                <a:gd name="T13" fmla="*/ 4 h 107"/>
                <a:gd name="T14" fmla="*/ 20 w 124"/>
                <a:gd name="T15" fmla="*/ 0 h 107"/>
                <a:gd name="T16" fmla="*/ 10 w 124"/>
                <a:gd name="T17" fmla="*/ 1 h 107"/>
                <a:gd name="T18" fmla="*/ 0 w 124"/>
                <a:gd name="T19" fmla="*/ 2 h 107"/>
                <a:gd name="T20" fmla="*/ 0 w 124"/>
                <a:gd name="T21" fmla="*/ 93 h 107"/>
                <a:gd name="T22" fmla="*/ 48 w 124"/>
                <a:gd name="T23" fmla="*/ 99 h 107"/>
                <a:gd name="T24" fmla="*/ 62 w 124"/>
                <a:gd name="T25" fmla="*/ 107 h 107"/>
                <a:gd name="T26" fmla="*/ 76 w 124"/>
                <a:gd name="T27" fmla="*/ 99 h 107"/>
                <a:gd name="T28" fmla="*/ 124 w 124"/>
                <a:gd name="T29"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7">
                  <a:moveTo>
                    <a:pt x="124" y="93"/>
                  </a:moveTo>
                  <a:cubicBezTo>
                    <a:pt x="124" y="2"/>
                    <a:pt x="124" y="2"/>
                    <a:pt x="124" y="2"/>
                  </a:cubicBezTo>
                  <a:cubicBezTo>
                    <a:pt x="114" y="1"/>
                    <a:pt x="114" y="1"/>
                    <a:pt x="114" y="1"/>
                  </a:cubicBezTo>
                  <a:cubicBezTo>
                    <a:pt x="111" y="1"/>
                    <a:pt x="107" y="0"/>
                    <a:pt x="104" y="0"/>
                  </a:cubicBezTo>
                  <a:cubicBezTo>
                    <a:pt x="95" y="0"/>
                    <a:pt x="87" y="1"/>
                    <a:pt x="79" y="4"/>
                  </a:cubicBezTo>
                  <a:cubicBezTo>
                    <a:pt x="73" y="5"/>
                    <a:pt x="67" y="7"/>
                    <a:pt x="62" y="10"/>
                  </a:cubicBezTo>
                  <a:cubicBezTo>
                    <a:pt x="57" y="7"/>
                    <a:pt x="51" y="5"/>
                    <a:pt x="45" y="4"/>
                  </a:cubicBezTo>
                  <a:cubicBezTo>
                    <a:pt x="37" y="1"/>
                    <a:pt x="29" y="0"/>
                    <a:pt x="20" y="0"/>
                  </a:cubicBezTo>
                  <a:cubicBezTo>
                    <a:pt x="17" y="0"/>
                    <a:pt x="13" y="1"/>
                    <a:pt x="10" y="1"/>
                  </a:cubicBezTo>
                  <a:cubicBezTo>
                    <a:pt x="0" y="2"/>
                    <a:pt x="0" y="2"/>
                    <a:pt x="0" y="2"/>
                  </a:cubicBezTo>
                  <a:cubicBezTo>
                    <a:pt x="0" y="93"/>
                    <a:pt x="0" y="93"/>
                    <a:pt x="0" y="93"/>
                  </a:cubicBezTo>
                  <a:cubicBezTo>
                    <a:pt x="48" y="99"/>
                    <a:pt x="48" y="99"/>
                    <a:pt x="48" y="99"/>
                  </a:cubicBezTo>
                  <a:cubicBezTo>
                    <a:pt x="51" y="100"/>
                    <a:pt x="62" y="107"/>
                    <a:pt x="62" y="107"/>
                  </a:cubicBezTo>
                  <a:cubicBezTo>
                    <a:pt x="62" y="107"/>
                    <a:pt x="73" y="100"/>
                    <a:pt x="76" y="99"/>
                  </a:cubicBezTo>
                  <a:cubicBezTo>
                    <a:pt x="76" y="99"/>
                    <a:pt x="102" y="91"/>
                    <a:pt x="124" y="93"/>
                  </a:cubicBezTo>
                  <a:close/>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5" name="Freeform 355"/>
            <p:cNvSpPr/>
            <p:nvPr/>
          </p:nvSpPr>
          <p:spPr bwMode="auto">
            <a:xfrm>
              <a:off x="2668591" y="2484583"/>
              <a:ext cx="22456" cy="187922"/>
            </a:xfrm>
            <a:custGeom>
              <a:avLst/>
              <a:gdLst>
                <a:gd name="T0" fmla="*/ 0 w 12"/>
                <a:gd name="T1" fmla="*/ 96 h 100"/>
                <a:gd name="T2" fmla="*/ 6 w 12"/>
                <a:gd name="T3" fmla="*/ 100 h 100"/>
                <a:gd name="T4" fmla="*/ 12 w 12"/>
                <a:gd name="T5" fmla="*/ 96 h 100"/>
                <a:gd name="T6" fmla="*/ 12 w 12"/>
                <a:gd name="T7" fmla="*/ 0 h 100"/>
                <a:gd name="T8" fmla="*/ 6 w 12"/>
                <a:gd name="T9" fmla="*/ 3 h 100"/>
                <a:gd name="T10" fmla="*/ 0 w 12"/>
                <a:gd name="T11" fmla="*/ 0 h 100"/>
                <a:gd name="T12" fmla="*/ 0 w 12"/>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12" h="100">
                  <a:moveTo>
                    <a:pt x="0" y="96"/>
                  </a:moveTo>
                  <a:cubicBezTo>
                    <a:pt x="3" y="98"/>
                    <a:pt x="6" y="100"/>
                    <a:pt x="6" y="100"/>
                  </a:cubicBezTo>
                  <a:cubicBezTo>
                    <a:pt x="6" y="100"/>
                    <a:pt x="9" y="98"/>
                    <a:pt x="12" y="96"/>
                  </a:cubicBezTo>
                  <a:cubicBezTo>
                    <a:pt x="12" y="0"/>
                    <a:pt x="12" y="0"/>
                    <a:pt x="12" y="0"/>
                  </a:cubicBezTo>
                  <a:cubicBezTo>
                    <a:pt x="10" y="1"/>
                    <a:pt x="8" y="2"/>
                    <a:pt x="6" y="3"/>
                  </a:cubicBezTo>
                  <a:cubicBezTo>
                    <a:pt x="4" y="2"/>
                    <a:pt x="2" y="1"/>
                    <a:pt x="0" y="0"/>
                  </a:cubicBezTo>
                  <a:lnTo>
                    <a:pt x="0" y="96"/>
                  </a:lnTo>
                  <a:close/>
                </a:path>
              </a:pathLst>
            </a:custGeom>
            <a:solidFill>
              <a:srgbClr val="E6E8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0" y="274955"/>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ea"/>
                <a:ea typeface="+mj-ea"/>
                <a:cs typeface="+mj-cs"/>
              </a:rPr>
              <a:t>三、下讲课程要点</a:t>
            </a:r>
            <a:br>
              <a:rPr kumimoji="0" lang="zh-CN" altLang="en-US" sz="4400" b="1" i="0" u="none" strike="noStrike" kern="1200" cap="none" spc="0" normalizeH="0" baseline="0" noProof="0" dirty="0" smtClean="0">
                <a:ln>
                  <a:noFill/>
                </a:ln>
                <a:solidFill>
                  <a:schemeClr val="tx1"/>
                </a:solidFill>
                <a:effectLst/>
                <a:uLnTx/>
                <a:uFillTx/>
                <a:latin typeface="+mj-ea"/>
                <a:ea typeface="+mj-ea"/>
                <a:cs typeface="+mj-cs"/>
              </a:rPr>
            </a:br>
            <a:endParaRPr kumimoji="0" lang="zh-CN" altLang="en-US" sz="1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j-cs"/>
              <a:sym typeface="+mn-ea"/>
            </a:endParaRPr>
          </a:p>
        </p:txBody>
      </p:sp>
      <p:sp>
        <p:nvSpPr>
          <p:cNvPr id="24578" name="Rectangle 3"/>
          <p:cNvSpPr>
            <a:spLocks noGrp="1"/>
          </p:cNvSpPr>
          <p:nvPr>
            <p:ph idx="4294967295"/>
          </p:nvPr>
        </p:nvSpPr>
        <p:spPr>
          <a:xfrm>
            <a:off x="0" y="1600200"/>
            <a:ext cx="8229600" cy="4526280"/>
          </a:xfrm>
        </p:spPr>
        <p:txBody>
          <a:bodyPr vert="horz" wrap="square" lIns="91440" tIns="45720" rIns="91440" bIns="45720" anchor="t"/>
          <a:p>
            <a:pPr eaLnBrk="1" latinLnBrk="0" hangingPunct="1">
              <a:lnSpc>
                <a:spcPct val="150000"/>
              </a:lnSpc>
              <a:spcBef>
                <a:spcPct val="0"/>
              </a:spcBef>
              <a:buNone/>
            </a:pPr>
            <a:endParaRPr lang="zh-CN" altLang="zh-CN" sz="2800" kern="1200" dirty="0">
              <a:latin typeface="+mn-lt"/>
              <a:ea typeface="+mn-ea"/>
              <a:cs typeface="+mn-cs"/>
            </a:endParaRPr>
          </a:p>
          <a:p>
            <a:pPr eaLnBrk="1" latinLnBrk="0" hangingPunct="1">
              <a:lnSpc>
                <a:spcPct val="150000"/>
              </a:lnSpc>
              <a:spcBef>
                <a:spcPct val="0"/>
              </a:spcBef>
              <a:buNone/>
            </a:pPr>
            <a:r>
              <a:rPr lang="zh-CN" altLang="zh-CN" sz="2800" kern="1200" dirty="0">
                <a:latin typeface="+mn-lt"/>
                <a:ea typeface="+mn-ea"/>
                <a:cs typeface="+mn-cs"/>
              </a:rPr>
              <a:t>     下节课我们讲英语的倒装，强调句型。</a:t>
            </a:r>
            <a:endParaRPr lang="zh-CN" altLang="zh-CN" sz="2800" kern="1200" dirty="0">
              <a:latin typeface="+mn-lt"/>
              <a:ea typeface="+mn-ea"/>
              <a:cs typeface="+mn-cs"/>
            </a:endParaRPr>
          </a:p>
        </p:txBody>
      </p:sp>
      <p:sp>
        <p:nvSpPr>
          <p:cNvPr id="24579" name="文本框 2"/>
          <p:cNvSpPr txBox="1"/>
          <p:nvPr/>
        </p:nvSpPr>
        <p:spPr>
          <a:xfrm>
            <a:off x="457200" y="5203825"/>
            <a:ext cx="7797800" cy="368300"/>
          </a:xfrm>
          <a:prstGeom prst="rect">
            <a:avLst/>
          </a:prstGeom>
          <a:noFill/>
          <a:ln w="9525">
            <a:noFill/>
          </a:ln>
        </p:spPr>
        <p:txBody>
          <a:bodyPr wrap="square" anchor="t">
            <a:spAutoFit/>
          </a:bodyPr>
          <a:p>
            <a:endParaRPr lang="zh-CN" altLang="en-US" b="1">
              <a:latin typeface="仿宋" panose="02010609060101010101" charset="-122"/>
              <a:ea typeface="仿宋" panose="02010609060101010101" charset="-122"/>
            </a:endParaRPr>
          </a:p>
        </p:txBody>
      </p:sp>
      <p:pic>
        <p:nvPicPr>
          <p:cNvPr id="24580" name="图片 231"/>
          <p:cNvPicPr>
            <a:picLocks noChangeAspect="1"/>
          </p:cNvPicPr>
          <p:nvPr/>
        </p:nvPicPr>
        <p:blipFill>
          <a:blip r:embed="rId1"/>
          <a:stretch>
            <a:fillRect/>
          </a:stretch>
        </p:blipFill>
        <p:spPr>
          <a:xfrm>
            <a:off x="1733550" y="415925"/>
            <a:ext cx="552450" cy="5556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六、条件状语从句。</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r>
              <a:rPr lang="zh-CN" altLang="en-US" sz="2000" b="0">
                <a:solidFill>
                  <a:srgbClr val="FF0000"/>
                </a:solidFill>
              </a:rPr>
              <a:t>条件状语从句</a:t>
            </a:r>
            <a:endParaRPr lang="zh-CN" altLang="en-US" sz="2000" b="0">
              <a:solidFill>
                <a:srgbClr val="FF0000"/>
              </a:solidFill>
            </a:endParaRPr>
          </a:p>
          <a:p>
            <a:r>
              <a:rPr lang="zh-CN" altLang="en-US" sz="2000" b="0"/>
              <a:t>表示主句动作发生的前提或条件的从句。</a:t>
            </a:r>
            <a:endParaRPr lang="zh-CN" altLang="en-US" sz="2000" b="0"/>
          </a:p>
          <a:p>
            <a:r>
              <a:rPr lang="zh-CN" altLang="en-US" sz="2000" b="0"/>
              <a:t>条件状语从句分为</a:t>
            </a:r>
            <a:r>
              <a:rPr lang="zh-CN" altLang="en-US" sz="2000" b="0">
                <a:solidFill>
                  <a:srgbClr val="FF0000"/>
                </a:solidFill>
              </a:rPr>
              <a:t>真实条件状语从句</a:t>
            </a:r>
            <a:r>
              <a:rPr lang="zh-CN" altLang="en-US" sz="2000" b="0"/>
              <a:t>和非真实条件状语从句（虚拟条件句）。</a:t>
            </a:r>
            <a:endParaRPr lang="zh-CN" altLang="en-US" sz="2000" b="0"/>
          </a:p>
          <a:p>
            <a:r>
              <a:rPr lang="zh-CN" altLang="en-US" sz="2000" b="0"/>
              <a:t>引导词有</a:t>
            </a:r>
            <a:r>
              <a:rPr lang="zh-CN" altLang="en-US" sz="2000" b="0">
                <a:solidFill>
                  <a:srgbClr val="FF0000"/>
                </a:solidFill>
              </a:rPr>
              <a:t>if, unless, so </a:t>
            </a:r>
            <a:r>
              <a:rPr lang="en-US" altLang="zh-CN" sz="2000" b="0">
                <a:solidFill>
                  <a:srgbClr val="FF0000"/>
                </a:solidFill>
              </a:rPr>
              <a:t>/</a:t>
            </a:r>
            <a:r>
              <a:rPr lang="zh-CN" altLang="en-US" sz="2000" b="0">
                <a:solidFill>
                  <a:srgbClr val="FF0000"/>
                </a:solidFill>
              </a:rPr>
              <a:t>as long as,  on condition that, in case, suppose, supposing</a:t>
            </a:r>
            <a:r>
              <a:rPr lang="zh-CN" altLang="en-US" sz="2000" b="0"/>
              <a:t>等。</a:t>
            </a:r>
            <a:endParaRPr lang="zh-CN" altLang="en-US" sz="2000" b="0"/>
          </a:p>
          <a:p>
            <a:r>
              <a:rPr lang="zh-CN" altLang="en-US" sz="2000" b="0"/>
              <a:t>条件状语从句中的谓语动词一般要用现在时或过去时代替一般将来时或过去将来时，  即 </a:t>
            </a:r>
            <a:r>
              <a:rPr lang="zh-CN" altLang="en-US" sz="2000" b="0">
                <a:solidFill>
                  <a:srgbClr val="FF0000"/>
                </a:solidFill>
              </a:rPr>
              <a:t>主将从现。</a:t>
            </a:r>
            <a:endParaRPr lang="zh-CN" altLang="en-US" sz="2000" b="0">
              <a:solidFill>
                <a:srgbClr val="FF0000"/>
              </a:solidFill>
            </a:endParaRPr>
          </a:p>
        </p:txBody>
      </p:sp>
      <p:grpSp>
        <p:nvGrpSpPr>
          <p:cNvPr id="174" name="组合 1"/>
          <p:cNvGrpSpPr/>
          <p:nvPr/>
        </p:nvGrpSpPr>
        <p:grpSpPr>
          <a:xfrm>
            <a:off x="521970" y="69088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if</a:t>
            </a:r>
            <a:endPar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内容占位符 2"/>
          <p:cNvSpPr>
            <a:spLocks noGrp="1"/>
          </p:cNvSpPr>
          <p:nvPr>
            <p:ph idx="4294967295"/>
          </p:nvPr>
        </p:nvSpPr>
        <p:spPr>
          <a:xfrm>
            <a:off x="0" y="1600200"/>
            <a:ext cx="8229600" cy="4526280"/>
          </a:xfrm>
        </p:spPr>
        <p:txBody>
          <a:bodyPr/>
          <a:p>
            <a:r>
              <a:rPr lang="zh-CN" altLang="en-US" sz="2000" b="0">
                <a:solidFill>
                  <a:srgbClr val="FF0000"/>
                </a:solidFill>
              </a:rPr>
              <a:t> if表示正面条件</a:t>
            </a:r>
            <a:r>
              <a:rPr lang="zh-CN" altLang="en-US" sz="2000" b="0"/>
              <a:t>，意为如果。 </a:t>
            </a:r>
            <a:endParaRPr lang="zh-CN" altLang="en-US" sz="2000" b="0"/>
          </a:p>
          <a:p>
            <a:endParaRPr lang="zh-CN" altLang="en-US" sz="2000" b="0"/>
          </a:p>
          <a:p>
            <a:r>
              <a:rPr lang="zh-CN" altLang="en-US" sz="2000" b="0"/>
              <a:t> If you ask h</a:t>
            </a:r>
            <a:r>
              <a:rPr lang="en-US" altLang="zh-CN" sz="2000" b="0"/>
              <a:t>i</a:t>
            </a:r>
            <a:r>
              <a:rPr lang="zh-CN" altLang="en-US" sz="2000" b="0"/>
              <a:t>m, he will help you.  </a:t>
            </a:r>
            <a:endParaRPr lang="zh-CN" altLang="en-US" sz="2000" b="0"/>
          </a:p>
          <a:p>
            <a:r>
              <a:rPr lang="zh-CN" altLang="en-US" sz="2000" b="0"/>
              <a:t>如果你向他请求，他会帮助你。</a:t>
            </a:r>
            <a:endParaRPr lang="zh-CN" altLang="en-US" sz="2000" b="0"/>
          </a:p>
          <a:p>
            <a:r>
              <a:rPr lang="zh-CN" altLang="en-US" sz="2000" b="0"/>
              <a:t>  </a:t>
            </a:r>
            <a:endParaRPr lang="zh-CN" altLang="en-US" sz="2000" b="0"/>
          </a:p>
          <a:p>
            <a:r>
              <a:rPr lang="zh-CN" altLang="en-US" sz="2000" b="0"/>
              <a:t> Difficulties are nothing if we are not afraid of them.  </a:t>
            </a:r>
            <a:endParaRPr lang="zh-CN" altLang="en-US" sz="2000" b="0"/>
          </a:p>
          <a:p>
            <a:r>
              <a:rPr lang="zh-CN" altLang="en-US" sz="2000" b="0"/>
              <a:t>如果我们不怕困难，困难就算不了什么了。</a:t>
            </a:r>
            <a:endParaRPr lang="zh-CN" altLang="en-US" sz="2000" b="0"/>
          </a:p>
          <a:p>
            <a:endParaRPr lang="zh-CN" altLang="en-US" sz="2000" b="0"/>
          </a:p>
        </p:txBody>
      </p:sp>
      <p:grpSp>
        <p:nvGrpSpPr>
          <p:cNvPr id="174" name="组合 1"/>
          <p:cNvGrpSpPr/>
          <p:nvPr/>
        </p:nvGrpSpPr>
        <p:grpSpPr>
          <a:xfrm>
            <a:off x="457200" y="71374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 if only和only if</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内容占位符 2"/>
          <p:cNvSpPr>
            <a:spLocks noGrp="1"/>
          </p:cNvSpPr>
          <p:nvPr>
            <p:ph idx="4294967295"/>
          </p:nvPr>
        </p:nvSpPr>
        <p:spPr>
          <a:xfrm>
            <a:off x="0" y="1600200"/>
            <a:ext cx="8229600" cy="4526280"/>
          </a:xfrm>
        </p:spPr>
        <p:txBody>
          <a:bodyPr/>
          <a:p>
            <a:endParaRPr lang="zh-CN" altLang="en-US" sz="2000" b="0"/>
          </a:p>
          <a:p>
            <a:r>
              <a:rPr lang="zh-CN" altLang="en-US" sz="2000" b="0">
                <a:solidFill>
                  <a:srgbClr val="FF0000"/>
                </a:solidFill>
              </a:rPr>
              <a:t> if only </a:t>
            </a:r>
            <a:endParaRPr lang="zh-CN" altLang="en-US" sz="2000" b="0">
              <a:solidFill>
                <a:srgbClr val="FF0000"/>
              </a:solidFill>
            </a:endParaRPr>
          </a:p>
          <a:p>
            <a:r>
              <a:rPr lang="zh-CN" altLang="en-US" sz="2000" b="0">
                <a:solidFill>
                  <a:srgbClr val="FF0000"/>
                </a:solidFill>
              </a:rPr>
              <a:t>但愿；要是…就好了，</a:t>
            </a:r>
            <a:endParaRPr lang="zh-CN" altLang="en-US" sz="2000" b="0"/>
          </a:p>
          <a:p>
            <a:r>
              <a:rPr lang="zh-CN" altLang="en-US" sz="2000" b="0"/>
              <a:t>表示一个</a:t>
            </a:r>
            <a:r>
              <a:rPr lang="zh-CN" altLang="en-US" sz="2000" b="0">
                <a:solidFill>
                  <a:srgbClr val="FF0000"/>
                </a:solidFill>
              </a:rPr>
              <a:t>不可能实现愿望</a:t>
            </a:r>
            <a:r>
              <a:rPr lang="zh-CN" altLang="en-US" sz="2000" b="0"/>
              <a:t>，要用</a:t>
            </a:r>
            <a:r>
              <a:rPr lang="zh-CN" altLang="en-US" sz="2000" b="0">
                <a:solidFill>
                  <a:srgbClr val="FF0000"/>
                </a:solidFill>
              </a:rPr>
              <a:t>虚拟语气</a:t>
            </a:r>
            <a:r>
              <a:rPr lang="zh-CN" altLang="en-US" sz="2000" b="0"/>
              <a:t>。</a:t>
            </a:r>
            <a:endParaRPr lang="zh-CN" altLang="en-US" sz="2000" b="0"/>
          </a:p>
          <a:p>
            <a:endParaRPr lang="zh-CN" altLang="en-US" sz="2000" b="0"/>
          </a:p>
          <a:p>
            <a:r>
              <a:rPr lang="zh-CN" altLang="en-US" sz="2000" b="0"/>
              <a:t> only if 解释只有，等于only on condition that，从句用</a:t>
            </a:r>
            <a:r>
              <a:rPr lang="zh-CN" altLang="en-US" sz="2000" b="0">
                <a:solidFill>
                  <a:srgbClr val="FF0000"/>
                </a:solidFill>
              </a:rPr>
              <a:t>真实语气</a:t>
            </a:r>
            <a:r>
              <a:rPr lang="zh-CN" altLang="en-US" sz="2000" b="0"/>
              <a:t>。</a:t>
            </a:r>
            <a:endParaRPr lang="zh-CN" altLang="en-US" sz="2000" b="0"/>
          </a:p>
          <a:p>
            <a:endParaRPr lang="zh-CN" altLang="en-US" sz="2000" b="0"/>
          </a:p>
          <a:p>
            <a:r>
              <a:rPr lang="zh-CN" altLang="en-US" sz="2000" b="0"/>
              <a:t>Only if you heat ice, it turns to water.  </a:t>
            </a:r>
            <a:endParaRPr lang="zh-CN" altLang="en-US" sz="2000" b="0"/>
          </a:p>
          <a:p>
            <a:r>
              <a:rPr lang="zh-CN" altLang="en-US" sz="2000" b="0"/>
              <a:t>只有当你给冰加热，它才会变成水。</a:t>
            </a:r>
            <a:endParaRPr lang="zh-CN" altLang="en-US" sz="2000" b="0"/>
          </a:p>
          <a:p>
            <a:r>
              <a:rPr lang="zh-CN" altLang="en-US" sz="2000" b="0"/>
              <a:t> </a:t>
            </a:r>
            <a:endParaRPr lang="zh-CN" altLang="en-US" sz="2000" b="0"/>
          </a:p>
          <a:p>
            <a:r>
              <a:rPr lang="zh-CN" altLang="en-US" sz="2000" b="0"/>
              <a:t> If only I knew!   </a:t>
            </a:r>
            <a:endParaRPr lang="zh-CN" altLang="en-US" sz="2000" b="0"/>
          </a:p>
          <a:p>
            <a:r>
              <a:rPr lang="zh-CN" altLang="en-US" sz="2000" b="0"/>
              <a:t>要是我知道该多好。 </a:t>
            </a:r>
            <a:endParaRPr lang="zh-CN" altLang="en-US" sz="2000" b="0"/>
          </a:p>
        </p:txBody>
      </p:sp>
      <p:grpSp>
        <p:nvGrpSpPr>
          <p:cNvPr id="174" name="组合 1"/>
          <p:cNvGrpSpPr/>
          <p:nvPr/>
        </p:nvGrpSpPr>
        <p:grpSpPr>
          <a:xfrm>
            <a:off x="577850" y="72517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unless </a:t>
            </a:r>
            <a:endPar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内容占位符 2"/>
          <p:cNvSpPr>
            <a:spLocks noGrp="1"/>
          </p:cNvSpPr>
          <p:nvPr>
            <p:ph idx="4294967295"/>
          </p:nvPr>
        </p:nvSpPr>
        <p:spPr>
          <a:xfrm>
            <a:off x="0" y="1600200"/>
            <a:ext cx="8229600" cy="4526280"/>
          </a:xfrm>
        </p:spPr>
        <p:txBody>
          <a:bodyPr/>
          <a:p>
            <a:r>
              <a:rPr lang="zh-CN" altLang="en-US" sz="2000" b="0"/>
              <a:t> </a:t>
            </a:r>
            <a:r>
              <a:rPr lang="zh-CN" altLang="en-US" sz="2000" b="0">
                <a:solidFill>
                  <a:srgbClr val="FF0000"/>
                </a:solidFill>
              </a:rPr>
              <a:t> unless = if not</a:t>
            </a:r>
            <a:r>
              <a:rPr lang="zh-CN" altLang="en-US" sz="2000" b="0"/>
              <a:t>, </a:t>
            </a:r>
            <a:endParaRPr lang="zh-CN" altLang="en-US" sz="2000" b="0"/>
          </a:p>
          <a:p>
            <a:r>
              <a:rPr lang="zh-CN" altLang="en-US" sz="2000" b="0"/>
              <a:t>表示</a:t>
            </a:r>
            <a:r>
              <a:rPr lang="zh-CN" altLang="en-US" sz="2000" b="0">
                <a:solidFill>
                  <a:srgbClr val="FF0000"/>
                </a:solidFill>
              </a:rPr>
              <a:t>反面条件</a:t>
            </a:r>
            <a:r>
              <a:rPr lang="zh-CN" altLang="en-US" sz="2000" b="0"/>
              <a:t>，意思是</a:t>
            </a:r>
            <a:r>
              <a:rPr lang="zh-CN" altLang="en-US" sz="2000" b="0">
                <a:solidFill>
                  <a:srgbClr val="FF0000"/>
                </a:solidFill>
              </a:rPr>
              <a:t>如果不、除非</a:t>
            </a:r>
            <a:r>
              <a:rPr lang="zh-CN" altLang="en-US" sz="2000" b="0"/>
              <a:t>。</a:t>
            </a:r>
            <a:endParaRPr lang="zh-CN" altLang="en-US" sz="2000" b="0"/>
          </a:p>
          <a:p>
            <a:endParaRPr lang="zh-CN" altLang="en-US" sz="2000" b="0"/>
          </a:p>
          <a:p>
            <a:r>
              <a:rPr lang="zh-CN" altLang="en-US" sz="2000" b="0"/>
              <a:t>They will go tomorrow </a:t>
            </a:r>
            <a:r>
              <a:rPr lang="zh-CN" altLang="en-US" sz="2000" b="0">
                <a:solidFill>
                  <a:srgbClr val="FF0000"/>
                </a:solidFill>
              </a:rPr>
              <a:t>unless</a:t>
            </a:r>
            <a:r>
              <a:rPr lang="zh-CN" altLang="en-US" sz="2000" b="0"/>
              <a:t> it rains.   </a:t>
            </a:r>
            <a:endParaRPr lang="zh-CN" altLang="en-US" sz="2000" b="0"/>
          </a:p>
          <a:p>
            <a:r>
              <a:rPr lang="zh-CN" altLang="en-US" sz="2000" b="0"/>
              <a:t>（They will go tomorrow</a:t>
            </a:r>
            <a:r>
              <a:rPr lang="zh-CN" altLang="en-US" sz="2000" b="0">
                <a:solidFill>
                  <a:srgbClr val="FF0000"/>
                </a:solidFill>
              </a:rPr>
              <a:t> if</a:t>
            </a:r>
            <a:r>
              <a:rPr lang="zh-CN" altLang="en-US" sz="2000" b="0"/>
              <a:t> it does</a:t>
            </a:r>
            <a:r>
              <a:rPr lang="zh-CN" altLang="en-US" sz="2000" b="0">
                <a:solidFill>
                  <a:srgbClr val="FF0000"/>
                </a:solidFill>
              </a:rPr>
              <a:t>n't</a:t>
            </a:r>
            <a:r>
              <a:rPr lang="zh-CN" altLang="en-US" sz="2000" b="0"/>
              <a:t> rain.）</a:t>
            </a:r>
            <a:endParaRPr lang="zh-CN" altLang="en-US" sz="2000" b="0"/>
          </a:p>
          <a:p>
            <a:r>
              <a:rPr lang="zh-CN" altLang="en-US" sz="2000" b="0"/>
              <a:t>    </a:t>
            </a:r>
            <a:r>
              <a:rPr lang="zh-CN" altLang="en-US" sz="2000" b="0">
                <a:sym typeface="+mn-ea"/>
              </a:rPr>
              <a:t>         除非明天下雨，否则他们会去的。</a:t>
            </a:r>
            <a:endParaRPr lang="zh-CN" altLang="en-US" sz="2000" b="0">
              <a:sym typeface="+mn-ea"/>
            </a:endParaRPr>
          </a:p>
          <a:p>
            <a:endParaRPr lang="zh-CN" altLang="en-US" sz="2000" b="0">
              <a:sym typeface="+mn-ea"/>
            </a:endParaRPr>
          </a:p>
          <a:p>
            <a:endParaRPr lang="zh-CN" altLang="en-US" sz="2000" b="0"/>
          </a:p>
          <a:p>
            <a:r>
              <a:rPr lang="zh-CN" altLang="en-US" sz="2000" b="0"/>
              <a:t>  I won't let you in </a:t>
            </a:r>
            <a:r>
              <a:rPr lang="zh-CN" altLang="en-US" sz="2000" b="0">
                <a:solidFill>
                  <a:srgbClr val="FF0000"/>
                </a:solidFill>
              </a:rPr>
              <a:t>unless </a:t>
            </a:r>
            <a:r>
              <a:rPr lang="zh-CN" altLang="en-US" sz="2000" b="0"/>
              <a:t>you show me your pass.     </a:t>
            </a:r>
            <a:endParaRPr lang="zh-CN" altLang="en-US" sz="2000" b="0"/>
          </a:p>
          <a:p>
            <a:r>
              <a:rPr lang="zh-CN" altLang="en-US" sz="2000" b="0"/>
              <a:t>  （= I won't let you in</a:t>
            </a:r>
            <a:r>
              <a:rPr lang="zh-CN" altLang="en-US" sz="2000" b="0">
                <a:solidFill>
                  <a:srgbClr val="FF0000"/>
                </a:solidFill>
              </a:rPr>
              <a:t> if </a:t>
            </a:r>
            <a:r>
              <a:rPr lang="zh-CN" altLang="en-US" sz="2000" b="0"/>
              <a:t>you do</a:t>
            </a:r>
            <a:r>
              <a:rPr lang="zh-CN" altLang="en-US" sz="2000" b="0">
                <a:solidFill>
                  <a:srgbClr val="FF0000"/>
                </a:solidFill>
              </a:rPr>
              <a:t>n't </a:t>
            </a:r>
            <a:r>
              <a:rPr lang="zh-CN" altLang="en-US" sz="2000" b="0"/>
              <a:t>show me your pass. ）</a:t>
            </a:r>
            <a:endParaRPr lang="zh-CN" altLang="en-US" sz="2000" b="0"/>
          </a:p>
          <a:p>
            <a:r>
              <a:rPr lang="zh-CN" altLang="en-US" sz="2000" b="0"/>
              <a:t>   </a:t>
            </a:r>
            <a:r>
              <a:rPr lang="zh-CN" altLang="en-US" sz="2000" b="0">
                <a:sym typeface="+mn-ea"/>
              </a:rPr>
              <a:t>                      如果你不出示通行证，我就不让你进来。</a:t>
            </a:r>
            <a:endParaRPr lang="zh-CN" altLang="en-US" sz="2000" b="0"/>
          </a:p>
        </p:txBody>
      </p:sp>
      <p:grpSp>
        <p:nvGrpSpPr>
          <p:cNvPr id="174" name="组合 1"/>
          <p:cNvGrpSpPr/>
          <p:nvPr/>
        </p:nvGrpSpPr>
        <p:grpSpPr>
          <a:xfrm>
            <a:off x="431800" y="65786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so long as, as long as,</a:t>
            </a:r>
            <a:b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br>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on condition that</a:t>
            </a:r>
            <a:endPar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内容占位符 2"/>
          <p:cNvSpPr>
            <a:spLocks noGrp="1"/>
          </p:cNvSpPr>
          <p:nvPr>
            <p:ph idx="4294967295"/>
          </p:nvPr>
        </p:nvSpPr>
        <p:spPr>
          <a:xfrm>
            <a:off x="444500" y="1600200"/>
            <a:ext cx="8699500" cy="4526280"/>
          </a:xfrm>
        </p:spPr>
        <p:txBody>
          <a:bodyPr/>
          <a:p>
            <a:r>
              <a:rPr lang="zh-CN" altLang="en-US" sz="2000" b="0">
                <a:solidFill>
                  <a:srgbClr val="FF0000"/>
                </a:solidFill>
              </a:rPr>
              <a:t>只要，条件是</a:t>
            </a:r>
            <a:r>
              <a:rPr lang="en-US" altLang="zh-CN" sz="2000" b="0">
                <a:solidFill>
                  <a:srgbClr val="FF0000"/>
                </a:solidFill>
              </a:rPr>
              <a:t>...</a:t>
            </a:r>
            <a:r>
              <a:rPr lang="zh-CN" altLang="en-US" sz="2000" b="0"/>
              <a:t>。  </a:t>
            </a:r>
            <a:endParaRPr lang="zh-CN" altLang="en-US" sz="2000" b="0"/>
          </a:p>
          <a:p>
            <a:endParaRPr lang="zh-CN" altLang="en-US" sz="2000" b="0"/>
          </a:p>
          <a:p>
            <a:r>
              <a:rPr lang="zh-CN" altLang="en-US" sz="2000" b="0"/>
              <a:t> As</a:t>
            </a:r>
            <a:r>
              <a:rPr lang="en-US" altLang="zh-CN" sz="2000" b="0"/>
              <a:t>/</a:t>
            </a:r>
            <a:r>
              <a:rPr lang="zh-CN" altLang="en-US" sz="2000" b="0"/>
              <a:t>So long as we don't lose heart, we'll find a way to overcome the difficulty. </a:t>
            </a:r>
            <a:endParaRPr lang="zh-CN" altLang="en-US" sz="2000" b="0"/>
          </a:p>
          <a:p>
            <a:r>
              <a:rPr lang="zh-CN" altLang="en-US" sz="2000" b="0"/>
              <a:t>  只要我们灰心，我们就能找到克服困难的方法。</a:t>
            </a:r>
            <a:endParaRPr lang="zh-CN" altLang="en-US" sz="2000" b="0"/>
          </a:p>
          <a:p>
            <a:endParaRPr lang="zh-CN" altLang="en-US" sz="2000" b="0"/>
          </a:p>
          <a:p>
            <a:r>
              <a:rPr lang="zh-CN" altLang="en-US" sz="2000" b="0"/>
              <a:t> You may use the room on condition that </a:t>
            </a:r>
            <a:r>
              <a:rPr lang="en-US" altLang="zh-CN" sz="2000" b="0"/>
              <a:t>/</a:t>
            </a:r>
            <a:r>
              <a:rPr lang="zh-CN" altLang="en-US" sz="2000" b="0"/>
              <a:t>so long as you clean it afterwards.  </a:t>
            </a:r>
            <a:endParaRPr lang="zh-CN" altLang="en-US" sz="2000" b="0"/>
          </a:p>
          <a:p>
            <a:r>
              <a:rPr lang="zh-CN" altLang="en-US" sz="2000" b="0"/>
              <a:t>  只要你用完后打扫干净，你就可以使用这个房间。  </a:t>
            </a:r>
            <a:endParaRPr lang="zh-CN" altLang="en-US" sz="2000" b="0"/>
          </a:p>
        </p:txBody>
      </p:sp>
      <p:grpSp>
        <p:nvGrpSpPr>
          <p:cNvPr id="174" name="组合 1"/>
          <p:cNvGrpSpPr/>
          <p:nvPr/>
        </p:nvGrpSpPr>
        <p:grpSpPr>
          <a:xfrm>
            <a:off x="577850" y="71374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in case </a:t>
            </a:r>
            <a:endPar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内容占位符 2"/>
          <p:cNvSpPr>
            <a:spLocks noGrp="1"/>
          </p:cNvSpPr>
          <p:nvPr>
            <p:ph idx="4294967295"/>
          </p:nvPr>
        </p:nvSpPr>
        <p:spPr>
          <a:xfrm>
            <a:off x="0" y="1600200"/>
            <a:ext cx="8229600" cy="4526280"/>
          </a:xfrm>
        </p:spPr>
        <p:txBody>
          <a:bodyPr/>
          <a:p>
            <a:r>
              <a:rPr lang="zh-CN" altLang="en-US" sz="2000" b="0"/>
              <a:t>既引导</a:t>
            </a:r>
            <a:r>
              <a:rPr lang="zh-CN" altLang="en-US" sz="2000" b="0">
                <a:solidFill>
                  <a:srgbClr val="FF0000"/>
                </a:solidFill>
              </a:rPr>
              <a:t>目的状语从句</a:t>
            </a:r>
            <a:r>
              <a:rPr lang="zh-CN" altLang="en-US" sz="2000" b="0"/>
              <a:t>，也可以引导</a:t>
            </a:r>
            <a:r>
              <a:rPr lang="zh-CN" altLang="en-US" sz="2000" b="0">
                <a:solidFill>
                  <a:srgbClr val="FF0000"/>
                </a:solidFill>
              </a:rPr>
              <a:t>条件状语从句</a:t>
            </a:r>
            <a:r>
              <a:rPr lang="zh-CN" altLang="en-US" sz="2000" b="0"/>
              <a:t>，等于if it happens that。</a:t>
            </a:r>
            <a:endParaRPr lang="zh-CN" altLang="en-US" sz="2000" b="0"/>
          </a:p>
          <a:p>
            <a:endParaRPr lang="zh-CN" altLang="en-US" sz="2000" b="0"/>
          </a:p>
          <a:p>
            <a:r>
              <a:rPr lang="zh-CN" altLang="en-US" sz="2000" b="0"/>
              <a:t>  In case I forget, please remind me of my promise. </a:t>
            </a:r>
            <a:endParaRPr lang="zh-CN" altLang="en-US" sz="2000" b="0"/>
          </a:p>
          <a:p>
            <a:r>
              <a:rPr lang="zh-CN" altLang="en-US" sz="2000" b="0"/>
              <a:t> 如果我忘了，请提醒我所做的承诺。  </a:t>
            </a:r>
            <a:endParaRPr lang="zh-CN" altLang="en-US" sz="2000" b="0"/>
          </a:p>
          <a:p>
            <a:r>
              <a:rPr lang="zh-CN" altLang="en-US" sz="2000" b="0"/>
              <a:t> Send </a:t>
            </a:r>
            <a:r>
              <a:rPr lang="en-US" altLang="zh-CN" sz="2000" b="0"/>
              <a:t>u</a:t>
            </a:r>
            <a:r>
              <a:rPr lang="zh-CN" altLang="en-US" sz="2000" b="0"/>
              <a:t>s a message in case you have any difficulty.  </a:t>
            </a:r>
            <a:endParaRPr lang="zh-CN" altLang="en-US" sz="2000" b="0"/>
          </a:p>
          <a:p>
            <a:r>
              <a:rPr lang="zh-CN" altLang="en-US" sz="2000" b="0"/>
              <a:t>万一你有什么困难，请给我们一个信儿。  </a:t>
            </a:r>
            <a:endParaRPr lang="zh-CN" altLang="en-US" sz="2000" b="0"/>
          </a:p>
        </p:txBody>
      </p:sp>
      <p:grpSp>
        <p:nvGrpSpPr>
          <p:cNvPr id="174" name="组合 1"/>
          <p:cNvGrpSpPr/>
          <p:nvPr/>
        </p:nvGrpSpPr>
        <p:grpSpPr>
          <a:xfrm>
            <a:off x="543560" y="62357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0" y="274955"/>
            <a:ext cx="8229600" cy="1143000"/>
          </a:xfrm>
        </p:spPr>
        <p:txBody>
          <a:bodyPr/>
          <a:p>
            <a:r>
              <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providing, provided that, supposing, suppose that, given that </a:t>
            </a:r>
            <a:endParaRPr lang="zh-CN" altLang="en-US" sz="3200" b="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内容占位符 2"/>
          <p:cNvSpPr>
            <a:spLocks noGrp="1"/>
          </p:cNvSpPr>
          <p:nvPr>
            <p:ph idx="4294967295"/>
          </p:nvPr>
        </p:nvSpPr>
        <p:spPr>
          <a:xfrm>
            <a:off x="0" y="1611630"/>
            <a:ext cx="8229600" cy="4526280"/>
          </a:xfrm>
        </p:spPr>
        <p:txBody>
          <a:bodyPr/>
          <a:p>
            <a:r>
              <a:rPr lang="zh-CN" altLang="en-US" sz="2000" b="0">
                <a:solidFill>
                  <a:srgbClr val="FF0000"/>
                </a:solidFill>
              </a:rPr>
              <a:t>表示</a:t>
            </a:r>
            <a:r>
              <a:rPr lang="en-US" altLang="zh-CN" sz="2000" b="0">
                <a:solidFill>
                  <a:srgbClr val="FF0000"/>
                </a:solidFill>
              </a:rPr>
              <a:t>“</a:t>
            </a:r>
            <a:r>
              <a:rPr lang="zh-CN" altLang="en-US" sz="2000" b="0">
                <a:solidFill>
                  <a:srgbClr val="FF0000"/>
                </a:solidFill>
              </a:rPr>
              <a:t>如果，只要，假如</a:t>
            </a:r>
            <a:r>
              <a:rPr lang="en-US" altLang="zh-CN" sz="2000" b="0">
                <a:solidFill>
                  <a:srgbClr val="FF0000"/>
                </a:solidFill>
              </a:rPr>
              <a:t>”</a:t>
            </a:r>
            <a:r>
              <a:rPr lang="zh-CN" altLang="en-US" sz="2000" b="0"/>
              <a:t>等意思。</a:t>
            </a:r>
            <a:endParaRPr lang="zh-CN" altLang="en-US" sz="2000" b="0"/>
          </a:p>
          <a:p>
            <a:r>
              <a:rPr lang="zh-CN" altLang="en-US" sz="2000" b="0"/>
              <a:t> </a:t>
            </a:r>
            <a:r>
              <a:rPr lang="zh-CN" altLang="en-US" sz="2000" b="0">
                <a:solidFill>
                  <a:srgbClr val="FF0000"/>
                </a:solidFill>
              </a:rPr>
              <a:t> Given that</a:t>
            </a:r>
            <a:r>
              <a:rPr lang="zh-CN" altLang="en-US" sz="2000" b="0"/>
              <a:t> they are inexperienced, they've done a good job.   </a:t>
            </a:r>
            <a:endParaRPr lang="zh-CN" altLang="en-US" sz="2000" b="0"/>
          </a:p>
          <a:p>
            <a:r>
              <a:rPr lang="zh-CN" altLang="en-US" sz="2000" b="0"/>
              <a:t>考虑到他们缺乏经验，他们的工作已做得很好了。</a:t>
            </a:r>
            <a:endParaRPr lang="zh-CN" altLang="en-US" sz="2000" b="0"/>
          </a:p>
          <a:p>
            <a:endParaRPr lang="zh-CN" altLang="en-US" sz="2000" b="0"/>
          </a:p>
          <a:p>
            <a:r>
              <a:rPr lang="en-US" altLang="zh-CN" sz="2000" b="0">
                <a:solidFill>
                  <a:srgbClr val="FF0000"/>
                </a:solidFill>
              </a:rPr>
              <a:t>P</a:t>
            </a:r>
            <a:r>
              <a:rPr lang="zh-CN" altLang="en-US" sz="2000" b="0">
                <a:solidFill>
                  <a:srgbClr val="FF0000"/>
                </a:solidFill>
              </a:rPr>
              <a:t>rovided </a:t>
            </a:r>
            <a:r>
              <a:rPr lang="en-US" altLang="zh-CN" sz="2000" b="0">
                <a:solidFill>
                  <a:srgbClr val="FF0000"/>
                </a:solidFill>
              </a:rPr>
              <a:t>/</a:t>
            </a:r>
            <a:r>
              <a:rPr lang="zh-CN" altLang="en-US" sz="2000" b="0">
                <a:solidFill>
                  <a:srgbClr val="FF0000"/>
                </a:solidFill>
              </a:rPr>
              <a:t>Providing（that）</a:t>
            </a:r>
            <a:r>
              <a:rPr lang="zh-CN" altLang="en-US" sz="2000" b="0"/>
              <a:t>we invite him, he would surely come to dinner.  </a:t>
            </a:r>
            <a:endParaRPr lang="zh-CN" altLang="en-US" sz="2000" b="0"/>
          </a:p>
          <a:p>
            <a:r>
              <a:rPr lang="zh-CN" altLang="en-US" sz="2000" b="0"/>
              <a:t>假如我们邀请他的话，他肯定会来吃饭的。   </a:t>
            </a:r>
            <a:endParaRPr lang="zh-CN" altLang="en-US" sz="2000" b="0"/>
          </a:p>
          <a:p>
            <a:endParaRPr lang="zh-CN" altLang="en-US" sz="2000" b="0"/>
          </a:p>
          <a:p>
            <a:r>
              <a:rPr lang="zh-CN" altLang="en-US" sz="2000" b="0">
                <a:solidFill>
                  <a:srgbClr val="FF0000"/>
                </a:solidFill>
              </a:rPr>
              <a:t>Suppose</a:t>
            </a:r>
            <a:r>
              <a:rPr lang="en-US" altLang="zh-CN" sz="2000" b="0">
                <a:solidFill>
                  <a:srgbClr val="FF0000"/>
                </a:solidFill>
              </a:rPr>
              <a:t>/</a:t>
            </a:r>
            <a:r>
              <a:rPr lang="zh-CN" altLang="en-US" sz="2000" b="0">
                <a:solidFill>
                  <a:srgbClr val="FF0000"/>
                </a:solidFill>
              </a:rPr>
              <a:t>Supposing </a:t>
            </a:r>
            <a:r>
              <a:rPr lang="zh-CN" altLang="en-US" sz="2000" b="0"/>
              <a:t>we can't get enough food, what shall we do</a:t>
            </a:r>
            <a:r>
              <a:rPr lang="en-US" altLang="zh-CN" sz="2000" b="0"/>
              <a:t>?</a:t>
            </a:r>
            <a:r>
              <a:rPr lang="zh-CN" altLang="en-US" sz="2000" b="0"/>
              <a:t>   </a:t>
            </a:r>
            <a:endParaRPr lang="zh-CN" altLang="en-US" sz="2000" b="0"/>
          </a:p>
          <a:p>
            <a:r>
              <a:rPr lang="zh-CN" altLang="en-US" sz="2000" b="0"/>
              <a:t>假设我们弄不到足够的食物，那我们怎幺办？（仅用于疑问句）    </a:t>
            </a:r>
            <a:endParaRPr lang="zh-CN" altLang="en-US" sz="2000" b="0"/>
          </a:p>
        </p:txBody>
      </p:sp>
      <p:grpSp>
        <p:nvGrpSpPr>
          <p:cNvPr id="174" name="组合 1"/>
          <p:cNvGrpSpPr/>
          <p:nvPr/>
        </p:nvGrpSpPr>
        <p:grpSpPr>
          <a:xfrm>
            <a:off x="521970" y="781050"/>
            <a:ext cx="554038" cy="588963"/>
            <a:chOff x="4157663" y="1490663"/>
            <a:chExt cx="3881438" cy="3881438"/>
          </a:xfrm>
        </p:grpSpPr>
        <p:sp>
          <p:nvSpPr>
            <p:cNvPr id="28792" name="Freeform 5"/>
            <p:cNvSpPr>
              <a:spLocks noEditPoints="1"/>
            </p:cNvSpPr>
            <p:nvPr/>
          </p:nvSpPr>
          <p:spPr>
            <a:xfrm>
              <a:off x="4157663" y="2365375"/>
              <a:ext cx="3103563" cy="3006725"/>
            </a:xfrm>
            <a:custGeom>
              <a:avLst/>
              <a:gdLst/>
              <a:ahLst/>
              <a:cxnLst>
                <a:cxn ang="0">
                  <a:pos x="72175" y="2454642"/>
                </a:cxn>
                <a:cxn ang="0">
                  <a:pos x="140106" y="2174354"/>
                </a:cxn>
                <a:cxn ang="0">
                  <a:pos x="275966" y="1991742"/>
                </a:cxn>
                <a:cxn ang="0">
                  <a:pos x="475511" y="1851599"/>
                </a:cxn>
                <a:cxn ang="0">
                  <a:pos x="649582" y="1371712"/>
                </a:cxn>
                <a:cxn ang="0">
                  <a:pos x="751478" y="1189100"/>
                </a:cxn>
                <a:cxn ang="0">
                  <a:pos x="1129340" y="327002"/>
                </a:cxn>
                <a:cxn ang="0">
                  <a:pos x="2623805" y="276041"/>
                </a:cxn>
                <a:cxn ang="0">
                  <a:pos x="2662016" y="314262"/>
                </a:cxn>
                <a:cxn ang="0">
                  <a:pos x="2678998" y="1877079"/>
                </a:cxn>
                <a:cxn ang="0">
                  <a:pos x="1817134" y="2255043"/>
                </a:cxn>
                <a:cxn ang="0">
                  <a:pos x="1634571" y="2356966"/>
                </a:cxn>
                <a:cxn ang="0">
                  <a:pos x="1154814" y="2526838"/>
                </a:cxn>
                <a:cxn ang="0">
                  <a:pos x="1014708" y="2726437"/>
                </a:cxn>
                <a:cxn ang="0">
                  <a:pos x="832145" y="2866581"/>
                </a:cxn>
                <a:cxn ang="0">
                  <a:pos x="551933" y="2934529"/>
                </a:cxn>
                <a:cxn ang="0">
                  <a:pos x="84912" y="2734930"/>
                </a:cxn>
                <a:cxn ang="0">
                  <a:pos x="2615314" y="365223"/>
                </a:cxn>
                <a:cxn ang="0">
                  <a:pos x="2577103" y="331249"/>
                </a:cxn>
                <a:cxn ang="0">
                  <a:pos x="1180287" y="377964"/>
                </a:cxn>
                <a:cxn ang="0">
                  <a:pos x="819408" y="1201840"/>
                </a:cxn>
                <a:cxn ang="0">
                  <a:pos x="704776" y="1414179"/>
                </a:cxn>
                <a:cxn ang="0">
                  <a:pos x="547687" y="1872832"/>
                </a:cxn>
                <a:cxn ang="0">
                  <a:pos x="564670" y="1949275"/>
                </a:cxn>
                <a:cxn ang="0">
                  <a:pos x="377861" y="1957768"/>
                </a:cxn>
                <a:cxn ang="0">
                  <a:pos x="339651" y="2051197"/>
                </a:cxn>
                <a:cxn ang="0">
                  <a:pos x="246247" y="2089419"/>
                </a:cxn>
                <a:cxn ang="0">
                  <a:pos x="212282" y="2216822"/>
                </a:cxn>
                <a:cxn ang="0">
                  <a:pos x="152843" y="2255043"/>
                </a:cxn>
                <a:cxn ang="0">
                  <a:pos x="169825" y="2463136"/>
                </a:cxn>
                <a:cxn ang="0">
                  <a:pos x="131614" y="2492863"/>
                </a:cxn>
                <a:cxn ang="0">
                  <a:pos x="318423" y="2870827"/>
                </a:cxn>
                <a:cxn ang="0">
                  <a:pos x="534950" y="2849593"/>
                </a:cxn>
                <a:cxn ang="0">
                  <a:pos x="556178" y="2853840"/>
                </a:cxn>
                <a:cxn ang="0">
                  <a:pos x="785443" y="2802879"/>
                </a:cxn>
                <a:cxn ang="0">
                  <a:pos x="798180" y="2794385"/>
                </a:cxn>
                <a:cxn ang="0">
                  <a:pos x="955269" y="2675475"/>
                </a:cxn>
                <a:cxn ang="0">
                  <a:pos x="963760" y="2666982"/>
                </a:cxn>
                <a:cxn ang="0">
                  <a:pos x="1069901" y="2463136"/>
                </a:cxn>
                <a:cxn ang="0">
                  <a:pos x="1082638" y="2446149"/>
                </a:cxn>
                <a:cxn ang="0">
                  <a:pos x="1477482" y="2378200"/>
                </a:cxn>
                <a:cxn ang="0">
                  <a:pos x="1795905" y="2187095"/>
                </a:cxn>
                <a:cxn ang="0">
                  <a:pos x="2369067" y="2017223"/>
                </a:cxn>
                <a:cxn ang="0">
                  <a:pos x="2628051" y="377964"/>
                </a:cxn>
              </a:cxnLst>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w="9525">
              <a:noFill/>
            </a:ln>
          </p:spPr>
          <p:txBody>
            <a:bodyPr/>
            <a:p>
              <a:endParaRPr lang="zh-CN" altLang="en-US"/>
            </a:p>
          </p:txBody>
        </p:sp>
        <p:sp>
          <p:nvSpPr>
            <p:cNvPr id="28793" name="Freeform 6"/>
            <p:cNvSpPr/>
            <p:nvPr/>
          </p:nvSpPr>
          <p:spPr>
            <a:xfrm>
              <a:off x="4959350" y="3660775"/>
              <a:ext cx="1554163" cy="1103313"/>
            </a:xfrm>
            <a:custGeom>
              <a:avLst/>
              <a:gdLst/>
              <a:ahLst/>
              <a:cxnLst>
                <a:cxn ang="0">
                  <a:pos x="1554163" y="649257"/>
                </a:cxn>
                <a:cxn ang="0">
                  <a:pos x="1532931" y="661987"/>
                </a:cxn>
                <a:cxn ang="0">
                  <a:pos x="989398" y="818997"/>
                </a:cxn>
                <a:cxn ang="0">
                  <a:pos x="980906" y="818997"/>
                </a:cxn>
                <a:cxn ang="0">
                  <a:pos x="743110" y="950546"/>
                </a:cxn>
                <a:cxn ang="0">
                  <a:pos x="641198" y="1022686"/>
                </a:cxn>
                <a:cxn ang="0">
                  <a:pos x="335461" y="1090582"/>
                </a:cxn>
                <a:cxn ang="0">
                  <a:pos x="46709" y="950546"/>
                </a:cxn>
                <a:cxn ang="0">
                  <a:pos x="0" y="903867"/>
                </a:cxn>
                <a:cxn ang="0">
                  <a:pos x="352446" y="551656"/>
                </a:cxn>
                <a:cxn ang="0">
                  <a:pos x="416142" y="403133"/>
                </a:cxn>
                <a:cxn ang="0">
                  <a:pos x="292997" y="377672"/>
                </a:cxn>
                <a:cxn ang="0">
                  <a:pos x="339707" y="203688"/>
                </a:cxn>
                <a:cxn ang="0">
                  <a:pos x="496822" y="161253"/>
                </a:cxn>
                <a:cxn ang="0">
                  <a:pos x="543532" y="297045"/>
                </a:cxn>
                <a:cxn ang="0">
                  <a:pos x="649691" y="258854"/>
                </a:cxn>
                <a:cxn ang="0">
                  <a:pos x="904471" y="0"/>
                </a:cxn>
                <a:cxn ang="0">
                  <a:pos x="1082818" y="178227"/>
                </a:cxn>
                <a:cxn ang="0">
                  <a:pos x="1099803" y="267341"/>
                </a:cxn>
                <a:cxn ang="0">
                  <a:pos x="963920" y="305532"/>
                </a:cxn>
                <a:cxn ang="0">
                  <a:pos x="1010630" y="466786"/>
                </a:cxn>
                <a:cxn ang="0">
                  <a:pos x="1159252" y="509221"/>
                </a:cxn>
                <a:cxn ang="0">
                  <a:pos x="1188977" y="403133"/>
                </a:cxn>
                <a:cxn ang="0">
                  <a:pos x="1329106" y="424351"/>
                </a:cxn>
                <a:cxn ang="0">
                  <a:pos x="1554163" y="649257"/>
                </a:cxn>
              </a:cxnLst>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w="9525">
              <a:noFill/>
            </a:ln>
          </p:spPr>
          <p:txBody>
            <a:bodyPr/>
            <a:p>
              <a:endParaRPr lang="zh-CN" altLang="en-US"/>
            </a:p>
          </p:txBody>
        </p:sp>
        <p:sp>
          <p:nvSpPr>
            <p:cNvPr id="28794" name="Freeform 7"/>
            <p:cNvSpPr/>
            <p:nvPr/>
          </p:nvSpPr>
          <p:spPr>
            <a:xfrm>
              <a:off x="5218113" y="2505075"/>
              <a:ext cx="1517650" cy="1155700"/>
            </a:xfrm>
            <a:custGeom>
              <a:avLst/>
              <a:gdLst/>
              <a:ahLst/>
              <a:cxnLst>
                <a:cxn ang="0">
                  <a:pos x="1207318" y="943255"/>
                </a:cxn>
                <a:cxn ang="0">
                  <a:pos x="1020268" y="989993"/>
                </a:cxn>
                <a:cxn ang="0">
                  <a:pos x="986259" y="871023"/>
                </a:cxn>
                <a:cxn ang="0">
                  <a:pos x="888484" y="913512"/>
                </a:cxn>
                <a:cxn ang="0">
                  <a:pos x="646170" y="1155700"/>
                </a:cxn>
                <a:cxn ang="0">
                  <a:pos x="471874" y="981495"/>
                </a:cxn>
                <a:cxn ang="0">
                  <a:pos x="429363" y="883770"/>
                </a:cxn>
                <a:cxn ang="0">
                  <a:pos x="565399" y="824286"/>
                </a:cxn>
                <a:cxn ang="0">
                  <a:pos x="488878" y="654330"/>
                </a:cxn>
                <a:cxn ang="0">
                  <a:pos x="323085" y="624587"/>
                </a:cxn>
                <a:cxn ang="0">
                  <a:pos x="284825" y="743556"/>
                </a:cxn>
                <a:cxn ang="0">
                  <a:pos x="157291" y="667076"/>
                </a:cxn>
                <a:cxn ang="0">
                  <a:pos x="0" y="509867"/>
                </a:cxn>
                <a:cxn ang="0">
                  <a:pos x="170044" y="288925"/>
                </a:cxn>
                <a:cxn ang="0">
                  <a:pos x="811964" y="8497"/>
                </a:cxn>
                <a:cxn ang="0">
                  <a:pos x="1470887" y="242187"/>
                </a:cxn>
                <a:cxn ang="0">
                  <a:pos x="1496394" y="263431"/>
                </a:cxn>
                <a:cxn ang="0">
                  <a:pos x="1504896" y="276178"/>
                </a:cxn>
                <a:cxn ang="0">
                  <a:pos x="1517650" y="288925"/>
                </a:cxn>
                <a:cxn ang="0">
                  <a:pos x="1152053" y="654330"/>
                </a:cxn>
                <a:cxn ang="0">
                  <a:pos x="1113793" y="735059"/>
                </a:cxn>
                <a:cxn ang="0">
                  <a:pos x="1224322" y="756303"/>
                </a:cxn>
                <a:cxn ang="0">
                  <a:pos x="1207318" y="943255"/>
                </a:cxn>
              </a:cxnLst>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w="9525" cap="flat" cmpd="sng">
              <a:solidFill>
                <a:schemeClr val="accent1"/>
              </a:solidFill>
              <a:prstDash val="solid"/>
              <a:round/>
              <a:headEnd type="none" w="med" len="med"/>
              <a:tailEnd type="none" w="med" len="med"/>
            </a:ln>
          </p:spPr>
          <p:txBody>
            <a:bodyPr/>
            <a:p>
              <a:endParaRPr lang="zh-CN" altLang="en-US"/>
            </a:p>
          </p:txBody>
        </p:sp>
        <p:sp>
          <p:nvSpPr>
            <p:cNvPr id="28795" name="Freeform 8"/>
            <p:cNvSpPr/>
            <p:nvPr/>
          </p:nvSpPr>
          <p:spPr>
            <a:xfrm>
              <a:off x="4556125" y="4348163"/>
              <a:ext cx="623888" cy="620713"/>
            </a:xfrm>
            <a:custGeom>
              <a:avLst/>
              <a:gdLst/>
              <a:ahLst/>
              <a:cxnLst>
                <a:cxn ang="0">
                  <a:pos x="29708" y="123292"/>
                </a:cxn>
                <a:cxn ang="0">
                  <a:pos x="29708" y="25508"/>
                </a:cxn>
                <a:cxn ang="0">
                  <a:pos x="123079" y="25508"/>
                </a:cxn>
                <a:cxn ang="0">
                  <a:pos x="594179" y="501672"/>
                </a:cxn>
                <a:cxn ang="0">
                  <a:pos x="598423" y="595204"/>
                </a:cxn>
                <a:cxn ang="0">
                  <a:pos x="500808" y="595204"/>
                </a:cxn>
                <a:cxn ang="0">
                  <a:pos x="29708" y="123292"/>
                </a:cxn>
              </a:cxnLst>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w="9525">
              <a:noFill/>
            </a:ln>
          </p:spPr>
          <p:txBody>
            <a:bodyPr/>
            <a:p>
              <a:endParaRPr lang="zh-CN" altLang="en-US"/>
            </a:p>
          </p:txBody>
        </p:sp>
        <p:sp>
          <p:nvSpPr>
            <p:cNvPr id="28796" name="Freeform 9"/>
            <p:cNvSpPr/>
            <p:nvPr/>
          </p:nvSpPr>
          <p:spPr>
            <a:xfrm>
              <a:off x="4429125" y="4479925"/>
              <a:ext cx="619125" cy="620713"/>
            </a:xfrm>
            <a:custGeom>
              <a:avLst/>
              <a:gdLst/>
              <a:ahLst/>
              <a:cxnLst>
                <a:cxn ang="0">
                  <a:pos x="25443" y="119040"/>
                </a:cxn>
                <a:cxn ang="0">
                  <a:pos x="25443" y="25508"/>
                </a:cxn>
                <a:cxn ang="0">
                  <a:pos x="118736" y="25508"/>
                </a:cxn>
                <a:cxn ang="0">
                  <a:pos x="593681" y="497420"/>
                </a:cxn>
                <a:cxn ang="0">
                  <a:pos x="593681" y="595204"/>
                </a:cxn>
                <a:cxn ang="0">
                  <a:pos x="500388" y="590952"/>
                </a:cxn>
                <a:cxn ang="0">
                  <a:pos x="25443" y="119040"/>
                </a:cxn>
              </a:cxnLst>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w="9525">
              <a:noFill/>
            </a:ln>
          </p:spPr>
          <p:txBody>
            <a:bodyPr/>
            <a:p>
              <a:endParaRPr lang="zh-CN" altLang="en-US"/>
            </a:p>
          </p:txBody>
        </p:sp>
        <p:sp>
          <p:nvSpPr>
            <p:cNvPr id="28797" name="Freeform 10"/>
            <p:cNvSpPr/>
            <p:nvPr/>
          </p:nvSpPr>
          <p:spPr>
            <a:xfrm>
              <a:off x="4330700" y="4641850"/>
              <a:ext cx="557213" cy="552450"/>
            </a:xfrm>
            <a:custGeom>
              <a:avLst/>
              <a:gdLst/>
              <a:ahLst/>
              <a:cxnLst>
                <a:cxn ang="0">
                  <a:pos x="29774" y="123238"/>
                </a:cxn>
                <a:cxn ang="0">
                  <a:pos x="29774" y="25497"/>
                </a:cxn>
                <a:cxn ang="0">
                  <a:pos x="123352" y="29747"/>
                </a:cxn>
                <a:cxn ang="0">
                  <a:pos x="527438" y="433460"/>
                </a:cxn>
                <a:cxn ang="0">
                  <a:pos x="531691" y="526952"/>
                </a:cxn>
                <a:cxn ang="0">
                  <a:pos x="433860" y="526952"/>
                </a:cxn>
                <a:cxn ang="0">
                  <a:pos x="29774" y="123238"/>
                </a:cxn>
              </a:cxnLst>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w="9525">
              <a:noFill/>
            </a:ln>
          </p:spPr>
          <p:txBody>
            <a:bodyPr/>
            <a:p>
              <a:endParaRPr lang="zh-CN" altLang="en-US"/>
            </a:p>
          </p:txBody>
        </p:sp>
        <p:sp>
          <p:nvSpPr>
            <p:cNvPr id="28798" name="Freeform 11"/>
            <p:cNvSpPr/>
            <p:nvPr/>
          </p:nvSpPr>
          <p:spPr>
            <a:xfrm>
              <a:off x="4314825" y="4879975"/>
              <a:ext cx="330200" cy="334963"/>
            </a:xfrm>
            <a:custGeom>
              <a:avLst/>
              <a:gdLst/>
              <a:ahLst/>
              <a:cxnLst>
                <a:cxn ang="0">
                  <a:pos x="25400" y="122961"/>
                </a:cxn>
                <a:cxn ang="0">
                  <a:pos x="25400" y="29680"/>
                </a:cxn>
                <a:cxn ang="0">
                  <a:pos x="118533" y="29680"/>
                </a:cxn>
                <a:cxn ang="0">
                  <a:pos x="304800" y="216241"/>
                </a:cxn>
                <a:cxn ang="0">
                  <a:pos x="304800" y="309522"/>
                </a:cxn>
                <a:cxn ang="0">
                  <a:pos x="211666" y="309522"/>
                </a:cxn>
                <a:cxn ang="0">
                  <a:pos x="25400" y="122961"/>
                </a:cxn>
              </a:cxnLst>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w="9525">
              <a:noFill/>
            </a:ln>
          </p:spPr>
          <p:txBody>
            <a:bodyPr/>
            <a:p>
              <a:endParaRPr lang="zh-CN" altLang="en-US"/>
            </a:p>
          </p:txBody>
        </p:sp>
        <p:sp>
          <p:nvSpPr>
            <p:cNvPr id="28799" name="Freeform 12"/>
            <p:cNvSpPr>
              <a:spLocks noEditPoints="1"/>
            </p:cNvSpPr>
            <p:nvPr/>
          </p:nvSpPr>
          <p:spPr>
            <a:xfrm>
              <a:off x="4157663" y="1490663"/>
              <a:ext cx="3881438" cy="3881438"/>
            </a:xfrm>
            <a:custGeom>
              <a:avLst/>
              <a:gdLst/>
              <a:ahLst/>
              <a:cxnLst>
                <a:cxn ang="0">
                  <a:pos x="1813319" y="3864451"/>
                </a:cxn>
                <a:cxn ang="0">
                  <a:pos x="1800579" y="3834724"/>
                </a:cxn>
                <a:cxn ang="0">
                  <a:pos x="1800579" y="3711572"/>
                </a:cxn>
                <a:cxn ang="0">
                  <a:pos x="1847292" y="3664858"/>
                </a:cxn>
                <a:cxn ang="0">
                  <a:pos x="1881265" y="3677598"/>
                </a:cxn>
                <a:cxn ang="0">
                  <a:pos x="1894005" y="3711572"/>
                </a:cxn>
                <a:cxn ang="0">
                  <a:pos x="1894005" y="3834724"/>
                </a:cxn>
                <a:cxn ang="0">
                  <a:pos x="1847292" y="3881438"/>
                </a:cxn>
                <a:cxn ang="0">
                  <a:pos x="1813319" y="3864451"/>
                </a:cxn>
                <a:cxn ang="0">
                  <a:pos x="12739" y="2068118"/>
                </a:cxn>
                <a:cxn ang="0">
                  <a:pos x="0" y="2034145"/>
                </a:cxn>
                <a:cxn ang="0">
                  <a:pos x="46713" y="1987432"/>
                </a:cxn>
                <a:cxn ang="0">
                  <a:pos x="169865" y="1987432"/>
                </a:cxn>
                <a:cxn ang="0">
                  <a:pos x="203839" y="2000172"/>
                </a:cxn>
                <a:cxn ang="0">
                  <a:pos x="216579" y="2034145"/>
                </a:cxn>
                <a:cxn ang="0">
                  <a:pos x="203839" y="2068118"/>
                </a:cxn>
                <a:cxn ang="0">
                  <a:pos x="169865" y="2080858"/>
                </a:cxn>
                <a:cxn ang="0">
                  <a:pos x="46713" y="2080858"/>
                </a:cxn>
                <a:cxn ang="0">
                  <a:pos x="12739" y="2068118"/>
                </a:cxn>
                <a:cxn ang="0">
                  <a:pos x="3002381" y="3252933"/>
                </a:cxn>
                <a:cxn ang="0">
                  <a:pos x="3002381" y="3184987"/>
                </a:cxn>
                <a:cxn ang="0">
                  <a:pos x="3066081" y="3184987"/>
                </a:cxn>
                <a:cxn ang="0">
                  <a:pos x="3218960" y="3337866"/>
                </a:cxn>
                <a:cxn ang="0">
                  <a:pos x="3218960" y="3405813"/>
                </a:cxn>
                <a:cxn ang="0">
                  <a:pos x="3151014" y="3405813"/>
                </a:cxn>
                <a:cxn ang="0">
                  <a:pos x="3002381" y="3252933"/>
                </a:cxn>
                <a:cxn ang="0">
                  <a:pos x="475624" y="726177"/>
                </a:cxn>
                <a:cxn ang="0">
                  <a:pos x="475624" y="662477"/>
                </a:cxn>
                <a:cxn ang="0">
                  <a:pos x="539324" y="662477"/>
                </a:cxn>
                <a:cxn ang="0">
                  <a:pos x="692203" y="815356"/>
                </a:cxn>
                <a:cxn ang="0">
                  <a:pos x="692203" y="879056"/>
                </a:cxn>
                <a:cxn ang="0">
                  <a:pos x="628504" y="879056"/>
                </a:cxn>
                <a:cxn ang="0">
                  <a:pos x="475624" y="726177"/>
                </a:cxn>
                <a:cxn ang="0">
                  <a:pos x="1813319" y="386445"/>
                </a:cxn>
                <a:cxn ang="0">
                  <a:pos x="1800579" y="356718"/>
                </a:cxn>
                <a:cxn ang="0">
                  <a:pos x="1800579" y="46713"/>
                </a:cxn>
                <a:cxn ang="0">
                  <a:pos x="1847292" y="0"/>
                </a:cxn>
                <a:cxn ang="0">
                  <a:pos x="1881265" y="12739"/>
                </a:cxn>
                <a:cxn ang="0">
                  <a:pos x="1894005" y="46713"/>
                </a:cxn>
                <a:cxn ang="0">
                  <a:pos x="1894005" y="356718"/>
                </a:cxn>
                <a:cxn ang="0">
                  <a:pos x="1881265" y="386445"/>
                </a:cxn>
                <a:cxn ang="0">
                  <a:pos x="1847292" y="403431"/>
                </a:cxn>
                <a:cxn ang="0">
                  <a:pos x="1813319" y="386445"/>
                </a:cxn>
                <a:cxn ang="0">
                  <a:pos x="3490746" y="2059625"/>
                </a:cxn>
                <a:cxn ang="0">
                  <a:pos x="3478006" y="2025651"/>
                </a:cxn>
                <a:cxn ang="0">
                  <a:pos x="3528966" y="1978938"/>
                </a:cxn>
                <a:cxn ang="0">
                  <a:pos x="3834724" y="1991678"/>
                </a:cxn>
                <a:cxn ang="0">
                  <a:pos x="3868698" y="2004418"/>
                </a:cxn>
                <a:cxn ang="0">
                  <a:pos x="3881438" y="2042638"/>
                </a:cxn>
                <a:cxn ang="0">
                  <a:pos x="3830478" y="2085105"/>
                </a:cxn>
                <a:cxn ang="0">
                  <a:pos x="3524719" y="2076611"/>
                </a:cxn>
                <a:cxn ang="0">
                  <a:pos x="3490746" y="2059625"/>
                </a:cxn>
                <a:cxn ang="0">
                  <a:pos x="3002381" y="879056"/>
                </a:cxn>
                <a:cxn ang="0">
                  <a:pos x="3002381" y="815356"/>
                </a:cxn>
                <a:cxn ang="0">
                  <a:pos x="3269920" y="543571"/>
                </a:cxn>
                <a:cxn ang="0">
                  <a:pos x="3337866" y="543571"/>
                </a:cxn>
                <a:cxn ang="0">
                  <a:pos x="3337866" y="607270"/>
                </a:cxn>
                <a:cxn ang="0">
                  <a:pos x="3066081" y="879056"/>
                </a:cxn>
                <a:cxn ang="0">
                  <a:pos x="3002381" y="879056"/>
                </a:cxn>
              </a:cxnLst>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w="9525">
              <a:noFill/>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p:cTn id="7" dur="500" decel="50000" fill="hold">
                                          <p:stCondLst>
                                            <p:cond delay="0"/>
                                          </p:stCondLst>
                                        </p:cTn>
                                        <p:tgtEl>
                                          <p:spTgt spid="174"/>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7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
                                        </p:tgtEl>
                                        <p:attrNameLst>
                                          <p:attrName>ppt_w</p:attrName>
                                        </p:attrNameLst>
                                      </p:cBhvr>
                                      <p:tavLst>
                                        <p:tav tm="0">
                                          <p:val>
                                            <p:strVal val="#ppt_w*.05"/>
                                          </p:val>
                                        </p:tav>
                                        <p:tav tm="100000">
                                          <p:val>
                                            <p:strVal val="#ppt_w"/>
                                          </p:val>
                                        </p:tav>
                                      </p:tavLst>
                                    </p:anim>
                                    <p:anim calcmode="lin" valueType="num">
                                      <p:cBhvr>
                                        <p:cTn id="10" dur="1000" fill="hold"/>
                                        <p:tgtEl>
                                          <p:spTgt spid="17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KSO_WM_UNIT_PLACING_PICTURE_USER_VIEWPORT" val="{&quot;height&quot;:4544.4314960629918,&quot;width&quot;:4424.4472440944883}"/>
</p:tagLst>
</file>

<file path=ppt/tags/tag2.xml><?xml version="1.0" encoding="utf-8"?>
<p:tagLst xmlns:p="http://schemas.openxmlformats.org/presentationml/2006/main">
  <p:tag name="KSO_WPP_MARK_KEY" val="c8a2c883-4926-4f10-98bd-70c8a344b21a"/>
  <p:tag name="COMMONDATA" val="eyJoZGlkIjoiODdmZTJjNTJlYmRhNjUzOWYyNWZkZjhlODA2YTk3M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5813</Words>
  <Application>WPS 演示</Application>
  <PresentationFormat/>
  <Paragraphs>288</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26</vt:i4>
      </vt:variant>
    </vt:vector>
  </HeadingPairs>
  <TitlesOfParts>
    <vt:vector size="41" baseType="lpstr">
      <vt:lpstr>Arial</vt:lpstr>
      <vt:lpstr>宋体</vt:lpstr>
      <vt:lpstr>Wingdings</vt:lpstr>
      <vt:lpstr>Tahoma</vt:lpstr>
      <vt:lpstr>微软雅黑</vt:lpstr>
      <vt:lpstr>等线</vt:lpstr>
      <vt:lpstr>Copperplate Gothic Bold</vt:lpstr>
      <vt:lpstr>Calibri</vt:lpstr>
      <vt:lpstr>黑体</vt:lpstr>
      <vt:lpstr>AMGDT</vt:lpstr>
      <vt:lpstr>Arial Unicode MS</vt:lpstr>
      <vt:lpstr>Calibri Light</vt:lpstr>
      <vt:lpstr>仿宋</vt:lpstr>
      <vt:lpstr>Office 主题</vt:lpstr>
      <vt:lpstr>自定义设计方案</vt:lpstr>
      <vt:lpstr>PowerPoint 演示文稿</vt:lpstr>
      <vt:lpstr> 第二十一讲 状语从句（3） </vt:lpstr>
      <vt:lpstr>六、条件状语从句。</vt:lpstr>
      <vt:lpstr>if</vt:lpstr>
      <vt:lpstr> if only和only if</vt:lpstr>
      <vt:lpstr>unless </vt:lpstr>
      <vt:lpstr>so long as, as long as,  on condition that</vt:lpstr>
      <vt:lpstr> in case </vt:lpstr>
      <vt:lpstr>providing, provided that, supposing, suppose that, given that </vt:lpstr>
      <vt:lpstr>七、方式状语从句  </vt:lpstr>
      <vt:lpstr>as if, as though </vt:lpstr>
      <vt:lpstr>八、比较状语从句 </vt:lpstr>
      <vt:lpstr>  than表示不同程度级的比较 </vt:lpstr>
      <vt:lpstr>九、让步状语从句 </vt:lpstr>
      <vt:lpstr>PowerPoint 演示文稿</vt:lpstr>
      <vt:lpstr> </vt:lpstr>
      <vt:lpstr> </vt:lpstr>
      <vt:lpstr> </vt:lpstr>
      <vt:lpstr> </vt:lpstr>
      <vt:lpstr> </vt:lpstr>
      <vt:lpstr>no matter (who, what, where, when, etc)  </vt:lpstr>
      <vt:lpstr>whether...or (not) ... </vt:lpstr>
      <vt:lpstr> as引导让步状语从句， </vt:lpstr>
      <vt:lpstr>          对应知识点的题目讲解</vt:lpstr>
      <vt:lpstr> 二、本讲课程回顾 </vt:lpstr>
      <vt:lpstr> 三、下讲课程要点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信息资源管理</dc:title>
  <dc:creator>AndrewandPipi</dc:creator>
  <cp:lastModifiedBy>jimmy</cp:lastModifiedBy>
  <cp:revision>125</cp:revision>
  <dcterms:created xsi:type="dcterms:W3CDTF">2011-02-28T11:45:00Z</dcterms:created>
  <dcterms:modified xsi:type="dcterms:W3CDTF">2023-02-07T03:45:30Z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D5454E1EE89044B6A2CF295177DF98FC</vt:lpwstr>
  </property>
</Properties>
</file>