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1" r:id="rId5"/>
    <p:sldId id="270" r:id="rId6"/>
    <p:sldId id="269" r:id="rId7"/>
    <p:sldId id="268" r:id="rId8"/>
    <p:sldId id="267" r:id="rId9"/>
    <p:sldId id="280" r:id="rId10"/>
    <p:sldId id="266" r:id="rId11"/>
    <p:sldId id="265" r:id="rId12"/>
    <p:sldId id="264" r:id="rId13"/>
    <p:sldId id="263" r:id="rId14"/>
    <p:sldId id="262" r:id="rId15"/>
    <p:sldId id="261" r:id="rId16"/>
    <p:sldId id="260" r:id="rId17"/>
    <p:sldId id="259" r:id="rId18"/>
    <p:sldId id="258" r:id="rId19"/>
    <p:sldId id="273" r:id="rId20"/>
    <p:sldId id="274" r:id="rId21"/>
    <p:sldId id="276" r:id="rId22"/>
    <p:sldId id="277" r:id="rId23"/>
    <p:sldId id="28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6CFE8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092"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《camera</a:t>
            </a: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的相关知识及测试研究</a:t>
            </a:r>
            <a:r>
              <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zh-CN" altLang="en-US" dirty="0"/>
          </a:p>
        </p:txBody>
      </p:sp>
      <p:sp>
        <p:nvSpPr>
          <p:cNvPr id="4" name="TextBox 3"/>
          <p:cNvSpPr txBox="1"/>
          <p:nvPr/>
        </p:nvSpPr>
        <p:spPr>
          <a:xfrm>
            <a:off x="7072330" y="5572140"/>
            <a:ext cx="1285884" cy="523220"/>
          </a:xfrm>
          <a:prstGeom prst="rect">
            <a:avLst/>
          </a:prstGeom>
          <a:noFill/>
        </p:spPr>
        <p:txBody>
          <a:bodyPr wrap="square" rtlCol="0">
            <a:spAutoFit/>
          </a:bodyPr>
          <a:lstStyle/>
          <a:p>
            <a:r>
              <a:rPr lang="zh-CN" altLang="en-US" sz="2800" dirty="0" smtClean="0"/>
              <a:t>祝泰安</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00B0F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78605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软件算法很重要</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 name="TextBox 3"/>
          <p:cNvSpPr txBox="1"/>
          <p:nvPr/>
        </p:nvSpPr>
        <p:spPr>
          <a:xfrm>
            <a:off x="357158" y="1344250"/>
            <a:ext cx="8501122" cy="1292662"/>
          </a:xfrm>
          <a:prstGeom prst="rect">
            <a:avLst/>
          </a:prstGeom>
          <a:noFill/>
        </p:spPr>
        <p:txBody>
          <a:bodyPr wrap="square" rtlCol="0">
            <a:spAutoFit/>
          </a:bodyPr>
          <a:lstStyle/>
          <a:p>
            <a:r>
              <a:rPr lang="zh-CN" altLang="en-US" dirty="0" smtClean="0"/>
              <a:t>　</a:t>
            </a:r>
            <a:r>
              <a:rPr lang="zh-CN" altLang="en-US" sz="2000" dirty="0" smtClean="0">
                <a:latin typeface="楷体" pitchFamily="49" charset="-122"/>
                <a:ea typeface="楷体" pitchFamily="49" charset="-122"/>
              </a:rPr>
              <a:t>  </a:t>
            </a:r>
            <a:r>
              <a:rPr lang="en-US" sz="2000" dirty="0" smtClean="0">
                <a:latin typeface="楷体" pitchFamily="49" charset="-122"/>
                <a:ea typeface="楷体" pitchFamily="49" charset="-122"/>
              </a:rPr>
              <a:t>ISP</a:t>
            </a:r>
            <a:r>
              <a:rPr lang="zh-CN" altLang="en-US" sz="2000" dirty="0" smtClean="0">
                <a:latin typeface="楷体" pitchFamily="49" charset="-122"/>
                <a:ea typeface="楷体" pitchFamily="49" charset="-122"/>
              </a:rPr>
              <a:t>芯片对传感器输入的电流信号进行处理后，首先会生成未经加工的原始图像，而软件算法就好比对原始图像在内部进行了一番</a:t>
            </a:r>
            <a:r>
              <a:rPr lang="en-US" sz="2000" dirty="0" smtClean="0">
                <a:latin typeface="楷体" pitchFamily="49" charset="-122"/>
                <a:ea typeface="楷体" pitchFamily="49" charset="-122"/>
              </a:rPr>
              <a:t>“PS”</a:t>
            </a:r>
            <a:r>
              <a:rPr lang="zh-CN" altLang="en-US" sz="2000" dirty="0" smtClean="0">
                <a:latin typeface="楷体" pitchFamily="49" charset="-122"/>
                <a:ea typeface="楷体" pitchFamily="49" charset="-122"/>
              </a:rPr>
              <a:t>，优化图像的色彩、色调、对比度、噪点等，最后生成我们所看到的</a:t>
            </a:r>
            <a:r>
              <a:rPr lang="en-US" sz="2000" dirty="0" smtClean="0">
                <a:latin typeface="楷体" pitchFamily="49" charset="-122"/>
                <a:ea typeface="楷体" pitchFamily="49" charset="-122"/>
              </a:rPr>
              <a:t>jpg</a:t>
            </a:r>
            <a:r>
              <a:rPr lang="zh-CN" altLang="en-US" sz="2000" dirty="0" smtClean="0">
                <a:latin typeface="楷体" pitchFamily="49" charset="-122"/>
                <a:ea typeface="楷体" pitchFamily="49" charset="-122"/>
              </a:rPr>
              <a:t>格式图片。</a:t>
            </a:r>
          </a:p>
          <a:p>
            <a:endParaRPr lang="zh-CN" altLang="en-US" dirty="0"/>
          </a:p>
        </p:txBody>
      </p:sp>
      <p:sp>
        <p:nvSpPr>
          <p:cNvPr id="5" name="TextBox 4"/>
          <p:cNvSpPr txBox="1"/>
          <p:nvPr/>
        </p:nvSpPr>
        <p:spPr>
          <a:xfrm>
            <a:off x="357158" y="3351183"/>
            <a:ext cx="8429684" cy="1661993"/>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当然，由于每个人的</a:t>
            </a:r>
            <a:r>
              <a:rPr lang="en-US" sz="2000" dirty="0" smtClean="0">
                <a:latin typeface="楷体" pitchFamily="49" charset="-122"/>
                <a:ea typeface="楷体" pitchFamily="49" charset="-122"/>
              </a:rPr>
              <a:t>PS</a:t>
            </a:r>
            <a:r>
              <a:rPr lang="zh-CN" altLang="en-US" sz="2000" dirty="0" smtClean="0">
                <a:latin typeface="楷体" pitchFamily="49" charset="-122"/>
                <a:ea typeface="楷体" pitchFamily="49" charset="-122"/>
              </a:rPr>
              <a:t>技术和风格都不一样，所以即便是同一张照片，每个人最终也都会</a:t>
            </a:r>
            <a:r>
              <a:rPr lang="en-US" sz="2000" dirty="0" smtClean="0">
                <a:latin typeface="楷体" pitchFamily="49" charset="-122"/>
                <a:ea typeface="楷体" pitchFamily="49" charset="-122"/>
              </a:rPr>
              <a:t>P</a:t>
            </a:r>
            <a:r>
              <a:rPr lang="zh-CN" altLang="en-US" sz="2000" dirty="0" smtClean="0">
                <a:latin typeface="楷体" pitchFamily="49" charset="-122"/>
                <a:ea typeface="楷体" pitchFamily="49" charset="-122"/>
              </a:rPr>
              <a:t>成不同的风格。同理，每部手机的软件算法不同，最终的成像效果和风格也是不一样的，比如</a:t>
            </a:r>
            <a:r>
              <a:rPr lang="en-US" sz="2000" dirty="0" smtClean="0">
                <a:latin typeface="楷体" pitchFamily="49" charset="-122"/>
                <a:ea typeface="楷体" pitchFamily="49" charset="-122"/>
              </a:rPr>
              <a:t>vivo</a:t>
            </a:r>
            <a:r>
              <a:rPr lang="zh-CN" altLang="en-US" sz="2000" dirty="0" smtClean="0">
                <a:latin typeface="楷体" pitchFamily="49" charset="-122"/>
                <a:ea typeface="楷体" pitchFamily="49" charset="-122"/>
              </a:rPr>
              <a:t>手机通常会提升对比度，而</a:t>
            </a:r>
            <a:r>
              <a:rPr lang="en-US" sz="2000" dirty="0" smtClean="0">
                <a:latin typeface="楷体" pitchFamily="49" charset="-122"/>
                <a:ea typeface="楷体" pitchFamily="49" charset="-122"/>
              </a:rPr>
              <a:t>iPhone</a:t>
            </a:r>
            <a:r>
              <a:rPr lang="zh-CN" altLang="en-US" sz="2000" dirty="0" smtClean="0">
                <a:latin typeface="楷体" pitchFamily="49" charset="-122"/>
                <a:ea typeface="楷体" pitchFamily="49" charset="-122"/>
              </a:rPr>
              <a:t>则追求自然的效果。</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7030A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闪光灯</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Box 3"/>
          <p:cNvSpPr txBox="1"/>
          <p:nvPr/>
        </p:nvSpPr>
        <p:spPr>
          <a:xfrm>
            <a:off x="214282" y="1071546"/>
            <a:ext cx="8643998" cy="1754326"/>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闪光灯是增加相机曝光量的方式之一，在暗光环境下会打亮周围景物，从而弥补光线不足，提升画面亮度。另外，在光线复杂的环境下，利用闪光灯可以去除杂光，使照片的色彩还原更为真实。目前应用于</a:t>
            </a:r>
            <a:r>
              <a:rPr lang="en-US" sz="2000" dirty="0" smtClean="0">
                <a:latin typeface="楷体" pitchFamily="49" charset="-122"/>
                <a:ea typeface="楷体" pitchFamily="49" charset="-122"/>
              </a:rPr>
              <a:t>手机</a:t>
            </a:r>
            <a:r>
              <a:rPr lang="zh-CN" altLang="en-US" sz="2000" dirty="0" smtClean="0">
                <a:latin typeface="楷体" pitchFamily="49" charset="-122"/>
                <a:ea typeface="楷体" pitchFamily="49" charset="-122"/>
              </a:rPr>
              <a:t>的闪光灯主要有两种，</a:t>
            </a:r>
            <a:r>
              <a:rPr lang="en-US" sz="2000" dirty="0" smtClean="0">
                <a:latin typeface="楷体" pitchFamily="49" charset="-122"/>
                <a:ea typeface="楷体" pitchFamily="49" charset="-122"/>
              </a:rPr>
              <a:t>LED</a:t>
            </a:r>
            <a:r>
              <a:rPr lang="zh-CN" altLang="en-US" sz="2000" dirty="0" smtClean="0">
                <a:latin typeface="楷体" pitchFamily="49" charset="-122"/>
                <a:ea typeface="楷体" pitchFamily="49" charset="-122"/>
              </a:rPr>
              <a:t>补光灯和氙气闪光灯。</a:t>
            </a:r>
          </a:p>
          <a:p>
            <a:endParaRPr lang="zh-CN" altLang="en-US" sz="2400" dirty="0">
              <a:latin typeface="楷体" pitchFamily="49" charset="-122"/>
              <a:ea typeface="楷体" pitchFamily="49" charset="-122"/>
            </a:endParaRPr>
          </a:p>
        </p:txBody>
      </p:sp>
      <p:sp>
        <p:nvSpPr>
          <p:cNvPr id="5" name="椭圆 4">
            <a:hlinkClick r:id="rId2" action="ppaction://hlinksldjump"/>
          </p:cNvPr>
          <p:cNvSpPr/>
          <p:nvPr/>
        </p:nvSpPr>
        <p:spPr>
          <a:xfrm>
            <a:off x="8244408" y="5949280"/>
            <a:ext cx="648072" cy="7200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左大括号 5"/>
          <p:cNvSpPr/>
          <p:nvPr/>
        </p:nvSpPr>
        <p:spPr>
          <a:xfrm>
            <a:off x="755576" y="2708920"/>
            <a:ext cx="576064" cy="2952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547664" y="2708920"/>
            <a:ext cx="6840760" cy="369332"/>
          </a:xfrm>
          <a:prstGeom prst="rect">
            <a:avLst/>
          </a:prstGeom>
          <a:noFill/>
        </p:spPr>
        <p:txBody>
          <a:bodyPr wrap="square" rtlCol="0">
            <a:spAutoFit/>
          </a:bodyPr>
          <a:lstStyle/>
          <a:p>
            <a:r>
              <a:rPr lang="en-US" altLang="zh-CN" dirty="0" smtClean="0"/>
              <a:t>LED</a:t>
            </a:r>
            <a:r>
              <a:rPr lang="zh-CN" altLang="en-US" dirty="0" smtClean="0"/>
              <a:t>：成本低廉，补光效果明显，在手机中广泛应用。</a:t>
            </a:r>
            <a:endParaRPr lang="zh-CN" altLang="en-US" dirty="0"/>
          </a:p>
        </p:txBody>
      </p:sp>
      <p:sp>
        <p:nvSpPr>
          <p:cNvPr id="8" name="TextBox 7"/>
          <p:cNvSpPr txBox="1"/>
          <p:nvPr/>
        </p:nvSpPr>
        <p:spPr>
          <a:xfrm>
            <a:off x="1547664" y="5373216"/>
            <a:ext cx="7416824" cy="646331"/>
          </a:xfrm>
          <a:prstGeom prst="rect">
            <a:avLst/>
          </a:prstGeom>
          <a:noFill/>
        </p:spPr>
        <p:txBody>
          <a:bodyPr wrap="square" rtlCol="0">
            <a:spAutoFit/>
          </a:bodyPr>
          <a:lstStyle/>
          <a:p>
            <a:r>
              <a:rPr lang="zh-CN" altLang="en-US" dirty="0" smtClean="0"/>
              <a:t>氙气：含有氙气的新型闪光灯，发出非常接近太阳光的光线，但由于成</a:t>
            </a:r>
            <a:endParaRPr lang="en-US" altLang="zh-CN" dirty="0" smtClean="0"/>
          </a:p>
          <a:p>
            <a:r>
              <a:rPr lang="en-US" altLang="zh-CN" dirty="0" smtClean="0"/>
              <a:t>    </a:t>
            </a:r>
            <a:r>
              <a:rPr lang="zh-CN" altLang="en-US" dirty="0" smtClean="0"/>
              <a:t>         本较高，应用率低。</a:t>
            </a:r>
            <a:endParaRPr lang="zh-CN" altLang="en-US" dirty="0"/>
          </a:p>
        </p:txBody>
      </p:sp>
      <p:sp>
        <p:nvSpPr>
          <p:cNvPr id="9" name="下箭头 8"/>
          <p:cNvSpPr/>
          <p:nvPr/>
        </p:nvSpPr>
        <p:spPr>
          <a:xfrm>
            <a:off x="2123728" y="3068960"/>
            <a:ext cx="14401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79712" y="3573016"/>
            <a:ext cx="6624736" cy="1477328"/>
          </a:xfrm>
          <a:prstGeom prst="rect">
            <a:avLst/>
          </a:prstGeom>
          <a:noFill/>
        </p:spPr>
        <p:txBody>
          <a:bodyPr wrap="square" rtlCol="0">
            <a:spAutoFit/>
          </a:bodyPr>
          <a:lstStyle/>
          <a:p>
            <a:r>
              <a:rPr lang="zh-CN" altLang="en-US" dirty="0" smtClean="0"/>
              <a:t>双</a:t>
            </a:r>
            <a:r>
              <a:rPr lang="en-US" altLang="zh-CN" dirty="0" smtClean="0"/>
              <a:t>LED</a:t>
            </a:r>
            <a:r>
              <a:rPr lang="zh-CN" altLang="en-US" dirty="0" smtClean="0"/>
              <a:t>：普通双</a:t>
            </a:r>
            <a:r>
              <a:rPr lang="en-US" altLang="zh-CN" dirty="0" smtClean="0"/>
              <a:t>LED</a:t>
            </a:r>
            <a:r>
              <a:rPr lang="zh-CN" altLang="en-US" dirty="0" smtClean="0"/>
              <a:t>闪光灯除了增加亮度，跟单个闪光灯无区别</a:t>
            </a:r>
            <a:endParaRPr lang="en-US" altLang="zh-CN" dirty="0" smtClean="0"/>
          </a:p>
          <a:p>
            <a:r>
              <a:rPr lang="en-US" altLang="zh-CN" dirty="0" smtClean="0"/>
              <a:t>            iphone</a:t>
            </a:r>
            <a:r>
              <a:rPr lang="zh-CN" altLang="en-US" dirty="0" smtClean="0"/>
              <a:t>的双</a:t>
            </a:r>
            <a:r>
              <a:rPr lang="en-US" altLang="zh-CN" dirty="0" smtClean="0"/>
              <a:t>True Tone</a:t>
            </a:r>
            <a:r>
              <a:rPr lang="zh-CN" altLang="en-US" dirty="0" smtClean="0"/>
              <a:t>闪光灯由一枚白色闪光灯和一枚琥珀</a:t>
            </a:r>
            <a:endParaRPr lang="en-US" altLang="zh-CN" dirty="0" smtClean="0"/>
          </a:p>
          <a:p>
            <a:r>
              <a:rPr lang="en-US" altLang="zh-CN" dirty="0" smtClean="0"/>
              <a:t>   </a:t>
            </a:r>
            <a:r>
              <a:rPr lang="zh-CN" altLang="en-US" dirty="0" smtClean="0"/>
              <a:t> 色闪光灯组成。</a:t>
            </a:r>
            <a:endParaRPr lang="en-US" altLang="zh-CN" dirty="0" smtClean="0"/>
          </a:p>
          <a:p>
            <a:r>
              <a:rPr lang="en-US" altLang="zh-CN" dirty="0" smtClean="0"/>
              <a:t>           </a:t>
            </a:r>
            <a:r>
              <a:rPr lang="zh-CN" altLang="en-US" dirty="0" smtClean="0"/>
              <a:t>白色：模仿太阳的颜色有时会导致偏蓝偏冷</a:t>
            </a:r>
            <a:endParaRPr lang="en-US" altLang="zh-CN" dirty="0" smtClean="0"/>
          </a:p>
          <a:p>
            <a:r>
              <a:rPr lang="en-US" altLang="zh-CN" dirty="0" smtClean="0"/>
              <a:t>           </a:t>
            </a:r>
            <a:r>
              <a:rPr lang="zh-CN" altLang="en-US" dirty="0" smtClean="0"/>
              <a:t>琥珀色：提供不同的色温从而达到光线平衡</a:t>
            </a:r>
            <a:endParaRPr lang="zh-CN" altLang="en-US" dirty="0"/>
          </a:p>
        </p:txBody>
      </p:sp>
      <p:sp>
        <p:nvSpPr>
          <p:cNvPr id="13" name="左大括号 12"/>
          <p:cNvSpPr/>
          <p:nvPr/>
        </p:nvSpPr>
        <p:spPr>
          <a:xfrm>
            <a:off x="2411760" y="4509120"/>
            <a:ext cx="14401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6CFE8F"/>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14282" y="214290"/>
            <a:ext cx="3429024"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测试研究及</a:t>
            </a:r>
            <a:r>
              <a:rPr lang="en-US" altLang="zh-CN" sz="2800" dirty="0" smtClean="0">
                <a:ln w="18415" cmpd="sng">
                  <a:noFill/>
                  <a:prstDash val="solid"/>
                </a:ln>
                <a:effectLst>
                  <a:outerShdw blurRad="63500" dir="3600000" algn="tl" rotWithShape="0">
                    <a:srgbClr val="000000">
                      <a:alpha val="70000"/>
                    </a:srgbClr>
                  </a:outerShdw>
                </a:effectLst>
              </a:rPr>
              <a:t>bug</a:t>
            </a:r>
            <a:r>
              <a:rPr lang="zh-CN" altLang="en-US" sz="2800" dirty="0" smtClean="0">
                <a:ln w="18415" cmpd="sng">
                  <a:noFill/>
                  <a:prstDash val="solid"/>
                </a:ln>
                <a:effectLst>
                  <a:outerShdw blurRad="63500" dir="3600000" algn="tl" rotWithShape="0">
                    <a:srgbClr val="000000">
                      <a:alpha val="70000"/>
                    </a:srgbClr>
                  </a:outerShdw>
                </a:effectLst>
              </a:rPr>
              <a:t>总结</a:t>
            </a:r>
          </a:p>
        </p:txBody>
      </p:sp>
      <p:grpSp>
        <p:nvGrpSpPr>
          <p:cNvPr id="38" name="组合 37"/>
          <p:cNvGrpSpPr/>
          <p:nvPr/>
        </p:nvGrpSpPr>
        <p:grpSpPr>
          <a:xfrm>
            <a:off x="35496" y="1628800"/>
            <a:ext cx="9649072" cy="4896544"/>
            <a:chOff x="35496" y="1628800"/>
            <a:chExt cx="9649072" cy="4896544"/>
          </a:xfrm>
        </p:grpSpPr>
        <p:grpSp>
          <p:nvGrpSpPr>
            <p:cNvPr id="43" name="组合 42"/>
            <p:cNvGrpSpPr/>
            <p:nvPr/>
          </p:nvGrpSpPr>
          <p:grpSpPr>
            <a:xfrm>
              <a:off x="35496" y="1916832"/>
              <a:ext cx="3528392" cy="4134073"/>
              <a:chOff x="72008" y="2132856"/>
              <a:chExt cx="3528392" cy="4134073"/>
            </a:xfrm>
          </p:grpSpPr>
          <p:sp>
            <p:nvSpPr>
              <p:cNvPr id="4" name="TextBox 3"/>
              <p:cNvSpPr txBox="1"/>
              <p:nvPr/>
            </p:nvSpPr>
            <p:spPr>
              <a:xfrm>
                <a:off x="2088232" y="2132856"/>
                <a:ext cx="1512168"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2400" dirty="0" smtClean="0">
                    <a:latin typeface="楷体" pitchFamily="49" charset="-122"/>
                    <a:ea typeface="楷体" pitchFamily="49" charset="-122"/>
                  </a:rPr>
                  <a:t>基本功能</a:t>
                </a:r>
                <a:endParaRPr lang="zh-CN" altLang="en-US" sz="2400" dirty="0">
                  <a:latin typeface="楷体" pitchFamily="49" charset="-122"/>
                  <a:ea typeface="楷体" pitchFamily="49" charset="-122"/>
                </a:endParaRPr>
              </a:p>
            </p:txBody>
          </p:sp>
          <p:sp>
            <p:nvSpPr>
              <p:cNvPr id="5" name="TextBox 4"/>
              <p:cNvSpPr txBox="1"/>
              <p:nvPr/>
            </p:nvSpPr>
            <p:spPr>
              <a:xfrm>
                <a:off x="2088232" y="3356992"/>
                <a:ext cx="1512168"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2400" dirty="0" smtClean="0">
                    <a:latin typeface="楷体" pitchFamily="49" charset="-122"/>
                    <a:ea typeface="楷体" pitchFamily="49" charset="-122"/>
                  </a:rPr>
                  <a:t>主观效果</a:t>
                </a:r>
                <a:endParaRPr lang="zh-CN" altLang="en-US" sz="2400" dirty="0">
                  <a:latin typeface="楷体" pitchFamily="49" charset="-122"/>
                  <a:ea typeface="楷体" pitchFamily="49" charset="-122"/>
                </a:endParaRPr>
              </a:p>
            </p:txBody>
          </p:sp>
          <p:sp>
            <p:nvSpPr>
              <p:cNvPr id="6" name="TextBox 5"/>
              <p:cNvSpPr txBox="1"/>
              <p:nvPr/>
            </p:nvSpPr>
            <p:spPr>
              <a:xfrm>
                <a:off x="2088232" y="4581128"/>
                <a:ext cx="1512168"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400" dirty="0" smtClean="0">
                    <a:latin typeface="楷体" pitchFamily="49" charset="-122"/>
                    <a:ea typeface="楷体" pitchFamily="49" charset="-122"/>
                  </a:rPr>
                  <a:t>交互测试</a:t>
                </a:r>
                <a:endParaRPr lang="zh-CN" altLang="en-US" sz="2400" dirty="0">
                  <a:latin typeface="楷体" pitchFamily="49" charset="-122"/>
                  <a:ea typeface="楷体" pitchFamily="49" charset="-122"/>
                </a:endParaRPr>
              </a:p>
            </p:txBody>
          </p:sp>
          <p:sp>
            <p:nvSpPr>
              <p:cNvPr id="7" name="TextBox 6"/>
              <p:cNvSpPr txBox="1"/>
              <p:nvPr/>
            </p:nvSpPr>
            <p:spPr>
              <a:xfrm>
                <a:off x="2088232" y="5805264"/>
                <a:ext cx="1512168"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smtClean="0">
                    <a:latin typeface="楷体" pitchFamily="49" charset="-122"/>
                    <a:ea typeface="楷体" pitchFamily="49" charset="-122"/>
                  </a:rPr>
                  <a:t>压力测试</a:t>
                </a:r>
                <a:endParaRPr lang="zh-CN" altLang="en-US" sz="2400" dirty="0">
                  <a:latin typeface="楷体" pitchFamily="49" charset="-122"/>
                  <a:ea typeface="楷体" pitchFamily="49" charset="-122"/>
                </a:endParaRPr>
              </a:p>
            </p:txBody>
          </p:sp>
          <p:sp>
            <p:nvSpPr>
              <p:cNvPr id="8" name="TextBox 7"/>
              <p:cNvSpPr txBox="1"/>
              <p:nvPr/>
            </p:nvSpPr>
            <p:spPr>
              <a:xfrm>
                <a:off x="72008" y="3975447"/>
                <a:ext cx="18002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latin typeface="楷体" pitchFamily="49" charset="-122"/>
                    <a:ea typeface="楷体" pitchFamily="49" charset="-122"/>
                  </a:rPr>
                  <a:t>Camera</a:t>
                </a:r>
                <a:r>
                  <a:rPr lang="zh-CN" altLang="en-US" sz="2400" dirty="0" smtClean="0">
                    <a:latin typeface="楷体" pitchFamily="49" charset="-122"/>
                    <a:ea typeface="楷体" pitchFamily="49" charset="-122"/>
                  </a:rPr>
                  <a:t>测试</a:t>
                </a:r>
                <a:endParaRPr lang="zh-CN" altLang="en-US" sz="2400" dirty="0">
                  <a:latin typeface="楷体" pitchFamily="49" charset="-122"/>
                  <a:ea typeface="楷体" pitchFamily="49" charset="-122"/>
                </a:endParaRPr>
              </a:p>
            </p:txBody>
          </p:sp>
        </p:grpSp>
        <p:sp>
          <p:nvSpPr>
            <p:cNvPr id="44" name="左大括号 43"/>
            <p:cNvSpPr/>
            <p:nvPr/>
          </p:nvSpPr>
          <p:spPr>
            <a:xfrm>
              <a:off x="3635896" y="1772816"/>
              <a:ext cx="288032"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3851920" y="1628800"/>
              <a:ext cx="1584176" cy="369332"/>
            </a:xfrm>
            <a:prstGeom prst="rect">
              <a:avLst/>
            </a:prstGeom>
            <a:noFill/>
          </p:spPr>
          <p:txBody>
            <a:bodyPr wrap="square" rtlCol="0">
              <a:spAutoFit/>
            </a:bodyPr>
            <a:lstStyle/>
            <a:p>
              <a:r>
                <a:rPr lang="zh-CN" altLang="en-US" dirty="0" smtClean="0"/>
                <a:t>相机常用功能</a:t>
              </a:r>
              <a:endParaRPr lang="zh-CN" altLang="en-US" dirty="0"/>
            </a:p>
          </p:txBody>
        </p:sp>
        <p:sp>
          <p:nvSpPr>
            <p:cNvPr id="46" name="TextBox 45"/>
            <p:cNvSpPr txBox="1"/>
            <p:nvPr/>
          </p:nvSpPr>
          <p:spPr>
            <a:xfrm>
              <a:off x="3851920" y="2267580"/>
              <a:ext cx="1656184" cy="369332"/>
            </a:xfrm>
            <a:prstGeom prst="rect">
              <a:avLst/>
            </a:prstGeom>
            <a:noFill/>
          </p:spPr>
          <p:txBody>
            <a:bodyPr wrap="square" rtlCol="0">
              <a:spAutoFit/>
            </a:bodyPr>
            <a:lstStyle/>
            <a:p>
              <a:r>
                <a:rPr lang="zh-CN" altLang="en-US" dirty="0" smtClean="0"/>
                <a:t>相机其他功能</a:t>
              </a:r>
              <a:endParaRPr lang="zh-CN" altLang="en-US" dirty="0"/>
            </a:p>
          </p:txBody>
        </p:sp>
        <p:sp>
          <p:nvSpPr>
            <p:cNvPr id="47" name="左大括号 46"/>
            <p:cNvSpPr/>
            <p:nvPr/>
          </p:nvSpPr>
          <p:spPr>
            <a:xfrm>
              <a:off x="3635896" y="2996952"/>
              <a:ext cx="288032"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47"/>
            <p:cNvSpPr txBox="1"/>
            <p:nvPr/>
          </p:nvSpPr>
          <p:spPr>
            <a:xfrm>
              <a:off x="3923928" y="2852936"/>
              <a:ext cx="1152128" cy="369332"/>
            </a:xfrm>
            <a:prstGeom prst="rect">
              <a:avLst/>
            </a:prstGeom>
            <a:noFill/>
          </p:spPr>
          <p:txBody>
            <a:bodyPr wrap="square" rtlCol="0">
              <a:spAutoFit/>
            </a:bodyPr>
            <a:lstStyle/>
            <a:p>
              <a:r>
                <a:rPr lang="zh-CN" altLang="en-US" dirty="0" smtClean="0"/>
                <a:t>取景效果</a:t>
              </a:r>
              <a:endParaRPr lang="zh-CN" altLang="en-US" dirty="0"/>
            </a:p>
          </p:txBody>
        </p:sp>
        <p:sp>
          <p:nvSpPr>
            <p:cNvPr id="49" name="TextBox 48"/>
            <p:cNvSpPr txBox="1"/>
            <p:nvPr/>
          </p:nvSpPr>
          <p:spPr>
            <a:xfrm>
              <a:off x="3923928" y="3212976"/>
              <a:ext cx="1152128" cy="369332"/>
            </a:xfrm>
            <a:prstGeom prst="rect">
              <a:avLst/>
            </a:prstGeom>
            <a:noFill/>
          </p:spPr>
          <p:txBody>
            <a:bodyPr wrap="square" rtlCol="0">
              <a:spAutoFit/>
            </a:bodyPr>
            <a:lstStyle/>
            <a:p>
              <a:r>
                <a:rPr lang="zh-CN" altLang="en-US" dirty="0" smtClean="0"/>
                <a:t>拍照效果</a:t>
              </a:r>
              <a:endParaRPr lang="zh-CN" altLang="en-US" dirty="0"/>
            </a:p>
          </p:txBody>
        </p:sp>
        <p:sp>
          <p:nvSpPr>
            <p:cNvPr id="50" name="TextBox 49"/>
            <p:cNvSpPr txBox="1"/>
            <p:nvPr/>
          </p:nvSpPr>
          <p:spPr>
            <a:xfrm>
              <a:off x="3923928" y="3573016"/>
              <a:ext cx="1152128" cy="369332"/>
            </a:xfrm>
            <a:prstGeom prst="rect">
              <a:avLst/>
            </a:prstGeom>
            <a:noFill/>
          </p:spPr>
          <p:txBody>
            <a:bodyPr wrap="square" rtlCol="0">
              <a:spAutoFit/>
            </a:bodyPr>
            <a:lstStyle/>
            <a:p>
              <a:r>
                <a:rPr lang="zh-CN" altLang="en-US" dirty="0" smtClean="0"/>
                <a:t>特效效果</a:t>
              </a:r>
              <a:endParaRPr lang="zh-CN" altLang="en-US" dirty="0"/>
            </a:p>
          </p:txBody>
        </p:sp>
        <p:sp>
          <p:nvSpPr>
            <p:cNvPr id="51" name="左大括号 50"/>
            <p:cNvSpPr/>
            <p:nvPr/>
          </p:nvSpPr>
          <p:spPr>
            <a:xfrm>
              <a:off x="3635896" y="4221088"/>
              <a:ext cx="288032" cy="864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51"/>
            <p:cNvSpPr txBox="1"/>
            <p:nvPr/>
          </p:nvSpPr>
          <p:spPr>
            <a:xfrm>
              <a:off x="3923928" y="4005064"/>
              <a:ext cx="2232248" cy="369332"/>
            </a:xfrm>
            <a:prstGeom prst="rect">
              <a:avLst/>
            </a:prstGeom>
            <a:noFill/>
          </p:spPr>
          <p:txBody>
            <a:bodyPr wrap="square" rtlCol="0">
              <a:spAutoFit/>
            </a:bodyPr>
            <a:lstStyle/>
            <a:p>
              <a:r>
                <a:rPr lang="zh-CN" altLang="en-US" dirty="0" smtClean="0"/>
                <a:t>其他应用调用相机</a:t>
              </a:r>
              <a:endParaRPr lang="zh-CN" altLang="en-US" dirty="0"/>
            </a:p>
          </p:txBody>
        </p:sp>
        <p:sp>
          <p:nvSpPr>
            <p:cNvPr id="53" name="TextBox 52"/>
            <p:cNvSpPr txBox="1"/>
            <p:nvPr/>
          </p:nvSpPr>
          <p:spPr>
            <a:xfrm>
              <a:off x="3923928" y="4437112"/>
              <a:ext cx="2232248" cy="369332"/>
            </a:xfrm>
            <a:prstGeom prst="rect">
              <a:avLst/>
            </a:prstGeom>
            <a:noFill/>
          </p:spPr>
          <p:txBody>
            <a:bodyPr wrap="square" rtlCol="0">
              <a:spAutoFit/>
            </a:bodyPr>
            <a:lstStyle/>
            <a:p>
              <a:r>
                <a:rPr lang="zh-CN" altLang="en-US" dirty="0" smtClean="0"/>
                <a:t>相机调用其他应用</a:t>
              </a:r>
              <a:endParaRPr lang="zh-CN" altLang="en-US" dirty="0"/>
            </a:p>
          </p:txBody>
        </p:sp>
        <p:sp>
          <p:nvSpPr>
            <p:cNvPr id="54" name="TextBox 53"/>
            <p:cNvSpPr txBox="1"/>
            <p:nvPr/>
          </p:nvSpPr>
          <p:spPr>
            <a:xfrm>
              <a:off x="3923928" y="4869160"/>
              <a:ext cx="2232248" cy="369332"/>
            </a:xfrm>
            <a:prstGeom prst="rect">
              <a:avLst/>
            </a:prstGeom>
            <a:noFill/>
          </p:spPr>
          <p:txBody>
            <a:bodyPr wrap="square" rtlCol="0">
              <a:spAutoFit/>
            </a:bodyPr>
            <a:lstStyle/>
            <a:p>
              <a:r>
                <a:rPr lang="zh-CN" altLang="en-US" dirty="0" smtClean="0"/>
                <a:t>冲突的应用</a:t>
              </a:r>
              <a:endParaRPr lang="zh-CN" altLang="en-US" dirty="0"/>
            </a:p>
          </p:txBody>
        </p:sp>
        <p:sp>
          <p:nvSpPr>
            <p:cNvPr id="55" name="左大括号 54"/>
            <p:cNvSpPr/>
            <p:nvPr/>
          </p:nvSpPr>
          <p:spPr>
            <a:xfrm>
              <a:off x="3635896" y="5445224"/>
              <a:ext cx="288032" cy="864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3923928" y="5723964"/>
              <a:ext cx="2088232" cy="369332"/>
            </a:xfrm>
            <a:prstGeom prst="rect">
              <a:avLst/>
            </a:prstGeom>
            <a:noFill/>
          </p:spPr>
          <p:txBody>
            <a:bodyPr wrap="square" rtlCol="0">
              <a:spAutoFit/>
            </a:bodyPr>
            <a:lstStyle/>
            <a:p>
              <a:r>
                <a:rPr lang="zh-CN" altLang="en-US" dirty="0" smtClean="0"/>
                <a:t>极限值压力测试</a:t>
              </a:r>
              <a:endParaRPr lang="zh-CN" altLang="en-US" dirty="0"/>
            </a:p>
          </p:txBody>
        </p:sp>
        <p:sp>
          <p:nvSpPr>
            <p:cNvPr id="57" name="TextBox 56"/>
            <p:cNvSpPr txBox="1"/>
            <p:nvPr/>
          </p:nvSpPr>
          <p:spPr>
            <a:xfrm>
              <a:off x="3923928" y="6156012"/>
              <a:ext cx="2448272" cy="369332"/>
            </a:xfrm>
            <a:prstGeom prst="rect">
              <a:avLst/>
            </a:prstGeom>
            <a:noFill/>
          </p:spPr>
          <p:txBody>
            <a:bodyPr wrap="square" rtlCol="0">
              <a:spAutoFit/>
            </a:bodyPr>
            <a:lstStyle/>
            <a:p>
              <a:r>
                <a:rPr lang="zh-CN" altLang="en-US" dirty="0" smtClean="0"/>
                <a:t>反常规操作压力测试</a:t>
              </a:r>
              <a:endParaRPr lang="zh-CN" altLang="en-US" dirty="0"/>
            </a:p>
          </p:txBody>
        </p:sp>
        <p:sp>
          <p:nvSpPr>
            <p:cNvPr id="58" name="TextBox 57"/>
            <p:cNvSpPr txBox="1"/>
            <p:nvPr/>
          </p:nvSpPr>
          <p:spPr>
            <a:xfrm>
              <a:off x="3923928" y="5301208"/>
              <a:ext cx="2088232" cy="369332"/>
            </a:xfrm>
            <a:prstGeom prst="rect">
              <a:avLst/>
            </a:prstGeom>
            <a:noFill/>
          </p:spPr>
          <p:txBody>
            <a:bodyPr wrap="square" rtlCol="0">
              <a:spAutoFit/>
            </a:bodyPr>
            <a:lstStyle/>
            <a:p>
              <a:r>
                <a:rPr lang="zh-CN" altLang="en-US" dirty="0" smtClean="0"/>
                <a:t>连续操作压力测试</a:t>
              </a:r>
              <a:endParaRPr lang="zh-CN" altLang="en-US" dirty="0"/>
            </a:p>
          </p:txBody>
        </p:sp>
        <p:sp>
          <p:nvSpPr>
            <p:cNvPr id="61" name="TextBox 60"/>
            <p:cNvSpPr txBox="1"/>
            <p:nvPr/>
          </p:nvSpPr>
          <p:spPr>
            <a:xfrm>
              <a:off x="5220072" y="1628800"/>
              <a:ext cx="3744416" cy="646331"/>
            </a:xfrm>
            <a:prstGeom prst="rect">
              <a:avLst/>
            </a:prstGeom>
            <a:noFill/>
          </p:spPr>
          <p:txBody>
            <a:bodyPr wrap="square" rtlCol="0">
              <a:spAutoFit/>
            </a:bodyPr>
            <a:lstStyle/>
            <a:p>
              <a:r>
                <a:rPr lang="zh-CN" altLang="en-US" dirty="0" smtClean="0">
                  <a:latin typeface="楷体" pitchFamily="49" charset="-122"/>
                  <a:ea typeface="楷体" pitchFamily="49" charset="-122"/>
                </a:rPr>
                <a:t>（拍照、前后摄切换、闪光灯、各个按键、语音拍照、</a:t>
              </a:r>
              <a:r>
                <a:rPr lang="zh-CN" altLang="en-US" dirty="0" smtClean="0">
                  <a:solidFill>
                    <a:srgbClr val="FF0000"/>
                  </a:solidFill>
                  <a:latin typeface="楷体" pitchFamily="49" charset="-122"/>
                  <a:ea typeface="楷体" pitchFamily="49" charset="-122"/>
                </a:rPr>
                <a:t>横竖屏切换</a:t>
              </a:r>
              <a:r>
                <a:rPr lang="zh-CN" altLang="en-US" dirty="0" smtClean="0">
                  <a:latin typeface="楷体" pitchFamily="49" charset="-122"/>
                  <a:ea typeface="楷体" pitchFamily="49" charset="-122"/>
                </a:rPr>
                <a:t>）</a:t>
              </a:r>
            </a:p>
          </p:txBody>
        </p:sp>
        <p:sp>
          <p:nvSpPr>
            <p:cNvPr id="64" name="TextBox 63"/>
            <p:cNvSpPr txBox="1"/>
            <p:nvPr/>
          </p:nvSpPr>
          <p:spPr>
            <a:xfrm>
              <a:off x="5292080" y="2267580"/>
              <a:ext cx="3528392" cy="646331"/>
            </a:xfrm>
            <a:prstGeom prst="rect">
              <a:avLst/>
            </a:prstGeom>
            <a:noFill/>
          </p:spPr>
          <p:txBody>
            <a:bodyPr wrap="square" rtlCol="0">
              <a:spAutoFit/>
            </a:bodyPr>
            <a:lstStyle/>
            <a:p>
              <a:r>
                <a:rPr lang="zh-CN" altLang="en-US" dirty="0" smtClean="0"/>
                <a:t>（</a:t>
              </a:r>
              <a:r>
                <a:rPr lang="zh-CN" altLang="en-US" dirty="0" smtClean="0">
                  <a:solidFill>
                    <a:srgbClr val="FF0000"/>
                  </a:solidFill>
                  <a:latin typeface="楷体" pitchFamily="49" charset="-122"/>
                  <a:ea typeface="楷体" pitchFamily="49" charset="-122"/>
                </a:rPr>
                <a:t>快门</a:t>
              </a:r>
              <a:r>
                <a:rPr lang="zh-CN" altLang="en-US" dirty="0" smtClean="0"/>
                <a:t>、</a:t>
              </a:r>
              <a:r>
                <a:rPr lang="zh-CN" altLang="en-US" dirty="0" smtClean="0">
                  <a:latin typeface="楷体" pitchFamily="49" charset="-122"/>
                  <a:ea typeface="楷体" pitchFamily="49" charset="-122"/>
                </a:rPr>
                <a:t>连拍</a:t>
              </a:r>
              <a:r>
                <a:rPr lang="zh-CN" altLang="en-US" dirty="0" smtClean="0"/>
                <a:t>、</a:t>
              </a:r>
              <a:r>
                <a:rPr lang="zh-CN" altLang="en-US" dirty="0" smtClean="0">
                  <a:latin typeface="楷体" pitchFamily="49" charset="-122"/>
                  <a:ea typeface="楷体" pitchFamily="49" charset="-122"/>
                </a:rPr>
                <a:t>模式切换、人脸识别、</a:t>
              </a:r>
              <a:r>
                <a:rPr lang="en-US" altLang="zh-CN" dirty="0" smtClean="0">
                  <a:latin typeface="楷体" pitchFamily="49" charset="-122"/>
                  <a:ea typeface="楷体" pitchFamily="49" charset="-122"/>
                </a:rPr>
                <a:t>HDR</a:t>
              </a:r>
              <a:r>
                <a:rPr lang="zh-CN" altLang="en-US" dirty="0" smtClean="0"/>
                <a:t>）</a:t>
              </a:r>
              <a:endParaRPr lang="zh-CN" altLang="en-US" dirty="0"/>
            </a:p>
          </p:txBody>
        </p:sp>
        <p:sp>
          <p:nvSpPr>
            <p:cNvPr id="66" name="TextBox 65"/>
            <p:cNvSpPr txBox="1"/>
            <p:nvPr/>
          </p:nvSpPr>
          <p:spPr>
            <a:xfrm>
              <a:off x="5436096" y="2852936"/>
              <a:ext cx="2808312"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拖影、模糊、</a:t>
              </a:r>
              <a:r>
                <a:rPr lang="zh-CN" altLang="en-US" dirty="0" smtClean="0">
                  <a:solidFill>
                    <a:srgbClr val="FF0000"/>
                  </a:solidFill>
                  <a:latin typeface="楷体" pitchFamily="49" charset="-122"/>
                  <a:ea typeface="楷体" pitchFamily="49" charset="-122"/>
                </a:rPr>
                <a:t>对焦无效</a:t>
              </a:r>
              <a:r>
                <a:rPr lang="zh-CN" altLang="en-US" dirty="0" smtClean="0"/>
                <a:t>）</a:t>
              </a:r>
              <a:endParaRPr lang="zh-CN" altLang="en-US" dirty="0"/>
            </a:p>
          </p:txBody>
        </p:sp>
        <p:sp>
          <p:nvSpPr>
            <p:cNvPr id="67" name="TextBox 66"/>
            <p:cNvSpPr txBox="1"/>
            <p:nvPr/>
          </p:nvSpPr>
          <p:spPr>
            <a:xfrm>
              <a:off x="5436096" y="3212976"/>
              <a:ext cx="3600400"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模糊、</a:t>
              </a:r>
              <a:r>
                <a:rPr lang="zh-CN" altLang="en-US" dirty="0" smtClean="0">
                  <a:solidFill>
                    <a:srgbClr val="FF0000"/>
                  </a:solidFill>
                  <a:latin typeface="楷体" pitchFamily="49" charset="-122"/>
                  <a:ea typeface="楷体" pitchFamily="49" charset="-122"/>
                </a:rPr>
                <a:t>噪点</a:t>
              </a:r>
              <a:r>
                <a:rPr lang="zh-CN" altLang="en-US" dirty="0" smtClean="0">
                  <a:latin typeface="楷体" pitchFamily="49" charset="-122"/>
                  <a:ea typeface="楷体" pitchFamily="49" charset="-122"/>
                </a:rPr>
                <a:t>、偏色、图片尺寸</a:t>
              </a:r>
              <a:r>
                <a:rPr lang="zh-CN" altLang="en-US" dirty="0" smtClean="0"/>
                <a:t>）</a:t>
              </a:r>
              <a:endParaRPr lang="zh-CN" altLang="en-US" dirty="0"/>
            </a:p>
          </p:txBody>
        </p:sp>
        <p:sp>
          <p:nvSpPr>
            <p:cNvPr id="68" name="TextBox 67"/>
            <p:cNvSpPr txBox="1"/>
            <p:nvPr/>
          </p:nvSpPr>
          <p:spPr>
            <a:xfrm>
              <a:off x="4932040" y="3573016"/>
              <a:ext cx="4320480"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曝光、色彩效果、取景模式、</a:t>
              </a:r>
              <a:r>
                <a:rPr lang="zh-CN" altLang="en-US" dirty="0" smtClean="0">
                  <a:solidFill>
                    <a:srgbClr val="FF0000"/>
                  </a:solidFill>
                  <a:latin typeface="楷体" pitchFamily="49" charset="-122"/>
                  <a:ea typeface="楷体" pitchFamily="49" charset="-122"/>
                </a:rPr>
                <a:t>白平衡</a:t>
              </a:r>
              <a:r>
                <a:rPr lang="zh-CN" altLang="en-US" dirty="0" smtClean="0"/>
                <a:t>）</a:t>
              </a:r>
              <a:endParaRPr lang="zh-CN" altLang="en-US" dirty="0"/>
            </a:p>
          </p:txBody>
        </p:sp>
        <p:sp>
          <p:nvSpPr>
            <p:cNvPr id="69" name="TextBox 68"/>
            <p:cNvSpPr txBox="1"/>
            <p:nvPr/>
          </p:nvSpPr>
          <p:spPr>
            <a:xfrm>
              <a:off x="5796136" y="3995772"/>
              <a:ext cx="3384376" cy="369332"/>
            </a:xfrm>
            <a:prstGeom prst="rect">
              <a:avLst/>
            </a:prstGeom>
            <a:noFill/>
          </p:spPr>
          <p:txBody>
            <a:bodyPr wrap="square" rtlCol="0">
              <a:spAutoFit/>
            </a:bodyPr>
            <a:lstStyle/>
            <a:p>
              <a:r>
                <a:rPr lang="zh-CN" altLang="en-US" dirty="0" smtClean="0"/>
                <a:t>（</a:t>
              </a:r>
              <a:r>
                <a:rPr lang="zh-CN" altLang="en-US" dirty="0" smtClean="0">
                  <a:solidFill>
                    <a:srgbClr val="FF0000"/>
                  </a:solidFill>
                  <a:latin typeface="楷体" pitchFamily="49" charset="-122"/>
                  <a:ea typeface="楷体" pitchFamily="49" charset="-122"/>
                </a:rPr>
                <a:t>彩信</a:t>
              </a:r>
              <a:r>
                <a:rPr lang="zh-CN" altLang="en-US" dirty="0" smtClean="0">
                  <a:latin typeface="楷体" pitchFamily="49" charset="-122"/>
                  <a:ea typeface="楷体" pitchFamily="49" charset="-122"/>
                </a:rPr>
                <a:t>、三方、联系人、图库</a:t>
              </a:r>
              <a:r>
                <a:rPr lang="zh-CN" altLang="en-US" dirty="0" smtClean="0"/>
                <a:t>）</a:t>
              </a:r>
              <a:endParaRPr lang="zh-CN" altLang="en-US" dirty="0"/>
            </a:p>
          </p:txBody>
        </p:sp>
        <p:sp>
          <p:nvSpPr>
            <p:cNvPr id="70" name="TextBox 69"/>
            <p:cNvSpPr txBox="1"/>
            <p:nvPr/>
          </p:nvSpPr>
          <p:spPr>
            <a:xfrm>
              <a:off x="5796136" y="4427820"/>
              <a:ext cx="3240360"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彩信、蓝牙、</a:t>
              </a:r>
              <a:r>
                <a:rPr lang="en-US" altLang="zh-CN" dirty="0" smtClean="0">
                  <a:latin typeface="楷体" pitchFamily="49" charset="-122"/>
                  <a:ea typeface="楷体" pitchFamily="49" charset="-122"/>
                </a:rPr>
                <a:t>email</a:t>
              </a:r>
              <a:r>
                <a:rPr lang="zh-CN" altLang="en-US" dirty="0" smtClean="0">
                  <a:latin typeface="楷体" pitchFamily="49" charset="-122"/>
                  <a:ea typeface="楷体" pitchFamily="49" charset="-122"/>
                </a:rPr>
                <a:t>、图库</a:t>
              </a:r>
              <a:r>
                <a:rPr lang="zh-CN" altLang="en-US" dirty="0" smtClean="0"/>
                <a:t>）</a:t>
              </a:r>
              <a:endParaRPr lang="zh-CN" altLang="en-US" dirty="0"/>
            </a:p>
          </p:txBody>
        </p:sp>
        <p:sp>
          <p:nvSpPr>
            <p:cNvPr id="71" name="TextBox 70"/>
            <p:cNvSpPr txBox="1"/>
            <p:nvPr/>
          </p:nvSpPr>
          <p:spPr>
            <a:xfrm>
              <a:off x="5724128" y="4869160"/>
              <a:ext cx="3600400" cy="369332"/>
            </a:xfrm>
            <a:prstGeom prst="rect">
              <a:avLst/>
            </a:prstGeom>
            <a:noFill/>
          </p:spPr>
          <p:txBody>
            <a:bodyPr wrap="square" rtlCol="0">
              <a:spAutoFit/>
            </a:bodyPr>
            <a:lstStyle/>
            <a:p>
              <a:r>
                <a:rPr lang="zh-CN" altLang="en-US" dirty="0" smtClean="0"/>
                <a:t>（</a:t>
              </a:r>
              <a:r>
                <a:rPr lang="zh-CN" altLang="en-US" dirty="0" smtClean="0">
                  <a:solidFill>
                    <a:srgbClr val="FF0000"/>
                  </a:solidFill>
                  <a:latin typeface="楷体" pitchFamily="49" charset="-122"/>
                  <a:ea typeface="楷体" pitchFamily="49" charset="-122"/>
                </a:rPr>
                <a:t>手电筒</a:t>
              </a:r>
              <a:r>
                <a:rPr lang="zh-CN" altLang="en-US" dirty="0" smtClean="0">
                  <a:latin typeface="楷体" pitchFamily="49" charset="-122"/>
                  <a:ea typeface="楷体" pitchFamily="49" charset="-122"/>
                </a:rPr>
                <a:t>、视频通话</a:t>
              </a:r>
              <a:r>
                <a:rPr lang="zh-CN" altLang="en-US" dirty="0" smtClean="0"/>
                <a:t>）</a:t>
              </a:r>
              <a:endParaRPr lang="zh-CN" altLang="en-US" dirty="0"/>
            </a:p>
          </p:txBody>
        </p:sp>
        <p:sp>
          <p:nvSpPr>
            <p:cNvPr id="72" name="TextBox 71"/>
            <p:cNvSpPr txBox="1"/>
            <p:nvPr/>
          </p:nvSpPr>
          <p:spPr>
            <a:xfrm>
              <a:off x="5652120" y="5733256"/>
              <a:ext cx="3600400"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低内存、</a:t>
              </a:r>
              <a:r>
                <a:rPr lang="zh-CN" altLang="en-US" dirty="0" smtClean="0">
                  <a:solidFill>
                    <a:srgbClr val="FF0000"/>
                  </a:solidFill>
                  <a:latin typeface="楷体" pitchFamily="49" charset="-122"/>
                  <a:ea typeface="楷体" pitchFamily="49" charset="-122"/>
                </a:rPr>
                <a:t>满存储（</a:t>
              </a:r>
              <a:r>
                <a:rPr lang="en-US" altLang="zh-CN" dirty="0" smtClean="0">
                  <a:solidFill>
                    <a:srgbClr val="FF0000"/>
                  </a:solidFill>
                  <a:latin typeface="楷体" pitchFamily="49" charset="-122"/>
                  <a:ea typeface="楷体" pitchFamily="49" charset="-122"/>
                </a:rPr>
                <a:t>T</a:t>
              </a:r>
              <a:r>
                <a:rPr lang="zh-CN" altLang="en-US" dirty="0" smtClean="0">
                  <a:solidFill>
                    <a:srgbClr val="FF0000"/>
                  </a:solidFill>
                  <a:latin typeface="楷体" pitchFamily="49" charset="-122"/>
                  <a:ea typeface="楷体" pitchFamily="49" charset="-122"/>
                </a:rPr>
                <a:t>卡</a:t>
              </a:r>
              <a:r>
                <a:rPr lang="en-US" altLang="zh-CN" dirty="0" smtClean="0">
                  <a:solidFill>
                    <a:srgbClr val="FF0000"/>
                  </a:solidFill>
                  <a:latin typeface="楷体" pitchFamily="49" charset="-122"/>
                  <a:ea typeface="楷体" pitchFamily="49" charset="-122"/>
                </a:rPr>
                <a:t>/</a:t>
              </a:r>
              <a:r>
                <a:rPr lang="zh-CN" altLang="en-US" dirty="0" smtClean="0">
                  <a:solidFill>
                    <a:srgbClr val="FF0000"/>
                  </a:solidFill>
                  <a:latin typeface="楷体" pitchFamily="49" charset="-122"/>
                  <a:ea typeface="楷体" pitchFamily="49" charset="-122"/>
                </a:rPr>
                <a:t>手机）</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73" name="TextBox 72"/>
            <p:cNvSpPr txBox="1"/>
            <p:nvPr/>
          </p:nvSpPr>
          <p:spPr>
            <a:xfrm>
              <a:off x="6084168" y="6156012"/>
              <a:ext cx="3600400" cy="369332"/>
            </a:xfrm>
            <a:prstGeom prst="rect">
              <a:avLst/>
            </a:prstGeom>
            <a:noFill/>
          </p:spPr>
          <p:txBody>
            <a:bodyPr wrap="square" rtlCol="0">
              <a:spAutoFit/>
            </a:bodyPr>
            <a:lstStyle/>
            <a:p>
              <a:r>
                <a:rPr lang="zh-CN" altLang="en-US" dirty="0" smtClean="0"/>
                <a:t>（</a:t>
              </a:r>
              <a:r>
                <a:rPr lang="zh-CN" altLang="en-US" dirty="0" smtClean="0">
                  <a:solidFill>
                    <a:srgbClr val="FF0000"/>
                  </a:solidFill>
                  <a:latin typeface="楷体" pitchFamily="49" charset="-122"/>
                  <a:ea typeface="楷体" pitchFamily="49" charset="-122"/>
                </a:rPr>
                <a:t>拍照时插拔</a:t>
              </a:r>
              <a:r>
                <a:rPr lang="en-US" altLang="zh-CN" dirty="0" smtClean="0">
                  <a:solidFill>
                    <a:srgbClr val="FF0000"/>
                  </a:solidFill>
                  <a:latin typeface="楷体" pitchFamily="49" charset="-122"/>
                  <a:ea typeface="楷体" pitchFamily="49" charset="-122"/>
                </a:rPr>
                <a:t>T</a:t>
              </a:r>
              <a:r>
                <a:rPr lang="zh-CN" altLang="en-US" dirty="0" smtClean="0">
                  <a:solidFill>
                    <a:srgbClr val="FF0000"/>
                  </a:solidFill>
                  <a:latin typeface="楷体" pitchFamily="49" charset="-122"/>
                  <a:ea typeface="楷体" pitchFamily="49" charset="-122"/>
                </a:rPr>
                <a:t>卡</a:t>
              </a:r>
              <a:r>
                <a:rPr lang="zh-CN" altLang="en-US" dirty="0" smtClean="0">
                  <a:latin typeface="楷体" pitchFamily="49" charset="-122"/>
                  <a:ea typeface="楷体" pitchFamily="49" charset="-122"/>
                </a:rPr>
                <a:t>、扣电池</a:t>
              </a:r>
              <a:r>
                <a:rPr lang="zh-CN" altLang="en-US" dirty="0" smtClean="0"/>
                <a:t>）</a:t>
              </a:r>
              <a:endParaRPr lang="zh-CN" altLang="en-US" dirty="0"/>
            </a:p>
          </p:txBody>
        </p:sp>
        <p:sp>
          <p:nvSpPr>
            <p:cNvPr id="74" name="TextBox 73"/>
            <p:cNvSpPr txBox="1"/>
            <p:nvPr/>
          </p:nvSpPr>
          <p:spPr>
            <a:xfrm>
              <a:off x="5724128" y="5301208"/>
              <a:ext cx="3600400" cy="369332"/>
            </a:xfrm>
            <a:prstGeom prst="rect">
              <a:avLst/>
            </a:prstGeom>
            <a:noFill/>
          </p:spPr>
          <p:txBody>
            <a:bodyPr wrap="square" rtlCol="0">
              <a:spAutoFit/>
            </a:bodyPr>
            <a:lstStyle/>
            <a:p>
              <a:r>
                <a:rPr lang="zh-CN" altLang="en-US" dirty="0" smtClean="0"/>
                <a:t>（</a:t>
              </a:r>
              <a:r>
                <a:rPr lang="zh-CN" altLang="en-US" dirty="0" smtClean="0">
                  <a:latin typeface="楷体" pitchFamily="49" charset="-122"/>
                  <a:ea typeface="楷体" pitchFamily="49" charset="-122"/>
                </a:rPr>
                <a:t>拍照、切换前后摄、横竖屏</a:t>
              </a:r>
              <a:r>
                <a:rPr lang="zh-CN" altLang="en-US" dirty="0" smtClean="0"/>
                <a:t>）</a:t>
              </a:r>
              <a:endParaRPr lang="zh-CN" altLang="en-US" dirty="0"/>
            </a:p>
          </p:txBody>
        </p:sp>
      </p:grpSp>
      <p:sp>
        <p:nvSpPr>
          <p:cNvPr id="75" name="左大括号 74"/>
          <p:cNvSpPr/>
          <p:nvPr/>
        </p:nvSpPr>
        <p:spPr>
          <a:xfrm>
            <a:off x="1691680" y="2132856"/>
            <a:ext cx="360040" cy="3744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79512" y="980728"/>
            <a:ext cx="1440160"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测试思路</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7030A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85720" y="1142984"/>
            <a:ext cx="8501122" cy="830997"/>
          </a:xfrm>
          <a:prstGeom prst="rect">
            <a:avLst/>
          </a:prstGeom>
          <a:noFill/>
        </p:spPr>
        <p:txBody>
          <a:bodyPr wrap="square" rtlCol="0">
            <a:spAutoFit/>
          </a:bodyPr>
          <a:lstStyle/>
          <a:p>
            <a:r>
              <a:rPr lang="zh-CN" altLang="en-US" dirty="0" smtClean="0"/>
              <a:t>         </a:t>
            </a:r>
            <a:r>
              <a:rPr lang="zh-CN" altLang="en-US" sz="2400" dirty="0" smtClean="0">
                <a:latin typeface="楷体" pitchFamily="49" charset="-122"/>
                <a:ea typeface="楷体" pitchFamily="49" charset="-122"/>
              </a:rPr>
              <a:t>基本功能测试主要为了看</a:t>
            </a:r>
            <a:r>
              <a:rPr lang="en-US" altLang="zh-CN" sz="2400" dirty="0" smtClean="0">
                <a:latin typeface="楷体" pitchFamily="49" charset="-122"/>
                <a:ea typeface="楷体" pitchFamily="49" charset="-122"/>
              </a:rPr>
              <a:t>camera</a:t>
            </a:r>
            <a:r>
              <a:rPr lang="zh-CN" altLang="en-US" sz="2400" dirty="0" smtClean="0">
                <a:latin typeface="楷体" pitchFamily="49" charset="-122"/>
                <a:ea typeface="楷体" pitchFamily="49" charset="-122"/>
              </a:rPr>
              <a:t>是否能够正常工作，以及一些常见功能是否能够实现。</a:t>
            </a:r>
            <a:endParaRPr lang="zh-CN" altLang="en-US" sz="2400" dirty="0">
              <a:latin typeface="楷体" pitchFamily="49" charset="-122"/>
              <a:ea typeface="楷体" pitchFamily="49" charset="-122"/>
            </a:endParaRPr>
          </a:p>
        </p:txBody>
      </p:sp>
      <p:sp>
        <p:nvSpPr>
          <p:cNvPr id="8" name="TextBox 7"/>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基本功能</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10" name="TextBox 9"/>
          <p:cNvSpPr txBox="1"/>
          <p:nvPr/>
        </p:nvSpPr>
        <p:spPr>
          <a:xfrm>
            <a:off x="251520" y="2132856"/>
            <a:ext cx="216024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smtClean="0">
                <a:latin typeface="楷体" pitchFamily="49" charset="-122"/>
                <a:ea typeface="楷体" pitchFamily="49" charset="-122"/>
              </a:rPr>
              <a:t>常见基本功能讲解：</a:t>
            </a:r>
            <a:endParaRPr lang="zh-CN" altLang="en-US" dirty="0">
              <a:latin typeface="楷体" pitchFamily="49" charset="-122"/>
              <a:ea typeface="楷体" pitchFamily="49" charset="-122"/>
            </a:endParaRPr>
          </a:p>
        </p:txBody>
      </p:sp>
      <p:sp>
        <p:nvSpPr>
          <p:cNvPr id="6" name="TextBox 5"/>
          <p:cNvSpPr txBox="1"/>
          <p:nvPr/>
        </p:nvSpPr>
        <p:spPr>
          <a:xfrm>
            <a:off x="611560" y="2636912"/>
            <a:ext cx="8352928" cy="923330"/>
          </a:xfrm>
          <a:prstGeom prst="rect">
            <a:avLst/>
          </a:prstGeom>
          <a:noFill/>
        </p:spPr>
        <p:txBody>
          <a:bodyPr wrap="square" rtlCol="0">
            <a:spAutoFit/>
          </a:bodyPr>
          <a:lstStyle/>
          <a:p>
            <a:pPr algn="just"/>
            <a:r>
              <a:rPr lang="zh-CN" altLang="en-US" dirty="0" smtClean="0">
                <a:solidFill>
                  <a:srgbClr val="FF0000"/>
                </a:solidFill>
                <a:latin typeface="华文楷体" pitchFamily="2" charset="-122"/>
                <a:ea typeface="华文楷体" pitchFamily="2" charset="-122"/>
              </a:rPr>
              <a:t>避免闪烁</a:t>
            </a:r>
            <a:r>
              <a:rPr lang="zh-CN" altLang="en-US" dirty="0" smtClean="0">
                <a:latin typeface="华文楷体" pitchFamily="2" charset="-122"/>
                <a:ea typeface="华文楷体" pitchFamily="2" charset="-122"/>
              </a:rPr>
              <a:t>：避免在拍摄电视机等屏幕时出现闪烁线，相机会把自身取景器的刷               新频率改变到拍摄物接近，这样就不会出现闪烁了，中国的电流频率为</a:t>
            </a:r>
            <a:r>
              <a:rPr lang="en-US" altLang="zh-CN" dirty="0" smtClean="0">
                <a:latin typeface="华文楷体" pitchFamily="2" charset="-122"/>
                <a:ea typeface="华文楷体" pitchFamily="2" charset="-122"/>
              </a:rPr>
              <a:t>50HZ</a:t>
            </a:r>
            <a:r>
              <a:rPr lang="zh-CN" altLang="en-US" dirty="0" smtClean="0">
                <a:latin typeface="华文楷体" pitchFamily="2" charset="-122"/>
                <a:ea typeface="华文楷体" pitchFamily="2" charset="-122"/>
              </a:rPr>
              <a:t>所以一般选用</a:t>
            </a:r>
            <a:r>
              <a:rPr lang="en-US" altLang="zh-CN" dirty="0" smtClean="0">
                <a:latin typeface="华文楷体" pitchFamily="2" charset="-122"/>
                <a:ea typeface="华文楷体" pitchFamily="2" charset="-122"/>
              </a:rPr>
              <a:t>50HZ</a:t>
            </a:r>
            <a:r>
              <a:rPr lang="zh-CN" altLang="en-US" dirty="0" smtClean="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
        <p:nvSpPr>
          <p:cNvPr id="7" name="TextBox 6"/>
          <p:cNvSpPr txBox="1"/>
          <p:nvPr/>
        </p:nvSpPr>
        <p:spPr>
          <a:xfrm>
            <a:off x="611560" y="3657798"/>
            <a:ext cx="8352928" cy="369332"/>
          </a:xfrm>
          <a:prstGeom prst="rect">
            <a:avLst/>
          </a:prstGeom>
          <a:noFill/>
        </p:spPr>
        <p:txBody>
          <a:bodyPr wrap="square" rtlCol="0">
            <a:spAutoFit/>
          </a:bodyPr>
          <a:lstStyle/>
          <a:p>
            <a:pPr algn="just"/>
            <a:r>
              <a:rPr lang="zh-CN" altLang="en-US" dirty="0" smtClean="0">
                <a:solidFill>
                  <a:srgbClr val="FF0000"/>
                </a:solidFill>
                <a:latin typeface="华文楷体" pitchFamily="2" charset="-122"/>
                <a:ea typeface="华文楷体" pitchFamily="2" charset="-122"/>
              </a:rPr>
              <a:t>快门开关</a:t>
            </a:r>
            <a:r>
              <a:rPr lang="zh-CN" altLang="en-US" dirty="0" smtClean="0">
                <a:latin typeface="华文楷体" pitchFamily="2" charset="-122"/>
                <a:ea typeface="华文楷体" pitchFamily="2" charset="-122"/>
              </a:rPr>
              <a:t>：开启拍照时有快门声，关闭时没有。</a:t>
            </a:r>
          </a:p>
        </p:txBody>
      </p:sp>
      <p:grpSp>
        <p:nvGrpSpPr>
          <p:cNvPr id="15" name="组合 14"/>
          <p:cNvGrpSpPr/>
          <p:nvPr/>
        </p:nvGrpSpPr>
        <p:grpSpPr>
          <a:xfrm>
            <a:off x="611560" y="4077072"/>
            <a:ext cx="7128792" cy="1080120"/>
            <a:chOff x="611560" y="4005064"/>
            <a:chExt cx="7128792" cy="1080120"/>
          </a:xfrm>
        </p:grpSpPr>
        <p:sp>
          <p:nvSpPr>
            <p:cNvPr id="9" name="TextBox 8"/>
            <p:cNvSpPr txBox="1"/>
            <p:nvPr/>
          </p:nvSpPr>
          <p:spPr>
            <a:xfrm>
              <a:off x="611560" y="4293096"/>
              <a:ext cx="936104" cy="369332"/>
            </a:xfrm>
            <a:prstGeom prst="rect">
              <a:avLst/>
            </a:prstGeom>
            <a:noFill/>
          </p:spPr>
          <p:txBody>
            <a:bodyPr wrap="square" rtlCol="0">
              <a:spAutoFit/>
            </a:bodyPr>
            <a:lstStyle/>
            <a:p>
              <a:pPr algn="just"/>
              <a:r>
                <a:rPr lang="zh-CN" altLang="en-US" dirty="0" smtClean="0">
                  <a:solidFill>
                    <a:srgbClr val="FF0000"/>
                  </a:solidFill>
                  <a:latin typeface="华文楷体" pitchFamily="2" charset="-122"/>
                  <a:ea typeface="华文楷体" pitchFamily="2" charset="-122"/>
                </a:rPr>
                <a:t>闪光灯</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p:txBody>
        </p:sp>
        <p:sp>
          <p:nvSpPr>
            <p:cNvPr id="11" name="左大括号 10"/>
            <p:cNvSpPr/>
            <p:nvPr/>
          </p:nvSpPr>
          <p:spPr>
            <a:xfrm>
              <a:off x="1547664" y="4077072"/>
              <a:ext cx="216024" cy="864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763688" y="4005064"/>
              <a:ext cx="5472608"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关闭</a:t>
              </a:r>
              <a:r>
                <a:rPr lang="zh-CN" altLang="en-US" dirty="0" smtClean="0"/>
                <a:t>：</a:t>
              </a:r>
              <a:r>
                <a:rPr lang="zh-CN" altLang="en-US" dirty="0" smtClean="0">
                  <a:latin typeface="华文楷体" pitchFamily="2" charset="-122"/>
                  <a:ea typeface="华文楷体" pitchFamily="2" charset="-122"/>
                </a:rPr>
                <a:t>任何情况下都不会亮起闪光灯。</a:t>
              </a:r>
              <a:endParaRPr lang="zh-CN" altLang="en-US" dirty="0">
                <a:latin typeface="华文楷体" pitchFamily="2" charset="-122"/>
                <a:ea typeface="华文楷体" pitchFamily="2" charset="-122"/>
              </a:endParaRPr>
            </a:p>
          </p:txBody>
        </p:sp>
        <p:sp>
          <p:nvSpPr>
            <p:cNvPr id="13" name="TextBox 12"/>
            <p:cNvSpPr txBox="1"/>
            <p:nvPr/>
          </p:nvSpPr>
          <p:spPr>
            <a:xfrm>
              <a:off x="1763688" y="4355812"/>
              <a:ext cx="5976664"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自动</a:t>
              </a:r>
              <a:r>
                <a:rPr lang="zh-CN" altLang="en-US" dirty="0" smtClean="0"/>
                <a:t>：</a:t>
              </a:r>
              <a:r>
                <a:rPr lang="zh-CN" altLang="en-US" dirty="0" smtClean="0">
                  <a:latin typeface="华文楷体" pitchFamily="2" charset="-122"/>
                  <a:ea typeface="华文楷体" pitchFamily="2" charset="-122"/>
                </a:rPr>
                <a:t>光线较暗时自动亮起闪光灯与拍照同步。</a:t>
              </a:r>
            </a:p>
          </p:txBody>
        </p:sp>
        <p:sp>
          <p:nvSpPr>
            <p:cNvPr id="14" name="TextBox 13"/>
            <p:cNvSpPr txBox="1"/>
            <p:nvPr/>
          </p:nvSpPr>
          <p:spPr>
            <a:xfrm>
              <a:off x="1763688" y="4715852"/>
              <a:ext cx="5832648"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开启</a:t>
              </a:r>
              <a:r>
                <a:rPr lang="zh-CN" altLang="en-US" dirty="0" smtClean="0"/>
                <a:t>：</a:t>
              </a:r>
              <a:r>
                <a:rPr lang="zh-CN" altLang="en-US" dirty="0" smtClean="0">
                  <a:latin typeface="华文楷体" pitchFamily="2" charset="-122"/>
                  <a:ea typeface="华文楷体" pitchFamily="2" charset="-122"/>
                </a:rPr>
                <a:t>任何环境下闪光灯都会亮起与拍照同步。</a:t>
              </a:r>
            </a:p>
          </p:txBody>
        </p:sp>
      </p:grpSp>
      <p:sp>
        <p:nvSpPr>
          <p:cNvPr id="16" name="TextBox 15"/>
          <p:cNvSpPr txBox="1"/>
          <p:nvPr/>
        </p:nvSpPr>
        <p:spPr>
          <a:xfrm>
            <a:off x="611560" y="5219908"/>
            <a:ext cx="6048672" cy="369332"/>
          </a:xfrm>
          <a:prstGeom prst="rect">
            <a:avLst/>
          </a:prstGeom>
          <a:noFill/>
        </p:spPr>
        <p:txBody>
          <a:bodyPr wrap="square" rtlCol="0">
            <a:spAutoFit/>
          </a:bodyPr>
          <a:lstStyle/>
          <a:p>
            <a:pPr algn="just"/>
            <a:r>
              <a:rPr lang="zh-CN" altLang="en-US" dirty="0" smtClean="0">
                <a:solidFill>
                  <a:srgbClr val="FF0000"/>
                </a:solidFill>
                <a:latin typeface="华文楷体" pitchFamily="2" charset="-122"/>
                <a:ea typeface="华文楷体" pitchFamily="2" charset="-122"/>
              </a:rPr>
              <a:t>语音拍照</a:t>
            </a:r>
            <a:r>
              <a:rPr lang="zh-CN" altLang="en-US" dirty="0" smtClean="0">
                <a:latin typeface="华文楷体" pitchFamily="2" charset="-122"/>
                <a:ea typeface="华文楷体" pitchFamily="2" charset="-122"/>
              </a:rPr>
              <a:t>：通过说“拍照”或者“茄子”来控制拍照。</a:t>
            </a:r>
          </a:p>
        </p:txBody>
      </p:sp>
      <p:sp>
        <p:nvSpPr>
          <p:cNvPr id="17" name="TextBox 16"/>
          <p:cNvSpPr txBox="1"/>
          <p:nvPr/>
        </p:nvSpPr>
        <p:spPr>
          <a:xfrm>
            <a:off x="611560" y="5651956"/>
            <a:ext cx="6624736" cy="369332"/>
          </a:xfrm>
          <a:prstGeom prst="rect">
            <a:avLst/>
          </a:prstGeom>
          <a:noFill/>
        </p:spPr>
        <p:txBody>
          <a:bodyPr wrap="square" rtlCol="0">
            <a:spAutoFit/>
          </a:bodyPr>
          <a:lstStyle/>
          <a:p>
            <a:pPr algn="just"/>
            <a:r>
              <a:rPr lang="zh-CN" altLang="zh-CN" dirty="0" smtClean="0">
                <a:solidFill>
                  <a:srgbClr val="FF0000"/>
                </a:solidFill>
                <a:latin typeface="华文楷体" pitchFamily="2" charset="-122"/>
                <a:ea typeface="华文楷体" pitchFamily="2" charset="-122"/>
                <a:cs typeface="宋体" pitchFamily="2" charset="-122"/>
              </a:rPr>
              <a:t>人脸识别</a:t>
            </a:r>
            <a:r>
              <a:rPr lang="zh-CN" altLang="en-US" dirty="0" smtClean="0">
                <a:solidFill>
                  <a:srgbClr val="000000"/>
                </a:solidFill>
                <a:latin typeface="华文楷体" pitchFamily="2" charset="-122"/>
                <a:ea typeface="华文楷体" pitchFamily="2" charset="-122"/>
                <a:cs typeface="宋体" pitchFamily="2" charset="-122"/>
              </a:rPr>
              <a:t>：</a:t>
            </a:r>
            <a:r>
              <a:rPr lang="zh-CN" altLang="zh-CN" dirty="0" smtClean="0">
                <a:solidFill>
                  <a:srgbClr val="000000"/>
                </a:solidFill>
                <a:latin typeface="华文楷体" pitchFamily="2" charset="-122"/>
                <a:ea typeface="华文楷体" pitchFamily="2" charset="-122"/>
                <a:cs typeface="宋体" pitchFamily="2" charset="-122"/>
              </a:rPr>
              <a:t>使人脸成为焦点，出现方框对人脸进行自动对焦</a:t>
            </a:r>
            <a:r>
              <a:rPr lang="zh-CN" altLang="en-US" dirty="0" smtClean="0">
                <a:solidFill>
                  <a:srgbClr val="000000"/>
                </a:solidFill>
                <a:latin typeface="华文楷体" pitchFamily="2" charset="-122"/>
                <a:ea typeface="华文楷体" pitchFamily="2" charset="-122"/>
                <a:cs typeface="宋体" pitchFamily="2" charset="-122"/>
              </a:rPr>
              <a:t>。</a:t>
            </a:r>
            <a:endParaRPr lang="zh-CN" altLang="en-US" dirty="0" smtClean="0">
              <a:latin typeface="华文楷体" pitchFamily="2" charset="-122"/>
              <a:ea typeface="华文楷体" pitchFamily="2" charset="-122"/>
            </a:endParaRPr>
          </a:p>
        </p:txBody>
      </p:sp>
      <p:sp>
        <p:nvSpPr>
          <p:cNvPr id="18" name="TextBox 17"/>
          <p:cNvSpPr txBox="1"/>
          <p:nvPr/>
        </p:nvSpPr>
        <p:spPr>
          <a:xfrm>
            <a:off x="611560" y="6093296"/>
            <a:ext cx="8424936" cy="923330"/>
          </a:xfrm>
          <a:prstGeom prst="rect">
            <a:avLst/>
          </a:prstGeom>
          <a:noFill/>
        </p:spPr>
        <p:txBody>
          <a:bodyPr wrap="square" rtlCol="0">
            <a:spAutoFit/>
          </a:bodyPr>
          <a:lstStyle/>
          <a:p>
            <a:pPr lvl="0"/>
            <a:r>
              <a:rPr lang="zh-CN" altLang="zh-CN" dirty="0" smtClean="0">
                <a:solidFill>
                  <a:srgbClr val="FF0000"/>
                </a:solidFill>
                <a:latin typeface="华文楷体" pitchFamily="2" charset="-122"/>
                <a:ea typeface="华文楷体" pitchFamily="2" charset="-122"/>
                <a:cs typeface="Calibri" pitchFamily="34" charset="0"/>
              </a:rPr>
              <a:t>微笑快门</a:t>
            </a:r>
            <a:r>
              <a:rPr lang="zh-CN" altLang="zh-CN" dirty="0" smtClean="0">
                <a:latin typeface="华文楷体" pitchFamily="2" charset="-122"/>
                <a:ea typeface="华文楷体" pitchFamily="2" charset="-122"/>
                <a:cs typeface="Calibri" pitchFamily="34" charset="0"/>
              </a:rPr>
              <a:t>：借助该功能相机能捕捉刹那间笑容，透过侦测到人咧嘴而笑时嘴巴、眼睛皱纹等脸部细节的变化，掌握其开心的瞬间进而自动按下快门</a:t>
            </a:r>
            <a:endParaRPr lang="zh-CN" altLang="zh-CN" dirty="0" smtClean="0">
              <a:latin typeface="华文楷体" pitchFamily="2" charset="-122"/>
              <a:ea typeface="华文楷体" pitchFamily="2" charset="-122"/>
              <a:cs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7030A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基本功能</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grpSp>
        <p:nvGrpSpPr>
          <p:cNvPr id="7" name="组合 6"/>
          <p:cNvGrpSpPr/>
          <p:nvPr/>
        </p:nvGrpSpPr>
        <p:grpSpPr>
          <a:xfrm>
            <a:off x="177076" y="1754217"/>
            <a:ext cx="8715404" cy="4143404"/>
            <a:chOff x="428596" y="2071678"/>
            <a:chExt cx="8715404" cy="4143404"/>
          </a:xfrm>
        </p:grpSpPr>
        <p:sp>
          <p:nvSpPr>
            <p:cNvPr id="8" name="TextBox 7"/>
            <p:cNvSpPr txBox="1"/>
            <p:nvPr/>
          </p:nvSpPr>
          <p:spPr>
            <a:xfrm>
              <a:off x="428596" y="3929066"/>
              <a:ext cx="2143140"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基本功能测试</a:t>
              </a:r>
              <a:endParaRPr lang="zh-CN" altLang="en-US" sz="2400" dirty="0">
                <a:latin typeface="楷体" pitchFamily="49" charset="-122"/>
                <a:ea typeface="楷体" pitchFamily="49" charset="-122"/>
              </a:endParaRPr>
            </a:p>
          </p:txBody>
        </p:sp>
        <p:sp>
          <p:nvSpPr>
            <p:cNvPr id="9" name="左大括号 8"/>
            <p:cNvSpPr/>
            <p:nvPr/>
          </p:nvSpPr>
          <p:spPr>
            <a:xfrm>
              <a:off x="2643174" y="2071678"/>
              <a:ext cx="285752" cy="41434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2987824" y="2101305"/>
              <a:ext cx="6156176" cy="4093428"/>
            </a:xfrm>
            <a:prstGeom prst="rect">
              <a:avLst/>
            </a:prstGeom>
            <a:noFill/>
          </p:spPr>
          <p:txBody>
            <a:bodyPr wrap="square" rtlCol="0">
              <a:spAutoFit/>
            </a:bodyPr>
            <a:lstStyle/>
            <a:p>
              <a:pPr marL="457200" indent="-457200">
                <a:lnSpc>
                  <a:spcPts val="2600"/>
                </a:lnSpc>
                <a:buFont typeface="+mj-lt"/>
                <a:buAutoNum type="alphaLcParenR"/>
              </a:pPr>
              <a:r>
                <a:rPr lang="zh-CN" altLang="en-US" sz="2000" dirty="0" smtClean="0">
                  <a:latin typeface="楷体" pitchFamily="49" charset="-122"/>
                  <a:ea typeface="楷体" pitchFamily="49" charset="-122"/>
                </a:rPr>
                <a:t>点击</a:t>
              </a:r>
              <a:r>
                <a:rPr lang="en-US" altLang="zh-CN" sz="2000" dirty="0" smtClean="0">
                  <a:latin typeface="楷体" pitchFamily="49" charset="-122"/>
                  <a:ea typeface="楷体" pitchFamily="49" charset="-122"/>
                </a:rPr>
                <a:t>camera</a:t>
              </a:r>
              <a:r>
                <a:rPr lang="zh-CN" altLang="en-US" sz="2000" dirty="0" smtClean="0">
                  <a:latin typeface="楷体" pitchFamily="49" charset="-122"/>
                  <a:ea typeface="楷体" pitchFamily="49" charset="-122"/>
                </a:rPr>
                <a:t>图标看是否能够进入</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退出，手机按键手否起作用</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检查前后摄是否可以正常切换</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进入</a:t>
              </a:r>
              <a:r>
                <a:rPr lang="en-US" altLang="zh-CN" sz="2000" dirty="0" smtClean="0">
                  <a:latin typeface="楷体" pitchFamily="49" charset="-122"/>
                  <a:ea typeface="楷体" pitchFamily="49" charset="-122"/>
                </a:rPr>
                <a:t>camera</a:t>
              </a:r>
              <a:r>
                <a:rPr lang="zh-CN" altLang="en-US" sz="2000" dirty="0" smtClean="0">
                  <a:latin typeface="楷体" pitchFamily="49" charset="-122"/>
                  <a:ea typeface="楷体" pitchFamily="49" charset="-122"/>
                </a:rPr>
                <a:t>点击拍照按钮看能否进行相应操作</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横竖屏切换是否正常</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检查对焦功能是否有效（若支持）</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验证闪光灯是否有效（硬件支持）</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验证音量键效果是否实现（若支持）</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检查拍摄的照片是否可以预览</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验证</a:t>
              </a:r>
              <a:r>
                <a:rPr lang="en-US" altLang="zh-CN" sz="2000" dirty="0" smtClean="0">
                  <a:latin typeface="楷体" pitchFamily="49" charset="-122"/>
                  <a:ea typeface="楷体" pitchFamily="49" charset="-122"/>
                </a:rPr>
                <a:t>camera</a:t>
              </a:r>
              <a:r>
                <a:rPr lang="zh-CN" altLang="en-US" sz="2000" dirty="0" smtClean="0">
                  <a:latin typeface="楷体" pitchFamily="49" charset="-122"/>
                  <a:ea typeface="楷体" pitchFamily="49" charset="-122"/>
                </a:rPr>
                <a:t>的模式是否可以正常切换</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验证语音拍照功能是否实现（若支持）</a:t>
              </a:r>
              <a:endParaRPr lang="en-US" altLang="zh-CN" sz="2000" dirty="0" smtClean="0">
                <a:latin typeface="楷体" pitchFamily="49" charset="-122"/>
                <a:ea typeface="楷体" pitchFamily="49" charset="-122"/>
              </a:endParaRPr>
            </a:p>
            <a:p>
              <a:pPr marL="457200" indent="-457200">
                <a:lnSpc>
                  <a:spcPts val="2600"/>
                </a:lnSpc>
                <a:buFont typeface="+mj-lt"/>
                <a:buAutoNum type="alphaLcParenR"/>
              </a:pPr>
              <a:r>
                <a:rPr lang="zh-CN" altLang="en-US" sz="2000" dirty="0" smtClean="0">
                  <a:latin typeface="楷体" pitchFamily="49" charset="-122"/>
                  <a:ea typeface="楷体" pitchFamily="49" charset="-122"/>
                </a:rPr>
                <a:t>验证连拍功能是否正常</a:t>
              </a:r>
              <a:endParaRPr lang="en-US" altLang="zh-CN" sz="2000" dirty="0" smtClean="0">
                <a:latin typeface="楷体" pitchFamily="49" charset="-122"/>
                <a:ea typeface="楷体" pitchFamily="49" charset="-122"/>
              </a:endParaRPr>
            </a:p>
          </p:txBody>
        </p:sp>
      </p:grpSp>
      <p:sp>
        <p:nvSpPr>
          <p:cNvPr id="11" name="TextBox 10"/>
          <p:cNvSpPr txBox="1"/>
          <p:nvPr/>
        </p:nvSpPr>
        <p:spPr>
          <a:xfrm>
            <a:off x="179512" y="980728"/>
            <a:ext cx="151216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smtClean="0">
                <a:latin typeface="楷体" pitchFamily="49" charset="-122"/>
                <a:ea typeface="楷体" pitchFamily="49" charset="-122"/>
              </a:rPr>
              <a:t>测试点：</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7030A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基本功能</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4" name="TextBox 3"/>
          <p:cNvSpPr txBox="1"/>
          <p:nvPr/>
        </p:nvSpPr>
        <p:spPr>
          <a:xfrm>
            <a:off x="251520" y="1052736"/>
            <a:ext cx="129614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smtClean="0">
                <a:latin typeface="楷体" pitchFamily="49" charset="-122"/>
                <a:ea typeface="楷体" pitchFamily="49" charset="-122"/>
              </a:rPr>
              <a:t>Bug</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6" name="图片 5" descr="{CB40BB8B-68CC-406B-911D-B1155F97BC3C}.bmp"/>
          <p:cNvPicPr/>
          <p:nvPr/>
        </p:nvPicPr>
        <p:blipFill>
          <a:blip r:embed="rId2" cstate="print"/>
          <a:stretch>
            <a:fillRect/>
          </a:stretch>
        </p:blipFill>
        <p:spPr>
          <a:xfrm>
            <a:off x="642910" y="1714488"/>
            <a:ext cx="5286412" cy="428628"/>
          </a:xfrm>
          <a:prstGeom prst="rect">
            <a:avLst/>
          </a:prstGeom>
        </p:spPr>
      </p:pic>
      <p:pic>
        <p:nvPicPr>
          <p:cNvPr id="8" name="图片 7" descr="{987536E4-A28D-46D2-B821-A9ECF4150588}.bmp"/>
          <p:cNvPicPr/>
          <p:nvPr/>
        </p:nvPicPr>
        <p:blipFill>
          <a:blip r:embed="rId3" cstate="print"/>
          <a:stretch>
            <a:fillRect/>
          </a:stretch>
        </p:blipFill>
        <p:spPr>
          <a:xfrm>
            <a:off x="571472" y="2357430"/>
            <a:ext cx="5904656" cy="648072"/>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571473" y="3143248"/>
            <a:ext cx="7215238" cy="460743"/>
          </a:xfrm>
          <a:prstGeom prst="rect">
            <a:avLst/>
          </a:prstGeom>
          <a:noFill/>
          <a:ln w="9525">
            <a:noFill/>
            <a:miter lim="800000"/>
            <a:headEnd/>
            <a:tailEnd/>
          </a:ln>
        </p:spPr>
      </p:pic>
      <p:pic>
        <p:nvPicPr>
          <p:cNvPr id="10" name="图片 9"/>
          <p:cNvPicPr/>
          <p:nvPr/>
        </p:nvPicPr>
        <p:blipFill>
          <a:blip r:embed="rId5" cstate="print"/>
          <a:srcRect/>
          <a:stretch>
            <a:fillRect/>
          </a:stretch>
        </p:blipFill>
        <p:spPr bwMode="auto">
          <a:xfrm>
            <a:off x="571472" y="3714752"/>
            <a:ext cx="5500726" cy="428628"/>
          </a:xfrm>
          <a:prstGeom prst="rect">
            <a:avLst/>
          </a:prstGeom>
          <a:noFill/>
          <a:ln w="9525">
            <a:noFill/>
            <a:miter lim="800000"/>
            <a:headEnd/>
            <a:tailEnd/>
          </a:ln>
        </p:spPr>
      </p:pic>
      <p:pic>
        <p:nvPicPr>
          <p:cNvPr id="11" name="图片 10"/>
          <p:cNvPicPr/>
          <p:nvPr/>
        </p:nvPicPr>
        <p:blipFill>
          <a:blip r:embed="rId6" cstate="print"/>
          <a:srcRect/>
          <a:stretch>
            <a:fillRect/>
          </a:stretch>
        </p:blipFill>
        <p:spPr bwMode="auto">
          <a:xfrm>
            <a:off x="571472" y="4286256"/>
            <a:ext cx="5274310" cy="419100"/>
          </a:xfrm>
          <a:prstGeom prst="rect">
            <a:avLst/>
          </a:prstGeom>
          <a:noFill/>
          <a:ln w="9525">
            <a:noFill/>
            <a:miter lim="800000"/>
            <a:headEnd/>
            <a:tailEnd/>
          </a:ln>
        </p:spPr>
      </p:pic>
      <p:pic>
        <p:nvPicPr>
          <p:cNvPr id="13" name="图片 12"/>
          <p:cNvPicPr/>
          <p:nvPr/>
        </p:nvPicPr>
        <p:blipFill>
          <a:blip r:embed="rId7" cstate="print"/>
          <a:srcRect/>
          <a:stretch>
            <a:fillRect/>
          </a:stretch>
        </p:blipFill>
        <p:spPr bwMode="auto">
          <a:xfrm>
            <a:off x="571472" y="4929198"/>
            <a:ext cx="6000792" cy="428628"/>
          </a:xfrm>
          <a:prstGeom prst="rect">
            <a:avLst/>
          </a:prstGeom>
          <a:noFill/>
          <a:ln w="9525">
            <a:noFill/>
            <a:miter lim="800000"/>
            <a:headEnd/>
            <a:tailEnd/>
          </a:ln>
        </p:spPr>
      </p:pic>
      <p:pic>
        <p:nvPicPr>
          <p:cNvPr id="14" name="图片 13"/>
          <p:cNvPicPr/>
          <p:nvPr/>
        </p:nvPicPr>
        <p:blipFill>
          <a:blip r:embed="rId8" cstate="print"/>
          <a:srcRect/>
          <a:stretch>
            <a:fillRect/>
          </a:stretch>
        </p:blipFill>
        <p:spPr bwMode="auto">
          <a:xfrm>
            <a:off x="571472" y="5500702"/>
            <a:ext cx="5274310" cy="438150"/>
          </a:xfrm>
          <a:prstGeom prst="rect">
            <a:avLst/>
          </a:prstGeom>
          <a:noFill/>
          <a:ln w="9525">
            <a:noFill/>
            <a:miter lim="800000"/>
            <a:headEnd/>
            <a:tailEnd/>
          </a:ln>
        </p:spPr>
      </p:pic>
      <p:pic>
        <p:nvPicPr>
          <p:cNvPr id="15" name="图片 14"/>
          <p:cNvPicPr/>
          <p:nvPr/>
        </p:nvPicPr>
        <p:blipFill>
          <a:blip r:embed="rId9" cstate="print"/>
          <a:srcRect/>
          <a:stretch>
            <a:fillRect/>
          </a:stretch>
        </p:blipFill>
        <p:spPr bwMode="auto">
          <a:xfrm>
            <a:off x="500034" y="6143644"/>
            <a:ext cx="5274310" cy="445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chemeClr val="accent5">
              <a:lumMod val="75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主观效果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4" name="TextBox 3"/>
          <p:cNvSpPr txBox="1"/>
          <p:nvPr/>
        </p:nvSpPr>
        <p:spPr>
          <a:xfrm>
            <a:off x="611560" y="1052736"/>
            <a:ext cx="8064896" cy="1200329"/>
          </a:xfrm>
          <a:prstGeom prst="rect">
            <a:avLst/>
          </a:prstGeom>
          <a:noFill/>
        </p:spPr>
        <p:txBody>
          <a:bodyPr wrap="square" rtlCol="0">
            <a:spAutoFit/>
          </a:bodyPr>
          <a:lstStyle/>
          <a:p>
            <a:r>
              <a:rPr lang="zh-CN" altLang="en-US" dirty="0" smtClean="0"/>
              <a:t>        </a:t>
            </a:r>
            <a:r>
              <a:rPr lang="zh-CN" altLang="en-US" sz="2400" dirty="0" smtClean="0">
                <a:latin typeface="楷体" pitchFamily="49" charset="-122"/>
                <a:ea typeface="楷体" pitchFamily="49" charset="-122"/>
              </a:rPr>
              <a:t>主观效果类测试主要是为了测试相机的成像是否有噪点，拖影等问题，以及一些特效的效果是否能够实现（需要对比机做参考）。</a:t>
            </a:r>
            <a:endParaRPr lang="zh-CN" altLang="en-US" sz="2400" dirty="0">
              <a:latin typeface="楷体" pitchFamily="49" charset="-122"/>
              <a:ea typeface="楷体" pitchFamily="49" charset="-122"/>
            </a:endParaRPr>
          </a:p>
        </p:txBody>
      </p:sp>
      <p:sp>
        <p:nvSpPr>
          <p:cNvPr id="9" name="TextBox 8"/>
          <p:cNvSpPr txBox="1"/>
          <p:nvPr/>
        </p:nvSpPr>
        <p:spPr>
          <a:xfrm>
            <a:off x="323528" y="2348880"/>
            <a:ext cx="266429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smtClean="0">
                <a:latin typeface="楷体" pitchFamily="49" charset="-122"/>
                <a:ea typeface="楷体" pitchFamily="49" charset="-122"/>
              </a:rPr>
              <a:t>一些主观</a:t>
            </a:r>
            <a:r>
              <a:rPr lang="zh-CN" altLang="en-US" dirty="0" smtClean="0">
                <a:latin typeface="楷体" pitchFamily="49" charset="-122"/>
                <a:ea typeface="楷体" pitchFamily="49" charset="-122"/>
              </a:rPr>
              <a:t>效果功能介绍</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6" name="TextBox 5"/>
          <p:cNvSpPr txBox="1"/>
          <p:nvPr/>
        </p:nvSpPr>
        <p:spPr>
          <a:xfrm>
            <a:off x="467544" y="2852936"/>
            <a:ext cx="8496944" cy="923330"/>
          </a:xfrm>
          <a:prstGeom prst="rect">
            <a:avLst/>
          </a:prstGeom>
          <a:noFill/>
        </p:spPr>
        <p:txBody>
          <a:bodyPr wrap="square" rtlCol="0">
            <a:spAutoFit/>
          </a:bodyPr>
          <a:lstStyle/>
          <a:p>
            <a:pPr>
              <a:buFontTx/>
              <a:buNone/>
            </a:pPr>
            <a:r>
              <a:rPr lang="zh-CN" altLang="en-US" dirty="0" smtClean="0">
                <a:solidFill>
                  <a:srgbClr val="FF0000"/>
                </a:solidFill>
                <a:latin typeface="华文楷体" pitchFamily="2" charset="-122"/>
                <a:ea typeface="华文楷体" pitchFamily="2" charset="-122"/>
              </a:rPr>
              <a:t>取景模式</a:t>
            </a:r>
            <a:r>
              <a:rPr lang="zh-CN" altLang="en-US" dirty="0" smtClean="0">
                <a:latin typeface="华文楷体" pitchFamily="2" charset="-122"/>
                <a:ea typeface="华文楷体" pitchFamily="2" charset="-122"/>
              </a:rPr>
              <a:t>：相机内预先调节好焦距、曝光、</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及闪光灯等参数值，以便于那些经验不足的用户拍出有一定质量保证的数码相片。开启取景模式后曝光、白平衡、</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等一般都处于关闭状态。 </a:t>
            </a:r>
            <a:endParaRPr lang="zh-CN" altLang="en-US" dirty="0">
              <a:latin typeface="华文楷体" pitchFamily="2" charset="-122"/>
              <a:ea typeface="华文楷体" pitchFamily="2" charset="-122"/>
            </a:endParaRPr>
          </a:p>
        </p:txBody>
      </p:sp>
      <p:sp>
        <p:nvSpPr>
          <p:cNvPr id="7" name="TextBox 6"/>
          <p:cNvSpPr txBox="1"/>
          <p:nvPr/>
        </p:nvSpPr>
        <p:spPr>
          <a:xfrm>
            <a:off x="467544" y="3789040"/>
            <a:ext cx="8568952" cy="923330"/>
          </a:xfrm>
          <a:prstGeom prst="rect">
            <a:avLst/>
          </a:prstGeom>
          <a:noFill/>
        </p:spPr>
        <p:txBody>
          <a:bodyPr wrap="square" rtlCol="0">
            <a:spAutoFit/>
          </a:bodyPr>
          <a:lstStyle/>
          <a:p>
            <a:pPr indent="-342900"/>
            <a:r>
              <a:rPr lang="zh-CN" altLang="en-US" dirty="0" smtClean="0">
                <a:solidFill>
                  <a:srgbClr val="FF0000"/>
                </a:solidFill>
                <a:latin typeface="华文楷体" pitchFamily="2" charset="-122"/>
                <a:ea typeface="华文楷体" pitchFamily="2" charset="-122"/>
                <a:sym typeface="Arial" charset="0"/>
              </a:rPr>
              <a:t>白平衡</a:t>
            </a:r>
            <a:r>
              <a:rPr lang="zh-CN" altLang="en-US" dirty="0" smtClean="0">
                <a:latin typeface="华文楷体" pitchFamily="2" charset="-122"/>
                <a:ea typeface="华文楷体" pitchFamily="2" charset="-122"/>
                <a:sym typeface="Arial" charset="0"/>
              </a:rPr>
              <a:t>：白平衡就是通过图像调整，使在各种光线条件下拍摄出的照片色彩和人眼所看到的景物色彩完全相同。照片受光线影响很大。白平衡就是对此进行调节的一种功能。 </a:t>
            </a:r>
            <a:endParaRPr lang="zh-CN" altLang="en-US" dirty="0" smtClean="0">
              <a:latin typeface="华文楷体" pitchFamily="2" charset="-122"/>
              <a:ea typeface="华文楷体" pitchFamily="2" charset="-122"/>
            </a:endParaRPr>
          </a:p>
        </p:txBody>
      </p:sp>
      <p:sp>
        <p:nvSpPr>
          <p:cNvPr id="8" name="TextBox 7"/>
          <p:cNvSpPr txBox="1"/>
          <p:nvPr/>
        </p:nvSpPr>
        <p:spPr>
          <a:xfrm>
            <a:off x="467544" y="4797152"/>
            <a:ext cx="8496944" cy="923330"/>
          </a:xfrm>
          <a:prstGeom prst="rect">
            <a:avLst/>
          </a:prstGeom>
          <a:noFill/>
        </p:spPr>
        <p:txBody>
          <a:bodyPr wrap="square" rtlCol="0">
            <a:spAutoFit/>
          </a:bodyPr>
          <a:lstStyle/>
          <a:p>
            <a:r>
              <a:rPr lang="en-US" altLang="zh-CN" dirty="0" smtClean="0">
                <a:solidFill>
                  <a:srgbClr val="FF0000"/>
                </a:solidFill>
                <a:latin typeface="华文楷体" pitchFamily="2" charset="-122"/>
                <a:ea typeface="华文楷体" pitchFamily="2" charset="-122"/>
              </a:rPr>
              <a:t>ISO</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就是感光速度，</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值越低，相片的质量越高，相片的细节表现的越细腻，</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值越高，相片的亮度就越高，而相片的质量会随着</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值的升高而降低，噪点会变得越来越严重，但高</a:t>
            </a:r>
            <a:r>
              <a:rPr lang="en-US" altLang="zh-CN" dirty="0" smtClean="0">
                <a:latin typeface="华文楷体" pitchFamily="2" charset="-122"/>
                <a:ea typeface="华文楷体" pitchFamily="2" charset="-122"/>
              </a:rPr>
              <a:t>ISO</a:t>
            </a:r>
            <a:r>
              <a:rPr lang="zh-CN" altLang="en-US" dirty="0" smtClean="0">
                <a:latin typeface="华文楷体" pitchFamily="2" charset="-122"/>
                <a:ea typeface="华文楷体" pitchFamily="2" charset="-122"/>
              </a:rPr>
              <a:t>值可以弥补光线的不足。</a:t>
            </a:r>
            <a:endParaRPr lang="zh-CN" altLang="en-US" dirty="0">
              <a:latin typeface="华文楷体" pitchFamily="2" charset="-122"/>
              <a:ea typeface="华文楷体" pitchFamily="2" charset="-122"/>
            </a:endParaRPr>
          </a:p>
        </p:txBody>
      </p:sp>
      <p:sp>
        <p:nvSpPr>
          <p:cNvPr id="10" name="TextBox 9"/>
          <p:cNvSpPr txBox="1"/>
          <p:nvPr/>
        </p:nvSpPr>
        <p:spPr>
          <a:xfrm>
            <a:off x="539552" y="5949280"/>
            <a:ext cx="8424936" cy="646331"/>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曝光补偿</a:t>
            </a:r>
            <a:r>
              <a:rPr lang="zh-CN" altLang="en-US" dirty="0" smtClean="0">
                <a:latin typeface="华文楷体" pitchFamily="2" charset="-122"/>
                <a:ea typeface="华文楷体" pitchFamily="2" charset="-122"/>
              </a:rPr>
              <a:t>：对相机的自动曝光系统因光线复杂而产生的误差进行修正以达到曝光正确。</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785794"/>
          </a:xfrm>
          <a:prstGeom prst="rect">
            <a:avLst/>
          </a:prstGeom>
          <a:solidFill>
            <a:schemeClr val="accent5">
              <a:lumMod val="75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主观效果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grpSp>
        <p:nvGrpSpPr>
          <p:cNvPr id="5" name="组合 4"/>
          <p:cNvGrpSpPr/>
          <p:nvPr/>
        </p:nvGrpSpPr>
        <p:grpSpPr>
          <a:xfrm>
            <a:off x="179512" y="1700808"/>
            <a:ext cx="8136904" cy="4176464"/>
            <a:chOff x="179512" y="2276872"/>
            <a:chExt cx="8136904" cy="4176464"/>
          </a:xfrm>
        </p:grpSpPr>
        <p:sp>
          <p:nvSpPr>
            <p:cNvPr id="6" name="TextBox 5"/>
            <p:cNvSpPr txBox="1"/>
            <p:nvPr/>
          </p:nvSpPr>
          <p:spPr>
            <a:xfrm>
              <a:off x="179512" y="4149080"/>
              <a:ext cx="2160240"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主观效果测试</a:t>
              </a:r>
              <a:endParaRPr lang="zh-CN" altLang="en-US" sz="2400" dirty="0">
                <a:latin typeface="楷体" pitchFamily="49" charset="-122"/>
                <a:ea typeface="楷体" pitchFamily="49" charset="-122"/>
              </a:endParaRPr>
            </a:p>
          </p:txBody>
        </p:sp>
        <p:sp>
          <p:nvSpPr>
            <p:cNvPr id="7" name="左大括号 6"/>
            <p:cNvSpPr/>
            <p:nvPr/>
          </p:nvSpPr>
          <p:spPr>
            <a:xfrm>
              <a:off x="2339752" y="2276872"/>
              <a:ext cx="288032" cy="417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2771800" y="2451660"/>
              <a:ext cx="5544616" cy="3785652"/>
            </a:xfrm>
            <a:prstGeom prst="rect">
              <a:avLst/>
            </a:prstGeom>
            <a:noFill/>
          </p:spPr>
          <p:txBody>
            <a:bodyPr wrap="square" rtlCol="0">
              <a:spAutoFit/>
            </a:bodyPr>
            <a:lstStyle/>
            <a:p>
              <a:pPr marL="457200" indent="-457200">
                <a:buFont typeface="+mj-lt"/>
                <a:buAutoNum type="alphaLcParenR"/>
              </a:pPr>
              <a:r>
                <a:rPr lang="zh-CN" altLang="en-US" sz="2000" dirty="0" smtClean="0">
                  <a:latin typeface="楷体" pitchFamily="49" charset="-122"/>
                  <a:ea typeface="楷体" pitchFamily="49" charset="-122"/>
                </a:rPr>
                <a:t>检查相机预览界面是否模糊，有拖影（前后摄）</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检查所拍摄的照片是否有偏色、噪点问题</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检查曝光效果</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选择不同的色彩效果跟参考机对比看是否有效果</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选择不同的取景模式验证其效果</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选择不同的白平衡模式验证其效果（对比参考机）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验证全屏</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标准预览大小下，不同像数的照片显示是否正常</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验证不同感光度的效果</a:t>
              </a:r>
              <a:endParaRPr lang="en-US" altLang="zh-CN" sz="2000" dirty="0" smtClean="0">
                <a:latin typeface="楷体" pitchFamily="49" charset="-122"/>
                <a:ea typeface="楷体" pitchFamily="49" charset="-122"/>
              </a:endParaRPr>
            </a:p>
          </p:txBody>
        </p:sp>
      </p:grpSp>
      <p:sp>
        <p:nvSpPr>
          <p:cNvPr id="9" name="TextBox 8"/>
          <p:cNvSpPr txBox="1"/>
          <p:nvPr/>
        </p:nvSpPr>
        <p:spPr>
          <a:xfrm>
            <a:off x="179512" y="980728"/>
            <a:ext cx="151216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smtClean="0">
                <a:latin typeface="楷体" pitchFamily="49" charset="-122"/>
                <a:ea typeface="楷体" pitchFamily="49" charset="-122"/>
              </a:rPr>
              <a:t>测试点：</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785794"/>
          </a:xfrm>
          <a:prstGeom prst="rect">
            <a:avLst/>
          </a:prstGeom>
          <a:solidFill>
            <a:schemeClr val="accent5">
              <a:lumMod val="75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主观效果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5" name="TextBox 4"/>
          <p:cNvSpPr txBox="1"/>
          <p:nvPr/>
        </p:nvSpPr>
        <p:spPr>
          <a:xfrm>
            <a:off x="251520" y="1052736"/>
            <a:ext cx="115212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latin typeface="楷体" pitchFamily="49" charset="-122"/>
                <a:ea typeface="楷体" pitchFamily="49" charset="-122"/>
              </a:rPr>
              <a:t>Bug</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539553" y="1628800"/>
            <a:ext cx="6912767" cy="41895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9552" y="2276872"/>
            <a:ext cx="4968551" cy="432048"/>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39552" y="3573016"/>
            <a:ext cx="7029450" cy="44767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00034" y="5589240"/>
            <a:ext cx="5972175" cy="466725"/>
          </a:xfrm>
          <a:prstGeom prst="rect">
            <a:avLst/>
          </a:prstGeom>
          <a:noFill/>
          <a:ln w="9525">
            <a:noFill/>
            <a:miter lim="800000"/>
            <a:headEnd/>
            <a:tailEnd/>
          </a:ln>
        </p:spPr>
      </p:pic>
      <p:pic>
        <p:nvPicPr>
          <p:cNvPr id="9" name="图片 8" descr="{D6FD9BE3-B8A7-4AA4-B99D-6462F7A417E0}.bmp"/>
          <p:cNvPicPr/>
          <p:nvPr/>
        </p:nvPicPr>
        <p:blipFill>
          <a:blip r:embed="rId6" cstate="print"/>
          <a:stretch>
            <a:fillRect/>
          </a:stretch>
        </p:blipFill>
        <p:spPr>
          <a:xfrm>
            <a:off x="539552" y="4228574"/>
            <a:ext cx="5274310" cy="496570"/>
          </a:xfrm>
          <a:prstGeom prst="rect">
            <a:avLst/>
          </a:prstGeom>
        </p:spPr>
      </p:pic>
      <p:pic>
        <p:nvPicPr>
          <p:cNvPr id="11" name="图片 10" descr="{92D7535C-958D-49A2-81D7-50ADC4D2B74F}.bmp"/>
          <p:cNvPicPr/>
          <p:nvPr/>
        </p:nvPicPr>
        <p:blipFill>
          <a:blip r:embed="rId7" cstate="print"/>
          <a:stretch>
            <a:fillRect/>
          </a:stretch>
        </p:blipFill>
        <p:spPr>
          <a:xfrm>
            <a:off x="500034" y="4941168"/>
            <a:ext cx="5274310" cy="496570"/>
          </a:xfrm>
          <a:prstGeom prst="rect">
            <a:avLst/>
          </a:prstGeom>
        </p:spPr>
      </p:pic>
      <p:pic>
        <p:nvPicPr>
          <p:cNvPr id="2054" name="Picture 6"/>
          <p:cNvPicPr>
            <a:picLocks noChangeAspect="1" noChangeArrowheads="1"/>
          </p:cNvPicPr>
          <p:nvPr/>
        </p:nvPicPr>
        <p:blipFill>
          <a:blip r:embed="rId8" cstate="print"/>
          <a:srcRect/>
          <a:stretch>
            <a:fillRect/>
          </a:stretch>
        </p:blipFill>
        <p:spPr bwMode="auto">
          <a:xfrm>
            <a:off x="539552" y="2852936"/>
            <a:ext cx="5800725" cy="50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785794"/>
          </a:xfrm>
          <a:prstGeom prst="rect">
            <a:avLst/>
          </a:prstGeom>
          <a:solidFill>
            <a:schemeClr val="accent6"/>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交互测试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6" name="TextBox 5"/>
          <p:cNvSpPr txBox="1"/>
          <p:nvPr/>
        </p:nvSpPr>
        <p:spPr>
          <a:xfrm>
            <a:off x="179512" y="1124744"/>
            <a:ext cx="8496944" cy="830997"/>
          </a:xfrm>
          <a:prstGeom prst="rect">
            <a:avLst/>
          </a:prstGeom>
          <a:noFill/>
        </p:spPr>
        <p:txBody>
          <a:bodyPr wrap="square" rtlCol="0">
            <a:spAutoFit/>
          </a:bodyPr>
          <a:lstStyle/>
          <a:p>
            <a:r>
              <a:rPr lang="zh-CN" altLang="en-US" dirty="0" smtClean="0"/>
              <a:t>        </a:t>
            </a:r>
            <a:r>
              <a:rPr lang="zh-CN" altLang="en-US" sz="2400" dirty="0" smtClean="0">
                <a:latin typeface="楷体" pitchFamily="49" charset="-122"/>
                <a:ea typeface="楷体" pitchFamily="49" charset="-122"/>
              </a:rPr>
              <a:t>交互测试主要是为了测试</a:t>
            </a:r>
            <a:r>
              <a:rPr lang="en-US" altLang="zh-CN" sz="2400" dirty="0" smtClean="0">
                <a:latin typeface="楷体" pitchFamily="49" charset="-122"/>
                <a:ea typeface="楷体" pitchFamily="49" charset="-122"/>
              </a:rPr>
              <a:t>camera</a:t>
            </a:r>
            <a:r>
              <a:rPr lang="zh-CN" altLang="en-US" sz="2400" dirty="0" smtClean="0">
                <a:latin typeface="楷体" pitchFamily="49" charset="-122"/>
                <a:ea typeface="楷体" pitchFamily="49" charset="-122"/>
              </a:rPr>
              <a:t>跟其他应用进行交互操作时是否会出现一些问题。</a:t>
            </a:r>
            <a:endParaRPr lang="zh-CN" altLang="en-US" sz="2400" dirty="0">
              <a:latin typeface="楷体" pitchFamily="49" charset="-122"/>
              <a:ea typeface="楷体" pitchFamily="49" charset="-122"/>
            </a:endParaRPr>
          </a:p>
        </p:txBody>
      </p:sp>
      <p:grpSp>
        <p:nvGrpSpPr>
          <p:cNvPr id="9" name="组合 8"/>
          <p:cNvGrpSpPr/>
          <p:nvPr/>
        </p:nvGrpSpPr>
        <p:grpSpPr>
          <a:xfrm>
            <a:off x="323528" y="2636912"/>
            <a:ext cx="8280920" cy="3816424"/>
            <a:chOff x="323528" y="2204864"/>
            <a:chExt cx="8280920" cy="3816424"/>
          </a:xfrm>
        </p:grpSpPr>
        <p:sp>
          <p:nvSpPr>
            <p:cNvPr id="5" name="TextBox 4"/>
            <p:cNvSpPr txBox="1"/>
            <p:nvPr/>
          </p:nvSpPr>
          <p:spPr>
            <a:xfrm>
              <a:off x="323528" y="3933056"/>
              <a:ext cx="1584176"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交互测试</a:t>
              </a:r>
              <a:endParaRPr lang="zh-CN" altLang="en-US" sz="2400" dirty="0">
                <a:latin typeface="楷体" pitchFamily="49" charset="-122"/>
                <a:ea typeface="楷体" pitchFamily="49" charset="-122"/>
              </a:endParaRPr>
            </a:p>
          </p:txBody>
        </p:sp>
        <p:sp>
          <p:nvSpPr>
            <p:cNvPr id="7" name="左大括号 6"/>
            <p:cNvSpPr/>
            <p:nvPr/>
          </p:nvSpPr>
          <p:spPr>
            <a:xfrm>
              <a:off x="1979712" y="2204864"/>
              <a:ext cx="144016" cy="3816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2267744" y="2224608"/>
              <a:ext cx="6336704" cy="3785652"/>
            </a:xfrm>
            <a:prstGeom prst="rect">
              <a:avLst/>
            </a:prstGeom>
            <a:noFill/>
          </p:spPr>
          <p:txBody>
            <a:bodyPr wrap="square" rtlCol="0">
              <a:spAutoFit/>
            </a:bodyPr>
            <a:lstStyle/>
            <a:p>
              <a:pPr marL="457200" indent="-457200">
                <a:buFont typeface="+mj-lt"/>
                <a:buAutoNum type="alphaLcParenR"/>
              </a:pPr>
              <a:r>
                <a:rPr lang="zh-CN" altLang="en-US" sz="2000" dirty="0" smtClean="0">
                  <a:latin typeface="楷体" pitchFamily="49" charset="-122"/>
                  <a:ea typeface="楷体" pitchFamily="49" charset="-122"/>
                </a:rPr>
                <a:t>短信调用</a:t>
              </a:r>
              <a:r>
                <a:rPr lang="en-US" altLang="zh-CN" sz="2000" dirty="0" smtClean="0">
                  <a:latin typeface="楷体" pitchFamily="49" charset="-122"/>
                  <a:ea typeface="楷体" pitchFamily="49" charset="-122"/>
                </a:rPr>
                <a:t>camera</a:t>
              </a:r>
            </a:p>
            <a:p>
              <a:pPr marL="457200" indent="-457200">
                <a:buFont typeface="+mj-lt"/>
                <a:buAutoNum type="alphaLcParenR"/>
              </a:pPr>
              <a:r>
                <a:rPr lang="zh-CN" altLang="en-US" sz="2000" dirty="0" smtClean="0">
                  <a:latin typeface="楷体" pitchFamily="49" charset="-122"/>
                  <a:ea typeface="楷体" pitchFamily="49" charset="-122"/>
                </a:rPr>
                <a:t>视频通话调用</a:t>
              </a:r>
              <a:r>
                <a:rPr lang="en-US" altLang="zh-CN" sz="2000" dirty="0" smtClean="0">
                  <a:latin typeface="楷体" pitchFamily="49" charset="-122"/>
                  <a:ea typeface="楷体" pitchFamily="49" charset="-122"/>
                </a:rPr>
                <a:t>camera</a:t>
              </a:r>
            </a:p>
            <a:p>
              <a:pPr marL="457200" indent="-457200">
                <a:buFont typeface="+mj-lt"/>
                <a:buAutoNum type="alphaLcParenR"/>
              </a:pPr>
              <a:r>
                <a:rPr lang="zh-CN" altLang="en-US" sz="2000" dirty="0" smtClean="0">
                  <a:latin typeface="楷体" pitchFamily="49" charset="-122"/>
                  <a:ea typeface="楷体" pitchFamily="49" charset="-122"/>
                </a:rPr>
                <a:t>三方聊天软件（</a:t>
              </a:r>
              <a:r>
                <a:rPr lang="en-US" altLang="zh-CN" sz="2000" dirty="0" smtClean="0">
                  <a:latin typeface="楷体" pitchFamily="49" charset="-122"/>
                  <a:ea typeface="楷体" pitchFamily="49" charset="-122"/>
                </a:rPr>
                <a:t>QQ</a:t>
              </a:r>
              <a:r>
                <a:rPr lang="zh-CN" altLang="en-US" sz="2000" dirty="0" smtClean="0">
                  <a:latin typeface="楷体" pitchFamily="49" charset="-122"/>
                  <a:ea typeface="楷体" pitchFamily="49" charset="-122"/>
                </a:rPr>
                <a:t>、微信等）调用</a:t>
              </a:r>
              <a:r>
                <a:rPr lang="en-US" altLang="zh-CN" sz="2000" dirty="0" smtClean="0">
                  <a:latin typeface="楷体" pitchFamily="49" charset="-122"/>
                  <a:ea typeface="楷体" pitchFamily="49" charset="-122"/>
                </a:rPr>
                <a:t>camera</a:t>
              </a:r>
            </a:p>
            <a:p>
              <a:pPr marL="457200" indent="-457200">
                <a:buFont typeface="+mj-lt"/>
                <a:buAutoNum type="alphaLcParenR"/>
              </a:pPr>
              <a:r>
                <a:rPr lang="zh-CN" altLang="en-US" sz="2000" dirty="0" smtClean="0">
                  <a:latin typeface="楷体" pitchFamily="49" charset="-122"/>
                  <a:ea typeface="楷体" pitchFamily="49" charset="-122"/>
                </a:rPr>
                <a:t>设置联系人头像时调用</a:t>
              </a:r>
              <a:r>
                <a:rPr lang="en-US" altLang="zh-CN" sz="2000" dirty="0" smtClean="0">
                  <a:latin typeface="楷体" pitchFamily="49" charset="-122"/>
                  <a:ea typeface="楷体" pitchFamily="49" charset="-122"/>
                </a:rPr>
                <a:t>camera</a:t>
              </a:r>
            </a:p>
            <a:p>
              <a:pPr marL="457200" indent="-457200">
                <a:buFont typeface="+mj-lt"/>
                <a:buAutoNum type="alphaLcParenR"/>
              </a:pPr>
              <a:r>
                <a:rPr lang="zh-CN" altLang="en-US" sz="2000" dirty="0" smtClean="0">
                  <a:latin typeface="楷体" pitchFamily="49" charset="-122"/>
                  <a:ea typeface="楷体" pitchFamily="49" charset="-122"/>
                </a:rPr>
                <a:t>扫描二维码时调用</a:t>
              </a:r>
              <a:r>
                <a:rPr lang="en-US" altLang="zh-CN" sz="2000" dirty="0" smtClean="0">
                  <a:latin typeface="楷体" pitchFamily="49" charset="-122"/>
                  <a:ea typeface="楷体" pitchFamily="49" charset="-122"/>
                </a:rPr>
                <a:t>camera</a:t>
              </a:r>
            </a:p>
            <a:p>
              <a:pPr marL="457200" indent="-457200">
                <a:buFont typeface="+mj-lt"/>
                <a:buAutoNum type="alphaLcParenR"/>
              </a:pPr>
              <a:r>
                <a:rPr lang="zh-CN" altLang="en-US" sz="2000" dirty="0" smtClean="0">
                  <a:latin typeface="楷体" pitchFamily="49" charset="-122"/>
                  <a:ea typeface="楷体" pitchFamily="49" charset="-122"/>
                </a:rPr>
                <a:t>从图库进入相机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从锁屏界面进入相机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听音乐</a:t>
              </a:r>
              <a:r>
                <a:rPr lang="en-US" altLang="zh-CN" sz="2000" dirty="0" smtClean="0">
                  <a:latin typeface="楷体" pitchFamily="49" charset="-122"/>
                  <a:ea typeface="楷体" pitchFamily="49" charset="-122"/>
                </a:rPr>
                <a:t>/FM</a:t>
              </a:r>
              <a:r>
                <a:rPr lang="zh-CN" altLang="en-US" sz="2000" dirty="0" smtClean="0">
                  <a:latin typeface="楷体" pitchFamily="49" charset="-122"/>
                  <a:ea typeface="楷体" pitchFamily="49" charset="-122"/>
                </a:rPr>
                <a:t>时打开相机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相机拍得照片用</a:t>
              </a:r>
              <a:r>
                <a:rPr lang="en-US" altLang="zh-CN" sz="2000" dirty="0" smtClean="0">
                  <a:latin typeface="楷体" pitchFamily="49" charset="-122"/>
                  <a:ea typeface="楷体" pitchFamily="49" charset="-122"/>
                </a:rPr>
                <a:t>Email</a:t>
              </a:r>
              <a:r>
                <a:rPr lang="zh-CN" altLang="en-US" sz="2000" dirty="0" smtClean="0">
                  <a:latin typeface="楷体" pitchFamily="49" charset="-122"/>
                  <a:ea typeface="楷体" pitchFamily="49" charset="-122"/>
                </a:rPr>
                <a:t>、蓝牙、彩信进行分享</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后台开启手电筒时开启相机看是否有报错问题</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通话过程中打开相机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链接</a:t>
              </a:r>
              <a:r>
                <a:rPr lang="en-US" altLang="zh-CN" sz="2000" dirty="0" smtClean="0">
                  <a:latin typeface="楷体" pitchFamily="49" charset="-122"/>
                  <a:ea typeface="楷体" pitchFamily="49" charset="-122"/>
                </a:rPr>
                <a:t>USB</a:t>
              </a:r>
              <a:r>
                <a:rPr lang="zh-CN" altLang="en-US" sz="2000" dirty="0" smtClean="0">
                  <a:latin typeface="楷体" pitchFamily="49" charset="-122"/>
                  <a:ea typeface="楷体" pitchFamily="49" charset="-122"/>
                </a:rPr>
                <a:t>时开启相机</a:t>
              </a:r>
              <a:endParaRPr lang="en-US" altLang="zh-CN" sz="2000" dirty="0" smtClean="0">
                <a:latin typeface="楷体" pitchFamily="49" charset="-122"/>
                <a:ea typeface="楷体" pitchFamily="49" charset="-122"/>
              </a:endParaRPr>
            </a:p>
          </p:txBody>
        </p:sp>
      </p:grpSp>
      <p:sp>
        <p:nvSpPr>
          <p:cNvPr id="10" name="TextBox 9"/>
          <p:cNvSpPr txBox="1"/>
          <p:nvPr/>
        </p:nvSpPr>
        <p:spPr>
          <a:xfrm>
            <a:off x="251520" y="2060848"/>
            <a:ext cx="1512168"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latin typeface="楷体" pitchFamily="49" charset="-122"/>
                <a:ea typeface="楷体" pitchFamily="49" charset="-122"/>
              </a:rPr>
              <a:t>测试点：</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1844824"/>
            <a:ext cx="3312368" cy="523220"/>
          </a:xfrm>
          <a:prstGeom prst="rect">
            <a:avLst/>
          </a:prstGeom>
          <a:noFill/>
        </p:spPr>
        <p:txBody>
          <a:bodyPr wrap="square" rtlCol="0">
            <a:spAutoFit/>
          </a:bodyPr>
          <a:lstStyle/>
          <a:p>
            <a:r>
              <a:rPr lang="en-US" altLang="zh-CN" sz="2800" dirty="0" smtClean="0">
                <a:latin typeface="楷体" pitchFamily="49" charset="-122"/>
                <a:ea typeface="楷体" pitchFamily="49" charset="-122"/>
                <a:hlinkClick r:id="rId2" action="ppaction://hlinksldjump"/>
              </a:rPr>
              <a:t>Camera</a:t>
            </a:r>
            <a:r>
              <a:rPr lang="zh-CN" altLang="en-US" sz="2800" dirty="0" smtClean="0">
                <a:latin typeface="楷体" pitchFamily="49" charset="-122"/>
                <a:ea typeface="楷体" pitchFamily="49" charset="-122"/>
                <a:hlinkClick r:id="rId2" action="ppaction://hlinksldjump"/>
              </a:rPr>
              <a:t>的成像因素</a:t>
            </a:r>
            <a:endParaRPr lang="zh-CN" altLang="en-US" sz="2800" dirty="0">
              <a:latin typeface="楷体" pitchFamily="49" charset="-122"/>
              <a:ea typeface="楷体" pitchFamily="49" charset="-122"/>
            </a:endParaRPr>
          </a:p>
        </p:txBody>
      </p:sp>
      <p:sp>
        <p:nvSpPr>
          <p:cNvPr id="3" name="TextBox 2"/>
          <p:cNvSpPr txBox="1"/>
          <p:nvPr/>
        </p:nvSpPr>
        <p:spPr>
          <a:xfrm>
            <a:off x="3203848" y="3429000"/>
            <a:ext cx="3744416" cy="523220"/>
          </a:xfrm>
          <a:prstGeom prst="rect">
            <a:avLst/>
          </a:prstGeom>
          <a:noFill/>
        </p:spPr>
        <p:txBody>
          <a:bodyPr wrap="square" rtlCol="0">
            <a:spAutoFit/>
          </a:bodyPr>
          <a:lstStyle/>
          <a:p>
            <a:r>
              <a:rPr lang="zh-CN" altLang="en-US" sz="2800" dirty="0" smtClean="0">
                <a:latin typeface="楷体" pitchFamily="49" charset="-122"/>
                <a:ea typeface="楷体" pitchFamily="49" charset="-122"/>
                <a:hlinkClick r:id="rId3" action="ppaction://hlinksldjump"/>
              </a:rPr>
              <a:t>测试研究及相关</a:t>
            </a:r>
            <a:r>
              <a:rPr lang="en-US" altLang="zh-CN" sz="2800" dirty="0" smtClean="0">
                <a:latin typeface="楷体" pitchFamily="49" charset="-122"/>
                <a:ea typeface="楷体" pitchFamily="49" charset="-122"/>
                <a:hlinkClick r:id="rId3" action="ppaction://hlinksldjump"/>
              </a:rPr>
              <a:t>Bug</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85794"/>
          </a:xfrm>
          <a:prstGeom prst="rect">
            <a:avLst/>
          </a:prstGeom>
          <a:solidFill>
            <a:schemeClr val="accent6"/>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交互测试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7" name="TextBox 6"/>
          <p:cNvSpPr txBox="1"/>
          <p:nvPr/>
        </p:nvSpPr>
        <p:spPr>
          <a:xfrm>
            <a:off x="251520" y="1052736"/>
            <a:ext cx="1152128"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latin typeface="楷体" pitchFamily="49" charset="-122"/>
                <a:ea typeface="楷体" pitchFamily="49" charset="-122"/>
              </a:rPr>
              <a:t>Bug</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395536" y="1772816"/>
            <a:ext cx="8010525" cy="457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7675" y="2420888"/>
            <a:ext cx="8444805" cy="495300"/>
          </a:xfrm>
          <a:prstGeom prst="rect">
            <a:avLst/>
          </a:prstGeom>
          <a:noFill/>
          <a:ln w="9525">
            <a:noFill/>
            <a:miter lim="800000"/>
            <a:headEnd/>
            <a:tailEnd/>
          </a:ln>
        </p:spPr>
      </p:pic>
      <p:pic>
        <p:nvPicPr>
          <p:cNvPr id="8" name="图片 7"/>
          <p:cNvPicPr/>
          <p:nvPr/>
        </p:nvPicPr>
        <p:blipFill>
          <a:blip r:embed="rId4" cstate="print"/>
          <a:srcRect/>
          <a:stretch>
            <a:fillRect/>
          </a:stretch>
        </p:blipFill>
        <p:spPr bwMode="auto">
          <a:xfrm>
            <a:off x="428596" y="3140968"/>
            <a:ext cx="8501122" cy="571504"/>
          </a:xfrm>
          <a:prstGeom prst="rect">
            <a:avLst/>
          </a:prstGeom>
          <a:noFill/>
          <a:ln w="9525">
            <a:noFill/>
            <a:miter lim="800000"/>
            <a:headEnd/>
            <a:tailEnd/>
          </a:ln>
        </p:spPr>
      </p:pic>
      <p:pic>
        <p:nvPicPr>
          <p:cNvPr id="9" name="图片 8"/>
          <p:cNvPicPr/>
          <p:nvPr/>
        </p:nvPicPr>
        <p:blipFill>
          <a:blip r:embed="rId5" cstate="print"/>
          <a:srcRect/>
          <a:stretch>
            <a:fillRect/>
          </a:stretch>
        </p:blipFill>
        <p:spPr bwMode="auto">
          <a:xfrm>
            <a:off x="428596" y="3937046"/>
            <a:ext cx="7643866" cy="500066"/>
          </a:xfrm>
          <a:prstGeom prst="rect">
            <a:avLst/>
          </a:prstGeom>
          <a:noFill/>
          <a:ln w="9525">
            <a:noFill/>
            <a:miter lim="800000"/>
            <a:headEnd/>
            <a:tailEnd/>
          </a:ln>
        </p:spPr>
      </p:pic>
      <p:pic>
        <p:nvPicPr>
          <p:cNvPr id="10" name="图片 9"/>
          <p:cNvPicPr/>
          <p:nvPr/>
        </p:nvPicPr>
        <p:blipFill>
          <a:blip r:embed="rId4" cstate="print"/>
          <a:srcRect/>
          <a:stretch>
            <a:fillRect/>
          </a:stretch>
        </p:blipFill>
        <p:spPr bwMode="auto">
          <a:xfrm>
            <a:off x="428596" y="4658266"/>
            <a:ext cx="8429684" cy="642942"/>
          </a:xfrm>
          <a:prstGeom prst="rect">
            <a:avLst/>
          </a:prstGeom>
          <a:noFill/>
          <a:ln w="9525">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395536" y="5434930"/>
            <a:ext cx="8372475" cy="51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785794"/>
          </a:xfrm>
          <a:prstGeom prst="rect">
            <a:avLst/>
          </a:prstGeom>
          <a:solidFill>
            <a:schemeClr val="accent3">
              <a:lumMod val="75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压力测试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grpSp>
        <p:nvGrpSpPr>
          <p:cNvPr id="9" name="组合 8"/>
          <p:cNvGrpSpPr/>
          <p:nvPr/>
        </p:nvGrpSpPr>
        <p:grpSpPr>
          <a:xfrm>
            <a:off x="467544" y="2492896"/>
            <a:ext cx="8136904" cy="3888432"/>
            <a:chOff x="251520" y="1916832"/>
            <a:chExt cx="8136904" cy="3888432"/>
          </a:xfrm>
        </p:grpSpPr>
        <p:sp>
          <p:nvSpPr>
            <p:cNvPr id="5" name="TextBox 4"/>
            <p:cNvSpPr txBox="1"/>
            <p:nvPr/>
          </p:nvSpPr>
          <p:spPr>
            <a:xfrm>
              <a:off x="251520" y="3789040"/>
              <a:ext cx="1584176"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压力测试</a:t>
              </a:r>
              <a:endParaRPr lang="zh-CN" altLang="en-US" sz="2400" dirty="0">
                <a:latin typeface="楷体" pitchFamily="49" charset="-122"/>
                <a:ea typeface="楷体" pitchFamily="49" charset="-122"/>
              </a:endParaRPr>
            </a:p>
          </p:txBody>
        </p:sp>
        <p:sp>
          <p:nvSpPr>
            <p:cNvPr id="6" name="左大括号 5"/>
            <p:cNvSpPr/>
            <p:nvPr/>
          </p:nvSpPr>
          <p:spPr>
            <a:xfrm>
              <a:off x="1835696" y="1916832"/>
              <a:ext cx="216024" cy="38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267744" y="1977812"/>
              <a:ext cx="6120680" cy="3785652"/>
            </a:xfrm>
            <a:prstGeom prst="rect">
              <a:avLst/>
            </a:prstGeom>
            <a:noFill/>
          </p:spPr>
          <p:txBody>
            <a:bodyPr wrap="square" rtlCol="0">
              <a:spAutoFit/>
            </a:bodyPr>
            <a:lstStyle/>
            <a:p>
              <a:pPr marL="457200" indent="-457200">
                <a:buFont typeface="+mj-lt"/>
                <a:buAutoNum type="alphaLcParenR"/>
              </a:pPr>
              <a:r>
                <a:rPr lang="zh-CN" altLang="en-US" sz="2000" dirty="0" smtClean="0">
                  <a:latin typeface="楷体" pitchFamily="49" charset="-122"/>
                  <a:ea typeface="楷体" pitchFamily="49" charset="-122"/>
                </a:rPr>
                <a:t>重复进入</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退出相机看是否正常</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连续点击相机拍照按钮看是否正常</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连续切换前后摄</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低内存时使用相机</a:t>
              </a:r>
              <a:endParaRPr lang="en-US" altLang="zh-CN" sz="2000" dirty="0" smtClean="0">
                <a:latin typeface="楷体" pitchFamily="49" charset="-122"/>
                <a:ea typeface="楷体" pitchFamily="49" charset="-122"/>
              </a:endParaRPr>
            </a:p>
            <a:p>
              <a:pPr marL="457200" indent="-457200">
                <a:buFont typeface="+mj-lt"/>
                <a:buAutoNum type="alphaLcParenR"/>
              </a:pPr>
              <a:r>
                <a:rPr lang="en-US" altLang="zh-CN" sz="2000" dirty="0" smtClean="0">
                  <a:latin typeface="楷体" pitchFamily="49" charset="-122"/>
                  <a:ea typeface="楷体" pitchFamily="49" charset="-122"/>
                </a:rPr>
                <a:t>T</a:t>
              </a:r>
              <a:r>
                <a:rPr lang="zh-CN" altLang="en-US" sz="2000" dirty="0" smtClean="0">
                  <a:latin typeface="楷体" pitchFamily="49" charset="-122"/>
                  <a:ea typeface="楷体" pitchFamily="49" charset="-122"/>
                </a:rPr>
                <a:t>卡</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手机存储满时使用相机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拍照时插拔</a:t>
              </a:r>
              <a:r>
                <a:rPr lang="en-US" altLang="zh-CN" sz="2000" dirty="0" smtClean="0">
                  <a:latin typeface="楷体" pitchFamily="49" charset="-122"/>
                  <a:ea typeface="楷体" pitchFamily="49" charset="-122"/>
                </a:rPr>
                <a:t>T</a:t>
              </a:r>
              <a:r>
                <a:rPr lang="zh-CN" altLang="en-US" sz="2000" dirty="0" smtClean="0">
                  <a:latin typeface="楷体" pitchFamily="49" charset="-122"/>
                  <a:ea typeface="楷体" pitchFamily="49" charset="-122"/>
                </a:rPr>
                <a:t>卡</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连续多次刚开机进入相机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不同的</a:t>
              </a:r>
              <a:r>
                <a:rPr lang="en-US" altLang="zh-CN" sz="2000" dirty="0" smtClean="0">
                  <a:latin typeface="楷体" pitchFamily="49" charset="-122"/>
                  <a:ea typeface="楷体" pitchFamily="49" charset="-122"/>
                </a:rPr>
                <a:t>APK</a:t>
              </a:r>
              <a:r>
                <a:rPr lang="zh-CN" altLang="en-US" sz="2000" dirty="0" smtClean="0">
                  <a:latin typeface="楷体" pitchFamily="49" charset="-122"/>
                  <a:ea typeface="楷体" pitchFamily="49" charset="-122"/>
                </a:rPr>
                <a:t>调用相机</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短信调用不同的相机</a:t>
              </a:r>
              <a:r>
                <a:rPr lang="en-US" altLang="zh-CN" sz="2000" dirty="0" smtClean="0">
                  <a:latin typeface="楷体" pitchFamily="49" charset="-122"/>
                  <a:ea typeface="楷体" pitchFamily="49" charset="-122"/>
                </a:rPr>
                <a:t>APK</a:t>
              </a:r>
            </a:p>
            <a:p>
              <a:pPr marL="457200" indent="-457200">
                <a:buFont typeface="+mj-lt"/>
                <a:buAutoNum type="alphaLcParenR"/>
              </a:pPr>
              <a:r>
                <a:rPr lang="zh-CN" altLang="en-US" sz="2000" dirty="0" smtClean="0">
                  <a:latin typeface="楷体" pitchFamily="49" charset="-122"/>
                  <a:ea typeface="楷体" pitchFamily="49" charset="-122"/>
                </a:rPr>
                <a:t>设置相机效果极限值进行拍照</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拍照过程中扣电池</a:t>
              </a:r>
              <a:endParaRPr lang="en-US" altLang="zh-CN" sz="2000" dirty="0" smtClean="0">
                <a:latin typeface="楷体" pitchFamily="49" charset="-122"/>
                <a:ea typeface="楷体" pitchFamily="49" charset="-122"/>
              </a:endParaRPr>
            </a:p>
            <a:p>
              <a:pPr marL="457200" indent="-457200">
                <a:buFont typeface="+mj-lt"/>
                <a:buAutoNum type="alphaLcParenR"/>
              </a:pPr>
              <a:r>
                <a:rPr lang="zh-CN" altLang="en-US" sz="2000" dirty="0" smtClean="0">
                  <a:latin typeface="楷体" pitchFamily="49" charset="-122"/>
                  <a:ea typeface="楷体" pitchFamily="49" charset="-122"/>
                </a:rPr>
                <a:t>拍照界面反复切换横竖屏</a:t>
              </a:r>
              <a:endParaRPr lang="en-US" altLang="zh-CN" sz="2000" dirty="0" smtClean="0">
                <a:latin typeface="楷体" pitchFamily="49" charset="-122"/>
                <a:ea typeface="楷体" pitchFamily="49" charset="-122"/>
              </a:endParaRPr>
            </a:p>
          </p:txBody>
        </p:sp>
      </p:grpSp>
      <p:sp>
        <p:nvSpPr>
          <p:cNvPr id="8" name="TextBox 7"/>
          <p:cNvSpPr txBox="1"/>
          <p:nvPr/>
        </p:nvSpPr>
        <p:spPr>
          <a:xfrm>
            <a:off x="899592" y="1115452"/>
            <a:ext cx="7488832" cy="369332"/>
          </a:xfrm>
          <a:prstGeom prst="rect">
            <a:avLst/>
          </a:prstGeom>
          <a:noFill/>
        </p:spPr>
        <p:txBody>
          <a:bodyPr wrap="square" rtlCol="0">
            <a:spAutoFit/>
          </a:bodyPr>
          <a:lstStyle/>
          <a:p>
            <a:r>
              <a:rPr lang="zh-CN" altLang="en-US" dirty="0" smtClean="0"/>
              <a:t>压力测试主要是为了测试相机在进行反复的操作时候是否会出现异常。</a:t>
            </a:r>
            <a:endParaRPr lang="zh-CN" altLang="en-US" dirty="0"/>
          </a:p>
        </p:txBody>
      </p:sp>
      <p:sp>
        <p:nvSpPr>
          <p:cNvPr id="10" name="TextBox 9"/>
          <p:cNvSpPr txBox="1"/>
          <p:nvPr/>
        </p:nvSpPr>
        <p:spPr>
          <a:xfrm>
            <a:off x="251520" y="1772816"/>
            <a:ext cx="151216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latin typeface="楷体" pitchFamily="49" charset="-122"/>
                <a:ea typeface="楷体" pitchFamily="49" charset="-122"/>
              </a:rPr>
              <a:t>测试点：</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85794"/>
          </a:xfrm>
          <a:prstGeom prst="rect">
            <a:avLst/>
          </a:prstGeom>
          <a:solidFill>
            <a:schemeClr val="accent3">
              <a:lumMod val="75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0" y="214290"/>
            <a:ext cx="1714480" cy="523220"/>
          </a:xfrm>
          <a:prstGeom prst="rect">
            <a:avLst/>
          </a:prstGeom>
          <a:noFill/>
        </p:spPr>
        <p:txBody>
          <a:bodyPr wrap="square" rtlCol="0">
            <a:spAutoFit/>
          </a:bodyPr>
          <a:lstStyle/>
          <a:p>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rPr>
              <a:t>压力测试 </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楷体" pitchFamily="2" charset="-122"/>
              <a:ea typeface="华文楷体" pitchFamily="2" charset="-122"/>
            </a:endParaRPr>
          </a:p>
        </p:txBody>
      </p:sp>
      <p:sp>
        <p:nvSpPr>
          <p:cNvPr id="7" name="TextBox 6"/>
          <p:cNvSpPr txBox="1"/>
          <p:nvPr/>
        </p:nvSpPr>
        <p:spPr>
          <a:xfrm>
            <a:off x="251520" y="1052736"/>
            <a:ext cx="11521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smtClean="0">
                <a:latin typeface="楷体" pitchFamily="49" charset="-122"/>
                <a:ea typeface="楷体" pitchFamily="49" charset="-122"/>
              </a:rPr>
              <a:t>Bug</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4099" name="Picture 3"/>
          <p:cNvPicPr>
            <a:picLocks noChangeAspect="1" noChangeArrowheads="1"/>
          </p:cNvPicPr>
          <p:nvPr/>
        </p:nvPicPr>
        <p:blipFill>
          <a:blip r:embed="rId2" cstate="print"/>
          <a:srcRect/>
          <a:stretch>
            <a:fillRect/>
          </a:stretch>
        </p:blipFill>
        <p:spPr bwMode="auto">
          <a:xfrm>
            <a:off x="251520" y="1772816"/>
            <a:ext cx="8712968"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3848" y="2924944"/>
            <a:ext cx="2952328" cy="707886"/>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Thank</a:t>
            </a:r>
            <a:r>
              <a:rPr lang="en-US" altLang="zh-CN" sz="3600" b="1" dirty="0" smtClean="0">
                <a:ln/>
                <a:solidFill>
                  <a:schemeClr val="accent3"/>
                </a:solidFill>
                <a:latin typeface="楷体" pitchFamily="49" charset="-122"/>
                <a:ea typeface="楷体" pitchFamily="49" charset="-122"/>
              </a:rPr>
              <a:t>  </a:t>
            </a:r>
            <a:r>
              <a:rPr lang="en-US" altLang="zh-CN"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you</a:t>
            </a:r>
            <a:r>
              <a:rPr lang="zh-CN"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85786" y="3000372"/>
            <a:ext cx="1785950" cy="1785950"/>
            <a:chOff x="714348" y="3000372"/>
            <a:chExt cx="1785950" cy="1785950"/>
          </a:xfrm>
        </p:grpSpPr>
        <p:sp>
          <p:nvSpPr>
            <p:cNvPr id="2" name="椭圆 1"/>
            <p:cNvSpPr/>
            <p:nvPr/>
          </p:nvSpPr>
          <p:spPr>
            <a:xfrm>
              <a:off x="714348" y="3000372"/>
              <a:ext cx="1785950" cy="1785950"/>
            </a:xfrm>
            <a:prstGeom prst="ellipse">
              <a:avLst/>
            </a:prstGeom>
            <a:solidFill>
              <a:srgbClr val="FF000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071538" y="3714752"/>
              <a:ext cx="928694"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像素</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4" name="组合 23"/>
          <p:cNvGrpSpPr/>
          <p:nvPr/>
        </p:nvGrpSpPr>
        <p:grpSpPr>
          <a:xfrm>
            <a:off x="3714744" y="2571744"/>
            <a:ext cx="1785950" cy="1785950"/>
            <a:chOff x="3643306" y="2571744"/>
            <a:chExt cx="1785950" cy="1785950"/>
          </a:xfrm>
        </p:grpSpPr>
        <p:sp>
          <p:nvSpPr>
            <p:cNvPr id="10" name="椭圆 9"/>
            <p:cNvSpPr/>
            <p:nvPr/>
          </p:nvSpPr>
          <p:spPr>
            <a:xfrm>
              <a:off x="3643306" y="2571744"/>
              <a:ext cx="1785950" cy="1785950"/>
            </a:xfrm>
            <a:prstGeom prst="ellipse">
              <a:avLst/>
            </a:prstGeom>
            <a:solidFill>
              <a:schemeClr val="accent4">
                <a:lumMod val="40000"/>
                <a:lumOff val="60000"/>
              </a:schemeClr>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071934" y="3000372"/>
              <a:ext cx="928694" cy="954107"/>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成像质量</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7" name="组合 26"/>
          <p:cNvGrpSpPr/>
          <p:nvPr/>
        </p:nvGrpSpPr>
        <p:grpSpPr>
          <a:xfrm>
            <a:off x="2428860" y="4857760"/>
            <a:ext cx="1785950" cy="1785950"/>
            <a:chOff x="2357422" y="4857760"/>
            <a:chExt cx="1785950" cy="1785950"/>
          </a:xfrm>
        </p:grpSpPr>
        <p:sp>
          <p:nvSpPr>
            <p:cNvPr id="7" name="椭圆 6"/>
            <p:cNvSpPr/>
            <p:nvPr/>
          </p:nvSpPr>
          <p:spPr>
            <a:xfrm>
              <a:off x="2357422" y="4857760"/>
              <a:ext cx="1785950" cy="1785950"/>
            </a:xfrm>
            <a:prstGeom prst="ellipse">
              <a:avLst/>
            </a:prstGeom>
            <a:solidFill>
              <a:srgbClr val="7030A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643174" y="5500702"/>
              <a:ext cx="142876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闪光灯</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6" name="组合 25"/>
          <p:cNvGrpSpPr/>
          <p:nvPr/>
        </p:nvGrpSpPr>
        <p:grpSpPr>
          <a:xfrm>
            <a:off x="5000628" y="4857760"/>
            <a:ext cx="1785950" cy="1785950"/>
            <a:chOff x="4929190" y="4857760"/>
            <a:chExt cx="1785950" cy="1785950"/>
          </a:xfrm>
        </p:grpSpPr>
        <p:sp>
          <p:nvSpPr>
            <p:cNvPr id="3" name="椭圆 2"/>
            <p:cNvSpPr/>
            <p:nvPr/>
          </p:nvSpPr>
          <p:spPr>
            <a:xfrm>
              <a:off x="4929190" y="4857760"/>
              <a:ext cx="1785950" cy="1785950"/>
            </a:xfrm>
            <a:prstGeom prst="ellipse">
              <a:avLst/>
            </a:prstGeom>
            <a:solidFill>
              <a:srgbClr val="00B0F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57818" y="5357826"/>
              <a:ext cx="928694" cy="954107"/>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软件算法</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5" name="组合 24"/>
          <p:cNvGrpSpPr/>
          <p:nvPr/>
        </p:nvGrpSpPr>
        <p:grpSpPr>
          <a:xfrm>
            <a:off x="6500826" y="3000372"/>
            <a:ext cx="1785950" cy="1785950"/>
            <a:chOff x="6429388" y="3000372"/>
            <a:chExt cx="1785950" cy="1785950"/>
          </a:xfrm>
        </p:grpSpPr>
        <p:sp>
          <p:nvSpPr>
            <p:cNvPr id="6" name="椭圆 5"/>
            <p:cNvSpPr/>
            <p:nvPr/>
          </p:nvSpPr>
          <p:spPr>
            <a:xfrm>
              <a:off x="6429388" y="3000372"/>
              <a:ext cx="1785950" cy="1785950"/>
            </a:xfrm>
            <a:prstGeom prst="ellipse">
              <a:avLst/>
            </a:prstGeom>
            <a:solidFill>
              <a:srgbClr val="00B05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000892" y="3643314"/>
              <a:ext cx="642942" cy="523220"/>
            </a:xfrm>
            <a:prstGeom prst="rect">
              <a:avLst/>
            </a:prstGeom>
            <a:noFill/>
          </p:spPr>
          <p:txBody>
            <a:bodyPr wrap="square" rtlCol="0">
              <a:spAutoFit/>
            </a:bodyPr>
            <a:lstStyle/>
            <a:p>
              <a:r>
                <a:rPr lang="en-US" altLang="zh-CN" sz="2800" dirty="0" smtClean="0">
                  <a:ln w="18415" cmpd="sng">
                    <a:noFill/>
                    <a:prstDash val="solid"/>
                  </a:ln>
                  <a:effectLst>
                    <a:outerShdw blurRad="63500" dir="3600000" algn="tl" rotWithShape="0">
                      <a:srgbClr val="000000">
                        <a:alpha val="70000"/>
                      </a:srgbClr>
                    </a:outerShdw>
                  </a:effectLst>
                </a:rPr>
                <a:t>ISP</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3" name="组合 22"/>
          <p:cNvGrpSpPr/>
          <p:nvPr/>
        </p:nvGrpSpPr>
        <p:grpSpPr>
          <a:xfrm>
            <a:off x="6143636" y="785794"/>
            <a:ext cx="1785950" cy="1785950"/>
            <a:chOff x="6072198" y="785794"/>
            <a:chExt cx="1785950" cy="1785950"/>
          </a:xfrm>
        </p:grpSpPr>
        <p:sp>
          <p:nvSpPr>
            <p:cNvPr id="4" name="椭圆 3"/>
            <p:cNvSpPr/>
            <p:nvPr/>
          </p:nvSpPr>
          <p:spPr>
            <a:xfrm>
              <a:off x="6072198" y="785794"/>
              <a:ext cx="1785950" cy="1785950"/>
            </a:xfrm>
            <a:prstGeom prst="ellipse">
              <a:avLst/>
            </a:prstGeom>
            <a:solidFill>
              <a:srgbClr val="92D05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500826" y="1428736"/>
              <a:ext cx="928694"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光圈</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2" name="组合 21"/>
          <p:cNvGrpSpPr/>
          <p:nvPr/>
        </p:nvGrpSpPr>
        <p:grpSpPr>
          <a:xfrm>
            <a:off x="3786182" y="71414"/>
            <a:ext cx="1785950" cy="1785950"/>
            <a:chOff x="3714744" y="71414"/>
            <a:chExt cx="1785950" cy="1785950"/>
          </a:xfrm>
          <a:solidFill>
            <a:srgbClr val="FFFF66"/>
          </a:solidFill>
        </p:grpSpPr>
        <p:sp>
          <p:nvSpPr>
            <p:cNvPr id="8" name="椭圆 7"/>
            <p:cNvSpPr/>
            <p:nvPr/>
          </p:nvSpPr>
          <p:spPr>
            <a:xfrm>
              <a:off x="3714744" y="71414"/>
              <a:ext cx="1785950" cy="1785950"/>
            </a:xfrm>
            <a:prstGeom prst="ellipse">
              <a:avLst/>
            </a:prstGeom>
            <a:grp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43372" y="714356"/>
              <a:ext cx="928694" cy="523220"/>
            </a:xfrm>
            <a:prstGeom prst="rect">
              <a:avLst/>
            </a:prstGeom>
            <a:grp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镜头</a:t>
              </a:r>
              <a:endParaRPr lang="zh-CN" altLang="en-US" sz="2800" dirty="0">
                <a:ln w="18415" cmpd="sng">
                  <a:noFill/>
                  <a:prstDash val="solid"/>
                </a:ln>
                <a:effectLst>
                  <a:outerShdw blurRad="63500" dir="3600000" algn="tl" rotWithShape="0">
                    <a:srgbClr val="000000">
                      <a:alpha val="70000"/>
                    </a:srgbClr>
                  </a:outerShdw>
                </a:effectLst>
              </a:endParaRPr>
            </a:p>
          </p:txBody>
        </p:sp>
      </p:grpSp>
      <p:grpSp>
        <p:nvGrpSpPr>
          <p:cNvPr id="21" name="组合 20"/>
          <p:cNvGrpSpPr/>
          <p:nvPr/>
        </p:nvGrpSpPr>
        <p:grpSpPr>
          <a:xfrm>
            <a:off x="1428728" y="857232"/>
            <a:ext cx="1785950" cy="1785950"/>
            <a:chOff x="1357290" y="857232"/>
            <a:chExt cx="1785950" cy="1785950"/>
          </a:xfrm>
        </p:grpSpPr>
        <p:sp>
          <p:nvSpPr>
            <p:cNvPr id="5" name="椭圆 4"/>
            <p:cNvSpPr/>
            <p:nvPr/>
          </p:nvSpPr>
          <p:spPr>
            <a:xfrm>
              <a:off x="1357290" y="857232"/>
              <a:ext cx="1785950" cy="1785950"/>
            </a:xfrm>
            <a:prstGeom prst="ellipse">
              <a:avLst/>
            </a:prstGeom>
            <a:solidFill>
              <a:srgbClr val="FFC00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571604" y="1500174"/>
              <a:ext cx="142876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传感器</a:t>
              </a:r>
              <a:endParaRPr lang="zh-CN" altLang="en-US" sz="2800" dirty="0">
                <a:ln w="18415" cmpd="sng">
                  <a:noFill/>
                  <a:prstDash val="solid"/>
                </a:ln>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1+#ppt_w/2"/>
                                          </p:val>
                                        </p:tav>
                                        <p:tav tm="100000">
                                          <p:val>
                                            <p:strVal val="#ppt_x"/>
                                          </p:val>
                                        </p:tav>
                                      </p:tavLst>
                                    </p:anim>
                                    <p:anim calcmode="lin" valueType="num">
                                      <p:cBhvr additive="base">
                                        <p:cTn id="31"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1+#ppt_w/2"/>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2"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FF000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像素≠清晰度</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 name="TextBox 3"/>
          <p:cNvSpPr txBox="1"/>
          <p:nvPr/>
        </p:nvSpPr>
        <p:spPr>
          <a:xfrm>
            <a:off x="500034" y="1285860"/>
            <a:ext cx="8286808" cy="1908215"/>
          </a:xfrm>
          <a:prstGeom prst="rect">
            <a:avLst/>
          </a:prstGeom>
          <a:noFill/>
        </p:spPr>
        <p:txBody>
          <a:bodyPr wrap="square" rtlCol="0">
            <a:spAutoFit/>
          </a:bodyPr>
          <a:lstStyle/>
          <a:p>
            <a:pPr indent="468000"/>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像素</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指的是相机传感器上的最小感光单位，而我们通常所说的</a:t>
            </a:r>
            <a:r>
              <a:rPr lang="en-US" sz="2000" dirty="0" smtClean="0">
                <a:latin typeface="楷体" pitchFamily="49" charset="-122"/>
                <a:ea typeface="楷体" pitchFamily="49" charset="-122"/>
              </a:rPr>
              <a:t>“XXX</a:t>
            </a:r>
            <a:r>
              <a:rPr lang="zh-CN" altLang="en-US" sz="2000" dirty="0" smtClean="0">
                <a:latin typeface="楷体" pitchFamily="49" charset="-122"/>
                <a:ea typeface="楷体" pitchFamily="49" charset="-122"/>
              </a:rPr>
              <a:t>万像素</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实际是指相机的分辨率，其数值大小主要由相机传感器中的像素点（即最小感光单位）数量决定，例如</a:t>
            </a:r>
            <a:r>
              <a:rPr lang="en-US" sz="2000" dirty="0" smtClean="0">
                <a:latin typeface="楷体" pitchFamily="49" charset="-122"/>
                <a:ea typeface="楷体" pitchFamily="49" charset="-122"/>
              </a:rPr>
              <a:t>500</a:t>
            </a:r>
            <a:r>
              <a:rPr lang="zh-CN" altLang="en-US" sz="2000" dirty="0" smtClean="0">
                <a:latin typeface="楷体" pitchFamily="49" charset="-122"/>
                <a:ea typeface="楷体" pitchFamily="49" charset="-122"/>
              </a:rPr>
              <a:t>万像素就意味着传感器中有</a:t>
            </a:r>
            <a:r>
              <a:rPr lang="en-US" sz="2000" dirty="0" smtClean="0">
                <a:latin typeface="楷体" pitchFamily="49" charset="-122"/>
                <a:ea typeface="楷体" pitchFamily="49" charset="-122"/>
              </a:rPr>
              <a:t>500</a:t>
            </a:r>
            <a:r>
              <a:rPr lang="zh-CN" altLang="en-US" sz="2000" dirty="0" smtClean="0">
                <a:latin typeface="楷体" pitchFamily="49" charset="-122"/>
                <a:ea typeface="楷体" pitchFamily="49" charset="-122"/>
              </a:rPr>
              <a:t>万个像素点，和手机屏幕中的像素数量决定屏幕是</a:t>
            </a:r>
            <a:r>
              <a:rPr lang="en-US" sz="2000" dirty="0" smtClean="0">
                <a:latin typeface="楷体" pitchFamily="49" charset="-122"/>
                <a:ea typeface="楷体" pitchFamily="49" charset="-122"/>
              </a:rPr>
              <a:t>720p</a:t>
            </a:r>
            <a:r>
              <a:rPr lang="zh-CN" altLang="en-US" sz="2000" dirty="0" smtClean="0">
                <a:latin typeface="楷体" pitchFamily="49" charset="-122"/>
                <a:ea typeface="楷体" pitchFamily="49" charset="-122"/>
              </a:rPr>
              <a:t>或</a:t>
            </a:r>
            <a:r>
              <a:rPr lang="en-US" sz="2000" dirty="0" smtClean="0">
                <a:latin typeface="楷体" pitchFamily="49" charset="-122"/>
                <a:ea typeface="楷体" pitchFamily="49" charset="-122"/>
              </a:rPr>
              <a:t>1080p</a:t>
            </a:r>
            <a:r>
              <a:rPr lang="zh-CN" altLang="en-US" sz="2000" dirty="0" smtClean="0">
                <a:latin typeface="楷体" pitchFamily="49" charset="-122"/>
                <a:ea typeface="楷体" pitchFamily="49" charset="-122"/>
              </a:rPr>
              <a:t>分率是一个道理。</a:t>
            </a:r>
          </a:p>
          <a:p>
            <a:endParaRPr lang="zh-CN" altLang="en-US" dirty="0"/>
          </a:p>
        </p:txBody>
      </p:sp>
      <p:sp>
        <p:nvSpPr>
          <p:cNvPr id="5" name="TextBox 4"/>
          <p:cNvSpPr txBox="1"/>
          <p:nvPr/>
        </p:nvSpPr>
        <p:spPr>
          <a:xfrm>
            <a:off x="571472" y="3874983"/>
            <a:ext cx="8286808" cy="1354217"/>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人们通常会以为相机像素越高，拍的照片就越清晰，实际上这是很片面的。相机的像素唯一能决定的是其所拍图片的分辨率，而图片的分辨率越高，只代表了图片的尺寸越大，并不能说明图片越清晰。</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FFC00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传感器是关键</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 name="TextBox 3"/>
          <p:cNvSpPr txBox="1"/>
          <p:nvPr/>
        </p:nvSpPr>
        <p:spPr>
          <a:xfrm>
            <a:off x="428596" y="1214422"/>
            <a:ext cx="8501122" cy="1754326"/>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传感器是相机最重要的组成部分，等同于传统相机的“胶卷”，也是最关键的技术。相机的传感器主要分两种，</a:t>
            </a:r>
            <a:r>
              <a:rPr lang="en-US" sz="2000" dirty="0" smtClean="0">
                <a:latin typeface="楷体" pitchFamily="49" charset="-122"/>
                <a:ea typeface="楷体" pitchFamily="49" charset="-122"/>
              </a:rPr>
              <a:t>CCD</a:t>
            </a:r>
            <a:r>
              <a:rPr lang="zh-CN" altLang="en-US" sz="2000" dirty="0" smtClean="0">
                <a:latin typeface="楷体" pitchFamily="49" charset="-122"/>
                <a:ea typeface="楷体" pitchFamily="49" charset="-122"/>
              </a:rPr>
              <a:t>和</a:t>
            </a:r>
            <a:r>
              <a:rPr lang="en-US" sz="2000" dirty="0" smtClean="0">
                <a:latin typeface="楷体" pitchFamily="49" charset="-122"/>
                <a:ea typeface="楷体" pitchFamily="49" charset="-122"/>
              </a:rPr>
              <a:t>CMOS</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CCD</a:t>
            </a:r>
            <a:r>
              <a:rPr lang="zh-CN" altLang="en-US" sz="2000" dirty="0" smtClean="0">
                <a:latin typeface="楷体" pitchFamily="49" charset="-122"/>
                <a:ea typeface="楷体" pitchFamily="49" charset="-122"/>
              </a:rPr>
              <a:t>传感器虽然成像质量好，但是成本较高，并不适用于</a:t>
            </a:r>
            <a:r>
              <a:rPr lang="en-US" sz="2000" dirty="0" smtClean="0">
                <a:latin typeface="楷体" pitchFamily="49" charset="-122"/>
                <a:ea typeface="楷体" pitchFamily="49" charset="-122"/>
              </a:rPr>
              <a:t>手机</a:t>
            </a:r>
            <a:r>
              <a:rPr lang="zh-CN" altLang="en-US" sz="2000" dirty="0" smtClean="0">
                <a:latin typeface="楷体" pitchFamily="49" charset="-122"/>
                <a:ea typeface="楷体" pitchFamily="49" charset="-122"/>
              </a:rPr>
              <a:t>，而</a:t>
            </a:r>
            <a:r>
              <a:rPr lang="en-US" sz="2000" dirty="0" smtClean="0">
                <a:latin typeface="楷体" pitchFamily="49" charset="-122"/>
                <a:ea typeface="楷体" pitchFamily="49" charset="-122"/>
              </a:rPr>
              <a:t>CMOS</a:t>
            </a:r>
            <a:r>
              <a:rPr lang="zh-CN" altLang="en-US" sz="2000" dirty="0" smtClean="0">
                <a:latin typeface="楷体" pitchFamily="49" charset="-122"/>
                <a:ea typeface="楷体" pitchFamily="49" charset="-122"/>
              </a:rPr>
              <a:t>传感器凭借着较低的功耗和价格以及优异的影像品质，在手机领域应用最为广泛。</a:t>
            </a:r>
          </a:p>
          <a:p>
            <a:endParaRPr lang="zh-CN" altLang="en-US" sz="2400" dirty="0">
              <a:latin typeface="楷体" pitchFamily="49" charset="-122"/>
              <a:ea typeface="楷体" pitchFamily="49" charset="-122"/>
            </a:endParaRPr>
          </a:p>
        </p:txBody>
      </p:sp>
      <p:sp>
        <p:nvSpPr>
          <p:cNvPr id="6" name="TextBox 5"/>
          <p:cNvSpPr txBox="1"/>
          <p:nvPr/>
        </p:nvSpPr>
        <p:spPr>
          <a:xfrm>
            <a:off x="539552" y="2721114"/>
            <a:ext cx="8424936" cy="707886"/>
          </a:xfrm>
          <a:prstGeom prst="rect">
            <a:avLst/>
          </a:prstGeom>
          <a:noFill/>
        </p:spPr>
        <p:txBody>
          <a:bodyPr wrap="square" rtlCol="0">
            <a:spAutoFit/>
          </a:bodyPr>
          <a:lstStyle/>
          <a:p>
            <a:r>
              <a:rPr lang="en-US" altLang="zh-CN" dirty="0" smtClean="0">
                <a:latin typeface="楷体" pitchFamily="49" charset="-122"/>
                <a:ea typeface="楷体" pitchFamily="49" charset="-122"/>
              </a:rPr>
              <a:t>    </a:t>
            </a:r>
            <a:r>
              <a:rPr lang="en-US" altLang="zh-CN" sz="2000" dirty="0" smtClean="0">
                <a:latin typeface="楷体" pitchFamily="49" charset="-122"/>
                <a:ea typeface="楷体" pitchFamily="49" charset="-122"/>
              </a:rPr>
              <a:t>CMOS</a:t>
            </a:r>
            <a:r>
              <a:rPr lang="zh-CN" altLang="en-US" sz="2000" dirty="0" smtClean="0">
                <a:latin typeface="楷体" pitchFamily="49" charset="-122"/>
                <a:ea typeface="楷体" pitchFamily="49" charset="-122"/>
              </a:rPr>
              <a:t>传感器又分为背照式和堆栈式，两者处于并列关系并非演变关系，都出自于索尼。</a:t>
            </a:r>
            <a:endParaRPr lang="zh-CN" altLang="en-US" sz="2000" dirty="0"/>
          </a:p>
        </p:txBody>
      </p:sp>
      <p:grpSp>
        <p:nvGrpSpPr>
          <p:cNvPr id="12" name="组合 11"/>
          <p:cNvGrpSpPr/>
          <p:nvPr/>
        </p:nvGrpSpPr>
        <p:grpSpPr>
          <a:xfrm>
            <a:off x="899592" y="3645024"/>
            <a:ext cx="8424936" cy="1120190"/>
            <a:chOff x="467544" y="3933056"/>
            <a:chExt cx="8424936" cy="1120190"/>
          </a:xfrm>
        </p:grpSpPr>
        <p:sp>
          <p:nvSpPr>
            <p:cNvPr id="7" name="TextBox 6"/>
            <p:cNvSpPr txBox="1"/>
            <p:nvPr/>
          </p:nvSpPr>
          <p:spPr>
            <a:xfrm>
              <a:off x="467544" y="4293096"/>
              <a:ext cx="1512168" cy="400110"/>
            </a:xfrm>
            <a:prstGeom prst="rect">
              <a:avLst/>
            </a:prstGeom>
            <a:noFill/>
          </p:spPr>
          <p:txBody>
            <a:bodyPr wrap="square" rtlCol="0">
              <a:spAutoFit/>
            </a:bodyPr>
            <a:lstStyle/>
            <a:p>
              <a:r>
                <a:rPr lang="en-US" altLang="zh-CN" sz="2000" dirty="0" smtClean="0">
                  <a:latin typeface="楷体" pitchFamily="49" charset="-122"/>
                  <a:ea typeface="楷体" pitchFamily="49" charset="-122"/>
                </a:rPr>
                <a:t>CMOS</a:t>
              </a:r>
              <a:r>
                <a:rPr lang="zh-CN" altLang="en-US" sz="2000" dirty="0" smtClean="0">
                  <a:latin typeface="楷体" pitchFamily="49" charset="-122"/>
                  <a:ea typeface="楷体" pitchFamily="49" charset="-122"/>
                </a:rPr>
                <a:t>传感器</a:t>
              </a:r>
              <a:endParaRPr lang="zh-CN" altLang="en-US" sz="2000" dirty="0"/>
            </a:p>
          </p:txBody>
        </p:sp>
        <p:sp>
          <p:nvSpPr>
            <p:cNvPr id="8" name="左大括号 7"/>
            <p:cNvSpPr/>
            <p:nvPr/>
          </p:nvSpPr>
          <p:spPr>
            <a:xfrm>
              <a:off x="1979712" y="4077072"/>
              <a:ext cx="144016" cy="792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2195736" y="3933056"/>
              <a:ext cx="6696744" cy="400110"/>
            </a:xfrm>
            <a:prstGeom prst="rect">
              <a:avLst/>
            </a:prstGeom>
            <a:noFill/>
          </p:spPr>
          <p:txBody>
            <a:bodyPr wrap="square" rtlCol="0">
              <a:spAutoFit/>
            </a:bodyPr>
            <a:lstStyle/>
            <a:p>
              <a:r>
                <a:rPr lang="zh-CN" altLang="en-US" sz="2000" dirty="0" smtClean="0"/>
                <a:t>背照式：相同尺寸下使传感器感光能力提升</a:t>
              </a:r>
              <a:r>
                <a:rPr lang="en-US" altLang="zh-CN" sz="2000" dirty="0" smtClean="0"/>
                <a:t>100%</a:t>
              </a:r>
              <a:r>
                <a:rPr lang="zh-CN" altLang="en-US" sz="2000" dirty="0" smtClean="0"/>
                <a:t>。</a:t>
              </a:r>
              <a:endParaRPr lang="zh-CN" altLang="en-US" sz="2000" dirty="0"/>
            </a:p>
          </p:txBody>
        </p:sp>
        <p:sp>
          <p:nvSpPr>
            <p:cNvPr id="10" name="TextBox 9"/>
            <p:cNvSpPr txBox="1"/>
            <p:nvPr/>
          </p:nvSpPr>
          <p:spPr>
            <a:xfrm>
              <a:off x="2195736" y="4653136"/>
              <a:ext cx="6408712" cy="400110"/>
            </a:xfrm>
            <a:prstGeom prst="rect">
              <a:avLst/>
            </a:prstGeom>
            <a:noFill/>
          </p:spPr>
          <p:txBody>
            <a:bodyPr wrap="square" rtlCol="0">
              <a:spAutoFit/>
            </a:bodyPr>
            <a:lstStyle/>
            <a:p>
              <a:r>
                <a:rPr lang="zh-CN" altLang="en-US" sz="2000" dirty="0" smtClean="0"/>
                <a:t>堆栈式：在像素保持不变的情况下让传感器的尺寸更小。</a:t>
              </a:r>
              <a:endParaRPr lang="zh-CN" altLang="en-US" sz="2000" dirty="0"/>
            </a:p>
          </p:txBody>
        </p:sp>
      </p:grpSp>
      <p:sp>
        <p:nvSpPr>
          <p:cNvPr id="11" name="TextBox 10"/>
          <p:cNvSpPr txBox="1"/>
          <p:nvPr/>
        </p:nvSpPr>
        <p:spPr>
          <a:xfrm>
            <a:off x="539552" y="5157192"/>
            <a:ext cx="8352928" cy="707886"/>
          </a:xfrm>
          <a:prstGeom prst="rect">
            <a:avLst/>
          </a:prstGeom>
          <a:noFill/>
        </p:spPr>
        <p:txBody>
          <a:bodyPr wrap="square" rtlCol="0">
            <a:spAutoFit/>
          </a:bodyPr>
          <a:lstStyle/>
          <a:p>
            <a:r>
              <a:rPr lang="zh-CN" altLang="en-US" sz="2000" dirty="0" smtClean="0">
                <a:latin typeface="楷体" pitchFamily="49" charset="-122"/>
                <a:ea typeface="楷体" pitchFamily="49" charset="-122"/>
              </a:rPr>
              <a:t>   两者各有优劣，背照式体积稍大，单个像素点面积更大，成像更出色；堆栈式体积更小，节省空间让手机更轻薄。至于怎么选择看手机厂商了。</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FFFF66"/>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镜头多多益善</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 name="TextBox 3"/>
          <p:cNvSpPr txBox="1"/>
          <p:nvPr/>
        </p:nvSpPr>
        <p:spPr>
          <a:xfrm>
            <a:off x="428596" y="1052736"/>
            <a:ext cx="8358246" cy="1969770"/>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镜头是将拍摄景物在传感器上成像的器件，相当于相机的</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眼睛</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，通常由由几片透镜组成，光线信号通过时，镜片们会层层过滤杂光（红外线等），所以，镜头片数越多，成像就越真实。从材质上看，镜头可分为塑胶透镜（</a:t>
            </a:r>
            <a:r>
              <a:rPr lang="en-US" sz="2000" dirty="0" smtClean="0">
                <a:latin typeface="楷体" pitchFamily="49" charset="-122"/>
                <a:ea typeface="楷体" pitchFamily="49" charset="-122"/>
              </a:rPr>
              <a:t>Plastic</a:t>
            </a:r>
            <a:r>
              <a:rPr lang="zh-CN" altLang="en-US" sz="2000" dirty="0" smtClean="0">
                <a:latin typeface="楷体" pitchFamily="49" charset="-122"/>
                <a:ea typeface="楷体" pitchFamily="49" charset="-122"/>
              </a:rPr>
              <a:t>）和玻璃透镜（</a:t>
            </a:r>
            <a:r>
              <a:rPr lang="en-US" sz="2000" dirty="0" smtClean="0">
                <a:latin typeface="楷体" pitchFamily="49" charset="-122"/>
                <a:ea typeface="楷体" pitchFamily="49" charset="-122"/>
              </a:rPr>
              <a:t>Glass</a:t>
            </a:r>
            <a:r>
              <a:rPr lang="zh-CN" altLang="en-US" sz="2000" dirty="0" smtClean="0">
                <a:latin typeface="楷体" pitchFamily="49" charset="-122"/>
                <a:ea typeface="楷体" pitchFamily="49" charset="-122"/>
              </a:rPr>
              <a:t>），玻璃透镜透光性以及成像质量要更好，但成本也更高，所以手机镜头大多由塑料镜片组成。</a:t>
            </a:r>
          </a:p>
          <a:p>
            <a:endParaRPr lang="zh-CN" altLang="en-US" dirty="0"/>
          </a:p>
        </p:txBody>
      </p:sp>
      <p:grpSp>
        <p:nvGrpSpPr>
          <p:cNvPr id="9" name="组合 8"/>
          <p:cNvGrpSpPr/>
          <p:nvPr/>
        </p:nvGrpSpPr>
        <p:grpSpPr>
          <a:xfrm>
            <a:off x="539552" y="3212976"/>
            <a:ext cx="8424936" cy="1008112"/>
            <a:chOff x="395536" y="3253046"/>
            <a:chExt cx="8424936" cy="1008112"/>
          </a:xfrm>
        </p:grpSpPr>
        <p:sp>
          <p:nvSpPr>
            <p:cNvPr id="5" name="TextBox 4"/>
            <p:cNvSpPr txBox="1"/>
            <p:nvPr/>
          </p:nvSpPr>
          <p:spPr>
            <a:xfrm>
              <a:off x="395536" y="3253046"/>
              <a:ext cx="2160240" cy="400110"/>
            </a:xfrm>
            <a:prstGeom prst="rect">
              <a:avLst/>
            </a:prstGeom>
            <a:noFill/>
          </p:spPr>
          <p:txBody>
            <a:bodyPr wrap="square" rtlCol="0">
              <a:spAutoFit/>
            </a:bodyPr>
            <a:lstStyle/>
            <a:p>
              <a:r>
                <a:rPr lang="en-US" altLang="zh-CN" sz="2000" dirty="0" smtClean="0">
                  <a:latin typeface="楷体" pitchFamily="49" charset="-122"/>
                  <a:ea typeface="楷体" pitchFamily="49" charset="-122"/>
                </a:rPr>
                <a:t>5</a:t>
              </a:r>
              <a:r>
                <a:rPr lang="zh-CN" altLang="en-US" sz="2000" dirty="0" smtClean="0">
                  <a:latin typeface="楷体" pitchFamily="49" charset="-122"/>
                  <a:ea typeface="楷体" pitchFamily="49" charset="-122"/>
                </a:rPr>
                <a:t>层塑料称为</a:t>
              </a:r>
              <a:r>
                <a:rPr lang="en-US" altLang="zh-CN" sz="2000" dirty="0" smtClean="0">
                  <a:latin typeface="楷体" pitchFamily="49" charset="-122"/>
                  <a:ea typeface="楷体" pitchFamily="49" charset="-122"/>
                </a:rPr>
                <a:t>5P</a:t>
              </a:r>
            </a:p>
          </p:txBody>
        </p:sp>
        <p:sp>
          <p:nvSpPr>
            <p:cNvPr id="6" name="TextBox 5"/>
            <p:cNvSpPr txBox="1"/>
            <p:nvPr/>
          </p:nvSpPr>
          <p:spPr>
            <a:xfrm>
              <a:off x="395536" y="3861048"/>
              <a:ext cx="3384376" cy="400110"/>
            </a:xfrm>
            <a:prstGeom prst="rect">
              <a:avLst/>
            </a:prstGeom>
            <a:noFill/>
          </p:spPr>
          <p:txBody>
            <a:bodyPr wrap="square" rtlCol="0">
              <a:spAutoFit/>
            </a:bodyPr>
            <a:lstStyle/>
            <a:p>
              <a:r>
                <a:rPr lang="en-US" altLang="zh-CN" sz="2000" dirty="0" smtClean="0">
                  <a:latin typeface="楷体" pitchFamily="49" charset="-122"/>
                  <a:ea typeface="楷体" pitchFamily="49" charset="-122"/>
                </a:rPr>
                <a:t>4</a:t>
              </a:r>
              <a:r>
                <a:rPr lang="zh-CN" altLang="en-US" sz="2000" dirty="0" smtClean="0">
                  <a:latin typeface="楷体" pitchFamily="49" charset="-122"/>
                  <a:ea typeface="楷体" pitchFamily="49" charset="-122"/>
                </a:rPr>
                <a:t>层塑料</a:t>
              </a:r>
              <a:r>
                <a:rPr lang="en-US" altLang="zh-CN" sz="2000" dirty="0" smtClean="0">
                  <a:latin typeface="楷体" pitchFamily="49" charset="-122"/>
                  <a:ea typeface="楷体" pitchFamily="49" charset="-122"/>
                </a:rPr>
                <a:t>+1</a:t>
              </a:r>
              <a:r>
                <a:rPr lang="zh-CN" altLang="en-US" sz="2000" dirty="0" smtClean="0">
                  <a:latin typeface="楷体" pitchFamily="49" charset="-122"/>
                  <a:ea typeface="楷体" pitchFamily="49" charset="-122"/>
                </a:rPr>
                <a:t>层玻璃称为</a:t>
              </a:r>
              <a:r>
                <a:rPr lang="en-US" altLang="zh-CN" sz="2000" dirty="0" smtClean="0">
                  <a:latin typeface="楷体" pitchFamily="49" charset="-122"/>
                  <a:ea typeface="楷体" pitchFamily="49" charset="-122"/>
                </a:rPr>
                <a:t>4P1G</a:t>
              </a:r>
            </a:p>
          </p:txBody>
        </p:sp>
        <p:sp>
          <p:nvSpPr>
            <p:cNvPr id="7" name="右大括号 6"/>
            <p:cNvSpPr/>
            <p:nvPr/>
          </p:nvSpPr>
          <p:spPr>
            <a:xfrm>
              <a:off x="3563888" y="3356992"/>
              <a:ext cx="432048"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067944" y="3501008"/>
              <a:ext cx="4752528"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由于行业缺乏统一认知标准，都称为</a:t>
              </a:r>
              <a:r>
                <a:rPr lang="en-US" altLang="zh-CN" sz="2000" dirty="0" smtClean="0">
                  <a:latin typeface="楷体" pitchFamily="49" charset="-122"/>
                  <a:ea typeface="楷体" pitchFamily="49" charset="-122"/>
                </a:rPr>
                <a:t>5P</a:t>
              </a:r>
              <a:endParaRPr lang="zh-CN" altLang="en-US" sz="2000" dirty="0">
                <a:latin typeface="楷体" pitchFamily="49" charset="-122"/>
                <a:ea typeface="楷体" pitchFamily="49" charset="-122"/>
              </a:endParaRPr>
            </a:p>
          </p:txBody>
        </p:sp>
      </p:grpSp>
      <p:sp>
        <p:nvSpPr>
          <p:cNvPr id="10" name="TextBox 9"/>
          <p:cNvSpPr txBox="1"/>
          <p:nvPr/>
        </p:nvSpPr>
        <p:spPr>
          <a:xfrm>
            <a:off x="539552" y="4787860"/>
            <a:ext cx="4464496" cy="369332"/>
          </a:xfrm>
          <a:prstGeom prst="rect">
            <a:avLst/>
          </a:prstGeom>
          <a:noFill/>
        </p:spPr>
        <p:txBody>
          <a:bodyPr wrap="square" rtlCol="0">
            <a:spAutoFit/>
          </a:bodyPr>
          <a:lstStyle/>
          <a:p>
            <a:r>
              <a:rPr lang="zh-CN" altLang="en-US" dirty="0" smtClean="0"/>
              <a:t>目前市场上的主流手机多为</a:t>
            </a:r>
            <a:r>
              <a:rPr lang="en-US" altLang="zh-CN" dirty="0" smtClean="0"/>
              <a:t>5P</a:t>
            </a:r>
            <a:r>
              <a:rPr lang="zh-CN" altLang="en-US" dirty="0" smtClean="0"/>
              <a:t>和</a:t>
            </a:r>
            <a:r>
              <a:rPr lang="en-US" altLang="zh-CN" dirty="0" smtClean="0"/>
              <a:t>6P</a:t>
            </a:r>
            <a:r>
              <a:rPr lang="zh-CN" altLang="en-US" dirty="0" smtClean="0"/>
              <a:t>镜头的。</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92D05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857488" cy="523220"/>
          </a:xfrm>
          <a:prstGeom prst="rect">
            <a:avLst/>
          </a:prstGeom>
          <a:noFill/>
        </p:spPr>
        <p:txBody>
          <a:bodyPr wrap="square" rtlCol="0">
            <a:spAutoFit/>
          </a:bodyPr>
          <a:lstStyle/>
          <a:p>
            <a:r>
              <a:rPr lang="zh-CN" altLang="en-US" sz="2800" dirty="0" smtClean="0">
                <a:ln w="18415" cmpd="sng">
                  <a:noFill/>
                  <a:prstDash val="solid"/>
                </a:ln>
                <a:effectLst>
                  <a:outerShdw blurRad="63500" dir="3600000" algn="tl" rotWithShape="0">
                    <a:srgbClr val="000000">
                      <a:alpha val="70000"/>
                    </a:srgbClr>
                  </a:outerShdw>
                </a:effectLst>
              </a:rPr>
              <a:t>光圈还是大了好</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 name="TextBox 3"/>
          <p:cNvSpPr txBox="1"/>
          <p:nvPr/>
        </p:nvSpPr>
        <p:spPr>
          <a:xfrm>
            <a:off x="428596" y="1142984"/>
            <a:ext cx="8429684" cy="1969770"/>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光圈由镜头中几片极薄的金属片组成，可以通过改变光圈孔的大小控制进入镜头到达传感器的光线量。光圈的值通常用</a:t>
            </a:r>
            <a:r>
              <a:rPr lang="en-US" sz="2000" dirty="0" smtClean="0">
                <a:latin typeface="楷体" pitchFamily="49" charset="-122"/>
                <a:ea typeface="楷体" pitchFamily="49" charset="-122"/>
              </a:rPr>
              <a:t>f/2.2</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f/2.4</a:t>
            </a:r>
            <a:r>
              <a:rPr lang="zh-CN" altLang="en-US" sz="2000" dirty="0" smtClean="0">
                <a:latin typeface="楷体" pitchFamily="49" charset="-122"/>
                <a:ea typeface="楷体" pitchFamily="49" charset="-122"/>
              </a:rPr>
              <a:t>来表示，数字越小，光圈就越大，两者成反比例关系。它的工作原理是，光圈开得越大，通过镜头到达传感器的光线就越多，成像画面就越明亮，反之画面就越暗。因此，在夜拍或暗光环境下，大光圈的成像优势就更明显。</a:t>
            </a:r>
          </a:p>
          <a:p>
            <a:endParaRPr lang="zh-CN" altLang="en-US" dirty="0"/>
          </a:p>
        </p:txBody>
      </p:sp>
      <p:sp>
        <p:nvSpPr>
          <p:cNvPr id="6" name="TextBox 5"/>
          <p:cNvSpPr txBox="1"/>
          <p:nvPr/>
        </p:nvSpPr>
        <p:spPr>
          <a:xfrm>
            <a:off x="428596" y="3999255"/>
            <a:ext cx="8501122" cy="1661993"/>
          </a:xfrm>
          <a:prstGeom prst="rect">
            <a:avLst/>
          </a:prstGeom>
          <a:noFill/>
        </p:spPr>
        <p:txBody>
          <a:bodyPr wrap="square" rtlCol="0">
            <a:spAutoFit/>
          </a:bodyPr>
          <a:lstStyle/>
          <a:p>
            <a:r>
              <a:rPr lang="zh-CN" altLang="en-US" sz="2400" dirty="0" smtClean="0">
                <a:latin typeface="楷体" pitchFamily="49" charset="-122"/>
                <a:ea typeface="楷体" pitchFamily="49" charset="-122"/>
              </a:rPr>
              <a:t>　 </a:t>
            </a:r>
            <a:r>
              <a:rPr lang="zh-CN" altLang="en-US" sz="2000" dirty="0" smtClean="0">
                <a:latin typeface="楷体" pitchFamily="49" charset="-122"/>
                <a:ea typeface="楷体" pitchFamily="49" charset="-122"/>
              </a:rPr>
              <a:t>除了控制通光量，光圈还具有控制景深的功能。生活中，我们时常会看到背景虚化效果很强的照片，不仅突出了拍摄焦点，还具有很唯美的艺术感，而这就是所谓的景深。光圈开的越大，景深越小，背景虚化效果就更明显。</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00B05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en-US" altLang="zh-CN" sz="2800" dirty="0" smtClean="0">
                <a:ln w="18415" cmpd="sng">
                  <a:noFill/>
                  <a:prstDash val="solid"/>
                </a:ln>
                <a:effectLst>
                  <a:outerShdw blurRad="63500" dir="3600000" algn="tl" rotWithShape="0">
                    <a:srgbClr val="000000">
                      <a:alpha val="70000"/>
                    </a:srgbClr>
                  </a:outerShdw>
                </a:effectLst>
              </a:rPr>
              <a:t>ISP</a:t>
            </a:r>
            <a:r>
              <a:rPr lang="zh-CN" altLang="en-US" sz="2800" dirty="0" smtClean="0">
                <a:ln w="18415" cmpd="sng">
                  <a:noFill/>
                  <a:prstDash val="solid"/>
                </a:ln>
                <a:effectLst>
                  <a:outerShdw blurRad="63500" dir="3600000" algn="tl" rotWithShape="0">
                    <a:srgbClr val="000000">
                      <a:alpha val="70000"/>
                    </a:srgbClr>
                  </a:outerShdw>
                </a:effectLst>
              </a:rPr>
              <a:t>是“大脑”</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5" name="TextBox 4"/>
          <p:cNvSpPr txBox="1"/>
          <p:nvPr/>
        </p:nvSpPr>
        <p:spPr>
          <a:xfrm>
            <a:off x="320490" y="3359894"/>
            <a:ext cx="8643998" cy="1077218"/>
          </a:xfrm>
          <a:prstGeom prst="rect">
            <a:avLst/>
          </a:prstGeom>
          <a:noFill/>
        </p:spPr>
        <p:txBody>
          <a:bodyPr wrap="square" rtlCol="0">
            <a:spAutoFit/>
          </a:bodyPr>
          <a:lstStyle/>
          <a:p>
            <a:r>
              <a:rPr lang="en-US" sz="2400" dirty="0" smtClean="0">
                <a:latin typeface="楷体" pitchFamily="49" charset="-122"/>
                <a:ea typeface="楷体" pitchFamily="49" charset="-122"/>
              </a:rPr>
              <a:t>   </a:t>
            </a:r>
            <a:r>
              <a:rPr lang="en-US" sz="2000" dirty="0" smtClean="0">
                <a:latin typeface="楷体" pitchFamily="49" charset="-122"/>
                <a:ea typeface="楷体" pitchFamily="49" charset="-122"/>
              </a:rPr>
              <a:t>ISP</a:t>
            </a:r>
            <a:r>
              <a:rPr lang="zh-CN" altLang="en-US" sz="2000" dirty="0" smtClean="0">
                <a:latin typeface="楷体" pitchFamily="49" charset="-122"/>
                <a:ea typeface="楷体" pitchFamily="49" charset="-122"/>
              </a:rPr>
              <a:t>芯片是拍照过程中的运算处理单元，其地位相当于相机的</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大脑</a:t>
            </a:r>
            <a:r>
              <a:rPr lang="en-US"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。其作用就是对传感器输入的信号进行运算处理，最终得出经过线性纠正、噪点去除、坏点修补、颜色插值、白平衡校正、曝光校正等处理后的结果。</a:t>
            </a:r>
            <a:endParaRPr lang="zh-CN" altLang="en-US" sz="2000" dirty="0">
              <a:latin typeface="楷体" pitchFamily="49" charset="-122"/>
              <a:ea typeface="楷体" pitchFamily="49" charset="-122"/>
            </a:endParaRPr>
          </a:p>
        </p:txBody>
      </p:sp>
      <p:sp>
        <p:nvSpPr>
          <p:cNvPr id="6" name="TextBox 5"/>
          <p:cNvSpPr txBox="1"/>
          <p:nvPr/>
        </p:nvSpPr>
        <p:spPr>
          <a:xfrm>
            <a:off x="720080" y="908720"/>
            <a:ext cx="5364088" cy="400110"/>
          </a:xfrm>
          <a:prstGeom prst="rect">
            <a:avLst/>
          </a:prstGeom>
          <a:noFill/>
        </p:spPr>
        <p:txBody>
          <a:bodyPr wrap="square" rtlCol="0">
            <a:spAutoFit/>
          </a:bodyPr>
          <a:lstStyle/>
          <a:p>
            <a:r>
              <a:rPr lang="en-US" altLang="zh-CN" sz="2000" dirty="0" smtClean="0">
                <a:latin typeface="楷体" pitchFamily="49" charset="-122"/>
                <a:ea typeface="楷体" pitchFamily="49" charset="-122"/>
              </a:rPr>
              <a:t>Image signal processing</a:t>
            </a:r>
            <a:r>
              <a:rPr lang="zh-CN" altLang="en-US" sz="2000" dirty="0" smtClean="0">
                <a:latin typeface="楷体" pitchFamily="49" charset="-122"/>
                <a:ea typeface="楷体" pitchFamily="49" charset="-122"/>
              </a:rPr>
              <a:t>（图形信号处理器</a:t>
            </a:r>
            <a:r>
              <a:rPr lang="zh-CN" altLang="en-US" dirty="0" smtClean="0"/>
              <a:t>）</a:t>
            </a:r>
            <a:endParaRPr lang="zh-CN" altLang="en-US" dirty="0"/>
          </a:p>
        </p:txBody>
      </p:sp>
      <p:grpSp>
        <p:nvGrpSpPr>
          <p:cNvPr id="45" name="组合 44"/>
          <p:cNvGrpSpPr/>
          <p:nvPr/>
        </p:nvGrpSpPr>
        <p:grpSpPr>
          <a:xfrm>
            <a:off x="683568" y="1916832"/>
            <a:ext cx="7488832" cy="1224136"/>
            <a:chOff x="827584" y="1700808"/>
            <a:chExt cx="7488832" cy="1224136"/>
          </a:xfrm>
        </p:grpSpPr>
        <p:sp>
          <p:nvSpPr>
            <p:cNvPr id="38" name="右箭头 37"/>
            <p:cNvSpPr/>
            <p:nvPr/>
          </p:nvSpPr>
          <p:spPr>
            <a:xfrm>
              <a:off x="6084168" y="2492896"/>
              <a:ext cx="86409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827584" y="1700808"/>
              <a:ext cx="7488832" cy="1224136"/>
              <a:chOff x="827584" y="1700808"/>
              <a:chExt cx="7488832" cy="1224136"/>
            </a:xfrm>
          </p:grpSpPr>
          <p:cxnSp>
            <p:nvCxnSpPr>
              <p:cNvPr id="28" name="直接箭头连接符 27"/>
              <p:cNvCxnSpPr/>
              <p:nvPr/>
            </p:nvCxnSpPr>
            <p:spPr>
              <a:xfrm flipV="1">
                <a:off x="3707904" y="1844824"/>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827584" y="1700808"/>
                <a:ext cx="7488832" cy="1224136"/>
                <a:chOff x="107504" y="1268760"/>
                <a:chExt cx="7488832" cy="1224136"/>
              </a:xfrm>
            </p:grpSpPr>
            <p:sp>
              <p:nvSpPr>
                <p:cNvPr id="7" name="右箭头 6"/>
                <p:cNvSpPr/>
                <p:nvPr/>
              </p:nvSpPr>
              <p:spPr>
                <a:xfrm>
                  <a:off x="539552" y="2060848"/>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251520" y="1484784"/>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23528" y="1268760"/>
                  <a:ext cx="43204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7504" y="1340768"/>
                  <a:ext cx="2880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7544" y="1547500"/>
                  <a:ext cx="720080" cy="369332"/>
                </a:xfrm>
                <a:prstGeom prst="rect">
                  <a:avLst/>
                </a:prstGeom>
                <a:noFill/>
              </p:spPr>
              <p:txBody>
                <a:bodyPr wrap="square" rtlCol="0">
                  <a:spAutoFit/>
                </a:bodyPr>
                <a:lstStyle/>
                <a:p>
                  <a:r>
                    <a:rPr lang="zh-CN" altLang="en-US" dirty="0" smtClean="0"/>
                    <a:t>光线</a:t>
                  </a:r>
                  <a:endParaRPr lang="zh-CN" altLang="en-US" dirty="0"/>
                </a:p>
              </p:txBody>
            </p:sp>
            <p:grpSp>
              <p:nvGrpSpPr>
                <p:cNvPr id="25" name="组合 24"/>
                <p:cNvGrpSpPr/>
                <p:nvPr/>
              </p:nvGrpSpPr>
              <p:grpSpPr>
                <a:xfrm>
                  <a:off x="1115616" y="1772816"/>
                  <a:ext cx="648072" cy="576064"/>
                  <a:chOff x="1331640" y="1772816"/>
                  <a:chExt cx="648072" cy="576064"/>
                </a:xfrm>
              </p:grpSpPr>
              <p:sp>
                <p:nvSpPr>
                  <p:cNvPr id="8" name="椭圆 7"/>
                  <p:cNvSpPr/>
                  <p:nvPr/>
                </p:nvSpPr>
                <p:spPr>
                  <a:xfrm>
                    <a:off x="1331640" y="1772816"/>
                    <a:ext cx="576064" cy="576064"/>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331640" y="1907540"/>
                    <a:ext cx="648072" cy="369332"/>
                  </a:xfrm>
                  <a:prstGeom prst="rect">
                    <a:avLst/>
                  </a:prstGeom>
                  <a:noFill/>
                </p:spPr>
                <p:txBody>
                  <a:bodyPr wrap="square" rtlCol="0">
                    <a:spAutoFit/>
                  </a:bodyPr>
                  <a:lstStyle/>
                  <a:p>
                    <a:r>
                      <a:rPr lang="zh-CN" altLang="en-US" dirty="0" smtClean="0"/>
                      <a:t>镜头</a:t>
                    </a:r>
                    <a:endParaRPr lang="zh-CN" altLang="en-US" dirty="0"/>
                  </a:p>
                </p:txBody>
              </p:sp>
            </p:grpSp>
            <p:sp>
              <p:nvSpPr>
                <p:cNvPr id="17" name="右箭头 16"/>
                <p:cNvSpPr/>
                <p:nvPr/>
              </p:nvSpPr>
              <p:spPr>
                <a:xfrm>
                  <a:off x="1691680" y="2060848"/>
                  <a:ext cx="57606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195736" y="1844824"/>
                  <a:ext cx="936104" cy="504056"/>
                  <a:chOff x="2699792" y="1844824"/>
                  <a:chExt cx="936104" cy="504056"/>
                </a:xfrm>
              </p:grpSpPr>
              <p:sp>
                <p:nvSpPr>
                  <p:cNvPr id="18" name="矩形 17"/>
                  <p:cNvSpPr/>
                  <p:nvPr/>
                </p:nvSpPr>
                <p:spPr>
                  <a:xfrm>
                    <a:off x="2771800" y="1844824"/>
                    <a:ext cx="720080"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699792" y="1907540"/>
                    <a:ext cx="936104" cy="369332"/>
                  </a:xfrm>
                  <a:prstGeom prst="rect">
                    <a:avLst/>
                  </a:prstGeom>
                  <a:noFill/>
                </p:spPr>
                <p:txBody>
                  <a:bodyPr wrap="square" rtlCol="0">
                    <a:spAutoFit/>
                  </a:bodyPr>
                  <a:lstStyle/>
                  <a:p>
                    <a:r>
                      <a:rPr lang="zh-CN" altLang="en-US" dirty="0" smtClean="0"/>
                      <a:t>传感器</a:t>
                    </a:r>
                    <a:endParaRPr lang="zh-CN" altLang="en-US" dirty="0"/>
                  </a:p>
                </p:txBody>
              </p:sp>
            </p:grpSp>
            <p:grpSp>
              <p:nvGrpSpPr>
                <p:cNvPr id="31" name="组合 30"/>
                <p:cNvGrpSpPr/>
                <p:nvPr/>
              </p:nvGrpSpPr>
              <p:grpSpPr>
                <a:xfrm>
                  <a:off x="3491880" y="1268760"/>
                  <a:ext cx="1152128" cy="360040"/>
                  <a:chOff x="3491880" y="1268760"/>
                  <a:chExt cx="1152128" cy="360040"/>
                </a:xfrm>
              </p:grpSpPr>
              <p:sp>
                <p:nvSpPr>
                  <p:cNvPr id="29" name="云形 28"/>
                  <p:cNvSpPr/>
                  <p:nvPr/>
                </p:nvSpPr>
                <p:spPr>
                  <a:xfrm>
                    <a:off x="3491880" y="1268760"/>
                    <a:ext cx="1152128" cy="360040"/>
                  </a:xfrm>
                  <a:prstGeom prst="clou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563888" y="1268760"/>
                    <a:ext cx="1008112" cy="338554"/>
                  </a:xfrm>
                  <a:prstGeom prst="rect">
                    <a:avLst/>
                  </a:prstGeom>
                  <a:noFill/>
                </p:spPr>
                <p:txBody>
                  <a:bodyPr wrap="square" rtlCol="0">
                    <a:spAutoFit/>
                  </a:bodyPr>
                  <a:lstStyle/>
                  <a:p>
                    <a:r>
                      <a:rPr lang="zh-CN" altLang="en-US" sz="1600" dirty="0" smtClean="0">
                        <a:latin typeface="楷体" pitchFamily="49" charset="-122"/>
                        <a:ea typeface="楷体" pitchFamily="49" charset="-122"/>
                      </a:rPr>
                      <a:t>电流信号</a:t>
                    </a:r>
                    <a:endParaRPr lang="zh-CN" altLang="en-US" sz="1600" dirty="0">
                      <a:latin typeface="楷体" pitchFamily="49" charset="-122"/>
                      <a:ea typeface="楷体" pitchFamily="49" charset="-122"/>
                    </a:endParaRPr>
                  </a:p>
                </p:txBody>
              </p:sp>
            </p:grpSp>
            <p:sp>
              <p:nvSpPr>
                <p:cNvPr id="32" name="TextBox 31"/>
                <p:cNvSpPr txBox="1"/>
                <p:nvPr/>
              </p:nvSpPr>
              <p:spPr>
                <a:xfrm rot="18302227">
                  <a:off x="2925210" y="1586424"/>
                  <a:ext cx="1080120" cy="584775"/>
                </a:xfrm>
                <a:prstGeom prst="rect">
                  <a:avLst/>
                </a:prstGeom>
                <a:noFill/>
              </p:spPr>
              <p:txBody>
                <a:bodyPr wrap="square" rtlCol="0">
                  <a:spAutoFit/>
                </a:bodyPr>
                <a:lstStyle/>
                <a:p>
                  <a:r>
                    <a:rPr lang="zh-CN" altLang="en-US" sz="1600" dirty="0" smtClean="0">
                      <a:latin typeface="楷体" pitchFamily="49" charset="-122"/>
                      <a:ea typeface="楷体" pitchFamily="49" charset="-122"/>
                    </a:rPr>
                    <a:t>采集</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记录</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转换</a:t>
                  </a:r>
                  <a:endParaRPr lang="zh-CN" altLang="en-US" sz="1600" dirty="0">
                    <a:latin typeface="楷体" pitchFamily="49" charset="-122"/>
                    <a:ea typeface="楷体" pitchFamily="49" charset="-122"/>
                  </a:endParaRPr>
                </a:p>
              </p:txBody>
            </p:sp>
            <p:cxnSp>
              <p:nvCxnSpPr>
                <p:cNvPr id="34" name="直接箭头连接符 33"/>
                <p:cNvCxnSpPr>
                  <a:stCxn id="29" idx="1"/>
                </p:cNvCxnSpPr>
                <p:nvPr/>
              </p:nvCxnSpPr>
              <p:spPr>
                <a:xfrm>
                  <a:off x="4067944" y="1628417"/>
                  <a:ext cx="504056" cy="432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572000" y="1844824"/>
                  <a:ext cx="792088" cy="504056"/>
                  <a:chOff x="4572000" y="1844824"/>
                  <a:chExt cx="792088" cy="504056"/>
                </a:xfrm>
              </p:grpSpPr>
              <p:sp>
                <p:nvSpPr>
                  <p:cNvPr id="35" name="矩形 34"/>
                  <p:cNvSpPr/>
                  <p:nvPr/>
                </p:nvSpPr>
                <p:spPr>
                  <a:xfrm>
                    <a:off x="4572000" y="1844824"/>
                    <a:ext cx="792088"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4716016" y="1916832"/>
                    <a:ext cx="504056" cy="369332"/>
                  </a:xfrm>
                  <a:prstGeom prst="rect">
                    <a:avLst/>
                  </a:prstGeom>
                  <a:noFill/>
                </p:spPr>
                <p:txBody>
                  <a:bodyPr wrap="square" rtlCol="0">
                    <a:spAutoFit/>
                  </a:bodyPr>
                  <a:lstStyle/>
                  <a:p>
                    <a:r>
                      <a:rPr lang="en-US" altLang="zh-CN" dirty="0" smtClean="0"/>
                      <a:t>ISP</a:t>
                    </a:r>
                    <a:endParaRPr lang="zh-CN" altLang="en-US" dirty="0"/>
                  </a:p>
                </p:txBody>
              </p:sp>
            </p:grpSp>
            <p:sp>
              <p:nvSpPr>
                <p:cNvPr id="39" name="TextBox 38"/>
                <p:cNvSpPr txBox="1"/>
                <p:nvPr/>
              </p:nvSpPr>
              <p:spPr>
                <a:xfrm>
                  <a:off x="5508104" y="1772816"/>
                  <a:ext cx="648072" cy="338554"/>
                </a:xfrm>
                <a:prstGeom prst="rect">
                  <a:avLst/>
                </a:prstGeom>
                <a:noFill/>
              </p:spPr>
              <p:txBody>
                <a:bodyPr wrap="square" rtlCol="0">
                  <a:spAutoFit/>
                </a:bodyPr>
                <a:lstStyle/>
                <a:p>
                  <a:r>
                    <a:rPr lang="zh-CN" altLang="en-US" sz="1600" dirty="0" smtClean="0">
                      <a:latin typeface="楷体" pitchFamily="49" charset="-122"/>
                      <a:ea typeface="楷体" pitchFamily="49" charset="-122"/>
                    </a:rPr>
                    <a:t>处理</a:t>
                  </a:r>
                  <a:endParaRPr lang="zh-CN" altLang="en-US" sz="1600" dirty="0">
                    <a:latin typeface="楷体" pitchFamily="49" charset="-122"/>
                    <a:ea typeface="楷体" pitchFamily="49" charset="-122"/>
                  </a:endParaRPr>
                </a:p>
              </p:txBody>
            </p:sp>
            <p:grpSp>
              <p:nvGrpSpPr>
                <p:cNvPr id="42" name="组合 41"/>
                <p:cNvGrpSpPr/>
                <p:nvPr/>
              </p:nvGrpSpPr>
              <p:grpSpPr>
                <a:xfrm>
                  <a:off x="6300192" y="1556792"/>
                  <a:ext cx="1296144" cy="936104"/>
                  <a:chOff x="6300192" y="1556792"/>
                  <a:chExt cx="1296144" cy="936104"/>
                </a:xfrm>
              </p:grpSpPr>
              <p:sp>
                <p:nvSpPr>
                  <p:cNvPr id="40" name="椭圆 39"/>
                  <p:cNvSpPr/>
                  <p:nvPr/>
                </p:nvSpPr>
                <p:spPr>
                  <a:xfrm>
                    <a:off x="6300192" y="1556792"/>
                    <a:ext cx="1296144" cy="93610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6444208" y="1772816"/>
                    <a:ext cx="1152128" cy="646331"/>
                  </a:xfrm>
                  <a:prstGeom prst="rect">
                    <a:avLst/>
                  </a:prstGeom>
                  <a:noFill/>
                </p:spPr>
                <p:txBody>
                  <a:bodyPr wrap="square" rtlCol="0">
                    <a:spAutoFit/>
                  </a:bodyPr>
                  <a:lstStyle/>
                  <a:p>
                    <a:r>
                      <a:rPr lang="zh-CN" altLang="en-US" dirty="0" smtClean="0"/>
                      <a:t>手机处理器存储</a:t>
                    </a:r>
                    <a:endParaRPr lang="zh-CN" altLang="en-US" dirty="0"/>
                  </a:p>
                </p:txBody>
              </p:sp>
            </p:grpSp>
          </p:grpSp>
        </p:grpSp>
      </p:grpSp>
      <p:sp>
        <p:nvSpPr>
          <p:cNvPr id="46" name="TextBox 45"/>
          <p:cNvSpPr txBox="1"/>
          <p:nvPr/>
        </p:nvSpPr>
        <p:spPr>
          <a:xfrm>
            <a:off x="539552" y="1340768"/>
            <a:ext cx="158417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latin typeface="楷体" pitchFamily="49" charset="-122"/>
                <a:ea typeface="楷体" pitchFamily="49" charset="-122"/>
              </a:rPr>
              <a:t>手机拍照过程</a:t>
            </a:r>
            <a:endParaRPr lang="zh-CN" altLang="en-US" dirty="0">
              <a:latin typeface="楷体" pitchFamily="49" charset="-122"/>
              <a:ea typeface="楷体" pitchFamily="49" charset="-122"/>
            </a:endParaRPr>
          </a:p>
        </p:txBody>
      </p:sp>
      <p:sp>
        <p:nvSpPr>
          <p:cNvPr id="48" name="TextBox 47"/>
          <p:cNvSpPr txBox="1"/>
          <p:nvPr/>
        </p:nvSpPr>
        <p:spPr>
          <a:xfrm>
            <a:off x="539552" y="4685074"/>
            <a:ext cx="864096"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分类：</a:t>
            </a:r>
            <a:endParaRPr lang="zh-CN" altLang="en-US" sz="2000" dirty="0">
              <a:latin typeface="楷体" pitchFamily="49" charset="-122"/>
              <a:ea typeface="楷体" pitchFamily="49" charset="-122"/>
            </a:endParaRPr>
          </a:p>
        </p:txBody>
      </p:sp>
      <p:sp>
        <p:nvSpPr>
          <p:cNvPr id="49" name="TextBox 48"/>
          <p:cNvSpPr txBox="1"/>
          <p:nvPr/>
        </p:nvSpPr>
        <p:spPr>
          <a:xfrm>
            <a:off x="467544" y="5085184"/>
            <a:ext cx="8496944" cy="984885"/>
          </a:xfrm>
          <a:prstGeom prst="rect">
            <a:avLst/>
          </a:prstGeom>
          <a:noFill/>
        </p:spPr>
        <p:txBody>
          <a:bodyPr wrap="square" rtlCol="0">
            <a:spAutoFit/>
          </a:bodyPr>
          <a:lstStyle/>
          <a:p>
            <a:r>
              <a:rPr lang="en-US" altLang="zh-CN" sz="2000" dirty="0" smtClean="0">
                <a:latin typeface="楷体" pitchFamily="49" charset="-122"/>
                <a:ea typeface="楷体" pitchFamily="49" charset="-122"/>
              </a:rPr>
              <a:t>   ISP</a:t>
            </a:r>
            <a:r>
              <a:rPr lang="zh-CN" altLang="zh-CN" sz="2000" dirty="0" smtClean="0">
                <a:latin typeface="楷体" pitchFamily="49" charset="-122"/>
                <a:ea typeface="楷体" pitchFamily="49" charset="-122"/>
              </a:rPr>
              <a:t>芯片分为集成和独立两种，独立</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芯片处理能力优于集成</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芯片，但成本更高。</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85794"/>
          </a:xfrm>
          <a:prstGeom prst="rect">
            <a:avLst/>
          </a:prstGeom>
          <a:solidFill>
            <a:srgbClr val="00B050"/>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0" y="214290"/>
            <a:ext cx="2428860" cy="523220"/>
          </a:xfrm>
          <a:prstGeom prst="rect">
            <a:avLst/>
          </a:prstGeom>
          <a:noFill/>
        </p:spPr>
        <p:txBody>
          <a:bodyPr wrap="square" rtlCol="0">
            <a:spAutoFit/>
          </a:bodyPr>
          <a:lstStyle/>
          <a:p>
            <a:r>
              <a:rPr lang="en-US" altLang="zh-CN" sz="2800" dirty="0" smtClean="0">
                <a:ln w="18415" cmpd="sng">
                  <a:noFill/>
                  <a:prstDash val="solid"/>
                </a:ln>
                <a:effectLst>
                  <a:outerShdw blurRad="63500" dir="3600000" algn="tl" rotWithShape="0">
                    <a:srgbClr val="000000">
                      <a:alpha val="70000"/>
                    </a:srgbClr>
                  </a:outerShdw>
                </a:effectLst>
              </a:rPr>
              <a:t>ISP</a:t>
            </a:r>
            <a:r>
              <a:rPr lang="zh-CN" altLang="en-US" sz="2800" dirty="0" smtClean="0">
                <a:ln w="18415" cmpd="sng">
                  <a:noFill/>
                  <a:prstDash val="solid"/>
                </a:ln>
                <a:effectLst>
                  <a:outerShdw blurRad="63500" dir="3600000" algn="tl" rotWithShape="0">
                    <a:srgbClr val="000000">
                      <a:alpha val="70000"/>
                    </a:srgbClr>
                  </a:outerShdw>
                </a:effectLst>
              </a:rPr>
              <a:t>是“大脑”</a:t>
            </a:r>
            <a:endParaRPr lang="zh-CN" altLang="en-US" sz="2800" dirty="0">
              <a:ln w="18415" cmpd="sng">
                <a:noFill/>
                <a:prstDash val="solid"/>
              </a:ln>
              <a:effectLst>
                <a:outerShdw blurRad="63500" dir="3600000" algn="tl" rotWithShape="0">
                  <a:srgbClr val="000000">
                    <a:alpha val="70000"/>
                  </a:srgbClr>
                </a:outerShdw>
              </a:effectLst>
            </a:endParaRPr>
          </a:p>
        </p:txBody>
      </p:sp>
      <p:sp>
        <p:nvSpPr>
          <p:cNvPr id="42" name="TextBox 41"/>
          <p:cNvSpPr txBox="1"/>
          <p:nvPr/>
        </p:nvSpPr>
        <p:spPr>
          <a:xfrm>
            <a:off x="827584" y="1196752"/>
            <a:ext cx="8064896" cy="984885"/>
          </a:xfrm>
          <a:prstGeom prst="rect">
            <a:avLst/>
          </a:prstGeom>
          <a:noFill/>
        </p:spPr>
        <p:txBody>
          <a:bodyPr wrap="square" rtlCol="0">
            <a:spAutoFit/>
          </a:bodyPr>
          <a:lstStyle/>
          <a:p>
            <a:r>
              <a:rPr lang="zh-CN" altLang="en-US" dirty="0" smtClean="0"/>
              <a:t>集成</a:t>
            </a:r>
            <a:r>
              <a:rPr lang="en-US" altLang="zh-CN" dirty="0" smtClean="0"/>
              <a:t>ISP</a:t>
            </a:r>
            <a:r>
              <a:rPr lang="zh-CN" altLang="en-US" dirty="0" smtClean="0"/>
              <a:t>：</a:t>
            </a:r>
            <a:endParaRPr lang="en-US" altLang="zh-CN" dirty="0" smtClean="0"/>
          </a:p>
          <a:p>
            <a:r>
              <a:rPr lang="en-US" altLang="zh-CN" dirty="0" smtClean="0"/>
              <a:t>        </a:t>
            </a:r>
            <a:r>
              <a:rPr lang="zh-CN" altLang="zh-CN" sz="2000" dirty="0" smtClean="0">
                <a:latin typeface="楷体" pitchFamily="49" charset="-122"/>
                <a:ea typeface="楷体" pitchFamily="49" charset="-122"/>
              </a:rPr>
              <a:t>当前的手机大多采用处理器附带的集成</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芯片，也就是</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芯片集成在手机的处理器里。</a:t>
            </a:r>
            <a:r>
              <a:rPr lang="zh-CN" altLang="zh-CN" dirty="0" smtClean="0"/>
              <a:t>　　</a:t>
            </a:r>
          </a:p>
        </p:txBody>
      </p:sp>
      <p:sp>
        <p:nvSpPr>
          <p:cNvPr id="43" name="TextBox 42"/>
          <p:cNvSpPr txBox="1"/>
          <p:nvPr/>
        </p:nvSpPr>
        <p:spPr>
          <a:xfrm>
            <a:off x="827584" y="4750112"/>
            <a:ext cx="8064896" cy="1631216"/>
          </a:xfrm>
          <a:prstGeom prst="rect">
            <a:avLst/>
          </a:prstGeom>
          <a:noFill/>
        </p:spPr>
        <p:txBody>
          <a:bodyPr wrap="square" rtlCol="0">
            <a:spAutoFit/>
          </a:bodyPr>
          <a:lstStyle/>
          <a:p>
            <a:r>
              <a:rPr lang="zh-CN" altLang="en-US" sz="2000" dirty="0" smtClean="0">
                <a:latin typeface="楷体" pitchFamily="49" charset="-122"/>
                <a:ea typeface="楷体" pitchFamily="49" charset="-122"/>
              </a:rPr>
              <a:t>独立</a:t>
            </a:r>
            <a:r>
              <a:rPr lang="en-US" altLang="zh-CN" sz="2000" dirty="0" smtClean="0">
                <a:latin typeface="楷体" pitchFamily="49" charset="-122"/>
                <a:ea typeface="楷体" pitchFamily="49" charset="-122"/>
              </a:rPr>
              <a:t>ISP</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r>
              <a:rPr lang="en-US" altLang="zh-CN" sz="2000" dirty="0" smtClean="0">
                <a:latin typeface="楷体" pitchFamily="49" charset="-122"/>
                <a:ea typeface="楷体" pitchFamily="49" charset="-122"/>
              </a:rPr>
              <a:t>    </a:t>
            </a:r>
            <a:r>
              <a:rPr lang="zh-CN" altLang="zh-CN" sz="2000" dirty="0" smtClean="0">
                <a:latin typeface="楷体" pitchFamily="49" charset="-122"/>
                <a:ea typeface="楷体" pitchFamily="49" charset="-122"/>
              </a:rPr>
              <a:t>独立</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芯片是独立于处理器而存在的，虽然成本较高，但优势也是比较明显的。除了运算能力、成像质量更优秀外，一般的独立</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芯片都是手机商向</a:t>
            </a:r>
            <a:r>
              <a:rPr lang="en-US" altLang="zh-CN" sz="2000" dirty="0" smtClean="0">
                <a:latin typeface="楷体" pitchFamily="49" charset="-122"/>
                <a:ea typeface="楷体" pitchFamily="49" charset="-122"/>
              </a:rPr>
              <a:t>ISP</a:t>
            </a:r>
            <a:r>
              <a:rPr lang="zh-CN" altLang="zh-CN" sz="2000" dirty="0" smtClean="0">
                <a:latin typeface="楷体" pitchFamily="49" charset="-122"/>
                <a:ea typeface="楷体" pitchFamily="49" charset="-122"/>
              </a:rPr>
              <a:t>提供商定制的，所以与相机其他组件的契合度更佳，成像也有属于自己的风格、特色。</a:t>
            </a:r>
            <a:endParaRPr lang="zh-CN" altLang="en-US" sz="2000" dirty="0">
              <a:latin typeface="楷体" pitchFamily="49" charset="-122"/>
              <a:ea typeface="楷体" pitchFamily="49" charset="-122"/>
            </a:endParaRPr>
          </a:p>
        </p:txBody>
      </p:sp>
      <p:sp>
        <p:nvSpPr>
          <p:cNvPr id="44" name="TextBox 43"/>
          <p:cNvSpPr txBox="1"/>
          <p:nvPr/>
        </p:nvSpPr>
        <p:spPr>
          <a:xfrm>
            <a:off x="611560" y="3645024"/>
            <a:ext cx="8352928" cy="646331"/>
          </a:xfrm>
          <a:prstGeom prst="rect">
            <a:avLst/>
          </a:prstGeom>
          <a:noFill/>
        </p:spPr>
        <p:txBody>
          <a:bodyPr wrap="square" rtlCol="0">
            <a:spAutoFit/>
          </a:bodyPr>
          <a:lstStyle/>
          <a:p>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不过这其中也有一个特例，那就是</a:t>
            </a:r>
            <a:r>
              <a:rPr lang="en-US" altLang="zh-CN" dirty="0" smtClean="0">
                <a:latin typeface="楷体" pitchFamily="49" charset="-122"/>
                <a:ea typeface="楷体" pitchFamily="49" charset="-122"/>
              </a:rPr>
              <a:t>iPhone</a:t>
            </a:r>
            <a:r>
              <a:rPr lang="zh-CN" altLang="zh-CN" dirty="0" smtClean="0">
                <a:latin typeface="楷体" pitchFamily="49" charset="-122"/>
                <a:ea typeface="楷体" pitchFamily="49" charset="-122"/>
              </a:rPr>
              <a:t>，众所周知，</a:t>
            </a:r>
            <a:r>
              <a:rPr lang="en-US" altLang="zh-CN" dirty="0" smtClean="0">
                <a:latin typeface="楷体" pitchFamily="49" charset="-122"/>
                <a:ea typeface="楷体" pitchFamily="49" charset="-122"/>
              </a:rPr>
              <a:t>iPhone</a:t>
            </a:r>
            <a:r>
              <a:rPr lang="zh-CN" altLang="zh-CN" dirty="0" smtClean="0">
                <a:latin typeface="楷体" pitchFamily="49" charset="-122"/>
                <a:ea typeface="楷体" pitchFamily="49" charset="-122"/>
              </a:rPr>
              <a:t>搭载的是自家的</a:t>
            </a:r>
            <a:r>
              <a:rPr lang="en-US" altLang="zh-CN" dirty="0" smtClean="0">
                <a:latin typeface="楷体" pitchFamily="49" charset="-122"/>
                <a:ea typeface="楷体" pitchFamily="49" charset="-122"/>
              </a:rPr>
              <a:t>苹果</a:t>
            </a:r>
            <a:r>
              <a:rPr lang="zh-CN" altLang="zh-CN" dirty="0" smtClean="0">
                <a:latin typeface="楷体" pitchFamily="49" charset="-122"/>
                <a:ea typeface="楷体" pitchFamily="49" charset="-122"/>
              </a:rPr>
              <a:t>处理器，所以，尽管</a:t>
            </a:r>
            <a:r>
              <a:rPr lang="en-US" altLang="zh-CN" dirty="0" smtClean="0">
                <a:latin typeface="楷体" pitchFamily="49" charset="-122"/>
                <a:ea typeface="楷体" pitchFamily="49" charset="-122"/>
              </a:rPr>
              <a:t>iPhone</a:t>
            </a:r>
            <a:r>
              <a:rPr lang="zh-CN" altLang="zh-CN" dirty="0" smtClean="0">
                <a:latin typeface="楷体" pitchFamily="49" charset="-122"/>
                <a:ea typeface="楷体" pitchFamily="49" charset="-122"/>
              </a:rPr>
              <a:t>采用了集成</a:t>
            </a:r>
            <a:r>
              <a:rPr lang="en-US" altLang="zh-CN" dirty="0" smtClean="0">
                <a:latin typeface="楷体" pitchFamily="49" charset="-122"/>
                <a:ea typeface="楷体" pitchFamily="49" charset="-122"/>
              </a:rPr>
              <a:t>ISP</a:t>
            </a:r>
            <a:r>
              <a:rPr lang="zh-CN" altLang="zh-CN" dirty="0" smtClean="0">
                <a:latin typeface="楷体" pitchFamily="49" charset="-122"/>
                <a:ea typeface="楷体" pitchFamily="49" charset="-122"/>
              </a:rPr>
              <a:t>芯片，但以上缺点却是不存在的。</a:t>
            </a:r>
            <a:endParaRPr lang="zh-CN" altLang="en-US" dirty="0">
              <a:latin typeface="楷体" pitchFamily="49" charset="-122"/>
              <a:ea typeface="楷体" pitchFamily="49" charset="-122"/>
            </a:endParaRPr>
          </a:p>
        </p:txBody>
      </p:sp>
      <p:sp>
        <p:nvSpPr>
          <p:cNvPr id="45" name="左大括号 44"/>
          <p:cNvSpPr/>
          <p:nvPr/>
        </p:nvSpPr>
        <p:spPr>
          <a:xfrm>
            <a:off x="1115616" y="2204864"/>
            <a:ext cx="288032"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1403648" y="2132856"/>
            <a:ext cx="6048672" cy="369332"/>
          </a:xfrm>
          <a:prstGeom prst="rect">
            <a:avLst/>
          </a:prstGeom>
          <a:noFill/>
        </p:spPr>
        <p:txBody>
          <a:bodyPr wrap="square" rtlCol="0">
            <a:spAutoFit/>
          </a:bodyPr>
          <a:lstStyle/>
          <a:p>
            <a:r>
              <a:rPr lang="zh-CN" altLang="en-US" dirty="0" smtClean="0">
                <a:latin typeface="楷体" pitchFamily="49" charset="-122"/>
                <a:ea typeface="楷体" pitchFamily="49" charset="-122"/>
              </a:rPr>
              <a:t>优点：降低了研发和生产成本</a:t>
            </a:r>
            <a:endParaRPr lang="zh-CN" altLang="en-US" dirty="0">
              <a:latin typeface="楷体" pitchFamily="49" charset="-122"/>
              <a:ea typeface="楷体" pitchFamily="49" charset="-122"/>
            </a:endParaRPr>
          </a:p>
        </p:txBody>
      </p:sp>
      <p:sp>
        <p:nvSpPr>
          <p:cNvPr id="50" name="TextBox 49"/>
          <p:cNvSpPr txBox="1"/>
          <p:nvPr/>
        </p:nvSpPr>
        <p:spPr>
          <a:xfrm>
            <a:off x="1403648" y="2627620"/>
            <a:ext cx="7128792" cy="923330"/>
          </a:xfrm>
          <a:prstGeom prst="rect">
            <a:avLst/>
          </a:prstGeom>
          <a:noFill/>
        </p:spPr>
        <p:txBody>
          <a:bodyPr wrap="square" rtlCol="0">
            <a:spAutoFit/>
          </a:bodyPr>
          <a:lstStyle/>
          <a:p>
            <a:r>
              <a:rPr lang="zh-CN" altLang="en-US" dirty="0" smtClean="0">
                <a:latin typeface="楷体" pitchFamily="49" charset="-122"/>
                <a:ea typeface="楷体" pitchFamily="49" charset="-122"/>
              </a:rPr>
              <a:t>缺点：成像不如独立</a:t>
            </a:r>
            <a:r>
              <a:rPr lang="en-US" altLang="zh-CN" dirty="0" smtClean="0">
                <a:latin typeface="楷体" pitchFamily="49" charset="-122"/>
                <a:ea typeface="楷体" pitchFamily="49" charset="-122"/>
              </a:rPr>
              <a:t>ISP</a:t>
            </a:r>
          </a:p>
          <a:p>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无法保证与传感器的契合</a:t>
            </a:r>
            <a:endParaRPr lang="en-US" altLang="zh-CN" dirty="0" smtClean="0">
              <a:latin typeface="楷体" pitchFamily="49" charset="-122"/>
              <a:ea typeface="楷体" pitchFamily="49" charset="-122"/>
            </a:endParaRPr>
          </a:p>
          <a:p>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相同的处理器意味着相同的</a:t>
            </a:r>
            <a:r>
              <a:rPr lang="en-US" altLang="zh-CN" dirty="0" smtClean="0">
                <a:latin typeface="楷体" pitchFamily="49" charset="-122"/>
                <a:ea typeface="楷体" pitchFamily="49" charset="-122"/>
              </a:rPr>
              <a:t>ISP</a:t>
            </a:r>
            <a:r>
              <a:rPr lang="zh-CN" altLang="en-US" dirty="0" smtClean="0">
                <a:latin typeface="楷体" pitchFamily="49" charset="-122"/>
                <a:ea typeface="楷体" pitchFamily="49" charset="-122"/>
              </a:rPr>
              <a:t>，出现同质化现象</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3325</TotalTime>
  <Words>2197</Words>
  <Application>Microsoft Office PowerPoint</Application>
  <PresentationFormat>全屏显示(4:3)</PresentationFormat>
  <Paragraphs>182</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《camera的相关知识及测试研究》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《camera的相关知识及测试研究》 </dc:title>
  <dc:creator>Administrator</dc:creator>
  <cp:lastModifiedBy>taian.zhu</cp:lastModifiedBy>
  <cp:revision>163</cp:revision>
  <dcterms:created xsi:type="dcterms:W3CDTF">2015-01-25T04:38:20Z</dcterms:created>
  <dcterms:modified xsi:type="dcterms:W3CDTF">2015-02-05T09:18:58Z</dcterms:modified>
</cp:coreProperties>
</file>