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70" r:id="rId5"/>
    <p:sldId id="273" r:id="rId6"/>
    <p:sldId id="274" r:id="rId7"/>
    <p:sldId id="259" r:id="rId8"/>
    <p:sldId id="260" r:id="rId9"/>
    <p:sldId id="272" r:id="rId10"/>
    <p:sldId id="261" r:id="rId11"/>
    <p:sldId id="275" r:id="rId12"/>
    <p:sldId id="276" r:id="rId13"/>
    <p:sldId id="277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5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EAB62-0FD2-F649-94CF-056334FA2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粉笔教育产品调研报告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16F9B-0C4E-6144-9F90-40652254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089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2800" dirty="0"/>
              <a:t>聂建辉   </a:t>
            </a:r>
            <a:r>
              <a:rPr kumimoji="1" lang="en-US" altLang="zh-CN" sz="2800" dirty="0"/>
              <a:t>2021.6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704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9199-143F-2041-8FD3-603C5B76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练、测、考流程一体化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E5B0-7A0C-4F45-8E7F-1C666F16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如果把完善的功能作为粉笔的灵魂，那把练习比喻成粉笔产品的护城河一点也不为过，粉笔新手训练营系列产品，帮助公考小白快速了解考试内容，做更多有针对性地练习，通过模拟游戏的设计调动考生刷题的积极性，成为新手考生快速提升成绩的利器。“粉笔模考”更是练习产品中的“明星产品”，通过精准的数据支持和公考领域的丰富经验，粉笔模考的题目能够精准把握考试核心要点，帮助学生举一反三，融会贯通。正所谓练、测、考一体化，环节缺一不可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480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88E317-4C06-C248-BB3E-0A929FF4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730114"/>
            <a:ext cx="2828255" cy="612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3A361A-970A-D146-A576-7E4D98D2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03" y="730114"/>
            <a:ext cx="2828255" cy="612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924DAFF-E042-4D4D-B678-DAA0541A9D34}"/>
              </a:ext>
            </a:extLst>
          </p:cNvPr>
          <p:cNvSpPr txBox="1">
            <a:spLocks/>
          </p:cNvSpPr>
          <p:nvPr/>
        </p:nvSpPr>
        <p:spPr>
          <a:xfrm>
            <a:off x="1474999" y="69112"/>
            <a:ext cx="1964229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2800" dirty="0"/>
              <a:t>APP</a:t>
            </a:r>
            <a:r>
              <a:rPr kumimoji="1" lang="zh-CN" altLang="en-US" sz="2800" dirty="0"/>
              <a:t> 刷题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884F3F5-A02A-4045-BFB0-9CA5D4CB008E}"/>
              </a:ext>
            </a:extLst>
          </p:cNvPr>
          <p:cNvSpPr txBox="1">
            <a:spLocks/>
          </p:cNvSpPr>
          <p:nvPr/>
        </p:nvSpPr>
        <p:spPr>
          <a:xfrm>
            <a:off x="6153115" y="74012"/>
            <a:ext cx="1964229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模考大赛</a:t>
            </a:r>
          </a:p>
        </p:txBody>
      </p:sp>
    </p:spTree>
    <p:extLst>
      <p:ext uri="{BB962C8B-B14F-4D97-AF65-F5344CB8AC3E}">
        <p14:creationId xmlns:p14="http://schemas.microsoft.com/office/powerpoint/2010/main" val="386295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5E1C70-D116-4F4C-A76D-440A936E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720864"/>
            <a:ext cx="2832524" cy="6137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6D946D-9243-C54A-A3A9-B9A04F9D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26" y="720864"/>
            <a:ext cx="2832524" cy="6137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A17BC3A-F063-CE42-AC25-2D64B90A4C8E}"/>
              </a:ext>
            </a:extLst>
          </p:cNvPr>
          <p:cNvSpPr txBox="1">
            <a:spLocks/>
          </p:cNvSpPr>
          <p:nvPr/>
        </p:nvSpPr>
        <p:spPr>
          <a:xfrm>
            <a:off x="1563046" y="121774"/>
            <a:ext cx="1620957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每日演练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C2F0BC8-5F6A-8641-8182-1DEFF936E8CC}"/>
              </a:ext>
            </a:extLst>
          </p:cNvPr>
          <p:cNvSpPr txBox="1">
            <a:spLocks/>
          </p:cNvSpPr>
          <p:nvPr/>
        </p:nvSpPr>
        <p:spPr>
          <a:xfrm>
            <a:off x="5893309" y="121774"/>
            <a:ext cx="1620958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智能组卷</a:t>
            </a:r>
          </a:p>
        </p:txBody>
      </p:sp>
    </p:spTree>
    <p:extLst>
      <p:ext uri="{BB962C8B-B14F-4D97-AF65-F5344CB8AC3E}">
        <p14:creationId xmlns:p14="http://schemas.microsoft.com/office/powerpoint/2010/main" val="380056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A2EA19-22A2-9243-AFDE-FF5B7D4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717304"/>
            <a:ext cx="2834167" cy="61406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1FA520-4243-CB41-B0B8-7B11316AD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03" y="717304"/>
            <a:ext cx="2834167" cy="61406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1FD8D11-D972-3C48-9DB1-B7E716786942}"/>
              </a:ext>
            </a:extLst>
          </p:cNvPr>
          <p:cNvSpPr txBox="1">
            <a:spLocks/>
          </p:cNvSpPr>
          <p:nvPr/>
        </p:nvSpPr>
        <p:spPr>
          <a:xfrm>
            <a:off x="1474069" y="79780"/>
            <a:ext cx="1629103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历年真题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FF71EAB-CE6B-834E-9D2C-F3CB7EA4B9AC}"/>
              </a:ext>
            </a:extLst>
          </p:cNvPr>
          <p:cNvSpPr txBox="1">
            <a:spLocks/>
          </p:cNvSpPr>
          <p:nvPr/>
        </p:nvSpPr>
        <p:spPr>
          <a:xfrm>
            <a:off x="5909434" y="79780"/>
            <a:ext cx="1629103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2800" dirty="0"/>
              <a:t>PK</a:t>
            </a:r>
            <a:r>
              <a:rPr kumimoji="1" lang="zh-CN" altLang="en-US" sz="2800" dirty="0"/>
              <a:t> 模式</a:t>
            </a:r>
          </a:p>
        </p:txBody>
      </p:sp>
    </p:spTree>
    <p:extLst>
      <p:ext uri="{BB962C8B-B14F-4D97-AF65-F5344CB8AC3E}">
        <p14:creationId xmlns:p14="http://schemas.microsoft.com/office/powerpoint/2010/main" val="68263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9199-143F-2041-8FD3-603C5B76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圈子、帖子满足成人社交化需求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E5B0-7A0C-4F45-8E7F-1C666F16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练习、刷题、模考满足了学员应试的需求，那么圈子、社区、帖子则满足了成人社交化的需求，同时基于圈子下的话题讨论对于考试、知识点也能形成一定的数据沉淀。成人教育不同于</a:t>
            </a:r>
            <a:r>
              <a:rPr kumimoji="1" lang="en-US" altLang="zh-CN" sz="2400" dirty="0"/>
              <a:t>K12</a:t>
            </a:r>
            <a:r>
              <a:rPr kumimoji="1" lang="zh-CN" altLang="en-US" sz="2400" dirty="0"/>
              <a:t>的最大区别在于成人学习的积极主动性要明显弱于 </a:t>
            </a:r>
            <a:r>
              <a:rPr kumimoji="1" lang="en-US" altLang="zh-CN" sz="2400" dirty="0"/>
              <a:t>K12</a:t>
            </a:r>
            <a:r>
              <a:rPr kumimoji="1" lang="zh-CN" altLang="en-US" sz="2400" dirty="0"/>
              <a:t>学员，成人在学习的同时还追求一定的趣味性，社交化则为成人的学习之旅增添了一丝乐趣。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954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FF1BA4-37E2-CA45-9D39-AE329C5E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667136"/>
            <a:ext cx="2857322" cy="61908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7502DA-47AA-BD42-ACBD-6506AF1D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36" y="667136"/>
            <a:ext cx="2857322" cy="61908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39D1ADF-D105-8E46-A5F0-C4E8A1ED1A15}"/>
              </a:ext>
            </a:extLst>
          </p:cNvPr>
          <p:cNvSpPr txBox="1">
            <a:spLocks/>
          </p:cNvSpPr>
          <p:nvPr/>
        </p:nvSpPr>
        <p:spPr>
          <a:xfrm>
            <a:off x="1718024" y="68046"/>
            <a:ext cx="1650124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圈子社区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1BB24B0-4772-AF4B-AB22-7E8FDD136C6C}"/>
              </a:ext>
            </a:extLst>
          </p:cNvPr>
          <p:cNvSpPr txBox="1">
            <a:spLocks/>
          </p:cNvSpPr>
          <p:nvPr/>
        </p:nvSpPr>
        <p:spPr>
          <a:xfrm>
            <a:off x="6183882" y="68046"/>
            <a:ext cx="1964229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圈子“官 </a:t>
            </a:r>
            <a:r>
              <a:rPr kumimoji="1" lang="en-US" altLang="zh-CN" sz="2800" dirty="0"/>
              <a:t>V</a:t>
            </a:r>
            <a:r>
              <a:rPr kumimoji="1" lang="zh-CN" alt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67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9199-143F-2041-8FD3-603C5B76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低价会员模式满足不同用户需求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E5B0-7A0C-4F45-8E7F-1C666F16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低价会员模式也是粉笔教育另一增加用户粘性和留存的打法。通过会员机制，将用户留在自己的产品生态，接着去做相应的推荐转化动作。成为会员后，享有特定的会员权益，能够免费阅读一些电子书、相应的视频课程等等，价格不高，但是权益服务却很诱人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556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F8D6D-B6E8-C94A-98B3-5BC61B1F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13" y="793752"/>
            <a:ext cx="2798884" cy="60642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8A23199-F7AC-2A46-B423-EC2EF50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93752"/>
            <a:ext cx="2798884" cy="60642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4AEC7A7-19DC-FA4E-B98E-90E6F2CA0734}"/>
              </a:ext>
            </a:extLst>
          </p:cNvPr>
          <p:cNvSpPr txBox="1">
            <a:spLocks/>
          </p:cNvSpPr>
          <p:nvPr/>
        </p:nvSpPr>
        <p:spPr>
          <a:xfrm>
            <a:off x="6393276" y="101650"/>
            <a:ext cx="1620957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会员权益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AB8D10D-2C01-584F-81F5-F14C36282B99}"/>
              </a:ext>
            </a:extLst>
          </p:cNvPr>
          <p:cNvSpPr txBox="1">
            <a:spLocks/>
          </p:cNvSpPr>
          <p:nvPr/>
        </p:nvSpPr>
        <p:spPr>
          <a:xfrm>
            <a:off x="1731963" y="101650"/>
            <a:ext cx="1620957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会员购买</a:t>
            </a:r>
          </a:p>
        </p:txBody>
      </p:sp>
    </p:spTree>
    <p:extLst>
      <p:ext uri="{BB962C8B-B14F-4D97-AF65-F5344CB8AC3E}">
        <p14:creationId xmlns:p14="http://schemas.microsoft.com/office/powerpoint/2010/main" val="178082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9199-143F-2041-8FD3-603C5B76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成人门户，资讯信息首当其冲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E5B0-7A0C-4F45-8E7F-1C666F16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成人教育，最终还是要区别于 </a:t>
            </a:r>
            <a:r>
              <a:rPr kumimoji="1" lang="en-US" altLang="zh-CN" sz="2400" dirty="0"/>
              <a:t>K12</a:t>
            </a:r>
            <a:r>
              <a:rPr kumimoji="1" lang="zh-CN" altLang="en-US" sz="2400" dirty="0"/>
              <a:t>，纵观各大成人教育站点，几乎都是资讯类，粉笔也不例外，似乎这是成人教育类网站的“招牌”。</a:t>
            </a:r>
          </a:p>
        </p:txBody>
      </p:sp>
    </p:spTree>
    <p:extLst>
      <p:ext uri="{BB962C8B-B14F-4D97-AF65-F5344CB8AC3E}">
        <p14:creationId xmlns:p14="http://schemas.microsoft.com/office/powerpoint/2010/main" val="177822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509C8D1-EA02-CF45-9E3D-7DCEEDB6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8687"/>
            <a:ext cx="9441179" cy="59007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D685659-7ED6-B14B-975A-5B6F88E889D8}"/>
              </a:ext>
            </a:extLst>
          </p:cNvPr>
          <p:cNvSpPr txBox="1">
            <a:spLocks/>
          </p:cNvSpPr>
          <p:nvPr/>
        </p:nvSpPr>
        <p:spPr>
          <a:xfrm>
            <a:off x="183348" y="60106"/>
            <a:ext cx="8596668" cy="8227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成人门户</a:t>
            </a:r>
          </a:p>
        </p:txBody>
      </p:sp>
    </p:spTree>
    <p:extLst>
      <p:ext uri="{BB962C8B-B14F-4D97-AF65-F5344CB8AC3E}">
        <p14:creationId xmlns:p14="http://schemas.microsoft.com/office/powerpoint/2010/main" val="70329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C4AA6A-0D49-8E46-90E9-823FCEA7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51" y="799188"/>
            <a:ext cx="5737035" cy="6058811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6AB5C91-9657-3643-9F87-E22C1CF5ED3D}"/>
              </a:ext>
            </a:extLst>
          </p:cNvPr>
          <p:cNvSpPr txBox="1">
            <a:spLocks/>
          </p:cNvSpPr>
          <p:nvPr/>
        </p:nvSpPr>
        <p:spPr>
          <a:xfrm>
            <a:off x="393555" y="13878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功能模块概览</a:t>
            </a:r>
          </a:p>
        </p:txBody>
      </p:sp>
    </p:spTree>
    <p:extLst>
      <p:ext uri="{BB962C8B-B14F-4D97-AF65-F5344CB8AC3E}">
        <p14:creationId xmlns:p14="http://schemas.microsoft.com/office/powerpoint/2010/main" val="311946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9199-143F-2041-8FD3-603C5B76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技术突破壁垒，引领线上教育新体验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E5B0-7A0C-4F45-8E7F-1C666F16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技术终究还是要为业务服务，为业务赋能。技术存在的价值在于提升效率 </a:t>
            </a:r>
            <a:r>
              <a:rPr kumimoji="1" lang="en-US" altLang="zh-CN" sz="2800" dirty="0"/>
              <a:t>OR</a:t>
            </a:r>
            <a:r>
              <a:rPr kumimoji="1" lang="zh-CN" altLang="en-US" sz="2800" dirty="0"/>
              <a:t> 节约成本 </a:t>
            </a:r>
            <a:r>
              <a:rPr kumimoji="1" lang="en-US" altLang="zh-CN" sz="2800" dirty="0"/>
              <a:t>OR</a:t>
            </a:r>
            <a:r>
              <a:rPr kumimoji="1" lang="zh-CN" altLang="en-US" sz="2800" dirty="0"/>
              <a:t> 提升体验。粉笔教育过去几年在技术上的投入有目共睹，也确实在线上教育体验方面给大家带来了一些亮眼之处。举例来说，由于疫情的影响，将面试流程由线下搬到线上，让学员“足不出户”就能体验面试流程。</a:t>
            </a:r>
          </a:p>
        </p:txBody>
      </p:sp>
    </p:spTree>
    <p:extLst>
      <p:ext uri="{BB962C8B-B14F-4D97-AF65-F5344CB8AC3E}">
        <p14:creationId xmlns:p14="http://schemas.microsoft.com/office/powerpoint/2010/main" val="343343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9199-143F-2041-8FD3-603C5B76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E5B0-7A0C-4F45-8E7F-1C666F16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41"/>
            <a:ext cx="8596668" cy="4408376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生态</a:t>
            </a:r>
            <a:r>
              <a:rPr kumimoji="1" lang="zh-CN" altLang="en-US" sz="2400" dirty="0"/>
              <a:t>，免费工具作为依托手段，构建产品生态，形成闭环，在生态内完成营销和转化动作</a:t>
            </a:r>
            <a:endParaRPr kumimoji="1" lang="en-US" altLang="zh-CN" sz="2400" dirty="0"/>
          </a:p>
          <a:p>
            <a:r>
              <a:rPr kumimoji="1" lang="zh-CN" altLang="en-US" sz="2800" dirty="0">
                <a:solidFill>
                  <a:srgbClr val="FF0000"/>
                </a:solidFill>
              </a:rPr>
              <a:t>重内容</a:t>
            </a:r>
            <a:r>
              <a:rPr kumimoji="1" lang="zh-CN" altLang="en-US" sz="2400" dirty="0"/>
              <a:t>，从题库到会员电子书再到圈子，无一不是内容的重度呈现，也正是这些内容，才增加了用户的粘性，提升了用户留存</a:t>
            </a:r>
            <a:endParaRPr kumimoji="1" lang="en-US" altLang="zh-CN" sz="2400" dirty="0"/>
          </a:p>
          <a:p>
            <a:r>
              <a:rPr kumimoji="1" lang="zh-CN" altLang="en-US" sz="2400" dirty="0"/>
              <a:t>我们的打法是</a:t>
            </a:r>
            <a:r>
              <a:rPr kumimoji="1" lang="zh-CN" altLang="en-US" sz="2800" dirty="0">
                <a:solidFill>
                  <a:srgbClr val="FF0000"/>
                </a:solidFill>
              </a:rPr>
              <a:t>先营销</a:t>
            </a:r>
            <a:r>
              <a:rPr kumimoji="1" lang="zh-CN" altLang="en-US" sz="2400" dirty="0"/>
              <a:t>，粉笔的打法是</a:t>
            </a:r>
            <a:r>
              <a:rPr kumimoji="1" lang="zh-CN" altLang="en-US" sz="2800" dirty="0">
                <a:solidFill>
                  <a:srgbClr val="FF0000"/>
                </a:solidFill>
              </a:rPr>
              <a:t>重留存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683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72046-1540-FE42-9211-B577255C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8B409-C21F-2847-BABB-8E46C6C7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582"/>
            <a:ext cx="8596668" cy="388077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功能完善、内容丰富</a:t>
            </a:r>
            <a:endParaRPr kumimoji="1" lang="en-US" altLang="zh-CN" sz="2400" dirty="0"/>
          </a:p>
          <a:p>
            <a:r>
              <a:rPr kumimoji="1" lang="zh-CN" altLang="en-US" sz="2400" dirty="0"/>
              <a:t>免费的题库等学习工具作为入口</a:t>
            </a:r>
            <a:endParaRPr kumimoji="1" lang="en-US" altLang="zh-CN" sz="2400" dirty="0"/>
          </a:p>
          <a:p>
            <a:r>
              <a:rPr kumimoji="1" lang="zh-CN" altLang="en-US" sz="2400" dirty="0"/>
              <a:t>练、测、考流程一体化</a:t>
            </a:r>
            <a:endParaRPr kumimoji="1" lang="en-US" altLang="zh-CN" sz="2400" dirty="0"/>
          </a:p>
          <a:p>
            <a:r>
              <a:rPr kumimoji="1" lang="zh-CN" altLang="en-US" sz="2400" dirty="0"/>
              <a:t>圈子、帖子满足成人社交化需求</a:t>
            </a:r>
            <a:endParaRPr kumimoji="1" lang="en-US" altLang="zh-CN" sz="2400" dirty="0"/>
          </a:p>
          <a:p>
            <a:r>
              <a:rPr kumimoji="1" lang="zh-CN" altLang="en-US" sz="2400" dirty="0"/>
              <a:t>低价会员模式满足不同用户需求</a:t>
            </a:r>
            <a:endParaRPr kumimoji="1" lang="en-US" altLang="zh-CN" sz="2400" dirty="0"/>
          </a:p>
          <a:p>
            <a:r>
              <a:rPr kumimoji="1" lang="zh-CN" altLang="en-US" sz="2400" dirty="0"/>
              <a:t>成人门户，资讯信息首当其冲</a:t>
            </a:r>
            <a:endParaRPr kumimoji="1" lang="en-US" altLang="zh-CN" sz="2400" dirty="0"/>
          </a:p>
          <a:p>
            <a:r>
              <a:rPr kumimoji="1" lang="zh-CN" altLang="en-US" sz="2400" dirty="0"/>
              <a:t>技术突破壁垒，引领线上教育新体验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72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9199-143F-2041-8FD3-603C5B76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功能完善、内容丰富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E5B0-7A0C-4F45-8E7F-1C666F16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粉笔教育自</a:t>
            </a:r>
            <a:r>
              <a:rPr kumimoji="1" lang="en-US" altLang="zh-CN" sz="2400" dirty="0"/>
              <a:t>2014</a:t>
            </a:r>
            <a:r>
              <a:rPr kumimoji="1" lang="zh-CN" altLang="en-US" sz="2400" dirty="0"/>
              <a:t>年上线后，选择以技术为驱动，同时自建教研团队开发课程，利用免费的题库等学习工具作为入口，迅速获取用户。目前，粉笔的业务已经扩展到了教师、财会、金融、医疗、建造、</a:t>
            </a:r>
            <a:r>
              <a:rPr kumimoji="1" lang="en" altLang="zh-CN" sz="2400" dirty="0"/>
              <a:t>IT </a:t>
            </a:r>
            <a:r>
              <a:rPr kumimoji="1" lang="zh-CN" altLang="en" sz="2400" dirty="0"/>
              <a:t>、</a:t>
            </a:r>
            <a:r>
              <a:rPr kumimoji="1" lang="zh-CN" altLang="en-US" sz="2400" dirty="0"/>
              <a:t>英语、考研、司考等多个领域，圈子功能更是补足了用户之间的社交需求。同时利用目前主流的深度学习技术，建立了丰富的用户画像，以便针对个体制定智能化的服务，之后的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对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辅导功能更是将这种个性化需求实际地应用到用户身上。经历了数年的产品和技术的沉淀，粉笔教育在功能完善度、用户体验方面已经在行业内处于领先地位。</a:t>
            </a:r>
          </a:p>
        </p:txBody>
      </p:sp>
    </p:spTree>
    <p:extLst>
      <p:ext uri="{BB962C8B-B14F-4D97-AF65-F5344CB8AC3E}">
        <p14:creationId xmlns:p14="http://schemas.microsoft.com/office/powerpoint/2010/main" val="394873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EE5A08-AB93-544A-B5B7-2F504117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2" y="704193"/>
            <a:ext cx="2840219" cy="61538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6537B0-828B-324A-9564-44827C0084C9}"/>
              </a:ext>
            </a:extLst>
          </p:cNvPr>
          <p:cNvSpPr txBox="1"/>
          <p:nvPr/>
        </p:nvSpPr>
        <p:spPr>
          <a:xfrm>
            <a:off x="5260428" y="1034011"/>
            <a:ext cx="29534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2020 </a:t>
            </a:r>
            <a:r>
              <a:rPr lang="zh-CN" altLang="en-US" sz="2400" dirty="0"/>
              <a:t>年粉笔推出了一系列</a:t>
            </a:r>
            <a:r>
              <a:rPr lang="zh-CN" altLang="en-US" sz="2800" dirty="0">
                <a:solidFill>
                  <a:srgbClr val="FF0000"/>
                </a:solidFill>
              </a:rPr>
              <a:t>精品班</a:t>
            </a:r>
            <a:r>
              <a:rPr lang="zh-CN" altLang="en-US" sz="2400" dirty="0"/>
              <a:t>产品，针对备考学习需求更高的用户，精品小班可以提供更为个性化、高质量的服务。除了传统名师授课，精品班还增加更细致的辅导，从预习、听课、复习、加强训练四个方面提供更具针对性的服务，督促学员完成每天的学习任务，更有效提升成绩。</a:t>
            </a:r>
          </a:p>
          <a:p>
            <a:endParaRPr kumimoji="1" lang="zh-CN" altLang="en-US" sz="24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B89661-446C-7841-9727-718343D844E9}"/>
              </a:ext>
            </a:extLst>
          </p:cNvPr>
          <p:cNvSpPr txBox="1">
            <a:spLocks/>
          </p:cNvSpPr>
          <p:nvPr/>
        </p:nvSpPr>
        <p:spPr>
          <a:xfrm>
            <a:off x="1040525" y="105103"/>
            <a:ext cx="1964229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精品班</a:t>
            </a:r>
          </a:p>
        </p:txBody>
      </p:sp>
    </p:spTree>
    <p:extLst>
      <p:ext uri="{BB962C8B-B14F-4D97-AF65-F5344CB8AC3E}">
        <p14:creationId xmlns:p14="http://schemas.microsoft.com/office/powerpoint/2010/main" val="399227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E9CC52-9739-194C-AE8E-80362B18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8" y="704193"/>
            <a:ext cx="2840219" cy="61538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0512B4-BB4B-2547-A1F5-6699E57787DC}"/>
              </a:ext>
            </a:extLst>
          </p:cNvPr>
          <p:cNvSpPr txBox="1"/>
          <p:nvPr/>
        </p:nvSpPr>
        <p:spPr>
          <a:xfrm>
            <a:off x="5414243" y="1314004"/>
            <a:ext cx="291904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 </a:t>
            </a:r>
            <a:r>
              <a:rPr lang="en-US" altLang="zh-CN" sz="2400" dirty="0"/>
              <a:t>2021 </a:t>
            </a:r>
            <a:r>
              <a:rPr lang="zh-CN" altLang="en-US" sz="2400" dirty="0"/>
              <a:t>年国家公务员笔试成绩公布之际，粉笔教育用科技创新的手段攻克技术难关，把需要密切交互的</a:t>
            </a:r>
            <a:r>
              <a:rPr lang="zh-CN" altLang="en-US" sz="2800" dirty="0">
                <a:solidFill>
                  <a:srgbClr val="FF0000"/>
                </a:solidFill>
              </a:rPr>
              <a:t>面试</a:t>
            </a:r>
            <a:r>
              <a:rPr lang="zh-CN" altLang="en-US" sz="2400" dirty="0"/>
              <a:t>场景搬到线上，适时推出了线上面试模考产品，在疫情反复的特殊时期，满足考生足不出户练习面试的需求。</a:t>
            </a:r>
          </a:p>
          <a:p>
            <a:endParaRPr kumimoji="1" lang="zh-CN" altLang="en-US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A1E6AFC-7068-6E47-BB07-C582FC00642D}"/>
              </a:ext>
            </a:extLst>
          </p:cNvPr>
          <p:cNvSpPr txBox="1">
            <a:spLocks/>
          </p:cNvSpPr>
          <p:nvPr/>
        </p:nvSpPr>
        <p:spPr>
          <a:xfrm>
            <a:off x="1131362" y="105103"/>
            <a:ext cx="1964229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线上面试</a:t>
            </a:r>
          </a:p>
        </p:txBody>
      </p:sp>
    </p:spTree>
    <p:extLst>
      <p:ext uri="{BB962C8B-B14F-4D97-AF65-F5344CB8AC3E}">
        <p14:creationId xmlns:p14="http://schemas.microsoft.com/office/powerpoint/2010/main" val="51131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9199-143F-2041-8FD3-603C5B76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免费的题库等学习工具作为入口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E5B0-7A0C-4F45-8E7F-1C666F16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粉笔教育以题库为核心，构建其产品生态，发力关键路径的产品体验，以此积累流量增加留存。可以说题库是其产品一道强有力的护城河。同时，粉笔还提供了诸如刷题、打卡、证件照等工具类产品。更为重要的是，粉笔对于这些工具类产品，全部免费开放给用户，这些工具都将作为用户进入粉笔生态的入口，之后将在粉笔产品中完成自己学习、考试的生命周期，粉笔正是通过这些强有力的工具和手段提升用户粘性，增加用户留存。</a:t>
            </a:r>
          </a:p>
        </p:txBody>
      </p:sp>
    </p:spTree>
    <p:extLst>
      <p:ext uri="{BB962C8B-B14F-4D97-AF65-F5344CB8AC3E}">
        <p14:creationId xmlns:p14="http://schemas.microsoft.com/office/powerpoint/2010/main" val="315778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43FD48-87C1-2A43-AD0F-5E4D8E52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804862"/>
            <a:ext cx="2793756" cy="6053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5BDC9B-FAF3-1D41-B575-420AC777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824" y="804862"/>
            <a:ext cx="2793756" cy="6053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6BDCC56-E26C-044C-AD8B-F6E2C6AD1F8D}"/>
              </a:ext>
            </a:extLst>
          </p:cNvPr>
          <p:cNvSpPr txBox="1">
            <a:spLocks/>
          </p:cNvSpPr>
          <p:nvPr/>
        </p:nvSpPr>
        <p:spPr>
          <a:xfrm>
            <a:off x="1643488" y="111178"/>
            <a:ext cx="1964229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2800" dirty="0"/>
              <a:t>APP</a:t>
            </a:r>
            <a:r>
              <a:rPr kumimoji="1" lang="zh-CN" altLang="en-US" sz="2800" dirty="0"/>
              <a:t> 刷题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B534CA-15DB-ED4F-BA3D-3C5D57BAE330}"/>
              </a:ext>
            </a:extLst>
          </p:cNvPr>
          <p:cNvSpPr txBox="1">
            <a:spLocks/>
          </p:cNvSpPr>
          <p:nvPr/>
        </p:nvSpPr>
        <p:spPr>
          <a:xfrm>
            <a:off x="5688824" y="111178"/>
            <a:ext cx="2793756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打卡刷题小程序</a:t>
            </a:r>
          </a:p>
        </p:txBody>
      </p:sp>
    </p:spTree>
    <p:extLst>
      <p:ext uri="{BB962C8B-B14F-4D97-AF65-F5344CB8AC3E}">
        <p14:creationId xmlns:p14="http://schemas.microsoft.com/office/powerpoint/2010/main" val="309817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A4B6DB-60C6-CC43-8C31-A6CF18F0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90" y="739010"/>
            <a:ext cx="2824149" cy="61189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430813-86C8-544C-BB21-67299528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739010"/>
            <a:ext cx="2824149" cy="61189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416BCDB-E633-CE44-BADE-BC702B5659C6}"/>
              </a:ext>
            </a:extLst>
          </p:cNvPr>
          <p:cNvSpPr txBox="1">
            <a:spLocks/>
          </p:cNvSpPr>
          <p:nvPr/>
        </p:nvSpPr>
        <p:spPr>
          <a:xfrm>
            <a:off x="1485899" y="52715"/>
            <a:ext cx="2824149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粉笔上岸通资讯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B7B5BEF-864B-B34F-A546-770CF5A75A83}"/>
              </a:ext>
            </a:extLst>
          </p:cNvPr>
          <p:cNvSpPr txBox="1">
            <a:spLocks/>
          </p:cNvSpPr>
          <p:nvPr/>
        </p:nvSpPr>
        <p:spPr>
          <a:xfrm>
            <a:off x="6324949" y="52715"/>
            <a:ext cx="1964229" cy="5990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2800" dirty="0"/>
              <a:t>证件照工具</a:t>
            </a:r>
          </a:p>
        </p:txBody>
      </p:sp>
    </p:spTree>
    <p:extLst>
      <p:ext uri="{BB962C8B-B14F-4D97-AF65-F5344CB8AC3E}">
        <p14:creationId xmlns:p14="http://schemas.microsoft.com/office/powerpoint/2010/main" val="268512955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825</TotalTime>
  <Words>1065</Words>
  <Application>Microsoft Macintosh PowerPoint</Application>
  <PresentationFormat>宽屏</PresentationFormat>
  <Paragraphs>48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平面</vt:lpstr>
      <vt:lpstr>粉笔教育产品调研报告</vt:lpstr>
      <vt:lpstr>PowerPoint 演示文稿</vt:lpstr>
      <vt:lpstr>目录</vt:lpstr>
      <vt:lpstr>功能完善、内容丰富</vt:lpstr>
      <vt:lpstr>PowerPoint 演示文稿</vt:lpstr>
      <vt:lpstr>PowerPoint 演示文稿</vt:lpstr>
      <vt:lpstr>免费的题库等学习工具作为入口</vt:lpstr>
      <vt:lpstr>PowerPoint 演示文稿</vt:lpstr>
      <vt:lpstr>PowerPoint 演示文稿</vt:lpstr>
      <vt:lpstr>练、测、考流程一体化 </vt:lpstr>
      <vt:lpstr>PowerPoint 演示文稿</vt:lpstr>
      <vt:lpstr>PowerPoint 演示文稿</vt:lpstr>
      <vt:lpstr>PowerPoint 演示文稿</vt:lpstr>
      <vt:lpstr>圈子、帖子满足成人社交化需求 </vt:lpstr>
      <vt:lpstr>PowerPoint 演示文稿</vt:lpstr>
      <vt:lpstr>低价会员模式满足不同用户需求 </vt:lpstr>
      <vt:lpstr>PowerPoint 演示文稿</vt:lpstr>
      <vt:lpstr>成人门户，资讯信息首当其冲 </vt:lpstr>
      <vt:lpstr>PowerPoint 演示文稿</vt:lpstr>
      <vt:lpstr>技术突破壁垒，引领线上教育新体验 </vt:lpstr>
      <vt:lpstr>总结与思考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87</cp:revision>
  <cp:lastPrinted>2021-06-15T03:24:27Z</cp:lastPrinted>
  <dcterms:created xsi:type="dcterms:W3CDTF">2021-06-14T15:47:27Z</dcterms:created>
  <dcterms:modified xsi:type="dcterms:W3CDTF">2021-06-15T05:55:44Z</dcterms:modified>
</cp:coreProperties>
</file>