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81" r:id="rId2"/>
    <p:sldId id="271" r:id="rId3"/>
    <p:sldId id="285" r:id="rId4"/>
    <p:sldId id="270" r:id="rId5"/>
    <p:sldId id="274" r:id="rId6"/>
    <p:sldId id="307" r:id="rId7"/>
    <p:sldId id="296" r:id="rId8"/>
    <p:sldId id="297" r:id="rId9"/>
    <p:sldId id="295" r:id="rId10"/>
    <p:sldId id="306" r:id="rId11"/>
    <p:sldId id="308" r:id="rId12"/>
    <p:sldId id="309" r:id="rId13"/>
    <p:sldId id="305" r:id="rId14"/>
    <p:sldId id="280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0"/>
    <a:srgbClr val="FB6A12"/>
    <a:srgbClr val="FB5914"/>
    <a:srgbClr val="FB5507"/>
    <a:srgbClr val="E71A06"/>
    <a:srgbClr val="FF0000"/>
    <a:srgbClr val="EB5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9"/>
    <p:restoredTop sz="79810"/>
  </p:normalViewPr>
  <p:slideViewPr>
    <p:cSldViewPr snapToGrid="0" snapToObjects="1">
      <p:cViewPr varScale="1">
        <p:scale>
          <a:sx n="135" d="100"/>
          <a:sy n="135" d="100"/>
        </p:scale>
        <p:origin x="1008" y="168"/>
      </p:cViewPr>
      <p:guideLst>
        <p:guide orient="horz" pos="1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48A8-1D93-2E47-98BE-4A86A43ECE7D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6430-611C-3840-B4CB-8A7BE41570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89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45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04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793" cy="493819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19" y="99612"/>
            <a:ext cx="1888529" cy="31217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DA19-2EA8-BB45-A6B8-F60BBDE2F498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egmentfault.com/?url=https%3A%2F%2Fgithub.com%2FGoogleChromeLabs%2Fjsb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Number" TargetMode="External"/><Relationship Id="rId2" Type="http://schemas.openxmlformats.org/officeDocument/2006/relationships/hyperlink" Target="https://developer.mozilla.org/zh-CN/docs/Web/JavaScript/Reference/Global_Objects/Math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Web/JavaScript/Reference/Global_Objects/JSON/stringify" TargetMode="External"/><Relationship Id="rId5" Type="http://schemas.openxmlformats.org/officeDocument/2006/relationships/hyperlink" Target="https://www.chosenplaintext.ca/articles/beginners-guide-constant-time-cryptography.html" TargetMode="External"/><Relationship Id="rId4" Type="http://schemas.openxmlformats.org/officeDocument/2006/relationships/hyperlink" Target="https://github.com/tc39/proposal-bigint/blob/master/ADVANCED.md#dont-break-asm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/Reference/Global_Objects/Numb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BigInt/asIntN" TargetMode="External"/><Relationship Id="rId7" Type="http://schemas.openxmlformats.org/officeDocument/2006/relationships/hyperlink" Target="https://developer.mozilla.org/zh-CN/docs/Web/JavaScript/Reference/Global_Objects/BigInt/valueOf" TargetMode="External"/><Relationship Id="rId2" Type="http://schemas.openxmlformats.org/officeDocument/2006/relationships/hyperlink" Target="https://wiki.developer.mozilla.org/en-US/docs/Web/JavaScript/Reference/Global_Objects/BigInt/BigIn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Web/JavaScript/Reference/Global_Objects/BigInt/toString" TargetMode="External"/><Relationship Id="rId5" Type="http://schemas.openxmlformats.org/officeDocument/2006/relationships/hyperlink" Target="https://developer.mozilla.org/zh-CN/docs/Web/JavaScript/Reference/Global_Objects/BigInt/toLocaleString" TargetMode="External"/><Relationship Id="rId4" Type="http://schemas.openxmlformats.org/officeDocument/2006/relationships/hyperlink" Target="https://developer.mozilla.org/zh-CN/docs/Web/JavaScript/Reference/Global_Objects/BigInt/asUint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738281" y="2052603"/>
            <a:ext cx="1667444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en" altLang="zh-CN" sz="38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endParaRPr lang="en-US" altLang="zh-CN" sz="38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5982" y="4553301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71890" y="31680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聂建辉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09105" y="36070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高途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19" y="1495096"/>
            <a:ext cx="2349162" cy="3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654AE-DA4F-B44D-9ECA-591DEBC3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2" y="498988"/>
            <a:ext cx="5935556" cy="4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的兼容性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B79D8-7464-224F-B682-73D84E741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48" y="495722"/>
            <a:ext cx="6479104" cy="46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的兼容库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F34D38-4293-D642-8A17-CCFA7D4F262C}"/>
              </a:ext>
            </a:extLst>
          </p:cNvPr>
          <p:cNvSpPr txBox="1"/>
          <p:nvPr/>
        </p:nvSpPr>
        <p:spPr>
          <a:xfrm>
            <a:off x="287079" y="77299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JSBI</a:t>
            </a:r>
            <a:r>
              <a:rPr lang="zh-CN" altLang="en-US" dirty="0"/>
              <a:t>库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921BDA-A29F-FA4B-A16C-13DDA6AA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79" y="1254944"/>
            <a:ext cx="8373139" cy="37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的特别之处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EBA6C-DA79-3049-A02D-48FE31DD3DC0}"/>
              </a:ext>
            </a:extLst>
          </p:cNvPr>
          <p:cNvSpPr txBox="1"/>
          <p:nvPr/>
        </p:nvSpPr>
        <p:spPr>
          <a:xfrm>
            <a:off x="287079" y="804820"/>
            <a:ext cx="730979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不能用于 </a:t>
            </a:r>
            <a:r>
              <a:rPr lang="en" altLang="zh-CN" u="sng" dirty="0">
                <a:hlinkClick r:id="rId2"/>
              </a:rPr>
              <a:t>Math</a:t>
            </a:r>
            <a:r>
              <a:rPr lang="en" altLang="zh-CN" dirty="0"/>
              <a:t> </a:t>
            </a:r>
            <a:r>
              <a:rPr lang="zh-CN" altLang="en-US" dirty="0"/>
              <a:t>对象中的方法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不能和任何 </a:t>
            </a:r>
            <a:r>
              <a:rPr lang="en" altLang="zh-CN" u="sng" dirty="0">
                <a:hlinkClick r:id="rId3"/>
              </a:rPr>
              <a:t>Number</a:t>
            </a:r>
            <a:r>
              <a:rPr lang="en" altLang="zh-CN" dirty="0"/>
              <a:t> </a:t>
            </a:r>
            <a:r>
              <a:rPr lang="zh-CN" altLang="en-US" dirty="0"/>
              <a:t>实例混合运算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BigInt </a:t>
            </a:r>
            <a:r>
              <a:rPr lang="zh-CN" altLang="en-US" dirty="0"/>
              <a:t>都是有符号的（不支持无符号运算）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BigInt </a:t>
            </a:r>
            <a:r>
              <a:rPr lang="zh-CN" altLang="en-US" dirty="0"/>
              <a:t>不支持单目（</a:t>
            </a:r>
            <a:r>
              <a:rPr lang="en-US" altLang="zh-CN" dirty="0"/>
              <a:t>+</a:t>
            </a:r>
            <a:r>
              <a:rPr lang="zh-CN" altLang="en-US" dirty="0"/>
              <a:t>）运算符</a:t>
            </a:r>
            <a:r>
              <a:rPr lang="en-US" altLang="zh-CN" dirty="0"/>
              <a:t>——</a:t>
            </a:r>
            <a:r>
              <a:rPr lang="zh-CN" altLang="en-US" dirty="0">
                <a:hlinkClick r:id="rId4"/>
              </a:rPr>
              <a:t>为了兼容 </a:t>
            </a:r>
            <a:r>
              <a:rPr lang="en" altLang="zh-CN" dirty="0">
                <a:hlinkClick r:id="rId4"/>
              </a:rPr>
              <a:t>asm.js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BigInt </a:t>
            </a:r>
            <a:r>
              <a:rPr lang="zh-CN" altLang="en-US" dirty="0"/>
              <a:t>变量在转换成 </a:t>
            </a:r>
            <a:r>
              <a:rPr lang="en" altLang="zh-CN" u="sng" dirty="0">
                <a:hlinkClick r:id="rId3"/>
              </a:rPr>
              <a:t>Number</a:t>
            </a:r>
            <a:r>
              <a:rPr lang="en" altLang="zh-CN" dirty="0"/>
              <a:t> </a:t>
            </a:r>
            <a:r>
              <a:rPr lang="zh-CN" altLang="en-US" dirty="0"/>
              <a:t>变量时可能会丢失精度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BigInt </a:t>
            </a:r>
            <a:r>
              <a:rPr lang="zh-CN" altLang="en-US" dirty="0">
                <a:hlinkClick r:id="rId5"/>
              </a:rPr>
              <a:t>不适合用于密码学</a:t>
            </a:r>
            <a:r>
              <a:rPr lang="zh-CN" altLang="en-US" dirty="0"/>
              <a:t>（对 </a:t>
            </a:r>
            <a:r>
              <a:rPr lang="en" altLang="zh-CN" dirty="0"/>
              <a:t>BigInt </a:t>
            </a:r>
            <a:r>
              <a:rPr lang="zh-CN" altLang="en-US" dirty="0"/>
              <a:t>的操作不是常数时间的）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BigInt </a:t>
            </a:r>
            <a:r>
              <a:rPr lang="zh-CN" altLang="en-US" dirty="0"/>
              <a:t>值使用 </a:t>
            </a:r>
            <a:r>
              <a:rPr lang="en" altLang="zh-CN" u="sng" dirty="0">
                <a:hlinkClick r:id="rId6"/>
              </a:rPr>
              <a:t>JSON.stringify()</a:t>
            </a:r>
            <a:r>
              <a:rPr lang="en" altLang="zh-CN" dirty="0"/>
              <a:t> </a:t>
            </a:r>
            <a:r>
              <a:rPr lang="zh-CN" altLang="en-US" dirty="0"/>
              <a:t>都会引发 </a:t>
            </a:r>
            <a:r>
              <a:rPr lang="en" altLang="zh-CN" dirty="0"/>
              <a:t>TypeError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9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337" y="2248584"/>
            <a:ext cx="265168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THANKS</a:t>
            </a:r>
            <a:r>
              <a:rPr lang="zh-CN" altLang="en-US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4" y="148673"/>
            <a:ext cx="2008171" cy="3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12" y="2444983"/>
            <a:ext cx="4316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高途前端开发工程师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2016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年加入公司至今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codecooker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njh854606151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B6A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535" y="1701209"/>
            <a:ext cx="164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聂建辉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D933B-86BC-CD45-80F6-B7DC3CA9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1701209"/>
            <a:ext cx="2730500" cy="273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5F2520-085D-ED4A-905E-D33894E82800}"/>
              </a:ext>
            </a:extLst>
          </p:cNvPr>
          <p:cNvSpPr txBox="1"/>
          <p:nvPr/>
        </p:nvSpPr>
        <p:spPr>
          <a:xfrm>
            <a:off x="8001000" y="270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从问题说起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DAA35-3104-3B43-9748-405C0F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717"/>
            <a:ext cx="9144000" cy="2703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0963A0-BC11-BF4C-AA2A-74E9799C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6" y="3851859"/>
            <a:ext cx="8080604" cy="9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2467" y="483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D2D43-0051-D544-9313-516AF8FD333A}"/>
              </a:ext>
            </a:extLst>
          </p:cNvPr>
          <p:cNvSpPr txBox="1"/>
          <p:nvPr/>
        </p:nvSpPr>
        <p:spPr>
          <a:xfrm>
            <a:off x="262467" y="887314"/>
            <a:ext cx="1396536" cy="3368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定义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类实现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类型检测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运算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比较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条件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兼容性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特征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5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EBA6C-DA79-3049-A02D-48FE31DD3DC0}"/>
              </a:ext>
            </a:extLst>
          </p:cNvPr>
          <p:cNvSpPr txBox="1"/>
          <p:nvPr/>
        </p:nvSpPr>
        <p:spPr>
          <a:xfrm>
            <a:off x="126823" y="823674"/>
            <a:ext cx="730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BigInt</a:t>
            </a:r>
            <a:r>
              <a:rPr lang="en" altLang="zh-CN" dirty="0"/>
              <a:t> </a:t>
            </a:r>
            <a:r>
              <a:rPr lang="zh-CN" altLang="en-US" dirty="0"/>
              <a:t>是一种内置对象，它提供了一种方法来表示大于 </a:t>
            </a:r>
            <a:r>
              <a:rPr lang="en-US" altLang="zh-CN" dirty="0"/>
              <a:t>2</a:t>
            </a:r>
            <a:r>
              <a:rPr lang="en-US" altLang="zh-CN" baseline="30000" dirty="0"/>
              <a:t>53 </a:t>
            </a:r>
            <a:r>
              <a:rPr lang="en-US" altLang="zh-CN" dirty="0"/>
              <a:t>- 1</a:t>
            </a:r>
            <a:r>
              <a:rPr lang="zh-CN" altLang="en-US" dirty="0"/>
              <a:t> 的整数。这原本是 </a:t>
            </a:r>
            <a:r>
              <a:rPr lang="en" altLang="zh-CN" dirty="0"/>
              <a:t>JavaScript</a:t>
            </a:r>
            <a:r>
              <a:rPr lang="zh-CN" altLang="en-US" dirty="0"/>
              <a:t>中可以用 </a:t>
            </a:r>
            <a:r>
              <a:rPr lang="en" altLang="zh-CN" u="sng" dirty="0">
                <a:hlinkClick r:id="rId2"/>
              </a:rPr>
              <a:t>Number</a:t>
            </a:r>
            <a:r>
              <a:rPr lang="en" altLang="zh-CN" dirty="0"/>
              <a:t> </a:t>
            </a:r>
            <a:r>
              <a:rPr lang="zh-CN" altLang="en-US" dirty="0"/>
              <a:t>表示的最大数字。</a:t>
            </a:r>
            <a:r>
              <a:rPr lang="en" altLang="zh-CN" b="1" dirty="0"/>
              <a:t>BigInt</a:t>
            </a:r>
            <a:r>
              <a:rPr lang="en" altLang="zh-CN" dirty="0"/>
              <a:t> </a:t>
            </a:r>
            <a:r>
              <a:rPr lang="zh-CN" altLang="en-US" dirty="0"/>
              <a:t>可以表示任意大的整数。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0C6F3-5150-0D4D-BB49-A777C02EB1DA}"/>
              </a:ext>
            </a:extLst>
          </p:cNvPr>
          <p:cNvSpPr txBox="1"/>
          <p:nvPr/>
        </p:nvSpPr>
        <p:spPr>
          <a:xfrm>
            <a:off x="126823" y="2367786"/>
            <a:ext cx="9152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const theBiggestInt = 9007199254740991n; </a:t>
            </a:r>
          </a:p>
          <a:p>
            <a:r>
              <a:rPr lang="en" altLang="zh-CN" dirty="0"/>
              <a:t>const alsoHuge = BigInt(9007199254740991); </a:t>
            </a:r>
          </a:p>
          <a:p>
            <a:r>
              <a:rPr lang="en" altLang="zh-CN" dirty="0"/>
              <a:t>const hugeString = BigInt("9007199254740991"); </a:t>
            </a:r>
          </a:p>
          <a:p>
            <a:r>
              <a:rPr lang="en" altLang="zh-CN" dirty="0"/>
              <a:t>const hugeHex = BigInt("0x1fffffffffffff"); </a:t>
            </a:r>
          </a:p>
          <a:p>
            <a:r>
              <a:rPr lang="en" altLang="zh-CN" dirty="0"/>
              <a:t>const hugeBin = BigInt("0b11111111111111111111111111111111111111111111111111111"); </a:t>
            </a:r>
          </a:p>
        </p:txBody>
      </p:sp>
    </p:spTree>
    <p:extLst>
      <p:ext uri="{BB962C8B-B14F-4D97-AF65-F5344CB8AC3E}">
        <p14:creationId xmlns:p14="http://schemas.microsoft.com/office/powerpoint/2010/main" val="213257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的类实现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515CD7-D5BA-8E43-97DC-4CC654709AD3}"/>
              </a:ext>
            </a:extLst>
          </p:cNvPr>
          <p:cNvSpPr txBox="1"/>
          <p:nvPr/>
        </p:nvSpPr>
        <p:spPr>
          <a:xfrm>
            <a:off x="298431" y="961534"/>
            <a:ext cx="3319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hlinkClick r:id="rId2"/>
              </a:rPr>
              <a:t>BigInt()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u="sng" dirty="0">
                <a:hlinkClick r:id="rId3"/>
              </a:rPr>
              <a:t>BigInt.asIntN()</a:t>
            </a:r>
            <a:endParaRPr lang="en" altLang="zh-CN" b="1" u="sng" dirty="0"/>
          </a:p>
          <a:p>
            <a:pPr>
              <a:lnSpc>
                <a:spcPct val="150000"/>
              </a:lnSpc>
            </a:pPr>
            <a:r>
              <a:rPr lang="en" altLang="zh-CN" b="1" u="sng" dirty="0">
                <a:hlinkClick r:id="rId4"/>
              </a:rPr>
              <a:t>BigInt.asUintN()</a:t>
            </a:r>
            <a:endParaRPr lang="en" altLang="zh-CN" b="1" u="sng" dirty="0"/>
          </a:p>
          <a:p>
            <a:endParaRPr kumimoji="1" lang="en" altLang="zh-CN" b="1" u="sng" dirty="0"/>
          </a:p>
          <a:p>
            <a:r>
              <a:rPr lang="en" altLang="zh-CN" b="1" u="sng" dirty="0">
                <a:hlinkClick r:id="rId5"/>
              </a:rPr>
              <a:t>BigInt.prototype.toLocaleString()</a:t>
            </a:r>
            <a:endParaRPr lang="en" altLang="zh-CN" b="1" u="sng" dirty="0"/>
          </a:p>
          <a:p>
            <a:pPr>
              <a:lnSpc>
                <a:spcPct val="150000"/>
              </a:lnSpc>
            </a:pPr>
            <a:r>
              <a:rPr lang="en" altLang="zh-CN" b="1" u="sng" dirty="0">
                <a:hlinkClick r:id="rId6"/>
              </a:rPr>
              <a:t>BigInt.prototype.toString()</a:t>
            </a:r>
            <a:endParaRPr lang="en" altLang="zh-CN" b="1" u="sng" dirty="0"/>
          </a:p>
          <a:p>
            <a:r>
              <a:rPr lang="en" altLang="zh-CN" b="1" dirty="0">
                <a:hlinkClick r:id="rId7"/>
              </a:rPr>
              <a:t>BigInt.prototype.valueOf()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81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</a:rPr>
              <a:t> 的类型检测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1E55D-29B0-BD45-9777-99B4F0BD8DEB}"/>
              </a:ext>
            </a:extLst>
          </p:cNvPr>
          <p:cNvSpPr txBox="1"/>
          <p:nvPr/>
        </p:nvSpPr>
        <p:spPr>
          <a:xfrm>
            <a:off x="287079" y="1111125"/>
            <a:ext cx="373211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/>
              <a:t>typeof 1n === 'bigint'; // true 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typeof BigInt('1') === 'bigint'; // true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typeof Object(1n) === 'object'; // 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的运算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D44FD7-DDF3-B343-8681-016895CD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482"/>
            <a:ext cx="5152078" cy="4622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1D5322-13AA-764D-8A36-F3C19378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78" y="1636663"/>
            <a:ext cx="3970200" cy="18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BigInt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的比较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293123-2B7C-EA47-8F2B-D315FE6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100"/>
            <a:ext cx="4432300" cy="162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DF77B8-C23E-584F-BFCD-50B80061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53" y="661100"/>
            <a:ext cx="5346700" cy="431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9906DD-20D3-6D48-8A68-7FCBE548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3239200"/>
            <a:ext cx="5600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176</Words>
  <Application>Microsoft Macintosh PowerPoint</Application>
  <PresentationFormat>全屏显示(16:9)</PresentationFormat>
  <Paragraphs>57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UX G</dc:creator>
  <cp:lastModifiedBy>Microsoft Office User</cp:lastModifiedBy>
  <cp:revision>244</cp:revision>
  <dcterms:created xsi:type="dcterms:W3CDTF">2019-12-23T08:23:22Z</dcterms:created>
  <dcterms:modified xsi:type="dcterms:W3CDTF">2021-07-19T09:41:44Z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0x0101008C0909E9242B864999DD46AB2EE8CC52</vt:lpwstr>
  </property>
  <property fmtid="{D5CDD505-2E9C-101B-9397-08002B2CF9AE}" pid="3" name="KSOProductBuildVer">
    <vt:lpwstr>2052-1.8.0.2797</vt:lpwstr>
  </property>
</Properties>
</file>