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9" r:id="rId2"/>
    <p:sldId id="256" r:id="rId3"/>
    <p:sldId id="302" r:id="rId4"/>
    <p:sldId id="267" r:id="rId5"/>
    <p:sldId id="258" r:id="rId6"/>
    <p:sldId id="288" r:id="rId7"/>
    <p:sldId id="291" r:id="rId8"/>
    <p:sldId id="290" r:id="rId9"/>
    <p:sldId id="293" r:id="rId10"/>
    <p:sldId id="289" r:id="rId11"/>
    <p:sldId id="292" r:id="rId12"/>
    <p:sldId id="295" r:id="rId13"/>
    <p:sldId id="305" r:id="rId14"/>
    <p:sldId id="294" r:id="rId15"/>
    <p:sldId id="257" r:id="rId16"/>
    <p:sldId id="259" r:id="rId17"/>
    <p:sldId id="296" r:id="rId18"/>
    <p:sldId id="297" r:id="rId19"/>
    <p:sldId id="298" r:id="rId20"/>
    <p:sldId id="299" r:id="rId21"/>
    <p:sldId id="306" r:id="rId22"/>
    <p:sldId id="300" r:id="rId23"/>
    <p:sldId id="301" r:id="rId24"/>
    <p:sldId id="261" r:id="rId25"/>
    <p:sldId id="279" r:id="rId26"/>
    <p:sldId id="303" r:id="rId27"/>
    <p:sldId id="304" r:id="rId28"/>
    <p:sldId id="286" r:id="rId29"/>
    <p:sldId id="287" r:id="rId30"/>
    <p:sldId id="308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4"/>
    <p:restoredTop sz="94336"/>
  </p:normalViewPr>
  <p:slideViewPr>
    <p:cSldViewPr snapToGrid="0" snapToObjects="1">
      <p:cViewPr varScale="1">
        <p:scale>
          <a:sx n="76" d="100"/>
          <a:sy n="76" d="100"/>
        </p:scale>
        <p:origin x="14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310184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hyperlink" Target="https://medium.freecodecamp.org/immensely-upgrade-your-development-environment-with-these-visual-studio-code-extensions-9cd790478530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jianshu.com/p/f5b62cc0dcb3" TargetMode="External"/><Relationship Id="rId3" Type="http://schemas.openxmlformats.org/officeDocument/2006/relationships/hyperlink" Target="https://blog.csdn.net/m0_37617778/article/details/8277534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d194d29e488c?open_source=weibo_search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robbyrussell/oh-my-zsh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hyperlink" Target="https://segmentfault.com/a/1190000013612471?utm_source=tag-newes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jianshu.com/p/e7d67cfd5893" TargetMode="Externa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Q &amp; A"/>
          <p:cNvSpPr txBox="1"/>
          <p:nvPr/>
        </p:nvSpPr>
        <p:spPr>
          <a:xfrm>
            <a:off x="9042101" y="9495833"/>
            <a:ext cx="6299801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 smtClean="0"/>
              <a:t>扫码签到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57" y="260773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9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"/>
          <p:cNvSpPr/>
          <p:nvPr/>
        </p:nvSpPr>
        <p:spPr>
          <a:xfrm>
            <a:off x="1113359" y="1192741"/>
            <a:ext cx="656473" cy="65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39" y="0"/>
                </a:moveTo>
                <a:cubicBezTo>
                  <a:pt x="7320" y="0"/>
                  <a:pt x="4804" y="1008"/>
                  <a:pt x="2882" y="3019"/>
                </a:cubicBezTo>
                <a:cubicBezTo>
                  <a:pt x="-961" y="7041"/>
                  <a:pt x="-961" y="13556"/>
                  <a:pt x="2882" y="17578"/>
                </a:cubicBezTo>
                <a:cubicBezTo>
                  <a:pt x="6726" y="21600"/>
                  <a:pt x="12952" y="21600"/>
                  <a:pt x="16796" y="17578"/>
                </a:cubicBezTo>
                <a:cubicBezTo>
                  <a:pt x="20639" y="13556"/>
                  <a:pt x="20639" y="7041"/>
                  <a:pt x="16796" y="3019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839" y="4969"/>
                </a:moveTo>
                <a:cubicBezTo>
                  <a:pt x="11142" y="4969"/>
                  <a:pt x="12443" y="5493"/>
                  <a:pt x="13437" y="6533"/>
                </a:cubicBezTo>
                <a:cubicBezTo>
                  <a:pt x="15426" y="8614"/>
                  <a:pt x="15426" y="11983"/>
                  <a:pt x="13437" y="14064"/>
                </a:cubicBezTo>
                <a:cubicBezTo>
                  <a:pt x="11449" y="16145"/>
                  <a:pt x="8229" y="16145"/>
                  <a:pt x="6241" y="14064"/>
                </a:cubicBezTo>
                <a:cubicBezTo>
                  <a:pt x="4252" y="11983"/>
                  <a:pt x="4252" y="8614"/>
                  <a:pt x="6241" y="6533"/>
                </a:cubicBezTo>
                <a:cubicBezTo>
                  <a:pt x="7235" y="5493"/>
                  <a:pt x="8536" y="4969"/>
                  <a:pt x="9839" y="4969"/>
                </a:cubicBezTo>
                <a:close/>
              </a:path>
            </a:pathLst>
          </a:custGeom>
          <a:solidFill>
            <a:srgbClr val="D1382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前端工程师技能树"/>
          <p:cNvSpPr txBox="1"/>
          <p:nvPr/>
        </p:nvSpPr>
        <p:spPr>
          <a:xfrm>
            <a:off x="2039938" y="956439"/>
            <a:ext cx="7530907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 smtClean="0"/>
              <a:t>用户设置－自动保存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145" y="3473449"/>
            <a:ext cx="15791935" cy="82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1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"/>
          <p:cNvSpPr/>
          <p:nvPr/>
        </p:nvSpPr>
        <p:spPr>
          <a:xfrm>
            <a:off x="1113359" y="1192741"/>
            <a:ext cx="656473" cy="65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39" y="0"/>
                </a:moveTo>
                <a:cubicBezTo>
                  <a:pt x="7320" y="0"/>
                  <a:pt x="4804" y="1008"/>
                  <a:pt x="2882" y="3019"/>
                </a:cubicBezTo>
                <a:cubicBezTo>
                  <a:pt x="-961" y="7041"/>
                  <a:pt x="-961" y="13556"/>
                  <a:pt x="2882" y="17578"/>
                </a:cubicBezTo>
                <a:cubicBezTo>
                  <a:pt x="6726" y="21600"/>
                  <a:pt x="12952" y="21600"/>
                  <a:pt x="16796" y="17578"/>
                </a:cubicBezTo>
                <a:cubicBezTo>
                  <a:pt x="20639" y="13556"/>
                  <a:pt x="20639" y="7041"/>
                  <a:pt x="16796" y="3019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839" y="4969"/>
                </a:moveTo>
                <a:cubicBezTo>
                  <a:pt x="11142" y="4969"/>
                  <a:pt x="12443" y="5493"/>
                  <a:pt x="13437" y="6533"/>
                </a:cubicBezTo>
                <a:cubicBezTo>
                  <a:pt x="15426" y="8614"/>
                  <a:pt x="15426" y="11983"/>
                  <a:pt x="13437" y="14064"/>
                </a:cubicBezTo>
                <a:cubicBezTo>
                  <a:pt x="11449" y="16145"/>
                  <a:pt x="8229" y="16145"/>
                  <a:pt x="6241" y="14064"/>
                </a:cubicBezTo>
                <a:cubicBezTo>
                  <a:pt x="4252" y="11983"/>
                  <a:pt x="4252" y="8614"/>
                  <a:pt x="6241" y="6533"/>
                </a:cubicBezTo>
                <a:cubicBezTo>
                  <a:pt x="7235" y="5493"/>
                  <a:pt x="8536" y="4969"/>
                  <a:pt x="9839" y="4969"/>
                </a:cubicBezTo>
                <a:close/>
              </a:path>
            </a:pathLst>
          </a:custGeom>
          <a:solidFill>
            <a:srgbClr val="D1382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前端工程师技能树"/>
          <p:cNvSpPr txBox="1"/>
          <p:nvPr/>
        </p:nvSpPr>
        <p:spPr>
          <a:xfrm>
            <a:off x="2039938" y="956439"/>
            <a:ext cx="7942879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 smtClean="0"/>
              <a:t>用户设置－</a:t>
            </a:r>
            <a:r>
              <a:rPr lang="en-US" altLang="zh-CN" dirty="0" smtClean="0"/>
              <a:t>tab</a:t>
            </a:r>
            <a:r>
              <a:rPr lang="zh-CN" altLang="en-US" dirty="0" smtClean="0"/>
              <a:t>转空格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731" y="3568699"/>
            <a:ext cx="16286204" cy="876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6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"/>
          <p:cNvSpPr/>
          <p:nvPr/>
        </p:nvSpPr>
        <p:spPr>
          <a:xfrm>
            <a:off x="1113359" y="1192741"/>
            <a:ext cx="656473" cy="65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39" y="0"/>
                </a:moveTo>
                <a:cubicBezTo>
                  <a:pt x="7320" y="0"/>
                  <a:pt x="4804" y="1008"/>
                  <a:pt x="2882" y="3019"/>
                </a:cubicBezTo>
                <a:cubicBezTo>
                  <a:pt x="-961" y="7041"/>
                  <a:pt x="-961" y="13556"/>
                  <a:pt x="2882" y="17578"/>
                </a:cubicBezTo>
                <a:cubicBezTo>
                  <a:pt x="6726" y="21600"/>
                  <a:pt x="12952" y="21600"/>
                  <a:pt x="16796" y="17578"/>
                </a:cubicBezTo>
                <a:cubicBezTo>
                  <a:pt x="20639" y="13556"/>
                  <a:pt x="20639" y="7041"/>
                  <a:pt x="16796" y="3019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839" y="4969"/>
                </a:moveTo>
                <a:cubicBezTo>
                  <a:pt x="11142" y="4969"/>
                  <a:pt x="12443" y="5493"/>
                  <a:pt x="13437" y="6533"/>
                </a:cubicBezTo>
                <a:cubicBezTo>
                  <a:pt x="15426" y="8614"/>
                  <a:pt x="15426" y="11983"/>
                  <a:pt x="13437" y="14064"/>
                </a:cubicBezTo>
                <a:cubicBezTo>
                  <a:pt x="11449" y="16145"/>
                  <a:pt x="8229" y="16145"/>
                  <a:pt x="6241" y="14064"/>
                </a:cubicBezTo>
                <a:cubicBezTo>
                  <a:pt x="4252" y="11983"/>
                  <a:pt x="4252" y="8614"/>
                  <a:pt x="6241" y="6533"/>
                </a:cubicBezTo>
                <a:cubicBezTo>
                  <a:pt x="7235" y="5493"/>
                  <a:pt x="8536" y="4969"/>
                  <a:pt x="9839" y="4969"/>
                </a:cubicBezTo>
                <a:close/>
              </a:path>
            </a:pathLst>
          </a:custGeom>
          <a:solidFill>
            <a:srgbClr val="D1382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前端工程师技能树"/>
          <p:cNvSpPr txBox="1"/>
          <p:nvPr/>
        </p:nvSpPr>
        <p:spPr>
          <a:xfrm>
            <a:off x="2039938" y="956439"/>
            <a:ext cx="7032373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 smtClean="0"/>
              <a:t>用户设置－</a:t>
            </a:r>
            <a:r>
              <a:rPr lang="en-US" altLang="zh-CN" dirty="0" smtClean="0"/>
              <a:t>tabsize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359" y="4235965"/>
            <a:ext cx="10972800" cy="6578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6265" y="2085593"/>
            <a:ext cx="112903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6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"/>
          <p:cNvSpPr/>
          <p:nvPr/>
        </p:nvSpPr>
        <p:spPr>
          <a:xfrm>
            <a:off x="1113359" y="1192741"/>
            <a:ext cx="656473" cy="65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39" y="0"/>
                </a:moveTo>
                <a:cubicBezTo>
                  <a:pt x="7320" y="0"/>
                  <a:pt x="4804" y="1008"/>
                  <a:pt x="2882" y="3019"/>
                </a:cubicBezTo>
                <a:cubicBezTo>
                  <a:pt x="-961" y="7041"/>
                  <a:pt x="-961" y="13556"/>
                  <a:pt x="2882" y="17578"/>
                </a:cubicBezTo>
                <a:cubicBezTo>
                  <a:pt x="6726" y="21600"/>
                  <a:pt x="12952" y="21600"/>
                  <a:pt x="16796" y="17578"/>
                </a:cubicBezTo>
                <a:cubicBezTo>
                  <a:pt x="20639" y="13556"/>
                  <a:pt x="20639" y="7041"/>
                  <a:pt x="16796" y="3019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839" y="4969"/>
                </a:moveTo>
                <a:cubicBezTo>
                  <a:pt x="11142" y="4969"/>
                  <a:pt x="12443" y="5493"/>
                  <a:pt x="13437" y="6533"/>
                </a:cubicBezTo>
                <a:cubicBezTo>
                  <a:pt x="15426" y="8614"/>
                  <a:pt x="15426" y="11983"/>
                  <a:pt x="13437" y="14064"/>
                </a:cubicBezTo>
                <a:cubicBezTo>
                  <a:pt x="11449" y="16145"/>
                  <a:pt x="8229" y="16145"/>
                  <a:pt x="6241" y="14064"/>
                </a:cubicBezTo>
                <a:cubicBezTo>
                  <a:pt x="4252" y="11983"/>
                  <a:pt x="4252" y="8614"/>
                  <a:pt x="6241" y="6533"/>
                </a:cubicBezTo>
                <a:cubicBezTo>
                  <a:pt x="7235" y="5493"/>
                  <a:pt x="8536" y="4969"/>
                  <a:pt x="9839" y="4969"/>
                </a:cubicBezTo>
                <a:close/>
              </a:path>
            </a:pathLst>
          </a:custGeom>
          <a:solidFill>
            <a:srgbClr val="D1382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前端工程师技能树"/>
          <p:cNvSpPr txBox="1"/>
          <p:nvPr/>
        </p:nvSpPr>
        <p:spPr>
          <a:xfrm>
            <a:off x="2039938" y="956439"/>
            <a:ext cx="14008642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 smtClean="0"/>
              <a:t>用户设置－</a:t>
            </a:r>
            <a:r>
              <a:rPr lang="en-US" altLang="zh-CN" dirty="0"/>
              <a:t>Trim Trailing Whitespace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38" y="3035299"/>
            <a:ext cx="19090116" cy="900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1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"/>
          <p:cNvSpPr/>
          <p:nvPr/>
        </p:nvSpPr>
        <p:spPr>
          <a:xfrm>
            <a:off x="1113359" y="1192741"/>
            <a:ext cx="656473" cy="65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39" y="0"/>
                </a:moveTo>
                <a:cubicBezTo>
                  <a:pt x="7320" y="0"/>
                  <a:pt x="4804" y="1008"/>
                  <a:pt x="2882" y="3019"/>
                </a:cubicBezTo>
                <a:cubicBezTo>
                  <a:pt x="-961" y="7041"/>
                  <a:pt x="-961" y="13556"/>
                  <a:pt x="2882" y="17578"/>
                </a:cubicBezTo>
                <a:cubicBezTo>
                  <a:pt x="6726" y="21600"/>
                  <a:pt x="12952" y="21600"/>
                  <a:pt x="16796" y="17578"/>
                </a:cubicBezTo>
                <a:cubicBezTo>
                  <a:pt x="20639" y="13556"/>
                  <a:pt x="20639" y="7041"/>
                  <a:pt x="16796" y="3019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839" y="4969"/>
                </a:moveTo>
                <a:cubicBezTo>
                  <a:pt x="11142" y="4969"/>
                  <a:pt x="12443" y="5493"/>
                  <a:pt x="13437" y="6533"/>
                </a:cubicBezTo>
                <a:cubicBezTo>
                  <a:pt x="15426" y="8614"/>
                  <a:pt x="15426" y="11983"/>
                  <a:pt x="13437" y="14064"/>
                </a:cubicBezTo>
                <a:cubicBezTo>
                  <a:pt x="11449" y="16145"/>
                  <a:pt x="8229" y="16145"/>
                  <a:pt x="6241" y="14064"/>
                </a:cubicBezTo>
                <a:cubicBezTo>
                  <a:pt x="4252" y="11983"/>
                  <a:pt x="4252" y="8614"/>
                  <a:pt x="6241" y="6533"/>
                </a:cubicBezTo>
                <a:cubicBezTo>
                  <a:pt x="7235" y="5493"/>
                  <a:pt x="8536" y="4969"/>
                  <a:pt x="9839" y="4969"/>
                </a:cubicBezTo>
                <a:close/>
              </a:path>
            </a:pathLst>
          </a:custGeom>
          <a:solidFill>
            <a:srgbClr val="D1382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前端工程师技能树"/>
          <p:cNvSpPr txBox="1"/>
          <p:nvPr/>
        </p:nvSpPr>
        <p:spPr>
          <a:xfrm>
            <a:off x="2039938" y="956439"/>
            <a:ext cx="9313446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 smtClean="0"/>
              <a:t>用户设置－</a:t>
            </a:r>
            <a:r>
              <a:rPr lang="en-US" altLang="zh-CN" dirty="0" smtClean="0"/>
              <a:t>settings.json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870" y="2570205"/>
            <a:ext cx="17447741" cy="986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"/>
          <p:cNvSpPr/>
          <p:nvPr/>
        </p:nvSpPr>
        <p:spPr>
          <a:xfrm>
            <a:off x="1113359" y="1192741"/>
            <a:ext cx="656473" cy="65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39" y="0"/>
                </a:moveTo>
                <a:cubicBezTo>
                  <a:pt x="7320" y="0"/>
                  <a:pt x="4804" y="1008"/>
                  <a:pt x="2882" y="3019"/>
                </a:cubicBezTo>
                <a:cubicBezTo>
                  <a:pt x="-961" y="7041"/>
                  <a:pt x="-961" y="13556"/>
                  <a:pt x="2882" y="17578"/>
                </a:cubicBezTo>
                <a:cubicBezTo>
                  <a:pt x="6726" y="21600"/>
                  <a:pt x="12952" y="21600"/>
                  <a:pt x="16796" y="17578"/>
                </a:cubicBezTo>
                <a:cubicBezTo>
                  <a:pt x="20639" y="13556"/>
                  <a:pt x="20639" y="7041"/>
                  <a:pt x="16796" y="3019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839" y="4969"/>
                </a:moveTo>
                <a:cubicBezTo>
                  <a:pt x="11142" y="4969"/>
                  <a:pt x="12443" y="5493"/>
                  <a:pt x="13437" y="6533"/>
                </a:cubicBezTo>
                <a:cubicBezTo>
                  <a:pt x="15426" y="8614"/>
                  <a:pt x="15426" y="11983"/>
                  <a:pt x="13437" y="14064"/>
                </a:cubicBezTo>
                <a:cubicBezTo>
                  <a:pt x="11449" y="16145"/>
                  <a:pt x="8229" y="16145"/>
                  <a:pt x="6241" y="14064"/>
                </a:cubicBezTo>
                <a:cubicBezTo>
                  <a:pt x="4252" y="11983"/>
                  <a:pt x="4252" y="8614"/>
                  <a:pt x="6241" y="6533"/>
                </a:cubicBezTo>
                <a:cubicBezTo>
                  <a:pt x="7235" y="5493"/>
                  <a:pt x="8536" y="4969"/>
                  <a:pt x="9839" y="4969"/>
                </a:cubicBezTo>
                <a:close/>
              </a:path>
            </a:pathLst>
          </a:custGeom>
          <a:solidFill>
            <a:srgbClr val="D1382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前端工程师技能树"/>
          <p:cNvSpPr txBox="1"/>
          <p:nvPr/>
        </p:nvSpPr>
        <p:spPr>
          <a:xfrm>
            <a:off x="2039938" y="956439"/>
            <a:ext cx="7853111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VS </a:t>
            </a:r>
            <a:r>
              <a:rPr lang="en-US" dirty="0"/>
              <a:t>C</a:t>
            </a:r>
            <a:r>
              <a:rPr lang="en-US" dirty="0" smtClean="0"/>
              <a:t>ode </a:t>
            </a:r>
            <a:r>
              <a:rPr lang="zh-CN" altLang="en-US" dirty="0" smtClean="0"/>
              <a:t>快捷键概览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281" y="2283305"/>
            <a:ext cx="14605687" cy="970275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14325" y="12349492"/>
            <a:ext cx="151329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https://code.visualstudio.com/shortcuts/keyboard-shortcuts-macos.pdf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"/>
          <p:cNvGrpSpPr/>
          <p:nvPr/>
        </p:nvGrpSpPr>
        <p:grpSpPr>
          <a:xfrm>
            <a:off x="2166115" y="2017441"/>
            <a:ext cx="2572880" cy="975266"/>
            <a:chOff x="0" y="60054"/>
            <a:chExt cx="2572880" cy="975265"/>
          </a:xfrm>
        </p:grpSpPr>
        <p:sp>
          <p:nvSpPr>
            <p:cNvPr id="149" name="语言规范"/>
            <p:cNvSpPr txBox="1"/>
            <p:nvPr/>
          </p:nvSpPr>
          <p:spPr>
            <a:xfrm>
              <a:off x="1043616" y="60054"/>
              <a:ext cx="1529264" cy="9752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sz="5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zh-CN" altLang="en-US" dirty="0" smtClean="0"/>
                <a:t>终端</a:t>
              </a:r>
              <a:endParaRPr dirty="0"/>
            </a:p>
          </p:txBody>
        </p:sp>
        <p:sp>
          <p:nvSpPr>
            <p:cNvPr id="150" name="Circle"/>
            <p:cNvSpPr/>
            <p:nvPr/>
          </p:nvSpPr>
          <p:spPr>
            <a:xfrm>
              <a:off x="0" y="275595"/>
              <a:ext cx="544184" cy="544185"/>
            </a:xfrm>
            <a:prstGeom prst="ellipse">
              <a:avLst/>
            </a:prstGeom>
            <a:solidFill>
              <a:srgbClr val="D1382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2" name="01"/>
            <p:cNvSpPr txBox="1"/>
            <p:nvPr/>
          </p:nvSpPr>
          <p:spPr>
            <a:xfrm>
              <a:off x="38958" y="308852"/>
              <a:ext cx="466268" cy="477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01</a:t>
              </a:r>
            </a:p>
          </p:txBody>
        </p:sp>
      </p:grpSp>
      <p:grpSp>
        <p:nvGrpSpPr>
          <p:cNvPr id="158" name="Group"/>
          <p:cNvGrpSpPr/>
          <p:nvPr/>
        </p:nvGrpSpPr>
        <p:grpSpPr>
          <a:xfrm>
            <a:off x="2166115" y="4065316"/>
            <a:ext cx="3957875" cy="975266"/>
            <a:chOff x="0" y="60054"/>
            <a:chExt cx="3957874" cy="975265"/>
          </a:xfrm>
        </p:grpSpPr>
        <p:sp>
          <p:nvSpPr>
            <p:cNvPr id="154" name="浏览器"/>
            <p:cNvSpPr txBox="1"/>
            <p:nvPr/>
          </p:nvSpPr>
          <p:spPr>
            <a:xfrm>
              <a:off x="1043616" y="60054"/>
              <a:ext cx="2914258" cy="9752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sz="5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zh-CN" altLang="en-US" dirty="0" smtClean="0"/>
                <a:t>显示设置</a:t>
              </a:r>
              <a:endParaRPr dirty="0"/>
            </a:p>
          </p:txBody>
        </p:sp>
        <p:sp>
          <p:nvSpPr>
            <p:cNvPr id="155" name="Circle"/>
            <p:cNvSpPr/>
            <p:nvPr/>
          </p:nvSpPr>
          <p:spPr>
            <a:xfrm>
              <a:off x="0" y="275595"/>
              <a:ext cx="544184" cy="544185"/>
            </a:xfrm>
            <a:prstGeom prst="ellipse">
              <a:avLst/>
            </a:prstGeom>
            <a:solidFill>
              <a:srgbClr val="D1382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7" name="02"/>
            <p:cNvSpPr txBox="1"/>
            <p:nvPr/>
          </p:nvSpPr>
          <p:spPr>
            <a:xfrm>
              <a:off x="38958" y="308852"/>
              <a:ext cx="466268" cy="477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02</a:t>
              </a:r>
            </a:p>
          </p:txBody>
        </p:sp>
      </p:grpSp>
      <p:grpSp>
        <p:nvGrpSpPr>
          <p:cNvPr id="163" name="Group"/>
          <p:cNvGrpSpPr/>
          <p:nvPr/>
        </p:nvGrpSpPr>
        <p:grpSpPr>
          <a:xfrm>
            <a:off x="2166115" y="6113191"/>
            <a:ext cx="3957874" cy="975266"/>
            <a:chOff x="0" y="60054"/>
            <a:chExt cx="3957873" cy="975265"/>
          </a:xfrm>
        </p:grpSpPr>
        <p:sp>
          <p:nvSpPr>
            <p:cNvPr id="159" name="编辑器"/>
            <p:cNvSpPr txBox="1"/>
            <p:nvPr/>
          </p:nvSpPr>
          <p:spPr>
            <a:xfrm>
              <a:off x="1043616" y="60054"/>
              <a:ext cx="2914257" cy="9752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sz="5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zh-CN" altLang="en-US" dirty="0" smtClean="0"/>
                <a:t>文件操作</a:t>
              </a:r>
              <a:endParaRPr dirty="0"/>
            </a:p>
          </p:txBody>
        </p:sp>
        <p:sp>
          <p:nvSpPr>
            <p:cNvPr id="160" name="Circle"/>
            <p:cNvSpPr/>
            <p:nvPr/>
          </p:nvSpPr>
          <p:spPr>
            <a:xfrm>
              <a:off x="0" y="275595"/>
              <a:ext cx="544184" cy="544185"/>
            </a:xfrm>
            <a:prstGeom prst="ellipse">
              <a:avLst/>
            </a:prstGeom>
            <a:solidFill>
              <a:srgbClr val="D1382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03"/>
            <p:cNvSpPr txBox="1"/>
            <p:nvPr/>
          </p:nvSpPr>
          <p:spPr>
            <a:xfrm>
              <a:off x="38958" y="308852"/>
              <a:ext cx="466268" cy="477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03</a:t>
              </a:r>
            </a:p>
          </p:txBody>
        </p:sp>
      </p:grpSp>
      <p:grpSp>
        <p:nvGrpSpPr>
          <p:cNvPr id="168" name="Group"/>
          <p:cNvGrpSpPr/>
          <p:nvPr/>
        </p:nvGrpSpPr>
        <p:grpSpPr>
          <a:xfrm>
            <a:off x="13119864" y="1958342"/>
            <a:ext cx="3957874" cy="975266"/>
            <a:chOff x="0" y="60054"/>
            <a:chExt cx="3957873" cy="975265"/>
          </a:xfrm>
        </p:grpSpPr>
        <p:sp>
          <p:nvSpPr>
            <p:cNvPr id="164" name="前端测试"/>
            <p:cNvSpPr txBox="1"/>
            <p:nvPr/>
          </p:nvSpPr>
          <p:spPr>
            <a:xfrm>
              <a:off x="1043616" y="60054"/>
              <a:ext cx="2914257" cy="9752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sz="5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zh-CN" altLang="en-US" dirty="0" smtClean="0"/>
                <a:t>代码操作</a:t>
              </a:r>
              <a:endParaRPr dirty="0"/>
            </a:p>
          </p:txBody>
        </p:sp>
        <p:sp>
          <p:nvSpPr>
            <p:cNvPr id="165" name="Circle"/>
            <p:cNvSpPr/>
            <p:nvPr/>
          </p:nvSpPr>
          <p:spPr>
            <a:xfrm>
              <a:off x="0" y="275595"/>
              <a:ext cx="544184" cy="544185"/>
            </a:xfrm>
            <a:prstGeom prst="ellipse">
              <a:avLst/>
            </a:prstGeom>
            <a:solidFill>
              <a:srgbClr val="D1382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7" name="04"/>
            <p:cNvSpPr txBox="1"/>
            <p:nvPr/>
          </p:nvSpPr>
          <p:spPr>
            <a:xfrm>
              <a:off x="38958" y="308852"/>
              <a:ext cx="466268" cy="477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04</a:t>
              </a:r>
            </a:p>
          </p:txBody>
        </p:sp>
      </p:grpSp>
      <p:grpSp>
        <p:nvGrpSpPr>
          <p:cNvPr id="173" name="Group"/>
          <p:cNvGrpSpPr/>
          <p:nvPr/>
        </p:nvGrpSpPr>
        <p:grpSpPr>
          <a:xfrm>
            <a:off x="13158822" y="4065316"/>
            <a:ext cx="3957874" cy="975266"/>
            <a:chOff x="0" y="60054"/>
            <a:chExt cx="3957873" cy="975265"/>
          </a:xfrm>
        </p:grpSpPr>
        <p:sp>
          <p:nvSpPr>
            <p:cNvPr id="169" name="工程架构"/>
            <p:cNvSpPr txBox="1"/>
            <p:nvPr/>
          </p:nvSpPr>
          <p:spPr>
            <a:xfrm>
              <a:off x="1043616" y="60054"/>
              <a:ext cx="2914257" cy="9752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sz="5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zh-CN" altLang="en-US" dirty="0" smtClean="0"/>
                <a:t>查找删除</a:t>
              </a:r>
              <a:endParaRPr dirty="0"/>
            </a:p>
          </p:txBody>
        </p:sp>
        <p:sp>
          <p:nvSpPr>
            <p:cNvPr id="170" name="Circle"/>
            <p:cNvSpPr/>
            <p:nvPr/>
          </p:nvSpPr>
          <p:spPr>
            <a:xfrm>
              <a:off x="0" y="275595"/>
              <a:ext cx="544184" cy="544185"/>
            </a:xfrm>
            <a:prstGeom prst="ellipse">
              <a:avLst/>
            </a:prstGeom>
            <a:solidFill>
              <a:srgbClr val="D1382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" name="05"/>
            <p:cNvSpPr txBox="1"/>
            <p:nvPr/>
          </p:nvSpPr>
          <p:spPr>
            <a:xfrm>
              <a:off x="38958" y="308852"/>
              <a:ext cx="466268" cy="477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05</a:t>
              </a:r>
            </a:p>
          </p:txBody>
        </p:sp>
      </p:grpSp>
      <p:grpSp>
        <p:nvGrpSpPr>
          <p:cNvPr id="178" name="Group"/>
          <p:cNvGrpSpPr/>
          <p:nvPr/>
        </p:nvGrpSpPr>
        <p:grpSpPr>
          <a:xfrm>
            <a:off x="13119864" y="6113191"/>
            <a:ext cx="3957874" cy="975266"/>
            <a:chOff x="0" y="60054"/>
            <a:chExt cx="3957873" cy="975265"/>
          </a:xfrm>
        </p:grpSpPr>
        <p:sp>
          <p:nvSpPr>
            <p:cNvPr id="174" name="框架类库"/>
            <p:cNvSpPr txBox="1"/>
            <p:nvPr/>
          </p:nvSpPr>
          <p:spPr>
            <a:xfrm>
              <a:off x="1043616" y="60054"/>
              <a:ext cx="2914257" cy="9752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defRPr sz="5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zh-CN" altLang="en-US" dirty="0" smtClean="0"/>
                <a:t>复制替换</a:t>
              </a:r>
              <a:endParaRPr dirty="0"/>
            </a:p>
          </p:txBody>
        </p:sp>
        <p:sp>
          <p:nvSpPr>
            <p:cNvPr id="175" name="Circle"/>
            <p:cNvSpPr/>
            <p:nvPr/>
          </p:nvSpPr>
          <p:spPr>
            <a:xfrm>
              <a:off x="0" y="275595"/>
              <a:ext cx="544184" cy="544185"/>
            </a:xfrm>
            <a:prstGeom prst="ellipse">
              <a:avLst/>
            </a:prstGeom>
            <a:solidFill>
              <a:srgbClr val="D1382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7" name="06"/>
            <p:cNvSpPr txBox="1"/>
            <p:nvPr/>
          </p:nvSpPr>
          <p:spPr>
            <a:xfrm>
              <a:off x="38958" y="308852"/>
              <a:ext cx="466268" cy="477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06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"/>
          <p:cNvSpPr/>
          <p:nvPr/>
        </p:nvSpPr>
        <p:spPr>
          <a:xfrm>
            <a:off x="1113359" y="1192741"/>
            <a:ext cx="656473" cy="65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39" y="0"/>
                </a:moveTo>
                <a:cubicBezTo>
                  <a:pt x="7320" y="0"/>
                  <a:pt x="4804" y="1008"/>
                  <a:pt x="2882" y="3019"/>
                </a:cubicBezTo>
                <a:cubicBezTo>
                  <a:pt x="-961" y="7041"/>
                  <a:pt x="-961" y="13556"/>
                  <a:pt x="2882" y="17578"/>
                </a:cubicBezTo>
                <a:cubicBezTo>
                  <a:pt x="6726" y="21600"/>
                  <a:pt x="12952" y="21600"/>
                  <a:pt x="16796" y="17578"/>
                </a:cubicBezTo>
                <a:cubicBezTo>
                  <a:pt x="20639" y="13556"/>
                  <a:pt x="20639" y="7041"/>
                  <a:pt x="16796" y="3019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839" y="4969"/>
                </a:moveTo>
                <a:cubicBezTo>
                  <a:pt x="11142" y="4969"/>
                  <a:pt x="12443" y="5493"/>
                  <a:pt x="13437" y="6533"/>
                </a:cubicBezTo>
                <a:cubicBezTo>
                  <a:pt x="15426" y="8614"/>
                  <a:pt x="15426" y="11983"/>
                  <a:pt x="13437" y="14064"/>
                </a:cubicBezTo>
                <a:cubicBezTo>
                  <a:pt x="11449" y="16145"/>
                  <a:pt x="8229" y="16145"/>
                  <a:pt x="6241" y="14064"/>
                </a:cubicBezTo>
                <a:cubicBezTo>
                  <a:pt x="4252" y="11983"/>
                  <a:pt x="4252" y="8614"/>
                  <a:pt x="6241" y="6533"/>
                </a:cubicBezTo>
                <a:cubicBezTo>
                  <a:pt x="7235" y="5493"/>
                  <a:pt x="8536" y="4969"/>
                  <a:pt x="9839" y="4969"/>
                </a:cubicBezTo>
                <a:close/>
              </a:path>
            </a:pathLst>
          </a:custGeom>
          <a:solidFill>
            <a:srgbClr val="D1382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前端工程师技能树"/>
          <p:cNvSpPr txBox="1"/>
          <p:nvPr/>
        </p:nvSpPr>
        <p:spPr>
          <a:xfrm>
            <a:off x="2039938" y="956439"/>
            <a:ext cx="8127224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VS </a:t>
            </a:r>
            <a:r>
              <a:rPr lang="en-US" dirty="0"/>
              <a:t>C</a:t>
            </a:r>
            <a:r>
              <a:rPr lang="en-US" dirty="0" smtClean="0"/>
              <a:t>ode </a:t>
            </a:r>
            <a:r>
              <a:rPr lang="zh-CN" altLang="en-US" dirty="0" smtClean="0"/>
              <a:t>快捷键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终端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2039938" y="4253974"/>
            <a:ext cx="18016740" cy="5868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ctrl +  `  </a:t>
            </a:r>
            <a:r>
              <a:rPr lang="zh-CN" altLang="en-US" sz="4000" b="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 显示</a:t>
            </a: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/</a:t>
            </a:r>
            <a:r>
              <a:rPr lang="zh-CN" altLang="en-US" sz="4000" b="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隐藏</a:t>
            </a:r>
            <a:r>
              <a:rPr lang="zh-CN" altLang="en-US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终端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ctrl + shift + `  </a:t>
            </a:r>
            <a:r>
              <a:rPr lang="zh-CN" altLang="en-US" sz="4000" b="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 创建</a:t>
            </a:r>
            <a:r>
              <a:rPr lang="zh-CN" altLang="en-US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终端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command + k </a:t>
            </a:r>
            <a:r>
              <a:rPr lang="zh-CN" altLang="en-US" sz="4000" b="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  清除终端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2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2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2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2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4345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"/>
          <p:cNvSpPr/>
          <p:nvPr/>
        </p:nvSpPr>
        <p:spPr>
          <a:xfrm>
            <a:off x="1113359" y="1192741"/>
            <a:ext cx="656473" cy="65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39" y="0"/>
                </a:moveTo>
                <a:cubicBezTo>
                  <a:pt x="7320" y="0"/>
                  <a:pt x="4804" y="1008"/>
                  <a:pt x="2882" y="3019"/>
                </a:cubicBezTo>
                <a:cubicBezTo>
                  <a:pt x="-961" y="7041"/>
                  <a:pt x="-961" y="13556"/>
                  <a:pt x="2882" y="17578"/>
                </a:cubicBezTo>
                <a:cubicBezTo>
                  <a:pt x="6726" y="21600"/>
                  <a:pt x="12952" y="21600"/>
                  <a:pt x="16796" y="17578"/>
                </a:cubicBezTo>
                <a:cubicBezTo>
                  <a:pt x="20639" y="13556"/>
                  <a:pt x="20639" y="7041"/>
                  <a:pt x="16796" y="3019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839" y="4969"/>
                </a:moveTo>
                <a:cubicBezTo>
                  <a:pt x="11142" y="4969"/>
                  <a:pt x="12443" y="5493"/>
                  <a:pt x="13437" y="6533"/>
                </a:cubicBezTo>
                <a:cubicBezTo>
                  <a:pt x="15426" y="8614"/>
                  <a:pt x="15426" y="11983"/>
                  <a:pt x="13437" y="14064"/>
                </a:cubicBezTo>
                <a:cubicBezTo>
                  <a:pt x="11449" y="16145"/>
                  <a:pt x="8229" y="16145"/>
                  <a:pt x="6241" y="14064"/>
                </a:cubicBezTo>
                <a:cubicBezTo>
                  <a:pt x="4252" y="11983"/>
                  <a:pt x="4252" y="8614"/>
                  <a:pt x="6241" y="6533"/>
                </a:cubicBezTo>
                <a:cubicBezTo>
                  <a:pt x="7235" y="5493"/>
                  <a:pt x="8536" y="4969"/>
                  <a:pt x="9839" y="4969"/>
                </a:cubicBezTo>
                <a:close/>
              </a:path>
            </a:pathLst>
          </a:custGeom>
          <a:solidFill>
            <a:srgbClr val="D1382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前端工程师技能树"/>
          <p:cNvSpPr txBox="1"/>
          <p:nvPr/>
        </p:nvSpPr>
        <p:spPr>
          <a:xfrm>
            <a:off x="2039938" y="956439"/>
            <a:ext cx="9768699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VS </a:t>
            </a:r>
            <a:r>
              <a:rPr lang="en-US" dirty="0"/>
              <a:t>C</a:t>
            </a:r>
            <a:r>
              <a:rPr lang="en-US" dirty="0" smtClean="0"/>
              <a:t>ode </a:t>
            </a:r>
            <a:r>
              <a:rPr lang="zh-CN" altLang="en-US" dirty="0" smtClean="0"/>
              <a:t>快捷键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显示设置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2039938" y="4165531"/>
            <a:ext cx="18016740" cy="6422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>
                <a:latin typeface="STSong" charset="-122"/>
                <a:ea typeface="STSong" charset="-122"/>
                <a:cs typeface="STSong" charset="-122"/>
              </a:rPr>
              <a:t>command + , </a:t>
            </a:r>
            <a:r>
              <a:rPr lang="zh-CN" altLang="en-US" sz="4000" b="0" dirty="0">
                <a:latin typeface="STSong" charset="-122"/>
                <a:ea typeface="STSong" charset="-122"/>
                <a:cs typeface="STSong" charset="-122"/>
              </a:rPr>
              <a:t>打开用户设置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latin typeface="STSong" charset="-122"/>
                <a:ea typeface="STSong" charset="-122"/>
                <a:cs typeface="STSong" charset="-122"/>
              </a:rPr>
              <a:t>command + k + command + s </a:t>
            </a:r>
            <a:r>
              <a:rPr lang="zh-CN" altLang="en-US" sz="4000" b="0" dirty="0">
                <a:latin typeface="STSong" charset="-122"/>
                <a:ea typeface="STSong" charset="-122"/>
                <a:cs typeface="STSong" charset="-122"/>
              </a:rPr>
              <a:t>打开快捷键设置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command + \  </a:t>
            </a:r>
            <a:r>
              <a:rPr lang="zh-CN" altLang="en-US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分屏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command + b </a:t>
            </a:r>
            <a:r>
              <a:rPr lang="zh-CN" altLang="en-US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侧边栏显示隐藏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latin typeface="STSong" charset="-122"/>
                <a:ea typeface="STSong" charset="-122"/>
                <a:cs typeface="STSong" charset="-122"/>
              </a:rPr>
              <a:t>command + shift + p </a:t>
            </a:r>
            <a:r>
              <a:rPr lang="zh-CN" altLang="en-US" sz="4000" b="0" dirty="0">
                <a:latin typeface="STSong" charset="-122"/>
                <a:ea typeface="STSong" charset="-122"/>
                <a:cs typeface="STSong" charset="-122"/>
              </a:rPr>
              <a:t>打开命令面板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command + shift + n </a:t>
            </a:r>
            <a:r>
              <a:rPr lang="zh-CN" altLang="en-US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打开新窗口</a:t>
            </a:r>
          </a:p>
          <a:p>
            <a:pPr marL="0" marR="0" indent="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649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"/>
          <p:cNvSpPr/>
          <p:nvPr/>
        </p:nvSpPr>
        <p:spPr>
          <a:xfrm>
            <a:off x="1113359" y="1192741"/>
            <a:ext cx="656473" cy="65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39" y="0"/>
                </a:moveTo>
                <a:cubicBezTo>
                  <a:pt x="7320" y="0"/>
                  <a:pt x="4804" y="1008"/>
                  <a:pt x="2882" y="3019"/>
                </a:cubicBezTo>
                <a:cubicBezTo>
                  <a:pt x="-961" y="7041"/>
                  <a:pt x="-961" y="13556"/>
                  <a:pt x="2882" y="17578"/>
                </a:cubicBezTo>
                <a:cubicBezTo>
                  <a:pt x="6726" y="21600"/>
                  <a:pt x="12952" y="21600"/>
                  <a:pt x="16796" y="17578"/>
                </a:cubicBezTo>
                <a:cubicBezTo>
                  <a:pt x="20639" y="13556"/>
                  <a:pt x="20639" y="7041"/>
                  <a:pt x="16796" y="3019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839" y="4969"/>
                </a:moveTo>
                <a:cubicBezTo>
                  <a:pt x="11142" y="4969"/>
                  <a:pt x="12443" y="5493"/>
                  <a:pt x="13437" y="6533"/>
                </a:cubicBezTo>
                <a:cubicBezTo>
                  <a:pt x="15426" y="8614"/>
                  <a:pt x="15426" y="11983"/>
                  <a:pt x="13437" y="14064"/>
                </a:cubicBezTo>
                <a:cubicBezTo>
                  <a:pt x="11449" y="16145"/>
                  <a:pt x="8229" y="16145"/>
                  <a:pt x="6241" y="14064"/>
                </a:cubicBezTo>
                <a:cubicBezTo>
                  <a:pt x="4252" y="11983"/>
                  <a:pt x="4252" y="8614"/>
                  <a:pt x="6241" y="6533"/>
                </a:cubicBezTo>
                <a:cubicBezTo>
                  <a:pt x="7235" y="5493"/>
                  <a:pt x="8536" y="4969"/>
                  <a:pt x="9839" y="4969"/>
                </a:cubicBezTo>
                <a:close/>
              </a:path>
            </a:pathLst>
          </a:custGeom>
          <a:solidFill>
            <a:srgbClr val="D1382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前端工程师技能树"/>
          <p:cNvSpPr txBox="1"/>
          <p:nvPr/>
        </p:nvSpPr>
        <p:spPr>
          <a:xfrm>
            <a:off x="2039938" y="956439"/>
            <a:ext cx="9768699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VS </a:t>
            </a:r>
            <a:r>
              <a:rPr lang="en-US" dirty="0"/>
              <a:t>C</a:t>
            </a:r>
            <a:r>
              <a:rPr lang="en-US" dirty="0" smtClean="0"/>
              <a:t>ode </a:t>
            </a:r>
            <a:r>
              <a:rPr lang="zh-CN" altLang="en-US" dirty="0" smtClean="0"/>
              <a:t>快捷键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文件操作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2039938" y="3570001"/>
            <a:ext cx="18016740" cy="84542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command + w </a:t>
            </a:r>
            <a:r>
              <a:rPr lang="zh-CN" altLang="en-US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关闭当前文件窗口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latin typeface="STSong" charset="-122"/>
                <a:ea typeface="STSong" charset="-122"/>
                <a:cs typeface="STSong" charset="-122"/>
              </a:rPr>
              <a:t>command + </a:t>
            </a:r>
            <a:r>
              <a:rPr lang="en-US" altLang="zh-CN" sz="4000" b="0" dirty="0" smtClean="0">
                <a:latin typeface="STSong" charset="-122"/>
                <a:ea typeface="STSong" charset="-122"/>
                <a:cs typeface="STSong" charset="-122"/>
              </a:rPr>
              <a:t>k </a:t>
            </a:r>
            <a:r>
              <a:rPr lang="en-US" altLang="zh-CN" sz="4000" b="0" dirty="0">
                <a:latin typeface="STSong" charset="-122"/>
                <a:ea typeface="STSong" charset="-122"/>
                <a:cs typeface="STSong" charset="-122"/>
              </a:rPr>
              <a:t>+ command + w </a:t>
            </a:r>
            <a:r>
              <a:rPr lang="zh-CN" altLang="en-US" sz="4000" b="0" dirty="0">
                <a:latin typeface="STSong" charset="-122"/>
                <a:ea typeface="STSong" charset="-122"/>
                <a:cs typeface="STSong" charset="-122"/>
              </a:rPr>
              <a:t>关闭所有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latin typeface="STSong" charset="-122"/>
                <a:ea typeface="STSong" charset="-122"/>
                <a:cs typeface="STSong" charset="-122"/>
              </a:rPr>
              <a:t>command </a:t>
            </a:r>
            <a:r>
              <a:rPr lang="en-US" altLang="zh-CN" sz="4000" b="0" dirty="0" smtClean="0">
                <a:latin typeface="STSong" charset="-122"/>
                <a:ea typeface="STSong" charset="-122"/>
                <a:cs typeface="STSong" charset="-122"/>
              </a:rPr>
              <a:t>+ k + </a:t>
            </a:r>
            <a:r>
              <a:rPr lang="en-US" altLang="zh-CN" sz="4000" b="0" dirty="0">
                <a:latin typeface="STSong" charset="-122"/>
                <a:ea typeface="STSong" charset="-122"/>
                <a:cs typeface="STSong" charset="-122"/>
              </a:rPr>
              <a:t>f </a:t>
            </a:r>
            <a:r>
              <a:rPr lang="zh-CN" altLang="en-US" sz="4000" b="0" dirty="0">
                <a:latin typeface="STSong" charset="-122"/>
                <a:ea typeface="STSong" charset="-122"/>
                <a:cs typeface="STSong" charset="-122"/>
              </a:rPr>
              <a:t>关闭打开的文件夹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latin typeface="STSong" charset="-122"/>
                <a:ea typeface="STSong" charset="-122"/>
                <a:cs typeface="STSong" charset="-122"/>
              </a:rPr>
              <a:t>command + k + r </a:t>
            </a:r>
            <a:r>
              <a:rPr lang="zh-CN" altLang="en-US" sz="4000" b="0" dirty="0">
                <a:latin typeface="STSong" charset="-122"/>
                <a:ea typeface="STSong" charset="-122"/>
                <a:cs typeface="STSong" charset="-122"/>
              </a:rPr>
              <a:t>在文件夹打开当前文件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command </a:t>
            </a: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+ o </a:t>
            </a:r>
            <a:r>
              <a:rPr lang="zh-CN" altLang="en-US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打开项目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command + n </a:t>
            </a:r>
            <a:r>
              <a:rPr lang="zh-CN" altLang="en-US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创建新文件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command + p </a:t>
            </a:r>
            <a:r>
              <a:rPr lang="zh-CN" altLang="en-US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搜索文件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latin typeface="STSong" charset="-122"/>
                <a:ea typeface="STSong" charset="-122"/>
                <a:cs typeface="STSong" charset="-122"/>
              </a:rPr>
              <a:t>command + shift + v </a:t>
            </a:r>
            <a:r>
              <a:rPr lang="zh-CN" altLang="en-US" sz="4000" b="0" dirty="0">
                <a:latin typeface="STSong" charset="-122"/>
                <a:ea typeface="STSong" charset="-122"/>
                <a:cs typeface="STSong" charset="-122"/>
              </a:rPr>
              <a:t>打开</a:t>
            </a:r>
            <a:r>
              <a:rPr lang="en-US" altLang="zh-CN" sz="4000" b="0" dirty="0">
                <a:latin typeface="STSong" charset="-122"/>
                <a:ea typeface="STSong" charset="-122"/>
                <a:cs typeface="STSong" charset="-122"/>
              </a:rPr>
              <a:t>markdown</a:t>
            </a:r>
            <a:r>
              <a:rPr lang="zh-CN" altLang="en-US" sz="4000" b="0" dirty="0" smtClean="0">
                <a:latin typeface="STSong" charset="-122"/>
                <a:ea typeface="STSong" charset="-122"/>
                <a:cs typeface="STSong" charset="-122"/>
              </a:rPr>
              <a:t>预览</a:t>
            </a:r>
            <a:endParaRPr lang="en-US" altLang="zh-CN" sz="4000" b="0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latin typeface="STSong" charset="-122"/>
                <a:ea typeface="STSong" charset="-122"/>
                <a:cs typeface="STSong" charset="-122"/>
              </a:rPr>
              <a:t>command + shift + b </a:t>
            </a:r>
            <a:r>
              <a:rPr lang="zh-CN" altLang="en-US" sz="4000" b="0" dirty="0">
                <a:latin typeface="STSong" charset="-122"/>
                <a:ea typeface="STSong" charset="-122"/>
                <a:cs typeface="STSong" charset="-122"/>
              </a:rPr>
              <a:t>运行当前代码</a:t>
            </a:r>
          </a:p>
        </p:txBody>
      </p:sp>
    </p:spTree>
    <p:extLst>
      <p:ext uri="{BB962C8B-B14F-4D97-AF65-F5344CB8AC3E}">
        <p14:creationId xmlns:p14="http://schemas.microsoft.com/office/powerpoint/2010/main" val="167693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00.png" descr="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前端简史"/>
          <p:cNvSpPr txBox="1"/>
          <p:nvPr/>
        </p:nvSpPr>
        <p:spPr>
          <a:xfrm>
            <a:off x="6701568" y="3200418"/>
            <a:ext cx="16100560" cy="5314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300000"/>
              </a:lnSpc>
              <a:defRPr sz="1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 smtClean="0"/>
              <a:t>用好</a:t>
            </a:r>
            <a:r>
              <a:rPr lang="en-US" altLang="zh-CN" dirty="0" smtClean="0"/>
              <a:t>Visual Studio Code</a:t>
            </a:r>
            <a:endParaRPr dirty="0"/>
          </a:p>
        </p:txBody>
      </p:sp>
      <p:sp>
        <p:nvSpPr>
          <p:cNvPr id="121" name="黄后锦"/>
          <p:cNvSpPr txBox="1"/>
          <p:nvPr/>
        </p:nvSpPr>
        <p:spPr>
          <a:xfrm>
            <a:off x="13602494" y="6593500"/>
            <a:ext cx="2298705" cy="2292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300000"/>
              </a:lnSpc>
              <a:defRPr sz="5600" b="0">
                <a:solidFill>
                  <a:srgbClr val="5E5E5E"/>
                </a:solidFill>
                <a:latin typeface="PingFangSC-Medium"/>
                <a:ea typeface="PingFangSC-Medium"/>
                <a:cs typeface="PingFangSC-Medium"/>
                <a:sym typeface="PingFangSC-Medium"/>
              </a:defRPr>
            </a:lvl1pPr>
          </a:lstStyle>
          <a:p>
            <a:r>
              <a:rPr lang="zh-CN" altLang="en-US" dirty="0" smtClean="0"/>
              <a:t>聂建辉</a:t>
            </a:r>
            <a:endParaRPr dirty="0"/>
          </a:p>
        </p:txBody>
      </p:sp>
      <p:sp>
        <p:nvSpPr>
          <p:cNvPr id="122" name="2019-02-25"/>
          <p:cNvSpPr txBox="1"/>
          <p:nvPr/>
        </p:nvSpPr>
        <p:spPr>
          <a:xfrm>
            <a:off x="21190395" y="1008745"/>
            <a:ext cx="1590179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200">
                <a:solidFill>
                  <a:srgbClr val="B8B8B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2019-0</a:t>
            </a:r>
            <a:r>
              <a:rPr lang="en-US" dirty="0" smtClean="0"/>
              <a:t>3</a:t>
            </a:r>
            <a:r>
              <a:rPr dirty="0" smtClean="0"/>
              <a:t>-</a:t>
            </a:r>
            <a:r>
              <a:rPr lang="en-US" dirty="0" smtClean="0"/>
              <a:t>1</a:t>
            </a:r>
            <a:r>
              <a:rPr dirty="0" smtClean="0"/>
              <a:t>5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"/>
          <p:cNvSpPr/>
          <p:nvPr/>
        </p:nvSpPr>
        <p:spPr>
          <a:xfrm>
            <a:off x="1113359" y="1192741"/>
            <a:ext cx="656473" cy="65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39" y="0"/>
                </a:moveTo>
                <a:cubicBezTo>
                  <a:pt x="7320" y="0"/>
                  <a:pt x="4804" y="1008"/>
                  <a:pt x="2882" y="3019"/>
                </a:cubicBezTo>
                <a:cubicBezTo>
                  <a:pt x="-961" y="7041"/>
                  <a:pt x="-961" y="13556"/>
                  <a:pt x="2882" y="17578"/>
                </a:cubicBezTo>
                <a:cubicBezTo>
                  <a:pt x="6726" y="21600"/>
                  <a:pt x="12952" y="21600"/>
                  <a:pt x="16796" y="17578"/>
                </a:cubicBezTo>
                <a:cubicBezTo>
                  <a:pt x="20639" y="13556"/>
                  <a:pt x="20639" y="7041"/>
                  <a:pt x="16796" y="3019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839" y="4969"/>
                </a:moveTo>
                <a:cubicBezTo>
                  <a:pt x="11142" y="4969"/>
                  <a:pt x="12443" y="5493"/>
                  <a:pt x="13437" y="6533"/>
                </a:cubicBezTo>
                <a:cubicBezTo>
                  <a:pt x="15426" y="8614"/>
                  <a:pt x="15426" y="11983"/>
                  <a:pt x="13437" y="14064"/>
                </a:cubicBezTo>
                <a:cubicBezTo>
                  <a:pt x="11449" y="16145"/>
                  <a:pt x="8229" y="16145"/>
                  <a:pt x="6241" y="14064"/>
                </a:cubicBezTo>
                <a:cubicBezTo>
                  <a:pt x="4252" y="11983"/>
                  <a:pt x="4252" y="8614"/>
                  <a:pt x="6241" y="6533"/>
                </a:cubicBezTo>
                <a:cubicBezTo>
                  <a:pt x="7235" y="5493"/>
                  <a:pt x="8536" y="4969"/>
                  <a:pt x="9839" y="4969"/>
                </a:cubicBezTo>
                <a:close/>
              </a:path>
            </a:pathLst>
          </a:custGeom>
          <a:solidFill>
            <a:srgbClr val="D1382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前端工程师技能树"/>
          <p:cNvSpPr txBox="1"/>
          <p:nvPr/>
        </p:nvSpPr>
        <p:spPr>
          <a:xfrm>
            <a:off x="2039938" y="956439"/>
            <a:ext cx="9768699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VS </a:t>
            </a:r>
            <a:r>
              <a:rPr lang="en-US" dirty="0"/>
              <a:t>C</a:t>
            </a:r>
            <a:r>
              <a:rPr lang="en-US" dirty="0" smtClean="0"/>
              <a:t>ode </a:t>
            </a:r>
            <a:r>
              <a:rPr lang="zh-CN" altLang="en-US" dirty="0" smtClean="0"/>
              <a:t>快捷键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代码操作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2039938" y="3415104"/>
            <a:ext cx="18016740" cy="9377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>
                <a:latin typeface="STSong" charset="-122"/>
                <a:ea typeface="STSong" charset="-122"/>
                <a:cs typeface="STSong" charset="-122"/>
              </a:rPr>
              <a:t>ctrl + g </a:t>
            </a:r>
            <a:r>
              <a:rPr lang="zh-CN" altLang="en-US" sz="4000" b="0" dirty="0">
                <a:latin typeface="STSong" charset="-122"/>
                <a:ea typeface="STSong" charset="-122"/>
                <a:cs typeface="STSong" charset="-122"/>
              </a:rPr>
              <a:t>跳到指定行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command + /  </a:t>
            </a:r>
            <a:r>
              <a:rPr lang="zh-CN" altLang="en-US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行注释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option + shift + a </a:t>
            </a:r>
            <a:r>
              <a:rPr lang="zh-CN" altLang="en-US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块注释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latin typeface="STSong" charset="-122"/>
                <a:ea typeface="STSong" charset="-122"/>
                <a:cs typeface="STSong" charset="-122"/>
              </a:rPr>
              <a:t>command + k + command + x </a:t>
            </a:r>
            <a:r>
              <a:rPr lang="zh-CN" altLang="en-US" sz="4000" b="0" dirty="0">
                <a:latin typeface="STSong" charset="-122"/>
                <a:ea typeface="STSong" charset="-122"/>
                <a:cs typeface="STSong" charset="-122"/>
              </a:rPr>
              <a:t>去除末尾空格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latin typeface="STSong" charset="-122"/>
                <a:ea typeface="STSong" charset="-122"/>
                <a:cs typeface="STSong" charset="-122"/>
              </a:rPr>
              <a:t>command + k + m </a:t>
            </a:r>
            <a:r>
              <a:rPr lang="zh-CN" altLang="en-US" sz="4000" b="0" dirty="0">
                <a:latin typeface="STSong" charset="-122"/>
                <a:ea typeface="STSong" charset="-122"/>
                <a:cs typeface="STSong" charset="-122"/>
              </a:rPr>
              <a:t>切换默认显示语言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tab </a:t>
            </a:r>
            <a:r>
              <a:rPr lang="zh-CN" altLang="en-US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缩进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shift + tab </a:t>
            </a:r>
            <a:r>
              <a:rPr lang="zh-CN" altLang="en-US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取消缩进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latin typeface="STSong" charset="-122"/>
                <a:ea typeface="STSong" charset="-122"/>
                <a:cs typeface="STSong" charset="-122"/>
              </a:rPr>
              <a:t>option + shift + f </a:t>
            </a:r>
            <a:r>
              <a:rPr lang="zh-CN" altLang="en-US" sz="4000" b="0" dirty="0">
                <a:latin typeface="STSong" charset="-122"/>
                <a:ea typeface="STSong" charset="-122"/>
                <a:cs typeface="STSong" charset="-122"/>
              </a:rPr>
              <a:t>格式化文档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command + up </a:t>
            </a:r>
            <a:r>
              <a:rPr lang="zh-CN" altLang="en-US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跳到第一行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command + down </a:t>
            </a:r>
            <a:r>
              <a:rPr lang="zh-CN" altLang="en-US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跳到最后</a:t>
            </a:r>
            <a:r>
              <a:rPr lang="zh-CN" altLang="en-US" sz="4000" b="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一行</a:t>
            </a:r>
            <a:endParaRPr lang="en-US" altLang="zh-CN" sz="4000" b="0" dirty="0" smtClean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77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"/>
          <p:cNvSpPr/>
          <p:nvPr/>
        </p:nvSpPr>
        <p:spPr>
          <a:xfrm>
            <a:off x="1113359" y="1192741"/>
            <a:ext cx="656473" cy="65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39" y="0"/>
                </a:moveTo>
                <a:cubicBezTo>
                  <a:pt x="7320" y="0"/>
                  <a:pt x="4804" y="1008"/>
                  <a:pt x="2882" y="3019"/>
                </a:cubicBezTo>
                <a:cubicBezTo>
                  <a:pt x="-961" y="7041"/>
                  <a:pt x="-961" y="13556"/>
                  <a:pt x="2882" y="17578"/>
                </a:cubicBezTo>
                <a:cubicBezTo>
                  <a:pt x="6726" y="21600"/>
                  <a:pt x="12952" y="21600"/>
                  <a:pt x="16796" y="17578"/>
                </a:cubicBezTo>
                <a:cubicBezTo>
                  <a:pt x="20639" y="13556"/>
                  <a:pt x="20639" y="7041"/>
                  <a:pt x="16796" y="3019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839" y="4969"/>
                </a:moveTo>
                <a:cubicBezTo>
                  <a:pt x="11142" y="4969"/>
                  <a:pt x="12443" y="5493"/>
                  <a:pt x="13437" y="6533"/>
                </a:cubicBezTo>
                <a:cubicBezTo>
                  <a:pt x="15426" y="8614"/>
                  <a:pt x="15426" y="11983"/>
                  <a:pt x="13437" y="14064"/>
                </a:cubicBezTo>
                <a:cubicBezTo>
                  <a:pt x="11449" y="16145"/>
                  <a:pt x="8229" y="16145"/>
                  <a:pt x="6241" y="14064"/>
                </a:cubicBezTo>
                <a:cubicBezTo>
                  <a:pt x="4252" y="11983"/>
                  <a:pt x="4252" y="8614"/>
                  <a:pt x="6241" y="6533"/>
                </a:cubicBezTo>
                <a:cubicBezTo>
                  <a:pt x="7235" y="5493"/>
                  <a:pt x="8536" y="4969"/>
                  <a:pt x="9839" y="4969"/>
                </a:cubicBezTo>
                <a:close/>
              </a:path>
            </a:pathLst>
          </a:custGeom>
          <a:solidFill>
            <a:srgbClr val="D1382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前端工程师技能树"/>
          <p:cNvSpPr txBox="1"/>
          <p:nvPr/>
        </p:nvSpPr>
        <p:spPr>
          <a:xfrm>
            <a:off x="2039938" y="956439"/>
            <a:ext cx="9768699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VS </a:t>
            </a:r>
            <a:r>
              <a:rPr lang="en-US" dirty="0"/>
              <a:t>C</a:t>
            </a:r>
            <a:r>
              <a:rPr lang="en-US" dirty="0" smtClean="0"/>
              <a:t>ode </a:t>
            </a:r>
            <a:r>
              <a:rPr lang="zh-CN" altLang="en-US" dirty="0" smtClean="0"/>
              <a:t>快捷键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代码操作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2039938" y="4619212"/>
            <a:ext cx="18016740" cy="5684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shift + up </a:t>
            </a:r>
            <a:r>
              <a:rPr lang="zh-CN" altLang="en-US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向上选择多行</a:t>
            </a:r>
            <a:endParaRPr lang="en-US" altLang="zh-CN" sz="4000" b="0" dirty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shift + down</a:t>
            </a:r>
            <a:r>
              <a:rPr lang="zh-CN" altLang="en-US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 向下选择多行</a:t>
            </a:r>
            <a:endParaRPr lang="en-US" altLang="zh-CN" sz="4000" b="0" dirty="0" smtClean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command + </a:t>
            </a:r>
            <a:r>
              <a:rPr lang="en-US" altLang="zh-CN" sz="4000" b="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left </a:t>
            </a:r>
            <a:r>
              <a:rPr lang="zh-CN" altLang="en-US" sz="4000" b="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跳到行首</a:t>
            </a:r>
            <a:endParaRPr lang="en-US" altLang="zh-CN" sz="4000" b="0" dirty="0" smtClean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command + </a:t>
            </a:r>
            <a:r>
              <a:rPr lang="en-US" altLang="zh-CN" sz="4000" b="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right</a:t>
            </a:r>
            <a:r>
              <a:rPr lang="zh-CN" altLang="en-US" sz="4000" b="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 跳到行尾</a:t>
            </a:r>
            <a:endParaRPr lang="en-US" altLang="zh-CN" sz="4000" b="0" dirty="0" smtClean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b="0" dirty="0" smtClean="0">
                <a:latin typeface="STSong" charset="-122"/>
                <a:ea typeface="STSong" charset="-122"/>
                <a:cs typeface="STSong" charset="-122"/>
              </a:rPr>
              <a:t>option </a:t>
            </a:r>
            <a:r>
              <a:rPr lang="en-US" altLang="zh-CN" sz="4000" b="0" dirty="0">
                <a:latin typeface="STSong" charset="-122"/>
                <a:ea typeface="STSong" charset="-122"/>
                <a:cs typeface="STSong" charset="-122"/>
              </a:rPr>
              <a:t>+ left </a:t>
            </a:r>
            <a:r>
              <a:rPr lang="zh-CN" altLang="en-US" sz="4000" b="0" dirty="0" smtClean="0">
                <a:latin typeface="STSong" charset="-122"/>
                <a:ea typeface="STSong" charset="-122"/>
                <a:cs typeface="STSong" charset="-122"/>
              </a:rPr>
              <a:t>移到上一个</a:t>
            </a:r>
            <a:r>
              <a:rPr lang="en-US" altLang="zh-CN" sz="4000" b="0" dirty="0" smtClean="0">
                <a:latin typeface="STSong" charset="-122"/>
                <a:ea typeface="STSong" charset="-122"/>
                <a:cs typeface="STSong" charset="-122"/>
              </a:rPr>
              <a:t>term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 smtClean="0">
                <a:latin typeface="STSong" charset="-122"/>
                <a:ea typeface="STSong" charset="-122"/>
                <a:cs typeface="STSong" charset="-122"/>
              </a:rPr>
              <a:t>option + right</a:t>
            </a:r>
            <a:r>
              <a:rPr lang="zh-CN" altLang="en-US" sz="4000" b="0" dirty="0" smtClean="0">
                <a:latin typeface="STSong" charset="-122"/>
                <a:ea typeface="STSong" charset="-122"/>
                <a:cs typeface="STSong" charset="-122"/>
              </a:rPr>
              <a:t> 移到下一</a:t>
            </a:r>
            <a:r>
              <a:rPr lang="zh-CN" altLang="en-US" sz="4000" b="0" dirty="0">
                <a:latin typeface="STSong" charset="-122"/>
                <a:ea typeface="STSong" charset="-122"/>
                <a:cs typeface="STSong" charset="-122"/>
              </a:rPr>
              <a:t>个</a:t>
            </a:r>
            <a:r>
              <a:rPr lang="en-US" altLang="zh-CN" sz="4000" b="0" dirty="0">
                <a:latin typeface="STSong" charset="-122"/>
                <a:ea typeface="STSong" charset="-122"/>
                <a:cs typeface="STSong" charset="-122"/>
              </a:rPr>
              <a:t>term</a:t>
            </a:r>
            <a:endParaRPr lang="zh-CN" altLang="en-US" sz="4000" b="0" dirty="0"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3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"/>
          <p:cNvSpPr/>
          <p:nvPr/>
        </p:nvSpPr>
        <p:spPr>
          <a:xfrm>
            <a:off x="1113359" y="1192741"/>
            <a:ext cx="656473" cy="65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39" y="0"/>
                </a:moveTo>
                <a:cubicBezTo>
                  <a:pt x="7320" y="0"/>
                  <a:pt x="4804" y="1008"/>
                  <a:pt x="2882" y="3019"/>
                </a:cubicBezTo>
                <a:cubicBezTo>
                  <a:pt x="-961" y="7041"/>
                  <a:pt x="-961" y="13556"/>
                  <a:pt x="2882" y="17578"/>
                </a:cubicBezTo>
                <a:cubicBezTo>
                  <a:pt x="6726" y="21600"/>
                  <a:pt x="12952" y="21600"/>
                  <a:pt x="16796" y="17578"/>
                </a:cubicBezTo>
                <a:cubicBezTo>
                  <a:pt x="20639" y="13556"/>
                  <a:pt x="20639" y="7041"/>
                  <a:pt x="16796" y="3019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839" y="4969"/>
                </a:moveTo>
                <a:cubicBezTo>
                  <a:pt x="11142" y="4969"/>
                  <a:pt x="12443" y="5493"/>
                  <a:pt x="13437" y="6533"/>
                </a:cubicBezTo>
                <a:cubicBezTo>
                  <a:pt x="15426" y="8614"/>
                  <a:pt x="15426" y="11983"/>
                  <a:pt x="13437" y="14064"/>
                </a:cubicBezTo>
                <a:cubicBezTo>
                  <a:pt x="11449" y="16145"/>
                  <a:pt x="8229" y="16145"/>
                  <a:pt x="6241" y="14064"/>
                </a:cubicBezTo>
                <a:cubicBezTo>
                  <a:pt x="4252" y="11983"/>
                  <a:pt x="4252" y="8614"/>
                  <a:pt x="6241" y="6533"/>
                </a:cubicBezTo>
                <a:cubicBezTo>
                  <a:pt x="7235" y="5493"/>
                  <a:pt x="8536" y="4969"/>
                  <a:pt x="9839" y="4969"/>
                </a:cubicBezTo>
                <a:close/>
              </a:path>
            </a:pathLst>
          </a:custGeom>
          <a:solidFill>
            <a:srgbClr val="D1382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前端工程师技能树"/>
          <p:cNvSpPr txBox="1"/>
          <p:nvPr/>
        </p:nvSpPr>
        <p:spPr>
          <a:xfrm>
            <a:off x="2039938" y="956439"/>
            <a:ext cx="9768699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VS </a:t>
            </a:r>
            <a:r>
              <a:rPr lang="en-US" dirty="0"/>
              <a:t>C</a:t>
            </a:r>
            <a:r>
              <a:rPr lang="en-US" dirty="0" smtClean="0"/>
              <a:t>ode </a:t>
            </a:r>
            <a:r>
              <a:rPr lang="zh-CN" altLang="en-US" dirty="0" smtClean="0"/>
              <a:t>快捷键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查找删除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2039938" y="3058916"/>
            <a:ext cx="18016740" cy="9377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>
                <a:latin typeface="STSong" charset="-122"/>
                <a:ea typeface="STSong" charset="-122"/>
                <a:cs typeface="STSong" charset="-122"/>
              </a:rPr>
              <a:t>command + shift + \ </a:t>
            </a:r>
            <a:r>
              <a:rPr lang="zh-CN" altLang="en-US" sz="4000" b="0" dirty="0">
                <a:latin typeface="STSong" charset="-122"/>
                <a:ea typeface="STSong" charset="-122"/>
                <a:cs typeface="STSong" charset="-122"/>
              </a:rPr>
              <a:t>跳到匹配的成对标签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command + shift + f </a:t>
            </a:r>
            <a:r>
              <a:rPr lang="zh-CN" altLang="en-US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全局查找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command + f </a:t>
            </a:r>
            <a:r>
              <a:rPr lang="zh-CN" altLang="en-US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查找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command + delete </a:t>
            </a:r>
            <a:r>
              <a:rPr lang="zh-CN" altLang="en-US" sz="4000" b="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删除文件</a:t>
            </a:r>
            <a:endParaRPr lang="zh-CN" altLang="en-US" sz="4000" b="0" dirty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command + shift + k </a:t>
            </a:r>
            <a:r>
              <a:rPr lang="zh-CN" altLang="en-US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删除选中行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command + i </a:t>
            </a:r>
            <a:r>
              <a:rPr lang="zh-CN" altLang="en-US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选中当前行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latin typeface="STSong" charset="-122"/>
                <a:ea typeface="STSong" charset="-122"/>
                <a:cs typeface="STSong" charset="-122"/>
              </a:rPr>
              <a:t>command + shift + l </a:t>
            </a:r>
            <a:r>
              <a:rPr lang="zh-CN" altLang="en-US" sz="4000" b="0" dirty="0">
                <a:latin typeface="STSong" charset="-122"/>
                <a:ea typeface="STSong" charset="-122"/>
                <a:cs typeface="STSong" charset="-122"/>
              </a:rPr>
              <a:t>选中所有当前选中的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latin typeface="STSong" charset="-122"/>
                <a:ea typeface="STSong" charset="-122"/>
                <a:cs typeface="STSong" charset="-122"/>
              </a:rPr>
              <a:t>option + enter </a:t>
            </a:r>
            <a:r>
              <a:rPr lang="zh-CN" altLang="en-US" sz="4000" b="0" dirty="0">
                <a:latin typeface="STSong" charset="-122"/>
                <a:ea typeface="STSong" charset="-122"/>
                <a:cs typeface="STSong" charset="-122"/>
              </a:rPr>
              <a:t>选中当前搜索的所有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latin typeface="STSong" charset="-122"/>
                <a:ea typeface="STSong" charset="-122"/>
                <a:cs typeface="STSong" charset="-122"/>
              </a:rPr>
              <a:t>command +  g </a:t>
            </a:r>
            <a:r>
              <a:rPr lang="zh-CN" altLang="en-US" sz="4000" b="0" dirty="0">
                <a:latin typeface="STSong" charset="-122"/>
                <a:ea typeface="STSong" charset="-122"/>
                <a:cs typeface="STSong" charset="-122"/>
              </a:rPr>
              <a:t>选中下一个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latin typeface="STSong" charset="-122"/>
                <a:ea typeface="STSong" charset="-122"/>
                <a:cs typeface="STSong" charset="-122"/>
              </a:rPr>
              <a:t>command + shift + g </a:t>
            </a:r>
            <a:r>
              <a:rPr lang="zh-CN" altLang="en-US" sz="4000" b="0" dirty="0">
                <a:latin typeface="STSong" charset="-122"/>
                <a:ea typeface="STSong" charset="-122"/>
                <a:cs typeface="STSong" charset="-122"/>
              </a:rPr>
              <a:t>选中上一个</a:t>
            </a:r>
          </a:p>
        </p:txBody>
      </p:sp>
    </p:spTree>
    <p:extLst>
      <p:ext uri="{BB962C8B-B14F-4D97-AF65-F5344CB8AC3E}">
        <p14:creationId xmlns:p14="http://schemas.microsoft.com/office/powerpoint/2010/main" val="88056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"/>
          <p:cNvSpPr/>
          <p:nvPr/>
        </p:nvSpPr>
        <p:spPr>
          <a:xfrm>
            <a:off x="1113359" y="1192741"/>
            <a:ext cx="656473" cy="65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39" y="0"/>
                </a:moveTo>
                <a:cubicBezTo>
                  <a:pt x="7320" y="0"/>
                  <a:pt x="4804" y="1008"/>
                  <a:pt x="2882" y="3019"/>
                </a:cubicBezTo>
                <a:cubicBezTo>
                  <a:pt x="-961" y="7041"/>
                  <a:pt x="-961" y="13556"/>
                  <a:pt x="2882" y="17578"/>
                </a:cubicBezTo>
                <a:cubicBezTo>
                  <a:pt x="6726" y="21600"/>
                  <a:pt x="12952" y="21600"/>
                  <a:pt x="16796" y="17578"/>
                </a:cubicBezTo>
                <a:cubicBezTo>
                  <a:pt x="20639" y="13556"/>
                  <a:pt x="20639" y="7041"/>
                  <a:pt x="16796" y="3019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839" y="4969"/>
                </a:moveTo>
                <a:cubicBezTo>
                  <a:pt x="11142" y="4969"/>
                  <a:pt x="12443" y="5493"/>
                  <a:pt x="13437" y="6533"/>
                </a:cubicBezTo>
                <a:cubicBezTo>
                  <a:pt x="15426" y="8614"/>
                  <a:pt x="15426" y="11983"/>
                  <a:pt x="13437" y="14064"/>
                </a:cubicBezTo>
                <a:cubicBezTo>
                  <a:pt x="11449" y="16145"/>
                  <a:pt x="8229" y="16145"/>
                  <a:pt x="6241" y="14064"/>
                </a:cubicBezTo>
                <a:cubicBezTo>
                  <a:pt x="4252" y="11983"/>
                  <a:pt x="4252" y="8614"/>
                  <a:pt x="6241" y="6533"/>
                </a:cubicBezTo>
                <a:cubicBezTo>
                  <a:pt x="7235" y="5493"/>
                  <a:pt x="8536" y="4969"/>
                  <a:pt x="9839" y="4969"/>
                </a:cubicBezTo>
                <a:close/>
              </a:path>
            </a:pathLst>
          </a:custGeom>
          <a:solidFill>
            <a:srgbClr val="D1382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前端工程师技能树"/>
          <p:cNvSpPr txBox="1"/>
          <p:nvPr/>
        </p:nvSpPr>
        <p:spPr>
          <a:xfrm>
            <a:off x="2039938" y="956439"/>
            <a:ext cx="9768699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VS </a:t>
            </a:r>
            <a:r>
              <a:rPr lang="en-US" dirty="0"/>
              <a:t>C</a:t>
            </a:r>
            <a:r>
              <a:rPr lang="en-US" dirty="0" smtClean="0"/>
              <a:t>ode </a:t>
            </a:r>
            <a:r>
              <a:rPr lang="zh-CN" altLang="en-US" dirty="0" smtClean="0"/>
              <a:t>快捷键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复制替换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2039938" y="3372303"/>
            <a:ext cx="18016740" cy="84542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option + shift + up </a:t>
            </a:r>
            <a:r>
              <a:rPr lang="zh-CN" altLang="en-US" sz="4000" b="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向上复制</a:t>
            </a:r>
            <a:r>
              <a:rPr lang="zh-CN" altLang="en-US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一行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option + shift + </a:t>
            </a:r>
            <a:r>
              <a:rPr lang="en-US" altLang="zh-CN" sz="4000" b="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down</a:t>
            </a:r>
            <a:r>
              <a:rPr lang="zh-CN" altLang="en-US" sz="4000" b="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 向下复制一行</a:t>
            </a:r>
            <a:endParaRPr lang="en-US" altLang="zh-CN" sz="4000" b="0" dirty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latin typeface="STSong" charset="-122"/>
                <a:ea typeface="STSong" charset="-122"/>
                <a:cs typeface="STSong" charset="-122"/>
              </a:rPr>
              <a:t>option + up </a:t>
            </a:r>
            <a:r>
              <a:rPr lang="zh-CN" altLang="en-US" sz="4000" b="0" dirty="0">
                <a:latin typeface="STSong" charset="-122"/>
                <a:ea typeface="STSong" charset="-122"/>
                <a:cs typeface="STSong" charset="-122"/>
              </a:rPr>
              <a:t>把当前行上移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latin typeface="STSong" charset="-122"/>
                <a:ea typeface="STSong" charset="-122"/>
                <a:cs typeface="STSong" charset="-122"/>
              </a:rPr>
              <a:t>option + down </a:t>
            </a:r>
            <a:r>
              <a:rPr lang="zh-CN" altLang="en-US" sz="4000" b="0" dirty="0">
                <a:latin typeface="STSong" charset="-122"/>
                <a:ea typeface="STSong" charset="-122"/>
                <a:cs typeface="STSong" charset="-122"/>
              </a:rPr>
              <a:t>把当前行下移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latin typeface="STSong" charset="-122"/>
                <a:ea typeface="STSong" charset="-122"/>
                <a:cs typeface="STSong" charset="-122"/>
              </a:rPr>
              <a:t>command + enter </a:t>
            </a:r>
            <a:r>
              <a:rPr lang="zh-CN" altLang="en-US" sz="4000" b="0" dirty="0">
                <a:latin typeface="STSong" charset="-122"/>
                <a:ea typeface="STSong" charset="-122"/>
                <a:cs typeface="STSong" charset="-122"/>
              </a:rPr>
              <a:t>下面插入一行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latin typeface="STSong" charset="-122"/>
                <a:ea typeface="STSong" charset="-122"/>
                <a:cs typeface="STSong" charset="-122"/>
              </a:rPr>
              <a:t>command + shift + enter </a:t>
            </a:r>
            <a:r>
              <a:rPr lang="zh-CN" altLang="en-US" sz="4000" b="0" dirty="0">
                <a:latin typeface="STSong" charset="-122"/>
                <a:ea typeface="STSong" charset="-122"/>
                <a:cs typeface="STSong" charset="-122"/>
              </a:rPr>
              <a:t>上面插入一行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command + d </a:t>
            </a:r>
            <a:r>
              <a:rPr lang="zh-CN" altLang="en-US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持续选中下一个匹配的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command + option + enter </a:t>
            </a:r>
            <a:r>
              <a:rPr lang="zh-CN" altLang="en-US" sz="4000" b="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全部</a:t>
            </a:r>
            <a:r>
              <a:rPr lang="zh-CN" altLang="en-US" sz="4000" b="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替换</a:t>
            </a:r>
            <a:endParaRPr lang="en-US" altLang="zh-CN" sz="4000" b="0" dirty="0" smtClean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endParaRPr lang="zh-CN" altLang="en-US" sz="4000" b="0" dirty="0"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64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"/>
          <p:cNvSpPr/>
          <p:nvPr/>
        </p:nvSpPr>
        <p:spPr>
          <a:xfrm>
            <a:off x="1113359" y="1192741"/>
            <a:ext cx="656473" cy="65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39" y="0"/>
                </a:moveTo>
                <a:cubicBezTo>
                  <a:pt x="7320" y="0"/>
                  <a:pt x="4804" y="1008"/>
                  <a:pt x="2882" y="3019"/>
                </a:cubicBezTo>
                <a:cubicBezTo>
                  <a:pt x="-961" y="7041"/>
                  <a:pt x="-961" y="13556"/>
                  <a:pt x="2882" y="17578"/>
                </a:cubicBezTo>
                <a:cubicBezTo>
                  <a:pt x="6726" y="21600"/>
                  <a:pt x="12952" y="21600"/>
                  <a:pt x="16796" y="17578"/>
                </a:cubicBezTo>
                <a:cubicBezTo>
                  <a:pt x="20639" y="13556"/>
                  <a:pt x="20639" y="7041"/>
                  <a:pt x="16796" y="3019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839" y="4969"/>
                </a:moveTo>
                <a:cubicBezTo>
                  <a:pt x="11142" y="4969"/>
                  <a:pt x="12443" y="5493"/>
                  <a:pt x="13437" y="6533"/>
                </a:cubicBezTo>
                <a:cubicBezTo>
                  <a:pt x="15426" y="8614"/>
                  <a:pt x="15426" y="11983"/>
                  <a:pt x="13437" y="14064"/>
                </a:cubicBezTo>
                <a:cubicBezTo>
                  <a:pt x="11449" y="16145"/>
                  <a:pt x="8229" y="16145"/>
                  <a:pt x="6241" y="14064"/>
                </a:cubicBezTo>
                <a:cubicBezTo>
                  <a:pt x="4252" y="11983"/>
                  <a:pt x="4252" y="8614"/>
                  <a:pt x="6241" y="6533"/>
                </a:cubicBezTo>
                <a:cubicBezTo>
                  <a:pt x="7235" y="5493"/>
                  <a:pt x="8536" y="4969"/>
                  <a:pt x="9839" y="4969"/>
                </a:cubicBezTo>
                <a:close/>
              </a:path>
            </a:pathLst>
          </a:custGeom>
          <a:solidFill>
            <a:srgbClr val="D1382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6" name="第一个网页"/>
          <p:cNvSpPr txBox="1"/>
          <p:nvPr/>
        </p:nvSpPr>
        <p:spPr>
          <a:xfrm>
            <a:off x="2039938" y="956439"/>
            <a:ext cx="1785744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 smtClean="0"/>
              <a:t>插件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908" y="1192741"/>
            <a:ext cx="9309958" cy="1125203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39897" y="12638782"/>
            <a:ext cx="174559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https://medium.freecodecamp.org/immensely-upgrade-your-development-environment-with-these-visual-studio-code-extensions-9cd790478530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Rounded Rectangle"/>
          <p:cNvSpPr/>
          <p:nvPr/>
        </p:nvSpPr>
        <p:spPr>
          <a:xfrm>
            <a:off x="2272605" y="2735130"/>
            <a:ext cx="9181704" cy="2691606"/>
          </a:xfrm>
          <a:prstGeom prst="roundRect">
            <a:avLst>
              <a:gd name="adj" fmla="val 28216"/>
            </a:avLst>
          </a:prstGeom>
          <a:solidFill>
            <a:srgbClr val="F2F1F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45" name="Shape"/>
          <p:cNvSpPr/>
          <p:nvPr/>
        </p:nvSpPr>
        <p:spPr>
          <a:xfrm>
            <a:off x="1113359" y="1192741"/>
            <a:ext cx="656473" cy="65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39" y="0"/>
                </a:moveTo>
                <a:cubicBezTo>
                  <a:pt x="7320" y="0"/>
                  <a:pt x="4804" y="1008"/>
                  <a:pt x="2882" y="3019"/>
                </a:cubicBezTo>
                <a:cubicBezTo>
                  <a:pt x="-961" y="7041"/>
                  <a:pt x="-961" y="13556"/>
                  <a:pt x="2882" y="17578"/>
                </a:cubicBezTo>
                <a:cubicBezTo>
                  <a:pt x="6726" y="21600"/>
                  <a:pt x="12952" y="21600"/>
                  <a:pt x="16796" y="17578"/>
                </a:cubicBezTo>
                <a:cubicBezTo>
                  <a:pt x="20639" y="13556"/>
                  <a:pt x="20639" y="7041"/>
                  <a:pt x="16796" y="3019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839" y="4969"/>
                </a:moveTo>
                <a:cubicBezTo>
                  <a:pt x="11142" y="4969"/>
                  <a:pt x="12443" y="5493"/>
                  <a:pt x="13437" y="6533"/>
                </a:cubicBezTo>
                <a:cubicBezTo>
                  <a:pt x="15426" y="8614"/>
                  <a:pt x="15426" y="11983"/>
                  <a:pt x="13437" y="14064"/>
                </a:cubicBezTo>
                <a:cubicBezTo>
                  <a:pt x="11449" y="16145"/>
                  <a:pt x="8229" y="16145"/>
                  <a:pt x="6241" y="14064"/>
                </a:cubicBezTo>
                <a:cubicBezTo>
                  <a:pt x="4252" y="11983"/>
                  <a:pt x="4252" y="8614"/>
                  <a:pt x="6241" y="6533"/>
                </a:cubicBezTo>
                <a:cubicBezTo>
                  <a:pt x="7235" y="5493"/>
                  <a:pt x="8536" y="4969"/>
                  <a:pt x="9839" y="4969"/>
                </a:cubicBezTo>
                <a:close/>
              </a:path>
            </a:pathLst>
          </a:custGeom>
          <a:solidFill>
            <a:srgbClr val="D1382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46" name="前端测试"/>
          <p:cNvSpPr txBox="1"/>
          <p:nvPr/>
        </p:nvSpPr>
        <p:spPr>
          <a:xfrm>
            <a:off x="2039938" y="956439"/>
            <a:ext cx="3427219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 smtClean="0"/>
              <a:t>必备插件</a:t>
            </a:r>
            <a:endParaRPr dirty="0"/>
          </a:p>
        </p:txBody>
      </p:sp>
      <p:sp>
        <p:nvSpPr>
          <p:cNvPr id="847" name="Rounded Rectangle"/>
          <p:cNvSpPr/>
          <p:nvPr/>
        </p:nvSpPr>
        <p:spPr>
          <a:xfrm>
            <a:off x="7079387" y="3445933"/>
            <a:ext cx="3861998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48" name="代码规范"/>
          <p:cNvSpPr txBox="1"/>
          <p:nvPr/>
        </p:nvSpPr>
        <p:spPr>
          <a:xfrm>
            <a:off x="7776878" y="3762577"/>
            <a:ext cx="2467021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Auto Import</a:t>
            </a:r>
            <a:endParaRPr dirty="0"/>
          </a:p>
        </p:txBody>
      </p:sp>
      <p:sp>
        <p:nvSpPr>
          <p:cNvPr id="850" name="jslint/jshint/jscs/eslint htmlcs/htmlhint stylelint/csshint/lesslint"/>
          <p:cNvSpPr txBox="1"/>
          <p:nvPr/>
        </p:nvSpPr>
        <p:spPr>
          <a:xfrm>
            <a:off x="4296589" y="3649261"/>
            <a:ext cx="225709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584200">
              <a:defRPr sz="2400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自动查找、分析</a:t>
            </a:r>
            <a:endParaRPr lang="en-US" altLang="zh-CN" dirty="0" smtClean="0"/>
          </a:p>
          <a:p>
            <a:pPr algn="r" defTabSz="584200">
              <a:defRPr sz="2400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代码补全</a:t>
            </a:r>
            <a:endParaRPr dirty="0"/>
          </a:p>
        </p:txBody>
      </p:sp>
      <p:sp>
        <p:nvSpPr>
          <p:cNvPr id="851" name="Rounded Rectangle"/>
          <p:cNvSpPr/>
          <p:nvPr/>
        </p:nvSpPr>
        <p:spPr>
          <a:xfrm>
            <a:off x="2272605" y="5833931"/>
            <a:ext cx="9181704" cy="2691605"/>
          </a:xfrm>
          <a:prstGeom prst="roundRect">
            <a:avLst>
              <a:gd name="adj" fmla="val 28216"/>
            </a:avLst>
          </a:prstGeom>
          <a:solidFill>
            <a:srgbClr val="F2F1F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52" name="Rounded Rectangle"/>
          <p:cNvSpPr/>
          <p:nvPr/>
        </p:nvSpPr>
        <p:spPr>
          <a:xfrm>
            <a:off x="7079387" y="6544733"/>
            <a:ext cx="3861998" cy="1270001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53" name="单元测试"/>
          <p:cNvSpPr txBox="1"/>
          <p:nvPr/>
        </p:nvSpPr>
        <p:spPr>
          <a:xfrm>
            <a:off x="7788098" y="6861377"/>
            <a:ext cx="2444579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dirty="0" smtClean="0"/>
              <a:t>Import Cost</a:t>
            </a:r>
            <a:endParaRPr dirty="0"/>
          </a:p>
        </p:txBody>
      </p:sp>
      <p:sp>
        <p:nvSpPr>
          <p:cNvPr id="855" name="assert/should/expect chai/mocha/jasmine"/>
          <p:cNvSpPr txBox="1"/>
          <p:nvPr/>
        </p:nvSpPr>
        <p:spPr>
          <a:xfrm>
            <a:off x="3988876" y="6861377"/>
            <a:ext cx="256480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584200">
              <a:defRPr sz="2400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计算引入</a:t>
            </a:r>
            <a:r>
              <a:rPr lang="zh-CN" altLang="en-US" smtClean="0"/>
              <a:t>包的大小</a:t>
            </a:r>
            <a:endParaRPr dirty="0"/>
          </a:p>
        </p:txBody>
      </p:sp>
      <p:sp>
        <p:nvSpPr>
          <p:cNvPr id="856" name="Rounded Rectangle"/>
          <p:cNvSpPr/>
          <p:nvPr/>
        </p:nvSpPr>
        <p:spPr>
          <a:xfrm>
            <a:off x="2272605" y="8932731"/>
            <a:ext cx="9181704" cy="2691606"/>
          </a:xfrm>
          <a:prstGeom prst="roundRect">
            <a:avLst>
              <a:gd name="adj" fmla="val 28216"/>
            </a:avLst>
          </a:prstGeom>
          <a:solidFill>
            <a:srgbClr val="F2F1F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57" name="Rounded Rectangle"/>
          <p:cNvSpPr/>
          <p:nvPr/>
        </p:nvSpPr>
        <p:spPr>
          <a:xfrm>
            <a:off x="7079387" y="9643533"/>
            <a:ext cx="3861998" cy="1270001"/>
          </a:xfrm>
          <a:prstGeom prst="roundRect">
            <a:avLst>
              <a:gd name="adj" fmla="val 15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58" name="视觉测试"/>
          <p:cNvSpPr txBox="1"/>
          <p:nvPr/>
        </p:nvSpPr>
        <p:spPr>
          <a:xfrm>
            <a:off x="7356889" y="9960177"/>
            <a:ext cx="3306995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 </a:t>
            </a:r>
            <a:r>
              <a:rPr lang="en-US" altLang="zh-CN" dirty="0" smtClean="0"/>
              <a:t>Indent Rainbow</a:t>
            </a:r>
            <a:endParaRPr dirty="0"/>
          </a:p>
        </p:txBody>
      </p:sp>
      <p:sp>
        <p:nvSpPr>
          <p:cNvPr id="860" name="blink-diff/backstopjs"/>
          <p:cNvSpPr txBox="1"/>
          <p:nvPr/>
        </p:nvSpPr>
        <p:spPr>
          <a:xfrm>
            <a:off x="5681587" y="10124965"/>
            <a:ext cx="71814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584200">
              <a:defRPr sz="2400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 smtClean="0"/>
              <a:t>对齐</a:t>
            </a:r>
            <a:endParaRPr dirty="0"/>
          </a:p>
        </p:txBody>
      </p:sp>
      <p:sp>
        <p:nvSpPr>
          <p:cNvPr id="861" name="Rounded Rectangle"/>
          <p:cNvSpPr/>
          <p:nvPr/>
        </p:nvSpPr>
        <p:spPr>
          <a:xfrm>
            <a:off x="12331005" y="2735131"/>
            <a:ext cx="9780389" cy="2691605"/>
          </a:xfrm>
          <a:prstGeom prst="roundRect">
            <a:avLst>
              <a:gd name="adj" fmla="val 28216"/>
            </a:avLst>
          </a:prstGeom>
          <a:solidFill>
            <a:srgbClr val="F2F1F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62" name="Rounded Rectangle"/>
          <p:cNvSpPr/>
          <p:nvPr/>
        </p:nvSpPr>
        <p:spPr>
          <a:xfrm>
            <a:off x="12833167" y="3445933"/>
            <a:ext cx="3861998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63" name="性能测试"/>
          <p:cNvSpPr txBox="1"/>
          <p:nvPr/>
        </p:nvSpPr>
        <p:spPr>
          <a:xfrm>
            <a:off x="13540272" y="3762577"/>
            <a:ext cx="2447785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SVG Viewer</a:t>
            </a:r>
            <a:endParaRPr dirty="0"/>
          </a:p>
        </p:txBody>
      </p:sp>
      <p:sp>
        <p:nvSpPr>
          <p:cNvPr id="865" name="jsperf/benchmarkjs/loadtest"/>
          <p:cNvSpPr txBox="1"/>
          <p:nvPr/>
        </p:nvSpPr>
        <p:spPr>
          <a:xfrm>
            <a:off x="17149633" y="3927365"/>
            <a:ext cx="13673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2400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SVG</a:t>
            </a:r>
            <a:r>
              <a:rPr lang="zh-CN" altLang="en-US" dirty="0" smtClean="0"/>
              <a:t>预览</a:t>
            </a:r>
            <a:endParaRPr dirty="0"/>
          </a:p>
        </p:txBody>
      </p:sp>
      <p:sp>
        <p:nvSpPr>
          <p:cNvPr id="866" name="Rounded Rectangle"/>
          <p:cNvSpPr/>
          <p:nvPr/>
        </p:nvSpPr>
        <p:spPr>
          <a:xfrm>
            <a:off x="12331005" y="5833931"/>
            <a:ext cx="9780390" cy="2691605"/>
          </a:xfrm>
          <a:prstGeom prst="roundRect">
            <a:avLst>
              <a:gd name="adj" fmla="val 28216"/>
            </a:avLst>
          </a:prstGeom>
          <a:solidFill>
            <a:srgbClr val="F2F1F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67" name="Rounded Rectangle"/>
          <p:cNvSpPr/>
          <p:nvPr/>
        </p:nvSpPr>
        <p:spPr>
          <a:xfrm>
            <a:off x="12833167" y="6544733"/>
            <a:ext cx="3861998" cy="1270001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68" name="集成测试"/>
          <p:cNvSpPr txBox="1"/>
          <p:nvPr/>
        </p:nvSpPr>
        <p:spPr>
          <a:xfrm>
            <a:off x="13973885" y="6861377"/>
            <a:ext cx="1580560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dirty="0" smtClean="0"/>
              <a:t>Prettier</a:t>
            </a:r>
            <a:endParaRPr dirty="0"/>
          </a:p>
        </p:txBody>
      </p:sp>
      <p:sp>
        <p:nvSpPr>
          <p:cNvPr id="870" name="jsdom/phantomjs/puppeteer jasmine/karma/jest/Enzyme"/>
          <p:cNvSpPr txBox="1"/>
          <p:nvPr/>
        </p:nvSpPr>
        <p:spPr>
          <a:xfrm>
            <a:off x="17071086" y="7026165"/>
            <a:ext cx="289181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defRPr sz="2400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JavaScript</a:t>
            </a:r>
            <a:r>
              <a:rPr lang="zh-CN" altLang="en-US" dirty="0" smtClean="0"/>
              <a:t>代码美化</a:t>
            </a:r>
            <a:endParaRPr dirty="0"/>
          </a:p>
        </p:txBody>
      </p:sp>
      <p:sp>
        <p:nvSpPr>
          <p:cNvPr id="871" name="Rounded Rectangle"/>
          <p:cNvSpPr/>
          <p:nvPr/>
        </p:nvSpPr>
        <p:spPr>
          <a:xfrm>
            <a:off x="12331005" y="8932730"/>
            <a:ext cx="9780389" cy="2691606"/>
          </a:xfrm>
          <a:prstGeom prst="roundRect">
            <a:avLst>
              <a:gd name="adj" fmla="val 28216"/>
            </a:avLst>
          </a:prstGeom>
          <a:solidFill>
            <a:srgbClr val="F2F1F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72" name="Rounded Rectangle"/>
          <p:cNvSpPr/>
          <p:nvPr/>
        </p:nvSpPr>
        <p:spPr>
          <a:xfrm>
            <a:off x="12833167" y="9643533"/>
            <a:ext cx="3861998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73" name="E2E 测试"/>
          <p:cNvSpPr txBox="1"/>
          <p:nvPr/>
        </p:nvSpPr>
        <p:spPr>
          <a:xfrm>
            <a:off x="13030517" y="9960177"/>
            <a:ext cx="3467295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 </a:t>
            </a:r>
            <a:r>
              <a:rPr lang="en-US" dirty="0"/>
              <a:t>npm Intellisense</a:t>
            </a:r>
            <a:endParaRPr dirty="0"/>
          </a:p>
        </p:txBody>
      </p:sp>
      <p:sp>
        <p:nvSpPr>
          <p:cNvPr id="875" name="Selenium"/>
          <p:cNvSpPr txBox="1"/>
          <p:nvPr/>
        </p:nvSpPr>
        <p:spPr>
          <a:xfrm>
            <a:off x="17098184" y="10124965"/>
            <a:ext cx="259846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2400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dirty="0" smtClean="0"/>
              <a:t>n</a:t>
            </a:r>
            <a:r>
              <a:rPr lang="en-US" dirty="0" smtClean="0"/>
              <a:t>pm</a:t>
            </a:r>
            <a:r>
              <a:rPr lang="zh-CN" altLang="en-US" dirty="0" smtClean="0"/>
              <a:t>包名自动补全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Rounded Rectangle"/>
          <p:cNvSpPr/>
          <p:nvPr/>
        </p:nvSpPr>
        <p:spPr>
          <a:xfrm>
            <a:off x="2272605" y="2735130"/>
            <a:ext cx="9181704" cy="2691606"/>
          </a:xfrm>
          <a:prstGeom prst="roundRect">
            <a:avLst>
              <a:gd name="adj" fmla="val 28216"/>
            </a:avLst>
          </a:prstGeom>
          <a:solidFill>
            <a:srgbClr val="F2F1F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45" name="Shape"/>
          <p:cNvSpPr/>
          <p:nvPr/>
        </p:nvSpPr>
        <p:spPr>
          <a:xfrm>
            <a:off x="1113359" y="1192741"/>
            <a:ext cx="656473" cy="65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39" y="0"/>
                </a:moveTo>
                <a:cubicBezTo>
                  <a:pt x="7320" y="0"/>
                  <a:pt x="4804" y="1008"/>
                  <a:pt x="2882" y="3019"/>
                </a:cubicBezTo>
                <a:cubicBezTo>
                  <a:pt x="-961" y="7041"/>
                  <a:pt x="-961" y="13556"/>
                  <a:pt x="2882" y="17578"/>
                </a:cubicBezTo>
                <a:cubicBezTo>
                  <a:pt x="6726" y="21600"/>
                  <a:pt x="12952" y="21600"/>
                  <a:pt x="16796" y="17578"/>
                </a:cubicBezTo>
                <a:cubicBezTo>
                  <a:pt x="20639" y="13556"/>
                  <a:pt x="20639" y="7041"/>
                  <a:pt x="16796" y="3019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839" y="4969"/>
                </a:moveTo>
                <a:cubicBezTo>
                  <a:pt x="11142" y="4969"/>
                  <a:pt x="12443" y="5493"/>
                  <a:pt x="13437" y="6533"/>
                </a:cubicBezTo>
                <a:cubicBezTo>
                  <a:pt x="15426" y="8614"/>
                  <a:pt x="15426" y="11983"/>
                  <a:pt x="13437" y="14064"/>
                </a:cubicBezTo>
                <a:cubicBezTo>
                  <a:pt x="11449" y="16145"/>
                  <a:pt x="8229" y="16145"/>
                  <a:pt x="6241" y="14064"/>
                </a:cubicBezTo>
                <a:cubicBezTo>
                  <a:pt x="4252" y="11983"/>
                  <a:pt x="4252" y="8614"/>
                  <a:pt x="6241" y="6533"/>
                </a:cubicBezTo>
                <a:cubicBezTo>
                  <a:pt x="7235" y="5493"/>
                  <a:pt x="8536" y="4969"/>
                  <a:pt x="9839" y="4969"/>
                </a:cubicBezTo>
                <a:close/>
              </a:path>
            </a:pathLst>
          </a:custGeom>
          <a:solidFill>
            <a:srgbClr val="D1382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46" name="前端测试"/>
          <p:cNvSpPr txBox="1"/>
          <p:nvPr/>
        </p:nvSpPr>
        <p:spPr>
          <a:xfrm>
            <a:off x="2039938" y="956439"/>
            <a:ext cx="3427219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 smtClean="0"/>
              <a:t>必备插件</a:t>
            </a:r>
            <a:endParaRPr dirty="0"/>
          </a:p>
        </p:txBody>
      </p:sp>
      <p:sp>
        <p:nvSpPr>
          <p:cNvPr id="847" name="Rounded Rectangle"/>
          <p:cNvSpPr/>
          <p:nvPr/>
        </p:nvSpPr>
        <p:spPr>
          <a:xfrm>
            <a:off x="6207573" y="3415207"/>
            <a:ext cx="4733812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48" name="代码规范"/>
          <p:cNvSpPr txBox="1"/>
          <p:nvPr/>
        </p:nvSpPr>
        <p:spPr>
          <a:xfrm>
            <a:off x="6313824" y="3660305"/>
            <a:ext cx="4579779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highlight-matching-tag</a:t>
            </a:r>
            <a:endParaRPr dirty="0"/>
          </a:p>
        </p:txBody>
      </p:sp>
      <p:sp>
        <p:nvSpPr>
          <p:cNvPr id="850" name="jslint/jshint/jscs/eslint htmlcs/htmlhint stylelint/csshint/lesslint"/>
          <p:cNvSpPr txBox="1"/>
          <p:nvPr/>
        </p:nvSpPr>
        <p:spPr>
          <a:xfrm>
            <a:off x="3602328" y="3742699"/>
            <a:ext cx="225702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584200">
              <a:defRPr sz="2400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高亮匹配的标签</a:t>
            </a:r>
            <a:endParaRPr lang="en-US" altLang="zh-CN" dirty="0" smtClean="0"/>
          </a:p>
        </p:txBody>
      </p:sp>
      <p:sp>
        <p:nvSpPr>
          <p:cNvPr id="851" name="Rounded Rectangle"/>
          <p:cNvSpPr/>
          <p:nvPr/>
        </p:nvSpPr>
        <p:spPr>
          <a:xfrm>
            <a:off x="2272605" y="5833931"/>
            <a:ext cx="9181704" cy="2691605"/>
          </a:xfrm>
          <a:prstGeom prst="roundRect">
            <a:avLst>
              <a:gd name="adj" fmla="val 28216"/>
            </a:avLst>
          </a:prstGeom>
          <a:solidFill>
            <a:srgbClr val="F2F1F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52" name="Rounded Rectangle"/>
          <p:cNvSpPr/>
          <p:nvPr/>
        </p:nvSpPr>
        <p:spPr>
          <a:xfrm>
            <a:off x="7079387" y="6544733"/>
            <a:ext cx="3861998" cy="1270001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53" name="单元测试"/>
          <p:cNvSpPr txBox="1"/>
          <p:nvPr/>
        </p:nvSpPr>
        <p:spPr>
          <a:xfrm>
            <a:off x="8176021" y="6861377"/>
            <a:ext cx="1668726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GitLens</a:t>
            </a:r>
            <a:endParaRPr dirty="0"/>
          </a:p>
        </p:txBody>
      </p:sp>
      <p:sp>
        <p:nvSpPr>
          <p:cNvPr id="855" name="assert/should/expect chai/mocha/jasmine"/>
          <p:cNvSpPr txBox="1"/>
          <p:nvPr/>
        </p:nvSpPr>
        <p:spPr>
          <a:xfrm>
            <a:off x="4604429" y="6861377"/>
            <a:ext cx="194925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584200">
              <a:defRPr sz="2400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代码历史记录</a:t>
            </a:r>
            <a:endParaRPr dirty="0"/>
          </a:p>
        </p:txBody>
      </p:sp>
      <p:sp>
        <p:nvSpPr>
          <p:cNvPr id="856" name="Rounded Rectangle"/>
          <p:cNvSpPr/>
          <p:nvPr/>
        </p:nvSpPr>
        <p:spPr>
          <a:xfrm>
            <a:off x="2272605" y="8932731"/>
            <a:ext cx="9181704" cy="2691606"/>
          </a:xfrm>
          <a:prstGeom prst="roundRect">
            <a:avLst>
              <a:gd name="adj" fmla="val 28216"/>
            </a:avLst>
          </a:prstGeom>
          <a:solidFill>
            <a:srgbClr val="F2F1F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57" name="Rounded Rectangle"/>
          <p:cNvSpPr/>
          <p:nvPr/>
        </p:nvSpPr>
        <p:spPr>
          <a:xfrm>
            <a:off x="7079387" y="9643533"/>
            <a:ext cx="3861998" cy="1270001"/>
          </a:xfrm>
          <a:prstGeom prst="roundRect">
            <a:avLst>
              <a:gd name="adj" fmla="val 15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58" name="视觉测试"/>
          <p:cNvSpPr txBox="1"/>
          <p:nvPr/>
        </p:nvSpPr>
        <p:spPr>
          <a:xfrm>
            <a:off x="7833779" y="9960177"/>
            <a:ext cx="2353208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 </a:t>
            </a:r>
            <a:r>
              <a:rPr lang="en-US" dirty="0"/>
              <a:t>Git History</a:t>
            </a:r>
            <a:endParaRPr dirty="0"/>
          </a:p>
        </p:txBody>
      </p:sp>
      <p:sp>
        <p:nvSpPr>
          <p:cNvPr id="860" name="blink-diff/backstopjs"/>
          <p:cNvSpPr txBox="1"/>
          <p:nvPr/>
        </p:nvSpPr>
        <p:spPr>
          <a:xfrm>
            <a:off x="3923092" y="10124965"/>
            <a:ext cx="247664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584200">
              <a:defRPr sz="2400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dirty="0" smtClean="0"/>
              <a:t>Git log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commit</a:t>
            </a:r>
            <a:endParaRPr dirty="0"/>
          </a:p>
        </p:txBody>
      </p:sp>
      <p:sp>
        <p:nvSpPr>
          <p:cNvPr id="861" name="Rounded Rectangle"/>
          <p:cNvSpPr/>
          <p:nvPr/>
        </p:nvSpPr>
        <p:spPr>
          <a:xfrm>
            <a:off x="12331005" y="2735131"/>
            <a:ext cx="9780389" cy="2691605"/>
          </a:xfrm>
          <a:prstGeom prst="roundRect">
            <a:avLst>
              <a:gd name="adj" fmla="val 28216"/>
            </a:avLst>
          </a:prstGeom>
          <a:solidFill>
            <a:srgbClr val="F2F1F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62" name="Rounded Rectangle"/>
          <p:cNvSpPr/>
          <p:nvPr/>
        </p:nvSpPr>
        <p:spPr>
          <a:xfrm>
            <a:off x="12833167" y="3445933"/>
            <a:ext cx="3861998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63" name="性能测试"/>
          <p:cNvSpPr txBox="1"/>
          <p:nvPr/>
        </p:nvSpPr>
        <p:spPr>
          <a:xfrm>
            <a:off x="13405620" y="3762577"/>
            <a:ext cx="2717089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dirty="0" smtClean="0"/>
              <a:t>Code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Runner</a:t>
            </a:r>
            <a:endParaRPr dirty="0"/>
          </a:p>
        </p:txBody>
      </p:sp>
      <p:sp>
        <p:nvSpPr>
          <p:cNvPr id="865" name="jsperf/benchmarkjs/loadtest"/>
          <p:cNvSpPr txBox="1"/>
          <p:nvPr/>
        </p:nvSpPr>
        <p:spPr>
          <a:xfrm>
            <a:off x="17149633" y="3927365"/>
            <a:ext cx="355546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2400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 smtClean="0"/>
              <a:t>支持多语言代码立即执行</a:t>
            </a:r>
            <a:endParaRPr dirty="0"/>
          </a:p>
        </p:txBody>
      </p:sp>
      <p:sp>
        <p:nvSpPr>
          <p:cNvPr id="866" name="Rounded Rectangle"/>
          <p:cNvSpPr/>
          <p:nvPr/>
        </p:nvSpPr>
        <p:spPr>
          <a:xfrm>
            <a:off x="12331005" y="5833931"/>
            <a:ext cx="9780390" cy="2691605"/>
          </a:xfrm>
          <a:prstGeom prst="roundRect">
            <a:avLst>
              <a:gd name="adj" fmla="val 28216"/>
            </a:avLst>
          </a:prstGeom>
          <a:solidFill>
            <a:srgbClr val="F2F1F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67" name="Rounded Rectangle"/>
          <p:cNvSpPr/>
          <p:nvPr/>
        </p:nvSpPr>
        <p:spPr>
          <a:xfrm>
            <a:off x="12833167" y="6544733"/>
            <a:ext cx="3861998" cy="1270001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68" name="集成测试"/>
          <p:cNvSpPr txBox="1"/>
          <p:nvPr/>
        </p:nvSpPr>
        <p:spPr>
          <a:xfrm>
            <a:off x="14282464" y="6861377"/>
            <a:ext cx="96340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dirty="0" smtClean="0"/>
              <a:t>Jest</a:t>
            </a:r>
            <a:endParaRPr dirty="0"/>
          </a:p>
        </p:txBody>
      </p:sp>
      <p:sp>
        <p:nvSpPr>
          <p:cNvPr id="870" name="jsdom/phantomjs/puppeteer jasmine/karma/jest/Enzyme"/>
          <p:cNvSpPr txBox="1"/>
          <p:nvPr/>
        </p:nvSpPr>
        <p:spPr>
          <a:xfrm>
            <a:off x="17071086" y="7026165"/>
            <a:ext cx="215443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defRPr sz="2400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Facebook jest</a:t>
            </a:r>
            <a:endParaRPr dirty="0"/>
          </a:p>
        </p:txBody>
      </p:sp>
      <p:sp>
        <p:nvSpPr>
          <p:cNvPr id="871" name="Rounded Rectangle"/>
          <p:cNvSpPr/>
          <p:nvPr/>
        </p:nvSpPr>
        <p:spPr>
          <a:xfrm>
            <a:off x="12331005" y="8932730"/>
            <a:ext cx="9780389" cy="2691606"/>
          </a:xfrm>
          <a:prstGeom prst="roundRect">
            <a:avLst>
              <a:gd name="adj" fmla="val 28216"/>
            </a:avLst>
          </a:prstGeom>
          <a:solidFill>
            <a:srgbClr val="F2F1F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72" name="Rounded Rectangle"/>
          <p:cNvSpPr/>
          <p:nvPr/>
        </p:nvSpPr>
        <p:spPr>
          <a:xfrm>
            <a:off x="12833167" y="9643533"/>
            <a:ext cx="3861998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73" name="E2E 测试"/>
          <p:cNvSpPr txBox="1"/>
          <p:nvPr/>
        </p:nvSpPr>
        <p:spPr>
          <a:xfrm>
            <a:off x="13121082" y="9960177"/>
            <a:ext cx="3286155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 </a:t>
            </a:r>
            <a:r>
              <a:rPr lang="en-US" dirty="0"/>
              <a:t>Trailing Spaces</a:t>
            </a:r>
            <a:endParaRPr dirty="0"/>
          </a:p>
        </p:txBody>
      </p:sp>
      <p:sp>
        <p:nvSpPr>
          <p:cNvPr id="875" name="Selenium"/>
          <p:cNvSpPr txBox="1"/>
          <p:nvPr/>
        </p:nvSpPr>
        <p:spPr>
          <a:xfrm>
            <a:off x="17098184" y="10124965"/>
            <a:ext cx="194925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2400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 smtClean="0"/>
              <a:t>去掉多余空格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17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Rounded Rectangle"/>
          <p:cNvSpPr/>
          <p:nvPr/>
        </p:nvSpPr>
        <p:spPr>
          <a:xfrm>
            <a:off x="2272605" y="2735130"/>
            <a:ext cx="9181704" cy="2691606"/>
          </a:xfrm>
          <a:prstGeom prst="roundRect">
            <a:avLst>
              <a:gd name="adj" fmla="val 28216"/>
            </a:avLst>
          </a:prstGeom>
          <a:solidFill>
            <a:srgbClr val="F2F1F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45" name="Shape"/>
          <p:cNvSpPr/>
          <p:nvPr/>
        </p:nvSpPr>
        <p:spPr>
          <a:xfrm>
            <a:off x="1113359" y="1192741"/>
            <a:ext cx="656473" cy="65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39" y="0"/>
                </a:moveTo>
                <a:cubicBezTo>
                  <a:pt x="7320" y="0"/>
                  <a:pt x="4804" y="1008"/>
                  <a:pt x="2882" y="3019"/>
                </a:cubicBezTo>
                <a:cubicBezTo>
                  <a:pt x="-961" y="7041"/>
                  <a:pt x="-961" y="13556"/>
                  <a:pt x="2882" y="17578"/>
                </a:cubicBezTo>
                <a:cubicBezTo>
                  <a:pt x="6726" y="21600"/>
                  <a:pt x="12952" y="21600"/>
                  <a:pt x="16796" y="17578"/>
                </a:cubicBezTo>
                <a:cubicBezTo>
                  <a:pt x="20639" y="13556"/>
                  <a:pt x="20639" y="7041"/>
                  <a:pt x="16796" y="3019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839" y="4969"/>
                </a:moveTo>
                <a:cubicBezTo>
                  <a:pt x="11142" y="4969"/>
                  <a:pt x="12443" y="5493"/>
                  <a:pt x="13437" y="6533"/>
                </a:cubicBezTo>
                <a:cubicBezTo>
                  <a:pt x="15426" y="8614"/>
                  <a:pt x="15426" y="11983"/>
                  <a:pt x="13437" y="14064"/>
                </a:cubicBezTo>
                <a:cubicBezTo>
                  <a:pt x="11449" y="16145"/>
                  <a:pt x="8229" y="16145"/>
                  <a:pt x="6241" y="14064"/>
                </a:cubicBezTo>
                <a:cubicBezTo>
                  <a:pt x="4252" y="11983"/>
                  <a:pt x="4252" y="8614"/>
                  <a:pt x="6241" y="6533"/>
                </a:cubicBezTo>
                <a:cubicBezTo>
                  <a:pt x="7235" y="5493"/>
                  <a:pt x="8536" y="4969"/>
                  <a:pt x="9839" y="4969"/>
                </a:cubicBezTo>
                <a:close/>
              </a:path>
            </a:pathLst>
          </a:custGeom>
          <a:solidFill>
            <a:srgbClr val="D1382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46" name="前端测试"/>
          <p:cNvSpPr txBox="1"/>
          <p:nvPr/>
        </p:nvSpPr>
        <p:spPr>
          <a:xfrm>
            <a:off x="2039938" y="956439"/>
            <a:ext cx="3427219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 smtClean="0"/>
              <a:t>必备插件</a:t>
            </a:r>
            <a:endParaRPr dirty="0"/>
          </a:p>
        </p:txBody>
      </p:sp>
      <p:sp>
        <p:nvSpPr>
          <p:cNvPr id="847" name="Rounded Rectangle"/>
          <p:cNvSpPr/>
          <p:nvPr/>
        </p:nvSpPr>
        <p:spPr>
          <a:xfrm>
            <a:off x="7052001" y="3415207"/>
            <a:ext cx="3889383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48" name="代码规范"/>
          <p:cNvSpPr txBox="1"/>
          <p:nvPr/>
        </p:nvSpPr>
        <p:spPr>
          <a:xfrm>
            <a:off x="7458676" y="3680587"/>
            <a:ext cx="310341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Color Highlight</a:t>
            </a:r>
            <a:endParaRPr dirty="0"/>
          </a:p>
        </p:txBody>
      </p:sp>
      <p:sp>
        <p:nvSpPr>
          <p:cNvPr id="850" name="jslint/jshint/jscs/eslint htmlcs/htmlhint stylelint/csshint/lesslint"/>
          <p:cNvSpPr txBox="1"/>
          <p:nvPr/>
        </p:nvSpPr>
        <p:spPr>
          <a:xfrm>
            <a:off x="3527151" y="3771501"/>
            <a:ext cx="28725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584200">
              <a:defRPr sz="2400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直观显示定义的颜色</a:t>
            </a:r>
            <a:endParaRPr lang="en-US" altLang="zh-CN" dirty="0" smtClean="0"/>
          </a:p>
        </p:txBody>
      </p:sp>
      <p:sp>
        <p:nvSpPr>
          <p:cNvPr id="851" name="Rounded Rectangle"/>
          <p:cNvSpPr/>
          <p:nvPr/>
        </p:nvSpPr>
        <p:spPr>
          <a:xfrm>
            <a:off x="2272605" y="5833931"/>
            <a:ext cx="9181704" cy="2691605"/>
          </a:xfrm>
          <a:prstGeom prst="roundRect">
            <a:avLst>
              <a:gd name="adj" fmla="val 28216"/>
            </a:avLst>
          </a:prstGeom>
          <a:solidFill>
            <a:srgbClr val="F2F1F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52" name="Rounded Rectangle"/>
          <p:cNvSpPr/>
          <p:nvPr/>
        </p:nvSpPr>
        <p:spPr>
          <a:xfrm>
            <a:off x="4604429" y="6544733"/>
            <a:ext cx="6336956" cy="1270001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53" name="单元测试"/>
          <p:cNvSpPr txBox="1"/>
          <p:nvPr/>
        </p:nvSpPr>
        <p:spPr>
          <a:xfrm>
            <a:off x="4650258" y="6768724"/>
            <a:ext cx="6245298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dirty="0"/>
              <a:t>JavaScript (ES6) code snippets</a:t>
            </a:r>
            <a:br>
              <a:rPr lang="en-US" altLang="zh-CN" dirty="0"/>
            </a:br>
            <a:endParaRPr dirty="0"/>
          </a:p>
        </p:txBody>
      </p:sp>
      <p:sp>
        <p:nvSpPr>
          <p:cNvPr id="855" name="assert/should/expect chai/mocha/jasmine"/>
          <p:cNvSpPr txBox="1"/>
          <p:nvPr/>
        </p:nvSpPr>
        <p:spPr>
          <a:xfrm>
            <a:off x="2471423" y="6943771"/>
            <a:ext cx="188192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584200">
              <a:defRPr sz="2400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dirty="0" smtClean="0"/>
              <a:t>Es6</a:t>
            </a:r>
            <a:r>
              <a:rPr lang="zh-CN" altLang="en-US" dirty="0" smtClean="0"/>
              <a:t>代码提示</a:t>
            </a:r>
            <a:endParaRPr dirty="0"/>
          </a:p>
        </p:txBody>
      </p:sp>
      <p:sp>
        <p:nvSpPr>
          <p:cNvPr id="861" name="Rounded Rectangle"/>
          <p:cNvSpPr/>
          <p:nvPr/>
        </p:nvSpPr>
        <p:spPr>
          <a:xfrm>
            <a:off x="12331005" y="2735131"/>
            <a:ext cx="9780389" cy="2691605"/>
          </a:xfrm>
          <a:prstGeom prst="roundRect">
            <a:avLst>
              <a:gd name="adj" fmla="val 28216"/>
            </a:avLst>
          </a:prstGeom>
          <a:solidFill>
            <a:srgbClr val="F2F1F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62" name="Rounded Rectangle"/>
          <p:cNvSpPr/>
          <p:nvPr/>
        </p:nvSpPr>
        <p:spPr>
          <a:xfrm>
            <a:off x="12833167" y="3445933"/>
            <a:ext cx="4614574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63" name="性能测试"/>
          <p:cNvSpPr txBox="1"/>
          <p:nvPr/>
        </p:nvSpPr>
        <p:spPr>
          <a:xfrm>
            <a:off x="12949950" y="3683402"/>
            <a:ext cx="4381007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dirty="0"/>
              <a:t>Debugger for Chrome</a:t>
            </a:r>
            <a:br>
              <a:rPr lang="en-US" altLang="zh-CN" dirty="0"/>
            </a:br>
            <a:endParaRPr dirty="0"/>
          </a:p>
        </p:txBody>
      </p:sp>
      <p:sp>
        <p:nvSpPr>
          <p:cNvPr id="865" name="jsperf/benchmarkjs/loadtest"/>
          <p:cNvSpPr txBox="1"/>
          <p:nvPr/>
        </p:nvSpPr>
        <p:spPr>
          <a:xfrm>
            <a:off x="17767471" y="3814245"/>
            <a:ext cx="188192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2400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Chrome</a:t>
            </a:r>
            <a:r>
              <a:rPr lang="zh-CN" altLang="en-US" dirty="0" smtClean="0"/>
              <a:t>调试</a:t>
            </a:r>
            <a:endParaRPr dirty="0"/>
          </a:p>
        </p:txBody>
      </p:sp>
      <p:sp>
        <p:nvSpPr>
          <p:cNvPr id="866" name="Rounded Rectangle"/>
          <p:cNvSpPr/>
          <p:nvPr/>
        </p:nvSpPr>
        <p:spPr>
          <a:xfrm>
            <a:off x="12331005" y="5833931"/>
            <a:ext cx="9780390" cy="2691605"/>
          </a:xfrm>
          <a:prstGeom prst="roundRect">
            <a:avLst>
              <a:gd name="adj" fmla="val 28216"/>
            </a:avLst>
          </a:prstGeom>
          <a:solidFill>
            <a:srgbClr val="F2F1F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67" name="Rounded Rectangle"/>
          <p:cNvSpPr/>
          <p:nvPr/>
        </p:nvSpPr>
        <p:spPr>
          <a:xfrm>
            <a:off x="12833167" y="6544733"/>
            <a:ext cx="3861998" cy="1270001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68" name="集成测试"/>
          <p:cNvSpPr txBox="1"/>
          <p:nvPr/>
        </p:nvSpPr>
        <p:spPr>
          <a:xfrm>
            <a:off x="14100516" y="6805109"/>
            <a:ext cx="1327286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dirty="0"/>
              <a:t>stylus</a:t>
            </a:r>
          </a:p>
          <a:p>
            <a:endParaRPr dirty="0"/>
          </a:p>
        </p:txBody>
      </p:sp>
      <p:sp>
        <p:nvSpPr>
          <p:cNvPr id="870" name="jsdom/phantomjs/puppeteer jasmine/karma/jest/Enzyme"/>
          <p:cNvSpPr txBox="1"/>
          <p:nvPr/>
        </p:nvSpPr>
        <p:spPr>
          <a:xfrm>
            <a:off x="17084591" y="6903237"/>
            <a:ext cx="256480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defRPr sz="2400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dirty="0"/>
              <a:t>Stylus</a:t>
            </a:r>
            <a:r>
              <a:rPr lang="zh-CN" altLang="en-US" dirty="0"/>
              <a:t>美化、提示</a:t>
            </a:r>
            <a:endParaRPr lang="en-US" altLang="zh-CN" dirty="0"/>
          </a:p>
          <a:p>
            <a:pPr algn="l" defTabSz="584200">
              <a:defRPr sz="2400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4" name="Rounded Rectangle"/>
          <p:cNvSpPr/>
          <p:nvPr/>
        </p:nvSpPr>
        <p:spPr>
          <a:xfrm>
            <a:off x="2272605" y="8932731"/>
            <a:ext cx="9181704" cy="2691606"/>
          </a:xfrm>
          <a:prstGeom prst="roundRect">
            <a:avLst>
              <a:gd name="adj" fmla="val 28216"/>
            </a:avLst>
          </a:prstGeom>
          <a:solidFill>
            <a:srgbClr val="F2F1F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" name="Rounded Rectangle"/>
          <p:cNvSpPr/>
          <p:nvPr/>
        </p:nvSpPr>
        <p:spPr>
          <a:xfrm>
            <a:off x="7079387" y="9643533"/>
            <a:ext cx="3861998" cy="1270001"/>
          </a:xfrm>
          <a:prstGeom prst="roundRect">
            <a:avLst>
              <a:gd name="adj" fmla="val 15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" name="视觉测试"/>
          <p:cNvSpPr txBox="1"/>
          <p:nvPr/>
        </p:nvSpPr>
        <p:spPr>
          <a:xfrm>
            <a:off x="8504634" y="9960177"/>
            <a:ext cx="101149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 </a:t>
            </a:r>
            <a:r>
              <a:rPr lang="en-US" dirty="0" smtClean="0"/>
              <a:t>Vim</a:t>
            </a:r>
            <a:endParaRPr dirty="0"/>
          </a:p>
        </p:txBody>
      </p:sp>
      <p:sp>
        <p:nvSpPr>
          <p:cNvPr id="27" name="blink-diff/backstopjs"/>
          <p:cNvSpPr txBox="1"/>
          <p:nvPr/>
        </p:nvSpPr>
        <p:spPr>
          <a:xfrm>
            <a:off x="4535439" y="10124965"/>
            <a:ext cx="186429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584200">
              <a:defRPr sz="2400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 smtClean="0"/>
              <a:t>熟悉</a:t>
            </a:r>
            <a:r>
              <a:rPr lang="en-US" altLang="zh-CN" dirty="0" smtClean="0"/>
              <a:t>vim</a:t>
            </a:r>
            <a:r>
              <a:rPr lang="zh-CN" altLang="en-US" dirty="0" smtClean="0"/>
              <a:t>操作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858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38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"/>
          <p:cNvSpPr/>
          <p:nvPr/>
        </p:nvSpPr>
        <p:spPr>
          <a:xfrm>
            <a:off x="11863763" y="4523052"/>
            <a:ext cx="656474" cy="65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39" y="0"/>
                </a:moveTo>
                <a:cubicBezTo>
                  <a:pt x="7320" y="0"/>
                  <a:pt x="4804" y="1008"/>
                  <a:pt x="2882" y="3019"/>
                </a:cubicBezTo>
                <a:cubicBezTo>
                  <a:pt x="-961" y="7041"/>
                  <a:pt x="-961" y="13556"/>
                  <a:pt x="2882" y="17578"/>
                </a:cubicBezTo>
                <a:cubicBezTo>
                  <a:pt x="6726" y="21600"/>
                  <a:pt x="12952" y="21600"/>
                  <a:pt x="16796" y="17578"/>
                </a:cubicBezTo>
                <a:cubicBezTo>
                  <a:pt x="20639" y="13556"/>
                  <a:pt x="20639" y="7041"/>
                  <a:pt x="16796" y="3019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839" y="4969"/>
                </a:moveTo>
                <a:cubicBezTo>
                  <a:pt x="11142" y="4969"/>
                  <a:pt x="12443" y="5493"/>
                  <a:pt x="13437" y="6533"/>
                </a:cubicBezTo>
                <a:cubicBezTo>
                  <a:pt x="15426" y="8614"/>
                  <a:pt x="15426" y="11983"/>
                  <a:pt x="13437" y="14064"/>
                </a:cubicBezTo>
                <a:cubicBezTo>
                  <a:pt x="11449" y="16145"/>
                  <a:pt x="8229" y="16145"/>
                  <a:pt x="6241" y="14064"/>
                </a:cubicBezTo>
                <a:cubicBezTo>
                  <a:pt x="4252" y="11983"/>
                  <a:pt x="4252" y="8614"/>
                  <a:pt x="6241" y="6533"/>
                </a:cubicBezTo>
                <a:cubicBezTo>
                  <a:pt x="7235" y="5493"/>
                  <a:pt x="8536" y="4969"/>
                  <a:pt x="9839" y="4969"/>
                </a:cubicBezTo>
                <a:close/>
              </a:path>
            </a:pathLst>
          </a:custGeom>
          <a:solidFill>
            <a:srgbClr val="FFFFFF">
              <a:alpha val="24167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65" name="THANKS"/>
          <p:cNvSpPr txBox="1"/>
          <p:nvPr/>
        </p:nvSpPr>
        <p:spPr>
          <a:xfrm>
            <a:off x="8939336" y="5671873"/>
            <a:ext cx="6505328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THANKS</a:t>
            </a:r>
          </a:p>
        </p:txBody>
      </p:sp>
      <p:sp>
        <p:nvSpPr>
          <p:cNvPr id="966" name="感谢观看"/>
          <p:cNvSpPr txBox="1"/>
          <p:nvPr/>
        </p:nvSpPr>
        <p:spPr>
          <a:xfrm>
            <a:off x="10082212" y="7627673"/>
            <a:ext cx="4219576" cy="1565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感谢观看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38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"/>
          <p:cNvSpPr/>
          <p:nvPr/>
        </p:nvSpPr>
        <p:spPr>
          <a:xfrm>
            <a:off x="11863763" y="5221552"/>
            <a:ext cx="656474" cy="65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39" y="0"/>
                </a:moveTo>
                <a:cubicBezTo>
                  <a:pt x="7320" y="0"/>
                  <a:pt x="4804" y="1008"/>
                  <a:pt x="2882" y="3019"/>
                </a:cubicBezTo>
                <a:cubicBezTo>
                  <a:pt x="-961" y="7041"/>
                  <a:pt x="-961" y="13556"/>
                  <a:pt x="2882" y="17578"/>
                </a:cubicBezTo>
                <a:cubicBezTo>
                  <a:pt x="6726" y="21600"/>
                  <a:pt x="12952" y="21600"/>
                  <a:pt x="16796" y="17578"/>
                </a:cubicBezTo>
                <a:cubicBezTo>
                  <a:pt x="20639" y="13556"/>
                  <a:pt x="20639" y="7041"/>
                  <a:pt x="16796" y="3019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839" y="4969"/>
                </a:moveTo>
                <a:cubicBezTo>
                  <a:pt x="11142" y="4969"/>
                  <a:pt x="12443" y="5493"/>
                  <a:pt x="13437" y="6533"/>
                </a:cubicBezTo>
                <a:cubicBezTo>
                  <a:pt x="15426" y="8614"/>
                  <a:pt x="15426" y="11983"/>
                  <a:pt x="13437" y="14064"/>
                </a:cubicBezTo>
                <a:cubicBezTo>
                  <a:pt x="11449" y="16145"/>
                  <a:pt x="8229" y="16145"/>
                  <a:pt x="6241" y="14064"/>
                </a:cubicBezTo>
                <a:cubicBezTo>
                  <a:pt x="4252" y="11983"/>
                  <a:pt x="4252" y="8614"/>
                  <a:pt x="6241" y="6533"/>
                </a:cubicBezTo>
                <a:cubicBezTo>
                  <a:pt x="7235" y="5493"/>
                  <a:pt x="8536" y="4969"/>
                  <a:pt x="9839" y="4969"/>
                </a:cubicBezTo>
                <a:close/>
              </a:path>
            </a:pathLst>
          </a:custGeom>
          <a:solidFill>
            <a:srgbClr val="FFFFFF">
              <a:alpha val="24167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69" name="Q &amp; A"/>
          <p:cNvSpPr txBox="1"/>
          <p:nvPr/>
        </p:nvSpPr>
        <p:spPr>
          <a:xfrm>
            <a:off x="10025409" y="6370373"/>
            <a:ext cx="4333182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2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Q &amp; 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"/>
          <p:cNvSpPr/>
          <p:nvPr/>
        </p:nvSpPr>
        <p:spPr>
          <a:xfrm>
            <a:off x="1113359" y="1192741"/>
            <a:ext cx="656473" cy="65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39" y="0"/>
                </a:moveTo>
                <a:cubicBezTo>
                  <a:pt x="7320" y="0"/>
                  <a:pt x="4804" y="1008"/>
                  <a:pt x="2882" y="3019"/>
                </a:cubicBezTo>
                <a:cubicBezTo>
                  <a:pt x="-961" y="7041"/>
                  <a:pt x="-961" y="13556"/>
                  <a:pt x="2882" y="17578"/>
                </a:cubicBezTo>
                <a:cubicBezTo>
                  <a:pt x="6726" y="21600"/>
                  <a:pt x="12952" y="21600"/>
                  <a:pt x="16796" y="17578"/>
                </a:cubicBezTo>
                <a:cubicBezTo>
                  <a:pt x="20639" y="13556"/>
                  <a:pt x="20639" y="7041"/>
                  <a:pt x="16796" y="3019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839" y="4969"/>
                </a:moveTo>
                <a:cubicBezTo>
                  <a:pt x="11142" y="4969"/>
                  <a:pt x="12443" y="5493"/>
                  <a:pt x="13437" y="6533"/>
                </a:cubicBezTo>
                <a:cubicBezTo>
                  <a:pt x="15426" y="8614"/>
                  <a:pt x="15426" y="11983"/>
                  <a:pt x="13437" y="14064"/>
                </a:cubicBezTo>
                <a:cubicBezTo>
                  <a:pt x="11449" y="16145"/>
                  <a:pt x="8229" y="16145"/>
                  <a:pt x="6241" y="14064"/>
                </a:cubicBezTo>
                <a:cubicBezTo>
                  <a:pt x="4252" y="11983"/>
                  <a:pt x="4252" y="8614"/>
                  <a:pt x="6241" y="6533"/>
                </a:cubicBezTo>
                <a:cubicBezTo>
                  <a:pt x="7235" y="5493"/>
                  <a:pt x="8536" y="4969"/>
                  <a:pt x="9839" y="4969"/>
                </a:cubicBezTo>
                <a:close/>
              </a:path>
            </a:pathLst>
          </a:custGeom>
          <a:solidFill>
            <a:srgbClr val="D1382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前端工程师技能树"/>
          <p:cNvSpPr txBox="1"/>
          <p:nvPr/>
        </p:nvSpPr>
        <p:spPr>
          <a:xfrm>
            <a:off x="2039938" y="956439"/>
            <a:ext cx="7530907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 smtClean="0"/>
              <a:t>目的－提高工作效率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2039938" y="4989548"/>
            <a:ext cx="18016740" cy="43300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742950" indent="-742950" algn="l">
              <a:lnSpc>
                <a:spcPct val="150000"/>
              </a:lnSpc>
              <a:buAutoNum type="arabicPeriod"/>
            </a:pPr>
            <a:r>
              <a:rPr lang="zh-CN" altLang="en-US" sz="4000" b="0" dirty="0" smtClean="0">
                <a:latin typeface="STSong" charset="-122"/>
                <a:ea typeface="STSong" charset="-122"/>
                <a:cs typeface="STSong" charset="-122"/>
              </a:rPr>
              <a:t>帮小伙伴跟问题，没设置自动保存，跟代码到怀疑人生</a:t>
            </a:r>
            <a:endParaRPr lang="en-US" altLang="zh-CN" sz="4000" b="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742950" indent="-742950" algn="l">
              <a:lnSpc>
                <a:spcPct val="150000"/>
              </a:lnSpc>
              <a:buAutoNum type="arabicPeriod"/>
            </a:pPr>
            <a:r>
              <a:rPr lang="zh-CN" altLang="en-US" sz="4000" b="0" dirty="0" smtClean="0">
                <a:latin typeface="STSong" charset="-122"/>
                <a:ea typeface="STSong" charset="-122"/>
                <a:cs typeface="STSong" charset="-122"/>
              </a:rPr>
              <a:t>看着小伙伴一个一个替换要改动的变量－－心里难受</a:t>
            </a:r>
            <a:endParaRPr lang="en-US" altLang="zh-CN" sz="4000" b="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742950" indent="-742950" algn="l">
              <a:lnSpc>
                <a:spcPct val="150000"/>
              </a:lnSpc>
              <a:buAutoNum type="arabicPeriod"/>
            </a:pPr>
            <a:r>
              <a:rPr lang="zh-CN" altLang="en-US" sz="4000" b="0" smtClean="0">
                <a:latin typeface="STSong" charset="-122"/>
                <a:ea typeface="STSong" charset="-122"/>
                <a:cs typeface="STSong" charset="-122"/>
              </a:rPr>
              <a:t>看着小伙伴手动</a:t>
            </a:r>
            <a:r>
              <a:rPr lang="zh-CN" altLang="en-US" sz="4000" b="0" dirty="0" smtClean="0">
                <a:latin typeface="STSong" charset="-122"/>
                <a:ea typeface="STSong" charset="-122"/>
                <a:cs typeface="STSong" charset="-122"/>
              </a:rPr>
              <a:t>一行一</a:t>
            </a:r>
            <a:r>
              <a:rPr lang="zh-CN" altLang="en-US" sz="4000" b="0" smtClean="0">
                <a:latin typeface="STSong" charset="-122"/>
                <a:ea typeface="STSong" charset="-122"/>
                <a:cs typeface="STSong" charset="-122"/>
              </a:rPr>
              <a:t>行删代码</a:t>
            </a:r>
            <a:endParaRPr lang="en-US" altLang="zh-CN" sz="4000" b="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742950" indent="-742950" algn="l">
              <a:lnSpc>
                <a:spcPct val="150000"/>
              </a:lnSpc>
              <a:buAutoNum type="arabicPeriod"/>
            </a:pPr>
            <a:r>
              <a:rPr lang="is-IS" altLang="zh-CN" sz="4000" b="0" dirty="0" smtClean="0">
                <a:latin typeface="STSong" charset="-122"/>
                <a:ea typeface="STSong" charset="-122"/>
                <a:cs typeface="STSong" charset="-122"/>
              </a:rPr>
              <a:t>…</a:t>
            </a:r>
            <a:endParaRPr lang="zh-CN" altLang="en-US" sz="4000" b="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2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21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00.png" descr="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2019-02-25"/>
          <p:cNvSpPr txBox="1"/>
          <p:nvPr/>
        </p:nvSpPr>
        <p:spPr>
          <a:xfrm>
            <a:off x="21190395" y="1008745"/>
            <a:ext cx="1590179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200">
                <a:solidFill>
                  <a:srgbClr val="B8B8B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2019-0</a:t>
            </a:r>
            <a:r>
              <a:rPr lang="en-US" dirty="0" smtClean="0"/>
              <a:t>3</a:t>
            </a:r>
            <a:r>
              <a:rPr dirty="0" smtClean="0"/>
              <a:t>-</a:t>
            </a:r>
            <a:r>
              <a:rPr lang="en-US" dirty="0" smtClean="0"/>
              <a:t>1</a:t>
            </a:r>
            <a:r>
              <a:rPr dirty="0" smtClean="0"/>
              <a:t>5</a:t>
            </a: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935" y="377613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1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Rounded Rectangle"/>
          <p:cNvSpPr/>
          <p:nvPr/>
        </p:nvSpPr>
        <p:spPr>
          <a:xfrm>
            <a:off x="1058333" y="3968088"/>
            <a:ext cx="5063067" cy="7538642"/>
          </a:xfrm>
          <a:prstGeom prst="roundRect">
            <a:avLst>
              <a:gd name="adj" fmla="val 15000"/>
            </a:avLst>
          </a:prstGeom>
          <a:solidFill>
            <a:srgbClr val="F2F1F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5" name="Shape"/>
          <p:cNvSpPr/>
          <p:nvPr/>
        </p:nvSpPr>
        <p:spPr>
          <a:xfrm>
            <a:off x="1113359" y="1192741"/>
            <a:ext cx="656473" cy="65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39" y="0"/>
                </a:moveTo>
                <a:cubicBezTo>
                  <a:pt x="7320" y="0"/>
                  <a:pt x="4804" y="1008"/>
                  <a:pt x="2882" y="3019"/>
                </a:cubicBezTo>
                <a:cubicBezTo>
                  <a:pt x="-961" y="7041"/>
                  <a:pt x="-961" y="13556"/>
                  <a:pt x="2882" y="17578"/>
                </a:cubicBezTo>
                <a:cubicBezTo>
                  <a:pt x="6726" y="21600"/>
                  <a:pt x="12952" y="21600"/>
                  <a:pt x="16796" y="17578"/>
                </a:cubicBezTo>
                <a:cubicBezTo>
                  <a:pt x="20639" y="13556"/>
                  <a:pt x="20639" y="7041"/>
                  <a:pt x="16796" y="3019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839" y="4969"/>
                </a:moveTo>
                <a:cubicBezTo>
                  <a:pt x="11142" y="4969"/>
                  <a:pt x="12443" y="5493"/>
                  <a:pt x="13437" y="6533"/>
                </a:cubicBezTo>
                <a:cubicBezTo>
                  <a:pt x="15426" y="8614"/>
                  <a:pt x="15426" y="11983"/>
                  <a:pt x="13437" y="14064"/>
                </a:cubicBezTo>
                <a:cubicBezTo>
                  <a:pt x="11449" y="16145"/>
                  <a:pt x="8229" y="16145"/>
                  <a:pt x="6241" y="14064"/>
                </a:cubicBezTo>
                <a:cubicBezTo>
                  <a:pt x="4252" y="11983"/>
                  <a:pt x="4252" y="8614"/>
                  <a:pt x="6241" y="6533"/>
                </a:cubicBezTo>
                <a:cubicBezTo>
                  <a:pt x="7235" y="5493"/>
                  <a:pt x="8536" y="4969"/>
                  <a:pt x="9839" y="4969"/>
                </a:cubicBezTo>
                <a:close/>
              </a:path>
            </a:pathLst>
          </a:custGeom>
          <a:solidFill>
            <a:srgbClr val="D1382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6" name="CSS 开发模式演变"/>
          <p:cNvSpPr txBox="1"/>
          <p:nvPr/>
        </p:nvSpPr>
        <p:spPr>
          <a:xfrm>
            <a:off x="2039938" y="956439"/>
            <a:ext cx="5665011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WHY VS </a:t>
            </a:r>
            <a:r>
              <a:rPr lang="en-US" dirty="0"/>
              <a:t>C</a:t>
            </a:r>
            <a:r>
              <a:rPr lang="en-US" dirty="0" smtClean="0"/>
              <a:t>ode</a:t>
            </a:r>
            <a:endParaRPr dirty="0"/>
          </a:p>
        </p:txBody>
      </p:sp>
      <p:sp>
        <p:nvSpPr>
          <p:cNvPr id="377" name="Rounded Rectangle"/>
          <p:cNvSpPr/>
          <p:nvPr/>
        </p:nvSpPr>
        <p:spPr>
          <a:xfrm>
            <a:off x="1595900" y="6148916"/>
            <a:ext cx="3861998" cy="1270001"/>
          </a:xfrm>
          <a:prstGeom prst="roundRect">
            <a:avLst>
              <a:gd name="adj" fmla="val 15000"/>
            </a:avLst>
          </a:prstGeom>
          <a:solidFill>
            <a:srgbClr val="D1382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8" name="Atomic CSS"/>
          <p:cNvSpPr txBox="1"/>
          <p:nvPr/>
        </p:nvSpPr>
        <p:spPr>
          <a:xfrm>
            <a:off x="2839210" y="6465561"/>
            <a:ext cx="1375376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dirty="0" smtClean="0"/>
              <a:t>功能全</a:t>
            </a:r>
            <a:endParaRPr dirty="0"/>
          </a:p>
        </p:txBody>
      </p:sp>
      <p:sp>
        <p:nvSpPr>
          <p:cNvPr id="379" name="Rounded Rectangle"/>
          <p:cNvSpPr/>
          <p:nvPr/>
        </p:nvSpPr>
        <p:spPr>
          <a:xfrm>
            <a:off x="1595900" y="7848600"/>
            <a:ext cx="3861998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0" name="AMCSS"/>
          <p:cNvSpPr txBox="1"/>
          <p:nvPr/>
        </p:nvSpPr>
        <p:spPr>
          <a:xfrm>
            <a:off x="2634029" y="8165244"/>
            <a:ext cx="178574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dirty="0" smtClean="0"/>
              <a:t>集成度高</a:t>
            </a:r>
            <a:endParaRPr dirty="0"/>
          </a:p>
        </p:txBody>
      </p:sp>
      <p:sp>
        <p:nvSpPr>
          <p:cNvPr id="381" name="Rounded Rectangle"/>
          <p:cNvSpPr/>
          <p:nvPr/>
        </p:nvSpPr>
        <p:spPr>
          <a:xfrm>
            <a:off x="1595900" y="9548283"/>
            <a:ext cx="3861998" cy="1270001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2" name="OOCSS"/>
          <p:cNvSpPr txBox="1"/>
          <p:nvPr/>
        </p:nvSpPr>
        <p:spPr>
          <a:xfrm>
            <a:off x="2428845" y="9864927"/>
            <a:ext cx="219611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dirty="0" smtClean="0"/>
              <a:t>耗内启动慢</a:t>
            </a:r>
            <a:endParaRPr dirty="0"/>
          </a:p>
        </p:txBody>
      </p:sp>
      <p:sp>
        <p:nvSpPr>
          <p:cNvPr id="383" name="CSS2"/>
          <p:cNvSpPr txBox="1"/>
          <p:nvPr/>
        </p:nvSpPr>
        <p:spPr>
          <a:xfrm>
            <a:off x="1968431" y="4564811"/>
            <a:ext cx="3242874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rPr lang="en-US" dirty="0" smtClean="0"/>
              <a:t>Webstorm</a:t>
            </a:r>
            <a:endParaRPr dirty="0"/>
          </a:p>
        </p:txBody>
      </p:sp>
      <p:sp>
        <p:nvSpPr>
          <p:cNvPr id="384" name="Rounded Rectangle"/>
          <p:cNvSpPr/>
          <p:nvPr/>
        </p:nvSpPr>
        <p:spPr>
          <a:xfrm>
            <a:off x="6375479" y="3968088"/>
            <a:ext cx="6050029" cy="7538642"/>
          </a:xfrm>
          <a:prstGeom prst="roundRect">
            <a:avLst>
              <a:gd name="adj" fmla="val 12553"/>
            </a:avLst>
          </a:prstGeom>
          <a:solidFill>
            <a:srgbClr val="F2F1F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5" name="Rounded Rectangle"/>
          <p:cNvSpPr/>
          <p:nvPr/>
        </p:nvSpPr>
        <p:spPr>
          <a:xfrm>
            <a:off x="7469494" y="6148916"/>
            <a:ext cx="3861998" cy="1270001"/>
          </a:xfrm>
          <a:prstGeom prst="roundRect">
            <a:avLst>
              <a:gd name="adj" fmla="val 15000"/>
            </a:avLst>
          </a:prstGeom>
          <a:solidFill>
            <a:srgbClr val="DA7A3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6" name="Sass"/>
          <p:cNvSpPr txBox="1"/>
          <p:nvPr/>
        </p:nvSpPr>
        <p:spPr>
          <a:xfrm>
            <a:off x="8097255" y="6465561"/>
            <a:ext cx="260648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dirty="0" smtClean="0"/>
              <a:t>体积小速度快</a:t>
            </a:r>
            <a:endParaRPr dirty="0"/>
          </a:p>
        </p:txBody>
      </p:sp>
      <p:sp>
        <p:nvSpPr>
          <p:cNvPr id="387" name="Rounded Rectangle"/>
          <p:cNvSpPr/>
          <p:nvPr/>
        </p:nvSpPr>
        <p:spPr>
          <a:xfrm>
            <a:off x="7469494" y="7848600"/>
            <a:ext cx="3861998" cy="1270000"/>
          </a:xfrm>
          <a:prstGeom prst="roundRect">
            <a:avLst>
              <a:gd name="adj" fmla="val 15000"/>
            </a:avLst>
          </a:prstGeom>
          <a:solidFill>
            <a:srgbClr val="47D3F8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8" name="Less"/>
          <p:cNvSpPr txBox="1"/>
          <p:nvPr/>
        </p:nvSpPr>
        <p:spPr>
          <a:xfrm>
            <a:off x="7892071" y="8165244"/>
            <a:ext cx="3016851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dirty="0" smtClean="0"/>
              <a:t>可配置、插件化</a:t>
            </a:r>
            <a:endParaRPr dirty="0"/>
          </a:p>
        </p:txBody>
      </p:sp>
      <p:sp>
        <p:nvSpPr>
          <p:cNvPr id="389" name="Rounded Rectangle"/>
          <p:cNvSpPr/>
          <p:nvPr/>
        </p:nvSpPr>
        <p:spPr>
          <a:xfrm>
            <a:off x="7469494" y="9548283"/>
            <a:ext cx="3861998" cy="1270001"/>
          </a:xfrm>
          <a:prstGeom prst="roundRect">
            <a:avLst>
              <a:gd name="adj" fmla="val 15000"/>
            </a:avLst>
          </a:prstGeom>
          <a:solidFill>
            <a:srgbClr val="B5D64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0" name="Stylus"/>
          <p:cNvSpPr txBox="1"/>
          <p:nvPr/>
        </p:nvSpPr>
        <p:spPr>
          <a:xfrm>
            <a:off x="8507621" y="9864927"/>
            <a:ext cx="178574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dirty="0" smtClean="0"/>
              <a:t>集成度低</a:t>
            </a:r>
            <a:endParaRPr dirty="0"/>
          </a:p>
        </p:txBody>
      </p:sp>
      <p:sp>
        <p:nvSpPr>
          <p:cNvPr id="391" name="CSS Preprocessor"/>
          <p:cNvSpPr txBox="1"/>
          <p:nvPr/>
        </p:nvSpPr>
        <p:spPr>
          <a:xfrm>
            <a:off x="7500134" y="4564811"/>
            <a:ext cx="3800719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rPr lang="en-US" dirty="0" smtClean="0"/>
              <a:t>Sublime text</a:t>
            </a:r>
            <a:endParaRPr dirty="0"/>
          </a:p>
        </p:txBody>
      </p:sp>
      <p:sp>
        <p:nvSpPr>
          <p:cNvPr id="392" name="Rounded Rectangle"/>
          <p:cNvSpPr/>
          <p:nvPr/>
        </p:nvSpPr>
        <p:spPr>
          <a:xfrm>
            <a:off x="12679586" y="3968088"/>
            <a:ext cx="5063068" cy="7538642"/>
          </a:xfrm>
          <a:prstGeom prst="roundRect">
            <a:avLst>
              <a:gd name="adj" fmla="val 15000"/>
            </a:avLst>
          </a:prstGeom>
          <a:solidFill>
            <a:srgbClr val="F2F1F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3" name="Rounded Rectangle"/>
          <p:cNvSpPr/>
          <p:nvPr/>
        </p:nvSpPr>
        <p:spPr>
          <a:xfrm>
            <a:off x="13217154" y="6148916"/>
            <a:ext cx="3861998" cy="1270001"/>
          </a:xfrm>
          <a:prstGeom prst="roundRect">
            <a:avLst>
              <a:gd name="adj" fmla="val 15000"/>
            </a:avLst>
          </a:prstGeom>
          <a:solidFill>
            <a:srgbClr val="DB602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4" name="BEM"/>
          <p:cNvSpPr txBox="1"/>
          <p:nvPr/>
        </p:nvSpPr>
        <p:spPr>
          <a:xfrm>
            <a:off x="14255281" y="6465561"/>
            <a:ext cx="178574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dirty="0" smtClean="0"/>
              <a:t>终端集成</a:t>
            </a:r>
            <a:endParaRPr dirty="0"/>
          </a:p>
        </p:txBody>
      </p:sp>
      <p:sp>
        <p:nvSpPr>
          <p:cNvPr id="395" name="Rounded Rectangle"/>
          <p:cNvSpPr/>
          <p:nvPr/>
        </p:nvSpPr>
        <p:spPr>
          <a:xfrm>
            <a:off x="13214058" y="7848600"/>
            <a:ext cx="3861998" cy="1270000"/>
          </a:xfrm>
          <a:prstGeom prst="roundRect">
            <a:avLst>
              <a:gd name="adj" fmla="val 15000"/>
            </a:avLst>
          </a:prstGeom>
          <a:solidFill>
            <a:srgbClr val="57C5D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6" name="SMACSS"/>
          <p:cNvSpPr txBox="1"/>
          <p:nvPr/>
        </p:nvSpPr>
        <p:spPr>
          <a:xfrm>
            <a:off x="14460467" y="8165244"/>
            <a:ext cx="1375376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dirty="0" smtClean="0"/>
              <a:t>可调试</a:t>
            </a:r>
            <a:endParaRPr dirty="0"/>
          </a:p>
        </p:txBody>
      </p:sp>
      <p:sp>
        <p:nvSpPr>
          <p:cNvPr id="397" name="Rounded Rectangle"/>
          <p:cNvSpPr/>
          <p:nvPr/>
        </p:nvSpPr>
        <p:spPr>
          <a:xfrm>
            <a:off x="13214058" y="9548283"/>
            <a:ext cx="3861998" cy="1270001"/>
          </a:xfrm>
          <a:prstGeom prst="roundRect">
            <a:avLst>
              <a:gd name="adj" fmla="val 15000"/>
            </a:avLst>
          </a:prstGeom>
          <a:solidFill>
            <a:srgbClr val="D8D54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8" name="CSS in JS"/>
          <p:cNvSpPr txBox="1"/>
          <p:nvPr/>
        </p:nvSpPr>
        <p:spPr>
          <a:xfrm>
            <a:off x="14016435" y="9864927"/>
            <a:ext cx="2263440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dirty="0" smtClean="0"/>
              <a:t>资源占用大</a:t>
            </a:r>
            <a:endParaRPr dirty="0"/>
          </a:p>
        </p:txBody>
      </p:sp>
      <p:sp>
        <p:nvSpPr>
          <p:cNvPr id="399" name="Rounded Rectangle"/>
          <p:cNvSpPr/>
          <p:nvPr/>
        </p:nvSpPr>
        <p:spPr>
          <a:xfrm>
            <a:off x="17996732" y="3968088"/>
            <a:ext cx="5063068" cy="7538642"/>
          </a:xfrm>
          <a:prstGeom prst="roundRect">
            <a:avLst>
              <a:gd name="adj" fmla="val 15000"/>
            </a:avLst>
          </a:prstGeom>
          <a:solidFill>
            <a:srgbClr val="F2F1F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0" name="Rounded Rectangle"/>
          <p:cNvSpPr/>
          <p:nvPr/>
        </p:nvSpPr>
        <p:spPr>
          <a:xfrm>
            <a:off x="18534299" y="6148916"/>
            <a:ext cx="3861998" cy="1270001"/>
          </a:xfrm>
          <a:prstGeom prst="roundRect">
            <a:avLst>
              <a:gd name="adj" fmla="val 15000"/>
            </a:avLst>
          </a:prstGeom>
          <a:solidFill>
            <a:srgbClr val="3D8DDD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1" name="PostCSS"/>
          <p:cNvSpPr txBox="1"/>
          <p:nvPr/>
        </p:nvSpPr>
        <p:spPr>
          <a:xfrm>
            <a:off x="19033018" y="6465561"/>
            <a:ext cx="2864566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dirty="0" smtClean="0"/>
              <a:t>轻量级集成</a:t>
            </a:r>
            <a:r>
              <a:rPr lang="en-US" altLang="zh-CN" dirty="0" smtClean="0"/>
              <a:t>IDE</a:t>
            </a:r>
            <a:endParaRPr dirty="0"/>
          </a:p>
        </p:txBody>
      </p:sp>
      <p:sp>
        <p:nvSpPr>
          <p:cNvPr id="402" name="Rounded Rectangle"/>
          <p:cNvSpPr/>
          <p:nvPr/>
        </p:nvSpPr>
        <p:spPr>
          <a:xfrm>
            <a:off x="18534299" y="7848600"/>
            <a:ext cx="3861998" cy="1270000"/>
          </a:xfrm>
          <a:prstGeom prst="roundRect">
            <a:avLst>
              <a:gd name="adj" fmla="val 15000"/>
            </a:avLst>
          </a:prstGeom>
          <a:solidFill>
            <a:srgbClr val="59CF77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3" name="CSS Next"/>
          <p:cNvSpPr txBox="1"/>
          <p:nvPr/>
        </p:nvSpPr>
        <p:spPr>
          <a:xfrm>
            <a:off x="19572426" y="8165244"/>
            <a:ext cx="1785744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zh-CN" altLang="en-US" dirty="0" smtClean="0"/>
              <a:t>插件丰富</a:t>
            </a:r>
            <a:endParaRPr dirty="0"/>
          </a:p>
        </p:txBody>
      </p:sp>
      <p:sp>
        <p:nvSpPr>
          <p:cNvPr id="404" name="Rounded Rectangle"/>
          <p:cNvSpPr/>
          <p:nvPr/>
        </p:nvSpPr>
        <p:spPr>
          <a:xfrm>
            <a:off x="18534299" y="9548283"/>
            <a:ext cx="3861998" cy="1270001"/>
          </a:xfrm>
          <a:prstGeom prst="roundRect">
            <a:avLst>
              <a:gd name="adj" fmla="val 15000"/>
            </a:avLst>
          </a:prstGeom>
          <a:solidFill>
            <a:srgbClr val="4ED7B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5" name="Scope CSS"/>
          <p:cNvSpPr txBox="1"/>
          <p:nvPr/>
        </p:nvSpPr>
        <p:spPr>
          <a:xfrm>
            <a:off x="19310335" y="9864927"/>
            <a:ext cx="2309926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584200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 </a:t>
            </a:r>
            <a:r>
              <a:rPr lang="zh-CN" altLang="en-US" dirty="0" smtClean="0"/>
              <a:t>稳定、易用</a:t>
            </a:r>
            <a:endParaRPr dirty="0"/>
          </a:p>
        </p:txBody>
      </p:sp>
      <p:sp>
        <p:nvSpPr>
          <p:cNvPr id="406" name="CSS 4?"/>
          <p:cNvSpPr txBox="1"/>
          <p:nvPr/>
        </p:nvSpPr>
        <p:spPr>
          <a:xfrm>
            <a:off x="19195370" y="4564811"/>
            <a:ext cx="2665793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rPr lang="en-US" dirty="0" smtClean="0"/>
              <a:t>VS Code</a:t>
            </a:r>
            <a:endParaRPr dirty="0"/>
          </a:p>
        </p:txBody>
      </p:sp>
      <p:sp>
        <p:nvSpPr>
          <p:cNvPr id="35" name="CSS Preprocessor"/>
          <p:cNvSpPr txBox="1"/>
          <p:nvPr/>
        </p:nvSpPr>
        <p:spPr>
          <a:xfrm>
            <a:off x="14256007" y="4617036"/>
            <a:ext cx="1716816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rPr lang="en-US" dirty="0"/>
              <a:t>A</a:t>
            </a:r>
            <a:r>
              <a:rPr lang="en-US" dirty="0" smtClean="0"/>
              <a:t>tom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7804446" y="12850928"/>
            <a:ext cx="83824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https://www.jianshu.com/p/f5b62cc0dcb3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23114" y="12058774"/>
            <a:ext cx="118368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https://blog.csdn.net/m0_37617778/article/details/82775347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"/>
          <p:cNvGrpSpPr/>
          <p:nvPr/>
        </p:nvGrpSpPr>
        <p:grpSpPr>
          <a:xfrm>
            <a:off x="839574" y="4268087"/>
            <a:ext cx="5297924" cy="5259201"/>
            <a:chOff x="-135002" y="-231289"/>
            <a:chExt cx="5297923" cy="5259200"/>
          </a:xfrm>
        </p:grpSpPr>
        <p:sp>
          <p:nvSpPr>
            <p:cNvPr id="128" name="Circle"/>
            <p:cNvSpPr/>
            <p:nvPr/>
          </p:nvSpPr>
          <p:spPr>
            <a:xfrm>
              <a:off x="0" y="0"/>
              <a:ext cx="5027911" cy="502791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482600" dist="635000" dir="5400000" rotWithShape="0">
                <a:srgbClr val="000000">
                  <a:alpha val="3248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9" name="A"/>
            <p:cNvSpPr txBox="1"/>
            <p:nvPr/>
          </p:nvSpPr>
          <p:spPr>
            <a:xfrm>
              <a:off x="1566217" y="929956"/>
              <a:ext cx="1895476" cy="3167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0000">
                  <a:solidFill>
                    <a:srgbClr val="F2F1F3"/>
                  </a:solidFill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130" name="查漏补缺"/>
            <p:cNvSpPr txBox="1"/>
            <p:nvPr/>
          </p:nvSpPr>
          <p:spPr>
            <a:xfrm>
              <a:off x="-135002" y="1949378"/>
              <a:ext cx="5297923" cy="11291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6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zh-CN" altLang="en-US" dirty="0" smtClean="0"/>
                <a:t>题外话－</a:t>
              </a:r>
              <a:r>
                <a:rPr lang="en-US" altLang="zh-CN" dirty="0" smtClean="0"/>
                <a:t>shell</a:t>
              </a:r>
              <a:endParaRPr dirty="0"/>
            </a:p>
          </p:txBody>
        </p:sp>
        <p:sp>
          <p:nvSpPr>
            <p:cNvPr id="131" name="Circle"/>
            <p:cNvSpPr/>
            <p:nvPr/>
          </p:nvSpPr>
          <p:spPr>
            <a:xfrm>
              <a:off x="2269024" y="-231289"/>
              <a:ext cx="489862" cy="48986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37" name="Group"/>
          <p:cNvGrpSpPr/>
          <p:nvPr/>
        </p:nvGrpSpPr>
        <p:grpSpPr>
          <a:xfrm>
            <a:off x="6776888" y="4252212"/>
            <a:ext cx="5027912" cy="5275076"/>
            <a:chOff x="0" y="-247164"/>
            <a:chExt cx="5027911" cy="5275075"/>
          </a:xfrm>
        </p:grpSpPr>
        <p:sp>
          <p:nvSpPr>
            <p:cNvPr id="133" name="Circle"/>
            <p:cNvSpPr/>
            <p:nvPr/>
          </p:nvSpPr>
          <p:spPr>
            <a:xfrm>
              <a:off x="0" y="0"/>
              <a:ext cx="5027911" cy="502791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482600" dist="635000" dir="5400000" rotWithShape="0">
                <a:srgbClr val="000000">
                  <a:alpha val="3248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B"/>
            <p:cNvSpPr txBox="1"/>
            <p:nvPr/>
          </p:nvSpPr>
          <p:spPr>
            <a:xfrm>
              <a:off x="1542087" y="929956"/>
              <a:ext cx="1943736" cy="3167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0000">
                  <a:solidFill>
                    <a:srgbClr val="F2F1F3"/>
                  </a:solidFill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135" name="开阔视野"/>
            <p:cNvSpPr txBox="1"/>
            <p:nvPr/>
          </p:nvSpPr>
          <p:spPr>
            <a:xfrm>
              <a:off x="800350" y="1949378"/>
              <a:ext cx="3427218" cy="11291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6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zh-CN" altLang="en-US" dirty="0" smtClean="0"/>
                <a:t>用户设置</a:t>
              </a:r>
              <a:endParaRPr dirty="0"/>
            </a:p>
          </p:txBody>
        </p:sp>
        <p:sp>
          <p:nvSpPr>
            <p:cNvPr id="136" name="Circle"/>
            <p:cNvSpPr/>
            <p:nvPr/>
          </p:nvSpPr>
          <p:spPr>
            <a:xfrm>
              <a:off x="2269024" y="-247164"/>
              <a:ext cx="489862" cy="489863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42" name="Group"/>
          <p:cNvGrpSpPr/>
          <p:nvPr/>
        </p:nvGrpSpPr>
        <p:grpSpPr>
          <a:xfrm>
            <a:off x="12579201" y="4188712"/>
            <a:ext cx="5027912" cy="5338576"/>
            <a:chOff x="0" y="-310664"/>
            <a:chExt cx="5027911" cy="5338575"/>
          </a:xfrm>
        </p:grpSpPr>
        <p:sp>
          <p:nvSpPr>
            <p:cNvPr id="138" name="Circle"/>
            <p:cNvSpPr/>
            <p:nvPr/>
          </p:nvSpPr>
          <p:spPr>
            <a:xfrm>
              <a:off x="0" y="0"/>
              <a:ext cx="5027911" cy="502791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482600" dist="635000" dir="5400000" rotWithShape="0">
                <a:srgbClr val="000000">
                  <a:alpha val="3248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" name="C"/>
            <p:cNvSpPr txBox="1"/>
            <p:nvPr/>
          </p:nvSpPr>
          <p:spPr>
            <a:xfrm>
              <a:off x="1495097" y="929956"/>
              <a:ext cx="2037716" cy="3167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0000">
                  <a:solidFill>
                    <a:srgbClr val="F2F1F3"/>
                  </a:solidFill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140" name="点燃兴趣"/>
            <p:cNvSpPr txBox="1"/>
            <p:nvPr/>
          </p:nvSpPr>
          <p:spPr>
            <a:xfrm>
              <a:off x="1210717" y="1949378"/>
              <a:ext cx="2606481" cy="11291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6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zh-CN" altLang="en-US" dirty="0" smtClean="0"/>
                <a:t>快捷键</a:t>
              </a:r>
              <a:endParaRPr dirty="0"/>
            </a:p>
          </p:txBody>
        </p:sp>
        <p:sp>
          <p:nvSpPr>
            <p:cNvPr id="141" name="Circle"/>
            <p:cNvSpPr/>
            <p:nvPr/>
          </p:nvSpPr>
          <p:spPr>
            <a:xfrm>
              <a:off x="2269024" y="-310664"/>
              <a:ext cx="489862" cy="48986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47" name="Group"/>
          <p:cNvGrpSpPr/>
          <p:nvPr/>
        </p:nvGrpSpPr>
        <p:grpSpPr>
          <a:xfrm>
            <a:off x="18381513" y="4256974"/>
            <a:ext cx="5027912" cy="5270314"/>
            <a:chOff x="0" y="-242401"/>
            <a:chExt cx="5027911" cy="5270312"/>
          </a:xfrm>
        </p:grpSpPr>
        <p:sp>
          <p:nvSpPr>
            <p:cNvPr id="143" name="Circle"/>
            <p:cNvSpPr/>
            <p:nvPr/>
          </p:nvSpPr>
          <p:spPr>
            <a:xfrm>
              <a:off x="0" y="0"/>
              <a:ext cx="5027911" cy="502791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482600" dist="635000" dir="5400000" rotWithShape="0">
                <a:srgbClr val="000000">
                  <a:alpha val="3248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4" name="D"/>
            <p:cNvSpPr txBox="1"/>
            <p:nvPr/>
          </p:nvSpPr>
          <p:spPr>
            <a:xfrm>
              <a:off x="1495097" y="929956"/>
              <a:ext cx="2037716" cy="3167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0000">
                  <a:solidFill>
                    <a:srgbClr val="F2F1F3"/>
                  </a:solidFill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145" name="敢想敢做"/>
            <p:cNvSpPr txBox="1"/>
            <p:nvPr/>
          </p:nvSpPr>
          <p:spPr>
            <a:xfrm>
              <a:off x="1621083" y="1949378"/>
              <a:ext cx="1785744" cy="11291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6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zh-CN" altLang="en-US" dirty="0" smtClean="0"/>
                <a:t>插件</a:t>
              </a:r>
              <a:endParaRPr dirty="0"/>
            </a:p>
          </p:txBody>
        </p:sp>
        <p:sp>
          <p:nvSpPr>
            <p:cNvPr id="146" name="Circle"/>
            <p:cNvSpPr/>
            <p:nvPr/>
          </p:nvSpPr>
          <p:spPr>
            <a:xfrm>
              <a:off x="2269024" y="-242401"/>
              <a:ext cx="489862" cy="489862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"/>
          <p:cNvSpPr/>
          <p:nvPr/>
        </p:nvSpPr>
        <p:spPr>
          <a:xfrm>
            <a:off x="1113359" y="1192741"/>
            <a:ext cx="656473" cy="65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39" y="0"/>
                </a:moveTo>
                <a:cubicBezTo>
                  <a:pt x="7320" y="0"/>
                  <a:pt x="4804" y="1008"/>
                  <a:pt x="2882" y="3019"/>
                </a:cubicBezTo>
                <a:cubicBezTo>
                  <a:pt x="-961" y="7041"/>
                  <a:pt x="-961" y="13556"/>
                  <a:pt x="2882" y="17578"/>
                </a:cubicBezTo>
                <a:cubicBezTo>
                  <a:pt x="6726" y="21600"/>
                  <a:pt x="12952" y="21600"/>
                  <a:pt x="16796" y="17578"/>
                </a:cubicBezTo>
                <a:cubicBezTo>
                  <a:pt x="20639" y="13556"/>
                  <a:pt x="20639" y="7041"/>
                  <a:pt x="16796" y="3019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839" y="4969"/>
                </a:moveTo>
                <a:cubicBezTo>
                  <a:pt x="11142" y="4969"/>
                  <a:pt x="12443" y="5493"/>
                  <a:pt x="13437" y="6533"/>
                </a:cubicBezTo>
                <a:cubicBezTo>
                  <a:pt x="15426" y="8614"/>
                  <a:pt x="15426" y="11983"/>
                  <a:pt x="13437" y="14064"/>
                </a:cubicBezTo>
                <a:cubicBezTo>
                  <a:pt x="11449" y="16145"/>
                  <a:pt x="8229" y="16145"/>
                  <a:pt x="6241" y="14064"/>
                </a:cubicBezTo>
                <a:cubicBezTo>
                  <a:pt x="4252" y="11983"/>
                  <a:pt x="4252" y="8614"/>
                  <a:pt x="6241" y="6533"/>
                </a:cubicBezTo>
                <a:cubicBezTo>
                  <a:pt x="7235" y="5493"/>
                  <a:pt x="8536" y="4969"/>
                  <a:pt x="9839" y="4969"/>
                </a:cubicBezTo>
                <a:close/>
              </a:path>
            </a:pathLst>
          </a:custGeom>
          <a:solidFill>
            <a:srgbClr val="D1382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前端工程师技能树"/>
          <p:cNvSpPr txBox="1"/>
          <p:nvPr/>
        </p:nvSpPr>
        <p:spPr>
          <a:xfrm>
            <a:off x="2039938" y="956439"/>
            <a:ext cx="4251163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oh-my-zsh</a:t>
            </a:r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151" y="2496065"/>
            <a:ext cx="17002898" cy="986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0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"/>
          <p:cNvSpPr/>
          <p:nvPr/>
        </p:nvSpPr>
        <p:spPr>
          <a:xfrm>
            <a:off x="1113359" y="1192741"/>
            <a:ext cx="656473" cy="65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39" y="0"/>
                </a:moveTo>
                <a:cubicBezTo>
                  <a:pt x="7320" y="0"/>
                  <a:pt x="4804" y="1008"/>
                  <a:pt x="2882" y="3019"/>
                </a:cubicBezTo>
                <a:cubicBezTo>
                  <a:pt x="-961" y="7041"/>
                  <a:pt x="-961" y="13556"/>
                  <a:pt x="2882" y="17578"/>
                </a:cubicBezTo>
                <a:cubicBezTo>
                  <a:pt x="6726" y="21600"/>
                  <a:pt x="12952" y="21600"/>
                  <a:pt x="16796" y="17578"/>
                </a:cubicBezTo>
                <a:cubicBezTo>
                  <a:pt x="20639" y="13556"/>
                  <a:pt x="20639" y="7041"/>
                  <a:pt x="16796" y="3019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839" y="4969"/>
                </a:moveTo>
                <a:cubicBezTo>
                  <a:pt x="11142" y="4969"/>
                  <a:pt x="12443" y="5493"/>
                  <a:pt x="13437" y="6533"/>
                </a:cubicBezTo>
                <a:cubicBezTo>
                  <a:pt x="15426" y="8614"/>
                  <a:pt x="15426" y="11983"/>
                  <a:pt x="13437" y="14064"/>
                </a:cubicBezTo>
                <a:cubicBezTo>
                  <a:pt x="11449" y="16145"/>
                  <a:pt x="8229" y="16145"/>
                  <a:pt x="6241" y="14064"/>
                </a:cubicBezTo>
                <a:cubicBezTo>
                  <a:pt x="4252" y="11983"/>
                  <a:pt x="4252" y="8614"/>
                  <a:pt x="6241" y="6533"/>
                </a:cubicBezTo>
                <a:cubicBezTo>
                  <a:pt x="7235" y="5493"/>
                  <a:pt x="8536" y="4969"/>
                  <a:pt x="9839" y="4969"/>
                </a:cubicBezTo>
                <a:close/>
              </a:path>
            </a:pathLst>
          </a:custGeom>
          <a:solidFill>
            <a:srgbClr val="D1382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前端工程师技能树"/>
          <p:cNvSpPr txBox="1"/>
          <p:nvPr/>
        </p:nvSpPr>
        <p:spPr>
          <a:xfrm>
            <a:off x="2039938" y="956439"/>
            <a:ext cx="4251163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oh-my-zsh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7831935" y="12351274"/>
            <a:ext cx="8621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https://github.com/robbyrussell/oh-my-zsh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27586" y="11113818"/>
            <a:ext cx="143667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https://www.jianshu.com/p/d194d29e488c?open_source=weibo_search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714" y="2085593"/>
            <a:ext cx="15841362" cy="837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"/>
          <p:cNvSpPr/>
          <p:nvPr/>
        </p:nvSpPr>
        <p:spPr>
          <a:xfrm>
            <a:off x="1113359" y="1192741"/>
            <a:ext cx="656473" cy="65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39" y="0"/>
                </a:moveTo>
                <a:cubicBezTo>
                  <a:pt x="7320" y="0"/>
                  <a:pt x="4804" y="1008"/>
                  <a:pt x="2882" y="3019"/>
                </a:cubicBezTo>
                <a:cubicBezTo>
                  <a:pt x="-961" y="7041"/>
                  <a:pt x="-961" y="13556"/>
                  <a:pt x="2882" y="17578"/>
                </a:cubicBezTo>
                <a:cubicBezTo>
                  <a:pt x="6726" y="21600"/>
                  <a:pt x="12952" y="21600"/>
                  <a:pt x="16796" y="17578"/>
                </a:cubicBezTo>
                <a:cubicBezTo>
                  <a:pt x="20639" y="13556"/>
                  <a:pt x="20639" y="7041"/>
                  <a:pt x="16796" y="3019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839" y="4969"/>
                </a:moveTo>
                <a:cubicBezTo>
                  <a:pt x="11142" y="4969"/>
                  <a:pt x="12443" y="5493"/>
                  <a:pt x="13437" y="6533"/>
                </a:cubicBezTo>
                <a:cubicBezTo>
                  <a:pt x="15426" y="8614"/>
                  <a:pt x="15426" y="11983"/>
                  <a:pt x="13437" y="14064"/>
                </a:cubicBezTo>
                <a:cubicBezTo>
                  <a:pt x="11449" y="16145"/>
                  <a:pt x="8229" y="16145"/>
                  <a:pt x="6241" y="14064"/>
                </a:cubicBezTo>
                <a:cubicBezTo>
                  <a:pt x="4252" y="11983"/>
                  <a:pt x="4252" y="8614"/>
                  <a:pt x="6241" y="6533"/>
                </a:cubicBezTo>
                <a:cubicBezTo>
                  <a:pt x="7235" y="5493"/>
                  <a:pt x="8536" y="4969"/>
                  <a:pt x="9839" y="4969"/>
                </a:cubicBezTo>
                <a:close/>
              </a:path>
            </a:pathLst>
          </a:custGeom>
          <a:solidFill>
            <a:srgbClr val="D1382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前端工程师技能树"/>
          <p:cNvSpPr txBox="1"/>
          <p:nvPr/>
        </p:nvSpPr>
        <p:spPr>
          <a:xfrm>
            <a:off x="2039938" y="956439"/>
            <a:ext cx="4251163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oh-my-zsh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571" y="2718486"/>
            <a:ext cx="16187353" cy="91440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96923" y="12448343"/>
            <a:ext cx="148198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https://segmentfault.com/a/1190000013612471?utm_source=tag-newest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9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"/>
          <p:cNvSpPr/>
          <p:nvPr/>
        </p:nvSpPr>
        <p:spPr>
          <a:xfrm>
            <a:off x="1113359" y="1192741"/>
            <a:ext cx="656473" cy="65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39" y="0"/>
                </a:moveTo>
                <a:cubicBezTo>
                  <a:pt x="7320" y="0"/>
                  <a:pt x="4804" y="1008"/>
                  <a:pt x="2882" y="3019"/>
                </a:cubicBezTo>
                <a:cubicBezTo>
                  <a:pt x="-961" y="7041"/>
                  <a:pt x="-961" y="13556"/>
                  <a:pt x="2882" y="17578"/>
                </a:cubicBezTo>
                <a:cubicBezTo>
                  <a:pt x="6726" y="21600"/>
                  <a:pt x="12952" y="21600"/>
                  <a:pt x="16796" y="17578"/>
                </a:cubicBezTo>
                <a:cubicBezTo>
                  <a:pt x="20639" y="13556"/>
                  <a:pt x="20639" y="7041"/>
                  <a:pt x="16796" y="3019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839" y="4969"/>
                </a:moveTo>
                <a:cubicBezTo>
                  <a:pt x="11142" y="4969"/>
                  <a:pt x="12443" y="5493"/>
                  <a:pt x="13437" y="6533"/>
                </a:cubicBezTo>
                <a:cubicBezTo>
                  <a:pt x="15426" y="8614"/>
                  <a:pt x="15426" y="11983"/>
                  <a:pt x="13437" y="14064"/>
                </a:cubicBezTo>
                <a:cubicBezTo>
                  <a:pt x="11449" y="16145"/>
                  <a:pt x="8229" y="16145"/>
                  <a:pt x="6241" y="14064"/>
                </a:cubicBezTo>
                <a:cubicBezTo>
                  <a:pt x="4252" y="11983"/>
                  <a:pt x="4252" y="8614"/>
                  <a:pt x="6241" y="6533"/>
                </a:cubicBezTo>
                <a:cubicBezTo>
                  <a:pt x="7235" y="5493"/>
                  <a:pt x="8536" y="4969"/>
                  <a:pt x="9839" y="4969"/>
                </a:cubicBezTo>
                <a:close/>
              </a:path>
            </a:pathLst>
          </a:custGeom>
          <a:solidFill>
            <a:srgbClr val="D1382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前端工程师技能树"/>
          <p:cNvSpPr txBox="1"/>
          <p:nvPr/>
        </p:nvSpPr>
        <p:spPr>
          <a:xfrm>
            <a:off x="2039938" y="956439"/>
            <a:ext cx="3427219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 smtClean="0"/>
              <a:t>用户设置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8796723" y="12842845"/>
            <a:ext cx="83519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https://www.jianshu.com/p/e7d67cfd5893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723" y="1192741"/>
            <a:ext cx="8230888" cy="1108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9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708</Words>
  <Application>Microsoft Macintosh PowerPoint</Application>
  <PresentationFormat>自定义</PresentationFormat>
  <Paragraphs>170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PingFangSC-Medium</vt:lpstr>
      <vt:lpstr>STSong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129</cp:revision>
  <dcterms:modified xsi:type="dcterms:W3CDTF">2019-03-15T11:55:31Z</dcterms:modified>
</cp:coreProperties>
</file>