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66" r:id="rId5"/>
    <p:sldId id="268" r:id="rId6"/>
    <p:sldId id="269" r:id="rId7"/>
    <p:sldId id="270" r:id="rId8"/>
    <p:sldId id="271" r:id="rId9"/>
    <p:sldId id="272" r:id="rId10"/>
    <p:sldId id="281" r:id="rId11"/>
    <p:sldId id="291" r:id="rId12"/>
    <p:sldId id="292" r:id="rId13"/>
    <p:sldId id="293" r:id="rId14"/>
    <p:sldId id="294" r:id="rId15"/>
    <p:sldId id="295" r:id="rId16"/>
    <p:sldId id="274" r:id="rId17"/>
    <p:sldId id="282" r:id="rId18"/>
    <p:sldId id="283" r:id="rId19"/>
    <p:sldId id="290" r:id="rId20"/>
    <p:sldId id="275" r:id="rId21"/>
    <p:sldId id="288" r:id="rId22"/>
    <p:sldId id="289" r:id="rId23"/>
    <p:sldId id="276" r:id="rId24"/>
    <p:sldId id="284" r:id="rId25"/>
    <p:sldId id="285" r:id="rId26"/>
    <p:sldId id="286" r:id="rId27"/>
    <p:sldId id="287" r:id="rId28"/>
    <p:sldId id="278" r:id="rId29"/>
    <p:sldId id="279" r:id="rId30"/>
    <p:sldId id="280" r:id="rId31"/>
    <p:sldId id="277" r:id="rId32"/>
    <p:sldId id="264" r:id="rId33"/>
    <p:sldId id="29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5"/>
    <a:srgbClr val="14B191"/>
    <a:srgbClr val="FF7017"/>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80065"/>
  </p:normalViewPr>
  <p:slideViewPr>
    <p:cSldViewPr snapToGrid="0" snapToObjects="1">
      <p:cViewPr>
        <p:scale>
          <a:sx n="136" d="100"/>
          <a:sy n="136" d="100"/>
        </p:scale>
        <p:origin x="21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35AFD-C9EC-F848-A5BB-70F5B0CCD853}" type="datetimeFigureOut">
              <a:rPr kumimoji="1" lang="zh-CN" altLang="en-US" smtClean="0"/>
              <a:t>18/10/10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931A5-2797-CB4C-BB11-AEAD9B4296BF}" type="slidenum">
              <a:rPr kumimoji="1" lang="zh-CN" altLang="en-US" smtClean="0"/>
              <a:t>‹#›</a:t>
            </a:fld>
            <a:endParaRPr kumimoji="1" lang="zh-CN" altLang="en-US"/>
          </a:p>
        </p:txBody>
      </p:sp>
    </p:spTree>
    <p:extLst>
      <p:ext uri="{BB962C8B-B14F-4D97-AF65-F5344CB8AC3E}">
        <p14:creationId xmlns:p14="http://schemas.microsoft.com/office/powerpoint/2010/main" val="207607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4</a:t>
            </a:fld>
            <a:endParaRPr kumimoji="1" lang="zh-CN" altLang="en-US"/>
          </a:p>
        </p:txBody>
      </p:sp>
    </p:spTree>
    <p:extLst>
      <p:ext uri="{BB962C8B-B14F-4D97-AF65-F5344CB8AC3E}">
        <p14:creationId xmlns:p14="http://schemas.microsoft.com/office/powerpoint/2010/main" val="56347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全局  </a:t>
            </a:r>
            <a:r>
              <a:rPr kumimoji="1" lang="en-US" altLang="zh-CN" dirty="0" smtClean="0"/>
              <a:t>VO</a:t>
            </a:r>
            <a:r>
              <a:rPr kumimoji="1" lang="en-US" altLang="zh-CN" baseline="0" dirty="0" smtClean="0"/>
              <a:t>  this  global</a:t>
            </a:r>
          </a:p>
          <a:p>
            <a:r>
              <a:rPr kumimoji="1" lang="zh-CN" altLang="en-US" baseline="0" dirty="0" smtClean="0"/>
              <a:t>函数  </a:t>
            </a:r>
            <a:r>
              <a:rPr kumimoji="1" lang="en-US" altLang="zh-CN" baseline="0" dirty="0" smtClean="0"/>
              <a:t>VO</a:t>
            </a:r>
            <a:r>
              <a:rPr kumimoji="1" lang="zh-CN" altLang="en-US" baseline="0" dirty="0" smtClean="0"/>
              <a:t> </a:t>
            </a:r>
            <a:r>
              <a:rPr kumimoji="1" lang="en-US" altLang="zh-CN" baseline="0" dirty="0" smtClean="0"/>
              <a:t>AO</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23</a:t>
            </a:fld>
            <a:endParaRPr kumimoji="1" lang="zh-CN" altLang="en-US"/>
          </a:p>
        </p:txBody>
      </p:sp>
    </p:spTree>
    <p:extLst>
      <p:ext uri="{BB962C8B-B14F-4D97-AF65-F5344CB8AC3E}">
        <p14:creationId xmlns:p14="http://schemas.microsoft.com/office/powerpoint/2010/main" val="57220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24</a:t>
            </a:fld>
            <a:endParaRPr kumimoji="1" lang="zh-CN" altLang="en-US"/>
          </a:p>
        </p:txBody>
      </p:sp>
    </p:spTree>
    <p:extLst>
      <p:ext uri="{BB962C8B-B14F-4D97-AF65-F5344CB8AC3E}">
        <p14:creationId xmlns:p14="http://schemas.microsoft.com/office/powerpoint/2010/main" val="93713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resize</a:t>
            </a:r>
            <a:r>
              <a:rPr lang="zh-CN" altLang="en-US" sz="1200" b="0" i="0" kern="1200" dirty="0" smtClean="0">
                <a:solidFill>
                  <a:schemeClr val="tx1"/>
                </a:solidFill>
                <a:effectLst/>
                <a:latin typeface="+mn-lt"/>
                <a:ea typeface="+mn-ea"/>
                <a:cs typeface="+mn-cs"/>
              </a:rPr>
              <a:t>、</a:t>
            </a:r>
            <a:r>
              <a:rPr lang="en-US" altLang="zh-CN" dirty="0" smtClean="0"/>
              <a:t>scroll</a:t>
            </a:r>
            <a:r>
              <a:rPr lang="zh-CN" altLang="en-US" sz="1200" b="0" i="0" kern="1200" dirty="0" smtClean="0">
                <a:solidFill>
                  <a:schemeClr val="tx1"/>
                </a:solidFill>
                <a:effectLst/>
                <a:latin typeface="+mn-lt"/>
                <a:ea typeface="+mn-ea"/>
                <a:cs typeface="+mn-cs"/>
              </a:rPr>
              <a:t>、实时响应输入框输入等触发频率非常高的操作引起页面频繁重渲染造成浏览器假死现象</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25</a:t>
            </a:fld>
            <a:endParaRPr kumimoji="1" lang="zh-CN" altLang="en-US"/>
          </a:p>
        </p:txBody>
      </p:sp>
    </p:spTree>
    <p:extLst>
      <p:ext uri="{BB962C8B-B14F-4D97-AF65-F5344CB8AC3E}">
        <p14:creationId xmlns:p14="http://schemas.microsoft.com/office/powerpoint/2010/main" val="174347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26</a:t>
            </a:fld>
            <a:endParaRPr kumimoji="1" lang="zh-CN" altLang="en-US"/>
          </a:p>
        </p:txBody>
      </p:sp>
    </p:spTree>
    <p:extLst>
      <p:ext uri="{BB962C8B-B14F-4D97-AF65-F5344CB8AC3E}">
        <p14:creationId xmlns:p14="http://schemas.microsoft.com/office/powerpoint/2010/main" val="884116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指定时间隔间内触发一次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指定时间隔间内不再触发时间的话才去触发事件</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27</a:t>
            </a:fld>
            <a:endParaRPr kumimoji="1" lang="zh-CN" altLang="en-US"/>
          </a:p>
        </p:txBody>
      </p:sp>
    </p:spTree>
    <p:extLst>
      <p:ext uri="{BB962C8B-B14F-4D97-AF65-F5344CB8AC3E}">
        <p14:creationId xmlns:p14="http://schemas.microsoft.com/office/powerpoint/2010/main" val="1172423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Js</a:t>
            </a:r>
            <a:r>
              <a:rPr kumimoji="1" lang="zh-CN" altLang="en-US" dirty="0" smtClean="0"/>
              <a:t>单线程 事件循环唯一 但是可以有多个任务队列（任务源）</a:t>
            </a:r>
            <a:endParaRPr kumimoji="1" lang="en-US" altLang="zh-CN" dirty="0" smtClean="0"/>
          </a:p>
          <a:p>
            <a:r>
              <a:rPr kumimoji="1" lang="zh-CN" altLang="en-US" dirty="0" smtClean="0"/>
              <a:t>宏任务队列 </a:t>
            </a:r>
            <a:r>
              <a:rPr lang="en-US" altLang="zh-CN" sz="1200" b="0" i="0" kern="1200" dirty="0" err="1" smtClean="0">
                <a:solidFill>
                  <a:schemeClr val="tx1"/>
                </a:solidFill>
                <a:effectLst/>
                <a:latin typeface="+mn-lt"/>
                <a:ea typeface="+mn-ea"/>
                <a:cs typeface="+mn-cs"/>
              </a:rPr>
              <a:t>setTimeout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setInterval</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setImmediate</a:t>
            </a:r>
            <a:r>
              <a:rPr lang="en-US" altLang="zh-CN" sz="1200" b="0" i="0" kern="1200" dirty="0" smtClean="0">
                <a:solidFill>
                  <a:schemeClr val="tx1"/>
                </a:solidFill>
                <a:effectLst/>
                <a:latin typeface="+mn-lt"/>
                <a:ea typeface="+mn-ea"/>
                <a:cs typeface="+mn-cs"/>
              </a:rPr>
              <a:t>, I/O, UI rendering</a:t>
            </a:r>
            <a:endParaRPr kumimoji="1" lang="en-US" altLang="zh-CN" dirty="0" smtClean="0"/>
          </a:p>
          <a:p>
            <a:r>
              <a:rPr kumimoji="1" lang="zh-CN" altLang="en-US" dirty="0" smtClean="0"/>
              <a:t>微任务队列 </a:t>
            </a:r>
            <a:r>
              <a:rPr lang="en-US" altLang="zh-CN" sz="1200" b="0" i="0" kern="1200" dirty="0" err="1" smtClean="0">
                <a:solidFill>
                  <a:schemeClr val="tx1"/>
                </a:solidFill>
                <a:effectLst/>
                <a:latin typeface="+mn-lt"/>
                <a:ea typeface="+mn-ea"/>
                <a:cs typeface="+mn-cs"/>
              </a:rPr>
              <a:t>process.nextTick</a:t>
            </a:r>
            <a:r>
              <a:rPr lang="en-US" altLang="zh-CN" sz="1200" b="0" i="0" kern="1200" dirty="0" smtClean="0">
                <a:solidFill>
                  <a:schemeClr val="tx1"/>
                </a:solidFill>
                <a:effectLst/>
                <a:latin typeface="+mn-lt"/>
                <a:ea typeface="+mn-ea"/>
                <a:cs typeface="+mn-cs"/>
              </a:rPr>
              <a:t>, Promise, </a:t>
            </a:r>
            <a:r>
              <a:rPr lang="en-US" altLang="zh-CN" sz="1200" b="0" i="0" kern="1200" dirty="0" err="1" smtClean="0">
                <a:solidFill>
                  <a:schemeClr val="tx1"/>
                </a:solidFill>
                <a:effectLst/>
                <a:latin typeface="+mn-lt"/>
                <a:ea typeface="+mn-ea"/>
                <a:cs typeface="+mn-cs"/>
              </a:rPr>
              <a:t>MutationObserver</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a:t>
            </a:r>
            <a:r>
              <a:rPr lang="en-US" altLang="zh-CN" dirty="0" smtClean="0"/>
              <a:t>script(</a:t>
            </a:r>
            <a:r>
              <a:rPr lang="zh-CN" altLang="en-US" dirty="0" smtClean="0"/>
              <a:t>整体代码</a:t>
            </a:r>
            <a:r>
              <a:rPr lang="en-US" altLang="zh-CN" dirty="0" smtClean="0"/>
              <a:t>)</a:t>
            </a:r>
            <a:r>
              <a:rPr lang="zh-CN" altLang="en-US" dirty="0" smtClean="0"/>
              <a:t>开始第一次循环。之后全局上下文进入函数调用栈。直到调用栈清空</a:t>
            </a:r>
            <a:r>
              <a:rPr lang="en-US" altLang="zh-CN" dirty="0" smtClean="0"/>
              <a:t>(</a:t>
            </a:r>
            <a:r>
              <a:rPr lang="zh-CN" altLang="en-US" dirty="0" smtClean="0"/>
              <a:t>只剩全局</a:t>
            </a:r>
            <a:r>
              <a:rPr lang="en-US" altLang="zh-CN" dirty="0" smtClean="0"/>
              <a:t>)</a:t>
            </a:r>
            <a:r>
              <a:rPr lang="zh-CN" altLang="en-US" dirty="0" smtClean="0"/>
              <a:t>，然后执行所有的</a:t>
            </a:r>
            <a:r>
              <a:rPr lang="en-US" altLang="zh-CN" dirty="0" smtClean="0"/>
              <a:t>micro-task</a:t>
            </a:r>
            <a:r>
              <a:rPr lang="zh-CN" altLang="en-US" dirty="0" smtClean="0"/>
              <a:t>。当所有可执行的</a:t>
            </a:r>
            <a:r>
              <a:rPr lang="en-US" altLang="zh-CN" dirty="0" smtClean="0"/>
              <a:t>micro-task</a:t>
            </a:r>
            <a:r>
              <a:rPr lang="zh-CN" altLang="en-US" dirty="0" smtClean="0"/>
              <a:t>执行完毕之后。循环再次从</a:t>
            </a:r>
            <a:r>
              <a:rPr lang="en-US" altLang="zh-CN" dirty="0" smtClean="0"/>
              <a:t>macro-task</a:t>
            </a:r>
            <a:r>
              <a:rPr lang="zh-CN" altLang="en-US" dirty="0" smtClean="0"/>
              <a:t>开始，找到其中一个任务队列执行完毕，然后再执行所有的</a:t>
            </a:r>
            <a:r>
              <a:rPr lang="en-US" altLang="zh-CN" dirty="0" smtClean="0"/>
              <a:t>micro-task</a:t>
            </a:r>
            <a:r>
              <a:rPr lang="zh-CN" altLang="en-US" dirty="0" smtClean="0"/>
              <a:t>，这样一直循环下去</a:t>
            </a:r>
          </a:p>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28</a:t>
            </a:fld>
            <a:endParaRPr kumimoji="1" lang="zh-CN" altLang="en-US"/>
          </a:p>
        </p:txBody>
      </p:sp>
    </p:spTree>
    <p:extLst>
      <p:ext uri="{BB962C8B-B14F-4D97-AF65-F5344CB8AC3E}">
        <p14:creationId xmlns:p14="http://schemas.microsoft.com/office/powerpoint/2010/main" val="1771593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30</a:t>
            </a:fld>
            <a:endParaRPr kumimoji="1" lang="zh-CN" altLang="en-US"/>
          </a:p>
        </p:txBody>
      </p:sp>
    </p:spTree>
    <p:extLst>
      <p:ext uri="{BB962C8B-B14F-4D97-AF65-F5344CB8AC3E}">
        <p14:creationId xmlns:p14="http://schemas.microsoft.com/office/powerpoint/2010/main" val="1295464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词法作用域是由你在写代码时将变量和块作用域写在哪里来决定的</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7</a:t>
            </a:fld>
            <a:endParaRPr kumimoji="1" lang="zh-CN" altLang="en-US"/>
          </a:p>
        </p:txBody>
      </p:sp>
    </p:spTree>
    <p:extLst>
      <p:ext uri="{BB962C8B-B14F-4D97-AF65-F5344CB8AC3E}">
        <p14:creationId xmlns:p14="http://schemas.microsoft.com/office/powerpoint/2010/main" val="94398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8</a:t>
            </a:fld>
            <a:endParaRPr kumimoji="1" lang="zh-CN" altLang="en-US"/>
          </a:p>
        </p:txBody>
      </p:sp>
    </p:spTree>
    <p:extLst>
      <p:ext uri="{BB962C8B-B14F-4D97-AF65-F5344CB8AC3E}">
        <p14:creationId xmlns:p14="http://schemas.microsoft.com/office/powerpoint/2010/main" val="97389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12</a:t>
            </a:fld>
            <a:endParaRPr kumimoji="1" lang="zh-CN" altLang="en-US"/>
          </a:p>
        </p:txBody>
      </p:sp>
    </p:spTree>
    <p:extLst>
      <p:ext uri="{BB962C8B-B14F-4D97-AF65-F5344CB8AC3E}">
        <p14:creationId xmlns:p14="http://schemas.microsoft.com/office/powerpoint/2010/main" val="72818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Object.__proto</a:t>
            </a:r>
            <a:r>
              <a:rPr kumimoji="1" lang="en-US" altLang="zh-CN" dirty="0" smtClean="0"/>
              <a:t>__ == </a:t>
            </a:r>
            <a:r>
              <a:rPr kumimoji="1" lang="en-US" altLang="zh-CN" dirty="0" err="1" smtClean="0"/>
              <a:t>Function.prototype</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14</a:t>
            </a:fld>
            <a:endParaRPr kumimoji="1" lang="zh-CN" altLang="en-US"/>
          </a:p>
        </p:txBody>
      </p:sp>
    </p:spTree>
    <p:extLst>
      <p:ext uri="{BB962C8B-B14F-4D97-AF65-F5344CB8AC3E}">
        <p14:creationId xmlns:p14="http://schemas.microsoft.com/office/powerpoint/2010/main" val="198239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18</a:t>
            </a:fld>
            <a:endParaRPr kumimoji="1" lang="zh-CN" altLang="en-US"/>
          </a:p>
        </p:txBody>
      </p:sp>
    </p:spTree>
    <p:extLst>
      <p:ext uri="{BB962C8B-B14F-4D97-AF65-F5344CB8AC3E}">
        <p14:creationId xmlns:p14="http://schemas.microsoft.com/office/powerpoint/2010/main" val="27345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19</a:t>
            </a:fld>
            <a:endParaRPr kumimoji="1" lang="zh-CN" altLang="en-US"/>
          </a:p>
        </p:txBody>
      </p:sp>
    </p:spTree>
    <p:extLst>
      <p:ext uri="{BB962C8B-B14F-4D97-AF65-F5344CB8AC3E}">
        <p14:creationId xmlns:p14="http://schemas.microsoft.com/office/powerpoint/2010/main" val="887247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作用域不是由代码嵌套产生的  而是由函数调用栈确定的（即函数定义）</a:t>
            </a:r>
            <a:endParaRPr kumimoji="1" lang="en-US" altLang="zh-CN" dirty="0" smtClean="0"/>
          </a:p>
          <a:p>
            <a:r>
              <a:rPr kumimoji="1" lang="zh-CN" altLang="en-US" dirty="0" smtClean="0"/>
              <a:t>作用域链（作用域嵌套）</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21</a:t>
            </a:fld>
            <a:endParaRPr kumimoji="1" lang="zh-CN" altLang="en-US"/>
          </a:p>
        </p:txBody>
      </p:sp>
    </p:spTree>
    <p:extLst>
      <p:ext uri="{BB962C8B-B14F-4D97-AF65-F5344CB8AC3E}">
        <p14:creationId xmlns:p14="http://schemas.microsoft.com/office/powerpoint/2010/main" val="90456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变量声明  函数声明提升 且函数优先</a:t>
            </a:r>
            <a:r>
              <a:rPr kumimoji="1" lang="en-US" altLang="zh-CN" dirty="0" smtClean="0"/>
              <a:t/>
            </a:r>
            <a:br>
              <a:rPr kumimoji="1" lang="en-US" altLang="zh-CN" dirty="0" smtClean="0"/>
            </a:br>
            <a:r>
              <a:rPr kumimoji="1" lang="zh-CN" altLang="en-US" dirty="0" smtClean="0"/>
              <a:t>函数表达式不提升</a:t>
            </a:r>
            <a:endParaRPr kumimoji="1" lang="zh-CN" altLang="en-US" dirty="0"/>
          </a:p>
        </p:txBody>
      </p:sp>
      <p:sp>
        <p:nvSpPr>
          <p:cNvPr id="4" name="幻灯片编号占位符 3"/>
          <p:cNvSpPr>
            <a:spLocks noGrp="1"/>
          </p:cNvSpPr>
          <p:nvPr>
            <p:ph type="sldNum" sz="quarter" idx="10"/>
          </p:nvPr>
        </p:nvSpPr>
        <p:spPr/>
        <p:txBody>
          <a:bodyPr/>
          <a:lstStyle/>
          <a:p>
            <a:fld id="{2A9931A5-2797-CB4C-BB11-AEAD9B4296BF}" type="slidenum">
              <a:rPr kumimoji="1" lang="zh-CN" altLang="en-US" smtClean="0"/>
              <a:t>22</a:t>
            </a:fld>
            <a:endParaRPr kumimoji="1" lang="zh-CN" altLang="en-US"/>
          </a:p>
        </p:txBody>
      </p:sp>
    </p:spTree>
    <p:extLst>
      <p:ext uri="{BB962C8B-B14F-4D97-AF65-F5344CB8AC3E}">
        <p14:creationId xmlns:p14="http://schemas.microsoft.com/office/powerpoint/2010/main" val="161483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40340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25511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30607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57912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14084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52648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83255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54647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20263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40084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8D78823-B141-994C-9DDA-A2442A67C564}" type="datetimeFigureOut">
              <a:rPr kumimoji="1" lang="zh-CN" altLang="en-US" smtClean="0"/>
              <a:t>18/10/10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2040217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78823-B141-994C-9DDA-A2442A67C564}" type="datetimeFigureOut">
              <a:rPr kumimoji="1" lang="zh-CN" altLang="en-US" smtClean="0"/>
              <a:t>18/10/10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50BF1-2641-6C4F-B6C6-382EA4056F68}" type="slidenum">
              <a:rPr kumimoji="1" lang="zh-CN" altLang="en-US" smtClean="0"/>
              <a:t>‹#›</a:t>
            </a:fld>
            <a:endParaRPr kumimoji="1" lang="zh-CN" altLang="en-US"/>
          </a:p>
        </p:txBody>
      </p:sp>
    </p:spTree>
    <p:extLst>
      <p:ext uri="{BB962C8B-B14F-4D97-AF65-F5344CB8AC3E}">
        <p14:creationId xmlns:p14="http://schemas.microsoft.com/office/powerpoint/2010/main" val="136597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541341" y="2576076"/>
            <a:ext cx="11109310" cy="769441"/>
          </a:xfrm>
          <a:prstGeom prst="rect">
            <a:avLst/>
          </a:prstGeom>
          <a:noFill/>
        </p:spPr>
        <p:txBody>
          <a:bodyPr wrap="square" rtlCol="0">
            <a:spAutoFit/>
          </a:bodyPr>
          <a:lstStyle/>
          <a:p>
            <a:pPr algn="ctr"/>
            <a:r>
              <a:rPr kumimoji="1" lang="zh-CN" altLang="hu-HU" sz="4400" b="1" dirty="0">
                <a:solidFill>
                  <a:schemeClr val="bg1"/>
                </a:solidFill>
                <a:latin typeface="Microsoft YaHei" charset="-122"/>
                <a:ea typeface="Microsoft YaHei" charset="-122"/>
                <a:cs typeface="Microsoft YaHei" charset="-122"/>
              </a:rPr>
              <a:t>容易被忽视</a:t>
            </a:r>
            <a:r>
              <a:rPr kumimoji="1" lang="zh-CN" altLang="hu-HU" sz="4400" b="1" dirty="0" smtClean="0">
                <a:solidFill>
                  <a:schemeClr val="bg1"/>
                </a:solidFill>
                <a:latin typeface="Microsoft YaHei" charset="-122"/>
                <a:ea typeface="Microsoft YaHei" charset="-122"/>
                <a:cs typeface="Microsoft YaHei" charset="-122"/>
              </a:rPr>
              <a:t>的</a:t>
            </a:r>
            <a:r>
              <a:rPr kumimoji="1" lang="hu-HU" altLang="zh-CN" sz="4400" b="1" dirty="0" smtClean="0">
                <a:solidFill>
                  <a:schemeClr val="bg1"/>
                </a:solidFill>
                <a:latin typeface="Microsoft YaHei" charset="-122"/>
                <a:ea typeface="Microsoft YaHei" charset="-122"/>
                <a:cs typeface="Microsoft YaHei" charset="-122"/>
              </a:rPr>
              <a:t>JavaScript</a:t>
            </a:r>
            <a:endParaRPr kumimoji="1" lang="en-US" altLang="zh-CN" sz="4400" b="1" dirty="0">
              <a:solidFill>
                <a:schemeClr val="bg1"/>
              </a:solidFill>
              <a:latin typeface="Microsoft YaHei" charset="-122"/>
              <a:ea typeface="Microsoft YaHei" charset="-122"/>
              <a:cs typeface="Microsoft YaHei" charset="-122"/>
            </a:endParaRPr>
          </a:p>
        </p:txBody>
      </p:sp>
      <p:sp>
        <p:nvSpPr>
          <p:cNvPr id="7" name="文本框 6"/>
          <p:cNvSpPr txBox="1"/>
          <p:nvPr/>
        </p:nvSpPr>
        <p:spPr>
          <a:xfrm>
            <a:off x="4772561" y="3809282"/>
            <a:ext cx="2339102" cy="461665"/>
          </a:xfrm>
          <a:prstGeom prst="rect">
            <a:avLst/>
          </a:prstGeom>
          <a:noFill/>
        </p:spPr>
        <p:txBody>
          <a:bodyPr wrap="none" rtlCol="0">
            <a:spAutoFit/>
          </a:bodyPr>
          <a:lstStyle/>
          <a:p>
            <a:r>
              <a:rPr kumimoji="1" lang="zh-CN" altLang="en-US" sz="2400" dirty="0" smtClean="0">
                <a:solidFill>
                  <a:schemeClr val="bg1"/>
                </a:solidFill>
                <a:ea typeface="微软雅黑"/>
              </a:rPr>
              <a:t>主讲人：聂建辉</a:t>
            </a:r>
            <a:endParaRPr kumimoji="1" lang="en-US" altLang="zh-CN" sz="2400" dirty="0" smtClean="0">
              <a:solidFill>
                <a:schemeClr val="bg1"/>
              </a:solidFill>
              <a:ea typeface="微软雅黑"/>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762" y="1018038"/>
            <a:ext cx="1702172" cy="540000"/>
          </a:xfrm>
          <a:prstGeom prst="rect">
            <a:avLst/>
          </a:prstGeom>
        </p:spPr>
      </p:pic>
    </p:spTree>
    <p:extLst>
      <p:ext uri="{BB962C8B-B14F-4D97-AF65-F5344CB8AC3E}">
        <p14:creationId xmlns:p14="http://schemas.microsoft.com/office/powerpoint/2010/main" val="1077767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487968" y="1024393"/>
            <a:ext cx="1677062" cy="584775"/>
          </a:xfrm>
          <a:prstGeom prst="rect">
            <a:avLst/>
          </a:prstGeom>
          <a:noFill/>
        </p:spPr>
        <p:txBody>
          <a:bodyPr wrap="none" rtlCol="0">
            <a:spAutoFit/>
          </a:bodyPr>
          <a:lstStyle/>
          <a:p>
            <a:r>
              <a:rPr kumimoji="1" lang="en-US" altLang="zh-CN" sz="3200" b="1" dirty="0" smtClean="0"/>
              <a:t>this</a:t>
            </a:r>
            <a:r>
              <a:rPr kumimoji="1" lang="zh-CN" altLang="en-US" sz="3200" b="1" dirty="0" smtClean="0"/>
              <a:t>指向</a:t>
            </a:r>
            <a:endParaRPr kumimoji="1" lang="en-US" altLang="zh-CN" sz="3200" b="1" dirty="0"/>
          </a:p>
        </p:txBody>
      </p:sp>
      <p:sp>
        <p:nvSpPr>
          <p:cNvPr id="4" name="文本框 3"/>
          <p:cNvSpPr txBox="1"/>
          <p:nvPr/>
        </p:nvSpPr>
        <p:spPr>
          <a:xfrm>
            <a:off x="572810" y="1772239"/>
            <a:ext cx="4673074" cy="1569660"/>
          </a:xfrm>
          <a:prstGeom prst="rect">
            <a:avLst/>
          </a:prstGeom>
          <a:noFill/>
        </p:spPr>
        <p:txBody>
          <a:bodyPr wrap="none" rtlCol="0">
            <a:spAutoFit/>
          </a:bodyPr>
          <a:lstStyle/>
          <a:p>
            <a:r>
              <a:rPr kumimoji="1" lang="zh-CN" altLang="en-US" sz="2400" dirty="0" smtClean="0"/>
              <a:t>默认绑定</a:t>
            </a:r>
            <a:endParaRPr kumimoji="1" lang="en-US" altLang="zh-CN" sz="2400" dirty="0" smtClean="0"/>
          </a:p>
          <a:p>
            <a:r>
              <a:rPr kumimoji="1" lang="zh-CN" altLang="en-US" sz="2400" dirty="0" smtClean="0"/>
              <a:t>隐式绑定</a:t>
            </a:r>
            <a:r>
              <a:rPr kumimoji="1" lang="en-US" altLang="zh-CN" sz="2400" dirty="0" smtClean="0"/>
              <a:t>(</a:t>
            </a:r>
            <a:r>
              <a:rPr lang="zh-CN" altLang="en-US" sz="2400" dirty="0"/>
              <a:t>被上一级的对象所调用</a:t>
            </a:r>
            <a:r>
              <a:rPr kumimoji="1" lang="en-US" altLang="zh-CN" sz="2400" dirty="0" smtClean="0"/>
              <a:t>)</a:t>
            </a:r>
          </a:p>
          <a:p>
            <a:r>
              <a:rPr kumimoji="1" lang="zh-CN" altLang="en-US" sz="2400" dirty="0" smtClean="0"/>
              <a:t>显示绑定</a:t>
            </a:r>
            <a:r>
              <a:rPr kumimoji="1" lang="en-US" altLang="zh-CN" sz="2400" dirty="0" smtClean="0"/>
              <a:t> call  apply bind</a:t>
            </a:r>
          </a:p>
          <a:p>
            <a:r>
              <a:rPr kumimoji="1" lang="en-US" altLang="zh-CN" sz="2400" dirty="0" smtClean="0"/>
              <a:t>new</a:t>
            </a:r>
            <a:r>
              <a:rPr kumimoji="1" lang="zh-CN" altLang="en-US" sz="2400" dirty="0" smtClean="0"/>
              <a:t> 绑定</a:t>
            </a:r>
            <a:endParaRPr kumimoji="1" lang="zh-CN" altLang="en-US" sz="2400" dirty="0"/>
          </a:p>
        </p:txBody>
      </p:sp>
    </p:spTree>
    <p:extLst>
      <p:ext uri="{BB962C8B-B14F-4D97-AF65-F5344CB8AC3E}">
        <p14:creationId xmlns:p14="http://schemas.microsoft.com/office/powerpoint/2010/main" val="1767052451"/>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3116559" cy="584775"/>
          </a:xfrm>
          <a:prstGeom prst="rect">
            <a:avLst/>
          </a:prstGeom>
          <a:noFill/>
        </p:spPr>
        <p:txBody>
          <a:bodyPr wrap="none" rtlCol="0">
            <a:spAutoFit/>
          </a:bodyPr>
          <a:lstStyle/>
          <a:p>
            <a:r>
              <a:rPr kumimoji="1" lang="en-US" altLang="zh-CN" sz="3200" b="1" dirty="0" smtClean="0"/>
              <a:t>new </a:t>
            </a:r>
            <a:r>
              <a:rPr kumimoji="1" lang="zh-CN" altLang="en-US" sz="3200" b="1" dirty="0" smtClean="0"/>
              <a:t>操作符原理</a:t>
            </a:r>
            <a:endParaRPr kumimoji="1" lang="en-US" altLang="zh-CN" sz="3200" b="1" dirty="0"/>
          </a:p>
        </p:txBody>
      </p:sp>
      <p:pic>
        <p:nvPicPr>
          <p:cNvPr id="3" name="图片 2"/>
          <p:cNvPicPr>
            <a:picLocks noChangeAspect="1"/>
          </p:cNvPicPr>
          <p:nvPr/>
        </p:nvPicPr>
        <p:blipFill>
          <a:blip r:embed="rId4"/>
          <a:stretch>
            <a:fillRect/>
          </a:stretch>
        </p:blipFill>
        <p:spPr>
          <a:xfrm>
            <a:off x="2781300" y="2139950"/>
            <a:ext cx="6629400" cy="2578100"/>
          </a:xfrm>
          <a:prstGeom prst="rect">
            <a:avLst/>
          </a:prstGeom>
        </p:spPr>
      </p:pic>
    </p:spTree>
    <p:extLst>
      <p:ext uri="{BB962C8B-B14F-4D97-AF65-F5344CB8AC3E}">
        <p14:creationId xmlns:p14="http://schemas.microsoft.com/office/powerpoint/2010/main" val="628194921"/>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2574744" cy="584775"/>
          </a:xfrm>
          <a:prstGeom prst="rect">
            <a:avLst/>
          </a:prstGeom>
          <a:noFill/>
        </p:spPr>
        <p:txBody>
          <a:bodyPr wrap="none" rtlCol="0">
            <a:spAutoFit/>
          </a:bodyPr>
          <a:lstStyle/>
          <a:p>
            <a:r>
              <a:rPr kumimoji="1" lang="zh-CN" altLang="en-US" sz="3200" b="1" dirty="0" smtClean="0"/>
              <a:t>原型</a:t>
            </a:r>
            <a:r>
              <a:rPr kumimoji="1" lang="en-US" altLang="zh-CN" sz="3200" b="1" dirty="0" smtClean="0"/>
              <a:t>&amp;</a:t>
            </a:r>
            <a:r>
              <a:rPr kumimoji="1" lang="zh-CN" altLang="en-US" sz="3200" b="1" dirty="0" smtClean="0"/>
              <a:t>原型链</a:t>
            </a:r>
            <a:endParaRPr kumimoji="1" lang="en-US" altLang="zh-CN" sz="3200" b="1"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99759"/>
            <a:ext cx="12192000" cy="4901259"/>
          </a:xfrm>
          <a:prstGeom prst="rect">
            <a:avLst/>
          </a:prstGeom>
        </p:spPr>
      </p:pic>
    </p:spTree>
    <p:extLst>
      <p:ext uri="{BB962C8B-B14F-4D97-AF65-F5344CB8AC3E}">
        <p14:creationId xmlns:p14="http://schemas.microsoft.com/office/powerpoint/2010/main" val="100035065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2646878" cy="461665"/>
          </a:xfrm>
          <a:prstGeom prst="rect">
            <a:avLst/>
          </a:prstGeom>
          <a:noFill/>
        </p:spPr>
        <p:txBody>
          <a:bodyPr wrap="none" rtlCol="0">
            <a:spAutoFit/>
          </a:bodyPr>
          <a:lstStyle/>
          <a:p>
            <a:r>
              <a:rPr kumimoji="1" lang="zh-CN" altLang="en-US" sz="2400" b="1" dirty="0" smtClean="0"/>
              <a:t>显式隐式类型转换</a:t>
            </a:r>
            <a:endParaRPr kumimoji="1" lang="en-US" altLang="zh-CN" sz="2400" b="1" dirty="0"/>
          </a:p>
        </p:txBody>
      </p:sp>
      <p:sp>
        <p:nvSpPr>
          <p:cNvPr id="9" name="文本框 8"/>
          <p:cNvSpPr txBox="1"/>
          <p:nvPr/>
        </p:nvSpPr>
        <p:spPr>
          <a:xfrm>
            <a:off x="572810" y="1840500"/>
            <a:ext cx="1362874" cy="1200329"/>
          </a:xfrm>
          <a:prstGeom prst="rect">
            <a:avLst/>
          </a:prstGeom>
          <a:noFill/>
        </p:spPr>
        <p:txBody>
          <a:bodyPr wrap="none" rtlCol="0">
            <a:spAutoFit/>
          </a:bodyPr>
          <a:lstStyle/>
          <a:p>
            <a:r>
              <a:rPr lang="en-US" altLang="zh-CN" sz="2400" dirty="0" smtClean="0"/>
              <a:t>Number</a:t>
            </a:r>
            <a:r>
              <a:rPr lang="zh-CN" altLang="en-US" sz="2400" dirty="0" smtClean="0"/>
              <a:t> </a:t>
            </a:r>
            <a:endParaRPr lang="en-US" altLang="zh-CN" sz="2400" dirty="0" smtClean="0"/>
          </a:p>
          <a:p>
            <a:r>
              <a:rPr lang="en-US" altLang="zh-CN" sz="2400" dirty="0" err="1" smtClean="0"/>
              <a:t>parseInt</a:t>
            </a:r>
            <a:endParaRPr lang="en-US" altLang="zh-CN" sz="2400" dirty="0" smtClean="0"/>
          </a:p>
          <a:p>
            <a:r>
              <a:rPr kumimoji="1" lang="en-US" altLang="zh-CN" sz="2400" dirty="0"/>
              <a:t>+</a:t>
            </a:r>
          </a:p>
        </p:txBody>
      </p:sp>
    </p:spTree>
    <p:extLst>
      <p:ext uri="{BB962C8B-B14F-4D97-AF65-F5344CB8AC3E}">
        <p14:creationId xmlns:p14="http://schemas.microsoft.com/office/powerpoint/2010/main" val="711339456"/>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718740" cy="584775"/>
          </a:xfrm>
          <a:prstGeom prst="rect">
            <a:avLst/>
          </a:prstGeom>
          <a:noFill/>
        </p:spPr>
        <p:txBody>
          <a:bodyPr wrap="none" rtlCol="0">
            <a:spAutoFit/>
          </a:bodyPr>
          <a:lstStyle/>
          <a:p>
            <a:r>
              <a:rPr kumimoji="1" lang="en-US" altLang="zh-CN" sz="3200" b="1" dirty="0" smtClean="0"/>
              <a:t>Number</a:t>
            </a:r>
            <a:endParaRPr kumimoji="1" lang="en-US" altLang="zh-CN" sz="3200" b="1" dirty="0"/>
          </a:p>
        </p:txBody>
      </p:sp>
      <p:sp>
        <p:nvSpPr>
          <p:cNvPr id="9" name="文本框 8"/>
          <p:cNvSpPr txBox="1"/>
          <p:nvPr/>
        </p:nvSpPr>
        <p:spPr>
          <a:xfrm>
            <a:off x="572810" y="1599759"/>
            <a:ext cx="11418085" cy="5170646"/>
          </a:xfrm>
          <a:prstGeom prst="rect">
            <a:avLst/>
          </a:prstGeom>
          <a:noFill/>
        </p:spPr>
        <p:txBody>
          <a:bodyPr wrap="square" rtlCol="0">
            <a:spAutoFit/>
          </a:bodyPr>
          <a:lstStyle/>
          <a:p>
            <a:r>
              <a:rPr lang="zh-CN" altLang="en-US" sz="2400" dirty="0" smtClean="0"/>
              <a:t>转换规则：</a:t>
            </a:r>
            <a:endParaRPr lang="en-US" altLang="zh-CN" sz="2400" dirty="0" smtClean="0"/>
          </a:p>
          <a:p>
            <a:r>
              <a:rPr lang="zh-CN" altLang="en-US" sz="2400" dirty="0"/>
              <a:t>（</a:t>
            </a:r>
            <a:r>
              <a:rPr lang="en-US" altLang="zh-CN" sz="2400" dirty="0"/>
              <a:t>1</a:t>
            </a:r>
            <a:r>
              <a:rPr lang="zh-CN" altLang="en-US" sz="2400" dirty="0"/>
              <a:t>）如果是布尔值，</a:t>
            </a:r>
            <a:r>
              <a:rPr lang="en-US" altLang="zh-CN" sz="2400" dirty="0"/>
              <a:t>true</a:t>
            </a:r>
            <a:r>
              <a:rPr lang="zh-CN" altLang="en-US" sz="2400" dirty="0"/>
              <a:t>和</a:t>
            </a:r>
            <a:r>
              <a:rPr lang="en-US" altLang="zh-CN" sz="2400" dirty="0"/>
              <a:t>false</a:t>
            </a:r>
            <a:r>
              <a:rPr lang="zh-CN" altLang="en-US" sz="2400" dirty="0"/>
              <a:t>分别被转换为</a:t>
            </a:r>
            <a:r>
              <a:rPr lang="en-US" altLang="zh-CN" sz="2400" dirty="0"/>
              <a:t>1</a:t>
            </a:r>
            <a:r>
              <a:rPr lang="zh-CN" altLang="en-US" sz="2400" dirty="0"/>
              <a:t>和</a:t>
            </a:r>
            <a:r>
              <a:rPr lang="en-US" altLang="zh-CN" sz="2400" dirty="0"/>
              <a:t>0 </a:t>
            </a:r>
            <a:endParaRPr lang="en-US" altLang="zh-CN" sz="2400" dirty="0" smtClean="0"/>
          </a:p>
          <a:p>
            <a:r>
              <a:rPr lang="zh-CN" altLang="en-US" sz="2400" dirty="0" smtClean="0"/>
              <a:t>（</a:t>
            </a:r>
            <a:r>
              <a:rPr lang="en-US" altLang="zh-CN" sz="2400" dirty="0"/>
              <a:t>2</a:t>
            </a:r>
            <a:r>
              <a:rPr lang="zh-CN" altLang="en-US" sz="2400" dirty="0"/>
              <a:t>）如果是数字值，返回</a:t>
            </a:r>
            <a:r>
              <a:rPr lang="zh-CN" altLang="en-US" sz="2400" dirty="0" smtClean="0"/>
              <a:t>本身</a:t>
            </a:r>
            <a:endParaRPr lang="en-US" altLang="zh-CN" sz="2400" dirty="0" smtClean="0"/>
          </a:p>
          <a:p>
            <a:r>
              <a:rPr lang="zh-CN" altLang="en-US" sz="2400" dirty="0" smtClean="0"/>
              <a:t>（</a:t>
            </a:r>
            <a:r>
              <a:rPr lang="en-US" altLang="zh-CN" sz="2400" dirty="0"/>
              <a:t>3</a:t>
            </a:r>
            <a:r>
              <a:rPr lang="zh-CN" altLang="en-US" sz="2400" dirty="0"/>
              <a:t>）如果是</a:t>
            </a:r>
            <a:r>
              <a:rPr lang="en-US" altLang="zh-CN" sz="2400" dirty="0"/>
              <a:t>null</a:t>
            </a:r>
            <a:r>
              <a:rPr lang="zh-CN" altLang="en-US" sz="2400" dirty="0"/>
              <a:t>，返回</a:t>
            </a:r>
            <a:r>
              <a:rPr lang="en-US" altLang="zh-CN" sz="2400" dirty="0" smtClean="0"/>
              <a:t>0</a:t>
            </a:r>
          </a:p>
          <a:p>
            <a:r>
              <a:rPr lang="zh-CN" altLang="en-US" sz="2400" dirty="0" smtClean="0"/>
              <a:t>（</a:t>
            </a:r>
            <a:r>
              <a:rPr lang="en-US" altLang="zh-CN" sz="2400" dirty="0"/>
              <a:t>4</a:t>
            </a:r>
            <a:r>
              <a:rPr lang="zh-CN" altLang="en-US" sz="2400" dirty="0"/>
              <a:t>）如果是</a:t>
            </a:r>
            <a:r>
              <a:rPr lang="en-US" altLang="zh-CN" sz="2400" dirty="0"/>
              <a:t>undefined</a:t>
            </a:r>
            <a:r>
              <a:rPr lang="zh-CN" altLang="en-US" sz="2400" dirty="0"/>
              <a:t>，返回</a:t>
            </a:r>
            <a:r>
              <a:rPr lang="en-US" altLang="zh-CN" sz="2400" dirty="0" err="1" smtClean="0"/>
              <a:t>NaN</a:t>
            </a:r>
            <a:r>
              <a:rPr lang="zh-CN" altLang="en-US" sz="2400" dirty="0" smtClean="0"/>
              <a:t> </a:t>
            </a:r>
            <a:endParaRPr lang="en-US" altLang="zh-CN" sz="2400" dirty="0" smtClean="0"/>
          </a:p>
          <a:p>
            <a:r>
              <a:rPr lang="zh-CN" altLang="en-US" sz="2400" dirty="0" smtClean="0"/>
              <a:t>（</a:t>
            </a:r>
            <a:r>
              <a:rPr lang="en-US" altLang="zh-CN" sz="2400" dirty="0"/>
              <a:t>5</a:t>
            </a:r>
            <a:r>
              <a:rPr lang="zh-CN" altLang="en-US" sz="2400" dirty="0"/>
              <a:t>）如果是字符串，遵循以下规则： </a:t>
            </a:r>
            <a:endParaRPr lang="en-US" altLang="zh-CN" sz="2400" dirty="0" smtClean="0"/>
          </a:p>
          <a:p>
            <a:r>
              <a:rPr lang="en-US" altLang="zh-CN" sz="2400" dirty="0"/>
              <a:t>	</a:t>
            </a:r>
            <a:r>
              <a:rPr lang="en-US" altLang="zh-CN" sz="2400" dirty="0" smtClean="0"/>
              <a:t>1</a:t>
            </a:r>
            <a:r>
              <a:rPr lang="zh-CN" altLang="en-US" sz="2400" dirty="0"/>
              <a:t>、如果字符串中只包含数字，则将其转换为十进制（忽略前导</a:t>
            </a:r>
            <a:r>
              <a:rPr lang="en-US" altLang="zh-CN" sz="2400" dirty="0"/>
              <a:t>0</a:t>
            </a:r>
            <a:r>
              <a:rPr lang="zh-CN" altLang="en-US" sz="2400" dirty="0"/>
              <a:t>） </a:t>
            </a:r>
            <a:endParaRPr lang="en-US" altLang="zh-CN" sz="2400" dirty="0" smtClean="0"/>
          </a:p>
          <a:p>
            <a:r>
              <a:rPr lang="en-US" altLang="zh-CN" sz="2400" dirty="0"/>
              <a:t>	</a:t>
            </a:r>
            <a:r>
              <a:rPr lang="en-US" altLang="zh-CN" sz="2400" dirty="0" smtClean="0"/>
              <a:t>2</a:t>
            </a:r>
            <a:r>
              <a:rPr lang="zh-CN" altLang="en-US" sz="2400" dirty="0"/>
              <a:t>、如果字符串中包含有效的浮点格式，将其转换为浮点数值（忽略前导</a:t>
            </a:r>
            <a:r>
              <a:rPr lang="en-US" altLang="zh-CN" sz="2400" dirty="0"/>
              <a:t>0</a:t>
            </a:r>
            <a:r>
              <a:rPr lang="zh-CN" altLang="en-US" sz="2400" dirty="0" smtClean="0"/>
              <a:t>）</a:t>
            </a:r>
            <a:endParaRPr lang="en-US" altLang="zh-CN" sz="2400" dirty="0" smtClean="0"/>
          </a:p>
          <a:p>
            <a:r>
              <a:rPr lang="en-US" altLang="zh-CN" sz="2400" dirty="0"/>
              <a:t>	</a:t>
            </a:r>
            <a:r>
              <a:rPr lang="en-US" altLang="zh-CN" sz="2400" dirty="0" smtClean="0"/>
              <a:t>3</a:t>
            </a:r>
            <a:r>
              <a:rPr lang="zh-CN" altLang="en-US" sz="2400" dirty="0"/>
              <a:t>、如果是空字符串，将其转换为</a:t>
            </a:r>
            <a:r>
              <a:rPr lang="en-US" altLang="zh-CN" sz="2400" dirty="0"/>
              <a:t>0 </a:t>
            </a:r>
            <a:endParaRPr lang="en-US" altLang="zh-CN" sz="2400" dirty="0" smtClean="0"/>
          </a:p>
          <a:p>
            <a:r>
              <a:rPr lang="en-US" altLang="zh-CN" sz="2400" dirty="0"/>
              <a:t>	</a:t>
            </a:r>
            <a:r>
              <a:rPr lang="en-US" altLang="zh-CN" sz="2400" dirty="0" smtClean="0"/>
              <a:t>4</a:t>
            </a:r>
            <a:r>
              <a:rPr lang="zh-CN" altLang="en-US" sz="2400" dirty="0"/>
              <a:t>、如果字符串中包含非以上格式，则将其转换为</a:t>
            </a:r>
            <a:r>
              <a:rPr lang="en-US" altLang="zh-CN" sz="2400" dirty="0" err="1"/>
              <a:t>NaN</a:t>
            </a:r>
            <a:r>
              <a:rPr lang="zh-CN" altLang="en-US" sz="2400" dirty="0"/>
              <a:t> </a:t>
            </a:r>
            <a:endParaRPr lang="en-US" altLang="zh-CN" sz="2400" dirty="0" smtClean="0"/>
          </a:p>
          <a:p>
            <a:r>
              <a:rPr lang="zh-CN" altLang="en-US" sz="2400" dirty="0" smtClean="0"/>
              <a:t>（</a:t>
            </a:r>
            <a:r>
              <a:rPr lang="en-US" altLang="zh-CN" sz="2400" dirty="0" smtClean="0"/>
              <a:t>6</a:t>
            </a:r>
            <a:r>
              <a:rPr lang="zh-CN" altLang="en-US" sz="2400" dirty="0"/>
              <a:t>）如果是对象，则调用对象的</a:t>
            </a:r>
            <a:r>
              <a:rPr lang="en-US" altLang="zh-CN" sz="2400" dirty="0" err="1"/>
              <a:t>valueOf</a:t>
            </a:r>
            <a:r>
              <a:rPr lang="en-US" altLang="zh-CN" sz="2400" dirty="0"/>
              <a:t>()</a:t>
            </a:r>
            <a:r>
              <a:rPr lang="zh-CN" altLang="en-US" sz="2400" dirty="0"/>
              <a:t>方法，然后依据前面的规则转换返回的值。如果转换的结果是</a:t>
            </a:r>
            <a:r>
              <a:rPr lang="en-US" altLang="zh-CN" sz="2400" dirty="0" err="1"/>
              <a:t>NaN</a:t>
            </a:r>
            <a:r>
              <a:rPr lang="zh-CN" altLang="en-US" sz="2400" dirty="0" smtClean="0"/>
              <a:t>，则</a:t>
            </a:r>
            <a:r>
              <a:rPr lang="zh-CN" altLang="en-US" sz="2400" dirty="0"/>
              <a:t>调用对象的</a:t>
            </a:r>
            <a:r>
              <a:rPr lang="en-US" altLang="zh-CN" sz="2400" dirty="0" err="1"/>
              <a:t>toString</a:t>
            </a:r>
            <a:r>
              <a:rPr lang="en-US" altLang="zh-CN" sz="2400" dirty="0"/>
              <a:t>()</a:t>
            </a:r>
            <a:r>
              <a:rPr lang="zh-CN" altLang="en-US" sz="2400" dirty="0"/>
              <a:t>方法，再次依照前面的规则转换返回的字符串值。</a:t>
            </a:r>
            <a:r>
              <a:rPr lang="zh-CN" altLang="en-US" sz="2400" dirty="0" smtClean="0"/>
              <a:t> </a:t>
            </a:r>
            <a:endParaRPr lang="en-US" altLang="zh-CN" sz="2400" dirty="0" smtClean="0"/>
          </a:p>
          <a:p>
            <a:endParaRPr lang="en-US" altLang="zh-CN" dirty="0" smtClean="0"/>
          </a:p>
        </p:txBody>
      </p:sp>
    </p:spTree>
    <p:extLst>
      <p:ext uri="{BB962C8B-B14F-4D97-AF65-F5344CB8AC3E}">
        <p14:creationId xmlns:p14="http://schemas.microsoft.com/office/powerpoint/2010/main" val="1998564728"/>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701107" cy="584775"/>
          </a:xfrm>
          <a:prstGeom prst="rect">
            <a:avLst/>
          </a:prstGeom>
          <a:noFill/>
        </p:spPr>
        <p:txBody>
          <a:bodyPr wrap="none" rtlCol="0">
            <a:spAutoFit/>
          </a:bodyPr>
          <a:lstStyle/>
          <a:p>
            <a:r>
              <a:rPr kumimoji="1" lang="en-US" altLang="zh-CN" sz="3200" b="1" dirty="0" err="1" smtClean="0"/>
              <a:t>parseInt</a:t>
            </a:r>
            <a:endParaRPr kumimoji="1" lang="en-US" altLang="zh-CN" sz="3200" b="1" dirty="0"/>
          </a:p>
        </p:txBody>
      </p:sp>
      <p:sp>
        <p:nvSpPr>
          <p:cNvPr id="9" name="文本框 8"/>
          <p:cNvSpPr txBox="1"/>
          <p:nvPr/>
        </p:nvSpPr>
        <p:spPr>
          <a:xfrm>
            <a:off x="572810" y="1942821"/>
            <a:ext cx="9887643" cy="3693319"/>
          </a:xfrm>
          <a:prstGeom prst="rect">
            <a:avLst/>
          </a:prstGeom>
          <a:noFill/>
        </p:spPr>
        <p:txBody>
          <a:bodyPr wrap="none" rtlCol="0">
            <a:spAutoFit/>
          </a:bodyPr>
          <a:lstStyle/>
          <a:p>
            <a:r>
              <a:rPr lang="tr-TR" altLang="zh-CN" sz="2400" dirty="0"/>
              <a:t>['1', '2', '3'].</a:t>
            </a:r>
            <a:r>
              <a:rPr lang="tr-TR" altLang="zh-CN" sz="2400" dirty="0" err="1"/>
              <a:t>map</a:t>
            </a:r>
            <a:r>
              <a:rPr lang="tr-TR" altLang="zh-CN" sz="2400" dirty="0"/>
              <a:t>(</a:t>
            </a:r>
            <a:r>
              <a:rPr lang="tr-TR" altLang="zh-CN" sz="2400" dirty="0" err="1"/>
              <a:t>parseInt</a:t>
            </a:r>
            <a:r>
              <a:rPr lang="tr-TR" altLang="zh-CN" sz="2400" dirty="0" smtClean="0"/>
              <a:t>);</a:t>
            </a:r>
          </a:p>
          <a:p>
            <a:r>
              <a:rPr lang="zh-CN" altLang="en-US" sz="2400" dirty="0" smtClean="0"/>
              <a:t>转换规则：</a:t>
            </a:r>
            <a:endParaRPr lang="en-US" altLang="zh-CN" sz="2400" dirty="0" smtClean="0"/>
          </a:p>
          <a:p>
            <a:r>
              <a:rPr lang="zh-CN" altLang="en-US" sz="2400" dirty="0"/>
              <a:t>（</a:t>
            </a:r>
            <a:r>
              <a:rPr lang="en-US" altLang="zh-CN" sz="2400" dirty="0"/>
              <a:t>1</a:t>
            </a:r>
            <a:r>
              <a:rPr lang="zh-CN" altLang="en-US" sz="2400" dirty="0"/>
              <a:t>）忽略字符串前面的空格，直至找到第一个非空字符 </a:t>
            </a:r>
            <a:endParaRPr lang="en-US" altLang="zh-CN" sz="2400" dirty="0" smtClean="0"/>
          </a:p>
          <a:p>
            <a:r>
              <a:rPr lang="zh-CN" altLang="en-US" sz="2400" dirty="0" smtClean="0"/>
              <a:t>（</a:t>
            </a:r>
            <a:r>
              <a:rPr lang="en-US" altLang="zh-CN" sz="2400" dirty="0"/>
              <a:t>2</a:t>
            </a:r>
            <a:r>
              <a:rPr lang="zh-CN" altLang="en-US" sz="2400" dirty="0"/>
              <a:t>）如果第一个字符不是数字符号或者负号，返回</a:t>
            </a:r>
            <a:r>
              <a:rPr lang="en-US" altLang="zh-CN" sz="2400" dirty="0" err="1"/>
              <a:t>NaN</a:t>
            </a:r>
            <a:r>
              <a:rPr lang="zh-CN" altLang="en-US" sz="2400" dirty="0"/>
              <a:t> </a:t>
            </a:r>
            <a:endParaRPr lang="en-US" altLang="zh-CN" sz="2400" dirty="0" smtClean="0"/>
          </a:p>
          <a:p>
            <a:r>
              <a:rPr lang="zh-CN" altLang="en-US" sz="2400" dirty="0" smtClean="0"/>
              <a:t>（</a:t>
            </a:r>
            <a:r>
              <a:rPr lang="en-US" altLang="zh-CN" sz="2400" dirty="0"/>
              <a:t>3</a:t>
            </a:r>
            <a:r>
              <a:rPr lang="zh-CN" altLang="en-US" sz="2400" dirty="0"/>
              <a:t>）如果第一个字符是数字，则继续解析直至字符串解析完毕或者</a:t>
            </a:r>
            <a:r>
              <a:rPr lang="zh-CN" altLang="en-US" sz="2400" dirty="0" smtClean="0"/>
              <a:t>遇到</a:t>
            </a:r>
            <a:endParaRPr lang="en-US" altLang="zh-CN" sz="2400" dirty="0" smtClean="0"/>
          </a:p>
          <a:p>
            <a:r>
              <a:rPr lang="zh-CN" altLang="en-US" sz="2400" dirty="0" smtClean="0"/>
              <a:t>一</a:t>
            </a:r>
            <a:r>
              <a:rPr lang="zh-CN" altLang="en-US" sz="2400" dirty="0"/>
              <a:t>个非数字符号为止 </a:t>
            </a:r>
            <a:endParaRPr lang="en-US" altLang="zh-CN" sz="2400" dirty="0" smtClean="0"/>
          </a:p>
          <a:p>
            <a:r>
              <a:rPr lang="zh-CN" altLang="en-US" sz="2400" dirty="0" smtClean="0"/>
              <a:t>（</a:t>
            </a:r>
            <a:r>
              <a:rPr lang="en-US" altLang="zh-CN" sz="2400" dirty="0"/>
              <a:t>4</a:t>
            </a:r>
            <a:r>
              <a:rPr lang="zh-CN" altLang="en-US" sz="2400" dirty="0"/>
              <a:t>）如果上步解析的结果以</a:t>
            </a:r>
            <a:r>
              <a:rPr lang="en-US" altLang="zh-CN" sz="2400" dirty="0"/>
              <a:t>0</a:t>
            </a:r>
            <a:r>
              <a:rPr lang="zh-CN" altLang="en-US" sz="2400" dirty="0"/>
              <a:t>开头，则将其当作八进制来解析</a:t>
            </a:r>
            <a:r>
              <a:rPr lang="zh-CN" altLang="en-US" sz="2400" dirty="0" smtClean="0"/>
              <a:t>；</a:t>
            </a:r>
            <a:endParaRPr lang="en-US" altLang="zh-CN" sz="2400" dirty="0" smtClean="0"/>
          </a:p>
          <a:p>
            <a:r>
              <a:rPr lang="zh-CN" altLang="en-US" sz="2400" dirty="0" smtClean="0"/>
              <a:t>如果</a:t>
            </a:r>
            <a:r>
              <a:rPr lang="zh-CN" altLang="en-US" sz="2400" dirty="0"/>
              <a:t>以</a:t>
            </a:r>
            <a:r>
              <a:rPr lang="en-US" altLang="zh-CN" sz="2400" dirty="0"/>
              <a:t>0x</a:t>
            </a:r>
            <a:r>
              <a:rPr lang="zh-CN" altLang="en-US" sz="2400" dirty="0"/>
              <a:t>开头，则将其当作十六进制来解析 </a:t>
            </a:r>
            <a:endParaRPr lang="en-US" altLang="zh-CN" sz="2400" dirty="0" smtClean="0"/>
          </a:p>
          <a:p>
            <a:r>
              <a:rPr lang="zh-CN" altLang="en-US" sz="2400" dirty="0" smtClean="0"/>
              <a:t>（</a:t>
            </a:r>
            <a:r>
              <a:rPr lang="en-US" altLang="zh-CN" sz="2400" dirty="0" smtClean="0"/>
              <a:t>5</a:t>
            </a:r>
            <a:r>
              <a:rPr lang="zh-CN" altLang="en-US" sz="2400" dirty="0"/>
              <a:t>）如果指定</a:t>
            </a:r>
            <a:r>
              <a:rPr lang="en-US" altLang="zh-CN" sz="2400" dirty="0"/>
              <a:t>radix</a:t>
            </a:r>
            <a:r>
              <a:rPr lang="zh-CN" altLang="en-US" sz="2400" dirty="0"/>
              <a:t>参数，则以</a:t>
            </a:r>
            <a:r>
              <a:rPr lang="en-US" altLang="zh-CN" sz="2400" dirty="0"/>
              <a:t>radix</a:t>
            </a:r>
            <a:r>
              <a:rPr lang="zh-CN" altLang="en-US" sz="2400" dirty="0"/>
              <a:t>为基数进行解析</a:t>
            </a:r>
            <a:endParaRPr lang="en-US" altLang="zh-CN" sz="2400" dirty="0" smtClean="0"/>
          </a:p>
          <a:p>
            <a:endParaRPr lang="en-US" altLang="zh-CN" dirty="0" smtClean="0"/>
          </a:p>
        </p:txBody>
      </p:sp>
    </p:spTree>
    <p:extLst>
      <p:ext uri="{BB962C8B-B14F-4D97-AF65-F5344CB8AC3E}">
        <p14:creationId xmlns:p14="http://schemas.microsoft.com/office/powerpoint/2010/main" val="1899933033"/>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595035" cy="584775"/>
          </a:xfrm>
          <a:prstGeom prst="rect">
            <a:avLst/>
          </a:prstGeom>
          <a:noFill/>
        </p:spPr>
        <p:txBody>
          <a:bodyPr wrap="none" rtlCol="0">
            <a:spAutoFit/>
          </a:bodyPr>
          <a:lstStyle/>
          <a:p>
            <a:r>
              <a:rPr kumimoji="1" lang="zh-CN" altLang="en-US" sz="3200" b="1" dirty="0"/>
              <a:t>＋</a:t>
            </a:r>
            <a:endParaRPr kumimoji="1" lang="en-US" altLang="zh-CN" sz="3200" b="1" dirty="0"/>
          </a:p>
        </p:txBody>
      </p:sp>
      <p:sp>
        <p:nvSpPr>
          <p:cNvPr id="9" name="文本框 8"/>
          <p:cNvSpPr txBox="1"/>
          <p:nvPr/>
        </p:nvSpPr>
        <p:spPr>
          <a:xfrm>
            <a:off x="572810" y="1840500"/>
            <a:ext cx="4884671" cy="1846659"/>
          </a:xfrm>
          <a:prstGeom prst="rect">
            <a:avLst/>
          </a:prstGeom>
          <a:noFill/>
        </p:spPr>
        <p:txBody>
          <a:bodyPr wrap="none" rtlCol="0">
            <a:spAutoFit/>
          </a:bodyPr>
          <a:lstStyle/>
          <a:p>
            <a:r>
              <a:rPr lang="zh-CN" altLang="en-US" sz="2400" dirty="0" smtClean="0"/>
              <a:t>＋</a:t>
            </a:r>
            <a:r>
              <a:rPr lang="en-US" altLang="zh-CN" sz="2400" dirty="0" smtClean="0"/>
              <a:t>new Date()</a:t>
            </a:r>
          </a:p>
          <a:p>
            <a:r>
              <a:rPr lang="zh-CN" altLang="en-US" sz="2400" dirty="0"/>
              <a:t>转换为</a:t>
            </a:r>
            <a:r>
              <a:rPr lang="zh-CN" altLang="en-US" sz="2400" dirty="0" smtClean="0"/>
              <a:t>原始值（</a:t>
            </a:r>
            <a:r>
              <a:rPr lang="en-US" altLang="zh-CN" sz="2400" dirty="0" err="1" smtClean="0"/>
              <a:t>valueOf</a:t>
            </a:r>
            <a:r>
              <a:rPr lang="en-US" altLang="zh-CN" sz="2400" dirty="0" smtClean="0"/>
              <a:t>  </a:t>
            </a:r>
            <a:r>
              <a:rPr lang="en-US" altLang="zh-CN" sz="2400" dirty="0" err="1" smtClean="0"/>
              <a:t>toString</a:t>
            </a:r>
            <a:r>
              <a:rPr lang="zh-CN" altLang="en-US" sz="2400" dirty="0" smtClean="0"/>
              <a:t>）</a:t>
            </a:r>
            <a:endParaRPr lang="zh-CN" altLang="en-US" sz="2400" dirty="0"/>
          </a:p>
          <a:p>
            <a:r>
              <a:rPr lang="zh-CN" altLang="en-US" sz="2400" dirty="0"/>
              <a:t>转换为数字</a:t>
            </a:r>
          </a:p>
          <a:p>
            <a:r>
              <a:rPr lang="zh-CN" altLang="en-US" sz="2400" dirty="0"/>
              <a:t>转换为字</a:t>
            </a:r>
            <a:r>
              <a:rPr lang="zh-CN" altLang="en-US" sz="2400" dirty="0" smtClean="0"/>
              <a:t>符串</a:t>
            </a:r>
            <a:endParaRPr lang="zh-CN" altLang="en-US" sz="2400" dirty="0"/>
          </a:p>
          <a:p>
            <a:endParaRPr lang="en-US" altLang="zh-CN" dirty="0" smtClean="0"/>
          </a:p>
        </p:txBody>
      </p:sp>
    </p:spTree>
    <p:extLst>
      <p:ext uri="{BB962C8B-B14F-4D97-AF65-F5344CB8AC3E}">
        <p14:creationId xmlns:p14="http://schemas.microsoft.com/office/powerpoint/2010/main" val="142381970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3284874" cy="584775"/>
          </a:xfrm>
          <a:prstGeom prst="rect">
            <a:avLst/>
          </a:prstGeom>
          <a:noFill/>
        </p:spPr>
        <p:txBody>
          <a:bodyPr wrap="none" rtlCol="0">
            <a:spAutoFit/>
          </a:bodyPr>
          <a:lstStyle/>
          <a:p>
            <a:r>
              <a:rPr kumimoji="1" lang="en-US" altLang="zh-CN" sz="3200" b="1" dirty="0"/>
              <a:t>4</a:t>
            </a:r>
            <a:r>
              <a:rPr kumimoji="1" lang="zh-CN" altLang="en-US" sz="3200" b="1" dirty="0"/>
              <a:t>招搞定异步</a:t>
            </a:r>
            <a:r>
              <a:rPr kumimoji="1" lang="zh-CN" altLang="en-US" sz="3200" b="1" dirty="0" smtClean="0"/>
              <a:t>编程</a:t>
            </a:r>
            <a:endParaRPr kumimoji="1" lang="en-US" altLang="zh-CN" sz="3200" b="1" dirty="0"/>
          </a:p>
        </p:txBody>
      </p:sp>
      <p:sp>
        <p:nvSpPr>
          <p:cNvPr id="9" name="文本框 8"/>
          <p:cNvSpPr txBox="1"/>
          <p:nvPr/>
        </p:nvSpPr>
        <p:spPr>
          <a:xfrm>
            <a:off x="572810" y="1840500"/>
            <a:ext cx="1415772" cy="1569660"/>
          </a:xfrm>
          <a:prstGeom prst="rect">
            <a:avLst/>
          </a:prstGeom>
          <a:noFill/>
        </p:spPr>
        <p:txBody>
          <a:bodyPr wrap="none" rtlCol="0">
            <a:spAutoFit/>
          </a:bodyPr>
          <a:lstStyle/>
          <a:p>
            <a:r>
              <a:rPr lang="zh-CN" altLang="en-US" sz="2400" dirty="0" smtClean="0"/>
              <a:t>回调</a:t>
            </a:r>
            <a:endParaRPr lang="en-US" altLang="zh-CN" sz="2400" dirty="0" smtClean="0"/>
          </a:p>
          <a:p>
            <a:r>
              <a:rPr kumimoji="1" lang="zh-CN" altLang="en-US" sz="2400" dirty="0" smtClean="0"/>
              <a:t>事件监听</a:t>
            </a:r>
            <a:endParaRPr kumimoji="1" lang="en-US" altLang="zh-CN" sz="2400" dirty="0" smtClean="0"/>
          </a:p>
          <a:p>
            <a:r>
              <a:rPr kumimoji="1" lang="zh-CN" altLang="en-US" sz="2400" dirty="0" smtClean="0"/>
              <a:t>发布订阅</a:t>
            </a:r>
            <a:endParaRPr kumimoji="1" lang="en-US" altLang="zh-CN" sz="2400" dirty="0" smtClean="0"/>
          </a:p>
          <a:p>
            <a:r>
              <a:rPr kumimoji="1" lang="en-US" altLang="zh-CN" sz="2400" dirty="0" smtClean="0"/>
              <a:t>promise</a:t>
            </a:r>
            <a:endParaRPr kumimoji="1" lang="en-US" altLang="zh-CN" sz="2400" dirty="0"/>
          </a:p>
        </p:txBody>
      </p:sp>
    </p:spTree>
    <p:extLst>
      <p:ext uri="{BB962C8B-B14F-4D97-AF65-F5344CB8AC3E}">
        <p14:creationId xmlns:p14="http://schemas.microsoft.com/office/powerpoint/2010/main" val="4267629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826141" cy="584775"/>
          </a:xfrm>
          <a:prstGeom prst="rect">
            <a:avLst/>
          </a:prstGeom>
          <a:noFill/>
        </p:spPr>
        <p:txBody>
          <a:bodyPr wrap="none" rtlCol="0">
            <a:spAutoFit/>
          </a:bodyPr>
          <a:lstStyle/>
          <a:p>
            <a:r>
              <a:rPr kumimoji="1" lang="zh-CN" altLang="en-US" sz="3200" b="1" dirty="0" smtClean="0"/>
              <a:t>发布订阅</a:t>
            </a:r>
            <a:endParaRPr kumimoji="1" lang="en-US" altLang="zh-CN" sz="3200" b="1" dirty="0"/>
          </a:p>
        </p:txBody>
      </p:sp>
      <p:pic>
        <p:nvPicPr>
          <p:cNvPr id="3" name="图片 2"/>
          <p:cNvPicPr>
            <a:picLocks noChangeAspect="1"/>
          </p:cNvPicPr>
          <p:nvPr/>
        </p:nvPicPr>
        <p:blipFill>
          <a:blip r:embed="rId5"/>
          <a:stretch>
            <a:fillRect/>
          </a:stretch>
        </p:blipFill>
        <p:spPr>
          <a:xfrm>
            <a:off x="4166440" y="558799"/>
            <a:ext cx="5386155" cy="6195505"/>
          </a:xfrm>
          <a:prstGeom prst="rect">
            <a:avLst/>
          </a:prstGeom>
        </p:spPr>
      </p:pic>
    </p:spTree>
    <p:extLst>
      <p:ext uri="{BB962C8B-B14F-4D97-AF65-F5344CB8AC3E}">
        <p14:creationId xmlns:p14="http://schemas.microsoft.com/office/powerpoint/2010/main" val="20484081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701107" cy="584775"/>
          </a:xfrm>
          <a:prstGeom prst="rect">
            <a:avLst/>
          </a:prstGeom>
          <a:noFill/>
        </p:spPr>
        <p:txBody>
          <a:bodyPr wrap="none" rtlCol="0">
            <a:spAutoFit/>
          </a:bodyPr>
          <a:lstStyle/>
          <a:p>
            <a:r>
              <a:rPr kumimoji="1" lang="en-US" altLang="zh-CN" sz="3200" b="1" dirty="0" smtClean="0"/>
              <a:t>promise</a:t>
            </a:r>
            <a:endParaRPr kumimoji="1" lang="en-US" altLang="zh-CN" sz="3200" b="1" dirty="0"/>
          </a:p>
        </p:txBody>
      </p:sp>
      <p:pic>
        <p:nvPicPr>
          <p:cNvPr id="3" name="图片 2"/>
          <p:cNvPicPr>
            <a:picLocks noChangeAspect="1"/>
          </p:cNvPicPr>
          <p:nvPr/>
        </p:nvPicPr>
        <p:blipFill>
          <a:blip r:embed="rId5"/>
          <a:stretch>
            <a:fillRect/>
          </a:stretch>
        </p:blipFill>
        <p:spPr>
          <a:xfrm>
            <a:off x="4238353" y="558800"/>
            <a:ext cx="5769801" cy="6299200"/>
          </a:xfrm>
          <a:prstGeom prst="rect">
            <a:avLst/>
          </a:prstGeom>
        </p:spPr>
      </p:pic>
    </p:spTree>
    <p:extLst>
      <p:ext uri="{BB962C8B-B14F-4D97-AF65-F5344CB8AC3E}">
        <p14:creationId xmlns:p14="http://schemas.microsoft.com/office/powerpoint/2010/main" val="1277765057"/>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8933" y="558800"/>
            <a:ext cx="6254133" cy="6299200"/>
          </a:xfrm>
          <a:prstGeom prst="rect">
            <a:avLst/>
          </a:prstGeom>
        </p:spPr>
      </p:pic>
    </p:spTree>
    <p:extLst>
      <p:ext uri="{BB962C8B-B14F-4D97-AF65-F5344CB8AC3E}">
        <p14:creationId xmlns:p14="http://schemas.microsoft.com/office/powerpoint/2010/main" val="781870651"/>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3057247" cy="584775"/>
          </a:xfrm>
          <a:prstGeom prst="rect">
            <a:avLst/>
          </a:prstGeom>
          <a:noFill/>
        </p:spPr>
        <p:txBody>
          <a:bodyPr wrap="none" rtlCol="0">
            <a:spAutoFit/>
          </a:bodyPr>
          <a:lstStyle/>
          <a:p>
            <a:r>
              <a:rPr kumimoji="1" lang="zh-CN" altLang="en-US" sz="3200" b="1" dirty="0"/>
              <a:t>作用域你知</a:t>
            </a:r>
            <a:r>
              <a:rPr kumimoji="1" lang="zh-CN" altLang="en-US" sz="3200" b="1" dirty="0" smtClean="0"/>
              <a:t>多少</a:t>
            </a:r>
            <a:endParaRPr kumimoji="1" lang="en-US" altLang="zh-CN" sz="3200" b="1" dirty="0"/>
          </a:p>
        </p:txBody>
      </p:sp>
      <p:sp>
        <p:nvSpPr>
          <p:cNvPr id="9" name="文本框 8"/>
          <p:cNvSpPr txBox="1"/>
          <p:nvPr/>
        </p:nvSpPr>
        <p:spPr>
          <a:xfrm>
            <a:off x="572810" y="1840500"/>
            <a:ext cx="1415772" cy="1569660"/>
          </a:xfrm>
          <a:prstGeom prst="rect">
            <a:avLst/>
          </a:prstGeom>
          <a:noFill/>
        </p:spPr>
        <p:txBody>
          <a:bodyPr wrap="none" rtlCol="0">
            <a:spAutoFit/>
          </a:bodyPr>
          <a:lstStyle/>
          <a:p>
            <a:r>
              <a:rPr lang="zh-CN" altLang="en-US" sz="2400" dirty="0" smtClean="0"/>
              <a:t>作用域</a:t>
            </a:r>
            <a:endParaRPr lang="en-US" altLang="zh-CN" sz="2400" dirty="0" smtClean="0"/>
          </a:p>
          <a:p>
            <a:r>
              <a:rPr lang="zh-CN" altLang="en-US" sz="2400" dirty="0" smtClean="0"/>
              <a:t>作用域链</a:t>
            </a:r>
            <a:endParaRPr lang="en-US" altLang="zh-CN" sz="2400" dirty="0" smtClean="0"/>
          </a:p>
          <a:p>
            <a:r>
              <a:rPr lang="zh-CN" altLang="en-US" sz="2400" dirty="0" smtClean="0"/>
              <a:t>变量提升</a:t>
            </a:r>
            <a:endParaRPr lang="en-US" altLang="zh-CN" sz="2400" dirty="0" smtClean="0"/>
          </a:p>
          <a:p>
            <a:r>
              <a:rPr lang="en-US" altLang="zh-CN" sz="2400" dirty="0" smtClean="0"/>
              <a:t>AO&amp;VO</a:t>
            </a:r>
          </a:p>
        </p:txBody>
      </p:sp>
    </p:spTree>
    <p:extLst>
      <p:ext uri="{BB962C8B-B14F-4D97-AF65-F5344CB8AC3E}">
        <p14:creationId xmlns:p14="http://schemas.microsoft.com/office/powerpoint/2010/main" val="205376115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3395481" cy="584775"/>
          </a:xfrm>
          <a:prstGeom prst="rect">
            <a:avLst/>
          </a:prstGeom>
          <a:noFill/>
        </p:spPr>
        <p:txBody>
          <a:bodyPr wrap="none" rtlCol="0">
            <a:spAutoFit/>
          </a:bodyPr>
          <a:lstStyle/>
          <a:p>
            <a:r>
              <a:rPr kumimoji="1" lang="zh-CN" altLang="en-US" sz="3200" b="1" dirty="0"/>
              <a:t>作用</a:t>
            </a:r>
            <a:r>
              <a:rPr kumimoji="1" lang="zh-CN" altLang="en-US" sz="3200" b="1" dirty="0" smtClean="0"/>
              <a:t>域</a:t>
            </a:r>
            <a:r>
              <a:rPr kumimoji="1" lang="en-US" altLang="zh-CN" sz="3200" b="1" dirty="0" smtClean="0"/>
              <a:t>&amp;</a:t>
            </a:r>
            <a:r>
              <a:rPr kumimoji="1" lang="zh-CN" altLang="en-US" sz="3200" b="1" dirty="0" smtClean="0"/>
              <a:t>作用域链</a:t>
            </a:r>
            <a:endParaRPr kumimoji="1" lang="en-US" altLang="zh-CN" sz="3200" b="1" dirty="0"/>
          </a:p>
        </p:txBody>
      </p:sp>
      <p:pic>
        <p:nvPicPr>
          <p:cNvPr id="3" name="图片 2"/>
          <p:cNvPicPr>
            <a:picLocks noChangeAspect="1"/>
          </p:cNvPicPr>
          <p:nvPr/>
        </p:nvPicPr>
        <p:blipFill>
          <a:blip r:embed="rId5"/>
          <a:stretch>
            <a:fillRect/>
          </a:stretch>
        </p:blipFill>
        <p:spPr>
          <a:xfrm>
            <a:off x="3022600" y="1904149"/>
            <a:ext cx="6146800" cy="3822700"/>
          </a:xfrm>
          <a:prstGeom prst="rect">
            <a:avLst/>
          </a:prstGeom>
        </p:spPr>
      </p:pic>
    </p:spTree>
    <p:extLst>
      <p:ext uri="{BB962C8B-B14F-4D97-AF65-F5344CB8AC3E}">
        <p14:creationId xmlns:p14="http://schemas.microsoft.com/office/powerpoint/2010/main" val="18179872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826141" cy="584775"/>
          </a:xfrm>
          <a:prstGeom prst="rect">
            <a:avLst/>
          </a:prstGeom>
          <a:noFill/>
        </p:spPr>
        <p:txBody>
          <a:bodyPr wrap="none" rtlCol="0">
            <a:spAutoFit/>
          </a:bodyPr>
          <a:lstStyle/>
          <a:p>
            <a:r>
              <a:rPr kumimoji="1" lang="zh-CN" altLang="en-US" sz="3200" b="1" dirty="0" smtClean="0"/>
              <a:t>变量提升</a:t>
            </a:r>
            <a:endParaRPr kumimoji="1" lang="en-US" altLang="zh-CN" sz="3200" b="1" dirty="0"/>
          </a:p>
        </p:txBody>
      </p:sp>
      <p:pic>
        <p:nvPicPr>
          <p:cNvPr id="3" name="图片 2"/>
          <p:cNvPicPr>
            <a:picLocks noChangeAspect="1"/>
          </p:cNvPicPr>
          <p:nvPr/>
        </p:nvPicPr>
        <p:blipFill>
          <a:blip r:embed="rId5"/>
          <a:stretch>
            <a:fillRect/>
          </a:stretch>
        </p:blipFill>
        <p:spPr>
          <a:xfrm>
            <a:off x="3134674" y="2100017"/>
            <a:ext cx="5130800" cy="3619500"/>
          </a:xfrm>
          <a:prstGeom prst="rect">
            <a:avLst/>
          </a:prstGeom>
        </p:spPr>
      </p:pic>
    </p:spTree>
    <p:extLst>
      <p:ext uri="{BB962C8B-B14F-4D97-AF65-F5344CB8AC3E}">
        <p14:creationId xmlns:p14="http://schemas.microsoft.com/office/powerpoint/2010/main" val="14638793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683474" cy="584775"/>
          </a:xfrm>
          <a:prstGeom prst="rect">
            <a:avLst/>
          </a:prstGeom>
          <a:noFill/>
        </p:spPr>
        <p:txBody>
          <a:bodyPr wrap="none" rtlCol="0">
            <a:spAutoFit/>
          </a:bodyPr>
          <a:lstStyle/>
          <a:p>
            <a:r>
              <a:rPr kumimoji="1" lang="en-US" altLang="zh-CN" sz="3200" b="1" dirty="0" smtClean="0"/>
              <a:t>AO&amp;VO</a:t>
            </a:r>
            <a:endParaRPr kumimoji="1" lang="en-US" altLang="zh-CN" sz="3200" b="1" dirty="0"/>
          </a:p>
        </p:txBody>
      </p:sp>
      <p:sp>
        <p:nvSpPr>
          <p:cNvPr id="4" name="文本框 3"/>
          <p:cNvSpPr txBox="1"/>
          <p:nvPr/>
        </p:nvSpPr>
        <p:spPr>
          <a:xfrm>
            <a:off x="989814" y="1857080"/>
            <a:ext cx="9106980" cy="1200329"/>
          </a:xfrm>
          <a:prstGeom prst="rect">
            <a:avLst/>
          </a:prstGeom>
          <a:noFill/>
        </p:spPr>
        <p:txBody>
          <a:bodyPr wrap="none" rtlCol="0">
            <a:spAutoFit/>
          </a:bodyPr>
          <a:lstStyle/>
          <a:p>
            <a:r>
              <a:rPr kumimoji="1" lang="zh-CN" altLang="en-US" sz="2400" dirty="0" smtClean="0"/>
              <a:t>执行上下文</a:t>
            </a:r>
            <a:r>
              <a:rPr kumimoji="1" lang="en-US" altLang="zh-CN" sz="2400" dirty="0" smtClean="0"/>
              <a:t>context</a:t>
            </a:r>
            <a:r>
              <a:rPr kumimoji="1" lang="zh-CN" altLang="en-US" sz="2400" dirty="0" smtClean="0"/>
              <a:t>（</a:t>
            </a:r>
            <a:r>
              <a:rPr kumimoji="1" lang="en-US" altLang="zh-CN" sz="2400" dirty="0" smtClean="0"/>
              <a:t>VO</a:t>
            </a:r>
            <a:r>
              <a:rPr kumimoji="1" lang="zh-CN" altLang="en-US" sz="2400" dirty="0" smtClean="0"/>
              <a:t> </a:t>
            </a:r>
            <a:r>
              <a:rPr kumimoji="1" lang="en-US" altLang="zh-CN" sz="2400" dirty="0" smtClean="0"/>
              <a:t>scope</a:t>
            </a:r>
            <a:r>
              <a:rPr kumimoji="1" lang="zh-CN" altLang="en-US" sz="2400" dirty="0" smtClean="0"/>
              <a:t>  </a:t>
            </a:r>
            <a:r>
              <a:rPr kumimoji="1" lang="en-US" altLang="zh-CN" sz="2400" dirty="0" smtClean="0"/>
              <a:t>this</a:t>
            </a:r>
            <a:r>
              <a:rPr kumimoji="1" lang="zh-CN" altLang="en-US" sz="2400" dirty="0" smtClean="0"/>
              <a:t>）</a:t>
            </a:r>
            <a:endParaRPr kumimoji="1" lang="en-US" altLang="zh-CN" sz="2400" dirty="0" smtClean="0"/>
          </a:p>
          <a:p>
            <a:r>
              <a:rPr kumimoji="1" lang="en-US" altLang="zh-CN" sz="2400" dirty="0" smtClean="0"/>
              <a:t>VO</a:t>
            </a:r>
            <a:r>
              <a:rPr kumimoji="1" lang="zh-CN" altLang="en-US" sz="2400" dirty="0" smtClean="0"/>
              <a:t>：</a:t>
            </a:r>
            <a:r>
              <a:rPr lang="zh-CN" altLang="en-US" sz="2400" dirty="0"/>
              <a:t>存储上下文的函数声明，函数形参和变量</a:t>
            </a:r>
            <a:endParaRPr kumimoji="1" lang="en-US" altLang="zh-CN" sz="2400" dirty="0" smtClean="0"/>
          </a:p>
          <a:p>
            <a:r>
              <a:rPr kumimoji="1" lang="en-US" altLang="zh-CN" sz="2400" dirty="0" smtClean="0"/>
              <a:t>AO</a:t>
            </a:r>
            <a:r>
              <a:rPr kumimoji="1" lang="zh-CN" altLang="en-US" sz="2400" dirty="0" smtClean="0"/>
              <a:t>：</a:t>
            </a:r>
            <a:r>
              <a:rPr lang="zh-CN" altLang="en-US" sz="2400" dirty="0"/>
              <a:t>函数被调用</a:t>
            </a:r>
            <a:r>
              <a:rPr lang="zh-CN" altLang="en-US" sz="2400" dirty="0" smtClean="0"/>
              <a:t>后产生，</a:t>
            </a:r>
            <a:r>
              <a:rPr lang="zh-CN" altLang="en-US" sz="2400" dirty="0"/>
              <a:t>作为变量对象</a:t>
            </a:r>
            <a:r>
              <a:rPr lang="zh-CN" altLang="en-US" sz="2400" dirty="0" smtClean="0"/>
              <a:t>使用，比如</a:t>
            </a:r>
            <a:r>
              <a:rPr lang="en-US" altLang="zh-CN" sz="2400" dirty="0" smtClean="0"/>
              <a:t>arguments</a:t>
            </a:r>
            <a:r>
              <a:rPr lang="zh-CN" altLang="en-US" sz="2400" dirty="0" smtClean="0"/>
              <a:t>对象</a:t>
            </a:r>
            <a:endParaRPr kumimoji="1" lang="zh-CN" altLang="en-US" sz="2400" dirty="0"/>
          </a:p>
        </p:txBody>
      </p:sp>
    </p:spTree>
    <p:extLst>
      <p:ext uri="{BB962C8B-B14F-4D97-AF65-F5344CB8AC3E}">
        <p14:creationId xmlns:p14="http://schemas.microsoft.com/office/powerpoint/2010/main" val="91029010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3" name="AutoShape 2" descr="https://img-blog.csdn.net/20171013120404915?watermark/2/text/aHR0cDovL2Jsb2cuY3Nkbi5uZXQvbHVvMTUyNTY1MzM1Nzk=/font/5a6L5L2T/fontsize/400/fill/I0JBQkFCMA==/dissolve/70/gravity/Cent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6600" y="558800"/>
            <a:ext cx="8153951" cy="6299200"/>
          </a:xfrm>
          <a:prstGeom prst="rect">
            <a:avLst/>
          </a:prstGeom>
        </p:spPr>
      </p:pic>
    </p:spTree>
    <p:extLst>
      <p:ext uri="{BB962C8B-B14F-4D97-AF65-F5344CB8AC3E}">
        <p14:creationId xmlns:p14="http://schemas.microsoft.com/office/powerpoint/2010/main" val="193824695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3" name="文本框 2"/>
          <p:cNvSpPr txBox="1"/>
          <p:nvPr/>
        </p:nvSpPr>
        <p:spPr>
          <a:xfrm>
            <a:off x="478542" y="780475"/>
            <a:ext cx="2223686" cy="584775"/>
          </a:xfrm>
          <a:prstGeom prst="rect">
            <a:avLst/>
          </a:prstGeom>
          <a:noFill/>
        </p:spPr>
        <p:txBody>
          <a:bodyPr wrap="none" rtlCol="0">
            <a:spAutoFit/>
          </a:bodyPr>
          <a:lstStyle/>
          <a:p>
            <a:r>
              <a:rPr kumimoji="1" lang="zh-CN" altLang="en-US" sz="3200" b="1" dirty="0"/>
              <a:t>节流</a:t>
            </a:r>
            <a:r>
              <a:rPr kumimoji="1" lang="en-US" altLang="zh-CN" sz="3200" b="1" dirty="0"/>
              <a:t>or</a:t>
            </a:r>
            <a:r>
              <a:rPr kumimoji="1" lang="zh-CN" altLang="en-US" sz="3200" b="1" dirty="0" smtClean="0"/>
              <a:t>防抖</a:t>
            </a:r>
            <a:endParaRPr kumimoji="1" lang="en-US" altLang="zh-CN" sz="3200" b="1" dirty="0"/>
          </a:p>
        </p:txBody>
      </p:sp>
      <p:pic>
        <p:nvPicPr>
          <p:cNvPr id="10" name="图片 9"/>
          <p:cNvPicPr>
            <a:picLocks noChangeAspect="1"/>
          </p:cNvPicPr>
          <p:nvPr/>
        </p:nvPicPr>
        <p:blipFill>
          <a:blip r:embed="rId5"/>
          <a:stretch>
            <a:fillRect/>
          </a:stretch>
        </p:blipFill>
        <p:spPr>
          <a:xfrm>
            <a:off x="1308100" y="1365250"/>
            <a:ext cx="9575800" cy="4127500"/>
          </a:xfrm>
          <a:prstGeom prst="rect">
            <a:avLst/>
          </a:prstGeom>
        </p:spPr>
      </p:pic>
    </p:spTree>
    <p:extLst>
      <p:ext uri="{BB962C8B-B14F-4D97-AF65-F5344CB8AC3E}">
        <p14:creationId xmlns:p14="http://schemas.microsoft.com/office/powerpoint/2010/main" val="1171167593"/>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3" name="文本框 2"/>
          <p:cNvSpPr txBox="1"/>
          <p:nvPr/>
        </p:nvSpPr>
        <p:spPr>
          <a:xfrm>
            <a:off x="572810" y="1014984"/>
            <a:ext cx="2223686" cy="584775"/>
          </a:xfrm>
          <a:prstGeom prst="rect">
            <a:avLst/>
          </a:prstGeom>
          <a:noFill/>
        </p:spPr>
        <p:txBody>
          <a:bodyPr wrap="none" rtlCol="0">
            <a:spAutoFit/>
          </a:bodyPr>
          <a:lstStyle/>
          <a:p>
            <a:r>
              <a:rPr kumimoji="1" lang="zh-CN" altLang="en-US" sz="3200" b="1" dirty="0"/>
              <a:t>节流</a:t>
            </a:r>
            <a:r>
              <a:rPr kumimoji="1" lang="en-US" altLang="zh-CN" sz="3200" b="1" dirty="0"/>
              <a:t>or</a:t>
            </a:r>
            <a:r>
              <a:rPr kumimoji="1" lang="zh-CN" altLang="en-US" sz="3200" b="1" dirty="0" smtClean="0"/>
              <a:t>防抖</a:t>
            </a:r>
            <a:endParaRPr kumimoji="1" lang="en-US" altLang="zh-CN" sz="3200" b="1" dirty="0"/>
          </a:p>
        </p:txBody>
      </p:sp>
      <p:pic>
        <p:nvPicPr>
          <p:cNvPr id="9" name="图片 8"/>
          <p:cNvPicPr>
            <a:picLocks noChangeAspect="1"/>
          </p:cNvPicPr>
          <p:nvPr/>
        </p:nvPicPr>
        <p:blipFill>
          <a:blip r:embed="rId5"/>
          <a:stretch>
            <a:fillRect/>
          </a:stretch>
        </p:blipFill>
        <p:spPr>
          <a:xfrm>
            <a:off x="1181862" y="1499108"/>
            <a:ext cx="8877300" cy="3987800"/>
          </a:xfrm>
          <a:prstGeom prst="rect">
            <a:avLst/>
          </a:prstGeom>
        </p:spPr>
      </p:pic>
    </p:spTree>
    <p:extLst>
      <p:ext uri="{BB962C8B-B14F-4D97-AF65-F5344CB8AC3E}">
        <p14:creationId xmlns:p14="http://schemas.microsoft.com/office/powerpoint/2010/main" val="145538837"/>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3" name="文本框 2"/>
          <p:cNvSpPr txBox="1"/>
          <p:nvPr/>
        </p:nvSpPr>
        <p:spPr>
          <a:xfrm>
            <a:off x="242872" y="903408"/>
            <a:ext cx="2223686" cy="584775"/>
          </a:xfrm>
          <a:prstGeom prst="rect">
            <a:avLst/>
          </a:prstGeom>
          <a:noFill/>
        </p:spPr>
        <p:txBody>
          <a:bodyPr wrap="none" rtlCol="0">
            <a:spAutoFit/>
          </a:bodyPr>
          <a:lstStyle/>
          <a:p>
            <a:r>
              <a:rPr kumimoji="1" lang="zh-CN" altLang="en-US" sz="3200" b="1" dirty="0"/>
              <a:t>节流</a:t>
            </a:r>
            <a:r>
              <a:rPr kumimoji="1" lang="en-US" altLang="zh-CN" sz="3200" b="1" dirty="0"/>
              <a:t>or</a:t>
            </a:r>
            <a:r>
              <a:rPr kumimoji="1" lang="zh-CN" altLang="en-US" sz="3200" b="1" dirty="0" smtClean="0"/>
              <a:t>防抖</a:t>
            </a:r>
            <a:endParaRPr kumimoji="1" lang="en-US" altLang="zh-CN" sz="3200" b="1" dirty="0"/>
          </a:p>
        </p:txBody>
      </p:sp>
      <p:pic>
        <p:nvPicPr>
          <p:cNvPr id="5" name="图片 4"/>
          <p:cNvPicPr>
            <a:picLocks noChangeAspect="1"/>
          </p:cNvPicPr>
          <p:nvPr/>
        </p:nvPicPr>
        <p:blipFill>
          <a:blip r:embed="rId5"/>
          <a:stretch>
            <a:fillRect/>
          </a:stretch>
        </p:blipFill>
        <p:spPr>
          <a:xfrm>
            <a:off x="115610" y="1651254"/>
            <a:ext cx="5334000" cy="4254500"/>
          </a:xfrm>
          <a:prstGeom prst="rect">
            <a:avLst/>
          </a:prstGeom>
        </p:spPr>
      </p:pic>
      <p:pic>
        <p:nvPicPr>
          <p:cNvPr id="7" name="图片 6"/>
          <p:cNvPicPr>
            <a:picLocks noChangeAspect="1"/>
          </p:cNvPicPr>
          <p:nvPr/>
        </p:nvPicPr>
        <p:blipFill>
          <a:blip r:embed="rId6"/>
          <a:stretch>
            <a:fillRect/>
          </a:stretch>
        </p:blipFill>
        <p:spPr>
          <a:xfrm>
            <a:off x="5550194" y="1651254"/>
            <a:ext cx="6553200" cy="4267200"/>
          </a:xfrm>
          <a:prstGeom prst="rect">
            <a:avLst/>
          </a:prstGeom>
        </p:spPr>
      </p:pic>
    </p:spTree>
    <p:extLst>
      <p:ext uri="{BB962C8B-B14F-4D97-AF65-F5344CB8AC3E}">
        <p14:creationId xmlns:p14="http://schemas.microsoft.com/office/powerpoint/2010/main" val="1023788386"/>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431408" y="873582"/>
            <a:ext cx="1826141" cy="584775"/>
          </a:xfrm>
          <a:prstGeom prst="rect">
            <a:avLst/>
          </a:prstGeom>
          <a:noFill/>
        </p:spPr>
        <p:txBody>
          <a:bodyPr wrap="none" rtlCol="0">
            <a:spAutoFit/>
          </a:bodyPr>
          <a:lstStyle/>
          <a:p>
            <a:r>
              <a:rPr kumimoji="1" lang="zh-CN" altLang="en-US" sz="3200" b="1" dirty="0" smtClean="0"/>
              <a:t>事件循环</a:t>
            </a:r>
            <a:endParaRPr kumimoji="1" lang="en-US" altLang="zh-CN" sz="3200" b="1" dirty="0"/>
          </a:p>
        </p:txBody>
      </p:sp>
      <p:pic>
        <p:nvPicPr>
          <p:cNvPr id="4" name="图片 3"/>
          <p:cNvPicPr>
            <a:picLocks noChangeAspect="1"/>
          </p:cNvPicPr>
          <p:nvPr/>
        </p:nvPicPr>
        <p:blipFill>
          <a:blip r:embed="rId5"/>
          <a:stretch>
            <a:fillRect/>
          </a:stretch>
        </p:blipFill>
        <p:spPr>
          <a:xfrm>
            <a:off x="2336800" y="1458357"/>
            <a:ext cx="7518400" cy="4368800"/>
          </a:xfrm>
          <a:prstGeom prst="rect">
            <a:avLst/>
          </a:prstGeom>
        </p:spPr>
      </p:pic>
    </p:spTree>
    <p:extLst>
      <p:ext uri="{BB962C8B-B14F-4D97-AF65-F5344CB8AC3E}">
        <p14:creationId xmlns:p14="http://schemas.microsoft.com/office/powerpoint/2010/main" val="97421597"/>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 1"/>
          <p:cNvGrpSpPr/>
          <p:nvPr/>
        </p:nvGrpSpPr>
        <p:grpSpPr>
          <a:xfrm>
            <a:off x="3713032" y="3429000"/>
            <a:ext cx="4765936" cy="1922998"/>
            <a:chOff x="4095227" y="3443224"/>
            <a:chExt cx="4765936" cy="1922998"/>
          </a:xfrm>
        </p:grpSpPr>
        <p:sp>
          <p:nvSpPr>
            <p:cNvPr id="13" name="矩形 12"/>
            <p:cNvSpPr/>
            <p:nvPr/>
          </p:nvSpPr>
          <p:spPr>
            <a:xfrm>
              <a:off x="7510221" y="5058445"/>
              <a:ext cx="1261884" cy="307777"/>
            </a:xfrm>
            <a:prstGeom prst="rect">
              <a:avLst/>
            </a:prstGeom>
          </p:spPr>
          <p:txBody>
            <a:bodyPr wrap="none">
              <a:spAutoFit/>
            </a:bodyPr>
            <a:lstStyle/>
            <a:p>
              <a:r>
                <a:rPr lang="zh-CN" altLang="en-US" sz="1400" dirty="0">
                  <a:solidFill>
                    <a:schemeClr val="bg1"/>
                  </a:solidFill>
                  <a:latin typeface="Microsoft YaHei" charset="-122"/>
                  <a:ea typeface="Microsoft YaHei" charset="-122"/>
                  <a:cs typeface="Microsoft YaHei" charset="-122"/>
                </a:rPr>
                <a:t>关注获得好课</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227" y="3443224"/>
              <a:ext cx="1440000" cy="144000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163" y="3443224"/>
              <a:ext cx="1440000" cy="1440000"/>
            </a:xfrm>
            <a:prstGeom prst="rect">
              <a:avLst/>
            </a:prstGeom>
          </p:spPr>
        </p:pic>
        <p:sp>
          <p:nvSpPr>
            <p:cNvPr id="19" name="矩形 18"/>
            <p:cNvSpPr/>
            <p:nvPr/>
          </p:nvSpPr>
          <p:spPr>
            <a:xfrm>
              <a:off x="4100127" y="5043868"/>
              <a:ext cx="1430200" cy="307777"/>
            </a:xfrm>
            <a:prstGeom prst="rect">
              <a:avLst/>
            </a:prstGeom>
          </p:spPr>
          <p:txBody>
            <a:bodyPr wrap="none">
              <a:spAutoFit/>
            </a:bodyPr>
            <a:lstStyle/>
            <a:p>
              <a:r>
                <a:rPr lang="zh-CN" altLang="en-US" sz="1400" dirty="0">
                  <a:solidFill>
                    <a:schemeClr val="bg1"/>
                  </a:solidFill>
                  <a:latin typeface="Microsoft YaHei" charset="-122"/>
                  <a:ea typeface="Microsoft YaHei" charset="-122"/>
                  <a:cs typeface="Microsoft YaHei" charset="-122"/>
                </a:rPr>
                <a:t>下载跟谁学</a:t>
              </a:r>
              <a:r>
                <a:rPr lang="en-US" altLang="zh-CN" sz="1400" dirty="0">
                  <a:solidFill>
                    <a:schemeClr val="bg1"/>
                  </a:solidFill>
                  <a:latin typeface="Microsoft YaHei" charset="-122"/>
                  <a:ea typeface="Microsoft YaHei" charset="-122"/>
                  <a:cs typeface="Microsoft YaHei" charset="-122"/>
                </a:rPr>
                <a:t>APP</a:t>
              </a:r>
              <a:endParaRPr lang="zh-CN" altLang="en-US" sz="1400" dirty="0">
                <a:solidFill>
                  <a:schemeClr val="bg1"/>
                </a:solidFill>
                <a:latin typeface="Microsoft YaHei" charset="-122"/>
                <a:ea typeface="Microsoft YaHei" charset="-122"/>
                <a:cs typeface="Microsoft YaHei" charset="-122"/>
              </a:endParaRP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4697" y="1189215"/>
            <a:ext cx="2042606" cy="648000"/>
          </a:xfrm>
          <a:prstGeom prst="rect">
            <a:avLst/>
          </a:prstGeom>
        </p:spPr>
      </p:pic>
      <p:sp>
        <p:nvSpPr>
          <p:cNvPr id="6" name="文本框 5"/>
          <p:cNvSpPr txBox="1"/>
          <p:nvPr/>
        </p:nvSpPr>
        <p:spPr>
          <a:xfrm>
            <a:off x="5028143" y="1964898"/>
            <a:ext cx="2236510" cy="338554"/>
          </a:xfrm>
          <a:prstGeom prst="rect">
            <a:avLst/>
          </a:prstGeom>
          <a:noFill/>
        </p:spPr>
        <p:txBody>
          <a:bodyPr wrap="none" rtlCol="0">
            <a:spAutoFit/>
          </a:bodyPr>
          <a:lstStyle/>
          <a:p>
            <a:r>
              <a:rPr kumimoji="1" lang="zh-CN" altLang="en-US" sz="1600" dirty="0" smtClean="0">
                <a:solidFill>
                  <a:schemeClr val="bg1"/>
                </a:solidFill>
                <a:latin typeface="SimHei" charset="-122"/>
                <a:ea typeface="SimHei" charset="-122"/>
                <a:cs typeface="SimHei" charset="-122"/>
              </a:rPr>
              <a:t>在 线 学 习 更 高 效</a:t>
            </a:r>
            <a:endParaRPr kumimoji="1" lang="zh-CN" altLang="en-US" sz="1600" dirty="0">
              <a:solidFill>
                <a:schemeClr val="bg1"/>
              </a:solidFill>
              <a:latin typeface="SimHei" charset="-122"/>
              <a:ea typeface="SimHei" charset="-122"/>
              <a:cs typeface="SimHei" charset="-122"/>
            </a:endParaRPr>
          </a:p>
        </p:txBody>
      </p:sp>
    </p:spTree>
    <p:extLst>
      <p:ext uri="{BB962C8B-B14F-4D97-AF65-F5344CB8AC3E}">
        <p14:creationId xmlns:p14="http://schemas.microsoft.com/office/powerpoint/2010/main" val="10204989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2646878" cy="584775"/>
          </a:xfrm>
          <a:prstGeom prst="rect">
            <a:avLst/>
          </a:prstGeom>
          <a:noFill/>
        </p:spPr>
        <p:txBody>
          <a:bodyPr wrap="none" rtlCol="0">
            <a:spAutoFit/>
          </a:bodyPr>
          <a:lstStyle/>
          <a:p>
            <a:r>
              <a:rPr kumimoji="1" lang="zh-CN" altLang="en-US" sz="3200" b="1" dirty="0" smtClean="0"/>
              <a:t>抛出几个问题</a:t>
            </a:r>
            <a:endParaRPr kumimoji="1" lang="zh-CN" altLang="en-US" sz="3200" b="1" dirty="0"/>
          </a:p>
        </p:txBody>
      </p:sp>
      <p:sp>
        <p:nvSpPr>
          <p:cNvPr id="9" name="文本框 8"/>
          <p:cNvSpPr txBox="1"/>
          <p:nvPr/>
        </p:nvSpPr>
        <p:spPr>
          <a:xfrm>
            <a:off x="572810" y="1840500"/>
            <a:ext cx="5056192" cy="1569660"/>
          </a:xfrm>
          <a:prstGeom prst="rect">
            <a:avLst/>
          </a:prstGeom>
          <a:noFill/>
        </p:spPr>
        <p:txBody>
          <a:bodyPr wrap="none" rtlCol="0">
            <a:spAutoFit/>
          </a:bodyPr>
          <a:lstStyle/>
          <a:p>
            <a:r>
              <a:rPr kumimoji="1" lang="en-US" altLang="zh-CN" sz="2400" dirty="0" smtClean="0"/>
              <a:t>+new Date() </a:t>
            </a:r>
            <a:r>
              <a:rPr kumimoji="1" lang="zh-CN" altLang="en-US" sz="2400" dirty="0" smtClean="0"/>
              <a:t>返回的是什么 </a:t>
            </a:r>
            <a:r>
              <a:rPr kumimoji="1" lang="en-US" altLang="zh-CN" sz="2400" dirty="0" smtClean="0"/>
              <a:t>&amp;</a:t>
            </a:r>
            <a:r>
              <a:rPr kumimoji="1" lang="zh-CN" altLang="en-US" sz="2400" dirty="0" smtClean="0"/>
              <a:t> </a:t>
            </a:r>
            <a:r>
              <a:rPr kumimoji="1" lang="en-US" altLang="zh-CN" sz="2400" dirty="0" smtClean="0"/>
              <a:t>Why</a:t>
            </a:r>
            <a:r>
              <a:rPr kumimoji="1" lang="zh-CN" altLang="en-US" sz="2400" dirty="0" smtClean="0"/>
              <a:t>？</a:t>
            </a:r>
            <a:endParaRPr kumimoji="1" lang="en-US" altLang="zh-CN" sz="2400" dirty="0" smtClean="0"/>
          </a:p>
          <a:p>
            <a:r>
              <a:rPr lang="zh-CN" altLang="en-US" sz="2400" dirty="0" smtClean="0"/>
              <a:t>解释下事件循环</a:t>
            </a:r>
            <a:r>
              <a:rPr kumimoji="1" lang="zh-CN" altLang="en-US" sz="2400" dirty="0" smtClean="0"/>
              <a:t>？</a:t>
            </a:r>
            <a:endParaRPr kumimoji="1" lang="en-US" altLang="zh-CN" sz="2400" dirty="0" smtClean="0"/>
          </a:p>
          <a:p>
            <a:r>
              <a:rPr kumimoji="1" lang="zh-CN" altLang="en-US" sz="2400" dirty="0" smtClean="0"/>
              <a:t>变量提升的原理？</a:t>
            </a:r>
            <a:endParaRPr kumimoji="1" lang="en-US" altLang="zh-CN" sz="2400" dirty="0"/>
          </a:p>
          <a:p>
            <a:r>
              <a:rPr kumimoji="1" lang="en-US" altLang="zh-CN" sz="2400" dirty="0" smtClean="0"/>
              <a:t>......</a:t>
            </a:r>
          </a:p>
        </p:txBody>
      </p:sp>
    </p:spTree>
    <p:extLst>
      <p:ext uri="{BB962C8B-B14F-4D97-AF65-F5344CB8AC3E}">
        <p14:creationId xmlns:p14="http://schemas.microsoft.com/office/powerpoint/2010/main" val="100067307"/>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990600"/>
            <a:ext cx="4876800" cy="4876800"/>
          </a:xfrm>
          <a:prstGeom prst="rect">
            <a:avLst/>
          </a:prstGeom>
        </p:spPr>
      </p:pic>
    </p:spTree>
    <p:extLst>
      <p:ext uri="{BB962C8B-B14F-4D97-AF65-F5344CB8AC3E}">
        <p14:creationId xmlns:p14="http://schemas.microsoft.com/office/powerpoint/2010/main" val="103759520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0867" y="558800"/>
            <a:ext cx="5644534" cy="6299199"/>
          </a:xfrm>
          <a:prstGeom prst="rect">
            <a:avLst/>
          </a:prstGeom>
        </p:spPr>
      </p:pic>
    </p:spTree>
    <p:extLst>
      <p:ext uri="{BB962C8B-B14F-4D97-AF65-F5344CB8AC3E}">
        <p14:creationId xmlns:p14="http://schemas.microsoft.com/office/powerpoint/2010/main" val="135870184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2646878" cy="584775"/>
          </a:xfrm>
          <a:prstGeom prst="rect">
            <a:avLst/>
          </a:prstGeom>
          <a:noFill/>
        </p:spPr>
        <p:txBody>
          <a:bodyPr wrap="none" rtlCol="0">
            <a:spAutoFit/>
          </a:bodyPr>
          <a:lstStyle/>
          <a:p>
            <a:r>
              <a:rPr kumimoji="1" lang="zh-CN" altLang="en-US" sz="3200" b="1" dirty="0" smtClean="0"/>
              <a:t>主要分享内容</a:t>
            </a:r>
            <a:endParaRPr kumimoji="1" lang="zh-CN" altLang="en-US" sz="3200" b="1" dirty="0"/>
          </a:p>
        </p:txBody>
      </p:sp>
      <p:sp>
        <p:nvSpPr>
          <p:cNvPr id="9" name="文本框 8"/>
          <p:cNvSpPr txBox="1"/>
          <p:nvPr/>
        </p:nvSpPr>
        <p:spPr>
          <a:xfrm>
            <a:off x="572810" y="1840500"/>
            <a:ext cx="3570208" cy="2308324"/>
          </a:xfrm>
          <a:prstGeom prst="rect">
            <a:avLst/>
          </a:prstGeom>
          <a:noFill/>
        </p:spPr>
        <p:txBody>
          <a:bodyPr wrap="none" rtlCol="0">
            <a:spAutoFit/>
          </a:bodyPr>
          <a:lstStyle/>
          <a:p>
            <a:r>
              <a:rPr kumimoji="1" lang="zh-CN" altLang="en-US" sz="2400" dirty="0" smtClean="0"/>
              <a:t>闭包引发的“蝴蝶效应”</a:t>
            </a:r>
            <a:endParaRPr kumimoji="1" lang="en-US" altLang="zh-CN" sz="2400" dirty="0" smtClean="0"/>
          </a:p>
          <a:p>
            <a:r>
              <a:rPr kumimoji="1" lang="zh-CN" altLang="en-US" sz="2400" dirty="0" smtClean="0"/>
              <a:t>显式隐式类型转换</a:t>
            </a:r>
            <a:endParaRPr kumimoji="1" lang="en-US" altLang="zh-CN" sz="2400" dirty="0" smtClean="0"/>
          </a:p>
          <a:p>
            <a:r>
              <a:rPr kumimoji="1" lang="en-US" altLang="zh-CN" sz="2400" dirty="0" smtClean="0"/>
              <a:t>4</a:t>
            </a:r>
            <a:r>
              <a:rPr kumimoji="1" lang="zh-CN" altLang="en-US" sz="2400" dirty="0" smtClean="0"/>
              <a:t>招搞定异步编程</a:t>
            </a:r>
            <a:endParaRPr kumimoji="1" lang="en-US" altLang="zh-CN" sz="2400" dirty="0" smtClean="0"/>
          </a:p>
          <a:p>
            <a:r>
              <a:rPr kumimoji="1" lang="zh-CN" altLang="en-US" sz="2400" dirty="0" smtClean="0"/>
              <a:t>作用域你知多少</a:t>
            </a:r>
            <a:endParaRPr kumimoji="1" lang="en-US" altLang="zh-CN" sz="2400" dirty="0" smtClean="0"/>
          </a:p>
          <a:p>
            <a:r>
              <a:rPr kumimoji="1" lang="zh-CN" altLang="en-US" sz="2400" dirty="0" smtClean="0"/>
              <a:t>节流</a:t>
            </a:r>
            <a:r>
              <a:rPr kumimoji="1" lang="en-US" altLang="zh-CN" sz="2400" dirty="0" smtClean="0"/>
              <a:t>or</a:t>
            </a:r>
            <a:r>
              <a:rPr kumimoji="1" lang="zh-CN" altLang="en-US" sz="2400" dirty="0" smtClean="0"/>
              <a:t>防抖</a:t>
            </a:r>
            <a:endParaRPr kumimoji="1" lang="en-US" altLang="zh-CN" sz="2400" dirty="0" smtClean="0"/>
          </a:p>
          <a:p>
            <a:r>
              <a:rPr kumimoji="1" lang="zh-CN" altLang="en-US" sz="2400" dirty="0" smtClean="0"/>
              <a:t>事件循环</a:t>
            </a:r>
            <a:endParaRPr kumimoji="1" lang="en-US" altLang="zh-CN" sz="2400" dirty="0"/>
          </a:p>
        </p:txBody>
      </p:sp>
    </p:spTree>
    <p:extLst>
      <p:ext uri="{BB962C8B-B14F-4D97-AF65-F5344CB8AC3E}">
        <p14:creationId xmlns:p14="http://schemas.microsoft.com/office/powerpoint/2010/main" val="1068937701"/>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4698722" cy="584775"/>
          </a:xfrm>
          <a:prstGeom prst="rect">
            <a:avLst/>
          </a:prstGeom>
          <a:noFill/>
        </p:spPr>
        <p:txBody>
          <a:bodyPr wrap="none" rtlCol="0">
            <a:spAutoFit/>
          </a:bodyPr>
          <a:lstStyle/>
          <a:p>
            <a:r>
              <a:rPr kumimoji="1" lang="zh-CN" altLang="en-US" sz="3200" b="1" dirty="0"/>
              <a:t>闭包引发的“蝴蝶效应</a:t>
            </a:r>
            <a:r>
              <a:rPr kumimoji="1" lang="zh-CN" altLang="en-US" sz="3200" b="1" dirty="0" smtClean="0"/>
              <a:t>”</a:t>
            </a:r>
            <a:endParaRPr kumimoji="1" lang="en-US" altLang="zh-CN" sz="3200" b="1" dirty="0"/>
          </a:p>
        </p:txBody>
      </p:sp>
      <p:sp>
        <p:nvSpPr>
          <p:cNvPr id="9" name="文本框 8"/>
          <p:cNvSpPr txBox="1"/>
          <p:nvPr/>
        </p:nvSpPr>
        <p:spPr>
          <a:xfrm>
            <a:off x="572810" y="1840500"/>
            <a:ext cx="3886000" cy="1569660"/>
          </a:xfrm>
          <a:prstGeom prst="rect">
            <a:avLst/>
          </a:prstGeom>
          <a:noFill/>
        </p:spPr>
        <p:txBody>
          <a:bodyPr wrap="none" rtlCol="0">
            <a:spAutoFit/>
          </a:bodyPr>
          <a:lstStyle/>
          <a:p>
            <a:r>
              <a:rPr lang="zh-CN" altLang="en-US" sz="2400" dirty="0"/>
              <a:t>闭包  函数柯里化  </a:t>
            </a:r>
            <a:r>
              <a:rPr lang="en-US" altLang="zh-CN" sz="2400" dirty="0"/>
              <a:t>bind</a:t>
            </a:r>
            <a:r>
              <a:rPr lang="zh-CN" altLang="en-US" sz="2400" dirty="0" smtClean="0"/>
              <a:t>函数</a:t>
            </a:r>
            <a:endParaRPr lang="en-US" altLang="zh-CN" sz="2400" dirty="0" smtClean="0"/>
          </a:p>
          <a:p>
            <a:r>
              <a:rPr lang="en-US" altLang="zh-CN" sz="2400" dirty="0"/>
              <a:t>this</a:t>
            </a:r>
            <a:r>
              <a:rPr lang="zh-CN" altLang="en-US" sz="2400" dirty="0"/>
              <a:t>的指向问题</a:t>
            </a:r>
            <a:endParaRPr kumimoji="1" lang="en-US" altLang="zh-CN" sz="2400" dirty="0" smtClean="0"/>
          </a:p>
          <a:p>
            <a:r>
              <a:rPr lang="en-US" altLang="zh-CN" sz="2400" dirty="0"/>
              <a:t>new</a:t>
            </a:r>
            <a:r>
              <a:rPr lang="zh-CN" altLang="en-US" sz="2400" dirty="0" smtClean="0"/>
              <a:t>操作符原理</a:t>
            </a:r>
            <a:endParaRPr kumimoji="1" lang="en-US" altLang="zh-CN" sz="2400" dirty="0" smtClean="0"/>
          </a:p>
          <a:p>
            <a:r>
              <a:rPr lang="zh-CN" altLang="en-US" sz="2400" dirty="0"/>
              <a:t>原型和原型</a:t>
            </a:r>
            <a:r>
              <a:rPr lang="zh-CN" altLang="en-US" sz="2400" dirty="0" smtClean="0"/>
              <a:t>链</a:t>
            </a:r>
            <a:endParaRPr kumimoji="1" lang="en-US" altLang="zh-CN" sz="2400" dirty="0"/>
          </a:p>
        </p:txBody>
      </p:sp>
    </p:spTree>
    <p:extLst>
      <p:ext uri="{BB962C8B-B14F-4D97-AF65-F5344CB8AC3E}">
        <p14:creationId xmlns:p14="http://schemas.microsoft.com/office/powerpoint/2010/main" val="158082106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2236510" cy="584775"/>
          </a:xfrm>
          <a:prstGeom prst="rect">
            <a:avLst/>
          </a:prstGeom>
          <a:noFill/>
        </p:spPr>
        <p:txBody>
          <a:bodyPr wrap="none" rtlCol="0">
            <a:spAutoFit/>
          </a:bodyPr>
          <a:lstStyle/>
          <a:p>
            <a:r>
              <a:rPr kumimoji="1" lang="zh-CN" altLang="en-US" sz="3200" b="1" dirty="0" smtClean="0"/>
              <a:t>什么是闭包</a:t>
            </a:r>
            <a:endParaRPr kumimoji="1" lang="en-US" altLang="zh-CN" sz="3200" b="1" dirty="0"/>
          </a:p>
        </p:txBody>
      </p:sp>
      <p:sp>
        <p:nvSpPr>
          <p:cNvPr id="9" name="文本框 8"/>
          <p:cNvSpPr txBox="1"/>
          <p:nvPr/>
        </p:nvSpPr>
        <p:spPr>
          <a:xfrm>
            <a:off x="572810" y="1840500"/>
            <a:ext cx="10880757" cy="1200329"/>
          </a:xfrm>
          <a:prstGeom prst="rect">
            <a:avLst/>
          </a:prstGeom>
          <a:noFill/>
        </p:spPr>
        <p:txBody>
          <a:bodyPr wrap="square" rtlCol="0">
            <a:spAutoFit/>
          </a:bodyPr>
          <a:lstStyle/>
          <a:p>
            <a:r>
              <a:rPr kumimoji="1" lang="zh-CN" altLang="en-US" sz="2400" dirty="0"/>
              <a:t>闭包是基于词法作用域书写代码产生的自然结果，当函数可以记住并访问所在的词法作用域，即使函数在当前词法作用域外执行 ，这时就产生了</a:t>
            </a:r>
            <a:r>
              <a:rPr kumimoji="1" lang="zh-CN" altLang="en-US" sz="2400" dirty="0" smtClean="0"/>
              <a:t>闭包，即</a:t>
            </a:r>
            <a:r>
              <a:rPr kumimoji="1" lang="zh-CN" altLang="en-US" sz="2400" dirty="0"/>
              <a:t>：将内部函数通过某种手段传递到当前词法作用域之外</a:t>
            </a:r>
            <a:endParaRPr kumimoji="1" lang="en-US" altLang="zh-CN" sz="2400" dirty="0"/>
          </a:p>
        </p:txBody>
      </p:sp>
    </p:spTree>
    <p:extLst>
      <p:ext uri="{BB962C8B-B14F-4D97-AF65-F5344CB8AC3E}">
        <p14:creationId xmlns:p14="http://schemas.microsoft.com/office/powerpoint/2010/main" val="1712046641"/>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2236510" cy="584775"/>
          </a:xfrm>
          <a:prstGeom prst="rect">
            <a:avLst/>
          </a:prstGeom>
          <a:noFill/>
        </p:spPr>
        <p:txBody>
          <a:bodyPr wrap="none" rtlCol="0">
            <a:spAutoFit/>
          </a:bodyPr>
          <a:lstStyle/>
          <a:p>
            <a:r>
              <a:rPr kumimoji="1" lang="zh-CN" altLang="en-US" sz="3200" b="1" dirty="0" smtClean="0"/>
              <a:t>函数柯里化</a:t>
            </a:r>
            <a:endParaRPr kumimoji="1" lang="en-US" altLang="zh-CN" sz="3200" b="1" dirty="0"/>
          </a:p>
        </p:txBody>
      </p:sp>
      <p:sp>
        <p:nvSpPr>
          <p:cNvPr id="4" name="文本框 3"/>
          <p:cNvSpPr txBox="1"/>
          <p:nvPr/>
        </p:nvSpPr>
        <p:spPr>
          <a:xfrm>
            <a:off x="572810" y="1866507"/>
            <a:ext cx="11240764" cy="3323987"/>
          </a:xfrm>
          <a:prstGeom prst="rect">
            <a:avLst/>
          </a:prstGeom>
          <a:noFill/>
        </p:spPr>
        <p:txBody>
          <a:bodyPr wrap="square" rtlCol="0">
            <a:spAutoFit/>
          </a:bodyPr>
          <a:lstStyle/>
          <a:p>
            <a:r>
              <a:rPr lang="zh-CN" altLang="en-US" sz="2400" dirty="0"/>
              <a:t>在计算机科学中，柯里化（</a:t>
            </a:r>
            <a:r>
              <a:rPr lang="en-US" altLang="zh-CN" sz="2400" dirty="0"/>
              <a:t>Currying</a:t>
            </a:r>
            <a:r>
              <a:rPr lang="zh-CN" altLang="en-US" sz="2400" dirty="0"/>
              <a:t>）是把接受多个参数的函数变换成接受一个单一</a:t>
            </a:r>
            <a:r>
              <a:rPr lang="zh-CN" altLang="en-US" sz="2400" dirty="0" smtClean="0"/>
              <a:t>参数</a:t>
            </a:r>
            <a:endParaRPr lang="en-US" altLang="zh-CN" sz="2400" dirty="0" smtClean="0"/>
          </a:p>
          <a:p>
            <a:r>
              <a:rPr lang="en-US" altLang="zh-CN" sz="2400" dirty="0" smtClean="0"/>
              <a:t>(</a:t>
            </a:r>
            <a:r>
              <a:rPr lang="zh-CN" altLang="en-US" sz="2400" dirty="0"/>
              <a:t>最初函数的第一个参数</a:t>
            </a:r>
            <a:r>
              <a:rPr lang="en-US" altLang="zh-CN" sz="2400" dirty="0"/>
              <a:t>)</a:t>
            </a:r>
            <a:r>
              <a:rPr lang="zh-CN" altLang="en-US" sz="2400" dirty="0"/>
              <a:t>的函数，并且返回接受余下的参数且返回结果的新函数的</a:t>
            </a:r>
            <a:r>
              <a:rPr lang="zh-CN" altLang="en-US" sz="2400" dirty="0" smtClean="0"/>
              <a:t>技术。</a:t>
            </a:r>
            <a:endParaRPr lang="en-US" altLang="zh-CN" sz="2400" dirty="0" smtClean="0"/>
          </a:p>
          <a:p>
            <a:r>
              <a:rPr kumimoji="1" lang="zh-CN" altLang="en-US" sz="2400" dirty="0" smtClean="0"/>
              <a:t>作用：</a:t>
            </a:r>
            <a:endParaRPr kumimoji="1" lang="en-US" altLang="zh-CN" sz="2400" dirty="0" smtClean="0"/>
          </a:p>
          <a:p>
            <a:r>
              <a:rPr kumimoji="1" lang="en-US" altLang="zh-CN" sz="2400" dirty="0" smtClean="0"/>
              <a:t>1.</a:t>
            </a:r>
            <a:r>
              <a:rPr kumimoji="1" lang="zh-CN" altLang="en-US" sz="2400" dirty="0" smtClean="0"/>
              <a:t>参数复用</a:t>
            </a:r>
            <a:endParaRPr kumimoji="1" lang="en-US" altLang="zh-CN" sz="2400" dirty="0" smtClean="0"/>
          </a:p>
          <a:p>
            <a:r>
              <a:rPr kumimoji="1" lang="en-US" altLang="zh-CN" sz="2400" dirty="0" smtClean="0"/>
              <a:t>2</a:t>
            </a:r>
            <a:r>
              <a:rPr kumimoji="1" lang="en-US" altLang="zh-CN" sz="2400" dirty="0"/>
              <a:t>.</a:t>
            </a:r>
            <a:r>
              <a:rPr kumimoji="1" lang="zh-CN" altLang="en-US" sz="2400" dirty="0" smtClean="0"/>
              <a:t>延迟执行</a:t>
            </a:r>
            <a:endParaRPr kumimoji="1" lang="en-US" altLang="zh-CN" sz="2400" dirty="0" smtClean="0"/>
          </a:p>
          <a:p>
            <a:r>
              <a:rPr kumimoji="1" lang="en-US" altLang="zh-CN" sz="2400" dirty="0" smtClean="0"/>
              <a:t>3.</a:t>
            </a:r>
            <a:r>
              <a:rPr kumimoji="1" lang="zh-CN" altLang="en-US" sz="2400" dirty="0" smtClean="0"/>
              <a:t>动态生成函数 </a:t>
            </a:r>
            <a:endParaRPr kumimoji="1" lang="en-US" altLang="zh-CN" sz="2400" dirty="0" smtClean="0"/>
          </a:p>
          <a:p>
            <a:endParaRPr kumimoji="1" lang="zh-CN" altLang="en-US" dirty="0"/>
          </a:p>
        </p:txBody>
      </p:sp>
      <p:pic>
        <p:nvPicPr>
          <p:cNvPr id="7" name="图片 6"/>
          <p:cNvPicPr>
            <a:picLocks noChangeAspect="1"/>
          </p:cNvPicPr>
          <p:nvPr/>
        </p:nvPicPr>
        <p:blipFill>
          <a:blip r:embed="rId5"/>
          <a:stretch>
            <a:fillRect/>
          </a:stretch>
        </p:blipFill>
        <p:spPr>
          <a:xfrm>
            <a:off x="6728789" y="3234900"/>
            <a:ext cx="5219700" cy="3517900"/>
          </a:xfrm>
          <a:prstGeom prst="rect">
            <a:avLst/>
          </a:prstGeom>
        </p:spPr>
      </p:pic>
    </p:spTree>
    <p:extLst>
      <p:ext uri="{BB962C8B-B14F-4D97-AF65-F5344CB8AC3E}">
        <p14:creationId xmlns:p14="http://schemas.microsoft.com/office/powerpoint/2010/main" val="1587397245"/>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80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0" y="92619"/>
            <a:ext cx="1134782" cy="360000"/>
          </a:xfrm>
          <a:prstGeom prst="rect">
            <a:avLst/>
          </a:prstGeom>
        </p:spPr>
      </p:pic>
      <p:sp>
        <p:nvSpPr>
          <p:cNvPr id="6" name="矩形 5"/>
          <p:cNvSpPr/>
          <p:nvPr/>
        </p:nvSpPr>
        <p:spPr>
          <a:xfrm>
            <a:off x="1803799" y="149508"/>
            <a:ext cx="1467068" cy="246221"/>
          </a:xfrm>
          <a:prstGeom prst="rect">
            <a:avLst/>
          </a:prstGeom>
        </p:spPr>
        <p:txBody>
          <a:bodyPr wrap="none">
            <a:spAutoFit/>
          </a:bodyPr>
          <a:lstStyle/>
          <a:p>
            <a:r>
              <a:rPr kumimoji="1" lang="zh-CN" altLang="en-US" sz="1000" dirty="0" smtClean="0">
                <a:solidFill>
                  <a:schemeClr val="bg1"/>
                </a:solidFill>
                <a:latin typeface="SimHei" charset="-122"/>
                <a:ea typeface="SimHei" charset="-122"/>
                <a:cs typeface="SimHei" charset="-122"/>
              </a:rPr>
              <a:t>在 线 学 习 更 高 效</a:t>
            </a:r>
            <a:endParaRPr kumimoji="1" lang="zh-CN" altLang="en-US" sz="1000" dirty="0">
              <a:solidFill>
                <a:schemeClr val="bg1"/>
              </a:solidFill>
              <a:latin typeface="SimHei" charset="-122"/>
              <a:ea typeface="SimHei" charset="-122"/>
              <a:cs typeface="SimHei" charset="-122"/>
            </a:endParaRPr>
          </a:p>
        </p:txBody>
      </p:sp>
      <p:sp>
        <p:nvSpPr>
          <p:cNvPr id="24" name="矩形 23"/>
          <p:cNvSpPr/>
          <p:nvPr/>
        </p:nvSpPr>
        <p:spPr>
          <a:xfrm>
            <a:off x="10386580" y="149507"/>
            <a:ext cx="1426994" cy="246221"/>
          </a:xfrm>
          <a:prstGeom prst="rect">
            <a:avLst/>
          </a:prstGeom>
        </p:spPr>
        <p:txBody>
          <a:bodyPr wrap="none">
            <a:spAutoFit/>
          </a:bodyPr>
          <a:lstStyle/>
          <a:p>
            <a:r>
              <a:rPr kumimoji="1" lang="en-US" altLang="zh-CN" sz="1000" smtClean="0">
                <a:solidFill>
                  <a:schemeClr val="bg1"/>
                </a:solidFill>
                <a:latin typeface="Arial" charset="0"/>
                <a:ea typeface="Arial" charset="0"/>
                <a:cs typeface="Arial" charset="0"/>
              </a:rPr>
              <a:t>www.genshuixue.com</a:t>
            </a:r>
            <a:endParaRPr kumimoji="1" lang="zh-CN" altLang="en-US" sz="1000" dirty="0">
              <a:solidFill>
                <a:schemeClr val="bg1"/>
              </a:solidFill>
              <a:latin typeface="Arial" charset="0"/>
              <a:ea typeface="Arial" charset="0"/>
              <a:cs typeface="Arial" charset="0"/>
            </a:endParaRPr>
          </a:p>
        </p:txBody>
      </p:sp>
      <p:sp>
        <p:nvSpPr>
          <p:cNvPr id="2" name="文本框 1"/>
          <p:cNvSpPr txBox="1"/>
          <p:nvPr/>
        </p:nvSpPr>
        <p:spPr>
          <a:xfrm>
            <a:off x="572810" y="1014984"/>
            <a:ext cx="1845377" cy="584775"/>
          </a:xfrm>
          <a:prstGeom prst="rect">
            <a:avLst/>
          </a:prstGeom>
          <a:noFill/>
        </p:spPr>
        <p:txBody>
          <a:bodyPr wrap="none" rtlCol="0">
            <a:spAutoFit/>
          </a:bodyPr>
          <a:lstStyle/>
          <a:p>
            <a:r>
              <a:rPr kumimoji="1" lang="en-US" altLang="zh-CN" sz="3200" b="1" dirty="0" smtClean="0"/>
              <a:t>bind</a:t>
            </a:r>
            <a:r>
              <a:rPr kumimoji="1" lang="zh-CN" altLang="en-US" sz="3200" b="1" dirty="0" smtClean="0"/>
              <a:t>函数</a:t>
            </a:r>
            <a:endParaRPr kumimoji="1" lang="en-US" altLang="zh-CN" sz="3200" b="1" dirty="0"/>
          </a:p>
        </p:txBody>
      </p:sp>
      <p:pic>
        <p:nvPicPr>
          <p:cNvPr id="3" name="图片 2"/>
          <p:cNvPicPr>
            <a:picLocks noChangeAspect="1"/>
          </p:cNvPicPr>
          <p:nvPr/>
        </p:nvPicPr>
        <p:blipFill>
          <a:blip r:embed="rId4"/>
          <a:stretch>
            <a:fillRect/>
          </a:stretch>
        </p:blipFill>
        <p:spPr>
          <a:xfrm>
            <a:off x="1778000" y="2070100"/>
            <a:ext cx="8636000" cy="2717800"/>
          </a:xfrm>
          <a:prstGeom prst="rect">
            <a:avLst/>
          </a:prstGeom>
        </p:spPr>
      </p:pic>
    </p:spTree>
    <p:extLst>
      <p:ext uri="{BB962C8B-B14F-4D97-AF65-F5344CB8AC3E}">
        <p14:creationId xmlns:p14="http://schemas.microsoft.com/office/powerpoint/2010/main" val="98352335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ImageCreateDate xmlns="2BC3907E-4CCB-436C-AFA9-C4608410A829"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图像" ma:contentTypeID="0x0101009148F5A04DDD49CBA7127AADA5FB792B00AADE34325A8B49CDA8BB4DB53328F214007121E54505858243BEF9EE6377EF8E41" ma:contentTypeVersion="1" ma:contentTypeDescription="上载图像。" ma:contentTypeScope="" ma:versionID="c95bf773f68e943e2f325a5a5fe26dc0">
  <xsd:schema xmlns:xsd="http://www.w3.org/2001/XMLSchema" xmlns:xs="http://www.w3.org/2001/XMLSchema" xmlns:p="http://schemas.microsoft.com/office/2006/metadata/properties" xmlns:ns1="http://schemas.microsoft.com/sharepoint/v3" xmlns:ns2="2BC3907E-4CCB-436C-AFA9-C4608410A829" xmlns:ns3="http://schemas.microsoft.com/sharepoint/v3/fields" targetNamespace="http://schemas.microsoft.com/office/2006/metadata/properties" ma:root="true" ma:fieldsID="316008788e0af83c83192322f6196bc2" ns1:_="" ns2:_="" ns3:_="">
    <xsd:import namespace="http://schemas.microsoft.com/sharepoint/v3"/>
    <xsd:import namespace="2BC3907E-4CCB-436C-AFA9-C4608410A829"/>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路径" ma:hidden="true" ma:list="Docs" ma:internalName="FileRef" ma:readOnly="true" ma:showField="FullUrl">
      <xsd:simpleType>
        <xsd:restriction base="dms:Lookup"/>
      </xsd:simpleType>
    </xsd:element>
    <xsd:element name="File_x0020_Type" ma:index="9" nillable="true" ma:displayName="文件类型" ma:hidden="true" ma:internalName="File_x0020_Type" ma:readOnly="true">
      <xsd:simpleType>
        <xsd:restriction base="dms:Text"/>
      </xsd:simpleType>
    </xsd:element>
    <xsd:element name="HTML_x0020_File_x0020_Type" ma:index="10" nillable="true" ma:displayName="HTML 文件类型" ma:hidden="true" ma:internalName="HTML_x0020_File_x0020_Type" ma:readOnly="true">
      <xsd:simpleType>
        <xsd:restriction base="dms:Text"/>
      </xsd:simpleType>
    </xsd:element>
    <xsd:element name="FSObjType" ma:index="11" nillable="true" ma:displayName="项目类型" ma:hidden="true" ma:list="Docs" ma:internalName="FSObjType" ma:readOnly="true" ma:showField="FSType">
      <xsd:simpleType>
        <xsd:restriction base="dms:Lookup"/>
      </xsd:simpleType>
    </xsd:element>
    <xsd:element name="PublishingStartDate" ma:index="27" nillable="true" ma:displayName="计划开始日期" ma:description="" ma:hidden="true" ma:internalName="PublishingStartDate">
      <xsd:simpleType>
        <xsd:restriction base="dms:Unknown"/>
      </xsd:simpleType>
    </xsd:element>
    <xsd:element name="PublishingExpirationDate" ma:index="28" nillable="true" ma:displayName="计划结束日期"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BC3907E-4CCB-436C-AFA9-C4608410A829" elementFormDefault="qualified">
    <xsd:import namespace="http://schemas.microsoft.com/office/2006/documentManagement/types"/>
    <xsd:import namespace="http://schemas.microsoft.com/office/infopath/2007/PartnerControls"/>
    <xsd:element name="ThumbnailExists" ma:index="18" nillable="true" ma:displayName="退出缩略图" ma:default="FALSE" ma:hidden="true" ma:internalName="ThumbnailExists" ma:readOnly="true">
      <xsd:simpleType>
        <xsd:restriction base="dms:Boolean"/>
      </xsd:simpleType>
    </xsd:element>
    <xsd:element name="PreviewExists" ma:index="19" nillable="true" ma:displayName="退出预览" ma:default="FALSE" ma:hidden="true" ma:internalName="PreviewExists" ma:readOnly="true">
      <xsd:simpleType>
        <xsd:restriction base="dms:Boolean"/>
      </xsd:simpleType>
    </xsd:element>
    <xsd:element name="ImageWidth" ma:index="20" nillable="true" ma:displayName="宽度" ma:internalName="ImageWidth" ma:readOnly="true">
      <xsd:simpleType>
        <xsd:restriction base="dms:Unknown"/>
      </xsd:simpleType>
    </xsd:element>
    <xsd:element name="ImageHeight" ma:index="22" nillable="true" ma:displayName="高度" ma:internalName="ImageHeight" ma:readOnly="true">
      <xsd:simpleType>
        <xsd:restriction base="dms:Unknown"/>
      </xsd:simpleType>
    </xsd:element>
    <xsd:element name="ImageCreateDate" ma:index="25" nillable="true" ma:displayName="拍摄日期"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版权所有"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作者"/>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ma:index="23" ma:displayName="评论"/>
        <xsd:element name="keywords" minOccurs="0" maxOccurs="1" type="xsd:string" ma:index="14" ma:displayName="关键字"/>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1D7308-6F8F-4D04-9282-9976E717FEFB}">
  <ds:schemaRefs>
    <ds:schemaRef ds:uri="http://schemas.microsoft.com/sharepoint/v3/contenttype/forms"/>
  </ds:schemaRefs>
</ds:datastoreItem>
</file>

<file path=customXml/itemProps2.xml><?xml version="1.0" encoding="utf-8"?>
<ds:datastoreItem xmlns:ds="http://schemas.openxmlformats.org/officeDocument/2006/customXml" ds:itemID="{483280CD-E60A-4F92-87BC-C705242A36BE}">
  <ds:schemaRefs>
    <ds:schemaRef ds:uri="http://schemas.microsoft.com/office/2006/metadata/properties"/>
    <ds:schemaRef ds:uri="http://schemas.microsoft.com/office/infopath/2007/PartnerControls"/>
    <ds:schemaRef ds:uri="http://schemas.microsoft.com/sharepoint/v3"/>
    <ds:schemaRef ds:uri="2BC3907E-4CCB-436C-AFA9-C4608410A829"/>
    <ds:schemaRef ds:uri="http://schemas.microsoft.com/sharepoint/v3/fields"/>
  </ds:schemaRefs>
</ds:datastoreItem>
</file>

<file path=customXml/itemProps3.xml><?xml version="1.0" encoding="utf-8"?>
<ds:datastoreItem xmlns:ds="http://schemas.openxmlformats.org/officeDocument/2006/customXml" ds:itemID="{AB40D796-875D-4C50-BF50-DFF13BA99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BC3907E-4CCB-436C-AFA9-C4608410A82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17710</TotalTime>
  <Words>1001</Words>
  <Application>Microsoft Macintosh PowerPoint</Application>
  <PresentationFormat>宽屏</PresentationFormat>
  <Paragraphs>178</Paragraphs>
  <Slides>30</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DengXian</vt:lpstr>
      <vt:lpstr>DengXian Light</vt:lpstr>
      <vt:lpstr>Microsoft YaHei</vt:lpstr>
      <vt:lpstr>SimHei</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keywords/>
  <dc:description/>
  <cp:lastModifiedBy>Microsoft Office 用户</cp:lastModifiedBy>
  <cp:revision>221</cp:revision>
  <dcterms:created xsi:type="dcterms:W3CDTF">2017-07-03T02:56:56Z</dcterms:created>
  <dcterms:modified xsi:type="dcterms:W3CDTF">2018-10-10T10:30:42Z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0x0101009148F5A04DDD49CBA7127AADA5FB792B00AADE34325A8B49CDA8BB4DB53328F214007121E54505858243BEF9EE6377EF8E41</vt:lpwstr>
  </property>
</Properties>
</file>