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509" r:id="rId5"/>
    <p:sldId id="518" r:id="rId6"/>
    <p:sldId id="519" r:id="rId7"/>
    <p:sldId id="520" r:id="rId8"/>
    <p:sldId id="522" r:id="rId9"/>
    <p:sldId id="523" r:id="rId10"/>
    <p:sldId id="524" r:id="rId11"/>
    <p:sldId id="525" r:id="rId12"/>
    <p:sldId id="526" r:id="rId13"/>
    <p:sldId id="517" r:id="rId14"/>
    <p:sldId id="513" r:id="rId15"/>
    <p:sldId id="510" r:id="rId16"/>
    <p:sldId id="512" r:id="rId17"/>
    <p:sldId id="256" r:id="rId18"/>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212A4B4-7B5F-1146-952D-5CCEE484DA4F}">
          <p14:sldIdLst>
            <p14:sldId id="509"/>
            <p14:sldId id="518"/>
            <p14:sldId id="519"/>
            <p14:sldId id="520"/>
            <p14:sldId id="522"/>
            <p14:sldId id="523"/>
            <p14:sldId id="524"/>
            <p14:sldId id="525"/>
            <p14:sldId id="526"/>
            <p14:sldId id="517"/>
            <p14:sldId id="513"/>
            <p14:sldId id="510"/>
            <p14:sldId id="512"/>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8D10"/>
    <a:srgbClr val="EBEBEB"/>
    <a:srgbClr val="B0E966"/>
    <a:srgbClr val="FF9212"/>
    <a:srgbClr val="49BD50"/>
    <a:srgbClr val="3794E7"/>
    <a:srgbClr val="5679C4"/>
    <a:srgbClr val="4BA0C7"/>
    <a:srgbClr val="414FC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79" autoAdjust="0"/>
    <p:restoredTop sz="52417" autoAdjust="0"/>
  </p:normalViewPr>
  <p:slideViewPr>
    <p:cSldViewPr snapToGrid="0" snapToObjects="1">
      <p:cViewPr>
        <p:scale>
          <a:sx n="85" d="100"/>
          <a:sy n="85" d="100"/>
        </p:scale>
        <p:origin x="3952" y="584"/>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22A118-A83D-B141-8928-7AD8AF3D17DA}" type="datetimeFigureOut">
              <a:rPr kumimoji="1" lang="zh-CN" altLang="en-US" smtClean="0"/>
              <a:t>2016/11/30</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0BA5BB-06DB-C342-A43A-8DFEED3B9103}" type="slidenum">
              <a:rPr kumimoji="1" lang="zh-CN" altLang="en-US" smtClean="0"/>
              <a:t>‹#›</a:t>
            </a:fld>
            <a:endParaRPr kumimoji="1" lang="zh-CN" altLang="en-US"/>
          </a:p>
        </p:txBody>
      </p:sp>
    </p:spTree>
    <p:extLst>
      <p:ext uri="{BB962C8B-B14F-4D97-AF65-F5344CB8AC3E}">
        <p14:creationId xmlns:p14="http://schemas.microsoft.com/office/powerpoint/2010/main" val="422276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a:t>
            </a:r>
            <a:r>
              <a:rPr lang="zh-CN" altLang="en-US" baseline="0" dirty="0" smtClean="0"/>
              <a:t> 服务器端（代理</a:t>
            </a:r>
            <a:r>
              <a:rPr lang="en-US" altLang="zh-CN" baseline="0" dirty="0" smtClean="0"/>
              <a:t>+</a:t>
            </a:r>
            <a:r>
              <a:rPr lang="en-US" altLang="zh-CN" baseline="0" dirty="0" err="1" smtClean="0"/>
              <a:t>cdn</a:t>
            </a:r>
            <a:r>
              <a:rPr lang="zh-CN" altLang="en-US" baseline="0" dirty="0" smtClean="0"/>
              <a:t>） 浏览器端  </a:t>
            </a:r>
            <a:r>
              <a:rPr lang="en-US" altLang="zh-CN" baseline="0" dirty="0" smtClean="0"/>
              <a:t>web</a:t>
            </a:r>
            <a:r>
              <a:rPr lang="zh-CN" altLang="en-US" baseline="0" dirty="0" smtClean="0"/>
              <a:t> 应用层</a:t>
            </a:r>
            <a:endParaRPr lang="en-US" altLang="zh-CN" baseline="0" dirty="0" smtClean="0"/>
          </a:p>
          <a:p>
            <a:r>
              <a:rPr lang="zh-CN" altLang="en-US" dirty="0" smtClean="0"/>
              <a:t>现在我们将从 </a:t>
            </a:r>
            <a:r>
              <a:rPr lang="en-US" altLang="zh-CN" dirty="0" smtClean="0"/>
              <a:t>web</a:t>
            </a:r>
            <a:r>
              <a:rPr lang="zh-CN" altLang="en-US" dirty="0" smtClean="0"/>
              <a:t> 前端的角度讨论浏览器缓存机制，前端应用层缓存</a:t>
            </a:r>
            <a:endParaRPr lang="en-US" altLang="zh-CN" dirty="0" smtClean="0"/>
          </a:p>
          <a:p>
            <a:endParaRPr lang="en-US" altLang="zh-CN" dirty="0" smtClean="0"/>
          </a:p>
          <a:p>
            <a:r>
              <a:rPr lang="zh-CN" altLang="en-US" dirty="0" smtClean="0"/>
              <a:t>之前培训的时候宏瑞给我们上过一堂有关 </a:t>
            </a:r>
            <a:r>
              <a:rPr lang="en-US" altLang="zh-CN" dirty="0" smtClean="0"/>
              <a:t>HTML5</a:t>
            </a:r>
            <a:r>
              <a:rPr lang="zh-CN" altLang="en-US" dirty="0" smtClean="0"/>
              <a:t>缓存的课，而今天呢 我主要讲讲传统的缓存</a:t>
            </a:r>
            <a:endParaRPr lang="en-US" altLang="zh-CN" dirty="0" smtClean="0"/>
          </a:p>
          <a:p>
            <a:r>
              <a:rPr lang="zh-CN" altLang="en-US" dirty="0" smtClean="0"/>
              <a:t>虽然说是传统的缓存，其实还是有挺多名堂的。</a:t>
            </a:r>
            <a:endParaRPr lang="en-US" altLang="zh-CN" dirty="0" smtClean="0"/>
          </a:p>
        </p:txBody>
      </p:sp>
      <p:sp>
        <p:nvSpPr>
          <p:cNvPr id="4" name="灯片编号占位符 3"/>
          <p:cNvSpPr>
            <a:spLocks noGrp="1"/>
          </p:cNvSpPr>
          <p:nvPr>
            <p:ph type="sldNum" sz="quarter" idx="10"/>
          </p:nvPr>
        </p:nvSpPr>
        <p:spPr/>
        <p:txBody>
          <a:bodyPr/>
          <a:lstStyle/>
          <a:p>
            <a:fld id="{BC0BA5BB-06DB-C342-A43A-8DFEED3B9103}" type="slidenum">
              <a:rPr kumimoji="1" lang="zh-CN" altLang="en-US" smtClean="0"/>
              <a:t>1</a:t>
            </a:fld>
            <a:endParaRPr kumimoji="1" lang="zh-CN" altLang="en-US"/>
          </a:p>
        </p:txBody>
      </p:sp>
    </p:spTree>
    <p:extLst>
      <p:ext uri="{BB962C8B-B14F-4D97-AF65-F5344CB8AC3E}">
        <p14:creationId xmlns:p14="http://schemas.microsoft.com/office/powerpoint/2010/main" val="2067435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首次访问该网页，</a:t>
            </a:r>
            <a:r>
              <a:rPr lang="zh-CN" altLang="en-US" b="1" dirty="0" smtClean="0"/>
              <a:t>可以看出请求头部没有任何关于 </a:t>
            </a:r>
            <a:r>
              <a:rPr lang="en-US" altLang="zh-CN" b="1" dirty="0" smtClean="0"/>
              <a:t>http </a:t>
            </a:r>
            <a:r>
              <a:rPr lang="zh-CN" altLang="en-US" b="1" dirty="0" smtClean="0"/>
              <a:t>缓存相关的信息。而返回的 </a:t>
            </a:r>
            <a:r>
              <a:rPr lang="en-US" altLang="zh-CN" b="1" dirty="0" smtClean="0"/>
              <a:t>http response </a:t>
            </a:r>
            <a:r>
              <a:rPr lang="zh-CN" altLang="en-US" b="1" dirty="0" smtClean="0"/>
              <a:t>包含了许多缓存相关头部字段。</a:t>
            </a:r>
            <a:endParaRPr lang="en-US" altLang="zh-CN" b="1" dirty="0" smtClean="0"/>
          </a:p>
          <a:p>
            <a:r>
              <a:rPr lang="zh-CN" altLang="en-US" dirty="0" smtClean="0"/>
              <a:t>有缓存头部字段的资源，浏览器都会对它按照事先服务器设定的方式进行一定程度的缓存，直到该文件过期，用户清空 </a:t>
            </a:r>
            <a:r>
              <a:rPr lang="en-US" altLang="zh-CN" dirty="0" smtClean="0"/>
              <a:t>cache</a:t>
            </a:r>
            <a:r>
              <a:rPr lang="zh-CN" altLang="en-US" dirty="0" smtClean="0"/>
              <a:t>，或者用户强制刷新资源时间。</a:t>
            </a:r>
            <a:endParaRPr lang="en-US" altLang="zh-CN" dirty="0" smtClean="0"/>
          </a:p>
          <a:p>
            <a:endParaRPr lang="en-US" dirty="0" smtClean="0"/>
          </a:p>
          <a:p>
            <a:r>
              <a:rPr lang="zh-CN" altLang="en-US" dirty="0" smtClean="0"/>
              <a:t>然后 </a:t>
            </a:r>
            <a:r>
              <a:rPr lang="en-US" altLang="zh-CN" dirty="0" smtClean="0"/>
              <a:t>Command L</a:t>
            </a:r>
            <a:r>
              <a:rPr lang="zh-CN" altLang="en-US" dirty="0" smtClean="0"/>
              <a:t>， </a:t>
            </a:r>
            <a:r>
              <a:rPr lang="en-US" altLang="zh-CN" dirty="0" smtClean="0"/>
              <a:t>Enter</a:t>
            </a:r>
            <a:r>
              <a:rPr lang="zh-CN" altLang="en-US" dirty="0" smtClean="0"/>
              <a:t>，可以看到返回响应码是</a:t>
            </a:r>
            <a:r>
              <a:rPr lang="en-US" altLang="zh-CN" dirty="0" smtClean="0"/>
              <a:t>200 OK</a:t>
            </a:r>
            <a:r>
              <a:rPr lang="zh-CN" altLang="en-US" dirty="0" smtClean="0"/>
              <a:t>（</a:t>
            </a:r>
            <a:r>
              <a:rPr lang="en-US" altLang="zh-CN" dirty="0" smtClean="0"/>
              <a:t>from cache</a:t>
            </a:r>
            <a:r>
              <a:rPr lang="zh-CN" altLang="en-US" dirty="0" smtClean="0"/>
              <a:t>），浏览器发现资源已经缓存了而且没有过期（通过</a:t>
            </a:r>
            <a:r>
              <a:rPr lang="en-US" altLang="zh-CN" dirty="0" smtClean="0"/>
              <a:t>expires </a:t>
            </a:r>
            <a:r>
              <a:rPr lang="zh-CN" altLang="en-US" dirty="0" smtClean="0"/>
              <a:t>或者 </a:t>
            </a:r>
            <a:r>
              <a:rPr lang="en-US" altLang="zh-CN" dirty="0" smtClean="0"/>
              <a:t>cache-control</a:t>
            </a:r>
            <a:r>
              <a:rPr lang="zh-CN" altLang="en-US" dirty="0" smtClean="0"/>
              <a:t>），没有跟服务器确认，而是直接使用了浏览器缓存的内容。其中响应内容和之前的响应内容一模一样，例如其中的 </a:t>
            </a:r>
            <a:r>
              <a:rPr lang="en-US" altLang="zh-CN" dirty="0" smtClean="0"/>
              <a:t>date </a:t>
            </a:r>
            <a:r>
              <a:rPr lang="zh-CN" altLang="en-US" dirty="0" smtClean="0"/>
              <a:t>是上一次响应的时间。</a:t>
            </a:r>
            <a:endParaRPr lang="en-US" altLang="zh-CN" dirty="0" smtClean="0"/>
          </a:p>
          <a:p>
            <a:endParaRPr lang="en-US" dirty="0" smtClean="0"/>
          </a:p>
          <a:p>
            <a:r>
              <a:rPr lang="zh-CN" altLang="en-US" dirty="0" smtClean="0"/>
              <a:t>和输入栏敲回车不一样，此时会让浏览器如论如何都发一个 </a:t>
            </a:r>
            <a:r>
              <a:rPr lang="en-US" altLang="zh-CN" dirty="0" smtClean="0"/>
              <a:t>http request </a:t>
            </a:r>
            <a:r>
              <a:rPr lang="zh-CN" altLang="en-US" dirty="0" smtClean="0"/>
              <a:t>给 </a:t>
            </a:r>
            <a:r>
              <a:rPr lang="en-US" altLang="zh-CN" dirty="0" smtClean="0"/>
              <a:t>server</a:t>
            </a:r>
            <a:r>
              <a:rPr lang="zh-CN" altLang="en-US" dirty="0" smtClean="0"/>
              <a:t>，即时先前的响应中有 </a:t>
            </a:r>
            <a:r>
              <a:rPr lang="en-US" altLang="zh-CN" dirty="0" smtClean="0"/>
              <a:t>expires </a:t>
            </a:r>
            <a:r>
              <a:rPr lang="zh-CN" altLang="en-US" dirty="0" smtClean="0"/>
              <a:t>头部。</a:t>
            </a:r>
            <a:r>
              <a:rPr lang="en-US" altLang="zh-CN" dirty="0" smtClean="0"/>
              <a:t>cache-control: max-age=0</a:t>
            </a:r>
            <a:r>
              <a:rPr lang="zh-CN" altLang="en-US" dirty="0" smtClean="0"/>
              <a:t>是 </a:t>
            </a:r>
            <a:r>
              <a:rPr lang="en-US" altLang="zh-CN" dirty="0" smtClean="0"/>
              <a:t>chrome </a:t>
            </a:r>
            <a:r>
              <a:rPr lang="zh-CN" altLang="en-US" dirty="0" smtClean="0"/>
              <a:t>强制加上的，</a:t>
            </a:r>
            <a:r>
              <a:rPr lang="en-US" altLang="zh-CN" dirty="0" smtClean="0"/>
              <a:t>if-modified-since </a:t>
            </a:r>
            <a:r>
              <a:rPr lang="zh-CN" altLang="en-US" dirty="0" smtClean="0"/>
              <a:t>是因为获取该资源的时候包含了 </a:t>
            </a:r>
            <a:r>
              <a:rPr lang="en-US" altLang="zh-CN" dirty="0" smtClean="0"/>
              <a:t>last-</a:t>
            </a:r>
            <a:r>
              <a:rPr lang="en-US" altLang="zh-CN" dirty="0" err="1" smtClean="0"/>
              <a:t>mofigied</a:t>
            </a:r>
            <a:r>
              <a:rPr lang="en-US" altLang="zh-CN" dirty="0" smtClean="0"/>
              <a:t> </a:t>
            </a:r>
            <a:r>
              <a:rPr lang="zh-CN" altLang="en-US" dirty="0" smtClean="0"/>
              <a:t>头部，浏览器会使用 </a:t>
            </a:r>
            <a:r>
              <a:rPr lang="en-US" altLang="zh-CN" dirty="0" smtClean="0"/>
              <a:t>if-modified-since </a:t>
            </a:r>
            <a:r>
              <a:rPr lang="zh-CN" altLang="en-US" dirty="0" smtClean="0"/>
              <a:t>头部信息重新发送该时间已确认该资源是否需要重新发送，实际上 </a:t>
            </a:r>
            <a:r>
              <a:rPr lang="en-US" altLang="zh-CN" dirty="0" smtClean="0"/>
              <a:t>Server </a:t>
            </a:r>
            <a:r>
              <a:rPr lang="zh-CN" altLang="en-US" dirty="0" smtClean="0"/>
              <a:t>没有修改这个资源，所以反悔了</a:t>
            </a:r>
            <a:r>
              <a:rPr lang="en-US" altLang="zh-CN" dirty="0" smtClean="0"/>
              <a:t>304</a:t>
            </a:r>
            <a:r>
              <a:rPr lang="zh-CN" altLang="en-US" dirty="0" smtClean="0"/>
              <a:t>，这样的响应信息很小，缩小好的</a:t>
            </a:r>
            <a:r>
              <a:rPr lang="en-US" altLang="zh-CN" dirty="0" smtClean="0"/>
              <a:t>route-trip</a:t>
            </a:r>
            <a:r>
              <a:rPr lang="zh-CN" altLang="en-US" dirty="0" smtClean="0"/>
              <a:t>不多，网页很快就刷新了。上面的例子中没有 </a:t>
            </a:r>
            <a:r>
              <a:rPr lang="en-US" altLang="zh-CN" dirty="0" err="1" smtClean="0"/>
              <a:t>ETag</a:t>
            </a:r>
            <a:r>
              <a:rPr lang="zh-CN" altLang="en-US" dirty="0" smtClean="0"/>
              <a:t>，如果 </a:t>
            </a:r>
            <a:r>
              <a:rPr lang="en-US" altLang="zh-CN" dirty="0" smtClean="0"/>
              <a:t>response </a:t>
            </a:r>
            <a:r>
              <a:rPr lang="zh-CN" altLang="en-US" dirty="0" smtClean="0"/>
              <a:t>中包含 </a:t>
            </a:r>
            <a:r>
              <a:rPr lang="en-US" altLang="zh-CN" dirty="0" err="1" smtClean="0"/>
              <a:t>ETag</a:t>
            </a:r>
            <a:r>
              <a:rPr lang="zh-CN" altLang="en-US" dirty="0" smtClean="0"/>
              <a:t>，</a:t>
            </a:r>
            <a:r>
              <a:rPr lang="en-US" altLang="zh-CN" dirty="0" smtClean="0"/>
              <a:t>Command R </a:t>
            </a:r>
            <a:r>
              <a:rPr lang="zh-CN" altLang="en-US" dirty="0" smtClean="0"/>
              <a:t>引发的 </a:t>
            </a:r>
            <a:r>
              <a:rPr lang="en-US" altLang="zh-CN" dirty="0" smtClean="0"/>
              <a:t>http request </a:t>
            </a:r>
            <a:r>
              <a:rPr lang="zh-CN" altLang="en-US" dirty="0" smtClean="0"/>
              <a:t>也是会包含 </a:t>
            </a:r>
            <a:r>
              <a:rPr lang="en-US" altLang="zh-CN" dirty="0" smtClean="0"/>
              <a:t>if-none-match </a:t>
            </a:r>
            <a:r>
              <a:rPr lang="zh-CN" altLang="en-US" dirty="0" smtClean="0"/>
              <a:t>的。实际上为了保证拿到的事 </a:t>
            </a:r>
            <a:r>
              <a:rPr lang="en-US" altLang="zh-CN" dirty="0" smtClean="0"/>
              <a:t>Server </a:t>
            </a:r>
            <a:r>
              <a:rPr lang="zh-CN" altLang="en-US" dirty="0" smtClean="0"/>
              <a:t>最新的，不只是去掉了 </a:t>
            </a:r>
            <a:r>
              <a:rPr lang="en-US" altLang="zh-CN" dirty="0" smtClean="0"/>
              <a:t>if-modified-since</a:t>
            </a:r>
            <a:r>
              <a:rPr lang="zh-CN" altLang="en-US" dirty="0" smtClean="0"/>
              <a:t>、</a:t>
            </a:r>
            <a:r>
              <a:rPr lang="en-US" altLang="zh-CN" dirty="0" smtClean="0"/>
              <a:t>if-none-match</a:t>
            </a:r>
            <a:r>
              <a:rPr lang="zh-CN" altLang="en-US" dirty="0" smtClean="0"/>
              <a:t>，</a:t>
            </a:r>
            <a:r>
              <a:rPr lang="en-US" altLang="zh-CN" dirty="0" smtClean="0"/>
              <a:t>cache </a:t>
            </a:r>
            <a:r>
              <a:rPr lang="zh-CN" altLang="en-US" dirty="0" smtClean="0"/>
              <a:t>不光只是存在 </a:t>
            </a:r>
            <a:r>
              <a:rPr lang="en-US" altLang="zh-CN" dirty="0" smtClean="0"/>
              <a:t>browser</a:t>
            </a:r>
            <a:r>
              <a:rPr lang="zh-CN" altLang="en-US" dirty="0" smtClean="0"/>
              <a:t>，中间节点</a:t>
            </a:r>
            <a:r>
              <a:rPr lang="en-US" altLang="zh-CN" dirty="0" smtClean="0"/>
              <a:t>proxy</a:t>
            </a:r>
            <a:r>
              <a:rPr lang="zh-CN" altLang="en-US" dirty="0" smtClean="0"/>
              <a:t>也有可能有 </a:t>
            </a:r>
            <a:r>
              <a:rPr lang="en-US" altLang="zh-CN" dirty="0" smtClean="0"/>
              <a:t>cache</a:t>
            </a:r>
            <a:r>
              <a:rPr lang="zh-CN" altLang="en-US" dirty="0" smtClean="0"/>
              <a:t>，为了防止获得的只是这些中间节点的 </a:t>
            </a:r>
            <a:r>
              <a:rPr lang="en-US" altLang="zh-CN" dirty="0" smtClean="0"/>
              <a:t>cache</a:t>
            </a:r>
            <a:r>
              <a:rPr lang="zh-CN" altLang="en-US" dirty="0" smtClean="0"/>
              <a:t>， </a:t>
            </a:r>
            <a:r>
              <a:rPr lang="en-US" altLang="zh-CN" dirty="0" smtClean="0"/>
              <a:t>chrome </a:t>
            </a:r>
            <a:r>
              <a:rPr lang="zh-CN" altLang="en-US" dirty="0" smtClean="0"/>
              <a:t>又会给请求头部加上这两个字段：让中间的 </a:t>
            </a:r>
            <a:r>
              <a:rPr lang="en-US" altLang="zh-CN" dirty="0" smtClean="0"/>
              <a:t>cache </a:t>
            </a:r>
            <a:r>
              <a:rPr lang="zh-CN" altLang="en-US" dirty="0" smtClean="0"/>
              <a:t>对这个请求失效，这样返回的绝对是新鲜的资源。</a:t>
            </a:r>
            <a:r>
              <a:rPr lang="en-US" altLang="zh-CN" dirty="0" smtClean="0"/>
              <a:t>cache-control: no-cache;</a:t>
            </a:r>
            <a:r>
              <a:rPr lang="zh-CN" altLang="en-US" dirty="0" smtClean="0"/>
              <a:t> </a:t>
            </a:r>
            <a:r>
              <a:rPr lang="en-US" altLang="zh-CN" dirty="0" smtClean="0"/>
              <a:t>pragma: no-cache</a:t>
            </a:r>
          </a:p>
          <a:p>
            <a:endParaRPr lang="en-US" dirty="0" smtClean="0"/>
          </a:p>
          <a:p>
            <a:r>
              <a:rPr lang="zh-CN" altLang="en-US" dirty="0" smtClean="0"/>
              <a:t>彻底从 </a:t>
            </a:r>
            <a:r>
              <a:rPr lang="en-US" altLang="zh-CN" dirty="0" smtClean="0"/>
              <a:t>Server </a:t>
            </a:r>
            <a:r>
              <a:rPr lang="zh-CN" altLang="en-US" dirty="0" smtClean="0"/>
              <a:t>那一份新的资源过来，相当于把这个</a:t>
            </a:r>
            <a:r>
              <a:rPr lang="en-US" altLang="zh-CN" dirty="0" smtClean="0"/>
              <a:t>site</a:t>
            </a:r>
            <a:r>
              <a:rPr lang="zh-CN" altLang="en-US" dirty="0" smtClean="0"/>
              <a:t>的历史缓存全部清除。会发现跟我们第一次请求相比，相关的缓存控制时间字段也跟信了</a:t>
            </a:r>
            <a:endParaRPr lang="en-US" dirty="0" smtClean="0"/>
          </a:p>
          <a:p>
            <a:endParaRPr lang="zh-CN" altLang="en-US" dirty="0"/>
          </a:p>
        </p:txBody>
      </p:sp>
      <p:sp>
        <p:nvSpPr>
          <p:cNvPr id="4" name="灯片编号占位符 3"/>
          <p:cNvSpPr>
            <a:spLocks noGrp="1"/>
          </p:cNvSpPr>
          <p:nvPr>
            <p:ph type="sldNum" sz="quarter" idx="10"/>
          </p:nvPr>
        </p:nvSpPr>
        <p:spPr/>
        <p:txBody>
          <a:bodyPr/>
          <a:lstStyle/>
          <a:p>
            <a:fld id="{BC0BA5BB-06DB-C342-A43A-8DFEED3B9103}" type="slidenum">
              <a:rPr kumimoji="1" lang="zh-CN" altLang="en-US" smtClean="0"/>
              <a:t>10</a:t>
            </a:fld>
            <a:endParaRPr kumimoji="1" lang="zh-CN" altLang="en-US"/>
          </a:p>
        </p:txBody>
      </p:sp>
    </p:spTree>
    <p:extLst>
      <p:ext uri="{BB962C8B-B14F-4D97-AF65-F5344CB8AC3E}">
        <p14:creationId xmlns:p14="http://schemas.microsoft.com/office/powerpoint/2010/main" val="1616476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index.css</a:t>
            </a:r>
            <a:r>
              <a:rPr lang="zh-CN" altLang="en-US" dirty="0" smtClean="0"/>
              <a:t>文件实际上被命名为 </a:t>
            </a:r>
            <a:r>
              <a:rPr lang="en-US" altLang="zh-CN" dirty="0" err="1" smtClean="0"/>
              <a:t>index.css,expires</a:t>
            </a:r>
            <a:r>
              <a:rPr lang="en-US" altLang="zh-CN" dirty="0" smtClean="0"/>
              <a:t> </a:t>
            </a:r>
            <a:r>
              <a:rPr lang="zh-CN" altLang="en-US" dirty="0" smtClean="0"/>
              <a:t>和 </a:t>
            </a:r>
            <a:r>
              <a:rPr lang="en-US" altLang="zh-CN" dirty="0" smtClean="0"/>
              <a:t>cache-control </a:t>
            </a:r>
            <a:r>
              <a:rPr lang="zh-CN" altLang="en-US" dirty="0" smtClean="0"/>
              <a:t>时间出奇的长，难道不会导致用户无法得到其最近的内容嘛其实是吧服务端 </a:t>
            </a:r>
            <a:r>
              <a:rPr lang="en-US" altLang="zh-CN" dirty="0" err="1" smtClean="0"/>
              <a:t>etag</a:t>
            </a:r>
            <a:r>
              <a:rPr lang="en-US" altLang="zh-CN" dirty="0" smtClean="0"/>
              <a:t> </a:t>
            </a:r>
            <a:r>
              <a:rPr lang="zh-CN" altLang="en-US" dirty="0" smtClean="0"/>
              <a:t>的那一套理论办到了前端来使用，页面的静态资源以版本形式发布，最常用的方法是在文件名或参数带上一串 </a:t>
            </a:r>
            <a:r>
              <a:rPr lang="en-US" altLang="zh-CN" dirty="0" smtClean="0"/>
              <a:t>md5</a:t>
            </a:r>
            <a:r>
              <a:rPr lang="zh-CN" altLang="en-US" dirty="0" smtClean="0"/>
              <a:t>或者 </a:t>
            </a:r>
            <a:r>
              <a:rPr lang="en-US" altLang="zh-CN" dirty="0" err="1" smtClean="0"/>
              <a:t>ts</a:t>
            </a:r>
            <a:r>
              <a:rPr lang="zh-CN" altLang="en-US" dirty="0" smtClean="0"/>
              <a:t>。有的在 </a:t>
            </a:r>
            <a:r>
              <a:rPr lang="en-US" altLang="zh-CN" dirty="0" err="1" smtClean="0"/>
              <a:t>uri</a:t>
            </a:r>
            <a:r>
              <a:rPr lang="en-US" altLang="zh-CN" dirty="0" smtClean="0"/>
              <a:t> </a:t>
            </a:r>
            <a:r>
              <a:rPr lang="zh-CN" altLang="en-US" dirty="0" smtClean="0"/>
              <a:t>后面加上 </a:t>
            </a:r>
            <a:r>
              <a:rPr lang="en-US" altLang="zh-CN" dirty="0" smtClean="0"/>
              <a:t>md5</a:t>
            </a:r>
            <a:r>
              <a:rPr lang="zh-CN" altLang="en-US" dirty="0" smtClean="0"/>
              <a:t>参数，有的将 </a:t>
            </a:r>
            <a:r>
              <a:rPr lang="en-US" altLang="zh-CN" dirty="0" smtClean="0"/>
              <a:t>md5</a:t>
            </a:r>
            <a:r>
              <a:rPr lang="zh-CN" altLang="en-US" dirty="0" smtClean="0"/>
              <a:t>值作为文件名的一部分，有的将资源放在特性版本的目录中。文件没有变动的时候，浏览器就不用发起请求直接可以使用缓存文件；而在文件有变化的时候，由于文件版本号的变更，导致文件名变化，请求的 </a:t>
            </a:r>
            <a:r>
              <a:rPr lang="en-US" altLang="zh-CN" dirty="0" smtClean="0"/>
              <a:t>URL </a:t>
            </a:r>
            <a:r>
              <a:rPr lang="zh-CN" altLang="en-US" dirty="0" smtClean="0"/>
              <a:t>变了，自然文件就更新了，这样就能确保浏览器能及时从服务器收到新修改的文件，通过这样的处理，增长了静态资源，特别是图片资源的缓存时间，避免资源很快过期，特别是图片资源的缓存时间，避免该资源很快过期，浏览器频繁向服务器发起资源请求，服务器再返回</a:t>
            </a:r>
            <a:r>
              <a:rPr lang="en-US" altLang="zh-CN" dirty="0" smtClean="0"/>
              <a:t>304</a:t>
            </a:r>
            <a:r>
              <a:rPr lang="zh-CN" altLang="en-US" dirty="0" smtClean="0"/>
              <a:t>响应的情况</a:t>
            </a:r>
            <a:endParaRPr lang="en-US" altLang="zh-CN" dirty="0" smtClean="0"/>
          </a:p>
          <a:p>
            <a:endParaRPr lang="en-US" altLang="zh-CN" dirty="0" smtClean="0"/>
          </a:p>
          <a:p>
            <a:r>
              <a:rPr lang="zh-CN" altLang="en-US" dirty="0" smtClean="0"/>
              <a:t>大家看</a:t>
            </a:r>
            <a:r>
              <a:rPr lang="en-US" altLang="zh-CN" dirty="0" err="1" smtClean="0"/>
              <a:t>m.genshuixue.com</a:t>
            </a:r>
            <a:r>
              <a:rPr lang="en-US" altLang="zh-CN" dirty="0" smtClean="0"/>
              <a:t>/</a:t>
            </a:r>
            <a:r>
              <a:rPr lang="en-US" altLang="zh-CN" dirty="0" err="1" smtClean="0"/>
              <a:t>index.css</a:t>
            </a:r>
            <a:r>
              <a:rPr lang="zh-CN" altLang="en-US" dirty="0" smtClean="0"/>
              <a:t> 文件</a:t>
            </a:r>
            <a:endParaRPr lang="en-US" altLang="zh-CN" dirty="0" smtClean="0"/>
          </a:p>
        </p:txBody>
      </p:sp>
      <p:sp>
        <p:nvSpPr>
          <p:cNvPr id="4" name="灯片编号占位符 3"/>
          <p:cNvSpPr>
            <a:spLocks noGrp="1"/>
          </p:cNvSpPr>
          <p:nvPr>
            <p:ph type="sldNum" sz="quarter" idx="10"/>
          </p:nvPr>
        </p:nvSpPr>
        <p:spPr/>
        <p:txBody>
          <a:bodyPr/>
          <a:lstStyle/>
          <a:p>
            <a:fld id="{BC0BA5BB-06DB-C342-A43A-8DFEED3B9103}" type="slidenum">
              <a:rPr kumimoji="1" lang="zh-CN" altLang="en-US" smtClean="0"/>
              <a:t>11</a:t>
            </a:fld>
            <a:endParaRPr kumimoji="1" lang="zh-CN" altLang="en-US"/>
          </a:p>
        </p:txBody>
      </p:sp>
    </p:spTree>
    <p:extLst>
      <p:ext uri="{BB962C8B-B14F-4D97-AF65-F5344CB8AC3E}">
        <p14:creationId xmlns:p14="http://schemas.microsoft.com/office/powerpoint/2010/main" val="1766585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0BA5BB-06DB-C342-A43A-8DFEED3B9103}" type="slidenum">
              <a:rPr kumimoji="1" lang="zh-CN" altLang="en-US" smtClean="0"/>
              <a:t>12</a:t>
            </a:fld>
            <a:endParaRPr kumimoji="1" lang="zh-CN" altLang="en-US"/>
          </a:p>
        </p:txBody>
      </p:sp>
    </p:spTree>
    <p:extLst>
      <p:ext uri="{BB962C8B-B14F-4D97-AF65-F5344CB8AC3E}">
        <p14:creationId xmlns:p14="http://schemas.microsoft.com/office/powerpoint/2010/main" val="198791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0BA5BB-06DB-C342-A43A-8DFEED3B9103}" type="slidenum">
              <a:rPr kumimoji="1" lang="zh-CN" altLang="en-US" smtClean="0"/>
              <a:t>13</a:t>
            </a:fld>
            <a:endParaRPr kumimoji="1" lang="zh-CN" altLang="en-US"/>
          </a:p>
        </p:txBody>
      </p:sp>
    </p:spTree>
    <p:extLst>
      <p:ext uri="{BB962C8B-B14F-4D97-AF65-F5344CB8AC3E}">
        <p14:creationId xmlns:p14="http://schemas.microsoft.com/office/powerpoint/2010/main" val="1819929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C0BA5BB-06DB-C342-A43A-8DFEED3B9103}" type="slidenum">
              <a:rPr kumimoji="1" lang="zh-CN" altLang="en-US" smtClean="0"/>
              <a:t>14</a:t>
            </a:fld>
            <a:endParaRPr kumimoji="1" lang="zh-CN" altLang="en-US"/>
          </a:p>
        </p:txBody>
      </p:sp>
    </p:spTree>
    <p:extLst>
      <p:ext uri="{BB962C8B-B14F-4D97-AF65-F5344CB8AC3E}">
        <p14:creationId xmlns:p14="http://schemas.microsoft.com/office/powerpoint/2010/main" val="390119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Html5</a:t>
            </a:r>
            <a:r>
              <a:rPr lang="zh-CN" altLang="en-US" dirty="0" smtClean="0"/>
              <a:t>， </a:t>
            </a:r>
            <a:r>
              <a:rPr lang="en-US" altLang="zh-CN" dirty="0" smtClean="0"/>
              <a:t>Web</a:t>
            </a:r>
            <a:r>
              <a:rPr lang="zh-CN" altLang="en-US" dirty="0" smtClean="0"/>
              <a:t> </a:t>
            </a:r>
            <a:r>
              <a:rPr lang="en-US" altLang="zh-CN" dirty="0" smtClean="0"/>
              <a:t>app</a:t>
            </a:r>
            <a:r>
              <a:rPr lang="zh-CN" altLang="en-US" dirty="0" smtClean="0"/>
              <a:t>，</a:t>
            </a:r>
            <a:r>
              <a:rPr lang="en-US" altLang="zh-CN" dirty="0" smtClean="0"/>
              <a:t>Web</a:t>
            </a:r>
            <a:r>
              <a:rPr lang="zh-CN" altLang="en-US" dirty="0" smtClean="0"/>
              <a:t> </a:t>
            </a:r>
            <a:r>
              <a:rPr lang="en-US" altLang="zh-CN" dirty="0" smtClean="0"/>
              <a:t>game</a:t>
            </a:r>
            <a:r>
              <a:rPr lang="zh-CN" altLang="en-US" dirty="0" smtClean="0"/>
              <a:t> 逐渐盛行，现代浏览器给我们提供哪些有利于 </a:t>
            </a:r>
            <a:r>
              <a:rPr lang="en-US" altLang="zh-CN" dirty="0" smtClean="0"/>
              <a:t>Web</a:t>
            </a:r>
            <a:r>
              <a:rPr lang="zh-CN" altLang="en-US" dirty="0" smtClean="0"/>
              <a:t> 缓存，提高访问效率的机制，更好的利用 </a:t>
            </a:r>
            <a:r>
              <a:rPr lang="en-US" altLang="zh-CN" dirty="0" smtClean="0"/>
              <a:t>Web</a:t>
            </a:r>
            <a:r>
              <a:rPr lang="zh-CN" altLang="en-US" dirty="0" smtClean="0"/>
              <a:t> 缓存。</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C0BA5BB-06DB-C342-A43A-8DFEED3B9103}" type="slidenum">
              <a:rPr kumimoji="1" lang="zh-CN" altLang="en-US" smtClean="0"/>
              <a:t>2</a:t>
            </a:fld>
            <a:endParaRPr kumimoji="1" lang="zh-CN" altLang="en-US"/>
          </a:p>
        </p:txBody>
      </p:sp>
    </p:spTree>
    <p:extLst>
      <p:ext uri="{BB962C8B-B14F-4D97-AF65-F5344CB8AC3E}">
        <p14:creationId xmlns:p14="http://schemas.microsoft.com/office/powerpoint/2010/main" val="845805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C0BA5BB-06DB-C342-A43A-8DFEED3B9103}" type="slidenum">
              <a:rPr kumimoji="1" lang="zh-CN" altLang="en-US" smtClean="0"/>
              <a:t>3</a:t>
            </a:fld>
            <a:endParaRPr kumimoji="1" lang="zh-CN" altLang="en-US"/>
          </a:p>
        </p:txBody>
      </p:sp>
    </p:spTree>
    <p:extLst>
      <p:ext uri="{BB962C8B-B14F-4D97-AF65-F5344CB8AC3E}">
        <p14:creationId xmlns:p14="http://schemas.microsoft.com/office/powerpoint/2010/main" val="492255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光管只看表格没意思，用上 </a:t>
            </a:r>
            <a:r>
              <a:rPr lang="en-US" altLang="zh-CN" dirty="0" smtClean="0"/>
              <a:t>chrome</a:t>
            </a:r>
            <a:r>
              <a:rPr lang="zh-CN" altLang="en-US" dirty="0" smtClean="0"/>
              <a:t>，或许会更有意思。</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Clear</a:t>
            </a:r>
            <a:r>
              <a:rPr lang="zh-CN" altLang="en-US" baseline="0" dirty="0" smtClean="0"/>
              <a:t> </a:t>
            </a:r>
            <a:r>
              <a:rPr lang="en-US" altLang="zh-CN" baseline="0" dirty="0" smtClean="0"/>
              <a:t>browsing</a:t>
            </a:r>
            <a:r>
              <a:rPr lang="zh-CN" altLang="en-US" baseline="0" dirty="0" smtClean="0"/>
              <a:t> </a:t>
            </a:r>
            <a:r>
              <a:rPr lang="en-US" altLang="zh-CN" baseline="0" dirty="0" smtClean="0"/>
              <a:t>data,</a:t>
            </a:r>
            <a:r>
              <a:rPr lang="zh-CN" altLang="en-US" baseline="0" dirty="0" smtClean="0"/>
              <a:t> </a:t>
            </a:r>
            <a:r>
              <a:rPr lang="en-US" altLang="zh-CN" baseline="0" dirty="0" smtClean="0"/>
              <a:t>then</a:t>
            </a:r>
            <a:r>
              <a:rPr lang="zh-CN" altLang="en-US" baseline="0" dirty="0" smtClean="0"/>
              <a:t> </a:t>
            </a:r>
            <a:r>
              <a:rPr lang="en-US" sz="1200" b="1" i="0" kern="1200" dirty="0" smtClean="0">
                <a:solidFill>
                  <a:schemeClr val="tx1"/>
                </a:solidFill>
                <a:effectLst/>
                <a:latin typeface="+mn-lt"/>
                <a:ea typeface="+mn-ea"/>
                <a:cs typeface="+mn-cs"/>
              </a:rPr>
              <a:t>9:48 AM</a:t>
            </a:r>
            <a:r>
              <a:rPr lang="en-US" sz="1200" b="0" i="0" kern="1200" dirty="0" smtClean="0">
                <a:solidFill>
                  <a:schemeClr val="tx1"/>
                </a:solidFill>
                <a:effectLst/>
                <a:latin typeface="+mn-lt"/>
                <a:ea typeface="+mn-ea"/>
                <a:cs typeface="+mn-cs"/>
              </a:rPr>
              <a:t> Wednesday, in Greenwich Mean Time is</a:t>
            </a:r>
            <a:r>
              <a:rPr lang="en-US" sz="1200" b="1" i="0" kern="1200" dirty="0" smtClean="0">
                <a:solidFill>
                  <a:schemeClr val="tx1"/>
                </a:solidFill>
                <a:effectLst/>
                <a:latin typeface="+mn-lt"/>
                <a:ea typeface="+mn-ea"/>
                <a:cs typeface="+mn-cs"/>
              </a:rPr>
              <a:t>5:48 PM</a:t>
            </a:r>
            <a:r>
              <a:rPr lang="en-US" sz="1200" b="0" i="0" kern="1200" dirty="0" smtClean="0">
                <a:solidFill>
                  <a:schemeClr val="tx1"/>
                </a:solidFill>
                <a:effectLst/>
                <a:latin typeface="+mn-lt"/>
                <a:ea typeface="+mn-ea"/>
                <a:cs typeface="+mn-cs"/>
              </a:rPr>
              <a:t> Wednesday, Beijing, China (GMT+8)</a:t>
            </a:r>
            <a:endParaRPr lang="en-US" altLang="zh-CN" dirty="0" smtClean="0"/>
          </a:p>
          <a:p>
            <a:r>
              <a:rPr lang="en-US" altLang="zh-CN" dirty="0" smtClean="0"/>
              <a:t>1.HTML</a:t>
            </a:r>
            <a:r>
              <a:rPr lang="zh-CN" altLang="en-US" dirty="0" smtClean="0"/>
              <a:t> 入口文件，响应报文中：和缓存相关的字段有</a:t>
            </a:r>
            <a:r>
              <a:rPr lang="en-US" altLang="zh-CN" dirty="0" smtClean="0"/>
              <a:t>cache-</a:t>
            </a:r>
            <a:r>
              <a:rPr lang="en-US" altLang="zh-CN" dirty="0" err="1" smtClean="0"/>
              <a:t>control,date</a:t>
            </a:r>
            <a:r>
              <a:rPr lang="zh-CN" altLang="en-US" baseline="0" dirty="0" smtClean="0"/>
              <a:t> </a:t>
            </a:r>
            <a:r>
              <a:rPr lang="en-US" altLang="zh-CN" baseline="0" dirty="0" err="1" smtClean="0"/>
              <a:t>php</a:t>
            </a:r>
            <a:r>
              <a:rPr lang="en-US" altLang="zh-CN" baseline="0" dirty="0" smtClean="0"/>
              <a:t>-cache</a:t>
            </a:r>
            <a:r>
              <a:rPr lang="zh-CN" altLang="en-US" baseline="0" dirty="0" smtClean="0"/>
              <a:t> </a:t>
            </a:r>
            <a:r>
              <a:rPr lang="en-US" altLang="zh-CN" baseline="0" dirty="0" smtClean="0"/>
              <a:t>pragma</a:t>
            </a:r>
            <a:r>
              <a:rPr lang="zh-CN" altLang="en-US" baseline="0" dirty="0" smtClean="0"/>
              <a:t> </a:t>
            </a:r>
            <a:r>
              <a:rPr lang="en-US" altLang="zh-CN" baseline="0" dirty="0" smtClean="0"/>
              <a:t>vary</a:t>
            </a:r>
            <a:r>
              <a:rPr lang="zh-CN" altLang="en-US" baseline="0" dirty="0" smtClean="0"/>
              <a:t> </a:t>
            </a:r>
            <a:r>
              <a:rPr lang="en-US" altLang="zh-CN" baseline="0" dirty="0" smtClean="0"/>
              <a:t>x-cache;</a:t>
            </a:r>
            <a:r>
              <a:rPr lang="zh-CN" altLang="en-US" baseline="0" dirty="0" smtClean="0"/>
              <a:t>请求报文中有 </a:t>
            </a:r>
            <a:r>
              <a:rPr lang="en-US" altLang="zh-CN" baseline="0" dirty="0" smtClean="0"/>
              <a:t>cache-control</a:t>
            </a:r>
            <a:r>
              <a:rPr lang="zh-CN" altLang="en-US" baseline="0" dirty="0" smtClean="0"/>
              <a:t>： </a:t>
            </a:r>
            <a:r>
              <a:rPr lang="en-US" altLang="zh-CN" baseline="0" dirty="0" smtClean="0"/>
              <a:t>max-age=0;</a:t>
            </a:r>
          </a:p>
          <a:p>
            <a:r>
              <a:rPr lang="en-US" altLang="zh-CN" baseline="0" dirty="0" smtClean="0"/>
              <a:t>2.</a:t>
            </a:r>
            <a:r>
              <a:rPr lang="zh-CN" altLang="en-US" baseline="0" dirty="0" smtClean="0"/>
              <a:t> </a:t>
            </a:r>
            <a:r>
              <a:rPr lang="en-US" altLang="zh-CN" baseline="0" dirty="0" err="1" smtClean="0"/>
              <a:t>wat.js?version</a:t>
            </a:r>
            <a:r>
              <a:rPr lang="en-US" altLang="zh-CN" baseline="0" dirty="0" smtClean="0"/>
              <a:t>=01</a:t>
            </a:r>
            <a:r>
              <a:rPr lang="zh-CN" altLang="en-US" baseline="0" dirty="0" smtClean="0"/>
              <a:t> </a:t>
            </a:r>
            <a:r>
              <a:rPr lang="en-US" altLang="zh-CN" baseline="0" dirty="0" smtClean="0"/>
              <a:t>date</a:t>
            </a:r>
            <a:r>
              <a:rPr lang="zh-CN" altLang="en-US" baseline="0" dirty="0" smtClean="0"/>
              <a:t> </a:t>
            </a:r>
            <a:r>
              <a:rPr lang="en-US" altLang="zh-CN" baseline="0" dirty="0" err="1" smtClean="0"/>
              <a:t>engled</a:t>
            </a:r>
            <a:r>
              <a:rPr lang="zh-CN" altLang="en-US" baseline="0" dirty="0" smtClean="0"/>
              <a:t> </a:t>
            </a:r>
            <a:r>
              <a:rPr lang="en-US" altLang="zh-CN" baseline="0" dirty="0" err="1" smtClean="0"/>
              <a:t>etag</a:t>
            </a:r>
            <a:r>
              <a:rPr lang="zh-CN" altLang="en-US" baseline="0" dirty="0" smtClean="0"/>
              <a:t> </a:t>
            </a:r>
            <a:r>
              <a:rPr lang="en-US" altLang="zh-CN" baseline="0" dirty="0" smtClean="0"/>
              <a:t>last-modified</a:t>
            </a:r>
            <a:r>
              <a:rPr lang="zh-CN" altLang="en-US" baseline="0" dirty="0" smtClean="0"/>
              <a:t> </a:t>
            </a:r>
            <a:r>
              <a:rPr lang="en-US" altLang="zh-CN" baseline="0" dirty="0" smtClean="0"/>
              <a:t>vary</a:t>
            </a:r>
            <a:r>
              <a:rPr lang="zh-CN" altLang="en-US" baseline="0" dirty="0" smtClean="0"/>
              <a:t> </a:t>
            </a:r>
            <a:r>
              <a:rPr lang="en-US" altLang="zh-CN" baseline="0" dirty="0" smtClean="0"/>
              <a:t>via</a:t>
            </a:r>
            <a:r>
              <a:rPr lang="zh-CN" altLang="en-US" baseline="0" dirty="0" smtClean="0"/>
              <a:t> </a:t>
            </a:r>
            <a:r>
              <a:rPr lang="en-US" altLang="zh-CN" baseline="0" dirty="0" smtClean="0"/>
              <a:t>x-cache</a:t>
            </a:r>
            <a:r>
              <a:rPr lang="zh-CN" altLang="en-US" baseline="0" dirty="0" smtClean="0"/>
              <a:t> </a:t>
            </a:r>
            <a:r>
              <a:rPr lang="en-US" altLang="zh-CN" baseline="0" dirty="0" smtClean="0"/>
              <a:t>x-swift-</a:t>
            </a:r>
            <a:r>
              <a:rPr lang="en-US" altLang="zh-CN" baseline="0" dirty="0" err="1" smtClean="0"/>
              <a:t>cachetime</a:t>
            </a:r>
            <a:r>
              <a:rPr lang="zh-CN" altLang="en-US" baseline="0" dirty="0" smtClean="0"/>
              <a:t> </a:t>
            </a:r>
            <a:r>
              <a:rPr lang="en-US" altLang="zh-CN" baseline="0" dirty="0" smtClean="0"/>
              <a:t>x-swift-</a:t>
            </a:r>
            <a:r>
              <a:rPr lang="en-US" altLang="zh-CN" baseline="0" dirty="0" err="1" smtClean="0"/>
              <a:t>savetime</a:t>
            </a:r>
            <a:r>
              <a:rPr lang="zh-CN" altLang="en-US" baseline="0" dirty="0" smtClean="0"/>
              <a:t>  </a:t>
            </a:r>
            <a:endParaRPr lang="en-US" altLang="zh-CN" baseline="0" dirty="0" smtClean="0"/>
          </a:p>
          <a:p>
            <a:r>
              <a:rPr lang="en-US" altLang="zh-CN" baseline="0" dirty="0" smtClean="0"/>
              <a:t>Command</a:t>
            </a:r>
            <a:r>
              <a:rPr lang="zh-CN" altLang="en-US" baseline="0" dirty="0" smtClean="0"/>
              <a:t> </a:t>
            </a:r>
            <a:r>
              <a:rPr lang="en-US" altLang="zh-CN" baseline="0" dirty="0" smtClean="0"/>
              <a:t>L</a:t>
            </a:r>
            <a:r>
              <a:rPr lang="zh-CN" altLang="en-US" baseline="0" dirty="0" smtClean="0"/>
              <a:t> </a:t>
            </a:r>
            <a:r>
              <a:rPr lang="en-US" altLang="zh-CN" baseline="0" dirty="0" smtClean="0"/>
              <a:t>1.request</a:t>
            </a:r>
            <a:r>
              <a:rPr lang="zh-CN" altLang="en-US" baseline="0" dirty="0" smtClean="0"/>
              <a:t> 加上了 </a:t>
            </a:r>
            <a:r>
              <a:rPr lang="en-US" altLang="zh-CN" baseline="0" dirty="0" smtClean="0"/>
              <a:t>max-age=0</a:t>
            </a:r>
            <a:r>
              <a:rPr lang="zh-CN" altLang="en-US" baseline="0" dirty="0" smtClean="0"/>
              <a:t>  其他不变；</a:t>
            </a:r>
            <a:r>
              <a:rPr lang="en-US" altLang="zh-CN" baseline="0" dirty="0" smtClean="0"/>
              <a:t>2.</a:t>
            </a:r>
            <a:r>
              <a:rPr lang="zh-CN" altLang="en-US" baseline="0" dirty="0" smtClean="0"/>
              <a:t> 加上了 </a:t>
            </a:r>
            <a:r>
              <a:rPr lang="en-US" altLang="zh-CN" baseline="0" dirty="0" smtClean="0"/>
              <a:t>if-none-match</a:t>
            </a:r>
            <a:r>
              <a:rPr lang="zh-CN" altLang="en-US" baseline="0" dirty="0" smtClean="0"/>
              <a:t> </a:t>
            </a:r>
            <a:r>
              <a:rPr lang="en-US" altLang="zh-CN" baseline="0" dirty="0" smtClean="0"/>
              <a:t>if-modified-since</a:t>
            </a:r>
            <a:r>
              <a:rPr lang="zh-CN" altLang="en-US" baseline="0" dirty="0" smtClean="0"/>
              <a:t> </a:t>
            </a:r>
            <a:endParaRPr lang="en-US" altLang="zh-CN" baseline="0" dirty="0" smtClean="0"/>
          </a:p>
          <a:p>
            <a:endParaRPr lang="en-US" baseline="0" dirty="0" smtClean="0"/>
          </a:p>
          <a:p>
            <a:endParaRPr lang="en-US" baseline="0" dirty="0" smtClean="0"/>
          </a:p>
          <a:p>
            <a:endParaRPr lang="en-US" baseline="0" dirty="0" smtClean="0"/>
          </a:p>
          <a:p>
            <a:r>
              <a:rPr lang="zh-CN" altLang="en-US" dirty="0" smtClean="0"/>
              <a:t>每次你刷新页面，浏览器都会重新发出这条</a:t>
            </a:r>
            <a:r>
              <a:rPr lang="en-US" altLang="zh-CN" dirty="0" err="1" smtClean="0"/>
              <a:t>url</a:t>
            </a:r>
            <a:r>
              <a:rPr lang="zh-CN" altLang="en-US" dirty="0" smtClean="0"/>
              <a:t>的请求，你会发现其 </a:t>
            </a:r>
            <a:r>
              <a:rPr lang="en-US" altLang="zh-CN" dirty="0" smtClean="0"/>
              <a:t>Date </a:t>
            </a:r>
            <a:r>
              <a:rPr lang="zh-CN" altLang="en-US" dirty="0" smtClean="0"/>
              <a:t>值是不断变化的，这说明该链接没有命中缓存，都是从原服务器返回过来的数据。 现在我来 </a:t>
            </a:r>
            <a:r>
              <a:rPr lang="en-US" altLang="zh-CN" dirty="0" smtClean="0"/>
              <a:t>Command</a:t>
            </a:r>
            <a:r>
              <a:rPr lang="zh-CN" altLang="en-US" dirty="0" smtClean="0"/>
              <a:t> </a:t>
            </a:r>
            <a:r>
              <a:rPr lang="en-US" altLang="zh-CN" dirty="0" smtClean="0"/>
              <a:t>L</a:t>
            </a:r>
            <a:r>
              <a:rPr lang="zh-CN" altLang="en-US" dirty="0" smtClean="0"/>
              <a:t> 还有 </a:t>
            </a:r>
            <a:r>
              <a:rPr lang="en-US" altLang="zh-CN" dirty="0" smtClean="0"/>
              <a:t>Command</a:t>
            </a:r>
            <a:r>
              <a:rPr lang="zh-CN" altLang="en-US" dirty="0" smtClean="0"/>
              <a:t> </a:t>
            </a:r>
            <a:r>
              <a:rPr lang="en-US" altLang="zh-CN" dirty="0" smtClean="0"/>
              <a:t>R</a:t>
            </a:r>
            <a:r>
              <a:rPr lang="zh-CN" altLang="en-US" dirty="0" smtClean="0"/>
              <a:t> 看看这个 </a:t>
            </a:r>
            <a:r>
              <a:rPr lang="en-US" altLang="zh-CN" dirty="0" smtClean="0"/>
              <a:t>date</a:t>
            </a:r>
            <a:r>
              <a:rPr lang="zh-CN" altLang="en-US" dirty="0" smtClean="0"/>
              <a:t> 有什么变化没</a:t>
            </a:r>
            <a:endParaRPr lang="en-US" dirty="0" smtClean="0"/>
          </a:p>
          <a:p>
            <a:endParaRPr lang="en-US" dirty="0" smtClean="0"/>
          </a:p>
          <a:p>
            <a:r>
              <a:rPr lang="zh-CN" altLang="en-US" dirty="0" smtClean="0"/>
              <a:t>因此我们可以拿页面上其它静态资源请求回包中的 </a:t>
            </a:r>
            <a:r>
              <a:rPr lang="en-US" altLang="zh-CN" dirty="0" smtClean="0"/>
              <a:t>Date </a:t>
            </a:r>
            <a:r>
              <a:rPr lang="zh-CN" altLang="en-US" dirty="0" smtClean="0"/>
              <a:t>与其进行对比，若静态资源的 </a:t>
            </a:r>
            <a:r>
              <a:rPr lang="en-US" altLang="zh-CN" dirty="0" smtClean="0"/>
              <a:t>Date </a:t>
            </a:r>
            <a:r>
              <a:rPr lang="zh-CN" altLang="en-US" dirty="0" smtClean="0"/>
              <a:t>早于原服务端时间，则说明命中了代理服务器缓存。</a:t>
            </a:r>
            <a:endParaRPr lang="en-US" altLang="zh-CN" dirty="0" smtClean="0"/>
          </a:p>
          <a:p>
            <a:endParaRPr lang="en-US" altLang="zh-CN" dirty="0" smtClean="0"/>
          </a:p>
          <a:p>
            <a:r>
              <a:rPr lang="zh-CN" altLang="en-US" dirty="0" smtClean="0"/>
              <a:t>这里的 </a:t>
            </a:r>
            <a:r>
              <a:rPr lang="en-US" altLang="zh-CN" dirty="0" smtClean="0"/>
              <a:t>Age </a:t>
            </a:r>
            <a:r>
              <a:rPr lang="zh-CN" altLang="en-US" dirty="0" smtClean="0"/>
              <a:t>也是响应报文中的首部字段，它表示该文件在代理服务器中存在的时间（秒），如文件被修改或替换，</a:t>
            </a:r>
            <a:r>
              <a:rPr lang="en-US" altLang="zh-CN" dirty="0" smtClean="0"/>
              <a:t>Age</a:t>
            </a:r>
            <a:r>
              <a:rPr lang="zh-CN" altLang="en-US" dirty="0" smtClean="0"/>
              <a:t>会重新由</a:t>
            </a:r>
            <a:r>
              <a:rPr lang="en-US" altLang="zh-CN" dirty="0" smtClean="0"/>
              <a:t>0</a:t>
            </a:r>
            <a:r>
              <a:rPr lang="zh-CN" altLang="en-US" dirty="0" smtClean="0"/>
              <a:t>开始累计。</a:t>
            </a:r>
            <a:endParaRPr lang="en-US" altLang="zh-CN" dirty="0" smtClean="0"/>
          </a:p>
          <a:p>
            <a:endParaRPr lang="en-US" dirty="0" smtClean="0"/>
          </a:p>
          <a:p>
            <a:r>
              <a:rPr lang="zh-CN" altLang="en-US" dirty="0" smtClean="0"/>
              <a:t>静态资源</a:t>
            </a:r>
            <a:r>
              <a:rPr lang="en-US" altLang="zh-CN" dirty="0" smtClean="0"/>
              <a:t>Age + </a:t>
            </a:r>
            <a:r>
              <a:rPr lang="zh-CN" altLang="en-US" dirty="0" smtClean="0"/>
              <a:t>静态资源</a:t>
            </a:r>
            <a:r>
              <a:rPr lang="en-US" altLang="zh-CN" dirty="0" smtClean="0"/>
              <a:t>Date = </a:t>
            </a:r>
            <a:r>
              <a:rPr lang="zh-CN" altLang="en-US" dirty="0" smtClean="0"/>
              <a:t>原服务端</a:t>
            </a:r>
            <a:r>
              <a:rPr lang="en-US" altLang="zh-CN" dirty="0" smtClean="0"/>
              <a:t>Date</a:t>
            </a:r>
            <a:r>
              <a:rPr lang="zh-CN" altLang="en-US" dirty="0" smtClean="0"/>
              <a:t> </a:t>
            </a:r>
            <a:r>
              <a:rPr lang="zh-CN" altLang="en-US" b="1" dirty="0" smtClean="0"/>
              <a:t>也就是说</a:t>
            </a:r>
            <a:r>
              <a:rPr lang="en-US" altLang="zh-CN" b="1" dirty="0" smtClean="0"/>
              <a:t>Date</a:t>
            </a:r>
            <a:r>
              <a:rPr lang="zh-CN" altLang="en-US" b="1" dirty="0" smtClean="0"/>
              <a:t> </a:t>
            </a:r>
            <a:r>
              <a:rPr lang="en-US" altLang="zh-CN" b="1" dirty="0" smtClean="0"/>
              <a:t>+</a:t>
            </a:r>
            <a:r>
              <a:rPr lang="zh-CN" altLang="en-US" b="1" dirty="0" smtClean="0"/>
              <a:t> </a:t>
            </a:r>
            <a:r>
              <a:rPr lang="en-US" altLang="zh-CN" b="1" dirty="0" smtClean="0"/>
              <a:t>Age</a:t>
            </a:r>
            <a:r>
              <a:rPr lang="zh-CN" altLang="en-US" b="1" dirty="0" smtClean="0"/>
              <a:t>是一个判定资源有没有被缓存的简便方法</a:t>
            </a:r>
            <a:endParaRPr lang="en-US" b="1" dirty="0"/>
          </a:p>
        </p:txBody>
      </p:sp>
      <p:sp>
        <p:nvSpPr>
          <p:cNvPr id="4" name="Slide Number Placeholder 3"/>
          <p:cNvSpPr>
            <a:spLocks noGrp="1"/>
          </p:cNvSpPr>
          <p:nvPr>
            <p:ph type="sldNum" sz="quarter" idx="10"/>
          </p:nvPr>
        </p:nvSpPr>
        <p:spPr/>
        <p:txBody>
          <a:bodyPr/>
          <a:lstStyle/>
          <a:p>
            <a:fld id="{BC0BA5BB-06DB-C342-A43A-8DFEED3B9103}" type="slidenum">
              <a:rPr kumimoji="1" lang="zh-CN" altLang="en-US" smtClean="0"/>
              <a:t>4</a:t>
            </a:fld>
            <a:endParaRPr kumimoji="1" lang="zh-CN" altLang="en-US"/>
          </a:p>
        </p:txBody>
      </p:sp>
    </p:spTree>
    <p:extLst>
      <p:ext uri="{BB962C8B-B14F-4D97-AF65-F5344CB8AC3E}">
        <p14:creationId xmlns:p14="http://schemas.microsoft.com/office/powerpoint/2010/main" val="740069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A5BB-06DB-C342-A43A-8DFEED3B9103}" type="slidenum">
              <a:rPr kumimoji="1" lang="zh-CN" altLang="en-US" smtClean="0"/>
              <a:t>5</a:t>
            </a:fld>
            <a:endParaRPr kumimoji="1" lang="zh-CN" altLang="en-US"/>
          </a:p>
        </p:txBody>
      </p:sp>
    </p:spTree>
    <p:extLst>
      <p:ext uri="{BB962C8B-B14F-4D97-AF65-F5344CB8AC3E}">
        <p14:creationId xmlns:p14="http://schemas.microsoft.com/office/powerpoint/2010/main" val="69286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smtClean="0"/>
              <a:t>CC</a:t>
            </a:r>
            <a:r>
              <a:rPr lang="zh-CN" altLang="en-US" b="1" dirty="0" smtClean="0"/>
              <a:t> </a:t>
            </a:r>
            <a:endParaRPr lang="en-US" altLang="zh-CN" b="1" dirty="0" smtClean="0"/>
          </a:p>
          <a:p>
            <a:endParaRPr lang="en-US" altLang="zh-CN" b="1" dirty="0" smtClean="0"/>
          </a:p>
          <a:p>
            <a:r>
              <a:rPr lang="zh-CN" altLang="en-US" dirty="0" smtClean="0"/>
              <a:t>响应报文中</a:t>
            </a:r>
            <a:r>
              <a:rPr lang="en-US" altLang="zh-CN" dirty="0" smtClean="0"/>
              <a:t>expires </a:t>
            </a:r>
            <a:r>
              <a:rPr lang="zh-CN" altLang="en-US" dirty="0" smtClean="0"/>
              <a:t>定义的缓存时间是相对服务器上的时间，如果浏览器和服务器上的时间不一致（用户修改了自己电脑的系统时间）的话，那么这个缓存时间就没有意义</a:t>
            </a:r>
            <a:r>
              <a:rPr lang="en-US" altLang="zh-CN" dirty="0" smtClean="0"/>
              <a:t> </a:t>
            </a:r>
          </a:p>
          <a:p>
            <a:r>
              <a:rPr lang="en-US" altLang="zh-CN" dirty="0" smtClean="0"/>
              <a:t>cache-control:</a:t>
            </a:r>
            <a:r>
              <a:rPr lang="zh-CN" altLang="en-US" dirty="0" smtClean="0"/>
              <a:t>针对上述 时间不统一 的问题，</a:t>
            </a:r>
            <a:r>
              <a:rPr lang="en-US" altLang="zh-CN" dirty="0" smtClean="0"/>
              <a:t>1.1</a:t>
            </a:r>
            <a:r>
              <a:rPr lang="zh-CN" altLang="en-US" dirty="0" smtClean="0"/>
              <a:t>新增了通用首部字段 </a:t>
            </a:r>
            <a:r>
              <a:rPr lang="en-US" altLang="zh-CN" dirty="0" smtClean="0"/>
              <a:t>cache-control </a:t>
            </a:r>
            <a:r>
              <a:rPr lang="zh-CN" altLang="en-US" dirty="0" smtClean="0"/>
              <a:t>来定义缓存过期时间。</a:t>
            </a:r>
            <a:endParaRPr lang="en-US" dirty="0" smtClean="0"/>
          </a:p>
          <a:p>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这两张表格是 </a:t>
            </a:r>
            <a:r>
              <a:rPr lang="en-US" altLang="zh-CN" dirty="0" smtClean="0"/>
              <a:t>Cache-control</a:t>
            </a:r>
            <a:r>
              <a:rPr lang="zh-CN" altLang="en-US" dirty="0" smtClean="0"/>
              <a:t> 作为请求报文首部时，和作为响应报文首部时，分别可以设置哪些组合值。。。但是 </a:t>
            </a:r>
            <a:r>
              <a:rPr lang="en-US" altLang="zh-CN" dirty="0" smtClean="0"/>
              <a:t>no-cache</a:t>
            </a:r>
            <a:r>
              <a:rPr lang="zh-CN" altLang="en-US" dirty="0" smtClean="0"/>
              <a:t> 不能和 </a:t>
            </a:r>
            <a:r>
              <a:rPr lang="en-US" altLang="zh-CN" dirty="0" smtClean="0"/>
              <a:t>max-age</a:t>
            </a:r>
            <a:r>
              <a:rPr lang="zh-CN" altLang="en-US" dirty="0" smtClean="0"/>
              <a:t> 组合。。。</a:t>
            </a:r>
          </a:p>
          <a:p>
            <a:endParaRPr lang="en-US" dirty="0" smtClean="0"/>
          </a:p>
          <a:p>
            <a:r>
              <a:rPr lang="en-US" altLang="zh-CN" dirty="0" smtClean="0"/>
              <a:t>no-cache</a:t>
            </a:r>
            <a:r>
              <a:rPr lang="zh-CN" altLang="en-US" baseline="0" dirty="0" smtClean="0"/>
              <a:t> </a:t>
            </a:r>
            <a:r>
              <a:rPr lang="en-US" altLang="zh-CN" baseline="0" dirty="0" smtClean="0"/>
              <a:t>no-store</a:t>
            </a:r>
            <a:r>
              <a:rPr lang="zh-CN" altLang="en-US" baseline="0" dirty="0" smtClean="0"/>
              <a:t> </a:t>
            </a:r>
            <a:r>
              <a:rPr lang="en-US" altLang="zh-CN" baseline="0" dirty="0" smtClean="0"/>
              <a:t>max-age</a:t>
            </a:r>
            <a:r>
              <a:rPr lang="zh-CN" altLang="en-US" baseline="0" dirty="0" smtClean="0"/>
              <a:t> </a:t>
            </a:r>
            <a:r>
              <a:rPr lang="en-US" altLang="zh-CN" baseline="0" dirty="0" smtClean="0"/>
              <a:t>private</a:t>
            </a:r>
            <a:r>
              <a:rPr lang="zh-CN" altLang="en-US" baseline="0" dirty="0" smtClean="0"/>
              <a:t>  </a:t>
            </a:r>
            <a:r>
              <a:rPr lang="en-US" altLang="zh-CN" baseline="0" dirty="0" smtClean="0"/>
              <a:t>must-revalidate</a:t>
            </a:r>
            <a:r>
              <a:rPr lang="mr-IN" altLang="zh-CN" baseline="0" dirty="0" smtClean="0"/>
              <a:t>…</a:t>
            </a:r>
            <a:r>
              <a:rPr lang="zh-CN" altLang="en-US" baseline="0" dirty="0" smtClean="0"/>
              <a:t>是经常用的几个值</a:t>
            </a:r>
            <a:endParaRPr lang="en-US" altLang="zh-CN" baseline="0" dirty="0" smtClean="0"/>
          </a:p>
          <a:p>
            <a:endParaRPr lang="en-US" altLang="zh-CN" dirty="0" smtClean="0"/>
          </a:p>
          <a:p>
            <a:r>
              <a:rPr lang="zh-CN" altLang="en-US" dirty="0" smtClean="0"/>
              <a:t>现在我们首先清空 </a:t>
            </a:r>
            <a:r>
              <a:rPr lang="en-US" altLang="zh-CN" dirty="0" smtClean="0"/>
              <a:t>Cookie</a:t>
            </a:r>
            <a:r>
              <a:rPr lang="zh-CN" altLang="en-US" dirty="0" smtClean="0"/>
              <a:t>，然后打开 </a:t>
            </a:r>
            <a:r>
              <a:rPr lang="en-US" altLang="zh-CN" dirty="0" err="1" smtClean="0"/>
              <a:t>m.genshuixue.com</a:t>
            </a:r>
            <a:r>
              <a:rPr lang="zh-CN" altLang="en-US" baseline="0" dirty="0" smtClean="0"/>
              <a:t>   </a:t>
            </a:r>
            <a:endParaRPr lang="en-US" altLang="zh-CN" baseline="0" dirty="0" smtClean="0"/>
          </a:p>
          <a:p>
            <a:r>
              <a:rPr lang="zh-CN" altLang="en-US" baseline="0" dirty="0" smtClean="0"/>
              <a:t>可以看出 </a:t>
            </a:r>
            <a:r>
              <a:rPr lang="en-US" altLang="zh-CN" baseline="0" dirty="0" err="1" smtClean="0"/>
              <a:t>bj</a:t>
            </a:r>
            <a:r>
              <a:rPr lang="en-US" altLang="zh-CN" baseline="0" dirty="0" smtClean="0"/>
              <a:t>/</a:t>
            </a:r>
            <a:r>
              <a:rPr lang="zh-CN" altLang="en-US" baseline="0" dirty="0" smtClean="0"/>
              <a:t>   对应的是 </a:t>
            </a:r>
            <a:r>
              <a:rPr lang="en-US" altLang="zh-CN" baseline="0" dirty="0" smtClean="0"/>
              <a:t>HTML</a:t>
            </a:r>
            <a:r>
              <a:rPr lang="zh-CN" altLang="en-US" baseline="0" dirty="0" smtClean="0"/>
              <a:t>， </a:t>
            </a:r>
            <a:r>
              <a:rPr lang="en-US" altLang="zh-CN" baseline="0" dirty="0" smtClean="0"/>
              <a:t>no-store</a:t>
            </a:r>
            <a:r>
              <a:rPr lang="zh-CN" altLang="en-US" baseline="0" dirty="0" smtClean="0"/>
              <a:t>  入口文件是不会被缓存的，还有 </a:t>
            </a:r>
            <a:r>
              <a:rPr lang="en-US" altLang="zh-CN" baseline="0" dirty="0" err="1" smtClean="0"/>
              <a:t>reporst?p</a:t>
            </a:r>
            <a:r>
              <a:rPr lang="en-US" altLang="zh-CN" baseline="0" dirty="0" smtClean="0"/>
              <a:t>=</a:t>
            </a:r>
            <a:r>
              <a:rPr lang="en-US" altLang="zh-CN" baseline="0" dirty="0" err="1" smtClean="0"/>
              <a:t>index-index&amp;city</a:t>
            </a:r>
            <a:r>
              <a:rPr lang="en-US" altLang="zh-CN" baseline="0" dirty="0" smtClean="0"/>
              <a:t>=</a:t>
            </a:r>
            <a:r>
              <a:rPr lang="en-US" altLang="zh-CN" baseline="0" dirty="0" err="1" smtClean="0"/>
              <a:t>xxxxx&amp;referer</a:t>
            </a:r>
            <a:r>
              <a:rPr lang="en-US" altLang="zh-CN" baseline="0" dirty="0" smtClean="0"/>
              <a:t>=</a:t>
            </a:r>
            <a:r>
              <a:rPr lang="zh-CN" altLang="en-US" baseline="0" dirty="0" smtClean="0"/>
              <a:t>   也一样 待会我们可以看看 </a:t>
            </a:r>
            <a:r>
              <a:rPr lang="en-US" altLang="zh-CN" baseline="0" dirty="0" err="1" smtClean="0"/>
              <a:t>bj</a:t>
            </a:r>
            <a:r>
              <a:rPr lang="en-US" altLang="zh-CN" baseline="0" dirty="0" smtClean="0"/>
              <a:t>/</a:t>
            </a:r>
            <a:r>
              <a:rPr lang="zh-CN" altLang="en-US" baseline="0" dirty="0" smtClean="0"/>
              <a:t>  请求头中的</a:t>
            </a:r>
            <a:r>
              <a:rPr lang="en-US" altLang="zh-CN" baseline="0" dirty="0" smtClean="0"/>
              <a:t>max-age=0</a:t>
            </a:r>
            <a:r>
              <a:rPr lang="zh-CN" altLang="en-US" baseline="0" dirty="0" smtClean="0"/>
              <a:t>  也是不会变的，不管你怎么刷新，其他资源就不一定了。</a:t>
            </a:r>
            <a:endParaRPr lang="en-US" altLang="zh-CN" baseline="0" dirty="0" smtClean="0"/>
          </a:p>
          <a:p>
            <a:endParaRPr lang="en-US" baseline="0" dirty="0" smtClean="0"/>
          </a:p>
          <a:p>
            <a:r>
              <a:rPr lang="zh-CN" altLang="en-US" baseline="0" dirty="0" smtClean="0"/>
              <a:t>我们可以对比一下 </a:t>
            </a:r>
            <a:r>
              <a:rPr lang="en-US" altLang="zh-CN" baseline="0" dirty="0" err="1" smtClean="0"/>
              <a:t>jockey.js</a:t>
            </a:r>
            <a:r>
              <a:rPr lang="zh-CN" altLang="en-US" baseline="0" dirty="0" smtClean="0"/>
              <a:t> </a:t>
            </a:r>
            <a:r>
              <a:rPr lang="en-US" altLang="zh-CN" baseline="0" dirty="0" smtClean="0"/>
              <a:t>304</a:t>
            </a:r>
            <a:r>
              <a:rPr lang="zh-CN" altLang="en-US" baseline="0" dirty="0" smtClean="0"/>
              <a:t> 和</a:t>
            </a:r>
            <a:r>
              <a:rPr lang="en-US" altLang="zh-CN" baseline="0" dirty="0" smtClean="0"/>
              <a:t>index</a:t>
            </a:r>
            <a:r>
              <a:rPr lang="zh-CN" altLang="en-US" baseline="0" dirty="0" smtClean="0"/>
              <a:t>。</a:t>
            </a:r>
            <a:r>
              <a:rPr lang="en-US" altLang="zh-CN" baseline="0" dirty="0" err="1" smtClean="0"/>
              <a:t>css</a:t>
            </a:r>
            <a:r>
              <a:rPr lang="zh-CN" altLang="en-US" baseline="0" dirty="0" smtClean="0"/>
              <a:t> 的</a:t>
            </a:r>
            <a:r>
              <a:rPr lang="en-US" altLang="zh-CN" baseline="0" dirty="0" smtClean="0"/>
              <a:t>200from</a:t>
            </a:r>
            <a:r>
              <a:rPr lang="zh-CN" altLang="en-US" baseline="0" dirty="0" smtClean="0"/>
              <a:t> </a:t>
            </a:r>
            <a:r>
              <a:rPr lang="en-US" altLang="zh-CN" baseline="0" dirty="0" smtClean="0"/>
              <a:t>cache</a:t>
            </a:r>
          </a:p>
          <a:p>
            <a:endParaRPr lang="en-US" baseline="0" dirty="0" smtClean="0"/>
          </a:p>
          <a:p>
            <a:endParaRPr lang="en-US" baseline="0" dirty="0" smtClean="0"/>
          </a:p>
          <a:p>
            <a:r>
              <a:rPr lang="zh-CN" altLang="en-US" baseline="0" dirty="0" smtClean="0"/>
              <a:t>现在我们把</a:t>
            </a:r>
            <a:r>
              <a:rPr lang="en-US" altLang="zh-CN" baseline="0" dirty="0" err="1" smtClean="0"/>
              <a:t>charles</a:t>
            </a:r>
            <a:r>
              <a:rPr lang="zh-CN" altLang="en-US" baseline="0" dirty="0" smtClean="0"/>
              <a:t>打开，访问 </a:t>
            </a:r>
            <a:r>
              <a:rPr lang="en-US" altLang="zh-CN" baseline="0" dirty="0" smtClean="0"/>
              <a:t>m</a:t>
            </a:r>
            <a:r>
              <a:rPr lang="zh-CN" altLang="en-US" baseline="0" dirty="0" smtClean="0"/>
              <a:t> 站 ，依次验证刚刚我讲到的这几个字段的含义。。。首先把 </a:t>
            </a:r>
            <a:r>
              <a:rPr lang="en-US" altLang="zh-CN" baseline="0" dirty="0" err="1" smtClean="0"/>
              <a:t>base.js</a:t>
            </a:r>
            <a:r>
              <a:rPr lang="zh-CN" altLang="en-US" baseline="0" dirty="0" smtClean="0"/>
              <a:t>  </a:t>
            </a:r>
            <a:r>
              <a:rPr lang="en-US" altLang="zh-CN" baseline="0" dirty="0" smtClean="0"/>
              <a:t>request</a:t>
            </a:r>
            <a:r>
              <a:rPr lang="zh-CN" altLang="en-US" baseline="0" dirty="0" smtClean="0"/>
              <a:t> 加上 </a:t>
            </a:r>
            <a:r>
              <a:rPr lang="en-US" altLang="zh-CN" baseline="0" dirty="0" smtClean="0"/>
              <a:t>pragma:</a:t>
            </a:r>
            <a:r>
              <a:rPr lang="zh-CN" altLang="en-US" baseline="0" dirty="0" smtClean="0"/>
              <a:t> </a:t>
            </a:r>
            <a:r>
              <a:rPr lang="en-US" altLang="zh-CN" baseline="0" dirty="0" smtClean="0"/>
              <a:t>no-cache</a:t>
            </a:r>
            <a:r>
              <a:rPr lang="zh-CN" altLang="en-US" baseline="0" dirty="0" smtClean="0"/>
              <a:t>   然后我们发现</a:t>
            </a:r>
            <a:endParaRPr lang="en-US" dirty="0"/>
          </a:p>
        </p:txBody>
      </p:sp>
      <p:sp>
        <p:nvSpPr>
          <p:cNvPr id="4" name="Slide Number Placeholder 3"/>
          <p:cNvSpPr>
            <a:spLocks noGrp="1"/>
          </p:cNvSpPr>
          <p:nvPr>
            <p:ph type="sldNum" sz="quarter" idx="10"/>
          </p:nvPr>
        </p:nvSpPr>
        <p:spPr/>
        <p:txBody>
          <a:bodyPr/>
          <a:lstStyle/>
          <a:p>
            <a:fld id="{BC0BA5BB-06DB-C342-A43A-8DFEED3B9103}" type="slidenum">
              <a:rPr kumimoji="1" lang="zh-CN" altLang="en-US" smtClean="0"/>
              <a:t>6</a:t>
            </a:fld>
            <a:endParaRPr kumimoji="1" lang="zh-CN" altLang="en-US"/>
          </a:p>
        </p:txBody>
      </p:sp>
    </p:spTree>
    <p:extLst>
      <p:ext uri="{BB962C8B-B14F-4D97-AF65-F5344CB8AC3E}">
        <p14:creationId xmlns:p14="http://schemas.microsoft.com/office/powerpoint/2010/main" val="97524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浏览器上某个资源保存的缓存时间过期了，但这时候其实服务器并没有更新过这个资源，如果这个文件数据量很大，浏览器要求服务器再把这个东西重新发一遍过来，是否非常浪费带宽和时间呢？答案是肯定的，那么是否有办法让服务器知道客户端现在存有的缓存文件，其实跟自己所有的文件是一致的，然后直接告诉客户端说“这东西你直接用缓存里的就可以了，我这边没更新过呢，就不再传一次过去了”。为了让客户端与服务器之间能实现缓存文件是否更新的验证、提升缓存的复用率，</a:t>
            </a:r>
            <a:r>
              <a:rPr lang="en-US" altLang="zh-CN" dirty="0" smtClean="0"/>
              <a:t>Http1.1</a:t>
            </a:r>
            <a:r>
              <a:rPr lang="zh-CN" altLang="en-US" dirty="0" smtClean="0"/>
              <a:t>新增了几个首部字段来做这件事情。</a:t>
            </a:r>
            <a:endParaRPr lang="en-US" altLang="zh-CN" dirty="0" smtClean="0"/>
          </a:p>
          <a:p>
            <a:endParaRPr lang="en-US" dirty="0" smtClean="0"/>
          </a:p>
          <a:p>
            <a:endParaRPr lang="en-US" dirty="0" smtClean="0"/>
          </a:p>
          <a:p>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b="1" dirty="0" smtClean="0"/>
              <a:t>Last-Modified </a:t>
            </a:r>
            <a:r>
              <a:rPr lang="zh-CN" altLang="en-US" b="1" dirty="0" smtClean="0"/>
              <a:t>也有一个问题：如果服务器端资源被修改，但是仅仅是注释或者其他无所谓的修改，还是会触发修改时间，从而造成没必要的网络传输</a:t>
            </a:r>
            <a:r>
              <a:rPr lang="zh-CN" altLang="en-US" b="1" dirty="0" smtClean="0"/>
              <a:t>。</a:t>
            </a:r>
            <a:endParaRPr lang="en-US" altLang="zh-CN" b="1"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1" dirty="0" smtClean="0"/>
              <a:t>缓存头部对比头部  优势和特点   劣势和问题</a:t>
            </a:r>
            <a:endParaRPr lang="en-US" altLang="zh-CN" b="1"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b="1" dirty="0" smtClean="0"/>
              <a:t>expires 1.0</a:t>
            </a:r>
            <a:r>
              <a:rPr lang="zh-CN" altLang="en-US" b="1" dirty="0" smtClean="0"/>
              <a:t>产物，可以在</a:t>
            </a:r>
            <a:r>
              <a:rPr lang="en-US" altLang="zh-CN" b="1" dirty="0" smtClean="0"/>
              <a:t>1.0</a:t>
            </a:r>
            <a:r>
              <a:rPr lang="zh-CN" altLang="en-US" b="1" dirty="0" smtClean="0"/>
              <a:t>和</a:t>
            </a:r>
            <a:r>
              <a:rPr lang="en-US" altLang="zh-CN" b="1" dirty="0" smtClean="0"/>
              <a:t>1.1</a:t>
            </a:r>
            <a:r>
              <a:rPr lang="zh-CN" altLang="en-US" b="1" dirty="0" smtClean="0"/>
              <a:t>中使用，简单易用；以时刻标识失效时间  时间是由服务器发送的，会出现服务器和浏览器时间不一致的问题；存在版本问题，到期之前的修改客户端不可知</a:t>
            </a:r>
            <a:r>
              <a:rPr lang="en-US" altLang="zh-CN" b="1" dirty="0" smtClean="0"/>
              <a:t>cache-control 1.1</a:t>
            </a:r>
            <a:r>
              <a:rPr lang="zh-CN" altLang="en-US" b="1" dirty="0" smtClean="0"/>
              <a:t>产物，以时间间隔表示失效，解决了 </a:t>
            </a:r>
            <a:r>
              <a:rPr lang="en-US" altLang="zh-CN" b="1" dirty="0" smtClean="0"/>
              <a:t>expires</a:t>
            </a:r>
            <a:r>
              <a:rPr lang="zh-CN" altLang="en-US" b="1" dirty="0" smtClean="0"/>
              <a:t>服务器和浏览器相对时间的问题；比 </a:t>
            </a:r>
            <a:r>
              <a:rPr lang="en-US" altLang="zh-CN" b="1" dirty="0" smtClean="0"/>
              <a:t>expires </a:t>
            </a:r>
            <a:r>
              <a:rPr lang="zh-CN" altLang="en-US" b="1" dirty="0" smtClean="0"/>
              <a:t>多了很多选项设置； </a:t>
            </a:r>
            <a:r>
              <a:rPr lang="en-US" altLang="zh-CN" b="1" dirty="0" smtClean="0"/>
              <a:t>1.1</a:t>
            </a:r>
            <a:r>
              <a:rPr lang="zh-CN" altLang="en-US" b="1" dirty="0" smtClean="0"/>
              <a:t>才有的内容，不适用于</a:t>
            </a:r>
            <a:r>
              <a:rPr lang="en-US" altLang="zh-CN" b="1" dirty="0" smtClean="0"/>
              <a:t>1.0</a:t>
            </a:r>
            <a:r>
              <a:rPr lang="zh-CN" altLang="en-US" b="1" dirty="0" smtClean="0"/>
              <a:t>；存在版本问题，到期之前的修改浏览器不可知</a:t>
            </a:r>
            <a:r>
              <a:rPr lang="en-US" altLang="zh-CN" b="1" dirty="0" smtClean="0"/>
              <a:t>last-modified   </a:t>
            </a:r>
            <a:r>
              <a:rPr lang="zh-CN" altLang="en-US" b="1" dirty="0" smtClean="0"/>
              <a:t>不存在版本问题，每次请求都会区服务器进行校验，服务器对比最后修改时间如果相同则返回</a:t>
            </a:r>
            <a:r>
              <a:rPr lang="en-US" altLang="zh-CN" b="1" dirty="0" smtClean="0"/>
              <a:t>304</a:t>
            </a:r>
            <a:r>
              <a:rPr lang="zh-CN" altLang="en-US" b="1" dirty="0" smtClean="0"/>
              <a:t>，不同则返回</a:t>
            </a:r>
            <a:r>
              <a:rPr lang="en-US" altLang="zh-CN" b="1" dirty="0" smtClean="0"/>
              <a:t>200</a:t>
            </a:r>
            <a:r>
              <a:rPr lang="zh-CN" altLang="en-US" b="1" dirty="0" smtClean="0"/>
              <a:t>以及资源内容。    只要资源修改，无论内容是都发生实质性的变化，都会将该资源返回浏览器。周期性重写，，这种情况下该资源包含的数据实际上一样的；以时刻作为表示，无法识别一秒内进行多次修改的情况；某些服务器不能精确的得到文件的最后修改时间</a:t>
            </a:r>
            <a:r>
              <a:rPr lang="en-US" altLang="zh-CN" b="1" dirty="0" err="1" smtClean="0"/>
              <a:t>ETag</a:t>
            </a:r>
            <a:r>
              <a:rPr lang="en-US" altLang="zh-CN" b="1" dirty="0" smtClean="0"/>
              <a:t> </a:t>
            </a:r>
            <a:r>
              <a:rPr lang="zh-CN" altLang="en-US" b="1" dirty="0" smtClean="0"/>
              <a:t>可以更加精确的判断资源是否被修改，可以识别一秒内多次修改的情况；不存在版本问题，每次请求都会去服务器进行校验 计算 </a:t>
            </a:r>
            <a:r>
              <a:rPr lang="en-US" altLang="zh-CN" b="1" dirty="0" err="1" smtClean="0"/>
              <a:t>ETag</a:t>
            </a:r>
            <a:r>
              <a:rPr lang="en-US" altLang="zh-CN" b="1" dirty="0" smtClean="0"/>
              <a:t> </a:t>
            </a:r>
            <a:r>
              <a:rPr lang="zh-CN" altLang="en-US" b="1" dirty="0" smtClean="0"/>
              <a:t>值需要性能损耗；分布式服务器存储的情况下，计算</a:t>
            </a:r>
            <a:r>
              <a:rPr lang="en-US" altLang="zh-CN" b="1" dirty="0" err="1" smtClean="0"/>
              <a:t>ETag</a:t>
            </a:r>
            <a:r>
              <a:rPr lang="en-US" altLang="zh-CN" b="1" dirty="0" smtClean="0"/>
              <a:t> </a:t>
            </a:r>
            <a:r>
              <a:rPr lang="zh-CN" altLang="en-US" b="1" dirty="0" smtClean="0"/>
              <a:t>的算法如果不一样，会导致浏览器从一台服务器上获得页面内容后到另外一台服务器上进行验证时发现 </a:t>
            </a:r>
            <a:r>
              <a:rPr lang="en-US" altLang="zh-CN" b="1" dirty="0" err="1" smtClean="0"/>
              <a:t>ETag</a:t>
            </a:r>
            <a:r>
              <a:rPr lang="en-US" altLang="zh-CN" b="1" dirty="0" smtClean="0"/>
              <a:t> </a:t>
            </a:r>
            <a:r>
              <a:rPr lang="zh-CN" altLang="en-US" b="1" dirty="0" smtClean="0"/>
              <a:t>不匹配的情况</a:t>
            </a:r>
            <a:endParaRPr lang="en-US" b="1"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0BA5BB-06DB-C342-A43A-8DFEED3B9103}" type="slidenum">
              <a:rPr kumimoji="1" lang="zh-CN" altLang="en-US" smtClean="0"/>
              <a:t>7</a:t>
            </a:fld>
            <a:endParaRPr kumimoji="1" lang="zh-CN" altLang="en-US"/>
          </a:p>
        </p:txBody>
      </p:sp>
    </p:spTree>
    <p:extLst>
      <p:ext uri="{BB962C8B-B14F-4D97-AF65-F5344CB8AC3E}">
        <p14:creationId xmlns:p14="http://schemas.microsoft.com/office/powerpoint/2010/main" val="1215408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Charles</a:t>
            </a:r>
            <a:r>
              <a:rPr lang="zh-CN" altLang="en-US" dirty="0" smtClean="0"/>
              <a:t>证明，优先级： </a:t>
            </a:r>
            <a:r>
              <a:rPr lang="en-US" altLang="zh-CN" dirty="0" err="1" smtClean="0"/>
              <a:t>Etag</a:t>
            </a:r>
            <a:r>
              <a:rPr lang="zh-CN" altLang="en-US" dirty="0" smtClean="0"/>
              <a:t> </a:t>
            </a:r>
            <a:r>
              <a:rPr lang="en-US" altLang="zh-CN" dirty="0" smtClean="0"/>
              <a:t>=</a:t>
            </a:r>
            <a:r>
              <a:rPr lang="zh-CN" altLang="en-US" baseline="0" dirty="0" smtClean="0"/>
              <a:t> </a:t>
            </a:r>
            <a:r>
              <a:rPr lang="en-US" altLang="zh-CN" baseline="0" dirty="0" smtClean="0"/>
              <a:t>last-modified</a:t>
            </a:r>
            <a:r>
              <a:rPr lang="zh-CN" altLang="en-US" baseline="0" dirty="0" smtClean="0"/>
              <a:t> </a:t>
            </a:r>
            <a:r>
              <a:rPr lang="en-US" altLang="zh-CN" baseline="0" dirty="0" smtClean="0"/>
              <a:t>&gt;</a:t>
            </a:r>
            <a:r>
              <a:rPr lang="zh-CN" altLang="en-US" baseline="0" dirty="0" smtClean="0"/>
              <a:t> </a:t>
            </a:r>
            <a:r>
              <a:rPr lang="en-US" altLang="zh-CN" dirty="0" smtClean="0"/>
              <a:t>CC</a:t>
            </a:r>
            <a:r>
              <a:rPr lang="zh-CN" altLang="en-US" dirty="0" smtClean="0"/>
              <a:t> </a:t>
            </a:r>
            <a:r>
              <a:rPr lang="en-US" altLang="zh-CN" dirty="0" smtClean="0"/>
              <a:t>&gt;</a:t>
            </a:r>
            <a:r>
              <a:rPr lang="zh-CN" altLang="en-US" dirty="0" smtClean="0"/>
              <a:t> </a:t>
            </a:r>
            <a:r>
              <a:rPr lang="en-US" altLang="zh-CN" dirty="0" smtClean="0"/>
              <a:t>pragma</a:t>
            </a:r>
            <a:r>
              <a:rPr lang="zh-CN" altLang="en-US" baseline="0" dirty="0" smtClean="0"/>
              <a:t>  </a:t>
            </a:r>
            <a:r>
              <a:rPr lang="en-US" altLang="zh-CN" baseline="0" dirty="0" smtClean="0"/>
              <a:t>&gt;</a:t>
            </a:r>
            <a:r>
              <a:rPr lang="zh-CN" altLang="en-US" baseline="0" dirty="0" smtClean="0"/>
              <a:t> </a:t>
            </a:r>
            <a:r>
              <a:rPr lang="en-US" altLang="zh-CN" baseline="0" dirty="0" smtClean="0"/>
              <a:t>expires</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fld id="{BC0BA5BB-06DB-C342-A43A-8DFEED3B9103}" type="slidenum">
              <a:rPr kumimoji="1" lang="zh-CN" altLang="en-US" smtClean="0"/>
              <a:t>8</a:t>
            </a:fld>
            <a:endParaRPr kumimoji="1" lang="zh-CN" altLang="en-US"/>
          </a:p>
        </p:txBody>
      </p:sp>
    </p:spTree>
    <p:extLst>
      <p:ext uri="{BB962C8B-B14F-4D97-AF65-F5344CB8AC3E}">
        <p14:creationId xmlns:p14="http://schemas.microsoft.com/office/powerpoint/2010/main" val="17959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A5BB-06DB-C342-A43A-8DFEED3B9103}" type="slidenum">
              <a:rPr kumimoji="1" lang="zh-CN" altLang="en-US" smtClean="0"/>
              <a:t>9</a:t>
            </a:fld>
            <a:endParaRPr kumimoji="1" lang="zh-CN" altLang="en-US"/>
          </a:p>
        </p:txBody>
      </p:sp>
    </p:spTree>
    <p:extLst>
      <p:ext uri="{BB962C8B-B14F-4D97-AF65-F5344CB8AC3E}">
        <p14:creationId xmlns:p14="http://schemas.microsoft.com/office/powerpoint/2010/main" val="47897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132839835"/>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2284657559"/>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3574949872"/>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2380015934"/>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2873737719"/>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223670976"/>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1500129234"/>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824481045"/>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4279334081"/>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810815078"/>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DC05F25-6B4C-6C42-9366-B6454FDFC939}" type="datetimeFigureOut">
              <a:rPr kumimoji="1" lang="zh-CN" altLang="en-US" smtClean="0"/>
              <a:t>2016/11/30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3061235981"/>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DC05F25-6B4C-6C42-9366-B6454FDFC939}" type="datetimeFigureOut">
              <a:rPr kumimoji="1" lang="zh-CN" altLang="en-US" smtClean="0"/>
              <a:t>2016/11/30</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9B87705-CD27-B941-BC70-8D6F20B114AA}" type="slidenum">
              <a:rPr kumimoji="1" lang="zh-CN" altLang="en-US" smtClean="0"/>
              <a:t>‹#›</a:t>
            </a:fld>
            <a:endParaRPr kumimoji="1" lang="zh-CN" altLang="en-US"/>
          </a:p>
        </p:txBody>
      </p:sp>
    </p:spTree>
    <p:extLst>
      <p:ext uri="{BB962C8B-B14F-4D97-AF65-F5344CB8AC3E}">
        <p14:creationId xmlns:p14="http://schemas.microsoft.com/office/powerpoint/2010/main" val="456808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www.alloyteam.com/2012/03/web-cache-1-web-cache-overview/" TargetMode="External"/><Relationship Id="rId4" Type="http://schemas.openxmlformats.org/officeDocument/2006/relationships/hyperlink" Target="https://segmentfault.com/a/1190000006689795" TargetMode="External"/><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m-cdn.gsxservice.com/asset/css/staticV2/index_da3dd3e2fd.c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0"/>
            <a:ext cx="7151914" cy="533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zh-CN" altLang="en-US" sz="1800" dirty="0">
              <a:solidFill>
                <a:srgbClr val="FFFFFF"/>
              </a:solidFill>
              <a:latin typeface="微软雅黑 Light" panose="020B0502040204020203" pitchFamily="34" charset="-122"/>
              <a:ea typeface="微软雅黑 Light" panose="020B0502040204020203" pitchFamily="34" charset="-122"/>
            </a:endParaRPr>
          </a:p>
        </p:txBody>
      </p:sp>
      <p:sp>
        <p:nvSpPr>
          <p:cNvPr id="5" name="Rectangle 4"/>
          <p:cNvSpPr/>
          <p:nvPr/>
        </p:nvSpPr>
        <p:spPr>
          <a:xfrm>
            <a:off x="996293" y="1740585"/>
            <a:ext cx="7094483" cy="2369880"/>
          </a:xfrm>
          <a:prstGeom prst="rect">
            <a:avLst/>
          </a:prstGeom>
        </p:spPr>
        <p:txBody>
          <a:bodyPr wrap="square">
            <a:spAutoFit/>
          </a:bodyPr>
          <a:lstStyle/>
          <a:p>
            <a:pPr algn="ctr"/>
            <a:r>
              <a:rPr lang="en-US" altLang="zh-CN" sz="3200" dirty="0" smtClean="0">
                <a:latin typeface="Microsoft YaHei" charset="-122"/>
                <a:ea typeface="Microsoft YaHei" charset="-122"/>
                <a:cs typeface="Microsoft YaHei" charset="-122"/>
              </a:rPr>
              <a:t>Cache</a:t>
            </a:r>
            <a:r>
              <a:rPr lang="zh-CN" altLang="en-US" sz="3200" dirty="0" smtClean="0">
                <a:latin typeface="Microsoft YaHei" charset="-122"/>
                <a:ea typeface="Microsoft YaHei" charset="-122"/>
                <a:cs typeface="Microsoft YaHei" charset="-122"/>
              </a:rPr>
              <a:t> 缓存</a:t>
            </a:r>
            <a:endParaRPr lang="en-US" altLang="zh-CN" sz="3200" dirty="0" smtClean="0">
              <a:latin typeface="Microsoft YaHei" charset="-122"/>
              <a:ea typeface="Microsoft YaHei" charset="-122"/>
              <a:cs typeface="Microsoft YaHei" charset="-122"/>
            </a:endParaRPr>
          </a:p>
          <a:p>
            <a:pPr algn="ctr"/>
            <a:endParaRPr lang="en-US" sz="3200" dirty="0">
              <a:latin typeface="Microsoft YaHei" charset="-122"/>
              <a:ea typeface="Microsoft YaHei" charset="-122"/>
              <a:cs typeface="Microsoft YaHei" charset="-122"/>
            </a:endParaRPr>
          </a:p>
          <a:p>
            <a:pPr algn="ctr"/>
            <a:endParaRPr lang="en-US" sz="3200" dirty="0" smtClean="0">
              <a:latin typeface="Microsoft YaHei" charset="-122"/>
              <a:ea typeface="Microsoft YaHei" charset="-122"/>
              <a:cs typeface="Microsoft YaHei" charset="-122"/>
            </a:endParaRPr>
          </a:p>
          <a:p>
            <a:pPr algn="ctr"/>
            <a:r>
              <a:rPr lang="zh-CN" altLang="en-US" sz="2600" dirty="0" smtClean="0">
                <a:latin typeface="Microsoft YaHei" charset="-122"/>
                <a:ea typeface="Microsoft YaHei" charset="-122"/>
                <a:cs typeface="Microsoft YaHei" charset="-122"/>
              </a:rPr>
              <a:t>定义，作用，分类，机制，如何构建有效利用 </a:t>
            </a:r>
            <a:r>
              <a:rPr lang="en-US" altLang="zh-CN" sz="2600" dirty="0" smtClean="0">
                <a:latin typeface="Microsoft YaHei" charset="-122"/>
                <a:ea typeface="Microsoft YaHei" charset="-122"/>
                <a:cs typeface="Microsoft YaHei" charset="-122"/>
              </a:rPr>
              <a:t>Web</a:t>
            </a:r>
            <a:r>
              <a:rPr lang="zh-CN" altLang="en-US" sz="2600" dirty="0" smtClean="0">
                <a:latin typeface="Microsoft YaHei" charset="-122"/>
                <a:ea typeface="Microsoft YaHei" charset="-122"/>
                <a:cs typeface="Microsoft YaHei" charset="-122"/>
              </a:rPr>
              <a:t> 缓存的站点</a:t>
            </a:r>
            <a:endParaRPr lang="en-US" sz="26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38466084"/>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0"/>
            <a:ext cx="7151914" cy="533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zh-CN" altLang="en-US" sz="1800" dirty="0">
              <a:solidFill>
                <a:srgbClr val="FFFFFF"/>
              </a:solidFill>
              <a:latin typeface="微软雅黑 Light" panose="020B0502040204020203" pitchFamily="34" charset="-122"/>
              <a:ea typeface="微软雅黑 Light" panose="020B0502040204020203" pitchFamily="34" charset="-122"/>
            </a:endParaRPr>
          </a:p>
        </p:txBody>
      </p:sp>
      <p:sp>
        <p:nvSpPr>
          <p:cNvPr id="5" name="Rectangle 4"/>
          <p:cNvSpPr/>
          <p:nvPr/>
        </p:nvSpPr>
        <p:spPr>
          <a:xfrm>
            <a:off x="996293" y="1740585"/>
            <a:ext cx="7094483" cy="369332"/>
          </a:xfrm>
          <a:prstGeom prst="rect">
            <a:avLst/>
          </a:prstGeom>
        </p:spPr>
        <p:txBody>
          <a:bodyPr wrap="square">
            <a:spAutoFit/>
          </a:bodyPr>
          <a:lstStyle/>
          <a:p>
            <a:pPr algn="ctr"/>
            <a:endParaRPr lang="en-US" dirty="0">
              <a:latin typeface="Microsoft YaHei" charset="-122"/>
              <a:ea typeface="Microsoft YaHei" charset="-122"/>
              <a:cs typeface="Microsoft YaHei" charset="-122"/>
            </a:endParaRPr>
          </a:p>
        </p:txBody>
      </p:sp>
      <p:pic>
        <p:nvPicPr>
          <p:cNvPr id="3" name="Picture 2"/>
          <p:cNvPicPr>
            <a:picLocks noChangeAspect="1"/>
          </p:cNvPicPr>
          <p:nvPr/>
        </p:nvPicPr>
        <p:blipFill>
          <a:blip r:embed="rId3"/>
          <a:stretch>
            <a:fillRect/>
          </a:stretch>
        </p:blipFill>
        <p:spPr>
          <a:xfrm>
            <a:off x="54216" y="0"/>
            <a:ext cx="9035568" cy="5143500"/>
          </a:xfrm>
          <a:prstGeom prst="rect">
            <a:avLst/>
          </a:prstGeom>
        </p:spPr>
      </p:pic>
    </p:spTree>
    <p:extLst>
      <p:ext uri="{BB962C8B-B14F-4D97-AF65-F5344CB8AC3E}">
        <p14:creationId xmlns:p14="http://schemas.microsoft.com/office/powerpoint/2010/main" val="927857157"/>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0"/>
            <a:ext cx="7151914" cy="533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zh-CN" altLang="en-US" sz="1800" dirty="0">
              <a:solidFill>
                <a:srgbClr val="FFFFFF"/>
              </a:solidFill>
              <a:latin typeface="微软雅黑 Light" panose="020B0502040204020203" pitchFamily="34" charset="-122"/>
              <a:ea typeface="微软雅黑 Light" panose="020B0502040204020203" pitchFamily="34" charset="-122"/>
            </a:endParaRPr>
          </a:p>
        </p:txBody>
      </p:sp>
      <p:sp>
        <p:nvSpPr>
          <p:cNvPr id="5" name="TextBox 4"/>
          <p:cNvSpPr txBox="1"/>
          <p:nvPr/>
        </p:nvSpPr>
        <p:spPr>
          <a:xfrm>
            <a:off x="104931" y="0"/>
            <a:ext cx="3627620" cy="369332"/>
          </a:xfrm>
          <a:prstGeom prst="rect">
            <a:avLst/>
          </a:prstGeom>
          <a:noFill/>
        </p:spPr>
        <p:txBody>
          <a:bodyPr wrap="square" rtlCol="0">
            <a:spAutoFit/>
          </a:bodyPr>
          <a:lstStyle/>
          <a:p>
            <a:r>
              <a:rPr lang="zh-CN" altLang="en-US" dirty="0" smtClean="0"/>
              <a:t>实际情况中该如何设置缓存</a:t>
            </a:r>
            <a:endParaRPr lang="en-US" dirty="0"/>
          </a:p>
        </p:txBody>
      </p:sp>
      <p:sp>
        <p:nvSpPr>
          <p:cNvPr id="6" name="TextBox 5"/>
          <p:cNvSpPr txBox="1"/>
          <p:nvPr/>
        </p:nvSpPr>
        <p:spPr>
          <a:xfrm>
            <a:off x="104931" y="533400"/>
            <a:ext cx="9039069" cy="3693319"/>
          </a:xfrm>
          <a:prstGeom prst="rect">
            <a:avLst/>
          </a:prstGeom>
          <a:noFill/>
        </p:spPr>
        <p:txBody>
          <a:bodyPr wrap="square" rtlCol="0">
            <a:spAutoFit/>
          </a:bodyPr>
          <a:lstStyle/>
          <a:p>
            <a:r>
              <a:rPr lang="zh-CN" altLang="en-US" dirty="0"/>
              <a:t>对于所有可缓存资源，指定一个 </a:t>
            </a:r>
            <a:r>
              <a:rPr lang="en-US" altLang="zh-CN" dirty="0"/>
              <a:t>expires </a:t>
            </a:r>
            <a:r>
              <a:rPr lang="zh-CN" altLang="en-US" dirty="0"/>
              <a:t>或 </a:t>
            </a:r>
            <a:r>
              <a:rPr lang="en-US" altLang="zh-CN" dirty="0"/>
              <a:t>CC max-age </a:t>
            </a:r>
            <a:r>
              <a:rPr lang="zh-CN" altLang="en-US" dirty="0"/>
              <a:t>以及一个 </a:t>
            </a:r>
            <a:r>
              <a:rPr lang="en-US" altLang="zh-CN" dirty="0"/>
              <a:t>last-modified </a:t>
            </a:r>
            <a:r>
              <a:rPr lang="zh-CN" altLang="en-US" dirty="0"/>
              <a:t>或者 </a:t>
            </a:r>
            <a:r>
              <a:rPr lang="en-US" altLang="zh-CN" dirty="0" err="1"/>
              <a:t>etag</a:t>
            </a:r>
            <a:r>
              <a:rPr lang="en-US" altLang="zh-CN" dirty="0"/>
              <a:t> </a:t>
            </a:r>
            <a:r>
              <a:rPr lang="zh-CN" altLang="en-US" dirty="0"/>
              <a:t>至关重要。同时前者和后者可以很好的相互适应。前者不需要每次都发去一次请求来校验资源时效性，后者保证当资源未出现修改的时候不需要发重新发送该资源。而在用户的不同刷新页面行为中，二者的结合也能很好的利用 </a:t>
            </a:r>
            <a:r>
              <a:rPr lang="en-US" altLang="zh-CN" dirty="0"/>
              <a:t>http </a:t>
            </a:r>
            <a:r>
              <a:rPr lang="zh-CN" altLang="en-US" dirty="0"/>
              <a:t>缓存控制特性，无论是在地址栏输入 </a:t>
            </a:r>
            <a:r>
              <a:rPr lang="en-US" altLang="zh-CN" dirty="0"/>
              <a:t>URI </a:t>
            </a:r>
            <a:r>
              <a:rPr lang="zh-CN" altLang="en-US" dirty="0"/>
              <a:t>还是输入回车进行访问，还是点击刷新按钮，浏览器都能充分利用缓存内容，进行不必要的请求与数据传输</a:t>
            </a:r>
            <a:r>
              <a:rPr lang="zh-CN" altLang="en-US" dirty="0" smtClean="0"/>
              <a:t>。</a:t>
            </a:r>
            <a:endParaRPr lang="en-US" altLang="zh-CN" dirty="0" smtClean="0"/>
          </a:p>
          <a:p>
            <a:endParaRPr lang="en-US" dirty="0"/>
          </a:p>
          <a:p>
            <a:r>
              <a:rPr lang="en-US" altLang="zh-CN" dirty="0" smtClean="0"/>
              <a:t>-</a:t>
            </a:r>
            <a:r>
              <a:rPr lang="zh-CN" altLang="en-US" dirty="0" smtClean="0"/>
              <a:t> 需要</a:t>
            </a:r>
            <a:r>
              <a:rPr lang="zh-CN" altLang="en-US" dirty="0"/>
              <a:t>兼容</a:t>
            </a:r>
            <a:r>
              <a:rPr lang="en-US" altLang="zh-CN" dirty="0"/>
              <a:t>1.0</a:t>
            </a:r>
            <a:r>
              <a:rPr lang="zh-CN" altLang="en-US" dirty="0"/>
              <a:t>的</a:t>
            </a:r>
            <a:r>
              <a:rPr lang="zh-CN" altLang="en-US" dirty="0" smtClean="0"/>
              <a:t>时候要使用 </a:t>
            </a:r>
            <a:r>
              <a:rPr lang="en-US" altLang="zh-CN" dirty="0" smtClean="0"/>
              <a:t>expires</a:t>
            </a:r>
          </a:p>
          <a:p>
            <a:r>
              <a:rPr lang="en-US" altLang="zh-CN" dirty="0" smtClean="0"/>
              <a:t>-</a:t>
            </a:r>
            <a:r>
              <a:rPr lang="zh-CN" altLang="en-US" dirty="0" smtClean="0"/>
              <a:t> 需要</a:t>
            </a:r>
            <a:r>
              <a:rPr lang="zh-CN" altLang="en-US" dirty="0"/>
              <a:t>处理一秒内多次修改的</a:t>
            </a:r>
            <a:r>
              <a:rPr lang="zh-CN" altLang="en-US" dirty="0" smtClean="0"/>
              <a:t>情况，或者</a:t>
            </a:r>
            <a:r>
              <a:rPr lang="zh-CN" altLang="en-US" dirty="0"/>
              <a:t>其他 </a:t>
            </a:r>
            <a:r>
              <a:rPr lang="en-US" altLang="zh-CN" dirty="0"/>
              <a:t>last-modified </a:t>
            </a:r>
            <a:r>
              <a:rPr lang="zh-CN" altLang="en-US" dirty="0"/>
              <a:t>处理不了的情况，才使用</a:t>
            </a:r>
            <a:r>
              <a:rPr lang="en-US" altLang="zh-CN" dirty="0" err="1"/>
              <a:t>etag</a:t>
            </a:r>
            <a:r>
              <a:rPr lang="en-US" altLang="zh-CN" dirty="0" smtClean="0"/>
              <a:t>,</a:t>
            </a:r>
            <a:r>
              <a:rPr lang="zh-CN" altLang="en-US" dirty="0" smtClean="0"/>
              <a:t>否则</a:t>
            </a:r>
            <a:r>
              <a:rPr lang="zh-CN" altLang="en-US" dirty="0"/>
              <a:t>使用 </a:t>
            </a:r>
            <a:r>
              <a:rPr lang="en-US" altLang="zh-CN" dirty="0" smtClean="0"/>
              <a:t>last-modified</a:t>
            </a:r>
          </a:p>
          <a:p>
            <a:r>
              <a:rPr lang="en-US" altLang="zh-CN" dirty="0" smtClean="0"/>
              <a:t>-</a:t>
            </a:r>
            <a:r>
              <a:rPr lang="zh-CN" altLang="en-US" dirty="0" smtClean="0"/>
              <a:t> 对于</a:t>
            </a:r>
            <a:r>
              <a:rPr lang="zh-CN" altLang="en-US" dirty="0"/>
              <a:t>所有可缓存资源，需要指定一个 </a:t>
            </a:r>
            <a:r>
              <a:rPr lang="en-US" altLang="zh-CN" dirty="0"/>
              <a:t>expires </a:t>
            </a:r>
            <a:r>
              <a:rPr lang="zh-CN" altLang="en-US" dirty="0"/>
              <a:t>或者 </a:t>
            </a:r>
            <a:r>
              <a:rPr lang="en-US" altLang="zh-CN" dirty="0"/>
              <a:t>cache-control</a:t>
            </a:r>
            <a:r>
              <a:rPr lang="zh-CN" altLang="en-US" dirty="0"/>
              <a:t>，同时指定 </a:t>
            </a:r>
            <a:r>
              <a:rPr lang="en-US" altLang="zh-CN" dirty="0"/>
              <a:t>last-modified </a:t>
            </a:r>
            <a:r>
              <a:rPr lang="zh-CN" altLang="en-US" dirty="0"/>
              <a:t>或者 </a:t>
            </a:r>
            <a:r>
              <a:rPr lang="en-US" altLang="zh-CN" dirty="0" err="1" smtClean="0"/>
              <a:t>etag</a:t>
            </a:r>
            <a:endParaRPr lang="en-US" altLang="zh-CN" dirty="0"/>
          </a:p>
          <a:p>
            <a:r>
              <a:rPr lang="en-US" altLang="zh-CN" dirty="0" smtClean="0"/>
              <a:t>-</a:t>
            </a:r>
            <a:r>
              <a:rPr lang="zh-CN" altLang="en-US" dirty="0" smtClean="0"/>
              <a:t> 可以</a:t>
            </a:r>
            <a:r>
              <a:rPr lang="zh-CN" altLang="en-US" dirty="0"/>
              <a:t>通过标识文件版本名，加长缓存时间的方式来减少</a:t>
            </a:r>
            <a:r>
              <a:rPr lang="en-US" altLang="zh-CN" dirty="0"/>
              <a:t>304</a:t>
            </a:r>
            <a:r>
              <a:rPr lang="zh-CN" altLang="en-US" dirty="0"/>
              <a:t>响应</a:t>
            </a:r>
            <a:endParaRPr lang="en-US" dirty="0"/>
          </a:p>
        </p:txBody>
      </p:sp>
    </p:spTree>
    <p:extLst>
      <p:ext uri="{BB962C8B-B14F-4D97-AF65-F5344CB8AC3E}">
        <p14:creationId xmlns:p14="http://schemas.microsoft.com/office/powerpoint/2010/main" val="989708302"/>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0"/>
            <a:ext cx="7151914" cy="533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zh-CN" altLang="en-US" sz="1800" dirty="0">
              <a:solidFill>
                <a:srgbClr val="FFFFFF"/>
              </a:solidFill>
              <a:latin typeface="微软雅黑 Light" panose="020B0502040204020203" pitchFamily="34" charset="-122"/>
              <a:ea typeface="微软雅黑 Light" panose="020B0502040204020203" pitchFamily="34" charset="-122"/>
            </a:endParaRPr>
          </a:p>
        </p:txBody>
      </p:sp>
      <p:sp>
        <p:nvSpPr>
          <p:cNvPr id="5" name="Rectangle 4"/>
          <p:cNvSpPr/>
          <p:nvPr/>
        </p:nvSpPr>
        <p:spPr>
          <a:xfrm>
            <a:off x="996293" y="1740585"/>
            <a:ext cx="7094483" cy="369332"/>
          </a:xfrm>
          <a:prstGeom prst="rect">
            <a:avLst/>
          </a:prstGeom>
        </p:spPr>
        <p:txBody>
          <a:bodyPr wrap="square">
            <a:spAutoFit/>
          </a:bodyPr>
          <a:lstStyle/>
          <a:p>
            <a:pPr algn="ctr"/>
            <a:endParaRPr lang="en-US" dirty="0">
              <a:latin typeface="Microsoft YaHei" charset="-122"/>
              <a:ea typeface="Microsoft YaHei" charset="-122"/>
              <a:cs typeface="Microsoft YaHei" charset="-122"/>
            </a:endParaRPr>
          </a:p>
        </p:txBody>
      </p:sp>
      <p:sp>
        <p:nvSpPr>
          <p:cNvPr id="4" name="TextBox 3"/>
          <p:cNvSpPr txBox="1"/>
          <p:nvPr/>
        </p:nvSpPr>
        <p:spPr>
          <a:xfrm>
            <a:off x="1" y="0"/>
            <a:ext cx="4107304" cy="369332"/>
          </a:xfrm>
          <a:prstGeom prst="rect">
            <a:avLst/>
          </a:prstGeom>
          <a:noFill/>
        </p:spPr>
        <p:txBody>
          <a:bodyPr wrap="square" rtlCol="0">
            <a:spAutoFit/>
          </a:bodyPr>
          <a:lstStyle/>
          <a:p>
            <a:r>
              <a:rPr lang="en-US" dirty="0" smtClean="0"/>
              <a:t>无法被浏览器缓存的请求</a:t>
            </a:r>
            <a:r>
              <a:rPr lang="zh-CN" altLang="en-US" dirty="0" smtClean="0"/>
              <a:t>：</a:t>
            </a:r>
            <a:endParaRPr lang="en-US" dirty="0"/>
          </a:p>
        </p:txBody>
      </p:sp>
      <p:sp>
        <p:nvSpPr>
          <p:cNvPr id="6" name="TextBox 5"/>
          <p:cNvSpPr txBox="1"/>
          <p:nvPr/>
        </p:nvSpPr>
        <p:spPr>
          <a:xfrm>
            <a:off x="719528" y="1079291"/>
            <a:ext cx="7510072" cy="2862322"/>
          </a:xfrm>
          <a:prstGeom prst="rect">
            <a:avLst/>
          </a:prstGeom>
          <a:noFill/>
        </p:spPr>
        <p:txBody>
          <a:bodyPr wrap="square" rtlCol="0">
            <a:spAutoFit/>
          </a:bodyPr>
          <a:lstStyle/>
          <a:p>
            <a:endParaRPr lang="en-US" smtClean="0"/>
          </a:p>
          <a:p>
            <a:r>
              <a:rPr lang="en-US" smtClean="0"/>
              <a:t>HTTP</a:t>
            </a:r>
            <a:r>
              <a:rPr lang="en-US" dirty="0"/>
              <a:t>信息头中包含Cache-Control:no-cache，pragma:no-cache，或Cache-Control:max-age=0</a:t>
            </a:r>
            <a:r>
              <a:rPr lang="en-US" dirty="0" smtClean="0"/>
              <a:t>等告诉浏览器不用缓存的请求</a:t>
            </a:r>
          </a:p>
          <a:p>
            <a:r>
              <a:rPr lang="en-US" dirty="0" err="1" smtClean="0"/>
              <a:t>需要根据</a:t>
            </a:r>
            <a:r>
              <a:rPr lang="en-US" dirty="0" err="1"/>
              <a:t>Cookie，</a:t>
            </a:r>
            <a:r>
              <a:rPr lang="en-US" dirty="0" err="1" smtClean="0"/>
              <a:t>认证信息等决定输入内容的动态请求</a:t>
            </a:r>
            <a:endParaRPr lang="en-US" dirty="0" smtClean="0"/>
          </a:p>
          <a:p>
            <a:r>
              <a:rPr lang="en-US" dirty="0" smtClean="0"/>
              <a:t>经过</a:t>
            </a:r>
            <a:r>
              <a:rPr lang="en-US" dirty="0"/>
              <a:t>HTTPS安全加密的请求（有人也经过测试发现，ie其实在头部加入Cache-Control：max-age信息，firefox在头部加入Cache-Control:Public之后，能够对HTTPS的资源进行缓存</a:t>
            </a:r>
            <a:r>
              <a:rPr lang="en-US" dirty="0" smtClean="0"/>
              <a:t>，参考《HTTPS的七个误解》）</a:t>
            </a:r>
          </a:p>
          <a:p>
            <a:r>
              <a:rPr lang="en-US" dirty="0" err="1" smtClean="0"/>
              <a:t>POST请求</a:t>
            </a:r>
            <a:endParaRPr lang="en-US" dirty="0" smtClean="0"/>
          </a:p>
          <a:p>
            <a:r>
              <a:rPr lang="en-US" dirty="0" err="1" smtClean="0"/>
              <a:t>HTTP</a:t>
            </a:r>
            <a:r>
              <a:rPr lang="en-US" dirty="0" err="1"/>
              <a:t>响应头中不包含Last</a:t>
            </a:r>
            <a:r>
              <a:rPr lang="en-US" dirty="0"/>
              <a:t>-Modified/</a:t>
            </a:r>
            <a:r>
              <a:rPr lang="en-US" dirty="0" err="1"/>
              <a:t>Etag，也不包含Cache-Control</a:t>
            </a:r>
            <a:r>
              <a:rPr lang="en-US" dirty="0"/>
              <a:t>/</a:t>
            </a:r>
            <a:r>
              <a:rPr lang="en-US" dirty="0" err="1"/>
              <a:t>Expires</a:t>
            </a:r>
            <a:r>
              <a:rPr lang="en-US" dirty="0" err="1" smtClean="0"/>
              <a:t>的请求</a:t>
            </a:r>
            <a:endParaRPr lang="en-US" dirty="0"/>
          </a:p>
        </p:txBody>
      </p:sp>
    </p:spTree>
    <p:extLst>
      <p:ext uri="{BB962C8B-B14F-4D97-AF65-F5344CB8AC3E}">
        <p14:creationId xmlns:p14="http://schemas.microsoft.com/office/powerpoint/2010/main" val="48565632"/>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0"/>
            <a:ext cx="7151914" cy="533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zh-CN" altLang="en-US" sz="1800" dirty="0">
              <a:solidFill>
                <a:srgbClr val="FFFFFF"/>
              </a:solidFill>
              <a:latin typeface="微软雅黑 Light" panose="020B0502040204020203" pitchFamily="34" charset="-122"/>
              <a:ea typeface="微软雅黑 Light" panose="020B0502040204020203" pitchFamily="34" charset="-122"/>
            </a:endParaRPr>
          </a:p>
        </p:txBody>
      </p:sp>
      <p:sp>
        <p:nvSpPr>
          <p:cNvPr id="5" name="Rectangle 4"/>
          <p:cNvSpPr/>
          <p:nvPr/>
        </p:nvSpPr>
        <p:spPr>
          <a:xfrm>
            <a:off x="996293" y="1740585"/>
            <a:ext cx="7094483" cy="369332"/>
          </a:xfrm>
          <a:prstGeom prst="rect">
            <a:avLst/>
          </a:prstGeom>
        </p:spPr>
        <p:txBody>
          <a:bodyPr wrap="square">
            <a:spAutoFit/>
          </a:bodyPr>
          <a:lstStyle/>
          <a:p>
            <a:pPr algn="ctr"/>
            <a:endParaRPr lang="en-US" dirty="0">
              <a:latin typeface="Microsoft YaHei" charset="-122"/>
              <a:ea typeface="Microsoft YaHei" charset="-122"/>
              <a:cs typeface="Microsoft YaHei" charset="-122"/>
            </a:endParaRPr>
          </a:p>
        </p:txBody>
      </p:sp>
      <p:sp>
        <p:nvSpPr>
          <p:cNvPr id="6" name="Rectangle 5"/>
          <p:cNvSpPr/>
          <p:nvPr/>
        </p:nvSpPr>
        <p:spPr>
          <a:xfrm>
            <a:off x="2257534" y="1173182"/>
            <a:ext cx="4572000" cy="3693319"/>
          </a:xfrm>
          <a:prstGeom prst="rect">
            <a:avLst/>
          </a:prstGeom>
        </p:spPr>
        <p:txBody>
          <a:bodyPr>
            <a:spAutoFit/>
          </a:bodyPr>
          <a:lstStyle/>
          <a:p>
            <a:r>
              <a:rPr lang="en-US" altLang="zh-CN" dirty="0" smtClean="0"/>
              <a:t>Recommend:</a:t>
            </a:r>
          </a:p>
          <a:p>
            <a:r>
              <a:rPr lang="en-US" altLang="zh-CN" dirty="0" smtClean="0"/>
              <a:t>1.</a:t>
            </a:r>
            <a:r>
              <a:rPr lang="zh-CN" altLang="en-US" dirty="0" smtClean="0"/>
              <a:t> </a:t>
            </a:r>
            <a:endParaRPr lang="en-US" altLang="zh-CN" dirty="0" smtClean="0"/>
          </a:p>
          <a:p>
            <a:r>
              <a:rPr lang="en-US" altLang="zh-CN" dirty="0" smtClean="0"/>
              <a:t>http</a:t>
            </a:r>
            <a:r>
              <a:rPr lang="zh-CN" altLang="en-US" dirty="0" smtClean="0"/>
              <a:t>权威指南第</a:t>
            </a:r>
            <a:r>
              <a:rPr lang="en-US" altLang="zh-CN" dirty="0" smtClean="0"/>
              <a:t>7</a:t>
            </a:r>
            <a:r>
              <a:rPr lang="zh-CN" altLang="en-US" dirty="0" smtClean="0"/>
              <a:t>章 </a:t>
            </a:r>
            <a:r>
              <a:rPr lang="en-US" altLang="zh-CN" dirty="0" smtClean="0"/>
              <a:t>--</a:t>
            </a:r>
            <a:r>
              <a:rPr lang="zh-CN" altLang="en-US" dirty="0" smtClean="0"/>
              <a:t> 缓存</a:t>
            </a:r>
            <a:endParaRPr lang="en-US" altLang="zh-CN" dirty="0" smtClean="0"/>
          </a:p>
          <a:p>
            <a:r>
              <a:rPr lang="en-US" altLang="zh-CN" dirty="0" smtClean="0"/>
              <a:t>2.</a:t>
            </a:r>
            <a:r>
              <a:rPr lang="zh-CN" altLang="en-US" dirty="0" smtClean="0"/>
              <a:t> </a:t>
            </a:r>
            <a:endParaRPr lang="en-US" altLang="zh-CN" dirty="0" smtClean="0"/>
          </a:p>
          <a:p>
            <a:r>
              <a:rPr lang="en-US" dirty="0" smtClean="0">
                <a:hlinkClick r:id="rId3"/>
              </a:rPr>
              <a:t>http</a:t>
            </a:r>
            <a:r>
              <a:rPr lang="en-US" dirty="0">
                <a:hlinkClick r:id="rId3"/>
              </a:rPr>
              <a:t>://www.alloyteam.com/2012/03/web-cache-1-web-cache-overview</a:t>
            </a:r>
            <a:r>
              <a:rPr lang="en-US" dirty="0" smtClean="0">
                <a:hlinkClick r:id="rId3"/>
              </a:rPr>
              <a:t>/</a:t>
            </a:r>
            <a:endParaRPr lang="en-US" dirty="0" smtClean="0"/>
          </a:p>
          <a:p>
            <a:r>
              <a:rPr lang="en-US" altLang="zh-CN" dirty="0" smtClean="0"/>
              <a:t>3.</a:t>
            </a:r>
            <a:r>
              <a:rPr lang="zh-CN" altLang="en-US" dirty="0" smtClean="0"/>
              <a:t> </a:t>
            </a:r>
            <a:r>
              <a:rPr lang="en-US" altLang="zh-CN" dirty="0">
                <a:hlinkClick r:id="rId4"/>
              </a:rPr>
              <a:t>https://</a:t>
            </a:r>
            <a:r>
              <a:rPr lang="en-US" altLang="zh-CN" dirty="0" smtClean="0">
                <a:hlinkClick r:id="rId4"/>
              </a:rPr>
              <a:t>segmentfault.com/a/1190000006689795</a:t>
            </a:r>
            <a:endParaRPr lang="en-US" altLang="zh-CN" dirty="0" smtClean="0"/>
          </a:p>
          <a:p>
            <a:r>
              <a:rPr lang="en-US" altLang="zh-CN" dirty="0" smtClean="0"/>
              <a:t>4.</a:t>
            </a:r>
            <a:r>
              <a:rPr lang="zh-CN" altLang="en-US" dirty="0"/>
              <a:t> </a:t>
            </a:r>
            <a:endParaRPr lang="en-US" altLang="zh-CN" dirty="0" smtClean="0"/>
          </a:p>
          <a:p>
            <a:r>
              <a:rPr lang="en-US" altLang="zh-CN" dirty="0" smtClean="0"/>
              <a:t>http</a:t>
            </a:r>
            <a:r>
              <a:rPr lang="en-US" altLang="zh-CN" dirty="0"/>
              <a:t>://</a:t>
            </a:r>
            <a:r>
              <a:rPr lang="en-US" altLang="zh-CN" dirty="0" err="1"/>
              <a:t>www.codeceo.com</a:t>
            </a:r>
            <a:r>
              <a:rPr lang="en-US" altLang="zh-CN" dirty="0"/>
              <a:t>/article/http-cache-</a:t>
            </a:r>
            <a:r>
              <a:rPr lang="en-US" altLang="zh-CN" dirty="0" err="1"/>
              <a:t>control.html</a:t>
            </a:r>
            <a:endParaRPr lang="en-US" altLang="zh-CN" dirty="0" smtClean="0"/>
          </a:p>
          <a:p>
            <a:endParaRPr lang="en-US" dirty="0"/>
          </a:p>
        </p:txBody>
      </p:sp>
    </p:spTree>
    <p:extLst>
      <p:ext uri="{BB962C8B-B14F-4D97-AF65-F5344CB8AC3E}">
        <p14:creationId xmlns:p14="http://schemas.microsoft.com/office/powerpoint/2010/main" val="1890128996"/>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ppt-templebg4.jpg"/>
          <p:cNvPicPr>
            <a:picLocks noChangeAspect="1"/>
          </p:cNvPicPr>
          <p:nvPr/>
        </p:nvPicPr>
        <p:blipFill rotWithShape="1">
          <a:blip r:embed="rId3">
            <a:extLst>
              <a:ext uri="{28A0092B-C50C-407E-A947-70E740481C1C}">
                <a14:useLocalDpi xmlns:a14="http://schemas.microsoft.com/office/drawing/2010/main" val="0"/>
              </a:ext>
            </a:extLst>
          </a:blip>
          <a:srcRect b="1818"/>
          <a:stretch/>
        </p:blipFill>
        <p:spPr>
          <a:xfrm>
            <a:off x="-169332" y="-129883"/>
            <a:ext cx="9313332" cy="5271805"/>
          </a:xfrm>
          <a:prstGeom prst="rect">
            <a:avLst/>
          </a:prstGeom>
        </p:spPr>
      </p:pic>
      <p:sp>
        <p:nvSpPr>
          <p:cNvPr id="7" name="矩形 6"/>
          <p:cNvSpPr/>
          <p:nvPr/>
        </p:nvSpPr>
        <p:spPr>
          <a:xfrm>
            <a:off x="-169332" y="4197889"/>
            <a:ext cx="9313332" cy="94403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dist"/>
            <a:endParaRPr kumimoji="1" lang="zh-CN" altLang="en-US"/>
          </a:p>
        </p:txBody>
      </p:sp>
      <p:pic>
        <p:nvPicPr>
          <p:cNvPr id="6" name="图片 5" descr="logo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8788" y="4452474"/>
            <a:ext cx="2766425" cy="475126"/>
          </a:xfrm>
          <a:prstGeom prst="rect">
            <a:avLst/>
          </a:prstGeom>
        </p:spPr>
      </p:pic>
      <p:sp>
        <p:nvSpPr>
          <p:cNvPr id="13" name="文本框 12"/>
          <p:cNvSpPr txBox="1"/>
          <p:nvPr/>
        </p:nvSpPr>
        <p:spPr>
          <a:xfrm>
            <a:off x="1869422" y="-220887"/>
            <a:ext cx="184666" cy="369332"/>
          </a:xfrm>
          <a:prstGeom prst="rect">
            <a:avLst/>
          </a:prstGeom>
          <a:noFill/>
        </p:spPr>
        <p:txBody>
          <a:bodyPr wrap="none" rtlCol="0">
            <a:spAutoFit/>
          </a:bodyPr>
          <a:lstStyle/>
          <a:p>
            <a:endParaRPr kumimoji="1" lang="zh-CN" altLang="en-US" dirty="0"/>
          </a:p>
        </p:txBody>
      </p:sp>
      <p:sp>
        <p:nvSpPr>
          <p:cNvPr id="8" name="矩形 7"/>
          <p:cNvSpPr/>
          <p:nvPr/>
        </p:nvSpPr>
        <p:spPr>
          <a:xfrm>
            <a:off x="-7858" y="1841751"/>
            <a:ext cx="8980714" cy="646331"/>
          </a:xfrm>
          <a:prstGeom prst="rect">
            <a:avLst/>
          </a:prstGeom>
          <a:effectLst>
            <a:outerShdw blurRad="50800" dist="38100" dir="5400000" algn="t" rotWithShape="0">
              <a:prstClr val="black">
                <a:alpha val="10000"/>
              </a:prstClr>
            </a:outerShdw>
          </a:effectLst>
        </p:spPr>
        <p:txBody>
          <a:bodyPr wrap="square">
            <a:spAutoFit/>
          </a:body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cs typeface="Microsoft YaHei"/>
              </a:rPr>
              <a:t>没了没了</a:t>
            </a:r>
            <a:endParaRPr lang="zh-CN" altLang="en-US" sz="3600" dirty="0">
              <a:solidFill>
                <a:schemeClr val="bg1"/>
              </a:solidFill>
              <a:latin typeface="微软雅黑" panose="020B0503020204020204" pitchFamily="34" charset="-122"/>
              <a:ea typeface="微软雅黑" panose="020B0503020204020204" pitchFamily="34" charset="-122"/>
              <a:cs typeface="Microsoft YaHei"/>
            </a:endParaRPr>
          </a:p>
        </p:txBody>
      </p:sp>
    </p:spTree>
    <p:extLst>
      <p:ext uri="{BB962C8B-B14F-4D97-AF65-F5344CB8AC3E}">
        <p14:creationId xmlns:p14="http://schemas.microsoft.com/office/powerpoint/2010/main" val="163853921"/>
      </p:ext>
    </p:extLst>
  </p:cSld>
  <p:clrMapOvr>
    <a:masterClrMapping/>
  </p:clrMapOvr>
  <p:transition spd="slow">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0"/>
            <a:ext cx="7151914" cy="533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zh-CN" altLang="en-US" sz="1800" dirty="0">
              <a:solidFill>
                <a:srgbClr val="FFFFFF"/>
              </a:solidFill>
              <a:latin typeface="微软雅黑 Light" panose="020B0502040204020203" pitchFamily="34" charset="-122"/>
              <a:ea typeface="微软雅黑 Light" panose="020B0502040204020203" pitchFamily="34" charset="-122"/>
            </a:endParaRPr>
          </a:p>
        </p:txBody>
      </p:sp>
      <p:sp>
        <p:nvSpPr>
          <p:cNvPr id="5" name="Rectangle 4"/>
          <p:cNvSpPr/>
          <p:nvPr/>
        </p:nvSpPr>
        <p:spPr>
          <a:xfrm>
            <a:off x="637064" y="266700"/>
            <a:ext cx="7094483" cy="3785652"/>
          </a:xfrm>
          <a:prstGeom prst="rect">
            <a:avLst/>
          </a:prstGeom>
        </p:spPr>
        <p:txBody>
          <a:bodyPr wrap="square">
            <a:spAutoFit/>
          </a:bodyPr>
          <a:lstStyle/>
          <a:p>
            <a:endParaRPr lang="en-US" altLang="zh-CN" sz="2400" dirty="0" smtClean="0"/>
          </a:p>
          <a:p>
            <a:r>
              <a:rPr lang="en-US" altLang="zh-CN" sz="2400" dirty="0" smtClean="0"/>
              <a:t>what</a:t>
            </a:r>
            <a:r>
              <a:rPr lang="zh-CN" altLang="en-US" sz="2400" dirty="0"/>
              <a:t>：指一个 </a:t>
            </a:r>
            <a:r>
              <a:rPr lang="en-US" altLang="zh-CN" sz="2400" dirty="0"/>
              <a:t>Web </a:t>
            </a:r>
            <a:r>
              <a:rPr lang="zh-CN" altLang="en-US" sz="2400" dirty="0"/>
              <a:t>资源存在于 </a:t>
            </a:r>
            <a:r>
              <a:rPr lang="en-US" altLang="zh-CN" sz="2400" dirty="0"/>
              <a:t>Web </a:t>
            </a:r>
            <a:r>
              <a:rPr lang="zh-CN" altLang="en-US" sz="2400" dirty="0"/>
              <a:t>服务器和浏览器之间的副本。通过网络获取内容既缓慢，成本又高；大的响应需要在浏览器和服务器之间进行多次往返通信，拖延了很多时间。</a:t>
            </a:r>
            <a:endParaRPr lang="en-US" altLang="zh-CN" sz="2400" dirty="0"/>
          </a:p>
          <a:p>
            <a:r>
              <a:rPr lang="en-US" altLang="zh-CN" sz="2400" dirty="0"/>
              <a:t>Why</a:t>
            </a:r>
            <a:r>
              <a:rPr lang="zh-CN" altLang="en-US" sz="2400" dirty="0"/>
              <a:t>：</a:t>
            </a:r>
            <a:r>
              <a:rPr lang="en-US" altLang="zh-CN" sz="2400" dirty="0"/>
              <a:t>- </a:t>
            </a:r>
            <a:r>
              <a:rPr lang="zh-CN" altLang="en-US" sz="2400" dirty="0" smtClean="0"/>
              <a:t>当 </a:t>
            </a:r>
            <a:r>
              <a:rPr lang="en-US" altLang="zh-CN" sz="2400" dirty="0"/>
              <a:t>web </a:t>
            </a:r>
            <a:r>
              <a:rPr lang="zh-CN" altLang="en-US" sz="2400" dirty="0"/>
              <a:t>缓存副本被使用时，只会产生极小流量，有效降低运营成本；</a:t>
            </a:r>
            <a:r>
              <a:rPr lang="en-US" altLang="zh-CN" sz="2400" dirty="0"/>
              <a:t>- </a:t>
            </a:r>
            <a:r>
              <a:rPr lang="zh-CN" altLang="en-US" sz="2400" dirty="0"/>
              <a:t>降低服务器压力，给资源设定有效期之后，用户可以重复使用本地缓存，减少对服务器请求，间接降低服务器压力</a:t>
            </a:r>
            <a:r>
              <a:rPr lang="zh-CN" altLang="en-US" sz="2400" dirty="0" smtClean="0"/>
              <a:t>，</a:t>
            </a:r>
            <a:r>
              <a:rPr lang="en-US" altLang="zh-CN" sz="2400" dirty="0" smtClean="0"/>
              <a:t>- </a:t>
            </a:r>
            <a:r>
              <a:rPr lang="zh-CN" altLang="en-US" sz="2400" dirty="0"/>
              <a:t>减少网络延迟，加快页面打开速度。</a:t>
            </a:r>
            <a:endParaRPr lang="en-US" altLang="zh-CN" sz="2400" dirty="0"/>
          </a:p>
        </p:txBody>
      </p:sp>
    </p:spTree>
    <p:extLst>
      <p:ext uri="{BB962C8B-B14F-4D97-AF65-F5344CB8AC3E}">
        <p14:creationId xmlns:p14="http://schemas.microsoft.com/office/powerpoint/2010/main" val="734873818"/>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0"/>
            <a:ext cx="7151914" cy="533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zh-CN" altLang="en-US" sz="1800" dirty="0">
              <a:solidFill>
                <a:srgbClr val="FFFFFF"/>
              </a:solidFill>
              <a:latin typeface="微软雅黑 Light" panose="020B0502040204020203" pitchFamily="34" charset="-122"/>
              <a:ea typeface="微软雅黑 Light" panose="020B0502040204020203" pitchFamily="34" charset="-122"/>
            </a:endParaRPr>
          </a:p>
        </p:txBody>
      </p:sp>
      <p:sp>
        <p:nvSpPr>
          <p:cNvPr id="5" name="Rectangle 4"/>
          <p:cNvSpPr/>
          <p:nvPr/>
        </p:nvSpPr>
        <p:spPr>
          <a:xfrm>
            <a:off x="637064" y="266700"/>
            <a:ext cx="7094483" cy="4524315"/>
          </a:xfrm>
          <a:prstGeom prst="rect">
            <a:avLst/>
          </a:prstGeom>
        </p:spPr>
        <p:txBody>
          <a:bodyPr wrap="square">
            <a:spAutoFit/>
          </a:bodyPr>
          <a:lstStyle/>
          <a:p>
            <a:endParaRPr lang="en-US" altLang="zh-CN" sz="2400" dirty="0" smtClean="0"/>
          </a:p>
          <a:p>
            <a:endParaRPr lang="en-US" altLang="zh-CN" sz="2400" b="1" dirty="0" smtClean="0"/>
          </a:p>
          <a:p>
            <a:r>
              <a:rPr lang="zh-CN" altLang="en-US" sz="2400" b="1" dirty="0" smtClean="0"/>
              <a:t>浏览器端缓存 </a:t>
            </a:r>
            <a:r>
              <a:rPr lang="zh-CN" altLang="en-US" sz="2400" dirty="0" smtClean="0"/>
              <a:t>：根据</a:t>
            </a:r>
            <a:r>
              <a:rPr lang="zh-CN" altLang="en-US" sz="2400" dirty="0"/>
              <a:t>一套与服务器约定的规则进行工作，在同一个会话过程中会检查一次并确定缓存的副本足够新</a:t>
            </a:r>
            <a:r>
              <a:rPr lang="zh-CN" altLang="en-US" sz="2400" dirty="0" smtClean="0"/>
              <a:t>。</a:t>
            </a:r>
            <a:endParaRPr lang="en-US" altLang="zh-CN" sz="2400" dirty="0" smtClean="0"/>
          </a:p>
          <a:p>
            <a:r>
              <a:rPr lang="zh-CN" altLang="en-US" sz="2400" b="1" dirty="0" smtClean="0"/>
              <a:t>步入正题</a:t>
            </a:r>
            <a:r>
              <a:rPr lang="zh-CN" altLang="en-US" sz="2400" dirty="0" smtClean="0"/>
              <a:t>：</a:t>
            </a:r>
            <a:endParaRPr lang="en-US" altLang="zh-CN" sz="2400" dirty="0" smtClean="0"/>
          </a:p>
          <a:p>
            <a:r>
              <a:rPr lang="zh-CN" altLang="en-US" sz="2400" dirty="0" smtClean="0"/>
              <a:t>与缓存相关的 </a:t>
            </a:r>
            <a:r>
              <a:rPr lang="en-US" altLang="zh-CN" sz="2400" dirty="0" smtClean="0"/>
              <a:t>http</a:t>
            </a:r>
            <a:r>
              <a:rPr lang="zh-CN" altLang="en-US" sz="2400" dirty="0" smtClean="0"/>
              <a:t> 首部字段？</a:t>
            </a:r>
            <a:endParaRPr lang="en-US" altLang="zh-CN" sz="2400" dirty="0" smtClean="0"/>
          </a:p>
          <a:p>
            <a:r>
              <a:rPr lang="zh-CN" altLang="en-US" sz="2400" dirty="0" smtClean="0"/>
              <a:t>这些 </a:t>
            </a:r>
            <a:r>
              <a:rPr lang="en-US" altLang="zh-CN" sz="2400" dirty="0" smtClean="0"/>
              <a:t>http</a:t>
            </a:r>
            <a:r>
              <a:rPr lang="zh-CN" altLang="en-US" sz="2400" dirty="0" smtClean="0"/>
              <a:t> 首部字段之间的联系和区别？</a:t>
            </a:r>
            <a:endParaRPr lang="en-US" altLang="zh-CN" sz="2400" dirty="0" smtClean="0"/>
          </a:p>
          <a:p>
            <a:r>
              <a:rPr lang="en-US" altLang="zh-CN" sz="2400" dirty="0" smtClean="0"/>
              <a:t>Http</a:t>
            </a:r>
            <a:r>
              <a:rPr lang="zh-CN" altLang="en-US" sz="2400" dirty="0" smtClean="0"/>
              <a:t> 缓存首部字段的优先级？</a:t>
            </a:r>
            <a:endParaRPr lang="en-US" altLang="zh-CN" sz="2400" dirty="0" smtClean="0"/>
          </a:p>
          <a:p>
            <a:r>
              <a:rPr lang="zh-CN" altLang="en-US" sz="2400" dirty="0" smtClean="0"/>
              <a:t>用户不同的页面刷新行为的差别？</a:t>
            </a:r>
            <a:endParaRPr lang="en-US" altLang="zh-CN" sz="2400" dirty="0" smtClean="0"/>
          </a:p>
          <a:p>
            <a:r>
              <a:rPr lang="zh-CN" altLang="en-US" sz="2400" dirty="0" smtClean="0"/>
              <a:t>在实践中我们该用哪些报文头来控制缓存？</a:t>
            </a:r>
            <a:endParaRPr lang="en-US" altLang="zh-CN" sz="2400" dirty="0"/>
          </a:p>
          <a:p>
            <a:endParaRPr lang="en-US" altLang="zh-CN" sz="2400" dirty="0" smtClean="0"/>
          </a:p>
        </p:txBody>
      </p:sp>
    </p:spTree>
    <p:extLst>
      <p:ext uri="{BB962C8B-B14F-4D97-AF65-F5344CB8AC3E}">
        <p14:creationId xmlns:p14="http://schemas.microsoft.com/office/powerpoint/2010/main" val="1970547097"/>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365760"/>
            <a:ext cx="184731" cy="369332"/>
          </a:xfrm>
          <a:prstGeom prst="rect">
            <a:avLst/>
          </a:prstGeom>
          <a:noFill/>
        </p:spPr>
        <p:txBody>
          <a:bodyPr wrap="none" rtlCol="0">
            <a:spAutoFit/>
          </a:bodyPr>
          <a:lstStyle/>
          <a:p>
            <a:endParaRPr lang="en-US" dirty="0"/>
          </a:p>
        </p:txBody>
      </p:sp>
      <p:sp>
        <p:nvSpPr>
          <p:cNvPr id="3" name="TextBox 2"/>
          <p:cNvSpPr txBox="1"/>
          <p:nvPr/>
        </p:nvSpPr>
        <p:spPr>
          <a:xfrm>
            <a:off x="438912" y="73152"/>
            <a:ext cx="2089033" cy="369332"/>
          </a:xfrm>
          <a:prstGeom prst="rect">
            <a:avLst/>
          </a:prstGeom>
          <a:noFill/>
        </p:spPr>
        <p:txBody>
          <a:bodyPr wrap="none" rtlCol="0">
            <a:spAutoFit/>
          </a:bodyPr>
          <a:lstStyle/>
          <a:p>
            <a:r>
              <a:rPr lang="zh-CN" altLang="en-US" dirty="0" smtClean="0"/>
              <a:t>缓存相关首部字段</a:t>
            </a:r>
            <a:endParaRPr lang="en-US" dirty="0"/>
          </a:p>
        </p:txBody>
      </p:sp>
      <p:pic>
        <p:nvPicPr>
          <p:cNvPr id="5" name="Picture 4"/>
          <p:cNvPicPr>
            <a:picLocks noChangeAspect="1"/>
          </p:cNvPicPr>
          <p:nvPr/>
        </p:nvPicPr>
        <p:blipFill>
          <a:blip r:embed="rId3"/>
          <a:stretch>
            <a:fillRect/>
          </a:stretch>
        </p:blipFill>
        <p:spPr>
          <a:xfrm>
            <a:off x="0" y="458985"/>
            <a:ext cx="4876716" cy="4684515"/>
          </a:xfrm>
          <a:prstGeom prst="rect">
            <a:avLst/>
          </a:prstGeom>
        </p:spPr>
      </p:pic>
      <p:pic>
        <p:nvPicPr>
          <p:cNvPr id="6" name="Picture 5"/>
          <p:cNvPicPr>
            <a:picLocks noChangeAspect="1"/>
          </p:cNvPicPr>
          <p:nvPr/>
        </p:nvPicPr>
        <p:blipFill>
          <a:blip r:embed="rId4"/>
          <a:stretch>
            <a:fillRect/>
          </a:stretch>
        </p:blipFill>
        <p:spPr>
          <a:xfrm>
            <a:off x="4882896" y="458987"/>
            <a:ext cx="4261104" cy="2673958"/>
          </a:xfrm>
          <a:prstGeom prst="rect">
            <a:avLst/>
          </a:prstGeom>
        </p:spPr>
      </p:pic>
    </p:spTree>
    <p:extLst>
      <p:ext uri="{BB962C8B-B14F-4D97-AF65-F5344CB8AC3E}">
        <p14:creationId xmlns:p14="http://schemas.microsoft.com/office/powerpoint/2010/main" val="553736850"/>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365760"/>
            <a:ext cx="184731" cy="369332"/>
          </a:xfrm>
          <a:prstGeom prst="rect">
            <a:avLst/>
          </a:prstGeom>
          <a:noFill/>
        </p:spPr>
        <p:txBody>
          <a:bodyPr wrap="none" rtlCol="0">
            <a:spAutoFit/>
          </a:bodyPr>
          <a:lstStyle/>
          <a:p>
            <a:endParaRPr lang="en-US" dirty="0"/>
          </a:p>
        </p:txBody>
      </p:sp>
      <p:sp>
        <p:nvSpPr>
          <p:cNvPr id="3" name="TextBox 2"/>
          <p:cNvSpPr txBox="1"/>
          <p:nvPr/>
        </p:nvSpPr>
        <p:spPr>
          <a:xfrm>
            <a:off x="438912" y="73152"/>
            <a:ext cx="2087559" cy="646331"/>
          </a:xfrm>
          <a:prstGeom prst="rect">
            <a:avLst/>
          </a:prstGeom>
          <a:noFill/>
        </p:spPr>
        <p:txBody>
          <a:bodyPr wrap="none" rtlCol="0">
            <a:spAutoFit/>
          </a:bodyPr>
          <a:lstStyle/>
          <a:p>
            <a:r>
              <a:rPr lang="en-US" altLang="zh-CN" dirty="0"/>
              <a:t>Pragma</a:t>
            </a:r>
            <a:r>
              <a:rPr lang="zh-CN" altLang="en-US" dirty="0"/>
              <a:t>  </a:t>
            </a:r>
            <a:r>
              <a:rPr lang="en-US" altLang="zh-CN" dirty="0"/>
              <a:t>&amp;&amp;</a:t>
            </a:r>
            <a:r>
              <a:rPr lang="zh-CN" altLang="en-US" dirty="0"/>
              <a:t>  </a:t>
            </a:r>
            <a:r>
              <a:rPr lang="en-US" altLang="zh-CN" dirty="0"/>
              <a:t>expires</a:t>
            </a:r>
            <a:endParaRPr lang="en-US" dirty="0"/>
          </a:p>
          <a:p>
            <a:endParaRPr lang="en-US" dirty="0"/>
          </a:p>
        </p:txBody>
      </p:sp>
      <p:sp>
        <p:nvSpPr>
          <p:cNvPr id="4" name="Rectangle 3"/>
          <p:cNvSpPr/>
          <p:nvPr/>
        </p:nvSpPr>
        <p:spPr>
          <a:xfrm>
            <a:off x="329783" y="735092"/>
            <a:ext cx="8199619" cy="3416320"/>
          </a:xfrm>
          <a:prstGeom prst="rect">
            <a:avLst/>
          </a:prstGeom>
        </p:spPr>
        <p:txBody>
          <a:bodyPr wrap="square">
            <a:spAutoFit/>
          </a:bodyPr>
          <a:lstStyle/>
          <a:p>
            <a:r>
              <a:rPr lang="en-US" altLang="zh-CN" dirty="0"/>
              <a:t>47</a:t>
            </a:r>
            <a:r>
              <a:rPr lang="zh-CN" altLang="en-US" dirty="0"/>
              <a:t>种，这里只列出其中最常用的那么几个。</a:t>
            </a:r>
            <a:endParaRPr lang="en-US" altLang="zh-CN" dirty="0"/>
          </a:p>
          <a:p>
            <a:r>
              <a:rPr lang="en-US" altLang="zh-CN" dirty="0"/>
              <a:t>1.0</a:t>
            </a:r>
            <a:r>
              <a:rPr lang="zh-CN" altLang="en-US" dirty="0"/>
              <a:t>时代：</a:t>
            </a:r>
            <a:endParaRPr lang="en-US" altLang="zh-CN" dirty="0"/>
          </a:p>
          <a:p>
            <a:r>
              <a:rPr lang="en-US" altLang="zh-CN" b="1" dirty="0" smtClean="0"/>
              <a:t>pragma </a:t>
            </a:r>
            <a:r>
              <a:rPr lang="zh-CN" altLang="en-US" b="1" dirty="0"/>
              <a:t>和 </a:t>
            </a:r>
            <a:r>
              <a:rPr lang="en-US" altLang="zh-CN" b="1" dirty="0"/>
              <a:t>expires</a:t>
            </a:r>
            <a:r>
              <a:rPr lang="zh-CN" altLang="en-US" b="1" dirty="0"/>
              <a:t>，为了 </a:t>
            </a:r>
            <a:r>
              <a:rPr lang="en-US" altLang="zh-CN" b="1" dirty="0"/>
              <a:t>http</a:t>
            </a:r>
            <a:r>
              <a:rPr lang="zh-CN" altLang="en-US" b="1" dirty="0"/>
              <a:t>的向下兼容，很多网站依旧会带上这俩个</a:t>
            </a:r>
            <a:r>
              <a:rPr lang="zh-CN" altLang="en-US" b="1" dirty="0" smtClean="0"/>
              <a:t>字段</a:t>
            </a:r>
            <a:endParaRPr lang="en-US" altLang="zh-CN" b="1" dirty="0" smtClean="0"/>
          </a:p>
          <a:p>
            <a:r>
              <a:rPr lang="en-US" altLang="zh-CN" dirty="0" smtClean="0"/>
              <a:t>Pragma</a:t>
            </a:r>
            <a:r>
              <a:rPr lang="zh-CN" altLang="en-US" dirty="0"/>
              <a:t>字段值为 </a:t>
            </a:r>
            <a:r>
              <a:rPr lang="en-US" altLang="zh-CN" dirty="0"/>
              <a:t>no-cache</a:t>
            </a:r>
            <a:r>
              <a:rPr lang="zh-CN" altLang="en-US" dirty="0"/>
              <a:t>的时候，会告知浏览器不要对该资源读缓存，每次都得向服务器发一次请求。只有 </a:t>
            </a:r>
            <a:r>
              <a:rPr lang="en-US" altLang="zh-CN" dirty="0"/>
              <a:t>IE </a:t>
            </a:r>
            <a:r>
              <a:rPr lang="zh-CN" altLang="en-US" dirty="0"/>
              <a:t>支持</a:t>
            </a:r>
            <a:r>
              <a:rPr lang="zh-CN" altLang="en-US" dirty="0" smtClean="0"/>
              <a:t>：</a:t>
            </a:r>
            <a:endParaRPr lang="en-US" altLang="zh-CN" dirty="0" smtClean="0"/>
          </a:p>
          <a:p>
            <a:r>
              <a:rPr lang="en-US" altLang="zh-CN" dirty="0" smtClean="0"/>
              <a:t>`&lt;</a:t>
            </a:r>
            <a:r>
              <a:rPr lang="en-US" altLang="zh-CN" dirty="0"/>
              <a:t>meta http-</a:t>
            </a:r>
            <a:r>
              <a:rPr lang="en-US" altLang="zh-CN" dirty="0" err="1"/>
              <a:t>equiv</a:t>
            </a:r>
            <a:r>
              <a:rPr lang="en-US" altLang="zh-CN" dirty="0"/>
              <a:t>="Pragma" content="no-cache"&gt;`</a:t>
            </a:r>
            <a:r>
              <a:rPr lang="zh-CN" altLang="en-US" dirty="0" smtClean="0"/>
              <a:t>。</a:t>
            </a:r>
            <a:endParaRPr lang="en-US" altLang="zh-CN" dirty="0" smtClean="0"/>
          </a:p>
          <a:p>
            <a:r>
              <a:rPr lang="zh-CN" altLang="en-US" b="1" dirty="0" smtClean="0"/>
              <a:t>有</a:t>
            </a:r>
            <a:r>
              <a:rPr lang="zh-CN" altLang="en-US" b="1" dirty="0"/>
              <a:t>了 </a:t>
            </a:r>
            <a:r>
              <a:rPr lang="en-US" altLang="zh-CN" b="1" dirty="0"/>
              <a:t>pragma </a:t>
            </a:r>
            <a:r>
              <a:rPr lang="zh-CN" altLang="en-US" b="1" dirty="0"/>
              <a:t>来禁用缓存，自然也需要有个东西来启用缓存和定义缓存时间。</a:t>
            </a:r>
            <a:r>
              <a:rPr lang="zh-CN" altLang="en-US" dirty="0"/>
              <a:t>在</a:t>
            </a:r>
            <a:r>
              <a:rPr lang="en-US" altLang="zh-CN" dirty="0"/>
              <a:t>HTML </a:t>
            </a:r>
            <a:r>
              <a:rPr lang="zh-CN" altLang="en-US" dirty="0"/>
              <a:t>里面</a:t>
            </a:r>
            <a:r>
              <a:rPr lang="zh-CN" altLang="en-US" dirty="0" smtClean="0"/>
              <a:t>加上</a:t>
            </a:r>
            <a:endParaRPr lang="en-US" altLang="zh-CN" dirty="0" smtClean="0"/>
          </a:p>
          <a:p>
            <a:r>
              <a:rPr lang="en-US" altLang="zh-CN" dirty="0" smtClean="0"/>
              <a:t>`&lt;</a:t>
            </a:r>
            <a:r>
              <a:rPr lang="en-US" altLang="zh-CN" dirty="0"/>
              <a:t>meta http-</a:t>
            </a:r>
            <a:r>
              <a:rPr lang="en-US" altLang="zh-CN" dirty="0" err="1"/>
              <a:t>equiv</a:t>
            </a:r>
            <a:r>
              <a:rPr lang="en-US" altLang="zh-CN" dirty="0"/>
              <a:t>="expires" content="mon, 18 </a:t>
            </a:r>
            <a:r>
              <a:rPr lang="en-US" altLang="zh-CN" dirty="0" err="1"/>
              <a:t>apr</a:t>
            </a:r>
            <a:r>
              <a:rPr lang="en-US" altLang="zh-CN" dirty="0"/>
              <a:t> 2106 14:3000 GMT</a:t>
            </a:r>
            <a:r>
              <a:rPr lang="en-US" altLang="zh-CN" dirty="0" smtClean="0"/>
              <a:t>"&gt;`</a:t>
            </a:r>
          </a:p>
          <a:p>
            <a:r>
              <a:rPr lang="zh-CN" altLang="en-US" dirty="0" smtClean="0"/>
              <a:t>，</a:t>
            </a:r>
            <a:r>
              <a:rPr lang="zh-CN" altLang="en-US" dirty="0"/>
              <a:t>同样也只有 </a:t>
            </a:r>
            <a:r>
              <a:rPr lang="en-US" altLang="zh-CN" dirty="0"/>
              <a:t>IE </a:t>
            </a:r>
            <a:r>
              <a:rPr lang="zh-CN" altLang="en-US" dirty="0"/>
              <a:t>支持。。。所以说在响应报文上添加就可以有效启用缓存。对</a:t>
            </a:r>
            <a:r>
              <a:rPr lang="en-US" altLang="zh-CN" dirty="0"/>
              <a:t>1.0</a:t>
            </a:r>
            <a:r>
              <a:rPr lang="zh-CN" altLang="en-US" dirty="0"/>
              <a:t>而言，</a:t>
            </a:r>
            <a:r>
              <a:rPr lang="en-US" altLang="zh-CN" dirty="0"/>
              <a:t>expires </a:t>
            </a:r>
            <a:r>
              <a:rPr lang="zh-CN" altLang="en-US" dirty="0"/>
              <a:t>就是来告诉浏览器资源缓存过期时间，如果还没过该时间点那么不发请求。</a:t>
            </a:r>
            <a:endParaRPr lang="en-US" dirty="0"/>
          </a:p>
        </p:txBody>
      </p:sp>
    </p:spTree>
    <p:extLst>
      <p:ext uri="{BB962C8B-B14F-4D97-AF65-F5344CB8AC3E}">
        <p14:creationId xmlns:p14="http://schemas.microsoft.com/office/powerpoint/2010/main" val="1828091950"/>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365760"/>
            <a:ext cx="184731" cy="369332"/>
          </a:xfrm>
          <a:prstGeom prst="rect">
            <a:avLst/>
          </a:prstGeom>
          <a:noFill/>
        </p:spPr>
        <p:txBody>
          <a:bodyPr wrap="none" rtlCol="0">
            <a:spAutoFit/>
          </a:bodyPr>
          <a:lstStyle/>
          <a:p>
            <a:endParaRPr lang="en-US" dirty="0"/>
          </a:p>
        </p:txBody>
      </p:sp>
      <p:sp>
        <p:nvSpPr>
          <p:cNvPr id="3" name="TextBox 2"/>
          <p:cNvSpPr txBox="1"/>
          <p:nvPr/>
        </p:nvSpPr>
        <p:spPr>
          <a:xfrm>
            <a:off x="438912" y="73152"/>
            <a:ext cx="431528" cy="369332"/>
          </a:xfrm>
          <a:prstGeom prst="rect">
            <a:avLst/>
          </a:prstGeom>
          <a:noFill/>
        </p:spPr>
        <p:txBody>
          <a:bodyPr wrap="none" rtlCol="0">
            <a:spAutoFit/>
          </a:bodyPr>
          <a:lstStyle/>
          <a:p>
            <a:r>
              <a:rPr lang="en-US" altLang="zh-CN" dirty="0" smtClean="0"/>
              <a:t>CC</a:t>
            </a:r>
            <a:endParaRPr lang="en-US" dirty="0"/>
          </a:p>
        </p:txBody>
      </p:sp>
      <p:pic>
        <p:nvPicPr>
          <p:cNvPr id="5" name="Picture 4"/>
          <p:cNvPicPr>
            <a:picLocks noChangeAspect="1"/>
          </p:cNvPicPr>
          <p:nvPr/>
        </p:nvPicPr>
        <p:blipFill>
          <a:blip r:embed="rId3"/>
          <a:stretch>
            <a:fillRect/>
          </a:stretch>
        </p:blipFill>
        <p:spPr>
          <a:xfrm>
            <a:off x="0" y="0"/>
            <a:ext cx="4580164" cy="5143500"/>
          </a:xfrm>
          <a:prstGeom prst="rect">
            <a:avLst/>
          </a:prstGeom>
        </p:spPr>
      </p:pic>
      <p:pic>
        <p:nvPicPr>
          <p:cNvPr id="6" name="Picture 5"/>
          <p:cNvPicPr>
            <a:picLocks noChangeAspect="1"/>
          </p:cNvPicPr>
          <p:nvPr/>
        </p:nvPicPr>
        <p:blipFill>
          <a:blip r:embed="rId4"/>
          <a:stretch>
            <a:fillRect/>
          </a:stretch>
        </p:blipFill>
        <p:spPr>
          <a:xfrm>
            <a:off x="4580165" y="0"/>
            <a:ext cx="4563836" cy="5143500"/>
          </a:xfrm>
          <a:prstGeom prst="rect">
            <a:avLst/>
          </a:prstGeom>
        </p:spPr>
      </p:pic>
    </p:spTree>
    <p:extLst>
      <p:ext uri="{BB962C8B-B14F-4D97-AF65-F5344CB8AC3E}">
        <p14:creationId xmlns:p14="http://schemas.microsoft.com/office/powerpoint/2010/main" val="633174077"/>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6591"/>
            <a:ext cx="9144000" cy="3970318"/>
          </a:xfrm>
          <a:prstGeom prst="rect">
            <a:avLst/>
          </a:prstGeom>
        </p:spPr>
        <p:txBody>
          <a:bodyPr wrap="square">
            <a:spAutoFit/>
          </a:bodyPr>
          <a:lstStyle/>
          <a:p>
            <a:pPr marL="285750" lvl="0" indent="-285750" defTabSz="914400"/>
            <a:r>
              <a:rPr lang="en-US" altLang="zh-CN" b="1" dirty="0" smtClean="0"/>
              <a:t>Last-Modified</a:t>
            </a:r>
            <a:r>
              <a:rPr lang="zh-CN" altLang="en-US" b="1" dirty="0" smtClean="0"/>
              <a:t> </a:t>
            </a:r>
            <a:r>
              <a:rPr lang="en-US" altLang="zh-CN" b="1" dirty="0" smtClean="0"/>
              <a:t>&amp;&amp;</a:t>
            </a:r>
            <a:r>
              <a:rPr lang="zh-CN" altLang="en-US" b="1" dirty="0" smtClean="0"/>
              <a:t> </a:t>
            </a:r>
            <a:r>
              <a:rPr lang="en-US" altLang="zh-CN" b="1" dirty="0" smtClean="0"/>
              <a:t>If-Modified-Since</a:t>
            </a:r>
          </a:p>
          <a:p>
            <a:pPr marL="285750" lvl="0" indent="-285750" defTabSz="914400"/>
            <a:r>
              <a:rPr lang="en-US" altLang="zh-CN" dirty="0" smtClean="0"/>
              <a:t>	</a:t>
            </a:r>
            <a:r>
              <a:rPr lang="zh-CN" altLang="en-US" dirty="0" smtClean="0"/>
              <a:t>服务器（首次）将</a:t>
            </a:r>
            <a:r>
              <a:rPr lang="zh-CN" altLang="en-US" dirty="0"/>
              <a:t>资源传递给客户端时，会将资源最后修改时间以</a:t>
            </a:r>
            <a:r>
              <a:rPr lang="en-US" altLang="zh-CN" dirty="0"/>
              <a:t>Last-Modified</a:t>
            </a:r>
            <a:r>
              <a:rPr lang="zh-CN" altLang="en-US" dirty="0"/>
              <a:t>：</a:t>
            </a:r>
            <a:r>
              <a:rPr lang="en-US" altLang="zh-CN" dirty="0"/>
              <a:t>GMT</a:t>
            </a:r>
            <a:r>
              <a:rPr lang="zh-CN" altLang="en-US" dirty="0"/>
              <a:t>的形式</a:t>
            </a:r>
            <a:r>
              <a:rPr lang="zh-CN" altLang="en-US" dirty="0" smtClean="0"/>
              <a:t>加在实体</a:t>
            </a:r>
            <a:r>
              <a:rPr lang="zh-CN" altLang="en-US" dirty="0"/>
              <a:t>头部传动给客户端。在第一次请求的响应头返回 </a:t>
            </a:r>
            <a:r>
              <a:rPr lang="en-US" altLang="zh-CN" dirty="0"/>
              <a:t>Last-Modified </a:t>
            </a:r>
            <a:r>
              <a:rPr lang="zh-CN" altLang="en-US" dirty="0" smtClean="0"/>
              <a:t>内容。</a:t>
            </a:r>
            <a:r>
              <a:rPr lang="zh-CN" altLang="en-US" dirty="0"/>
              <a:t>客户端请求头会为资源标记上</a:t>
            </a:r>
            <a:r>
              <a:rPr lang="en-US" altLang="zh-CN" dirty="0"/>
              <a:t>If-Modified-Since </a:t>
            </a:r>
            <a:r>
              <a:rPr lang="zh-CN" altLang="en-US" dirty="0"/>
              <a:t>内容，下次再次请求时，会把该信息附在请求报文中一并带给服务器去做检测对比，如果没有更新，直接返回</a:t>
            </a:r>
            <a:r>
              <a:rPr lang="en-US" altLang="zh-CN" dirty="0"/>
              <a:t>304</a:t>
            </a:r>
            <a:r>
              <a:rPr lang="zh-CN" altLang="en-US" dirty="0"/>
              <a:t>状态码即可</a:t>
            </a:r>
            <a:r>
              <a:rPr lang="zh-CN" altLang="en-US" dirty="0" smtClean="0"/>
              <a:t>。</a:t>
            </a:r>
            <a:endParaRPr lang="en-US" altLang="zh-CN" dirty="0" smtClean="0"/>
          </a:p>
          <a:p>
            <a:pPr marL="285750" lvl="0" indent="-285750" defTabSz="914400"/>
            <a:endParaRPr lang="en-US" dirty="0"/>
          </a:p>
          <a:p>
            <a:pPr marL="285750" lvl="0" indent="-285750" defTabSz="914400"/>
            <a:r>
              <a:rPr lang="en-US" altLang="zh-CN" b="1" dirty="0" err="1" smtClean="0"/>
              <a:t>Etag</a:t>
            </a:r>
            <a:r>
              <a:rPr lang="zh-CN" altLang="en-US" b="1" dirty="0" smtClean="0"/>
              <a:t> </a:t>
            </a:r>
            <a:r>
              <a:rPr lang="en-US" altLang="zh-CN" b="1" dirty="0" smtClean="0"/>
              <a:t>&amp;&amp;</a:t>
            </a:r>
            <a:r>
              <a:rPr lang="zh-CN" altLang="en-US" b="1" dirty="0" smtClean="0"/>
              <a:t> </a:t>
            </a:r>
            <a:r>
              <a:rPr lang="en-US" altLang="zh-CN" b="1" dirty="0" smtClean="0"/>
              <a:t>If-None-Match</a:t>
            </a:r>
          </a:p>
          <a:p>
            <a:pPr marL="285750" lvl="0" indent="-285750" defTabSz="914400"/>
            <a:r>
              <a:rPr lang="en-US" altLang="zh-CN" dirty="0" smtClean="0"/>
              <a:t>	</a:t>
            </a:r>
            <a:r>
              <a:rPr lang="zh-CN" altLang="en-US" dirty="0" smtClean="0"/>
              <a:t>服务器</a:t>
            </a:r>
            <a:r>
              <a:rPr lang="zh-CN" altLang="en-US" dirty="0"/>
              <a:t>会通过某种算法，给资源计算的出一个唯一标识，通过 </a:t>
            </a:r>
            <a:r>
              <a:rPr lang="en-US" altLang="zh-CN" dirty="0" err="1"/>
              <a:t>ETag</a:t>
            </a:r>
            <a:r>
              <a:rPr lang="en-US" altLang="zh-CN" dirty="0"/>
              <a:t> </a:t>
            </a:r>
            <a:r>
              <a:rPr lang="zh-CN" altLang="en-US" dirty="0"/>
              <a:t>唯一标识返回浏览器，浏览器会保存该 </a:t>
            </a:r>
            <a:r>
              <a:rPr lang="en-US" altLang="zh-CN" dirty="0" err="1"/>
              <a:t>ETag</a:t>
            </a:r>
            <a:r>
              <a:rPr lang="en-US" altLang="zh-CN" dirty="0"/>
              <a:t> </a:t>
            </a:r>
            <a:r>
              <a:rPr lang="zh-CN" altLang="en-US" dirty="0"/>
              <a:t>字段，并在下一次请求时将其一并带过去给</a:t>
            </a:r>
            <a:r>
              <a:rPr lang="zh-CN" altLang="en-US" dirty="0" smtClean="0"/>
              <a:t>服务器</a:t>
            </a:r>
            <a:r>
              <a:rPr lang="en-US" altLang="zh-CN" dirty="0" smtClean="0"/>
              <a:t>,</a:t>
            </a:r>
            <a:r>
              <a:rPr lang="zh-CN" altLang="en-US" dirty="0" smtClean="0"/>
              <a:t> 只</a:t>
            </a:r>
            <a:r>
              <a:rPr lang="zh-CN" altLang="en-US" dirty="0"/>
              <a:t>需要比较 </a:t>
            </a:r>
            <a:r>
              <a:rPr lang="en-US" altLang="zh-CN" dirty="0" err="1"/>
              <a:t>ETag</a:t>
            </a:r>
            <a:r>
              <a:rPr lang="en-US" altLang="zh-CN" dirty="0"/>
              <a:t> </a:t>
            </a:r>
            <a:r>
              <a:rPr lang="zh-CN" altLang="en-US" dirty="0"/>
              <a:t>是否一致，就可以很好地判断资源是否被修改过。解决该困扰的办法也简单</a:t>
            </a:r>
            <a:r>
              <a:rPr lang="en-US" altLang="zh-CN" dirty="0"/>
              <a:t>——</a:t>
            </a:r>
            <a:r>
              <a:rPr lang="zh-CN" altLang="en-US" dirty="0"/>
              <a:t>把服务侧</a:t>
            </a:r>
            <a:r>
              <a:rPr lang="en-US" altLang="zh-CN" dirty="0" err="1"/>
              <a:t>ETag</a:t>
            </a:r>
            <a:r>
              <a:rPr lang="zh-CN" altLang="en-US" dirty="0"/>
              <a:t>的那一套也搬到前端来</a:t>
            </a:r>
            <a:r>
              <a:rPr lang="zh-CN" altLang="en-US" dirty="0" smtClean="0"/>
              <a:t>用</a:t>
            </a:r>
            <a:r>
              <a:rPr lang="en-US" altLang="zh-CN" dirty="0"/>
              <a:t>,</a:t>
            </a:r>
            <a:r>
              <a:rPr lang="zh-CN" altLang="en-US" dirty="0" smtClean="0"/>
              <a:t>页面</a:t>
            </a:r>
            <a:r>
              <a:rPr lang="zh-CN" altLang="en-US" dirty="0"/>
              <a:t>的静态资源以版本形式发布，常用的方法是在文件名或参数带上一串</a:t>
            </a:r>
            <a:r>
              <a:rPr lang="en-US" altLang="zh-CN" dirty="0"/>
              <a:t>md5</a:t>
            </a:r>
            <a:r>
              <a:rPr lang="zh-CN" altLang="en-US" dirty="0"/>
              <a:t>或时间标记符</a:t>
            </a:r>
            <a:r>
              <a:rPr lang="zh-CN" altLang="en-US" dirty="0" smtClean="0"/>
              <a:t>：</a:t>
            </a:r>
            <a:r>
              <a:rPr lang="en-US" dirty="0">
                <a:hlinkClick r:id="rId3"/>
              </a:rPr>
              <a:t>http://</a:t>
            </a:r>
            <a:r>
              <a:rPr lang="en-US" dirty="0" smtClean="0">
                <a:hlinkClick r:id="rId3"/>
              </a:rPr>
              <a:t>m-cdn.gsxservice.com/asset/css/staticV2/index_da3dd3e2fd.css</a:t>
            </a:r>
            <a:r>
              <a:rPr lang="zh-CN" altLang="en-US" dirty="0" smtClean="0"/>
              <a:t> 如果</a:t>
            </a:r>
            <a:r>
              <a:rPr lang="zh-CN" altLang="en-US" dirty="0"/>
              <a:t>文件被修改了</a:t>
            </a:r>
            <a:r>
              <a:rPr lang="zh-CN" altLang="en-US" dirty="0" smtClean="0"/>
              <a:t>，就改变后缀字符串，</a:t>
            </a:r>
            <a:r>
              <a:rPr lang="zh-CN" altLang="en-US" dirty="0"/>
              <a:t>这样能确保客户端能及时从服务器收取到新修改的文件。</a:t>
            </a:r>
            <a:endParaRPr lang="en-US" dirty="0"/>
          </a:p>
        </p:txBody>
      </p:sp>
    </p:spTree>
    <p:extLst>
      <p:ext uri="{BB962C8B-B14F-4D97-AF65-F5344CB8AC3E}">
        <p14:creationId xmlns:p14="http://schemas.microsoft.com/office/powerpoint/2010/main" val="837114344"/>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822" y="1783829"/>
            <a:ext cx="8003858" cy="1200329"/>
          </a:xfrm>
          <a:prstGeom prst="rect">
            <a:avLst/>
          </a:prstGeom>
          <a:noFill/>
        </p:spPr>
        <p:txBody>
          <a:bodyPr wrap="none" rtlCol="0">
            <a:spAutoFit/>
          </a:bodyPr>
          <a:lstStyle/>
          <a:p>
            <a:r>
              <a:rPr lang="en-US" dirty="0"/>
              <a:t>一般通过 expires 来兼容旧浏览器，用 cache-control 来更精确地利用缓存</a:t>
            </a:r>
            <a:r>
              <a:rPr lang="en-US" dirty="0" smtClean="0"/>
              <a:t>，</a:t>
            </a:r>
          </a:p>
          <a:p>
            <a:r>
              <a:rPr lang="en-US" dirty="0" smtClean="0"/>
              <a:t>然后开启 </a:t>
            </a:r>
            <a:r>
              <a:rPr lang="en-US" dirty="0" err="1"/>
              <a:t>ETag</a:t>
            </a:r>
            <a:r>
              <a:rPr lang="en-US" dirty="0"/>
              <a:t> 和 Last-Modified 进一步复用缓存减少流量</a:t>
            </a:r>
            <a:r>
              <a:rPr lang="en-US" dirty="0" smtClean="0"/>
              <a:t>。</a:t>
            </a:r>
          </a:p>
          <a:p>
            <a:r>
              <a:rPr lang="en-US" dirty="0" smtClean="0"/>
              <a:t>如果 </a:t>
            </a:r>
            <a:r>
              <a:rPr lang="en-US" dirty="0"/>
              <a:t>Last-Modified 和 </a:t>
            </a:r>
            <a:r>
              <a:rPr lang="en-US" dirty="0" err="1"/>
              <a:t>ETag</a:t>
            </a:r>
            <a:r>
              <a:rPr lang="en-US" dirty="0"/>
              <a:t> 同时启用，则需用两者都验证通过，才会返回304</a:t>
            </a:r>
            <a:r>
              <a:rPr lang="en-US" dirty="0" smtClean="0"/>
              <a:t>，</a:t>
            </a:r>
          </a:p>
          <a:p>
            <a:r>
              <a:rPr lang="en-US" dirty="0" smtClean="0"/>
              <a:t>否则重新请求并且返回</a:t>
            </a:r>
            <a:r>
              <a:rPr lang="en-US" dirty="0"/>
              <a:t>200</a:t>
            </a:r>
          </a:p>
        </p:txBody>
      </p:sp>
    </p:spTree>
    <p:extLst>
      <p:ext uri="{BB962C8B-B14F-4D97-AF65-F5344CB8AC3E}">
        <p14:creationId xmlns:p14="http://schemas.microsoft.com/office/powerpoint/2010/main" val="1038547642"/>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32" y="134912"/>
            <a:ext cx="2031325" cy="369332"/>
          </a:xfrm>
          <a:prstGeom prst="rect">
            <a:avLst/>
          </a:prstGeom>
          <a:noFill/>
        </p:spPr>
        <p:txBody>
          <a:bodyPr wrap="none" rtlCol="0">
            <a:spAutoFit/>
          </a:bodyPr>
          <a:lstStyle/>
          <a:p>
            <a:r>
              <a:rPr lang="zh-CN" altLang="en-US" smtClean="0"/>
              <a:t>用户刷新访问行为</a:t>
            </a:r>
            <a:endParaRPr lang="en-US" dirty="0"/>
          </a:p>
        </p:txBody>
      </p:sp>
      <p:sp>
        <p:nvSpPr>
          <p:cNvPr id="3" name="TextBox 2"/>
          <p:cNvSpPr txBox="1"/>
          <p:nvPr/>
        </p:nvSpPr>
        <p:spPr>
          <a:xfrm>
            <a:off x="569626" y="1199213"/>
            <a:ext cx="7083991" cy="1200329"/>
          </a:xfrm>
          <a:prstGeom prst="rect">
            <a:avLst/>
          </a:prstGeom>
          <a:noFill/>
        </p:spPr>
        <p:txBody>
          <a:bodyPr wrap="none" rtlCol="0">
            <a:spAutoFit/>
          </a:bodyPr>
          <a:lstStyle/>
          <a:p>
            <a:r>
              <a:rPr lang="zh-CN" altLang="en-US" dirty="0"/>
              <a:t>刷新</a:t>
            </a:r>
            <a:r>
              <a:rPr lang="en-US" altLang="zh-CN" dirty="0"/>
              <a:t>/</a:t>
            </a:r>
            <a:r>
              <a:rPr lang="zh-CN" altLang="en-US" dirty="0"/>
              <a:t>访问界面的手段分成</a:t>
            </a:r>
            <a:r>
              <a:rPr lang="en-US" altLang="zh-CN" dirty="0"/>
              <a:t>3</a:t>
            </a:r>
            <a:r>
              <a:rPr lang="zh-CN" altLang="en-US" dirty="0"/>
              <a:t>类</a:t>
            </a:r>
            <a:r>
              <a:rPr lang="zh-CN" altLang="en-US" dirty="0" smtClean="0"/>
              <a:t>：</a:t>
            </a:r>
            <a:endParaRPr lang="en-US" altLang="zh-CN" dirty="0" smtClean="0"/>
          </a:p>
          <a:p>
            <a:r>
              <a:rPr lang="zh-CN" altLang="en-US" dirty="0" smtClean="0"/>
              <a:t>在 </a:t>
            </a:r>
            <a:r>
              <a:rPr lang="en-US" altLang="zh-CN" dirty="0"/>
              <a:t>URL </a:t>
            </a:r>
            <a:r>
              <a:rPr lang="zh-CN" altLang="en-US" dirty="0"/>
              <a:t>输入栏中输入然后回车</a:t>
            </a:r>
            <a:r>
              <a:rPr lang="en-US" altLang="zh-CN" dirty="0"/>
              <a:t>/</a:t>
            </a:r>
            <a:r>
              <a:rPr lang="zh-CN" altLang="en-US" dirty="0"/>
              <a:t>通过书签</a:t>
            </a:r>
            <a:r>
              <a:rPr lang="zh-CN" altLang="en-US" dirty="0" smtClean="0"/>
              <a:t>访问；</a:t>
            </a:r>
            <a:endParaRPr lang="en-US" altLang="zh-CN" dirty="0" smtClean="0"/>
          </a:p>
          <a:p>
            <a:r>
              <a:rPr lang="en-US" altLang="zh-CN" dirty="0" smtClean="0"/>
              <a:t>F5</a:t>
            </a:r>
            <a:r>
              <a:rPr lang="zh-CN" altLang="en-US" dirty="0"/>
              <a:t>、</a:t>
            </a:r>
            <a:r>
              <a:rPr lang="en-US" altLang="zh-CN" dirty="0"/>
              <a:t>Command + </a:t>
            </a:r>
            <a:r>
              <a:rPr lang="en-US" altLang="zh-CN" dirty="0" smtClean="0"/>
              <a:t>R</a:t>
            </a:r>
            <a:r>
              <a:rPr lang="zh-CN" altLang="en-US" dirty="0" smtClean="0"/>
              <a:t>、</a:t>
            </a:r>
            <a:r>
              <a:rPr lang="en-US" altLang="zh-CN" dirty="0" smtClean="0"/>
              <a:t> </a:t>
            </a:r>
            <a:r>
              <a:rPr lang="zh-CN" altLang="en-US" dirty="0"/>
              <a:t>点击工具栏中的刷新按钮、右键菜单重新</a:t>
            </a:r>
            <a:r>
              <a:rPr lang="zh-CN" altLang="en-US" dirty="0" smtClean="0"/>
              <a:t>加载；</a:t>
            </a:r>
            <a:endParaRPr lang="en-US" altLang="zh-CN" dirty="0" smtClean="0"/>
          </a:p>
          <a:p>
            <a:r>
              <a:rPr lang="en-US" altLang="zh-CN" dirty="0" smtClean="0"/>
              <a:t>Ctrl </a:t>
            </a:r>
            <a:r>
              <a:rPr lang="en-US" altLang="zh-CN" dirty="0"/>
              <a:t>+ </a:t>
            </a:r>
            <a:r>
              <a:rPr lang="en-US" altLang="zh-CN" dirty="0" smtClean="0"/>
              <a:t>F5</a:t>
            </a:r>
            <a:r>
              <a:rPr lang="zh-CN" altLang="en-US" dirty="0" smtClean="0"/>
              <a:t>、</a:t>
            </a:r>
            <a:r>
              <a:rPr lang="en-US" altLang="zh-CN" dirty="0" smtClean="0"/>
              <a:t>Command Shift R</a:t>
            </a:r>
            <a:endParaRPr lang="en-US" dirty="0"/>
          </a:p>
        </p:txBody>
      </p:sp>
    </p:spTree>
    <p:extLst>
      <p:ext uri="{BB962C8B-B14F-4D97-AF65-F5344CB8AC3E}">
        <p14:creationId xmlns:p14="http://schemas.microsoft.com/office/powerpoint/2010/main" val="1221751736"/>
      </p:ext>
    </p:extLst>
  </p:cSld>
  <p:clrMapOvr>
    <a:masterClrMapping/>
  </p:clrMapOvr>
  <mc:AlternateContent xmlns:mc="http://schemas.openxmlformats.org/markup-compatibility/2006" xmlns:p14="http://schemas.microsoft.com/office/powerpoint/2010/main">
    <mc:Choice Requires="p14">
      <p:transition p14:dur="200">
        <p:push dir="u"/>
      </p:transition>
    </mc:Choice>
    <mc:Fallback xmlns="">
      <p:transition xmlns:p14="http://schemas.microsoft.com/office/powerpoint/2010/main">
        <p:push dir="u"/>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16B39AB3589E6946999B4E5C405D6A08" ma:contentTypeVersion="1" ma:contentTypeDescription="新建文档。" ma:contentTypeScope="" ma:versionID="29013c07912276f53d181b9bec4d4e3a">
  <xsd:schema xmlns:xsd="http://www.w3.org/2001/XMLSchema" xmlns:xs="http://www.w3.org/2001/XMLSchema" xmlns:p="http://schemas.microsoft.com/office/2006/metadata/properties" xmlns:ns1="http://schemas.microsoft.com/sharepoint/v3" targetNamespace="http://schemas.microsoft.com/office/2006/metadata/properties" ma:root="true" ma:fieldsID="5107b0345c29e57748057d300629ffc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计划开始日期" ma:description="“计划开始日期”是由“发布”功能创建的网站栏。它用于指定第一次向网站访问者显示此页面的日期和时间。" ma:hidden="true" ma:internalName="PublishingStartDate">
      <xsd:simpleType>
        <xsd:restriction base="dms:Unknown"/>
      </xsd:simpleType>
    </xsd:element>
    <xsd:element name="PublishingExpirationDate" ma:index="9" nillable="true" ma:displayName="计划结束日期" ma:description="“计划结束日期”是由“发布”功能创建的网站栏。它用于指定不再向网站访问者显示此页面的日期和时间。"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718557F-F798-484B-A988-6DA7C3EE0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3C0F-2DCB-4609-AA8D-E84EAA4F9454}">
  <ds:schemaRefs>
    <ds:schemaRef ds:uri="http://schemas.microsoft.com/sharepoint/v3/contenttype/forms"/>
  </ds:schemaRefs>
</ds:datastoreItem>
</file>

<file path=customXml/itemProps3.xml><?xml version="1.0" encoding="utf-8"?>
<ds:datastoreItem xmlns:ds="http://schemas.openxmlformats.org/officeDocument/2006/customXml" ds:itemID="{C133EA2F-201D-45D6-A236-C956657E7DB7}">
  <ds:schemaRefs>
    <ds:schemaRef ds:uri="http://schemas.microsoft.com/sharepoint/v3"/>
    <ds:schemaRef ds:uri="http://purl.org/dc/elements/1.1/"/>
    <ds:schemaRef ds:uri="http://purl.org/dc/term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21116</TotalTime>
  <Words>2240</Words>
  <Application>Microsoft Macintosh PowerPoint</Application>
  <PresentationFormat>On-screen Show (16:9)</PresentationFormat>
  <Paragraphs>137</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Mangal</vt:lpstr>
      <vt:lpstr>Microsoft YaHei</vt:lpstr>
      <vt:lpstr>宋体</vt:lpstr>
      <vt:lpstr>微软雅黑</vt:lpstr>
      <vt:lpstr>微软雅黑 Light</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Rocky</dc:creator>
  <cp:lastModifiedBy>郭南赐</cp:lastModifiedBy>
  <cp:revision>1769</cp:revision>
  <dcterms:created xsi:type="dcterms:W3CDTF">2015-02-06T05:47:09Z</dcterms:created>
  <dcterms:modified xsi:type="dcterms:W3CDTF">2016-11-30T11:22:26Z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0x01010016B39AB3589E6946999B4E5C405D6A08</vt:lpwstr>
  </property>
</Properties>
</file>