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53" autoAdjust="0"/>
  </p:normalViewPr>
  <p:slideViewPr>
    <p:cSldViewPr snapToGrid="0">
      <p:cViewPr varScale="1">
        <p:scale>
          <a:sx n="52" d="100"/>
          <a:sy n="52" d="100"/>
        </p:scale>
        <p:origin x="12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r>
              <a:t>内功&amp;招式</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prstGeom prst="rect">
            <a:avLst/>
          </a:prstGeom>
        </p:spPr>
        <p:txBody>
          <a:bodyPr/>
          <a:lstStyle/>
          <a:p>
            <a:endParaRPr/>
          </a:p>
        </p:txBody>
      </p:sp>
      <p:sp>
        <p:nvSpPr>
          <p:cNvPr id="241" name="Shape 24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noRot="1" noChangeAspect="1"/>
          </p:cNvSpPr>
          <p:nvPr>
            <p:ph type="sldImg"/>
          </p:nvPr>
        </p:nvSpPr>
        <p:spPr>
          <a:prstGeom prst="rect">
            <a:avLst/>
          </a:prstGeom>
        </p:spPr>
        <p:txBody>
          <a:bodyPr/>
          <a:lstStyle/>
          <a:p>
            <a:endParaRPr/>
          </a:p>
        </p:txBody>
      </p:sp>
      <p:sp>
        <p:nvSpPr>
          <p:cNvPr id="247" name="Shape 24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lvl1pPr>
              <a:defRPr>
                <a:solidFill>
                  <a:srgbClr val="FFFFFF"/>
                </a:solidFill>
              </a:defRPr>
            </a:lvl1p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noRot="1" noChangeAspect="1"/>
          </p:cNvSpPr>
          <p:nvPr>
            <p:ph type="sldImg"/>
          </p:nvPr>
        </p:nvSpPr>
        <p:spPr>
          <a:prstGeom prst="rect">
            <a:avLst/>
          </a:prstGeom>
        </p:spPr>
        <p:txBody>
          <a:bodyPr/>
          <a:lstStyle/>
          <a:p>
            <a:endParaRPr/>
          </a:p>
        </p:txBody>
      </p:sp>
      <p:sp>
        <p:nvSpPr>
          <p:cNvPr id="268" name="Shape 268"/>
          <p:cNvSpPr>
            <a:spLocks noGrp="1"/>
          </p:cNvSpPr>
          <p:nvPr>
            <p:ph type="body" sz="quarter" idx="1"/>
          </p:nvPr>
        </p:nvSpPr>
        <p:spPr>
          <a:prstGeom prst="rect">
            <a:avLst/>
          </a:prstGeom>
        </p:spPr>
        <p:txBody>
          <a:bodyPr/>
          <a:lstStyle/>
          <a:p>
            <a:r>
              <a:t>高级模块——调用实现的模块</a:t>
            </a:r>
          </a:p>
          <a:p>
            <a:r>
              <a:t>低级模块——代码中承担实现的模块</a:t>
            </a:r>
          </a:p>
          <a:p>
            <a:r>
              <a:t>抽象对象和抽象模块是稳定的，不易产生变化的，使得依赖关系是稳定的，使得代码的质量得到保证</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noRot="1" noChangeAspect="1"/>
          </p:cNvSpPr>
          <p:nvPr>
            <p:ph type="sldImg"/>
          </p:nvPr>
        </p:nvSpPr>
        <p:spPr>
          <a:prstGeom prst="rect">
            <a:avLst/>
          </a:prstGeom>
        </p:spPr>
        <p:txBody>
          <a:bodyPr/>
          <a:lstStyle/>
          <a:p>
            <a:endParaRPr/>
          </a:p>
        </p:txBody>
      </p:sp>
      <p:sp>
        <p:nvSpPr>
          <p:cNvPr id="292" name="Shape 292"/>
          <p:cNvSpPr>
            <a:spLocks noGrp="1"/>
          </p:cNvSpPr>
          <p:nvPr>
            <p:ph type="body" sz="quarter" idx="1"/>
          </p:nvPr>
        </p:nvSpPr>
        <p:spPr>
          <a:prstGeom prst="rect">
            <a:avLst/>
          </a:prstGeom>
        </p:spPr>
        <p:txBody>
          <a:bodyPr/>
          <a:lstStyle/>
          <a:p>
            <a:r>
              <a:t>如果两个类之间是‘’Has-A“的关系应使用组合或聚合，如果是”Is-A“关系可使用继承（严格的分类学上的定义），意思是一个类是另一个类的”“一种”；而“Has-A”则表示某一个角色具有某一项责任或功能。</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noRot="1" noChangeAspect="1"/>
          </p:cNvSpPr>
          <p:nvPr>
            <p:ph type="sldImg"/>
          </p:nvPr>
        </p:nvSpPr>
        <p:spPr>
          <a:prstGeom prst="rect">
            <a:avLst/>
          </a:prstGeom>
        </p:spPr>
        <p:txBody>
          <a:bodyPr/>
          <a:lstStyle/>
          <a:p>
            <a:endParaRPr/>
          </a:p>
        </p:txBody>
      </p:sp>
      <p:sp>
        <p:nvSpPr>
          <p:cNvPr id="297" name="Shape 297"/>
          <p:cNvSpPr>
            <a:spLocks noGrp="1"/>
          </p:cNvSpPr>
          <p:nvPr>
            <p:ph type="body" sz="quarter" idx="1"/>
          </p:nvPr>
        </p:nvSpPr>
        <p:spPr>
          <a:prstGeom prst="rect">
            <a:avLst/>
          </a:prstGeom>
        </p:spPr>
        <p:txBody>
          <a:bodyPr/>
          <a:lstStyle/>
          <a:p>
            <a:r>
              <a:t>降低系统的耦合度，是类之间保持松散的耦合关系；过度使用产生过多的中介类</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a:spLocks noGrp="1" noRot="1" noChangeAspect="1"/>
          </p:cNvSpPr>
          <p:nvPr>
            <p:ph type="sldImg"/>
          </p:nvPr>
        </p:nvSpPr>
        <p:spPr>
          <a:prstGeom prst="rect">
            <a:avLst/>
          </a:prstGeom>
        </p:spPr>
        <p:txBody>
          <a:bodyPr/>
          <a:lstStyle/>
          <a:p>
            <a:endParaRPr/>
          </a:p>
        </p:txBody>
      </p:sp>
      <p:sp>
        <p:nvSpPr>
          <p:cNvPr id="349" name="Shape 349"/>
          <p:cNvSpPr>
            <a:spLocks noGrp="1"/>
          </p:cNvSpPr>
          <p:nvPr>
            <p:ph type="body" sz="quarter" idx="1"/>
          </p:nvPr>
        </p:nvSpPr>
        <p:spPr>
          <a:prstGeom prst="rect">
            <a:avLst/>
          </a:prstGeom>
        </p:spPr>
        <p:txBody>
          <a:bodyPr/>
          <a:lstStyle/>
          <a:p>
            <a:r>
              <a:t>“模式从不保证任何东西，它不能保证你一定能够做出可复用的软件，提高你的生产率，更不能保护世界和平。”</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hape 353"/>
          <p:cNvSpPr>
            <a:spLocks noGrp="1" noRot="1" noChangeAspect="1"/>
          </p:cNvSpPr>
          <p:nvPr>
            <p:ph type="sldImg"/>
          </p:nvPr>
        </p:nvSpPr>
        <p:spPr>
          <a:prstGeom prst="rect">
            <a:avLst/>
          </a:prstGeom>
        </p:spPr>
        <p:txBody>
          <a:bodyPr/>
          <a:lstStyle/>
          <a:p>
            <a:endParaRPr/>
          </a:p>
        </p:txBody>
      </p:sp>
      <p:sp>
        <p:nvSpPr>
          <p:cNvPr id="354" name="Shape 35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软件模式与具体的应用领域无关。</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r>
              <a:t>名称，对模式的整体描述，便于理解和沟通</a:t>
            </a:r>
          </a:p>
          <a:p>
            <a:r>
              <a:t>问题，何时使用，包含存在的问题和问题的原因</a:t>
            </a:r>
          </a:p>
          <a:p>
            <a:r>
              <a:t>解决方案，描述模式的组成成分及之间的相互关系，通常通过UML类图和核心代码描述</a:t>
            </a:r>
          </a:p>
          <a:p>
            <a:r>
              <a:t>效果，模式的有权点和使用时要权衡的问题</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p>
            <a:r>
              <a:t>类名属性，名词短语；方法动宾短语</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p>
            <a:r>
              <a:rPr dirty="0" err="1"/>
              <a:t>依赖</a:t>
            </a:r>
            <a:r>
              <a:rPr dirty="0"/>
              <a:t>：【</a:t>
            </a:r>
            <a:r>
              <a:rPr dirty="0" err="1"/>
              <a:t>代码表现</a:t>
            </a:r>
            <a:r>
              <a:rPr dirty="0"/>
              <a:t>】：局部变量、方法的参数或者对静态方法的调用。代码中一般指由局部变量、函数参数、返回值建立的对于其他对象的调用关系。箭头指向被依赖的类。</a:t>
            </a:r>
          </a:p>
          <a:p>
            <a:r>
              <a:rPr dirty="0" err="1"/>
              <a:t>关联：</a:t>
            </a:r>
            <a:r>
              <a:rPr dirty="0" err="1">
                <a:solidFill>
                  <a:srgbClr val="FFFFFF"/>
                </a:solidFill>
              </a:rPr>
              <a:t>一般</a:t>
            </a:r>
            <a:r>
              <a:rPr dirty="0">
                <a:solidFill>
                  <a:srgbClr val="FFFFFF"/>
                </a:solidFill>
              </a:rPr>
              <a:t>/</a:t>
            </a:r>
            <a:r>
              <a:rPr dirty="0" err="1">
                <a:solidFill>
                  <a:srgbClr val="FFFFFF"/>
                </a:solidFill>
              </a:rPr>
              <a:t>聚合</a:t>
            </a:r>
            <a:r>
              <a:rPr dirty="0">
                <a:solidFill>
                  <a:srgbClr val="FFFFFF"/>
                </a:solidFill>
              </a:rPr>
              <a:t>/</a:t>
            </a:r>
            <a:r>
              <a:rPr dirty="0" err="1">
                <a:solidFill>
                  <a:srgbClr val="FFFFFF"/>
                </a:solidFill>
              </a:rPr>
              <a:t>组合</a:t>
            </a:r>
            <a:r>
              <a:rPr dirty="0">
                <a:solidFill>
                  <a:srgbClr val="FFFFFF"/>
                </a:solidFill>
              </a:rPr>
              <a:t>，【</a:t>
            </a:r>
            <a:r>
              <a:rPr dirty="0" err="1">
                <a:solidFill>
                  <a:srgbClr val="FFFFFF"/>
                </a:solidFill>
              </a:rPr>
              <a:t>代码表现】上都表示为成员变量</a:t>
            </a:r>
            <a:r>
              <a:rPr dirty="0" err="1"/>
              <a:t>，必须考察具体的逻辑关系</a:t>
            </a:r>
            <a:r>
              <a:rPr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依赖：【代码表现】：局部变量、方法的参数或者对静态方法的调用。代码中一般指由局部变量、函数参数、返回值建立的对于其他对象的调用关系。箭头指向被依赖的类。</a:t>
            </a:r>
          </a:p>
          <a:p>
            <a:r>
              <a:t>关联：</a:t>
            </a:r>
            <a:r>
              <a:rPr>
                <a:solidFill>
                  <a:srgbClr val="FFFFFF"/>
                </a:solidFill>
              </a:rPr>
              <a:t>一般/聚合/组合，在代码体现上都表示为成员变量</a:t>
            </a:r>
            <a:r>
              <a:t>，必须考察具体的逻辑关系。</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单击此处编辑母版标题样式</a:t>
            </a:r>
          </a:p>
        </p:txBody>
      </p:sp>
      <p:sp>
        <p:nvSpPr>
          <p:cNvPr id="12" name="Shape 12"/>
          <p:cNvSpPr>
            <a:spLocks noGrp="1"/>
          </p:cNvSpPr>
          <p:nvPr>
            <p:ph type="body" sz="quarter" idx="1"/>
          </p:nvPr>
        </p:nvSpPr>
        <p:spPr>
          <a:xfrm>
            <a:off x="1524000" y="3602037"/>
            <a:ext cx="9144000" cy="1655764"/>
          </a:xfrm>
          <a:prstGeom prst="rect">
            <a:avLst/>
          </a:prstGeom>
        </p:spPr>
        <p:txBody>
          <a:bodyPr/>
          <a:lstStyle>
            <a:lvl1pPr marL="0" indent="0" algn="ctr">
              <a:buSzTx/>
              <a:buFontTx/>
              <a:buNone/>
              <a:defRPr sz="2400"/>
            </a:lvl1pPr>
          </a:lstStyle>
          <a:p>
            <a:r>
              <a:t>单击以编辑母版副标题样式</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单击此处编辑母版标题样式</a:t>
            </a:r>
          </a:p>
        </p:txBody>
      </p:sp>
      <p:sp>
        <p:nvSpPr>
          <p:cNvPr id="93" name="Shape 93"/>
          <p:cNvSpPr>
            <a:spLocks noGrp="1"/>
          </p:cNvSpPr>
          <p:nvPr>
            <p:ph type="body" idx="1"/>
          </p:nvPr>
        </p:nvSpPr>
        <p:spPr>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单击此处编辑母版标题样式</a:t>
            </a:r>
          </a:p>
        </p:txBody>
      </p:sp>
      <p:sp>
        <p:nvSpPr>
          <p:cNvPr id="102" name="Shape 102"/>
          <p:cNvSpPr>
            <a:spLocks noGrp="1"/>
          </p:cNvSpPr>
          <p:nvPr>
            <p:ph type="body" idx="1"/>
          </p:nvPr>
        </p:nvSpPr>
        <p:spPr>
          <a:xfrm>
            <a:off x="838200" y="365125"/>
            <a:ext cx="7734300" cy="5811838"/>
          </a:xfrm>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10" name="Shape 110"/>
          <p:cNvSpPr>
            <a:spLocks noGrp="1"/>
          </p:cNvSpPr>
          <p:nvPr>
            <p:ph type="title"/>
          </p:nvPr>
        </p:nvSpPr>
        <p:spPr>
          <a:prstGeom prst="rect">
            <a:avLst/>
          </a:prstGeom>
        </p:spPr>
        <p:txBody>
          <a:bodyPr/>
          <a:lstStyle/>
          <a:p>
            <a:r>
              <a:t>标题文本</a:t>
            </a:r>
          </a:p>
        </p:txBody>
      </p:sp>
      <p:sp>
        <p:nvSpPr>
          <p:cNvPr id="111" name="Shape 111"/>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2" name="Shape 1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lstStyle/>
          <a:p>
            <a:r>
              <a:t>标题文本</a:t>
            </a:r>
          </a:p>
        </p:txBody>
      </p:sp>
      <p:sp>
        <p:nvSpPr>
          <p:cNvPr id="120" name="Shape 120"/>
          <p:cNvSpPr>
            <a:spLocks noGrp="1"/>
          </p:cNvSpPr>
          <p:nvPr>
            <p:ph type="body" idx="1"/>
          </p:nvPr>
        </p:nvSpPr>
        <p:spPr>
          <a:prstGeom prst="rect">
            <a:avLst/>
          </a:prstGeom>
        </p:spPr>
        <p:txBody>
          <a:bodyPr/>
          <a:lstStyle>
            <a:lvl3pPr marL="1234439" indent="-320039"/>
          </a:lstStyle>
          <a:p>
            <a:r>
              <a:t>正文级别 1</a:t>
            </a:r>
          </a:p>
          <a:p>
            <a:pPr lvl="1"/>
            <a:r>
              <a:t>正文级别 2</a:t>
            </a:r>
          </a:p>
          <a:p>
            <a:pPr lvl="2"/>
            <a:r>
              <a:t>正文级别 3</a:t>
            </a:r>
          </a:p>
          <a:p>
            <a:pPr lvl="3"/>
            <a:r>
              <a:t>正文级别 4</a:t>
            </a:r>
          </a:p>
          <a:p>
            <a:pPr lvl="4"/>
            <a:r>
              <a:t>正文级别 5</a:t>
            </a:r>
          </a:p>
        </p:txBody>
      </p:sp>
      <p:sp>
        <p:nvSpPr>
          <p:cNvPr id="121" name="Shape 121"/>
          <p:cNvSpPr>
            <a:spLocks noGrp="1"/>
          </p:cNvSpPr>
          <p:nvPr>
            <p:ph type="sldNum" sz="quarter" idx="2"/>
          </p:nvPr>
        </p:nvSpPr>
        <p:spPr>
          <a:xfrm>
            <a:off x="11080146" y="640429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p>
            <a:r>
              <a:t>标题文本</a:t>
            </a:r>
          </a:p>
        </p:txBody>
      </p:sp>
      <p:sp>
        <p:nvSpPr>
          <p:cNvPr id="129" name="Shape 129"/>
          <p:cNvSpPr>
            <a:spLocks noGrp="1"/>
          </p:cNvSpPr>
          <p:nvPr>
            <p:ph type="body" idx="1"/>
          </p:nvPr>
        </p:nvSpPr>
        <p:spPr>
          <a:prstGeom prst="rect">
            <a:avLst/>
          </a:prstGeom>
        </p:spPr>
        <p:txBody>
          <a:bodyPr/>
          <a:lstStyle>
            <a:lvl3pPr marL="1234439" indent="-320039"/>
          </a:lstStyle>
          <a:p>
            <a:r>
              <a:t>正文级别 1</a:t>
            </a:r>
          </a:p>
          <a:p>
            <a:pPr lvl="1"/>
            <a:r>
              <a:t>正文级别 2</a:t>
            </a:r>
          </a:p>
          <a:p>
            <a:pPr lvl="2"/>
            <a:r>
              <a:t>正文级别 3</a:t>
            </a:r>
          </a:p>
          <a:p>
            <a:pPr lvl="3"/>
            <a:r>
              <a:t>正文级别 4</a:t>
            </a:r>
          </a:p>
          <a:p>
            <a:pPr lvl="4"/>
            <a:r>
              <a:t>正文级别 5</a:t>
            </a:r>
          </a:p>
        </p:txBody>
      </p:sp>
      <p:sp>
        <p:nvSpPr>
          <p:cNvPr id="130" name="Shape 130"/>
          <p:cNvSpPr>
            <a:spLocks noGrp="1"/>
          </p:cNvSpPr>
          <p:nvPr>
            <p:ph type="sldNum" sz="quarter" idx="2"/>
          </p:nvPr>
        </p:nvSpPr>
        <p:spPr>
          <a:xfrm>
            <a:off x="11080146" y="6404293"/>
            <a:ext cx="273654"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单击此处编辑母版标题样式</a:t>
            </a:r>
          </a:p>
        </p:txBody>
      </p:sp>
      <p:sp>
        <p:nvSpPr>
          <p:cNvPr id="21" name="Shape 21"/>
          <p:cNvSpPr>
            <a:spLocks noGrp="1"/>
          </p:cNvSpPr>
          <p:nvPr>
            <p:ph type="body" idx="1"/>
          </p:nvPr>
        </p:nvSpPr>
        <p:spPr>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单击此处编辑母版标题样式</a:t>
            </a:r>
          </a:p>
        </p:txBody>
      </p:sp>
      <p:sp>
        <p:nvSpPr>
          <p:cNvPr id="30" name="Shape 30"/>
          <p:cNvSpPr>
            <a:spLocks noGrp="1"/>
          </p:cNvSpPr>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stStyle>
          <a:p>
            <a:r>
              <a:t>编辑母版文本样式</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单击此处编辑母版标题样式</a:t>
            </a:r>
          </a:p>
        </p:txBody>
      </p:sp>
      <p:sp>
        <p:nvSpPr>
          <p:cNvPr id="39" name="Shape 39"/>
          <p:cNvSpPr>
            <a:spLocks noGrp="1"/>
          </p:cNvSpPr>
          <p:nvPr>
            <p:ph type="body" sz="half" idx="1"/>
          </p:nvPr>
        </p:nvSpPr>
        <p:spPr>
          <a:xfrm>
            <a:off x="838200" y="1825625"/>
            <a:ext cx="5181600" cy="4351338"/>
          </a:xfrm>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单击此处编辑母版标题样式</a:t>
            </a:r>
          </a:p>
        </p:txBody>
      </p:sp>
      <p:sp>
        <p:nvSpPr>
          <p:cNvPr id="48" name="Shape 48"/>
          <p:cNvSpPr>
            <a:spLocks noGrp="1"/>
          </p:cNvSpPr>
          <p:nvPr>
            <p:ph type="body" sz="quarter" idx="1"/>
          </p:nvPr>
        </p:nvSpPr>
        <p:spPr>
          <a:xfrm>
            <a:off x="839787" y="1681163"/>
            <a:ext cx="5157790" cy="823914"/>
          </a:xfrm>
          <a:prstGeom prst="rect">
            <a:avLst/>
          </a:prstGeom>
        </p:spPr>
        <p:txBody>
          <a:bodyPr anchor="b"/>
          <a:lstStyle>
            <a:lvl1pPr marL="0" indent="0">
              <a:buSzTx/>
              <a:buFontTx/>
              <a:buNone/>
              <a:defRPr sz="2400" b="1"/>
            </a:lvl1pPr>
          </a:lstStyle>
          <a:p>
            <a:r>
              <a:t>编辑母版文本样式</a:t>
            </a:r>
          </a:p>
        </p:txBody>
      </p:sp>
      <p:sp>
        <p:nvSpPr>
          <p:cNvPr id="49" name="Shape 49"/>
          <p:cNvSpPr>
            <a:spLocks noGrp="1"/>
          </p:cNvSpPr>
          <p:nvPr>
            <p:ph type="body" sz="quarter" idx="13"/>
          </p:nvPr>
        </p:nvSpPr>
        <p:spPr>
          <a:xfrm>
            <a:off x="6172200" y="1681163"/>
            <a:ext cx="5183188" cy="823914"/>
          </a:xfrm>
          <a:prstGeom prst="rect">
            <a:avLst/>
          </a:prstGeom>
        </p:spPr>
        <p:txBody>
          <a:bodyPr anchor="b"/>
          <a:lstStyle/>
          <a:p>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单击此处编辑母版标题样式</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40" cy="1600200"/>
          </a:xfrm>
          <a:prstGeom prst="rect">
            <a:avLst/>
          </a:prstGeom>
        </p:spPr>
        <p:txBody>
          <a:bodyPr anchor="b"/>
          <a:lstStyle>
            <a:lvl1pPr>
              <a:defRPr sz="3200"/>
            </a:lvl1pPr>
          </a:lstStyle>
          <a:p>
            <a:r>
              <a:t>单击此处编辑母版标题样式</a:t>
            </a:r>
          </a:p>
        </p:txBody>
      </p:sp>
      <p:sp>
        <p:nvSpPr>
          <p:cNvPr id="73" name="Shape 73"/>
          <p:cNvSpPr>
            <a:spLocks noGrp="1"/>
          </p:cNvSpPr>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编辑母版文本样式</a:t>
            </a:r>
          </a:p>
          <a:p>
            <a:pPr lvl="1"/>
            <a:r>
              <a:t>第二级</a:t>
            </a:r>
          </a:p>
          <a:p>
            <a:pPr lvl="2"/>
            <a:r>
              <a:t>第三级</a:t>
            </a:r>
          </a:p>
          <a:p>
            <a:pPr lvl="3"/>
            <a:r>
              <a:t>第四级</a:t>
            </a:r>
          </a:p>
          <a:p>
            <a:pPr lvl="4"/>
            <a:r>
              <a:t>第五级</a:t>
            </a:r>
          </a:p>
        </p:txBody>
      </p:sp>
      <p:sp>
        <p:nvSpPr>
          <p:cNvPr id="74" name="Shape 74"/>
          <p:cNvSpPr>
            <a:spLocks noGrp="1"/>
          </p:cNvSpPr>
          <p:nvPr>
            <p:ph type="body" sz="quarter" idx="13"/>
          </p:nvPr>
        </p:nvSpPr>
        <p:spPr>
          <a:xfrm>
            <a:off x="839786" y="2057400"/>
            <a:ext cx="3932241" cy="3811588"/>
          </a:xfrm>
          <a:prstGeom prst="rect">
            <a:avLst/>
          </a:prstGeom>
        </p:spPr>
        <p:txBody>
          <a:bodyPr/>
          <a:lstStyle/>
          <a:p>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40" cy="1600200"/>
          </a:xfrm>
          <a:prstGeom prst="rect">
            <a:avLst/>
          </a:prstGeom>
        </p:spPr>
        <p:txBody>
          <a:bodyPr anchor="b"/>
          <a:lstStyle>
            <a:lvl1pPr>
              <a:defRPr sz="3200"/>
            </a:lvl1pPr>
          </a:lstStyle>
          <a:p>
            <a:r>
              <a:t>单击此处编辑母版标题样式</a:t>
            </a:r>
          </a:p>
        </p:txBody>
      </p:sp>
      <p:sp>
        <p:nvSpPr>
          <p:cNvPr id="83" name="Shape 83"/>
          <p:cNvSpPr>
            <a:spLocks noGrp="1"/>
          </p:cNvSpPr>
          <p:nvPr>
            <p:ph type="pic" sz="half" idx="13"/>
          </p:nvPr>
        </p:nvSpPr>
        <p:spPr>
          <a:xfrm>
            <a:off x="5183187" y="987425"/>
            <a:ext cx="6172202" cy="4873625"/>
          </a:xfrm>
          <a:prstGeom prst="rect">
            <a:avLst/>
          </a:prstGeom>
        </p:spPr>
        <p:txBody>
          <a:bodyPr lIns="91439" tIns="45719" rIns="91439" bIns="45719">
            <a:noAutofit/>
          </a:bodyPr>
          <a:lstStyle/>
          <a:p>
            <a:endParaRPr/>
          </a:p>
        </p:txBody>
      </p:sp>
      <p:sp>
        <p:nvSpPr>
          <p:cNvPr id="84" name="Shape 84"/>
          <p:cNvSpPr>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stStyle>
          <a:p>
            <a:r>
              <a:t>编辑母版文本样式</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t>单击此处编辑母版标题样式</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t>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2"/>
          </p:nvPr>
        </p:nvSpPr>
        <p:spPr>
          <a:xfrm>
            <a:off x="11080147" y="6404293"/>
            <a:ext cx="273654"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等线"/>
                <a:ea typeface="等线"/>
                <a:cs typeface="等线"/>
                <a:sym typeface="等线"/>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a:ea typeface="等线"/>
          <a:cs typeface="等线"/>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ctrTitle"/>
          </p:nvPr>
        </p:nvSpPr>
        <p:spPr>
          <a:xfrm>
            <a:off x="1524000" y="1122362"/>
            <a:ext cx="9144000" cy="2387601"/>
          </a:xfrm>
          <a:prstGeom prst="rect">
            <a:avLst/>
          </a:prstGeom>
        </p:spPr>
        <p:txBody>
          <a:bodyPr/>
          <a:lstStyle>
            <a:lvl1pPr>
              <a:defRPr>
                <a:solidFill>
                  <a:srgbClr val="FFFFFF"/>
                </a:solidFill>
              </a:defRPr>
            </a:lvl1pPr>
          </a:lstStyle>
          <a:p>
            <a:r>
              <a:t>设计模式</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69" name="Shape 169"/>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软件的可维护性和可复用性</a:t>
            </a:r>
          </a:p>
          <a:p>
            <a:pPr marL="0" indent="0">
              <a:buSzTx/>
              <a:buNone/>
              <a:defRPr>
                <a:solidFill>
                  <a:srgbClr val="FFFFFF"/>
                </a:solidFill>
              </a:defRPr>
            </a:pPr>
            <a:r>
              <a:t>	面向对象设计原则和设计模式也是对系统进行合理重构的指南针，</a:t>
            </a:r>
            <a:r>
              <a:rPr>
                <a:solidFill>
                  <a:srgbClr val="C55A11"/>
                </a:solidFill>
              </a:rPr>
              <a:t>重构</a:t>
            </a:r>
            <a:r>
              <a:t>(Refactoring)是在</a:t>
            </a:r>
            <a:r>
              <a:rPr>
                <a:solidFill>
                  <a:srgbClr val="C55A11"/>
                </a:solidFill>
              </a:rPr>
              <a:t>不改变软件现有功能</a:t>
            </a:r>
            <a:r>
              <a:t>的基础上，通过</a:t>
            </a:r>
            <a:r>
              <a:rPr>
                <a:solidFill>
                  <a:srgbClr val="C55A11"/>
                </a:solidFill>
              </a:rPr>
              <a:t>调整程序代码</a:t>
            </a:r>
            <a:r>
              <a:t>改善软件的质量、性能，使其程序的设计模式和架构更趋合理，提高软件的扩展性和维护性。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72" name="Shape 172"/>
          <p:cNvSpPr>
            <a:spLocks noGrp="1"/>
          </p:cNvSpPr>
          <p:nvPr>
            <p:ph type="body" idx="1"/>
          </p:nvPr>
        </p:nvSpPr>
        <p:spPr>
          <a:xfrm>
            <a:off x="838200" y="1825625"/>
            <a:ext cx="10515600" cy="4351338"/>
          </a:xfrm>
          <a:prstGeom prst="rect">
            <a:avLst/>
          </a:prstGeom>
        </p:spPr>
        <p:txBody>
          <a:bodyPr/>
          <a:lstStyle/>
          <a:p>
            <a:pPr marL="0" lvl="1" indent="457200">
              <a:lnSpc>
                <a:spcPct val="110000"/>
              </a:lnSpc>
              <a:spcBef>
                <a:spcPts val="600"/>
              </a:spcBef>
              <a:buSzTx/>
              <a:buNone/>
              <a:defRPr>
                <a:solidFill>
                  <a:srgbClr val="FFFFFF"/>
                </a:solidFill>
              </a:defRPr>
            </a:pPr>
            <a:r>
              <a:t>	软件模式（Software Patterns）是将模式的一般概念应用于软件开发领域，即软件开发的总体指导思路或参照样板。</a:t>
            </a:r>
          </a:p>
          <a:p>
            <a:pPr marL="0" lvl="1" indent="457200">
              <a:lnSpc>
                <a:spcPct val="110000"/>
              </a:lnSpc>
              <a:spcBef>
                <a:spcPts val="600"/>
              </a:spcBef>
              <a:buSzTx/>
              <a:buNone/>
              <a:defRPr>
                <a:solidFill>
                  <a:srgbClr val="FFFFFF"/>
                </a:solidFill>
              </a:defRPr>
            </a:pPr>
            <a:r>
              <a:t>	设计模式(Design Pattern)是一套</a:t>
            </a:r>
            <a:r>
              <a:rPr>
                <a:solidFill>
                  <a:srgbClr val="C55A11"/>
                </a:solidFill>
              </a:rPr>
              <a:t>被反复使用</a:t>
            </a:r>
            <a:r>
              <a:t>、</a:t>
            </a:r>
            <a:r>
              <a:rPr>
                <a:solidFill>
                  <a:srgbClr val="C55A11"/>
                </a:solidFill>
              </a:rPr>
              <a:t>多数人知晓的</a:t>
            </a:r>
            <a:r>
              <a:t>、</a:t>
            </a:r>
            <a:r>
              <a:rPr>
                <a:solidFill>
                  <a:srgbClr val="C55A11"/>
                </a:solidFill>
              </a:rPr>
              <a:t>经过分类编目的</a:t>
            </a:r>
            <a:r>
              <a:t>、</a:t>
            </a:r>
            <a:r>
              <a:rPr>
                <a:solidFill>
                  <a:srgbClr val="C55A11"/>
                </a:solidFill>
              </a:rPr>
              <a:t>代码设计经验的总结</a:t>
            </a:r>
            <a:r>
              <a:t>，使用设计模式是为了可重用代码、让代码更容易被他人理解、保证代码可靠性。</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77" name="Shape 177"/>
          <p:cNvSpPr>
            <a:spLocks noGrp="1"/>
          </p:cNvSpPr>
          <p:nvPr>
            <p:ph type="body" idx="1"/>
          </p:nvPr>
        </p:nvSpPr>
        <p:spPr>
          <a:xfrm>
            <a:off x="838200" y="1825625"/>
            <a:ext cx="10515600" cy="4351338"/>
          </a:xfrm>
          <a:prstGeom prst="rect">
            <a:avLst/>
          </a:prstGeom>
        </p:spPr>
        <p:txBody>
          <a:bodyPr/>
          <a:lstStyle/>
          <a:p>
            <a:pPr marL="0" lvl="1" indent="457200">
              <a:spcBef>
                <a:spcPts val="500"/>
              </a:spcBef>
              <a:buSzTx/>
              <a:buNone/>
              <a:defRPr>
                <a:solidFill>
                  <a:srgbClr val="FFFFFF"/>
                </a:solidFill>
              </a:defRPr>
            </a:pPr>
            <a:r>
              <a:t>	设计模式一般有如下几个基本要素：模式名称、问题、目的、解决方案、效果、实例代码和相关设计模式，其中的关键元素包括以下四个方面：</a:t>
            </a:r>
            <a:endParaRPr sz="2400"/>
          </a:p>
          <a:p>
            <a:pPr marL="1143000" lvl="2" indent="-228600">
              <a:spcBef>
                <a:spcPts val="500"/>
              </a:spcBef>
              <a:defRPr>
                <a:solidFill>
                  <a:srgbClr val="C55A11"/>
                </a:solidFill>
              </a:defRPr>
            </a:pPr>
            <a:r>
              <a:t>模式名称 </a:t>
            </a:r>
            <a:r>
              <a:rPr>
                <a:solidFill>
                  <a:srgbClr val="FFFFFF"/>
                </a:solidFill>
              </a:rPr>
              <a:t>(Pattern name) </a:t>
            </a:r>
            <a:endParaRPr sz="2000"/>
          </a:p>
          <a:p>
            <a:pPr marL="1143000" lvl="2" indent="-228600">
              <a:spcBef>
                <a:spcPts val="500"/>
              </a:spcBef>
              <a:defRPr>
                <a:solidFill>
                  <a:srgbClr val="C55A11"/>
                </a:solidFill>
              </a:defRPr>
            </a:pPr>
            <a:r>
              <a:t>问题</a:t>
            </a:r>
            <a:r>
              <a:rPr>
                <a:solidFill>
                  <a:srgbClr val="FFFFFF"/>
                </a:solidFill>
              </a:rPr>
              <a:t> (Problem) </a:t>
            </a:r>
            <a:endParaRPr sz="2000"/>
          </a:p>
          <a:p>
            <a:pPr marL="1143000" lvl="2" indent="-228600">
              <a:spcBef>
                <a:spcPts val="500"/>
              </a:spcBef>
              <a:defRPr>
                <a:solidFill>
                  <a:srgbClr val="C55A11"/>
                </a:solidFill>
              </a:defRPr>
            </a:pPr>
            <a:r>
              <a:t>解决方案 </a:t>
            </a:r>
            <a:r>
              <a:rPr>
                <a:solidFill>
                  <a:srgbClr val="FFFFFF"/>
                </a:solidFill>
              </a:rPr>
              <a:t>(Solution) </a:t>
            </a:r>
            <a:endParaRPr sz="2000"/>
          </a:p>
          <a:p>
            <a:pPr marL="1143000" lvl="2" indent="-228600">
              <a:spcBef>
                <a:spcPts val="500"/>
              </a:spcBef>
              <a:defRPr>
                <a:solidFill>
                  <a:srgbClr val="C55A11"/>
                </a:solidFill>
              </a:defRPr>
            </a:pPr>
            <a:r>
              <a:t>效果</a:t>
            </a:r>
            <a:r>
              <a:rPr>
                <a:solidFill>
                  <a:srgbClr val="FFFFFF"/>
                </a:solidFill>
              </a:rPr>
              <a:t> (Consequences) </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82" name="Shape 182"/>
          <p:cNvSpPr>
            <a:spLocks noGrp="1"/>
          </p:cNvSpPr>
          <p:nvPr>
            <p:ph type="body" idx="1"/>
          </p:nvPr>
        </p:nvSpPr>
        <p:spPr>
          <a:xfrm>
            <a:off x="838200" y="1825625"/>
            <a:ext cx="10515600" cy="4351338"/>
          </a:xfrm>
          <a:prstGeom prst="rect">
            <a:avLst/>
          </a:prstGeom>
        </p:spPr>
        <p:txBody>
          <a:bodyPr/>
          <a:lstStyle/>
          <a:p>
            <a:pPr marL="0" lvl="1" indent="457200">
              <a:spcBef>
                <a:spcPts val="500"/>
              </a:spcBef>
              <a:buSzTx/>
              <a:buNone/>
              <a:defRPr>
                <a:solidFill>
                  <a:srgbClr val="FFFFFF"/>
                </a:solidFill>
              </a:defRPr>
            </a:pPr>
            <a:r>
              <a:t>根据用途分类</a:t>
            </a:r>
          </a:p>
          <a:p>
            <a:pPr marL="0" lvl="1" indent="457200">
              <a:spcBef>
                <a:spcPts val="500"/>
              </a:spcBef>
              <a:buSzTx/>
              <a:buNone/>
              <a:defRPr>
                <a:solidFill>
                  <a:srgbClr val="FFFFFF"/>
                </a:solidFill>
              </a:defRPr>
            </a:pPr>
            <a:r>
              <a:t>	</a:t>
            </a:r>
            <a:r>
              <a:rPr>
                <a:solidFill>
                  <a:srgbClr val="C55A11"/>
                </a:solidFill>
              </a:rPr>
              <a:t>创建型</a:t>
            </a:r>
            <a:r>
              <a:t>(Creational)：描述如何创建对象</a:t>
            </a:r>
          </a:p>
          <a:p>
            <a:pPr marL="0" lvl="1" indent="457200">
              <a:spcBef>
                <a:spcPts val="500"/>
              </a:spcBef>
              <a:buSzTx/>
              <a:buNone/>
              <a:defRPr>
                <a:solidFill>
                  <a:srgbClr val="FFFFFF"/>
                </a:solidFill>
              </a:defRPr>
            </a:pPr>
            <a:r>
              <a:t>	</a:t>
            </a:r>
            <a:r>
              <a:rPr>
                <a:solidFill>
                  <a:srgbClr val="C55A11"/>
                </a:solidFill>
              </a:rPr>
              <a:t>结构型</a:t>
            </a:r>
            <a:r>
              <a:t>(Structural)：描述如何实现类或对象的组合</a:t>
            </a:r>
          </a:p>
          <a:p>
            <a:pPr marL="0" lvl="1" indent="457200">
              <a:spcBef>
                <a:spcPts val="500"/>
              </a:spcBef>
              <a:buSzTx/>
              <a:buNone/>
              <a:defRPr>
                <a:solidFill>
                  <a:srgbClr val="FFFFFF"/>
                </a:solidFill>
              </a:defRPr>
            </a:pPr>
            <a:r>
              <a:t>	</a:t>
            </a:r>
            <a:r>
              <a:rPr>
                <a:solidFill>
                  <a:srgbClr val="C55A11"/>
                </a:solidFill>
              </a:rPr>
              <a:t>行为型</a:t>
            </a:r>
            <a:r>
              <a:t>(Behavioral)：描述类或对象如何交互和如何分配职责</a:t>
            </a:r>
          </a:p>
          <a:p>
            <a:pPr marL="0" lvl="1" indent="457200">
              <a:spcBef>
                <a:spcPts val="500"/>
              </a:spcBef>
              <a:buSzTx/>
              <a:buNone/>
              <a:defRPr>
                <a:solidFill>
                  <a:srgbClr val="FFFFFF"/>
                </a:solidFill>
              </a:defRPr>
            </a:pPr>
            <a:r>
              <a:t>根据范围准则分类</a:t>
            </a:r>
          </a:p>
          <a:p>
            <a:pPr marL="0" lvl="1" indent="457200">
              <a:spcBef>
                <a:spcPts val="500"/>
              </a:spcBef>
              <a:buSzTx/>
              <a:buNone/>
              <a:defRPr>
                <a:solidFill>
                  <a:srgbClr val="FFFFFF"/>
                </a:solidFill>
              </a:defRPr>
            </a:pPr>
            <a:r>
              <a:t>	</a:t>
            </a:r>
            <a:r>
              <a:rPr>
                <a:solidFill>
                  <a:srgbClr val="C55A11"/>
                </a:solidFill>
              </a:rPr>
              <a:t>类模式：</a:t>
            </a:r>
            <a:r>
              <a:t>处理类和子类之间的关系，通过继承，静态的</a:t>
            </a:r>
            <a:endParaRPr>
              <a:solidFill>
                <a:srgbClr val="C55A11"/>
              </a:solidFill>
            </a:endParaRPr>
          </a:p>
          <a:p>
            <a:pPr marL="0" lvl="1" indent="457200">
              <a:spcBef>
                <a:spcPts val="500"/>
              </a:spcBef>
              <a:buSzTx/>
              <a:buNone/>
              <a:defRPr>
                <a:solidFill>
                  <a:srgbClr val="FFFFFF"/>
                </a:solidFill>
              </a:defRPr>
            </a:pPr>
            <a:r>
              <a:t>	</a:t>
            </a:r>
            <a:r>
              <a:rPr>
                <a:solidFill>
                  <a:srgbClr val="C55A11"/>
                </a:solidFill>
              </a:rPr>
              <a:t>对象模式：</a:t>
            </a:r>
            <a:r>
              <a:t>处理对象键的关系，具有动态性</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85" name="Shape 185"/>
          <p:cNvSpPr>
            <a:spLocks noGrp="1"/>
          </p:cNvSpPr>
          <p:nvPr>
            <p:ph type="body" idx="1"/>
          </p:nvPr>
        </p:nvSpPr>
        <p:spPr>
          <a:xfrm>
            <a:off x="838200" y="1825625"/>
            <a:ext cx="10515600" cy="4351338"/>
          </a:xfrm>
          <a:prstGeom prst="rect">
            <a:avLst/>
          </a:prstGeom>
        </p:spPr>
        <p:txBody>
          <a:bodyPr/>
          <a:lstStyle/>
          <a:p>
            <a:pPr marL="0" lvl="1" indent="457200">
              <a:spcBef>
                <a:spcPts val="500"/>
              </a:spcBef>
              <a:buSzTx/>
              <a:buNone/>
              <a:defRPr>
                <a:solidFill>
                  <a:srgbClr val="FFFFFF"/>
                </a:solidFill>
              </a:defRPr>
            </a:pPr>
            <a:r>
              <a:t>设计模式有什么用</a:t>
            </a:r>
          </a:p>
          <a:p>
            <a:pPr marL="0" lvl="1" indent="457200">
              <a:spcBef>
                <a:spcPts val="500"/>
              </a:spcBef>
              <a:buSzTx/>
              <a:buNone/>
              <a:defRPr>
                <a:solidFill>
                  <a:srgbClr val="FFFFFF"/>
                </a:solidFill>
              </a:defRPr>
            </a:pPr>
            <a:r>
              <a:t>- Best solutions to certain problems. </a:t>
            </a:r>
            <a:endParaRPr>
              <a:solidFill>
                <a:srgbClr val="000000"/>
              </a:solidFill>
              <a:latin typeface="Microsoft YaHei"/>
              <a:ea typeface="Microsoft YaHei"/>
              <a:cs typeface="Microsoft YaHei"/>
              <a:sym typeface="Microsoft YaHei"/>
            </a:endParaRPr>
          </a:p>
          <a:p>
            <a:pPr marL="0" lvl="1" indent="457200">
              <a:spcBef>
                <a:spcPts val="500"/>
              </a:spcBef>
              <a:buSzTx/>
              <a:buNone/>
              <a:defRPr>
                <a:solidFill>
                  <a:srgbClr val="FFFFFF"/>
                </a:solidFill>
              </a:defRPr>
            </a:pPr>
            <a:r>
              <a:t>站在巨人的肩膀上，为大家提供思路和借鉴。</a:t>
            </a:r>
          </a:p>
          <a:p>
            <a:pPr marL="0" lvl="1" indent="457200">
              <a:spcBef>
                <a:spcPts val="500"/>
              </a:spcBef>
              <a:buSzTx/>
              <a:buNone/>
              <a:defRPr>
                <a:solidFill>
                  <a:srgbClr val="FFFFFF"/>
                </a:solidFill>
              </a:defRPr>
            </a:pPr>
            <a:r>
              <a:t>- 成体系、通用，便于沟通交流</a:t>
            </a:r>
          </a:p>
          <a:p>
            <a:pPr marL="0" lvl="1" indent="457200">
              <a:spcBef>
                <a:spcPts val="500"/>
              </a:spcBef>
              <a:buSzTx/>
              <a:buNone/>
              <a:defRPr>
                <a:solidFill>
                  <a:srgbClr val="FFFFFF"/>
                </a:solidFill>
              </a:defRPr>
            </a:pPr>
            <a:r>
              <a:t>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目录</a:t>
            </a:r>
          </a:p>
        </p:txBody>
      </p:sp>
      <p:sp>
        <p:nvSpPr>
          <p:cNvPr id="188" name="Shape 188"/>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 概述</a:t>
            </a:r>
          </a:p>
          <a:p>
            <a:pPr marL="0" indent="0">
              <a:buSzTx/>
              <a:buNone/>
              <a:defRPr>
                <a:solidFill>
                  <a:srgbClr val="FFFFFF"/>
                </a:solidFill>
              </a:defRPr>
            </a:pPr>
            <a:r>
              <a:t>· </a:t>
            </a:r>
            <a:r>
              <a:rPr>
                <a:solidFill>
                  <a:srgbClr val="C55A11"/>
                </a:solidFill>
              </a:rPr>
              <a:t>UML类图</a:t>
            </a:r>
          </a:p>
          <a:p>
            <a:pPr marL="0" indent="0">
              <a:buSzTx/>
              <a:buNone/>
              <a:defRPr>
                <a:solidFill>
                  <a:srgbClr val="FFFFFF"/>
                </a:solidFill>
              </a:defRPr>
            </a:pPr>
            <a:r>
              <a:t>· 面向对象设计原则</a:t>
            </a:r>
          </a:p>
          <a:p>
            <a:pPr marL="0" indent="0">
              <a:buSzTx/>
              <a:buNone/>
              <a:defRPr>
                <a:solidFill>
                  <a:srgbClr val="FFFFFF"/>
                </a:solidFill>
              </a:defRPr>
            </a:pPr>
            <a:r>
              <a:t>· 设计模式举例</a:t>
            </a:r>
          </a:p>
          <a:p>
            <a:pPr marL="0" indent="0">
              <a:buSzTx/>
              <a:buNone/>
              <a:defRPr>
                <a:solidFill>
                  <a:srgbClr val="FFFFFF"/>
                </a:solidFill>
              </a:defRPr>
            </a:pPr>
            <a:r>
              <a:t>· 总结</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UML类图</a:t>
            </a:r>
          </a:p>
        </p:txBody>
      </p:sp>
      <p:sp>
        <p:nvSpPr>
          <p:cNvPr id="191" name="Shape 191"/>
          <p:cNvSpPr>
            <a:spLocks noGrp="1"/>
          </p:cNvSpPr>
          <p:nvPr>
            <p:ph type="body" idx="1"/>
          </p:nvPr>
        </p:nvSpPr>
        <p:spPr>
          <a:xfrm>
            <a:off x="838200" y="1825625"/>
            <a:ext cx="10515600" cy="4351338"/>
          </a:xfrm>
          <a:prstGeom prst="rect">
            <a:avLst/>
          </a:prstGeom>
        </p:spPr>
        <p:txBody>
          <a:bodyPr/>
          <a:lstStyle/>
          <a:p>
            <a:pPr marL="0" indent="0" defTabSz="841247">
              <a:lnSpc>
                <a:spcPct val="72000"/>
              </a:lnSpc>
              <a:spcBef>
                <a:spcPts val="900"/>
              </a:spcBef>
              <a:buSzTx/>
              <a:buNone/>
              <a:defRPr sz="2300">
                <a:solidFill>
                  <a:srgbClr val="FFFFFF"/>
                </a:solidFill>
              </a:defRPr>
            </a:pPr>
            <a:r>
              <a:t>表示：类使用包含</a:t>
            </a:r>
            <a:r>
              <a:rPr>
                <a:solidFill>
                  <a:srgbClr val="C55A11"/>
                </a:solidFill>
              </a:rPr>
              <a:t>类名</a:t>
            </a:r>
            <a:r>
              <a:t>、</a:t>
            </a:r>
            <a:r>
              <a:rPr>
                <a:solidFill>
                  <a:srgbClr val="C55A11"/>
                </a:solidFill>
              </a:rPr>
              <a:t>属性</a:t>
            </a:r>
            <a:r>
              <a:t>(field)和</a:t>
            </a:r>
            <a:r>
              <a:rPr>
                <a:solidFill>
                  <a:srgbClr val="C55A11"/>
                </a:solidFill>
              </a:rPr>
              <a:t>方法</a:t>
            </a:r>
            <a:r>
              <a:t>(method)且带有分割线的矩形来表示。</a:t>
            </a:r>
          </a:p>
          <a:p>
            <a:pPr marL="0" indent="0" defTabSz="841247">
              <a:lnSpc>
                <a:spcPct val="72000"/>
              </a:lnSpc>
              <a:spcBef>
                <a:spcPts val="900"/>
              </a:spcBef>
              <a:buSzTx/>
              <a:buNone/>
              <a:defRPr sz="2300">
                <a:solidFill>
                  <a:srgbClr val="FFFFFF"/>
                </a:solidFill>
              </a:defRPr>
            </a:pPr>
            <a:r>
              <a:t>属性和方法的访问权限控制：</a:t>
            </a:r>
          </a:p>
          <a:p>
            <a:pPr marL="0" indent="0" defTabSz="841247">
              <a:lnSpc>
                <a:spcPct val="72000"/>
              </a:lnSpc>
              <a:spcBef>
                <a:spcPts val="900"/>
              </a:spcBef>
              <a:buSzTx/>
              <a:buNone/>
              <a:defRPr sz="2300">
                <a:solidFill>
                  <a:srgbClr val="FFFFFF"/>
                </a:solidFill>
              </a:defRPr>
            </a:pPr>
            <a:r>
              <a:t>	“+”：public</a:t>
            </a:r>
          </a:p>
          <a:p>
            <a:pPr marL="0" indent="0" defTabSz="841247">
              <a:lnSpc>
                <a:spcPct val="72000"/>
              </a:lnSpc>
              <a:spcBef>
                <a:spcPts val="900"/>
              </a:spcBef>
              <a:buSzTx/>
              <a:buNone/>
              <a:defRPr sz="2300">
                <a:solidFill>
                  <a:srgbClr val="FFFFFF"/>
                </a:solidFill>
              </a:defRPr>
            </a:pPr>
            <a:r>
              <a:t>	“-”：private</a:t>
            </a:r>
          </a:p>
          <a:p>
            <a:pPr marL="0" indent="0" defTabSz="841247">
              <a:lnSpc>
                <a:spcPct val="72000"/>
              </a:lnSpc>
              <a:spcBef>
                <a:spcPts val="900"/>
              </a:spcBef>
              <a:buSzTx/>
              <a:buNone/>
              <a:defRPr sz="2300">
                <a:solidFill>
                  <a:srgbClr val="FFFFFF"/>
                </a:solidFill>
              </a:defRPr>
            </a:pPr>
            <a:r>
              <a:t>	“#”：protected</a:t>
            </a:r>
          </a:p>
          <a:p>
            <a:pPr marL="0" indent="0" defTabSz="841247">
              <a:lnSpc>
                <a:spcPct val="72000"/>
              </a:lnSpc>
              <a:spcBef>
                <a:spcPts val="900"/>
              </a:spcBef>
              <a:buSzTx/>
              <a:buNone/>
              <a:defRPr sz="2300">
                <a:solidFill>
                  <a:srgbClr val="FFFFFF"/>
                </a:solidFill>
              </a:defRPr>
            </a:pPr>
            <a:r>
              <a:t>	“” / ”~”: default</a:t>
            </a:r>
          </a:p>
          <a:p>
            <a:pPr marL="0" indent="0" defTabSz="841247">
              <a:lnSpc>
                <a:spcPct val="72000"/>
              </a:lnSpc>
              <a:spcBef>
                <a:spcPts val="900"/>
              </a:spcBef>
              <a:buSzTx/>
              <a:buNone/>
              <a:defRPr sz="2300">
                <a:solidFill>
                  <a:srgbClr val="FFFFFF"/>
                </a:solidFill>
              </a:defRPr>
            </a:pPr>
            <a:r>
              <a:t>	 “____”: static</a:t>
            </a:r>
          </a:p>
          <a:p>
            <a:pPr marL="0" indent="0" defTabSz="841247">
              <a:lnSpc>
                <a:spcPct val="72000"/>
              </a:lnSpc>
              <a:spcBef>
                <a:spcPts val="900"/>
              </a:spcBef>
              <a:buSzTx/>
              <a:buNone/>
              <a:defRPr sz="2300">
                <a:solidFill>
                  <a:srgbClr val="FFFFFF"/>
                </a:solidFill>
              </a:defRPr>
            </a:pPr>
            <a:r>
              <a:t>斜体方法名：抽象方法</a:t>
            </a:r>
          </a:p>
          <a:p>
            <a:pPr marL="0" indent="0" defTabSz="841247">
              <a:lnSpc>
                <a:spcPct val="72000"/>
              </a:lnSpc>
              <a:spcBef>
                <a:spcPts val="900"/>
              </a:spcBef>
              <a:buSzTx/>
              <a:buNone/>
              <a:defRPr sz="2300">
                <a:solidFill>
                  <a:srgbClr val="FFFFFF"/>
                </a:solidFill>
              </a:defRPr>
            </a:pPr>
            <a:r>
              <a:t>属性的完整表示</a:t>
            </a:r>
          </a:p>
          <a:p>
            <a:pPr marL="0" indent="0" defTabSz="841247">
              <a:lnSpc>
                <a:spcPct val="72000"/>
              </a:lnSpc>
              <a:spcBef>
                <a:spcPts val="900"/>
              </a:spcBef>
              <a:buSzTx/>
              <a:buNone/>
              <a:defRPr sz="2300">
                <a:solidFill>
                  <a:srgbClr val="FFFFFF"/>
                </a:solidFill>
              </a:defRPr>
            </a:pPr>
            <a:r>
              <a:t>	可见性 名称: 类型 [=缺省值]</a:t>
            </a:r>
          </a:p>
        </p:txBody>
      </p:sp>
      <p:pic>
        <p:nvPicPr>
          <p:cNvPr id="192" name="image1.png"/>
          <p:cNvPicPr>
            <a:picLocks noChangeAspect="1"/>
          </p:cNvPicPr>
          <p:nvPr/>
        </p:nvPicPr>
        <p:blipFill>
          <a:blip r:embed="rId3">
            <a:extLst/>
          </a:blip>
          <a:stretch>
            <a:fillRect/>
          </a:stretch>
        </p:blipFill>
        <p:spPr>
          <a:xfrm>
            <a:off x="7618686" y="2247374"/>
            <a:ext cx="3735114" cy="4229466"/>
          </a:xfrm>
          <a:prstGeom prst="rect">
            <a:avLst/>
          </a:prstGeom>
          <a:ln w="12700">
            <a:miter lim="400000"/>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UML类图</a:t>
            </a:r>
          </a:p>
        </p:txBody>
      </p:sp>
      <p:sp>
        <p:nvSpPr>
          <p:cNvPr id="197" name="Shape 197"/>
          <p:cNvSpPr>
            <a:spLocks noGrp="1"/>
          </p:cNvSpPr>
          <p:nvPr>
            <p:ph type="body" idx="1"/>
          </p:nvPr>
        </p:nvSpPr>
        <p:spPr>
          <a:xfrm>
            <a:off x="838200" y="1825625"/>
            <a:ext cx="10515600" cy="4351338"/>
          </a:xfrm>
          <a:prstGeom prst="rect">
            <a:avLst/>
          </a:prstGeom>
        </p:spPr>
        <p:txBody>
          <a:bodyPr/>
          <a:lstStyle/>
          <a:p>
            <a:pPr marL="0" indent="0" defTabSz="841247">
              <a:lnSpc>
                <a:spcPct val="81000"/>
              </a:lnSpc>
              <a:spcBef>
                <a:spcPts val="900"/>
              </a:spcBef>
              <a:buSzTx/>
              <a:buNone/>
              <a:defRPr sz="2300">
                <a:solidFill>
                  <a:srgbClr val="FFFFFF"/>
                </a:solidFill>
              </a:defRPr>
            </a:pPr>
            <a:r>
              <a:t>类之间的关系</a:t>
            </a:r>
          </a:p>
          <a:p>
            <a:pPr marL="0" indent="0" defTabSz="841247">
              <a:lnSpc>
                <a:spcPct val="81000"/>
              </a:lnSpc>
              <a:spcBef>
                <a:spcPts val="900"/>
              </a:spcBef>
              <a:buSzTx/>
              <a:buNone/>
              <a:defRPr sz="2300">
                <a:solidFill>
                  <a:srgbClr val="C55A11"/>
                </a:solidFill>
              </a:defRPr>
            </a:pPr>
            <a:r>
              <a:t>继承</a:t>
            </a:r>
            <a:r>
              <a:rPr>
                <a:solidFill>
                  <a:srgbClr val="FFFFFF"/>
                </a:solidFill>
              </a:rPr>
              <a:t>：is-a关系，子类指向父类的三角箭头，实线</a:t>
            </a:r>
          </a:p>
          <a:p>
            <a:pPr marL="0" indent="0" defTabSz="841247">
              <a:lnSpc>
                <a:spcPct val="81000"/>
              </a:lnSpc>
              <a:spcBef>
                <a:spcPts val="900"/>
              </a:spcBef>
              <a:buSzTx/>
              <a:buNone/>
              <a:defRPr sz="2300">
                <a:solidFill>
                  <a:srgbClr val="C55A11"/>
                </a:solidFill>
              </a:defRPr>
            </a:pPr>
            <a:r>
              <a:t>实现</a:t>
            </a:r>
            <a:r>
              <a:rPr>
                <a:solidFill>
                  <a:srgbClr val="FFFFFF"/>
                </a:solidFill>
              </a:rPr>
              <a:t>：实现指向接口三角箭头，虚线</a:t>
            </a:r>
          </a:p>
          <a:p>
            <a:pPr marL="0" indent="0" defTabSz="841247">
              <a:lnSpc>
                <a:spcPct val="81000"/>
              </a:lnSpc>
              <a:spcBef>
                <a:spcPts val="900"/>
              </a:spcBef>
              <a:buSzTx/>
              <a:buNone/>
              <a:defRPr sz="2300">
                <a:solidFill>
                  <a:srgbClr val="C55A11"/>
                </a:solidFill>
              </a:defRPr>
            </a:pPr>
            <a:r>
              <a:t>依赖</a:t>
            </a:r>
            <a:r>
              <a:rPr>
                <a:solidFill>
                  <a:srgbClr val="FFFFFF"/>
                </a:solidFill>
              </a:rPr>
              <a:t>：临时性的关联，带箭头的虚线</a:t>
            </a:r>
          </a:p>
          <a:p>
            <a:pPr marL="0" indent="0" defTabSz="841247">
              <a:lnSpc>
                <a:spcPct val="81000"/>
              </a:lnSpc>
              <a:spcBef>
                <a:spcPts val="900"/>
              </a:spcBef>
              <a:buSzTx/>
              <a:buNone/>
              <a:defRPr sz="2300">
                <a:solidFill>
                  <a:srgbClr val="C55A11"/>
                </a:solidFill>
              </a:defRPr>
            </a:pPr>
            <a:r>
              <a:t>关联</a:t>
            </a:r>
            <a:r>
              <a:rPr>
                <a:solidFill>
                  <a:srgbClr val="FFFFFF"/>
                </a:solidFill>
              </a:rPr>
              <a:t>：对象之间一种引用关系，一般/聚合/组合</a:t>
            </a:r>
          </a:p>
          <a:p>
            <a:pPr marL="0" indent="0" defTabSz="841247">
              <a:lnSpc>
                <a:spcPct val="81000"/>
              </a:lnSpc>
              <a:spcBef>
                <a:spcPts val="900"/>
              </a:spcBef>
              <a:buSzTx/>
              <a:buNone/>
              <a:defRPr sz="2300">
                <a:solidFill>
                  <a:srgbClr val="C55A11"/>
                </a:solidFill>
              </a:defRPr>
            </a:pPr>
            <a:r>
              <a:t>聚合</a:t>
            </a:r>
            <a:r>
              <a:rPr>
                <a:solidFill>
                  <a:srgbClr val="FFFFFF"/>
                </a:solidFill>
              </a:rPr>
              <a:t>：has-a关系，整体和局部，空心的菱形。部分可以离开整体而独立存在，如公司和员工。</a:t>
            </a:r>
          </a:p>
          <a:p>
            <a:pPr marL="0" indent="0" defTabSz="841247">
              <a:lnSpc>
                <a:spcPct val="81000"/>
              </a:lnSpc>
              <a:spcBef>
                <a:spcPts val="900"/>
              </a:spcBef>
              <a:buSzTx/>
              <a:buNone/>
              <a:defRPr sz="2300">
                <a:solidFill>
                  <a:srgbClr val="C55A11"/>
                </a:solidFill>
              </a:defRPr>
            </a:pPr>
            <a:r>
              <a:t>组合</a:t>
            </a:r>
            <a:r>
              <a:rPr>
                <a:solidFill>
                  <a:srgbClr val="FFFFFF"/>
                </a:solidFill>
              </a:rPr>
              <a:t>：contains-a关系，强包含，实心菱形。组合类负责被组合类的生命周期，如公司和部门、问题和选项。</a:t>
            </a:r>
          </a:p>
          <a:p>
            <a:pPr marL="0" indent="0" defTabSz="841247">
              <a:lnSpc>
                <a:spcPct val="81000"/>
              </a:lnSpc>
              <a:spcBef>
                <a:spcPts val="900"/>
              </a:spcBef>
              <a:buSzTx/>
              <a:buNone/>
              <a:defRPr sz="2300">
                <a:solidFill>
                  <a:srgbClr val="C55A11"/>
                </a:solidFill>
              </a:defRPr>
            </a:pPr>
            <a:r>
              <a:t>关系的强弱顺序</a:t>
            </a:r>
            <a:r>
              <a:rPr>
                <a:solidFill>
                  <a:srgbClr val="FFFFFF"/>
                </a:solidFill>
              </a:rPr>
              <a:t>：泛化 == 实现 &gt; 组合 &gt; 聚合 &gt; 关联 &gt; 依赖</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UML类图</a:t>
            </a:r>
          </a:p>
        </p:txBody>
      </p:sp>
      <p:sp>
        <p:nvSpPr>
          <p:cNvPr id="202" name="Shape 202"/>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类之间的关系</a:t>
            </a:r>
          </a:p>
        </p:txBody>
      </p:sp>
      <p:pic>
        <p:nvPicPr>
          <p:cNvPr id="203" name="image2.png"/>
          <p:cNvPicPr>
            <a:picLocks noChangeAspect="1"/>
          </p:cNvPicPr>
          <p:nvPr/>
        </p:nvPicPr>
        <p:blipFill>
          <a:blip r:embed="rId3">
            <a:extLst/>
          </a:blip>
          <a:stretch>
            <a:fillRect/>
          </a:stretch>
        </p:blipFill>
        <p:spPr>
          <a:xfrm>
            <a:off x="3718559" y="2865021"/>
            <a:ext cx="4008121" cy="3111100"/>
          </a:xfrm>
          <a:prstGeom prst="rect">
            <a:avLst/>
          </a:prstGeom>
          <a:ln w="12700">
            <a:miter lim="400000"/>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UML类图</a:t>
            </a:r>
          </a:p>
        </p:txBody>
      </p:sp>
      <p:sp>
        <p:nvSpPr>
          <p:cNvPr id="208" name="Shape 208"/>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类图示例</a:t>
            </a:r>
          </a:p>
        </p:txBody>
      </p:sp>
      <p:pic>
        <p:nvPicPr>
          <p:cNvPr id="209" name="image1.jpeg" descr="è¿éåå¾çæè¿°"/>
          <p:cNvPicPr>
            <a:picLocks noChangeAspect="1"/>
          </p:cNvPicPr>
          <p:nvPr/>
        </p:nvPicPr>
        <p:blipFill>
          <a:blip r:embed="rId2">
            <a:extLst/>
          </a:blip>
          <a:stretch>
            <a:fillRect/>
          </a:stretch>
        </p:blipFill>
        <p:spPr>
          <a:xfrm>
            <a:off x="3501888" y="60110"/>
            <a:ext cx="8027098" cy="6464220"/>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目录</a:t>
            </a:r>
          </a:p>
        </p:txBody>
      </p:sp>
      <p:sp>
        <p:nvSpPr>
          <p:cNvPr id="142" name="Shape 142"/>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 概述</a:t>
            </a:r>
          </a:p>
          <a:p>
            <a:pPr marL="0" indent="0">
              <a:buSzTx/>
              <a:buNone/>
              <a:defRPr>
                <a:solidFill>
                  <a:srgbClr val="FFFFFF"/>
                </a:solidFill>
              </a:defRPr>
            </a:pPr>
            <a:r>
              <a:t>· UML类图</a:t>
            </a:r>
          </a:p>
          <a:p>
            <a:pPr marL="0" indent="0">
              <a:buSzTx/>
              <a:buNone/>
              <a:defRPr>
                <a:solidFill>
                  <a:srgbClr val="FFFFFF"/>
                </a:solidFill>
              </a:defRPr>
            </a:pPr>
            <a:r>
              <a:t>· 面向对象设计原则</a:t>
            </a:r>
          </a:p>
          <a:p>
            <a:pPr marL="0" indent="0">
              <a:buSzTx/>
              <a:buNone/>
              <a:defRPr>
                <a:solidFill>
                  <a:srgbClr val="FFFFFF"/>
                </a:solidFill>
              </a:defRPr>
            </a:pPr>
            <a:r>
              <a:t>· 设计模式举例</a:t>
            </a:r>
          </a:p>
          <a:p>
            <a:pPr marL="0" indent="0">
              <a:buSzTx/>
              <a:buNone/>
              <a:defRPr>
                <a:solidFill>
                  <a:srgbClr val="FFFFFF"/>
                </a:solidFill>
              </a:defRPr>
            </a:pPr>
            <a:r>
              <a:t>· 总结</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目录</a:t>
            </a:r>
          </a:p>
        </p:txBody>
      </p:sp>
      <p:sp>
        <p:nvSpPr>
          <p:cNvPr id="212" name="Shape 212"/>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 概述</a:t>
            </a:r>
          </a:p>
          <a:p>
            <a:pPr marL="0" indent="0">
              <a:buSzTx/>
              <a:buNone/>
              <a:defRPr>
                <a:solidFill>
                  <a:srgbClr val="FFFFFF"/>
                </a:solidFill>
              </a:defRPr>
            </a:pPr>
            <a:r>
              <a:t>· UML类图</a:t>
            </a:r>
          </a:p>
          <a:p>
            <a:pPr marL="0" indent="0">
              <a:buSzTx/>
              <a:buNone/>
              <a:defRPr>
                <a:solidFill>
                  <a:srgbClr val="FFFFFF"/>
                </a:solidFill>
              </a:defRPr>
            </a:pPr>
            <a:r>
              <a:t>· </a:t>
            </a:r>
            <a:r>
              <a:rPr>
                <a:solidFill>
                  <a:srgbClr val="C55A11"/>
                </a:solidFill>
              </a:rPr>
              <a:t>面向对象设计原则</a:t>
            </a:r>
          </a:p>
          <a:p>
            <a:pPr marL="0" indent="0">
              <a:buSzTx/>
              <a:buNone/>
              <a:defRPr>
                <a:solidFill>
                  <a:srgbClr val="FFFFFF"/>
                </a:solidFill>
              </a:defRPr>
            </a:pPr>
            <a:r>
              <a:t>· 设计模式举例</a:t>
            </a:r>
          </a:p>
          <a:p>
            <a:pPr marL="0" indent="0">
              <a:buSzTx/>
              <a:buNone/>
              <a:defRPr>
                <a:solidFill>
                  <a:srgbClr val="FFFFFF"/>
                </a:solidFill>
              </a:defRPr>
            </a:pPr>
            <a:r>
              <a:t>· 总结</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15" name="Shape 215"/>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常见的面向对象设计原则</a:t>
            </a:r>
          </a:p>
        </p:txBody>
      </p:sp>
      <p:pic>
        <p:nvPicPr>
          <p:cNvPr id="216" name="image3.png"/>
          <p:cNvPicPr>
            <a:picLocks noChangeAspect="1"/>
          </p:cNvPicPr>
          <p:nvPr/>
        </p:nvPicPr>
        <p:blipFill>
          <a:blip r:embed="rId3">
            <a:extLst/>
          </a:blip>
          <a:stretch>
            <a:fillRect/>
          </a:stretch>
        </p:blipFill>
        <p:spPr>
          <a:xfrm>
            <a:off x="1198880" y="2366963"/>
            <a:ext cx="8958296" cy="3944938"/>
          </a:xfrm>
          <a:prstGeom prst="rect">
            <a:avLst/>
          </a:prstGeom>
          <a:ln w="12700">
            <a:miter lim="400000"/>
          </a:ln>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21" name="Shape 221"/>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单一职责原则(Single Responsibility Principle, SRP)</a:t>
            </a:r>
          </a:p>
          <a:p>
            <a:pPr marL="0" indent="0">
              <a:buSzTx/>
              <a:buNone/>
              <a:defRPr>
                <a:solidFill>
                  <a:srgbClr val="FFFFFF"/>
                </a:solidFill>
              </a:defRPr>
            </a:pPr>
            <a:r>
              <a:t>定义：一个类应该只包含</a:t>
            </a:r>
            <a:r>
              <a:rPr b="1">
                <a:solidFill>
                  <a:srgbClr val="C55A11"/>
                </a:solidFill>
              </a:rPr>
              <a:t>单一的职责</a:t>
            </a:r>
            <a:r>
              <a:t>，并且该职责被完整地封装在一个类中。</a:t>
            </a:r>
          </a:p>
          <a:p>
            <a:pPr marL="0" indent="0">
              <a:buSzTx/>
              <a:buNone/>
              <a:defRPr>
                <a:solidFill>
                  <a:srgbClr val="FFFFFF"/>
                </a:solidFill>
              </a:defRPr>
            </a:pPr>
            <a:r>
              <a:t>就一个类而言，应该仅有一个引起它变化的原因。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26" name="Shape 226"/>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单一职责原则(Single Responsibility Principle, SRP)</a:t>
            </a:r>
          </a:p>
        </p:txBody>
      </p:sp>
      <p:pic>
        <p:nvPicPr>
          <p:cNvPr id="227" name="image4.png"/>
          <p:cNvPicPr>
            <a:picLocks noChangeAspect="1"/>
          </p:cNvPicPr>
          <p:nvPr/>
        </p:nvPicPr>
        <p:blipFill>
          <a:blip r:embed="rId3">
            <a:extLst/>
          </a:blip>
          <a:stretch>
            <a:fillRect/>
          </a:stretch>
        </p:blipFill>
        <p:spPr>
          <a:xfrm>
            <a:off x="3328480" y="2476356"/>
            <a:ext cx="4492560" cy="3835545"/>
          </a:xfrm>
          <a:prstGeom prst="rect">
            <a:avLst/>
          </a:prstGeom>
          <a:ln w="12700">
            <a:miter lim="400000"/>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32" name="Shape 232"/>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单一职责原则(Single Responsibility Principle, SRP)</a:t>
            </a:r>
          </a:p>
        </p:txBody>
      </p:sp>
      <p:pic>
        <p:nvPicPr>
          <p:cNvPr id="233" name="image5.png"/>
          <p:cNvPicPr>
            <a:picLocks noChangeAspect="1"/>
          </p:cNvPicPr>
          <p:nvPr/>
        </p:nvPicPr>
        <p:blipFill>
          <a:blip r:embed="rId3">
            <a:extLst/>
          </a:blip>
          <a:stretch>
            <a:fillRect/>
          </a:stretch>
        </p:blipFill>
        <p:spPr>
          <a:xfrm>
            <a:off x="1499838" y="2643826"/>
            <a:ext cx="9192323" cy="3668075"/>
          </a:xfrm>
          <a:prstGeom prst="rect">
            <a:avLst/>
          </a:prstGeom>
          <a:ln w="12700">
            <a:miter lim="400000"/>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38" name="Shape 238"/>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单一职责原则(Single Responsibility Principle, SRP)</a:t>
            </a:r>
          </a:p>
        </p:txBody>
      </p:sp>
      <p:pic>
        <p:nvPicPr>
          <p:cNvPr id="239" name="image6.png"/>
          <p:cNvPicPr>
            <a:picLocks noChangeAspect="1"/>
          </p:cNvPicPr>
          <p:nvPr/>
        </p:nvPicPr>
        <p:blipFill>
          <a:blip r:embed="rId3">
            <a:extLst/>
          </a:blip>
          <a:stretch>
            <a:fillRect/>
          </a:stretch>
        </p:blipFill>
        <p:spPr>
          <a:xfrm>
            <a:off x="3056106" y="2684121"/>
            <a:ext cx="5017888" cy="3492842"/>
          </a:xfrm>
          <a:prstGeom prst="rect">
            <a:avLst/>
          </a:prstGeom>
          <a:ln w="12700">
            <a:miter lim="400000"/>
          </a:ln>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44" name="Shape 244"/>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单一职责原则(Single Responsibility Principle, SRP)</a:t>
            </a:r>
          </a:p>
        </p:txBody>
      </p:sp>
      <p:pic>
        <p:nvPicPr>
          <p:cNvPr id="245" name="image7.png"/>
          <p:cNvPicPr>
            <a:picLocks noChangeAspect="1"/>
          </p:cNvPicPr>
          <p:nvPr/>
        </p:nvPicPr>
        <p:blipFill>
          <a:blip r:embed="rId3">
            <a:extLst/>
          </a:blip>
          <a:stretch>
            <a:fillRect/>
          </a:stretch>
        </p:blipFill>
        <p:spPr>
          <a:xfrm>
            <a:off x="542115" y="2895699"/>
            <a:ext cx="11458579" cy="1909767"/>
          </a:xfrm>
          <a:prstGeom prst="rect">
            <a:avLst/>
          </a:prstGeom>
          <a:ln w="12700">
            <a:miter lim="400000"/>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设计原则概述</a:t>
            </a:r>
          </a:p>
        </p:txBody>
      </p:sp>
      <p:sp>
        <p:nvSpPr>
          <p:cNvPr id="250" name="Shape 250"/>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开闭原则(Open-Closed Principle, OCP)</a:t>
            </a:r>
          </a:p>
          <a:p>
            <a:pPr marL="0" indent="0">
              <a:buSzTx/>
              <a:buNone/>
              <a:defRPr>
                <a:solidFill>
                  <a:srgbClr val="FFFFFF"/>
                </a:solidFill>
              </a:defRPr>
            </a:pPr>
            <a:r>
              <a:t>定义：一个软件实体应当</a:t>
            </a:r>
            <a:r>
              <a:rPr b="1">
                <a:solidFill>
                  <a:srgbClr val="C55A11"/>
                </a:solidFill>
              </a:rPr>
              <a:t>对扩展开放，对修改关闭</a:t>
            </a:r>
            <a:r>
              <a:t>（open for extension, but closed for modification ）。即在设计一个模块的时候，应当使这个模块可以在不被修改的前提下被扩展，即实现在不修改源代码的情况下改变这个模块的行为。</a:t>
            </a:r>
          </a:p>
          <a:p>
            <a:pPr marL="0" indent="0">
              <a:buSzTx/>
              <a:buNone/>
              <a:defRPr>
                <a:solidFill>
                  <a:srgbClr val="FFFFFF"/>
                </a:solidFill>
              </a:defRPr>
            </a:pPr>
            <a:r>
              <a:t>	新功能的添加尽可能减少对已有功能或代码的影响。</a:t>
            </a:r>
          </a:p>
          <a:p>
            <a:pPr marL="0" indent="0">
              <a:buSzTx/>
              <a:buNone/>
              <a:defRPr>
                <a:solidFill>
                  <a:srgbClr val="FFFFFF"/>
                </a:solidFill>
              </a:defRPr>
            </a:pPr>
            <a:r>
              <a:t>	新功能最好以添加新类的方式完成，而不影响已有的代码。</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设计原则概述</a:t>
            </a:r>
          </a:p>
        </p:txBody>
      </p:sp>
      <p:sp>
        <p:nvSpPr>
          <p:cNvPr id="255" name="Shape 255"/>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开闭原则(Open-Closed Principle, OCP)</a:t>
            </a:r>
          </a:p>
          <a:p>
            <a:pPr marL="0" indent="0">
              <a:buSzTx/>
              <a:buNone/>
              <a:defRPr>
                <a:solidFill>
                  <a:srgbClr val="FFFFFF"/>
                </a:solidFill>
              </a:defRPr>
            </a:pPr>
            <a:r>
              <a:t>		</a:t>
            </a:r>
          </a:p>
        </p:txBody>
      </p:sp>
      <p:pic>
        <p:nvPicPr>
          <p:cNvPr id="256" name="image8.png"/>
          <p:cNvPicPr>
            <a:picLocks noChangeAspect="1"/>
          </p:cNvPicPr>
          <p:nvPr/>
        </p:nvPicPr>
        <p:blipFill>
          <a:blip r:embed="rId2">
            <a:extLst/>
          </a:blip>
          <a:stretch>
            <a:fillRect/>
          </a:stretch>
        </p:blipFill>
        <p:spPr>
          <a:xfrm>
            <a:off x="1311611" y="2345309"/>
            <a:ext cx="9155351" cy="4146175"/>
          </a:xfrm>
          <a:prstGeom prst="rect">
            <a:avLst/>
          </a:prstGeom>
          <a:ln w="12700">
            <a:miter lim="400000"/>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59" name="Shape 259"/>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开闭原则</a:t>
            </a:r>
          </a:p>
          <a:p>
            <a:pPr marL="0" indent="0">
              <a:buSzTx/>
              <a:buNone/>
              <a:defRPr>
                <a:solidFill>
                  <a:srgbClr val="FFFFFF"/>
                </a:solidFill>
              </a:defRPr>
            </a:pPr>
            <a:r>
              <a:t>		</a:t>
            </a:r>
          </a:p>
        </p:txBody>
      </p:sp>
      <p:pic>
        <p:nvPicPr>
          <p:cNvPr id="260" name="image9.png"/>
          <p:cNvPicPr>
            <a:picLocks noChangeAspect="1"/>
          </p:cNvPicPr>
          <p:nvPr/>
        </p:nvPicPr>
        <p:blipFill>
          <a:blip r:embed="rId2">
            <a:extLst/>
          </a:blip>
          <a:stretch>
            <a:fillRect/>
          </a:stretch>
        </p:blipFill>
        <p:spPr>
          <a:xfrm>
            <a:off x="3035030" y="1878071"/>
            <a:ext cx="6478621" cy="4554669"/>
          </a:xfrm>
          <a:prstGeom prst="rect">
            <a:avLst/>
          </a:prstGeom>
          <a:ln w="12700">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目录</a:t>
            </a:r>
          </a:p>
        </p:txBody>
      </p:sp>
      <p:sp>
        <p:nvSpPr>
          <p:cNvPr id="145" name="Shape 145"/>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 </a:t>
            </a:r>
            <a:r>
              <a:rPr>
                <a:solidFill>
                  <a:srgbClr val="C55A11"/>
                </a:solidFill>
              </a:rPr>
              <a:t>概述</a:t>
            </a:r>
          </a:p>
          <a:p>
            <a:pPr marL="0" indent="0">
              <a:buSzTx/>
              <a:buNone/>
              <a:defRPr>
                <a:solidFill>
                  <a:srgbClr val="FFFFFF"/>
                </a:solidFill>
              </a:defRPr>
            </a:pPr>
            <a:r>
              <a:t>· UML类图</a:t>
            </a:r>
          </a:p>
          <a:p>
            <a:pPr marL="0" indent="0">
              <a:buSzTx/>
              <a:buNone/>
              <a:defRPr>
                <a:solidFill>
                  <a:srgbClr val="FFFFFF"/>
                </a:solidFill>
              </a:defRPr>
            </a:pPr>
            <a:r>
              <a:t>· 面向对象设计原则</a:t>
            </a:r>
          </a:p>
          <a:p>
            <a:pPr marL="0" indent="0">
              <a:buSzTx/>
              <a:buNone/>
              <a:defRPr>
                <a:solidFill>
                  <a:srgbClr val="FFFFFF"/>
                </a:solidFill>
              </a:defRPr>
            </a:pPr>
            <a:r>
              <a:t>· 设计模式举例</a:t>
            </a:r>
          </a:p>
          <a:p>
            <a:pPr marL="0" indent="0">
              <a:buSzTx/>
              <a:buNone/>
              <a:defRPr>
                <a:solidFill>
                  <a:srgbClr val="FFFFFF"/>
                </a:solidFill>
              </a:defRPr>
            </a:pPr>
            <a:r>
              <a:t>· 总结</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63" name="Shape 263"/>
          <p:cNvSpPr>
            <a:spLocks noGrp="1"/>
          </p:cNvSpPr>
          <p:nvPr>
            <p:ph type="body" idx="1"/>
          </p:nvPr>
        </p:nvSpPr>
        <p:spPr>
          <a:xfrm>
            <a:off x="838200" y="1825625"/>
            <a:ext cx="10515600" cy="4351338"/>
          </a:xfrm>
          <a:prstGeom prst="rect">
            <a:avLst/>
          </a:prstGeom>
        </p:spPr>
        <p:txBody>
          <a:bodyPr/>
          <a:lstStyle/>
          <a:p>
            <a:pPr marL="0" indent="0">
              <a:buSzTx/>
              <a:buNone/>
              <a:defRPr sz="2500">
                <a:solidFill>
                  <a:srgbClr val="FFFFFF"/>
                </a:solidFill>
              </a:defRPr>
            </a:pPr>
            <a:r>
              <a:t>里氏代换原则(Liskov Substitution Principle, LSP)</a:t>
            </a:r>
          </a:p>
          <a:p>
            <a:pPr marL="0" indent="0">
              <a:buSzTx/>
              <a:buNone/>
              <a:defRPr sz="2500">
                <a:solidFill>
                  <a:srgbClr val="FFFFFF"/>
                </a:solidFill>
              </a:defRPr>
            </a:pPr>
            <a:r>
              <a:t>	定义：如果对每一个类型为S的对象o1，都有类型为T的对象o2，使得以T定义的所有程序P在所有的对象o1都代换成o2时，程序P的行为没有变化，那么类型S是类型T的子类型。</a:t>
            </a:r>
          </a:p>
          <a:p>
            <a:pPr marL="0" indent="0">
              <a:buSzTx/>
              <a:buNone/>
              <a:defRPr sz="2500">
                <a:solidFill>
                  <a:srgbClr val="FFFFFF"/>
                </a:solidFill>
              </a:defRPr>
            </a:pPr>
            <a:r>
              <a:t>	</a:t>
            </a:r>
            <a:r>
              <a:rPr>
                <a:solidFill>
                  <a:srgbClr val="C55A11"/>
                </a:solidFill>
              </a:rPr>
              <a:t>所有引用基类（父类）的地方必须能透明地使用其子类的对象。</a:t>
            </a:r>
          </a:p>
          <a:p>
            <a:pPr marL="0" indent="0">
              <a:buSzTx/>
              <a:buNone/>
              <a:defRPr sz="2500">
                <a:solidFill>
                  <a:srgbClr val="FFFFFF"/>
                </a:solidFill>
              </a:defRPr>
            </a:pPr>
            <a:r>
              <a:t>	里氏代换原则是实现开闭原则的重要方式之一，由于使用基类对象的地方都可以使用子类对象，因此在程序中尽量</a:t>
            </a:r>
            <a:r>
              <a:rPr b="1"/>
              <a:t>使用基类类型来对对象进行定义，而在运行时再确定其子类类型，用子类对象来替换父类对象</a:t>
            </a:r>
            <a:r>
              <a:t>。</a:t>
            </a:r>
          </a:p>
          <a:p>
            <a:pPr marL="0" indent="0">
              <a:buSzTx/>
              <a:buNone/>
              <a:defRPr sz="2500">
                <a:latin typeface="黑体"/>
                <a:ea typeface="黑体"/>
                <a:cs typeface="黑体"/>
                <a:sym typeface="黑体"/>
              </a:defRPr>
            </a:pPr>
            <a:r>
              <a:t>。</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66" name="Shape 266"/>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依赖倒置原则(Dependence Inversion Principle, DIP)</a:t>
            </a:r>
          </a:p>
          <a:p>
            <a:pPr marL="0" indent="0">
              <a:buSzTx/>
              <a:buNone/>
              <a:defRPr>
                <a:solidFill>
                  <a:srgbClr val="FFFFFF"/>
                </a:solidFill>
              </a:defRPr>
            </a:pPr>
            <a:r>
              <a:t>	定义：软件设计或代码开发中，高层模块不应该依赖低层模块，两者都应该依赖抽象。抽象不应该依赖于细节，细节应该依赖于抽象。</a:t>
            </a:r>
          </a:p>
          <a:p>
            <a:pPr marL="0" indent="0">
              <a:buSzTx/>
              <a:buNone/>
              <a:defRPr>
                <a:solidFill>
                  <a:srgbClr val="C55A11"/>
                </a:solidFill>
              </a:defRPr>
            </a:pPr>
            <a:r>
              <a:t>	针对接口编程，不要针对实现编程。</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71" name="Shape 271"/>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依赖倒置原则(Dependence Inversion Principle, DIP)</a:t>
            </a:r>
          </a:p>
        </p:txBody>
      </p:sp>
      <p:pic>
        <p:nvPicPr>
          <p:cNvPr id="272" name="image10.png"/>
          <p:cNvPicPr>
            <a:picLocks noChangeAspect="1"/>
          </p:cNvPicPr>
          <p:nvPr/>
        </p:nvPicPr>
        <p:blipFill>
          <a:blip r:embed="rId2">
            <a:extLst/>
          </a:blip>
          <a:stretch>
            <a:fillRect/>
          </a:stretch>
        </p:blipFill>
        <p:spPr>
          <a:xfrm>
            <a:off x="2904170" y="2446782"/>
            <a:ext cx="5401630" cy="3730181"/>
          </a:xfrm>
          <a:prstGeom prst="rect">
            <a:avLst/>
          </a:prstGeom>
          <a:ln w="12700">
            <a:miter lim="400000"/>
          </a:ln>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75" name="Shape 275"/>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依赖倒置原则(Dependence Inversion Principle, DIP)</a:t>
            </a:r>
          </a:p>
        </p:txBody>
      </p:sp>
      <p:pic>
        <p:nvPicPr>
          <p:cNvPr id="276" name="image11.png"/>
          <p:cNvPicPr>
            <a:picLocks noChangeAspect="1"/>
          </p:cNvPicPr>
          <p:nvPr/>
        </p:nvPicPr>
        <p:blipFill>
          <a:blip r:embed="rId2">
            <a:extLst/>
          </a:blip>
          <a:stretch>
            <a:fillRect/>
          </a:stretch>
        </p:blipFill>
        <p:spPr>
          <a:xfrm>
            <a:off x="3919537" y="2307895"/>
            <a:ext cx="4165285" cy="3794773"/>
          </a:xfrm>
          <a:prstGeom prst="rect">
            <a:avLst/>
          </a:prstGeom>
          <a:ln w="12700">
            <a:miter lim="400000"/>
          </a:ln>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79" name="Shape 279"/>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接口隔离原则(Interface Segregation Principle, ISP)</a:t>
            </a:r>
          </a:p>
          <a:p>
            <a:pPr marL="0" indent="0">
              <a:buSzTx/>
              <a:buNone/>
              <a:defRPr>
                <a:solidFill>
                  <a:srgbClr val="FFFFFF"/>
                </a:solidFill>
              </a:defRPr>
            </a:pPr>
            <a:r>
              <a:t> 	定义：客户端</a:t>
            </a:r>
            <a:r>
              <a:rPr>
                <a:solidFill>
                  <a:srgbClr val="C55A11"/>
                </a:solidFill>
              </a:rPr>
              <a:t>不应该依赖那些它不需要的接口</a:t>
            </a:r>
            <a:r>
              <a:t>。</a:t>
            </a:r>
          </a:p>
          <a:p>
            <a:pPr marL="0" indent="0">
              <a:buSzTx/>
              <a:buNone/>
              <a:defRPr>
                <a:solidFill>
                  <a:srgbClr val="FFFFFF"/>
                </a:solidFill>
              </a:defRPr>
            </a:pPr>
            <a:r>
              <a:t>	一旦一个</a:t>
            </a:r>
            <a:r>
              <a:rPr>
                <a:solidFill>
                  <a:srgbClr val="C55A11"/>
                </a:solidFill>
              </a:rPr>
              <a:t>接口太大</a:t>
            </a:r>
            <a:r>
              <a:t>，则需要将它</a:t>
            </a:r>
            <a:r>
              <a:rPr>
                <a:solidFill>
                  <a:srgbClr val="C55A11"/>
                </a:solidFill>
              </a:rPr>
              <a:t>分割成一些更细小的接口</a:t>
            </a:r>
            <a:r>
              <a:t>，使用该接口的客户端仅需知道与之相关的方法即可。</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82" name="Shape 282"/>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接口隔离原则(Interface Segregation Principle, ISP) 	</a:t>
            </a:r>
          </a:p>
        </p:txBody>
      </p:sp>
      <p:pic>
        <p:nvPicPr>
          <p:cNvPr id="283" name="image12.png"/>
          <p:cNvPicPr>
            <a:picLocks noChangeAspect="1"/>
          </p:cNvPicPr>
          <p:nvPr/>
        </p:nvPicPr>
        <p:blipFill>
          <a:blip r:embed="rId2">
            <a:extLst/>
          </a:blip>
          <a:stretch>
            <a:fillRect/>
          </a:stretch>
        </p:blipFill>
        <p:spPr>
          <a:xfrm>
            <a:off x="3445212" y="2327880"/>
            <a:ext cx="4239640" cy="4229273"/>
          </a:xfrm>
          <a:prstGeom prst="rect">
            <a:avLst/>
          </a:prstGeom>
          <a:ln w="12700">
            <a:miter lim="400000"/>
          </a:ln>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86" name="Shape 286"/>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接口隔离原则(Interface Segregation Principle, ISP) 	</a:t>
            </a:r>
          </a:p>
        </p:txBody>
      </p:sp>
      <p:pic>
        <p:nvPicPr>
          <p:cNvPr id="287" name="image13.png"/>
          <p:cNvPicPr>
            <a:picLocks noChangeAspect="1"/>
          </p:cNvPicPr>
          <p:nvPr/>
        </p:nvPicPr>
        <p:blipFill>
          <a:blip r:embed="rId2">
            <a:extLst/>
          </a:blip>
          <a:stretch>
            <a:fillRect/>
          </a:stretch>
        </p:blipFill>
        <p:spPr>
          <a:xfrm>
            <a:off x="3255524" y="2347335"/>
            <a:ext cx="4876802" cy="4141497"/>
          </a:xfrm>
          <a:prstGeom prst="rect">
            <a:avLst/>
          </a:prstGeom>
          <a:ln w="12700">
            <a:miter lim="400000"/>
          </a:ln>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90" name="Shape 290"/>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合成复用原则(Composite Reuse Principle，CRP)</a:t>
            </a:r>
          </a:p>
          <a:p>
            <a:pPr marL="0" indent="0">
              <a:buSzTx/>
              <a:buNone/>
              <a:defRPr>
                <a:solidFill>
                  <a:srgbClr val="FFFFFF"/>
                </a:solidFill>
              </a:defRPr>
            </a:pPr>
            <a:r>
              <a:t>定义：尽量使用</a:t>
            </a:r>
            <a:r>
              <a:rPr>
                <a:solidFill>
                  <a:srgbClr val="C55A11"/>
                </a:solidFill>
              </a:rPr>
              <a:t>组合对象</a:t>
            </a:r>
            <a:r>
              <a:t>，而不是继承来达到复用的目的。</a:t>
            </a:r>
          </a:p>
          <a:p>
            <a:pPr marL="0" indent="0">
              <a:buSzTx/>
              <a:buNone/>
              <a:defRPr>
                <a:solidFill>
                  <a:srgbClr val="FFFFFF"/>
                </a:solidFill>
              </a:defRPr>
            </a:pPr>
            <a:r>
              <a:t>	继承，分类学上的定义</a:t>
            </a:r>
          </a:p>
          <a:p>
            <a:pPr marL="0" indent="0">
              <a:buSzTx/>
              <a:buNone/>
              <a:defRPr>
                <a:solidFill>
                  <a:srgbClr val="FFFFFF"/>
                </a:solidFill>
              </a:defRPr>
            </a:pPr>
            <a:r>
              <a:t>	组合或聚合，某个类具有某项责任或功能	</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面向对象设计原则</a:t>
            </a:r>
          </a:p>
        </p:txBody>
      </p:sp>
      <p:sp>
        <p:nvSpPr>
          <p:cNvPr id="295" name="Shape 295"/>
          <p:cNvSpPr>
            <a:spLocks noGrp="1"/>
          </p:cNvSpPr>
          <p:nvPr>
            <p:ph type="body" idx="1"/>
          </p:nvPr>
        </p:nvSpPr>
        <p:spPr>
          <a:xfrm>
            <a:off x="838200" y="1825625"/>
            <a:ext cx="10515600" cy="4351338"/>
          </a:xfrm>
          <a:prstGeom prst="rect">
            <a:avLst/>
          </a:prstGeom>
        </p:spPr>
        <p:txBody>
          <a:bodyPr/>
          <a:lstStyle/>
          <a:p>
            <a:pPr marL="0" indent="0" defTabSz="905255">
              <a:spcBef>
                <a:spcPts val="900"/>
              </a:spcBef>
              <a:buSzTx/>
              <a:buNone/>
              <a:defRPr sz="2700">
                <a:solidFill>
                  <a:srgbClr val="FFFFFF"/>
                </a:solidFill>
              </a:defRPr>
            </a:pPr>
            <a:r>
              <a:t>迪米特法则(Law of Demeter, LoD)</a:t>
            </a:r>
          </a:p>
          <a:p>
            <a:pPr marL="0" indent="0" defTabSz="905255">
              <a:spcBef>
                <a:spcPts val="900"/>
              </a:spcBef>
              <a:buSzTx/>
              <a:buNone/>
              <a:defRPr sz="2700">
                <a:solidFill>
                  <a:srgbClr val="FFFFFF"/>
                </a:solidFill>
              </a:defRPr>
            </a:pPr>
            <a:r>
              <a:t>定义：一个软件实体应当尽可能少地与其他实体发生相互作用。 又称为最少知道原则。</a:t>
            </a:r>
          </a:p>
          <a:p>
            <a:pPr marL="0" indent="0" defTabSz="905255">
              <a:spcBef>
                <a:spcPts val="900"/>
              </a:spcBef>
              <a:buSzTx/>
              <a:buNone/>
              <a:defRPr sz="2700">
                <a:solidFill>
                  <a:srgbClr val="FFFFFF"/>
                </a:solidFill>
              </a:defRPr>
            </a:pPr>
            <a:r>
              <a:t>	尽量降低类与类之间的耦合</a:t>
            </a:r>
          </a:p>
          <a:p>
            <a:pPr marL="0" indent="0" defTabSz="905255">
              <a:spcBef>
                <a:spcPts val="900"/>
              </a:spcBef>
              <a:buSzTx/>
              <a:buNone/>
              <a:defRPr sz="2700">
                <a:solidFill>
                  <a:srgbClr val="FFFFFF"/>
                </a:solidFill>
              </a:defRPr>
            </a:pPr>
            <a:r>
              <a:t>强调之和</a:t>
            </a:r>
            <a:r>
              <a:rPr>
                <a:solidFill>
                  <a:srgbClr val="C55A11"/>
                </a:solidFill>
              </a:rPr>
              <a:t>朋友</a:t>
            </a:r>
            <a:r>
              <a:t>交流，不和陌生人说话。</a:t>
            </a:r>
          </a:p>
          <a:p>
            <a:pPr marL="0" indent="0" defTabSz="905255">
              <a:spcBef>
                <a:spcPts val="900"/>
              </a:spcBef>
              <a:buSzTx/>
              <a:buNone/>
              <a:defRPr sz="2700">
                <a:solidFill>
                  <a:srgbClr val="FFFFFF"/>
                </a:solidFill>
              </a:defRPr>
            </a:pPr>
            <a:r>
              <a:t>朋友：</a:t>
            </a:r>
          </a:p>
          <a:p>
            <a:pPr marL="0" indent="0" defTabSz="905255">
              <a:spcBef>
                <a:spcPts val="900"/>
              </a:spcBef>
              <a:buSzTx/>
              <a:buNone/>
              <a:defRPr sz="2700">
                <a:solidFill>
                  <a:srgbClr val="FFFFFF"/>
                </a:solidFill>
              </a:defRPr>
            </a:pPr>
            <a:r>
              <a:t>	出现在</a:t>
            </a:r>
            <a:r>
              <a:rPr>
                <a:solidFill>
                  <a:srgbClr val="C55A11"/>
                </a:solidFill>
              </a:rPr>
              <a:t>成员变量</a:t>
            </a:r>
            <a:r>
              <a:t>、</a:t>
            </a:r>
            <a:r>
              <a:rPr>
                <a:solidFill>
                  <a:srgbClr val="C55A11"/>
                </a:solidFill>
              </a:rPr>
              <a:t>方法的输入</a:t>
            </a:r>
            <a:r>
              <a:t>、</a:t>
            </a:r>
            <a:r>
              <a:rPr>
                <a:solidFill>
                  <a:srgbClr val="C55A11"/>
                </a:solidFill>
              </a:rPr>
              <a:t>输出参数</a:t>
            </a:r>
            <a:r>
              <a:t>中的类称为成员朋友类，而出现在</a:t>
            </a:r>
            <a:r>
              <a:rPr>
                <a:solidFill>
                  <a:srgbClr val="C55A11"/>
                </a:solidFill>
              </a:rPr>
              <a:t>方法体内部的类</a:t>
            </a:r>
            <a:r>
              <a:t>不属于朋友类。</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目录</a:t>
            </a:r>
          </a:p>
        </p:txBody>
      </p:sp>
      <p:sp>
        <p:nvSpPr>
          <p:cNvPr id="300" name="Shape 300"/>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 概述</a:t>
            </a:r>
          </a:p>
          <a:p>
            <a:pPr marL="0" indent="0">
              <a:buSzTx/>
              <a:buNone/>
              <a:defRPr>
                <a:solidFill>
                  <a:srgbClr val="FFFFFF"/>
                </a:solidFill>
              </a:defRPr>
            </a:pPr>
            <a:r>
              <a:t>· UML类图</a:t>
            </a:r>
          </a:p>
          <a:p>
            <a:pPr marL="0" indent="0">
              <a:buSzTx/>
              <a:buNone/>
              <a:defRPr>
                <a:solidFill>
                  <a:srgbClr val="FFFFFF"/>
                </a:solidFill>
              </a:defRPr>
            </a:pPr>
            <a:r>
              <a:t>· 面向对象设计原则</a:t>
            </a:r>
          </a:p>
          <a:p>
            <a:pPr marL="0" indent="0">
              <a:buSzTx/>
              <a:buNone/>
              <a:defRPr>
                <a:solidFill>
                  <a:srgbClr val="FFFFFF"/>
                </a:solidFill>
              </a:defRPr>
            </a:pPr>
            <a:r>
              <a:t>· </a:t>
            </a:r>
            <a:r>
              <a:rPr>
                <a:solidFill>
                  <a:srgbClr val="C55A11"/>
                </a:solidFill>
              </a:rPr>
              <a:t>设计模式举例</a:t>
            </a:r>
          </a:p>
          <a:p>
            <a:pPr marL="0" indent="0">
              <a:buSzTx/>
              <a:buNone/>
              <a:defRPr>
                <a:solidFill>
                  <a:srgbClr val="FFFFFF"/>
                </a:solidFill>
              </a:defRPr>
            </a:pPr>
            <a:r>
              <a:t>· 总结</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48" name="Shape 148"/>
          <p:cNvSpPr>
            <a:spLocks noGrp="1"/>
          </p:cNvSpPr>
          <p:nvPr>
            <p:ph type="body" sz="half" idx="1"/>
          </p:nvPr>
        </p:nvSpPr>
        <p:spPr>
          <a:xfrm>
            <a:off x="838200" y="1825625"/>
            <a:ext cx="4593772" cy="4351338"/>
          </a:xfrm>
          <a:prstGeom prst="rect">
            <a:avLst/>
          </a:prstGeom>
        </p:spPr>
        <p:txBody>
          <a:bodyPr/>
          <a:lstStyle/>
          <a:p>
            <a:pPr marL="0" indent="0" defTabSz="905255">
              <a:spcBef>
                <a:spcPts val="900"/>
              </a:spcBef>
              <a:buSzTx/>
              <a:buNone/>
              <a:defRPr sz="2700">
                <a:solidFill>
                  <a:srgbClr val="FFFFFF"/>
                </a:solidFill>
              </a:defRPr>
            </a:pPr>
            <a:r>
              <a:t>内功</a:t>
            </a:r>
          </a:p>
          <a:p>
            <a:pPr marL="0" indent="0" defTabSz="905255">
              <a:spcBef>
                <a:spcPts val="900"/>
              </a:spcBef>
              <a:buSzTx/>
              <a:buNone/>
              <a:defRPr sz="2700">
                <a:solidFill>
                  <a:srgbClr val="FFFFFF"/>
                </a:solidFill>
              </a:defRPr>
            </a:pPr>
            <a:r>
              <a:t>	数据结构与算法</a:t>
            </a:r>
          </a:p>
          <a:p>
            <a:pPr marL="0" indent="0" defTabSz="905255">
              <a:spcBef>
                <a:spcPts val="900"/>
              </a:spcBef>
              <a:buSzTx/>
              <a:buNone/>
              <a:defRPr sz="2700">
                <a:solidFill>
                  <a:srgbClr val="FFFFFF"/>
                </a:solidFill>
              </a:defRPr>
            </a:pPr>
            <a:r>
              <a:t>	设计模式</a:t>
            </a:r>
          </a:p>
          <a:p>
            <a:pPr marL="0" indent="0" defTabSz="905255">
              <a:spcBef>
                <a:spcPts val="900"/>
              </a:spcBef>
              <a:buSzTx/>
              <a:buNone/>
              <a:defRPr sz="2700">
                <a:solidFill>
                  <a:srgbClr val="FFFFFF"/>
                </a:solidFill>
              </a:defRPr>
            </a:pPr>
            <a:r>
              <a:t>	重构</a:t>
            </a:r>
          </a:p>
          <a:p>
            <a:pPr marL="0" indent="0" defTabSz="905255">
              <a:spcBef>
                <a:spcPts val="900"/>
              </a:spcBef>
              <a:buSzTx/>
              <a:buNone/>
              <a:defRPr sz="2700">
                <a:solidFill>
                  <a:srgbClr val="FFFFFF"/>
                </a:solidFill>
              </a:defRPr>
            </a:pPr>
            <a:r>
              <a:t>	软件工程</a:t>
            </a:r>
          </a:p>
          <a:p>
            <a:pPr marL="0" indent="0" defTabSz="905255">
              <a:spcBef>
                <a:spcPts val="900"/>
              </a:spcBef>
              <a:buSzTx/>
              <a:buNone/>
              <a:defRPr sz="2700">
                <a:solidFill>
                  <a:srgbClr val="FFFFFF"/>
                </a:solidFill>
              </a:defRPr>
            </a:pPr>
            <a:r>
              <a:t>	……</a:t>
            </a:r>
          </a:p>
          <a:p>
            <a:pPr marL="0" indent="0" defTabSz="905255">
              <a:spcBef>
                <a:spcPts val="900"/>
              </a:spcBef>
              <a:buSzTx/>
              <a:buNone/>
              <a:defRPr sz="2700">
                <a:solidFill>
                  <a:srgbClr val="FFFFFF"/>
                </a:solidFill>
              </a:defRPr>
            </a:pPr>
            <a:endParaRPr/>
          </a:p>
          <a:p>
            <a:pPr marL="0" indent="0" defTabSz="905255">
              <a:spcBef>
                <a:spcPts val="900"/>
              </a:spcBef>
              <a:buSzTx/>
              <a:buNone/>
              <a:defRPr sz="2700">
                <a:solidFill>
                  <a:srgbClr val="FFFFFF"/>
                </a:solidFill>
              </a:defRPr>
            </a:pPr>
            <a:r>
              <a:t>		</a:t>
            </a:r>
          </a:p>
        </p:txBody>
      </p:sp>
      <p:sp>
        <p:nvSpPr>
          <p:cNvPr id="149" name="Shape 149"/>
          <p:cNvSpPr/>
          <p:nvPr/>
        </p:nvSpPr>
        <p:spPr>
          <a:xfrm>
            <a:off x="5234082" y="1825625"/>
            <a:ext cx="4861562" cy="440689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pPr>
              <a:lnSpc>
                <a:spcPct val="90000"/>
              </a:lnSpc>
              <a:spcBef>
                <a:spcPts val="1000"/>
              </a:spcBef>
              <a:defRPr sz="2800">
                <a:solidFill>
                  <a:srgbClr val="FFFFFF"/>
                </a:solidFill>
                <a:latin typeface="等线"/>
                <a:ea typeface="等线"/>
                <a:cs typeface="等线"/>
                <a:sym typeface="等线"/>
              </a:defRPr>
            </a:pPr>
            <a:r>
              <a:t>招式</a:t>
            </a:r>
          </a:p>
          <a:p>
            <a:pPr>
              <a:lnSpc>
                <a:spcPct val="90000"/>
              </a:lnSpc>
              <a:spcBef>
                <a:spcPts val="1000"/>
              </a:spcBef>
              <a:defRPr sz="2800">
                <a:solidFill>
                  <a:srgbClr val="FFFFFF"/>
                </a:solidFill>
                <a:latin typeface="等线"/>
                <a:ea typeface="等线"/>
                <a:cs typeface="等线"/>
                <a:sym typeface="等线"/>
              </a:defRPr>
            </a:pPr>
            <a:r>
              <a:t>	编程语言</a:t>
            </a:r>
          </a:p>
          <a:p>
            <a:pPr>
              <a:lnSpc>
                <a:spcPct val="90000"/>
              </a:lnSpc>
              <a:spcBef>
                <a:spcPts val="1000"/>
              </a:spcBef>
              <a:defRPr sz="2800">
                <a:solidFill>
                  <a:srgbClr val="FFFFFF"/>
                </a:solidFill>
                <a:latin typeface="等线"/>
                <a:ea typeface="等线"/>
                <a:cs typeface="等线"/>
                <a:sym typeface="等线"/>
              </a:defRPr>
            </a:pPr>
            <a:r>
              <a:t>	开发框架</a:t>
            </a:r>
          </a:p>
          <a:p>
            <a:pPr>
              <a:lnSpc>
                <a:spcPct val="90000"/>
              </a:lnSpc>
              <a:spcBef>
                <a:spcPts val="1000"/>
              </a:spcBef>
              <a:defRPr sz="2800">
                <a:solidFill>
                  <a:srgbClr val="FFFFFF"/>
                </a:solidFill>
                <a:latin typeface="等线"/>
                <a:ea typeface="等线"/>
                <a:cs typeface="等线"/>
                <a:sym typeface="等线"/>
              </a:defRPr>
            </a:pPr>
            <a:r>
              <a:t>	开发工具</a:t>
            </a:r>
          </a:p>
          <a:p>
            <a:pPr>
              <a:lnSpc>
                <a:spcPct val="90000"/>
              </a:lnSpc>
              <a:spcBef>
                <a:spcPts val="1000"/>
              </a:spcBef>
              <a:defRPr sz="2800">
                <a:solidFill>
                  <a:srgbClr val="FFFFFF"/>
                </a:solidFill>
                <a:latin typeface="等线"/>
                <a:ea typeface="等线"/>
                <a:cs typeface="等线"/>
                <a:sym typeface="等线"/>
              </a:defRPr>
            </a:pPr>
            <a:r>
              <a:t>	……</a:t>
            </a:r>
          </a:p>
          <a:p>
            <a:pPr>
              <a:lnSpc>
                <a:spcPct val="90000"/>
              </a:lnSpc>
              <a:spcBef>
                <a:spcPts val="1000"/>
              </a:spcBef>
              <a:defRPr sz="2800">
                <a:solidFill>
                  <a:srgbClr val="FFFFFF"/>
                </a:solidFill>
                <a:latin typeface="等线"/>
                <a:ea typeface="等线"/>
                <a:cs typeface="等线"/>
                <a:sym typeface="等线"/>
              </a:defRPr>
            </a:pPr>
            <a:endParaRPr/>
          </a:p>
          <a:p>
            <a:pPr>
              <a:lnSpc>
                <a:spcPct val="90000"/>
              </a:lnSpc>
              <a:spcBef>
                <a:spcPts val="1000"/>
              </a:spcBef>
              <a:defRPr sz="2800">
                <a:solidFill>
                  <a:srgbClr val="FFFFFF"/>
                </a:solidFill>
                <a:latin typeface="等线"/>
                <a:ea typeface="等线"/>
                <a:cs typeface="等线"/>
                <a:sym typeface="等线"/>
              </a:defRPr>
            </a:pPr>
            <a:endParaRPr/>
          </a:p>
          <a:p>
            <a:pPr>
              <a:lnSpc>
                <a:spcPct val="90000"/>
              </a:lnSpc>
              <a:spcBef>
                <a:spcPts val="1000"/>
              </a:spcBef>
              <a:defRPr sz="2800">
                <a:solidFill>
                  <a:srgbClr val="FFFFFF"/>
                </a:solidFill>
                <a:latin typeface="等线"/>
                <a:ea typeface="等线"/>
                <a:cs typeface="等线"/>
                <a:sym typeface="等线"/>
              </a:defRPr>
            </a:pPr>
            <a:r>
              <a:t>	</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单例模式(Singleton Pattern)</a:t>
            </a:r>
          </a:p>
        </p:txBody>
      </p:sp>
      <p:sp>
        <p:nvSpPr>
          <p:cNvPr id="303" name="Shape 303"/>
          <p:cNvSpPr>
            <a:spLocks noGrp="1"/>
          </p:cNvSpPr>
          <p:nvPr>
            <p:ph type="body" idx="1"/>
          </p:nvPr>
        </p:nvSpPr>
        <p:spPr>
          <a:xfrm>
            <a:off x="838200" y="1825625"/>
            <a:ext cx="10515600" cy="4351338"/>
          </a:xfrm>
          <a:prstGeom prst="rect">
            <a:avLst/>
          </a:prstGeom>
        </p:spPr>
        <p:txBody>
          <a:bodyPr/>
          <a:lstStyle/>
          <a:p>
            <a:pPr marL="0" indent="0">
              <a:lnSpc>
                <a:spcPct val="81000"/>
              </a:lnSpc>
              <a:buSzTx/>
              <a:buNone/>
              <a:defRPr sz="2500">
                <a:solidFill>
                  <a:srgbClr val="FFFFFF"/>
                </a:solidFill>
              </a:defRPr>
            </a:pPr>
            <a:r>
              <a:t>确保某一个类只有一个实例，而且自行实例化并向整个系统提供这个实例，这个类称为单例类，它提供全局访问的方法。单例模式是一种对象创建型模式。</a:t>
            </a:r>
          </a:p>
          <a:p>
            <a:pPr marL="0" indent="0">
              <a:lnSpc>
                <a:spcPct val="81000"/>
              </a:lnSpc>
              <a:buSzTx/>
              <a:buNone/>
              <a:defRPr sz="2500">
                <a:solidFill>
                  <a:srgbClr val="FFFFFF"/>
                </a:solidFill>
              </a:defRPr>
            </a:pPr>
            <a:r>
              <a:t>场景：线程池、缓存</a:t>
            </a:r>
          </a:p>
          <a:p>
            <a:pPr marL="0" indent="0">
              <a:lnSpc>
                <a:spcPct val="81000"/>
              </a:lnSpc>
              <a:buSzTx/>
              <a:buNone/>
              <a:defRPr sz="2500">
                <a:solidFill>
                  <a:srgbClr val="FFFFFF"/>
                </a:solidFill>
              </a:defRPr>
            </a:pPr>
            <a:r>
              <a:t>生活例子：冰箱</a:t>
            </a:r>
          </a:p>
          <a:p>
            <a:pPr marL="0" indent="0">
              <a:lnSpc>
                <a:spcPct val="81000"/>
              </a:lnSpc>
              <a:buSzTx/>
              <a:buNone/>
              <a:defRPr sz="2500">
                <a:solidFill>
                  <a:srgbClr val="FFFFFF"/>
                </a:solidFill>
              </a:defRPr>
            </a:pPr>
            <a:endParaRPr/>
          </a:p>
          <a:p>
            <a:pPr marL="0" indent="0">
              <a:lnSpc>
                <a:spcPct val="81000"/>
              </a:lnSpc>
              <a:buSzTx/>
              <a:buNone/>
              <a:defRPr sz="2500">
                <a:solidFill>
                  <a:srgbClr val="FFFFFF"/>
                </a:solidFill>
              </a:defRPr>
            </a:pPr>
            <a:r>
              <a:t>问题：</a:t>
            </a:r>
          </a:p>
          <a:p>
            <a:pPr marL="0" lvl="1" indent="695325">
              <a:lnSpc>
                <a:spcPct val="81000"/>
              </a:lnSpc>
              <a:buSzTx/>
              <a:buNone/>
              <a:defRPr sz="2500">
                <a:solidFill>
                  <a:srgbClr val="FFFFFF"/>
                </a:solidFill>
              </a:defRPr>
            </a:pPr>
            <a:r>
              <a:t>实例化的行为：客户端or类内部？</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单例模式(Singleton Pattern)</a:t>
            </a:r>
          </a:p>
        </p:txBody>
      </p:sp>
      <p:sp>
        <p:nvSpPr>
          <p:cNvPr id="306" name="Shape 306"/>
          <p:cNvSpPr>
            <a:spLocks noGrp="1"/>
          </p:cNvSpPr>
          <p:nvPr>
            <p:ph type="body" idx="1"/>
          </p:nvPr>
        </p:nvSpPr>
        <p:spPr>
          <a:xfrm>
            <a:off x="838200" y="1825625"/>
            <a:ext cx="10515600" cy="4351338"/>
          </a:xfrm>
          <a:prstGeom prst="rect">
            <a:avLst/>
          </a:prstGeom>
        </p:spPr>
        <p:txBody>
          <a:bodyPr/>
          <a:lstStyle/>
          <a:p>
            <a:pPr marL="0" indent="0">
              <a:lnSpc>
                <a:spcPct val="81000"/>
              </a:lnSpc>
              <a:buSzTx/>
              <a:buNone/>
              <a:defRPr sz="2500">
                <a:solidFill>
                  <a:srgbClr val="FFFFFF"/>
                </a:solidFill>
              </a:defRPr>
            </a:pPr>
            <a:r>
              <a:t>Singleton(单例):在单例类的内部实现只生成一个实例，关键代码操作有</a:t>
            </a:r>
          </a:p>
          <a:p>
            <a:pPr marL="0" lvl="1" indent="695325">
              <a:lnSpc>
                <a:spcPct val="81000"/>
              </a:lnSpc>
              <a:buSzTx/>
              <a:buNone/>
              <a:defRPr sz="2500">
                <a:solidFill>
                  <a:srgbClr val="FFFFFF"/>
                </a:solidFill>
              </a:defRPr>
            </a:pPr>
            <a:r>
              <a:t>- 提供一个静态的 getInstance()方法，让客户可以访问它的唯一实例</a:t>
            </a:r>
          </a:p>
          <a:p>
            <a:pPr marL="0" lvl="1" indent="695325">
              <a:lnSpc>
                <a:spcPct val="81000"/>
              </a:lnSpc>
              <a:buSzTx/>
              <a:buNone/>
              <a:defRPr sz="2500">
                <a:solidFill>
                  <a:srgbClr val="FFFFFF"/>
                </a:solidFill>
              </a:defRPr>
            </a:pPr>
            <a:r>
              <a:t>- 为了防止在外部对其实例化，将其构造函数设计为私有</a:t>
            </a:r>
          </a:p>
          <a:p>
            <a:pPr marL="0" lvl="1" indent="695325">
              <a:lnSpc>
                <a:spcPct val="81000"/>
              </a:lnSpc>
              <a:buSzTx/>
              <a:buNone/>
              <a:defRPr sz="2500">
                <a:solidFill>
                  <a:srgbClr val="FFFFFF"/>
                </a:solidFill>
              </a:defRPr>
            </a:pPr>
            <a:r>
              <a:t>- 在单例类内部定义了一个Singleton类型的静态对象，作为外部共享的唯一实例。</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p:nvPr>
        </p:nvSpPr>
        <p:spPr>
          <a:prstGeom prst="rect">
            <a:avLst/>
          </a:prstGeom>
        </p:spPr>
        <p:txBody>
          <a:bodyPr/>
          <a:lstStyle>
            <a:lvl1pPr>
              <a:defRPr>
                <a:solidFill>
                  <a:srgbClr val="FFFFFF"/>
                </a:solidFill>
              </a:defRPr>
            </a:lvl1pPr>
          </a:lstStyle>
          <a:p>
            <a:r>
              <a:t>单例模式(Singleton Pattern)</a:t>
            </a:r>
          </a:p>
        </p:txBody>
      </p:sp>
      <p:sp>
        <p:nvSpPr>
          <p:cNvPr id="309" name="Shape 309"/>
          <p:cNvSpPr>
            <a:spLocks noGrp="1"/>
          </p:cNvSpPr>
          <p:nvPr>
            <p:ph type="body" idx="1"/>
          </p:nvPr>
        </p:nvSpPr>
        <p:spPr>
          <a:prstGeom prst="rect">
            <a:avLst/>
          </a:prstGeom>
        </p:spPr>
        <p:txBody>
          <a:bodyPr/>
          <a:lstStyle/>
          <a:p>
            <a:pPr marL="0" indent="0">
              <a:lnSpc>
                <a:spcPct val="81000"/>
              </a:lnSpc>
              <a:buSzTx/>
              <a:buNone/>
              <a:defRPr sz="2500">
                <a:solidFill>
                  <a:srgbClr val="FFFFFF"/>
                </a:solidFill>
              </a:defRPr>
            </a:pPr>
            <a:endParaRPr/>
          </a:p>
        </p:txBody>
      </p:sp>
      <p:pic>
        <p:nvPicPr>
          <p:cNvPr id="310" name="image14.png"/>
          <p:cNvPicPr>
            <a:picLocks noChangeAspect="1"/>
          </p:cNvPicPr>
          <p:nvPr/>
        </p:nvPicPr>
        <p:blipFill>
          <a:blip r:embed="rId2">
            <a:extLst/>
          </a:blip>
          <a:stretch>
            <a:fillRect/>
          </a:stretch>
        </p:blipFill>
        <p:spPr>
          <a:xfrm>
            <a:off x="2763368" y="1532100"/>
            <a:ext cx="6277447" cy="4504567"/>
          </a:xfrm>
          <a:prstGeom prst="rect">
            <a:avLst/>
          </a:prstGeom>
          <a:ln w="12700">
            <a:miter lim="400000"/>
          </a:ln>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prstGeom prst="rect">
            <a:avLst/>
          </a:prstGeom>
        </p:spPr>
        <p:txBody>
          <a:bodyPr/>
          <a:lstStyle/>
          <a:p>
            <a:pPr>
              <a:defRPr>
                <a:solidFill>
                  <a:srgbClr val="FFFFFF"/>
                </a:solidFill>
              </a:defRPr>
            </a:pPr>
            <a:r>
              <a:t>外观模式(Façade Pattern)</a:t>
            </a:r>
          </a:p>
        </p:txBody>
      </p:sp>
      <p:sp>
        <p:nvSpPr>
          <p:cNvPr id="313" name="Shape 313"/>
          <p:cNvSpPr>
            <a:spLocks noGrp="1"/>
          </p:cNvSpPr>
          <p:nvPr>
            <p:ph type="body" idx="1"/>
          </p:nvPr>
        </p:nvSpPr>
        <p:spPr>
          <a:prstGeom prst="rect">
            <a:avLst/>
          </a:prstGeom>
        </p:spPr>
        <p:txBody>
          <a:bodyPr/>
          <a:lstStyle>
            <a:lvl1pPr marL="0" indent="0">
              <a:lnSpc>
                <a:spcPct val="81000"/>
              </a:lnSpc>
              <a:buSzTx/>
              <a:buNone/>
              <a:defRPr sz="2500">
                <a:solidFill>
                  <a:srgbClr val="FFFFFF"/>
                </a:solidFill>
              </a:defRPr>
            </a:lvl1pPr>
          </a:lstStyle>
          <a:p>
            <a:r>
              <a:t>场景：客户Patron支付订单时，使用支付子系统完成支付业务，设计的业务有账户管理，订单生成，银行交互</a:t>
            </a:r>
          </a:p>
        </p:txBody>
      </p:sp>
      <p:pic>
        <p:nvPicPr>
          <p:cNvPr id="314" name="pasted-image.png"/>
          <p:cNvPicPr>
            <a:picLocks noChangeAspect="1"/>
          </p:cNvPicPr>
          <p:nvPr/>
        </p:nvPicPr>
        <p:blipFill>
          <a:blip r:embed="rId2">
            <a:extLst/>
          </a:blip>
          <a:stretch>
            <a:fillRect/>
          </a:stretch>
        </p:blipFill>
        <p:spPr>
          <a:xfrm>
            <a:off x="1027212" y="3199630"/>
            <a:ext cx="5786068" cy="2348114"/>
          </a:xfrm>
          <a:prstGeom prst="rect">
            <a:avLst/>
          </a:prstGeom>
          <a:ln w="12700">
            <a:miter lim="400000"/>
          </a:ln>
        </p:spPr>
      </p:pic>
      <p:pic>
        <p:nvPicPr>
          <p:cNvPr id="315" name="企业微信截图_2825c0f5-61fd-4db3-9d68-b65c5bd8c905.png"/>
          <p:cNvPicPr>
            <a:picLocks noChangeAspect="1"/>
          </p:cNvPicPr>
          <p:nvPr/>
        </p:nvPicPr>
        <p:blipFill>
          <a:blip r:embed="rId3">
            <a:extLst/>
          </a:blip>
          <a:stretch>
            <a:fillRect/>
          </a:stretch>
        </p:blipFill>
        <p:spPr>
          <a:xfrm>
            <a:off x="7498357" y="3190297"/>
            <a:ext cx="2631007" cy="2047610"/>
          </a:xfrm>
          <a:prstGeom prst="rect">
            <a:avLst/>
          </a:prstGeom>
          <a:ln w="12700">
            <a:miter lim="400000"/>
          </a:ln>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p:cNvSpPr>
          <p:nvPr>
            <p:ph type="title"/>
          </p:nvPr>
        </p:nvSpPr>
        <p:spPr>
          <a:prstGeom prst="rect">
            <a:avLst/>
          </a:prstGeom>
        </p:spPr>
        <p:txBody>
          <a:bodyPr/>
          <a:lstStyle/>
          <a:p>
            <a:pPr>
              <a:defRPr>
                <a:solidFill>
                  <a:srgbClr val="FFFFFF"/>
                </a:solidFill>
              </a:defRPr>
            </a:pPr>
            <a:r>
              <a:t>外观模式(Façade Pattern)</a:t>
            </a:r>
          </a:p>
        </p:txBody>
      </p:sp>
      <p:sp>
        <p:nvSpPr>
          <p:cNvPr id="318" name="Shape 318"/>
          <p:cNvSpPr>
            <a:spLocks noGrp="1"/>
          </p:cNvSpPr>
          <p:nvPr>
            <p:ph type="body" idx="1"/>
          </p:nvPr>
        </p:nvSpPr>
        <p:spPr>
          <a:prstGeom prst="rect">
            <a:avLst/>
          </a:prstGeom>
        </p:spPr>
        <p:txBody>
          <a:bodyPr/>
          <a:lstStyle/>
          <a:p>
            <a:pPr marL="0" indent="0" defTabSz="905255">
              <a:lnSpc>
                <a:spcPct val="81000"/>
              </a:lnSpc>
              <a:spcBef>
                <a:spcPts val="900"/>
              </a:spcBef>
              <a:buSzTx/>
              <a:buNone/>
              <a:defRPr sz="2475">
                <a:solidFill>
                  <a:srgbClr val="FFFFFF"/>
                </a:solidFill>
              </a:defRPr>
            </a:pPr>
            <a:r>
              <a:t>定义：为子系统接口集提供统一接口，使之更易于使用，又称为门面模式。</a:t>
            </a:r>
          </a:p>
          <a:p>
            <a:pPr marL="0" indent="0" defTabSz="905255">
              <a:lnSpc>
                <a:spcPct val="81000"/>
              </a:lnSpc>
              <a:spcBef>
                <a:spcPts val="900"/>
              </a:spcBef>
              <a:buSzTx/>
              <a:buNone/>
              <a:defRPr sz="2475">
                <a:solidFill>
                  <a:srgbClr val="FFFFFF"/>
                </a:solidFill>
              </a:defRPr>
            </a:pPr>
            <a:r>
              <a:t>适用场景：</a:t>
            </a:r>
          </a:p>
          <a:p>
            <a:pPr marL="0" indent="0" defTabSz="905255">
              <a:lnSpc>
                <a:spcPct val="81000"/>
              </a:lnSpc>
              <a:spcBef>
                <a:spcPts val="900"/>
              </a:spcBef>
              <a:buSzTx/>
              <a:buNone/>
              <a:defRPr sz="2475">
                <a:solidFill>
                  <a:srgbClr val="FFFFFF"/>
                </a:solidFill>
              </a:defRPr>
            </a:pPr>
            <a:r>
              <a:t>- 为复杂子系统提供简单接口</a:t>
            </a:r>
          </a:p>
          <a:p>
            <a:pPr marL="0" indent="0" defTabSz="905255">
              <a:lnSpc>
                <a:spcPct val="81000"/>
              </a:lnSpc>
              <a:spcBef>
                <a:spcPts val="900"/>
              </a:spcBef>
              <a:buSzTx/>
              <a:buNone/>
              <a:defRPr sz="2475">
                <a:solidFill>
                  <a:srgbClr val="FFFFFF"/>
                </a:solidFill>
              </a:defRPr>
            </a:pPr>
            <a:r>
              <a:t>- 解耦子系统抽象实现与客户端</a:t>
            </a:r>
          </a:p>
          <a:p>
            <a:pPr marL="0" indent="0" defTabSz="905255">
              <a:lnSpc>
                <a:spcPct val="81000"/>
              </a:lnSpc>
              <a:spcBef>
                <a:spcPts val="900"/>
              </a:spcBef>
              <a:buSzTx/>
              <a:buNone/>
              <a:defRPr sz="2475">
                <a:solidFill>
                  <a:srgbClr val="FFFFFF"/>
                </a:solidFill>
              </a:defRPr>
            </a:pPr>
            <a:r>
              <a:t>好处/缺点：</a:t>
            </a:r>
          </a:p>
          <a:p>
            <a:pPr marL="226313" indent="-226313" defTabSz="905255">
              <a:lnSpc>
                <a:spcPct val="81000"/>
              </a:lnSpc>
              <a:spcBef>
                <a:spcPts val="900"/>
              </a:spcBef>
              <a:buFontTx/>
              <a:buChar char="-"/>
              <a:defRPr sz="2475">
                <a:solidFill>
                  <a:srgbClr val="FFFFFF"/>
                </a:solidFill>
              </a:defRPr>
            </a:pPr>
            <a:r>
              <a:t>简化调用过程，无需深入了解子系统，防止带来风险</a:t>
            </a:r>
          </a:p>
          <a:p>
            <a:pPr marL="226313" indent="-226313" defTabSz="905255">
              <a:lnSpc>
                <a:spcPct val="81000"/>
              </a:lnSpc>
              <a:spcBef>
                <a:spcPts val="900"/>
              </a:spcBef>
              <a:buFontTx/>
              <a:buChar char="-"/>
              <a:defRPr sz="2475">
                <a:solidFill>
                  <a:srgbClr val="FFFFFF"/>
                </a:solidFill>
              </a:defRPr>
            </a:pPr>
            <a:r>
              <a:t>减少系统依赖，松散耦合</a:t>
            </a:r>
          </a:p>
          <a:p>
            <a:pPr marL="226313" indent="-226313" defTabSz="905255">
              <a:lnSpc>
                <a:spcPct val="81000"/>
              </a:lnSpc>
              <a:spcBef>
                <a:spcPts val="900"/>
              </a:spcBef>
              <a:buFontTx/>
              <a:buChar char="-"/>
              <a:defRPr sz="2475">
                <a:solidFill>
                  <a:srgbClr val="FFFFFF"/>
                </a:solidFill>
              </a:defRPr>
            </a:pPr>
            <a:r>
              <a:t>更好的划分访问层次</a:t>
            </a:r>
          </a:p>
          <a:p>
            <a:pPr marL="226313" indent="-226313" defTabSz="905255">
              <a:lnSpc>
                <a:spcPct val="81000"/>
              </a:lnSpc>
              <a:spcBef>
                <a:spcPts val="900"/>
              </a:spcBef>
              <a:buFontTx/>
              <a:buChar char="-"/>
              <a:defRPr sz="2475">
                <a:solidFill>
                  <a:srgbClr val="FFFFFF"/>
                </a:solidFill>
              </a:defRPr>
            </a:pPr>
            <a:r>
              <a:t>符合迪米特法则</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320"/>
          <p:cNvSpPr>
            <a:spLocks noGrp="1"/>
          </p:cNvSpPr>
          <p:nvPr>
            <p:ph type="title"/>
          </p:nvPr>
        </p:nvSpPr>
        <p:spPr>
          <a:prstGeom prst="rect">
            <a:avLst/>
          </a:prstGeom>
        </p:spPr>
        <p:txBody>
          <a:bodyPr/>
          <a:lstStyle/>
          <a:p>
            <a:pPr>
              <a:defRPr>
                <a:solidFill>
                  <a:srgbClr val="FFFFFF"/>
                </a:solidFill>
              </a:defRPr>
            </a:pPr>
            <a:r>
              <a:t>外观模式(Façade Pattern)</a:t>
            </a:r>
          </a:p>
        </p:txBody>
      </p:sp>
      <p:sp>
        <p:nvSpPr>
          <p:cNvPr id="321" name="Shape 321"/>
          <p:cNvSpPr>
            <a:spLocks noGrp="1"/>
          </p:cNvSpPr>
          <p:nvPr>
            <p:ph type="body" sz="half" idx="1"/>
          </p:nvPr>
        </p:nvSpPr>
        <p:spPr>
          <a:xfrm>
            <a:off x="838200" y="1825625"/>
            <a:ext cx="5628184" cy="4351338"/>
          </a:xfrm>
          <a:prstGeom prst="rect">
            <a:avLst/>
          </a:prstGeom>
        </p:spPr>
        <p:txBody>
          <a:bodyPr/>
          <a:lstStyle/>
          <a:p>
            <a:pPr marL="0" indent="0">
              <a:lnSpc>
                <a:spcPct val="81000"/>
              </a:lnSpc>
              <a:buSzTx/>
              <a:buNone/>
              <a:defRPr sz="2500">
                <a:solidFill>
                  <a:srgbClr val="FFFFFF"/>
                </a:solidFill>
              </a:defRPr>
            </a:pPr>
            <a:r>
              <a:t>UML类图</a:t>
            </a:r>
          </a:p>
          <a:p>
            <a:pPr marL="0" indent="0">
              <a:lnSpc>
                <a:spcPct val="81000"/>
              </a:lnSpc>
              <a:buSzTx/>
              <a:buNone/>
              <a:defRPr sz="2500">
                <a:solidFill>
                  <a:srgbClr val="FFFFFF"/>
                </a:solidFill>
              </a:defRPr>
            </a:pPr>
            <a:r>
              <a:t>角色：</a:t>
            </a:r>
          </a:p>
          <a:p>
            <a:pPr marL="0" indent="0">
              <a:lnSpc>
                <a:spcPct val="81000"/>
              </a:lnSpc>
              <a:buSzTx/>
              <a:buNone/>
              <a:defRPr sz="2500">
                <a:solidFill>
                  <a:srgbClr val="FFFFFF"/>
                </a:solidFill>
              </a:defRPr>
            </a:pPr>
            <a:r>
              <a:t>Facade(外观角色)：外观角色中可以知道相关的(一个 或者多个)子系统的功能和责任。</a:t>
            </a:r>
          </a:p>
          <a:p>
            <a:pPr marL="0" indent="0">
              <a:lnSpc>
                <a:spcPct val="81000"/>
              </a:lnSpc>
              <a:buSzTx/>
              <a:buNone/>
              <a:defRPr sz="2500">
                <a:solidFill>
                  <a:srgbClr val="FFFFFF"/>
                </a:solidFill>
              </a:defRPr>
            </a:pPr>
            <a:r>
              <a:t>SubSystem(子系统角色)：实现子系统的功能。</a:t>
            </a:r>
          </a:p>
        </p:txBody>
      </p:sp>
      <p:pic>
        <p:nvPicPr>
          <p:cNvPr id="322" name="pasted-image.png"/>
          <p:cNvPicPr>
            <a:picLocks noChangeAspect="1"/>
          </p:cNvPicPr>
          <p:nvPr/>
        </p:nvPicPr>
        <p:blipFill>
          <a:blip r:embed="rId2">
            <a:extLst/>
          </a:blip>
          <a:stretch>
            <a:fillRect/>
          </a:stretch>
        </p:blipFill>
        <p:spPr>
          <a:xfrm>
            <a:off x="6839808" y="2489693"/>
            <a:ext cx="3826877" cy="3416490"/>
          </a:xfrm>
          <a:prstGeom prst="rect">
            <a:avLst/>
          </a:prstGeom>
          <a:ln w="12700">
            <a:miter lim="400000"/>
          </a:ln>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模板方法模式(Template Method Pattern)</a:t>
            </a:r>
          </a:p>
        </p:txBody>
      </p:sp>
      <p:sp>
        <p:nvSpPr>
          <p:cNvPr id="325" name="Shape 325"/>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场景：</a:t>
            </a:r>
          </a:p>
          <a:p>
            <a:pPr marL="0" lvl="1" indent="723900">
              <a:buSzTx/>
              <a:buNone/>
              <a:defRPr>
                <a:solidFill>
                  <a:srgbClr val="FFFFFF"/>
                </a:solidFill>
              </a:defRPr>
            </a:pPr>
            <a:r>
              <a:t>泡咖啡：把水煮沸、用沸水煮咖啡、把咖啡倒进杯子、加糖和牛奶</a:t>
            </a:r>
          </a:p>
          <a:p>
            <a:pPr marL="0" lvl="1" indent="723900">
              <a:buSzTx/>
              <a:buNone/>
              <a:defRPr>
                <a:solidFill>
                  <a:srgbClr val="FFFFFF"/>
                </a:solidFill>
              </a:defRPr>
            </a:pPr>
            <a:r>
              <a:t>泡茶：把水煮沸、用沸水浸泡茶叶、把茶倒进杯子、加柠檬</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a:spLocks noGrp="1"/>
          </p:cNvSpPr>
          <p:nvPr>
            <p:ph type="title"/>
          </p:nvPr>
        </p:nvSpPr>
        <p:spPr>
          <a:prstGeom prst="rect">
            <a:avLst/>
          </a:prstGeom>
        </p:spPr>
        <p:txBody>
          <a:bodyPr/>
          <a:lstStyle>
            <a:lvl1pPr>
              <a:defRPr>
                <a:solidFill>
                  <a:srgbClr val="FFFFFF"/>
                </a:solidFill>
              </a:defRPr>
            </a:lvl1pPr>
          </a:lstStyle>
          <a:p>
            <a:r>
              <a:t>模板方法模式(Template Method Pattern)</a:t>
            </a:r>
          </a:p>
        </p:txBody>
      </p:sp>
      <p:sp>
        <p:nvSpPr>
          <p:cNvPr id="328" name="Shape 328"/>
          <p:cNvSpPr>
            <a:spLocks noGrp="1"/>
          </p:cNvSpPr>
          <p:nvPr>
            <p:ph type="body" idx="1"/>
          </p:nvPr>
        </p:nvSpPr>
        <p:spPr>
          <a:prstGeom prst="rect">
            <a:avLst/>
          </a:prstGeom>
        </p:spPr>
        <p:txBody>
          <a:bodyPr/>
          <a:lstStyle>
            <a:lvl1pPr marL="0" indent="0">
              <a:buSzTx/>
              <a:buNone/>
              <a:defRPr>
                <a:solidFill>
                  <a:srgbClr val="FFFFFF"/>
                </a:solidFill>
              </a:defRPr>
            </a:lvl1pPr>
          </a:lstStyle>
          <a:p>
            <a:r>
              <a:t>场景：泡咖啡&amp;泡茶</a:t>
            </a:r>
          </a:p>
        </p:txBody>
      </p:sp>
      <p:pic>
        <p:nvPicPr>
          <p:cNvPr id="329" name="pasted-image.png"/>
          <p:cNvPicPr>
            <a:picLocks noChangeAspect="1"/>
          </p:cNvPicPr>
          <p:nvPr/>
        </p:nvPicPr>
        <p:blipFill>
          <a:blip r:embed="rId2">
            <a:extLst/>
          </a:blip>
          <a:stretch>
            <a:fillRect/>
          </a:stretch>
        </p:blipFill>
        <p:spPr>
          <a:xfrm>
            <a:off x="4334693" y="1633932"/>
            <a:ext cx="3276003" cy="5006186"/>
          </a:xfrm>
          <a:prstGeom prst="rect">
            <a:avLst/>
          </a:prstGeom>
          <a:ln w="12700">
            <a:miter lim="400000"/>
          </a:ln>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p:cNvSpPr>
          <p:nvPr>
            <p:ph type="title"/>
          </p:nvPr>
        </p:nvSpPr>
        <p:spPr>
          <a:prstGeom prst="rect">
            <a:avLst/>
          </a:prstGeom>
        </p:spPr>
        <p:txBody>
          <a:bodyPr/>
          <a:lstStyle>
            <a:lvl1pPr>
              <a:defRPr>
                <a:solidFill>
                  <a:srgbClr val="FFFFFF"/>
                </a:solidFill>
              </a:defRPr>
            </a:lvl1pPr>
          </a:lstStyle>
          <a:p>
            <a:r>
              <a:t>模板方法模式(Template Method Pattern)</a:t>
            </a:r>
          </a:p>
        </p:txBody>
      </p:sp>
      <p:sp>
        <p:nvSpPr>
          <p:cNvPr id="332" name="Shape 332"/>
          <p:cNvSpPr>
            <a:spLocks noGrp="1"/>
          </p:cNvSpPr>
          <p:nvPr>
            <p:ph type="body" idx="1"/>
          </p:nvPr>
        </p:nvSpPr>
        <p:spPr>
          <a:prstGeom prst="rect">
            <a:avLst/>
          </a:prstGeom>
        </p:spPr>
        <p:txBody>
          <a:bodyPr/>
          <a:lstStyle>
            <a:lvl1pPr marL="0" indent="0">
              <a:buSzTx/>
              <a:buNone/>
              <a:defRPr>
                <a:solidFill>
                  <a:srgbClr val="FFFFFF"/>
                </a:solidFill>
              </a:defRPr>
            </a:lvl1pPr>
          </a:lstStyle>
          <a:p>
            <a:r>
              <a:t>场景：泡咖啡&amp;泡茶</a:t>
            </a:r>
          </a:p>
        </p:txBody>
      </p:sp>
      <p:pic>
        <p:nvPicPr>
          <p:cNvPr id="333" name="pasted-image.png"/>
          <p:cNvPicPr>
            <a:picLocks noChangeAspect="1"/>
          </p:cNvPicPr>
          <p:nvPr/>
        </p:nvPicPr>
        <p:blipFill>
          <a:blip r:embed="rId2">
            <a:extLst/>
          </a:blip>
          <a:stretch>
            <a:fillRect/>
          </a:stretch>
        </p:blipFill>
        <p:spPr>
          <a:xfrm>
            <a:off x="1409699" y="2551238"/>
            <a:ext cx="5061163" cy="3453101"/>
          </a:xfrm>
          <a:prstGeom prst="rect">
            <a:avLst/>
          </a:prstGeom>
          <a:ln w="12700">
            <a:miter lim="400000"/>
          </a:ln>
        </p:spPr>
      </p:pic>
      <p:pic>
        <p:nvPicPr>
          <p:cNvPr id="334" name="pasted-image.png"/>
          <p:cNvPicPr>
            <a:picLocks noChangeAspect="1"/>
          </p:cNvPicPr>
          <p:nvPr/>
        </p:nvPicPr>
        <p:blipFill>
          <a:blip r:embed="rId3">
            <a:extLst/>
          </a:blip>
          <a:stretch>
            <a:fillRect/>
          </a:stretch>
        </p:blipFill>
        <p:spPr>
          <a:xfrm>
            <a:off x="6908800" y="2592893"/>
            <a:ext cx="4851117" cy="3453101"/>
          </a:xfrm>
          <a:prstGeom prst="rect">
            <a:avLst/>
          </a:prstGeom>
          <a:ln w="12700">
            <a:miter lim="400000"/>
          </a:ln>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a:spLocks noGrp="1"/>
          </p:cNvSpPr>
          <p:nvPr>
            <p:ph type="title"/>
          </p:nvPr>
        </p:nvSpPr>
        <p:spPr>
          <a:prstGeom prst="rect">
            <a:avLst/>
          </a:prstGeom>
        </p:spPr>
        <p:txBody>
          <a:bodyPr/>
          <a:lstStyle/>
          <a:p>
            <a:pPr>
              <a:defRPr>
                <a:solidFill>
                  <a:srgbClr val="FFFFFF"/>
                </a:solidFill>
              </a:defRPr>
            </a:pPr>
            <a:r>
              <a:t>模板方法模式(Template Method Pattern)</a:t>
            </a:r>
          </a:p>
        </p:txBody>
      </p:sp>
      <p:sp>
        <p:nvSpPr>
          <p:cNvPr id="337" name="Shape 337"/>
          <p:cNvSpPr>
            <a:spLocks noGrp="1"/>
          </p:cNvSpPr>
          <p:nvPr>
            <p:ph type="body" idx="1"/>
          </p:nvPr>
        </p:nvSpPr>
        <p:spPr>
          <a:prstGeom prst="rect">
            <a:avLst/>
          </a:prstGeom>
        </p:spPr>
        <p:txBody>
          <a:bodyPr/>
          <a:lstStyle/>
          <a:p>
            <a:pPr marL="0" indent="0">
              <a:buSzTx/>
              <a:buNone/>
              <a:defRPr>
                <a:solidFill>
                  <a:srgbClr val="FFFFFF"/>
                </a:solidFill>
              </a:defRPr>
            </a:pPr>
            <a:r>
              <a:t>定义：定义一个操作中的算法的骨架，将一些步骤延迟到子类中。模板方法使得子类可以不改变一个算法的结构即可重定义该算法的某些特定步骤。</a:t>
            </a:r>
          </a:p>
          <a:p>
            <a:pPr marL="0" indent="0">
              <a:buSzTx/>
              <a:buNone/>
              <a:defRPr>
                <a:solidFill>
                  <a:srgbClr val="FFFFFF"/>
                </a:solidFill>
              </a:defRPr>
            </a:pPr>
            <a:r>
              <a:t> 区分固定和改变的，</a:t>
            </a:r>
            <a:r>
              <a:rPr>
                <a:solidFill>
                  <a:srgbClr val="C55A11"/>
                </a:solidFill>
              </a:rPr>
              <a:t>把不变的行为上移到父类中</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54" name="Shape 154"/>
          <p:cNvSpPr>
            <a:spLocks noGrp="1"/>
          </p:cNvSpPr>
          <p:nvPr>
            <p:ph type="body" idx="1"/>
          </p:nvPr>
        </p:nvSpPr>
        <p:spPr>
          <a:xfrm>
            <a:off x="838200" y="1825625"/>
            <a:ext cx="10515600" cy="4351338"/>
          </a:xfrm>
          <a:prstGeom prst="rect">
            <a:avLst/>
          </a:prstGeom>
        </p:spPr>
        <p:txBody>
          <a:bodyPr/>
          <a:lstStyle/>
          <a:p>
            <a:pPr marL="0" lvl="1" indent="457200">
              <a:spcBef>
                <a:spcPts val="500"/>
              </a:spcBef>
              <a:buSzTx/>
              <a:buNone/>
              <a:defRPr>
                <a:solidFill>
                  <a:srgbClr val="FFFFFF"/>
                </a:solidFill>
              </a:defRPr>
            </a:pPr>
            <a:r>
              <a:t>模式的诞生与定义</a:t>
            </a:r>
          </a:p>
          <a:p>
            <a:pPr marL="685800" lvl="1" indent="-228600">
              <a:spcBef>
                <a:spcPts val="500"/>
              </a:spcBef>
              <a:defRPr>
                <a:solidFill>
                  <a:srgbClr val="FFFFFF"/>
                </a:solidFill>
              </a:defRPr>
            </a:pPr>
            <a:r>
              <a:t>模式起源于建筑业而非软件业</a:t>
            </a:r>
            <a:endParaRPr sz="2400"/>
          </a:p>
          <a:p>
            <a:pPr marL="685800" lvl="1" indent="-228600">
              <a:spcBef>
                <a:spcPts val="500"/>
              </a:spcBef>
              <a:defRPr>
                <a:solidFill>
                  <a:srgbClr val="FFFFFF"/>
                </a:solidFill>
              </a:defRPr>
            </a:pPr>
            <a:r>
              <a:t>模式之父(The father of patterns)，Christopher Alexander博士</a:t>
            </a:r>
          </a:p>
          <a:p>
            <a:pPr marL="685800" lvl="1" indent="-228600">
              <a:spcBef>
                <a:spcPts val="500"/>
              </a:spcBef>
              <a:defRPr>
                <a:solidFill>
                  <a:srgbClr val="FFFFFF"/>
                </a:solidFill>
              </a:defRPr>
            </a:pPr>
            <a:r>
              <a:t>模式</a:t>
            </a:r>
          </a:p>
          <a:p>
            <a:pPr marL="1143000" lvl="2" indent="-228600">
              <a:spcBef>
                <a:spcPts val="500"/>
              </a:spcBef>
              <a:defRPr>
                <a:solidFill>
                  <a:srgbClr val="C55A11"/>
                </a:solidFill>
              </a:defRPr>
            </a:pPr>
            <a:r>
              <a:t>Context</a:t>
            </a:r>
            <a:r>
              <a:rPr>
                <a:solidFill>
                  <a:srgbClr val="FFFFFF"/>
                </a:solidFill>
              </a:rPr>
              <a:t>（前提条件）</a:t>
            </a:r>
            <a:endParaRPr sz="2000"/>
          </a:p>
          <a:p>
            <a:pPr marL="1143000" lvl="2" indent="-228600">
              <a:spcBef>
                <a:spcPts val="500"/>
              </a:spcBef>
              <a:defRPr>
                <a:solidFill>
                  <a:srgbClr val="C55A11"/>
                </a:solidFill>
              </a:defRPr>
            </a:pPr>
            <a:r>
              <a:t>Theme或Problem</a:t>
            </a:r>
            <a:r>
              <a:rPr>
                <a:solidFill>
                  <a:srgbClr val="FFFFFF"/>
                </a:solidFill>
              </a:rPr>
              <a:t>（在特定条件下要解决的目标问题）</a:t>
            </a:r>
            <a:endParaRPr sz="2000"/>
          </a:p>
          <a:p>
            <a:pPr marL="1143000" lvl="2" indent="-228600">
              <a:spcBef>
                <a:spcPts val="500"/>
              </a:spcBef>
              <a:defRPr>
                <a:solidFill>
                  <a:srgbClr val="C55A11"/>
                </a:solidFill>
              </a:defRPr>
            </a:pPr>
            <a:r>
              <a:t>Solution</a:t>
            </a:r>
            <a:r>
              <a:rPr>
                <a:solidFill>
                  <a:srgbClr val="FFFFFF"/>
                </a:solidFill>
              </a:rPr>
              <a:t>（解决方案）</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模板方法模式(Template Method Pattern)</a:t>
            </a:r>
          </a:p>
        </p:txBody>
      </p:sp>
      <p:sp>
        <p:nvSpPr>
          <p:cNvPr id="340" name="Shape 340"/>
          <p:cNvSpPr>
            <a:spLocks noGrp="1"/>
          </p:cNvSpPr>
          <p:nvPr>
            <p:ph type="body" idx="1"/>
          </p:nvPr>
        </p:nvSpPr>
        <p:spPr>
          <a:xfrm>
            <a:off x="838200" y="1825625"/>
            <a:ext cx="10515600" cy="4351338"/>
          </a:xfrm>
          <a:prstGeom prst="rect">
            <a:avLst/>
          </a:prstGeom>
        </p:spPr>
        <p:txBody>
          <a:bodyPr/>
          <a:lstStyle>
            <a:lvl1pPr marL="0" indent="0">
              <a:buSzTx/>
              <a:buNone/>
              <a:defRPr>
                <a:solidFill>
                  <a:srgbClr val="FFFFFF"/>
                </a:solidFill>
              </a:defRPr>
            </a:lvl1pPr>
          </a:lstStyle>
          <a:p>
            <a:r>
              <a:t>对模板方法进行挂钩</a:t>
            </a:r>
          </a:p>
        </p:txBody>
      </p:sp>
      <p:pic>
        <p:nvPicPr>
          <p:cNvPr id="341" name="企业微信截图_efd61f04-3327-48a4-b1fe-5e872588f430.png"/>
          <p:cNvPicPr>
            <a:picLocks noChangeAspect="1"/>
          </p:cNvPicPr>
          <p:nvPr/>
        </p:nvPicPr>
        <p:blipFill>
          <a:blip r:embed="rId2">
            <a:extLst/>
          </a:blip>
          <a:stretch>
            <a:fillRect/>
          </a:stretch>
        </p:blipFill>
        <p:spPr>
          <a:xfrm>
            <a:off x="2247900" y="2532036"/>
            <a:ext cx="6125452" cy="4123559"/>
          </a:xfrm>
          <a:prstGeom prst="rect">
            <a:avLst/>
          </a:prstGeom>
          <a:ln w="12700">
            <a:miter lim="400000"/>
          </a:ln>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目录</a:t>
            </a:r>
          </a:p>
        </p:txBody>
      </p:sp>
      <p:sp>
        <p:nvSpPr>
          <p:cNvPr id="344" name="Shape 344"/>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 概述</a:t>
            </a:r>
          </a:p>
          <a:p>
            <a:pPr marL="0" indent="0">
              <a:buSzTx/>
              <a:buNone/>
              <a:defRPr>
                <a:solidFill>
                  <a:srgbClr val="FFFFFF"/>
                </a:solidFill>
              </a:defRPr>
            </a:pPr>
            <a:r>
              <a:t>· UML类图</a:t>
            </a:r>
          </a:p>
          <a:p>
            <a:pPr marL="0" indent="0">
              <a:buSzTx/>
              <a:buNone/>
              <a:defRPr>
                <a:solidFill>
                  <a:srgbClr val="FFFFFF"/>
                </a:solidFill>
              </a:defRPr>
            </a:pPr>
            <a:r>
              <a:t>· 面向对象设计原则</a:t>
            </a:r>
          </a:p>
          <a:p>
            <a:pPr marL="0" indent="0">
              <a:buSzTx/>
              <a:buNone/>
              <a:defRPr>
                <a:solidFill>
                  <a:srgbClr val="FFFFFF"/>
                </a:solidFill>
              </a:defRPr>
            </a:pPr>
            <a:r>
              <a:t>· 设计模式举例</a:t>
            </a:r>
          </a:p>
          <a:p>
            <a:pPr marL="0" indent="0">
              <a:buSzTx/>
              <a:buNone/>
              <a:defRPr>
                <a:solidFill>
                  <a:srgbClr val="FFFFFF"/>
                </a:solidFill>
              </a:defRPr>
            </a:pPr>
            <a:r>
              <a:t>· </a:t>
            </a:r>
            <a:r>
              <a:rPr>
                <a:solidFill>
                  <a:srgbClr val="C55A11"/>
                </a:solidFill>
              </a:rPr>
              <a:t>总结</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46"/>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总结</a:t>
            </a:r>
          </a:p>
        </p:txBody>
      </p:sp>
      <p:sp>
        <p:nvSpPr>
          <p:cNvPr id="347" name="Shape 347"/>
          <p:cNvSpPr>
            <a:spLocks noGrp="1"/>
          </p:cNvSpPr>
          <p:nvPr>
            <p:ph type="body" idx="1"/>
          </p:nvPr>
        </p:nvSpPr>
        <p:spPr>
          <a:xfrm>
            <a:off x="838200" y="1825625"/>
            <a:ext cx="10515600" cy="4351338"/>
          </a:xfrm>
          <a:prstGeom prst="rect">
            <a:avLst/>
          </a:prstGeom>
        </p:spPr>
        <p:txBody>
          <a:bodyPr/>
          <a:lstStyle/>
          <a:p>
            <a:pPr marL="274320" indent="-274320" defTabSz="877822">
              <a:lnSpc>
                <a:spcPct val="150000"/>
              </a:lnSpc>
              <a:spcBef>
                <a:spcPts val="900"/>
              </a:spcBef>
              <a:defRPr sz="2600">
                <a:solidFill>
                  <a:srgbClr val="FFFFFF"/>
                </a:solidFill>
              </a:defRPr>
            </a:pPr>
            <a:r>
              <a:t>不纠结于模式本身，更重要的是理解模式背后的设计思想。</a:t>
            </a:r>
          </a:p>
          <a:p>
            <a:pPr marL="274320" indent="-274320" defTabSz="877822">
              <a:lnSpc>
                <a:spcPct val="150000"/>
              </a:lnSpc>
              <a:spcBef>
                <a:spcPts val="900"/>
              </a:spcBef>
              <a:defRPr sz="2600">
                <a:solidFill>
                  <a:srgbClr val="FFFFFF"/>
                </a:solidFill>
              </a:defRPr>
            </a:pPr>
            <a:r>
              <a:t>设计方案的选择取决于具体的业务，没有最牛的设计，只有最适合业务的设计，好的设计者，需要具备两方面的能力：1. 对业务的深刻理解；2. 抽象的能力。</a:t>
            </a:r>
          </a:p>
          <a:p>
            <a:pPr marL="274320" indent="-274320" defTabSz="877822">
              <a:lnSpc>
                <a:spcPct val="150000"/>
              </a:lnSpc>
              <a:spcBef>
                <a:spcPts val="900"/>
              </a:spcBef>
              <a:defRPr sz="2600">
                <a:solidFill>
                  <a:srgbClr val="FFFFFF"/>
                </a:solidFill>
              </a:defRPr>
            </a:pPr>
            <a:r>
              <a:t>程序的设计是一个持续优化的过程，在新功能引入的时候，考虑架构和设计的变迁，同时要避免过度设计。</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推荐学习</a:t>
            </a:r>
          </a:p>
        </p:txBody>
      </p:sp>
      <p:sp>
        <p:nvSpPr>
          <p:cNvPr id="352" name="Shape 352"/>
          <p:cNvSpPr>
            <a:spLocks noGrp="1"/>
          </p:cNvSpPr>
          <p:nvPr>
            <p:ph type="body" idx="1"/>
          </p:nvPr>
        </p:nvSpPr>
        <p:spPr>
          <a:xfrm>
            <a:off x="838200" y="1825625"/>
            <a:ext cx="10515600" cy="4351338"/>
          </a:xfrm>
          <a:prstGeom prst="rect">
            <a:avLst/>
          </a:prstGeom>
        </p:spPr>
        <p:txBody>
          <a:bodyPr/>
          <a:lstStyle/>
          <a:p>
            <a:pPr marL="0" indent="0">
              <a:buSzTx/>
              <a:buNone/>
              <a:defRPr>
                <a:solidFill>
                  <a:srgbClr val="FFFFFF"/>
                </a:solidFill>
              </a:defRPr>
            </a:pPr>
            <a:r>
              <a:t>《设计模式》GoF</a:t>
            </a:r>
          </a:p>
          <a:p>
            <a:pPr marL="0" indent="0">
              <a:buSzTx/>
              <a:buNone/>
              <a:defRPr>
                <a:solidFill>
                  <a:srgbClr val="FFFFFF"/>
                </a:solidFill>
              </a:defRPr>
            </a:pPr>
            <a:r>
              <a:t>《Head First设计模式》</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57" name="Shape 157"/>
          <p:cNvSpPr>
            <a:spLocks noGrp="1"/>
          </p:cNvSpPr>
          <p:nvPr>
            <p:ph type="body" idx="1"/>
          </p:nvPr>
        </p:nvSpPr>
        <p:spPr>
          <a:xfrm>
            <a:off x="838200" y="1825625"/>
            <a:ext cx="10515600" cy="4351338"/>
          </a:xfrm>
          <a:prstGeom prst="rect">
            <a:avLst/>
          </a:prstGeom>
        </p:spPr>
        <p:txBody>
          <a:bodyPr/>
          <a:lstStyle/>
          <a:p>
            <a:pPr marL="0" lvl="1" indent="457200">
              <a:lnSpc>
                <a:spcPct val="110000"/>
              </a:lnSpc>
              <a:spcBef>
                <a:spcPts val="600"/>
              </a:spcBef>
              <a:buSzTx/>
              <a:buNone/>
              <a:defRPr>
                <a:solidFill>
                  <a:srgbClr val="FFFFFF"/>
                </a:solidFill>
              </a:defRPr>
            </a:pPr>
            <a:r>
              <a:t>	Alexander给出了关于模式的经典定义：每个模式都描述了一个</a:t>
            </a:r>
            <a:r>
              <a:rPr>
                <a:solidFill>
                  <a:srgbClr val="C55A11"/>
                </a:solidFill>
              </a:rPr>
              <a:t>在我们的环境中不断出现的问题</a:t>
            </a:r>
            <a:r>
              <a:t>，然后描述了该问题的</a:t>
            </a:r>
            <a:r>
              <a:rPr>
                <a:solidFill>
                  <a:srgbClr val="C55A11"/>
                </a:solidFill>
              </a:rPr>
              <a:t>解决方案</a:t>
            </a:r>
            <a:r>
              <a:t>的核心，通过这种方式，我们可以无数次地重用那些已有的解决方案，无需再重复相同的工作。 </a:t>
            </a:r>
          </a:p>
          <a:p>
            <a:pPr marL="0" lvl="1" indent="457200">
              <a:lnSpc>
                <a:spcPct val="110000"/>
              </a:lnSpc>
              <a:spcBef>
                <a:spcPts val="600"/>
              </a:spcBef>
              <a:buSzTx/>
              <a:buNone/>
              <a:defRPr>
                <a:solidFill>
                  <a:srgbClr val="FFFFFF"/>
                </a:solidFill>
              </a:defRPr>
            </a:pPr>
            <a:r>
              <a:t>	模式是在</a:t>
            </a:r>
            <a:r>
              <a:rPr>
                <a:solidFill>
                  <a:srgbClr val="C55A11"/>
                </a:solidFill>
              </a:rPr>
              <a:t>特定环境</a:t>
            </a:r>
            <a:r>
              <a:t>下人们</a:t>
            </a:r>
            <a:r>
              <a:rPr>
                <a:solidFill>
                  <a:srgbClr val="C55A11"/>
                </a:solidFill>
              </a:rPr>
              <a:t>解决某类重复出现问题</a:t>
            </a:r>
            <a:r>
              <a:t>的一套成功或有效的</a:t>
            </a:r>
            <a:r>
              <a:rPr>
                <a:solidFill>
                  <a:srgbClr val="C55A11"/>
                </a:solidFill>
              </a:rPr>
              <a:t>解决方案</a:t>
            </a:r>
            <a:r>
              <a: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60" name="Shape 160"/>
          <p:cNvSpPr>
            <a:spLocks noGrp="1"/>
          </p:cNvSpPr>
          <p:nvPr>
            <p:ph type="body" idx="1"/>
          </p:nvPr>
        </p:nvSpPr>
        <p:spPr>
          <a:xfrm>
            <a:off x="838200" y="1825625"/>
            <a:ext cx="10515600" cy="4351338"/>
          </a:xfrm>
          <a:prstGeom prst="rect">
            <a:avLst/>
          </a:prstGeom>
        </p:spPr>
        <p:txBody>
          <a:bodyPr/>
          <a:lstStyle/>
          <a:p>
            <a:pPr marL="0" indent="0" defTabSz="896111">
              <a:spcBef>
                <a:spcPts val="900"/>
              </a:spcBef>
              <a:buSzTx/>
              <a:buNone/>
              <a:defRPr sz="2700">
                <a:solidFill>
                  <a:srgbClr val="FFFFFF"/>
                </a:solidFill>
              </a:defRPr>
            </a:pPr>
            <a:r>
              <a:t>举个例子</a:t>
            </a:r>
          </a:p>
          <a:p>
            <a:pPr marL="0" indent="0" defTabSz="896111">
              <a:spcBef>
                <a:spcPts val="900"/>
              </a:spcBef>
              <a:buSzTx/>
              <a:buNone/>
              <a:defRPr sz="2700">
                <a:solidFill>
                  <a:srgbClr val="FFFFFF"/>
                </a:solidFill>
              </a:defRPr>
            </a:pPr>
            <a:r>
              <a:t>背景知识：</a:t>
            </a:r>
          </a:p>
          <a:p>
            <a:pPr marL="0" indent="0" defTabSz="896111">
              <a:spcBef>
                <a:spcPts val="900"/>
              </a:spcBef>
              <a:buSzTx/>
              <a:buNone/>
              <a:defRPr sz="2700">
                <a:solidFill>
                  <a:srgbClr val="FFFFFF"/>
                </a:solidFill>
              </a:defRPr>
            </a:pPr>
            <a:r>
              <a:t>	雕版印刷术工艺流程：制造凸版-刷墨-铺纸-加压-正写的文字印刷品；活字印刷术工艺流程：制作活字-拣字-排版-印刷-拆板-还字</a:t>
            </a:r>
          </a:p>
          <a:p>
            <a:pPr marL="0" indent="0" defTabSz="896111">
              <a:spcBef>
                <a:spcPts val="900"/>
              </a:spcBef>
              <a:buSzTx/>
              <a:buNone/>
              <a:defRPr sz="2700">
                <a:solidFill>
                  <a:srgbClr val="FFFFFF"/>
                </a:solidFill>
              </a:defRPr>
            </a:pPr>
            <a:r>
              <a:t>需求：印刷</a:t>
            </a:r>
          </a:p>
          <a:p>
            <a:pPr marL="0" indent="0" defTabSz="896111">
              <a:spcBef>
                <a:spcPts val="900"/>
              </a:spcBef>
              <a:buSzTx/>
              <a:buNone/>
              <a:defRPr sz="2700">
                <a:solidFill>
                  <a:srgbClr val="FFFFFF"/>
                </a:solidFill>
              </a:defRPr>
            </a:pPr>
            <a:r>
              <a:t>	版本1：“喝酒唱歌，人生真爽。”</a:t>
            </a:r>
          </a:p>
          <a:p>
            <a:pPr marL="0" indent="0" defTabSz="896111">
              <a:spcBef>
                <a:spcPts val="900"/>
              </a:spcBef>
              <a:buSzTx/>
              <a:buNone/>
              <a:defRPr sz="2700">
                <a:solidFill>
                  <a:srgbClr val="FFFFFF"/>
                </a:solidFill>
              </a:defRPr>
            </a:pPr>
            <a:r>
              <a:t>	版本2：“对酒当歌，人生真爽。”</a:t>
            </a:r>
          </a:p>
          <a:p>
            <a:pPr marL="0" indent="0" defTabSz="896111">
              <a:spcBef>
                <a:spcPts val="900"/>
              </a:spcBef>
              <a:buSzTx/>
              <a:buNone/>
              <a:defRPr sz="2700">
                <a:solidFill>
                  <a:srgbClr val="FFFFFF"/>
                </a:solidFill>
              </a:defRPr>
            </a:pPr>
            <a:r>
              <a:t>	版本3：“对酒当歌，人生几何。”</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63" name="Shape 163"/>
          <p:cNvSpPr>
            <a:spLocks noGrp="1"/>
          </p:cNvSpPr>
          <p:nvPr>
            <p:ph type="body" idx="1"/>
          </p:nvPr>
        </p:nvSpPr>
        <p:spPr>
          <a:xfrm>
            <a:off x="838200" y="1825625"/>
            <a:ext cx="10515600" cy="4351338"/>
          </a:xfrm>
          <a:prstGeom prst="rect">
            <a:avLst/>
          </a:prstGeom>
        </p:spPr>
        <p:txBody>
          <a:bodyPr/>
          <a:lstStyle/>
          <a:p>
            <a:pPr marL="0" indent="0" defTabSz="877822">
              <a:spcBef>
                <a:spcPts val="900"/>
              </a:spcBef>
              <a:buSzTx/>
              <a:buNone/>
              <a:defRPr sz="2600">
                <a:solidFill>
                  <a:srgbClr val="FFFFFF"/>
                </a:solidFill>
              </a:defRPr>
            </a:pPr>
            <a:r>
              <a:t>活字印刷术</a:t>
            </a:r>
          </a:p>
          <a:p>
            <a:pPr marL="0" indent="0" defTabSz="877822">
              <a:spcBef>
                <a:spcPts val="900"/>
              </a:spcBef>
              <a:buSzTx/>
              <a:buNone/>
              <a:defRPr sz="2600">
                <a:solidFill>
                  <a:srgbClr val="FFFFFF"/>
                </a:solidFill>
              </a:defRPr>
            </a:pPr>
            <a:r>
              <a:t>	改字——</a:t>
            </a:r>
            <a:r>
              <a:rPr>
                <a:solidFill>
                  <a:srgbClr val="C55A11"/>
                </a:solidFill>
              </a:rPr>
              <a:t>可维护</a:t>
            </a:r>
          </a:p>
          <a:p>
            <a:pPr marL="0" indent="0" defTabSz="877822">
              <a:spcBef>
                <a:spcPts val="900"/>
              </a:spcBef>
              <a:buSzTx/>
              <a:buNone/>
              <a:defRPr sz="2600">
                <a:solidFill>
                  <a:srgbClr val="FFFFFF"/>
                </a:solidFill>
              </a:defRPr>
            </a:pPr>
            <a:r>
              <a:t>	非一次性——</a:t>
            </a:r>
            <a:r>
              <a:rPr>
                <a:solidFill>
                  <a:srgbClr val="C55A11"/>
                </a:solidFill>
              </a:rPr>
              <a:t>可复用</a:t>
            </a:r>
          </a:p>
          <a:p>
            <a:pPr marL="0" indent="0" defTabSz="877822">
              <a:spcBef>
                <a:spcPts val="900"/>
              </a:spcBef>
              <a:buSzTx/>
              <a:buNone/>
              <a:defRPr sz="2600">
                <a:solidFill>
                  <a:srgbClr val="FFFFFF"/>
                </a:solidFill>
              </a:defRPr>
            </a:pPr>
            <a:r>
              <a:t>	加字——</a:t>
            </a:r>
            <a:r>
              <a:rPr>
                <a:solidFill>
                  <a:srgbClr val="C55A11"/>
                </a:solidFill>
              </a:rPr>
              <a:t>可扩展</a:t>
            </a:r>
          </a:p>
          <a:p>
            <a:pPr marL="0" indent="0" defTabSz="877822">
              <a:spcBef>
                <a:spcPts val="900"/>
              </a:spcBef>
              <a:buSzTx/>
              <a:buNone/>
              <a:defRPr sz="2600">
                <a:solidFill>
                  <a:srgbClr val="FFFFFF"/>
                </a:solidFill>
              </a:defRPr>
            </a:pPr>
            <a:r>
              <a:t>	对排版无限制——</a:t>
            </a:r>
            <a:r>
              <a:rPr>
                <a:solidFill>
                  <a:srgbClr val="C55A11"/>
                </a:solidFill>
              </a:rPr>
              <a:t>灵活</a:t>
            </a:r>
          </a:p>
          <a:p>
            <a:pPr marL="0" indent="0" defTabSz="877822">
              <a:spcBef>
                <a:spcPts val="900"/>
              </a:spcBef>
              <a:buSzTx/>
              <a:buNone/>
              <a:defRPr sz="2600">
                <a:solidFill>
                  <a:srgbClr val="FFFFFF"/>
                </a:solidFill>
              </a:defRPr>
            </a:pPr>
            <a:endParaRPr>
              <a:solidFill>
                <a:srgbClr val="C55A11"/>
              </a:solidFill>
            </a:endParaRPr>
          </a:p>
          <a:p>
            <a:pPr marL="0" indent="0" defTabSz="877822">
              <a:spcBef>
                <a:spcPts val="900"/>
              </a:spcBef>
              <a:buSzTx/>
              <a:buNone/>
              <a:defRPr sz="2600">
                <a:solidFill>
                  <a:srgbClr val="FFFFFF"/>
                </a:solidFill>
              </a:defRPr>
            </a:pPr>
            <a:r>
              <a:t>软件：可维护性、可复用性、可扩展性</a:t>
            </a:r>
          </a:p>
          <a:p>
            <a:pPr marL="0" indent="0" defTabSz="877822">
              <a:spcBef>
                <a:spcPts val="900"/>
              </a:spcBef>
              <a:buSzTx/>
              <a:buNone/>
              <a:defRPr sz="2600">
                <a:solidFill>
                  <a:srgbClr val="FFFFFF"/>
                </a:solidFill>
              </a:defRPr>
            </a:pPr>
            <a:r>
              <a:t>面向对象编程思想：封装、继承、多态</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xfrm>
            <a:off x="838200" y="365125"/>
            <a:ext cx="10515600" cy="1325563"/>
          </a:xfrm>
          <a:prstGeom prst="rect">
            <a:avLst/>
          </a:prstGeom>
        </p:spPr>
        <p:txBody>
          <a:bodyPr/>
          <a:lstStyle>
            <a:lvl1pPr>
              <a:defRPr>
                <a:solidFill>
                  <a:srgbClr val="FFFFFF"/>
                </a:solidFill>
              </a:defRPr>
            </a:lvl1pPr>
          </a:lstStyle>
          <a:p>
            <a:r>
              <a:t>概述</a:t>
            </a:r>
          </a:p>
        </p:txBody>
      </p:sp>
      <p:sp>
        <p:nvSpPr>
          <p:cNvPr id="166" name="Shape 166"/>
          <p:cNvSpPr>
            <a:spLocks noGrp="1"/>
          </p:cNvSpPr>
          <p:nvPr>
            <p:ph type="body" idx="1"/>
          </p:nvPr>
        </p:nvSpPr>
        <p:spPr>
          <a:xfrm>
            <a:off x="838200" y="1825625"/>
            <a:ext cx="10515600" cy="4351338"/>
          </a:xfrm>
          <a:prstGeom prst="rect">
            <a:avLst/>
          </a:prstGeom>
        </p:spPr>
        <p:txBody>
          <a:bodyPr/>
          <a:lstStyle/>
          <a:p>
            <a:pPr marL="0" indent="0" defTabSz="896111">
              <a:spcBef>
                <a:spcPts val="900"/>
              </a:spcBef>
              <a:buSzTx/>
              <a:buNone/>
              <a:defRPr sz="2700">
                <a:solidFill>
                  <a:srgbClr val="FFFFFF"/>
                </a:solidFill>
              </a:defRPr>
            </a:pPr>
            <a:r>
              <a:t>软件的可维护性和可复用性</a:t>
            </a:r>
          </a:p>
          <a:p>
            <a:pPr marL="0" indent="0" defTabSz="896111">
              <a:spcBef>
                <a:spcPts val="900"/>
              </a:spcBef>
              <a:buSzTx/>
              <a:buNone/>
              <a:defRPr sz="2700">
                <a:solidFill>
                  <a:srgbClr val="FFFFFF"/>
                </a:solidFill>
              </a:defRPr>
            </a:pPr>
            <a:r>
              <a:t>	“一个可维护性（Maintainability）较低的软件设计，通常由于如下4个原因造成：</a:t>
            </a:r>
            <a:r>
              <a:rPr>
                <a:solidFill>
                  <a:srgbClr val="C55A11"/>
                </a:solidFill>
              </a:rPr>
              <a:t>过于僵硬</a:t>
            </a:r>
            <a:r>
              <a:t>（Rigidity）、</a:t>
            </a:r>
            <a:r>
              <a:rPr>
                <a:solidFill>
                  <a:srgbClr val="C55A11"/>
                </a:solidFill>
              </a:rPr>
              <a:t>过于脆弱</a:t>
            </a:r>
            <a:r>
              <a:t>（Fragility）、</a:t>
            </a:r>
            <a:r>
              <a:rPr>
                <a:solidFill>
                  <a:srgbClr val="C55A11"/>
                </a:solidFill>
              </a:rPr>
              <a:t>复用率低</a:t>
            </a:r>
            <a:r>
              <a:t>（Immobility）、</a:t>
            </a:r>
            <a:r>
              <a:rPr>
                <a:solidFill>
                  <a:srgbClr val="C55A11"/>
                </a:solidFill>
              </a:rPr>
              <a:t>粘度过高</a:t>
            </a:r>
            <a:r>
              <a:t>（Viscosity）”</a:t>
            </a:r>
          </a:p>
          <a:p>
            <a:pPr marL="0" indent="0" defTabSz="896111">
              <a:spcBef>
                <a:spcPts val="900"/>
              </a:spcBef>
              <a:buSzTx/>
              <a:buNone/>
              <a:defRPr sz="2700">
                <a:solidFill>
                  <a:srgbClr val="FFFFFF"/>
                </a:solidFill>
              </a:defRPr>
            </a:pPr>
            <a:r>
              <a:t>						——软件大师Robert C.Martin</a:t>
            </a:r>
          </a:p>
          <a:p>
            <a:pPr marL="0" indent="0" defTabSz="896111">
              <a:spcBef>
                <a:spcPts val="900"/>
              </a:spcBef>
              <a:buSzTx/>
              <a:buNone/>
              <a:defRPr sz="2700">
                <a:solidFill>
                  <a:srgbClr val="FFFFFF"/>
                </a:solidFill>
              </a:defRPr>
            </a:pPr>
            <a:r>
              <a:t>	“一个好的系统设计应该具备如下三个性质：</a:t>
            </a:r>
            <a:r>
              <a:rPr>
                <a:solidFill>
                  <a:srgbClr val="C55A11"/>
                </a:solidFill>
              </a:rPr>
              <a:t>可扩展性</a:t>
            </a:r>
            <a:r>
              <a:t>（Extensibility），</a:t>
            </a:r>
            <a:r>
              <a:rPr>
                <a:solidFill>
                  <a:srgbClr val="C55A11"/>
                </a:solidFill>
              </a:rPr>
              <a:t>灵活性</a:t>
            </a:r>
            <a:r>
              <a:t>（Flexibility）、</a:t>
            </a:r>
            <a:r>
              <a:rPr>
                <a:solidFill>
                  <a:srgbClr val="C55A11"/>
                </a:solidFill>
              </a:rPr>
              <a:t>可插入性</a:t>
            </a:r>
            <a:r>
              <a:t>（Pluggability）”</a:t>
            </a:r>
            <a:br/>
            <a:r>
              <a:t>					——软件工程和建模大师Peter Coad</a:t>
            </a:r>
          </a:p>
        </p:txBody>
      </p:sp>
    </p:spTree>
  </p:cSld>
  <p:clrMapOvr>
    <a:masterClrMapping/>
  </p:clrMapOvr>
  <p:transition spd="slow"/>
</p:sld>
</file>

<file path=ppt/theme/theme1.xml><?xml version="1.0" encoding="utf-8"?>
<a:theme xmlns:a="http://schemas.openxmlformats.org/drawingml/2006/main" name="Office 主题​​">
  <a:themeElements>
    <a:clrScheme name="Office 主题​​">
      <a:dk1>
        <a:srgbClr val="000000"/>
      </a:dk1>
      <a:lt1>
        <a:srgbClr val="00000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宽屏</PresentationFormat>
  <Paragraphs>263</Paragraphs>
  <Slides>53</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53</vt:i4>
      </vt:variant>
    </vt:vector>
  </HeadingPairs>
  <TitlesOfParts>
    <vt:vector size="61" baseType="lpstr">
      <vt:lpstr>等线</vt:lpstr>
      <vt:lpstr>等线 Light</vt:lpstr>
      <vt:lpstr>黑体</vt:lpstr>
      <vt:lpstr>Microsoft YaHei</vt:lpstr>
      <vt:lpstr>Arial</vt:lpstr>
      <vt:lpstr>Calibri</vt:lpstr>
      <vt:lpstr>Helvetica</vt:lpstr>
      <vt:lpstr>Office 主题​​</vt:lpstr>
      <vt:lpstr>设计模式</vt:lpstr>
      <vt:lpstr>目录</vt:lpstr>
      <vt:lpstr>目录</vt:lpstr>
      <vt:lpstr>概述</vt:lpstr>
      <vt:lpstr>概述</vt:lpstr>
      <vt:lpstr>概述</vt:lpstr>
      <vt:lpstr>概述</vt:lpstr>
      <vt:lpstr>概述</vt:lpstr>
      <vt:lpstr>概述</vt:lpstr>
      <vt:lpstr>概述</vt:lpstr>
      <vt:lpstr>概述</vt:lpstr>
      <vt:lpstr>概述</vt:lpstr>
      <vt:lpstr>概述</vt:lpstr>
      <vt:lpstr>概述</vt:lpstr>
      <vt:lpstr>目录</vt:lpstr>
      <vt:lpstr>UML类图</vt:lpstr>
      <vt:lpstr>UML类图</vt:lpstr>
      <vt:lpstr>UML类图</vt:lpstr>
      <vt:lpstr>UML类图</vt:lpstr>
      <vt:lpstr>目录</vt:lpstr>
      <vt:lpstr>面向对象设计原则</vt:lpstr>
      <vt:lpstr>面向对象设计原则</vt:lpstr>
      <vt:lpstr>面向对象设计原则</vt:lpstr>
      <vt:lpstr>面向对象设计原则</vt:lpstr>
      <vt:lpstr>面向对象设计原则</vt:lpstr>
      <vt:lpstr>面向对象设计原则</vt:lpstr>
      <vt:lpstr>设计原则概述</vt:lpstr>
      <vt:lpstr>设计原则概述</vt:lpstr>
      <vt:lpstr>面向对象设计原则</vt:lpstr>
      <vt:lpstr>面向对象设计原则</vt:lpstr>
      <vt:lpstr>面向对象设计原则</vt:lpstr>
      <vt:lpstr>面向对象设计原则</vt:lpstr>
      <vt:lpstr>面向对象设计原则</vt:lpstr>
      <vt:lpstr>面向对象设计原则</vt:lpstr>
      <vt:lpstr>面向对象设计原则</vt:lpstr>
      <vt:lpstr>面向对象设计原则</vt:lpstr>
      <vt:lpstr>面向对象设计原则</vt:lpstr>
      <vt:lpstr>面向对象设计原则</vt:lpstr>
      <vt:lpstr>目录</vt:lpstr>
      <vt:lpstr>单例模式(Singleton Pattern)</vt:lpstr>
      <vt:lpstr>单例模式(Singleton Pattern)</vt:lpstr>
      <vt:lpstr>单例模式(Singleton Pattern)</vt:lpstr>
      <vt:lpstr>外观模式(Façade Pattern)</vt:lpstr>
      <vt:lpstr>外观模式(Façade Pattern)</vt:lpstr>
      <vt:lpstr>外观模式(Façade Pattern)</vt:lpstr>
      <vt:lpstr>模板方法模式(Template Method Pattern)</vt:lpstr>
      <vt:lpstr>模板方法模式(Template Method Pattern)</vt:lpstr>
      <vt:lpstr>模板方法模式(Template Method Pattern)</vt:lpstr>
      <vt:lpstr>模板方法模式(Template Method Pattern)</vt:lpstr>
      <vt:lpstr>模板方法模式(Template Method Pattern)</vt:lpstr>
      <vt:lpstr>目录</vt:lpstr>
      <vt:lpstr>总结</vt:lpstr>
      <vt:lpstr>推荐学习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cp:lastModifiedBy>董海伟</cp:lastModifiedBy>
  <cp:revision>2</cp:revision>
  <dcterms:modified xsi:type="dcterms:W3CDTF">2018-10-18T12:35:12Z</dcterms:modified>
</cp:coreProperties>
</file>