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328" r:id="rId4"/>
    <p:sldId id="322" r:id="rId5"/>
    <p:sldId id="323" r:id="rId6"/>
    <p:sldId id="325" r:id="rId7"/>
    <p:sldId id="326" r:id="rId8"/>
    <p:sldId id="327" r:id="rId9"/>
    <p:sldId id="333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329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330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31" r:id="rId59"/>
    <p:sldId id="307" r:id="rId60"/>
    <p:sldId id="308" r:id="rId61"/>
    <p:sldId id="309" r:id="rId62"/>
    <p:sldId id="310" r:id="rId63"/>
    <p:sldId id="311" r:id="rId64"/>
    <p:sldId id="312" r:id="rId65"/>
    <p:sldId id="332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3AA67-74CE-431C-B12B-C44A1B5BEDCD}" type="doc">
      <dgm:prSet loTypeId="urn:microsoft.com/office/officeart/2005/8/layout/cycle5" loCatId="cycle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F98B9ED-F25D-4A37-A4BD-4BCB173A84D6}">
      <dgm:prSet phldrT="[文本]"/>
      <dgm:spPr/>
      <dgm:t>
        <a:bodyPr/>
        <a:lstStyle/>
        <a:p>
          <a:r>
            <a:rPr lang="zh-CN" altLang="en-US" dirty="0" smtClean="0"/>
            <a:t>数字</a:t>
          </a:r>
          <a:endParaRPr lang="zh-CN" altLang="en-US" dirty="0"/>
        </a:p>
      </dgm:t>
    </dgm:pt>
    <dgm:pt modelId="{7A5EAE2D-E981-4267-86C3-9513D1634C2C}" type="parTrans" cxnId="{EF4999F1-6063-4159-AC16-C010659A0F05}">
      <dgm:prSet/>
      <dgm:spPr/>
      <dgm:t>
        <a:bodyPr/>
        <a:lstStyle/>
        <a:p>
          <a:endParaRPr lang="zh-CN" altLang="en-US"/>
        </a:p>
      </dgm:t>
    </dgm:pt>
    <dgm:pt modelId="{FB9767FD-0048-430C-80E2-DCCF3C9431BC}" type="sibTrans" cxnId="{EF4999F1-6063-4159-AC16-C010659A0F05}">
      <dgm:prSet/>
      <dgm:spPr/>
      <dgm:t>
        <a:bodyPr/>
        <a:lstStyle/>
        <a:p>
          <a:endParaRPr lang="zh-CN" altLang="en-US"/>
        </a:p>
      </dgm:t>
    </dgm:pt>
    <dgm:pt modelId="{19840BD6-015E-4DB1-8D38-1DE083040081}">
      <dgm:prSet phldrT="[文本]"/>
      <dgm:spPr/>
      <dgm:t>
        <a:bodyPr/>
        <a:lstStyle/>
        <a:p>
          <a:r>
            <a:rPr lang="zh-CN" altLang="en-US" dirty="0" smtClean="0"/>
            <a:t>串</a:t>
          </a:r>
          <a:endParaRPr lang="zh-CN" altLang="en-US" dirty="0"/>
        </a:p>
      </dgm:t>
    </dgm:pt>
    <dgm:pt modelId="{7EBCA44A-79B1-4351-A4A1-098AE1688FF7}" type="parTrans" cxnId="{A4273DD5-1110-4548-9FBB-CB5E8B0FFE7B}">
      <dgm:prSet/>
      <dgm:spPr/>
      <dgm:t>
        <a:bodyPr/>
        <a:lstStyle/>
        <a:p>
          <a:endParaRPr lang="zh-CN" altLang="en-US"/>
        </a:p>
      </dgm:t>
    </dgm:pt>
    <dgm:pt modelId="{D2802E37-3115-40AE-892D-42134880C4D7}" type="sibTrans" cxnId="{A4273DD5-1110-4548-9FBB-CB5E8B0FFE7B}">
      <dgm:prSet/>
      <dgm:spPr/>
      <dgm:t>
        <a:bodyPr/>
        <a:lstStyle/>
        <a:p>
          <a:endParaRPr lang="zh-CN" altLang="en-US"/>
        </a:p>
      </dgm:t>
    </dgm:pt>
    <dgm:pt modelId="{268A8977-D5DF-4287-9DAB-0E58A31F6EF4}">
      <dgm:prSet phldrT="[文本]"/>
      <dgm:spPr/>
      <dgm:t>
        <a:bodyPr/>
        <a:lstStyle/>
        <a:p>
          <a:r>
            <a:rPr lang="zh-CN" altLang="en-US" dirty="0" smtClean="0"/>
            <a:t>列表</a:t>
          </a:r>
          <a:endParaRPr lang="zh-CN" altLang="en-US" dirty="0"/>
        </a:p>
      </dgm:t>
    </dgm:pt>
    <dgm:pt modelId="{917A2AE6-E2D1-42D3-9B3C-E3B78B7EB399}" type="parTrans" cxnId="{00679FBB-62AD-4F9A-863E-A4D59A9A39D0}">
      <dgm:prSet/>
      <dgm:spPr/>
      <dgm:t>
        <a:bodyPr/>
        <a:lstStyle/>
        <a:p>
          <a:endParaRPr lang="zh-CN" altLang="en-US"/>
        </a:p>
      </dgm:t>
    </dgm:pt>
    <dgm:pt modelId="{43757888-64C2-4F29-957A-E2A5170F417B}" type="sibTrans" cxnId="{00679FBB-62AD-4F9A-863E-A4D59A9A39D0}">
      <dgm:prSet/>
      <dgm:spPr/>
      <dgm:t>
        <a:bodyPr/>
        <a:lstStyle/>
        <a:p>
          <a:endParaRPr lang="zh-CN" altLang="en-US"/>
        </a:p>
      </dgm:t>
    </dgm:pt>
    <dgm:pt modelId="{F03E31A9-C12A-4F1C-B5EA-5633AD4422F4}">
      <dgm:prSet phldrT="[文本]"/>
      <dgm:spPr/>
      <dgm:t>
        <a:bodyPr/>
        <a:lstStyle/>
        <a:p>
          <a:r>
            <a:rPr lang="zh-CN" altLang="en-US" dirty="0" smtClean="0"/>
            <a:t>元组</a:t>
          </a:r>
          <a:endParaRPr lang="zh-CN" altLang="en-US" dirty="0"/>
        </a:p>
      </dgm:t>
    </dgm:pt>
    <dgm:pt modelId="{BA5C349D-61A5-4324-A9E0-1B90DAD93D19}" type="parTrans" cxnId="{6ED41030-B868-48D6-AC14-17CB04229FEE}">
      <dgm:prSet/>
      <dgm:spPr/>
      <dgm:t>
        <a:bodyPr/>
        <a:lstStyle/>
        <a:p>
          <a:endParaRPr lang="zh-CN" altLang="en-US"/>
        </a:p>
      </dgm:t>
    </dgm:pt>
    <dgm:pt modelId="{A13CAC49-AE61-4868-80A6-072DAE18746A}" type="sibTrans" cxnId="{6ED41030-B868-48D6-AC14-17CB04229FEE}">
      <dgm:prSet/>
      <dgm:spPr/>
      <dgm:t>
        <a:bodyPr/>
        <a:lstStyle/>
        <a:p>
          <a:endParaRPr lang="zh-CN" altLang="en-US"/>
        </a:p>
      </dgm:t>
    </dgm:pt>
    <dgm:pt modelId="{B071F729-DA01-44BA-B83A-3CB86923A1BE}">
      <dgm:prSet phldrT="[文本]"/>
      <dgm:spPr/>
      <dgm:t>
        <a:bodyPr/>
        <a:lstStyle/>
        <a:p>
          <a:r>
            <a:rPr lang="zh-CN" altLang="en-US" dirty="0" smtClean="0"/>
            <a:t>字典</a:t>
          </a:r>
          <a:endParaRPr lang="zh-CN" altLang="en-US" dirty="0"/>
        </a:p>
      </dgm:t>
    </dgm:pt>
    <dgm:pt modelId="{0568062B-9BEC-4127-8832-24B66AD02368}" type="parTrans" cxnId="{E11FFF95-DFFE-4D02-ABD7-640B784FF67C}">
      <dgm:prSet/>
      <dgm:spPr/>
      <dgm:t>
        <a:bodyPr/>
        <a:lstStyle/>
        <a:p>
          <a:endParaRPr lang="zh-CN" altLang="en-US"/>
        </a:p>
      </dgm:t>
    </dgm:pt>
    <dgm:pt modelId="{F7B83017-DDDD-4294-B1F7-6C601759F93E}" type="sibTrans" cxnId="{E11FFF95-DFFE-4D02-ABD7-640B784FF67C}">
      <dgm:prSet/>
      <dgm:spPr/>
      <dgm:t>
        <a:bodyPr/>
        <a:lstStyle/>
        <a:p>
          <a:endParaRPr lang="zh-CN" altLang="en-US"/>
        </a:p>
      </dgm:t>
    </dgm:pt>
    <dgm:pt modelId="{3018F8DE-B222-4896-A31D-4A640AA2F13C}" type="pres">
      <dgm:prSet presAssocID="{36D3AA67-74CE-431C-B12B-C44A1B5BEDC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61C212-9013-48C5-BD8F-CB9C9AF874FE}" type="pres">
      <dgm:prSet presAssocID="{3F98B9ED-F25D-4A37-A4BD-4BCB173A84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33EEAB-AAC2-4406-A5E2-BEBF21B23E36}" type="pres">
      <dgm:prSet presAssocID="{3F98B9ED-F25D-4A37-A4BD-4BCB173A84D6}" presName="spNode" presStyleCnt="0"/>
      <dgm:spPr/>
    </dgm:pt>
    <dgm:pt modelId="{FF3B990F-AE20-45D1-80A6-B6A69ABCD255}" type="pres">
      <dgm:prSet presAssocID="{FB9767FD-0048-430C-80E2-DCCF3C9431BC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210A29A9-3722-473A-89F8-2F0A43B48ADF}" type="pres">
      <dgm:prSet presAssocID="{19840BD6-015E-4DB1-8D38-1DE08304008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F0F1FF-9C92-41AF-9A0C-37130406E080}" type="pres">
      <dgm:prSet presAssocID="{19840BD6-015E-4DB1-8D38-1DE083040081}" presName="spNode" presStyleCnt="0"/>
      <dgm:spPr/>
    </dgm:pt>
    <dgm:pt modelId="{22174C4F-C2AF-44B8-A807-5B74ADB168BB}" type="pres">
      <dgm:prSet presAssocID="{D2802E37-3115-40AE-892D-42134880C4D7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A17ADE04-CC1B-419D-84D5-E04335FACB28}" type="pres">
      <dgm:prSet presAssocID="{268A8977-D5DF-4287-9DAB-0E58A31F6EF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82091-9595-4F39-85A1-16BBBFE2C4A6}" type="pres">
      <dgm:prSet presAssocID="{268A8977-D5DF-4287-9DAB-0E58A31F6EF4}" presName="spNode" presStyleCnt="0"/>
      <dgm:spPr/>
    </dgm:pt>
    <dgm:pt modelId="{FB03320B-D843-46FA-BA97-261E8B2CC9A1}" type="pres">
      <dgm:prSet presAssocID="{43757888-64C2-4F29-957A-E2A5170F417B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C0B42E03-7240-4824-8949-E518B0E0D0C1}" type="pres">
      <dgm:prSet presAssocID="{F03E31A9-C12A-4F1C-B5EA-5633AD4422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74098E-43A3-4AC6-A08E-D776BFEB370D}" type="pres">
      <dgm:prSet presAssocID="{F03E31A9-C12A-4F1C-B5EA-5633AD4422F4}" presName="spNode" presStyleCnt="0"/>
      <dgm:spPr/>
    </dgm:pt>
    <dgm:pt modelId="{28ECDBBA-CE43-4AD3-A230-A73A1B5DBE84}" type="pres">
      <dgm:prSet presAssocID="{A13CAC49-AE61-4868-80A6-072DAE18746A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31B06C15-54C6-4927-A3F9-AA401A8FF40E}" type="pres">
      <dgm:prSet presAssocID="{B071F729-DA01-44BA-B83A-3CB86923A1B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FC053-3DAC-4792-A6B6-8A226DF70D21}" type="pres">
      <dgm:prSet presAssocID="{B071F729-DA01-44BA-B83A-3CB86923A1BE}" presName="spNode" presStyleCnt="0"/>
      <dgm:spPr/>
    </dgm:pt>
    <dgm:pt modelId="{73D1668D-DFFB-4D15-B8C6-113366AAB062}" type="pres">
      <dgm:prSet presAssocID="{F7B83017-DDDD-4294-B1F7-6C601759F93E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99ECB930-2DAB-4658-BA71-90353F0BA6B8}" type="presOf" srcId="{F7B83017-DDDD-4294-B1F7-6C601759F93E}" destId="{73D1668D-DFFB-4D15-B8C6-113366AAB062}" srcOrd="0" destOrd="0" presId="urn:microsoft.com/office/officeart/2005/8/layout/cycle5"/>
    <dgm:cxn modelId="{D06497EE-5868-43CD-A9EF-DE5A14511B93}" type="presOf" srcId="{19840BD6-015E-4DB1-8D38-1DE083040081}" destId="{210A29A9-3722-473A-89F8-2F0A43B48ADF}" srcOrd="0" destOrd="0" presId="urn:microsoft.com/office/officeart/2005/8/layout/cycle5"/>
    <dgm:cxn modelId="{758213CA-7413-4A21-8926-534D80DCFCD5}" type="presOf" srcId="{F03E31A9-C12A-4F1C-B5EA-5633AD4422F4}" destId="{C0B42E03-7240-4824-8949-E518B0E0D0C1}" srcOrd="0" destOrd="0" presId="urn:microsoft.com/office/officeart/2005/8/layout/cycle5"/>
    <dgm:cxn modelId="{8AC16C27-BF93-4259-80B2-803E30BA3A5A}" type="presOf" srcId="{D2802E37-3115-40AE-892D-42134880C4D7}" destId="{22174C4F-C2AF-44B8-A807-5B74ADB168BB}" srcOrd="0" destOrd="0" presId="urn:microsoft.com/office/officeart/2005/8/layout/cycle5"/>
    <dgm:cxn modelId="{71E675E1-C87B-48CC-AD8A-16BC157BA451}" type="presOf" srcId="{268A8977-D5DF-4287-9DAB-0E58A31F6EF4}" destId="{A17ADE04-CC1B-419D-84D5-E04335FACB28}" srcOrd="0" destOrd="0" presId="urn:microsoft.com/office/officeart/2005/8/layout/cycle5"/>
    <dgm:cxn modelId="{A4273DD5-1110-4548-9FBB-CB5E8B0FFE7B}" srcId="{36D3AA67-74CE-431C-B12B-C44A1B5BEDCD}" destId="{19840BD6-015E-4DB1-8D38-1DE083040081}" srcOrd="1" destOrd="0" parTransId="{7EBCA44A-79B1-4351-A4A1-098AE1688FF7}" sibTransId="{D2802E37-3115-40AE-892D-42134880C4D7}"/>
    <dgm:cxn modelId="{3FFC6ED2-0637-4BED-9407-DF6E5639EDED}" type="presOf" srcId="{A13CAC49-AE61-4868-80A6-072DAE18746A}" destId="{28ECDBBA-CE43-4AD3-A230-A73A1B5DBE84}" srcOrd="0" destOrd="0" presId="urn:microsoft.com/office/officeart/2005/8/layout/cycle5"/>
    <dgm:cxn modelId="{00679FBB-62AD-4F9A-863E-A4D59A9A39D0}" srcId="{36D3AA67-74CE-431C-B12B-C44A1B5BEDCD}" destId="{268A8977-D5DF-4287-9DAB-0E58A31F6EF4}" srcOrd="2" destOrd="0" parTransId="{917A2AE6-E2D1-42D3-9B3C-E3B78B7EB399}" sibTransId="{43757888-64C2-4F29-957A-E2A5170F417B}"/>
    <dgm:cxn modelId="{36A90052-9865-49FF-AEA6-260CA330946C}" type="presOf" srcId="{3F98B9ED-F25D-4A37-A4BD-4BCB173A84D6}" destId="{B161C212-9013-48C5-BD8F-CB9C9AF874FE}" srcOrd="0" destOrd="0" presId="urn:microsoft.com/office/officeart/2005/8/layout/cycle5"/>
    <dgm:cxn modelId="{9616E708-7A17-4579-99FB-00D4F8EA61CB}" type="presOf" srcId="{43757888-64C2-4F29-957A-E2A5170F417B}" destId="{FB03320B-D843-46FA-BA97-261E8B2CC9A1}" srcOrd="0" destOrd="0" presId="urn:microsoft.com/office/officeart/2005/8/layout/cycle5"/>
    <dgm:cxn modelId="{E11FFF95-DFFE-4D02-ABD7-640B784FF67C}" srcId="{36D3AA67-74CE-431C-B12B-C44A1B5BEDCD}" destId="{B071F729-DA01-44BA-B83A-3CB86923A1BE}" srcOrd="4" destOrd="0" parTransId="{0568062B-9BEC-4127-8832-24B66AD02368}" sibTransId="{F7B83017-DDDD-4294-B1F7-6C601759F93E}"/>
    <dgm:cxn modelId="{6ED41030-B868-48D6-AC14-17CB04229FEE}" srcId="{36D3AA67-74CE-431C-B12B-C44A1B5BEDCD}" destId="{F03E31A9-C12A-4F1C-B5EA-5633AD4422F4}" srcOrd="3" destOrd="0" parTransId="{BA5C349D-61A5-4324-A9E0-1B90DAD93D19}" sibTransId="{A13CAC49-AE61-4868-80A6-072DAE18746A}"/>
    <dgm:cxn modelId="{CB185C3F-8659-4245-8F5B-7BB072A786C0}" type="presOf" srcId="{B071F729-DA01-44BA-B83A-3CB86923A1BE}" destId="{31B06C15-54C6-4927-A3F9-AA401A8FF40E}" srcOrd="0" destOrd="0" presId="urn:microsoft.com/office/officeart/2005/8/layout/cycle5"/>
    <dgm:cxn modelId="{195A791A-2276-427A-AFCE-7CBEBCCF78A2}" type="presOf" srcId="{FB9767FD-0048-430C-80E2-DCCF3C9431BC}" destId="{FF3B990F-AE20-45D1-80A6-B6A69ABCD255}" srcOrd="0" destOrd="0" presId="urn:microsoft.com/office/officeart/2005/8/layout/cycle5"/>
    <dgm:cxn modelId="{EF4999F1-6063-4159-AC16-C010659A0F05}" srcId="{36D3AA67-74CE-431C-B12B-C44A1B5BEDCD}" destId="{3F98B9ED-F25D-4A37-A4BD-4BCB173A84D6}" srcOrd="0" destOrd="0" parTransId="{7A5EAE2D-E981-4267-86C3-9513D1634C2C}" sibTransId="{FB9767FD-0048-430C-80E2-DCCF3C9431BC}"/>
    <dgm:cxn modelId="{D7F44138-4BE5-4CDE-947E-AF2ACB1BCAEF}" type="presOf" srcId="{36D3AA67-74CE-431C-B12B-C44A1B5BEDCD}" destId="{3018F8DE-B222-4896-A31D-4A640AA2F13C}" srcOrd="0" destOrd="0" presId="urn:microsoft.com/office/officeart/2005/8/layout/cycle5"/>
    <dgm:cxn modelId="{2F89E4A8-241E-4485-9B16-08D38246FBD6}" type="presParOf" srcId="{3018F8DE-B222-4896-A31D-4A640AA2F13C}" destId="{B161C212-9013-48C5-BD8F-CB9C9AF874FE}" srcOrd="0" destOrd="0" presId="urn:microsoft.com/office/officeart/2005/8/layout/cycle5"/>
    <dgm:cxn modelId="{F1B80894-6BBF-4576-A3BF-81229A815087}" type="presParOf" srcId="{3018F8DE-B222-4896-A31D-4A640AA2F13C}" destId="{E133EEAB-AAC2-4406-A5E2-BEBF21B23E36}" srcOrd="1" destOrd="0" presId="urn:microsoft.com/office/officeart/2005/8/layout/cycle5"/>
    <dgm:cxn modelId="{51AB4898-E9C2-444E-807A-36923B463A31}" type="presParOf" srcId="{3018F8DE-B222-4896-A31D-4A640AA2F13C}" destId="{FF3B990F-AE20-45D1-80A6-B6A69ABCD255}" srcOrd="2" destOrd="0" presId="urn:microsoft.com/office/officeart/2005/8/layout/cycle5"/>
    <dgm:cxn modelId="{E81FDE3E-F6EE-438B-B68E-97BC6482BE45}" type="presParOf" srcId="{3018F8DE-B222-4896-A31D-4A640AA2F13C}" destId="{210A29A9-3722-473A-89F8-2F0A43B48ADF}" srcOrd="3" destOrd="0" presId="urn:microsoft.com/office/officeart/2005/8/layout/cycle5"/>
    <dgm:cxn modelId="{83467524-8D93-4263-8DFF-2A07BC5C705B}" type="presParOf" srcId="{3018F8DE-B222-4896-A31D-4A640AA2F13C}" destId="{B7F0F1FF-9C92-41AF-9A0C-37130406E080}" srcOrd="4" destOrd="0" presId="urn:microsoft.com/office/officeart/2005/8/layout/cycle5"/>
    <dgm:cxn modelId="{CA86DDD2-3AB7-4915-8CB9-4F2BDE63DABC}" type="presParOf" srcId="{3018F8DE-B222-4896-A31D-4A640AA2F13C}" destId="{22174C4F-C2AF-44B8-A807-5B74ADB168BB}" srcOrd="5" destOrd="0" presId="urn:microsoft.com/office/officeart/2005/8/layout/cycle5"/>
    <dgm:cxn modelId="{F057CBE9-010A-4991-B446-A30DC092EA49}" type="presParOf" srcId="{3018F8DE-B222-4896-A31D-4A640AA2F13C}" destId="{A17ADE04-CC1B-419D-84D5-E04335FACB28}" srcOrd="6" destOrd="0" presId="urn:microsoft.com/office/officeart/2005/8/layout/cycle5"/>
    <dgm:cxn modelId="{B8EF1A0E-8EEA-43AC-9862-19B825C0DF23}" type="presParOf" srcId="{3018F8DE-B222-4896-A31D-4A640AA2F13C}" destId="{B2F82091-9595-4F39-85A1-16BBBFE2C4A6}" srcOrd="7" destOrd="0" presId="urn:microsoft.com/office/officeart/2005/8/layout/cycle5"/>
    <dgm:cxn modelId="{6B0AD99B-EFFE-4990-BC5C-8F4F771F1279}" type="presParOf" srcId="{3018F8DE-B222-4896-A31D-4A640AA2F13C}" destId="{FB03320B-D843-46FA-BA97-261E8B2CC9A1}" srcOrd="8" destOrd="0" presId="urn:microsoft.com/office/officeart/2005/8/layout/cycle5"/>
    <dgm:cxn modelId="{966E26DC-197A-4055-9553-C5A2E82798FD}" type="presParOf" srcId="{3018F8DE-B222-4896-A31D-4A640AA2F13C}" destId="{C0B42E03-7240-4824-8949-E518B0E0D0C1}" srcOrd="9" destOrd="0" presId="urn:microsoft.com/office/officeart/2005/8/layout/cycle5"/>
    <dgm:cxn modelId="{E3B028D1-8F7D-4196-8D15-C7592E7C9621}" type="presParOf" srcId="{3018F8DE-B222-4896-A31D-4A640AA2F13C}" destId="{E874098E-43A3-4AC6-A08E-D776BFEB370D}" srcOrd="10" destOrd="0" presId="urn:microsoft.com/office/officeart/2005/8/layout/cycle5"/>
    <dgm:cxn modelId="{2B06C7B8-B329-4F73-85A3-58E456B2A4D3}" type="presParOf" srcId="{3018F8DE-B222-4896-A31D-4A640AA2F13C}" destId="{28ECDBBA-CE43-4AD3-A230-A73A1B5DBE84}" srcOrd="11" destOrd="0" presId="urn:microsoft.com/office/officeart/2005/8/layout/cycle5"/>
    <dgm:cxn modelId="{E4FF34D7-004A-484C-95BD-06CB28ED2CDE}" type="presParOf" srcId="{3018F8DE-B222-4896-A31D-4A640AA2F13C}" destId="{31B06C15-54C6-4927-A3F9-AA401A8FF40E}" srcOrd="12" destOrd="0" presId="urn:microsoft.com/office/officeart/2005/8/layout/cycle5"/>
    <dgm:cxn modelId="{02A5BE1E-50B9-4839-B5D9-0AC22ED61F95}" type="presParOf" srcId="{3018F8DE-B222-4896-A31D-4A640AA2F13C}" destId="{CEDFC053-3DAC-4792-A6B6-8A226DF70D21}" srcOrd="13" destOrd="0" presId="urn:microsoft.com/office/officeart/2005/8/layout/cycle5"/>
    <dgm:cxn modelId="{FD13FC20-1A89-4F59-B16C-D018F656EE3C}" type="presParOf" srcId="{3018F8DE-B222-4896-A31D-4A640AA2F13C}" destId="{73D1668D-DFFB-4D15-B8C6-113366AAB062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39F94-D1C2-4BE2-981B-8DED6377E2D9}" type="doc">
      <dgm:prSet loTypeId="urn:microsoft.com/office/officeart/2005/8/layout/chevron1" loCatId="process" qsTypeId="urn:microsoft.com/office/officeart/2005/8/quickstyle/3d1" qsCatId="3D" csTypeId="urn:microsoft.com/office/officeart/2005/8/colors/colorful5" csCatId="colorful" phldr="1"/>
      <dgm:spPr/>
    </dgm:pt>
    <dgm:pt modelId="{7ACF8665-0D6B-4A84-9334-039DBF215A3D}">
      <dgm:prSet phldrT="[文本]"/>
      <dgm:spPr/>
      <dgm:t>
        <a:bodyPr/>
        <a:lstStyle/>
        <a:p>
          <a:r>
            <a:rPr lang="en-US" altLang="zh-CN" dirty="0" smtClean="0">
              <a:latin typeface="Times New Roman" pitchFamily="18" charset="0"/>
              <a:cs typeface="Times New Roman" pitchFamily="18" charset="0"/>
            </a:rPr>
            <a:t>if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D0C19E91-9F86-4EDC-A768-E32BBB01F809}" type="parTrans" cxnId="{644D9231-60AC-4B0F-B9A4-3F4E62CA7BE2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BB39DE0-811C-474A-AA0D-AFE280AFA880}" type="sibTrans" cxnId="{644D9231-60AC-4B0F-B9A4-3F4E62CA7BE2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AAC16130-94C6-4D34-9437-3173C1815DA6}">
      <dgm:prSet phldrT="[文本]"/>
      <dgm:spPr/>
      <dgm:t>
        <a:bodyPr/>
        <a:lstStyle/>
        <a:p>
          <a:r>
            <a:rPr lang="en-US" altLang="zh-CN" dirty="0" smtClean="0">
              <a:latin typeface="Times New Roman" pitchFamily="18" charset="0"/>
              <a:cs typeface="Times New Roman" pitchFamily="18" charset="0"/>
            </a:rPr>
            <a:t>for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F640A6CE-AD4E-4524-9413-FABF5D644AFB}" type="parTrans" cxnId="{394EAF67-76E6-4E40-891C-50120063F7F1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DD36A09-F981-4B5E-9261-3B3BF4674367}" type="sibTrans" cxnId="{394EAF67-76E6-4E40-891C-50120063F7F1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D8DAEB-8598-4368-B96F-896332557761}">
      <dgm:prSet phldrT="[文本]"/>
      <dgm:spPr/>
      <dgm:t>
        <a:bodyPr/>
        <a:lstStyle/>
        <a:p>
          <a:r>
            <a:rPr lang="en-US" altLang="zh-CN" dirty="0" smtClean="0">
              <a:latin typeface="Times New Roman" pitchFamily="18" charset="0"/>
              <a:cs typeface="Times New Roman" pitchFamily="18" charset="0"/>
            </a:rPr>
            <a:t>while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5F8D758E-BEB8-45B2-A9B4-B0239BA1BAC0}" type="parTrans" cxnId="{0FF1A70D-CDB9-4CA7-8237-CA9E08A622B7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ABAE2FE-B4C3-4620-AF60-82AF2EEAD0C0}" type="sibTrans" cxnId="{0FF1A70D-CDB9-4CA7-8237-CA9E08A622B7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1D42522-C3D1-4ACD-8BD4-7F6930B530CE}" type="pres">
      <dgm:prSet presAssocID="{D0F39F94-D1C2-4BE2-981B-8DED6377E2D9}" presName="Name0" presStyleCnt="0">
        <dgm:presLayoutVars>
          <dgm:dir/>
          <dgm:animLvl val="lvl"/>
          <dgm:resizeHandles val="exact"/>
        </dgm:presLayoutVars>
      </dgm:prSet>
      <dgm:spPr/>
    </dgm:pt>
    <dgm:pt modelId="{4CC348E7-4562-4FE2-AD16-D0661825EBEC}" type="pres">
      <dgm:prSet presAssocID="{7ACF8665-0D6B-4A84-9334-039DBF215A3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4A506-92EB-445C-9642-079875B30752}" type="pres">
      <dgm:prSet presAssocID="{9BB39DE0-811C-474A-AA0D-AFE280AFA880}" presName="parTxOnlySpace" presStyleCnt="0"/>
      <dgm:spPr/>
    </dgm:pt>
    <dgm:pt modelId="{40559089-AA2A-4786-BDA6-91EDF381CF61}" type="pres">
      <dgm:prSet presAssocID="{AAC16130-94C6-4D34-9437-3173C1815DA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5136E1-FEA2-413A-A49B-64775F3365EB}" type="pres">
      <dgm:prSet presAssocID="{2DD36A09-F981-4B5E-9261-3B3BF4674367}" presName="parTxOnlySpace" presStyleCnt="0"/>
      <dgm:spPr/>
    </dgm:pt>
    <dgm:pt modelId="{C7C0EDCB-E7A2-4A93-B008-6AEEE867896E}" type="pres">
      <dgm:prSet presAssocID="{67D8DAEB-8598-4368-B96F-89633255776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C58119-AE4A-463D-B140-E4DFDDB3EAA6}" type="presOf" srcId="{7ACF8665-0D6B-4A84-9334-039DBF215A3D}" destId="{4CC348E7-4562-4FE2-AD16-D0661825EBEC}" srcOrd="0" destOrd="0" presId="urn:microsoft.com/office/officeart/2005/8/layout/chevron1"/>
    <dgm:cxn modelId="{6AA6C829-D3E6-4394-9874-ED7B0612C460}" type="presOf" srcId="{AAC16130-94C6-4D34-9437-3173C1815DA6}" destId="{40559089-AA2A-4786-BDA6-91EDF381CF61}" srcOrd="0" destOrd="0" presId="urn:microsoft.com/office/officeart/2005/8/layout/chevron1"/>
    <dgm:cxn modelId="{FC6F52E2-8F52-4C80-8D18-5A6BAEC4E908}" type="presOf" srcId="{D0F39F94-D1C2-4BE2-981B-8DED6377E2D9}" destId="{21D42522-C3D1-4ACD-8BD4-7F6930B530CE}" srcOrd="0" destOrd="0" presId="urn:microsoft.com/office/officeart/2005/8/layout/chevron1"/>
    <dgm:cxn modelId="{F19200D9-96A5-4BF5-8AEC-71719035C98C}" type="presOf" srcId="{67D8DAEB-8598-4368-B96F-896332557761}" destId="{C7C0EDCB-E7A2-4A93-B008-6AEEE867896E}" srcOrd="0" destOrd="0" presId="urn:microsoft.com/office/officeart/2005/8/layout/chevron1"/>
    <dgm:cxn modelId="{0FF1A70D-CDB9-4CA7-8237-CA9E08A622B7}" srcId="{D0F39F94-D1C2-4BE2-981B-8DED6377E2D9}" destId="{67D8DAEB-8598-4368-B96F-896332557761}" srcOrd="2" destOrd="0" parTransId="{5F8D758E-BEB8-45B2-A9B4-B0239BA1BAC0}" sibTransId="{1ABAE2FE-B4C3-4620-AF60-82AF2EEAD0C0}"/>
    <dgm:cxn modelId="{644D9231-60AC-4B0F-B9A4-3F4E62CA7BE2}" srcId="{D0F39F94-D1C2-4BE2-981B-8DED6377E2D9}" destId="{7ACF8665-0D6B-4A84-9334-039DBF215A3D}" srcOrd="0" destOrd="0" parTransId="{D0C19E91-9F86-4EDC-A768-E32BBB01F809}" sibTransId="{9BB39DE0-811C-474A-AA0D-AFE280AFA880}"/>
    <dgm:cxn modelId="{394EAF67-76E6-4E40-891C-50120063F7F1}" srcId="{D0F39F94-D1C2-4BE2-981B-8DED6377E2D9}" destId="{AAC16130-94C6-4D34-9437-3173C1815DA6}" srcOrd="1" destOrd="0" parTransId="{F640A6CE-AD4E-4524-9413-FABF5D644AFB}" sibTransId="{2DD36A09-F981-4B5E-9261-3B3BF4674367}"/>
    <dgm:cxn modelId="{E7D77058-93FC-4A6D-9230-F267678A7398}" type="presParOf" srcId="{21D42522-C3D1-4ACD-8BD4-7F6930B530CE}" destId="{4CC348E7-4562-4FE2-AD16-D0661825EBEC}" srcOrd="0" destOrd="0" presId="urn:microsoft.com/office/officeart/2005/8/layout/chevron1"/>
    <dgm:cxn modelId="{9A4E017E-6776-49CE-AA97-65E8A524B2CE}" type="presParOf" srcId="{21D42522-C3D1-4ACD-8BD4-7F6930B530CE}" destId="{6F34A506-92EB-445C-9642-079875B30752}" srcOrd="1" destOrd="0" presId="urn:microsoft.com/office/officeart/2005/8/layout/chevron1"/>
    <dgm:cxn modelId="{13FEC315-E344-42E5-AA52-F4BF1E31888E}" type="presParOf" srcId="{21D42522-C3D1-4ACD-8BD4-7F6930B530CE}" destId="{40559089-AA2A-4786-BDA6-91EDF381CF61}" srcOrd="2" destOrd="0" presId="urn:microsoft.com/office/officeart/2005/8/layout/chevron1"/>
    <dgm:cxn modelId="{B6713F41-EA16-4431-932F-7C4C327521CA}" type="presParOf" srcId="{21D42522-C3D1-4ACD-8BD4-7F6930B530CE}" destId="{EA5136E1-FEA2-413A-A49B-64775F3365EB}" srcOrd="3" destOrd="0" presId="urn:microsoft.com/office/officeart/2005/8/layout/chevron1"/>
    <dgm:cxn modelId="{E500E1FE-F28D-4F32-BB1D-9A13C8CD62C3}" type="presParOf" srcId="{21D42522-C3D1-4ACD-8BD4-7F6930B530CE}" destId="{C7C0EDCB-E7A2-4A93-B008-6AEEE867896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C57236-0547-4F31-B1B1-17FFF7856936}" type="doc">
      <dgm:prSet loTypeId="urn:microsoft.com/office/officeart/2005/8/layout/arrow6" loCatId="process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32A28530-1E3A-409B-BF21-79B8D0100FF3}">
      <dgm:prSet phldrT="[文本]"/>
      <dgm:spPr/>
      <dgm:t>
        <a:bodyPr/>
        <a:lstStyle/>
        <a:p>
          <a:r>
            <a:rPr lang="en-US" altLang="zh-CN" dirty="0" smtClean="0">
              <a:latin typeface="Times New Roman" pitchFamily="18" charset="0"/>
              <a:cs typeface="Times New Roman" pitchFamily="18" charset="0"/>
            </a:rPr>
            <a:t>Python shell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80028A7E-1AFC-429A-9022-14D6789F112E}" type="parTrans" cxnId="{3B2D7664-9644-496C-A022-F50288BB4152}">
      <dgm:prSet/>
      <dgm:spPr/>
      <dgm:t>
        <a:bodyPr/>
        <a:lstStyle/>
        <a:p>
          <a:endParaRPr lang="zh-CN" altLang="en-US"/>
        </a:p>
      </dgm:t>
    </dgm:pt>
    <dgm:pt modelId="{6BE05B1C-7A55-4216-9D72-106F9DFEBEFE}" type="sibTrans" cxnId="{3B2D7664-9644-496C-A022-F50288BB4152}">
      <dgm:prSet/>
      <dgm:spPr/>
      <dgm:t>
        <a:bodyPr/>
        <a:lstStyle/>
        <a:p>
          <a:endParaRPr lang="zh-CN" altLang="en-US"/>
        </a:p>
      </dgm:t>
    </dgm:pt>
    <dgm:pt modelId="{CE755CB9-2893-4411-921A-115BBF99035E}">
      <dgm:prSet phldrT="[文本]"/>
      <dgm:spPr/>
      <dgm:t>
        <a:bodyPr/>
        <a:lstStyle/>
        <a:p>
          <a:r>
            <a:rPr lang="zh-CN" altLang="en-US" dirty="0" smtClean="0"/>
            <a:t>命令行</a:t>
          </a:r>
          <a:endParaRPr lang="zh-CN" altLang="en-US" dirty="0"/>
        </a:p>
      </dgm:t>
    </dgm:pt>
    <dgm:pt modelId="{3D6C140D-E065-44C9-9BB2-BF66F3A1D477}" type="parTrans" cxnId="{496A2F1F-F0FB-48BD-92F0-486FA5A1F55E}">
      <dgm:prSet/>
      <dgm:spPr/>
      <dgm:t>
        <a:bodyPr/>
        <a:lstStyle/>
        <a:p>
          <a:endParaRPr lang="zh-CN" altLang="en-US"/>
        </a:p>
      </dgm:t>
    </dgm:pt>
    <dgm:pt modelId="{14FDBDD8-C5D5-431B-AC0F-83FE961EC208}" type="sibTrans" cxnId="{496A2F1F-F0FB-48BD-92F0-486FA5A1F55E}">
      <dgm:prSet/>
      <dgm:spPr/>
      <dgm:t>
        <a:bodyPr/>
        <a:lstStyle/>
        <a:p>
          <a:endParaRPr lang="zh-CN" altLang="en-US"/>
        </a:p>
      </dgm:t>
    </dgm:pt>
    <dgm:pt modelId="{4E13A0AF-CC00-4214-B527-1D7D2792141E}" type="pres">
      <dgm:prSet presAssocID="{D8C57236-0547-4F31-B1B1-17FFF785693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98CB13-54C4-4862-8F6A-AF21A1AE158E}" type="pres">
      <dgm:prSet presAssocID="{D8C57236-0547-4F31-B1B1-17FFF7856936}" presName="ribbon" presStyleLbl="node1" presStyleIdx="0" presStyleCnt="1"/>
      <dgm:spPr/>
    </dgm:pt>
    <dgm:pt modelId="{E2FD2C5D-12CF-4232-A5C8-9DB0FD3730D6}" type="pres">
      <dgm:prSet presAssocID="{D8C57236-0547-4F31-B1B1-17FFF7856936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892257-A03E-49B0-B28F-B5D36D987BFD}" type="pres">
      <dgm:prSet presAssocID="{D8C57236-0547-4F31-B1B1-17FFF7856936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2D7664-9644-496C-A022-F50288BB4152}" srcId="{D8C57236-0547-4F31-B1B1-17FFF7856936}" destId="{32A28530-1E3A-409B-BF21-79B8D0100FF3}" srcOrd="0" destOrd="0" parTransId="{80028A7E-1AFC-429A-9022-14D6789F112E}" sibTransId="{6BE05B1C-7A55-4216-9D72-106F9DFEBEFE}"/>
    <dgm:cxn modelId="{496A2F1F-F0FB-48BD-92F0-486FA5A1F55E}" srcId="{D8C57236-0547-4F31-B1B1-17FFF7856936}" destId="{CE755CB9-2893-4411-921A-115BBF99035E}" srcOrd="1" destOrd="0" parTransId="{3D6C140D-E065-44C9-9BB2-BF66F3A1D477}" sibTransId="{14FDBDD8-C5D5-431B-AC0F-83FE961EC208}"/>
    <dgm:cxn modelId="{0E791717-6295-4398-A98C-9EF16EFA3AB3}" type="presOf" srcId="{CE755CB9-2893-4411-921A-115BBF99035E}" destId="{0E892257-A03E-49B0-B28F-B5D36D987BFD}" srcOrd="0" destOrd="0" presId="urn:microsoft.com/office/officeart/2005/8/layout/arrow6"/>
    <dgm:cxn modelId="{CBA59D97-CBAF-4C5F-86A7-992C20B888E5}" type="presOf" srcId="{32A28530-1E3A-409B-BF21-79B8D0100FF3}" destId="{E2FD2C5D-12CF-4232-A5C8-9DB0FD3730D6}" srcOrd="0" destOrd="0" presId="urn:microsoft.com/office/officeart/2005/8/layout/arrow6"/>
    <dgm:cxn modelId="{0ECBEF4D-A551-42C8-9D88-A95DA97A0AC3}" type="presOf" srcId="{D8C57236-0547-4F31-B1B1-17FFF7856936}" destId="{4E13A0AF-CC00-4214-B527-1D7D2792141E}" srcOrd="0" destOrd="0" presId="urn:microsoft.com/office/officeart/2005/8/layout/arrow6"/>
    <dgm:cxn modelId="{B2405B42-0401-4085-83FB-104FB3BAE913}" type="presParOf" srcId="{4E13A0AF-CC00-4214-B527-1D7D2792141E}" destId="{2098CB13-54C4-4862-8F6A-AF21A1AE158E}" srcOrd="0" destOrd="0" presId="urn:microsoft.com/office/officeart/2005/8/layout/arrow6"/>
    <dgm:cxn modelId="{E67090D9-AE1C-41B4-A86B-A86040C44F4C}" type="presParOf" srcId="{4E13A0AF-CC00-4214-B527-1D7D2792141E}" destId="{E2FD2C5D-12CF-4232-A5C8-9DB0FD3730D6}" srcOrd="1" destOrd="0" presId="urn:microsoft.com/office/officeart/2005/8/layout/arrow6"/>
    <dgm:cxn modelId="{9ABCAED8-115C-41C6-BC1D-5BC7279283A9}" type="presParOf" srcId="{4E13A0AF-CC00-4214-B527-1D7D2792141E}" destId="{0E892257-A03E-49B0-B28F-B5D36D987BF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A36957-57CE-47BE-A230-7AF13CD21896}" type="doc">
      <dgm:prSet loTypeId="urn:microsoft.com/office/officeart/2005/8/layout/arrow1" loCatId="relationship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7BF6CF8-677D-48E5-9761-D37BD6C0F485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1"/>
              </a:solidFill>
            </a:rPr>
            <a:t>遍历下标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EF0BD091-BD86-4C72-BD06-47BA3A40A124}" type="parTrans" cxnId="{6320A30E-9E84-4DAA-9592-35842FA945B5}">
      <dgm:prSet/>
      <dgm:spPr/>
      <dgm:t>
        <a:bodyPr/>
        <a:lstStyle/>
        <a:p>
          <a:endParaRPr lang="zh-CN" altLang="en-US"/>
        </a:p>
      </dgm:t>
    </dgm:pt>
    <dgm:pt modelId="{E1690A1E-4342-4A8F-83D5-80C1C219C7CB}" type="sibTrans" cxnId="{6320A30E-9E84-4DAA-9592-35842FA945B5}">
      <dgm:prSet/>
      <dgm:spPr/>
      <dgm:t>
        <a:bodyPr/>
        <a:lstStyle/>
        <a:p>
          <a:endParaRPr lang="zh-CN" altLang="en-US"/>
        </a:p>
      </dgm:t>
    </dgm:pt>
    <dgm:pt modelId="{0DAA2593-2C81-4FDF-BCAB-CBB2CB47ABD3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bg1"/>
              </a:solidFill>
            </a:rPr>
            <a:t>遍历值</a:t>
          </a:r>
        </a:p>
      </dgm:t>
    </dgm:pt>
    <dgm:pt modelId="{7FF58346-E328-4B91-9C68-E2769C44684B}" type="parTrans" cxnId="{41589659-0964-4C09-96FF-55EE32892F39}">
      <dgm:prSet/>
      <dgm:spPr/>
      <dgm:t>
        <a:bodyPr/>
        <a:lstStyle/>
        <a:p>
          <a:endParaRPr lang="zh-CN" altLang="en-US"/>
        </a:p>
      </dgm:t>
    </dgm:pt>
    <dgm:pt modelId="{FB7BFA34-4177-4CCA-A8A6-E9BFB306ABEA}" type="sibTrans" cxnId="{41589659-0964-4C09-96FF-55EE32892F39}">
      <dgm:prSet/>
      <dgm:spPr/>
      <dgm:t>
        <a:bodyPr/>
        <a:lstStyle/>
        <a:p>
          <a:endParaRPr lang="zh-CN" altLang="en-US"/>
        </a:p>
      </dgm:t>
    </dgm:pt>
    <dgm:pt modelId="{4DEAF8DA-2825-4BC1-A925-D93B360A35BB}" type="pres">
      <dgm:prSet presAssocID="{8EA36957-57CE-47BE-A230-7AF13CD2189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72ABCF-918D-4710-9AA9-DE8326899C96}" type="pres">
      <dgm:prSet presAssocID="{27BF6CF8-677D-48E5-9761-D37BD6C0F485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2FBCB5-FEDA-4DB4-9B65-25DC4F58FA21}" type="pres">
      <dgm:prSet presAssocID="{0DAA2593-2C81-4FDF-BCAB-CBB2CB47ABD3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767560-6622-4700-8558-D9906DAD39CE}" type="presOf" srcId="{8EA36957-57CE-47BE-A230-7AF13CD21896}" destId="{4DEAF8DA-2825-4BC1-A925-D93B360A35BB}" srcOrd="0" destOrd="0" presId="urn:microsoft.com/office/officeart/2005/8/layout/arrow1"/>
    <dgm:cxn modelId="{6320A30E-9E84-4DAA-9592-35842FA945B5}" srcId="{8EA36957-57CE-47BE-A230-7AF13CD21896}" destId="{27BF6CF8-677D-48E5-9761-D37BD6C0F485}" srcOrd="0" destOrd="0" parTransId="{EF0BD091-BD86-4C72-BD06-47BA3A40A124}" sibTransId="{E1690A1E-4342-4A8F-83D5-80C1C219C7CB}"/>
    <dgm:cxn modelId="{D5FEB500-F9FF-4B91-953B-49012C6B8060}" type="presOf" srcId="{27BF6CF8-677D-48E5-9761-D37BD6C0F485}" destId="{7C72ABCF-918D-4710-9AA9-DE8326899C96}" srcOrd="0" destOrd="0" presId="urn:microsoft.com/office/officeart/2005/8/layout/arrow1"/>
    <dgm:cxn modelId="{336C5EF2-3FE9-4A0F-A033-2B5D674F61BF}" type="presOf" srcId="{0DAA2593-2C81-4FDF-BCAB-CBB2CB47ABD3}" destId="{D42FBCB5-FEDA-4DB4-9B65-25DC4F58FA21}" srcOrd="0" destOrd="0" presId="urn:microsoft.com/office/officeart/2005/8/layout/arrow1"/>
    <dgm:cxn modelId="{41589659-0964-4C09-96FF-55EE32892F39}" srcId="{8EA36957-57CE-47BE-A230-7AF13CD21896}" destId="{0DAA2593-2C81-4FDF-BCAB-CBB2CB47ABD3}" srcOrd="1" destOrd="0" parTransId="{7FF58346-E328-4B91-9C68-E2769C44684B}" sibTransId="{FB7BFA34-4177-4CCA-A8A6-E9BFB306ABEA}"/>
    <dgm:cxn modelId="{83B93F97-1EC7-46E3-8F36-FDD4928A93C5}" type="presParOf" srcId="{4DEAF8DA-2825-4BC1-A925-D93B360A35BB}" destId="{7C72ABCF-918D-4710-9AA9-DE8326899C96}" srcOrd="0" destOrd="0" presId="urn:microsoft.com/office/officeart/2005/8/layout/arrow1"/>
    <dgm:cxn modelId="{B8C1C2B5-2A4B-49A9-91A2-E6245F49650F}" type="presParOf" srcId="{4DEAF8DA-2825-4BC1-A925-D93B360A35BB}" destId="{D42FBCB5-FEDA-4DB4-9B65-25DC4F58FA2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1C212-9013-48C5-BD8F-CB9C9AF874FE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数字</a:t>
          </a:r>
          <a:endParaRPr lang="zh-CN" altLang="en-US" sz="3400" kern="1200" dirty="0"/>
        </a:p>
      </dsp:txBody>
      <dsp:txXfrm>
        <a:off x="2422865" y="44730"/>
        <a:ext cx="1250268" cy="783022"/>
      </dsp:txXfrm>
    </dsp:sp>
    <dsp:sp modelId="{FF3B990F-AE20-45D1-80A6-B6A69ABCD255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578672" y="220630"/>
              </a:moveTo>
              <a:arcTo wR="1732594" hR="1732594" stAng="17953853" swAng="1210876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A29A9-3722-473A-89F8-2F0A43B48ADF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串</a:t>
          </a:r>
          <a:endParaRPr lang="zh-CN" altLang="en-US" sz="3400" kern="1200" dirty="0"/>
        </a:p>
      </dsp:txBody>
      <dsp:txXfrm>
        <a:off x="4070661" y="1241923"/>
        <a:ext cx="1250268" cy="783022"/>
      </dsp:txXfrm>
    </dsp:sp>
    <dsp:sp modelId="{22174C4F-C2AF-44B8-A807-5B74ADB168BB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1025" y="1852639"/>
              </a:moveTo>
              <a:arcTo wR="1732594" hR="1732594" stAng="21838381" swAng="1359213"/>
            </a:path>
          </a:pathLst>
        </a:custGeom>
        <a:noFill/>
        <a:ln w="9525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ADE04-CC1B-419D-84D5-E04335FACB28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列表</a:t>
          </a:r>
          <a:endParaRPr lang="zh-CN" altLang="en-US" sz="3400" kern="1200" dirty="0"/>
        </a:p>
      </dsp:txBody>
      <dsp:txXfrm>
        <a:off x="3441259" y="3179023"/>
        <a:ext cx="1250268" cy="783022"/>
      </dsp:txXfrm>
    </dsp:sp>
    <dsp:sp modelId="{FB03320B-D843-46FA-BA97-261E8B2CC9A1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945042" y="3452114"/>
              </a:moveTo>
              <a:arcTo wR="1732594" hR="1732594" stAng="4977406" swAng="845189"/>
            </a:path>
          </a:pathLst>
        </a:custGeom>
        <a:noFill/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42E03-7240-4824-8949-E518B0E0D0C1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元组</a:t>
          </a:r>
          <a:endParaRPr lang="zh-CN" altLang="en-US" sz="3400" kern="1200" dirty="0"/>
        </a:p>
      </dsp:txBody>
      <dsp:txXfrm>
        <a:off x="1404472" y="3179023"/>
        <a:ext cx="1250268" cy="783022"/>
      </dsp:txXfrm>
    </dsp:sp>
    <dsp:sp modelId="{28ECDBBA-CE43-4AD3-A230-A73A1B5DBE8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83747" y="2509097"/>
              </a:moveTo>
              <a:arcTo wR="1732594" hR="1732594" stAng="9202406" swAng="1359213"/>
            </a:path>
          </a:pathLst>
        </a:custGeom>
        <a:noFill/>
        <a:ln w="9525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06C15-54C6-4927-A3F9-AA401A8FF40E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字典</a:t>
          </a:r>
          <a:endParaRPr lang="zh-CN" altLang="en-US" sz="3400" kern="1200" dirty="0"/>
        </a:p>
      </dsp:txBody>
      <dsp:txXfrm>
        <a:off x="775070" y="1241923"/>
        <a:ext cx="1250268" cy="783022"/>
      </dsp:txXfrm>
    </dsp:sp>
    <dsp:sp modelId="{73D1668D-DFFB-4D15-B8C6-113366AAB062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416846" y="605345"/>
              </a:moveTo>
              <a:arcTo wR="1732594" hR="1732594" stAng="13235271" swAng="1210876"/>
            </a:path>
          </a:pathLst>
        </a:custGeom>
        <a:noFill/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348E7-4562-4FE2-AD16-D0661825EBEC}">
      <dsp:nvSpPr>
        <dsp:cNvPr id="0" name=""/>
        <dsp:cNvSpPr/>
      </dsp:nvSpPr>
      <dsp:spPr>
        <a:xfrm>
          <a:off x="1785" y="400806"/>
          <a:ext cx="2175867" cy="87034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>
              <a:latin typeface="Times New Roman" pitchFamily="18" charset="0"/>
              <a:cs typeface="Times New Roman" pitchFamily="18" charset="0"/>
            </a:rPr>
            <a:t>if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6958" y="400806"/>
        <a:ext cx="1305521" cy="870346"/>
      </dsp:txXfrm>
    </dsp:sp>
    <dsp:sp modelId="{40559089-AA2A-4786-BDA6-91EDF381CF61}">
      <dsp:nvSpPr>
        <dsp:cNvPr id="0" name=""/>
        <dsp:cNvSpPr/>
      </dsp:nvSpPr>
      <dsp:spPr>
        <a:xfrm>
          <a:off x="1960066" y="400806"/>
          <a:ext cx="2175867" cy="870346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>
              <a:latin typeface="Times New Roman" pitchFamily="18" charset="0"/>
              <a:cs typeface="Times New Roman" pitchFamily="18" charset="0"/>
            </a:rPr>
            <a:t>for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395239" y="400806"/>
        <a:ext cx="1305521" cy="870346"/>
      </dsp:txXfrm>
    </dsp:sp>
    <dsp:sp modelId="{C7C0EDCB-E7A2-4A93-B008-6AEEE867896E}">
      <dsp:nvSpPr>
        <dsp:cNvPr id="0" name=""/>
        <dsp:cNvSpPr/>
      </dsp:nvSpPr>
      <dsp:spPr>
        <a:xfrm>
          <a:off x="3918346" y="400806"/>
          <a:ext cx="2175867" cy="870346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>
              <a:latin typeface="Times New Roman" pitchFamily="18" charset="0"/>
              <a:cs typeface="Times New Roman" pitchFamily="18" charset="0"/>
            </a:rPr>
            <a:t>while</a:t>
          </a:r>
          <a:endParaRPr lang="zh-CN" alt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53519" y="400806"/>
        <a:ext cx="1305521" cy="870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8CB13-54C4-4862-8F6A-AF21A1AE158E}">
      <dsp:nvSpPr>
        <dsp:cNvPr id="0" name=""/>
        <dsp:cNvSpPr/>
      </dsp:nvSpPr>
      <dsp:spPr>
        <a:xfrm>
          <a:off x="147959" y="0"/>
          <a:ext cx="5800080" cy="2320032"/>
        </a:xfrm>
        <a:prstGeom prst="leftRightRibb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FD2C5D-12CF-4232-A5C8-9DB0FD3730D6}">
      <dsp:nvSpPr>
        <dsp:cNvPr id="0" name=""/>
        <dsp:cNvSpPr/>
      </dsp:nvSpPr>
      <dsp:spPr>
        <a:xfrm>
          <a:off x="843969" y="406005"/>
          <a:ext cx="1914026" cy="1136815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17348" rIns="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>
              <a:latin typeface="Times New Roman" pitchFamily="18" charset="0"/>
              <a:cs typeface="Times New Roman" pitchFamily="18" charset="0"/>
            </a:rPr>
            <a:t>Python shell</a:t>
          </a:r>
          <a:endParaRPr lang="zh-CN" altLang="en-US" sz="3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843969" y="406005"/>
        <a:ext cx="1914026" cy="1136815"/>
      </dsp:txXfrm>
    </dsp:sp>
    <dsp:sp modelId="{0E892257-A03E-49B0-B28F-B5D36D987BFD}">
      <dsp:nvSpPr>
        <dsp:cNvPr id="0" name=""/>
        <dsp:cNvSpPr/>
      </dsp:nvSpPr>
      <dsp:spPr>
        <a:xfrm>
          <a:off x="3048000" y="777210"/>
          <a:ext cx="2262031" cy="1136815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17348" rIns="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命令行</a:t>
          </a:r>
          <a:endParaRPr lang="zh-CN" altLang="en-US" sz="3300" kern="1200" dirty="0"/>
        </a:p>
      </dsp:txBody>
      <dsp:txXfrm>
        <a:off x="3048000" y="777210"/>
        <a:ext cx="2262031" cy="113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2ABCF-918D-4710-9AA9-DE8326899C96}">
      <dsp:nvSpPr>
        <dsp:cNvPr id="0" name=""/>
        <dsp:cNvSpPr/>
      </dsp:nvSpPr>
      <dsp:spPr>
        <a:xfrm rot="16200000">
          <a:off x="1555" y="1057"/>
          <a:ext cx="1597836" cy="1597836"/>
        </a:xfrm>
        <a:prstGeom prst="up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bg1"/>
              </a:solidFill>
            </a:rPr>
            <a:t>遍历下标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 rot="5400000">
        <a:off x="281177" y="400515"/>
        <a:ext cx="1318215" cy="798918"/>
      </dsp:txXfrm>
    </dsp:sp>
    <dsp:sp modelId="{D42FBCB5-FEDA-4DB4-9B65-25DC4F58FA21}">
      <dsp:nvSpPr>
        <dsp:cNvPr id="0" name=""/>
        <dsp:cNvSpPr/>
      </dsp:nvSpPr>
      <dsp:spPr>
        <a:xfrm rot="5400000">
          <a:off x="2816759" y="1057"/>
          <a:ext cx="1597836" cy="1597836"/>
        </a:xfrm>
        <a:prstGeom prst="upArrow">
          <a:avLst>
            <a:gd name="adj1" fmla="val 50000"/>
            <a:gd name="adj2" fmla="val 35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</a:rPr>
            <a:t>遍历值</a:t>
          </a:r>
        </a:p>
      </dsp:txBody>
      <dsp:txXfrm rot="-5400000">
        <a:off x="2816760" y="400516"/>
        <a:ext cx="1318215" cy="798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 userDrawn="1"/>
        </p:nvSpPr>
        <p:spPr bwMode="auto">
          <a:xfrm>
            <a:off x="0" y="1773238"/>
            <a:ext cx="12192000" cy="22590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32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391044"/>
            <a:ext cx="85344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F346D-779D-47A3-B676-1DC53F85E81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837520" y="240348"/>
            <a:ext cx="480131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华文新魏" pitchFamily="2" charset="-122"/>
                <a:ea typeface="华文新魏" pitchFamily="2" charset="-122"/>
              </a:rPr>
              <a:t>北京航空航天大学信息系统系</a:t>
            </a:r>
            <a:endParaRPr lang="en-US" altLang="zh-CN" sz="2400" dirty="0" smtClean="0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latin typeface="华文新魏" pitchFamily="2" charset="-122"/>
                <a:ea typeface="华文新魏" pitchFamily="2" charset="-122"/>
              </a:rPr>
              <a:t>社会计算与社会舆情分析研究中心</a:t>
            </a:r>
            <a:endParaRPr lang="en-US" altLang="zh-CN" sz="2400" dirty="0" smtClean="0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16" y="142852"/>
            <a:ext cx="123825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905763" y="5267341"/>
            <a:ext cx="4286237" cy="1590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713323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59711-2F42-4890-A008-273F80259E1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22507-2D77-4C6C-BD5A-86F29D40E28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6942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16B1F-9270-49F4-8C45-6AC6435CEE7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EEDA1-B1CB-489B-803E-BD8FDB1D1B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5041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 bwMode="auto">
          <a:xfrm>
            <a:off x="0" y="1"/>
            <a:ext cx="11144285" cy="705563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71438"/>
            <a:ext cx="10382323" cy="642918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00108"/>
            <a:ext cx="10972800" cy="5643602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819" y="71414"/>
            <a:ext cx="761973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0267077" y="6143644"/>
            <a:ext cx="1924923" cy="714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45309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0" y="1"/>
            <a:ext cx="11144285" cy="705563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819" y="71414"/>
            <a:ext cx="761973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61963" y="71438"/>
            <a:ext cx="10382323" cy="642918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0267077" y="6143644"/>
            <a:ext cx="1924923" cy="714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250964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0" y="1773238"/>
            <a:ext cx="12192000" cy="22590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32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12" y="2285992"/>
            <a:ext cx="109728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63" y="642918"/>
            <a:ext cx="11430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905763" y="5267341"/>
            <a:ext cx="4286237" cy="1590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736978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mages.smh.com.au/2012/09/20/3649933/art-353-Smiley-300x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21" y="4214818"/>
            <a:ext cx="2716987" cy="2071702"/>
          </a:xfrm>
          <a:prstGeom prst="rect">
            <a:avLst/>
          </a:prstGeom>
          <a:noFill/>
        </p:spPr>
      </p:pic>
      <p:sp>
        <p:nvSpPr>
          <p:cNvPr id="8" name="标题 1"/>
          <p:cNvSpPr txBox="1">
            <a:spLocks/>
          </p:cNvSpPr>
          <p:nvPr userDrawn="1"/>
        </p:nvSpPr>
        <p:spPr bwMode="auto">
          <a:xfrm>
            <a:off x="0" y="1773238"/>
            <a:ext cx="12192000" cy="22590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32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464" y="2143117"/>
            <a:ext cx="103632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472" y="4357694"/>
            <a:ext cx="6477045" cy="804862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963" y="642918"/>
            <a:ext cx="11430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240906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CF137-6EDE-4BDA-8B4A-888BFAC1581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ED6B2-5363-4070-9088-41D4107D9B7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3550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22394-2353-4DF6-BA58-C87EE9F8690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D985E-22BA-438D-97F1-F947F0CB34A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5683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3199E-C797-469C-814D-F1DEB7AF1CE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90A9A-F7E2-4086-A981-2694D17D6D8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493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36A98-0291-479F-A903-6E3B4E2B787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F1745-0B66-44CE-9624-5068F9CC2E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5843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C2B669-AB3B-4ACB-A83B-9B3B7B10232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5D28CA-2356-40B9-B506-17BF298B62E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0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reference/" TargetMode="External"/><Relationship Id="rId2" Type="http://schemas.openxmlformats.org/officeDocument/2006/relationships/hyperlink" Target="https://wiki.python.org/moin/BeginnersGuid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主讲人：林浩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6294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2</a:t>
            </a:r>
            <a:r>
              <a:rPr lang="en-US" altLang="zh-CN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4527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7746" y="1628776"/>
            <a:ext cx="677305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gray">
          <a:xfrm>
            <a:off x="3686175" y="1619241"/>
            <a:ext cx="56245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800" b="1" i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变量与注释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gray">
          <a:xfrm>
            <a:off x="3575051" y="2571744"/>
            <a:ext cx="5580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语句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gray">
          <a:xfrm>
            <a:off x="3686176" y="3500438"/>
            <a:ext cx="5624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7747" y="2590795"/>
            <a:ext cx="675718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7747" y="3536278"/>
            <a:ext cx="674130" cy="468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gray">
          <a:xfrm>
            <a:off x="3579814" y="2112963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gray">
          <a:xfrm>
            <a:off x="3557589" y="3059107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gray">
          <a:xfrm>
            <a:off x="3557589" y="4004590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gray">
          <a:xfrm>
            <a:off x="3681392" y="4500570"/>
            <a:ext cx="5624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运行程序</a:t>
            </a:r>
            <a:endParaRPr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97747" y="4536410"/>
            <a:ext cx="669346" cy="468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gray">
          <a:xfrm>
            <a:off x="3552805" y="5004722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gray">
          <a:xfrm>
            <a:off x="3681392" y="5500702"/>
            <a:ext cx="5624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本章练习</a:t>
            </a:r>
            <a:endParaRPr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97747" y="5536542"/>
            <a:ext cx="669346" cy="468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gray">
          <a:xfrm>
            <a:off x="3552805" y="6004854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809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变量与注释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4762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78363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 rot="1356102">
            <a:off x="4708564" y="1366407"/>
            <a:ext cx="3951658" cy="20599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731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048000" y="1397000"/>
          <a:ext cx="6096000" cy="35441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708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类型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含义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示例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08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整型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08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长整型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51924361L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08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浮点型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15.6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08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complex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复数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3.14j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177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被确定为一组连续的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引号（英文状态下的单引号或双引号）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之间的字符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字符串下标从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开始，到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结束，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表示最后一个元素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字符串的子集可以使用切片运算符（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）进行选取</a:t>
            </a:r>
          </a:p>
        </p:txBody>
      </p:sp>
      <p:sp>
        <p:nvSpPr>
          <p:cNvPr id="4" name="矩形 3"/>
          <p:cNvSpPr/>
          <p:nvPr/>
        </p:nvSpPr>
        <p:spPr>
          <a:xfrm>
            <a:off x="2495600" y="4509120"/>
            <a:ext cx="5760640" cy="129614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= ‘Welcome to IDEA!’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subtest = test[2:5] #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选取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3rd-6th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的字母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=&gt; subtest = ‘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lcom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917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串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59497" y="908721"/>
          <a:ext cx="8964487" cy="58315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2128"/>
                <a:gridCol w="4178109"/>
                <a:gridCol w="1817125"/>
                <a:gridCol w="1817125"/>
              </a:tblGrid>
              <a:tr h="6063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方法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含义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用法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结果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39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find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查找子字符串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s.find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(‘To’)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zh-CN" alt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r>
                        <a:rPr lang="zh-CN" alt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39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join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连接字符串元素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'+'.join(s)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lang="en-US" altLang="zh-C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W+e+l+c+o+m+e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+ +</a:t>
                      </a:r>
                      <a:r>
                        <a:rPr lang="en-US" altLang="zh-C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T+o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+ +I+D+E+A+!'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39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lower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将字母编程小写形式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s.lower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welcome to idea!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93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replace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用某一字符串替换原字符串中的匹配项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s.replace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(‘</a:t>
                      </a:r>
                      <a:r>
                        <a:rPr lang="en-US" altLang="zh-C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e’,’y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’)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r>
                        <a:rPr lang="en-US" altLang="zh-C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Wylcomy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To IDEA!'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93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split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按一定规则，将字符串元素分割成序列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s.split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(‘ ’)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‘Welcome’, ‘To’, ‘IDEA!’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39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strip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返回去除指定字符的字符串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s.strip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(‘ ’)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‘</a:t>
                      </a:r>
                      <a:r>
                        <a:rPr lang="en-US" altLang="zh-C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WelcomeToIDEA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!’</a:t>
                      </a:r>
                      <a:endParaRPr lang="zh-CN" alt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871864" y="116632"/>
            <a:ext cx="403244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 = ‘Welcome To IDEA!’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18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159896" y="1340768"/>
            <a:ext cx="2088232" cy="864096"/>
          </a:xfrm>
          <a:prstGeom prst="wedgeRoundRectCallout">
            <a:avLst>
              <a:gd name="adj1" fmla="val -13915"/>
              <a:gd name="adj2" fmla="val 9475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表示注释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0" y="2780928"/>
            <a:ext cx="820891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430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724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输入与输出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</a:t>
            </a:r>
            <a:r>
              <a:rPr lang="en-US" altLang="zh-CN" dirty="0" smtClean="0"/>
              <a:t>input</a:t>
            </a:r>
          </a:p>
          <a:p>
            <a:r>
              <a:rPr lang="zh-CN" altLang="en-US" dirty="0" smtClean="0"/>
              <a:t>输出：</a:t>
            </a:r>
            <a:r>
              <a:rPr lang="en-US" altLang="zh-CN" dirty="0" smtClean="0"/>
              <a:t>print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2708920"/>
            <a:ext cx="682275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7734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32126" y="1628776"/>
            <a:ext cx="542925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gray">
          <a:xfrm>
            <a:off x="3686175" y="1619241"/>
            <a:ext cx="56245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800" b="1" i="0" dirty="0" smtClean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800" b="1" i="0" dirty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gray">
          <a:xfrm>
            <a:off x="3575051" y="2571744"/>
            <a:ext cx="5580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gray">
          <a:xfrm>
            <a:off x="3686176" y="3500438"/>
            <a:ext cx="5624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endParaRPr lang="en-US" altLang="zh-CN" sz="2800" b="1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0539" y="2590795"/>
            <a:ext cx="542925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28951" y="3536278"/>
            <a:ext cx="542925" cy="468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gray">
          <a:xfrm>
            <a:off x="3579814" y="2112963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gray">
          <a:xfrm>
            <a:off x="3557589" y="3059107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gray">
          <a:xfrm>
            <a:off x="3557589" y="4004590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gray">
          <a:xfrm>
            <a:off x="3696907" y="4399813"/>
            <a:ext cx="5624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字典</a:t>
            </a:r>
            <a:endParaRPr lang="en-US" altLang="zh-CN" sz="2800" b="1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gray">
          <a:xfrm>
            <a:off x="3568320" y="4955481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682" y="4512925"/>
            <a:ext cx="542925" cy="468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gray">
          <a:xfrm>
            <a:off x="3681880" y="5324942"/>
            <a:ext cx="5624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8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函数的使用</a:t>
            </a:r>
            <a:endParaRPr lang="en-US" altLang="zh-CN" sz="2800" b="1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gray">
          <a:xfrm>
            <a:off x="3553293" y="5880610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4655" y="5438054"/>
            <a:ext cx="542925" cy="468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9567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基本语句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2927648" y="1196752"/>
          <a:ext cx="6096000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79577" y="2780928"/>
            <a:ext cx="3024336" cy="245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1919536" y="5301208"/>
            <a:ext cx="345638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没有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switch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5720" y="2852936"/>
            <a:ext cx="4934098" cy="75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91744" y="3645024"/>
            <a:ext cx="3240360" cy="82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63953" y="2852936"/>
            <a:ext cx="466029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28048" y="4077072"/>
            <a:ext cx="2528290" cy="73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5641" y="2780928"/>
            <a:ext cx="244871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 12"/>
          <p:cNvSpPr/>
          <p:nvPr/>
        </p:nvSpPr>
        <p:spPr>
          <a:xfrm>
            <a:off x="2279576" y="1052736"/>
            <a:ext cx="7344816" cy="10081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中都是使用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缩进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来表示程序的层级的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72192" y="2132857"/>
            <a:ext cx="6620152" cy="450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94057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 animBg="1"/>
      <p:bldP spid="7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5670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一个模块是一个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代码组成的文件。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一个模块可以定义函数，类和变量。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一个模块，也可以包括可运行的代码。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600" y="3068960"/>
            <a:ext cx="38164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17103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运行程序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009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5748" y="1124744"/>
            <a:ext cx="7222621" cy="271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/>
          <p:cNvSpPr/>
          <p:nvPr/>
        </p:nvSpPr>
        <p:spPr>
          <a:xfrm>
            <a:off x="2351584" y="4149080"/>
            <a:ext cx="7056784" cy="14401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除了第一行不变之外，其他内容根据实际情况进行更改，一个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文件可能没有函数、没有“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if __name__ == ‘__main__’: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4575" y="4504543"/>
            <a:ext cx="5564965" cy="216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4336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运行程序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2855640" y="1052736"/>
          <a:ext cx="6096000" cy="232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3553" y="3212976"/>
            <a:ext cx="803599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39617" y="3227016"/>
            <a:ext cx="64103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7514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本章练习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949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编程实现以下功能：</a:t>
            </a:r>
            <a:endParaRPr lang="en-US" altLang="zh-CN" dirty="0" smtClean="0"/>
          </a:p>
          <a:p>
            <a:r>
              <a:rPr lang="zh-CN" altLang="en-US" dirty="0" smtClean="0"/>
              <a:t>输入自己的名字</a:t>
            </a:r>
            <a:endParaRPr lang="en-US" altLang="zh-CN" dirty="0" smtClean="0"/>
          </a:p>
          <a:p>
            <a:r>
              <a:rPr lang="zh-CN" altLang="en-US" dirty="0" smtClean="0"/>
              <a:t>输出“</a:t>
            </a:r>
            <a:r>
              <a:rPr lang="en-US" altLang="zh-CN" dirty="0" smtClean="0"/>
              <a:t>XXX has done well!</a:t>
            </a:r>
            <a:r>
              <a:rPr lang="zh-CN" altLang="en-US" dirty="0" smtClean="0"/>
              <a:t>”（</a:t>
            </a:r>
            <a:r>
              <a:rPr lang="en-US" altLang="zh-CN" dirty="0" smtClean="0"/>
              <a:t>XXX</a:t>
            </a:r>
            <a:r>
              <a:rPr lang="zh-CN" altLang="en-US" dirty="0" smtClean="0"/>
              <a:t>表示输入的名字）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输入：</a:t>
            </a:r>
            <a:r>
              <a:rPr lang="en-US" altLang="zh-CN" dirty="0" smtClean="0">
                <a:solidFill>
                  <a:srgbClr val="C00000"/>
                </a:solidFill>
              </a:rPr>
              <a:t>Yuan Shi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输出：</a:t>
            </a:r>
            <a:r>
              <a:rPr lang="en-US" altLang="zh-CN" dirty="0" smtClean="0">
                <a:solidFill>
                  <a:srgbClr val="C00000"/>
                </a:solidFill>
              </a:rPr>
              <a:t>Yuan Shi has done well!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4820512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/>
              <a:t>3 Python</a:t>
            </a:r>
            <a:r>
              <a:rPr lang="zh-CN" altLang="en-US" dirty="0"/>
              <a:t>序列</a:t>
            </a:r>
          </a:p>
        </p:txBody>
      </p:sp>
    </p:spTree>
    <p:extLst>
      <p:ext uri="{BB962C8B-B14F-4D97-AF65-F5344CB8AC3E}">
        <p14:creationId xmlns:p14="http://schemas.microsoft.com/office/powerpoint/2010/main" val="526646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Chapter3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84868" y="1628776"/>
            <a:ext cx="690183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gray">
          <a:xfrm>
            <a:off x="3686175" y="1619241"/>
            <a:ext cx="56245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800" b="1" i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序列概述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gray">
          <a:xfrm>
            <a:off x="3575051" y="2571744"/>
            <a:ext cx="5580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gray">
          <a:xfrm>
            <a:off x="3686176" y="3500438"/>
            <a:ext cx="5624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元组</a:t>
            </a:r>
            <a:endParaRPr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84869" y="2590795"/>
            <a:ext cx="688596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4869" y="3536278"/>
            <a:ext cx="687008" cy="468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gray">
          <a:xfrm>
            <a:off x="3579814" y="2112963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gray">
          <a:xfrm>
            <a:off x="3557589" y="3059107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gray">
          <a:xfrm>
            <a:off x="3557589" y="4004590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gray">
          <a:xfrm>
            <a:off x="3681392" y="4500570"/>
            <a:ext cx="5624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列表和元组的区别</a:t>
            </a:r>
            <a:endParaRPr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84869" y="4536410"/>
            <a:ext cx="682224" cy="468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gray">
          <a:xfrm>
            <a:off x="3552805" y="5004722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247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Chpater</a:t>
            </a:r>
            <a:r>
              <a:rPr lang="en-US" altLang="zh-CN" dirty="0" smtClean="0"/>
              <a:t> 1 </a:t>
            </a:r>
            <a:r>
              <a:rPr lang="zh-CN" altLang="en-US" dirty="0" smtClean="0"/>
              <a:t>基本介绍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97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序列概述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7922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序列概述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序列是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中最基本的数据结构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序列主要包括：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列表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元组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、字符串、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Unicode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字符串、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对象、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xrange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序列 相当于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数组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序列开始下标为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，结束下标为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2" y="4005064"/>
            <a:ext cx="6477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99028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序列的基本操作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91544" y="1052736"/>
          <a:ext cx="8208912" cy="5026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160"/>
                <a:gridCol w="2880320"/>
                <a:gridCol w="3888432"/>
              </a:tblGrid>
              <a:tr h="868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序号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描述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68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cmp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x,y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比较两个值的大小</a:t>
                      </a:r>
                      <a:endParaRPr lang="en-US" altLang="zh-CN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x&gt;y =&gt; 1</a:t>
                      </a:r>
                    </a:p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x&lt;y =&gt; -1</a:t>
                      </a:r>
                    </a:p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x=y =&gt; 0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68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len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返回序列的长度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68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max(x)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返回序列中最大的元素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68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min(x)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返回序列中最小的元素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17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899014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列表初始化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67608" y="1196752"/>
            <a:ext cx="208823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list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39616" y="3717032"/>
            <a:ext cx="208823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[]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初始化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0706" y="1916833"/>
            <a:ext cx="5315494" cy="118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624" y="4509120"/>
            <a:ext cx="504056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6605003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列表的基本操作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65643" y="1196752"/>
            <a:ext cx="18002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元素赋值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9429" y="1988840"/>
            <a:ext cx="234444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5015880" y="3573016"/>
            <a:ext cx="180020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657" y="4365104"/>
            <a:ext cx="570443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/>
          <p:cNvSpPr/>
          <p:nvPr/>
        </p:nvSpPr>
        <p:spPr>
          <a:xfrm>
            <a:off x="6888088" y="119675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分片赋值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6044" y="2060848"/>
            <a:ext cx="321433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90226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列表的基本方法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19536" y="1174651"/>
            <a:ext cx="511256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append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在列表末尾追加新的对象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2104" y="980728"/>
            <a:ext cx="3456384" cy="1073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1919536" y="2420888"/>
            <a:ext cx="6120680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count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统计某个元素在列表中出现的次数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808" y="2276872"/>
            <a:ext cx="4202688" cy="93610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>
          <a:xfrm>
            <a:off x="1919536" y="3689796"/>
            <a:ext cx="612068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extend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在列表末尾追加另一个列表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4112" y="3501008"/>
            <a:ext cx="3492132" cy="11969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1" name="圆角矩形 10"/>
          <p:cNvSpPr/>
          <p:nvPr/>
        </p:nvSpPr>
        <p:spPr>
          <a:xfrm>
            <a:off x="1919536" y="4991075"/>
            <a:ext cx="6120680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index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从列表中找出某一个值第一次匹配项的索引位置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09106" y="5013177"/>
            <a:ext cx="4423399" cy="742181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3326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列表的基本方法（续）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19536" y="1143596"/>
            <a:ext cx="511256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insert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将对象插入到列表中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919536" y="2348636"/>
            <a:ext cx="6120680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pop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移除列表中的一个元素（默认是最后一个），并返回该元素的值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919536" y="3861048"/>
            <a:ext cx="6120680" cy="891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remove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移除列表中某个值的第一个匹配项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919536" y="5392069"/>
            <a:ext cx="6120680" cy="6701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reverse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将列表中的元素反向存放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6466" y="949673"/>
            <a:ext cx="3802023" cy="936104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9018" y="2204620"/>
            <a:ext cx="2757462" cy="115237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0150" y="3717032"/>
            <a:ext cx="2930347" cy="108012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6161" y="5198146"/>
            <a:ext cx="2901477" cy="967159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7191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列表的基本方法（续）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919536" y="927572"/>
            <a:ext cx="7488832" cy="7732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sort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对列表进行排序（改变原列表），默认是升序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1931438"/>
            <a:ext cx="3240360" cy="99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7928" y="2060848"/>
            <a:ext cx="3268948" cy="8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乘号 5"/>
          <p:cNvSpPr/>
          <p:nvPr/>
        </p:nvSpPr>
        <p:spPr>
          <a:xfrm>
            <a:off x="6023992" y="1916832"/>
            <a:ext cx="1224136" cy="108012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919536" y="3140968"/>
            <a:ext cx="4104456" cy="7732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反向排序：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reverse = True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2025" y="3140969"/>
            <a:ext cx="3613019" cy="81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>
          <a:xfrm>
            <a:off x="1919536" y="4743996"/>
            <a:ext cx="4104456" cy="7732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赋值操作：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sorted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2024" y="4509120"/>
            <a:ext cx="3312368" cy="124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4805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列表的遍历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9" y="3284984"/>
            <a:ext cx="740945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图示 3"/>
          <p:cNvGraphicFramePr/>
          <p:nvPr/>
        </p:nvGraphicFramePr>
        <p:xfrm>
          <a:off x="3431704" y="1124744"/>
          <a:ext cx="4416152" cy="159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841600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1.1 What </a:t>
            </a:r>
            <a:r>
              <a:rPr lang="en-US" altLang="zh-CN" dirty="0">
                <a:ea typeface="宋体" panose="02010600030101010101" pitchFamily="2" charset="-122"/>
              </a:rPr>
              <a:t>is Python?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programming language with strong similarities to PERL, but with powerful typing and object oriented features. 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Commonly used for producing HTML content on websites.  Great for text files.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Useful built-in types (lists, dictionaries).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Clean syntax, powerful extensions.</a:t>
            </a:r>
          </a:p>
        </p:txBody>
      </p:sp>
    </p:spTree>
    <p:extLst>
      <p:ext uri="{BB962C8B-B14F-4D97-AF65-F5344CB8AC3E}">
        <p14:creationId xmlns:p14="http://schemas.microsoft.com/office/powerpoint/2010/main" val="121580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元组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2242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元组的初始化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13682" y="1484784"/>
            <a:ext cx="2160240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（）初始化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13682" y="4365104"/>
            <a:ext cx="2160240" cy="5760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逗号初始化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8058" y="1412776"/>
            <a:ext cx="27003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2034" y="4293096"/>
            <a:ext cx="25771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2813682" y="2924944"/>
            <a:ext cx="2160240" cy="5760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tuple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初始化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0026" y="2852936"/>
            <a:ext cx="3210310" cy="61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32535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列表和元组的区别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287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列表和元组的区别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855640" y="1397000"/>
          <a:ext cx="6096000" cy="31841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1061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列表</a:t>
                      </a:r>
                      <a:endParaRPr lang="zh-CN" altLang="en-US" sz="2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元组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061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长度可变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长度不可变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061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[ </a:t>
                      </a: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列表</a:t>
                      </a:r>
                      <a:r>
                        <a:rPr lang="en-US" altLang="zh-CN" sz="2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]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(  </a:t>
                      </a: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元组</a:t>
                      </a: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 )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73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4 Python</a:t>
            </a:r>
            <a:r>
              <a:rPr lang="zh-CN" altLang="en-US" dirty="0"/>
              <a:t>字典</a:t>
            </a:r>
          </a:p>
        </p:txBody>
      </p:sp>
    </p:spTree>
    <p:extLst>
      <p:ext uri="{BB962C8B-B14F-4D97-AF65-F5344CB8AC3E}">
        <p14:creationId xmlns:p14="http://schemas.microsoft.com/office/powerpoint/2010/main" val="31771560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7746" y="1628776"/>
            <a:ext cx="677305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gray">
          <a:xfrm>
            <a:off x="3686175" y="1619241"/>
            <a:ext cx="56245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800" b="1" i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字典概述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gray">
          <a:xfrm>
            <a:off x="3575051" y="2571744"/>
            <a:ext cx="5580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字典的基本操作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gray">
          <a:xfrm>
            <a:off x="3686176" y="3500438"/>
            <a:ext cx="5624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字典的基本方法</a:t>
            </a:r>
            <a:endParaRPr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7747" y="2590795"/>
            <a:ext cx="675718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7747" y="3536278"/>
            <a:ext cx="674130" cy="468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gray">
          <a:xfrm>
            <a:off x="3579814" y="2112963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gray">
          <a:xfrm>
            <a:off x="3557589" y="3059107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gray">
          <a:xfrm>
            <a:off x="3557589" y="4004590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gray">
          <a:xfrm>
            <a:off x="3681392" y="4500570"/>
            <a:ext cx="5624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本章练习</a:t>
            </a:r>
            <a:endParaRPr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97747" y="4536410"/>
            <a:ext cx="669346" cy="468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gray">
          <a:xfrm>
            <a:off x="3552805" y="5004722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418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字典概述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5842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字典概述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字典是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中唯一内建的映射类型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字典中的值没有特殊的顺序，都是存储在一个特定的键（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）中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字典的键可以是数字、字符串甚至是元组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字典中的键是唯一的，但值并不唯一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字典是用“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{}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”表示，键与值之间的对应关系用“：”表示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3" y="5043464"/>
            <a:ext cx="7239173" cy="61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34084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字典的基本操作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289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字典初始化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100064" y="256490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dict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35560" y="4837534"/>
            <a:ext cx="208823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{}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初始化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5134" y="1700808"/>
            <a:ext cx="56273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2393" y="3541390"/>
            <a:ext cx="5496707" cy="82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左大括号 8"/>
          <p:cNvSpPr/>
          <p:nvPr/>
        </p:nvSpPr>
        <p:spPr>
          <a:xfrm>
            <a:off x="4404320" y="1412776"/>
            <a:ext cx="467544" cy="28083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015880" y="1124744"/>
            <a:ext cx="1512168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序列对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015880" y="2996952"/>
            <a:ext cx="1872208" cy="5040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关键字参数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1865" y="4765526"/>
            <a:ext cx="4900545" cy="75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18892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362200" y="6400800"/>
            <a:ext cx="75438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Based on presentation from www.cis.upenn.edu/~cse391/cse391_2004/PythonIntro1.ppt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1.2 Why </a:t>
            </a:r>
            <a:r>
              <a:rPr lang="en-US" altLang="zh-CN" dirty="0">
                <a:ea typeface="宋体" panose="02010600030101010101" pitchFamily="2" charset="-122"/>
              </a:rPr>
              <a:t>Python?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Natural Language </a:t>
            </a:r>
            <a:r>
              <a:rPr lang="en-US" altLang="zh-CN" sz="2800" dirty="0" err="1">
                <a:ea typeface="宋体" panose="02010600030101010101" pitchFamily="2" charset="-122"/>
              </a:rPr>
              <a:t>ToolKit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Ease of use; interpreter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AI Processing: Symbolic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Python’s built-in </a:t>
            </a:r>
            <a:r>
              <a:rPr lang="en-US" altLang="zh-CN" sz="2400" dirty="0" err="1">
                <a:ea typeface="宋体" panose="02010600030101010101" pitchFamily="2" charset="-122"/>
              </a:rPr>
              <a:t>datatypes</a:t>
            </a:r>
            <a:r>
              <a:rPr lang="en-US" altLang="zh-CN" sz="2400" dirty="0">
                <a:ea typeface="宋体" panose="02010600030101010101" pitchFamily="2" charset="-122"/>
              </a:rPr>
              <a:t> for strings, lists, and more. 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Java or C++ require the use of special classes for this.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AI Processing: Statistical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Python has strong numeric processing capabilities: matrix operations, etc.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Suitable for probability and machine learning code.</a:t>
            </a:r>
          </a:p>
        </p:txBody>
      </p:sp>
    </p:spTree>
    <p:extLst>
      <p:ext uri="{BB962C8B-B14F-4D97-AF65-F5344CB8AC3E}">
        <p14:creationId xmlns:p14="http://schemas.microsoft.com/office/powerpoint/2010/main" val="1013772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字典的基本操作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91544" y="1052736"/>
          <a:ext cx="8208912" cy="5208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160"/>
                <a:gridCol w="2880320"/>
                <a:gridCol w="3888432"/>
              </a:tblGrid>
              <a:tr h="868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序号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描述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68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len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(d)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返回字典中键值对的数量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68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d[k]</a:t>
                      </a:r>
                      <a:endParaRPr lang="zh-CN" alt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返回键</a:t>
                      </a:r>
                      <a:r>
                        <a:rPr lang="en-US" altLang="zh-CN" sz="2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zh-CN" altLang="en-US" sz="2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对应的值</a:t>
                      </a:r>
                      <a:endParaRPr lang="zh-CN" altLang="en-US" sz="2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68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d[k] = v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将值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赋给键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68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del d[k]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删除键为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的项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68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k in</a:t>
                      </a:r>
                      <a:r>
                        <a:rPr lang="zh-CN" alt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altLang="zh-CN" sz="2400" dirty="0" smtClean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检查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中是否含有键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2389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字典的基本方法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59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字典的基本方法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19536" y="1174651"/>
            <a:ext cx="511256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clear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清除字典中的所有项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919536" y="2420888"/>
            <a:ext cx="6120680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copy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返回具有相同键值对的新字典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919536" y="3689796"/>
            <a:ext cx="6120680" cy="891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fromkeys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使用给定的键建立新字典，每个键的默认值是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None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19536" y="5229200"/>
            <a:ext cx="6120680" cy="6259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get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查询某一个键所对应的值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040" y="838344"/>
            <a:ext cx="3960440" cy="1294513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3036" y="2276872"/>
            <a:ext cx="4424964" cy="93610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4012" y="3861049"/>
            <a:ext cx="5026485" cy="632073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3553" y="5949281"/>
            <a:ext cx="2859375" cy="526727"/>
          </a:xfrm>
          <a:prstGeom prst="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16081" y="5085184"/>
            <a:ext cx="3765805" cy="1368152"/>
          </a:xfrm>
          <a:prstGeom prst="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7343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列表的基本方法（续）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19536" y="1143596"/>
            <a:ext cx="547260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has_key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检查字典中是否含有某个键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919536" y="2348636"/>
            <a:ext cx="6120680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items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将字典中的所有键值对以列表方式返回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919536" y="3861048"/>
            <a:ext cx="6120680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keys: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将字典中的所有键以列表方式返回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919536" y="5157193"/>
            <a:ext cx="6120680" cy="6701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pop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将给定键的值从字典中移除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064" y="1124744"/>
            <a:ext cx="3858542" cy="720080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7684" y="2492897"/>
            <a:ext cx="4920316" cy="61302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40" y="3933056"/>
            <a:ext cx="4006556" cy="603498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2064" y="4869160"/>
            <a:ext cx="3816424" cy="1389016"/>
          </a:xfrm>
          <a:prstGeom prst="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9024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列表的基本方法（续）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19536" y="1268760"/>
            <a:ext cx="6048672" cy="8452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popitem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随机返回字典中的一个键值对，并将它移除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919536" y="2996952"/>
            <a:ext cx="6120680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update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利用一个字典项更新另外一个字典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919536" y="4797152"/>
            <a:ext cx="6120680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values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以列表形式返回字典中的值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2104" y="4869160"/>
            <a:ext cx="3300026" cy="611712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3406" y="2996953"/>
            <a:ext cx="4547091" cy="96715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9192" y="1052737"/>
            <a:ext cx="3939296" cy="1335583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374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字典的遍历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908720"/>
            <a:ext cx="7776865" cy="567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/>
          <p:cNvSpPr/>
          <p:nvPr/>
        </p:nvSpPr>
        <p:spPr>
          <a:xfrm>
            <a:off x="2063552" y="3140968"/>
            <a:ext cx="4896544" cy="11521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950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本章练习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7426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统计如下数组中所有元素出现的次数：</a:t>
            </a:r>
            <a:endParaRPr lang="en-US" altLang="zh-CN" dirty="0" smtClean="0"/>
          </a:p>
          <a:p>
            <a:r>
              <a:rPr lang="en-US" altLang="zh-CN" dirty="0" smtClean="0"/>
              <a:t>[‘y’, ’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’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‘y’, ‘</a:t>
            </a:r>
            <a:r>
              <a:rPr lang="en-US" altLang="zh-CN" dirty="0" err="1" smtClean="0"/>
              <a:t>efd</a:t>
            </a:r>
            <a:r>
              <a:rPr lang="en-US" altLang="zh-CN" dirty="0" smtClean="0"/>
              <a:t>’, 123, 1, 2, 3, ‘</a:t>
            </a:r>
            <a:r>
              <a:rPr lang="en-US" altLang="zh-CN" dirty="0" err="1" smtClean="0"/>
              <a:t>efd</a:t>
            </a:r>
            <a:r>
              <a:rPr lang="en-US" altLang="zh-CN" dirty="0" smtClean="0"/>
              <a:t>’, 3, 5, 1, 123]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582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5 </a:t>
            </a:r>
            <a:r>
              <a:rPr lang="zh-CN" altLang="en-US" dirty="0" smtClean="0"/>
              <a:t>函数</a:t>
            </a:r>
            <a:r>
              <a:rPr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5458379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Chapter5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10626" y="1628776"/>
            <a:ext cx="664426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gray">
          <a:xfrm>
            <a:off x="3686175" y="1619241"/>
            <a:ext cx="56245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800" b="1" i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gray">
          <a:xfrm>
            <a:off x="3575051" y="3049796"/>
            <a:ext cx="5580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函数的调用</a:t>
            </a:r>
          </a:p>
        </p:txBody>
      </p:sp>
      <p:sp>
        <p:nvSpPr>
          <p:cNvPr id="7" name="矩形 6"/>
          <p:cNvSpPr/>
          <p:nvPr/>
        </p:nvSpPr>
        <p:spPr>
          <a:xfrm>
            <a:off x="2910627" y="3068847"/>
            <a:ext cx="662838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gray">
          <a:xfrm>
            <a:off x="3579814" y="2112963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gray">
          <a:xfrm>
            <a:off x="3557589" y="3537159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989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1.3 Python </a:t>
            </a:r>
            <a:r>
              <a:rPr lang="en-US" altLang="zh-CN" dirty="0">
                <a:ea typeface="宋体" panose="02010600030101010101" pitchFamily="2" charset="-122"/>
              </a:rPr>
              <a:t>Tutorials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823" y="927279"/>
            <a:ext cx="9401577" cy="547352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Things to read through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Python</a:t>
            </a:r>
            <a:r>
              <a:rPr lang="zh-CN" altLang="en-US" dirty="0">
                <a:ea typeface="宋体" panose="02010600030101010101" pitchFamily="2" charset="-122"/>
              </a:rPr>
              <a:t>基础教程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版</a:t>
            </a:r>
            <a:r>
              <a:rPr lang="en-US" altLang="zh-CN" dirty="0" smtClean="0"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</a:rPr>
              <a:t>(Chapters </a:t>
            </a:r>
            <a:r>
              <a:rPr lang="en-US" altLang="zh-CN" dirty="0" smtClean="0">
                <a:ea typeface="宋体" panose="02010600030101010101" pitchFamily="2" charset="-122"/>
              </a:rPr>
              <a:t>1 </a:t>
            </a:r>
            <a:r>
              <a:rPr lang="en-US" altLang="zh-CN" dirty="0">
                <a:ea typeface="宋体" panose="02010600030101010101" pitchFamily="2" charset="-122"/>
              </a:rPr>
              <a:t>to </a:t>
            </a:r>
            <a:r>
              <a:rPr lang="en-US" altLang="zh-CN" dirty="0" smtClean="0">
                <a:ea typeface="宋体" panose="02010600030101010101" pitchFamily="2" charset="-122"/>
              </a:rPr>
              <a:t>10)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中谷</a:t>
            </a:r>
            <a:r>
              <a:rPr lang="en-US" altLang="zh-CN" dirty="0" smtClean="0"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ea typeface="宋体" panose="02010600030101010101" pitchFamily="2" charset="-122"/>
              </a:rPr>
              <a:t>中文视频教程（全</a:t>
            </a:r>
            <a:r>
              <a:rPr lang="en-US" altLang="zh-CN" dirty="0" smtClean="0">
                <a:ea typeface="宋体" panose="02010600030101010101" pitchFamily="2" charset="-122"/>
              </a:rPr>
              <a:t>38</a:t>
            </a:r>
            <a:r>
              <a:rPr lang="zh-CN" altLang="en-US" dirty="0" smtClean="0">
                <a:ea typeface="宋体" panose="02010600030101010101" pitchFamily="2" charset="-122"/>
              </a:rPr>
              <a:t>集）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Python for Informatics</a:t>
            </a:r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ea typeface="宋体" panose="02010600030101010101" pitchFamily="2" charset="-122"/>
              </a:rPr>
              <a:t>Thinkpython</a:t>
            </a:r>
            <a:r>
              <a:rPr lang="en-US" altLang="zh-CN" dirty="0" smtClean="0">
                <a:ea typeface="宋体" panose="02010600030101010101" pitchFamily="2" charset="-122"/>
              </a:rPr>
              <a:t>-How </a:t>
            </a:r>
            <a:r>
              <a:rPr lang="en-US" altLang="zh-CN" dirty="0">
                <a:ea typeface="宋体" panose="02010600030101010101" pitchFamily="2" charset="-122"/>
              </a:rPr>
              <a:t>to Think Like a Computer Scientist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i="1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Things </a:t>
            </a:r>
            <a:r>
              <a:rPr lang="en-US" altLang="zh-CN" i="1" dirty="0">
                <a:ea typeface="宋体" panose="02010600030101010101" pitchFamily="2" charset="-122"/>
              </a:rPr>
              <a:t>to refer to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Official Python Tutorial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  <a:hlinkClick r:id="rId2"/>
              </a:rPr>
              <a:t>https://</a:t>
            </a:r>
            <a:r>
              <a:rPr lang="en-US" altLang="zh-CN" sz="2000" dirty="0" smtClean="0">
                <a:ea typeface="宋体" panose="02010600030101010101" pitchFamily="2" charset="-122"/>
                <a:hlinkClick r:id="rId2"/>
              </a:rPr>
              <a:t>wiki.python.org/moin/BeginnersGuide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The </a:t>
            </a:r>
            <a:r>
              <a:rPr lang="en-US" altLang="zh-CN" dirty="0">
                <a:ea typeface="宋体" panose="02010600030101010101" pitchFamily="2" charset="-122"/>
              </a:rPr>
              <a:t>Python Quick Reference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  <a:hlinkClick r:id="rId3"/>
              </a:rPr>
              <a:t>https://docs.python.org/2/reference</a:t>
            </a:r>
            <a:r>
              <a:rPr lang="en-US" altLang="zh-CN" sz="2000" dirty="0" smtClean="0">
                <a:ea typeface="宋体" panose="02010600030101010101" pitchFamily="2" charset="-122"/>
                <a:hlinkClick r:id="rId3"/>
              </a:rPr>
              <a:t>/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9591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函数的定义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7151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函数的定义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函数定义关键字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</a:p>
          <a:p>
            <a:r>
              <a:rPr lang="zh-CN" altLang="en-US" dirty="0" smtClean="0"/>
              <a:t>函数的名字也必须以字母开头，可以包括下划线“</a:t>
            </a:r>
            <a:r>
              <a:rPr lang="en-US" altLang="zh-CN" dirty="0" smtClean="0"/>
              <a:t>_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但不能把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的关键字定义成函数的名字</a:t>
            </a:r>
            <a:endParaRPr lang="en-US" altLang="zh-CN" dirty="0" smtClean="0"/>
          </a:p>
          <a:p>
            <a:r>
              <a:rPr lang="zh-CN" altLang="en-US" dirty="0" smtClean="0"/>
              <a:t>函数内的语句数量是任意的（至少一条语句）</a:t>
            </a:r>
          </a:p>
          <a:p>
            <a:r>
              <a:rPr lang="zh-CN" altLang="en-US" dirty="0" smtClean="0"/>
              <a:t>函数内的每个语句至少有一个</a:t>
            </a:r>
            <a:r>
              <a:rPr lang="en-US" altLang="zh-CN" b="1" dirty="0" smtClean="0">
                <a:solidFill>
                  <a:srgbClr val="C00000"/>
                </a:solidFill>
              </a:rPr>
              <a:t>tab</a:t>
            </a:r>
            <a:r>
              <a:rPr lang="zh-CN" altLang="en-US" b="1" dirty="0" smtClean="0">
                <a:solidFill>
                  <a:srgbClr val="C00000"/>
                </a:solidFill>
              </a:rPr>
              <a:t>的缩进</a:t>
            </a:r>
            <a:r>
              <a:rPr lang="zh-CN" altLang="en-US" dirty="0" smtClean="0"/>
              <a:t>，以表示此语句属于这个函数的</a:t>
            </a:r>
          </a:p>
          <a:p>
            <a:r>
              <a:rPr lang="zh-CN" altLang="en-US" dirty="0" smtClean="0"/>
              <a:t>缩进结束的地方，函数自然结束</a:t>
            </a:r>
          </a:p>
          <a:p>
            <a:r>
              <a:rPr lang="zh-CN" altLang="en-US" dirty="0" smtClean="0"/>
              <a:t>函数如果有返回值，用</a:t>
            </a:r>
            <a:r>
              <a:rPr lang="en-US" altLang="zh-CN" b="1" dirty="0" smtClean="0">
                <a:solidFill>
                  <a:srgbClr val="C00000"/>
                </a:solidFill>
              </a:rPr>
              <a:t>return</a:t>
            </a:r>
            <a:r>
              <a:rPr lang="zh-CN" altLang="en-US" dirty="0" smtClean="0"/>
              <a:t>表达式语句</a:t>
            </a:r>
            <a:endParaRPr lang="zh-CN" altLang="en-US" b="1" dirty="0" smtClean="0"/>
          </a:p>
          <a:p>
            <a:endParaRPr lang="zh-CN" altLang="en-US" dirty="0" smtClean="0"/>
          </a:p>
          <a:p>
            <a:endParaRPr lang="en-US" altLang="zh-C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7" y="3284984"/>
            <a:ext cx="6529183" cy="184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12971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函数的调用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5445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函数的调用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268760"/>
            <a:ext cx="4752528" cy="21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 11"/>
          <p:cNvSpPr/>
          <p:nvPr/>
        </p:nvSpPr>
        <p:spPr>
          <a:xfrm>
            <a:off x="6384032" y="1412776"/>
            <a:ext cx="3888432" cy="20882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函数调用：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函数名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变量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1,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变量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2……)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若有返回值，可以用一个变量接受函数返回值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528" y="4077072"/>
            <a:ext cx="3793236" cy="172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圆角矩形 13"/>
          <p:cNvSpPr/>
          <p:nvPr/>
        </p:nvSpPr>
        <p:spPr>
          <a:xfrm>
            <a:off x="6384032" y="3861048"/>
            <a:ext cx="3888432" cy="20882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运行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文件时的函数调用方法</a:t>
            </a:r>
          </a:p>
        </p:txBody>
      </p:sp>
    </p:spTree>
    <p:extLst>
      <p:ext uri="{BB962C8B-B14F-4D97-AF65-F5344CB8AC3E}">
        <p14:creationId xmlns:p14="http://schemas.microsoft.com/office/powerpoint/2010/main" val="24287377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调用其他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文件的函数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28" y="1196752"/>
            <a:ext cx="855064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016" y="4639814"/>
            <a:ext cx="8820472" cy="94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下箭头 4"/>
          <p:cNvSpPr/>
          <p:nvPr/>
        </p:nvSpPr>
        <p:spPr>
          <a:xfrm>
            <a:off x="5663952" y="3717032"/>
            <a:ext cx="720080" cy="72008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559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课后练习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70468" y="4623516"/>
            <a:ext cx="949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Thinkpython</a:t>
            </a:r>
            <a:r>
              <a:rPr lang="en-US" altLang="zh-CN" sz="2400" b="1" dirty="0" smtClean="0"/>
              <a:t>-How </a:t>
            </a:r>
            <a:r>
              <a:rPr lang="en-US" altLang="zh-CN" sz="2400" b="1" dirty="0"/>
              <a:t>to Think Like a Computer </a:t>
            </a:r>
            <a:r>
              <a:rPr lang="en-US" altLang="zh-CN" sz="2400" b="1" dirty="0" smtClean="0"/>
              <a:t>Scientist      </a:t>
            </a:r>
            <a:r>
              <a:rPr lang="zh-CN" altLang="en-US" sz="2400" b="1" dirty="0" smtClean="0"/>
              <a:t>每章课后练习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84366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362200" y="6400800"/>
            <a:ext cx="75438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Based on presentation from www.cis.upenn.edu/~cse391/cse391_2004/PythonIntro1.ppt 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1.4 Installing 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Python is installed on the PCs in 156.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Python for Win/Mac/Unix/Linux is available from www.python.org.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Generally an easy install.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 </a:t>
            </a:r>
            <a:r>
              <a:rPr lang="en-US" altLang="zh-CN" dirty="0" smtClean="0">
                <a:ea typeface="宋体" panose="02010600030101010101" pitchFamily="2" charset="-122"/>
              </a:rPr>
              <a:t>macs/</a:t>
            </a:r>
            <a:r>
              <a:rPr lang="en-US" altLang="zh-CN" dirty="0" err="1" smtClean="0">
                <a:ea typeface="宋体" panose="02010600030101010101" pitchFamily="2" charset="-122"/>
              </a:rPr>
              <a:t>ubuntu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already part of OS X.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GUI </a:t>
            </a:r>
            <a:r>
              <a:rPr lang="en-US" altLang="zh-CN" dirty="0">
                <a:ea typeface="宋体" panose="02010600030101010101" pitchFamily="2" charset="-122"/>
              </a:rPr>
              <a:t>development environment: IDLE.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197725" y="6461125"/>
            <a:ext cx="36631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ea typeface="宋体" panose="02010600030101010101" pitchFamily="2" charset="-122"/>
              </a:rPr>
              <a:t>Credits:</a:t>
            </a:r>
            <a:br>
              <a:rPr lang="en-US" altLang="zh-CN" sz="1000">
                <a:ea typeface="宋体" panose="02010600030101010101" pitchFamily="2" charset="-122"/>
              </a:rPr>
            </a:br>
            <a:r>
              <a:rPr lang="en-US" altLang="zh-CN" sz="1000">
                <a:ea typeface="宋体" panose="02010600030101010101" pitchFamily="2" charset="-122"/>
              </a:rPr>
              <a:t>http://hkn.eecs.berkeley.edu/~dyoo/python/idle_intro/index.html</a:t>
            </a:r>
          </a:p>
        </p:txBody>
      </p:sp>
    </p:spTree>
    <p:extLst>
      <p:ext uri="{BB962C8B-B14F-4D97-AF65-F5344CB8AC3E}">
        <p14:creationId xmlns:p14="http://schemas.microsoft.com/office/powerpoint/2010/main" val="29388297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362200" y="6400800"/>
            <a:ext cx="75438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Based on presentation from www.cis.upenn.edu/~cse391/cse391_2004/PythonIntro1.ppt 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1.5 IDLE </a:t>
            </a:r>
            <a:r>
              <a:rPr lang="en-US" altLang="zh-CN" dirty="0">
                <a:ea typeface="宋体" panose="02010600030101010101" pitchFamily="2" charset="-122"/>
              </a:rPr>
              <a:t>Development Environment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Shell for interactive evaluation.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Text editor with color-coding and smart indenting for creating python files.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Menu commands for changing system settings and running files. 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We will use IDLE in class.</a:t>
            </a:r>
          </a:p>
        </p:txBody>
      </p:sp>
    </p:spTree>
    <p:extLst>
      <p:ext uri="{BB962C8B-B14F-4D97-AF65-F5344CB8AC3E}">
        <p14:creationId xmlns:p14="http://schemas.microsoft.com/office/powerpoint/2010/main" val="2469876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1.6 Where do we start 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Prepare a suitable operating system for yourself</a:t>
            </a:r>
          </a:p>
          <a:p>
            <a:pPr lvl="1"/>
            <a:r>
              <a:rPr lang="en-US" altLang="zh-CN" dirty="0"/>
              <a:t>The latest version of Ubuntu or </a:t>
            </a:r>
            <a:r>
              <a:rPr lang="en-US" altLang="zh-CN" dirty="0" err="1"/>
              <a:t>Xubuntu</a:t>
            </a:r>
            <a:r>
              <a:rPr lang="en-US" altLang="zh-CN" dirty="0"/>
              <a:t> is recommended</a:t>
            </a:r>
          </a:p>
          <a:p>
            <a:pPr lvl="1"/>
            <a:r>
              <a:rPr lang="en-US" altLang="zh-CN" dirty="0"/>
              <a:t>Built on Virtual box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Get a good editor</a:t>
            </a:r>
          </a:p>
          <a:p>
            <a:pPr lvl="1"/>
            <a:r>
              <a:rPr lang="en-US" altLang="zh-CN" dirty="0" smtClean="0"/>
              <a:t>Sublime is recommended</a:t>
            </a:r>
          </a:p>
          <a:p>
            <a:pPr lvl="1"/>
            <a:r>
              <a:rPr lang="en-US" altLang="zh-CN" dirty="0" smtClean="0"/>
              <a:t>Then Vim</a:t>
            </a:r>
          </a:p>
          <a:p>
            <a:pPr lvl="1"/>
            <a:r>
              <a:rPr lang="en-US" altLang="zh-CN" dirty="0" smtClean="0"/>
              <a:t>Python IDLE or TXT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507974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DE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1591</Words>
  <Application>Microsoft Office PowerPoint</Application>
  <PresentationFormat>宽屏</PresentationFormat>
  <Paragraphs>323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华文新魏</vt:lpstr>
      <vt:lpstr>宋体</vt:lpstr>
      <vt:lpstr>微软雅黑</vt:lpstr>
      <vt:lpstr>Arial</vt:lpstr>
      <vt:lpstr>Calibri</vt:lpstr>
      <vt:lpstr>Times New Roman</vt:lpstr>
      <vt:lpstr>Wingdings</vt:lpstr>
      <vt:lpstr>IDEA</vt:lpstr>
      <vt:lpstr>Python基础</vt:lpstr>
      <vt:lpstr>Chapter</vt:lpstr>
      <vt:lpstr>Chpater 1 基本介绍</vt:lpstr>
      <vt:lpstr>1.1 What is Python?</vt:lpstr>
      <vt:lpstr>1.2 Why Python?</vt:lpstr>
      <vt:lpstr>1.3 Python Tutorials</vt:lpstr>
      <vt:lpstr>1.4 Installing Python</vt:lpstr>
      <vt:lpstr>1.5 IDLE Development Environment</vt:lpstr>
      <vt:lpstr>1.6 Where do we start  ?</vt:lpstr>
      <vt:lpstr>Chapter 2 基本语法</vt:lpstr>
      <vt:lpstr>Chapter2</vt:lpstr>
      <vt:lpstr>2.1 变量与注释</vt:lpstr>
      <vt:lpstr>变量</vt:lpstr>
      <vt:lpstr>变量——数字</vt:lpstr>
      <vt:lpstr>变量——串</vt:lpstr>
      <vt:lpstr>变量——串</vt:lpstr>
      <vt:lpstr>注释</vt:lpstr>
      <vt:lpstr>2.2 语句</vt:lpstr>
      <vt:lpstr>输入与输出</vt:lpstr>
      <vt:lpstr>基本语句</vt:lpstr>
      <vt:lpstr>2.3 模块</vt:lpstr>
      <vt:lpstr>模块</vt:lpstr>
      <vt:lpstr>2.4 运行程序</vt:lpstr>
      <vt:lpstr>构建一个python程序</vt:lpstr>
      <vt:lpstr>运行程序</vt:lpstr>
      <vt:lpstr>2.5 本章练习</vt:lpstr>
      <vt:lpstr>本章练习</vt:lpstr>
      <vt:lpstr>Chapter 3 Python序列</vt:lpstr>
      <vt:lpstr>Chapter3</vt:lpstr>
      <vt:lpstr>3.1 序列概述</vt:lpstr>
      <vt:lpstr>序列概述</vt:lpstr>
      <vt:lpstr>序列的基本操作</vt:lpstr>
      <vt:lpstr>3.2 列表</vt:lpstr>
      <vt:lpstr>列表初始化</vt:lpstr>
      <vt:lpstr>列表的基本操作</vt:lpstr>
      <vt:lpstr>列表的基本方法</vt:lpstr>
      <vt:lpstr>列表的基本方法（续）</vt:lpstr>
      <vt:lpstr>列表的基本方法（续）</vt:lpstr>
      <vt:lpstr>列表的遍历</vt:lpstr>
      <vt:lpstr>3.3 元组</vt:lpstr>
      <vt:lpstr>元组的初始化</vt:lpstr>
      <vt:lpstr>3.4 列表和元组的区别</vt:lpstr>
      <vt:lpstr>列表和元组的区别</vt:lpstr>
      <vt:lpstr>Chapter 4 Python字典</vt:lpstr>
      <vt:lpstr>Chapter4</vt:lpstr>
      <vt:lpstr>4.1 字典概述</vt:lpstr>
      <vt:lpstr>字典概述</vt:lpstr>
      <vt:lpstr>4.2 字典的基本操作</vt:lpstr>
      <vt:lpstr>字典初始化</vt:lpstr>
      <vt:lpstr>字典的基本操作</vt:lpstr>
      <vt:lpstr>4.3 字典的基本方法</vt:lpstr>
      <vt:lpstr>字典的基本方法</vt:lpstr>
      <vt:lpstr>列表的基本方法（续）</vt:lpstr>
      <vt:lpstr>列表的基本方法（续）</vt:lpstr>
      <vt:lpstr>字典的遍历</vt:lpstr>
      <vt:lpstr>4.4 本章练习</vt:lpstr>
      <vt:lpstr>本章练习</vt:lpstr>
      <vt:lpstr>Chapter 5 函数的使用</vt:lpstr>
      <vt:lpstr>Chapter5</vt:lpstr>
      <vt:lpstr>5.1 函数的定义</vt:lpstr>
      <vt:lpstr>函数的定义</vt:lpstr>
      <vt:lpstr>5.2 函数的调用</vt:lpstr>
      <vt:lpstr>函数的调用</vt:lpstr>
      <vt:lpstr>调用其他python文件的函数</vt:lpstr>
      <vt:lpstr>课后练习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linhao</dc:creator>
  <cp:lastModifiedBy>linhao</cp:lastModifiedBy>
  <cp:revision>127</cp:revision>
  <dcterms:created xsi:type="dcterms:W3CDTF">2015-07-16T14:43:21Z</dcterms:created>
  <dcterms:modified xsi:type="dcterms:W3CDTF">2015-07-16T17:28:36Z</dcterms:modified>
</cp:coreProperties>
</file>