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58" r:id="rId2"/>
    <p:sldId id="564" r:id="rId3"/>
    <p:sldId id="611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8" r:id="rId16"/>
    <p:sldId id="597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581" r:id="rId28"/>
    <p:sldId id="582" r:id="rId29"/>
    <p:sldId id="583" r:id="rId30"/>
    <p:sldId id="584" r:id="rId31"/>
    <p:sldId id="609" r:id="rId32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6600"/>
    <a:srgbClr val="FF3300"/>
    <a:srgbClr val="008000"/>
    <a:srgbClr val="006600"/>
    <a:srgbClr val="FFFF00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5675" autoAdjust="0"/>
  </p:normalViewPr>
  <p:slideViewPr>
    <p:cSldViewPr>
      <p:cViewPr varScale="1">
        <p:scale>
          <a:sx n="70" d="100"/>
          <a:sy n="70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40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fld id="{8EB597C5-5ECE-4AF7-8901-00D5D3894518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C64E4C55-7267-4B06-AD62-88DA60581D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48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35" cy="493634"/>
          </a:xfrm>
          <a:prstGeom prst="rect">
            <a:avLst/>
          </a:prstGeom>
        </p:spPr>
        <p:txBody>
          <a:bodyPr vert="horz" lIns="91034" tIns="45517" rIns="91034" bIns="455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954" y="0"/>
            <a:ext cx="2946135" cy="493634"/>
          </a:xfrm>
          <a:prstGeom prst="rect">
            <a:avLst/>
          </a:prstGeom>
        </p:spPr>
        <p:txBody>
          <a:bodyPr vert="horz" lIns="91034" tIns="45517" rIns="91034" bIns="455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EC25C2-9C93-442A-A2D2-D54F6829035F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4" tIns="45517" rIns="91034" bIns="4551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5" y="4690308"/>
            <a:ext cx="5437187" cy="4442704"/>
          </a:xfrm>
          <a:prstGeom prst="rect">
            <a:avLst/>
          </a:prstGeom>
        </p:spPr>
        <p:txBody>
          <a:bodyPr vert="horz" lIns="91034" tIns="45517" rIns="91034" bIns="45517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9040"/>
            <a:ext cx="2946135" cy="493633"/>
          </a:xfrm>
          <a:prstGeom prst="rect">
            <a:avLst/>
          </a:prstGeom>
        </p:spPr>
        <p:txBody>
          <a:bodyPr vert="horz" lIns="91034" tIns="45517" rIns="91034" bIns="455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954" y="9379040"/>
            <a:ext cx="2946135" cy="493633"/>
          </a:xfrm>
          <a:prstGeom prst="rect">
            <a:avLst/>
          </a:prstGeom>
        </p:spPr>
        <p:txBody>
          <a:bodyPr vert="horz" lIns="91034" tIns="45517" rIns="91034" bIns="455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B12795-6709-4F4B-B4AF-A914B3DADB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29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346D-779D-47A3-B676-1DC53F85E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128140" y="240348"/>
            <a:ext cx="4801314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北京航空航天大学信息系统系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社会计算与社会舆情分析研究中心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52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929322" y="5267340"/>
            <a:ext cx="3214678" cy="15906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59711-2F42-4890-A008-273F80259E1E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22507-2D77-4C6C-BD5A-86F29D40E2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6B1F-9270-49F4-8C45-6AC6435CEE72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EEDA1-B1CB-489B-803E-BD8FDB1D1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0" y="0"/>
            <a:ext cx="8358214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8"/>
            <a:ext cx="7786742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114" y="71414"/>
            <a:ext cx="57148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0" y="0"/>
            <a:ext cx="8358214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114" y="71414"/>
            <a:ext cx="57148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1472" y="71438"/>
            <a:ext cx="7786742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8"/>
            <a:ext cx="8572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929322" y="5267340"/>
            <a:ext cx="3214678" cy="15906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es.smh.com.au/2012/09/20/3649933/art-353-Smiley-300x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214818"/>
            <a:ext cx="2037740" cy="2071702"/>
          </a:xfrm>
          <a:prstGeom prst="rect">
            <a:avLst/>
          </a:prstGeom>
          <a:noFill/>
        </p:spPr>
      </p:pic>
      <p:sp>
        <p:nvSpPr>
          <p:cNvPr id="8" name="标题 1"/>
          <p:cNvSpPr txBox="1">
            <a:spLocks/>
          </p:cNvSpPr>
          <p:nvPr userDrawn="1"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143116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1571604" y="4357694"/>
            <a:ext cx="4857784" cy="804862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642918"/>
            <a:ext cx="8572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CF137-6EDE-4BDA-8B4A-888BFAC15819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ED6B2-5363-4070-9088-41D4107D9B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22394-2353-4DF6-BA58-C87EE9F86903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D985E-22BA-438D-97F1-F947F0CB34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3199E-C797-469C-814D-F1DEB7AF1CE8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90A9A-F7E2-4086-A981-2694D17D6D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36A98-0291-479F-A903-6E3B4E2B7871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F1745-0B66-44CE-9624-5068F9CC2E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C2B669-AB3B-4ACB-A83B-9B3B7B102323}" type="datetimeFigureOut">
              <a:rPr lang="zh-CN" altLang="en-US"/>
              <a:pPr>
                <a:defRPr/>
              </a:pPr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5D28CA-2356-40B9-B506-17BF298B62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1" r:id="rId3"/>
    <p:sldLayoutId id="2147484280" r:id="rId4"/>
    <p:sldLayoutId id="2147484277" r:id="rId5"/>
    <p:sldLayoutId id="2147484278" r:id="rId6"/>
    <p:sldLayoutId id="2147484279" r:id="rId7"/>
    <p:sldLayoutId id="2147484282" r:id="rId8"/>
    <p:sldLayoutId id="2147484283" r:id="rId9"/>
    <p:sldLayoutId id="2147484284" r:id="rId10"/>
    <p:sldLayoutId id="2147484285" r:id="rId11"/>
  </p:sldLayoutIdLst>
  <p:transition spd="med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BASH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主讲人：林浩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</a:p>
          <a:p>
            <a:pPr lvl="1"/>
            <a:r>
              <a:rPr lang="zh-CN" altLang="en-US" dirty="0" smtClean="0"/>
              <a:t>行首以</a:t>
            </a:r>
            <a:r>
              <a:rPr lang="en-US" altLang="zh-CN" dirty="0" smtClean="0"/>
              <a:t>#</a:t>
            </a:r>
            <a:r>
              <a:rPr lang="zh-CN" altLang="en-US" dirty="0" smtClean="0"/>
              <a:t>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！是个例外）开头是注释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注释也可以放在本行命令后边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标准的引用和转义字符（</a:t>
            </a:r>
            <a:r>
              <a:rPr lang="en-US" altLang="zh-CN" dirty="0" smtClean="0"/>
              <a:t>”’\)</a:t>
            </a:r>
            <a:r>
              <a:rPr lang="zh-CN" altLang="en-US" dirty="0" smtClean="0"/>
              <a:t>可以用来转义</a:t>
            </a:r>
            <a:r>
              <a:rPr lang="en-US" altLang="zh-CN" dirty="0" smtClean="0"/>
              <a:t>#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分号可以在同一行上写两个或两个以上的命令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,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643182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echo “A comment will follow.” #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注释在这里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3643314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echo The \# here does not begin a comment.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5357826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echo hello; echo there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6072206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let “t2 = ((a = 9, 15 /3))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文件名路径分隔符，分隔文件名不同的部分（比如</a:t>
            </a:r>
            <a:r>
              <a:rPr lang="en-US" altLang="zh-CN" dirty="0" smtClean="0"/>
              <a:t>/home/mirage/</a:t>
            </a:r>
            <a:r>
              <a:rPr lang="en-US" altLang="zh-CN" dirty="0" err="1" smtClean="0"/>
              <a:t>linhao</a:t>
            </a:r>
            <a:r>
              <a:rPr lang="en-US" altLang="zh-CN" dirty="0" smtClean="0"/>
              <a:t>/project)</a:t>
            </a:r>
          </a:p>
          <a:p>
            <a:pPr lvl="1"/>
            <a:r>
              <a:rPr lang="zh-CN" altLang="en-US" dirty="0" smtClean="0"/>
              <a:t>除法算术操作符</a:t>
            </a:r>
            <a:endParaRPr lang="en-US" altLang="zh-CN" dirty="0" smtClean="0"/>
          </a:p>
          <a:p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空命令，什么都不执行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</a:t>
            </a:r>
            <a:r>
              <a:rPr lang="en-US" altLang="zh-CN" dirty="0" smtClean="0"/>
              <a:t>true</a:t>
            </a:r>
          </a:p>
          <a:p>
            <a:pPr lvl="1"/>
            <a:r>
              <a:rPr lang="zh-CN" altLang="en-US" dirty="0" smtClean="0"/>
              <a:t>清空文件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$PATH</a:t>
            </a:r>
            <a:r>
              <a:rPr lang="zh-CN" altLang="en-US" dirty="0" smtClean="0"/>
              <a:t>变量中做分隔符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00430" y="4143380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while : #</a:t>
            </a:r>
            <a:r>
              <a:rPr lang="zh-CN" altLang="en-US" sz="2400" dirty="0" smtClean="0"/>
              <a:t>死循环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00430" y="4643446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: &gt; data.xxx # </a:t>
            </a:r>
            <a:r>
              <a:rPr lang="zh-CN" altLang="en-US" sz="2400" dirty="0" smtClean="0"/>
              <a:t>清空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72066" y="5181913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echo $PATH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401080" cy="5643602"/>
          </a:xfrm>
        </p:spPr>
        <p:txBody>
          <a:bodyPr/>
          <a:lstStyle/>
          <a:p>
            <a:r>
              <a:rPr lang="zh-CN" altLang="en-US" dirty="0" smtClean="0"/>
              <a:t>*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通配符，文件名匹配，匹配给定目录下的任何文件名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算术操作符，*表示乘法运算，**表示求幂运算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正则表达式，匹配任意个数（包含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个）的字符</a:t>
            </a:r>
            <a:endParaRPr lang="en-US" altLang="zh-CN" dirty="0" smtClean="0"/>
          </a:p>
          <a:p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正则表达式，匹配一个字符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</a:p>
          <a:p>
            <a:pPr lvl="1"/>
            <a:r>
              <a:rPr lang="zh-CN" altLang="en-US" dirty="0" smtClean="0"/>
              <a:t>变量替换（引用变量的内容）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4414" y="5786454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var1 = 5 # </a:t>
            </a:r>
            <a:r>
              <a:rPr lang="zh-CN" altLang="en-US" sz="2400" dirty="0" smtClean="0"/>
              <a:t>赋值操作</a:t>
            </a:r>
            <a:endParaRPr lang="en-US" altLang="zh-CN" sz="2400" dirty="0" smtClean="0"/>
          </a:p>
          <a:p>
            <a:r>
              <a:rPr lang="en-US" altLang="zh-CN" sz="2400" dirty="0" smtClean="0"/>
              <a:t>echo $var1 # 5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&amp;</a:t>
            </a:r>
          </a:p>
          <a:p>
            <a:pPr lvl="1"/>
            <a:r>
              <a:rPr lang="zh-CN" altLang="en-US" dirty="0" smtClean="0"/>
              <a:t>后台运行命令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一个命令后边跟一个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表示在后台运行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参考脚本</a:t>
            </a:r>
            <a:r>
              <a:rPr lang="en-US" altLang="zh-CN" dirty="0" smtClean="0"/>
              <a:t>sleep_echo.sh</a:t>
            </a:r>
          </a:p>
          <a:p>
            <a:pPr lvl="1"/>
            <a:r>
              <a:rPr lang="en-US" altLang="zh-CN" dirty="0" smtClean="0"/>
              <a:t>&amp;&amp;</a:t>
            </a:r>
            <a:r>
              <a:rPr lang="zh-CN" altLang="en-US" dirty="0" smtClean="0"/>
              <a:t>是与逻辑操作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</a:p>
          <a:p>
            <a:pPr lvl="1"/>
            <a:r>
              <a:rPr lang="zh-CN" altLang="en-US" dirty="0" smtClean="0"/>
              <a:t>选项，前缀，在命令内使用选项参数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 smtClean="0"/>
              <a:t>表示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85852" y="4786322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 -l</a:t>
            </a:r>
          </a:p>
          <a:p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 -al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1934" y="642939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echo ~ubuntu1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变量和参数的介绍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变量赋值：赋值操作（前后都不能有空白）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变量替换：引用变量的值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Bash</a:t>
            </a:r>
            <a:r>
              <a:rPr lang="zh-CN" altLang="en-US" dirty="0" smtClean="0"/>
              <a:t>变量不区分类型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Bash</a:t>
            </a:r>
            <a:r>
              <a:rPr lang="zh-CN" altLang="en-US" dirty="0" smtClean="0"/>
              <a:t>变量都是字符串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也允许比较操作和整数操作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00166" y="171448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a=23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2895897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echo $a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36" y="507207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let “a += 1”</a:t>
            </a:r>
          </a:p>
          <a:p>
            <a:r>
              <a:rPr lang="en-US" altLang="zh-CN" sz="2400" dirty="0" smtClean="0"/>
              <a:t>echo $a  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内建变量（影响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脚本的行为）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$BASH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二进制程序的路径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$HOME</a:t>
            </a:r>
            <a:r>
              <a:rPr lang="zh-CN" altLang="en-US" dirty="0" smtClean="0"/>
              <a:t>：用户的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$HOSTNAME</a:t>
            </a:r>
            <a:r>
              <a:rPr lang="zh-CN" altLang="en-US" dirty="0" smtClean="0"/>
              <a:t>：系统的名字，参考</a:t>
            </a:r>
            <a:r>
              <a:rPr lang="en-US" altLang="zh-CN" dirty="0" smtClean="0"/>
              <a:t>/etc/hostname</a:t>
            </a:r>
          </a:p>
          <a:p>
            <a:pPr lvl="1"/>
            <a:r>
              <a:rPr lang="en-US" altLang="zh-CN" dirty="0" smtClean="0"/>
              <a:t>$PATH</a:t>
            </a:r>
            <a:r>
              <a:rPr lang="zh-CN" altLang="en-US" dirty="0" smtClean="0"/>
              <a:t>：可执行文件的搜索路径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$PWD</a:t>
            </a:r>
            <a:r>
              <a:rPr lang="zh-CN" altLang="en-US" dirty="0" smtClean="0"/>
              <a:t>：工作目录（当前所在的目录）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变量间的间接引用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第一个变量的值是第二个变量的名字，如何从第一个变量中取得第二个变量的值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285992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a=</a:t>
            </a:r>
            <a:r>
              <a:rPr lang="en-US" altLang="zh-CN" sz="2400" dirty="0" err="1" smtClean="0"/>
              <a:t>letter_of_alphabet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letter_of_alphabet</a:t>
            </a:r>
            <a:r>
              <a:rPr lang="en-US" altLang="zh-CN" sz="2400" dirty="0" smtClean="0"/>
              <a:t>=z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eval</a:t>
            </a:r>
            <a:r>
              <a:rPr lang="en-US" altLang="zh-CN" sz="2400" dirty="0" smtClean="0"/>
              <a:t> a=\$$a</a:t>
            </a:r>
          </a:p>
          <a:p>
            <a:r>
              <a:rPr lang="en-US" altLang="zh-CN" sz="2400" dirty="0" smtClean="0"/>
              <a:t>echo “Now a = $a” 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内建命令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内建命令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包含在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工具包中的命令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内建命令比外部命令执行的更快，外部命令通常需要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出一个单独的进程来执行，特定的内建命令需要直接访问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的内核部分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</a:t>
            </a:r>
          </a:p>
          <a:p>
            <a:pPr lvl="1"/>
            <a:r>
              <a:rPr lang="zh-CN" altLang="en-US" dirty="0" smtClean="0"/>
              <a:t>文件系统：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pwd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变量：</a:t>
            </a:r>
            <a:r>
              <a:rPr lang="en-US" altLang="zh-CN" dirty="0" smtClean="0"/>
              <a:t>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export</a:t>
            </a:r>
          </a:p>
          <a:p>
            <a:pPr lvl="1"/>
            <a:r>
              <a:rPr lang="zh-CN" altLang="en-US" dirty="0" smtClean="0"/>
              <a:t>脚本行为：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或点命令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命令：</a:t>
            </a:r>
            <a:r>
              <a:rPr lang="en-US" altLang="zh-CN" dirty="0" smtClean="0"/>
              <a:t>help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383821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：当一个命令或者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本身需要初始化（或者创建）一个新的子进程来执行一个任务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作业控制命令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jobs</a:t>
            </a:r>
          </a:p>
          <a:p>
            <a:pPr lvl="1"/>
            <a:r>
              <a:rPr lang="zh-CN" altLang="en-US" dirty="0" smtClean="0"/>
              <a:t>在后台列出所有正在运行的作业，给出作业号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kill</a:t>
            </a:r>
          </a:p>
          <a:p>
            <a:pPr lvl="1"/>
            <a:r>
              <a:rPr lang="zh-CN" altLang="en-US" dirty="0" smtClean="0"/>
              <a:t>手工结束进程，后接进程的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-9</a:t>
            </a:r>
            <a:r>
              <a:rPr lang="zh-CN" altLang="en-US" dirty="0" smtClean="0"/>
              <a:t>选项强制结束进程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killall</a:t>
            </a:r>
            <a:r>
              <a:rPr lang="zh-CN" altLang="en-US" dirty="0" smtClean="0"/>
              <a:t>通过进程名称结束相关的所有进程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21455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sleep 100 &amp;</a:t>
            </a:r>
          </a:p>
          <a:p>
            <a:r>
              <a:rPr lang="en-US" altLang="zh-CN" sz="2400" dirty="0" smtClean="0"/>
              <a:t>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322" y="550070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killall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firefox</a:t>
            </a:r>
            <a:endParaRPr lang="en-US" altLang="zh-CN" sz="2400" dirty="0" smtClean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8125" y="1628775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gray">
          <a:xfrm>
            <a:off x="2162174" y="1619241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i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i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热身</a:t>
            </a:r>
            <a:endParaRPr lang="zh-CN" altLang="en-US" sz="2800" b="1" i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gray">
          <a:xfrm>
            <a:off x="2051050" y="2571744"/>
            <a:ext cx="558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gray">
          <a:xfrm>
            <a:off x="2162175" y="3500438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进阶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6538" y="2590794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4950" y="3536278"/>
            <a:ext cx="542925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2055813" y="2112963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>
            <a:off x="2033588" y="3059107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2033588" y="400459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新手必须掌握的初级命令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</a:t>
            </a:r>
            <a:r>
              <a:rPr lang="zh-CN" altLang="en-US" dirty="0" smtClean="0"/>
              <a:t>：列出文件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</a:t>
            </a:r>
            <a:r>
              <a:rPr lang="zh-CN" altLang="en-US" dirty="0" smtClean="0"/>
              <a:t>：把文件内容输出到</a:t>
            </a:r>
            <a:r>
              <a:rPr lang="en-US" altLang="zh-CN" dirty="0" err="1" smtClean="0"/>
              <a:t>stdout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rsync</a:t>
            </a:r>
            <a:r>
              <a:rPr lang="zh-CN" altLang="en-US" dirty="0" smtClean="0"/>
              <a:t>：拷贝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</a:t>
            </a:r>
            <a:r>
              <a:rPr lang="zh-CN" altLang="en-US" dirty="0" smtClean="0"/>
              <a:t>：文件移动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</a:t>
            </a:r>
            <a:r>
              <a:rPr lang="zh-CN" altLang="en-US" dirty="0" smtClean="0"/>
              <a:t>：删除文件或文件夹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rmdir</a:t>
            </a:r>
            <a:r>
              <a:rPr lang="zh-CN" altLang="en-US" dirty="0" smtClean="0"/>
              <a:t>：删除文件夹，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–r</a:t>
            </a:r>
          </a:p>
          <a:p>
            <a:pPr lvl="1"/>
            <a:r>
              <a:rPr lang="en-US" altLang="zh-CN" dirty="0" err="1" smtClean="0"/>
              <a:t>mkdir</a:t>
            </a:r>
            <a:r>
              <a:rPr lang="zh-CN" altLang="en-US" dirty="0" smtClean="0"/>
              <a:t>：创建文件夹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zh-CN" altLang="en-US" dirty="0" smtClean="0"/>
              <a:t>：修改一个现存文件的属性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ln</a:t>
            </a:r>
            <a:r>
              <a:rPr lang="zh-CN" altLang="en-US" dirty="0" smtClean="0"/>
              <a:t>：创建文件链接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更高级的用户命令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find ~/ -name ‘</a:t>
            </a:r>
            <a:r>
              <a:rPr lang="zh-CN" altLang="en-US" dirty="0" smtClean="0"/>
              <a:t>*</a:t>
            </a:r>
            <a:r>
              <a:rPr lang="en-US" altLang="zh-CN" dirty="0" smtClean="0"/>
              <a:t>.txt’ </a:t>
            </a:r>
          </a:p>
          <a:p>
            <a:r>
              <a:rPr lang="zh-CN" altLang="en-US" dirty="0" smtClean="0"/>
              <a:t>文本命令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tail</a:t>
            </a:r>
            <a:r>
              <a:rPr lang="zh-CN" altLang="en-US" dirty="0" smtClean="0"/>
              <a:t>将一个文件的结尾部分内容输出到</a:t>
            </a:r>
            <a:r>
              <a:rPr lang="en-US" altLang="zh-CN" dirty="0" err="1" smtClean="0"/>
              <a:t>stdout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grep</a:t>
            </a:r>
            <a:r>
              <a:rPr lang="zh-CN" altLang="en-US" dirty="0" smtClean="0"/>
              <a:t>：正则表达式多用途文本搜索工具</a:t>
            </a:r>
            <a:endParaRPr lang="en-US" altLang="zh-CN" dirty="0" smtClean="0"/>
          </a:p>
          <a:p>
            <a:r>
              <a:rPr lang="zh-CN" altLang="en-US" dirty="0" smtClean="0"/>
              <a:t>通讯命令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</a:t>
            </a:r>
            <a:r>
              <a:rPr lang="zh-CN" altLang="en-US" dirty="0" smtClean="0"/>
              <a:t>：通过名字或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地址搜索主机信息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traceroute</a:t>
            </a:r>
            <a:r>
              <a:rPr lang="zh-CN" altLang="en-US" dirty="0" smtClean="0"/>
              <a:t>：跟踪包发送到远端主机过程中的路由信息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wget</a:t>
            </a:r>
            <a:r>
              <a:rPr lang="zh-CN" altLang="en-US" dirty="0" smtClean="0"/>
              <a:t>：非交互形式下载文件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ssh</a:t>
            </a:r>
            <a:r>
              <a:rPr lang="zh-CN" altLang="en-US" dirty="0" smtClean="0"/>
              <a:t>：安全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，登录远端主机运行命令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系统与管理命令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/etc/</a:t>
            </a:r>
            <a:r>
              <a:rPr lang="en-US" altLang="zh-CN" dirty="0" err="1" smtClean="0"/>
              <a:t>rc.d</a:t>
            </a:r>
            <a:r>
              <a:rPr lang="zh-CN" altLang="en-US" dirty="0" smtClean="0"/>
              <a:t>目录中的启动和关机脚本中包含了许多系统管理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users</a:t>
            </a:r>
            <a:r>
              <a:rPr lang="zh-CN" altLang="en-US" dirty="0" smtClean="0"/>
              <a:t>：显示所有登录用户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groups</a:t>
            </a:r>
            <a:r>
              <a:rPr lang="zh-CN" altLang="en-US" dirty="0" smtClean="0"/>
              <a:t>：列出当前用户和他所属的组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chown</a:t>
            </a:r>
            <a:r>
              <a:rPr lang="zh-CN" altLang="en-US" dirty="0" smtClean="0"/>
              <a:t>：修改文件所有权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useradd</a:t>
            </a:r>
            <a:r>
              <a:rPr lang="zh-CN" altLang="en-US" dirty="0" smtClean="0"/>
              <a:t>：在系统上添加一个用户账号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</a:t>
            </a:r>
            <a:r>
              <a:rPr lang="zh-CN" altLang="en-US" dirty="0" smtClean="0"/>
              <a:t>：切换用户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身份来运行命令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作业控制类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</a:t>
            </a:r>
            <a:r>
              <a:rPr lang="zh-CN" altLang="en-US" dirty="0" smtClean="0"/>
              <a:t>：进程统计（</a:t>
            </a:r>
            <a:r>
              <a:rPr lang="en-US" altLang="zh-CN" dirty="0" smtClean="0"/>
              <a:t>process statistics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htop</a:t>
            </a:r>
            <a:r>
              <a:rPr lang="zh-CN" altLang="en-US" dirty="0" smtClean="0"/>
              <a:t>：动态显示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、内存使用情况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cron</a:t>
            </a:r>
            <a:r>
              <a:rPr lang="zh-CN" altLang="en-US" dirty="0" smtClean="0"/>
              <a:t>：管理程序调度器，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crontab</a:t>
            </a:r>
            <a:r>
              <a:rPr lang="zh-CN" altLang="en-US" dirty="0" smtClean="0"/>
              <a:t>获得执行的调度入口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r>
              <a:rPr lang="zh-CN" altLang="en-US" dirty="0" smtClean="0"/>
              <a:t>：开启或停止一个系统服务</a:t>
            </a:r>
            <a:endParaRPr lang="en-US" altLang="zh-CN" dirty="0" smtClean="0"/>
          </a:p>
          <a:p>
            <a:r>
              <a:rPr lang="zh-CN" altLang="en-US" dirty="0" smtClean="0"/>
              <a:t>网络类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zh-CN" altLang="en-US" dirty="0" smtClean="0"/>
              <a:t>：网络的接口配置和测试工具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route</a:t>
            </a:r>
            <a:r>
              <a:rPr lang="zh-CN" altLang="en-US" dirty="0" smtClean="0"/>
              <a:t>：显示内核路由表信息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文件系统类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mount</a:t>
            </a:r>
            <a:r>
              <a:rPr lang="zh-CN" altLang="en-US" dirty="0" smtClean="0"/>
              <a:t>：加载一个文件系统，通常都用来安装外部设备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umount</a:t>
            </a:r>
            <a:r>
              <a:rPr lang="zh-CN" altLang="en-US" dirty="0" smtClean="0"/>
              <a:t>：卸载一个当前已经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的文件系统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fdisk</a:t>
            </a:r>
            <a:r>
              <a:rPr lang="zh-CN" altLang="en-US" dirty="0" smtClean="0"/>
              <a:t>：在存储设备上创建和修改一个分区表，以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身份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练习（分析样例）</a:t>
            </a:r>
            <a:endParaRPr lang="zh-CN" altLang="en-US" dirty="0"/>
          </a:p>
        </p:txBody>
      </p:sp>
      <p:pic>
        <p:nvPicPr>
          <p:cNvPr id="4" name="内容占位符 3" descr="QQ截图201407152325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830" y="1000125"/>
            <a:ext cx="6992339" cy="5643563"/>
          </a:xfrm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练习（续）</a:t>
            </a:r>
            <a:endParaRPr lang="zh-CN" altLang="en-US" dirty="0"/>
          </a:p>
        </p:txBody>
      </p:sp>
      <p:pic>
        <p:nvPicPr>
          <p:cNvPr id="4" name="内容占位符 3" descr="QQ截图201407152326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2000240"/>
            <a:ext cx="8729221" cy="2500330"/>
          </a:xfrm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文件与归档命令：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unrar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tar</a:t>
            </a:r>
            <a:r>
              <a:rPr lang="zh-CN" altLang="en-US" dirty="0" smtClean="0"/>
              <a:t>：标准的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归档工具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通用打包工具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-c </a:t>
            </a:r>
            <a:r>
              <a:rPr lang="zh-CN" altLang="en-US" dirty="0" smtClean="0"/>
              <a:t>创建一个新的归档文件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 </a:t>
            </a:r>
            <a:r>
              <a:rPr lang="zh-CN" altLang="en-US" dirty="0" smtClean="0"/>
              <a:t>解压文件（从存在的归档文件中）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unrar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解档</a:t>
            </a:r>
            <a:r>
              <a:rPr lang="en-US" altLang="zh-CN" dirty="0" smtClean="0"/>
              <a:t>rar.exe</a:t>
            </a:r>
            <a:r>
              <a:rPr lang="zh-CN" altLang="en-US" dirty="0" smtClean="0"/>
              <a:t>程序进行归档的文件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3108" y="335756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tar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xvzf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archive_name.tar.gz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564357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unrar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e archive_name.rar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文件与归档命令：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确定文件类型的工具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 </a:t>
            </a:r>
            <a:r>
              <a:rPr lang="en-US" altLang="zh-CN" dirty="0" err="1" smtClean="0"/>
              <a:t>test.tar.gz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file –f </a:t>
            </a:r>
            <a:r>
              <a:rPr lang="zh-CN" altLang="en-US" dirty="0" smtClean="0"/>
              <a:t>：运行于批处理模式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在给定的目录中找出指定文件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57422" y="385762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file –f test1.tar.gz test2.tar.gz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235743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test.tar.gz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422" y="5396227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file 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/local/bin/* |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fgrep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easy_install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文件与归档命令：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whereis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 command-xxx</a:t>
            </a:r>
          </a:p>
          <a:p>
            <a:pPr lvl="1"/>
            <a:r>
              <a:rPr lang="zh-CN" altLang="en-US" dirty="0" smtClean="0"/>
              <a:t>给出命令的完整路径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在系统中准确定位一个特定的命令或工具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whereis</a:t>
            </a:r>
            <a:r>
              <a:rPr lang="en-US" altLang="zh-CN" dirty="0" smtClean="0"/>
              <a:t> command-xxx</a:t>
            </a:r>
          </a:p>
          <a:p>
            <a:pPr lvl="1"/>
            <a:r>
              <a:rPr lang="zh-CN" altLang="en-US" dirty="0" smtClean="0"/>
              <a:t>用来查找文件存储位置的命令，通常用来查找一个命令的二进制文件，源文件或帮助文件在系统中的位置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28860" y="271462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which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585789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whereis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python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编程规范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文件与归档命令：</a:t>
            </a:r>
            <a:r>
              <a:rPr lang="en-US" altLang="zh-CN" dirty="0" smtClean="0"/>
              <a:t>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</a:p>
          <a:p>
            <a:pPr lvl="1"/>
            <a:r>
              <a:rPr lang="zh-CN" altLang="en-US" dirty="0" smtClean="0"/>
              <a:t>文件比较工具，一行接一行的形式比较文件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Diff --side-by-side</a:t>
            </a:r>
            <a:r>
              <a:rPr lang="zh-CN" altLang="en-US" dirty="0" smtClean="0"/>
              <a:t>把不同的行标记出来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比较目录下的所有文件（包含子目录）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2357430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/home/ubuntu1/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linhao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diff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xapian_weibo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/setup.py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xapian_case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/setup.py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4214818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/home/ubuntu1/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linhao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diff --side-by-side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xapian_weibo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/setup.py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xapian_case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/setup.py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04" y="6182045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diff –r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xapian_weibo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xapian_case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环境高级编程（中文版）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</a:p>
          <a:p>
            <a:pPr lvl="1"/>
            <a:r>
              <a:rPr lang="zh-CN" altLang="en-US" dirty="0" smtClean="0"/>
              <a:t>文件和目录</a:t>
            </a:r>
            <a:endParaRPr lang="en-US" altLang="zh-CN" dirty="0" smtClean="0"/>
          </a:p>
          <a:p>
            <a:r>
              <a:rPr lang="en-US" altLang="zh-CN" dirty="0" smtClean="0"/>
              <a:t>Bash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advanced_bash.pdf</a:t>
            </a:r>
          </a:p>
          <a:p>
            <a:pPr lvl="1"/>
            <a:r>
              <a:rPr lang="en-US" altLang="zh-CN" dirty="0" smtClean="0"/>
              <a:t>bash_freshman.pdf</a:t>
            </a:r>
            <a:endParaRPr lang="en-US" altLang="zh-CN" dirty="0" smtClean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热身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：命令解释器</a:t>
            </a:r>
            <a:r>
              <a:rPr lang="en-US" altLang="zh-CN" dirty="0" smtClean="0"/>
              <a:t>  or  </a:t>
            </a:r>
            <a:r>
              <a:rPr lang="zh-CN" altLang="en-US" dirty="0" smtClean="0"/>
              <a:t>计算机语言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程序：脚本语言</a:t>
            </a:r>
            <a:endParaRPr lang="en-US" altLang="zh-CN" dirty="0" smtClean="0"/>
          </a:p>
          <a:p>
            <a:r>
              <a:rPr lang="zh-CN" altLang="en-US" dirty="0" smtClean="0"/>
              <a:t>介于操作系统内核与用户之间的绝缘层</a:t>
            </a:r>
            <a:endParaRPr lang="en-US" altLang="zh-CN" dirty="0" smtClean="0"/>
          </a:p>
          <a:p>
            <a:r>
              <a:rPr lang="zh-CN" altLang="en-US" dirty="0" smtClean="0"/>
              <a:t>用于管理系统任务</a:t>
            </a:r>
            <a:endParaRPr lang="en-US" altLang="zh-CN" dirty="0" smtClean="0"/>
          </a:p>
          <a:p>
            <a:r>
              <a:rPr lang="zh-CN" altLang="en-US" dirty="0" smtClean="0"/>
              <a:t>不适合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编程的情形：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资源密集型任务，如排序、哈希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大任务数学操作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需要数据结构的支持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Bourne-Again shell</a:t>
            </a:r>
            <a:r>
              <a:rPr lang="zh-CN" altLang="en-US" dirty="0" smtClean="0"/>
              <a:t>首字母的缩写</a:t>
            </a:r>
            <a:endParaRPr lang="en-US" altLang="zh-CN" dirty="0" smtClean="0"/>
          </a:p>
          <a:p>
            <a:r>
              <a:rPr lang="en-US" altLang="zh-CN" dirty="0" smtClean="0"/>
              <a:t>Bash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上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scriptname.sh</a:t>
            </a:r>
          </a:p>
          <a:p>
            <a:pPr lvl="1"/>
            <a:r>
              <a:rPr lang="en-US" altLang="zh-CN" dirty="0" err="1" smtClean="0"/>
              <a:t>scriptname.bash</a:t>
            </a:r>
            <a:endParaRPr lang="en-US" altLang="zh-CN" dirty="0" smtClean="0"/>
          </a:p>
          <a:p>
            <a:r>
              <a:rPr lang="zh-CN" altLang="en-US" dirty="0" smtClean="0"/>
              <a:t>脚本开头使用 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-bang(#!)</a:t>
            </a:r>
            <a:r>
              <a:rPr lang="zh-CN" altLang="en-US" dirty="0" smtClean="0"/>
              <a:t>，后接一个路径，路径名是解释脚本中命令的解释程序所在的路径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#!/bin/bash     (Linux</a:t>
            </a:r>
            <a:r>
              <a:rPr lang="zh-CN" altLang="en-US" dirty="0" smtClean="0"/>
              <a:t>系统上默认路径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perl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调用一个脚本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编写完脚本之后，让脚本本身具有可执行权限，通过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命令可以修改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555 </a:t>
            </a:r>
            <a:r>
              <a:rPr lang="en-US" altLang="zh-CN" dirty="0" err="1" smtClean="0"/>
              <a:t>scriptname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允许任何人具有可读和执行权限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+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scriptname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允许任何人具有可读和执行权限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u+rx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scriptname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只给脚本的所有者可读和执行权限</a:t>
            </a:r>
          </a:p>
          <a:p>
            <a:r>
              <a:rPr lang="zh-CN" altLang="en-US" dirty="0" smtClean="0"/>
              <a:t>运行脚本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</a:t>
            </a:r>
            <a:r>
              <a:rPr lang="en-US" altLang="zh-CN" dirty="0" err="1" smtClean="0"/>
              <a:t>scriptname</a:t>
            </a:r>
            <a:endParaRPr lang="en-US" altLang="zh-CN" dirty="0" smtClean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系统管理员经常会为了自动化一些常用的任务而编写脚本。举出几个这种有用的脚本的实例。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编写一个脚本，显示时间和日期，列出所有登陆的用户，然后给出系统的更新时间。最后这个脚本将会把这些信息保存到一个</a:t>
            </a:r>
            <a:r>
              <a:rPr lang="en-US" altLang="zh-CN" dirty="0" smtClean="0"/>
              <a:t>log file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基本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</Template>
  <TotalTime>1644</TotalTime>
  <Words>1358</Words>
  <Application>Microsoft Office PowerPoint</Application>
  <PresentationFormat>全屏显示(4:3)</PresentationFormat>
  <Paragraphs>266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华文新魏</vt:lpstr>
      <vt:lpstr>宋体</vt:lpstr>
      <vt:lpstr>微软雅黑</vt:lpstr>
      <vt:lpstr>Arial</vt:lpstr>
      <vt:lpstr>Calibri</vt:lpstr>
      <vt:lpstr>IDEA</vt:lpstr>
      <vt:lpstr>BASH实践</vt:lpstr>
      <vt:lpstr>主要内容</vt:lpstr>
      <vt:lpstr>Python编程规范</vt:lpstr>
      <vt:lpstr>Shell热身</vt:lpstr>
      <vt:lpstr>shell</vt:lpstr>
      <vt:lpstr>Bash</vt:lpstr>
      <vt:lpstr>调用一个脚本</vt:lpstr>
      <vt:lpstr>练习</vt:lpstr>
      <vt:lpstr>Shell基本</vt:lpstr>
      <vt:lpstr>特殊字符</vt:lpstr>
      <vt:lpstr>特殊字符（续）</vt:lpstr>
      <vt:lpstr>特殊字符（续）</vt:lpstr>
      <vt:lpstr>特殊字符（续）</vt:lpstr>
      <vt:lpstr>变量和参数的介绍</vt:lpstr>
      <vt:lpstr>Shell进阶</vt:lpstr>
      <vt:lpstr>内部变量</vt:lpstr>
      <vt:lpstr>变量间的间接引用</vt:lpstr>
      <vt:lpstr>内建命令</vt:lpstr>
      <vt:lpstr>作业控制命令</vt:lpstr>
      <vt:lpstr>Unix基本命令</vt:lpstr>
      <vt:lpstr>Unix命令(续）</vt:lpstr>
      <vt:lpstr>Unix命令(续）</vt:lpstr>
      <vt:lpstr>Unix命令(续）</vt:lpstr>
      <vt:lpstr>Unix命令(续）</vt:lpstr>
      <vt:lpstr>练习（分析样例）</vt:lpstr>
      <vt:lpstr>练习（续）</vt:lpstr>
      <vt:lpstr>文件与归档命令：tar和unrar</vt:lpstr>
      <vt:lpstr>文件与归档命令：file</vt:lpstr>
      <vt:lpstr>文件与归档命令：which和whereis</vt:lpstr>
      <vt:lpstr>文件与归档命令：comparison</vt:lpstr>
      <vt:lpstr>本章阅读材料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Python基本语法</dc:title>
  <dc:creator>DELL</dc:creator>
  <cp:lastModifiedBy>linhao</cp:lastModifiedBy>
  <cp:revision>327</cp:revision>
  <dcterms:created xsi:type="dcterms:W3CDTF">2014-07-04T02:17:15Z</dcterms:created>
  <dcterms:modified xsi:type="dcterms:W3CDTF">2015-07-16T16:55:36Z</dcterms:modified>
</cp:coreProperties>
</file>