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72" r:id="rId5"/>
    <p:sldId id="258" r:id="rId6"/>
    <p:sldId id="263" r:id="rId7"/>
    <p:sldId id="261" r:id="rId8"/>
    <p:sldId id="264" r:id="rId9"/>
    <p:sldId id="273" r:id="rId10"/>
    <p:sldId id="262" r:id="rId11"/>
    <p:sldId id="265" r:id="rId12"/>
    <p:sldId id="259" r:id="rId13"/>
    <p:sldId id="260" r:id="rId14"/>
    <p:sldId id="274" r:id="rId15"/>
    <p:sldId id="276" r:id="rId16"/>
    <p:sldId id="269" r:id="rId17"/>
    <p:sldId id="277" r:id="rId18"/>
    <p:sldId id="278" r:id="rId19"/>
    <p:sldId id="266" r:id="rId20"/>
    <p:sldId id="267" r:id="rId21"/>
    <p:sldId id="268" r:id="rId22"/>
    <p:sldId id="270" r:id="rId23"/>
    <p:sldId id="27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CDADF25-34ED-4E0D-B39D-FFC140B6DB86}" type="datetimeFigureOut">
              <a:rPr lang="zh-CN" altLang="en-US" smtClean="0"/>
              <a:pPr/>
              <a:t>2015/7/17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E735E8-54CD-4607-B13D-0BEED6719DF8}" type="slidenum">
              <a:rPr lang="zh-CN" altLang="en-US" smtClean="0"/>
              <a:pPr/>
              <a:t>‹#›</a:t>
            </a:fld>
            <a:endParaRPr lang="zh-CN" altLang="en-US"/>
          </a:p>
        </p:txBody>
      </p:sp>
    </p:spTree>
    <p:extLst>
      <p:ext uri="{BB962C8B-B14F-4D97-AF65-F5344CB8AC3E}">
        <p14:creationId xmlns:p14="http://schemas.microsoft.com/office/powerpoint/2010/main" val="255857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CDADF25-34ED-4E0D-B39D-FFC140B6DB86}" type="datetimeFigureOut">
              <a:rPr lang="zh-CN" altLang="en-US" smtClean="0"/>
              <a:pPr/>
              <a:t>2015/7/17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E735E8-54CD-4607-B13D-0BEED6719DF8}" type="slidenum">
              <a:rPr lang="zh-CN" altLang="en-US" smtClean="0"/>
              <a:pPr/>
              <a:t>‹#›</a:t>
            </a:fld>
            <a:endParaRPr lang="zh-CN" altLang="en-US"/>
          </a:p>
        </p:txBody>
      </p:sp>
    </p:spTree>
    <p:extLst>
      <p:ext uri="{BB962C8B-B14F-4D97-AF65-F5344CB8AC3E}">
        <p14:creationId xmlns:p14="http://schemas.microsoft.com/office/powerpoint/2010/main" val="334046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CDADF25-34ED-4E0D-B39D-FFC140B6DB86}" type="datetimeFigureOut">
              <a:rPr lang="zh-CN" altLang="en-US" smtClean="0"/>
              <a:pPr/>
              <a:t>2015/7/17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E735E8-54CD-4607-B13D-0BEED6719DF8}" type="slidenum">
              <a:rPr lang="zh-CN" altLang="en-US" smtClean="0"/>
              <a:pPr/>
              <a:t>‹#›</a:t>
            </a:fld>
            <a:endParaRPr lang="zh-CN" altLang="en-US"/>
          </a:p>
        </p:txBody>
      </p:sp>
    </p:spTree>
    <p:extLst>
      <p:ext uri="{BB962C8B-B14F-4D97-AF65-F5344CB8AC3E}">
        <p14:creationId xmlns:p14="http://schemas.microsoft.com/office/powerpoint/2010/main" val="158184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CDADF25-34ED-4E0D-B39D-FFC140B6DB86}" type="datetimeFigureOut">
              <a:rPr lang="zh-CN" altLang="en-US" smtClean="0"/>
              <a:pPr/>
              <a:t>2015/7/17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E735E8-54CD-4607-B13D-0BEED6719DF8}" type="slidenum">
              <a:rPr lang="zh-CN" altLang="en-US" smtClean="0"/>
              <a:pPr/>
              <a:t>‹#›</a:t>
            </a:fld>
            <a:endParaRPr lang="zh-CN" altLang="en-US"/>
          </a:p>
        </p:txBody>
      </p:sp>
    </p:spTree>
    <p:extLst>
      <p:ext uri="{BB962C8B-B14F-4D97-AF65-F5344CB8AC3E}">
        <p14:creationId xmlns:p14="http://schemas.microsoft.com/office/powerpoint/2010/main" val="3397000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CDADF25-34ED-4E0D-B39D-FFC140B6DB86}" type="datetimeFigureOut">
              <a:rPr lang="zh-CN" altLang="en-US" smtClean="0"/>
              <a:pPr/>
              <a:t>2015/7/17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E735E8-54CD-4607-B13D-0BEED6719DF8}" type="slidenum">
              <a:rPr lang="zh-CN" altLang="en-US" smtClean="0"/>
              <a:pPr/>
              <a:t>‹#›</a:t>
            </a:fld>
            <a:endParaRPr lang="zh-CN" altLang="en-US"/>
          </a:p>
        </p:txBody>
      </p:sp>
    </p:spTree>
    <p:extLst>
      <p:ext uri="{BB962C8B-B14F-4D97-AF65-F5344CB8AC3E}">
        <p14:creationId xmlns:p14="http://schemas.microsoft.com/office/powerpoint/2010/main" val="3717333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CDADF25-34ED-4E0D-B39D-FFC140B6DB86}" type="datetimeFigureOut">
              <a:rPr lang="zh-CN" altLang="en-US" smtClean="0"/>
              <a:pPr/>
              <a:t>2015/7/17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E735E8-54CD-4607-B13D-0BEED6719DF8}" type="slidenum">
              <a:rPr lang="zh-CN" altLang="en-US" smtClean="0"/>
              <a:pPr/>
              <a:t>‹#›</a:t>
            </a:fld>
            <a:endParaRPr lang="zh-CN" altLang="en-US"/>
          </a:p>
        </p:txBody>
      </p:sp>
    </p:spTree>
    <p:extLst>
      <p:ext uri="{BB962C8B-B14F-4D97-AF65-F5344CB8AC3E}">
        <p14:creationId xmlns:p14="http://schemas.microsoft.com/office/powerpoint/2010/main" val="166493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CDADF25-34ED-4E0D-B39D-FFC140B6DB86}" type="datetimeFigureOut">
              <a:rPr lang="zh-CN" altLang="en-US" smtClean="0"/>
              <a:pPr/>
              <a:t>2015/7/17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E735E8-54CD-4607-B13D-0BEED6719DF8}" type="slidenum">
              <a:rPr lang="zh-CN" altLang="en-US" smtClean="0"/>
              <a:pPr/>
              <a:t>‹#›</a:t>
            </a:fld>
            <a:endParaRPr lang="zh-CN" altLang="en-US"/>
          </a:p>
        </p:txBody>
      </p:sp>
    </p:spTree>
    <p:extLst>
      <p:ext uri="{BB962C8B-B14F-4D97-AF65-F5344CB8AC3E}">
        <p14:creationId xmlns:p14="http://schemas.microsoft.com/office/powerpoint/2010/main" val="396954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CDADF25-34ED-4E0D-B39D-FFC140B6DB86}" type="datetimeFigureOut">
              <a:rPr lang="zh-CN" altLang="en-US" smtClean="0"/>
              <a:pPr/>
              <a:t>2015/7/17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AE735E8-54CD-4607-B13D-0BEED6719DF8}" type="slidenum">
              <a:rPr lang="zh-CN" altLang="en-US" smtClean="0"/>
              <a:pPr/>
              <a:t>‹#›</a:t>
            </a:fld>
            <a:endParaRPr lang="zh-CN" altLang="en-US"/>
          </a:p>
        </p:txBody>
      </p:sp>
    </p:spTree>
    <p:extLst>
      <p:ext uri="{BB962C8B-B14F-4D97-AF65-F5344CB8AC3E}">
        <p14:creationId xmlns:p14="http://schemas.microsoft.com/office/powerpoint/2010/main" val="56279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DADF25-34ED-4E0D-B39D-FFC140B6DB86}" type="datetimeFigureOut">
              <a:rPr lang="zh-CN" altLang="en-US" smtClean="0"/>
              <a:pPr/>
              <a:t>2015/7/17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E735E8-54CD-4607-B13D-0BEED6719DF8}" type="slidenum">
              <a:rPr lang="zh-CN" altLang="en-US" smtClean="0"/>
              <a:pPr/>
              <a:t>‹#›</a:t>
            </a:fld>
            <a:endParaRPr lang="zh-CN" altLang="en-US"/>
          </a:p>
        </p:txBody>
      </p:sp>
    </p:spTree>
    <p:extLst>
      <p:ext uri="{BB962C8B-B14F-4D97-AF65-F5344CB8AC3E}">
        <p14:creationId xmlns:p14="http://schemas.microsoft.com/office/powerpoint/2010/main" val="425407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CDADF25-34ED-4E0D-B39D-FFC140B6DB86}" type="datetimeFigureOut">
              <a:rPr lang="zh-CN" altLang="en-US" smtClean="0"/>
              <a:pPr/>
              <a:t>2015/7/17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E735E8-54CD-4607-B13D-0BEED6719DF8}" type="slidenum">
              <a:rPr lang="zh-CN" altLang="en-US" smtClean="0"/>
              <a:pPr/>
              <a:t>‹#›</a:t>
            </a:fld>
            <a:endParaRPr lang="zh-CN" altLang="en-US"/>
          </a:p>
        </p:txBody>
      </p:sp>
    </p:spTree>
    <p:extLst>
      <p:ext uri="{BB962C8B-B14F-4D97-AF65-F5344CB8AC3E}">
        <p14:creationId xmlns:p14="http://schemas.microsoft.com/office/powerpoint/2010/main" val="2696938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CDADF25-34ED-4E0D-B39D-FFC140B6DB86}" type="datetimeFigureOut">
              <a:rPr lang="zh-CN" altLang="en-US" smtClean="0"/>
              <a:pPr/>
              <a:t>2015/7/17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E735E8-54CD-4607-B13D-0BEED6719DF8}" type="slidenum">
              <a:rPr lang="zh-CN" altLang="en-US" smtClean="0"/>
              <a:pPr/>
              <a:t>‹#›</a:t>
            </a:fld>
            <a:endParaRPr lang="zh-CN" altLang="en-US"/>
          </a:p>
        </p:txBody>
      </p:sp>
    </p:spTree>
    <p:extLst>
      <p:ext uri="{BB962C8B-B14F-4D97-AF65-F5344CB8AC3E}">
        <p14:creationId xmlns:p14="http://schemas.microsoft.com/office/powerpoint/2010/main" val="1286863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DADF25-34ED-4E0D-B39D-FFC140B6DB86}" type="datetimeFigureOut">
              <a:rPr lang="zh-CN" altLang="en-US" smtClean="0"/>
              <a:pPr/>
              <a:t>2015/7/17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735E8-54CD-4607-B13D-0BEED6719DF8}" type="slidenum">
              <a:rPr lang="zh-CN" altLang="en-US" smtClean="0"/>
              <a:pPr/>
              <a:t>‹#›</a:t>
            </a:fld>
            <a:endParaRPr lang="zh-CN" altLang="en-US"/>
          </a:p>
        </p:txBody>
      </p:sp>
    </p:spTree>
    <p:extLst>
      <p:ext uri="{BB962C8B-B14F-4D97-AF65-F5344CB8AC3E}">
        <p14:creationId xmlns:p14="http://schemas.microsoft.com/office/powerpoint/2010/main" val="1347283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linhaobuaa/opinion_news/blob/master/opinion_cal/Database.py" TargetMode="External"/><Relationship Id="rId2" Type="http://schemas.openxmlformats.org/officeDocument/2006/relationships/hyperlink" Target="https://github.com/linhaobuaa/opinion_news/blob/master/public/readme.txt" TargetMode="External"/><Relationship Id="rId1" Type="http://schemas.openxmlformats.org/officeDocument/2006/relationships/slideLayout" Target="../slideLayouts/slideLayout2.xml"/><Relationship Id="rId4" Type="http://schemas.openxmlformats.org/officeDocument/2006/relationships/hyperlink" Target="https://github.com/linhaobuaa/opinion_news/blob/master/public/clustering.py"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linhaobuaa/opinion_news/blob/08af378a15373d28d33bcdebcd07a1e7380e748c/opinion_cal/classify.py" TargetMode="External"/><Relationship Id="rId2" Type="http://schemas.openxmlformats.org/officeDocument/2006/relationships/hyperlink" Target="https://docs.python.org/2/library/unittest.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hyperlink" Target="http://www.open-open.com/lib/view/135840279065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Programming Tips</a:t>
            </a:r>
            <a:endParaRPr lang="zh-CN" altLang="en-US" dirty="0"/>
          </a:p>
        </p:txBody>
      </p:sp>
      <p:sp>
        <p:nvSpPr>
          <p:cNvPr id="3" name="副标题 2"/>
          <p:cNvSpPr>
            <a:spLocks noGrp="1"/>
          </p:cNvSpPr>
          <p:nvPr>
            <p:ph type="subTitle" idx="1"/>
          </p:nvPr>
        </p:nvSpPr>
        <p:spPr/>
        <p:txBody>
          <a:bodyPr/>
          <a:lstStyle/>
          <a:p>
            <a:endParaRPr lang="en-US" altLang="zh-CN" dirty="0" smtClean="0"/>
          </a:p>
          <a:p>
            <a:endParaRPr lang="en-US" altLang="zh-CN" dirty="0"/>
          </a:p>
        </p:txBody>
      </p:sp>
    </p:spTree>
    <p:extLst>
      <p:ext uri="{BB962C8B-B14F-4D97-AF65-F5344CB8AC3E}">
        <p14:creationId xmlns:p14="http://schemas.microsoft.com/office/powerpoint/2010/main" val="1266094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文档</a:t>
            </a:r>
            <a:endParaRPr lang="zh-CN" altLang="en-US" dirty="0"/>
          </a:p>
        </p:txBody>
      </p:sp>
      <p:sp>
        <p:nvSpPr>
          <p:cNvPr id="3" name="内容占位符 2"/>
          <p:cNvSpPr>
            <a:spLocks noGrp="1"/>
          </p:cNvSpPr>
          <p:nvPr>
            <p:ph idx="1"/>
          </p:nvPr>
        </p:nvSpPr>
        <p:spPr>
          <a:xfrm>
            <a:off x="838199" y="1825625"/>
            <a:ext cx="11240069" cy="4351338"/>
          </a:xfrm>
        </p:spPr>
        <p:txBody>
          <a:bodyPr/>
          <a:lstStyle/>
          <a:p>
            <a:r>
              <a:rPr lang="zh-CN" altLang="en-US" dirty="0" smtClean="0"/>
              <a:t>模块说明文件</a:t>
            </a:r>
            <a:endParaRPr lang="en-US" altLang="zh-CN" dirty="0" smtClean="0"/>
          </a:p>
          <a:p>
            <a:pPr lvl="1"/>
            <a:r>
              <a:rPr lang="en-US" altLang="zh-CN" dirty="0" smtClean="0">
                <a:hlinkClick r:id="rId2"/>
              </a:rPr>
              <a:t>https</a:t>
            </a:r>
            <a:r>
              <a:rPr lang="en-US" altLang="zh-CN" dirty="0">
                <a:hlinkClick r:id="rId2"/>
              </a:rPr>
              <a:t>://</a:t>
            </a:r>
            <a:r>
              <a:rPr lang="en-US" altLang="zh-CN" dirty="0" smtClean="0">
                <a:hlinkClick r:id="rId2"/>
              </a:rPr>
              <a:t>github.com/linhaobuaa/opinion_news/blob/master/public/readme.txt</a:t>
            </a:r>
            <a:endParaRPr lang="en-US" altLang="zh-CN" dirty="0" smtClean="0"/>
          </a:p>
          <a:p>
            <a:r>
              <a:rPr lang="zh-CN" altLang="en-US" dirty="0" smtClean="0"/>
              <a:t>文件头说明</a:t>
            </a:r>
            <a:endParaRPr lang="en-US" altLang="zh-CN" dirty="0" smtClean="0"/>
          </a:p>
          <a:p>
            <a:pPr lvl="1"/>
            <a:r>
              <a:rPr lang="en-US" altLang="zh-CN" dirty="0">
                <a:hlinkClick r:id="rId3"/>
              </a:rPr>
              <a:t>https://</a:t>
            </a:r>
            <a:r>
              <a:rPr lang="en-US" altLang="zh-CN" dirty="0" smtClean="0">
                <a:hlinkClick r:id="rId3"/>
              </a:rPr>
              <a:t>github.com/linhaobuaa/opinion_news/blob/master/opinion_cal/Database.py</a:t>
            </a:r>
            <a:endParaRPr lang="en-US" altLang="zh-CN" dirty="0" smtClean="0"/>
          </a:p>
          <a:p>
            <a:pPr lvl="1"/>
            <a:r>
              <a:rPr lang="zh-CN" altLang="en-US" dirty="0" smtClean="0"/>
              <a:t>编码、作者、最后修改日期、</a:t>
            </a:r>
            <a:r>
              <a:rPr lang="en-US" altLang="zh-CN" dirty="0" smtClean="0"/>
              <a:t>version</a:t>
            </a:r>
            <a:r>
              <a:rPr lang="zh-CN" altLang="en-US" dirty="0" smtClean="0"/>
              <a:t>、脚本功能说明</a:t>
            </a:r>
            <a:endParaRPr lang="en-US" altLang="zh-CN" dirty="0" smtClean="0"/>
          </a:p>
          <a:p>
            <a:r>
              <a:rPr lang="zh-CN" altLang="en-US" dirty="0" smtClean="0"/>
              <a:t>块注释、行内注释</a:t>
            </a:r>
            <a:endParaRPr lang="en-US" altLang="zh-CN" dirty="0" smtClean="0"/>
          </a:p>
          <a:p>
            <a:pPr lvl="1"/>
            <a:r>
              <a:rPr lang="en-US" altLang="zh-CN" dirty="0">
                <a:hlinkClick r:id="rId4"/>
              </a:rPr>
              <a:t>https://</a:t>
            </a:r>
            <a:r>
              <a:rPr lang="en-US" altLang="zh-CN" dirty="0" smtClean="0">
                <a:hlinkClick r:id="rId4"/>
              </a:rPr>
              <a:t>github.com/linhaobuaa/opinion_news/blob/master/public/clustering.py</a:t>
            </a:r>
            <a:endParaRPr lang="en-US" altLang="zh-CN" dirty="0"/>
          </a:p>
          <a:p>
            <a:pPr lvl="1"/>
            <a:endParaRPr lang="en-US" altLang="zh-CN" dirty="0" smtClean="0"/>
          </a:p>
          <a:p>
            <a:pPr lvl="1"/>
            <a:endParaRPr lang="zh-CN" altLang="en-US" dirty="0"/>
          </a:p>
        </p:txBody>
      </p:sp>
    </p:spTree>
    <p:extLst>
      <p:ext uri="{BB962C8B-B14F-4D97-AF65-F5344CB8AC3E}">
        <p14:creationId xmlns:p14="http://schemas.microsoft.com/office/powerpoint/2010/main" val="62482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a:t>
            </a:r>
            <a:endParaRPr lang="zh-CN" altLang="en-US" dirty="0"/>
          </a:p>
        </p:txBody>
      </p:sp>
      <p:sp>
        <p:nvSpPr>
          <p:cNvPr id="3" name="内容占位符 2"/>
          <p:cNvSpPr>
            <a:spLocks noGrp="1"/>
          </p:cNvSpPr>
          <p:nvPr>
            <p:ph idx="1"/>
          </p:nvPr>
        </p:nvSpPr>
        <p:spPr>
          <a:xfrm>
            <a:off x="838200" y="1825624"/>
            <a:ext cx="10515600" cy="5032375"/>
          </a:xfrm>
        </p:spPr>
        <p:txBody>
          <a:bodyPr>
            <a:normAutofit fontScale="92500" lnSpcReduction="20000"/>
          </a:bodyPr>
          <a:lstStyle/>
          <a:p>
            <a:r>
              <a:rPr lang="zh-CN" altLang="en-US" dirty="0" smtClean="0"/>
              <a:t>测试</a:t>
            </a:r>
            <a:endParaRPr lang="zh-CN" altLang="en-US" dirty="0"/>
          </a:p>
          <a:p>
            <a:pPr lvl="1"/>
            <a:r>
              <a:rPr lang="zh-CN" altLang="en-US" dirty="0" smtClean="0"/>
              <a:t>单元测试：通常</a:t>
            </a:r>
            <a:r>
              <a:rPr lang="zh-CN" altLang="en-US" dirty="0"/>
              <a:t>在编</a:t>
            </a:r>
            <a:r>
              <a:rPr lang="zh-CN" altLang="en-US" dirty="0" smtClean="0"/>
              <a:t>写出一个模块</a:t>
            </a:r>
            <a:r>
              <a:rPr lang="zh-CN" altLang="en-US" dirty="0"/>
              <a:t>之后就对它做必要</a:t>
            </a:r>
            <a:r>
              <a:rPr lang="zh-CN" altLang="en-US" dirty="0" smtClean="0"/>
              <a:t>的功能测试</a:t>
            </a:r>
            <a:endParaRPr lang="en-US" altLang="zh-CN" dirty="0" smtClean="0"/>
          </a:p>
          <a:p>
            <a:pPr lvl="1"/>
            <a:r>
              <a:rPr lang="zh-CN" altLang="en-US" dirty="0" smtClean="0"/>
              <a:t>性能测试：对核心算法或模块进行压力测试</a:t>
            </a:r>
            <a:endParaRPr lang="en-US" altLang="zh-CN" dirty="0" smtClean="0"/>
          </a:p>
          <a:p>
            <a:r>
              <a:rPr lang="zh-CN" altLang="en-US" dirty="0" smtClean="0"/>
              <a:t>技术方案：</a:t>
            </a:r>
          </a:p>
          <a:p>
            <a:pPr lvl="1"/>
            <a:r>
              <a:rPr lang="en-US" altLang="zh-CN" dirty="0" smtClean="0"/>
              <a:t>python</a:t>
            </a:r>
            <a:r>
              <a:rPr lang="zh-CN" altLang="en-US" dirty="0"/>
              <a:t>单元测试模块</a:t>
            </a:r>
            <a:r>
              <a:rPr lang="en-US" altLang="zh-CN" dirty="0" err="1"/>
              <a:t>unittest</a:t>
            </a:r>
            <a:r>
              <a:rPr lang="zh-CN" altLang="en-US" dirty="0"/>
              <a:t>，将测试用例分为如下</a:t>
            </a:r>
            <a:r>
              <a:rPr lang="en-US" altLang="zh-CN" dirty="0"/>
              <a:t>3</a:t>
            </a:r>
            <a:r>
              <a:rPr lang="zh-CN" altLang="en-US" dirty="0"/>
              <a:t>个阶段</a:t>
            </a:r>
            <a:r>
              <a:rPr lang="zh-CN" altLang="en-US" dirty="0" smtClean="0"/>
              <a:t>：</a:t>
            </a:r>
            <a:endParaRPr lang="en-US" altLang="zh-CN" dirty="0" smtClean="0"/>
          </a:p>
          <a:p>
            <a:pPr lvl="2"/>
            <a:r>
              <a:rPr lang="en-US" altLang="zh-CN" dirty="0" smtClean="0"/>
              <a:t>setup</a:t>
            </a:r>
            <a:r>
              <a:rPr lang="zh-CN" altLang="en-US" dirty="0"/>
              <a:t>：开始单元测试准备工作，初始化</a:t>
            </a:r>
            <a:r>
              <a:rPr lang="zh-CN" altLang="en-US" dirty="0" smtClean="0"/>
              <a:t>环境</a:t>
            </a:r>
            <a:endParaRPr lang="en-US" altLang="zh-CN" dirty="0" smtClean="0"/>
          </a:p>
          <a:p>
            <a:pPr lvl="2"/>
            <a:r>
              <a:rPr lang="en-US" altLang="zh-CN" dirty="0" smtClean="0"/>
              <a:t>test</a:t>
            </a:r>
            <a:r>
              <a:rPr lang="zh-CN" altLang="en-US" dirty="0"/>
              <a:t>：具体的测试</a:t>
            </a:r>
            <a:r>
              <a:rPr lang="zh-CN" altLang="en-US" dirty="0" smtClean="0"/>
              <a:t>环节</a:t>
            </a:r>
            <a:endParaRPr lang="en-US" altLang="zh-CN" dirty="0" smtClean="0"/>
          </a:p>
          <a:p>
            <a:pPr lvl="2"/>
            <a:r>
              <a:rPr lang="en-US" altLang="zh-CN" dirty="0" err="1" smtClean="0"/>
              <a:t>tearDown</a:t>
            </a:r>
            <a:r>
              <a:rPr lang="zh-CN" altLang="en-US" dirty="0"/>
              <a:t>：完成单元测试收尾，清除</a:t>
            </a:r>
            <a:r>
              <a:rPr lang="zh-CN" altLang="en-US" dirty="0" smtClean="0"/>
              <a:t>环境</a:t>
            </a:r>
            <a:endParaRPr lang="en-US" altLang="zh-CN" dirty="0" smtClean="0"/>
          </a:p>
          <a:p>
            <a:pPr lvl="2"/>
            <a:r>
              <a:rPr lang="zh-CN" altLang="en-US" dirty="0" smtClean="0"/>
              <a:t>可</a:t>
            </a:r>
            <a:r>
              <a:rPr lang="zh-CN" altLang="en-US" dirty="0"/>
              <a:t>参考</a:t>
            </a:r>
            <a:r>
              <a:rPr lang="en-US" altLang="zh-CN" dirty="0">
                <a:hlinkClick r:id="rId2"/>
              </a:rPr>
              <a:t>https://</a:t>
            </a:r>
            <a:r>
              <a:rPr lang="en-US" altLang="zh-CN" dirty="0" smtClean="0">
                <a:hlinkClick r:id="rId2"/>
              </a:rPr>
              <a:t>docs.python.org/2/library/unittest.html</a:t>
            </a:r>
            <a:endParaRPr lang="zh-CN" altLang="en-US" dirty="0" smtClean="0"/>
          </a:p>
          <a:p>
            <a:r>
              <a:rPr lang="zh-CN" altLang="en-US" dirty="0" smtClean="0"/>
              <a:t>测试原则</a:t>
            </a:r>
          </a:p>
          <a:p>
            <a:pPr lvl="1"/>
            <a:r>
              <a:rPr lang="zh-CN" altLang="en-US" dirty="0" smtClean="0"/>
              <a:t>应当</a:t>
            </a:r>
            <a:r>
              <a:rPr lang="zh-CN" altLang="en-US" dirty="0"/>
              <a:t>把“尽早和不断的测试”作为开发者的</a:t>
            </a:r>
            <a:r>
              <a:rPr lang="zh-CN" altLang="en-US" dirty="0" smtClean="0"/>
              <a:t>座右铭</a:t>
            </a:r>
            <a:endParaRPr lang="en-US" altLang="zh-CN" dirty="0" smtClean="0"/>
          </a:p>
          <a:p>
            <a:pPr lvl="1"/>
            <a:r>
              <a:rPr lang="zh-CN" altLang="en-US" dirty="0" smtClean="0"/>
              <a:t>程序员</a:t>
            </a:r>
            <a:r>
              <a:rPr lang="zh-CN" altLang="en-US" dirty="0"/>
              <a:t>应该避免检查自己的</a:t>
            </a:r>
            <a:r>
              <a:rPr lang="zh-CN" altLang="en-US" dirty="0" smtClean="0"/>
              <a:t>程序</a:t>
            </a:r>
            <a:endParaRPr lang="en-US" altLang="zh-CN" dirty="0" smtClean="0"/>
          </a:p>
          <a:p>
            <a:pPr lvl="1"/>
            <a:r>
              <a:rPr lang="zh-CN" altLang="en-US" dirty="0" smtClean="0"/>
              <a:t>设计</a:t>
            </a:r>
            <a:r>
              <a:rPr lang="zh-CN" altLang="en-US" dirty="0"/>
              <a:t>测试用例时应该考虑到合法的输入和不合法的输入以及各种边界条件，特殊情况要制造极端状态和意外状态，比如网络异常</a:t>
            </a:r>
            <a:r>
              <a:rPr lang="zh-CN" altLang="en-US" dirty="0" smtClean="0"/>
              <a:t>中断等情况，使用</a:t>
            </a:r>
            <a:r>
              <a:rPr lang="en-US" altLang="zh-CN" dirty="0" smtClean="0"/>
              <a:t>raise</a:t>
            </a:r>
          </a:p>
          <a:p>
            <a:pPr lvl="1"/>
            <a:r>
              <a:rPr lang="en-US" altLang="zh-CN" dirty="0">
                <a:hlinkClick r:id="rId3"/>
              </a:rPr>
              <a:t>https://</a:t>
            </a:r>
            <a:r>
              <a:rPr lang="en-US" altLang="zh-CN" dirty="0" smtClean="0">
                <a:hlinkClick r:id="rId3"/>
              </a:rPr>
              <a:t>github.com/linhaobuaa/opinion_news/blob/08af378a15373d28d33bcdebcd07a1e7380e748c/opinion_cal/classify.py</a:t>
            </a:r>
            <a:endParaRPr lang="zh-CN" altLang="en-US" dirty="0"/>
          </a:p>
          <a:p>
            <a:endParaRPr lang="zh-CN" altLang="en-US" dirty="0"/>
          </a:p>
        </p:txBody>
      </p:sp>
    </p:spTree>
    <p:extLst>
      <p:ext uri="{BB962C8B-B14F-4D97-AF65-F5344CB8AC3E}">
        <p14:creationId xmlns:p14="http://schemas.microsoft.com/office/powerpoint/2010/main" val="62287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Tip2</a:t>
            </a:r>
            <a:r>
              <a:rPr lang="zh-CN" altLang="en-US" dirty="0" smtClean="0"/>
              <a:t>：日志</a:t>
            </a:r>
            <a:r>
              <a:rPr lang="zh-CN" altLang="en-US" dirty="0"/>
              <a:t>处理</a:t>
            </a:r>
          </a:p>
        </p:txBody>
      </p:sp>
      <p:sp>
        <p:nvSpPr>
          <p:cNvPr id="3" name="内容占位符 2"/>
          <p:cNvSpPr>
            <a:spLocks noGrp="1"/>
          </p:cNvSpPr>
          <p:nvPr>
            <p:ph idx="1"/>
          </p:nvPr>
        </p:nvSpPr>
        <p:spPr>
          <a:xfrm>
            <a:off x="838199" y="1825625"/>
            <a:ext cx="11117239" cy="4351338"/>
          </a:xfrm>
        </p:spPr>
        <p:txBody>
          <a:bodyPr/>
          <a:lstStyle/>
          <a:p>
            <a:r>
              <a:rPr lang="zh-CN" altLang="en-US" dirty="0" smtClean="0"/>
              <a:t>在程序关键位置编写</a:t>
            </a:r>
            <a:r>
              <a:rPr lang="en-US" altLang="zh-CN" dirty="0" smtClean="0"/>
              <a:t>print</a:t>
            </a:r>
            <a:r>
              <a:rPr lang="zh-CN" altLang="en-US" dirty="0" smtClean="0"/>
              <a:t>语句，运行脚本时将标准输出重定向到日志文件</a:t>
            </a:r>
            <a:endParaRPr lang="en-US" altLang="zh-CN" dirty="0" smtClean="0"/>
          </a:p>
          <a:p>
            <a:r>
              <a:rPr lang="zh-CN" altLang="en-US" dirty="0" smtClean="0"/>
              <a:t>以</a:t>
            </a:r>
            <a:r>
              <a:rPr lang="en-US" altLang="zh-CN" dirty="0" smtClean="0"/>
              <a:t>append</a:t>
            </a:r>
            <a:r>
              <a:rPr lang="zh-CN" altLang="en-US" dirty="0" smtClean="0"/>
              <a:t>方式写日志，并进行</a:t>
            </a:r>
            <a:r>
              <a:rPr lang="zh-CN" altLang="zh-CN" dirty="0" smtClean="0"/>
              <a:t>日志</a:t>
            </a:r>
            <a:r>
              <a:rPr lang="zh-CN" altLang="zh-CN" dirty="0"/>
              <a:t>清理</a:t>
            </a:r>
            <a:r>
              <a:rPr lang="zh-CN" altLang="zh-CN" dirty="0" smtClean="0"/>
              <a:t>（</a:t>
            </a:r>
            <a:r>
              <a:rPr lang="en-US" altLang="zh-CN" dirty="0" smtClean="0"/>
              <a:t>log </a:t>
            </a:r>
            <a:r>
              <a:rPr lang="en-US" altLang="zh-CN" dirty="0"/>
              <a:t>rotate</a:t>
            </a:r>
            <a:r>
              <a:rPr lang="zh-CN" altLang="zh-CN" dirty="0"/>
              <a:t>机制</a:t>
            </a:r>
            <a:r>
              <a:rPr lang="zh-CN" altLang="zh-CN" dirty="0" smtClean="0"/>
              <a:t>）</a:t>
            </a:r>
            <a:endParaRPr lang="en-US" altLang="zh-CN" dirty="0" smtClean="0"/>
          </a:p>
          <a:p>
            <a:r>
              <a:rPr lang="en-US" altLang="zh-CN" dirty="0" smtClean="0"/>
              <a:t>Example</a:t>
            </a:r>
          </a:p>
          <a:p>
            <a:pPr lvl="1"/>
            <a:r>
              <a:rPr lang="en-US" altLang="zh-CN" dirty="0"/>
              <a:t>p</a:t>
            </a:r>
            <a:r>
              <a:rPr lang="en-US" altLang="zh-CN" dirty="0" smtClean="0"/>
              <a:t>ython test.py &gt;&gt; test.log</a:t>
            </a:r>
            <a:endParaRPr lang="zh-CN" altLang="en-US" dirty="0"/>
          </a:p>
        </p:txBody>
      </p:sp>
    </p:spTree>
    <p:extLst>
      <p:ext uri="{BB962C8B-B14F-4D97-AF65-F5344CB8AC3E}">
        <p14:creationId xmlns:p14="http://schemas.microsoft.com/office/powerpoint/2010/main" val="4145964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Tip3</a:t>
            </a:r>
            <a:r>
              <a:rPr lang="zh-CN" altLang="en-US" dirty="0" smtClean="0"/>
              <a:t>：后台</a:t>
            </a:r>
            <a:r>
              <a:rPr lang="en-US" altLang="zh-CN" dirty="0" smtClean="0"/>
              <a:t>/</a:t>
            </a:r>
            <a:r>
              <a:rPr lang="zh-CN" altLang="en-US" dirty="0" smtClean="0"/>
              <a:t>定时计算任务处理</a:t>
            </a:r>
            <a:endParaRPr lang="zh-CN" altLang="en-US" dirty="0"/>
          </a:p>
        </p:txBody>
      </p:sp>
      <p:sp>
        <p:nvSpPr>
          <p:cNvPr id="3" name="内容占位符 2"/>
          <p:cNvSpPr>
            <a:spLocks noGrp="1"/>
          </p:cNvSpPr>
          <p:nvPr>
            <p:ph idx="1"/>
          </p:nvPr>
        </p:nvSpPr>
        <p:spPr>
          <a:xfrm>
            <a:off x="838200" y="1825625"/>
            <a:ext cx="11171830" cy="4351338"/>
          </a:xfrm>
        </p:spPr>
        <p:txBody>
          <a:bodyPr/>
          <a:lstStyle/>
          <a:p>
            <a:r>
              <a:rPr lang="zh-CN" altLang="en-US" dirty="0" smtClean="0"/>
              <a:t>对于需要长时间稳定运行的后台计算任务，有如下两种方式</a:t>
            </a:r>
            <a:endParaRPr lang="en-US" altLang="zh-CN" dirty="0" smtClean="0"/>
          </a:p>
          <a:p>
            <a:pPr lvl="1"/>
            <a:r>
              <a:rPr lang="zh-CN" altLang="en-US" dirty="0" smtClean="0"/>
              <a:t>使用</a:t>
            </a:r>
            <a:r>
              <a:rPr lang="zh-CN" altLang="en-US" dirty="0"/>
              <a:t>终端复用</a:t>
            </a:r>
            <a:r>
              <a:rPr lang="zh-CN" altLang="en-US" dirty="0" smtClean="0"/>
              <a:t>软件</a:t>
            </a:r>
            <a:r>
              <a:rPr lang="en-US" altLang="zh-CN" dirty="0" err="1" smtClean="0"/>
              <a:t>tmux</a:t>
            </a:r>
            <a:r>
              <a:rPr lang="zh-CN" altLang="en-US" dirty="0" smtClean="0"/>
              <a:t>部署程序</a:t>
            </a:r>
            <a:endParaRPr lang="en-US" altLang="zh-CN" dirty="0" smtClean="0"/>
          </a:p>
          <a:p>
            <a:pPr lvl="1"/>
            <a:endParaRPr lang="en-US" altLang="zh-CN" dirty="0"/>
          </a:p>
          <a:p>
            <a:pPr lvl="1"/>
            <a:r>
              <a:rPr lang="zh-CN" altLang="en-US" dirty="0" smtClean="0"/>
              <a:t>以后台方式运行程序，并输出日志，建议采用此方法</a:t>
            </a:r>
            <a:endParaRPr lang="en-US" altLang="zh-CN" dirty="0" smtClean="0"/>
          </a:p>
          <a:p>
            <a:pPr lvl="2"/>
            <a:r>
              <a:rPr lang="en-US" altLang="zh-CN" dirty="0"/>
              <a:t>python test.py &gt;&gt; </a:t>
            </a:r>
            <a:r>
              <a:rPr lang="en-US" altLang="zh-CN" dirty="0" smtClean="0"/>
              <a:t>test.log</a:t>
            </a:r>
          </a:p>
          <a:p>
            <a:pPr marL="914400" lvl="2" indent="0">
              <a:buNone/>
            </a:pPr>
            <a:endParaRPr lang="en-US" altLang="zh-CN" dirty="0" smtClean="0"/>
          </a:p>
          <a:p>
            <a:r>
              <a:rPr lang="zh-CN" altLang="en-US" dirty="0" smtClean="0"/>
              <a:t>对于定时计算方式，建议加入</a:t>
            </a:r>
            <a:r>
              <a:rPr lang="en-US" altLang="zh-CN" dirty="0" smtClean="0"/>
              <a:t>/</a:t>
            </a:r>
            <a:r>
              <a:rPr lang="en-US" altLang="zh-CN" dirty="0" err="1" smtClean="0"/>
              <a:t>etc</a:t>
            </a:r>
            <a:r>
              <a:rPr lang="en-US" altLang="zh-CN" dirty="0" smtClean="0"/>
              <a:t>/</a:t>
            </a:r>
            <a:r>
              <a:rPr lang="en-US" altLang="zh-CN" dirty="0" err="1" smtClean="0"/>
              <a:t>crontab</a:t>
            </a:r>
            <a:r>
              <a:rPr lang="zh-CN" altLang="en-US" dirty="0" smtClean="0"/>
              <a:t>，在操作系统级别控制执行</a:t>
            </a:r>
            <a:endParaRPr lang="en-US" altLang="zh-CN" dirty="0" smtClean="0"/>
          </a:p>
          <a:p>
            <a:pPr lvl="2"/>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7327" y="4699980"/>
            <a:ext cx="4717346" cy="2130724"/>
          </a:xfrm>
          <a:prstGeom prst="rect">
            <a:avLst/>
          </a:prstGeom>
        </p:spPr>
      </p:pic>
    </p:spTree>
    <p:extLst>
      <p:ext uri="{BB962C8B-B14F-4D97-AF65-F5344CB8AC3E}">
        <p14:creationId xmlns:p14="http://schemas.microsoft.com/office/powerpoint/2010/main" val="100334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Tip4</a:t>
            </a:r>
            <a:r>
              <a:rPr lang="zh-CN" altLang="en-US" dirty="0" smtClean="0"/>
              <a:t>：性能</a:t>
            </a:r>
            <a:r>
              <a:rPr lang="en-US" altLang="zh-CN" dirty="0" smtClean="0"/>
              <a:t>-</a:t>
            </a:r>
            <a:r>
              <a:rPr lang="zh-CN" altLang="en-US" dirty="0" smtClean="0"/>
              <a:t>变量</a:t>
            </a:r>
            <a:endParaRPr lang="zh-CN" altLang="en-US" dirty="0"/>
          </a:p>
        </p:txBody>
      </p:sp>
      <p:sp>
        <p:nvSpPr>
          <p:cNvPr id="3" name="内容占位符 2"/>
          <p:cNvSpPr>
            <a:spLocks noGrp="1"/>
          </p:cNvSpPr>
          <p:nvPr>
            <p:ph idx="1"/>
          </p:nvPr>
        </p:nvSpPr>
        <p:spPr/>
        <p:txBody>
          <a:bodyPr>
            <a:normAutofit/>
          </a:bodyPr>
          <a:lstStyle/>
          <a:p>
            <a:r>
              <a:rPr lang="zh-CN" altLang="en-US" dirty="0" smtClean="0"/>
              <a:t>取决于如何定义</a:t>
            </a:r>
            <a:r>
              <a:rPr lang="en-US" altLang="zh-CN" dirty="0" smtClean="0"/>
              <a:t>,</a:t>
            </a:r>
            <a:r>
              <a:rPr lang="zh-CN" altLang="en-US" dirty="0" smtClean="0"/>
              <a:t>解释器花费或多或少的时间尝试计算出它们的值</a:t>
            </a:r>
            <a:r>
              <a:rPr lang="en-US" altLang="zh-CN" dirty="0" smtClean="0"/>
              <a:t>.Python</a:t>
            </a:r>
            <a:r>
              <a:rPr lang="zh-CN" altLang="en-US" dirty="0" smtClean="0"/>
              <a:t>在尝试判定变量名时利用动态作用域规则进行处理</a:t>
            </a:r>
            <a:r>
              <a:rPr lang="en-US" altLang="zh-CN" dirty="0" smtClean="0"/>
              <a:t>.</a:t>
            </a:r>
            <a:r>
              <a:rPr lang="zh-CN" altLang="en-US" dirty="0" smtClean="0"/>
              <a:t>当它在代码中找到一个 变量时</a:t>
            </a:r>
            <a:r>
              <a:rPr lang="en-US" altLang="zh-CN" dirty="0" smtClean="0"/>
              <a:t>,</a:t>
            </a:r>
            <a:r>
              <a:rPr lang="zh-CN" altLang="en-US" dirty="0" smtClean="0"/>
              <a:t>首先通过查看局部名空间字典考察该变量是不是一个局部变量</a:t>
            </a:r>
            <a:r>
              <a:rPr lang="en-US" altLang="zh-CN" dirty="0" smtClean="0"/>
              <a:t>.</a:t>
            </a:r>
            <a:r>
              <a:rPr lang="zh-CN" altLang="en-US" dirty="0" smtClean="0"/>
              <a:t>如果找到该变量</a:t>
            </a:r>
            <a:r>
              <a:rPr lang="en-US" altLang="zh-CN" dirty="0" smtClean="0"/>
              <a:t>,</a:t>
            </a:r>
            <a:r>
              <a:rPr lang="zh-CN" altLang="en-US" dirty="0" smtClean="0"/>
              <a:t>就抓取该变量的值</a:t>
            </a:r>
            <a:r>
              <a:rPr lang="en-US" altLang="zh-CN" dirty="0" smtClean="0"/>
              <a:t>.</a:t>
            </a:r>
            <a:r>
              <a:rPr lang="zh-CN" altLang="en-US" dirty="0" smtClean="0"/>
              <a:t>否则再在全局名字空间字典中进行搜索</a:t>
            </a:r>
            <a:r>
              <a:rPr lang="en-US" altLang="zh-CN" dirty="0" smtClean="0"/>
              <a:t>,</a:t>
            </a:r>
            <a:r>
              <a:rPr lang="zh-CN" altLang="en-US" dirty="0" smtClean="0"/>
              <a:t>如果需要</a:t>
            </a:r>
            <a:r>
              <a:rPr lang="en-US" altLang="zh-CN" dirty="0" smtClean="0"/>
              <a:t>, </a:t>
            </a:r>
            <a:r>
              <a:rPr lang="zh-CN" altLang="en-US" dirty="0" smtClean="0"/>
              <a:t>还会搜索内置名字空间</a:t>
            </a:r>
            <a:r>
              <a:rPr lang="en-US" altLang="zh-CN" dirty="0" smtClean="0"/>
              <a:t>.</a:t>
            </a:r>
            <a:r>
              <a:rPr lang="zh-CN" altLang="en-US" dirty="0" smtClean="0"/>
              <a:t>因此</a:t>
            </a:r>
            <a:r>
              <a:rPr lang="en-US" altLang="zh-CN" dirty="0" smtClean="0"/>
              <a:t>,</a:t>
            </a:r>
            <a:r>
              <a:rPr lang="zh-CN" altLang="en-US" dirty="0" smtClean="0"/>
              <a:t>局部变量比其他类型变量的搜索速度要快得多</a:t>
            </a:r>
            <a:r>
              <a:rPr lang="en-US" altLang="zh-CN" dirty="0" smtClean="0"/>
              <a:t>,</a:t>
            </a:r>
            <a:r>
              <a:rPr lang="zh-CN" altLang="en-US" dirty="0" smtClean="0"/>
              <a:t>因而获得它们的值也要快得多</a:t>
            </a:r>
            <a:r>
              <a:rPr lang="en-US" altLang="zh-CN" dirty="0" smtClean="0"/>
              <a:t>.</a:t>
            </a:r>
            <a:r>
              <a:rPr lang="zh-CN" altLang="en-US" dirty="0" smtClean="0"/>
              <a:t>局部变量搜索速度快是因为它们对应于数组中的下标 操作</a:t>
            </a:r>
            <a:r>
              <a:rPr lang="en-US" altLang="zh-CN" dirty="0" smtClean="0"/>
              <a:t>,</a:t>
            </a:r>
            <a:r>
              <a:rPr lang="zh-CN" altLang="en-US" dirty="0" smtClean="0"/>
              <a:t>而全局变量搜索则对应于散列表搜索</a:t>
            </a:r>
            <a:r>
              <a:rPr lang="en-US" altLang="zh-CN" dirty="0" smtClean="0"/>
              <a:t>.</a:t>
            </a:r>
          </a:p>
          <a:p>
            <a:r>
              <a:rPr lang="zh-CN" altLang="en-US" dirty="0" smtClean="0"/>
              <a:t>一个良好的优化方法是：</a:t>
            </a:r>
            <a:r>
              <a:rPr lang="zh-CN" altLang="en-US" b="1" dirty="0" smtClean="0"/>
              <a:t>如果在函数中使用了很多全局变量</a:t>
            </a:r>
            <a:r>
              <a:rPr lang="en-US" altLang="zh-CN" b="1" dirty="0" smtClean="0"/>
              <a:t>,</a:t>
            </a:r>
            <a:r>
              <a:rPr lang="zh-CN" altLang="en-US" b="1" dirty="0" smtClean="0"/>
              <a:t>把它们的值赋给局部变量可能会有很大帮助</a:t>
            </a:r>
            <a:r>
              <a:rPr lang="en-US" altLang="zh-CN" dirty="0" smtClean="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Tip4</a:t>
            </a:r>
            <a:r>
              <a:rPr lang="zh-CN" altLang="en-US" dirty="0" smtClean="0"/>
              <a:t>：性能</a:t>
            </a:r>
            <a:r>
              <a:rPr lang="en-US" altLang="zh-CN" dirty="0" smtClean="0"/>
              <a:t>-</a:t>
            </a:r>
            <a:r>
              <a:rPr lang="zh-CN" altLang="en-US" dirty="0" smtClean="0"/>
              <a:t>模块</a:t>
            </a:r>
          </a:p>
        </p:txBody>
      </p:sp>
      <p:sp>
        <p:nvSpPr>
          <p:cNvPr id="3" name="内容占位符 2"/>
          <p:cNvSpPr>
            <a:spLocks noGrp="1"/>
          </p:cNvSpPr>
          <p:nvPr>
            <p:ph idx="1"/>
          </p:nvPr>
        </p:nvSpPr>
        <p:spPr/>
        <p:txBody>
          <a:bodyPr/>
          <a:lstStyle/>
          <a:p>
            <a:r>
              <a:rPr lang="zh-CN" altLang="en-US" dirty="0" smtClean="0"/>
              <a:t>在一个脚本之中</a:t>
            </a:r>
            <a:r>
              <a:rPr lang="en-US" altLang="zh-CN" dirty="0" smtClean="0"/>
              <a:t>,</a:t>
            </a:r>
            <a:r>
              <a:rPr lang="zh-CN" altLang="en-US" dirty="0" smtClean="0"/>
              <a:t>只需一次导入一个外部模块即可</a:t>
            </a:r>
            <a:r>
              <a:rPr lang="en-US" altLang="zh-CN" dirty="0" smtClean="0"/>
              <a:t>.</a:t>
            </a:r>
          </a:p>
          <a:p>
            <a:r>
              <a:rPr lang="zh-CN" altLang="en-US" dirty="0" smtClean="0"/>
              <a:t>因此</a:t>
            </a:r>
            <a:r>
              <a:rPr lang="en-US" altLang="zh-CN" dirty="0" smtClean="0"/>
              <a:t>,</a:t>
            </a:r>
            <a:r>
              <a:rPr lang="zh-CN" altLang="en-US" dirty="0" smtClean="0"/>
              <a:t>在代码中不需要多个</a:t>
            </a:r>
            <a:r>
              <a:rPr lang="en-US" altLang="zh-CN" dirty="0" smtClean="0"/>
              <a:t>import</a:t>
            </a:r>
            <a:r>
              <a:rPr lang="zh-CN" altLang="en-US" dirty="0" smtClean="0"/>
              <a:t>语句</a:t>
            </a:r>
            <a:r>
              <a:rPr lang="en-US" altLang="zh-CN" dirty="0" smtClean="0"/>
              <a:t>.</a:t>
            </a:r>
            <a:r>
              <a:rPr lang="zh-CN" altLang="en-US" dirty="0" smtClean="0"/>
              <a:t>实际上</a:t>
            </a:r>
            <a:r>
              <a:rPr lang="en-US" altLang="zh-CN" dirty="0" smtClean="0"/>
              <a:t>,</a:t>
            </a:r>
            <a:r>
              <a:rPr lang="zh-CN" altLang="en-US" dirty="0" smtClean="0"/>
              <a:t>应该避免在程序中尝试再导入模块</a:t>
            </a:r>
            <a:r>
              <a:rPr lang="en-US" altLang="zh-CN" dirty="0" smtClean="0"/>
              <a:t>.</a:t>
            </a:r>
            <a:r>
              <a:rPr lang="zh-CN" altLang="en-US" dirty="0" smtClean="0"/>
              <a:t>根据以往的 经验</a:t>
            </a:r>
            <a:r>
              <a:rPr lang="en-US" altLang="zh-CN" dirty="0" smtClean="0"/>
              <a:t>, </a:t>
            </a:r>
            <a:r>
              <a:rPr lang="zh-CN" altLang="en-US" dirty="0" smtClean="0"/>
              <a:t>应该把所有的</a:t>
            </a:r>
            <a:r>
              <a:rPr lang="en-US" altLang="zh-CN" dirty="0" smtClean="0"/>
              <a:t>import</a:t>
            </a:r>
            <a:r>
              <a:rPr lang="zh-CN" altLang="en-US" dirty="0" smtClean="0"/>
              <a:t>语句放在程序头的最开始部分</a:t>
            </a:r>
            <a:r>
              <a:rPr lang="en-US" altLang="zh-CN" dirty="0" smtClean="0"/>
              <a:t>.</a:t>
            </a:r>
            <a:r>
              <a:rPr lang="zh-CN" altLang="en-US" dirty="0" smtClean="0"/>
              <a:t>然而</a:t>
            </a:r>
            <a:r>
              <a:rPr lang="en-US" altLang="zh-CN" dirty="0" smtClean="0"/>
              <a:t>,</a:t>
            </a:r>
            <a:r>
              <a:rPr lang="zh-CN" altLang="en-US" dirty="0" smtClean="0"/>
              <a:t>对一个模块多次调用</a:t>
            </a:r>
            <a:r>
              <a:rPr lang="en-US" altLang="zh-CN" dirty="0" smtClean="0"/>
              <a:t>import</a:t>
            </a:r>
            <a:r>
              <a:rPr lang="zh-CN" altLang="en-US" dirty="0" smtClean="0"/>
              <a:t>不会真正造成问题</a:t>
            </a:r>
            <a:r>
              <a:rPr lang="en-US" altLang="zh-CN" dirty="0" smtClean="0"/>
              <a:t>,</a:t>
            </a:r>
            <a:r>
              <a:rPr lang="zh-CN" altLang="en-US" dirty="0" smtClean="0"/>
              <a:t>因为它只是一个字典查找</a:t>
            </a:r>
            <a:r>
              <a:rPr lang="en-US" altLang="zh-CN" dirty="0" smtClean="0"/>
              <a:t>.</a:t>
            </a:r>
            <a:r>
              <a:rPr lang="zh-CN" altLang="en-US" dirty="0" smtClean="0"/>
              <a:t>如果必须要对一个外部模块的某些特定属性进行大量引用</a:t>
            </a:r>
            <a:r>
              <a:rPr lang="en-US" altLang="zh-CN" dirty="0" smtClean="0"/>
              <a:t>,</a:t>
            </a:r>
            <a:r>
              <a:rPr lang="zh-CN" altLang="en-US" dirty="0" smtClean="0"/>
              <a:t>开始编写代码之前</a:t>
            </a:r>
            <a:r>
              <a:rPr lang="en-US" altLang="zh-CN" dirty="0" smtClean="0"/>
              <a:t>,</a:t>
            </a:r>
            <a:r>
              <a:rPr lang="zh-CN" altLang="en-US" dirty="0" smtClean="0"/>
              <a:t>应该考虑将这些元素复制到单个变量中</a:t>
            </a:r>
            <a:endParaRPr lang="en-US" altLang="zh-CN" dirty="0" smtClean="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Tip4</a:t>
            </a:r>
            <a:r>
              <a:rPr lang="zh-CN" altLang="en-US" dirty="0"/>
              <a:t>：性能</a:t>
            </a:r>
            <a:r>
              <a:rPr lang="en-US" altLang="zh-CN" dirty="0" smtClean="0"/>
              <a:t>-</a:t>
            </a:r>
            <a:r>
              <a:rPr lang="en-US" altLang="zh-CN" dirty="0"/>
              <a:t> </a:t>
            </a:r>
            <a:r>
              <a:rPr lang="en-US" altLang="zh-CN" dirty="0" smtClean="0"/>
              <a:t>Strings</a:t>
            </a:r>
            <a:endParaRPr lang="zh-CN" altLang="en-US" dirty="0"/>
          </a:p>
        </p:txBody>
      </p:sp>
      <p:sp>
        <p:nvSpPr>
          <p:cNvPr id="3" name="内容占位符 2"/>
          <p:cNvSpPr>
            <a:spLocks noGrp="1"/>
          </p:cNvSpPr>
          <p:nvPr>
            <p:ph idx="1"/>
          </p:nvPr>
        </p:nvSpPr>
        <p:spPr/>
        <p:txBody>
          <a:bodyPr>
            <a:normAutofit/>
          </a:bodyPr>
          <a:lstStyle/>
          <a:p>
            <a:r>
              <a:rPr lang="en-US" altLang="zh-CN" dirty="0"/>
              <a:t>String concatenation is </a:t>
            </a:r>
            <a:r>
              <a:rPr lang="en-US" altLang="zh-CN" i="1" dirty="0"/>
              <a:t>expensive</a:t>
            </a:r>
            <a:r>
              <a:rPr lang="en-US" altLang="zh-CN" dirty="0"/>
              <a:t>. Use </a:t>
            </a:r>
            <a:r>
              <a:rPr lang="en-US" altLang="zh-CN" dirty="0" err="1" smtClean="0"/>
              <a:t>str.join</a:t>
            </a:r>
            <a:r>
              <a:rPr lang="en-US" altLang="zh-CN" dirty="0"/>
              <a:t>() for concatenation:</a:t>
            </a:r>
          </a:p>
          <a:p>
            <a:pPr lvl="1"/>
            <a:r>
              <a:rPr lang="en-US" altLang="zh-CN" dirty="0"/>
              <a:t>print "Spam" + " eggs" + " and" + " spam"       </a:t>
            </a:r>
            <a:r>
              <a:rPr lang="en-US" altLang="zh-CN" dirty="0" smtClean="0"/>
              <a:t># </a:t>
            </a:r>
            <a:r>
              <a:rPr lang="en-US" altLang="zh-CN" dirty="0"/>
              <a:t>DON'T DO THIS</a:t>
            </a:r>
          </a:p>
          <a:p>
            <a:pPr lvl="1"/>
            <a:r>
              <a:rPr lang="en-US" altLang="zh-CN" dirty="0"/>
              <a:t>print " ".join(["</a:t>
            </a:r>
            <a:r>
              <a:rPr lang="en-US" altLang="zh-CN" dirty="0" err="1"/>
              <a:t>Spam","eggs","and","spam</a:t>
            </a:r>
            <a:r>
              <a:rPr lang="en-US" altLang="zh-CN" dirty="0"/>
              <a:t>"]) </a:t>
            </a:r>
            <a:r>
              <a:rPr lang="en-US" altLang="zh-CN" dirty="0" smtClean="0"/>
              <a:t># </a:t>
            </a:r>
            <a:r>
              <a:rPr lang="en-US" altLang="zh-CN" dirty="0"/>
              <a:t>Much faster/more</a:t>
            </a:r>
          </a:p>
          <a:p>
            <a:pPr marL="228600" lvl="1">
              <a:spcBef>
                <a:spcPts val="1000"/>
              </a:spcBef>
            </a:pPr>
            <a:r>
              <a:rPr lang="zh-CN" altLang="en-US" sz="2800" dirty="0" smtClean="0"/>
              <a:t>当对字符串可以使用正则表达式或者内置函数来处理的时候，选择内置函数</a:t>
            </a:r>
            <a:endParaRPr lang="en-US" altLang="zh-CN" sz="2800" dirty="0" smtClean="0"/>
          </a:p>
          <a:p>
            <a:pPr lvl="1">
              <a:lnSpc>
                <a:spcPct val="100000"/>
              </a:lnSpc>
            </a:pPr>
            <a:r>
              <a:rPr lang="en-US" altLang="zh-CN" dirty="0" err="1" smtClean="0"/>
              <a:t>str.isalpha</a:t>
            </a:r>
            <a:r>
              <a:rPr lang="en-US" altLang="zh-CN" dirty="0" smtClean="0"/>
              <a:t>()</a:t>
            </a:r>
            <a:r>
              <a:rPr lang="zh-CN" altLang="en-US" dirty="0" smtClean="0"/>
              <a:t>，</a:t>
            </a:r>
            <a:r>
              <a:rPr lang="en-US" altLang="zh-CN" dirty="0" err="1" smtClean="0"/>
              <a:t>str.isdigit</a:t>
            </a:r>
            <a:r>
              <a:rPr lang="en-US" altLang="zh-CN" dirty="0" smtClean="0"/>
              <a:t>()</a:t>
            </a:r>
            <a:r>
              <a:rPr lang="zh-CN" altLang="en-US" dirty="0" smtClean="0"/>
              <a:t>，</a:t>
            </a:r>
            <a:r>
              <a:rPr lang="en-US" altLang="zh-CN" dirty="0" err="1" smtClean="0"/>
              <a:t>str.startswith</a:t>
            </a:r>
            <a:r>
              <a:rPr lang="en-US" altLang="zh-CN" dirty="0" smtClean="0"/>
              <a:t>(('x', '</a:t>
            </a:r>
            <a:r>
              <a:rPr lang="en-US" altLang="zh-CN" dirty="0" err="1" smtClean="0"/>
              <a:t>yz</a:t>
            </a:r>
            <a:r>
              <a:rPr lang="en-US" altLang="zh-CN" dirty="0" smtClean="0"/>
              <a:t>'))</a:t>
            </a:r>
            <a:r>
              <a:rPr lang="zh-CN" altLang="en-US" dirty="0" smtClean="0"/>
              <a:t>，</a:t>
            </a:r>
            <a:r>
              <a:rPr lang="en-US" altLang="zh-CN" dirty="0" err="1" smtClean="0"/>
              <a:t>str.endswith</a:t>
            </a:r>
            <a:r>
              <a:rPr lang="en-US" altLang="zh-CN" dirty="0" smtClean="0"/>
              <a:t>(('x', '</a:t>
            </a:r>
            <a:r>
              <a:rPr lang="en-US" altLang="zh-CN" dirty="0" err="1" smtClean="0"/>
              <a:t>yz</a:t>
            </a:r>
            <a:r>
              <a:rPr lang="en-US" altLang="zh-CN" dirty="0" smtClean="0"/>
              <a:t>'))</a:t>
            </a:r>
            <a:endParaRPr lang="zh-CN" altLang="en-US" dirty="0" smtClean="0"/>
          </a:p>
          <a:p>
            <a:pPr marL="228600" lvl="1">
              <a:spcBef>
                <a:spcPts val="1000"/>
              </a:spcBef>
            </a:pPr>
            <a:r>
              <a:rPr lang="zh-CN" altLang="en-US" sz="2800" dirty="0" smtClean="0"/>
              <a:t>对字符进行格式化比直接串联读取要快，因此要在字符串与其他变量连接时就使用格式化字符串</a:t>
            </a:r>
            <a:r>
              <a:rPr lang="en-US" altLang="zh-CN" sz="2800" dirty="0" smtClean="0"/>
              <a:t>.</a:t>
            </a:r>
            <a:r>
              <a:rPr lang="zh-CN" altLang="en-US" sz="2800" dirty="0" smtClean="0"/>
              <a:t>请查看下面的连接形式</a:t>
            </a:r>
          </a:p>
          <a:p>
            <a:pPr lvl="1"/>
            <a:r>
              <a:rPr lang="en-US" altLang="zh-CN" dirty="0" smtClean="0"/>
              <a:t>print “%s %s %s %s” % (“Spam”, “eggs”, “and”, “spam”)   # Also a </a:t>
            </a:r>
            <a:r>
              <a:rPr lang="en-US" altLang="zh-CN" dirty="0" err="1" smtClean="0"/>
              <a:t>pythonic</a:t>
            </a:r>
            <a:r>
              <a:rPr lang="en-US" altLang="zh-CN" dirty="0" smtClean="0"/>
              <a:t> way of, doing it - very fast</a:t>
            </a:r>
          </a:p>
        </p:txBody>
      </p:sp>
    </p:spTree>
    <p:extLst>
      <p:ext uri="{BB962C8B-B14F-4D97-AF65-F5344CB8AC3E}">
        <p14:creationId xmlns:p14="http://schemas.microsoft.com/office/powerpoint/2010/main" val="3637222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Tip4</a:t>
            </a:r>
            <a:r>
              <a:rPr lang="zh-CN" altLang="en-US" dirty="0" smtClean="0"/>
              <a:t>：性能</a:t>
            </a:r>
            <a:r>
              <a:rPr lang="en-US" altLang="zh-CN" dirty="0" smtClean="0"/>
              <a:t>-</a:t>
            </a:r>
            <a:r>
              <a:rPr lang="zh-CN" altLang="en-US" dirty="0" smtClean="0"/>
              <a:t>循环</a:t>
            </a:r>
            <a:endParaRPr lang="zh-CN" altLang="en-US" dirty="0"/>
          </a:p>
        </p:txBody>
      </p:sp>
      <p:sp>
        <p:nvSpPr>
          <p:cNvPr id="3" name="内容占位符 2"/>
          <p:cNvSpPr>
            <a:spLocks noGrp="1"/>
          </p:cNvSpPr>
          <p:nvPr>
            <p:ph idx="1"/>
          </p:nvPr>
        </p:nvSpPr>
        <p:spPr/>
        <p:txBody>
          <a:bodyPr>
            <a:normAutofit/>
          </a:bodyPr>
          <a:lstStyle/>
          <a:p>
            <a:r>
              <a:rPr lang="zh-CN" altLang="en-US" dirty="0" smtClean="0"/>
              <a:t>优化原则：尽量减少循环过程中的计算量，有多重循环的尽量将内层的计算提到上一层</a:t>
            </a:r>
            <a:endParaRPr lang="en-US" altLang="zh-CN" dirty="0" smtClean="0"/>
          </a:p>
          <a:p>
            <a:r>
              <a:rPr lang="zh-CN" altLang="en-US" dirty="0" smtClean="0"/>
              <a:t>在内循环中应该使用内置函数</a:t>
            </a:r>
            <a:r>
              <a:rPr lang="en-US" altLang="zh-CN" dirty="0" smtClean="0"/>
              <a:t>,</a:t>
            </a:r>
            <a:r>
              <a:rPr lang="zh-CN" altLang="en-US" dirty="0" smtClean="0"/>
              <a:t>而不是使用采用</a:t>
            </a:r>
            <a:r>
              <a:rPr lang="en-US" altLang="zh-CN" dirty="0" smtClean="0"/>
              <a:t>Python</a:t>
            </a:r>
            <a:r>
              <a:rPr lang="zh-CN" altLang="en-US" dirty="0" smtClean="0"/>
              <a:t>编写的函 数。通过使用运行列表操作的内置函数</a:t>
            </a:r>
            <a:r>
              <a:rPr lang="en-US" altLang="zh-CN" dirty="0" smtClean="0"/>
              <a:t>(</a:t>
            </a:r>
            <a:r>
              <a:rPr lang="zh-CN" altLang="en-US" dirty="0" smtClean="0"/>
              <a:t>例如</a:t>
            </a:r>
            <a:r>
              <a:rPr lang="en-US" altLang="zh-CN" dirty="0" smtClean="0"/>
              <a:t>map(),reduce(),filter())</a:t>
            </a:r>
            <a:r>
              <a:rPr lang="zh-CN" altLang="en-US" dirty="0" smtClean="0"/>
              <a:t>代替直接循环，可以把一些循环开销转移到</a:t>
            </a:r>
            <a:r>
              <a:rPr lang="en-US" altLang="zh-CN" dirty="0" smtClean="0"/>
              <a:t>C</a:t>
            </a:r>
            <a:r>
              <a:rPr lang="zh-CN" altLang="en-US" dirty="0" smtClean="0"/>
              <a:t>代码。向 </a:t>
            </a:r>
            <a:r>
              <a:rPr lang="en-US" altLang="zh-CN" dirty="0" err="1" smtClean="0"/>
              <a:t>map,reduce,filter</a:t>
            </a:r>
            <a:r>
              <a:rPr lang="zh-CN" altLang="en-US" dirty="0" smtClean="0"/>
              <a:t>传送内置函数更会使性能得以提高。</a:t>
            </a:r>
            <a:endParaRPr lang="en-US" altLang="zh-CN" dirty="0" smtClean="0"/>
          </a:p>
          <a:p>
            <a:r>
              <a:rPr lang="zh-CN" altLang="en-US" dirty="0" smtClean="0"/>
              <a:t>具有多重循环之时，只有最内层循环值得优化。优化多重循环时，旨在减少内存分配的次数。使最内层循环成为交互作用次数最少者应该有助于性能设计。</a:t>
            </a:r>
            <a:endParaRPr lang="en-US" altLang="zh-CN"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Tip4</a:t>
            </a:r>
            <a:r>
              <a:rPr lang="zh-CN" altLang="en-US" dirty="0" smtClean="0"/>
              <a:t>：性能</a:t>
            </a:r>
            <a:r>
              <a:rPr lang="en-US" altLang="zh-CN" dirty="0" smtClean="0"/>
              <a:t>-</a:t>
            </a:r>
            <a:r>
              <a:rPr lang="zh-CN" altLang="en-US" dirty="0" smtClean="0"/>
              <a:t>循环</a:t>
            </a:r>
            <a:endParaRPr lang="zh-CN" altLang="en-US" dirty="0"/>
          </a:p>
        </p:txBody>
      </p:sp>
      <p:sp>
        <p:nvSpPr>
          <p:cNvPr id="3" name="内容占位符 2"/>
          <p:cNvSpPr>
            <a:spLocks noGrp="1"/>
          </p:cNvSpPr>
          <p:nvPr>
            <p:ph idx="1"/>
          </p:nvPr>
        </p:nvSpPr>
        <p:spPr>
          <a:xfrm>
            <a:off x="838200" y="1825625"/>
            <a:ext cx="10943492" cy="4351338"/>
          </a:xfrm>
        </p:spPr>
        <p:txBody>
          <a:bodyPr>
            <a:normAutofit lnSpcReduction="10000"/>
          </a:bodyPr>
          <a:lstStyle/>
          <a:p>
            <a:r>
              <a:rPr lang="zh-CN" altLang="en-US" dirty="0" smtClean="0"/>
              <a:t>使用局部变量会大大改善循环内部的处理时间。</a:t>
            </a:r>
            <a:endParaRPr lang="en-US" altLang="zh-CN" dirty="0" smtClean="0"/>
          </a:p>
          <a:p>
            <a:pPr lvl="1"/>
            <a:r>
              <a:rPr lang="zh-CN" altLang="en-US" dirty="0" smtClean="0"/>
              <a:t>优化一：在进入循环前把所有全局变量和属性搜索复制到局部变量。如果在嵌套循环内部使用诸如</a:t>
            </a:r>
            <a:r>
              <a:rPr lang="en-US" altLang="zh-CN" dirty="0" smtClean="0"/>
              <a:t>range(n)</a:t>
            </a:r>
            <a:r>
              <a:rPr lang="zh-CN" altLang="en-US" dirty="0" smtClean="0"/>
              <a:t>之类的结构方法，则在最外层循环外部把值域分配到一个局部变量并在循环定义中使用该变量将快速得多。</a:t>
            </a:r>
            <a:endParaRPr lang="en-US" altLang="zh-CN" dirty="0" smtClean="0"/>
          </a:p>
          <a:p>
            <a:pPr lvl="1"/>
            <a:r>
              <a:rPr lang="en-US" altLang="zh-CN" dirty="0" err="1" smtClean="0"/>
              <a:t>yRange</a:t>
            </a:r>
            <a:r>
              <a:rPr lang="en-US" altLang="zh-CN" dirty="0" smtClean="0"/>
              <a:t>=range(500)</a:t>
            </a:r>
            <a:br>
              <a:rPr lang="en-US" altLang="zh-CN" dirty="0" smtClean="0"/>
            </a:br>
            <a:r>
              <a:rPr lang="en-US" altLang="zh-CN" dirty="0" smtClean="0"/>
              <a:t>for </a:t>
            </a:r>
            <a:r>
              <a:rPr lang="en-US" altLang="zh-CN" dirty="0" err="1" smtClean="0"/>
              <a:t>xItem</a:t>
            </a:r>
            <a:r>
              <a:rPr lang="en-US" altLang="zh-CN" dirty="0" smtClean="0"/>
              <a:t> in range(100000): </a:t>
            </a:r>
            <a:br>
              <a:rPr lang="en-US" altLang="zh-CN" dirty="0" smtClean="0"/>
            </a:br>
            <a:r>
              <a:rPr lang="en-US" altLang="zh-CN" dirty="0" smtClean="0"/>
              <a:t>    for </a:t>
            </a:r>
            <a:r>
              <a:rPr lang="en-US" altLang="zh-CN" dirty="0" err="1" smtClean="0"/>
              <a:t>yItem</a:t>
            </a:r>
            <a:r>
              <a:rPr lang="en-US" altLang="zh-CN" dirty="0" smtClean="0"/>
              <a:t> in </a:t>
            </a:r>
            <a:r>
              <a:rPr lang="en-US" altLang="zh-CN" dirty="0" err="1" smtClean="0"/>
              <a:t>yRange</a:t>
            </a:r>
            <a:r>
              <a:rPr lang="en-US" altLang="zh-CN" dirty="0" smtClean="0"/>
              <a:t>: </a:t>
            </a:r>
            <a:br>
              <a:rPr lang="en-US" altLang="zh-CN" dirty="0" smtClean="0"/>
            </a:br>
            <a:r>
              <a:rPr lang="en-US" altLang="zh-CN" dirty="0" smtClean="0"/>
              <a:t>        print </a:t>
            </a:r>
            <a:r>
              <a:rPr lang="en-US" altLang="zh-CN" dirty="0" err="1" smtClean="0"/>
              <a:t>xItem</a:t>
            </a:r>
            <a:r>
              <a:rPr lang="en-US" altLang="zh-CN" dirty="0" smtClean="0"/>
              <a:t>, </a:t>
            </a:r>
            <a:r>
              <a:rPr lang="en-US" altLang="zh-CN" dirty="0" err="1" smtClean="0"/>
              <a:t>yItem</a:t>
            </a:r>
            <a:endParaRPr lang="en-US" altLang="zh-CN" dirty="0" smtClean="0"/>
          </a:p>
          <a:p>
            <a:pPr lvl="1"/>
            <a:r>
              <a:rPr lang="zh-CN" altLang="en-US" dirty="0" smtClean="0"/>
              <a:t>优化二：使用</a:t>
            </a:r>
            <a:r>
              <a:rPr lang="en-US" altLang="zh-CN" dirty="0" err="1" smtClean="0"/>
              <a:t>xrange</a:t>
            </a:r>
            <a:r>
              <a:rPr lang="zh-CN" altLang="en-US" dirty="0" smtClean="0"/>
              <a:t>替换</a:t>
            </a:r>
            <a:r>
              <a:rPr lang="en-US" altLang="zh-CN" dirty="0" smtClean="0"/>
              <a:t>range</a:t>
            </a:r>
            <a:r>
              <a:rPr lang="zh-CN" altLang="en-US" dirty="0" smtClean="0"/>
              <a:t>作为循环</a:t>
            </a:r>
            <a:endParaRPr lang="en-US" altLang="zh-CN" dirty="0" smtClean="0"/>
          </a:p>
          <a:p>
            <a:pPr lvl="1"/>
            <a:r>
              <a:rPr lang="en-US" altLang="zh-CN" dirty="0" err="1" smtClean="0"/>
              <a:t>yRange</a:t>
            </a:r>
            <a:r>
              <a:rPr lang="en-US" altLang="zh-CN" dirty="0" smtClean="0"/>
              <a:t>=range(500) </a:t>
            </a:r>
            <a:br>
              <a:rPr lang="en-US" altLang="zh-CN" dirty="0" smtClean="0"/>
            </a:br>
            <a:r>
              <a:rPr lang="en-US" altLang="zh-CN" dirty="0" smtClean="0"/>
              <a:t>for </a:t>
            </a:r>
            <a:r>
              <a:rPr lang="en-US" altLang="zh-CN" dirty="0" err="1" smtClean="0"/>
              <a:t>xItem</a:t>
            </a:r>
            <a:r>
              <a:rPr lang="en-US" altLang="zh-CN" dirty="0" smtClean="0"/>
              <a:t> in </a:t>
            </a:r>
            <a:r>
              <a:rPr lang="en-US" altLang="zh-CN" dirty="0" err="1" smtClean="0"/>
              <a:t>xRange</a:t>
            </a:r>
            <a:r>
              <a:rPr lang="en-US" altLang="zh-CN" dirty="0" smtClean="0"/>
              <a:t>(100000): </a:t>
            </a:r>
            <a:br>
              <a:rPr lang="en-US" altLang="zh-CN" dirty="0" smtClean="0"/>
            </a:br>
            <a:r>
              <a:rPr lang="en-US" altLang="zh-CN" dirty="0" smtClean="0"/>
              <a:t>    for </a:t>
            </a:r>
            <a:r>
              <a:rPr lang="en-US" altLang="zh-CN" dirty="0" err="1" smtClean="0"/>
              <a:t>yItem</a:t>
            </a:r>
            <a:r>
              <a:rPr lang="en-US" altLang="zh-CN" dirty="0" smtClean="0"/>
              <a:t> in </a:t>
            </a:r>
            <a:r>
              <a:rPr lang="en-US" altLang="zh-CN" dirty="0" err="1" smtClean="0"/>
              <a:t>yRange</a:t>
            </a:r>
            <a:r>
              <a:rPr lang="en-US" altLang="zh-CN" dirty="0" smtClean="0"/>
              <a:t>: </a:t>
            </a:r>
            <a:br>
              <a:rPr lang="en-US" altLang="zh-CN" dirty="0" smtClean="0"/>
            </a:br>
            <a:r>
              <a:rPr lang="en-US" altLang="zh-CN" dirty="0" smtClean="0"/>
              <a:t>        print </a:t>
            </a:r>
            <a:r>
              <a:rPr lang="en-US" altLang="zh-CN" dirty="0" err="1" smtClean="0"/>
              <a:t>xItem</a:t>
            </a:r>
            <a:r>
              <a:rPr lang="en-US" altLang="zh-CN" dirty="0" smtClean="0"/>
              <a:t>, </a:t>
            </a:r>
            <a:r>
              <a:rPr lang="en-US" altLang="zh-CN" dirty="0" err="1" smtClean="0"/>
              <a:t>yItem</a:t>
            </a:r>
            <a:endParaRPr lang="en-US" altLang="zh-CN" dirty="0" smtClean="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Tip4</a:t>
            </a:r>
            <a:r>
              <a:rPr lang="zh-CN" altLang="en-US" dirty="0" smtClean="0"/>
              <a:t>：性能</a:t>
            </a:r>
            <a:r>
              <a:rPr lang="en-US" altLang="zh-CN" dirty="0" smtClean="0"/>
              <a:t>-importing</a:t>
            </a:r>
            <a:endParaRPr lang="zh-CN" altLang="en-US" dirty="0"/>
          </a:p>
        </p:txBody>
      </p:sp>
      <p:sp>
        <p:nvSpPr>
          <p:cNvPr id="3" name="内容占位符 2"/>
          <p:cNvSpPr>
            <a:spLocks noGrp="1"/>
          </p:cNvSpPr>
          <p:nvPr>
            <p:ph idx="1"/>
          </p:nvPr>
        </p:nvSpPr>
        <p:spPr>
          <a:xfrm>
            <a:off x="838200" y="1825624"/>
            <a:ext cx="10515600" cy="4779891"/>
          </a:xfrm>
        </p:spPr>
        <p:txBody>
          <a:bodyPr>
            <a:normAutofit fontScale="77500" lnSpcReduction="20000"/>
          </a:bodyPr>
          <a:lstStyle/>
          <a:p>
            <a:r>
              <a:rPr lang="en-US" altLang="zh-CN" dirty="0" smtClean="0"/>
              <a:t>The </a:t>
            </a:r>
            <a:r>
              <a:rPr lang="en-US" altLang="zh-CN" dirty="0"/>
              <a:t>C version of a module named module or Module is called </a:t>
            </a:r>
            <a:r>
              <a:rPr lang="en-US" altLang="zh-CN" dirty="0" err="1"/>
              <a:t>cModule</a:t>
            </a:r>
            <a:r>
              <a:rPr lang="en-US" altLang="zh-CN" dirty="0"/>
              <a:t>, and frequently imported using import...as to strip off the prefix, as</a:t>
            </a:r>
            <a:r>
              <a:rPr lang="en-US" altLang="zh-CN" dirty="0" smtClean="0"/>
              <a:t>:</a:t>
            </a:r>
            <a:endParaRPr lang="en-US" altLang="zh-CN" dirty="0"/>
          </a:p>
          <a:p>
            <a:pPr lvl="1"/>
            <a:r>
              <a:rPr lang="en-US" altLang="zh-CN" dirty="0"/>
              <a:t>import </a:t>
            </a:r>
            <a:r>
              <a:rPr lang="en-US" altLang="zh-CN" dirty="0" err="1"/>
              <a:t>cPickle</a:t>
            </a:r>
            <a:r>
              <a:rPr lang="en-US" altLang="zh-CN" dirty="0"/>
              <a:t> as pickle</a:t>
            </a:r>
          </a:p>
          <a:p>
            <a:r>
              <a:rPr lang="en-US" altLang="zh-CN" dirty="0"/>
              <a:t>For compatibility, one can try to import the C version and fall back to the Python version if the C version is not available; in this case using import...as is required, so the code does not depend on which module was imported</a:t>
            </a:r>
            <a:r>
              <a:rPr lang="en-US" altLang="zh-CN" dirty="0" smtClean="0"/>
              <a:t>:</a:t>
            </a:r>
            <a:endParaRPr lang="en-US" altLang="zh-CN" dirty="0"/>
          </a:p>
          <a:p>
            <a:pPr lvl="1"/>
            <a:r>
              <a:rPr lang="en-US" altLang="zh-CN" dirty="0"/>
              <a:t>try:</a:t>
            </a:r>
          </a:p>
          <a:p>
            <a:pPr lvl="1"/>
            <a:r>
              <a:rPr lang="en-US" altLang="zh-CN" dirty="0"/>
              <a:t>  import </a:t>
            </a:r>
            <a:r>
              <a:rPr lang="en-US" altLang="zh-CN" dirty="0" err="1"/>
              <a:t>cPickle</a:t>
            </a:r>
            <a:r>
              <a:rPr lang="en-US" altLang="zh-CN" dirty="0"/>
              <a:t> as pickle</a:t>
            </a:r>
          </a:p>
          <a:p>
            <a:pPr lvl="1"/>
            <a:r>
              <a:rPr lang="en-US" altLang="zh-CN" dirty="0"/>
              <a:t>except </a:t>
            </a:r>
            <a:r>
              <a:rPr lang="en-US" altLang="zh-CN" dirty="0" err="1"/>
              <a:t>ImportError</a:t>
            </a:r>
            <a:r>
              <a:rPr lang="en-US" altLang="zh-CN" dirty="0"/>
              <a:t>:</a:t>
            </a:r>
          </a:p>
          <a:p>
            <a:pPr lvl="1"/>
            <a:r>
              <a:rPr lang="en-US" altLang="zh-CN" dirty="0"/>
              <a:t>  import </a:t>
            </a:r>
            <a:r>
              <a:rPr lang="en-US" altLang="zh-CN" dirty="0" smtClean="0"/>
              <a:t>pickle</a:t>
            </a:r>
          </a:p>
          <a:p>
            <a:r>
              <a:rPr lang="en-US" altLang="zh-CN" dirty="0" smtClean="0"/>
              <a:t>Notable </a:t>
            </a:r>
            <a:r>
              <a:rPr lang="en-US" altLang="zh-CN" dirty="0"/>
              <a:t>examples include</a:t>
            </a:r>
            <a:r>
              <a:rPr lang="en-US" altLang="zh-CN" dirty="0" smtClean="0"/>
              <a:t>:</a:t>
            </a:r>
            <a:endParaRPr lang="en-US" altLang="zh-CN" dirty="0"/>
          </a:p>
          <a:p>
            <a:pPr lvl="1"/>
            <a:r>
              <a:rPr lang="en-US" altLang="zh-CN" dirty="0"/>
              <a:t>(Python 2.x) </a:t>
            </a:r>
            <a:r>
              <a:rPr lang="en-US" altLang="zh-CN" dirty="0" err="1"/>
              <a:t>cPickle</a:t>
            </a:r>
            <a:r>
              <a:rPr lang="en-US" altLang="zh-CN" dirty="0"/>
              <a:t> for pickle, up to 1000× faster.</a:t>
            </a:r>
          </a:p>
          <a:p>
            <a:pPr lvl="1"/>
            <a:r>
              <a:rPr lang="en-US" altLang="zh-CN" dirty="0"/>
              <a:t>(Python 2.x) </a:t>
            </a:r>
            <a:r>
              <a:rPr lang="en-US" altLang="zh-CN" dirty="0" err="1"/>
              <a:t>cStringIO</a:t>
            </a:r>
            <a:r>
              <a:rPr lang="en-US" altLang="zh-CN" dirty="0"/>
              <a:t> for </a:t>
            </a:r>
            <a:r>
              <a:rPr lang="en-US" altLang="zh-CN" dirty="0" err="1"/>
              <a:t>StringIO</a:t>
            </a:r>
            <a:r>
              <a:rPr lang="en-US" altLang="zh-CN" dirty="0"/>
              <a:t>, replaced by </a:t>
            </a:r>
            <a:r>
              <a:rPr lang="en-US" altLang="zh-CN" dirty="0" err="1"/>
              <a:t>io.StringIO</a:t>
            </a:r>
            <a:r>
              <a:rPr lang="en-US" altLang="zh-CN" dirty="0"/>
              <a:t> in Python 3</a:t>
            </a:r>
          </a:p>
          <a:p>
            <a:pPr lvl="1"/>
            <a:r>
              <a:rPr lang="en-US" altLang="zh-CN" dirty="0" err="1"/>
              <a:t>cProfile</a:t>
            </a:r>
            <a:r>
              <a:rPr lang="en-US" altLang="zh-CN" dirty="0"/>
              <a:t> for profile – the Python profile adds significant overhead, and thus </a:t>
            </a:r>
            <a:r>
              <a:rPr lang="en-US" altLang="zh-CN" dirty="0" err="1"/>
              <a:t>cProfile</a:t>
            </a:r>
            <a:r>
              <a:rPr lang="en-US" altLang="zh-CN" dirty="0"/>
              <a:t> is recommended for most use.</a:t>
            </a:r>
          </a:p>
          <a:p>
            <a:pPr lvl="1"/>
            <a:r>
              <a:rPr lang="en-US" altLang="zh-CN" dirty="0"/>
              <a:t>(not needed in Python 3.3+) </a:t>
            </a:r>
            <a:r>
              <a:rPr lang="en-US" altLang="zh-CN" dirty="0" err="1"/>
              <a:t>cElementTree</a:t>
            </a:r>
            <a:r>
              <a:rPr lang="en-US" altLang="zh-CN" dirty="0"/>
              <a:t> for </a:t>
            </a:r>
            <a:r>
              <a:rPr lang="en-US" altLang="zh-CN" dirty="0" err="1"/>
              <a:t>ElementTree</a:t>
            </a:r>
            <a:r>
              <a:rPr lang="en-US" altLang="zh-CN" dirty="0"/>
              <a:t>, 15–20 times faster and uses 2–5 times less </a:t>
            </a:r>
            <a:r>
              <a:rPr lang="en-US" altLang="zh-CN" dirty="0" smtClean="0"/>
              <a:t>memory</a:t>
            </a:r>
            <a:endParaRPr lang="zh-CN" altLang="en-US" dirty="0"/>
          </a:p>
        </p:txBody>
      </p:sp>
    </p:spTree>
    <p:extLst>
      <p:ext uri="{BB962C8B-B14F-4D97-AF65-F5344CB8AC3E}">
        <p14:creationId xmlns:p14="http://schemas.microsoft.com/office/powerpoint/2010/main" val="24223288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编程规范</a:t>
            </a:r>
            <a:endParaRPr lang="en-US" altLang="zh-CN" dirty="0"/>
          </a:p>
          <a:p>
            <a:endParaRPr lang="en-US" altLang="zh-CN" dirty="0" smtClean="0"/>
          </a:p>
          <a:p>
            <a:r>
              <a:rPr lang="zh-CN" altLang="en-US" dirty="0" smtClean="0"/>
              <a:t>实战经验</a:t>
            </a:r>
            <a:endParaRPr lang="en-US" altLang="zh-CN" dirty="0" smtClean="0"/>
          </a:p>
          <a:p>
            <a:pPr lvl="1"/>
            <a:r>
              <a:rPr lang="en-US" altLang="zh-CN" dirty="0" smtClean="0"/>
              <a:t>Tip1</a:t>
            </a:r>
            <a:r>
              <a:rPr lang="zh-CN" altLang="en-US" dirty="0" smtClean="0"/>
              <a:t>：架构设计</a:t>
            </a:r>
            <a:endParaRPr lang="en-US" altLang="zh-CN" dirty="0" smtClean="0"/>
          </a:p>
          <a:p>
            <a:pPr lvl="1"/>
            <a:r>
              <a:rPr lang="en-US" altLang="zh-CN" dirty="0" smtClean="0"/>
              <a:t>Tip2</a:t>
            </a:r>
            <a:r>
              <a:rPr lang="zh-CN" altLang="en-US" dirty="0" smtClean="0"/>
              <a:t>：日志</a:t>
            </a:r>
            <a:r>
              <a:rPr lang="zh-CN" altLang="en-US" dirty="0"/>
              <a:t>处理</a:t>
            </a:r>
            <a:endParaRPr lang="en-US" altLang="zh-CN" dirty="0" smtClean="0"/>
          </a:p>
          <a:p>
            <a:pPr lvl="1"/>
            <a:r>
              <a:rPr lang="en-US" altLang="zh-CN" dirty="0"/>
              <a:t>Tip3</a:t>
            </a:r>
            <a:r>
              <a:rPr lang="zh-CN" altLang="en-US" dirty="0"/>
              <a:t>：后台</a:t>
            </a:r>
            <a:r>
              <a:rPr lang="en-US" altLang="zh-CN" dirty="0"/>
              <a:t>/</a:t>
            </a:r>
            <a:r>
              <a:rPr lang="zh-CN" altLang="en-US" dirty="0"/>
              <a:t>定时计算任务处理</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4191801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Tip4</a:t>
            </a:r>
            <a:r>
              <a:rPr lang="zh-CN" altLang="en-US" dirty="0"/>
              <a:t>：性能</a:t>
            </a:r>
            <a:r>
              <a:rPr lang="en-US" altLang="zh-CN" dirty="0" smtClean="0"/>
              <a:t>-</a:t>
            </a:r>
            <a:r>
              <a:rPr lang="en-US" altLang="zh-CN" dirty="0"/>
              <a:t>List comprehension and </a:t>
            </a:r>
            <a:r>
              <a:rPr lang="en-US" altLang="zh-CN" dirty="0" smtClean="0"/>
              <a:t>generators</a:t>
            </a:r>
            <a:endParaRPr lang="zh-CN" altLang="en-US" dirty="0"/>
          </a:p>
        </p:txBody>
      </p:sp>
      <p:sp>
        <p:nvSpPr>
          <p:cNvPr id="3" name="内容占位符 2"/>
          <p:cNvSpPr>
            <a:spLocks noGrp="1"/>
          </p:cNvSpPr>
          <p:nvPr>
            <p:ph idx="1"/>
          </p:nvPr>
        </p:nvSpPr>
        <p:spPr/>
        <p:txBody>
          <a:bodyPr/>
          <a:lstStyle/>
          <a:p>
            <a:r>
              <a:rPr lang="en-US" altLang="zh-CN" dirty="0"/>
              <a:t>List comprehension and generator expressions are very useful for working with small, compact loops. Additionally, it is faster than a normal for-loop</a:t>
            </a:r>
            <a:r>
              <a:rPr lang="en-US" altLang="zh-CN" dirty="0" smtClean="0"/>
              <a:t>.</a:t>
            </a:r>
          </a:p>
          <a:p>
            <a:pPr lvl="1"/>
            <a:r>
              <a:rPr lang="en-US" altLang="zh-CN" dirty="0"/>
              <a:t>directory = </a:t>
            </a:r>
            <a:r>
              <a:rPr lang="en-US" altLang="zh-CN" dirty="0" err="1"/>
              <a:t>os.listdir</a:t>
            </a:r>
            <a:r>
              <a:rPr lang="en-US" altLang="zh-CN" dirty="0"/>
              <a:t>(</a:t>
            </a:r>
            <a:r>
              <a:rPr lang="en-US" altLang="zh-CN" dirty="0" err="1"/>
              <a:t>os.getcwd</a:t>
            </a:r>
            <a:r>
              <a:rPr lang="en-US" altLang="zh-CN" dirty="0"/>
              <a:t>()) </a:t>
            </a:r>
            <a:endParaRPr lang="en-US" altLang="zh-CN" dirty="0" smtClean="0"/>
          </a:p>
          <a:p>
            <a:pPr lvl="1"/>
            <a:r>
              <a:rPr lang="en-US" altLang="zh-CN" dirty="0" err="1" smtClean="0"/>
              <a:t>filesInDir</a:t>
            </a:r>
            <a:r>
              <a:rPr lang="en-US" altLang="zh-CN" dirty="0" smtClean="0"/>
              <a:t> </a:t>
            </a:r>
            <a:r>
              <a:rPr lang="en-US" altLang="zh-CN" dirty="0"/>
              <a:t>= [item for item in </a:t>
            </a:r>
            <a:r>
              <a:rPr lang="en-US" altLang="zh-CN" dirty="0" smtClean="0"/>
              <a:t>directory]</a:t>
            </a:r>
          </a:p>
          <a:p>
            <a:r>
              <a:rPr lang="en-US" altLang="zh-CN" dirty="0" smtClean="0"/>
              <a:t>List comprehension and generator expression can be used to work with two (or more) lists with zip or </a:t>
            </a:r>
            <a:r>
              <a:rPr lang="en-US" altLang="zh-CN" dirty="0" err="1" smtClean="0"/>
              <a:t>itertools.izip</a:t>
            </a:r>
            <a:endParaRPr lang="en-US" altLang="zh-CN" dirty="0" smtClean="0"/>
          </a:p>
          <a:p>
            <a:pPr lvl="1"/>
            <a:r>
              <a:rPr lang="en-US" altLang="zh-CN" dirty="0" smtClean="0"/>
              <a:t>[</a:t>
            </a:r>
            <a:r>
              <a:rPr lang="en-US" altLang="zh-CN" dirty="0"/>
              <a:t>a - b for (</a:t>
            </a:r>
            <a:r>
              <a:rPr lang="en-US" altLang="zh-CN" dirty="0" err="1"/>
              <a:t>a,b</a:t>
            </a:r>
            <a:r>
              <a:rPr lang="en-US" altLang="zh-CN" dirty="0"/>
              <a:t>) in zip((1,2,3), (1,2,3))]  # will return [0, 0, 0]</a:t>
            </a:r>
          </a:p>
        </p:txBody>
      </p:sp>
    </p:spTree>
    <p:extLst>
      <p:ext uri="{BB962C8B-B14F-4D97-AF65-F5344CB8AC3E}">
        <p14:creationId xmlns:p14="http://schemas.microsoft.com/office/powerpoint/2010/main" val="3946871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Tip4</a:t>
            </a:r>
            <a:r>
              <a:rPr lang="zh-CN" altLang="en-US" dirty="0" smtClean="0"/>
              <a:t>：</a:t>
            </a:r>
            <a:r>
              <a:rPr lang="en-US" altLang="zh-CN" dirty="0"/>
              <a:t>Data type </a:t>
            </a:r>
            <a:r>
              <a:rPr lang="en-US" altLang="zh-CN" dirty="0" smtClean="0"/>
              <a:t>choice</a:t>
            </a:r>
            <a:endParaRPr lang="zh-CN" altLang="en-US" dirty="0"/>
          </a:p>
        </p:txBody>
      </p:sp>
      <p:sp>
        <p:nvSpPr>
          <p:cNvPr id="3" name="内容占位符 2"/>
          <p:cNvSpPr>
            <a:spLocks noGrp="1"/>
          </p:cNvSpPr>
          <p:nvPr>
            <p:ph idx="1"/>
          </p:nvPr>
        </p:nvSpPr>
        <p:spPr>
          <a:xfrm>
            <a:off x="838200" y="1825625"/>
            <a:ext cx="10515600" cy="4834482"/>
          </a:xfrm>
        </p:spPr>
        <p:txBody>
          <a:bodyPr>
            <a:normAutofit lnSpcReduction="10000"/>
          </a:bodyPr>
          <a:lstStyle/>
          <a:p>
            <a:r>
              <a:rPr lang="en-US" altLang="zh-CN" dirty="0"/>
              <a:t>checking for common items in the </a:t>
            </a:r>
            <a:r>
              <a:rPr lang="en-US" altLang="zh-CN" dirty="0" smtClean="0"/>
              <a:t>other</a:t>
            </a:r>
          </a:p>
          <a:p>
            <a:pPr lvl="1"/>
            <a:r>
              <a:rPr lang="en-US" altLang="zh-CN" dirty="0"/>
              <a:t>common = []</a:t>
            </a:r>
          </a:p>
          <a:p>
            <a:pPr lvl="1"/>
            <a:r>
              <a:rPr lang="en-US" altLang="zh-CN" dirty="0"/>
              <a:t>for entry in list1:</a:t>
            </a:r>
          </a:p>
          <a:p>
            <a:pPr lvl="1"/>
            <a:r>
              <a:rPr lang="en-US" altLang="zh-CN" dirty="0"/>
              <a:t>    if entry in list2:</a:t>
            </a:r>
          </a:p>
          <a:p>
            <a:pPr lvl="1"/>
            <a:r>
              <a:rPr lang="en-US" altLang="zh-CN" dirty="0"/>
              <a:t>        </a:t>
            </a:r>
            <a:r>
              <a:rPr lang="en-US" altLang="zh-CN" dirty="0" err="1"/>
              <a:t>common.append</a:t>
            </a:r>
            <a:r>
              <a:rPr lang="en-US" altLang="zh-CN" dirty="0"/>
              <a:t>(entry</a:t>
            </a:r>
            <a:r>
              <a:rPr lang="en-US" altLang="zh-CN" dirty="0" smtClean="0"/>
              <a:t>)</a:t>
            </a:r>
          </a:p>
          <a:p>
            <a:r>
              <a:rPr lang="en-US" altLang="zh-CN" dirty="0" smtClean="0"/>
              <a:t>For </a:t>
            </a:r>
            <a:r>
              <a:rPr lang="en-US" altLang="zh-CN" dirty="0"/>
              <a:t>such small lists, this will work fine, but for larger lists, for example if each contains thousands of entries, the following will be more efficient, and produces the same </a:t>
            </a:r>
            <a:r>
              <a:rPr lang="en-US" altLang="zh-CN" dirty="0" smtClean="0"/>
              <a:t>result</a:t>
            </a:r>
          </a:p>
          <a:p>
            <a:pPr lvl="1"/>
            <a:r>
              <a:rPr lang="en-US" altLang="zh-CN" dirty="0"/>
              <a:t>set1 = set([tuple(</a:t>
            </a:r>
            <a:r>
              <a:rPr lang="en-US" altLang="zh-CN" dirty="0" err="1"/>
              <a:t>entry.items</a:t>
            </a:r>
            <a:r>
              <a:rPr lang="en-US" altLang="zh-CN" dirty="0"/>
              <a:t>()) for entry in list1])</a:t>
            </a:r>
          </a:p>
          <a:p>
            <a:pPr lvl="1"/>
            <a:r>
              <a:rPr lang="en-US" altLang="zh-CN" dirty="0"/>
              <a:t>set2 = set([tuple(</a:t>
            </a:r>
            <a:r>
              <a:rPr lang="en-US" altLang="zh-CN" dirty="0" err="1"/>
              <a:t>entry.items</a:t>
            </a:r>
            <a:r>
              <a:rPr lang="en-US" altLang="zh-CN" dirty="0"/>
              <a:t>()) for entry in list2])</a:t>
            </a:r>
          </a:p>
          <a:p>
            <a:pPr lvl="1"/>
            <a:r>
              <a:rPr lang="en-US" altLang="zh-CN" dirty="0"/>
              <a:t>common = set1.intersection(set2)</a:t>
            </a:r>
          </a:p>
          <a:p>
            <a:pPr lvl="1"/>
            <a:r>
              <a:rPr lang="en-US" altLang="zh-CN" dirty="0"/>
              <a:t>common = [</a:t>
            </a:r>
            <a:r>
              <a:rPr lang="en-US" altLang="zh-CN" dirty="0" err="1"/>
              <a:t>dict</a:t>
            </a:r>
            <a:r>
              <a:rPr lang="en-US" altLang="zh-CN" dirty="0"/>
              <a:t>(entry) for entry in common]</a:t>
            </a:r>
          </a:p>
          <a:p>
            <a:pPr lvl="1"/>
            <a:endParaRPr lang="zh-CN" altLang="en-US" dirty="0"/>
          </a:p>
        </p:txBody>
      </p:sp>
    </p:spTree>
    <p:extLst>
      <p:ext uri="{BB962C8B-B14F-4D97-AF65-F5344CB8AC3E}">
        <p14:creationId xmlns:p14="http://schemas.microsoft.com/office/powerpoint/2010/main" val="1301417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更多参考</a:t>
            </a:r>
            <a:endParaRPr lang="en-US" altLang="zh-CN" dirty="0" smtClean="0"/>
          </a:p>
          <a:p>
            <a:r>
              <a:rPr lang="en-US" altLang="zh-CN" dirty="0">
                <a:hlinkClick r:id="rId2"/>
              </a:rPr>
              <a:t>http://</a:t>
            </a:r>
            <a:r>
              <a:rPr lang="en-US" altLang="zh-CN" dirty="0" smtClean="0">
                <a:hlinkClick r:id="rId2"/>
              </a:rPr>
              <a:t>www.open-open.com/lib/view/1358402790652</a:t>
            </a:r>
            <a:endParaRPr lang="en-US" altLang="zh-CN" dirty="0" smtClean="0"/>
          </a:p>
          <a:p>
            <a:r>
              <a:rPr lang="en-US" altLang="zh-CN" dirty="0" smtClean="0">
                <a:hlinkClick r:id="rId3"/>
              </a:rPr>
              <a:t>https://www.python.org/dev/peps/pep-0008/#programming-recommendations</a:t>
            </a:r>
            <a:endParaRPr lang="en-US" altLang="zh-CN" dirty="0" smtClean="0"/>
          </a:p>
        </p:txBody>
      </p:sp>
    </p:spTree>
    <p:extLst>
      <p:ext uri="{BB962C8B-B14F-4D97-AF65-F5344CB8AC3E}">
        <p14:creationId xmlns:p14="http://schemas.microsoft.com/office/powerpoint/2010/main" val="691538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smtClean="0"/>
              <a:t>python</a:t>
            </a:r>
            <a:r>
              <a:rPr lang="zh-CN" altLang="en-US" dirty="0" smtClean="0"/>
              <a:t>获取</a:t>
            </a:r>
            <a:r>
              <a:rPr lang="en-US" altLang="zh-CN" dirty="0" smtClean="0"/>
              <a:t>weibo.cn</a:t>
            </a:r>
            <a:r>
              <a:rPr lang="zh-CN" altLang="en-US" dirty="0" smtClean="0"/>
              <a:t>的数据：</a:t>
            </a:r>
            <a:r>
              <a:rPr lang="en-US" altLang="zh-CN" dirty="0" err="1" smtClean="0"/>
              <a:t>example+exercise</a:t>
            </a:r>
            <a:endParaRPr lang="en-US" altLang="zh-CN" dirty="0" smtClean="0"/>
          </a:p>
          <a:p>
            <a:endParaRPr lang="en-US" altLang="zh-CN" dirty="0" smtClean="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编程规范</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注释：块注释、行内注释</a:t>
            </a:r>
            <a:endParaRPr lang="en-US" altLang="zh-CN" dirty="0" smtClean="0"/>
          </a:p>
          <a:p>
            <a:pPr marL="685800" lvl="2">
              <a:spcBef>
                <a:spcPts val="1000"/>
              </a:spcBef>
            </a:pPr>
            <a:r>
              <a:rPr lang="zh-CN" altLang="en-US" dirty="0"/>
              <a:t>编码：</a:t>
            </a:r>
            <a:r>
              <a:rPr lang="en-US" altLang="zh-CN" dirty="0"/>
              <a:t>UTF-8</a:t>
            </a:r>
            <a:r>
              <a:rPr lang="zh-CN" altLang="en-US" dirty="0"/>
              <a:t>是</a:t>
            </a:r>
            <a:r>
              <a:rPr lang="zh-CN" altLang="en-US" dirty="0" smtClean="0"/>
              <a:t>王道</a:t>
            </a:r>
            <a:endParaRPr lang="en-US" altLang="zh-CN" dirty="0" smtClean="0"/>
          </a:p>
          <a:p>
            <a:pPr marL="685800" lvl="2">
              <a:spcBef>
                <a:spcPts val="1000"/>
              </a:spcBef>
            </a:pPr>
            <a:r>
              <a:rPr lang="zh-CN" altLang="en-US" dirty="0" smtClean="0"/>
              <a:t>版本控制信息：作者、最新修改日期、版本号</a:t>
            </a:r>
            <a:endParaRPr lang="en-US" altLang="zh-CN" dirty="0" smtClean="0"/>
          </a:p>
          <a:p>
            <a:pPr marL="685800" lvl="2">
              <a:spcBef>
                <a:spcPts val="1000"/>
              </a:spcBef>
            </a:pPr>
            <a:r>
              <a:rPr lang="zh-CN" altLang="en-US" dirty="0" smtClean="0"/>
              <a:t>脚本功能说明</a:t>
            </a:r>
            <a:endParaRPr lang="en-US" altLang="zh-CN" dirty="0" smtClean="0"/>
          </a:p>
          <a:p>
            <a:pPr marL="228600" lvl="1">
              <a:spcBef>
                <a:spcPts val="1000"/>
              </a:spcBef>
            </a:pPr>
            <a:r>
              <a:rPr lang="en-US" altLang="zh-CN" sz="2800" dirty="0" smtClean="0"/>
              <a:t>Example</a:t>
            </a:r>
          </a:p>
          <a:p>
            <a:pPr marL="685800" lvl="2">
              <a:spcBef>
                <a:spcPts val="1000"/>
              </a:spcBef>
            </a:pPr>
            <a:r>
              <a:rPr lang="en-US" altLang="zh-CN" dirty="0"/>
              <a:t>#-*-coding=utf-8-*-</a:t>
            </a:r>
          </a:p>
          <a:p>
            <a:pPr marL="685800" lvl="2">
              <a:spcBef>
                <a:spcPts val="1000"/>
              </a:spcBef>
            </a:pPr>
            <a:r>
              <a:rPr lang="en-US" altLang="zh-CN" dirty="0"/>
              <a:t># User: </a:t>
            </a:r>
            <a:r>
              <a:rPr lang="en-US" altLang="zh-CN" dirty="0" err="1"/>
              <a:t>linhaobuaa</a:t>
            </a:r>
            <a:endParaRPr lang="en-US" altLang="zh-CN" dirty="0"/>
          </a:p>
          <a:p>
            <a:pPr marL="685800" lvl="2">
              <a:spcBef>
                <a:spcPts val="1000"/>
              </a:spcBef>
            </a:pPr>
            <a:r>
              <a:rPr lang="en-US" altLang="zh-CN" dirty="0"/>
              <a:t># Date: 2014-12-28 14:00:00</a:t>
            </a:r>
          </a:p>
          <a:p>
            <a:pPr marL="685800" lvl="2">
              <a:spcBef>
                <a:spcPts val="1000"/>
              </a:spcBef>
            </a:pPr>
            <a:r>
              <a:rPr lang="en-US" altLang="zh-CN" dirty="0"/>
              <a:t># Version: </a:t>
            </a:r>
            <a:r>
              <a:rPr lang="en-US" altLang="zh-CN" dirty="0" smtClean="0"/>
              <a:t>0.3.0</a:t>
            </a:r>
          </a:p>
          <a:p>
            <a:pPr marL="685800" lvl="2">
              <a:spcBef>
                <a:spcPts val="1000"/>
              </a:spcBef>
            </a:pPr>
            <a:r>
              <a:rPr lang="en-US" altLang="zh-CN" dirty="0"/>
              <a:t>"""</a:t>
            </a:r>
            <a:r>
              <a:rPr lang="zh-CN" altLang="en-US" dirty="0"/>
              <a:t>数据库操作的封装</a:t>
            </a:r>
          </a:p>
          <a:p>
            <a:pPr marL="685800" lvl="2">
              <a:spcBef>
                <a:spcPts val="1000"/>
              </a:spcBef>
            </a:pPr>
            <a:r>
              <a:rPr lang="en-US" altLang="zh-CN" dirty="0"/>
              <a:t>"""</a:t>
            </a:r>
            <a:endParaRPr lang="en-US" altLang="zh-CN" dirty="0" smtClean="0"/>
          </a:p>
          <a:p>
            <a:pPr lvl="1"/>
            <a:endParaRPr lang="zh-CN" altLang="en-US" dirty="0"/>
          </a:p>
        </p:txBody>
      </p:sp>
      <p:sp>
        <p:nvSpPr>
          <p:cNvPr id="6" name="文本框 5"/>
          <p:cNvSpPr txBox="1"/>
          <p:nvPr/>
        </p:nvSpPr>
        <p:spPr>
          <a:xfrm>
            <a:off x="1160059" y="6176963"/>
            <a:ext cx="3144444" cy="369332"/>
          </a:xfrm>
          <a:prstGeom prst="rect">
            <a:avLst/>
          </a:prstGeom>
          <a:noFill/>
        </p:spPr>
        <p:txBody>
          <a:bodyPr wrap="square" rtlCol="0">
            <a:spAutoFit/>
          </a:bodyPr>
          <a:lstStyle/>
          <a:p>
            <a:r>
              <a:rPr lang="zh-CN" altLang="en-US" dirty="0" smtClean="0"/>
              <a:t>参考</a:t>
            </a:r>
            <a:r>
              <a:rPr lang="en-US" altLang="zh-CN" dirty="0" smtClean="0"/>
              <a:t>PythonCodingRule.pdf</a:t>
            </a:r>
            <a:endParaRPr lang="zh-CN" altLang="en-US" dirty="0"/>
          </a:p>
        </p:txBody>
      </p:sp>
    </p:spTree>
    <p:extLst>
      <p:ext uri="{BB962C8B-B14F-4D97-AF65-F5344CB8AC3E}">
        <p14:creationId xmlns:p14="http://schemas.microsoft.com/office/powerpoint/2010/main" val="1364161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666" y="2971847"/>
            <a:ext cx="10515600" cy="1325563"/>
          </a:xfrm>
        </p:spPr>
        <p:txBody>
          <a:bodyPr/>
          <a:lstStyle/>
          <a:p>
            <a:pPr algn="ctr"/>
            <a:r>
              <a:rPr lang="zh-CN" altLang="en-US" dirty="0" smtClean="0"/>
              <a:t>实战经验</a:t>
            </a:r>
            <a:endParaRPr lang="zh-CN" altLang="en-US" dirty="0"/>
          </a:p>
        </p:txBody>
      </p:sp>
    </p:spTree>
    <p:extLst>
      <p:ext uri="{BB962C8B-B14F-4D97-AF65-F5344CB8AC3E}">
        <p14:creationId xmlns:p14="http://schemas.microsoft.com/office/powerpoint/2010/main" val="2190896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Tip1</a:t>
            </a:r>
            <a:r>
              <a:rPr lang="zh-CN" altLang="en-US" dirty="0" smtClean="0"/>
              <a:t>：</a:t>
            </a:r>
            <a:r>
              <a:rPr lang="zh-CN" altLang="en-US" dirty="0"/>
              <a:t>架构</a:t>
            </a:r>
            <a:r>
              <a:rPr lang="zh-CN" altLang="en-US" dirty="0" smtClean="0"/>
              <a:t>设计</a:t>
            </a:r>
            <a:endParaRPr lang="zh-CN" altLang="en-US" dirty="0"/>
          </a:p>
        </p:txBody>
      </p:sp>
      <p:sp>
        <p:nvSpPr>
          <p:cNvPr id="3" name="内容占位符 2"/>
          <p:cNvSpPr>
            <a:spLocks noGrp="1"/>
          </p:cNvSpPr>
          <p:nvPr>
            <p:ph idx="1"/>
          </p:nvPr>
        </p:nvSpPr>
        <p:spPr/>
        <p:txBody>
          <a:bodyPr/>
          <a:lstStyle/>
          <a:p>
            <a:r>
              <a:rPr lang="zh-CN" altLang="en-US" dirty="0" smtClean="0"/>
              <a:t>设计原则</a:t>
            </a:r>
            <a:endParaRPr lang="en-US" altLang="zh-CN" dirty="0" smtClean="0"/>
          </a:p>
          <a:p>
            <a:pPr lvl="1"/>
            <a:r>
              <a:rPr lang="zh-CN" altLang="en-US" dirty="0" smtClean="0"/>
              <a:t>高内聚</a:t>
            </a:r>
            <a:endParaRPr lang="en-US" altLang="zh-CN" dirty="0" smtClean="0"/>
          </a:p>
          <a:p>
            <a:pPr lvl="1"/>
            <a:r>
              <a:rPr lang="zh-CN" altLang="en-US" dirty="0" smtClean="0"/>
              <a:t>低耦合</a:t>
            </a:r>
            <a:endParaRPr lang="en-US" altLang="zh-CN" dirty="0" smtClean="0"/>
          </a:p>
          <a:p>
            <a:pPr lvl="1"/>
            <a:r>
              <a:rPr lang="zh-CN" altLang="en-US" dirty="0" smtClean="0"/>
              <a:t>代码复用</a:t>
            </a:r>
            <a:endParaRPr lang="en-US" altLang="zh-CN" dirty="0" smtClean="0"/>
          </a:p>
          <a:p>
            <a:r>
              <a:rPr lang="zh-CN" altLang="en-US" dirty="0" smtClean="0"/>
              <a:t>设计</a:t>
            </a:r>
            <a:r>
              <a:rPr lang="zh-CN" altLang="en-US" dirty="0"/>
              <a:t>样</a:t>
            </a:r>
            <a:r>
              <a:rPr lang="zh-CN" altLang="en-US" dirty="0" smtClean="0"/>
              <a:t>例</a:t>
            </a:r>
            <a:endParaRPr lang="en-US" altLang="zh-CN" dirty="0" smtClean="0"/>
          </a:p>
          <a:p>
            <a:pPr lvl="1"/>
            <a:r>
              <a:rPr lang="zh-CN" altLang="en-US" dirty="0" smtClean="0"/>
              <a:t>模块设计</a:t>
            </a:r>
            <a:endParaRPr lang="en-US" altLang="zh-CN" dirty="0" smtClean="0"/>
          </a:p>
          <a:p>
            <a:pPr lvl="1"/>
            <a:r>
              <a:rPr lang="zh-CN" altLang="en-US" dirty="0" smtClean="0"/>
              <a:t>默认参数配置文件与参数覆盖机制</a:t>
            </a:r>
            <a:endParaRPr lang="en-US" altLang="zh-CN" dirty="0" smtClean="0"/>
          </a:p>
          <a:p>
            <a:pPr lvl="1"/>
            <a:r>
              <a:rPr lang="zh-CN" altLang="en-US" dirty="0" smtClean="0"/>
              <a:t>数据库类封装</a:t>
            </a:r>
            <a:endParaRPr lang="en-US" altLang="zh-CN" dirty="0" smtClean="0"/>
          </a:p>
          <a:p>
            <a:pPr lvl="1"/>
            <a:r>
              <a:rPr lang="zh-CN" altLang="en-US" dirty="0" smtClean="0"/>
              <a:t>文档</a:t>
            </a:r>
            <a:endParaRPr lang="en-US" altLang="zh-CN" dirty="0" smtClean="0"/>
          </a:p>
          <a:p>
            <a:pPr lvl="1"/>
            <a:r>
              <a:rPr lang="zh-CN" altLang="en-US" dirty="0"/>
              <a:t>测试</a:t>
            </a:r>
            <a:endParaRPr lang="en-US" altLang="zh-CN" dirty="0" smtClean="0"/>
          </a:p>
          <a:p>
            <a:pPr lvl="1"/>
            <a:endParaRPr lang="en-US" altLang="zh-CN" dirty="0" smtClean="0"/>
          </a:p>
          <a:p>
            <a:pPr lvl="1"/>
            <a:endParaRPr lang="en-US" altLang="zh-CN" dirty="0"/>
          </a:p>
          <a:p>
            <a:pPr lvl="1"/>
            <a:endParaRPr lang="zh-CN" altLang="en-US" dirty="0"/>
          </a:p>
        </p:txBody>
      </p:sp>
      <p:sp>
        <p:nvSpPr>
          <p:cNvPr id="4" name="文本框 3"/>
          <p:cNvSpPr txBox="1"/>
          <p:nvPr/>
        </p:nvSpPr>
        <p:spPr>
          <a:xfrm>
            <a:off x="1216925" y="6311900"/>
            <a:ext cx="9758150" cy="369332"/>
          </a:xfrm>
          <a:prstGeom prst="rect">
            <a:avLst/>
          </a:prstGeom>
          <a:noFill/>
        </p:spPr>
        <p:txBody>
          <a:bodyPr wrap="square" rtlCol="0">
            <a:spAutoFit/>
          </a:bodyPr>
          <a:lstStyle/>
          <a:p>
            <a:r>
              <a:rPr lang="zh-CN" altLang="en-US" dirty="0" smtClean="0"/>
              <a:t>参考新闻评论观点分析系统代码 </a:t>
            </a:r>
            <a:r>
              <a:rPr lang="en-US" altLang="zh-CN" dirty="0" smtClean="0"/>
              <a:t>https</a:t>
            </a:r>
            <a:r>
              <a:rPr lang="en-US" altLang="zh-CN" dirty="0"/>
              <a:t>://github.com/linhaobuaa/opinion_news</a:t>
            </a:r>
            <a:endParaRPr lang="zh-CN" altLang="en-US" dirty="0"/>
          </a:p>
        </p:txBody>
      </p:sp>
    </p:spTree>
    <p:extLst>
      <p:ext uri="{BB962C8B-B14F-4D97-AF65-F5344CB8AC3E}">
        <p14:creationId xmlns:p14="http://schemas.microsoft.com/office/powerpoint/2010/main" val="376254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代码顶层设计</a:t>
            </a:r>
            <a:endParaRPr lang="zh-CN" altLang="en-US" dirty="0"/>
          </a:p>
        </p:txBody>
      </p:sp>
      <p:sp>
        <p:nvSpPr>
          <p:cNvPr id="3" name="内容占位符 2"/>
          <p:cNvSpPr>
            <a:spLocks noGrp="1"/>
          </p:cNvSpPr>
          <p:nvPr>
            <p:ph idx="1"/>
          </p:nvPr>
        </p:nvSpPr>
        <p:spPr/>
        <p:txBody>
          <a:bodyPr/>
          <a:lstStyle/>
          <a:p>
            <a:r>
              <a:rPr lang="zh-CN" altLang="en-US" dirty="0" smtClean="0"/>
              <a:t>计算模块</a:t>
            </a:r>
            <a:endParaRPr lang="en-US" altLang="zh-CN" dirty="0"/>
          </a:p>
          <a:p>
            <a:r>
              <a:rPr lang="en-US" altLang="zh-CN" dirty="0" smtClean="0"/>
              <a:t>Flask</a:t>
            </a:r>
            <a:r>
              <a:rPr lang="zh-CN" altLang="en-US" dirty="0" smtClean="0"/>
              <a:t>网站模块</a:t>
            </a:r>
            <a:endParaRPr lang="en-US" altLang="zh-CN" dirty="0" smtClean="0"/>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902" y="3149734"/>
            <a:ext cx="7514286" cy="2523809"/>
          </a:xfrm>
          <a:prstGeom prst="rect">
            <a:avLst/>
          </a:prstGeom>
        </p:spPr>
      </p:pic>
    </p:spTree>
    <p:extLst>
      <p:ext uri="{BB962C8B-B14F-4D97-AF65-F5344CB8AC3E}">
        <p14:creationId xmlns:p14="http://schemas.microsoft.com/office/powerpoint/2010/main" val="4124735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计算模块设计</a:t>
            </a:r>
            <a:endParaRPr lang="zh-CN" altLang="en-US" dirty="0"/>
          </a:p>
        </p:txBody>
      </p:sp>
      <p:sp>
        <p:nvSpPr>
          <p:cNvPr id="3" name="内容占位符 2"/>
          <p:cNvSpPr>
            <a:spLocks noGrp="1"/>
          </p:cNvSpPr>
          <p:nvPr>
            <p:ph idx="1"/>
          </p:nvPr>
        </p:nvSpPr>
        <p:spPr>
          <a:xfrm>
            <a:off x="838200" y="1825625"/>
            <a:ext cx="11353800" cy="4351338"/>
          </a:xfrm>
        </p:spPr>
        <p:txBody>
          <a:bodyPr>
            <a:normAutofit lnSpcReduction="10000"/>
          </a:bodyPr>
          <a:lstStyle/>
          <a:p>
            <a:r>
              <a:rPr lang="zh-CN" altLang="en-US" dirty="0" smtClean="0"/>
              <a:t>公用模块目录：</a:t>
            </a:r>
            <a:r>
              <a:rPr lang="en-US" altLang="zh-CN" dirty="0" smtClean="0"/>
              <a:t>public/</a:t>
            </a:r>
          </a:p>
          <a:p>
            <a:r>
              <a:rPr lang="zh-CN" altLang="en-US" dirty="0" smtClean="0"/>
              <a:t>核心算法：</a:t>
            </a:r>
            <a:r>
              <a:rPr lang="en-US" altLang="zh-CN" dirty="0"/>
              <a:t>clustering.py/rubbish_classifier.py/triple_sentiment_classifier.py</a:t>
            </a:r>
            <a:endParaRPr lang="en-US" altLang="zh-CN" dirty="0" smtClean="0"/>
          </a:p>
          <a:p>
            <a:r>
              <a:rPr lang="zh-CN" altLang="en-US" dirty="0" smtClean="0"/>
              <a:t>主文件：</a:t>
            </a:r>
            <a:r>
              <a:rPr lang="en-US" altLang="zh-CN" dirty="0"/>
              <a:t>comment_module.py/weibo_module.py</a:t>
            </a:r>
            <a:endParaRPr lang="en-US" altLang="zh-CN" dirty="0" smtClean="0"/>
          </a:p>
          <a:p>
            <a:r>
              <a:rPr lang="zh-CN" altLang="en-US" dirty="0" smtClean="0"/>
              <a:t>工具脚本：</a:t>
            </a:r>
            <a:r>
              <a:rPr lang="en-US" altLang="zh-CN" dirty="0"/>
              <a:t>utils.py/time_utils.py</a:t>
            </a:r>
          </a:p>
          <a:p>
            <a:r>
              <a:rPr lang="zh-CN" altLang="en-US" dirty="0" smtClean="0"/>
              <a:t>数据库脚本：</a:t>
            </a:r>
            <a:r>
              <a:rPr lang="en-US" altLang="zh-CN" dirty="0" smtClean="0"/>
              <a:t>Database.py</a:t>
            </a:r>
          </a:p>
          <a:p>
            <a:r>
              <a:rPr lang="zh-CN" altLang="en-US" dirty="0" smtClean="0"/>
              <a:t>默认配置文件：</a:t>
            </a:r>
            <a:r>
              <a:rPr lang="en-US" altLang="zh-CN" dirty="0" smtClean="0"/>
              <a:t>default_settings.py</a:t>
            </a:r>
          </a:p>
          <a:p>
            <a:r>
              <a:rPr lang="zh-CN" altLang="en-US" dirty="0" smtClean="0"/>
              <a:t>配置文件：</a:t>
            </a:r>
            <a:r>
              <a:rPr lang="en-US" altLang="zh-CN" dirty="0" smtClean="0"/>
              <a:t>settings.py</a:t>
            </a:r>
          </a:p>
          <a:p>
            <a:r>
              <a:rPr lang="zh-CN" altLang="en-US" dirty="0" smtClean="0"/>
              <a:t>模块说明文件：</a:t>
            </a:r>
            <a:r>
              <a:rPr lang="en-US" altLang="zh-CN" dirty="0" smtClean="0"/>
              <a:t>README</a:t>
            </a:r>
          </a:p>
          <a:p>
            <a:endParaRPr lang="zh-CN" altLang="en-US" dirty="0"/>
          </a:p>
        </p:txBody>
      </p:sp>
      <p:sp>
        <p:nvSpPr>
          <p:cNvPr id="4" name="文本框 3"/>
          <p:cNvSpPr txBox="1"/>
          <p:nvPr/>
        </p:nvSpPr>
        <p:spPr>
          <a:xfrm>
            <a:off x="1216925" y="6311900"/>
            <a:ext cx="9758150" cy="369332"/>
          </a:xfrm>
          <a:prstGeom prst="rect">
            <a:avLst/>
          </a:prstGeom>
          <a:noFill/>
        </p:spPr>
        <p:txBody>
          <a:bodyPr wrap="square" rtlCol="0">
            <a:spAutoFit/>
          </a:bodyPr>
          <a:lstStyle/>
          <a:p>
            <a:r>
              <a:rPr lang="zh-CN" altLang="en-US" dirty="0" smtClean="0"/>
              <a:t>参考新闻评论观点分析系统代码 </a:t>
            </a:r>
            <a:r>
              <a:rPr lang="en-US" altLang="zh-CN" dirty="0"/>
              <a:t>https://github.com/linhaobuaa/opinion_news/tree/master/public</a:t>
            </a:r>
            <a:endParaRPr lang="zh-CN" altLang="en-US" dirty="0"/>
          </a:p>
        </p:txBody>
      </p:sp>
    </p:spTree>
    <p:extLst>
      <p:ext uri="{BB962C8B-B14F-4D97-AF65-F5344CB8AC3E}">
        <p14:creationId xmlns:p14="http://schemas.microsoft.com/office/powerpoint/2010/main" val="3570599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网站模块设计</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网站静态文件目录：</a:t>
            </a:r>
            <a:r>
              <a:rPr lang="en-US" altLang="zh-CN" dirty="0" smtClean="0"/>
              <a:t>static</a:t>
            </a:r>
            <a:endParaRPr lang="en-US" altLang="zh-CN" dirty="0"/>
          </a:p>
          <a:p>
            <a:pPr lvl="1"/>
            <a:r>
              <a:rPr lang="en-US" altLang="zh-CN" dirty="0" err="1"/>
              <a:t>c</a:t>
            </a:r>
            <a:r>
              <a:rPr lang="en-US" altLang="zh-CN" dirty="0" err="1" smtClean="0"/>
              <a:t>ss</a:t>
            </a:r>
            <a:endParaRPr lang="en-US" altLang="zh-CN" dirty="0"/>
          </a:p>
          <a:p>
            <a:pPr lvl="1"/>
            <a:r>
              <a:rPr lang="en-US" altLang="zh-CN" dirty="0" err="1"/>
              <a:t>j</a:t>
            </a:r>
            <a:r>
              <a:rPr lang="en-US" altLang="zh-CN" dirty="0" err="1" smtClean="0"/>
              <a:t>s</a:t>
            </a:r>
            <a:endParaRPr lang="en-US" altLang="zh-CN" dirty="0"/>
          </a:p>
          <a:p>
            <a:pPr lvl="1"/>
            <a:r>
              <a:rPr lang="en-US" altLang="zh-CN" dirty="0" err="1" smtClean="0"/>
              <a:t>img</a:t>
            </a:r>
            <a:endParaRPr lang="en-US" altLang="zh-CN" dirty="0" smtClean="0"/>
          </a:p>
          <a:p>
            <a:endParaRPr lang="en-US" altLang="zh-CN" dirty="0"/>
          </a:p>
          <a:p>
            <a:r>
              <a:rPr lang="zh-CN" altLang="en-US" dirty="0" smtClean="0"/>
              <a:t>网站</a:t>
            </a:r>
            <a:r>
              <a:rPr lang="en-US" altLang="zh-CN" dirty="0" smtClean="0"/>
              <a:t>HTML</a:t>
            </a:r>
            <a:r>
              <a:rPr lang="zh-CN" altLang="en-US" dirty="0" smtClean="0"/>
              <a:t>模板目录：</a:t>
            </a:r>
            <a:r>
              <a:rPr lang="en-US" altLang="zh-CN" dirty="0" smtClean="0"/>
              <a:t>template</a:t>
            </a:r>
          </a:p>
          <a:p>
            <a:pPr lvl="1"/>
            <a:r>
              <a:rPr lang="en-US" altLang="zh-CN" dirty="0" smtClean="0"/>
              <a:t>base.html</a:t>
            </a:r>
          </a:p>
          <a:p>
            <a:pPr lvl="1"/>
            <a:r>
              <a:rPr lang="en-US" altLang="zh-CN" dirty="0" smtClean="0"/>
              <a:t>…</a:t>
            </a:r>
          </a:p>
          <a:p>
            <a:endParaRPr lang="en-US" altLang="zh-CN" dirty="0" smtClean="0"/>
          </a:p>
          <a:p>
            <a:r>
              <a:rPr lang="zh-CN" altLang="en-US" dirty="0"/>
              <a:t>子</a:t>
            </a:r>
            <a:r>
              <a:rPr lang="zh-CN" altLang="en-US" dirty="0" smtClean="0"/>
              <a:t>模块：</a:t>
            </a:r>
            <a:r>
              <a:rPr lang="en-US" altLang="zh-CN" dirty="0" smtClean="0"/>
              <a:t>news</a:t>
            </a:r>
          </a:p>
          <a:p>
            <a:pPr lvl="1"/>
            <a:r>
              <a:rPr lang="en-US" altLang="zh-CN" dirty="0" smtClean="0"/>
              <a:t>__init__.py</a:t>
            </a:r>
          </a:p>
          <a:p>
            <a:pPr lvl="1"/>
            <a:r>
              <a:rPr lang="en-US" altLang="zh-CN" dirty="0"/>
              <a:t>v</a:t>
            </a:r>
            <a:r>
              <a:rPr lang="en-US" altLang="zh-CN" dirty="0" smtClean="0"/>
              <a:t>iews.py</a:t>
            </a:r>
            <a:endParaRPr lang="zh-CN" altLang="en-US" dirty="0"/>
          </a:p>
        </p:txBody>
      </p:sp>
      <p:sp>
        <p:nvSpPr>
          <p:cNvPr id="4" name="文本框 3"/>
          <p:cNvSpPr txBox="1"/>
          <p:nvPr/>
        </p:nvSpPr>
        <p:spPr>
          <a:xfrm>
            <a:off x="1216925" y="6311900"/>
            <a:ext cx="9758150" cy="369332"/>
          </a:xfrm>
          <a:prstGeom prst="rect">
            <a:avLst/>
          </a:prstGeom>
          <a:noFill/>
        </p:spPr>
        <p:txBody>
          <a:bodyPr wrap="square" rtlCol="0">
            <a:spAutoFit/>
          </a:bodyPr>
          <a:lstStyle/>
          <a:p>
            <a:r>
              <a:rPr lang="zh-CN" altLang="en-US" dirty="0" smtClean="0"/>
              <a:t>参考新闻评论观点分析系统代码 </a:t>
            </a:r>
            <a:r>
              <a:rPr lang="en-US" altLang="zh-CN" dirty="0"/>
              <a:t>https://</a:t>
            </a:r>
            <a:r>
              <a:rPr lang="en-US" altLang="zh-CN" dirty="0" smtClean="0"/>
              <a:t>github.com/linhaobuaa/opinion_news/tree/master/opinion</a:t>
            </a:r>
            <a:endParaRPr lang="zh-CN" altLang="en-US" dirty="0"/>
          </a:p>
        </p:txBody>
      </p:sp>
    </p:spTree>
    <p:extLst>
      <p:ext uri="{BB962C8B-B14F-4D97-AF65-F5344CB8AC3E}">
        <p14:creationId xmlns:p14="http://schemas.microsoft.com/office/powerpoint/2010/main" val="358247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数据库类封装</a:t>
            </a:r>
            <a:endParaRPr lang="zh-CN" altLang="en-US" dirty="0"/>
          </a:p>
        </p:txBody>
      </p:sp>
      <p:sp>
        <p:nvSpPr>
          <p:cNvPr id="3" name="内容占位符 2"/>
          <p:cNvSpPr>
            <a:spLocks noGrp="1"/>
          </p:cNvSpPr>
          <p:nvPr>
            <p:ph idx="1"/>
          </p:nvPr>
        </p:nvSpPr>
        <p:spPr/>
        <p:txBody>
          <a:bodyPr/>
          <a:lstStyle/>
          <a:p>
            <a:r>
              <a:rPr lang="en-US" altLang="zh-CN" dirty="0"/>
              <a:t>https://github.com/linhaobuaa/opinion_news/blob/master/opinion_cal/Database.py</a:t>
            </a:r>
            <a:endParaRPr lang="zh-CN" altLang="en-US" dirty="0"/>
          </a:p>
        </p:txBody>
      </p:sp>
    </p:spTree>
    <p:extLst>
      <p:ext uri="{BB962C8B-B14F-4D97-AF65-F5344CB8AC3E}">
        <p14:creationId xmlns:p14="http://schemas.microsoft.com/office/powerpoint/2010/main" val="36157116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1379</Words>
  <Application>Microsoft Office PowerPoint</Application>
  <PresentationFormat>宽屏</PresentationFormat>
  <Paragraphs>160</Paragraphs>
  <Slides>23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宋体</vt:lpstr>
      <vt:lpstr>Arial</vt:lpstr>
      <vt:lpstr>Calibri</vt:lpstr>
      <vt:lpstr>Calibri Light</vt:lpstr>
      <vt:lpstr>Office 主题</vt:lpstr>
      <vt:lpstr>Programming Tips</vt:lpstr>
      <vt:lpstr>Content</vt:lpstr>
      <vt:lpstr>编程规范</vt:lpstr>
      <vt:lpstr>实战经验</vt:lpstr>
      <vt:lpstr>Tip1：架构设计</vt:lpstr>
      <vt:lpstr>代码顶层设计</vt:lpstr>
      <vt:lpstr>计算模块设计</vt:lpstr>
      <vt:lpstr>网站模块设计</vt:lpstr>
      <vt:lpstr>数据库类封装</vt:lpstr>
      <vt:lpstr>文档</vt:lpstr>
      <vt:lpstr>测试</vt:lpstr>
      <vt:lpstr>Tip2：日志处理</vt:lpstr>
      <vt:lpstr>Tip3：后台/定时计算任务处理</vt:lpstr>
      <vt:lpstr>Tip4：性能-变量</vt:lpstr>
      <vt:lpstr>Tip4：性能-模块</vt:lpstr>
      <vt:lpstr>Tip4：性能- Strings</vt:lpstr>
      <vt:lpstr>Tip4：性能-循环</vt:lpstr>
      <vt:lpstr>Tip4：性能-循环</vt:lpstr>
      <vt:lpstr>Tip4：性能-importing</vt:lpstr>
      <vt:lpstr>Tip4：性能-List comprehension and generators</vt:lpstr>
      <vt:lpstr>Tip4：Data type choice</vt:lpstr>
      <vt:lpstr>PowerPoint 演示文稿</vt:lpstr>
      <vt:lpstr>习题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linhao1992</dc:creator>
  <cp:lastModifiedBy>linhao</cp:lastModifiedBy>
  <cp:revision>230</cp:revision>
  <dcterms:created xsi:type="dcterms:W3CDTF">2015-06-30T08:22:48Z</dcterms:created>
  <dcterms:modified xsi:type="dcterms:W3CDTF">2015-07-16T17:12:17Z</dcterms:modified>
</cp:coreProperties>
</file>