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95" r:id="rId4"/>
    <p:sldId id="261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5" r:id="rId19"/>
    <p:sldId id="293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4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 userDrawn="1"/>
        </p:nvSpPr>
        <p:spPr bwMode="auto">
          <a:xfrm>
            <a:off x="0" y="1773238"/>
            <a:ext cx="9144000" cy="22590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91044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F346D-779D-47A3-B676-1DC53F85E8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2128140" y="240348"/>
            <a:ext cx="4801314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北京航空航天大学信息系统系</a:t>
            </a:r>
            <a:endParaRPr lang="en-US" altLang="zh-CN" sz="2400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社会计算与社会舆情分析研究中心</a:t>
            </a:r>
            <a:endParaRPr lang="en-US" altLang="zh-CN" sz="2400" dirty="0" smtClean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42852"/>
            <a:ext cx="92869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 descr="http://geekpark-img.qiniudn.com/uploads/reading/seed/72b3a0b9e2040ae8bee324ae3fb4207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929322" y="5267340"/>
            <a:ext cx="3214678" cy="159065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59711-2F42-4890-A008-273F80259E1E}" type="datetimeFigureOut">
              <a:rPr lang="zh-CN" altLang="en-US"/>
              <a:pPr>
                <a:defRPr/>
              </a:pPr>
              <a:t>2014/7/17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22507-2D77-4C6C-BD5A-86F29D40E2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16B1F-9270-49F4-8C45-6AC6435CEE72}" type="datetimeFigureOut">
              <a:rPr lang="zh-CN" altLang="en-US"/>
              <a:pPr>
                <a:defRPr/>
              </a:pPr>
              <a:t>2014/7/17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EEDA1-B1CB-489B-803E-BD8FDB1D1B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 bwMode="auto">
          <a:xfrm>
            <a:off x="0" y="0"/>
            <a:ext cx="8358214" cy="705563"/>
          </a:xfrm>
          <a:prstGeom prst="rect">
            <a:avLst/>
          </a:prstGeom>
          <a:solidFill>
            <a:schemeClr val="tx2"/>
          </a:solidFill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71438"/>
            <a:ext cx="7786742" cy="642918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643602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1114" y="71414"/>
            <a:ext cx="57148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geekpark-img.qiniudn.com/uploads/reading/seed/72b3a0b9e2040ae8bee324ae3fb4207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700308" y="6143643"/>
            <a:ext cx="1443692" cy="71435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 userDrawn="1"/>
        </p:nvSpPr>
        <p:spPr bwMode="auto">
          <a:xfrm>
            <a:off x="0" y="0"/>
            <a:ext cx="8358214" cy="705563"/>
          </a:xfrm>
          <a:prstGeom prst="rect">
            <a:avLst/>
          </a:prstGeom>
          <a:solidFill>
            <a:schemeClr val="tx2"/>
          </a:solidFill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sz="32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1114" y="71414"/>
            <a:ext cx="57148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1472" y="71438"/>
            <a:ext cx="7786742" cy="642918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Picture 4" descr="http://geekpark-img.qiniudn.com/uploads/reading/seed/72b3a0b9e2040ae8bee324ae3fb4207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7700308" y="6143643"/>
            <a:ext cx="1443692" cy="71435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 bwMode="auto">
          <a:xfrm>
            <a:off x="0" y="1773238"/>
            <a:ext cx="9144000" cy="22590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285992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642918"/>
            <a:ext cx="85725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 descr="http://geekpark-img.qiniudn.com/uploads/reading/seed/72b3a0b9e2040ae8bee324ae3fb4207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929322" y="5267340"/>
            <a:ext cx="3214678" cy="159065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images.smh.com.au/2012/09/20/3649933/art-353-Smiley-300x0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4214818"/>
            <a:ext cx="2037740" cy="2071702"/>
          </a:xfrm>
          <a:prstGeom prst="rect">
            <a:avLst/>
          </a:prstGeom>
          <a:noFill/>
        </p:spPr>
      </p:pic>
      <p:sp>
        <p:nvSpPr>
          <p:cNvPr id="8" name="标题 1"/>
          <p:cNvSpPr txBox="1">
            <a:spLocks/>
          </p:cNvSpPr>
          <p:nvPr userDrawn="1"/>
        </p:nvSpPr>
        <p:spPr bwMode="auto">
          <a:xfrm>
            <a:off x="0" y="1773238"/>
            <a:ext cx="9144000" cy="22590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/>
            </a:r>
            <a:b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143116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1571604" y="4357694"/>
            <a:ext cx="4857784" cy="804862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642918"/>
            <a:ext cx="85725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CF137-6EDE-4BDA-8B4A-888BFAC15819}" type="datetimeFigureOut">
              <a:rPr lang="zh-CN" altLang="en-US"/>
              <a:pPr>
                <a:defRPr/>
              </a:pPr>
              <a:t>2014/7/17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ED6B2-5363-4070-9088-41D4107D9B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22394-2353-4DF6-BA58-C87EE9F86903}" type="datetimeFigureOut">
              <a:rPr lang="zh-CN" altLang="en-US"/>
              <a:pPr>
                <a:defRPr/>
              </a:pPr>
              <a:t>2014/7/17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D985E-22BA-438D-97F1-F947F0CB34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3199E-C797-469C-814D-F1DEB7AF1CE8}" type="datetimeFigureOut">
              <a:rPr lang="zh-CN" altLang="en-US"/>
              <a:pPr>
                <a:defRPr/>
              </a:pPr>
              <a:t>2014/7/17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90A9A-F7E2-4086-A981-2694D17D6D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36A98-0291-479F-A903-6E3B4E2B7871}" type="datetimeFigureOut">
              <a:rPr lang="zh-CN" altLang="en-US"/>
              <a:pPr>
                <a:defRPr/>
              </a:pPr>
              <a:t>2014/7/17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F1745-0B66-44CE-9624-5068F9CC2E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C2B669-AB3B-4ACB-A83B-9B3B7B102323}" type="datetimeFigureOut">
              <a:rPr lang="zh-CN" altLang="en-US"/>
              <a:pPr>
                <a:defRPr/>
              </a:pPr>
              <a:t>2014/7/17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5D28CA-2356-40B9-B506-17BF298B62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ting-started-with-xapian.readthedocs.org/en/latest/" TargetMode="External"/><Relationship Id="rId2" Type="http://schemas.openxmlformats.org/officeDocument/2006/relationships/hyperlink" Target="http://www.162cm.com/p/xapian-learning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top.baidu.com/buzz?b=1" TargetMode="External"/><Relationship Id="rId2" Type="http://schemas.openxmlformats.org/officeDocument/2006/relationships/hyperlink" Target="http://networkx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主讲人：林浩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布尔型检索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QQ截图2014071612035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1785926"/>
            <a:ext cx="3714776" cy="181245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</a:t>
            </a:r>
            <a:r>
              <a:rPr lang="zh-CN" altLang="en-US" dirty="0" smtClean="0"/>
              <a:t>的存储结构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Xapian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是所有用于检索的信息表的集合，以下的表是必需的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posting list table</a:t>
            </a:r>
            <a:r>
              <a:rPr lang="zh-CN" altLang="en-US" dirty="0" smtClean="0"/>
              <a:t>保存了被每一个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索引的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，实际上保存的应该是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（唯一标识）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record table</a:t>
            </a:r>
            <a:r>
              <a:rPr lang="zh-CN" altLang="en-US" dirty="0" smtClean="0"/>
              <a:t>保存了每一个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所关联的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不能通过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检索，只能通过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来获取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term list table </a:t>
            </a:r>
            <a:r>
              <a:rPr lang="zh-CN" altLang="en-US" dirty="0" smtClean="0"/>
              <a:t>保存了索引每个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的所有的</a:t>
            </a:r>
            <a:r>
              <a:rPr lang="en-US" altLang="zh-CN" dirty="0" smtClean="0"/>
              <a:t>term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</a:t>
            </a:r>
            <a:r>
              <a:rPr lang="zh-CN" altLang="en-US" dirty="0" smtClean="0"/>
              <a:t>的存储结构（续）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Xapian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使用“</a:t>
            </a:r>
            <a:r>
              <a:rPr lang="en-US" altLang="zh-CN" dirty="0" smtClean="0"/>
              <a:t>flint”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的存储格式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termlist</a:t>
            </a:r>
            <a:r>
              <a:rPr lang="zh-CN" altLang="en-US" dirty="0" smtClean="0"/>
              <a:t>表会被存储为以下三个文件“</a:t>
            </a:r>
            <a:r>
              <a:rPr lang="en-US" altLang="zh-CN" dirty="0" err="1" smtClean="0"/>
              <a:t>termlist.baseA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、“</a:t>
            </a:r>
            <a:r>
              <a:rPr lang="en-US" altLang="zh-CN" dirty="0" err="1" smtClean="0"/>
              <a:t>termlist.baseB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、“</a:t>
            </a:r>
            <a:r>
              <a:rPr lang="en-US" altLang="zh-CN" dirty="0" err="1" smtClean="0"/>
              <a:t>termlist.dB</a:t>
            </a:r>
            <a:r>
              <a:rPr lang="en-US" altLang="zh-CN" dirty="0" smtClean="0"/>
              <a:t>”</a:t>
            </a:r>
          </a:p>
          <a:p>
            <a:pPr lvl="1"/>
            <a:r>
              <a:rPr lang="zh-CN" altLang="en-US" dirty="0" smtClean="0"/>
              <a:t>只有”</a:t>
            </a:r>
            <a:r>
              <a:rPr lang="en-US" altLang="zh-CN" dirty="0" smtClean="0"/>
              <a:t>.db”</a:t>
            </a:r>
            <a:r>
              <a:rPr lang="zh-CN" altLang="en-US" dirty="0" smtClean="0"/>
              <a:t>文件存储了真实的数据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baseA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和“</a:t>
            </a:r>
            <a:r>
              <a:rPr lang="en-US" altLang="zh-CN" dirty="0" err="1" smtClean="0"/>
              <a:t>baseB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文件是用作跟踪于“</a:t>
            </a:r>
            <a:r>
              <a:rPr lang="en-US" altLang="zh-CN" dirty="0" smtClean="0"/>
              <a:t>.dB”</a:t>
            </a:r>
            <a:r>
              <a:rPr lang="zh-CN" altLang="en-US" dirty="0" smtClean="0"/>
              <a:t>文件中查找数据</a:t>
            </a:r>
            <a:endParaRPr lang="en-US" altLang="zh-CN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原子性修改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Xapian</a:t>
            </a:r>
            <a:r>
              <a:rPr lang="zh-CN" altLang="en-US" dirty="0" smtClean="0"/>
              <a:t>能保证对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的所有修改都是原子性的，这意味着：</a:t>
            </a:r>
          </a:p>
          <a:p>
            <a:pPr lvl="1"/>
            <a:r>
              <a:rPr lang="zh-CN" altLang="en-US" dirty="0" smtClean="0"/>
              <a:t>从一个独立的进程（或一个独立的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对象在同一个进程）角度来看，在读取数据库的时候，直到修改成功提交，所有对数据库的修改都是不可见的</a:t>
            </a:r>
          </a:p>
          <a:p>
            <a:pPr lvl="1"/>
            <a:r>
              <a:rPr lang="en-US" altLang="zh-CN" dirty="0" smtClean="0"/>
              <a:t>Database</a:t>
            </a:r>
            <a:r>
              <a:rPr lang="zh-CN" altLang="en-US" dirty="0" smtClean="0"/>
              <a:t>在硬盘中的状态始终是保持一致的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如果在修改的过程中系统发生中断，只要硬件不发生故障（硬盘损坏），就算电源被切断，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应该总是被还原到有效的状态。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 writer, multiple reader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Xapian</a:t>
            </a:r>
            <a:r>
              <a:rPr lang="zh-CN" altLang="en-US" dirty="0" smtClean="0"/>
              <a:t>实现了“单写多读”的模式，这意味着任何时候，同一时刻只允许一个对象可以修改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，但允许多个对象可以读取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在*</a:t>
            </a:r>
            <a:r>
              <a:rPr lang="en-US" altLang="zh-CN" dirty="0" smtClean="0"/>
              <a:t>nix</a:t>
            </a:r>
            <a:r>
              <a:rPr lang="zh-CN" altLang="en-US" dirty="0" smtClean="0"/>
              <a:t>系统下，</a:t>
            </a:r>
            <a:r>
              <a:rPr lang="en-US" altLang="zh-CN" dirty="0" err="1" smtClean="0"/>
              <a:t>Xapian</a:t>
            </a:r>
            <a:r>
              <a:rPr lang="zh-CN" altLang="en-US" dirty="0" smtClean="0"/>
              <a:t>使用“</a:t>
            </a:r>
            <a:r>
              <a:rPr lang="en-US" altLang="zh-CN" dirty="0" smtClean="0"/>
              <a:t>lock-files”</a:t>
            </a:r>
            <a:r>
              <a:rPr lang="zh-CN" altLang="en-US" dirty="0" smtClean="0"/>
              <a:t>强制约束来实现此模式，在一个</a:t>
            </a:r>
            <a:r>
              <a:rPr lang="en-US" altLang="zh-CN" dirty="0" smtClean="0"/>
              <a:t>flint database</a:t>
            </a:r>
            <a:r>
              <a:rPr lang="zh-CN" altLang="en-US" dirty="0" smtClean="0"/>
              <a:t>中，每一个</a:t>
            </a:r>
            <a:r>
              <a:rPr lang="en-US" altLang="zh-CN" dirty="0" err="1" smtClean="0"/>
              <a:t>Xapian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目录包含了一个名为“</a:t>
            </a:r>
            <a:r>
              <a:rPr lang="en-US" altLang="zh-CN" dirty="0" smtClean="0"/>
              <a:t>flintlock”</a:t>
            </a:r>
            <a:r>
              <a:rPr lang="zh-CN" altLang="en-US" dirty="0" smtClean="0"/>
              <a:t>的文件以作锁定用途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Documents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terms and posting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是被一个</a:t>
            </a:r>
            <a:r>
              <a:rPr lang="en-US" altLang="zh-CN" dirty="0" smtClean="0"/>
              <a:t>terms</a:t>
            </a:r>
            <a:r>
              <a:rPr lang="zh-CN" altLang="en-US" dirty="0" smtClean="0"/>
              <a:t>集合所描述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document</a:t>
            </a:r>
            <a:r>
              <a:rPr lang="zh-CN" altLang="en-US" dirty="0" smtClean="0"/>
              <a:t>是一块文本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term</a:t>
            </a:r>
            <a:r>
              <a:rPr lang="zh-CN" altLang="en-US" dirty="0" smtClean="0"/>
              <a:t>是一个词语或短语以用作描述</a:t>
            </a:r>
            <a:r>
              <a:rPr lang="en-US" altLang="zh-CN" dirty="0" smtClean="0"/>
              <a:t>document</a:t>
            </a:r>
          </a:p>
          <a:p>
            <a:pPr lvl="1"/>
            <a:r>
              <a:rPr lang="zh-CN" altLang="en-US" dirty="0" smtClean="0"/>
              <a:t>存在一个名为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，此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被一个名为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所描述，那么</a:t>
            </a:r>
            <a:r>
              <a:rPr lang="en-US" altLang="zh-CN" dirty="0" smtClean="0"/>
              <a:t>t</a:t>
            </a:r>
            <a:r>
              <a:rPr lang="zh-CN" altLang="en-US" dirty="0" smtClean="0"/>
              <a:t>被认为索引了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，可以用以下式子表示：</a:t>
            </a:r>
            <a:r>
              <a:rPr lang="en-US" altLang="zh-CN" dirty="0" smtClean="0"/>
              <a:t>t-&gt;D</a:t>
            </a:r>
          </a:p>
          <a:p>
            <a:pPr lvl="1"/>
            <a:r>
              <a:rPr lang="zh-CN" altLang="en-US" dirty="0" smtClean="0"/>
              <a:t>如果某个特定的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索引了某个特定的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，那么称之为</a:t>
            </a:r>
            <a:r>
              <a:rPr lang="en-US" altLang="zh-CN" dirty="0" smtClean="0"/>
              <a:t>posting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posting</a:t>
            </a:r>
            <a:r>
              <a:rPr lang="zh-CN" altLang="en-US" dirty="0" smtClean="0"/>
              <a:t>就是带</a:t>
            </a:r>
            <a:r>
              <a:rPr lang="en-US" altLang="zh-CN" dirty="0" smtClean="0"/>
              <a:t>position</a:t>
            </a:r>
            <a:r>
              <a:rPr lang="zh-CN" altLang="en-US" dirty="0" smtClean="0"/>
              <a:t>信息的</a:t>
            </a:r>
            <a:r>
              <a:rPr lang="en-US" altLang="zh-CN" dirty="0" smtClean="0"/>
              <a:t>term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Documents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terms and posting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给定一个名为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，存在着一个</a:t>
            </a:r>
            <a:r>
              <a:rPr lang="en-US" altLang="zh-CN" dirty="0" smtClean="0"/>
              <a:t>terms</a:t>
            </a:r>
            <a:r>
              <a:rPr lang="zh-CN" altLang="en-US" dirty="0" smtClean="0"/>
              <a:t>列表索引着它，我们称之为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term list</a:t>
            </a:r>
            <a:endParaRPr lang="zh-CN" altLang="en-US" dirty="0" smtClean="0"/>
          </a:p>
          <a:p>
            <a:r>
              <a:rPr lang="zh-CN" altLang="en-US" dirty="0" smtClean="0"/>
              <a:t>给定一个名为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term</a:t>
            </a:r>
            <a:r>
              <a:rPr lang="zh-CN" altLang="en-US" dirty="0" smtClean="0"/>
              <a:t>，它索引着一个</a:t>
            </a:r>
            <a:r>
              <a:rPr lang="en-US" altLang="zh-CN" dirty="0" smtClean="0"/>
              <a:t>documents</a:t>
            </a:r>
            <a:r>
              <a:rPr lang="zh-CN" altLang="en-US" dirty="0" smtClean="0"/>
              <a:t>列表，这称之为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posting list</a:t>
            </a:r>
            <a:r>
              <a:rPr lang="zh-CN" altLang="en-US" dirty="0" smtClean="0"/>
              <a:t>（使用“</a:t>
            </a:r>
            <a:r>
              <a:rPr lang="en-US" altLang="zh-CN" dirty="0" smtClean="0"/>
              <a:t>Document list”</a:t>
            </a:r>
            <a:r>
              <a:rPr lang="zh-CN" altLang="en-US" dirty="0" smtClean="0"/>
              <a:t>可能会在叫法上更一致，但听起来过于空泛）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Values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Document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Values</a:t>
            </a:r>
            <a:r>
              <a:rPr lang="zh-CN" altLang="en-US" dirty="0" smtClean="0"/>
              <a:t>被设计成在匹配过程中快速地访问，它们可以用作排序、排队多余重复的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和范围检索等用途</a:t>
            </a:r>
            <a:endParaRPr lang="en-US" altLang="zh-CN" dirty="0" smtClean="0"/>
          </a:p>
          <a:p>
            <a:r>
              <a:rPr lang="zh-CN" altLang="en-US" dirty="0" smtClean="0"/>
              <a:t>每一个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只有一个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，可以是任意类型格式</a:t>
            </a:r>
            <a:r>
              <a:rPr lang="zh-CN" altLang="en-US" smtClean="0"/>
              <a:t>的数据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本章阅读材料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Xapian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中文：</a:t>
            </a:r>
            <a:r>
              <a:rPr lang="en-US" altLang="zh-CN" dirty="0" smtClean="0">
                <a:hlinkClick r:id="rId2"/>
              </a:rPr>
              <a:t>http://www.162cm.com/p/xapian-learning.html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英文：</a:t>
            </a:r>
            <a:r>
              <a:rPr lang="en-US" altLang="zh-CN" dirty="0" smtClean="0">
                <a:hlinkClick r:id="rId3"/>
              </a:rPr>
              <a:t>https://getting-started-with-xapian.readthedocs.org/en/latest/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图的并行计算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08125" y="1628775"/>
            <a:ext cx="542925" cy="468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gray">
          <a:xfrm>
            <a:off x="2162174" y="1619241"/>
            <a:ext cx="5624535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800" b="1" i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全文索引</a:t>
            </a:r>
            <a:r>
              <a:rPr lang="en-US" altLang="zh-CN" sz="2800" b="1" i="0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Xapian</a:t>
            </a:r>
            <a:endParaRPr lang="zh-CN" altLang="en-US" sz="2800" b="1" i="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06538" y="2590794"/>
            <a:ext cx="542925" cy="468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4950" y="3536278"/>
            <a:ext cx="542925" cy="4683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gray">
          <a:xfrm>
            <a:off x="2055813" y="2112963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gray">
          <a:xfrm>
            <a:off x="2033588" y="3059107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gray">
          <a:xfrm>
            <a:off x="2033588" y="4004590"/>
            <a:ext cx="5805487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gray">
          <a:xfrm>
            <a:off x="2214546" y="2500306"/>
            <a:ext cx="5624535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800" b="1" i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图数据并行计算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gray">
          <a:xfrm>
            <a:off x="2214546" y="3477284"/>
            <a:ext cx="5624535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2800" b="1" i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简易爬虫框架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105" y="2143116"/>
            <a:ext cx="4522961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1357298"/>
            <a:ext cx="3798848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4143380"/>
            <a:ext cx="4579908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椭圆形标注 9"/>
          <p:cNvSpPr/>
          <p:nvPr/>
        </p:nvSpPr>
        <p:spPr bwMode="auto">
          <a:xfrm>
            <a:off x="3086100" y="2019300"/>
            <a:ext cx="3657600" cy="2628900"/>
          </a:xfrm>
          <a:prstGeom prst="wedgeEllipseCallou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9500" y="27432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谁是信息传播过程中起到了重要作用的</a:t>
            </a:r>
            <a:r>
              <a:rPr lang="zh-CN" altLang="en-US" dirty="0" smtClean="0">
                <a:solidFill>
                  <a:srgbClr val="FF0000"/>
                </a:solidFill>
              </a:rPr>
              <a:t>关键用户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图数据的并行计算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557242" y="857232"/>
            <a:ext cx="8229600" cy="5643602"/>
          </a:xfrm>
        </p:spPr>
        <p:txBody>
          <a:bodyPr/>
          <a:lstStyle/>
          <a:p>
            <a:r>
              <a:rPr lang="zh-CN" altLang="en-US" dirty="0" smtClean="0"/>
              <a:t>背景：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2019300" y="1981200"/>
            <a:ext cx="5067300" cy="4381500"/>
          </a:xfrm>
          <a:prstGeom prst="rect">
            <a:avLst/>
          </a:prstGeom>
          <a:solidFill>
            <a:srgbClr val="FFFF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895600" y="2133600"/>
            <a:ext cx="3352800" cy="685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3856" y="22434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应用层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 bwMode="auto">
          <a:xfrm>
            <a:off x="2933700" y="5486400"/>
            <a:ext cx="3352800" cy="685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552700" y="3009900"/>
            <a:ext cx="4191000" cy="22479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4744" y="304353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关键用户识别框架</a:t>
            </a:r>
            <a:endParaRPr lang="zh-CN" altLang="en-US" dirty="0"/>
          </a:p>
        </p:txBody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4611" y="3643314"/>
            <a:ext cx="1313089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6300" y="3643314"/>
            <a:ext cx="1597646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3857620" y="1447800"/>
            <a:ext cx="18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系统结构图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71902" y="5596235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数据存储与索引层</a:t>
            </a:r>
            <a:endParaRPr lang="zh-CN" altLang="en-US" dirty="0"/>
          </a:p>
        </p:txBody>
      </p:sp>
      <p:sp>
        <p:nvSpPr>
          <p:cNvPr id="24" name="椭圆形标注 23"/>
          <p:cNvSpPr/>
          <p:nvPr/>
        </p:nvSpPr>
        <p:spPr bwMode="auto">
          <a:xfrm>
            <a:off x="4714876" y="928670"/>
            <a:ext cx="3657600" cy="2628900"/>
          </a:xfrm>
          <a:prstGeom prst="wedgeEllipseCallou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86380" y="1857364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如何提高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PageRank</a:t>
            </a:r>
            <a:r>
              <a:rPr lang="zh-CN" altLang="en-US" dirty="0" smtClean="0">
                <a:solidFill>
                  <a:srgbClr val="FF0000"/>
                </a:solidFill>
              </a:rPr>
              <a:t>算法的计算效率？</a:t>
            </a:r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图数据的并行计算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idx="1"/>
          </p:nvPr>
        </p:nvSpPr>
        <p:spPr>
          <a:xfrm>
            <a:off x="485804" y="857232"/>
            <a:ext cx="8229600" cy="5643602"/>
          </a:xfrm>
        </p:spPr>
        <p:txBody>
          <a:bodyPr/>
          <a:lstStyle/>
          <a:p>
            <a:r>
              <a:rPr lang="zh-CN" altLang="en-US" dirty="0" smtClean="0"/>
              <a:t>问题：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285860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2214554"/>
            <a:ext cx="326321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4214818"/>
            <a:ext cx="65913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26" y="5072074"/>
            <a:ext cx="51625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500034" y="0"/>
            <a:ext cx="7786742" cy="642918"/>
          </a:xfrm>
        </p:spPr>
        <p:txBody>
          <a:bodyPr/>
          <a:lstStyle/>
          <a:p>
            <a:r>
              <a:rPr lang="zh-CN" altLang="en-US" dirty="0" smtClean="0"/>
              <a:t>图数据的并行计算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57158" y="1000108"/>
            <a:ext cx="8229600" cy="5643602"/>
          </a:xfrm>
        </p:spPr>
        <p:txBody>
          <a:bodyPr/>
          <a:lstStyle/>
          <a:p>
            <a:r>
              <a:rPr lang="zh-CN" altLang="en-US" sz="3600" dirty="0" smtClean="0"/>
              <a:t>解决方案：</a:t>
            </a:r>
            <a:endParaRPr lang="en-US" altLang="zh-CN" sz="3600" dirty="0" smtClean="0"/>
          </a:p>
          <a:p>
            <a:pPr lvl="1"/>
            <a:r>
              <a:rPr lang="zh-CN" altLang="en-US" dirty="0" smtClean="0"/>
              <a:t>模型：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模型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/>
              <a:t>基本数据结构：键值对</a:t>
            </a:r>
            <a:r>
              <a:rPr lang="en-US" altLang="zh-CN" dirty="0" smtClean="0"/>
              <a:t> </a:t>
            </a:r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映射过程：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化简过程：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214554"/>
            <a:ext cx="814176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2214554"/>
            <a:ext cx="3714776" cy="323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图数据的并行计算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643602"/>
          </a:xfrm>
        </p:spPr>
        <p:txBody>
          <a:bodyPr/>
          <a:lstStyle/>
          <a:p>
            <a:r>
              <a:rPr lang="zh-CN" altLang="en-US" dirty="0" smtClean="0"/>
              <a:t>简单示例：词频统计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0"/>
            <a:ext cx="2500329" cy="202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093638"/>
            <a:ext cx="6786610" cy="4436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图数据的并行计算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57242" y="1000108"/>
            <a:ext cx="8229600" cy="5643602"/>
          </a:xfrm>
        </p:spPr>
        <p:txBody>
          <a:bodyPr/>
          <a:lstStyle/>
          <a:p>
            <a:r>
              <a:rPr lang="zh-CN" altLang="en-US" dirty="0" smtClean="0"/>
              <a:t>具体示例：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PageRank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285860"/>
            <a:ext cx="8429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图数据的并行计算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5643602"/>
          </a:xfrm>
        </p:spPr>
        <p:txBody>
          <a:bodyPr/>
          <a:lstStyle/>
          <a:p>
            <a:r>
              <a:rPr lang="zh-CN" altLang="en-US" sz="3600" dirty="0" smtClean="0"/>
              <a:t>具体实现</a:t>
            </a:r>
            <a:endParaRPr lang="en-US" altLang="zh-CN" sz="3600" dirty="0" smtClean="0"/>
          </a:p>
          <a:p>
            <a:pPr lvl="1"/>
            <a:r>
              <a:rPr lang="zh-CN" altLang="en-US" dirty="0" smtClean="0"/>
              <a:t>框架：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（基于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编写）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语言：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（基于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Streaming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实现）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实现：将每一个任务（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Job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）分解为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两个过程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特殊性：图算法通常需要迭代计算，任务的迭代运行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928670"/>
            <a:ext cx="5286412" cy="288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3786190"/>
            <a:ext cx="5104379" cy="290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 descr="C:\Users\hp\Desktop\E76XZ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28868"/>
            <a:ext cx="2975039" cy="1004880"/>
          </a:xfrm>
          <a:prstGeom prst="rect">
            <a:avLst/>
          </a:prstGeom>
          <a:noFill/>
        </p:spPr>
      </p:pic>
      <p:pic>
        <p:nvPicPr>
          <p:cNvPr id="3079" name="Picture 7" descr="C:\Users\hp\Desktop\image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44" y="4429132"/>
            <a:ext cx="3027921" cy="714380"/>
          </a:xfrm>
          <a:prstGeom prst="rect">
            <a:avLst/>
          </a:prstGeom>
          <a:noFill/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图数据的并行计算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42928" y="857232"/>
            <a:ext cx="8229600" cy="5643602"/>
          </a:xfrm>
        </p:spPr>
        <p:txBody>
          <a:bodyPr/>
          <a:lstStyle/>
          <a:p>
            <a:r>
              <a:rPr lang="zh-CN" altLang="en-US" dirty="0" smtClean="0"/>
              <a:t>编码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简易网络爬虫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43174" y="5357826"/>
            <a:ext cx="4286280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14744" y="542926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网络层（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43174" y="3857628"/>
            <a:ext cx="4286280" cy="1357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14678" y="442913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数据格式（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8992" y="478632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数据解析（</a:t>
            </a:r>
            <a:r>
              <a:rPr lang="en-US" altLang="zh-CN" dirty="0" smtClean="0"/>
              <a:t>parser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regex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43174" y="2786058"/>
            <a:ext cx="4286280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57554" y="284535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任务队列（种子用户、队列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643174" y="3857628"/>
            <a:ext cx="4286280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14810" y="3929066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43174" y="5857892"/>
            <a:ext cx="4286280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3306" y="598862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请求类型、身份验证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43174" y="2285992"/>
            <a:ext cx="4286280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14810" y="235743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控制层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43372" y="3214686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43174" y="1571612"/>
            <a:ext cx="4286280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86182" y="163090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数据库、文本文件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643174" y="1071546"/>
            <a:ext cx="4286280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214810" y="114298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存储层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57620" y="6357958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资源位置（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简易网页爬虫：基本框架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2143116"/>
            <a:ext cx="842968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网络层：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zh-CN" altLang="en-US" sz="2400" dirty="0" smtClean="0"/>
              <a:t>协议：</a:t>
            </a:r>
            <a:r>
              <a:rPr lang="zh-CN" altLang="en-US" sz="2400" dirty="0" smtClean="0">
                <a:solidFill>
                  <a:srgbClr val="FF0000"/>
                </a:solidFill>
              </a:rPr>
              <a:t>请求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zh-CN" altLang="en-US" sz="2400" dirty="0" smtClean="0">
                <a:solidFill>
                  <a:srgbClr val="FF0000"/>
                </a:solidFill>
              </a:rPr>
              <a:t>回复 </a:t>
            </a:r>
            <a:r>
              <a:rPr lang="zh-CN" altLang="en-US" sz="2400" dirty="0" smtClean="0"/>
              <a:t>模式，无状态（对不同的连接没有记忆）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明确：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请求的地址（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请求的方法（通常为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POST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/>
              <a:t>请求头（页面需要的参数，如产品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sz="2400" dirty="0" smtClean="0"/>
              <a:t>、页码等）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43050"/>
            <a:ext cx="916161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直接箭头连接符 27"/>
          <p:cNvCxnSpPr/>
          <p:nvPr/>
        </p:nvCxnSpPr>
        <p:spPr>
          <a:xfrm flipV="1">
            <a:off x="3214678" y="1357298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572132" y="1428736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215206" y="1500174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71868" y="107154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产品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57884" y="107154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页码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86644" y="114298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产品排序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简易网页爬虫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2" y="714356"/>
            <a:ext cx="9144032" cy="5643602"/>
          </a:xfrm>
        </p:spPr>
        <p:txBody>
          <a:bodyPr/>
          <a:lstStyle/>
          <a:p>
            <a:r>
              <a:rPr lang="zh-CN" altLang="en-US" dirty="0" smtClean="0"/>
              <a:t>为什么要做开发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Training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培养学习能力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信息系统专业的必备技能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学习：课程设计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工作：核心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研究：动手能力（写代码，改模型，跑实验）</a:t>
            </a:r>
            <a:endParaRPr lang="en-US" altLang="zh-CN" dirty="0" smtClean="0"/>
          </a:p>
          <a:p>
            <a:r>
              <a:rPr lang="zh-CN" altLang="en-US" dirty="0" smtClean="0"/>
              <a:t>为什么要给大家做</a:t>
            </a:r>
            <a:r>
              <a:rPr lang="en-US" altLang="zh-CN" dirty="0" smtClean="0"/>
              <a:t>coding</a:t>
            </a:r>
            <a:r>
              <a:rPr lang="zh-CN" altLang="en-US" dirty="0" smtClean="0"/>
              <a:t>培训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对一个新的东西有全面的认识，激发大家的</a:t>
            </a:r>
            <a:r>
              <a:rPr lang="zh-CN" altLang="en-US" dirty="0" smtClean="0"/>
              <a:t>兴趣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 smtClean="0"/>
              <a:t>oding</a:t>
            </a:r>
            <a:r>
              <a:rPr lang="zh-CN" altLang="en-US" dirty="0" smtClean="0"/>
              <a:t>学习过程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基本知识，看别人代码，模仿写代码，自己写代码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怎样的学习路径：前端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后台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计算</a:t>
            </a:r>
            <a:endParaRPr lang="en-US" altLang="zh-CN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214686"/>
            <a:ext cx="760224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简易网页爬虫：网络层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14366" y="1000108"/>
            <a:ext cx="8229600" cy="5643602"/>
          </a:xfrm>
        </p:spPr>
        <p:txBody>
          <a:bodyPr/>
          <a:lstStyle/>
          <a:p>
            <a:r>
              <a:rPr lang="zh-CN" altLang="en-US" dirty="0" smtClean="0"/>
              <a:t>编码实现：封装网络层，使外部程序可以用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zh-CN" altLang="en-US" dirty="0" smtClean="0"/>
              <a:t>为参数调用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访问需要抓取的网站下的任意地址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285860"/>
            <a:ext cx="842968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简易网页爬虫：数据层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2910" y="1000108"/>
            <a:ext cx="8229600" cy="5643602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CN" altLang="en-US" dirty="0" smtClean="0"/>
              <a:t>：</a:t>
            </a:r>
            <a:r>
              <a:rPr lang="en-US" altLang="zh-CN" dirty="0" smtClean="0">
                <a:latin typeface="Times New Roman" pitchFamily="18" charset="0"/>
              </a:rPr>
              <a:t>XML</a:t>
            </a:r>
            <a:r>
              <a:rPr lang="zh-CN" altLang="en-US" dirty="0" smtClean="0">
                <a:latin typeface="Times New Roman" pitchFamily="18" charset="0"/>
              </a:rPr>
              <a:t>的一种，网页的实际内容，也是浏览器解析与呈现网页的依据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</a:rPr>
              <a:t>结构：</a:t>
            </a:r>
            <a:r>
              <a:rPr lang="en-US" altLang="zh-CN" dirty="0" smtClean="0">
                <a:latin typeface="Times New Roman" pitchFamily="18" charset="0"/>
              </a:rPr>
              <a:t>DOM</a:t>
            </a:r>
            <a:r>
              <a:rPr lang="zh-CN" altLang="en-US" dirty="0" smtClean="0">
                <a:latin typeface="Times New Roman" pitchFamily="18" charset="0"/>
              </a:rPr>
              <a:t>树</a:t>
            </a:r>
          </a:p>
          <a:p>
            <a:r>
              <a:rPr lang="zh-CN" altLang="en-US" dirty="0" smtClean="0">
                <a:latin typeface="Times New Roman" pitchFamily="18" charset="0"/>
              </a:rPr>
              <a:t>解析：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</a:rPr>
              <a:t>HTML</a:t>
            </a:r>
            <a:r>
              <a:rPr lang="zh-CN" altLang="en-US" dirty="0" smtClean="0">
                <a:latin typeface="Times New Roman" pitchFamily="18" charset="0"/>
              </a:rPr>
              <a:t>解析器，比如通过标签属性等查询指定元素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</a:rPr>
              <a:t>正则表达式，精确匹配需要抓取的内容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</a:rPr>
              <a:t>HTML</a:t>
            </a:r>
            <a:r>
              <a:rPr lang="zh-CN" altLang="en-US" dirty="0" smtClean="0">
                <a:latin typeface="Times New Roman" pitchFamily="18" charset="0"/>
              </a:rPr>
              <a:t>本身包括引用其他资源的超链接，用于进一步抓取等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285860"/>
            <a:ext cx="842968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 smtClean="0">
              <a:latin typeface="Times New Roman" pitchFamily="18" charset="0"/>
            </a:endParaRP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1071546"/>
            <a:ext cx="39528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143248"/>
            <a:ext cx="802042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5429264"/>
            <a:ext cx="8143932" cy="460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简易网页爬虫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数据层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5643602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编码实现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285992"/>
            <a:ext cx="5775871" cy="314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右箭头 7"/>
          <p:cNvSpPr/>
          <p:nvPr/>
        </p:nvSpPr>
        <p:spPr>
          <a:xfrm rot="8746974">
            <a:off x="4888606" y="5230103"/>
            <a:ext cx="1500198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5143488"/>
            <a:ext cx="802042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简易网页爬虫：数据层（续）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57158" y="1000108"/>
            <a:ext cx="8229600" cy="5643602"/>
          </a:xfrm>
        </p:spPr>
        <p:txBody>
          <a:bodyPr/>
          <a:lstStyle/>
          <a:p>
            <a:r>
              <a:rPr lang="zh-CN" altLang="en-US" dirty="0" smtClean="0"/>
              <a:t>编码实现：通过浏览器进行分析与调试，在页面上选中感兴趣的元素进行跟踪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285860"/>
            <a:ext cx="842968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 smtClean="0">
              <a:latin typeface="Times New Roman" pitchFamily="18" charset="0"/>
            </a:endParaRP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简易网页爬虫：控制层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643602"/>
          </a:xfrm>
        </p:spPr>
        <p:txBody>
          <a:bodyPr/>
          <a:lstStyle/>
          <a:p>
            <a:r>
              <a:rPr lang="zh-CN" altLang="en-US" dirty="0" smtClean="0"/>
              <a:t>任务队列</a:t>
            </a:r>
            <a:endParaRPr lang="en-US" altLang="zh-CN" dirty="0" smtClean="0"/>
          </a:p>
          <a:p>
            <a:r>
              <a:rPr lang="zh-CN" altLang="en-US" dirty="0" smtClean="0"/>
              <a:t>抓取的范围：</a:t>
            </a:r>
            <a:r>
              <a:rPr lang="zh-CN" altLang="en-US" dirty="0" smtClean="0">
                <a:solidFill>
                  <a:srgbClr val="FF0000"/>
                </a:solidFill>
              </a:rPr>
              <a:t>需要哪些数据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</a:t>
            </a:r>
            <a:r>
              <a:rPr lang="zh-CN" altLang="en-US" dirty="0" smtClean="0"/>
              <a:t>抓取的流程：</a:t>
            </a:r>
            <a:r>
              <a:rPr lang="zh-CN" altLang="en-US" dirty="0" smtClean="0">
                <a:solidFill>
                  <a:srgbClr val="FF0000"/>
                </a:solidFill>
              </a:rPr>
              <a:t>怎么一步步获得这些数据</a:t>
            </a:r>
            <a:r>
              <a:rPr lang="zh-CN" altLang="en-US" dirty="0" smtClean="0"/>
              <a:t>，如进入产品页面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进入评论页面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评论页面翻页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避免</a:t>
            </a:r>
            <a:r>
              <a:rPr lang="zh-CN" altLang="en-US" dirty="0" smtClean="0">
                <a:solidFill>
                  <a:srgbClr val="FF0000"/>
                </a:solidFill>
              </a:rPr>
              <a:t>重复</a:t>
            </a:r>
            <a:r>
              <a:rPr lang="zh-CN" altLang="en-US" dirty="0" smtClean="0"/>
              <a:t>抓取</a:t>
            </a:r>
            <a:endParaRPr lang="en-US" altLang="zh-CN" dirty="0" smtClean="0"/>
          </a:p>
          <a:p>
            <a:r>
              <a:rPr lang="zh-CN" altLang="en-US" dirty="0" smtClean="0"/>
              <a:t>异常处理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页面错误、网络中断</a:t>
            </a:r>
            <a:r>
              <a:rPr lang="en-US" altLang="zh-CN" dirty="0" smtClean="0"/>
              <a:t>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285860"/>
            <a:ext cx="842968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>
              <a:latin typeface="Times New Roman" pitchFamily="18" charset="0"/>
            </a:endParaRPr>
          </a:p>
          <a:p>
            <a:endParaRPr lang="zh-CN" altLang="en-US" sz="2400" dirty="0" smtClean="0">
              <a:latin typeface="Times New Roman" pitchFamily="18" charset="0"/>
            </a:endParaRP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500438"/>
            <a:ext cx="8605971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简易网页爬虫：存储层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71490" y="1000108"/>
            <a:ext cx="8229600" cy="5643602"/>
          </a:xfrm>
        </p:spPr>
        <p:txBody>
          <a:bodyPr/>
          <a:lstStyle/>
          <a:p>
            <a:r>
              <a:rPr lang="zh-CN" altLang="en-US" dirty="0" smtClean="0"/>
              <a:t>文本文件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分隔符、文件编码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数据库类型、数据库模式</a:t>
            </a:r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1.NetworkX</a:t>
            </a:r>
            <a:r>
              <a:rPr lang="zh-CN" altLang="en-US" dirty="0" smtClean="0"/>
              <a:t>是基于</a:t>
            </a:r>
            <a:r>
              <a:rPr lang="en-US" dirty="0" smtClean="0"/>
              <a:t>Python</a:t>
            </a:r>
            <a:r>
              <a:rPr lang="zh-CN" altLang="en-US" dirty="0" smtClean="0"/>
              <a:t>的复杂网络分析库，可以在</a:t>
            </a:r>
            <a:r>
              <a:rPr lang="en-US" u="sng" dirty="0" smtClean="0">
                <a:hlinkClick r:id="rId2"/>
              </a:rPr>
              <a:t>http://networkx.github.io/</a:t>
            </a:r>
            <a:r>
              <a:rPr lang="zh-CN" altLang="en-US" dirty="0" smtClean="0"/>
              <a:t>上找到。请尝试构建一些简单的网络，并给出这些网络中各个节点的度数以及</a:t>
            </a:r>
            <a:r>
              <a:rPr lang="en-US" dirty="0" err="1" smtClean="0"/>
              <a:t>PageRank</a:t>
            </a:r>
            <a:r>
              <a:rPr lang="zh-CN" altLang="en-US" dirty="0" smtClean="0"/>
              <a:t>值（如果是有向图的话）。</a:t>
            </a:r>
          </a:p>
          <a:p>
            <a:r>
              <a:rPr lang="en-US" dirty="0" smtClean="0"/>
              <a:t>2.</a:t>
            </a:r>
            <a:r>
              <a:rPr lang="zh-CN" altLang="en-US" dirty="0" smtClean="0"/>
              <a:t>请尝试抓取百度热搜榜单中实时热点排行版（</a:t>
            </a:r>
            <a:r>
              <a:rPr lang="en-US" u="sng" dirty="0" smtClean="0">
                <a:hlinkClick r:id="rId3"/>
              </a:rPr>
              <a:t>http://top.baidu.com/buzz?b=1</a:t>
            </a:r>
            <a:r>
              <a:rPr lang="zh-CN" altLang="en-US" dirty="0" smtClean="0"/>
              <a:t>）的信息，包括排名、关键词、相关链接、搜索指数等，并将提取的信息存储在文件或数据库中。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全文索引</a:t>
            </a:r>
            <a:r>
              <a:rPr lang="en-US" altLang="zh-CN" dirty="0" err="1" smtClean="0"/>
              <a:t>Xapian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Xapian</a:t>
            </a:r>
            <a:r>
              <a:rPr lang="zh-CN" altLang="en-US" dirty="0" smtClean="0"/>
              <a:t>与开源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非常优秀的开源搜索引擎项目</a:t>
            </a:r>
            <a:endParaRPr lang="en-US" altLang="zh-CN" dirty="0" smtClean="0"/>
          </a:p>
          <a:p>
            <a:r>
              <a:rPr lang="zh-CN" altLang="en-US" dirty="0" smtClean="0"/>
              <a:t>搜索引擎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信息检索（</a:t>
            </a:r>
            <a:r>
              <a:rPr lang="en-US" altLang="zh-CN" dirty="0" smtClean="0"/>
              <a:t>IR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Information </a:t>
            </a:r>
            <a:r>
              <a:rPr lang="en-US" altLang="zh-CN" dirty="0" err="1" smtClean="0"/>
              <a:t>Retrival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Xapian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Lisence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GPL</a:t>
            </a:r>
          </a:p>
          <a:p>
            <a:pPr lvl="1"/>
            <a:r>
              <a:rPr lang="zh-CN" altLang="en-US" dirty="0" smtClean="0"/>
              <a:t>允许使用者自由地修改其源码并发布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Xapian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可以绑定到</a:t>
            </a:r>
            <a:r>
              <a:rPr lang="en-US" altLang="zh-CN" dirty="0" smtClean="0"/>
              <a:t>Perl, Python, PHP, Java, </a:t>
            </a:r>
            <a:r>
              <a:rPr lang="en-US" altLang="zh-CN" dirty="0" err="1" smtClean="0"/>
              <a:t>Tcl</a:t>
            </a:r>
            <a:r>
              <a:rPr lang="en-US" altLang="zh-CN" dirty="0" smtClean="0"/>
              <a:t>, C#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甚至更多的语言</a:t>
            </a:r>
            <a:endParaRPr lang="en-US" altLang="zh-CN" dirty="0" smtClean="0"/>
          </a:p>
          <a:p>
            <a:r>
              <a:rPr lang="zh-CN" altLang="en-US" dirty="0" smtClean="0"/>
              <a:t>允许开发人员轻易添加高级索引和搜索功能到应用系统中</a:t>
            </a:r>
            <a:endParaRPr lang="en-US" altLang="zh-CN" dirty="0" smtClean="0"/>
          </a:p>
          <a:p>
            <a:r>
              <a:rPr lang="zh-CN" altLang="en-US" dirty="0" smtClean="0"/>
              <a:t>支持概率论检索模型的同时支持布尔操作查询集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Xapian</a:t>
            </a:r>
            <a:r>
              <a:rPr lang="zh-CN" altLang="en-US" dirty="0" smtClean="0"/>
              <a:t>与搜索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搜索的目的是将结果呈现给终端用户</a:t>
            </a:r>
            <a:endParaRPr lang="en-US" altLang="zh-CN" dirty="0" smtClean="0"/>
          </a:p>
          <a:p>
            <a:r>
              <a:rPr lang="zh-CN" altLang="en-US" dirty="0" smtClean="0"/>
              <a:t>搜索引擎与普通的数据库查询最大的区别就在于查询</a:t>
            </a:r>
            <a:endParaRPr lang="en-US" altLang="zh-CN" dirty="0" smtClean="0"/>
          </a:p>
          <a:p>
            <a:r>
              <a:rPr lang="zh-CN" altLang="en-US" dirty="0" smtClean="0"/>
              <a:t>多种查询机制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概率性搜索排名：重要的词语会比不那么重要的词语得到更多的权重，因此与权重高的词语关联的</a:t>
            </a:r>
            <a:r>
              <a:rPr lang="en-US" altLang="zh-CN" dirty="0" smtClean="0"/>
              <a:t>Documents</a:t>
            </a:r>
            <a:r>
              <a:rPr lang="zh-CN" altLang="en-US" dirty="0" smtClean="0"/>
              <a:t>会排到结果列表的更前面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相关度反馈：通过给予一个或多个</a:t>
            </a:r>
            <a:r>
              <a:rPr lang="en-US" altLang="zh-CN" dirty="0" smtClean="0"/>
              <a:t>Documents, </a:t>
            </a:r>
            <a:r>
              <a:rPr lang="en-US" altLang="zh-CN" dirty="0" err="1" smtClean="0"/>
              <a:t>Xapian</a:t>
            </a:r>
            <a:r>
              <a:rPr lang="zh-CN" altLang="en-US" dirty="0" smtClean="0"/>
              <a:t>可以显示最相关的</a:t>
            </a:r>
            <a:r>
              <a:rPr lang="en-US" altLang="zh-CN" dirty="0" smtClean="0"/>
              <a:t>Terms</a:t>
            </a:r>
            <a:r>
              <a:rPr lang="zh-CN" altLang="en-US" dirty="0" smtClean="0"/>
              <a:t>以便扩展一个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，及显示最相关的</a:t>
            </a:r>
            <a:r>
              <a:rPr lang="en-US" altLang="zh-CN" dirty="0" smtClean="0"/>
              <a:t>Documents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查询机制（续）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543956" cy="5643602"/>
          </a:xfrm>
        </p:spPr>
        <p:txBody>
          <a:bodyPr/>
          <a:lstStyle/>
          <a:p>
            <a:pPr lvl="1"/>
            <a:r>
              <a:rPr lang="zh-CN" altLang="en-US" dirty="0" smtClean="0"/>
              <a:t>词组和邻近搜索：用户可以搜索一个精确短语或指定数组的词组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全方位的布尔型搜索器，例如 </a:t>
            </a:r>
            <a:r>
              <a:rPr lang="en-US" altLang="zh-CN" dirty="0" smtClean="0"/>
              <a:t>("stock NOT market", etc)</a:t>
            </a:r>
          </a:p>
          <a:p>
            <a:pPr lvl="1"/>
            <a:r>
              <a:rPr lang="zh-CN" altLang="en-US" dirty="0" smtClean="0"/>
              <a:t>支持提取搜索关键字的词干，例如当搜索“</a:t>
            </a:r>
            <a:r>
              <a:rPr lang="en-US" altLang="zh-CN" dirty="0" smtClean="0"/>
              <a:t>football”</a:t>
            </a:r>
            <a:r>
              <a:rPr lang="zh-CN" altLang="en-US" dirty="0" smtClean="0"/>
              <a:t>的时候，当</a:t>
            </a:r>
            <a:r>
              <a:rPr lang="en-US" altLang="zh-CN" dirty="0" smtClean="0"/>
              <a:t>Documents</a:t>
            </a:r>
            <a:r>
              <a:rPr lang="zh-CN" altLang="en-US" dirty="0" smtClean="0"/>
              <a:t>中含有</a:t>
            </a:r>
            <a:r>
              <a:rPr lang="en-US" altLang="zh-CN" dirty="0" smtClean="0"/>
              <a:t>“footballs”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“footballer”</a:t>
            </a:r>
            <a:r>
              <a:rPr lang="zh-CN" altLang="en-US" dirty="0" smtClean="0"/>
              <a:t>的时候也被认作符合。这有助于找到相关结果，否则可能错过之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支持通配符查询，例如“</a:t>
            </a:r>
            <a:r>
              <a:rPr lang="en-US" altLang="zh-CN" dirty="0" err="1" smtClean="0"/>
              <a:t>xap</a:t>
            </a:r>
            <a:r>
              <a:rPr lang="en-US" altLang="zh-CN" dirty="0" smtClean="0"/>
              <a:t>*”</a:t>
            </a:r>
          </a:p>
          <a:p>
            <a:pPr lvl="1"/>
            <a:r>
              <a:rPr lang="zh-CN" altLang="en-US" dirty="0" smtClean="0"/>
              <a:t> 支持别名查询，打个比方，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会自动转为</a:t>
            </a:r>
            <a:r>
              <a:rPr lang="en-US" altLang="zh-CN" dirty="0" err="1" smtClean="0"/>
              <a:t>CPlusPlus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C#</a:t>
            </a:r>
            <a:r>
              <a:rPr lang="zh-CN" altLang="en-US" dirty="0" smtClean="0"/>
              <a:t>则自动转为</a:t>
            </a:r>
            <a:r>
              <a:rPr lang="en-US" altLang="zh-CN" dirty="0" err="1" smtClean="0"/>
              <a:t>Csharp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Xapian</a:t>
            </a:r>
            <a:r>
              <a:rPr lang="zh-CN" altLang="en-US" dirty="0" smtClean="0"/>
              <a:t>支持拼写纠正，</a:t>
            </a:r>
            <a:r>
              <a:rPr lang="en-US" altLang="zh-CN" dirty="0" err="1" smtClean="0"/>
              <a:t>xapian</a:t>
            </a:r>
            <a:r>
              <a:rPr lang="zh-CN" altLang="en-US" dirty="0" smtClean="0"/>
              <a:t>会被纠正为</a:t>
            </a:r>
            <a:r>
              <a:rPr lang="en-US" altLang="zh-CN" dirty="0" err="1" smtClean="0"/>
              <a:t>xapain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Xapian</a:t>
            </a:r>
            <a:r>
              <a:rPr lang="zh-CN" altLang="en-US" dirty="0" smtClean="0"/>
              <a:t>存储系统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643602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flint</a:t>
            </a:r>
            <a:r>
              <a:rPr lang="zh-CN" altLang="en-US" dirty="0" smtClean="0"/>
              <a:t>作为存储系统，</a:t>
            </a:r>
            <a:r>
              <a:rPr lang="en-US" altLang="zh-CN" dirty="0" smtClean="0"/>
              <a:t>flint</a:t>
            </a:r>
            <a:r>
              <a:rPr lang="zh-CN" altLang="en-US" dirty="0" smtClean="0"/>
              <a:t>是以块的形式来存储，默认每块是</a:t>
            </a:r>
            <a:r>
              <a:rPr lang="en-US" altLang="zh-CN" dirty="0" smtClean="0"/>
              <a:t>8K</a:t>
            </a:r>
            <a:r>
              <a:rPr lang="zh-CN" altLang="en-US" dirty="0" smtClean="0"/>
              <a:t>，理论上每一个文件最大可以达到</a:t>
            </a:r>
            <a:r>
              <a:rPr lang="en-US" altLang="zh-CN" dirty="0" smtClean="0"/>
              <a:t>2048GB</a:t>
            </a:r>
          </a:p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Xapian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中，最多可容纳</a:t>
            </a:r>
            <a:r>
              <a:rPr lang="en-US" altLang="zh-CN" dirty="0" smtClean="0"/>
              <a:t>40</a:t>
            </a:r>
            <a:r>
              <a:rPr lang="zh-CN" altLang="en-US" dirty="0" smtClean="0"/>
              <a:t>亿个</a:t>
            </a:r>
            <a:r>
              <a:rPr lang="en-US" altLang="zh-CN" dirty="0" smtClean="0"/>
              <a:t>Documents</a:t>
            </a:r>
          </a:p>
          <a:p>
            <a:r>
              <a:rPr lang="en-US" altLang="zh-CN" dirty="0" err="1" smtClean="0"/>
              <a:t>Xapian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Terms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Documents</a:t>
            </a:r>
            <a:r>
              <a:rPr lang="zh-CN" altLang="en-US" dirty="0" smtClean="0"/>
              <a:t>都是使用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树来存储的，具有增删改查比较方便迅速的特点，缺点则是如果索引被删除后的空间不能重复利用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E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1555</Words>
  <PresentationFormat>全屏显示(4:3)</PresentationFormat>
  <Paragraphs>198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IDEA</vt:lpstr>
      <vt:lpstr>Python进阶</vt:lpstr>
      <vt:lpstr>主要内容</vt:lpstr>
      <vt:lpstr>幻灯片 3</vt:lpstr>
      <vt:lpstr>全文索引Xapian</vt:lpstr>
      <vt:lpstr>Xapian与开源</vt:lpstr>
      <vt:lpstr>Xapian特性</vt:lpstr>
      <vt:lpstr>Xapian与搜索</vt:lpstr>
      <vt:lpstr>查询机制（续）</vt:lpstr>
      <vt:lpstr>Xapian存储系统</vt:lpstr>
      <vt:lpstr>检索</vt:lpstr>
      <vt:lpstr>Database的存储结构</vt:lpstr>
      <vt:lpstr>Database的存储结构（续）</vt:lpstr>
      <vt:lpstr>原子性修改</vt:lpstr>
      <vt:lpstr>Single writer, multiple reader</vt:lpstr>
      <vt:lpstr>Documents 、terms and posting</vt:lpstr>
      <vt:lpstr>Documents 、terms and posting（续）</vt:lpstr>
      <vt:lpstr>Values和Document data</vt:lpstr>
      <vt:lpstr>本章阅读材料</vt:lpstr>
      <vt:lpstr>图的并行计算</vt:lpstr>
      <vt:lpstr>图数据的并行计算</vt:lpstr>
      <vt:lpstr>图数据的并行计算</vt:lpstr>
      <vt:lpstr>图数据的并行计算</vt:lpstr>
      <vt:lpstr>图数据的并行计算</vt:lpstr>
      <vt:lpstr>图数据的并行计算</vt:lpstr>
      <vt:lpstr>图数据的并行计算</vt:lpstr>
      <vt:lpstr>图数据的并行计算</vt:lpstr>
      <vt:lpstr>简易网络爬虫</vt:lpstr>
      <vt:lpstr>简易网页爬虫：基本框架</vt:lpstr>
      <vt:lpstr>简易网页爬虫</vt:lpstr>
      <vt:lpstr>简易网页爬虫：网络层</vt:lpstr>
      <vt:lpstr>简易网页爬虫：数据层</vt:lpstr>
      <vt:lpstr>简易网页爬虫-数据层</vt:lpstr>
      <vt:lpstr>简易网页爬虫：数据层（续）</vt:lpstr>
      <vt:lpstr>简易网页爬虫：控制层</vt:lpstr>
      <vt:lpstr>简易网页爬虫：存储层</vt:lpstr>
      <vt:lpstr>练习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linhao</cp:lastModifiedBy>
  <cp:revision>153</cp:revision>
  <dcterms:modified xsi:type="dcterms:W3CDTF">2014-07-18T08:31:28Z</dcterms:modified>
</cp:coreProperties>
</file>