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87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496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opengl-8080/items/0293bcff97261cb7d0cf" TargetMode="External"/><Relationship Id="rId2" Type="http://schemas.openxmlformats.org/officeDocument/2006/relationships/hyperlink" Target="http://builder.japan.zdnet.com/sp_oracle/weblogic/3508045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batch/" TargetMode="External"/><Relationship Id="rId2" Type="http://schemas.openxmlformats.org/officeDocument/2006/relationships/hyperlink" Target="https://jcp.org/en/jsr/detail?id=3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jBatch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  <a:latin typeface="+mn-ea"/>
              </a:rPr>
              <a:t>◆</a:t>
            </a:r>
            <a:r>
              <a:rPr lang="en-US" altLang="ja-JP" dirty="0">
                <a:solidFill>
                  <a:srgbClr val="00B0F0"/>
                </a:solidFill>
                <a:latin typeface="+mn-ea"/>
              </a:rPr>
              <a:t>b</a:t>
            </a:r>
            <a:r>
              <a:rPr kumimoji="1" lang="en-US" altLang="ja-JP" dirty="0">
                <a:solidFill>
                  <a:srgbClr val="00B0F0"/>
                </a:solidFill>
                <a:latin typeface="+mn-ea"/>
              </a:rPr>
              <a:t>atch</a:t>
            </a:r>
            <a:r>
              <a:rPr kumimoji="1" lang="ja-JP" altLang="en-US" dirty="0">
                <a:solidFill>
                  <a:srgbClr val="00B0F0"/>
                </a:solidFill>
                <a:latin typeface="+mn-ea"/>
              </a:rPr>
              <a:t>（バッチ）処理とは</a:t>
            </a:r>
            <a:endParaRPr kumimoji="1" lang="en-US" altLang="ja-JP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  <a:latin typeface="+mn-ea"/>
              </a:rPr>
              <a:t>◆</a:t>
            </a:r>
            <a:r>
              <a:rPr kumimoji="1" lang="en-US" altLang="ja-JP" dirty="0" err="1" smtClean="0">
                <a:solidFill>
                  <a:srgbClr val="00B0F0"/>
                </a:solidFill>
                <a:latin typeface="+mn-ea"/>
              </a:rPr>
              <a:t>jBatch</a:t>
            </a:r>
            <a:r>
              <a:rPr kumimoji="1" lang="ja-JP" altLang="en-US" dirty="0">
                <a:solidFill>
                  <a:srgbClr val="00B0F0"/>
                </a:solidFill>
                <a:latin typeface="+mn-ea"/>
              </a:rPr>
              <a:t>の簡単説</a:t>
            </a:r>
            <a:r>
              <a:rPr kumimoji="1" lang="ja-JP" altLang="en-US" dirty="0" smtClean="0">
                <a:solidFill>
                  <a:srgbClr val="00B0F0"/>
                </a:solidFill>
                <a:latin typeface="+mn-ea"/>
              </a:rPr>
              <a:t>明　</a:t>
            </a:r>
            <a:endParaRPr kumimoji="1" lang="en-US" altLang="ja-JP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  <a:latin typeface="+mn-ea"/>
              </a:rPr>
              <a:t>◆実装サンプル</a:t>
            </a:r>
            <a:endParaRPr kumimoji="1" lang="en-US" altLang="ja-JP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job</a:t>
            </a:r>
            <a:r>
              <a:rPr kumimoji="1" lang="ja-JP" altLang="en-US" dirty="0"/>
              <a:t>の詳細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ジョブオペレータ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の呼び出し方については、</a:t>
            </a:r>
            <a:r>
              <a:rPr lang="en-US" altLang="ja-JP" sz="2000" dirty="0" err="1">
                <a:solidFill>
                  <a:srgbClr val="00B0F0"/>
                </a:solidFill>
                <a:latin typeface="+mn-ea"/>
              </a:rPr>
              <a:t>jBatch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では特に規定されていません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通常は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ジョブスケジューラから決まった時間に呼び出す方法や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運用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担当者が任意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のタイミングで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Web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ブラウザから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起動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する方法が運用されます。</a:t>
            </a:r>
            <a:endParaRPr kumimoji="1" lang="ja-JP" altLang="en-US" sz="2000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552728" cy="359903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/>
              <a:t>Batch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step</a:t>
            </a:r>
            <a:r>
              <a:rPr kumimoji="1" lang="ja-JP" altLang="en-US" dirty="0" smtClean="0"/>
              <a:t>の詳細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ステップ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には、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「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chunk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（チャンク）型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」と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「</a:t>
            </a:r>
            <a:r>
              <a:rPr lang="en-US" altLang="ja-JP" sz="2000" dirty="0" err="1" smtClean="0">
                <a:solidFill>
                  <a:srgbClr val="00B0F0"/>
                </a:solidFill>
                <a:latin typeface="+mn-ea"/>
              </a:rPr>
              <a:t>batchlet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（バッチレット）型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」の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2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種類があります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■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チャンク型は下記の要素で実現されます：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 smtClean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■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バッチレット型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 smtClean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データに依存しない処理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 smtClean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コマンドを単独で実行したい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 smtClean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Ex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：ディレクトリ作成、ファイル送信。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28350"/>
              </p:ext>
            </p:extLst>
          </p:nvPr>
        </p:nvGraphicFramePr>
        <p:xfrm>
          <a:off x="1043608" y="2636912"/>
          <a:ext cx="540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636"/>
                <a:gridCol w="3741964"/>
              </a:tblGrid>
              <a:tr h="204103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要素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担当機能</a:t>
                      </a:r>
                      <a:endParaRPr lang="zh-CN" altLang="en-US" dirty="0"/>
                    </a:p>
                  </a:txBody>
                  <a:tcPr/>
                </a:tc>
              </a:tr>
              <a:tr h="204103">
                <a:tc>
                  <a:txBody>
                    <a:bodyPr/>
                    <a:lstStyle/>
                    <a:p>
                      <a:r>
                        <a:rPr lang="en-US" altLang="ja-JP" sz="1800" dirty="0" err="1" smtClean="0">
                          <a:solidFill>
                            <a:srgbClr val="0000FF"/>
                          </a:solidFill>
                          <a:latin typeface="+mn-ea"/>
                        </a:rPr>
                        <a:t>ItemReader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+mn-ea"/>
                        </a:rPr>
                        <a:t>データの読込</a:t>
                      </a:r>
                      <a:endParaRPr lang="zh-CN" altLang="en-US" dirty="0"/>
                    </a:p>
                  </a:txBody>
                  <a:tcPr/>
                </a:tc>
              </a:tr>
              <a:tr h="204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 smtClean="0">
                          <a:solidFill>
                            <a:srgbClr val="0000FF"/>
                          </a:solidFill>
                          <a:latin typeface="+mn-ea"/>
                        </a:rPr>
                        <a:t>ItemProcessor</a:t>
                      </a:r>
                      <a:endParaRPr lang="en-US" altLang="ja-JP" sz="180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+mn-ea"/>
                        </a:rPr>
                        <a:t>データ加工などの処理</a:t>
                      </a:r>
                      <a:endParaRPr lang="zh-CN" altLang="en-US" dirty="0"/>
                    </a:p>
                  </a:txBody>
                  <a:tcPr/>
                </a:tc>
              </a:tr>
              <a:tr h="323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 smtClean="0">
                          <a:solidFill>
                            <a:srgbClr val="0000FF"/>
                          </a:solidFill>
                          <a:latin typeface="+mn-ea"/>
                        </a:rPr>
                        <a:t>ItemWriter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+mn-ea"/>
                        </a:rPr>
                        <a:t>データの書込</a:t>
                      </a:r>
                      <a:endParaRPr lang="en-US" altLang="ja-JP" sz="1800" dirty="0" smtClean="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4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/>
              <a:t>Batch</a:t>
            </a:r>
            <a:r>
              <a:rPr kumimoji="1" lang="ja-JP" altLang="en-US" dirty="0" smtClean="0"/>
              <a:t>：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の詳細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　　チャンク型</a:t>
            </a:r>
            <a:r>
              <a:rPr lang="ja-JP" altLang="en-US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のステップでは</a:t>
            </a:r>
            <a:r>
              <a:rPr lang="ja-JP" altLang="en-US" sz="2000" dirty="0" smtClean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0" indent="0">
              <a:buNone/>
            </a:pPr>
            <a:r>
              <a:rPr lang="ja-JP" altLang="ja-JP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　</a:t>
            </a:r>
            <a:r>
              <a:rPr lang="en-US" altLang="ja-JP" sz="2000" dirty="0" err="1" smtClean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ItemReader</a:t>
            </a:r>
            <a:r>
              <a:rPr lang="ja-JP" altLang="en-US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、</a:t>
            </a:r>
            <a:r>
              <a:rPr lang="en-US" altLang="ja-JP" sz="2000" dirty="0" err="1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ItemProcessor</a:t>
            </a:r>
            <a:r>
              <a:rPr lang="ja-JP" altLang="en-US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、</a:t>
            </a:r>
            <a:r>
              <a:rPr lang="en-US" altLang="ja-JP" sz="2000" dirty="0" err="1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ItemWriter</a:t>
            </a:r>
            <a:r>
              <a:rPr lang="ja-JP" altLang="en-US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が協調動作します。</a:t>
            </a:r>
            <a:endParaRPr lang="en-US" altLang="ja-JP" sz="2000" dirty="0">
              <a:solidFill>
                <a:srgbClr val="00B0F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　　その</a:t>
            </a:r>
            <a:r>
              <a:rPr lang="ja-JP" altLang="en-US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流</a:t>
            </a:r>
            <a:r>
              <a:rPr lang="ja-JP" altLang="en-US" sz="2000" dirty="0" smtClean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れは下図のようになります</a:t>
            </a:r>
            <a:r>
              <a:rPr lang="ja-JP" altLang="en-US" sz="2000" dirty="0">
                <a:solidFill>
                  <a:srgbClr val="00B0F0"/>
                </a:solidFill>
                <a:latin typeface="ＭＳ ゴシック"/>
                <a:ea typeface="ＭＳ ゴシック"/>
                <a:cs typeface="ＭＳ ゴシック"/>
              </a:rPr>
              <a:t>。</a:t>
            </a:r>
            <a:endParaRPr kumimoji="1" lang="ja-JP" altLang="en-US" sz="2000" dirty="0">
              <a:solidFill>
                <a:srgbClr val="00B0F0"/>
              </a:solidFill>
              <a:latin typeface="ＭＳ ゴシック"/>
              <a:ea typeface="ＭＳ ゴシック"/>
              <a:cs typeface="ＭＳ ゴシック"/>
            </a:endParaRPr>
          </a:p>
          <a:p>
            <a:endParaRPr kumimoji="1" lang="zh-CN" altLang="en-US" sz="2000" dirty="0">
              <a:solidFill>
                <a:srgbClr val="00B0F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633384" cy="36724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/>
              <a:t>Batch</a:t>
            </a:r>
            <a:r>
              <a:rPr kumimoji="1" lang="ja-JP" altLang="en-US" dirty="0" smtClean="0"/>
              <a:t>：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の詳細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546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デ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ータの読み込みと加工を複数回繰り返し、一定の回数（デフォルトでは</a:t>
            </a:r>
            <a:r>
              <a:rPr lang="en-US" altLang="ja-JP" sz="1800" dirty="0">
                <a:solidFill>
                  <a:srgbClr val="00B0F0"/>
                </a:solidFill>
                <a:latin typeface="+mn-ea"/>
              </a:rPr>
              <a:t>10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回：ジョブ</a:t>
            </a:r>
            <a:r>
              <a:rPr lang="en-US" altLang="ja-JP" sz="1800" dirty="0" smtClean="0">
                <a:solidFill>
                  <a:srgbClr val="00B0F0"/>
                </a:solidFill>
                <a:latin typeface="+mn-ea"/>
              </a:rPr>
              <a:t>XML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ファイルで設定可能）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だけ繰り返された後に書き込みを行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うという形式になります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。ある程度まとめて書き込みを行うことで</a:t>
            </a:r>
            <a:r>
              <a:rPr lang="en-US" altLang="ja-JP" sz="1800" dirty="0">
                <a:solidFill>
                  <a:srgbClr val="00B0F0"/>
                </a:solidFill>
                <a:latin typeface="+mn-ea"/>
              </a:rPr>
              <a:t>I/O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を減らして処理性能を高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め、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障害が発生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したときのやり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直しのリスクを低減することを狙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っています。</a:t>
            </a:r>
            <a:endParaRPr lang="en-US" altLang="ja-JP" sz="18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ステップの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実体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は実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装のテンプレートです。開発者は、用意されたメソッドをオーバー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ライドして処</a:t>
            </a:r>
            <a:r>
              <a:rPr lang="ja-JP" altLang="en-US" sz="1800" dirty="0">
                <a:solidFill>
                  <a:srgbClr val="00B0F0"/>
                </a:solidFill>
                <a:latin typeface="+mn-ea"/>
              </a:rPr>
              <a:t>理</a:t>
            </a:r>
            <a:r>
              <a:rPr lang="ja-JP" altLang="en-US" sz="1800" dirty="0" smtClean="0">
                <a:solidFill>
                  <a:srgbClr val="00B0F0"/>
                </a:solidFill>
                <a:latin typeface="+mn-ea"/>
              </a:rPr>
              <a:t>を実装します。</a:t>
            </a:r>
            <a:endParaRPr lang="ja-JP" altLang="en-US" sz="18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sz="1800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31" y="3210817"/>
            <a:ext cx="6535057" cy="360255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/>
              <a:t>Batch</a:t>
            </a:r>
            <a:r>
              <a:rPr kumimoji="1" lang="ja-JP" altLang="en-US" dirty="0" smtClean="0"/>
              <a:t>：</a:t>
            </a:r>
            <a:r>
              <a:rPr lang="ja-JP" altLang="en-US" dirty="0"/>
              <a:t>補助機</a:t>
            </a:r>
            <a:r>
              <a:rPr lang="ja-JP" altLang="en-US" dirty="0" smtClean="0"/>
              <a:t>能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ｊ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batch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の補助機能については、まずジョブやステップの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実行状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況に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関する情報を格納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する「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ジョブリポジトリ」があります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通常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はアプリケーション・サーバの配下となる内部データベースが実体となります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。アプリケ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ー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ションサ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ー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バを再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起動した後でも、管理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画面から詳しい情報を確認できます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。</a:t>
            </a:r>
            <a:endParaRPr kumimoji="1" lang="ja-JP" altLang="en-US" sz="2000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056710" cy="316835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/>
              <a:t>Batch</a:t>
            </a:r>
            <a:r>
              <a:rPr kumimoji="1" lang="ja-JP" altLang="en-US" dirty="0" smtClean="0"/>
              <a:t>：</a:t>
            </a:r>
            <a:r>
              <a:rPr lang="ja-JP" altLang="en-US" dirty="0"/>
              <a:t>補助機</a:t>
            </a:r>
            <a:r>
              <a:rPr lang="ja-JP" altLang="en-US" dirty="0" smtClean="0"/>
              <a:t>能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次は「リスナ」です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r>
              <a:rPr lang="en-US" altLang="ja-JP" sz="2000" dirty="0" err="1" smtClean="0">
                <a:solidFill>
                  <a:srgbClr val="00B0F0"/>
                </a:solidFill>
                <a:latin typeface="+mn-ea"/>
              </a:rPr>
              <a:t>jBatch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では、ジョブやステップ、チャンクなどの処理の直前／直後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といったイベントに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対するリスナを登録することにより、開発者はそのタイミングで任意の処理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を実装できます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。</a:t>
            </a:r>
            <a:endParaRPr kumimoji="1" lang="ja-JP" altLang="en-US" sz="2000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636912"/>
            <a:ext cx="6822951" cy="36450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/>
              <a:t>Batch</a:t>
            </a:r>
            <a:r>
              <a:rPr kumimoji="1" lang="ja-JP" altLang="en-US" dirty="0" smtClean="0"/>
              <a:t>：</a:t>
            </a:r>
            <a:r>
              <a:rPr lang="ja-JP" altLang="en-US" dirty="0"/>
              <a:t>補助機能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000" dirty="0" smtClean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最後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は「メトリック」です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ja-JP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これ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はステップに関して、「何レコードが処理されたか」、「何回スキップが発生したか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」といった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、より詳細な統計情報を提供する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API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です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</a:t>
            </a:r>
            <a:r>
              <a:rPr lang="en-US" altLang="ja-JP" sz="2000" dirty="0" err="1" smtClean="0">
                <a:solidFill>
                  <a:srgbClr val="00B0F0"/>
                </a:solidFill>
                <a:latin typeface="+mn-ea"/>
              </a:rPr>
              <a:t>StepContext#getMetrics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()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で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取得でき、リポジトリと同様にアプリケー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ションサ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ー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バの管理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画面で内容の確認が可能です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kumimoji="1" lang="ja-JP" altLang="en-US" sz="2000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5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 smtClean="0"/>
              <a:t>Bacth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実装：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rgbClr val="00B0F0"/>
                </a:solidFill>
                <a:latin typeface="+mn-ea"/>
              </a:rPr>
              <a:t>（１） 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Chunk 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の実装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ja-JP" sz="1600" dirty="0" smtClean="0">
                <a:solidFill>
                  <a:srgbClr val="00B0F0"/>
                </a:solidFill>
                <a:latin typeface="+mn-ea"/>
              </a:rPr>
            </a:b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　　①</a:t>
            </a:r>
            <a:r>
              <a:rPr lang="en-US" altLang="ja-JP" sz="1600" dirty="0" err="1" smtClean="0">
                <a:solidFill>
                  <a:srgbClr val="00B0F0"/>
                </a:solidFill>
                <a:latin typeface="+mn-ea"/>
              </a:rPr>
              <a:t>ItemReader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の実装　　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ja-JP" sz="1600" dirty="0" smtClean="0">
                <a:solidFill>
                  <a:srgbClr val="00B0F0"/>
                </a:solidFill>
                <a:latin typeface="+mn-ea"/>
              </a:rPr>
            </a:b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　　②</a:t>
            </a:r>
            <a:r>
              <a:rPr lang="en-US" altLang="ja-JP" sz="1600" dirty="0" err="1" smtClean="0">
                <a:solidFill>
                  <a:srgbClr val="00B0F0"/>
                </a:solidFill>
                <a:latin typeface="+mn-ea"/>
              </a:rPr>
              <a:t>ItemProcessor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の実装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ja-JP" sz="1600" dirty="0" smtClean="0">
                <a:solidFill>
                  <a:srgbClr val="00B0F0"/>
                </a:solidFill>
                <a:latin typeface="+mn-ea"/>
              </a:rPr>
            </a:b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　　</a:t>
            </a:r>
            <a:r>
              <a:rPr lang="ja-JP" altLang="en-US" sz="1600" dirty="0">
                <a:solidFill>
                  <a:srgbClr val="00B0F0"/>
                </a:solidFill>
                <a:latin typeface="+mn-ea"/>
              </a:rPr>
              <a:t>③</a:t>
            </a:r>
            <a:r>
              <a:rPr lang="en-US" altLang="ja-JP" sz="1600" dirty="0" err="1" smtClean="0">
                <a:solidFill>
                  <a:srgbClr val="00B0F0"/>
                </a:solidFill>
                <a:latin typeface="+mn-ea"/>
              </a:rPr>
              <a:t>ItemWriter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の実装</a:t>
            </a:r>
            <a:endParaRPr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ja-JP" sz="1600" dirty="0" smtClean="0">
                <a:solidFill>
                  <a:srgbClr val="00B0F0"/>
                </a:solidFill>
                <a:latin typeface="+mn-ea"/>
              </a:rPr>
            </a:b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（２） </a:t>
            </a:r>
            <a:r>
              <a:rPr lang="en-US" altLang="ja-JP" sz="1600" dirty="0" err="1" smtClean="0">
                <a:solidFill>
                  <a:srgbClr val="00B0F0"/>
                </a:solidFill>
                <a:latin typeface="+mn-ea"/>
              </a:rPr>
              <a:t>Batchlet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の実装</a:t>
            </a:r>
            <a:endParaRPr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lang="ja-JP" altLang="en-US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（３）ジョブ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XML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の作成</a:t>
            </a:r>
            <a:endParaRPr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（４）</a:t>
            </a:r>
            <a:r>
              <a:rPr lang="ja-JP" altLang="en-US" sz="1600" dirty="0">
                <a:solidFill>
                  <a:srgbClr val="00B0F0"/>
                </a:solidFill>
              </a:rPr>
              <a:t>エントリポイント用の </a:t>
            </a:r>
            <a:r>
              <a:rPr lang="en-US" altLang="ja-JP" sz="1600" dirty="0">
                <a:solidFill>
                  <a:srgbClr val="00B0F0"/>
                </a:solidFill>
              </a:rPr>
              <a:t>JAX-RS </a:t>
            </a:r>
            <a:r>
              <a:rPr lang="ja-JP" altLang="en-US" sz="1600" dirty="0">
                <a:solidFill>
                  <a:srgbClr val="00B0F0"/>
                </a:solidFill>
              </a:rPr>
              <a:t>サー</a:t>
            </a:r>
            <a:r>
              <a:rPr lang="ja-JP" altLang="en-US" sz="1600" dirty="0" smtClean="0">
                <a:solidFill>
                  <a:srgbClr val="00B0F0"/>
                </a:solidFill>
              </a:rPr>
              <a:t>ビスの実</a:t>
            </a:r>
            <a:r>
              <a:rPr lang="ja-JP" altLang="en-US" sz="1600" dirty="0">
                <a:solidFill>
                  <a:srgbClr val="00B0F0"/>
                </a:solidFill>
              </a:rPr>
              <a:t>装</a:t>
            </a:r>
          </a:p>
          <a:p>
            <a:pPr marL="0" indent="0">
              <a:buNone/>
            </a:pPr>
            <a:endParaRPr lang="ja-JP" altLang="en-US" sz="16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57" y="1652618"/>
            <a:ext cx="3457575" cy="41433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6783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100" dirty="0" err="1" smtClean="0">
                <a:latin typeface="+mn-ea"/>
              </a:rPr>
              <a:t>MyItemReader</a:t>
            </a:r>
            <a:r>
              <a:rPr lang="ja-JP" altLang="en-US" sz="1100" dirty="0" smtClean="0">
                <a:latin typeface="+mn-ea"/>
              </a:rPr>
              <a:t>：</a:t>
            </a:r>
            <a:endParaRPr lang="en-US" altLang="ja-JP" sz="1100" dirty="0" smtClean="0">
              <a:latin typeface="+mn-ea"/>
            </a:endParaRPr>
          </a:p>
          <a:p>
            <a:pPr marL="0" indent="0">
              <a:buNone/>
            </a:pPr>
            <a:endParaRPr lang="en-US" altLang="ja-JP" sz="11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package </a:t>
            </a:r>
            <a:r>
              <a:rPr lang="en-US" altLang="ja-JP" sz="1100" dirty="0" err="1">
                <a:latin typeface="+mn-ea"/>
              </a:rPr>
              <a:t>jbatch.chunk</a:t>
            </a:r>
            <a:r>
              <a:rPr lang="en-US" altLang="ja-JP" sz="1100" dirty="0" smtClean="0">
                <a:latin typeface="+mn-ea"/>
              </a:rPr>
              <a:t>;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import </a:t>
            </a:r>
            <a:r>
              <a:rPr lang="en-US" altLang="ja-JP" sz="1100" dirty="0" err="1">
                <a:latin typeface="+mn-ea"/>
              </a:rPr>
              <a:t>java.io.Serializable</a:t>
            </a:r>
            <a:r>
              <a:rPr lang="en-US" altLang="ja-JP" sz="1100" dirty="0" smtClean="0">
                <a:latin typeface="+mn-ea"/>
              </a:rPr>
              <a:t>;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import </a:t>
            </a:r>
            <a:r>
              <a:rPr lang="en-US" altLang="ja-JP" sz="1100" dirty="0" err="1">
                <a:latin typeface="+mn-ea"/>
              </a:rPr>
              <a:t>javax.batch.api.chunk.ItemReader</a:t>
            </a:r>
            <a:r>
              <a:rPr lang="en-US" altLang="ja-JP" sz="1100" dirty="0" smtClean="0"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public class </a:t>
            </a:r>
            <a:r>
              <a:rPr lang="en-US" altLang="ja-JP" sz="1100" dirty="0" err="1">
                <a:latin typeface="+mn-ea"/>
              </a:rPr>
              <a:t>MyItemReader</a:t>
            </a:r>
            <a:r>
              <a:rPr lang="en-US" altLang="ja-JP" sz="1100" dirty="0">
                <a:latin typeface="+mn-ea"/>
              </a:rPr>
              <a:t> implements </a:t>
            </a:r>
            <a:r>
              <a:rPr lang="en-US" altLang="ja-JP" sz="1100" b="1" dirty="0" err="1">
                <a:solidFill>
                  <a:srgbClr val="0000FF"/>
                </a:solidFill>
                <a:latin typeface="+mn-ea"/>
              </a:rPr>
              <a:t>ItemReader</a:t>
            </a:r>
            <a:r>
              <a:rPr lang="en-US" altLang="ja-JP" sz="11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ja-JP" sz="1100" dirty="0" smtClean="0">
                <a:latin typeface="+mn-ea"/>
              </a:rPr>
              <a:t>{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@Override</a:t>
            </a: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public void </a:t>
            </a:r>
            <a:r>
              <a:rPr lang="en-US" altLang="ja-JP" sz="1100" b="1" dirty="0">
                <a:solidFill>
                  <a:srgbClr val="0000FF"/>
                </a:solidFill>
                <a:latin typeface="+mn-ea"/>
              </a:rPr>
              <a:t>open</a:t>
            </a:r>
            <a:r>
              <a:rPr lang="en-US" altLang="ja-JP" sz="1100" dirty="0">
                <a:latin typeface="+mn-ea"/>
              </a:rPr>
              <a:t>(Serializable </a:t>
            </a:r>
            <a:r>
              <a:rPr lang="en-US" altLang="ja-JP" sz="1100" dirty="0" err="1">
                <a:latin typeface="+mn-ea"/>
              </a:rPr>
              <a:t>checkPoint</a:t>
            </a:r>
            <a:r>
              <a:rPr lang="en-US" altLang="ja-JP" sz="1100" dirty="0">
                <a:latin typeface="+mn-ea"/>
              </a:rPr>
              <a:t>) throws Exception {</a:t>
            </a: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 err="1">
                <a:latin typeface="+mn-ea"/>
              </a:rPr>
              <a:t>System.out.println</a:t>
            </a:r>
            <a:r>
              <a:rPr lang="en-US" altLang="ja-JP" sz="1100" dirty="0" smtClean="0">
                <a:latin typeface="+mn-ea"/>
              </a:rPr>
              <a:t>(“[</a:t>
            </a:r>
            <a:r>
              <a:rPr lang="en-US" altLang="ja-JP" sz="1100" dirty="0">
                <a:latin typeface="+mn-ea"/>
              </a:rPr>
              <a:t>Reader] </a:t>
            </a:r>
            <a:r>
              <a:rPr lang="en-US" altLang="ja-JP" sz="1100" dirty="0" smtClean="0">
                <a:latin typeface="+mn-ea"/>
              </a:rPr>
              <a:t>open”);</a:t>
            </a:r>
            <a:r>
              <a:rPr lang="en-US" altLang="ja-JP" sz="11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一回だけ呼出</a:t>
            </a:r>
            <a:endParaRPr lang="en-US" altLang="ja-JP" sz="11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100" dirty="0">
                <a:latin typeface="+mn-ea"/>
              </a:rPr>
              <a:t>    </a:t>
            </a:r>
            <a:r>
              <a:rPr lang="en-US" altLang="ja-JP" sz="1100" dirty="0" smtClean="0">
                <a:latin typeface="+mn-ea"/>
              </a:rPr>
              <a:t>}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private </a:t>
            </a:r>
            <a:r>
              <a:rPr lang="en-US" altLang="ja-JP" sz="1100" dirty="0" err="1">
                <a:latin typeface="+mn-ea"/>
              </a:rPr>
              <a:t>int</a:t>
            </a:r>
            <a:r>
              <a:rPr lang="en-US" altLang="ja-JP" sz="1100" dirty="0">
                <a:latin typeface="+mn-ea"/>
              </a:rPr>
              <a:t> counter</a:t>
            </a:r>
            <a:r>
              <a:rPr lang="en-US" altLang="ja-JP" sz="1100" dirty="0" smtClean="0"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@Override</a:t>
            </a: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public Object </a:t>
            </a:r>
            <a:r>
              <a:rPr lang="en-US" altLang="ja-JP" sz="1100" b="1" dirty="0" err="1">
                <a:solidFill>
                  <a:srgbClr val="0000FF"/>
                </a:solidFill>
                <a:latin typeface="+mn-ea"/>
              </a:rPr>
              <a:t>readItem</a:t>
            </a:r>
            <a:r>
              <a:rPr lang="en-US" altLang="ja-JP" sz="1100" dirty="0">
                <a:latin typeface="+mn-ea"/>
              </a:rPr>
              <a:t>() throws Exception {</a:t>
            </a: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String item</a:t>
            </a:r>
            <a:r>
              <a:rPr lang="en-US" altLang="ja-JP" sz="1100" dirty="0" smtClean="0">
                <a:latin typeface="+mn-ea"/>
              </a:rPr>
              <a:t>;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if (counter </a:t>
            </a:r>
            <a:r>
              <a:rPr lang="en-US" altLang="ja-JP" sz="1100" dirty="0" smtClean="0">
                <a:latin typeface="+mn-ea"/>
              </a:rPr>
              <a:t>&lt; 22) {</a:t>
            </a:r>
            <a:r>
              <a:rPr lang="ja-JP" altLang="en-US" sz="1100" dirty="0" smtClean="0">
                <a:latin typeface="+mn-ea"/>
              </a:rPr>
              <a:t>　</a:t>
            </a:r>
            <a:r>
              <a:rPr lang="en-US" altLang="ja-JP" sz="11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レコード数：２２</a:t>
            </a:r>
            <a:endParaRPr lang="en-US" altLang="ja-JP" sz="11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    item = </a:t>
            </a:r>
            <a:r>
              <a:rPr lang="en-US" altLang="ja-JP" sz="1100" dirty="0" err="1">
                <a:latin typeface="+mn-ea"/>
              </a:rPr>
              <a:t>String.format</a:t>
            </a:r>
            <a:r>
              <a:rPr lang="en-US" altLang="ja-JP" sz="1100" dirty="0">
                <a:latin typeface="+mn-ea"/>
              </a:rPr>
              <a:t>("item-%03d", ++counter);</a:t>
            </a: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} else {</a:t>
            </a: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    item = null</a:t>
            </a:r>
            <a:r>
              <a:rPr lang="en-US" altLang="ja-JP" sz="1100" dirty="0" smtClean="0">
                <a:latin typeface="+mn-ea"/>
              </a:rPr>
              <a:t>;</a:t>
            </a:r>
            <a:r>
              <a:rPr lang="ja-JP" altLang="en-US" sz="1100" dirty="0" smtClean="0">
                <a:latin typeface="+mn-ea"/>
              </a:rPr>
              <a:t>　</a:t>
            </a:r>
            <a:r>
              <a:rPr lang="en-US" altLang="ja-JP" sz="11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終了</a:t>
            </a:r>
            <a:endParaRPr lang="en-US" altLang="ja-JP" sz="11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100" dirty="0">
                <a:latin typeface="+mn-ea"/>
              </a:rPr>
              <a:t>        </a:t>
            </a:r>
            <a:r>
              <a:rPr lang="en-US" altLang="ja-JP" sz="1100" dirty="0" smtClean="0">
                <a:latin typeface="+mn-ea"/>
              </a:rPr>
              <a:t>}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 err="1">
                <a:latin typeface="+mn-ea"/>
              </a:rPr>
              <a:t>System.out.println</a:t>
            </a:r>
            <a:r>
              <a:rPr lang="en-US" altLang="ja-JP" sz="1100" dirty="0" smtClean="0">
                <a:latin typeface="+mn-ea"/>
              </a:rPr>
              <a:t>(“[</a:t>
            </a:r>
            <a:r>
              <a:rPr lang="en-US" altLang="ja-JP" sz="1100" dirty="0">
                <a:latin typeface="+mn-ea"/>
              </a:rPr>
              <a:t>Reader] </a:t>
            </a:r>
            <a:r>
              <a:rPr lang="en-US" altLang="ja-JP" sz="1100" dirty="0" err="1">
                <a:latin typeface="+mn-ea"/>
              </a:rPr>
              <a:t>readItem</a:t>
            </a:r>
            <a:r>
              <a:rPr lang="en-US" altLang="ja-JP" sz="1100" dirty="0">
                <a:latin typeface="+mn-ea"/>
              </a:rPr>
              <a:t>. </a:t>
            </a:r>
            <a:r>
              <a:rPr lang="en-US" altLang="ja-JP" sz="1100" dirty="0" smtClean="0">
                <a:latin typeface="+mn-ea"/>
              </a:rPr>
              <a:t>Item </a:t>
            </a:r>
            <a:r>
              <a:rPr lang="en-US" altLang="ja-JP" sz="1100" dirty="0">
                <a:latin typeface="+mn-ea"/>
              </a:rPr>
              <a:t>= </a:t>
            </a:r>
            <a:r>
              <a:rPr lang="en-US" altLang="ja-JP" sz="1100" dirty="0" smtClean="0">
                <a:latin typeface="+mn-ea"/>
              </a:rPr>
              <a:t>" </a:t>
            </a:r>
            <a:r>
              <a:rPr lang="en-US" altLang="ja-JP" sz="1100" dirty="0">
                <a:latin typeface="+mn-ea"/>
              </a:rPr>
              <a:t>+ item</a:t>
            </a:r>
            <a:r>
              <a:rPr lang="en-US" altLang="ja-JP" sz="1100" dirty="0" smtClean="0">
                <a:latin typeface="+mn-ea"/>
              </a:rPr>
              <a:t>);</a:t>
            </a:r>
            <a:endParaRPr lang="ja-JP" altLang="en-US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>
                <a:latin typeface="+mn-ea"/>
              </a:rPr>
              <a:t>        return item;</a:t>
            </a:r>
          </a:p>
          <a:p>
            <a:pPr marL="0" indent="0">
              <a:buNone/>
            </a:pPr>
            <a:r>
              <a:rPr lang="ja-JP" altLang="en-US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ja-JP" altLang="en-US" sz="1100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1628800"/>
            <a:ext cx="4042792" cy="46497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ja-JP" altLang="en-US" sz="11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100" dirty="0" smtClean="0">
                <a:latin typeface="+mn-ea"/>
              </a:rPr>
              <a:t>    @Override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一回だけ呼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出</a:t>
            </a:r>
            <a:endParaRPr lang="en-US" altLang="ja-JP" sz="11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>
                <a:latin typeface="+mn-ea"/>
              </a:rPr>
              <a:t>    public void 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close</a:t>
            </a:r>
            <a:r>
              <a:rPr lang="en-US" altLang="ja-JP" sz="1100" dirty="0" smtClean="0">
                <a:latin typeface="+mn-ea"/>
              </a:rPr>
              <a:t>() throws Exception {</a:t>
            </a:r>
          </a:p>
          <a:p>
            <a:pPr marL="0" indent="0">
              <a:buNone/>
            </a:pPr>
            <a:r>
              <a:rPr lang="en-US" altLang="ja-JP" sz="1100" dirty="0" smtClean="0">
                <a:latin typeface="+mn-ea"/>
              </a:rPr>
              <a:t>        </a:t>
            </a:r>
            <a:r>
              <a:rPr lang="en-US" altLang="ja-JP" sz="1100" dirty="0" err="1" smtClean="0">
                <a:latin typeface="+mn-ea"/>
              </a:rPr>
              <a:t>System.out.println</a:t>
            </a:r>
            <a:r>
              <a:rPr lang="en-US" altLang="ja-JP" sz="1100" dirty="0" smtClean="0">
                <a:latin typeface="+mn-ea"/>
              </a:rPr>
              <a:t>("[Reader] close");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100" dirty="0" smtClean="0">
                <a:latin typeface="+mn-ea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ja-JP" altLang="en-US" sz="11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>
                <a:latin typeface="+mn-ea"/>
              </a:rPr>
              <a:t>    @Override</a:t>
            </a:r>
            <a:r>
              <a:rPr lang="en-US" altLang="ja-JP" sz="11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１０レコードごと呼び出されます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>
                <a:latin typeface="+mn-ea"/>
              </a:rPr>
              <a:t>    public Serializable </a:t>
            </a:r>
            <a:r>
              <a:rPr lang="en-US" altLang="ja-JP" sz="1100" b="1" dirty="0" err="1" smtClean="0">
                <a:solidFill>
                  <a:srgbClr val="0000FF"/>
                </a:solidFill>
                <a:latin typeface="+mn-ea"/>
              </a:rPr>
              <a:t>checkpointInfo</a:t>
            </a:r>
            <a:r>
              <a:rPr lang="en-US" altLang="ja-JP" sz="1100" dirty="0" smtClean="0">
                <a:latin typeface="+mn-ea"/>
              </a:rPr>
              <a:t>() throws Exception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>
                <a:latin typeface="+mn-ea"/>
              </a:rPr>
              <a:t>        </a:t>
            </a:r>
            <a:r>
              <a:rPr lang="en-US" altLang="ja-JP" sz="1100" dirty="0" err="1" smtClean="0">
                <a:latin typeface="+mn-ea"/>
              </a:rPr>
              <a:t>System.out.println</a:t>
            </a:r>
            <a:r>
              <a:rPr lang="en-US" altLang="ja-JP" sz="1100" dirty="0" smtClean="0">
                <a:latin typeface="+mn-ea"/>
              </a:rPr>
              <a:t>("[Reader] </a:t>
            </a:r>
            <a:r>
              <a:rPr lang="en-US" altLang="ja-JP" sz="1100" dirty="0" err="1" smtClean="0">
                <a:latin typeface="+mn-ea"/>
              </a:rPr>
              <a:t>checkpointInfo</a:t>
            </a:r>
            <a:r>
              <a:rPr lang="en-US" altLang="ja-JP" sz="1100" dirty="0" smtClean="0">
                <a:latin typeface="+mn-ea"/>
              </a:rPr>
              <a:t>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>
                <a:latin typeface="+mn-ea"/>
              </a:rPr>
              <a:t>        return null;</a:t>
            </a:r>
          </a:p>
          <a:p>
            <a:pPr marL="0" indent="0">
              <a:buFont typeface="Arial" pitchFamily="34" charset="0"/>
              <a:buNone/>
            </a:pPr>
            <a:r>
              <a:rPr lang="ja-JP" altLang="en-US" sz="1100" dirty="0" smtClean="0">
                <a:latin typeface="+mn-ea"/>
              </a:rPr>
              <a:t>    </a:t>
            </a:r>
            <a:r>
              <a:rPr lang="en-US" altLang="ja-JP" sz="1100" dirty="0" smtClean="0">
                <a:latin typeface="+mn-ea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ja-JP" sz="1100" dirty="0">
                <a:latin typeface="+mn-ea"/>
              </a:rPr>
              <a:t>}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4499992" y="1556792"/>
            <a:ext cx="0" cy="496855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err="1" smtClean="0">
                <a:latin typeface="+mn-ea"/>
              </a:rPr>
              <a:t>MyItemProcessor</a:t>
            </a:r>
            <a:r>
              <a:rPr lang="ja-JP" altLang="en-US" sz="1600" dirty="0" smtClean="0">
                <a:latin typeface="+mn-ea"/>
              </a:rPr>
              <a:t>：</a:t>
            </a:r>
            <a:endParaRPr lang="en-US" altLang="ja-JP" sz="1600" dirty="0" smtClean="0">
              <a:latin typeface="+mn-ea"/>
            </a:endParaRPr>
          </a:p>
          <a:p>
            <a:pPr marL="0" indent="0">
              <a:buNone/>
            </a:pPr>
            <a:endParaRPr lang="en-US" altLang="ja-JP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package </a:t>
            </a:r>
            <a:r>
              <a:rPr lang="en-US" altLang="ja-JP" sz="1600" dirty="0" err="1">
                <a:latin typeface="+mn-ea"/>
              </a:rPr>
              <a:t>jbatch.chunk</a:t>
            </a:r>
            <a:r>
              <a:rPr lang="en-US" altLang="ja-JP" sz="1600" dirty="0" smtClean="0">
                <a:latin typeface="+mn-ea"/>
              </a:rPr>
              <a:t>;</a:t>
            </a:r>
            <a:endParaRPr lang="ja-JP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import </a:t>
            </a:r>
            <a:r>
              <a:rPr lang="en-US" altLang="ja-JP" sz="1600" dirty="0" err="1">
                <a:latin typeface="+mn-ea"/>
              </a:rPr>
              <a:t>javax.batch.api.chunk.ItemProcessor</a:t>
            </a:r>
            <a:r>
              <a:rPr lang="en-US" altLang="ja-JP" sz="1600" dirty="0"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public class </a:t>
            </a:r>
            <a:r>
              <a:rPr lang="en-US" altLang="ja-JP" sz="1600" dirty="0" err="1">
                <a:latin typeface="+mn-ea"/>
              </a:rPr>
              <a:t>MyItemProcessor</a:t>
            </a:r>
            <a:r>
              <a:rPr lang="en-US" altLang="ja-JP" sz="1600" dirty="0">
                <a:latin typeface="+mn-ea"/>
              </a:rPr>
              <a:t> implements </a:t>
            </a:r>
            <a:r>
              <a:rPr lang="en-US" altLang="ja-JP" sz="1600" dirty="0" err="1">
                <a:solidFill>
                  <a:srgbClr val="0000FF"/>
                </a:solidFill>
                <a:latin typeface="+mn-ea"/>
              </a:rPr>
              <a:t>ItemProcessor</a:t>
            </a:r>
            <a:r>
              <a:rPr lang="en-US" altLang="ja-JP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ja-JP" sz="1600" dirty="0">
                <a:latin typeface="+mn-ea"/>
              </a:rPr>
              <a:t>{</a:t>
            </a:r>
          </a:p>
          <a:p>
            <a:pPr marL="0" indent="0">
              <a:buNone/>
            </a:pPr>
            <a:endParaRPr lang="ja-JP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   @</a:t>
            </a:r>
            <a:r>
              <a:rPr lang="en-US" altLang="ja-JP" sz="1600" dirty="0" smtClean="0">
                <a:latin typeface="+mn-ea"/>
              </a:rPr>
              <a:t>Override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600" dirty="0" err="1" smtClean="0">
                <a:solidFill>
                  <a:srgbClr val="FF0000"/>
                </a:solidFill>
                <a:latin typeface="+mn-ea"/>
              </a:rPr>
              <a:t>MyItemReader#readItem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実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行後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､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呼出</a:t>
            </a:r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   public Object </a:t>
            </a:r>
            <a:r>
              <a:rPr lang="en-US" altLang="ja-JP" sz="1600" dirty="0" err="1">
                <a:solidFill>
                  <a:srgbClr val="0000FF"/>
                </a:solidFill>
                <a:latin typeface="+mn-ea"/>
              </a:rPr>
              <a:t>processItem</a:t>
            </a:r>
            <a:r>
              <a:rPr lang="en-US" altLang="ja-JP" sz="1600" dirty="0">
                <a:latin typeface="+mn-ea"/>
              </a:rPr>
              <a:t>(Object item) throws Exception </a:t>
            </a:r>
            <a:r>
              <a:rPr lang="en-US" altLang="ja-JP" sz="1600" dirty="0" smtClean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引数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item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は、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600" dirty="0" err="1" smtClean="0">
                <a:solidFill>
                  <a:srgbClr val="FF0000"/>
                </a:solidFill>
                <a:latin typeface="+mn-ea"/>
              </a:rPr>
              <a:t>MyItemReader#readItem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の戻り値です。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       </a:t>
            </a:r>
            <a:r>
              <a:rPr lang="en-US" altLang="ja-JP" sz="1600" dirty="0" err="1">
                <a:latin typeface="+mn-ea"/>
              </a:rPr>
              <a:t>System.out.println</a:t>
            </a:r>
            <a:r>
              <a:rPr lang="en-US" altLang="ja-JP" sz="1600" dirty="0">
                <a:latin typeface="+mn-ea"/>
              </a:rPr>
              <a:t>("[Processor] item = " + item);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       return ((String)item).</a:t>
            </a:r>
            <a:r>
              <a:rPr lang="en-US" altLang="ja-JP" sz="1600" dirty="0" err="1">
                <a:latin typeface="+mn-ea"/>
              </a:rPr>
              <a:t>toUpperCase</a:t>
            </a:r>
            <a:r>
              <a:rPr lang="en-US" altLang="ja-JP" sz="1600" dirty="0"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ja-JP" altLang="en-US" sz="1600" dirty="0">
                <a:latin typeface="+mn-ea"/>
              </a:rPr>
              <a:t>    </a:t>
            </a:r>
            <a:r>
              <a:rPr lang="en-US" altLang="ja-JP" sz="16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}</a:t>
            </a: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dirty="0">
                <a:latin typeface="+mj-ea"/>
              </a:rPr>
              <a:t>b</a:t>
            </a:r>
            <a:r>
              <a:rPr kumimoji="1" lang="en-US" altLang="ja-JP" dirty="0">
                <a:latin typeface="+mj-ea"/>
              </a:rPr>
              <a:t>atch</a:t>
            </a:r>
            <a:r>
              <a:rPr kumimoji="1" lang="ja-JP" altLang="en-US" dirty="0">
                <a:latin typeface="+mj-ea"/>
              </a:rPr>
              <a:t>（バッチ）処理</a:t>
            </a:r>
            <a:r>
              <a:rPr kumimoji="1" lang="ja-JP" altLang="en-US" dirty="0" smtClean="0">
                <a:latin typeface="+mj-ea"/>
              </a:rPr>
              <a:t>とは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複数のデー</a:t>
            </a:r>
            <a:r>
              <a:rPr lang="ja-JP" altLang="en-US" sz="1400" dirty="0" smtClean="0">
                <a:latin typeface="+mn-ea"/>
              </a:rPr>
              <a:t>タ（</a:t>
            </a:r>
            <a:r>
              <a:rPr lang="en-US" altLang="ja-JP" sz="1400" dirty="0" smtClean="0">
                <a:latin typeface="+mn-ea"/>
              </a:rPr>
              <a:t>DB</a:t>
            </a:r>
            <a:r>
              <a:rPr lang="ja-JP" altLang="en-US" sz="1400" dirty="0" smtClean="0">
                <a:latin typeface="+mn-ea"/>
              </a:rPr>
              <a:t>、ファイルなど）や</a:t>
            </a:r>
            <a:r>
              <a:rPr lang="ja-JP" altLang="en-US" sz="1400" dirty="0">
                <a:latin typeface="+mn-ea"/>
              </a:rPr>
              <a:t>複数の処理を一括して実行する方式のことです。</a:t>
            </a: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1400" dirty="0">
                <a:latin typeface="+mn-ea"/>
              </a:rPr>
              <a:t>　</a:t>
            </a:r>
            <a:r>
              <a:rPr kumimoji="1" lang="en-US" altLang="ja-JP" sz="1400" dirty="0">
                <a:latin typeface="+mn-ea"/>
              </a:rPr>
              <a:t>WEB</a:t>
            </a:r>
            <a:r>
              <a:rPr kumimoji="1" lang="ja-JP" altLang="en-US" sz="1400" dirty="0">
                <a:latin typeface="+mn-ea"/>
              </a:rPr>
              <a:t>ブラウザなどの画面を介して応答が繰り返される</a:t>
            </a:r>
            <a:r>
              <a:rPr kumimoji="1" lang="ja-JP" altLang="en-US" sz="1400" u="sng" dirty="0">
                <a:solidFill>
                  <a:srgbClr val="0000FF"/>
                </a:solidFill>
                <a:latin typeface="+mn-ea"/>
              </a:rPr>
              <a:t>リアルタイム処理（オンライン処理）</a:t>
            </a:r>
            <a:r>
              <a:rPr kumimoji="1" lang="ja-JP" altLang="en-US" sz="1400" dirty="0">
                <a:latin typeface="+mn-ea"/>
              </a:rPr>
              <a:t>と比べて、</a:t>
            </a:r>
            <a:endParaRPr kumimoji="1" lang="en-US" altLang="ja-JP" sz="1400" dirty="0">
              <a:latin typeface="+mn-ea"/>
            </a:endParaRP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kumimoji="1" lang="ja-JP" altLang="en-US" sz="1400" dirty="0">
                <a:latin typeface="+mn-ea"/>
              </a:rPr>
              <a:t>バッチ処理は以下の特徴が</a:t>
            </a:r>
            <a:r>
              <a:rPr kumimoji="1" lang="ja-JP" altLang="en-US" sz="1400" dirty="0" smtClean="0">
                <a:latin typeface="+mn-ea"/>
              </a:rPr>
              <a:t>あります。</a:t>
            </a:r>
            <a:endParaRPr kumimoji="1" lang="en-US" altLang="ja-JP" sz="1400" dirty="0">
              <a:latin typeface="+mn-ea"/>
            </a:endParaRP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1400" b="1" dirty="0">
                <a:solidFill>
                  <a:srgbClr val="00B0F0"/>
                </a:solidFill>
                <a:latin typeface="+mn-ea"/>
              </a:rPr>
              <a:t>　●一度に大量のデータが処理される</a:t>
            </a:r>
            <a:endParaRPr kumimoji="1" lang="en-US" altLang="ja-JP" sz="14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400" b="1" dirty="0">
                <a:solidFill>
                  <a:srgbClr val="00B0F0"/>
                </a:solidFill>
                <a:latin typeface="+mn-ea"/>
              </a:rPr>
              <a:t>　●実行時間が長い</a:t>
            </a:r>
            <a:endParaRPr lang="en-US" altLang="ja-JP" sz="14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ja-JP" altLang="en-US" sz="1400" b="1" dirty="0">
                <a:solidFill>
                  <a:srgbClr val="00B0F0"/>
                </a:solidFill>
                <a:latin typeface="+mn-ea"/>
              </a:rPr>
              <a:t>　●非対話型</a:t>
            </a:r>
            <a:endParaRPr kumimoji="1" lang="en-US" altLang="ja-JP" sz="14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400" b="1" dirty="0">
                <a:solidFill>
                  <a:srgbClr val="00B0F0"/>
                </a:solidFill>
                <a:latin typeface="+mn-ea"/>
              </a:rPr>
              <a:t>　●実行時刻を指定して起動されることが多い</a:t>
            </a:r>
            <a:endParaRPr kumimoji="1" lang="en-US" altLang="ja-JP" sz="14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1400" dirty="0" smtClean="0">
                <a:latin typeface="+mn-ea"/>
              </a:rPr>
              <a:t>メリット：</a:t>
            </a:r>
            <a:r>
              <a:rPr kumimoji="1" lang="en-US" altLang="ja-JP" sz="1400" dirty="0" smtClean="0">
                <a:latin typeface="+mn-ea"/>
              </a:rPr>
              <a:t>  </a:t>
            </a:r>
            <a:endParaRPr kumimoji="1" lang="en-US" altLang="ja-JP" sz="14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1400" u="sng" dirty="0">
                <a:solidFill>
                  <a:srgbClr val="0000FF"/>
                </a:solidFill>
                <a:latin typeface="+mn-ea"/>
              </a:rPr>
              <a:t>コンピュータにまかせて、速度と正確さ確</a:t>
            </a:r>
            <a:r>
              <a:rPr kumimoji="1" lang="ja-JP" altLang="en-US" sz="1400" u="sng" dirty="0" smtClean="0">
                <a:solidFill>
                  <a:srgbClr val="0000FF"/>
                </a:solidFill>
                <a:latin typeface="+mn-ea"/>
              </a:rPr>
              <a:t>保できる。</a:t>
            </a:r>
            <a:endParaRPr kumimoji="1" lang="en-US" altLang="ja-JP" sz="1400" u="sng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3"/>
            <a:ext cx="4350567" cy="32403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556792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ja-JP" altLang="en-US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@Override</a:t>
            </a:r>
            <a:r>
              <a:rPr lang="en-US" altLang="ja-JP" sz="1000" dirty="0">
                <a:solidFill>
                  <a:srgbClr val="FF0000"/>
                </a:solidFill>
                <a:latin typeface="+mn-ea"/>
              </a:rPr>
              <a:t> //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１０レコードごと</a:t>
            </a:r>
            <a:r>
              <a:rPr lang="ja-JP" altLang="en-US" sz="1000" dirty="0">
                <a:solidFill>
                  <a:srgbClr val="FF0000"/>
                </a:solidFill>
                <a:latin typeface="+mn-ea"/>
              </a:rPr>
              <a:t>呼び出されます</a:t>
            </a:r>
            <a:endParaRPr lang="en-US" altLang="ja-JP" sz="1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public Serializable </a:t>
            </a:r>
            <a:r>
              <a:rPr lang="en-US" altLang="ja-JP" sz="1000" dirty="0" err="1" smtClean="0">
                <a:solidFill>
                  <a:srgbClr val="0000FF"/>
                </a:solidFill>
                <a:latin typeface="+mn-ea"/>
              </a:rPr>
              <a:t>checkpointInfo</a:t>
            </a:r>
            <a:r>
              <a:rPr lang="en-US" altLang="ja-JP" sz="1000" dirty="0" smtClean="0">
                <a:latin typeface="+mn-ea"/>
              </a:rPr>
              <a:t>() throws Exception {</a:t>
            </a: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    </a:t>
            </a:r>
            <a:r>
              <a:rPr lang="en-US" altLang="ja-JP" sz="1000" dirty="0" err="1" smtClean="0">
                <a:latin typeface="+mn-ea"/>
              </a:rPr>
              <a:t>System.out.println</a:t>
            </a:r>
            <a:r>
              <a:rPr lang="en-US" altLang="ja-JP" sz="1000" dirty="0" smtClean="0">
                <a:latin typeface="+mn-ea"/>
              </a:rPr>
              <a:t>("[Writer] </a:t>
            </a:r>
            <a:r>
              <a:rPr lang="en-US" altLang="ja-JP" sz="1000" dirty="0" err="1" smtClean="0">
                <a:latin typeface="+mn-ea"/>
              </a:rPr>
              <a:t>checkpointInfo</a:t>
            </a:r>
            <a:r>
              <a:rPr lang="en-US" altLang="ja-JP" sz="1000" dirty="0" smtClean="0"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    return null;</a:t>
            </a:r>
          </a:p>
          <a:p>
            <a:pPr marL="0" indent="0">
              <a:buNone/>
            </a:pPr>
            <a:r>
              <a:rPr lang="ja-JP" altLang="en-US" sz="1000" dirty="0" smtClean="0">
                <a:latin typeface="+mn-ea"/>
              </a:rPr>
              <a:t>    </a:t>
            </a: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None/>
            </a:pPr>
            <a:endParaRPr kumimoji="1" lang="ja-JP" altLang="en-US" sz="1000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556792"/>
            <a:ext cx="411480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200" b="1" dirty="0" err="1" smtClean="0">
                <a:latin typeface="+mn-ea"/>
              </a:rPr>
              <a:t>ItemWriter</a:t>
            </a:r>
            <a:r>
              <a:rPr lang="ja-JP" altLang="en-US" sz="1200" b="1" dirty="0" smtClean="0">
                <a:latin typeface="+mn-ea"/>
              </a:rPr>
              <a:t>：</a:t>
            </a:r>
            <a:endParaRPr lang="en-US" altLang="ja-JP" sz="1200" b="1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200" b="1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package </a:t>
            </a:r>
            <a:r>
              <a:rPr lang="en-US" altLang="ja-JP" sz="1000" dirty="0" err="1" smtClean="0">
                <a:latin typeface="+mn-ea"/>
              </a:rPr>
              <a:t>jbatch.chunk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java.io.Serializable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java.util.List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javax.batch.api.chunk.ItemWriter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public class </a:t>
            </a:r>
            <a:r>
              <a:rPr lang="en-US" altLang="ja-JP" sz="1000" dirty="0" err="1" smtClean="0">
                <a:latin typeface="+mn-ea"/>
              </a:rPr>
              <a:t>MyItemWriter</a:t>
            </a:r>
            <a:r>
              <a:rPr lang="en-US" altLang="ja-JP" sz="1000" dirty="0" smtClean="0">
                <a:latin typeface="+mn-ea"/>
              </a:rPr>
              <a:t> implements </a:t>
            </a:r>
            <a:r>
              <a:rPr lang="en-US" altLang="ja-JP" sz="1000" dirty="0" err="1" smtClean="0">
                <a:solidFill>
                  <a:srgbClr val="0000FF"/>
                </a:solidFill>
                <a:latin typeface="+mn-ea"/>
              </a:rPr>
              <a:t>ItemWriter</a:t>
            </a:r>
            <a:r>
              <a:rPr lang="en-US" altLang="ja-JP" sz="1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ja-JP" sz="1000" dirty="0" smtClean="0">
                <a:latin typeface="+mn-ea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@Override</a:t>
            </a:r>
            <a:r>
              <a:rPr lang="en-US" altLang="ja-JP" sz="10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000" dirty="0">
                <a:solidFill>
                  <a:srgbClr val="FF0000"/>
                </a:solidFill>
                <a:latin typeface="+mn-ea"/>
              </a:rPr>
              <a:t>一回だけ呼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出</a:t>
            </a:r>
            <a:endParaRPr lang="en-US" altLang="ja-JP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public void </a:t>
            </a:r>
            <a:r>
              <a:rPr lang="en-US" altLang="ja-JP" sz="1000" dirty="0" smtClean="0">
                <a:solidFill>
                  <a:srgbClr val="0000FF"/>
                </a:solidFill>
                <a:latin typeface="+mn-ea"/>
              </a:rPr>
              <a:t>open</a:t>
            </a:r>
            <a:r>
              <a:rPr lang="en-US" altLang="ja-JP" sz="1000" dirty="0" smtClean="0">
                <a:latin typeface="+mn-ea"/>
              </a:rPr>
              <a:t>(Serializable </a:t>
            </a:r>
            <a:r>
              <a:rPr lang="en-US" altLang="ja-JP" sz="1000" dirty="0" err="1" smtClean="0">
                <a:latin typeface="+mn-ea"/>
              </a:rPr>
              <a:t>checkPoint</a:t>
            </a:r>
            <a:r>
              <a:rPr lang="en-US" altLang="ja-JP" sz="1000" dirty="0" smtClean="0">
                <a:latin typeface="+mn-ea"/>
              </a:rPr>
              <a:t>) throws Exception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</a:t>
            </a:r>
            <a:r>
              <a:rPr lang="en-US" altLang="ja-JP" sz="1000" dirty="0" err="1" smtClean="0">
                <a:latin typeface="+mn-ea"/>
              </a:rPr>
              <a:t>System.out.println</a:t>
            </a:r>
            <a:r>
              <a:rPr lang="en-US" altLang="ja-JP" sz="1000" dirty="0" smtClean="0">
                <a:latin typeface="+mn-ea"/>
              </a:rPr>
              <a:t>("[Writer] open");</a:t>
            </a:r>
          </a:p>
          <a:p>
            <a:pPr marL="0" indent="0">
              <a:buFont typeface="Arial" pitchFamily="34" charset="0"/>
              <a:buNone/>
            </a:pPr>
            <a:r>
              <a:rPr lang="ja-JP" altLang="en-US" sz="1000" dirty="0" smtClean="0">
                <a:latin typeface="+mn-ea"/>
              </a:rPr>
              <a:t>    </a:t>
            </a: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@Override</a:t>
            </a:r>
            <a:r>
              <a:rPr lang="en-US" altLang="ja-JP" sz="10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１０レコードごと</a:t>
            </a:r>
            <a:r>
              <a:rPr lang="ja-JP" altLang="en-US" sz="1000" dirty="0">
                <a:solidFill>
                  <a:srgbClr val="FF0000"/>
                </a:solidFill>
                <a:latin typeface="+mn-ea"/>
              </a:rPr>
              <a:t>呼び出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public void </a:t>
            </a:r>
            <a:r>
              <a:rPr lang="en-US" altLang="ja-JP" sz="1000" dirty="0" err="1" smtClean="0">
                <a:solidFill>
                  <a:srgbClr val="0000FF"/>
                </a:solidFill>
                <a:latin typeface="+mn-ea"/>
              </a:rPr>
              <a:t>writeItems</a:t>
            </a:r>
            <a:r>
              <a:rPr lang="en-US" altLang="ja-JP" sz="1000" dirty="0" smtClean="0">
                <a:latin typeface="+mn-ea"/>
              </a:rPr>
              <a:t>(List&lt;Object&gt; items) throws Exception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</a:t>
            </a:r>
            <a:r>
              <a:rPr lang="en-US" altLang="ja-JP" sz="1000" dirty="0" err="1" smtClean="0">
                <a:latin typeface="+mn-ea"/>
              </a:rPr>
              <a:t>System.out.println</a:t>
            </a:r>
            <a:r>
              <a:rPr lang="en-US" altLang="ja-JP" sz="1000" dirty="0" smtClean="0">
                <a:latin typeface="+mn-ea"/>
              </a:rPr>
              <a:t>("[Writer] </a:t>
            </a:r>
            <a:r>
              <a:rPr lang="en-US" altLang="ja-JP" sz="1000" dirty="0" err="1" smtClean="0">
                <a:latin typeface="+mn-ea"/>
              </a:rPr>
              <a:t>writeItems</a:t>
            </a:r>
            <a:r>
              <a:rPr lang="en-US" altLang="ja-JP" sz="1000" dirty="0" smtClean="0">
                <a:latin typeface="+mn-ea"/>
              </a:rPr>
              <a:t>. items = " + items);</a:t>
            </a:r>
          </a:p>
          <a:p>
            <a:pPr marL="0" indent="0">
              <a:buFont typeface="Arial" pitchFamily="34" charset="0"/>
              <a:buNone/>
            </a:pPr>
            <a:r>
              <a:rPr lang="ja-JP" altLang="en-US" sz="1000" dirty="0" smtClean="0">
                <a:latin typeface="+mn-ea"/>
              </a:rPr>
              <a:t>    </a:t>
            </a: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    @Override</a:t>
            </a:r>
            <a:r>
              <a:rPr lang="en-US" altLang="ja-JP" sz="10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000" dirty="0">
                <a:solidFill>
                  <a:srgbClr val="FF0000"/>
                </a:solidFill>
                <a:latin typeface="+mn-ea"/>
              </a:rPr>
              <a:t>一回だけ呼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出</a:t>
            </a:r>
            <a:endParaRPr lang="en-US" altLang="ja-JP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public void </a:t>
            </a:r>
            <a:r>
              <a:rPr lang="en-US" altLang="ja-JP" sz="1000" dirty="0" smtClean="0">
                <a:solidFill>
                  <a:srgbClr val="0000FF"/>
                </a:solidFill>
                <a:latin typeface="+mn-ea"/>
              </a:rPr>
              <a:t>close</a:t>
            </a:r>
            <a:r>
              <a:rPr lang="en-US" altLang="ja-JP" sz="1000" dirty="0" smtClean="0">
                <a:latin typeface="+mn-ea"/>
              </a:rPr>
              <a:t>() throws Exception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</a:t>
            </a:r>
            <a:r>
              <a:rPr lang="en-US" altLang="ja-JP" sz="1000" dirty="0" err="1" smtClean="0">
                <a:latin typeface="+mn-ea"/>
              </a:rPr>
              <a:t>System.out.println</a:t>
            </a:r>
            <a:r>
              <a:rPr lang="en-US" altLang="ja-JP" sz="1000" dirty="0" smtClean="0">
                <a:latin typeface="+mn-ea"/>
              </a:rPr>
              <a:t>("[Writer] close");</a:t>
            </a:r>
          </a:p>
          <a:p>
            <a:pPr marL="0" indent="0">
              <a:buFont typeface="Arial" pitchFamily="34" charset="0"/>
              <a:buNone/>
            </a:pPr>
            <a:r>
              <a:rPr lang="ja-JP" altLang="en-US" sz="1000" dirty="0" smtClean="0">
                <a:latin typeface="+mn-ea"/>
              </a:rPr>
              <a:t>    </a:t>
            </a: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4499992" y="1556792"/>
            <a:ext cx="0" cy="496855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 err="1" smtClean="0">
                <a:latin typeface="+mn-ea"/>
              </a:rPr>
              <a:t>MyBatchlet</a:t>
            </a:r>
            <a:r>
              <a:rPr lang="ja-JP" altLang="en-US" sz="1400" dirty="0" smtClean="0">
                <a:latin typeface="+mn-ea"/>
              </a:rPr>
              <a:t>：</a:t>
            </a:r>
            <a:endParaRPr lang="en-US" altLang="ja-JP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package </a:t>
            </a:r>
            <a:r>
              <a:rPr lang="en-US" altLang="ja-JP" sz="1400" dirty="0" err="1">
                <a:latin typeface="+mn-ea"/>
              </a:rPr>
              <a:t>jbatch.batchlet</a:t>
            </a:r>
            <a:r>
              <a:rPr lang="en-US" altLang="ja-JP" sz="1400" dirty="0" smtClean="0">
                <a:latin typeface="+mn-ea"/>
              </a:rPr>
              <a:t>;</a:t>
            </a:r>
            <a:endParaRPr lang="ja-JP" altLang="en-US" sz="1400" dirty="0"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import </a:t>
            </a:r>
            <a:r>
              <a:rPr lang="en-US" altLang="ja-JP" sz="1400" dirty="0" err="1">
                <a:latin typeface="+mn-ea"/>
              </a:rPr>
              <a:t>javax.batch.api.Batchlet</a:t>
            </a:r>
            <a:r>
              <a:rPr lang="en-US" altLang="ja-JP" sz="1400" dirty="0"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400" dirty="0"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public class </a:t>
            </a:r>
            <a:r>
              <a:rPr lang="en-US" altLang="ja-JP" sz="1400" dirty="0" err="1">
                <a:latin typeface="+mn-ea"/>
              </a:rPr>
              <a:t>MyBatchlet</a:t>
            </a:r>
            <a:r>
              <a:rPr lang="en-US" altLang="ja-JP" sz="1400" dirty="0">
                <a:latin typeface="+mn-ea"/>
              </a:rPr>
              <a:t> implements </a:t>
            </a:r>
            <a:r>
              <a:rPr lang="en-US" altLang="ja-JP" sz="1400" dirty="0" err="1">
                <a:solidFill>
                  <a:srgbClr val="0000FF"/>
                </a:solidFill>
                <a:latin typeface="+mn-ea"/>
              </a:rPr>
              <a:t>Batchlet</a:t>
            </a:r>
            <a:r>
              <a:rPr lang="en-US" altLang="ja-JP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{</a:t>
            </a:r>
          </a:p>
          <a:p>
            <a:pPr marL="0" indent="0">
              <a:buNone/>
            </a:pPr>
            <a:endParaRPr lang="ja-JP" altLang="en-US" sz="1400" dirty="0"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@</a:t>
            </a:r>
            <a:r>
              <a:rPr lang="en-US" altLang="ja-JP" sz="1400" dirty="0" smtClean="0">
                <a:latin typeface="+mn-ea"/>
              </a:rPr>
              <a:t>Override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ja-JP" sz="1400" dirty="0" smtClean="0">
                <a:solidFill>
                  <a:srgbClr val="FF0000"/>
                </a:solidFill>
              </a:rPr>
              <a:t>sample-chunk</a:t>
            </a:r>
            <a:r>
              <a:rPr lang="ja-JP" altLang="en-US" sz="1400" dirty="0" smtClean="0">
                <a:solidFill>
                  <a:srgbClr val="FF0000"/>
                </a:solidFill>
              </a:rPr>
              <a:t>実行後、一回だけ呼出</a:t>
            </a: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public String </a:t>
            </a:r>
            <a:r>
              <a:rPr lang="en-US" altLang="ja-JP" sz="1400" dirty="0">
                <a:solidFill>
                  <a:srgbClr val="0000FF"/>
                </a:solidFill>
                <a:latin typeface="+mn-ea"/>
              </a:rPr>
              <a:t>process</a:t>
            </a:r>
            <a:r>
              <a:rPr lang="en-US" altLang="ja-JP" sz="1400" dirty="0">
                <a:latin typeface="+mn-ea"/>
              </a:rPr>
              <a:t>() throws Exception {</a:t>
            </a: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    </a:t>
            </a:r>
            <a:r>
              <a:rPr lang="en-US" altLang="ja-JP" sz="1400" dirty="0" err="1">
                <a:latin typeface="+mn-ea"/>
              </a:rPr>
              <a:t>System.out.println</a:t>
            </a:r>
            <a:r>
              <a:rPr lang="en-US" altLang="ja-JP" sz="1400" dirty="0">
                <a:latin typeface="+mn-ea"/>
              </a:rPr>
              <a:t>("[</a:t>
            </a:r>
            <a:r>
              <a:rPr lang="en-US" altLang="ja-JP" sz="1400" dirty="0" err="1">
                <a:latin typeface="+mn-ea"/>
              </a:rPr>
              <a:t>Batchlet</a:t>
            </a:r>
            <a:r>
              <a:rPr lang="en-US" altLang="ja-JP" sz="1400" dirty="0">
                <a:latin typeface="+mn-ea"/>
              </a:rPr>
              <a:t>] process");</a:t>
            </a: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    return null;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ja-JP" altLang="en-US" sz="1400" dirty="0"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@</a:t>
            </a:r>
            <a:r>
              <a:rPr lang="en-US" altLang="ja-JP" sz="1400" dirty="0" smtClean="0">
                <a:latin typeface="+mn-ea"/>
              </a:rPr>
              <a:t>Override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400" dirty="0">
                <a:solidFill>
                  <a:srgbClr val="FF0000"/>
                </a:solidFill>
              </a:rPr>
              <a:t>ジョブの停止要求があると、</a:t>
            </a:r>
            <a:r>
              <a:rPr lang="en-US" altLang="ja-JP" sz="1400" i="1" dirty="0" err="1">
                <a:solidFill>
                  <a:srgbClr val="FF0000"/>
                </a:solidFill>
              </a:rPr>
              <a:t>Batchlet#stop</a:t>
            </a:r>
            <a:r>
              <a:rPr lang="ja-JP" altLang="en-US" sz="1400" dirty="0">
                <a:solidFill>
                  <a:srgbClr val="FF0000"/>
                </a:solidFill>
              </a:rPr>
              <a:t>がコールバックされるので</a:t>
            </a:r>
            <a:r>
              <a:rPr lang="ja-JP" altLang="en-US" sz="1400" dirty="0" smtClean="0">
                <a:solidFill>
                  <a:srgbClr val="FF0000"/>
                </a:solidFill>
              </a:rPr>
              <a:t>、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400" i="1" dirty="0">
                <a:solidFill>
                  <a:srgbClr val="FF0000"/>
                </a:solidFill>
              </a:rPr>
              <a:t>　</a:t>
            </a:r>
            <a:r>
              <a:rPr lang="ja-JP" altLang="en-US" sz="1400" i="1" dirty="0" smtClean="0">
                <a:solidFill>
                  <a:srgbClr val="FF0000"/>
                </a:solidFill>
              </a:rPr>
              <a:t>　</a:t>
            </a:r>
            <a:r>
              <a:rPr lang="en-US" altLang="ja-JP" sz="1400" i="1" dirty="0" smtClean="0">
                <a:solidFill>
                  <a:srgbClr val="FF0000"/>
                </a:solidFill>
              </a:rPr>
              <a:t>//</a:t>
            </a:r>
            <a:r>
              <a:rPr lang="en-US" altLang="ja-JP" sz="1400" i="1" dirty="0" err="1" smtClean="0">
                <a:solidFill>
                  <a:srgbClr val="FF0000"/>
                </a:solidFill>
              </a:rPr>
              <a:t>Batchlet#process</a:t>
            </a:r>
            <a:r>
              <a:rPr lang="ja-JP" altLang="en-US" sz="1400" dirty="0">
                <a:solidFill>
                  <a:srgbClr val="FF0000"/>
                </a:solidFill>
              </a:rPr>
              <a:t>の処理を安全に中断する必要がある。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public void </a:t>
            </a:r>
            <a:r>
              <a:rPr lang="en-US" altLang="ja-JP" sz="1400" dirty="0">
                <a:solidFill>
                  <a:srgbClr val="0000FF"/>
                </a:solidFill>
                <a:latin typeface="+mn-ea"/>
              </a:rPr>
              <a:t>stop</a:t>
            </a:r>
            <a:r>
              <a:rPr lang="en-US" altLang="ja-JP" sz="1400" dirty="0">
                <a:latin typeface="+mn-ea"/>
              </a:rPr>
              <a:t>() throws Exception {</a:t>
            </a: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       </a:t>
            </a:r>
            <a:r>
              <a:rPr lang="en-US" altLang="ja-JP" sz="1400" dirty="0" err="1">
                <a:latin typeface="+mn-ea"/>
              </a:rPr>
              <a:t>System.out.println</a:t>
            </a:r>
            <a:r>
              <a:rPr lang="en-US" altLang="ja-JP" sz="1400" dirty="0">
                <a:latin typeface="+mn-ea"/>
              </a:rPr>
              <a:t>("[</a:t>
            </a:r>
            <a:r>
              <a:rPr lang="en-US" altLang="ja-JP" sz="1400" dirty="0" err="1">
                <a:latin typeface="+mn-ea"/>
              </a:rPr>
              <a:t>Batchlet</a:t>
            </a:r>
            <a:r>
              <a:rPr lang="en-US" altLang="ja-JP" sz="1400" dirty="0">
                <a:latin typeface="+mn-ea"/>
              </a:rPr>
              <a:t>] stop");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}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8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ja-JP" altLang="en-US" dirty="0"/>
              <a:t>ジョブの内容を定義した </a:t>
            </a:r>
            <a:r>
              <a:rPr lang="en-US" altLang="ja-JP" dirty="0"/>
              <a:t>XML </a:t>
            </a:r>
            <a:r>
              <a:rPr lang="ja-JP" altLang="en-US" dirty="0"/>
              <a:t>ファイルを作成して、 </a:t>
            </a:r>
            <a:r>
              <a:rPr lang="en-US" altLang="ja-JP" b="1" dirty="0">
                <a:solidFill>
                  <a:srgbClr val="0000FF"/>
                </a:solidFill>
              </a:rPr>
              <a:t>WEB-INF/classes/META-INF/batch-jobs</a:t>
            </a:r>
            <a:r>
              <a:rPr lang="ja-JP" altLang="en-US" dirty="0"/>
              <a:t> の下に</a:t>
            </a:r>
            <a:r>
              <a:rPr lang="ja-JP" altLang="en-US" dirty="0" smtClean="0"/>
              <a:t>配置。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sample-job.xml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00FF"/>
                </a:solidFill>
              </a:rPr>
              <a:t>※</a:t>
            </a:r>
            <a:r>
              <a:rPr lang="en-US" altLang="ja-JP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ja-JP" dirty="0" err="1" smtClean="0">
                <a:solidFill>
                  <a:srgbClr val="0000FF"/>
                </a:solidFill>
                <a:latin typeface="+mn-ea"/>
              </a:rPr>
              <a:t>JobOperator#start</a:t>
            </a:r>
            <a:r>
              <a:rPr lang="ja-JP" altLang="en-US" dirty="0" smtClean="0">
                <a:solidFill>
                  <a:srgbClr val="0000FF"/>
                </a:solidFill>
                <a:latin typeface="+mn-ea"/>
              </a:rPr>
              <a:t>の第一引数：</a:t>
            </a:r>
            <a:r>
              <a:rPr lang="ja-JP" altLang="en-US" dirty="0" smtClean="0">
                <a:solidFill>
                  <a:srgbClr val="0000FF"/>
                </a:solidFill>
              </a:rPr>
              <a:t>拡張子を除いたジョブ</a:t>
            </a:r>
            <a:r>
              <a:rPr lang="en-US" altLang="ja-JP" dirty="0" smtClean="0">
                <a:solidFill>
                  <a:srgbClr val="0000FF"/>
                </a:solidFill>
              </a:rPr>
              <a:t>XML</a:t>
            </a:r>
            <a:r>
              <a:rPr lang="ja-JP" altLang="en-US" dirty="0" smtClean="0">
                <a:solidFill>
                  <a:srgbClr val="0000FF"/>
                </a:solidFill>
              </a:rPr>
              <a:t>のファイル名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&lt;?xml version="1.0" encoding="UTF-8"?&gt;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&lt;job id="</a:t>
            </a:r>
            <a:r>
              <a:rPr lang="en-US" altLang="ja-JP" dirty="0">
                <a:solidFill>
                  <a:srgbClr val="FF0000"/>
                </a:solidFill>
              </a:rPr>
              <a:t>sample-job</a:t>
            </a:r>
            <a:r>
              <a:rPr lang="en-US" altLang="ja-JP" dirty="0"/>
              <a:t>"</a:t>
            </a:r>
          </a:p>
          <a:p>
            <a:pPr marL="0" indent="0">
              <a:buNone/>
            </a:pPr>
            <a:r>
              <a:rPr lang="en-US" altLang="ja-JP" dirty="0"/>
              <a:t>     </a:t>
            </a:r>
            <a:r>
              <a:rPr lang="en-US" altLang="ja-JP" dirty="0" err="1"/>
              <a:t>xmlns</a:t>
            </a:r>
            <a:r>
              <a:rPr lang="en-US" altLang="ja-JP" dirty="0"/>
              <a:t>="http://xmlns.jcp.org/xml/ns/</a:t>
            </a:r>
            <a:r>
              <a:rPr lang="en-US" altLang="ja-JP" dirty="0" err="1"/>
              <a:t>javaee</a:t>
            </a:r>
            <a:r>
              <a:rPr lang="en-US" altLang="ja-JP" dirty="0"/>
              <a:t>" </a:t>
            </a:r>
          </a:p>
          <a:p>
            <a:pPr marL="0" indent="0">
              <a:buNone/>
            </a:pPr>
            <a:r>
              <a:rPr lang="en-US" altLang="ja-JP" dirty="0"/>
              <a:t>     version="1.0"&gt;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  &lt;step id="</a:t>
            </a:r>
            <a:r>
              <a:rPr lang="en-US" altLang="ja-JP" dirty="0">
                <a:solidFill>
                  <a:srgbClr val="FF0000"/>
                </a:solidFill>
              </a:rPr>
              <a:t>sample-chunk</a:t>
            </a:r>
            <a:r>
              <a:rPr lang="en-US" altLang="ja-JP" dirty="0"/>
              <a:t>" next="</a:t>
            </a:r>
            <a:r>
              <a:rPr lang="en-US" altLang="ja-JP" dirty="0">
                <a:solidFill>
                  <a:srgbClr val="FF0000"/>
                </a:solidFill>
              </a:rPr>
              <a:t>sample-</a:t>
            </a:r>
            <a:r>
              <a:rPr lang="en-US" altLang="ja-JP" dirty="0" err="1">
                <a:solidFill>
                  <a:srgbClr val="FF0000"/>
                </a:solidFill>
              </a:rPr>
              <a:t>batchlet</a:t>
            </a:r>
            <a:r>
              <a:rPr lang="en-US" altLang="ja-JP" dirty="0"/>
              <a:t>"&gt;</a:t>
            </a:r>
          </a:p>
          <a:p>
            <a:pPr marL="0" indent="0">
              <a:buNone/>
            </a:pPr>
            <a:r>
              <a:rPr lang="en-US" altLang="ja-JP" dirty="0"/>
              <a:t>    &lt;chunk&gt;</a:t>
            </a:r>
          </a:p>
          <a:p>
            <a:pPr marL="0" indent="0">
              <a:buNone/>
            </a:pPr>
            <a:r>
              <a:rPr lang="en-US" altLang="ja-JP" dirty="0"/>
              <a:t>      &lt;reader    ref="</a:t>
            </a:r>
            <a:r>
              <a:rPr lang="en-US" altLang="ja-JP" dirty="0" err="1">
                <a:solidFill>
                  <a:srgbClr val="FF0000"/>
                </a:solidFill>
              </a:rPr>
              <a:t>jbatch.chunk.MyItemReader</a:t>
            </a:r>
            <a:r>
              <a:rPr lang="en-US" altLang="ja-JP" dirty="0"/>
              <a:t>"    /&gt;</a:t>
            </a:r>
          </a:p>
          <a:p>
            <a:pPr marL="0" indent="0">
              <a:buNone/>
            </a:pPr>
            <a:r>
              <a:rPr lang="en-US" altLang="ja-JP" dirty="0"/>
              <a:t>      &lt;processor ref="</a:t>
            </a:r>
            <a:r>
              <a:rPr lang="en-US" altLang="ja-JP" dirty="0" err="1">
                <a:solidFill>
                  <a:srgbClr val="FF0000"/>
                </a:solidFill>
              </a:rPr>
              <a:t>jbatch.chunk.MyItemProcessor</a:t>
            </a:r>
            <a:r>
              <a:rPr lang="en-US" altLang="ja-JP" dirty="0"/>
              <a:t>" /&gt;</a:t>
            </a:r>
          </a:p>
          <a:p>
            <a:pPr marL="0" indent="0">
              <a:buNone/>
            </a:pPr>
            <a:r>
              <a:rPr lang="en-US" altLang="ja-JP" dirty="0"/>
              <a:t>      &lt;writer    ref="</a:t>
            </a:r>
            <a:r>
              <a:rPr lang="en-US" altLang="ja-JP" dirty="0" err="1">
                <a:solidFill>
                  <a:srgbClr val="FF0000"/>
                </a:solidFill>
              </a:rPr>
              <a:t>jbatch.chunk.MyItemWriter</a:t>
            </a:r>
            <a:r>
              <a:rPr lang="en-US" altLang="ja-JP" dirty="0"/>
              <a:t>"    </a:t>
            </a:r>
            <a:r>
              <a:rPr lang="en-US" altLang="ja-JP" dirty="0" smtClean="0"/>
              <a:t>/&gt;	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&lt;/chunk&gt;</a:t>
            </a:r>
          </a:p>
          <a:p>
            <a:pPr marL="0" indent="0">
              <a:buNone/>
            </a:pPr>
            <a:r>
              <a:rPr lang="en-US" altLang="ja-JP" dirty="0"/>
              <a:t>  &lt;/step&gt;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  &lt;step id="</a:t>
            </a:r>
            <a:r>
              <a:rPr lang="en-US" altLang="ja-JP" dirty="0">
                <a:solidFill>
                  <a:srgbClr val="FF0000"/>
                </a:solidFill>
              </a:rPr>
              <a:t>sample-</a:t>
            </a:r>
            <a:r>
              <a:rPr lang="en-US" altLang="ja-JP" dirty="0" err="1">
                <a:solidFill>
                  <a:srgbClr val="FF0000"/>
                </a:solidFill>
              </a:rPr>
              <a:t>batchlet</a:t>
            </a:r>
            <a:r>
              <a:rPr lang="en-US" altLang="ja-JP" dirty="0"/>
              <a:t>"&gt;</a:t>
            </a:r>
          </a:p>
          <a:p>
            <a:pPr marL="0" indent="0">
              <a:buNone/>
            </a:pPr>
            <a:r>
              <a:rPr lang="en-US" altLang="ja-JP" dirty="0"/>
              <a:t>    &lt;</a:t>
            </a:r>
            <a:r>
              <a:rPr lang="en-US" altLang="ja-JP" dirty="0" err="1"/>
              <a:t>batchlet</a:t>
            </a:r>
            <a:r>
              <a:rPr lang="en-US" altLang="ja-JP" dirty="0"/>
              <a:t> ref="</a:t>
            </a:r>
            <a:r>
              <a:rPr lang="en-US" altLang="ja-JP" dirty="0" err="1"/>
              <a:t>j</a:t>
            </a:r>
            <a:r>
              <a:rPr lang="en-US" altLang="ja-JP" dirty="0" err="1">
                <a:solidFill>
                  <a:srgbClr val="FF0000"/>
                </a:solidFill>
              </a:rPr>
              <a:t>batch.batchlet.MyBatchlet</a:t>
            </a:r>
            <a:r>
              <a:rPr lang="en-US" altLang="ja-JP" dirty="0"/>
              <a:t>" /&gt;</a:t>
            </a:r>
          </a:p>
          <a:p>
            <a:pPr marL="0" indent="0">
              <a:buNone/>
            </a:pPr>
            <a:r>
              <a:rPr lang="en-US" altLang="ja-JP" dirty="0"/>
              <a:t>  &lt;/step&gt;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&lt;/job</a:t>
            </a:r>
            <a:r>
              <a:rPr lang="en-US" altLang="ja-JP" dirty="0" smtClean="0"/>
              <a:t>&gt;</a:t>
            </a:r>
            <a:endParaRPr kumimoji="1" lang="ja-JP" altLang="en-US" dirty="0"/>
          </a:p>
        </p:txBody>
      </p:sp>
      <p:sp>
        <p:nvSpPr>
          <p:cNvPr id="4" name="线形标注 2 3"/>
          <p:cNvSpPr/>
          <p:nvPr/>
        </p:nvSpPr>
        <p:spPr>
          <a:xfrm>
            <a:off x="5220072" y="2060848"/>
            <a:ext cx="2304608" cy="1008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063"/>
              <a:gd name="adj6" fmla="val -152153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&lt;job&gt;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 タグの 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id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 属性は任意の</a:t>
            </a:r>
            <a:r>
              <a:rPr lang="ja-JP" altLang="en-US" sz="1000" dirty="0" smtClean="0">
                <a:solidFill>
                  <a:srgbClr val="0000FF"/>
                </a:solidFill>
                <a:latin typeface="+mn-ea"/>
              </a:rPr>
              <a:t>値（非ブランク）で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良</a:t>
            </a:r>
            <a:r>
              <a:rPr lang="ja-JP" altLang="en-US" sz="1000" dirty="0" smtClean="0">
                <a:solidFill>
                  <a:srgbClr val="0000FF"/>
                </a:solidFill>
                <a:latin typeface="+mn-ea"/>
              </a:rPr>
              <a:t>い。</a:t>
            </a:r>
            <a:endParaRPr lang="en-US" altLang="ja-JP" sz="1000" dirty="0" smtClean="0">
              <a:solidFill>
                <a:srgbClr val="0000FF"/>
              </a:solidFill>
              <a:latin typeface="+mn-ea"/>
            </a:endParaRPr>
          </a:p>
          <a:p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ジョブ 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XML 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のファイル名と 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&lt;job&gt; 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タグの 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id 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属性は、一致させる必要</a:t>
            </a:r>
            <a:r>
              <a:rPr lang="ja-JP" altLang="en-US" sz="1000" dirty="0" smtClean="0">
                <a:solidFill>
                  <a:srgbClr val="0000FF"/>
                </a:solidFill>
                <a:latin typeface="+mn-ea"/>
              </a:rPr>
              <a:t>はない。</a:t>
            </a:r>
            <a:endParaRPr lang="ja-JP" altLang="en-US" sz="10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228064" y="3356992"/>
            <a:ext cx="2304256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552"/>
              <a:gd name="adj6" fmla="val -82888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ref 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属性には 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CDI 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の 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Named </a:t>
            </a:r>
            <a:r>
              <a:rPr lang="ja-JP" altLang="en-US" sz="1000" dirty="0">
                <a:solidFill>
                  <a:srgbClr val="0000FF"/>
                </a:solidFill>
                <a:latin typeface="+mn-ea"/>
              </a:rPr>
              <a:t>で設定した名前も指定できる</a:t>
            </a:r>
          </a:p>
          <a:p>
            <a:endParaRPr kumimoji="1" lang="ja-JP" altLang="en-US" sz="1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63" y="4149079"/>
            <a:ext cx="2728313" cy="23162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839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000" dirty="0" err="1">
                <a:latin typeface="+mn-ea"/>
              </a:rPr>
              <a:t>jBatch</a:t>
            </a:r>
            <a:r>
              <a:rPr lang="en-US" altLang="ja-JP" sz="1000" dirty="0">
                <a:latin typeface="+mn-ea"/>
              </a:rPr>
              <a:t> </a:t>
            </a:r>
            <a:r>
              <a:rPr lang="ja-JP" altLang="en-US" sz="1000" dirty="0">
                <a:latin typeface="+mn-ea"/>
              </a:rPr>
              <a:t>のジョブを実行するためのエントリポイントとして、 </a:t>
            </a:r>
            <a:r>
              <a:rPr lang="en-US" altLang="ja-JP" sz="1000" dirty="0">
                <a:latin typeface="+mn-ea"/>
              </a:rPr>
              <a:t>JAX-RS </a:t>
            </a:r>
            <a:r>
              <a:rPr lang="ja-JP" altLang="en-US" sz="1000" dirty="0">
                <a:latin typeface="+mn-ea"/>
              </a:rPr>
              <a:t>のサービスを実装する。</a:t>
            </a: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/>
            </a:r>
            <a:br>
              <a:rPr lang="ja-JP" altLang="en-US" sz="1000" dirty="0">
                <a:latin typeface="+mn-ea"/>
              </a:rPr>
            </a:br>
            <a:r>
              <a:rPr lang="en-US" altLang="ja-JP" sz="1000" b="1" dirty="0" err="1" smtClean="0">
                <a:latin typeface="+mn-ea"/>
              </a:rPr>
              <a:t>MyApplication</a:t>
            </a:r>
            <a:r>
              <a:rPr lang="ja-JP" altLang="en-US" sz="1000" dirty="0" smtClean="0">
                <a:latin typeface="+mn-ea"/>
              </a:rPr>
              <a:t>：</a:t>
            </a:r>
            <a:endParaRPr lang="en-US" altLang="ja-JP" sz="1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>
                <a:latin typeface="+mn-ea"/>
              </a:rPr>
              <a:t>package </a:t>
            </a:r>
            <a:r>
              <a:rPr lang="en-US" altLang="ja-JP" sz="1000" dirty="0" err="1">
                <a:latin typeface="+mn-ea"/>
              </a:rPr>
              <a:t>jbatch.rest</a:t>
            </a:r>
            <a:r>
              <a:rPr lang="en-US" altLang="ja-JP" sz="1000" dirty="0"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>
                <a:latin typeface="+mn-ea"/>
              </a:rPr>
              <a:t>import </a:t>
            </a:r>
            <a:r>
              <a:rPr lang="en-US" altLang="ja-JP" sz="1000" dirty="0" err="1">
                <a:latin typeface="+mn-ea"/>
              </a:rPr>
              <a:t>javax.ws.rs.ApplicationPath</a:t>
            </a:r>
            <a:r>
              <a:rPr lang="en-US" altLang="ja-JP" sz="10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ja-JP" sz="1000" dirty="0">
                <a:latin typeface="+mn-ea"/>
              </a:rPr>
              <a:t>import </a:t>
            </a:r>
            <a:r>
              <a:rPr lang="en-US" altLang="ja-JP" sz="1000" dirty="0" err="1">
                <a:latin typeface="+mn-ea"/>
              </a:rPr>
              <a:t>javax.ws.rs.core.Application</a:t>
            </a:r>
            <a:r>
              <a:rPr lang="en-US" altLang="ja-JP" sz="1000" dirty="0"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@</a:t>
            </a:r>
            <a:r>
              <a:rPr lang="en-US" altLang="ja-JP" sz="1000" dirty="0" err="1">
                <a:solidFill>
                  <a:srgbClr val="0000FF"/>
                </a:solidFill>
                <a:latin typeface="+mn-ea"/>
              </a:rPr>
              <a:t>ApplicationPath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("rest")</a:t>
            </a:r>
          </a:p>
          <a:p>
            <a:pPr marL="0" indent="0">
              <a:buNone/>
            </a:pPr>
            <a:r>
              <a:rPr lang="en-US" altLang="ja-JP" sz="1000" dirty="0">
                <a:latin typeface="+mn-ea"/>
              </a:rPr>
              <a:t>public class </a:t>
            </a:r>
            <a:r>
              <a:rPr lang="en-US" altLang="ja-JP" sz="1000" dirty="0" err="1">
                <a:latin typeface="+mn-ea"/>
              </a:rPr>
              <a:t>MyApplication</a:t>
            </a:r>
            <a:r>
              <a:rPr lang="en-US" altLang="ja-JP" sz="1000" dirty="0">
                <a:latin typeface="+mn-ea"/>
              </a:rPr>
              <a:t> extends </a:t>
            </a:r>
            <a:r>
              <a:rPr lang="en-US" altLang="ja-JP" sz="1000" dirty="0">
                <a:solidFill>
                  <a:srgbClr val="0000FF"/>
                </a:solidFill>
                <a:latin typeface="+mn-ea"/>
              </a:rPr>
              <a:t>Application</a:t>
            </a:r>
            <a:r>
              <a:rPr lang="en-US" altLang="ja-JP" sz="1000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1000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None/>
            </a:pPr>
            <a:endParaRPr kumimoji="1" lang="en-US" altLang="ja-JP" sz="1000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927373"/>
            <a:ext cx="419715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000" b="1" dirty="0" err="1" smtClean="0">
                <a:latin typeface="+mn-ea"/>
              </a:rPr>
              <a:t>JBatchResource</a:t>
            </a:r>
            <a:r>
              <a:rPr lang="ja-JP" altLang="en-US" sz="1000" dirty="0" smtClean="0">
                <a:latin typeface="+mn-ea"/>
              </a:rPr>
              <a:t>：</a:t>
            </a:r>
            <a:endParaRPr lang="en-US" altLang="ja-JP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package </a:t>
            </a:r>
            <a:r>
              <a:rPr lang="en-US" altLang="ja-JP" sz="1000" dirty="0" err="1" smtClean="0">
                <a:latin typeface="+mn-ea"/>
              </a:rPr>
              <a:t>jbatch.rest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javax.batch.operations.JobOperator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javax.batch.runtime.BatchRuntime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javax.ws.rs.GET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import </a:t>
            </a:r>
            <a:r>
              <a:rPr lang="en-US" altLang="ja-JP" sz="1000" dirty="0" err="1" smtClean="0">
                <a:latin typeface="+mn-ea"/>
              </a:rPr>
              <a:t>javax.ws.rs.Path</a:t>
            </a:r>
            <a:r>
              <a:rPr lang="en-US" altLang="ja-JP" sz="1000" dirty="0" smtClean="0">
                <a:latin typeface="+mn-ea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solidFill>
                  <a:srgbClr val="0000FF"/>
                </a:solidFill>
                <a:latin typeface="+mn-ea"/>
              </a:rPr>
              <a:t>@Path("sample")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public class </a:t>
            </a:r>
            <a:r>
              <a:rPr lang="en-US" altLang="ja-JP" sz="1000" dirty="0" err="1" smtClean="0">
                <a:latin typeface="+mn-ea"/>
              </a:rPr>
              <a:t>JBatchResource</a:t>
            </a:r>
            <a:r>
              <a:rPr lang="en-US" altLang="ja-JP" sz="1000" dirty="0" smtClean="0">
                <a:latin typeface="+mn-ea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</a:t>
            </a:r>
            <a:r>
              <a:rPr lang="en-US" altLang="ja-JP" sz="10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latin typeface="+mn-ea"/>
              </a:rPr>
              <a:t>@GET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public String start() {</a:t>
            </a:r>
          </a:p>
          <a:p>
            <a:pPr marL="0" indent="0">
              <a:buFont typeface="Arial" pitchFamily="34" charset="0"/>
              <a:buNone/>
            </a:pPr>
            <a:r>
              <a:rPr lang="ja-JP" altLang="en-US" sz="1000" dirty="0" smtClean="0">
                <a:latin typeface="+mn-ea"/>
              </a:rPr>
              <a:t>　　　　</a:t>
            </a:r>
            <a:r>
              <a:rPr lang="en-US" altLang="ja-JP" sz="1000" dirty="0" err="1" smtClean="0">
                <a:latin typeface="+mn-ea"/>
              </a:rPr>
              <a:t>JobOperator</a:t>
            </a:r>
            <a:r>
              <a:rPr lang="en-US" altLang="ja-JP" sz="1000" dirty="0" smtClean="0">
                <a:latin typeface="+mn-ea"/>
              </a:rPr>
              <a:t> job = </a:t>
            </a:r>
            <a:r>
              <a:rPr lang="en-US" altLang="ja-JP" sz="1000" dirty="0" err="1" smtClean="0">
                <a:latin typeface="+mn-ea"/>
              </a:rPr>
              <a:t>BatchRuntime.getJobOperator</a:t>
            </a:r>
            <a:r>
              <a:rPr lang="en-US" altLang="ja-JP" sz="1000" dirty="0" smtClean="0">
                <a:latin typeface="+mn-ea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</a:t>
            </a:r>
            <a:r>
              <a:rPr lang="en-US" altLang="ja-JP" sz="1000" dirty="0" err="1" smtClean="0">
                <a:latin typeface="+mn-ea"/>
              </a:rPr>
              <a:t>System.out.println</a:t>
            </a:r>
            <a:r>
              <a:rPr lang="en-US" altLang="ja-JP" sz="1000" dirty="0" smtClean="0">
                <a:latin typeface="+mn-ea"/>
              </a:rPr>
              <a:t>("[REST] </a:t>
            </a:r>
            <a:r>
              <a:rPr lang="ja-JP" altLang="en-US" sz="1000" dirty="0" smtClean="0">
                <a:latin typeface="+mn-ea"/>
              </a:rPr>
              <a:t>バッチ呼び出し前</a:t>
            </a:r>
            <a:r>
              <a:rPr lang="en-US" altLang="ja-JP" sz="1000" dirty="0" smtClean="0"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ja-JP" altLang="en-US" sz="1000" dirty="0" smtClean="0">
                <a:latin typeface="+mn-ea"/>
              </a:rPr>
              <a:t>　　　　</a:t>
            </a:r>
            <a:r>
              <a:rPr lang="en-US" altLang="ja-JP" sz="10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ジョブ開始：</a:t>
            </a:r>
            <a:endParaRPr lang="en-US" altLang="ja-JP" sz="1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0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  <a:latin typeface="+mn-ea"/>
              </a:rPr>
              <a:t>　　　</a:t>
            </a:r>
            <a:r>
              <a:rPr lang="en-US" altLang="ja-JP" sz="10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ja-JP" altLang="en-US" sz="1000" dirty="0" smtClean="0">
                <a:solidFill>
                  <a:srgbClr val="FF0000"/>
                </a:solidFill>
              </a:rPr>
              <a:t>第一</a:t>
            </a:r>
            <a:r>
              <a:rPr lang="ja-JP" altLang="en-US" sz="1000" dirty="0">
                <a:solidFill>
                  <a:srgbClr val="FF0000"/>
                </a:solidFill>
              </a:rPr>
              <a:t>引数に指定するのは、拡張子を除いたジョブ</a:t>
            </a:r>
            <a:r>
              <a:rPr lang="en-US" altLang="ja-JP" sz="1000" dirty="0">
                <a:solidFill>
                  <a:srgbClr val="FF0000"/>
                </a:solidFill>
              </a:rPr>
              <a:t>XML</a:t>
            </a:r>
            <a:r>
              <a:rPr lang="ja-JP" altLang="en-US" sz="1000" dirty="0">
                <a:solidFill>
                  <a:srgbClr val="FF0000"/>
                </a:solidFill>
              </a:rPr>
              <a:t>のファイル名</a:t>
            </a:r>
            <a:endParaRPr lang="en-US" altLang="ja-JP" sz="1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long id = </a:t>
            </a:r>
            <a:r>
              <a:rPr lang="en-US" altLang="ja-JP" sz="1000" dirty="0" err="1" smtClean="0">
                <a:latin typeface="+mn-ea"/>
              </a:rPr>
              <a:t>job.start</a:t>
            </a:r>
            <a:r>
              <a:rPr lang="en-US" altLang="ja-JP" sz="1000" dirty="0" smtClean="0">
                <a:latin typeface="+mn-ea"/>
              </a:rPr>
              <a:t>("sample-job", null);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</a:t>
            </a:r>
            <a:r>
              <a:rPr lang="en-US" altLang="ja-JP" sz="1000" dirty="0" err="1" smtClean="0">
                <a:latin typeface="+mn-ea"/>
              </a:rPr>
              <a:t>System.out.println</a:t>
            </a:r>
            <a:r>
              <a:rPr lang="en-US" altLang="ja-JP" sz="1000" dirty="0" smtClean="0">
                <a:latin typeface="+mn-ea"/>
              </a:rPr>
              <a:t>("[REST] </a:t>
            </a:r>
            <a:r>
              <a:rPr lang="ja-JP" altLang="en-US" sz="1000" dirty="0" smtClean="0">
                <a:latin typeface="+mn-ea"/>
              </a:rPr>
              <a:t>バッチ呼び出し後</a:t>
            </a:r>
            <a:r>
              <a:rPr lang="en-US" altLang="ja-JP" sz="1000" dirty="0" smtClean="0">
                <a:latin typeface="+mn-ea"/>
              </a:rPr>
              <a:t>");</a:t>
            </a:r>
          </a:p>
          <a:p>
            <a:pPr marL="0" indent="0">
              <a:buFont typeface="Arial" pitchFamily="34" charset="0"/>
              <a:buNone/>
            </a:pPr>
            <a:endParaRPr lang="ja-JP" altLang="en-US" sz="1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        return "</a:t>
            </a:r>
            <a:r>
              <a:rPr lang="en-US" altLang="ja-JP" sz="1000" dirty="0" err="1" smtClean="0">
                <a:latin typeface="+mn-ea"/>
              </a:rPr>
              <a:t>jBatch</a:t>
            </a:r>
            <a:r>
              <a:rPr lang="en-US" altLang="ja-JP" sz="1000" dirty="0" smtClean="0">
                <a:latin typeface="+mn-ea"/>
              </a:rPr>
              <a:t> Start. id = " + id;</a:t>
            </a:r>
          </a:p>
          <a:p>
            <a:pPr marL="0" indent="0">
              <a:buFont typeface="Arial" pitchFamily="34" charset="0"/>
              <a:buNone/>
            </a:pPr>
            <a:r>
              <a:rPr lang="ja-JP" altLang="en-US" sz="1000" dirty="0" smtClean="0">
                <a:latin typeface="+mn-ea"/>
              </a:rPr>
              <a:t>    </a:t>
            </a:r>
            <a:r>
              <a:rPr lang="en-US" altLang="ja-JP" sz="1000" dirty="0" smtClean="0">
                <a:latin typeface="+mn-ea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dirty="0" smtClean="0">
                <a:latin typeface="+mn-ea"/>
              </a:rPr>
              <a:t>}</a:t>
            </a:r>
            <a:endParaRPr kumimoji="1" lang="ja-JP" altLang="en-US" sz="1000" dirty="0">
              <a:latin typeface="+mn-ea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4499992" y="1916832"/>
            <a:ext cx="0" cy="460851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ｊ</a:t>
            </a:r>
            <a:r>
              <a:rPr kumimoji="1" lang="en-US" altLang="ja-JP" dirty="0" err="1"/>
              <a:t>Bacth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4933056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800" dirty="0" smtClean="0">
                <a:latin typeface="+mn-ea"/>
              </a:rPr>
              <a:t>Glassfish</a:t>
            </a:r>
            <a:r>
              <a:rPr kumimoji="1" lang="ja-JP" altLang="en-US" sz="800" dirty="0" smtClean="0">
                <a:latin typeface="+mn-ea"/>
              </a:rPr>
              <a:t>起動</a:t>
            </a:r>
            <a:endParaRPr kumimoji="1" lang="en-US" altLang="ja-JP" sz="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Web </a:t>
            </a:r>
            <a:r>
              <a:rPr lang="ja-JP" altLang="en-US" sz="800" dirty="0">
                <a:latin typeface="+mn-ea"/>
              </a:rPr>
              <a:t>ブラウザで </a:t>
            </a:r>
            <a:r>
              <a:rPr lang="en-US" altLang="ja-JP" sz="800" dirty="0">
                <a:latin typeface="+mn-ea"/>
              </a:rPr>
              <a:t>http://localhost:8080/jbatch/rest/sample </a:t>
            </a:r>
            <a:r>
              <a:rPr lang="ja-JP" altLang="en-US" sz="800" dirty="0">
                <a:latin typeface="+mn-ea"/>
              </a:rPr>
              <a:t>にアクセスすると</a:t>
            </a:r>
            <a:r>
              <a:rPr lang="ja-JP" altLang="en-US" sz="800" dirty="0" smtClean="0">
                <a:latin typeface="+mn-ea"/>
              </a:rPr>
              <a:t>、</a:t>
            </a:r>
            <a:endParaRPr lang="en-US" altLang="ja-JP" sz="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800" dirty="0" smtClean="0">
                <a:latin typeface="+mn-ea"/>
              </a:rPr>
              <a:t>以下</a:t>
            </a:r>
            <a:r>
              <a:rPr lang="ja-JP" altLang="en-US" sz="800" dirty="0">
                <a:latin typeface="+mn-ea"/>
              </a:rPr>
              <a:t>のようにコンソールに出力される</a:t>
            </a:r>
            <a:r>
              <a:rPr lang="ja-JP" altLang="en-US" sz="800" dirty="0" smtClean="0">
                <a:latin typeface="+mn-ea"/>
              </a:rPr>
              <a:t>。</a:t>
            </a:r>
            <a:endParaRPr lang="en-US" altLang="ja-JP" sz="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800" dirty="0">
                <a:latin typeface="+mn-ea"/>
              </a:rPr>
              <a:t>実行結</a:t>
            </a:r>
            <a:r>
              <a:rPr lang="ja-JP" altLang="en-US" sz="800" dirty="0" smtClean="0">
                <a:latin typeface="+mn-ea"/>
              </a:rPr>
              <a:t>果：</a:t>
            </a:r>
            <a:endParaRPr lang="en-US" altLang="ja-JP" sz="800" dirty="0" smtClean="0">
              <a:latin typeface="+mn-ea"/>
            </a:endParaRPr>
          </a:p>
          <a:p>
            <a:pPr marL="0" indent="0">
              <a:buNone/>
            </a:pPr>
            <a:endParaRPr lang="ja-JP" altLang="en-US" sz="800" dirty="0">
              <a:latin typeface="+mn-ea"/>
            </a:endParaRP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[REST] </a:t>
            </a:r>
            <a:r>
              <a:rPr lang="ja-JP" altLang="en-US" sz="800" dirty="0">
                <a:latin typeface="+mn-ea"/>
              </a:rPr>
              <a:t>バッチ呼び出し前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[REST] </a:t>
            </a:r>
            <a:r>
              <a:rPr lang="ja-JP" altLang="en-US" sz="800" dirty="0">
                <a:latin typeface="+mn-ea"/>
              </a:rPr>
              <a:t>バッチ呼び出し後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open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[Writer] open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item-001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item-001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item-002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item-002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item-003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item-003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item-004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item-004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item-005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item-005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item-006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item-006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item-007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item-007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item-008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item-008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item-009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item-009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latin typeface="+mn-ea"/>
              </a:rPr>
              <a:t>readItem</a:t>
            </a:r>
            <a:r>
              <a:rPr lang="en-US" altLang="ja-JP" sz="800" dirty="0">
                <a:latin typeface="+mn-ea"/>
              </a:rPr>
              <a:t>. item = item-010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[Processor] item = item-010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[Writer] </a:t>
            </a:r>
            <a:r>
              <a:rPr lang="en-US" altLang="ja-JP" sz="600" dirty="0" err="1">
                <a:solidFill>
                  <a:srgbClr val="FF0000"/>
                </a:solidFill>
                <a:latin typeface="+mn-ea"/>
              </a:rPr>
              <a:t>writeItems</a:t>
            </a:r>
            <a:r>
              <a:rPr lang="en-US" altLang="ja-JP" sz="600" dirty="0">
                <a:solidFill>
                  <a:srgbClr val="FF0000"/>
                </a:solidFill>
                <a:latin typeface="+mn-ea"/>
              </a:rPr>
              <a:t>. items = [ITEM-001, ITEM-002, ITEM-003, ITEM-004, ITEM-005, ITEM-006, ITEM-007, ITEM-008, ITEM-009, ITEM-010</a:t>
            </a:r>
            <a:r>
              <a:rPr lang="en-US" altLang="ja-JP" sz="600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[Reader] </a:t>
            </a:r>
            <a:r>
              <a:rPr lang="en-US" altLang="ja-JP" sz="800" dirty="0" err="1">
                <a:solidFill>
                  <a:srgbClr val="FF0000"/>
                </a:solidFill>
                <a:latin typeface="+mn-ea"/>
              </a:rPr>
              <a:t>checkpointInfo</a:t>
            </a:r>
            <a:endParaRPr lang="en-US" altLang="ja-JP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800" dirty="0">
                <a:latin typeface="+mn-ea"/>
              </a:rPr>
              <a:t>[Writer] </a:t>
            </a:r>
            <a:r>
              <a:rPr lang="en-US" altLang="ja-JP" sz="800" dirty="0" err="1">
                <a:solidFill>
                  <a:srgbClr val="FF0000"/>
                </a:solidFill>
                <a:latin typeface="+mn-ea"/>
              </a:rPr>
              <a:t>checkpointInfo</a:t>
            </a:r>
            <a:endParaRPr lang="en-US" altLang="ja-JP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sz="800" dirty="0"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48064" y="1556792"/>
            <a:ext cx="396044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item-014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item-014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item-016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item-016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item-018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item-018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item-019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item-019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[Writer] </a:t>
            </a:r>
            <a:r>
              <a:rPr lang="en-US" altLang="ja-JP" sz="600" dirty="0" err="1" smtClean="0">
                <a:solidFill>
                  <a:srgbClr val="FF0000"/>
                </a:solidFill>
                <a:latin typeface="+mn-ea"/>
              </a:rPr>
              <a:t>writeItems</a:t>
            </a:r>
            <a:r>
              <a:rPr lang="en-US" altLang="ja-JP" sz="600" dirty="0" smtClean="0">
                <a:solidFill>
                  <a:srgbClr val="FF0000"/>
                </a:solidFill>
                <a:latin typeface="+mn-ea"/>
              </a:rPr>
              <a:t>. items = [ITEM-011, ITEM-012, ITEM-013, ITEM-014, ITEM-015, ITEM-016, ITEM-017, ITEM-018, ITEM-019, ITEM-020]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solidFill>
                  <a:srgbClr val="FF0000"/>
                </a:solidFill>
                <a:latin typeface="+mn-ea"/>
              </a:rPr>
              <a:t>checkpointInfo</a:t>
            </a:r>
            <a:endParaRPr lang="en-US" altLang="ja-JP" sz="8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[Writer] </a:t>
            </a:r>
            <a:r>
              <a:rPr lang="en-US" altLang="ja-JP" sz="800" dirty="0" err="1" smtClean="0">
                <a:solidFill>
                  <a:srgbClr val="FF0000"/>
                </a:solidFill>
                <a:latin typeface="+mn-ea"/>
              </a:rPr>
              <a:t>checkpointInfo</a:t>
            </a:r>
            <a:endParaRPr lang="en-US" altLang="ja-JP" sz="8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item-021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item-021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latin typeface="+mn-ea"/>
              </a:rPr>
              <a:t>readItem</a:t>
            </a:r>
            <a:r>
              <a:rPr lang="en-US" altLang="ja-JP" sz="800" dirty="0" smtClean="0">
                <a:latin typeface="+mn-ea"/>
              </a:rPr>
              <a:t>. item = item-022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[Processor] item = item-022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solidFill>
                  <a:srgbClr val="FF0000"/>
                </a:solidFill>
                <a:latin typeface="+mn-ea"/>
              </a:rPr>
              <a:t>readItem</a:t>
            </a:r>
            <a:r>
              <a:rPr lang="en-US" altLang="ja-JP" sz="800" dirty="0" smtClean="0">
                <a:solidFill>
                  <a:srgbClr val="FF0000"/>
                </a:solidFill>
                <a:latin typeface="+mn-ea"/>
              </a:rPr>
              <a:t>. item = </a:t>
            </a:r>
            <a:r>
              <a:rPr lang="en-US" altLang="ja-JP" sz="800" b="1" dirty="0" smtClean="0">
                <a:solidFill>
                  <a:srgbClr val="FF0000"/>
                </a:solidFill>
                <a:latin typeface="+mn-ea"/>
              </a:rPr>
              <a:t>null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[Writer] </a:t>
            </a:r>
            <a:r>
              <a:rPr lang="en-US" altLang="ja-JP" sz="800" dirty="0" err="1" smtClean="0">
                <a:latin typeface="+mn-ea"/>
              </a:rPr>
              <a:t>writeItems</a:t>
            </a:r>
            <a:r>
              <a:rPr lang="en-US" altLang="ja-JP" sz="800" dirty="0" smtClean="0">
                <a:latin typeface="+mn-ea"/>
              </a:rPr>
              <a:t>. items = [ITEM-021, ITEM-022]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</a:t>
            </a:r>
            <a:r>
              <a:rPr lang="en-US" altLang="ja-JP" sz="800" dirty="0" err="1" smtClean="0">
                <a:solidFill>
                  <a:srgbClr val="FF0000"/>
                </a:solidFill>
                <a:latin typeface="+mn-ea"/>
              </a:rPr>
              <a:t>checkpointInfo</a:t>
            </a:r>
            <a:endParaRPr lang="en-US" altLang="ja-JP" sz="8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[Writer] </a:t>
            </a:r>
            <a:r>
              <a:rPr lang="en-US" altLang="ja-JP" sz="800" dirty="0" err="1" smtClean="0">
                <a:solidFill>
                  <a:srgbClr val="FF0000"/>
                </a:solidFill>
                <a:latin typeface="+mn-ea"/>
              </a:rPr>
              <a:t>checkpointInfo</a:t>
            </a:r>
            <a:endParaRPr lang="en-US" altLang="ja-JP" sz="8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[Reader] close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[Writer] close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800" dirty="0" smtClean="0">
                <a:latin typeface="+mn-ea"/>
              </a:rPr>
              <a:t>[</a:t>
            </a:r>
            <a:r>
              <a:rPr lang="en-US" altLang="ja-JP" sz="800" dirty="0" err="1" smtClean="0">
                <a:latin typeface="+mn-ea"/>
              </a:rPr>
              <a:t>Batchlet</a:t>
            </a:r>
            <a:r>
              <a:rPr lang="en-US" altLang="ja-JP" sz="800" dirty="0" smtClean="0">
                <a:latin typeface="+mn-ea"/>
              </a:rPr>
              <a:t>] process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7596336" y="4941168"/>
            <a:ext cx="1525920" cy="1008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80"/>
              <a:gd name="adj6" fmla="val -6212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dirty="0" smtClean="0">
                <a:solidFill>
                  <a:srgbClr val="0000FF"/>
                </a:solidFill>
                <a:latin typeface="+mn-ea"/>
              </a:rPr>
              <a:t>Reader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+mn-ea"/>
              </a:rPr>
              <a:t>の戻り値が</a:t>
            </a:r>
            <a:r>
              <a:rPr kumimoji="1" lang="en-US" altLang="ja-JP" sz="1100" dirty="0" smtClean="0">
                <a:solidFill>
                  <a:srgbClr val="0000FF"/>
                </a:solidFill>
                <a:latin typeface="+mn-ea"/>
              </a:rPr>
              <a:t>null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+mn-ea"/>
              </a:rPr>
              <a:t>の場合でも、</a:t>
            </a:r>
            <a:r>
              <a:rPr kumimoji="1" lang="en-US" altLang="ja-JP" sz="1100" dirty="0" err="1" smtClean="0">
                <a:solidFill>
                  <a:srgbClr val="0000FF"/>
                </a:solidFill>
                <a:latin typeface="+mn-ea"/>
              </a:rPr>
              <a:t>checkPoint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+mn-ea"/>
              </a:rPr>
              <a:t>が発生する。</a:t>
            </a:r>
            <a:endParaRPr kumimoji="1" lang="ja-JP" altLang="en-US" sz="1100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5004048" y="1628800"/>
            <a:ext cx="0" cy="4968552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>
                <a:solidFill>
                  <a:srgbClr val="0070C0"/>
                </a:solidFill>
                <a:latin typeface="+mj-ea"/>
              </a:rPr>
              <a:t>参考：</a:t>
            </a:r>
            <a:endParaRPr kumimoji="1" lang="ja-JP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  <a:latin typeface="+mj-ea"/>
                <a:hlinkClick r:id="rId2"/>
              </a:rPr>
              <a:t>http</a:t>
            </a:r>
            <a:r>
              <a:rPr lang="en-US" altLang="ja-JP" sz="1400" dirty="0">
                <a:solidFill>
                  <a:srgbClr val="0070C0"/>
                </a:solidFill>
                <a:latin typeface="+mj-ea"/>
                <a:hlinkClick r:id="rId2"/>
              </a:rPr>
              <a:t>://builder.japan.zdnet.com/sp_oracle/weblogic/35080452</a:t>
            </a:r>
            <a:r>
              <a:rPr lang="en-US" altLang="ja-JP" sz="1400" dirty="0" smtClean="0">
                <a:solidFill>
                  <a:srgbClr val="0070C0"/>
                </a:solidFill>
                <a:latin typeface="+mj-ea"/>
                <a:hlinkClick r:id="rId2"/>
              </a:rPr>
              <a:t>/</a:t>
            </a:r>
            <a:endParaRPr lang="en-US" altLang="ja-JP" sz="1400" dirty="0">
              <a:solidFill>
                <a:srgbClr val="0070C0"/>
              </a:solidFill>
              <a:latin typeface="+mj-ea"/>
            </a:endParaRPr>
          </a:p>
          <a:p>
            <a:r>
              <a:rPr lang="en-US" altLang="ja-JP" sz="1400" dirty="0" smtClean="0">
                <a:solidFill>
                  <a:srgbClr val="0070C0"/>
                </a:solidFill>
                <a:latin typeface="+mj-ea"/>
                <a:hlinkClick r:id="rId3"/>
              </a:rPr>
              <a:t>http</a:t>
            </a:r>
            <a:r>
              <a:rPr lang="en-US" altLang="ja-JP" sz="1400" dirty="0">
                <a:solidFill>
                  <a:srgbClr val="0070C0"/>
                </a:solidFill>
                <a:latin typeface="+mj-ea"/>
                <a:hlinkClick r:id="rId3"/>
              </a:rPr>
              <a:t>://</a:t>
            </a:r>
            <a:r>
              <a:rPr lang="en-US" altLang="ja-JP" sz="1400" dirty="0" smtClean="0">
                <a:solidFill>
                  <a:srgbClr val="0070C0"/>
                </a:solidFill>
                <a:latin typeface="+mj-ea"/>
                <a:hlinkClick r:id="rId3"/>
              </a:rPr>
              <a:t>qiita.com/opengl-8080/items/0293bcff97261cb7d0cf</a:t>
            </a:r>
            <a:endParaRPr lang="en-US" altLang="ja-JP" sz="1400" dirty="0">
              <a:solidFill>
                <a:srgbClr val="0070C0"/>
              </a:solidFill>
              <a:latin typeface="+mj-ea"/>
            </a:endParaRPr>
          </a:p>
          <a:p>
            <a:r>
              <a:rPr lang="en-US" altLang="ja-JP" sz="1400" dirty="0" smtClean="0">
                <a:solidFill>
                  <a:srgbClr val="0070C0"/>
                </a:solidFill>
                <a:latin typeface="+mj-ea"/>
              </a:rPr>
              <a:t>『</a:t>
            </a:r>
            <a:r>
              <a:rPr lang="en-US" altLang="ja-JP" sz="1400" dirty="0">
                <a:solidFill>
                  <a:srgbClr val="0070C0"/>
                </a:solidFill>
                <a:latin typeface="+mj-ea"/>
              </a:rPr>
              <a:t>Java EE 7</a:t>
            </a:r>
            <a:r>
              <a:rPr lang="ja-JP" altLang="en-US" sz="1400" dirty="0">
                <a:solidFill>
                  <a:srgbClr val="0070C0"/>
                </a:solidFill>
                <a:latin typeface="+mj-ea"/>
              </a:rPr>
              <a:t>徹底入門</a:t>
            </a:r>
            <a:r>
              <a:rPr lang="en-US" altLang="ja-JP" sz="1400" dirty="0">
                <a:solidFill>
                  <a:srgbClr val="0070C0"/>
                </a:solidFill>
                <a:latin typeface="+mj-ea"/>
              </a:rPr>
              <a:t>』</a:t>
            </a:r>
            <a:r>
              <a:rPr lang="ja-JP" altLang="en-US" sz="1400" dirty="0">
                <a:solidFill>
                  <a:srgbClr val="0070C0"/>
                </a:solidFill>
                <a:latin typeface="+mj-ea"/>
              </a:rPr>
              <a:t>（</a:t>
            </a:r>
            <a:r>
              <a:rPr lang="en-US" altLang="ja-JP" sz="1400" dirty="0">
                <a:solidFill>
                  <a:srgbClr val="0070C0"/>
                </a:solidFill>
                <a:latin typeface="+mj-ea"/>
              </a:rPr>
              <a:t>Java ee7</a:t>
            </a:r>
            <a:r>
              <a:rPr lang="ja-JP" altLang="en-US" sz="1400" dirty="0">
                <a:solidFill>
                  <a:srgbClr val="0070C0"/>
                </a:solidFill>
                <a:latin typeface="+mj-ea"/>
              </a:rPr>
              <a:t>に興味ある方にお勧め</a:t>
            </a:r>
            <a:r>
              <a:rPr lang="ja-JP" altLang="en-US" sz="1400" dirty="0" smtClean="0">
                <a:solidFill>
                  <a:srgbClr val="0070C0"/>
                </a:solidFill>
                <a:latin typeface="+mj-ea"/>
              </a:rPr>
              <a:t>！）</a:t>
            </a:r>
            <a:endParaRPr lang="en-US" altLang="ja-JP" sz="1400" dirty="0">
              <a:solidFill>
                <a:srgbClr val="0070C0"/>
              </a:solidFill>
              <a:latin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37193"/>
            <a:ext cx="2808312" cy="35713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0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600" y="1412776"/>
            <a:ext cx="7772400" cy="150018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B0F0"/>
                </a:solidFill>
                <a:latin typeface="+mj-ea"/>
                <a:ea typeface="+mj-ea"/>
              </a:rPr>
              <a:t>ご清聴ありがとうございました。</a:t>
            </a:r>
            <a:endParaRPr kumimoji="1" lang="en-US" altLang="ja-JP" sz="32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kumimoji="1" lang="ja-JP" altLang="en-US" sz="32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8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dirty="0" err="1" smtClean="0">
                <a:latin typeface="+mj-ea"/>
              </a:rPr>
              <a:t>j</a:t>
            </a:r>
            <a:r>
              <a:rPr kumimoji="1" lang="en-US" altLang="ja-JP" dirty="0" err="1" smtClean="0">
                <a:latin typeface="+mj-ea"/>
              </a:rPr>
              <a:t>Batch</a:t>
            </a:r>
            <a:r>
              <a:rPr kumimoji="1" lang="ja-JP" altLang="en-US" dirty="0" smtClean="0">
                <a:latin typeface="+mj-ea"/>
              </a:rPr>
              <a:t>とは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latin typeface="+mj-ea"/>
                <a:ea typeface="+mj-ea"/>
              </a:rPr>
              <a:t>　　</a:t>
            </a:r>
            <a:r>
              <a:rPr lang="en-US" altLang="ja-JP" sz="2000" dirty="0" err="1" smtClean="0">
                <a:solidFill>
                  <a:srgbClr val="00B0F0"/>
                </a:solidFill>
                <a:latin typeface="+mj-ea"/>
                <a:ea typeface="+mj-ea"/>
              </a:rPr>
              <a:t>jBatch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は、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</a:rPr>
              <a:t>Java EE 7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で初めて導入されたバッチ処理の標準仕様であり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その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詳細は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  <a:hlinkClick r:id="rId2"/>
              </a:rPr>
              <a:t>JSR-352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  <a:hlinkClick r:id="rId2"/>
              </a:rPr>
              <a:t>（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  <a:hlinkClick r:id="rId2"/>
              </a:rPr>
              <a:t>Batch Applications for Java Platform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  <a:hlinkClick r:id="rId2"/>
              </a:rPr>
              <a:t>）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で規定されています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基本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的な仕組みの多くを「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  <a:hlinkClick r:id="rId3"/>
              </a:rPr>
              <a:t>Spring Batch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」から継承しています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。</a:t>
            </a:r>
            <a:endParaRPr lang="en-US" altLang="ja-JP" sz="20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</a:t>
            </a:r>
            <a:r>
              <a:rPr lang="en-US" altLang="ja-JP" sz="2000" dirty="0" err="1" smtClean="0">
                <a:solidFill>
                  <a:srgbClr val="00B0F0"/>
                </a:solidFill>
                <a:latin typeface="+mj-ea"/>
                <a:ea typeface="+mj-ea"/>
              </a:rPr>
              <a:t>jBatch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は、あくまでもバッチ処理の基本部分を標準化したものであり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</a:t>
            </a:r>
            <a:r>
              <a:rPr lang="en-US" altLang="ja-JP" sz="2000" dirty="0" smtClean="0">
                <a:solidFill>
                  <a:srgbClr val="00B0F0"/>
                </a:solidFill>
                <a:latin typeface="+mj-ea"/>
                <a:ea typeface="+mj-ea"/>
              </a:rPr>
              <a:t>Spring 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</a:rPr>
              <a:t>Batch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のほうが機能は豊富ですが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</a:t>
            </a:r>
            <a:r>
              <a:rPr lang="en-US" altLang="ja-JP" sz="2000" dirty="0" err="1" smtClean="0">
                <a:solidFill>
                  <a:srgbClr val="00B0F0"/>
                </a:solidFill>
                <a:latin typeface="+mj-ea"/>
                <a:ea typeface="+mj-ea"/>
              </a:rPr>
              <a:t>jBatch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に準じたバッチ・アプリケーションを作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ることで、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</a:t>
            </a:r>
            <a:r>
              <a:rPr lang="en-US" altLang="ja-JP" sz="2000" dirty="0" smtClean="0">
                <a:solidFill>
                  <a:srgbClr val="00B0F0"/>
                </a:solidFill>
                <a:latin typeface="+mj-ea"/>
                <a:ea typeface="+mj-ea"/>
              </a:rPr>
              <a:t>Java 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</a:rPr>
              <a:t>EE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に準拠した環境ならどこでも動かせるというメリットがあります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。</a:t>
            </a:r>
            <a:endParaRPr kumimoji="1" lang="en-US" altLang="ja-JP" sz="20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</a:t>
            </a:r>
            <a:endParaRPr kumimoji="1" lang="en-US" altLang="ja-JP" sz="20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ｊ</a:t>
            </a:r>
            <a:r>
              <a:rPr kumimoji="1" lang="en-US" altLang="ja-JP" sz="2000" dirty="0" err="1" smtClean="0">
                <a:solidFill>
                  <a:srgbClr val="00B0F0"/>
                </a:solidFill>
                <a:latin typeface="+mj-ea"/>
                <a:ea typeface="+mj-ea"/>
              </a:rPr>
              <a:t>Btach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を利用しなくても</a:t>
            </a:r>
            <a:r>
              <a:rPr kumimoji="1" lang="en-US" altLang="ja-JP" sz="2000" dirty="0" smtClean="0">
                <a:solidFill>
                  <a:srgbClr val="00B0F0"/>
                </a:solidFill>
                <a:latin typeface="+mj-ea"/>
                <a:ea typeface="+mj-ea"/>
              </a:rPr>
              <a:t>Java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でバッチ処理を実装することはできます。</a:t>
            </a:r>
            <a:endParaRPr kumimoji="1"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しかしこれを活用することにより、考慮漏れの少ないバッチ処理</a:t>
            </a:r>
            <a:endParaRPr kumimoji="1"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を効率よく作成することができる。</a:t>
            </a:r>
            <a:endParaRPr kumimoji="1"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 smtClean="0"/>
              <a:t>：応用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600" dirty="0">
                <a:solidFill>
                  <a:srgbClr val="00B0F0"/>
                </a:solidFill>
                <a:latin typeface="+mj-ea"/>
                <a:ea typeface="+mj-ea"/>
              </a:rPr>
              <a:t>●</a:t>
            </a:r>
            <a:r>
              <a:rPr kumimoji="1" lang="en-US" altLang="ja-JP" sz="1600" dirty="0" err="1" smtClean="0">
                <a:solidFill>
                  <a:srgbClr val="00B0F0"/>
                </a:solidFill>
                <a:latin typeface="+mj-ea"/>
                <a:ea typeface="+mj-ea"/>
              </a:rPr>
              <a:t>FileToDB</a:t>
            </a: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●</a:t>
            </a:r>
            <a:r>
              <a:rPr kumimoji="1" lang="en-US" altLang="ja-JP" sz="1600" dirty="0" err="1" smtClean="0">
                <a:solidFill>
                  <a:srgbClr val="00B0F0"/>
                </a:solidFill>
                <a:latin typeface="+mj-ea"/>
                <a:ea typeface="+mj-ea"/>
              </a:rPr>
              <a:t>DBToFile</a:t>
            </a: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●</a:t>
            </a:r>
            <a:r>
              <a:rPr kumimoji="1" lang="en-US" altLang="ja-JP" sz="1600" dirty="0" err="1" smtClean="0">
                <a:solidFill>
                  <a:srgbClr val="00B0F0"/>
                </a:solidFill>
                <a:latin typeface="+mj-ea"/>
                <a:ea typeface="+mj-ea"/>
              </a:rPr>
              <a:t>FileToFile</a:t>
            </a: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●</a:t>
            </a:r>
            <a:r>
              <a:rPr kumimoji="1" lang="en-US" altLang="ja-JP" sz="1600" dirty="0" err="1" smtClean="0">
                <a:solidFill>
                  <a:srgbClr val="00B0F0"/>
                </a:solidFill>
                <a:latin typeface="+mj-ea"/>
                <a:ea typeface="+mj-ea"/>
              </a:rPr>
              <a:t>DBToDB</a:t>
            </a: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ja-JP" sz="1600" dirty="0" smtClean="0">
                <a:solidFill>
                  <a:srgbClr val="00B0F0"/>
                </a:solidFill>
                <a:latin typeface="+mj-ea"/>
                <a:ea typeface="+mj-ea"/>
              </a:rPr>
              <a:t>※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  <a:ea typeface="+mj-ea"/>
              </a:rPr>
              <a:t>マルチレイアウトファイル、シングルレイアウトファイルをサポートできます。</a:t>
            </a: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5" name="流程图: 多文档 4"/>
          <p:cNvSpPr/>
          <p:nvPr/>
        </p:nvSpPr>
        <p:spPr>
          <a:xfrm>
            <a:off x="1933692" y="1772816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ファイル群</a:t>
            </a:r>
            <a:endParaRPr kumimoji="1" lang="ja-JP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4955160" y="1828256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>
            <a:off x="2994396" y="2152292"/>
            <a:ext cx="1960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柱形 8"/>
          <p:cNvSpPr/>
          <p:nvPr/>
        </p:nvSpPr>
        <p:spPr>
          <a:xfrm>
            <a:off x="1933692" y="2996952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3" name="直接箭头连接符 12"/>
          <p:cNvCxnSpPr>
            <a:stCxn id="9" idx="4"/>
            <a:endCxn id="16" idx="1"/>
          </p:cNvCxnSpPr>
          <p:nvPr/>
        </p:nvCxnSpPr>
        <p:spPr>
          <a:xfrm>
            <a:off x="2869796" y="3320988"/>
            <a:ext cx="2023064" cy="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多文档 15"/>
          <p:cNvSpPr/>
          <p:nvPr/>
        </p:nvSpPr>
        <p:spPr>
          <a:xfrm>
            <a:off x="4892860" y="2949207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ファイル群</a:t>
            </a:r>
            <a:endParaRPr kumimoji="1" lang="ja-JP" altLang="en-US" dirty="0"/>
          </a:p>
        </p:txBody>
      </p:sp>
      <p:sp>
        <p:nvSpPr>
          <p:cNvPr id="18" name="流程图: 多文档 17"/>
          <p:cNvSpPr/>
          <p:nvPr/>
        </p:nvSpPr>
        <p:spPr>
          <a:xfrm>
            <a:off x="1933692" y="4182216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ファイル群</a:t>
            </a:r>
            <a:endParaRPr kumimoji="1" lang="ja-JP" altLang="en-US" dirty="0"/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>
          <a:xfrm>
            <a:off x="2994396" y="4561692"/>
            <a:ext cx="1865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多文档 22"/>
          <p:cNvSpPr/>
          <p:nvPr/>
        </p:nvSpPr>
        <p:spPr>
          <a:xfrm>
            <a:off x="4892860" y="4189121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ファイル群</a:t>
            </a:r>
            <a:endParaRPr kumimoji="1" lang="ja-JP" altLang="en-US" dirty="0"/>
          </a:p>
        </p:txBody>
      </p:sp>
      <p:sp>
        <p:nvSpPr>
          <p:cNvPr id="27" name="圆柱形 26"/>
          <p:cNvSpPr/>
          <p:nvPr/>
        </p:nvSpPr>
        <p:spPr>
          <a:xfrm>
            <a:off x="1933692" y="5445224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4922332" y="5445224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>
          <a:xfrm>
            <a:off x="2869796" y="5769260"/>
            <a:ext cx="2052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 smtClean="0"/>
              <a:t>：</a:t>
            </a:r>
            <a:r>
              <a:rPr kumimoji="1" lang="ja-JP" altLang="en-US" dirty="0">
                <a:latin typeface="+mj-ea"/>
              </a:rPr>
              <a:t>機能と構成</a:t>
            </a:r>
            <a:r>
              <a:rPr kumimoji="1" lang="ja-JP" altLang="en-US" dirty="0" smtClean="0">
                <a:latin typeface="+mj-ea"/>
              </a:rPr>
              <a:t>要素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1600" dirty="0">
                <a:solidFill>
                  <a:srgbClr val="00B0F0"/>
                </a:solidFill>
                <a:latin typeface="+mj-ea"/>
              </a:rPr>
              <a:t>　ｊ</a:t>
            </a:r>
            <a:r>
              <a:rPr kumimoji="1" lang="en-US" altLang="ja-JP" sz="1600" dirty="0">
                <a:solidFill>
                  <a:srgbClr val="00B0F0"/>
                </a:solidFill>
                <a:latin typeface="+mj-ea"/>
              </a:rPr>
              <a:t>Batch</a:t>
            </a:r>
            <a:r>
              <a:rPr kumimoji="1" lang="ja-JP" altLang="en-US" sz="1600" dirty="0">
                <a:solidFill>
                  <a:srgbClr val="00B0F0"/>
                </a:solidFill>
                <a:latin typeface="+mj-ea"/>
              </a:rPr>
              <a:t>におけるバッチ処理は、大まかに言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うと</a:t>
            </a:r>
            <a:r>
              <a:rPr lang="zh-CN" altLang="en-US" sz="1600" dirty="0">
                <a:solidFill>
                  <a:srgbClr val="00B0F0"/>
                </a:solidFill>
                <a:latin typeface="ＭＳ Ｐゴシック"/>
                <a:ea typeface="ＭＳ Ｐゴシック"/>
              </a:rPr>
              <a:t>ジョブ（</a:t>
            </a:r>
            <a:r>
              <a:rPr lang="en-US" altLang="zh-CN" sz="1600" dirty="0">
                <a:solidFill>
                  <a:srgbClr val="00B0F0"/>
                </a:solidFill>
                <a:latin typeface="ＭＳ Ｐゴシック"/>
                <a:ea typeface="ＭＳ Ｐゴシック"/>
              </a:rPr>
              <a:t>job</a:t>
            </a:r>
            <a:r>
              <a:rPr lang="zh-CN" altLang="en-US" sz="1600" dirty="0" smtClean="0">
                <a:solidFill>
                  <a:srgbClr val="00B0F0"/>
                </a:solidFill>
                <a:latin typeface="ＭＳ Ｐゴシック"/>
                <a:ea typeface="ＭＳ Ｐゴシック"/>
              </a:rPr>
              <a:t>）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と</a:t>
            </a:r>
            <a:r>
              <a:rPr lang="zh-CN" altLang="en-US" sz="1600" dirty="0">
                <a:solidFill>
                  <a:srgbClr val="00B0F0"/>
                </a:solidFill>
                <a:latin typeface="ＭＳ Ｐゴシック"/>
                <a:ea typeface="ＭＳ Ｐゴシック"/>
              </a:rPr>
              <a:t>ステップ（</a:t>
            </a:r>
            <a:r>
              <a:rPr lang="en-US" altLang="zh-CN" sz="1600" dirty="0">
                <a:solidFill>
                  <a:srgbClr val="00B0F0"/>
                </a:solidFill>
                <a:latin typeface="ＭＳ Ｐゴシック"/>
                <a:ea typeface="ＭＳ Ｐゴシック"/>
              </a:rPr>
              <a:t>step</a:t>
            </a:r>
            <a:r>
              <a:rPr lang="zh-CN" altLang="en-US" sz="1600" dirty="0" smtClean="0">
                <a:solidFill>
                  <a:srgbClr val="00B0F0"/>
                </a:solidFill>
                <a:latin typeface="ＭＳ Ｐゴシック"/>
                <a:ea typeface="ＭＳ Ｐゴシック"/>
              </a:rPr>
              <a:t>）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と</a:t>
            </a:r>
            <a:r>
              <a:rPr kumimoji="1" lang="ja-JP" altLang="en-US" sz="1600" dirty="0">
                <a:solidFill>
                  <a:srgbClr val="00B0F0"/>
                </a:solidFill>
                <a:latin typeface="+mj-ea"/>
              </a:rPr>
              <a:t>構成されます。</a:t>
            </a:r>
            <a:endParaRPr kumimoji="1" lang="en-US" altLang="ja-JP" sz="1600" dirty="0">
              <a:solidFill>
                <a:srgbClr val="00B0F0"/>
              </a:solidFill>
              <a:latin typeface="+mj-ea"/>
            </a:endParaRPr>
          </a:p>
          <a:p>
            <a:pPr marL="0" indent="0">
              <a:buNone/>
            </a:pPr>
            <a:r>
              <a:rPr kumimoji="1" lang="ja-JP" altLang="en-US" sz="1600" dirty="0">
                <a:solidFill>
                  <a:srgbClr val="00B0F0"/>
                </a:solidFill>
                <a:latin typeface="+mj-ea"/>
              </a:rPr>
              <a:t>　　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　　</a:t>
            </a:r>
            <a:r>
              <a:rPr kumimoji="1" lang="en-US" altLang="ja-JP" sz="1600" dirty="0" smtClean="0">
                <a:solidFill>
                  <a:srgbClr val="00B0F0"/>
                </a:solidFill>
                <a:latin typeface="+mj-ea"/>
              </a:rPr>
              <a:t>job</a:t>
            </a:r>
            <a:r>
              <a:rPr kumimoji="1" lang="ja-JP" altLang="en-US" sz="1600" dirty="0">
                <a:solidFill>
                  <a:srgbClr val="00B0F0"/>
                </a:solidFill>
                <a:latin typeface="+mj-ea"/>
              </a:rPr>
              <a:t>は全体の流れを記述し、</a:t>
            </a:r>
            <a:r>
              <a:rPr kumimoji="1" lang="en-US" altLang="ja-JP" sz="1600" dirty="0">
                <a:solidFill>
                  <a:srgbClr val="00B0F0"/>
                </a:solidFill>
                <a:latin typeface="+mj-ea"/>
              </a:rPr>
              <a:t>step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</a:rPr>
              <a:t>に個々の</a:t>
            </a:r>
            <a:r>
              <a:rPr kumimoji="1" lang="ja-JP" altLang="en-US" sz="1600" dirty="0">
                <a:solidFill>
                  <a:srgbClr val="00B0F0"/>
                </a:solidFill>
                <a:latin typeface="+mj-ea"/>
              </a:rPr>
              <a:t>処理を実装します。</a:t>
            </a:r>
          </a:p>
          <a:p>
            <a:pPr marL="0" indent="0">
              <a:buNone/>
            </a:pP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  <a:ea typeface="+mj-ea"/>
              </a:rPr>
              <a:t>　ｊ</a:t>
            </a:r>
            <a:r>
              <a:rPr kumimoji="1" lang="en-US" altLang="ja-JP" sz="1600" dirty="0" smtClean="0">
                <a:solidFill>
                  <a:srgbClr val="00B0F0"/>
                </a:solidFill>
                <a:latin typeface="+mj-ea"/>
                <a:ea typeface="+mj-ea"/>
              </a:rPr>
              <a:t>Batch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  <a:ea typeface="+mj-ea"/>
              </a:rPr>
              <a:t>が提供する機能と、それを実現する構成要素を示したものが下記の表です。</a:t>
            </a: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16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r>
              <a:rPr kumimoji="1" lang="ja-JP" altLang="en-US" sz="1600" dirty="0" smtClean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ja-JP" sz="1600" dirty="0">
                <a:solidFill>
                  <a:srgbClr val="00B0F0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rgbClr val="00B0F0"/>
                </a:solidFill>
                <a:latin typeface="+mj-ea"/>
                <a:ea typeface="+mj-ea"/>
              </a:rPr>
              <a:t>   </a:t>
            </a:r>
          </a:p>
          <a:p>
            <a:pPr marL="0" indent="0">
              <a:buNone/>
            </a:pPr>
            <a:r>
              <a:rPr kumimoji="1" lang="ja-JP" altLang="ja-JP" sz="16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endParaRPr kumimoji="1" lang="ja-JP" altLang="en-US" sz="16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14253"/>
              </p:ext>
            </p:extLst>
          </p:nvPr>
        </p:nvGraphicFramePr>
        <p:xfrm>
          <a:off x="971600" y="2564904"/>
          <a:ext cx="7080448" cy="336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224"/>
                <a:gridCol w="3540224"/>
              </a:tblGrid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機能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構成要素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処理の順序制御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ジョブ（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job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逐次処理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フロー（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flow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並列処理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スプリット（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split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条件分岐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デシジョン（</a:t>
                      </a:r>
                      <a:r>
                        <a:rPr lang="en-US" altLang="ja-JP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decision</a:t>
                      </a:r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正常終了・異常終了・中断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normalizeH="0" dirty="0" err="1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遷移要素（</a:t>
                      </a:r>
                      <a:r>
                        <a:rPr lang="fr-FR" sz="1000" b="0" i="0" u="none" strike="noStrike" normalizeH="0" dirty="0" err="1" smtClean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transition</a:t>
                      </a:r>
                      <a:r>
                        <a:rPr lang="fr-FR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</a:t>
                      </a:r>
                      <a:r>
                        <a:rPr lang="fr-FR" sz="1000" b="0" i="0" u="none" strike="noStrike" normalizeH="0" dirty="0" err="1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elements</a:t>
                      </a:r>
                      <a:r>
                        <a:rPr lang="fr-FR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異常発生時の再試行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リトライ（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retry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異常発生時のデータ読み飛ばし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スキップ（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skip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全体の実行制御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ジョブオペレーター（</a:t>
                      </a:r>
                      <a:r>
                        <a:rPr lang="en-US" altLang="zh-CN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job</a:t>
                      </a:r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 </a:t>
                      </a:r>
                      <a:r>
                        <a:rPr lang="en-US" altLang="zh-CN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operator </a:t>
                      </a:r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実装のテンプレート提供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ステップ（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step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複数データの逐次処理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チャンク（</a:t>
                      </a:r>
                      <a:r>
                        <a:rPr lang="en-US" altLang="zh-CN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chunk</a:t>
                      </a:r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単機能処理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バッチレット（</a:t>
                      </a:r>
                      <a:r>
                        <a:rPr lang="en-US" altLang="ja-JP" sz="1000" b="0" i="0" u="none" strike="noStrike" normalizeH="0" dirty="0" err="1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batchlet</a:t>
                      </a:r>
                      <a:r>
                        <a:rPr lang="ja-JP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2436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複数データの並行処理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ステップ・パーティショニング（</a:t>
                      </a:r>
                      <a:r>
                        <a:rPr lang="en-US" altLang="zh-CN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step</a:t>
                      </a:r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・</a:t>
                      </a:r>
                      <a:r>
                        <a:rPr lang="en-US" altLang="zh-CN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partitioning</a:t>
                      </a:r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補助機能</a:t>
                      </a: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処理前後のイベント処理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リスナ（</a:t>
                      </a:r>
                      <a:r>
                        <a:rPr lang="en-US" altLang="ja-JP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listener</a:t>
                      </a:r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846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状態保持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ジョブリポジトリ、コンテキスト（</a:t>
                      </a:r>
                      <a:r>
                        <a:rPr lang="en-US" altLang="ja-JP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job</a:t>
                      </a:r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</a:t>
                      </a:r>
                      <a:r>
                        <a:rPr lang="en-US" altLang="ja-JP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repository</a:t>
                      </a:r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、</a:t>
                      </a:r>
                      <a:r>
                        <a:rPr lang="en-US" altLang="ja-JP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context</a:t>
                      </a:r>
                      <a:r>
                        <a:rPr lang="ja-JP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  <a:tr h="195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　　状態確認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メトリック（</a:t>
                      </a:r>
                      <a:r>
                        <a:rPr lang="en-US" altLang="zh-CN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metric</a:t>
                      </a:r>
                      <a:r>
                        <a:rPr lang="zh-CN" altLang="en-US" sz="1000" b="0" i="0" u="none" strike="noStrike" normalizeH="0" dirty="0">
                          <a:solidFill>
                            <a:srgbClr val="3366FF"/>
                          </a:solidFill>
                          <a:effectLst/>
                          <a:latin typeface="ＭＳ Ｐゴシック"/>
                          <a:ea typeface="ＭＳ Ｐゴシック"/>
                        </a:rPr>
                        <a:t>）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上図に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示したように、ジョブはステップの“入れ物”です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</a:t>
            </a:r>
            <a:r>
              <a:rPr lang="en-US" altLang="ja-JP" sz="2000" dirty="0" smtClean="0">
                <a:solidFill>
                  <a:srgbClr val="00B0F0"/>
                </a:solidFill>
                <a:latin typeface="+mj-ea"/>
                <a:ea typeface="+mj-ea"/>
              </a:rPr>
              <a:t>XML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（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</a:rPr>
              <a:t>Job XML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）で記述され、その中には実行するステップの名前や順序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設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定などが書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かれます。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　バッチ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処理の本体となるのはステップであり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、</a:t>
            </a:r>
            <a:endParaRPr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　ここに</a:t>
            </a:r>
            <a:r>
              <a:rPr lang="ja-JP" altLang="en-US" sz="2000" dirty="0">
                <a:solidFill>
                  <a:srgbClr val="00B0F0"/>
                </a:solidFill>
                <a:latin typeface="+mj-ea"/>
                <a:ea typeface="+mj-ea"/>
              </a:rPr>
              <a:t>具体的な処理の内容を</a:t>
            </a:r>
            <a:r>
              <a:rPr lang="en-US" altLang="ja-JP" sz="2000" dirty="0">
                <a:solidFill>
                  <a:srgbClr val="00B0F0"/>
                </a:solidFill>
                <a:latin typeface="+mj-ea"/>
                <a:ea typeface="+mj-ea"/>
              </a:rPr>
              <a:t>Java</a:t>
            </a:r>
            <a:r>
              <a:rPr lang="ja-JP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で実装します。</a:t>
            </a:r>
            <a:endParaRPr kumimoji="1" lang="en-US" altLang="ja-JP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endParaRPr kumimoji="1" lang="en-US" altLang="ja-JP" sz="1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/>
              <a:t>：</a:t>
            </a:r>
            <a:r>
              <a:rPr kumimoji="1" lang="ja-JP" altLang="en-US" dirty="0">
                <a:latin typeface="+mj-ea"/>
              </a:rPr>
              <a:t>機能と構成要素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5" y="1268760"/>
            <a:ext cx="6544259" cy="32403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step</a:t>
            </a:r>
            <a:r>
              <a:rPr kumimoji="1" lang="ja-JP" altLang="en-US" dirty="0" smtClean="0"/>
              <a:t>の関係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　　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job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と</a:t>
            </a:r>
            <a:r>
              <a:rPr lang="en-US" altLang="ja-JP" sz="1600" dirty="0" smtClean="0">
                <a:solidFill>
                  <a:srgbClr val="00B0F0"/>
                </a:solidFill>
                <a:latin typeface="+mn-ea"/>
              </a:rPr>
              <a:t>step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の</a:t>
            </a:r>
            <a:r>
              <a:rPr lang="ja-JP" altLang="en-US" sz="1600" dirty="0">
                <a:solidFill>
                  <a:srgbClr val="00B0F0"/>
                </a:solidFill>
                <a:latin typeface="+mn-ea"/>
              </a:rPr>
              <a:t>関係について、もう少し詳しく表したものが下図となります</a:t>
            </a: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B0F0"/>
                </a:solidFill>
                <a:latin typeface="+mn-ea"/>
              </a:rPr>
              <a:t>　　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Job 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XML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の最上位の要素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は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 job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で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あり、これは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属性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 id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持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ちます。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実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際のジョブ名として扱われるのはファイル名（上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図は</a:t>
            </a:r>
            <a:r>
              <a:rPr lang="en-US" altLang="ja-JP" sz="2000" dirty="0" err="1" smtClean="0">
                <a:solidFill>
                  <a:srgbClr val="00B0F0"/>
                </a:solidFill>
                <a:latin typeface="+mn-ea"/>
              </a:rPr>
              <a:t>SampleJob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）です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要素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 property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で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各種の設定を行い、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要素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 step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内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で処理内容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Java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クラスを参照します</a:t>
            </a:r>
            <a:r>
              <a:rPr lang="ja-JP" altLang="en-US" sz="1600" dirty="0">
                <a:solidFill>
                  <a:srgbClr val="00B0F0"/>
                </a:solidFill>
                <a:latin typeface="+mn-ea"/>
              </a:rPr>
              <a:t>。</a:t>
            </a:r>
            <a:endParaRPr kumimoji="1" lang="ja-JP" altLang="en-US" sz="1600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8" y="1844824"/>
            <a:ext cx="4642397" cy="23042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556792"/>
            <a:ext cx="7632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上記の例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では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job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の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中に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flow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を使って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 step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を入れて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います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split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使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って複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数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の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step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を並列実行の場合は、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step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flow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の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中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に定義します。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decision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は条件分岐を、下記の処理の遷移を表します。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next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：次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の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処理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stop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：一時停止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end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：正常終了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fail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：異常終了</a:t>
            </a:r>
            <a:endParaRPr kumimoji="1" lang="ja-JP" altLang="en-US" sz="20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の詳細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5994667" cy="32403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Batch</a:t>
            </a:r>
            <a:r>
              <a:rPr kumimoji="1" lang="ja-JP" altLang="en-US" dirty="0"/>
              <a:t>：</a:t>
            </a:r>
            <a:r>
              <a:rPr kumimoji="1" lang="en-US" altLang="ja-JP" dirty="0"/>
              <a:t>job</a:t>
            </a:r>
            <a:r>
              <a:rPr kumimoji="1" lang="ja-JP" altLang="en-US" dirty="0"/>
              <a:t>の詳細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　ジョブ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全体の開始や中断、再開は「ジョブオペレータ」（</a:t>
            </a:r>
            <a:r>
              <a:rPr lang="en-US" altLang="ja-JP" sz="2000" dirty="0" err="1">
                <a:solidFill>
                  <a:srgbClr val="00B0F0"/>
                </a:solidFill>
                <a:latin typeface="+mn-ea"/>
              </a:rPr>
              <a:t>javax.batch.operations.JobOperator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）というインタフェ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ースで行います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開始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(start)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、中断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(stop)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、再開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(restart)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と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いうメソッドが用意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されています。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　メソッド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start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の引数には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、下図のような形でプロパティ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（パラメータ）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を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指定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してジョブに渡します。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 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   メソッド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stop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と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restart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では</a:t>
            </a:r>
            <a:r>
              <a:rPr lang="en-US" altLang="ja-JP" sz="2000" dirty="0">
                <a:solidFill>
                  <a:srgbClr val="00B0F0"/>
                </a:solidFill>
                <a:latin typeface="+mn-ea"/>
              </a:rPr>
              <a:t>Job Execution ID</a:t>
            </a:r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を引数に指定し、中断や再</a:t>
            </a:r>
            <a:r>
              <a:rPr lang="ja-JP" altLang="en-US" sz="2000" dirty="0" smtClean="0">
                <a:solidFill>
                  <a:srgbClr val="00B0F0"/>
                </a:solidFill>
                <a:latin typeface="+mn-ea"/>
              </a:rPr>
              <a:t>開の指示ができます。</a:t>
            </a:r>
            <a:endParaRPr lang="en-US" altLang="ja-JP" sz="20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5316835" cy="275639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1269</Words>
  <Application>Microsoft Office PowerPoint</Application>
  <PresentationFormat>全屏显示(4:3)</PresentationFormat>
  <Paragraphs>460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jBatch</vt:lpstr>
      <vt:lpstr>batch（バッチ）処理とは</vt:lpstr>
      <vt:lpstr>jBatchとは</vt:lpstr>
      <vt:lpstr>ｊBatch：応用</vt:lpstr>
      <vt:lpstr>ｊBatch：機能と構成要素</vt:lpstr>
      <vt:lpstr>ｊBatch：機能と構成要素</vt:lpstr>
      <vt:lpstr>ｊBatch：jobとstepの関係</vt:lpstr>
      <vt:lpstr>ｊBatch：jobの詳細</vt:lpstr>
      <vt:lpstr>ｊBatch：jobの詳細</vt:lpstr>
      <vt:lpstr>ｊBatch：jobの詳細</vt:lpstr>
      <vt:lpstr>ｊBatch：stepの詳細</vt:lpstr>
      <vt:lpstr>ｊBatch：stepの詳細</vt:lpstr>
      <vt:lpstr>ｊBatch：stepの詳細</vt:lpstr>
      <vt:lpstr>ｊBatch：補助機能</vt:lpstr>
      <vt:lpstr>ｊBatch：補助機能</vt:lpstr>
      <vt:lpstr>ｊBatch：補助機能</vt:lpstr>
      <vt:lpstr>ｊBacth：Sample</vt:lpstr>
      <vt:lpstr>ｊBacth：Sample</vt:lpstr>
      <vt:lpstr>ｊBacth：Sample</vt:lpstr>
      <vt:lpstr>ｊBacth：Sample</vt:lpstr>
      <vt:lpstr>ｊBacth：Sample</vt:lpstr>
      <vt:lpstr>ｊBacth：Sample</vt:lpstr>
      <vt:lpstr>ｊBacth：Sample</vt:lpstr>
      <vt:lpstr>ｊBacth：Sample</vt:lpstr>
      <vt:lpstr>参考：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zhaowei</dc:creator>
  <cp:lastModifiedBy>zhaowei</cp:lastModifiedBy>
  <cp:revision>339</cp:revision>
  <dcterms:created xsi:type="dcterms:W3CDTF">2016-12-17T04:19:00Z</dcterms:created>
  <dcterms:modified xsi:type="dcterms:W3CDTF">2017-04-26T13:22:24Z</dcterms:modified>
</cp:coreProperties>
</file>